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6" r:id="rId2"/>
  </p:sldMasterIdLst>
  <p:sldIdLst>
    <p:sldId id="257" r:id="rId3"/>
    <p:sldId id="262" r:id="rId4"/>
    <p:sldId id="259" r:id="rId5"/>
    <p:sldId id="258" r:id="rId6"/>
    <p:sldId id="260" r:id="rId7"/>
    <p:sldId id="261" r:id="rId8"/>
    <p:sldId id="263" r:id="rId9"/>
    <p:sldId id="268" r:id="rId10"/>
    <p:sldId id="269" r:id="rId11"/>
    <p:sldId id="270" r:id="rId12"/>
    <p:sldId id="272" r:id="rId13"/>
    <p:sldId id="264" r:id="rId14"/>
    <p:sldId id="265" r:id="rId15"/>
    <p:sldId id="266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1/7/2014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5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1/7/2014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zh-CN" smtClean="0"/>
              <a:pPr/>
              <a:t>1/7/2014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49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1/7/2014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1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1/7/2014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0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1/7/2014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1/7/2014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1/7/2014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1/7/2014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zh-CN" smtClean="0"/>
              <a:pPr/>
              <a:t>1/7/2014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52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zh-CN" smtClean="0"/>
              <a:pPr/>
              <a:t>1/7/2014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5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43C8-8685-4DBA-B863-2AA795B240CA}" type="datetimeFigureOut">
              <a:rPr lang="en-US" altLang="zh-CN" smtClean="0"/>
              <a:pPr/>
              <a:t>1/7/2014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0660-A674-403D-97F3-2858E215A7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3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9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6.png"/><Relationship Id="rId4" Type="http://schemas.openxmlformats.org/officeDocument/2006/relationships/image" Target="../media/image34.wmf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image" Target="../media/image12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0884" y="1614254"/>
            <a:ext cx="11593285" cy="1811767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b="1" dirty="0" smtClean="0">
                <a:solidFill>
                  <a:srgbClr val="00B050"/>
                </a:solidFill>
              </a:rPr>
              <a:t>A New Learning Algorithm for Stochastic </a:t>
            </a:r>
            <a:r>
              <a:rPr lang="en-US" altLang="zh-CN" sz="5000" b="1" dirty="0" err="1" smtClean="0">
                <a:solidFill>
                  <a:srgbClr val="00B050"/>
                </a:solidFill>
              </a:rPr>
              <a:t>Feedforward</a:t>
            </a:r>
            <a:r>
              <a:rPr lang="en-US" altLang="zh-CN" sz="5000" b="1" dirty="0" smtClean="0">
                <a:solidFill>
                  <a:srgbClr val="00B050"/>
                </a:solidFill>
              </a:rPr>
              <a:t> Neural Nets</a:t>
            </a:r>
            <a:endParaRPr lang="zh-CN" altLang="en-US" sz="5000" b="1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8165" y="4431568"/>
            <a:ext cx="608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Yichuan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Tang, </a:t>
            </a:r>
            <a:r>
              <a:rPr lang="en-US" altLang="zh-CN" sz="2400" dirty="0" err="1"/>
              <a:t>Ruslan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Salakhutdinov</a:t>
            </a:r>
            <a:r>
              <a:rPr lang="en-US" altLang="zh-CN" sz="2400" dirty="0" smtClean="0"/>
              <a:t> –ICML2013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132781" y="5158144"/>
            <a:ext cx="29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Repoter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Yunfei</a:t>
            </a:r>
            <a:r>
              <a:rPr lang="en-US" altLang="zh-CN" sz="2400" dirty="0" smtClean="0"/>
              <a:t> WANG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574306" y="5884721"/>
            <a:ext cx="154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Nov.26, 2013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08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2067" cy="978049"/>
          </a:xfrm>
        </p:spPr>
        <p:txBody>
          <a:bodyPr/>
          <a:lstStyle/>
          <a:p>
            <a:pPr algn="ctr"/>
            <a:r>
              <a:rPr lang="en-US" altLang="zh-CN" sz="4000" dirty="0"/>
              <a:t>A dumb approximation of </a:t>
            </a:r>
            <a:endParaRPr lang="zh-CN" altLang="en-US" sz="3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265" y="703617"/>
            <a:ext cx="51435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14" y="1289349"/>
            <a:ext cx="6936196" cy="22227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84" y="3512144"/>
            <a:ext cx="4408819" cy="34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2067" cy="978049"/>
          </a:xfrm>
        </p:spPr>
        <p:txBody>
          <a:bodyPr/>
          <a:lstStyle/>
          <a:p>
            <a:pPr algn="ctr"/>
            <a:r>
              <a:rPr lang="en-US" altLang="zh-CN" sz="4000" dirty="0"/>
              <a:t>Importance sampling</a:t>
            </a:r>
            <a:endParaRPr lang="zh-CN" altLang="en-US" sz="3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40" y="1430768"/>
            <a:ext cx="7947758" cy="45612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40" y="6195956"/>
            <a:ext cx="7848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535" y="431596"/>
            <a:ext cx="9672067" cy="978049"/>
          </a:xfrm>
        </p:spPr>
        <p:txBody>
          <a:bodyPr/>
          <a:lstStyle/>
          <a:p>
            <a:pPr algn="ctr"/>
            <a:r>
              <a:rPr lang="en-US" altLang="zh-CN" sz="3800" dirty="0" smtClean="0"/>
              <a:t>Formulation of SFNNs</a:t>
            </a:r>
            <a:endParaRPr lang="zh-CN" altLang="en-US" sz="3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26035" y="1523873"/>
            <a:ext cx="11526165" cy="57189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Since                       is a vector of N Bernoulli random variables,              has up to       models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2699"/>
              </p:ext>
            </p:extLst>
          </p:nvPr>
        </p:nvGraphicFramePr>
        <p:xfrm>
          <a:off x="1405004" y="1521507"/>
          <a:ext cx="1401215" cy="37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Formula" r:id="rId3" imgW="748080" imgH="188280" progId="Equation.Ribbit">
                  <p:embed/>
                </p:oleObj>
              </mc:Choice>
              <mc:Fallback>
                <p:oleObj name="Formula" r:id="rId3" imgW="748080" imgH="188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5004" y="1521507"/>
                        <a:ext cx="1401215" cy="37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5" y="2358353"/>
            <a:ext cx="3549686" cy="3964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02249" y="2396765"/>
            <a:ext cx="7139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MR10"/>
              </a:rPr>
              <a:t>Computation costs come with modeling flexibility of SFNN. How can we obtain       with    components conditioned on </a:t>
            </a:r>
            <a:r>
              <a:rPr lang="en-US" altLang="zh-CN" b="1" dirty="0" smtClean="0">
                <a:latin typeface="CMR10"/>
              </a:rPr>
              <a:t>x</a:t>
            </a:r>
            <a:r>
              <a:rPr lang="en-US" altLang="zh-CN" dirty="0" smtClean="0">
                <a:latin typeface="CMR10"/>
              </a:rPr>
              <a:t>? Monte Carlo approximation with M samples for its estimation:</a:t>
            </a:r>
            <a:r>
              <a:rPr lang="en-US" altLang="zh-CN" b="1" dirty="0" smtClean="0">
                <a:latin typeface="CMR10"/>
              </a:rPr>
              <a:t> 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102249" y="4445824"/>
            <a:ext cx="7526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In </a:t>
            </a:r>
            <a:r>
              <a:rPr lang="en-US" altLang="zh-CN" dirty="0" smtClean="0">
                <a:latin typeface="CMR10"/>
              </a:rPr>
              <a:t>SFNNs</a:t>
            </a:r>
            <a:r>
              <a:rPr lang="en-US" altLang="zh-CN" dirty="0">
                <a:latin typeface="CMR10"/>
              </a:rPr>
              <a:t>, we assume a conditional diagonal </a:t>
            </a:r>
            <a:r>
              <a:rPr lang="en-US" altLang="zh-CN" dirty="0" smtClean="0">
                <a:latin typeface="CMR10"/>
              </a:rPr>
              <a:t>Gaussian distribution </a:t>
            </a:r>
            <a:r>
              <a:rPr lang="en-US" altLang="zh-CN" dirty="0">
                <a:latin typeface="CMR10"/>
              </a:rPr>
              <a:t>on the output space</a:t>
            </a:r>
            <a:r>
              <a:rPr lang="en-US" altLang="zh-CN" dirty="0" smtClean="0">
                <a:latin typeface="CMR10"/>
              </a:rPr>
              <a:t>: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51003"/>
              </p:ext>
            </p:extLst>
          </p:nvPr>
        </p:nvGraphicFramePr>
        <p:xfrm>
          <a:off x="8241758" y="1542629"/>
          <a:ext cx="7477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Formula" r:id="rId6" imgW="398880" imgH="177840" progId="Equation.Ribbit">
                  <p:embed/>
                </p:oleObj>
              </mc:Choice>
              <mc:Fallback>
                <p:oleObj name="Formula" r:id="rId6" imgW="3988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41758" y="1542629"/>
                        <a:ext cx="747712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146761"/>
              </p:ext>
            </p:extLst>
          </p:nvPr>
        </p:nvGraphicFramePr>
        <p:xfrm>
          <a:off x="10351422" y="1550567"/>
          <a:ext cx="327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Formula" r:id="rId8" imgW="174240" imgH="175320" progId="Equation.Ribbit">
                  <p:embed/>
                </p:oleObj>
              </mc:Choice>
              <mc:Fallback>
                <p:oleObj name="Formula" r:id="rId8" imgW="174240" imgH="175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51422" y="1550567"/>
                        <a:ext cx="3270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56359"/>
              </p:ext>
            </p:extLst>
          </p:nvPr>
        </p:nvGraphicFramePr>
        <p:xfrm>
          <a:off x="6248962" y="2731962"/>
          <a:ext cx="591671" cy="28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Formula" r:id="rId10" imgW="398880" imgH="177840" progId="Equation.Ribbit">
                  <p:embed/>
                </p:oleObj>
              </mc:Choice>
              <mc:Fallback>
                <p:oleObj name="Formula" r:id="rId10" imgW="3988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8962" y="2731962"/>
                        <a:ext cx="591671" cy="282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658221"/>
              </p:ext>
            </p:extLst>
          </p:nvPr>
        </p:nvGraphicFramePr>
        <p:xfrm>
          <a:off x="7485877" y="2731962"/>
          <a:ext cx="264659" cy="28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Formula" r:id="rId11" imgW="174240" imgH="175320" progId="Equation.Ribbit">
                  <p:embed/>
                </p:oleObj>
              </mc:Choice>
              <mc:Fallback>
                <p:oleObj name="Formula" r:id="rId11" imgW="174240" imgH="175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85877" y="2731962"/>
                        <a:ext cx="264659" cy="282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8853" y="3345424"/>
            <a:ext cx="6243366" cy="9220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5488" y="5117484"/>
            <a:ext cx="6107316" cy="7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535" y="431596"/>
            <a:ext cx="9672067" cy="978049"/>
          </a:xfrm>
        </p:spPr>
        <p:txBody>
          <a:bodyPr/>
          <a:lstStyle/>
          <a:p>
            <a:pPr algn="ctr"/>
            <a:r>
              <a:rPr lang="en-US" altLang="zh-CN" sz="3800" dirty="0" smtClean="0"/>
              <a:t>Learning procedure of SFNNs- E step</a:t>
            </a:r>
            <a:endParaRPr lang="zh-CN" altLang="en-US" sz="3800" dirty="0"/>
          </a:p>
        </p:txBody>
      </p:sp>
      <p:sp>
        <p:nvSpPr>
          <p:cNvPr id="6" name="矩形 5"/>
          <p:cNvSpPr/>
          <p:nvPr/>
        </p:nvSpPr>
        <p:spPr>
          <a:xfrm>
            <a:off x="4528631" y="1913426"/>
            <a:ext cx="7247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For any approximating </a:t>
            </a:r>
            <a:r>
              <a:rPr lang="en-US" altLang="zh-CN" dirty="0" smtClean="0">
                <a:latin typeface="CMR10"/>
              </a:rPr>
              <a:t>distribution  </a:t>
            </a:r>
            <a:r>
              <a:rPr lang="en-US" altLang="zh-CN" dirty="0" smtClean="0">
                <a:latin typeface="CMMI10"/>
              </a:rPr>
              <a:t>   </a:t>
            </a:r>
            <a:r>
              <a:rPr lang="en-US" altLang="zh-CN" dirty="0" smtClean="0">
                <a:latin typeface="CMR10"/>
              </a:rPr>
              <a:t>,we </a:t>
            </a:r>
            <a:r>
              <a:rPr lang="en-US" altLang="zh-CN" dirty="0">
                <a:latin typeface="CMR10"/>
              </a:rPr>
              <a:t>can write down the following </a:t>
            </a:r>
            <a:r>
              <a:rPr lang="en-US" altLang="zh-CN" dirty="0" err="1">
                <a:latin typeface="CMR10"/>
              </a:rPr>
              <a:t>variational</a:t>
            </a:r>
            <a:r>
              <a:rPr lang="en-US" altLang="zh-CN" dirty="0">
                <a:latin typeface="CMR10"/>
              </a:rPr>
              <a:t> </a:t>
            </a:r>
            <a:r>
              <a:rPr lang="en-US" altLang="zh-CN" dirty="0" smtClean="0">
                <a:latin typeface="CMR10"/>
              </a:rPr>
              <a:t>lower bound </a:t>
            </a:r>
            <a:r>
              <a:rPr lang="en-US" altLang="zh-CN" dirty="0">
                <a:latin typeface="CMR10"/>
              </a:rPr>
              <a:t>on the data </a:t>
            </a:r>
            <a:r>
              <a:rPr lang="en-US" altLang="zh-CN" dirty="0" smtClean="0">
                <a:latin typeface="CMR10"/>
              </a:rPr>
              <a:t>log-likelihood</a:t>
            </a:r>
            <a:r>
              <a:rPr lang="en-US" altLang="zh-CN" dirty="0">
                <a:latin typeface="CMR10"/>
              </a:rPr>
              <a:t>: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528631" y="5187360"/>
            <a:ext cx="7526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For the tightest </a:t>
            </a:r>
            <a:r>
              <a:rPr lang="en-US" altLang="zh-CN" dirty="0" smtClean="0">
                <a:latin typeface="CMR10"/>
              </a:rPr>
              <a:t>lower bound</a:t>
            </a:r>
            <a:r>
              <a:rPr lang="en-US" altLang="zh-CN" dirty="0">
                <a:latin typeface="CMR10"/>
              </a:rPr>
              <a:t>, </a:t>
            </a:r>
            <a:r>
              <a:rPr lang="en-US" altLang="zh-CN" dirty="0" smtClean="0">
                <a:latin typeface="CMR10"/>
              </a:rPr>
              <a:t>   </a:t>
            </a:r>
            <a:r>
              <a:rPr lang="en-US" altLang="zh-CN" dirty="0">
                <a:latin typeface="CMR10"/>
              </a:rPr>
              <a:t>need to be the </a:t>
            </a:r>
            <a:r>
              <a:rPr lang="en-US" altLang="zh-CN" dirty="0" smtClean="0">
                <a:latin typeface="CMR10"/>
              </a:rPr>
              <a:t>exact        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45917"/>
              </p:ext>
            </p:extLst>
          </p:nvPr>
        </p:nvGraphicFramePr>
        <p:xfrm>
          <a:off x="8624523" y="1974942"/>
          <a:ext cx="410639" cy="29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Formula" r:id="rId3" imgW="265680" imgH="176760" progId="Equation.Ribbit">
                  <p:embed/>
                </p:oleObj>
              </mc:Choice>
              <mc:Fallback>
                <p:oleObj name="Formula" r:id="rId3" imgW="26568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4523" y="1974942"/>
                        <a:ext cx="410639" cy="29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75" y="2559757"/>
            <a:ext cx="5963421" cy="2334973"/>
          </a:xfrm>
          <a:prstGeom prst="rect">
            <a:avLst/>
          </a:prstGeom>
        </p:spPr>
      </p:pic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681555"/>
              </p:ext>
            </p:extLst>
          </p:nvPr>
        </p:nvGraphicFramePr>
        <p:xfrm>
          <a:off x="7890001" y="5246688"/>
          <a:ext cx="410639" cy="29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Formula" r:id="rId6" imgW="265680" imgH="176760" progId="Equation.Ribbit">
                  <p:embed/>
                </p:oleObj>
              </mc:Choice>
              <mc:Fallback>
                <p:oleObj name="Formula" r:id="rId6" imgW="26568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0001" y="5246688"/>
                        <a:ext cx="410639" cy="29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84983"/>
              </p:ext>
            </p:extLst>
          </p:nvPr>
        </p:nvGraphicFramePr>
        <p:xfrm>
          <a:off x="10724151" y="5224700"/>
          <a:ext cx="853835" cy="29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Formula" r:id="rId7" imgW="550080" imgH="177840" progId="Equation.Ribbit">
                  <p:embed/>
                </p:oleObj>
              </mc:Choice>
              <mc:Fallback>
                <p:oleObj name="Formula" r:id="rId7" imgW="5500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24151" y="5224700"/>
                        <a:ext cx="853835" cy="294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1" y="1913426"/>
            <a:ext cx="4290431" cy="41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535" y="431596"/>
            <a:ext cx="9672067" cy="978049"/>
          </a:xfrm>
        </p:spPr>
        <p:txBody>
          <a:bodyPr/>
          <a:lstStyle/>
          <a:p>
            <a:pPr algn="ctr"/>
            <a:r>
              <a:rPr lang="en-US" altLang="zh-CN" sz="3800" dirty="0" smtClean="0"/>
              <a:t>Learning procedure of SFNNs- M step</a:t>
            </a:r>
            <a:endParaRPr lang="zh-CN" altLang="en-US" sz="3800" dirty="0"/>
          </a:p>
        </p:txBody>
      </p:sp>
      <p:sp>
        <p:nvSpPr>
          <p:cNvPr id="6" name="矩形 5"/>
          <p:cNvSpPr/>
          <p:nvPr/>
        </p:nvSpPr>
        <p:spPr>
          <a:xfrm>
            <a:off x="4328109" y="1409645"/>
            <a:ext cx="7247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Let Q be the expected complete data </a:t>
            </a:r>
            <a:r>
              <a:rPr lang="en-US" altLang="zh-CN" dirty="0" smtClean="0"/>
              <a:t>log-likelihood, which </a:t>
            </a:r>
            <a:r>
              <a:rPr lang="en-US" altLang="zh-CN" dirty="0"/>
              <a:t>is a lower bound on the log-likelihood. We </a:t>
            </a:r>
            <a:r>
              <a:rPr lang="en-US" altLang="zh-CN" dirty="0" smtClean="0"/>
              <a:t>wish to </a:t>
            </a:r>
            <a:r>
              <a:rPr lang="en-US" altLang="zh-CN" dirty="0"/>
              <a:t>maximize the lower bound</a:t>
            </a:r>
            <a:r>
              <a:rPr lang="en-US" altLang="zh-CN" dirty="0" smtClean="0"/>
              <a:t>: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328109" y="4153789"/>
            <a:ext cx="7526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MR10"/>
              </a:rPr>
              <a:t>Using Bayes Theorem, importance weight     can be rewritten as: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8" y="1829193"/>
            <a:ext cx="4290431" cy="4117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72" y="2055976"/>
            <a:ext cx="5486008" cy="2097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020" y="4205105"/>
            <a:ext cx="514350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80" y="4574437"/>
            <a:ext cx="5497382" cy="67525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28108" y="5301009"/>
            <a:ext cx="7638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The denominator </a:t>
            </a:r>
            <a:r>
              <a:rPr lang="en-US" altLang="zh-CN" dirty="0" smtClean="0">
                <a:latin typeface="CMR10"/>
              </a:rPr>
              <a:t>of      </a:t>
            </a:r>
            <a:r>
              <a:rPr lang="en-US" altLang="zh-CN" dirty="0">
                <a:latin typeface="CMR10"/>
              </a:rPr>
              <a:t>can be </a:t>
            </a:r>
            <a:r>
              <a:rPr lang="en-US" altLang="zh-CN" dirty="0" smtClean="0">
                <a:latin typeface="CMR10"/>
              </a:rPr>
              <a:t>approximated using Eq.3, therefore</a:t>
            </a:r>
            <a:r>
              <a:rPr lang="en-US" altLang="zh-CN" dirty="0">
                <a:latin typeface="CMR10"/>
              </a:rPr>
              <a:t>: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460" y="5365021"/>
            <a:ext cx="514350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706" y="5759167"/>
            <a:ext cx="4467687" cy="6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535" y="431596"/>
            <a:ext cx="9672067" cy="978049"/>
          </a:xfrm>
        </p:spPr>
        <p:txBody>
          <a:bodyPr/>
          <a:lstStyle/>
          <a:p>
            <a:pPr algn="ctr"/>
            <a:r>
              <a:rPr lang="en-US" altLang="zh-CN" sz="3800" dirty="0" smtClean="0"/>
              <a:t>Learning procedure of SFNNs- M step</a:t>
            </a:r>
            <a:endParaRPr lang="zh-CN" altLang="en-US" sz="3800" dirty="0"/>
          </a:p>
        </p:txBody>
      </p:sp>
      <p:sp>
        <p:nvSpPr>
          <p:cNvPr id="6" name="矩形 5"/>
          <p:cNvSpPr/>
          <p:nvPr/>
        </p:nvSpPr>
        <p:spPr>
          <a:xfrm>
            <a:off x="4328109" y="1409645"/>
            <a:ext cx="7247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convenience, we </a:t>
            </a:r>
            <a:r>
              <a:rPr lang="en-US" altLang="zh-CN" dirty="0" smtClean="0"/>
              <a:t>dene </a:t>
            </a:r>
            <a:r>
              <a:rPr lang="en-US" altLang="zh-CN" dirty="0"/>
              <a:t>the partial objective of </a:t>
            </a:r>
            <a:r>
              <a:rPr lang="en-US" altLang="zh-CN" dirty="0" smtClean="0"/>
              <a:t>the m-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/>
              <a:t>sample as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8" y="1829193"/>
            <a:ext cx="4290431" cy="4117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23" y="1778977"/>
            <a:ext cx="6495439" cy="5487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97848" y="2433860"/>
            <a:ext cx="680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We can then approximate our objective </a:t>
            </a:r>
            <a:r>
              <a:rPr lang="en-US" altLang="zh-CN" dirty="0" smtClean="0">
                <a:latin typeface="CMR10"/>
              </a:rPr>
              <a:t>function        with </a:t>
            </a:r>
            <a:r>
              <a:rPr lang="en-US" altLang="zh-CN" dirty="0">
                <a:latin typeface="CMMI10"/>
              </a:rPr>
              <a:t>M </a:t>
            </a:r>
            <a:r>
              <a:rPr lang="en-US" altLang="zh-CN" dirty="0">
                <a:latin typeface="CMR10"/>
              </a:rPr>
              <a:t>samples from the </a:t>
            </a:r>
            <a:r>
              <a:rPr lang="en-US" altLang="zh-CN" dirty="0" smtClean="0">
                <a:latin typeface="CMR10"/>
              </a:rPr>
              <a:t>proposal: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311" y="2465529"/>
            <a:ext cx="923925" cy="342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927" y="3080191"/>
            <a:ext cx="3625567" cy="76954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358351" y="3863265"/>
            <a:ext cx="6841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For our generalized M-step, we seek to perform </a:t>
            </a:r>
            <a:r>
              <a:rPr lang="en-US" altLang="zh-CN" dirty="0" smtClean="0">
                <a:latin typeface="CMR10"/>
              </a:rPr>
              <a:t>gradient </a:t>
            </a:r>
            <a:r>
              <a:rPr lang="en-US" altLang="zh-CN" dirty="0">
                <a:latin typeface="CMR10"/>
              </a:rPr>
              <a:t>ascent on </a:t>
            </a:r>
            <a:r>
              <a:rPr lang="en-US" altLang="zh-CN" dirty="0">
                <a:latin typeface="CMMI10"/>
              </a:rPr>
              <a:t>Q</a:t>
            </a:r>
            <a:r>
              <a:rPr lang="en-US" altLang="zh-CN" dirty="0">
                <a:latin typeface="CMR10"/>
              </a:rPr>
              <a:t>: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36" y="4477231"/>
            <a:ext cx="5483978" cy="141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535" y="431596"/>
            <a:ext cx="9672067" cy="978049"/>
          </a:xfrm>
        </p:spPr>
        <p:txBody>
          <a:bodyPr/>
          <a:lstStyle/>
          <a:p>
            <a:pPr algn="ctr"/>
            <a:r>
              <a:rPr lang="en-US" altLang="zh-CN" sz="3800" dirty="0" smtClean="0"/>
              <a:t>EM algorithm for SFNNs</a:t>
            </a:r>
            <a:endParaRPr lang="zh-CN" altLang="en-US" sz="3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5" y="1893346"/>
            <a:ext cx="6061732" cy="39803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48" y="1893346"/>
            <a:ext cx="5517616" cy="30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9880" y="413391"/>
            <a:ext cx="9672067" cy="978049"/>
          </a:xfrm>
        </p:spPr>
        <p:txBody>
          <a:bodyPr/>
          <a:lstStyle/>
          <a:p>
            <a:pPr algn="ctr"/>
            <a:r>
              <a:rPr lang="en-US" altLang="zh-CN" sz="4000" dirty="0" smtClean="0"/>
              <a:t>Multilayer </a:t>
            </a:r>
            <a:r>
              <a:rPr lang="en-US" altLang="zh-CN" sz="4000" dirty="0" err="1" smtClean="0"/>
              <a:t>Perceptrons</a:t>
            </a:r>
            <a:r>
              <a:rPr lang="en-US" altLang="zh-CN" sz="4000" dirty="0" smtClean="0"/>
              <a:t>(MLPs)</a:t>
            </a:r>
            <a:endParaRPr lang="zh-CN" altLang="en-US" sz="3800" dirty="0"/>
          </a:p>
        </p:txBody>
      </p:sp>
      <p:pic>
        <p:nvPicPr>
          <p:cNvPr id="1028" name="Picture 4" descr="File:Gjl-t(x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2" y="1391440"/>
            <a:ext cx="5504582" cy="31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&#10;\begin{align}&#10;a_1^{(2)} &amp;= f(W_{11}^{(1)}x_1 + W_{12}^{(1)} x_2 + W_{13}^{(1)} x_3 + b_1^{(1)})  \\&#10;a_2^{(2)} &amp;= f(W_{21}^{(1)}x_1 + W_{22}^{(1)} x_2 + W_{23}^{(1)} x_3 + b_2^{(1)})  \\&#10;a_3^{(2)} &amp;= f(W_{31}^{(1)}x_1 + W_{32}^{(1)} x_2 + W_{33}^{(1)} x_3 + b_3^{(1)})  \\&#10;h_{W,b}(x) &amp;= a_1^{(3)} =  f(W_{11}^{(2)}a_1^{(2)} + W_{12}^{(2)} a_2^{(2)} + W_{13}^{(2)} a_3^{(2)} + b_1^{(2)}) &#10;\end{align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6" y="4944823"/>
            <a:ext cx="5185048" cy="1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6" y="1391439"/>
            <a:ext cx="5185048" cy="3251981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607" y="5476876"/>
            <a:ext cx="4705350" cy="9239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77770" y="4654359"/>
            <a:ext cx="555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 assume that y has a Gaussian distribution with an x-dependent mean given by the output of MLPs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80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2067" cy="978049"/>
          </a:xfrm>
        </p:spPr>
        <p:txBody>
          <a:bodyPr/>
          <a:lstStyle/>
          <a:p>
            <a:pPr algn="ctr"/>
            <a:r>
              <a:rPr lang="en-US" altLang="zh-CN" sz="4000" dirty="0" smtClean="0"/>
              <a:t>Sigmoid </a:t>
            </a:r>
            <a:r>
              <a:rPr lang="en-US" altLang="zh-CN" sz="4000" dirty="0"/>
              <a:t>Belief Net (SBN)</a:t>
            </a:r>
            <a:endParaRPr lang="zh-CN" altLang="en-US" sz="38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7604" y="4716143"/>
            <a:ext cx="5477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</a:t>
            </a:r>
            <a:r>
              <a:rPr lang="en-US" altLang="zh-CN" dirty="0"/>
              <a:t>way to model the </a:t>
            </a:r>
            <a:r>
              <a:rPr lang="en-US" altLang="zh-CN" dirty="0" smtClean="0"/>
              <a:t>multi-modality </a:t>
            </a:r>
            <a:r>
              <a:rPr lang="en-US" altLang="zh-CN" dirty="0"/>
              <a:t>is </a:t>
            </a:r>
            <a:r>
              <a:rPr lang="en-US" altLang="zh-CN" dirty="0" smtClean="0"/>
              <a:t>making the </a:t>
            </a:r>
            <a:r>
              <a:rPr lang="en-US" altLang="zh-CN" dirty="0"/>
              <a:t>hidden variables stochastic. </a:t>
            </a:r>
            <a:endParaRPr lang="en-US" altLang="zh-CN" dirty="0" smtClean="0"/>
          </a:p>
          <a:p>
            <a:r>
              <a:rPr lang="en-US" altLang="zh-CN" dirty="0" smtClean="0"/>
              <a:t>Sigmoid </a:t>
            </a:r>
            <a:r>
              <a:rPr lang="en-US" altLang="zh-CN" dirty="0"/>
              <a:t>Belief Net (SBN) is a stochastic </a:t>
            </a:r>
            <a:r>
              <a:rPr lang="en-US" altLang="zh-CN" dirty="0" err="1"/>
              <a:t>feedforward</a:t>
            </a:r>
            <a:r>
              <a:rPr lang="en-US" altLang="zh-CN" dirty="0"/>
              <a:t> neural network with binary hidden, input, and output variables. </a:t>
            </a:r>
            <a:endParaRPr lang="en-US" altLang="zh-CN" dirty="0" smtClean="0"/>
          </a:p>
          <a:p>
            <a:r>
              <a:rPr lang="en-US" altLang="zh-CN" dirty="0" smtClean="0"/>
              <a:t>Given </a:t>
            </a:r>
            <a:r>
              <a:rPr lang="en-US" altLang="zh-CN" dirty="0"/>
              <a:t>the same X, </a:t>
            </a:r>
            <a:r>
              <a:rPr lang="en-US" altLang="zh-CN" dirty="0" smtClean="0"/>
              <a:t>different </a:t>
            </a:r>
            <a:r>
              <a:rPr lang="en-US" altLang="zh-CN" dirty="0"/>
              <a:t>hidden </a:t>
            </a:r>
            <a:r>
              <a:rPr lang="en-US" altLang="zh-CN" dirty="0" smtClean="0"/>
              <a:t>configurations </a:t>
            </a:r>
            <a:r>
              <a:rPr lang="en-US" altLang="zh-CN" dirty="0"/>
              <a:t>leads to </a:t>
            </a:r>
            <a:r>
              <a:rPr lang="en-US" altLang="zh-CN" dirty="0" smtClean="0"/>
              <a:t>different output values </a:t>
            </a:r>
            <a:r>
              <a:rPr lang="en-US" altLang="zh-CN" dirty="0"/>
              <a:t>of Y . </a:t>
            </a:r>
            <a:endParaRPr lang="en-US" altLang="zh-CN" dirty="0" smtClean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04" y="1430767"/>
            <a:ext cx="5847619" cy="2866667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38" y="1430767"/>
            <a:ext cx="5175506" cy="355591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6638" y="5275483"/>
            <a:ext cx="5175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structured prediction problems, </a:t>
            </a:r>
            <a:r>
              <a:rPr lang="en-US" altLang="zh-CN" dirty="0"/>
              <a:t>we are </a:t>
            </a:r>
            <a:r>
              <a:rPr lang="en-US" altLang="zh-CN" dirty="0" smtClean="0"/>
              <a:t>interested </a:t>
            </a:r>
            <a:r>
              <a:rPr lang="en-US" altLang="zh-CN" dirty="0"/>
              <a:t>in modeling a conditional distribution </a:t>
            </a:r>
            <a:r>
              <a:rPr lang="en-US" altLang="zh-CN" dirty="0" smtClean="0"/>
              <a:t>p(Y|X) that </a:t>
            </a:r>
            <a:r>
              <a:rPr lang="en-US" altLang="zh-CN" dirty="0"/>
              <a:t>is </a:t>
            </a:r>
            <a:r>
              <a:rPr lang="en-US" altLang="zh-CN" dirty="0" smtClean="0"/>
              <a:t>multimodal, namely learning one to many functions from X to Y.</a:t>
            </a:r>
          </a:p>
        </p:txBody>
      </p:sp>
    </p:spTree>
    <p:extLst>
      <p:ext uri="{BB962C8B-B14F-4D97-AF65-F5344CB8AC3E}">
        <p14:creationId xmlns:p14="http://schemas.microsoft.com/office/powerpoint/2010/main" val="19132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8807"/>
          </a:xfrm>
        </p:spPr>
        <p:txBody>
          <a:bodyPr/>
          <a:lstStyle/>
          <a:p>
            <a:pPr algn="ctr"/>
            <a:r>
              <a:rPr lang="en-US" altLang="zh-CN" dirty="0" smtClean="0"/>
              <a:t>Motivation of SFNN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722" y="1850317"/>
            <a:ext cx="4963676" cy="4049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8973" y="1850317"/>
            <a:ext cx="6540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MLPs are </a:t>
            </a:r>
            <a:r>
              <a:rPr lang="en-US" altLang="zh-CN" dirty="0"/>
              <a:t>popular models used for </a:t>
            </a:r>
            <a:r>
              <a:rPr lang="en-US" altLang="zh-CN" dirty="0" smtClean="0"/>
              <a:t>non-linear </a:t>
            </a:r>
            <a:r>
              <a:rPr lang="en-US" altLang="zh-CN" dirty="0"/>
              <a:t>regression and </a:t>
            </a:r>
            <a:r>
              <a:rPr lang="en-US" altLang="zh-CN" dirty="0" smtClean="0"/>
              <a:t>classification </a:t>
            </a:r>
            <a:r>
              <a:rPr lang="en-US" altLang="zh-CN" dirty="0"/>
              <a:t>tasks. </a:t>
            </a:r>
            <a:r>
              <a:rPr lang="en-US" altLang="zh-CN" dirty="0" smtClean="0"/>
              <a:t>MLPs </a:t>
            </a:r>
            <a:r>
              <a:rPr lang="en-US" altLang="zh-CN" dirty="0"/>
              <a:t>model the conditional </a:t>
            </a:r>
            <a:r>
              <a:rPr lang="en-US" altLang="zh-CN" dirty="0" smtClean="0"/>
              <a:t>distribution </a:t>
            </a:r>
            <a:r>
              <a:rPr lang="en-US" altLang="zh-CN" dirty="0"/>
              <a:t>of the predictor variables y </a:t>
            </a:r>
            <a:r>
              <a:rPr lang="en-US" altLang="zh-CN" dirty="0" smtClean="0"/>
              <a:t>given </a:t>
            </a:r>
            <a:r>
              <a:rPr lang="en-US" altLang="zh-CN" dirty="0"/>
              <a:t>input variables x. </a:t>
            </a:r>
            <a:endParaRPr lang="en-US" altLang="zh-CN" dirty="0" smtClean="0"/>
          </a:p>
          <a:p>
            <a:r>
              <a:rPr lang="en-US" altLang="zh-CN" dirty="0" smtClean="0"/>
              <a:t>However</a:t>
            </a:r>
            <a:r>
              <a:rPr lang="en-US" altLang="zh-CN" dirty="0"/>
              <a:t>, this </a:t>
            </a:r>
            <a:r>
              <a:rPr lang="en-US" altLang="zh-CN" dirty="0" smtClean="0"/>
              <a:t>predictive </a:t>
            </a:r>
            <a:r>
              <a:rPr lang="en-US" altLang="zh-CN" dirty="0"/>
              <a:t>distribution is assumed to be </a:t>
            </a:r>
            <a:r>
              <a:rPr lang="en-US" altLang="zh-CN" dirty="0" err="1" smtClean="0"/>
              <a:t>unimodal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tasks </a:t>
            </a:r>
            <a:r>
              <a:rPr lang="en-US" altLang="zh-CN" dirty="0" smtClean="0"/>
              <a:t>such as </a:t>
            </a:r>
            <a:r>
              <a:rPr lang="en-US" altLang="zh-CN" dirty="0"/>
              <a:t>structured prediction problems, the </a:t>
            </a:r>
            <a:r>
              <a:rPr lang="en-US" altLang="zh-CN" dirty="0" smtClean="0"/>
              <a:t>conditional </a:t>
            </a:r>
            <a:r>
              <a:rPr lang="en-US" altLang="zh-CN" dirty="0"/>
              <a:t>distribution should be </a:t>
            </a:r>
            <a:r>
              <a:rPr lang="en-US" altLang="zh-CN" dirty="0" smtClean="0"/>
              <a:t>one-to-many </a:t>
            </a:r>
            <a:r>
              <a:rPr lang="en-US" altLang="zh-CN" dirty="0"/>
              <a:t>mappings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38973" y="3765178"/>
            <a:ext cx="6648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Using </a:t>
            </a:r>
            <a:r>
              <a:rPr lang="en-US" altLang="zh-CN" dirty="0"/>
              <a:t>only discrete hidden units  </a:t>
            </a:r>
            <a:r>
              <a:rPr lang="en-US" altLang="zh-CN" dirty="0" smtClean="0"/>
              <a:t>is suboptimal </a:t>
            </a:r>
            <a:r>
              <a:rPr lang="en-US" altLang="zh-CN" dirty="0"/>
              <a:t>when modeling real-valued output 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For a  finite </a:t>
            </a:r>
            <a:r>
              <a:rPr lang="en-US" altLang="zh-CN" dirty="0"/>
              <a:t>number of discrete </a:t>
            </a:r>
            <a:r>
              <a:rPr lang="en-US" altLang="zh-CN" dirty="0" smtClean="0"/>
              <a:t>hidden states</a:t>
            </a:r>
            <a:r>
              <a:rPr lang="en-US" altLang="zh-CN" dirty="0"/>
              <a:t>, each one </a:t>
            </a:r>
            <a:r>
              <a:rPr lang="en-US" altLang="zh-CN" dirty="0" smtClean="0"/>
              <a:t>is a Gaussian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, where the mean </a:t>
            </a:r>
          </a:p>
          <a:p>
            <a:r>
              <a:rPr lang="en-US" altLang="zh-CN" dirty="0" smtClean="0"/>
              <a:t>When x varies, only the probability of choosing a specific hidden state is changed via               . </a:t>
            </a:r>
          </a:p>
          <a:p>
            <a:r>
              <a:rPr lang="en-US" altLang="zh-CN" dirty="0" smtClean="0"/>
              <a:t>A smoother                can be learned if           is a deterministic function of x as well.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071576"/>
              </p:ext>
            </p:extLst>
          </p:nvPr>
        </p:nvGraphicFramePr>
        <p:xfrm>
          <a:off x="5348472" y="4581203"/>
          <a:ext cx="2349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Formula" r:id="rId4" imgW="1490040" imgH="201960" progId="Equation.Ribbit">
                  <p:embed/>
                </p:oleObj>
              </mc:Choice>
              <mc:Fallback>
                <p:oleObj name="Formula" r:id="rId4" imgW="1490040" imgH="201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8472" y="4581203"/>
                        <a:ext cx="2349500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60247"/>
              </p:ext>
            </p:extLst>
          </p:nvPr>
        </p:nvGraphicFramePr>
        <p:xfrm>
          <a:off x="9469551" y="4602329"/>
          <a:ext cx="2144357" cy="32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Formula" r:id="rId6" imgW="1324800" imgH="186840" progId="Equation.Ribbit">
                  <p:embed/>
                </p:oleObj>
              </mc:Choice>
              <mc:Fallback>
                <p:oleObj name="Formula" r:id="rId6" imgW="1324800" imgH="186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69551" y="4602329"/>
                        <a:ext cx="2144357" cy="32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913302"/>
              </p:ext>
            </p:extLst>
          </p:nvPr>
        </p:nvGraphicFramePr>
        <p:xfrm>
          <a:off x="7168376" y="5150414"/>
          <a:ext cx="662958" cy="3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Formula" r:id="rId8" imgW="406440" imgH="177840" progId="Equation.Ribbit">
                  <p:embed/>
                </p:oleObj>
              </mc:Choice>
              <mc:Fallback>
                <p:oleObj name="Formula" r:id="rId8" imgW="40644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68376" y="5150414"/>
                        <a:ext cx="662958" cy="30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78790"/>
              </p:ext>
            </p:extLst>
          </p:nvPr>
        </p:nvGraphicFramePr>
        <p:xfrm>
          <a:off x="6523222" y="5436915"/>
          <a:ext cx="6270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Formula" r:id="rId10" imgW="398880" imgH="177840" progId="Equation.Ribbit">
                  <p:embed/>
                </p:oleObj>
              </mc:Choice>
              <mc:Fallback>
                <p:oleObj name="Formula" r:id="rId10" imgW="3988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23222" y="5436915"/>
                        <a:ext cx="6270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89594"/>
              </p:ext>
            </p:extLst>
          </p:nvPr>
        </p:nvGraphicFramePr>
        <p:xfrm>
          <a:off x="8885761" y="5420156"/>
          <a:ext cx="460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Formula" r:id="rId12" imgW="284760" imgH="176760" progId="Equation.Ribbit">
                  <p:embed/>
                </p:oleObj>
              </mc:Choice>
              <mc:Fallback>
                <p:oleObj name="Formula" r:id="rId12" imgW="28476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85761" y="5420156"/>
                        <a:ext cx="4603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9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2067" cy="978049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dirty="0"/>
              <a:t>Stochastic </a:t>
            </a:r>
            <a:r>
              <a:rPr lang="en-US" altLang="zh-CN" sz="3800" dirty="0" err="1" smtClean="0"/>
              <a:t>Feedforward</a:t>
            </a:r>
            <a:r>
              <a:rPr lang="en-US" altLang="zh-CN" sz="3800" dirty="0"/>
              <a:t> </a:t>
            </a:r>
            <a:r>
              <a:rPr lang="en-US" altLang="zh-CN" sz="3800" dirty="0" smtClean="0"/>
              <a:t>Neural Network</a:t>
            </a:r>
            <a:endParaRPr lang="zh-CN" altLang="en-US" sz="3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47" y="1764560"/>
            <a:ext cx="6288810" cy="3205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047" y="5304308"/>
            <a:ext cx="64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Turning part of the hidden </a:t>
            </a:r>
            <a:r>
              <a:rPr lang="en-US" altLang="zh-CN" dirty="0"/>
              <a:t>variables in a MLP into stochastic </a:t>
            </a:r>
            <a:r>
              <a:rPr lang="en-US" altLang="zh-CN" dirty="0" smtClean="0"/>
              <a:t>nodes, </a:t>
            </a:r>
            <a:r>
              <a:rPr lang="en-US" altLang="zh-CN" dirty="0"/>
              <a:t>Sigmoid </a:t>
            </a:r>
            <a:r>
              <a:rPr lang="en-US" altLang="zh-CN" dirty="0" smtClean="0"/>
              <a:t>Belief Nets </a:t>
            </a:r>
            <a:r>
              <a:rPr lang="en-US" altLang="zh-CN" dirty="0"/>
              <a:t>induce a rich multimodal </a:t>
            </a:r>
            <a:r>
              <a:rPr lang="en-US" altLang="zh-CN" dirty="0" smtClean="0"/>
              <a:t>distribution </a:t>
            </a:r>
            <a:r>
              <a:rPr lang="en-US" altLang="zh-CN" dirty="0"/>
              <a:t>in the output space.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06798" y="1936377"/>
            <a:ext cx="5048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To better </a:t>
            </a:r>
            <a:r>
              <a:rPr lang="en-US" altLang="zh-CN" dirty="0"/>
              <a:t>model continuous data, SFNNs have </a:t>
            </a:r>
            <a:r>
              <a:rPr lang="en-US" altLang="zh-CN" dirty="0" smtClean="0"/>
              <a:t>hidden layers </a:t>
            </a:r>
            <a:r>
              <a:rPr lang="en-US" altLang="zh-CN" dirty="0"/>
              <a:t>with both discrete stochastic and </a:t>
            </a:r>
            <a:r>
              <a:rPr lang="en-US" altLang="zh-CN" dirty="0" smtClean="0"/>
              <a:t>deterministic units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P</a:t>
            </a:r>
            <a:r>
              <a:rPr lang="en-US" altLang="zh-CN" dirty="0" smtClean="0"/>
              <a:t>resent </a:t>
            </a:r>
            <a:r>
              <a:rPr lang="en-US" altLang="zh-CN" dirty="0"/>
              <a:t>a novel Monte Carlo variant </a:t>
            </a:r>
            <a:r>
              <a:rPr lang="en-US" altLang="zh-CN" dirty="0" smtClean="0"/>
              <a:t>of the </a:t>
            </a:r>
            <a:r>
              <a:rPr lang="en-US" altLang="zh-CN" dirty="0"/>
              <a:t>Generalized Expectation Maximization </a:t>
            </a:r>
            <a:r>
              <a:rPr lang="en-US" altLang="zh-CN" dirty="0" smtClean="0"/>
              <a:t>algorithm for </a:t>
            </a:r>
            <a:r>
              <a:rPr lang="en-US" altLang="zh-CN" dirty="0"/>
              <a:t>learning. Importance sampling is used for the </a:t>
            </a:r>
            <a:r>
              <a:rPr lang="en-US" altLang="zh-CN" dirty="0" smtClean="0"/>
              <a:t>E-step </a:t>
            </a:r>
            <a:r>
              <a:rPr lang="en-US" altLang="zh-CN" dirty="0"/>
              <a:t>for inference, 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E</a:t>
            </a:r>
            <a:r>
              <a:rPr lang="en-US" altLang="zh-CN" dirty="0" smtClean="0"/>
              <a:t>rror </a:t>
            </a:r>
            <a:r>
              <a:rPr lang="en-US" altLang="zh-CN" dirty="0" err="1"/>
              <a:t>backpropagation</a:t>
            </a:r>
            <a:r>
              <a:rPr lang="en-US" altLang="zh-CN" dirty="0"/>
              <a:t> is </a:t>
            </a:r>
            <a:r>
              <a:rPr lang="en-US" altLang="zh-CN" dirty="0" smtClean="0"/>
              <a:t>used by </a:t>
            </a:r>
            <a:r>
              <a:rPr lang="en-US" altLang="zh-CN" dirty="0"/>
              <a:t>the M-step to improve a </a:t>
            </a:r>
            <a:r>
              <a:rPr lang="en-US" altLang="zh-CN" dirty="0" err="1"/>
              <a:t>variational</a:t>
            </a:r>
            <a:r>
              <a:rPr lang="en-US" altLang="zh-CN" dirty="0"/>
              <a:t> lower bound </a:t>
            </a:r>
            <a:r>
              <a:rPr lang="en-US" altLang="zh-CN" dirty="0" smtClean="0"/>
              <a:t>on the </a:t>
            </a:r>
            <a:r>
              <a:rPr lang="en-US" altLang="zh-CN" dirty="0"/>
              <a:t>data log-likelihood.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70250" y="1413157"/>
            <a:ext cx="17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Highlights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2067" cy="978049"/>
          </a:xfrm>
        </p:spPr>
        <p:txBody>
          <a:bodyPr/>
          <a:lstStyle/>
          <a:p>
            <a:pPr algn="ctr"/>
            <a:r>
              <a:rPr lang="en-US" altLang="zh-CN" sz="3800" dirty="0" smtClean="0"/>
              <a:t>Advantages of SFNN</a:t>
            </a:r>
            <a:endParaRPr lang="zh-CN" altLang="en-US" sz="3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03312" y="2052918"/>
            <a:ext cx="9385394" cy="419548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We can draw exact samples from the model </a:t>
            </a:r>
            <a:r>
              <a:rPr lang="en-US" altLang="zh-CN" sz="2400" dirty="0" smtClean="0"/>
              <a:t>without </a:t>
            </a:r>
            <a:r>
              <a:rPr lang="en-US" altLang="zh-CN" sz="2400" dirty="0"/>
              <a:t>resorting to Markov chain Monte Carlo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Stochastic units form a distributed code to represent an </a:t>
            </a:r>
            <a:r>
              <a:rPr lang="en-US" altLang="zh-CN" sz="2400" dirty="0"/>
              <a:t>exponential number of mixture </a:t>
            </a:r>
            <a:r>
              <a:rPr lang="en-US" altLang="zh-CN" sz="2400" dirty="0" smtClean="0"/>
              <a:t>components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output </a:t>
            </a:r>
            <a:r>
              <a:rPr lang="en-US" altLang="zh-CN" sz="2400" dirty="0"/>
              <a:t>space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As a directed model, learning does not need </a:t>
            </a:r>
            <a:r>
              <a:rPr lang="en-US" altLang="zh-CN" sz="2400" dirty="0" smtClean="0"/>
              <a:t>to deal </a:t>
            </a:r>
            <a:r>
              <a:rPr lang="en-US" altLang="zh-CN" sz="2400" dirty="0"/>
              <a:t>with a global partition function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Combination of stochastic and deterministic </a:t>
            </a:r>
            <a:r>
              <a:rPr lang="en-US" altLang="zh-CN" sz="2400" dirty="0" smtClean="0"/>
              <a:t>hidden </a:t>
            </a:r>
            <a:r>
              <a:rPr lang="en-US" altLang="zh-CN" sz="2400" dirty="0"/>
              <a:t>units can be jointly trained using the </a:t>
            </a:r>
            <a:r>
              <a:rPr lang="en-US" altLang="zh-CN" sz="2400" dirty="0" err="1" smtClean="0"/>
              <a:t>backpropagation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algorithm.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09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2067" cy="978049"/>
          </a:xfrm>
        </p:spPr>
        <p:txBody>
          <a:bodyPr/>
          <a:lstStyle/>
          <a:p>
            <a:pPr algn="ctr"/>
            <a:r>
              <a:rPr lang="en-US" altLang="zh-CN" sz="3800" dirty="0" smtClean="0"/>
              <a:t>Formulation of SFNNs</a:t>
            </a:r>
            <a:endParaRPr lang="zh-CN" altLang="en-US" sz="3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0277" y="1430768"/>
            <a:ext cx="8051445" cy="92424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SFNNs contain binary stochastic hidden variables </a:t>
            </a:r>
          </a:p>
          <a:p>
            <a:r>
              <a:rPr lang="en-US" altLang="zh-CN" sz="2400" dirty="0" smtClean="0"/>
              <a:t>For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simplicity, we can construct a SFNN with one hidden layer.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74386"/>
              </p:ext>
            </p:extLst>
          </p:nvPr>
        </p:nvGraphicFramePr>
        <p:xfrm>
          <a:off x="6829585" y="1430767"/>
          <a:ext cx="1401215" cy="37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Formula" r:id="rId3" imgW="748080" imgH="188280" progId="Equation.Ribbit">
                  <p:embed/>
                </p:oleObj>
              </mc:Choice>
              <mc:Fallback>
                <p:oleObj name="Formula" r:id="rId3" imgW="748080" imgH="188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9585" y="1430767"/>
                        <a:ext cx="1401215" cy="37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8" y="2451844"/>
            <a:ext cx="3549686" cy="3964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03463" y="2463960"/>
            <a:ext cx="7214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The conditional </a:t>
            </a:r>
            <a:r>
              <a:rPr lang="en-US" altLang="zh-CN" dirty="0" smtClean="0">
                <a:latin typeface="CMR10"/>
              </a:rPr>
              <a:t>distribution is </a:t>
            </a:r>
            <a:r>
              <a:rPr lang="en-US" altLang="zh-CN" dirty="0">
                <a:latin typeface="CMR10"/>
              </a:rPr>
              <a:t>obtained by </a:t>
            </a:r>
            <a:r>
              <a:rPr lang="en-US" altLang="zh-CN" dirty="0" smtClean="0">
                <a:latin typeface="CMR10"/>
              </a:rPr>
              <a:t>marginalizing out </a:t>
            </a:r>
            <a:r>
              <a:rPr lang="en-US" altLang="zh-CN" dirty="0">
                <a:latin typeface="CMR10"/>
              </a:rPr>
              <a:t>the latent stochastic hidden variables: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144" y="3151324"/>
            <a:ext cx="5010150" cy="685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98084" y="3850801"/>
            <a:ext cx="7316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MR10"/>
              </a:rPr>
              <a:t>SFNN is a directed </a:t>
            </a:r>
            <a:r>
              <a:rPr lang="en-US" altLang="zh-CN" dirty="0">
                <a:latin typeface="CMR10"/>
              </a:rPr>
              <a:t>graphical </a:t>
            </a:r>
            <a:r>
              <a:rPr lang="en-US" altLang="zh-CN" dirty="0" smtClean="0">
                <a:latin typeface="CMR10"/>
              </a:rPr>
              <a:t>model, the joint distribution </a:t>
            </a:r>
            <a:r>
              <a:rPr lang="en-US" altLang="zh-CN" dirty="0">
                <a:latin typeface="CMR10"/>
              </a:rPr>
              <a:t>can </a:t>
            </a:r>
            <a:r>
              <a:rPr lang="en-US" altLang="zh-CN" dirty="0" smtClean="0">
                <a:latin typeface="CMR10"/>
              </a:rPr>
              <a:t>be factorized as</a:t>
            </a:r>
            <a:r>
              <a:rPr lang="en-US" altLang="zh-CN" dirty="0">
                <a:latin typeface="CMR10"/>
              </a:rPr>
              <a:t>: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084" y="5173969"/>
            <a:ext cx="7024744" cy="6768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569" y="4433941"/>
            <a:ext cx="50387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2067" cy="978049"/>
          </a:xfrm>
        </p:spPr>
        <p:txBody>
          <a:bodyPr/>
          <a:lstStyle/>
          <a:p>
            <a:pPr algn="ctr"/>
            <a:r>
              <a:rPr lang="en-US" altLang="zh-CN" sz="3800" dirty="0" smtClean="0"/>
              <a:t>Monte Carlo</a:t>
            </a:r>
            <a:endParaRPr lang="zh-CN" altLang="en-US" sz="3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86422" y="1430767"/>
            <a:ext cx="8051445" cy="43030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What is the average height f of people p in Cambridge C?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92" y="1861073"/>
            <a:ext cx="6949441" cy="15004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22" y="3771405"/>
            <a:ext cx="5744585" cy="11315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422" y="4942031"/>
            <a:ext cx="5480370" cy="16563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422" y="3293021"/>
            <a:ext cx="76485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2067" cy="978049"/>
          </a:xfrm>
        </p:spPr>
        <p:txBody>
          <a:bodyPr/>
          <a:lstStyle/>
          <a:p>
            <a:pPr algn="ctr"/>
            <a:r>
              <a:rPr lang="en-US" altLang="zh-CN" sz="4000" dirty="0"/>
              <a:t>Properties of Monte Carlo</a:t>
            </a:r>
            <a:endParaRPr lang="zh-CN" altLang="en-US" sz="3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79" y="1430767"/>
            <a:ext cx="7905750" cy="94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79" y="2695407"/>
            <a:ext cx="7381875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79" y="4475741"/>
            <a:ext cx="7486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A03AA6-B919-4753-B93C-50D60475C6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692</Words>
  <Application>Microsoft Office PowerPoint</Application>
  <PresentationFormat>宽屏</PresentationFormat>
  <Paragraphs>57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CMMI10</vt:lpstr>
      <vt:lpstr>CMR10</vt:lpstr>
      <vt:lpstr>宋体</vt:lpstr>
      <vt:lpstr>Arial</vt:lpstr>
      <vt:lpstr>Calibri</vt:lpstr>
      <vt:lpstr>Calibri Light</vt:lpstr>
      <vt:lpstr>Office 主题</vt:lpstr>
      <vt:lpstr>Formula</vt:lpstr>
      <vt:lpstr>A New Learning Algorithm for Stochastic Feedforward Neural Nets</vt:lpstr>
      <vt:lpstr>Multilayer Perceptrons(MLPs)</vt:lpstr>
      <vt:lpstr>Sigmoid Belief Net (SBN)</vt:lpstr>
      <vt:lpstr>Motivation of SFNN</vt:lpstr>
      <vt:lpstr>Stochastic Feedforward Neural Network</vt:lpstr>
      <vt:lpstr>Advantages of SFNN</vt:lpstr>
      <vt:lpstr>Formulation of SFNNs</vt:lpstr>
      <vt:lpstr>Monte Carlo</vt:lpstr>
      <vt:lpstr>Properties of Monte Carlo</vt:lpstr>
      <vt:lpstr>A dumb approximation of </vt:lpstr>
      <vt:lpstr>Importance sampling</vt:lpstr>
      <vt:lpstr>Formulation of SFNNs</vt:lpstr>
      <vt:lpstr>Learning procedure of SFNNs- E step</vt:lpstr>
      <vt:lpstr>Learning procedure of SFNNs- M step</vt:lpstr>
      <vt:lpstr>Learning procedure of SFNNs- M step</vt:lpstr>
      <vt:lpstr>EM algorithm for SFNNs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2013-11-23T08:04:01Z</dcterms:created>
  <dcterms:modified xsi:type="dcterms:W3CDTF">2014-01-07T08:50:59Z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TC040015199991</vt:lpwstr>
  </property>
</Properties>
</file>