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71" r:id="rId2"/>
    <p:sldId id="273" r:id="rId3"/>
    <p:sldId id="259" r:id="rId4"/>
    <p:sldId id="272" r:id="rId5"/>
    <p:sldId id="260" r:id="rId6"/>
    <p:sldId id="275" r:id="rId7"/>
    <p:sldId id="276" r:id="rId8"/>
    <p:sldId id="277" r:id="rId9"/>
    <p:sldId id="278" r:id="rId10"/>
    <p:sldId id="263" r:id="rId11"/>
    <p:sldId id="264" r:id="rId12"/>
    <p:sldId id="279" r:id="rId13"/>
    <p:sldId id="261" r:id="rId14"/>
    <p:sldId id="280" r:id="rId15"/>
    <p:sldId id="281" r:id="rId16"/>
    <p:sldId id="282" r:id="rId17"/>
    <p:sldId id="283" r:id="rId18"/>
    <p:sldId id="262" r:id="rId19"/>
    <p:sldId id="258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微软用户" initials="微软用户" lastIdx="1" clrIdx="0">
    <p:extLst>
      <p:ext uri="{19B8F6BF-5375-455C-9EA6-DF929625EA0E}">
        <p15:presenceInfo xmlns:p15="http://schemas.microsoft.com/office/powerpoint/2012/main" userId="微软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FC8"/>
    <a:srgbClr val="7FD7E9"/>
    <a:srgbClr val="DC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3A5D0-97A9-4538-9632-5651E4EEFF9B}" type="datetimeFigureOut">
              <a:rPr lang="zh-CN" altLang="en-US" smtClean="0"/>
              <a:t>2014/3/11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BCD44-394A-4D3D-9EB9-C3E8F97C7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CD44-394A-4D3D-9EB9-C3E8F97C71D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48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F69C-9AD9-4FC6-86F4-58CBDBF399BA}" type="datetimeFigureOut">
              <a:rPr lang="zh-CN" altLang="en-US" smtClean="0"/>
              <a:t>2014/3/11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AEF-0D28-4BAF-93D1-C272C4F5A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89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F69C-9AD9-4FC6-86F4-58CBDBF399BA}" type="datetimeFigureOut">
              <a:rPr lang="zh-CN" altLang="en-US" smtClean="0"/>
              <a:t>2014/3/11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AEF-0D28-4BAF-93D1-C272C4F5A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8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F69C-9AD9-4FC6-86F4-58CBDBF399BA}" type="datetimeFigureOut">
              <a:rPr lang="zh-CN" altLang="en-US" smtClean="0"/>
              <a:t>2014/3/11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AEF-0D28-4BAF-93D1-C272C4F5A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78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F69C-9AD9-4FC6-86F4-58CBDBF399BA}" type="datetimeFigureOut">
              <a:rPr lang="zh-CN" altLang="en-US" smtClean="0"/>
              <a:t>2014/3/11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AEF-0D28-4BAF-93D1-C272C4F5A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4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F69C-9AD9-4FC6-86F4-58CBDBF399BA}" type="datetimeFigureOut">
              <a:rPr lang="zh-CN" altLang="en-US" smtClean="0"/>
              <a:t>2014/3/11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AEF-0D28-4BAF-93D1-C272C4F5A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F69C-9AD9-4FC6-86F4-58CBDBF399BA}" type="datetimeFigureOut">
              <a:rPr lang="zh-CN" altLang="en-US" smtClean="0"/>
              <a:t>2014/3/11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AEF-0D28-4BAF-93D1-C272C4F5A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F69C-9AD9-4FC6-86F4-58CBDBF399BA}" type="datetimeFigureOut">
              <a:rPr lang="zh-CN" altLang="en-US" smtClean="0"/>
              <a:t>2014/3/11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AEF-0D28-4BAF-93D1-C272C4F5A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82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F69C-9AD9-4FC6-86F4-58CBDBF399BA}" type="datetimeFigureOut">
              <a:rPr lang="zh-CN" altLang="en-US" smtClean="0"/>
              <a:t>2014/3/11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AEF-0D28-4BAF-93D1-C272C4F5A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19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F69C-9AD9-4FC6-86F4-58CBDBF399BA}" type="datetimeFigureOut">
              <a:rPr lang="zh-CN" altLang="en-US" smtClean="0"/>
              <a:t>2014/3/11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AEF-0D28-4BAF-93D1-C272C4F5A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29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F69C-9AD9-4FC6-86F4-58CBDBF399BA}" type="datetimeFigureOut">
              <a:rPr lang="zh-CN" altLang="en-US" smtClean="0"/>
              <a:t>2014/3/11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AEF-0D28-4BAF-93D1-C272C4F5A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5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F69C-9AD9-4FC6-86F4-58CBDBF399BA}" type="datetimeFigureOut">
              <a:rPr lang="zh-CN" altLang="en-US" smtClean="0"/>
              <a:t>2014/3/11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AEF-0D28-4BAF-93D1-C272C4F5A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83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EF69C-9AD9-4FC6-86F4-58CBDBF399BA}" type="datetimeFigureOut">
              <a:rPr lang="zh-CN" altLang="en-US" smtClean="0"/>
              <a:t>2014/3/11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0AEF-0D28-4BAF-93D1-C272C4F5A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60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unfeiwang@hust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.asu.edu/~jye02/Software/SLEP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7.png"/><Relationship Id="rId4" Type="http://schemas.openxmlformats.org/officeDocument/2006/relationships/image" Target="../media/image3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www.mathworks.cn/cn/help/bioinfo/ref/heatmap.html" TargetMode="External"/><Relationship Id="rId4" Type="http://schemas.openxmlformats.org/officeDocument/2006/relationships/hyperlink" Target="http://www.mathworks.cn/products/statistics/code-examples.html;jsessionid=b1e6a50c73dbf80b62e3d501afa6?file=/products/demos/shipping/stats/cmdscaledemo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0.png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g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hyperlink" Target="http://freemind.pluskid.org/machine-learning/sparsity-and-some-basics-of-l1-regularization/" TargetMode="External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hyperlink" Target="http://freemind.pluskid.org/machine-learning/sparsity-and-some-basics-of-l1-regularizatio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2.png"/><Relationship Id="rId4" Type="http://schemas.openxmlformats.org/officeDocument/2006/relationships/image" Target="../media/image17.wmf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513" y="758952"/>
            <a:ext cx="12080488" cy="268677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Regularization &amp; Cross Modal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1902" y="5229921"/>
            <a:ext cx="3940099" cy="110397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zh-CN" dirty="0" smtClean="0"/>
              <a:t>Reporter: </a:t>
            </a:r>
            <a:r>
              <a:rPr lang="en-US" altLang="zh-CN" dirty="0" err="1" smtClean="0"/>
              <a:t>Yunfei</a:t>
            </a:r>
            <a:r>
              <a:rPr lang="en-US" altLang="zh-CN" dirty="0" smtClean="0"/>
              <a:t> WANG</a:t>
            </a:r>
          </a:p>
          <a:p>
            <a:pPr algn="l"/>
            <a:r>
              <a:rPr lang="en-US" altLang="zh-CN" dirty="0" smtClean="0"/>
              <a:t>Date: March/04/2014</a:t>
            </a:r>
          </a:p>
          <a:p>
            <a:pPr algn="l"/>
            <a:r>
              <a:rPr lang="en-US" altLang="zh-CN" dirty="0" smtClean="0"/>
              <a:t>E-mail: </a:t>
            </a:r>
            <a:r>
              <a:rPr lang="en-US" altLang="zh-CN" dirty="0" smtClean="0">
                <a:hlinkClick r:id="rId2"/>
              </a:rPr>
              <a:t>yunfeiwang@hust.edu.cn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7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pPr algn="ctr"/>
            <a:r>
              <a:rPr lang="en-US" altLang="zh-CN" dirty="0" smtClean="0"/>
              <a:t>Group LASSO for Group Variable Selection</a:t>
            </a:r>
            <a:endParaRPr lang="zh-CN" altLang="en-US" dirty="0"/>
          </a:p>
        </p:txBody>
      </p:sp>
      <p:sp>
        <p:nvSpPr>
          <p:cNvPr id="15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736725" y="21184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669743" y="2117539"/>
            <a:ext cx="280341" cy="2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8" y="1657350"/>
            <a:ext cx="5352583" cy="3086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4834307"/>
            <a:ext cx="553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Features are grouped into four non-overlapping groups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1208" y="5994598"/>
            <a:ext cx="6272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SLEP Package: </a:t>
            </a:r>
            <a:r>
              <a:rPr lang="en-US" altLang="zh-CN" dirty="0" smtClean="0">
                <a:hlinkClick r:id="rId3"/>
              </a:rPr>
              <a:t>http://www.public.asu.edu/~jye02/Software/SLEP/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145" y="2394878"/>
            <a:ext cx="5528310" cy="11545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3791" y="3598001"/>
            <a:ext cx="6657975" cy="352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791" y="4057177"/>
            <a:ext cx="5353050" cy="3238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33791" y="5000852"/>
            <a:ext cx="6799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General strategy for grouped variable selection is to use </a:t>
            </a:r>
            <a:r>
              <a:rPr lang="en-US" altLang="zh-CN" dirty="0"/>
              <a:t>block 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1-</a:t>
            </a:r>
            <a:r>
              <a:rPr lang="en-US" altLang="zh-CN" dirty="0" smtClean="0"/>
              <a:t>norm regularization. For variables with each block(group) </a:t>
            </a:r>
            <a:r>
              <a:rPr lang="en-US" altLang="zh-CN" dirty="0" err="1" smtClean="0"/>
              <a:t>L</a:t>
            </a:r>
            <a:r>
              <a:rPr lang="en-US" altLang="zh-CN" baseline="-25000" dirty="0" err="1"/>
              <a:t>q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 norm  is applied and different blocks are combined by L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norm.[7]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48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pPr algn="ctr"/>
            <a:r>
              <a:rPr lang="en-US" altLang="zh-CN" dirty="0" smtClean="0"/>
              <a:t>Comparison in 3D</a:t>
            </a:r>
            <a:endParaRPr lang="zh-CN" altLang="en-US" dirty="0"/>
          </a:p>
        </p:txBody>
      </p:sp>
      <p:sp>
        <p:nvSpPr>
          <p:cNvPr id="15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736725" y="21184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669743" y="2117539"/>
            <a:ext cx="280341" cy="2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599" y="2117538"/>
            <a:ext cx="3782179" cy="33528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710" y="2117538"/>
            <a:ext cx="3344682" cy="335280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87" y="2117539"/>
            <a:ext cx="3190875" cy="33528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144000" y="592074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Group LASSO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991100" y="592074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L2-norm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84225" y="5948923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L1-norm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32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pPr algn="ctr"/>
            <a:r>
              <a:rPr lang="en-US" altLang="zh-CN" dirty="0" smtClean="0"/>
              <a:t>Bridge Regression</a:t>
            </a:r>
            <a:endParaRPr lang="zh-CN" altLang="en-US" dirty="0"/>
          </a:p>
        </p:txBody>
      </p:sp>
      <p:sp>
        <p:nvSpPr>
          <p:cNvPr id="15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736725" y="21184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669743" y="2117539"/>
            <a:ext cx="280341" cy="2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756879"/>
              </p:ext>
            </p:extLst>
          </p:nvPr>
        </p:nvGraphicFramePr>
        <p:xfrm>
          <a:off x="2997200" y="6183141"/>
          <a:ext cx="6197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Formula" r:id="rId3" imgW="2682360" imgH="241560" progId="Equation.Ribbit">
                  <p:embed/>
                </p:oleObj>
              </mc:Choice>
              <mc:Fallback>
                <p:oleObj name="Formula" r:id="rId3" imgW="2682360" imgH="241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7200" y="6183141"/>
                        <a:ext cx="6197600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510" y="1165860"/>
            <a:ext cx="5968979" cy="489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pPr algn="ctr"/>
            <a:r>
              <a:rPr lang="en-US" altLang="zh-CN" dirty="0" smtClean="0"/>
              <a:t>L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</a:t>
            </a:r>
            <a:r>
              <a:rPr lang="en-US" altLang="zh-CN" baseline="-25000" dirty="0" err="1" smtClean="0"/>
              <a:t>q</a:t>
            </a:r>
            <a:r>
              <a:rPr lang="en-US" altLang="zh-CN" dirty="0" smtClean="0"/>
              <a:t> -norm for Multi-task Feature </a:t>
            </a:r>
            <a:r>
              <a:rPr lang="en-US" altLang="zh-CN" dirty="0"/>
              <a:t>S</a:t>
            </a:r>
            <a:r>
              <a:rPr lang="en-US" altLang="zh-CN" dirty="0" smtClean="0"/>
              <a:t>election</a:t>
            </a:r>
            <a:endParaRPr lang="zh-CN" altLang="en-US" dirty="0"/>
          </a:p>
        </p:txBody>
      </p:sp>
      <p:sp>
        <p:nvSpPr>
          <p:cNvPr id="15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736725" y="21184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669743" y="2117539"/>
            <a:ext cx="280341" cy="2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26" y="1148548"/>
            <a:ext cx="8403032" cy="3178125"/>
          </a:xfrm>
          <a:prstGeom prst="rect">
            <a:avLst/>
          </a:prstGeom>
        </p:spPr>
      </p:pic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704679"/>
              </p:ext>
            </p:extLst>
          </p:nvPr>
        </p:nvGraphicFramePr>
        <p:xfrm>
          <a:off x="369848" y="4537587"/>
          <a:ext cx="52006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" name="Formula" r:id="rId4" imgW="1856880" imgH="330480" progId="Equation.Ribbit">
                  <p:embed/>
                </p:oleObj>
              </mc:Choice>
              <mc:Fallback>
                <p:oleObj name="Formula" r:id="rId4" imgW="1856880" imgH="3304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48" y="4537587"/>
                        <a:ext cx="5200650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964727"/>
              </p:ext>
            </p:extLst>
          </p:nvPr>
        </p:nvGraphicFramePr>
        <p:xfrm>
          <a:off x="6200925" y="4506658"/>
          <a:ext cx="5546480" cy="95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" name="Formula" r:id="rId6" imgW="2701440" imgH="556560" progId="Equation.Ribbit">
                  <p:embed/>
                </p:oleObj>
              </mc:Choice>
              <mc:Fallback>
                <p:oleObj name="Formula" r:id="rId6" imgW="2701440" imgH="556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00925" y="4506658"/>
                        <a:ext cx="5546480" cy="95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04633" y="5534561"/>
            <a:ext cx="104570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Based on the assumption that all the tasks share the common set of features which is not realistic in many real-word applications. [13]</a:t>
            </a:r>
          </a:p>
          <a:p>
            <a:r>
              <a:rPr lang="en-US" altLang="zh-CN" sz="2000" dirty="0" smtClean="0"/>
              <a:t>A subset </a:t>
            </a:r>
            <a:r>
              <a:rPr lang="en-US" altLang="zh-CN" sz="2000" dirty="0"/>
              <a:t>of highly related outputs may share a </a:t>
            </a:r>
            <a:r>
              <a:rPr lang="en-US" altLang="zh-CN" sz="2000" dirty="0" smtClean="0"/>
              <a:t>common set </a:t>
            </a:r>
            <a:r>
              <a:rPr lang="en-US" altLang="zh-CN" sz="2000" dirty="0"/>
              <a:t>of relevant inputs, whereas weakly related </a:t>
            </a:r>
            <a:r>
              <a:rPr lang="en-US" altLang="zh-CN" sz="2000" dirty="0" smtClean="0"/>
              <a:t>outputs are </a:t>
            </a:r>
            <a:r>
              <a:rPr lang="en-US" altLang="zh-CN" sz="2000" dirty="0"/>
              <a:t>less likely to be affected by the same inputs</a:t>
            </a:r>
            <a:r>
              <a:rPr lang="en-US" altLang="zh-CN" sz="2000" dirty="0" smtClean="0"/>
              <a:t>.[13]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89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pPr algn="ctr"/>
            <a:r>
              <a:rPr lang="en-US" altLang="zh-CN" dirty="0" smtClean="0"/>
              <a:t>Fused Lasso</a:t>
            </a:r>
            <a:endParaRPr lang="zh-CN" altLang="en-US" dirty="0"/>
          </a:p>
        </p:txBody>
      </p:sp>
      <p:sp>
        <p:nvSpPr>
          <p:cNvPr id="15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736725" y="21184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669743" y="2117539"/>
            <a:ext cx="280341" cy="2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71" y="1045502"/>
            <a:ext cx="9441657" cy="118852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252753"/>
              </p:ext>
            </p:extLst>
          </p:nvPr>
        </p:nvGraphicFramePr>
        <p:xfrm>
          <a:off x="838200" y="5960342"/>
          <a:ext cx="10101140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510"/>
                <a:gridCol w="721510"/>
                <a:gridCol w="721510"/>
                <a:gridCol w="721510"/>
                <a:gridCol w="721510"/>
                <a:gridCol w="721510"/>
                <a:gridCol w="721510"/>
                <a:gridCol w="721510"/>
                <a:gridCol w="721510"/>
                <a:gridCol w="721510"/>
                <a:gridCol w="721510"/>
                <a:gridCol w="721510"/>
                <a:gridCol w="721510"/>
                <a:gridCol w="721510"/>
              </a:tblGrid>
              <a:tr h="65691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90" y="2117539"/>
            <a:ext cx="4320169" cy="36306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50058" y="2299251"/>
            <a:ext cx="5387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LASSO ignores ordering of the features[8].</a:t>
            </a:r>
            <a:endParaRPr lang="zh-CN" altLang="en-US" sz="2000" dirty="0"/>
          </a:p>
        </p:txBody>
      </p:sp>
      <p:sp>
        <p:nvSpPr>
          <p:cNvPr id="7" name="圆角矩形 6"/>
          <p:cNvSpPr/>
          <p:nvPr/>
        </p:nvSpPr>
        <p:spPr>
          <a:xfrm>
            <a:off x="8798312" y="1382751"/>
            <a:ext cx="2018516" cy="53525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98312" y="1983239"/>
            <a:ext cx="220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Successive difference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50058" y="2753864"/>
            <a:ext cx="6703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Fused Lasso produces </a:t>
            </a:r>
            <a:r>
              <a:rPr lang="en-US" altLang="zh-CN" sz="2000" dirty="0" smtClean="0">
                <a:solidFill>
                  <a:srgbClr val="00B0F0"/>
                </a:solidFill>
              </a:rPr>
              <a:t>sparse and blocky </a:t>
            </a:r>
            <a:r>
              <a:rPr lang="en-US" altLang="zh-CN" sz="2000" dirty="0" smtClean="0"/>
              <a:t>solution[9], which is useful when features are ordered in some meaningful way or the number of features is much greater than the sample size[8].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650058" y="3705543"/>
            <a:ext cx="6703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Unordered features?[8]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rgbClr val="00B0F0"/>
                </a:solidFill>
                <a:hlinkClick r:id="rId4"/>
              </a:rPr>
              <a:t>Multidimentional</a:t>
            </a:r>
            <a:r>
              <a:rPr lang="en-US" altLang="zh-CN" sz="2000" dirty="0" smtClean="0">
                <a:solidFill>
                  <a:srgbClr val="00B0F0"/>
                </a:solidFill>
                <a:hlinkClick r:id="rId4"/>
              </a:rPr>
              <a:t> scaling(MDS) </a:t>
            </a:r>
            <a:r>
              <a:rPr lang="en-US" altLang="zh-CN" sz="2000" dirty="0" smtClean="0">
                <a:solidFill>
                  <a:srgbClr val="00B0F0"/>
                </a:solidFill>
              </a:rPr>
              <a:t>or Hierarchical clustering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00B0F0"/>
                </a:solidFill>
                <a:hlinkClick r:id="rId5"/>
              </a:rPr>
              <a:t>Heat map displays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4007" y="4384826"/>
            <a:ext cx="18669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pPr algn="ctr"/>
            <a:r>
              <a:rPr lang="en-US" altLang="zh-CN" dirty="0" smtClean="0"/>
              <a:t>Sparse Group Lasso</a:t>
            </a:r>
            <a:endParaRPr lang="zh-CN" altLang="en-US" dirty="0"/>
          </a:p>
        </p:txBody>
      </p:sp>
      <p:sp>
        <p:nvSpPr>
          <p:cNvPr id="15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736725" y="21184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669743" y="2117539"/>
            <a:ext cx="280341" cy="2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42" y="1165860"/>
            <a:ext cx="8464143" cy="127472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3234" y="6175314"/>
            <a:ext cx="9478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Sparse Group Lasso yields </a:t>
            </a:r>
            <a:r>
              <a:rPr lang="en-US" altLang="zh-CN" sz="2000" dirty="0" err="1" smtClean="0"/>
              <a:t>sparsity</a:t>
            </a:r>
            <a:r>
              <a:rPr lang="en-US" altLang="zh-CN" sz="2000" dirty="0" smtClean="0"/>
              <a:t> at both the group and individual feature levels, in order to select groups and features within a group.[10]</a:t>
            </a:r>
            <a:endParaRPr lang="zh-CN" altLang="en-US" sz="2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34" y="2257710"/>
            <a:ext cx="6082185" cy="3788370"/>
          </a:xfrm>
          <a:prstGeom prst="rect">
            <a:avLst/>
          </a:prstGeom>
        </p:spPr>
      </p:pic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211112"/>
              </p:ext>
            </p:extLst>
          </p:nvPr>
        </p:nvGraphicFramePr>
        <p:xfrm>
          <a:off x="5230774" y="3045502"/>
          <a:ext cx="6493590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510"/>
                <a:gridCol w="721510"/>
                <a:gridCol w="721510"/>
                <a:gridCol w="721510"/>
                <a:gridCol w="721510"/>
                <a:gridCol w="721510"/>
                <a:gridCol w="721510"/>
                <a:gridCol w="721510"/>
                <a:gridCol w="721510"/>
              </a:tblGrid>
              <a:tr h="6123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0.01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F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0.003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0.002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C5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左大括号 12"/>
          <p:cNvSpPr/>
          <p:nvPr/>
        </p:nvSpPr>
        <p:spPr>
          <a:xfrm rot="5400000">
            <a:off x="6182149" y="1824425"/>
            <a:ext cx="247731" cy="212988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 rot="5400000">
            <a:off x="10497671" y="1824406"/>
            <a:ext cx="247731" cy="212988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 rot="5400000">
            <a:off x="7992359" y="2162655"/>
            <a:ext cx="247713" cy="145340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43961" y="2440581"/>
            <a:ext cx="57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/>
              <a:t>G</a:t>
            </a:r>
            <a:r>
              <a:rPr lang="en-US" altLang="zh-CN" baseline="-25000" dirty="0" smtClean="0"/>
              <a:t>1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846712" y="2440581"/>
            <a:ext cx="57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/>
              <a:t>G</a:t>
            </a:r>
            <a:r>
              <a:rPr lang="en-US" altLang="zh-CN" baseline="-25000" dirty="0" smtClean="0"/>
              <a:t>2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0301153" y="2397881"/>
            <a:ext cx="57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err="1" smtClean="0"/>
              <a:t>G</a:t>
            </a:r>
            <a:r>
              <a:rPr lang="en-US" altLang="zh-CN" dirty="0" err="1" smtClean="0"/>
              <a:t>ɡ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241073" y="4151895"/>
            <a:ext cx="5988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/>
              <a:t>Have the property of Elastic Net: highly correlated features can be selected simultaneously.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/>
              <a:t>The group information here is more flexible than that in LASSO(correlation).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44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pPr algn="ctr"/>
            <a:r>
              <a:rPr lang="en-US" altLang="zh-CN" dirty="0" smtClean="0"/>
              <a:t>Tree Structured Group Lasso</a:t>
            </a:r>
            <a:endParaRPr lang="zh-CN" altLang="en-US" dirty="0"/>
          </a:p>
        </p:txBody>
      </p:sp>
      <p:sp>
        <p:nvSpPr>
          <p:cNvPr id="15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736725" y="21184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669743" y="2117539"/>
            <a:ext cx="280341" cy="2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55" y="2984467"/>
            <a:ext cx="5140701" cy="33828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5" y="1134072"/>
            <a:ext cx="8228201" cy="126380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7755" y="2423299"/>
            <a:ext cx="5831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Structure over features be express as a tree with leaf nodes as features and internal nodes as clusters of the features[11].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519446"/>
            <a:ext cx="7002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We can see the </a:t>
            </a:r>
            <a:r>
              <a:rPr lang="en-US" altLang="zh-CN" sz="1600" dirty="0"/>
              <a:t>true model parameters </a:t>
            </a:r>
            <a:r>
              <a:rPr lang="en-US" altLang="zh-CN" sz="1600" dirty="0" smtClean="0"/>
              <a:t>within </a:t>
            </a:r>
            <a:r>
              <a:rPr lang="en-US" altLang="zh-CN" sz="1600" dirty="0"/>
              <a:t>the tree </a:t>
            </a:r>
            <a:r>
              <a:rPr lang="en-US" altLang="zh-CN" sz="1600" dirty="0" smtClean="0"/>
              <a:t>hierarchy in Figure 7 in [12].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5978768" y="4214241"/>
            <a:ext cx="5503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This tree structure may be available </a:t>
            </a:r>
            <a:r>
              <a:rPr lang="en-US" altLang="zh-CN" dirty="0" smtClean="0"/>
              <a:t>as prior </a:t>
            </a:r>
            <a:r>
              <a:rPr lang="en-US" altLang="zh-CN" dirty="0"/>
              <a:t>knowledge, or can be learned from data </a:t>
            </a:r>
            <a:r>
              <a:rPr lang="en-US" altLang="zh-CN" dirty="0" smtClean="0"/>
              <a:t>using methods </a:t>
            </a:r>
            <a:r>
              <a:rPr lang="en-US" altLang="zh-CN" dirty="0"/>
              <a:t>such as a hierarchical agglomerative </a:t>
            </a:r>
            <a:r>
              <a:rPr lang="en-US" altLang="zh-CN" dirty="0" smtClean="0"/>
              <a:t>clustering </a:t>
            </a:r>
            <a:r>
              <a:rPr lang="en-US" altLang="zh-CN" dirty="0"/>
              <a:t>algorithm</a:t>
            </a:r>
            <a:r>
              <a:rPr lang="en-US" altLang="zh-CN" dirty="0" smtClean="0"/>
              <a:t>.[13]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8419172" y="1349298"/>
            <a:ext cx="1345033" cy="768241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898507" y="3106128"/>
            <a:ext cx="238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B0F0"/>
                </a:solidFill>
              </a:rPr>
              <a:t>Based on group lasso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cxnSp>
        <p:nvCxnSpPr>
          <p:cNvPr id="20" name="直接箭头连接符 19"/>
          <p:cNvCxnSpPr>
            <a:endCxn id="17" idx="0"/>
          </p:cNvCxnSpPr>
          <p:nvPr/>
        </p:nvCxnSpPr>
        <p:spPr>
          <a:xfrm>
            <a:off x="9091687" y="2117539"/>
            <a:ext cx="1" cy="988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0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pPr algn="ctr"/>
            <a:r>
              <a:rPr lang="en-US" altLang="zh-CN" dirty="0" smtClean="0"/>
              <a:t>Overlapped Group Lasso</a:t>
            </a:r>
            <a:endParaRPr lang="zh-CN" altLang="en-US" dirty="0"/>
          </a:p>
        </p:txBody>
      </p:sp>
      <p:sp>
        <p:nvSpPr>
          <p:cNvPr id="15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736725" y="21184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669743" y="2117539"/>
            <a:ext cx="280341" cy="2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42" y="1165860"/>
            <a:ext cx="8464143" cy="1274721"/>
          </a:xfrm>
          <a:prstGeom prst="rect">
            <a:avLst/>
          </a:prstGeom>
        </p:spPr>
      </p:pic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80904"/>
              </p:ext>
            </p:extLst>
          </p:nvPr>
        </p:nvGraphicFramePr>
        <p:xfrm>
          <a:off x="2431817" y="3346586"/>
          <a:ext cx="6493590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510"/>
                <a:gridCol w="721510"/>
                <a:gridCol w="721510"/>
                <a:gridCol w="721510"/>
                <a:gridCol w="721510"/>
                <a:gridCol w="721510"/>
                <a:gridCol w="721510"/>
                <a:gridCol w="721510"/>
                <a:gridCol w="721510"/>
              </a:tblGrid>
              <a:tr h="6123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0.01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F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0.003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0.002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C5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左大括号 12"/>
          <p:cNvSpPr/>
          <p:nvPr/>
        </p:nvSpPr>
        <p:spPr>
          <a:xfrm rot="5400000">
            <a:off x="3784539" y="1768573"/>
            <a:ext cx="203319" cy="2888167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 rot="5400000">
            <a:off x="7007251" y="1434027"/>
            <a:ext cx="203300" cy="3557240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596266" y="2741665"/>
            <a:ext cx="57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/>
              <a:t>G</a:t>
            </a:r>
            <a:r>
              <a:rPr lang="en-US" altLang="zh-CN" baseline="-25000" dirty="0" smtClean="0"/>
              <a:t>1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658419" y="4482794"/>
            <a:ext cx="57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/>
              <a:t>G</a:t>
            </a:r>
            <a:r>
              <a:rPr lang="en-US" altLang="zh-CN" baseline="-25000" dirty="0" smtClean="0"/>
              <a:t>2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502196" y="2698965"/>
            <a:ext cx="57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err="1" smtClean="0"/>
              <a:t>G</a:t>
            </a:r>
            <a:r>
              <a:rPr lang="en-US" altLang="zh-CN" dirty="0" err="1" smtClean="0"/>
              <a:t>ɡ</a:t>
            </a:r>
            <a:endParaRPr lang="zh-CN" altLang="en-US" dirty="0"/>
          </a:p>
        </p:txBody>
      </p:sp>
      <p:sp>
        <p:nvSpPr>
          <p:cNvPr id="2" name="右大括号 1"/>
          <p:cNvSpPr/>
          <p:nvPr/>
        </p:nvSpPr>
        <p:spPr>
          <a:xfrm rot="5400000">
            <a:off x="4787799" y="3260087"/>
            <a:ext cx="321105" cy="212430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50475" y="2606632"/>
            <a:ext cx="2977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Overlapping groups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41525" y="4711130"/>
            <a:ext cx="67765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Group </a:t>
            </a:r>
            <a:r>
              <a:rPr lang="en-US" altLang="zh-CN" sz="2000" dirty="0"/>
              <a:t>Lasso and sparse group Lasso are only restricted to </a:t>
            </a:r>
            <a:r>
              <a:rPr lang="en-US" altLang="zh-CN" sz="2000" dirty="0" smtClean="0"/>
              <a:t>the non-overlapping </a:t>
            </a:r>
            <a:r>
              <a:rPr lang="en-US" altLang="zh-CN" sz="2000" dirty="0"/>
              <a:t>groups of </a:t>
            </a:r>
            <a:r>
              <a:rPr lang="en-US" altLang="zh-CN" sz="2000" dirty="0" smtClean="0"/>
              <a:t>features;</a:t>
            </a:r>
          </a:p>
          <a:p>
            <a:r>
              <a:rPr lang="en-US" altLang="zh-CN" sz="2000" dirty="0" smtClean="0"/>
              <a:t>Tree </a:t>
            </a:r>
            <a:r>
              <a:rPr lang="en-US" altLang="zh-CN" sz="2000" dirty="0"/>
              <a:t>structured group Lasso is restricted to the </a:t>
            </a:r>
            <a:r>
              <a:rPr lang="en-US" altLang="zh-CN" sz="2000" dirty="0" smtClean="0"/>
              <a:t>tree structured groups with no overlapping in the same level.</a:t>
            </a:r>
            <a:r>
              <a:rPr lang="en-US" altLang="zh-CN" dirty="0" smtClean="0">
                <a:latin typeface="NimbusRomNo9L-Regu"/>
              </a:rPr>
              <a:t>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69742" y="6262905"/>
            <a:ext cx="8172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</a:rPr>
              <a:t>I</a:t>
            </a:r>
            <a:r>
              <a:rPr lang="en-US" altLang="zh-CN" sz="2000" dirty="0" smtClean="0">
                <a:solidFill>
                  <a:srgbClr val="00B0F0"/>
                </a:solidFill>
              </a:rPr>
              <a:t>n </a:t>
            </a:r>
            <a:r>
              <a:rPr lang="en-US" altLang="zh-CN" sz="2000" dirty="0">
                <a:solidFill>
                  <a:srgbClr val="00B0F0"/>
                </a:solidFill>
              </a:rPr>
              <a:t>some applications, a more flexible </a:t>
            </a:r>
            <a:r>
              <a:rPr lang="en-US" altLang="zh-CN" sz="2000" dirty="0" smtClean="0">
                <a:solidFill>
                  <a:srgbClr val="00B0F0"/>
                </a:solidFill>
              </a:rPr>
              <a:t>overlapping </a:t>
            </a:r>
            <a:r>
              <a:rPr lang="en-US" altLang="zh-CN" sz="2000" dirty="0">
                <a:solidFill>
                  <a:srgbClr val="00B0F0"/>
                </a:solidFill>
              </a:rPr>
              <a:t>group structure is desired.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4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pPr algn="ctr"/>
            <a:r>
              <a:rPr lang="en-US" altLang="zh-CN" dirty="0" smtClean="0"/>
              <a:t>Trace Norm</a:t>
            </a:r>
            <a:endParaRPr lang="zh-CN" altLang="en-US" dirty="0"/>
          </a:p>
        </p:txBody>
      </p:sp>
      <p:sp>
        <p:nvSpPr>
          <p:cNvPr id="15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736725" y="21184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669743" y="2117539"/>
            <a:ext cx="280341" cy="2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1338426"/>
            <a:ext cx="7110295" cy="3051810"/>
          </a:xfrm>
          <a:prstGeom prst="rect">
            <a:avLst/>
          </a:prstGeom>
        </p:spPr>
      </p:pic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540567"/>
              </p:ext>
            </p:extLst>
          </p:nvPr>
        </p:nvGraphicFramePr>
        <p:xfrm>
          <a:off x="4132263" y="1309534"/>
          <a:ext cx="29511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" name="Formula" r:id="rId4" imgW="778680" imgH="177840" progId="Equation.Ribbit">
                  <p:embed/>
                </p:oleObj>
              </mc:Choice>
              <mc:Fallback>
                <p:oleObj name="Formula" r:id="rId4" imgW="77868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32263" y="1309534"/>
                        <a:ext cx="2951162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202853"/>
              </p:ext>
            </p:extLst>
          </p:nvPr>
        </p:nvGraphicFramePr>
        <p:xfrm>
          <a:off x="228484" y="4508336"/>
          <a:ext cx="6696423" cy="1078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Formula" r:id="rId6" imgW="2757240" imgH="466200" progId="Equation.Ribbit">
                  <p:embed/>
                </p:oleObj>
              </mc:Choice>
              <mc:Fallback>
                <p:oleObj name="Formula" r:id="rId6" imgW="2757240" imgH="4662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484" y="4508336"/>
                        <a:ext cx="6696423" cy="1078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519638" y="1383030"/>
            <a:ext cx="46723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Rank of X gives the number of basis functions and measures the correlation between them, so the </a:t>
            </a:r>
            <a:r>
              <a:rPr lang="en-US" altLang="zh-CN" sz="2400" dirty="0"/>
              <a:t>selection of </a:t>
            </a:r>
            <a:r>
              <a:rPr lang="en-US" altLang="zh-CN" sz="2400" dirty="0">
                <a:solidFill>
                  <a:srgbClr val="FF0000"/>
                </a:solidFill>
              </a:rPr>
              <a:t>a </a:t>
            </a:r>
            <a:r>
              <a:rPr lang="en-US" altLang="zh-CN" sz="2400" i="1" dirty="0">
                <a:solidFill>
                  <a:srgbClr val="FF0000"/>
                </a:solidFill>
              </a:rPr>
              <a:t>joint subspace</a:t>
            </a:r>
            <a:r>
              <a:rPr lang="en-US" altLang="zh-CN" sz="2400" i="1" dirty="0"/>
              <a:t> </a:t>
            </a:r>
            <a:r>
              <a:rPr lang="en-US" altLang="zh-CN" sz="2400" dirty="0"/>
              <a:t>of low </a:t>
            </a:r>
            <a:r>
              <a:rPr lang="en-US" altLang="zh-CN" sz="2400" dirty="0" smtClean="0"/>
              <a:t>dimension is </a:t>
            </a:r>
            <a:r>
              <a:rPr lang="en-US" altLang="zh-CN" sz="2400" dirty="0"/>
              <a:t>equivalent to choosing a </a:t>
            </a:r>
            <a:r>
              <a:rPr lang="en-US" altLang="zh-CN" sz="2400" dirty="0">
                <a:solidFill>
                  <a:srgbClr val="FF0000"/>
                </a:solidFill>
              </a:rPr>
              <a:t>low-rank parameter matrix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519638" y="4508336"/>
            <a:ext cx="4586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Rank constraint is non-convex, so we replace it with trace norm just as replacing L0-norm with L1-norm.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586760"/>
            <a:ext cx="6735336" cy="11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7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" y="1436172"/>
            <a:ext cx="5943600" cy="45948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25" y="3014463"/>
            <a:ext cx="6315075" cy="1438275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pPr algn="ctr"/>
            <a:r>
              <a:rPr lang="en-US" altLang="zh-CN" dirty="0" smtClean="0"/>
              <a:t>Overview </a:t>
            </a:r>
            <a:r>
              <a:rPr lang="en-US" altLang="zh-CN" dirty="0"/>
              <a:t>of the C</a:t>
            </a:r>
            <a:r>
              <a:rPr lang="en-US" altLang="zh-CN" dirty="0" smtClean="0"/>
              <a:t>ross Modal Matching[14]</a:t>
            </a:r>
            <a:endParaRPr lang="zh-CN" altLang="en-US" dirty="0"/>
          </a:p>
        </p:txBody>
      </p:sp>
      <p:sp>
        <p:nvSpPr>
          <p:cNvPr id="10" name="线形标注 1 9"/>
          <p:cNvSpPr/>
          <p:nvPr/>
        </p:nvSpPr>
        <p:spPr>
          <a:xfrm>
            <a:off x="6838648" y="3148278"/>
            <a:ext cx="4792074" cy="676590"/>
          </a:xfrm>
          <a:prstGeom prst="borderCallout1">
            <a:avLst>
              <a:gd name="adj1" fmla="val 3917"/>
              <a:gd name="adj2" fmla="val 50075"/>
              <a:gd name="adj3" fmla="val -106704"/>
              <a:gd name="adj4" fmla="val 5451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38648" y="1320079"/>
            <a:ext cx="535317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Coupled linear regression</a:t>
            </a:r>
            <a:r>
              <a:rPr lang="en-US" altLang="zh-CN" sz="2400" dirty="0" smtClean="0"/>
              <a:t>, learning projection </a:t>
            </a:r>
            <a:r>
              <a:rPr lang="en-US" altLang="zh-CN" sz="2400" dirty="0"/>
              <a:t>matrices </a:t>
            </a:r>
            <a:r>
              <a:rPr lang="en-US" altLang="zh-CN" sz="2400" dirty="0" smtClean="0"/>
              <a:t>for mapping </a:t>
            </a:r>
            <a:r>
              <a:rPr lang="en-US" altLang="zh-CN" sz="2400" dirty="0"/>
              <a:t>different modal data into a </a:t>
            </a:r>
            <a:r>
              <a:rPr lang="en-US" altLang="zh-CN" sz="2400" dirty="0" smtClean="0"/>
              <a:t>common space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5778516" y="4586553"/>
            <a:ext cx="4703630" cy="892552"/>
            <a:chOff x="5956936" y="4601076"/>
            <a:chExt cx="4703630" cy="892552"/>
          </a:xfrm>
        </p:grpSpPr>
        <p:sp>
          <p:nvSpPr>
            <p:cNvPr id="6" name="文本框 5"/>
            <p:cNvSpPr txBox="1"/>
            <p:nvPr/>
          </p:nvSpPr>
          <p:spPr>
            <a:xfrm>
              <a:off x="5956936" y="4601076"/>
              <a:ext cx="470363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    </a:t>
              </a:r>
              <a:r>
                <a:rPr lang="en-US" altLang="zh-CN" sz="2400" dirty="0" smtClean="0"/>
                <a:t>-norms play </a:t>
              </a:r>
              <a:r>
                <a:rPr lang="en-US" altLang="zh-CN" sz="2400" dirty="0"/>
                <a:t>a role of feature</a:t>
              </a:r>
            </a:p>
            <a:p>
              <a:r>
                <a:rPr lang="en-US" altLang="zh-CN" sz="2400" dirty="0"/>
                <a:t>selection on two feature spaces</a:t>
              </a:r>
              <a:endParaRPr lang="zh-CN" altLang="en-US" sz="2400" dirty="0"/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1715882"/>
                </p:ext>
              </p:extLst>
            </p:nvPr>
          </p:nvGraphicFramePr>
          <p:xfrm>
            <a:off x="5970095" y="4687085"/>
            <a:ext cx="427696" cy="396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" name="Formula" r:id="rId5" imgW="172800" imgH="160200" progId="Equation.Ribbit">
                    <p:embed/>
                  </p:oleObj>
                </mc:Choice>
                <mc:Fallback>
                  <p:oleObj name="Formula" r:id="rId5" imgW="172800" imgH="16020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970095" y="4687085"/>
                          <a:ext cx="427696" cy="3963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圆角矩形 13"/>
          <p:cNvSpPr/>
          <p:nvPr/>
        </p:nvSpPr>
        <p:spPr>
          <a:xfrm>
            <a:off x="6311590" y="3958682"/>
            <a:ext cx="2722872" cy="39029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4" idx="2"/>
          </p:cNvCxnSpPr>
          <p:nvPr/>
        </p:nvCxnSpPr>
        <p:spPr>
          <a:xfrm flipH="1">
            <a:off x="7426712" y="4348975"/>
            <a:ext cx="246314" cy="420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73026" y="5885842"/>
            <a:ext cx="45905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Trace norm enforce the relevance of projected </a:t>
            </a:r>
            <a:r>
              <a:rPr lang="en-US" altLang="zh-CN" sz="2400" dirty="0" smtClean="0"/>
              <a:t>data with </a:t>
            </a:r>
            <a:r>
              <a:rPr lang="en-US" altLang="zh-CN" sz="2400" dirty="0"/>
              <a:t>connections.</a:t>
            </a:r>
            <a:endParaRPr lang="zh-CN" altLang="en-US" sz="2400" dirty="0"/>
          </a:p>
        </p:txBody>
      </p:sp>
      <p:sp>
        <p:nvSpPr>
          <p:cNvPr id="19" name="圆角矩形 18"/>
          <p:cNvSpPr/>
          <p:nvPr/>
        </p:nvSpPr>
        <p:spPr>
          <a:xfrm>
            <a:off x="9344722" y="3958682"/>
            <a:ext cx="2754351" cy="39029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endCxn id="18" idx="0"/>
          </p:cNvCxnSpPr>
          <p:nvPr/>
        </p:nvCxnSpPr>
        <p:spPr>
          <a:xfrm flipH="1">
            <a:off x="9968319" y="4346273"/>
            <a:ext cx="759154" cy="153956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53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pPr algn="ctr"/>
            <a:r>
              <a:rPr lang="en-US" altLang="zh-CN" dirty="0" smtClean="0"/>
              <a:t>Ordinary Least Squares</a:t>
            </a:r>
            <a:endParaRPr lang="zh-CN" altLang="en-US" dirty="0"/>
          </a:p>
        </p:txBody>
      </p:sp>
      <p:sp>
        <p:nvSpPr>
          <p:cNvPr id="15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736725" y="21184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977946" y="2069690"/>
            <a:ext cx="15189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</a:rPr>
              <a:t>Low Bias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066863"/>
              </p:ext>
            </p:extLst>
          </p:nvPr>
        </p:nvGraphicFramePr>
        <p:xfrm>
          <a:off x="3622675" y="5118100"/>
          <a:ext cx="36163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" name="Formula" r:id="rId3" imgW="1566000" imgH="241560" progId="Equation.Ribbit">
                  <p:embed/>
                </p:oleObj>
              </mc:Choice>
              <mc:Fallback>
                <p:oleObj name="Formula" r:id="rId3" imgW="1566000" imgH="241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2675" y="5118100"/>
                        <a:ext cx="3616325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2" y="1278885"/>
            <a:ext cx="9065296" cy="362765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977946" y="3773741"/>
            <a:ext cx="1909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</a:rPr>
              <a:t>High Variance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1082" y="5843997"/>
            <a:ext cx="11049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S</a:t>
            </a:r>
            <a:r>
              <a:rPr lang="en-US" altLang="zh-CN" sz="2400" dirty="0" smtClean="0">
                <a:solidFill>
                  <a:srgbClr val="00B050"/>
                </a:solidFill>
              </a:rPr>
              <a:t>hrinking or setting to zero some coefficients can </a:t>
            </a:r>
            <a:r>
              <a:rPr lang="en-US" altLang="zh-CN" sz="2400" dirty="0" smtClean="0">
                <a:solidFill>
                  <a:srgbClr val="FF0000"/>
                </a:solidFill>
              </a:rPr>
              <a:t>improve prediction accuracy</a:t>
            </a:r>
            <a:r>
              <a:rPr lang="en-US" altLang="zh-CN" sz="2400" dirty="0" smtClean="0">
                <a:solidFill>
                  <a:srgbClr val="00B050"/>
                </a:solidFill>
              </a:rPr>
              <a:t> and lead to </a:t>
            </a:r>
            <a:r>
              <a:rPr lang="en-US" altLang="zh-CN" sz="2400" dirty="0" smtClean="0">
                <a:solidFill>
                  <a:srgbClr val="FF0000"/>
                </a:solidFill>
              </a:rPr>
              <a:t>reasonable interpretation</a:t>
            </a:r>
            <a:r>
              <a:rPr lang="en-US" altLang="zh-CN" sz="2400" dirty="0" smtClean="0">
                <a:solidFill>
                  <a:srgbClr val="00B050"/>
                </a:solidFill>
              </a:rPr>
              <a:t> with several the most important features. </a:t>
            </a:r>
            <a:endParaRPr lang="zh-CN" altLang="en-US" sz="2400" dirty="0">
              <a:solidFill>
                <a:srgbClr val="00B050"/>
              </a:solidFill>
            </a:endParaRPr>
          </a:p>
          <a:p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7560283" y="2794194"/>
            <a:ext cx="1909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Over-fitting!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9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0097" y="1475175"/>
            <a:ext cx="11931805" cy="522670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000" dirty="0" smtClean="0"/>
              <a:t>[1]</a:t>
            </a:r>
            <a:r>
              <a:rPr lang="en-US" altLang="zh-CN" sz="2000" dirty="0" err="1" smtClean="0"/>
              <a:t>Efron</a:t>
            </a:r>
            <a:r>
              <a:rPr lang="en-US" altLang="zh-CN" sz="2000" dirty="0"/>
              <a:t>, Bradley, et al. "Least angle regression." </a:t>
            </a:r>
            <a:r>
              <a:rPr lang="en-US" altLang="zh-CN" sz="2000" i="1" dirty="0"/>
              <a:t>The Annals of statistics</a:t>
            </a:r>
            <a:r>
              <a:rPr lang="en-US" altLang="zh-CN" sz="2000" dirty="0"/>
              <a:t> </a:t>
            </a:r>
            <a:r>
              <a:rPr lang="en-US" altLang="zh-CN" sz="2000" dirty="0" smtClean="0"/>
              <a:t>32.2 </a:t>
            </a:r>
            <a:r>
              <a:rPr lang="en-US" altLang="zh-CN" sz="2000" dirty="0"/>
              <a:t>(2004): 407-499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[2]</a:t>
            </a:r>
            <a:r>
              <a:rPr lang="en-US" altLang="zh-CN" sz="2000" dirty="0"/>
              <a:t> </a:t>
            </a:r>
            <a:r>
              <a:rPr lang="en-US" altLang="zh-CN" sz="2000" dirty="0" err="1"/>
              <a:t>Zou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Hui</a:t>
            </a:r>
            <a:r>
              <a:rPr lang="en-US" altLang="zh-CN" sz="2000" dirty="0"/>
              <a:t>, and Trevor Hastie. "Regularization and variable selection via the elastic net." </a:t>
            </a:r>
            <a:r>
              <a:rPr lang="en-US" altLang="zh-CN" sz="2000" i="1" dirty="0"/>
              <a:t>Journal of the Royal Statistical Society: Series B (Statistical Methodology)</a:t>
            </a:r>
            <a:r>
              <a:rPr lang="en-US" altLang="zh-CN" sz="2000" dirty="0"/>
              <a:t> 67.2 (2005): 301-320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[3]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Flexeder</a:t>
            </a:r>
            <a:r>
              <a:rPr lang="en-US" altLang="zh-CN" sz="2000" dirty="0"/>
              <a:t>, Claudia. </a:t>
            </a:r>
            <a:r>
              <a:rPr lang="en-US" altLang="zh-CN" sz="2000" i="1" dirty="0"/>
              <a:t>Generalized Lasso Regularization for Regression Models</a:t>
            </a:r>
            <a:r>
              <a:rPr lang="en-US" altLang="zh-CN" sz="2000" dirty="0"/>
              <a:t>. Diss. </a:t>
            </a:r>
            <a:r>
              <a:rPr lang="en-US" altLang="zh-CN" sz="2000" dirty="0" err="1"/>
              <a:t>Institut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für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Statistik</a:t>
            </a:r>
            <a:r>
              <a:rPr lang="en-US" altLang="zh-CN" sz="2000" dirty="0"/>
              <a:t>, 2010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[4]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Tibshirani</a:t>
            </a:r>
            <a:r>
              <a:rPr lang="en-US" altLang="zh-CN" sz="2000" dirty="0"/>
              <a:t>, Robert. "Regression shrinkage and selection via the lasso." </a:t>
            </a:r>
            <a:r>
              <a:rPr lang="en-US" altLang="zh-CN" sz="2000" i="1" dirty="0"/>
              <a:t>Journal of the Royal Statistical Society. Series B (Methodological)</a:t>
            </a:r>
            <a:r>
              <a:rPr lang="en-US" altLang="zh-CN" sz="2000" dirty="0"/>
              <a:t> (1996): 267-288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[5]</a:t>
            </a:r>
            <a:r>
              <a:rPr lang="en-US" altLang="zh-CN" sz="2000" dirty="0"/>
              <a:t> Fan, </a:t>
            </a:r>
            <a:r>
              <a:rPr lang="en-US" altLang="zh-CN" sz="2000" dirty="0" err="1"/>
              <a:t>Jianqing</a:t>
            </a:r>
            <a:r>
              <a:rPr lang="en-US" altLang="zh-CN" sz="2000" dirty="0"/>
              <a:t>, and </a:t>
            </a:r>
            <a:r>
              <a:rPr lang="en-US" altLang="zh-CN" sz="2000" dirty="0" err="1"/>
              <a:t>Runze</a:t>
            </a:r>
            <a:r>
              <a:rPr lang="en-US" altLang="zh-CN" sz="2000" dirty="0"/>
              <a:t> Li. "Variable selection via </a:t>
            </a:r>
            <a:r>
              <a:rPr lang="en-US" altLang="zh-CN" sz="2000" dirty="0" err="1"/>
              <a:t>nonconcave</a:t>
            </a:r>
            <a:r>
              <a:rPr lang="en-US" altLang="zh-CN" sz="2000" dirty="0"/>
              <a:t> penalized likelihood and its oracle properties." </a:t>
            </a:r>
            <a:r>
              <a:rPr lang="en-US" altLang="zh-CN" sz="2000" i="1" dirty="0"/>
              <a:t>Journal of the American Statistical Association</a:t>
            </a:r>
            <a:r>
              <a:rPr lang="en-US" altLang="zh-CN" sz="2000" dirty="0"/>
              <a:t> 96.456 (2001): 1348-1360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[6]</a:t>
            </a:r>
            <a:r>
              <a:rPr lang="en-US" altLang="zh-CN" sz="2000" dirty="0"/>
              <a:t> Fu, </a:t>
            </a:r>
            <a:r>
              <a:rPr lang="en-US" altLang="zh-CN" sz="2000" dirty="0" err="1"/>
              <a:t>Wenjiang</a:t>
            </a:r>
            <a:r>
              <a:rPr lang="en-US" altLang="zh-CN" sz="2000" dirty="0"/>
              <a:t> J. "Penalized regressions: the bridge versus the lasso." </a:t>
            </a:r>
            <a:r>
              <a:rPr lang="en-US" altLang="zh-CN" sz="2000" i="1" dirty="0"/>
              <a:t>Journal of computational and graphical statistics</a:t>
            </a:r>
            <a:r>
              <a:rPr lang="en-US" altLang="zh-CN" sz="2000" dirty="0"/>
              <a:t> 7.3 (1998): 397-416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[7]</a:t>
            </a:r>
            <a:r>
              <a:rPr lang="en-US" altLang="zh-CN" sz="2000" dirty="0"/>
              <a:t> Liu, Han, and Jian Zhang. </a:t>
            </a:r>
            <a:r>
              <a:rPr lang="en-US" altLang="zh-CN" sz="2000" i="1" dirty="0"/>
              <a:t>On the l1− </a:t>
            </a:r>
            <a:r>
              <a:rPr lang="en-US" altLang="zh-CN" sz="2000" i="1" dirty="0" err="1"/>
              <a:t>lq</a:t>
            </a:r>
            <a:r>
              <a:rPr lang="en-US" altLang="zh-CN" sz="2000" i="1" dirty="0"/>
              <a:t> regularized regression</a:t>
            </a:r>
            <a:r>
              <a:rPr lang="en-US" altLang="zh-CN" sz="2000" dirty="0"/>
              <a:t>. Technical Report, 2008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[8]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Tibshirani</a:t>
            </a:r>
            <a:r>
              <a:rPr lang="en-US" altLang="zh-CN" sz="2000" dirty="0"/>
              <a:t>, Robert, et al. "</a:t>
            </a:r>
            <a:r>
              <a:rPr lang="en-US" altLang="zh-CN" sz="2000" dirty="0" err="1"/>
              <a:t>Sparsity</a:t>
            </a:r>
            <a:r>
              <a:rPr lang="en-US" altLang="zh-CN" sz="2000" dirty="0"/>
              <a:t> and smoothness via the fused lasso." </a:t>
            </a:r>
            <a:r>
              <a:rPr lang="en-US" altLang="zh-CN" sz="2000" i="1" dirty="0"/>
              <a:t>Journal of the Royal Statistical Society: Series B (Statistical Methodology)</a:t>
            </a:r>
            <a:r>
              <a:rPr lang="en-US" altLang="zh-CN" sz="2000" dirty="0"/>
              <a:t> 67.1 (2005): 91-108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[9]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Rinaldo</a:t>
            </a:r>
            <a:r>
              <a:rPr lang="en-US" altLang="zh-CN" sz="2000" dirty="0"/>
              <a:t>, Alessandro. "Properties and refinements of the fused lasso." </a:t>
            </a:r>
            <a:r>
              <a:rPr lang="en-US" altLang="zh-CN" sz="2000" i="1" dirty="0"/>
              <a:t>The Annals of Statistics</a:t>
            </a:r>
            <a:r>
              <a:rPr lang="en-US" altLang="zh-CN" sz="2000" dirty="0"/>
              <a:t> 37.5B (2009): 2922-2952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[10]</a:t>
            </a:r>
            <a:r>
              <a:rPr lang="en-US" altLang="zh-CN" sz="2000" dirty="0"/>
              <a:t> Friedman, Jerome, Trevor Hastie, and Robert </a:t>
            </a:r>
            <a:r>
              <a:rPr lang="en-US" altLang="zh-CN" sz="2000" dirty="0" err="1"/>
              <a:t>Tibshirani</a:t>
            </a:r>
            <a:r>
              <a:rPr lang="en-US" altLang="zh-CN" sz="2000" dirty="0"/>
              <a:t>. "A note on the group lasso and a sparse group lasso." </a:t>
            </a:r>
            <a:r>
              <a:rPr lang="en-US" altLang="zh-CN" sz="2000" i="1" dirty="0" err="1"/>
              <a:t>arXiv</a:t>
            </a:r>
            <a:r>
              <a:rPr lang="en-US" altLang="zh-CN" sz="2000" i="1" dirty="0"/>
              <a:t> preprint arXiv:1001.0736</a:t>
            </a:r>
            <a:r>
              <a:rPr lang="en-US" altLang="zh-CN" sz="2000" dirty="0"/>
              <a:t> (2010</a:t>
            </a:r>
            <a:r>
              <a:rPr lang="en-US" altLang="zh-CN" sz="2000" dirty="0" smtClean="0"/>
              <a:t>).</a:t>
            </a:r>
          </a:p>
          <a:p>
            <a:r>
              <a:rPr lang="en-US" altLang="zh-CN" sz="2000" dirty="0" smtClean="0"/>
              <a:t>[11]</a:t>
            </a:r>
            <a:r>
              <a:rPr lang="en-US" altLang="zh-CN" sz="2000" dirty="0"/>
              <a:t> Liu, Jun, and </a:t>
            </a:r>
            <a:r>
              <a:rPr lang="en-US" altLang="zh-CN" sz="2000" dirty="0" err="1"/>
              <a:t>Jieping</a:t>
            </a:r>
            <a:r>
              <a:rPr lang="en-US" altLang="zh-CN" sz="2000" dirty="0"/>
              <a:t> Ye. "Moreau-</a:t>
            </a:r>
            <a:r>
              <a:rPr lang="en-US" altLang="zh-CN" sz="2000" dirty="0" err="1"/>
              <a:t>Yosida</a:t>
            </a:r>
            <a:r>
              <a:rPr lang="en-US" altLang="zh-CN" sz="2000" dirty="0"/>
              <a:t> Regularization for Grouped Tree Structure Learning." </a:t>
            </a:r>
            <a:r>
              <a:rPr lang="en-US" altLang="zh-CN" sz="2000" i="1" dirty="0"/>
              <a:t>NIPS</a:t>
            </a:r>
            <a:r>
              <a:rPr lang="en-US" altLang="zh-CN" sz="2000" dirty="0"/>
              <a:t>. Vol. 23. 2010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[12]</a:t>
            </a:r>
            <a:r>
              <a:rPr lang="en-US" altLang="zh-CN" sz="1800" dirty="0">
                <a:solidFill>
                  <a:srgbClr val="222222"/>
                </a:solidFill>
                <a:latin typeface="Arial" panose="020B0604020202020204" pitchFamily="34" charset="0"/>
              </a:rPr>
              <a:t> Zhao, Peng, </a:t>
            </a:r>
            <a:r>
              <a:rPr lang="en-US" altLang="zh-CN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Guilherme</a:t>
            </a:r>
            <a:r>
              <a:rPr lang="en-US" altLang="zh-CN" sz="1800" dirty="0">
                <a:solidFill>
                  <a:srgbClr val="222222"/>
                </a:solidFill>
                <a:latin typeface="Arial" panose="020B0604020202020204" pitchFamily="34" charset="0"/>
              </a:rPr>
              <a:t> Rocha, and Bin Yu. "The composite absolute penalties family for grouped and hierarchical variable selection." </a:t>
            </a:r>
            <a:r>
              <a:rPr lang="en-US" altLang="zh-CN" sz="1800" i="1" dirty="0">
                <a:solidFill>
                  <a:srgbClr val="222222"/>
                </a:solidFill>
                <a:latin typeface="Arial" panose="020B0604020202020204" pitchFamily="34" charset="0"/>
              </a:rPr>
              <a:t>The Annals of Statistics</a:t>
            </a:r>
            <a:r>
              <a:rPr lang="en-US" altLang="zh-CN" sz="1800" dirty="0">
                <a:solidFill>
                  <a:srgbClr val="222222"/>
                </a:solidFill>
                <a:latin typeface="Arial" panose="020B0604020202020204" pitchFamily="34" charset="0"/>
              </a:rPr>
              <a:t>(2009): 3468-3497</a:t>
            </a:r>
            <a:r>
              <a:rPr lang="en-US" altLang="zh-CN" sz="18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zh-CN" sz="1800" dirty="0" smtClean="0">
                <a:solidFill>
                  <a:srgbClr val="222222"/>
                </a:solidFill>
                <a:latin typeface="Arial" panose="020B0604020202020204" pitchFamily="34" charset="0"/>
              </a:rPr>
              <a:t>[13]</a:t>
            </a:r>
            <a:r>
              <a:rPr lang="en-US" altLang="zh-CN" sz="1800" dirty="0">
                <a:solidFill>
                  <a:srgbClr val="222222"/>
                </a:solidFill>
                <a:latin typeface="Arial" panose="020B0604020202020204" pitchFamily="34" charset="0"/>
              </a:rPr>
              <a:t> Kim, </a:t>
            </a:r>
            <a:r>
              <a:rPr lang="en-US" altLang="zh-CN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Seyoung</a:t>
            </a:r>
            <a:r>
              <a:rPr lang="en-US" altLang="zh-CN" sz="1800" dirty="0">
                <a:solidFill>
                  <a:srgbClr val="222222"/>
                </a:solidFill>
                <a:latin typeface="Arial" panose="020B0604020202020204" pitchFamily="34" charset="0"/>
              </a:rPr>
              <a:t>, and Eric P. Xing. "Tree-guided group lasso for multi-task regression with structured </a:t>
            </a:r>
            <a:r>
              <a:rPr lang="en-US" altLang="zh-CN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sparsity</a:t>
            </a:r>
            <a:r>
              <a:rPr lang="en-US" altLang="zh-CN" sz="1800" dirty="0">
                <a:solidFill>
                  <a:srgbClr val="222222"/>
                </a:solidFill>
                <a:latin typeface="Arial" panose="020B0604020202020204" pitchFamily="34" charset="0"/>
              </a:rPr>
              <a:t>." </a:t>
            </a:r>
            <a:r>
              <a:rPr lang="en-US" altLang="zh-CN" sz="18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27th International Conference on Machine Learning (ICML-10)</a:t>
            </a:r>
            <a:r>
              <a:rPr lang="en-US" altLang="zh-CN" sz="1800" dirty="0">
                <a:solidFill>
                  <a:srgbClr val="222222"/>
                </a:solidFill>
                <a:latin typeface="Arial" panose="020B0604020202020204" pitchFamily="34" charset="0"/>
              </a:rPr>
              <a:t>. 2010</a:t>
            </a:r>
            <a:r>
              <a:rPr lang="en-US" altLang="zh-CN" sz="18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zh-CN" sz="1800" dirty="0" smtClean="0">
                <a:solidFill>
                  <a:srgbClr val="222222"/>
                </a:solidFill>
                <a:latin typeface="Arial" panose="020B0604020202020204" pitchFamily="34" charset="0"/>
              </a:rPr>
              <a:t>[14]</a:t>
            </a:r>
            <a:r>
              <a:rPr lang="en-US" altLang="zh-CN" sz="1800" dirty="0"/>
              <a:t> Wang, </a:t>
            </a:r>
            <a:r>
              <a:rPr lang="en-US" altLang="zh-CN" sz="1800" dirty="0" err="1"/>
              <a:t>Kaiye</a:t>
            </a:r>
            <a:r>
              <a:rPr lang="en-US" altLang="zh-CN" sz="1800" dirty="0"/>
              <a:t>, et al. "Learning Coupled Feature Spaces for Cross-modal Matching."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9519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pPr algn="ctr"/>
            <a:r>
              <a:rPr lang="en-US" altLang="zh-CN" dirty="0" smtClean="0"/>
              <a:t>Model Complexity &amp; Regularization</a:t>
            </a:r>
            <a:endParaRPr lang="zh-CN" altLang="en-US" dirty="0"/>
          </a:p>
        </p:txBody>
      </p:sp>
      <p:sp>
        <p:nvSpPr>
          <p:cNvPr id="15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736725" y="21184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92176" y="3272254"/>
            <a:ext cx="48953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</a:rPr>
              <a:t>Regularization helps to control the complexity of models by limiting the scope of parameters 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1)reduce the risk of over-fitting   2)improve the ability of generalization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78" y="1565223"/>
            <a:ext cx="6787832" cy="4411685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627122"/>
              </p:ext>
            </p:extLst>
          </p:nvPr>
        </p:nvGraphicFramePr>
        <p:xfrm>
          <a:off x="7092176" y="2270898"/>
          <a:ext cx="4976450" cy="453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Formula" r:id="rId4" imgW="1935720" imgH="176760" progId="Equation.Ribbit">
                  <p:embed/>
                </p:oleObj>
              </mc:Choice>
              <mc:Fallback>
                <p:oleObj name="Formula" r:id="rId4" imgW="193572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2176" y="2270898"/>
                        <a:ext cx="4976450" cy="453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075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pPr algn="ctr"/>
            <a:r>
              <a:rPr lang="en-US" altLang="zh-CN" dirty="0" smtClean="0"/>
              <a:t>Ridge </a:t>
            </a:r>
            <a:r>
              <a:rPr lang="en-US" altLang="zh-CN" dirty="0" smtClean="0"/>
              <a:t>Regression</a:t>
            </a:r>
            <a:endParaRPr lang="zh-CN" altLang="en-US" dirty="0"/>
          </a:p>
        </p:txBody>
      </p:sp>
      <p:sp>
        <p:nvSpPr>
          <p:cNvPr id="15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736725" y="21184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28" y="1165860"/>
            <a:ext cx="4345331" cy="532280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936514" y="6488668"/>
            <a:ext cx="8976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http://freemind.pluskid.org/machine-learning/sparsity-and-some-basics-of-l1-regularization/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91669" y="4879513"/>
            <a:ext cx="64681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</a:rPr>
              <a:t>No feature selection</a:t>
            </a:r>
          </a:p>
          <a:p>
            <a:r>
              <a:rPr lang="en-US" altLang="zh-CN" sz="2400" dirty="0" smtClean="0">
                <a:solidFill>
                  <a:srgbClr val="00B050"/>
                </a:solidFill>
              </a:rPr>
              <a:t>Perform badly in sparse high-dimensional space</a:t>
            </a:r>
            <a:endParaRPr lang="zh-CN" altLang="en-US" sz="20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377007"/>
              </p:ext>
            </p:extLst>
          </p:nvPr>
        </p:nvGraphicFramePr>
        <p:xfrm>
          <a:off x="5589983" y="3946697"/>
          <a:ext cx="4873235" cy="58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4" name="Formula" r:id="rId5" imgW="1573560" imgH="186840" progId="Equation.Ribbit">
                  <p:embed/>
                </p:oleObj>
              </mc:Choice>
              <mc:Fallback>
                <p:oleObj name="Formula" r:id="rId5" imgW="1573560" imgH="186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9983" y="3946697"/>
                        <a:ext cx="4873235" cy="580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479984"/>
              </p:ext>
            </p:extLst>
          </p:nvPr>
        </p:nvGraphicFramePr>
        <p:xfrm>
          <a:off x="5576787" y="1889308"/>
          <a:ext cx="53387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5" name="Formula" r:id="rId7" imgW="2311560" imgH="241560" progId="Equation.Ribbit">
                  <p:embed/>
                </p:oleObj>
              </mc:Choice>
              <mc:Fallback>
                <p:oleObj name="Formula" r:id="rId7" imgW="2311560" imgH="241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76787" y="1889308"/>
                        <a:ext cx="5338763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35564"/>
              </p:ext>
            </p:extLst>
          </p:nvPr>
        </p:nvGraphicFramePr>
        <p:xfrm>
          <a:off x="5589983" y="2666036"/>
          <a:ext cx="37226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6" name="Formula" r:id="rId9" imgW="1610640" imgH="430560" progId="Equation.Ribbit">
                  <p:embed/>
                </p:oleObj>
              </mc:Choice>
              <mc:Fallback>
                <p:oleObj name="Formula" r:id="rId9" imgW="1610640" imgH="430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89983" y="2666036"/>
                        <a:ext cx="3722688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1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pPr algn="ctr"/>
            <a:r>
              <a:rPr lang="en-US" altLang="zh-CN" dirty="0" smtClean="0"/>
              <a:t>LASSO</a:t>
            </a:r>
            <a:endParaRPr lang="zh-CN" altLang="en-US" dirty="0"/>
          </a:p>
        </p:txBody>
      </p:sp>
      <p:sp>
        <p:nvSpPr>
          <p:cNvPr id="15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736725" y="21184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669743" y="2117539"/>
            <a:ext cx="280341" cy="2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30132"/>
            <a:ext cx="4319003" cy="527391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38200" y="6456437"/>
            <a:ext cx="9365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http://freemind.pluskid.org/machine-learning/sparsity-and-some-basics-of-l1-regularization/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475884" y="3655654"/>
            <a:ext cx="6088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Limitations: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In the p&gt;n case, owing </a:t>
            </a:r>
            <a:r>
              <a:rPr lang="en-US" altLang="zh-CN" dirty="0"/>
              <a:t>to the nature of convex optimization problem it can select at most </a:t>
            </a:r>
            <a:r>
              <a:rPr lang="en-US" altLang="zh-CN" i="1" dirty="0"/>
              <a:t>n</a:t>
            </a:r>
            <a:r>
              <a:rPr lang="en-US" altLang="zh-CN" dirty="0"/>
              <a:t> out of the </a:t>
            </a:r>
            <a:r>
              <a:rPr lang="en-US" altLang="zh-CN" i="1" dirty="0"/>
              <a:t>p </a:t>
            </a:r>
            <a:r>
              <a:rPr lang="en-US" altLang="zh-CN" dirty="0" smtClean="0"/>
              <a:t>variables</a:t>
            </a:r>
            <a:r>
              <a:rPr lang="en-US" altLang="zh-CN" dirty="0"/>
              <a:t>[2</a:t>
            </a:r>
            <a:r>
              <a:rPr lang="en-US" altLang="zh-CN" dirty="0" smtClean="0"/>
              <a:t>].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For a group of highly correlated variables, </a:t>
            </a:r>
            <a:r>
              <a:rPr lang="en-US" altLang="zh-CN" dirty="0"/>
              <a:t>LASSO tend to select only </a:t>
            </a:r>
            <a:r>
              <a:rPr lang="en-US" altLang="zh-CN" dirty="0" smtClean="0"/>
              <a:t>arbitrary one </a:t>
            </a:r>
            <a:r>
              <a:rPr lang="en-US" altLang="zh-CN" dirty="0"/>
              <a:t>of </a:t>
            </a:r>
            <a:r>
              <a:rPr lang="en-US" altLang="zh-CN" dirty="0" smtClean="0"/>
              <a:t>them[2,3]. 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In the case of n&gt;p, LASSO is dominated by </a:t>
            </a:r>
            <a:r>
              <a:rPr lang="en-US" altLang="zh-CN" dirty="0" smtClean="0"/>
              <a:t>ridge </a:t>
            </a:r>
            <a:r>
              <a:rPr lang="en-US" altLang="zh-CN" dirty="0" smtClean="0"/>
              <a:t>regression if there are high correlations between variables[4]. </a:t>
            </a:r>
            <a:endParaRPr lang="zh-CN" altLang="en-US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867573"/>
              </p:ext>
            </p:extLst>
          </p:nvPr>
        </p:nvGraphicFramePr>
        <p:xfrm>
          <a:off x="5475884" y="1560327"/>
          <a:ext cx="53308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0" name="Formula" r:id="rId5" imgW="2307600" imgH="241560" progId="Equation.Ribbit">
                  <p:embed/>
                </p:oleObj>
              </mc:Choice>
              <mc:Fallback>
                <p:oleObj name="Formula" r:id="rId5" imgW="2307600" imgH="241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75884" y="1560327"/>
                        <a:ext cx="5330825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65888"/>
              </p:ext>
            </p:extLst>
          </p:nvPr>
        </p:nvGraphicFramePr>
        <p:xfrm>
          <a:off x="5486997" y="2342964"/>
          <a:ext cx="372268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1" name="Formula" r:id="rId7" imgW="1610640" imgH="424440" progId="Equation.Ribbit">
                  <p:embed/>
                </p:oleObj>
              </mc:Choice>
              <mc:Fallback>
                <p:oleObj name="Formula" r:id="rId7" imgW="1610640" imgH="4244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86997" y="2342964"/>
                        <a:ext cx="3722687" cy="97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56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pPr algn="ctr"/>
            <a:r>
              <a:rPr lang="en-US" altLang="zh-CN" dirty="0" smtClean="0"/>
              <a:t>Parameters Estimation of LASSO</a:t>
            </a:r>
            <a:endParaRPr lang="zh-CN" altLang="en-US" dirty="0"/>
          </a:p>
        </p:txBody>
      </p:sp>
      <p:sp>
        <p:nvSpPr>
          <p:cNvPr id="15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736725" y="21184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669743" y="2117539"/>
            <a:ext cx="280341" cy="2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944" y="1369972"/>
            <a:ext cx="5193822" cy="470130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41697" y="6174948"/>
            <a:ext cx="509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Approximation of the LASSO penalty[5]: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94027"/>
              </p:ext>
            </p:extLst>
          </p:nvPr>
        </p:nvGraphicFramePr>
        <p:xfrm>
          <a:off x="6439533" y="6174948"/>
          <a:ext cx="4014735" cy="508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Formula" r:id="rId4" imgW="1816200" imgH="230040" progId="Equation.Ribbit">
                  <p:embed/>
                </p:oleObj>
              </mc:Choice>
              <mc:Fallback>
                <p:oleObj name="Formula" r:id="rId4" imgW="1816200" imgH="230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39533" y="6174948"/>
                        <a:ext cx="4014735" cy="508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826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pPr algn="ctr"/>
            <a:r>
              <a:rPr lang="en-US" altLang="zh-CN" dirty="0" smtClean="0"/>
              <a:t>Parameters Estimation of LASSO</a:t>
            </a:r>
            <a:endParaRPr lang="zh-CN" altLang="en-US" dirty="0"/>
          </a:p>
        </p:txBody>
      </p:sp>
      <p:sp>
        <p:nvSpPr>
          <p:cNvPr id="15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736725" y="21184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669743" y="2117539"/>
            <a:ext cx="280341" cy="2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693607"/>
              </p:ext>
            </p:extLst>
          </p:nvPr>
        </p:nvGraphicFramePr>
        <p:xfrm>
          <a:off x="362961" y="1831467"/>
          <a:ext cx="53308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4" name="Formula" r:id="rId3" imgW="2307600" imgH="241560" progId="Equation.Ribbit">
                  <p:embed/>
                </p:oleObj>
              </mc:Choice>
              <mc:Fallback>
                <p:oleObj name="Formula" r:id="rId3" imgW="2307600" imgH="241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961" y="1831467"/>
                        <a:ext cx="5330825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550912"/>
              </p:ext>
            </p:extLst>
          </p:nvPr>
        </p:nvGraphicFramePr>
        <p:xfrm>
          <a:off x="214313" y="3124200"/>
          <a:ext cx="7515225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5" name="Formula" r:id="rId5" imgW="3608280" imgH="1554480" progId="Equation.Ribbit">
                  <p:embed/>
                </p:oleObj>
              </mc:Choice>
              <mc:Fallback>
                <p:oleObj name="Formula" r:id="rId5" imgW="3608280" imgH="15544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313" y="3124200"/>
                        <a:ext cx="7515225" cy="323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362961" y="1361326"/>
            <a:ext cx="424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Loss function of LASSO regression: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62961" y="2723820"/>
            <a:ext cx="5627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Plug the approximation into </a:t>
            </a:r>
            <a:r>
              <a:rPr lang="en-US" altLang="zh-CN" sz="2000" dirty="0" smtClean="0"/>
              <a:t>the LASSO loss </a:t>
            </a:r>
            <a:r>
              <a:rPr lang="en-US" altLang="zh-CN" sz="2000" dirty="0"/>
              <a:t>function:</a:t>
            </a:r>
            <a:endParaRPr lang="zh-CN" altLang="en-US" sz="2000" dirty="0"/>
          </a:p>
        </p:txBody>
      </p:sp>
      <p:sp>
        <p:nvSpPr>
          <p:cNvPr id="2" name="圆角矩形 1"/>
          <p:cNvSpPr/>
          <p:nvPr/>
        </p:nvSpPr>
        <p:spPr>
          <a:xfrm>
            <a:off x="468630" y="5349240"/>
            <a:ext cx="4594860" cy="100684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56301" y="6386858"/>
            <a:ext cx="266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Weighted rigid regression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4362" y="4119809"/>
            <a:ext cx="3339091" cy="27381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9839" y="1165860"/>
            <a:ext cx="3428135" cy="277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pPr algn="ctr"/>
            <a:r>
              <a:rPr lang="en-US" altLang="zh-CN" dirty="0" smtClean="0"/>
              <a:t>Elastic Net</a:t>
            </a:r>
            <a:endParaRPr lang="zh-CN" altLang="en-US" dirty="0"/>
          </a:p>
        </p:txBody>
      </p:sp>
      <p:sp>
        <p:nvSpPr>
          <p:cNvPr id="15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736725" y="21184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669743" y="2117539"/>
            <a:ext cx="280341" cy="2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365086"/>
              </p:ext>
            </p:extLst>
          </p:nvPr>
        </p:nvGraphicFramePr>
        <p:xfrm>
          <a:off x="5148032" y="1700498"/>
          <a:ext cx="697706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2" name="Formula" r:id="rId3" imgW="3020400" imgH="241560" progId="Equation.Ribbit">
                  <p:embed/>
                </p:oleObj>
              </mc:Choice>
              <mc:Fallback>
                <p:oleObj name="Formula" r:id="rId3" imgW="3020400" imgH="241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032" y="1700498"/>
                        <a:ext cx="6977062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028445"/>
              </p:ext>
            </p:extLst>
          </p:nvPr>
        </p:nvGraphicFramePr>
        <p:xfrm>
          <a:off x="5214938" y="2733040"/>
          <a:ext cx="47863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3" name="Formula" r:id="rId5" imgW="2071440" imgH="430560" progId="Equation.Ribbit">
                  <p:embed/>
                </p:oleObj>
              </mc:Choice>
              <mc:Fallback>
                <p:oleObj name="Formula" r:id="rId5" imgW="2071440" imgH="430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4938" y="2733040"/>
                        <a:ext cx="4786312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873" y="1661555"/>
            <a:ext cx="4739268" cy="429939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511992" y="1628077"/>
            <a:ext cx="2613102" cy="55636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4938" y="4179843"/>
            <a:ext cx="6832600" cy="1935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27" y="5877920"/>
            <a:ext cx="2153848" cy="7822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8706" y="5746225"/>
            <a:ext cx="2129884" cy="10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A simple illustration: elastic net vs. </a:t>
            </a:r>
            <a:r>
              <a:rPr lang="en-US" altLang="zh-CN" dirty="0" smtClean="0"/>
              <a:t>LASSO</a:t>
            </a:r>
            <a:endParaRPr lang="zh-CN" altLang="en-US" dirty="0"/>
          </a:p>
        </p:txBody>
      </p:sp>
      <p:sp>
        <p:nvSpPr>
          <p:cNvPr id="15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881738" y="44648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freemind.pluskid.org/att/2012/05/l1-ball.svg"/>
          <p:cNvSpPr>
            <a:spLocks noChangeAspect="1" noChangeArrowheads="1"/>
          </p:cNvSpPr>
          <p:nvPr/>
        </p:nvSpPr>
        <p:spPr bwMode="auto">
          <a:xfrm>
            <a:off x="1814756" y="4463940"/>
            <a:ext cx="280341" cy="2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87085"/>
            <a:ext cx="4290591" cy="46384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07" y="5330980"/>
            <a:ext cx="4290591" cy="43214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5808647"/>
            <a:ext cx="9886950" cy="8001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784" y="4587085"/>
            <a:ext cx="4580091" cy="119880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345" y="1142512"/>
            <a:ext cx="4282089" cy="344466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142512"/>
            <a:ext cx="4029307" cy="32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</Template>
  <TotalTime>6971</TotalTime>
  <Words>719</Words>
  <Application>Microsoft Office PowerPoint</Application>
  <PresentationFormat>宽屏</PresentationFormat>
  <Paragraphs>112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NimbusRomNo9L-Regu</vt:lpstr>
      <vt:lpstr>宋体</vt:lpstr>
      <vt:lpstr>Arial</vt:lpstr>
      <vt:lpstr>Calibri</vt:lpstr>
      <vt:lpstr>Wingdings</vt:lpstr>
      <vt:lpstr>Blank</vt:lpstr>
      <vt:lpstr>Formula</vt:lpstr>
      <vt:lpstr>Regularization &amp; Cross Modal</vt:lpstr>
      <vt:lpstr>Ordinary Least Squares</vt:lpstr>
      <vt:lpstr>Model Complexity &amp; Regularization</vt:lpstr>
      <vt:lpstr>Ridge Regression</vt:lpstr>
      <vt:lpstr>LASSO</vt:lpstr>
      <vt:lpstr>Parameters Estimation of LASSO</vt:lpstr>
      <vt:lpstr>Parameters Estimation of LASSO</vt:lpstr>
      <vt:lpstr>Elastic Net</vt:lpstr>
      <vt:lpstr>A simple illustration: elastic net vs. LASSO</vt:lpstr>
      <vt:lpstr>Group LASSO for Group Variable Selection</vt:lpstr>
      <vt:lpstr>Comparison in 3D</vt:lpstr>
      <vt:lpstr>Bridge Regression</vt:lpstr>
      <vt:lpstr>L1/Lq -norm for Multi-task Feature Selection</vt:lpstr>
      <vt:lpstr>Fused Lasso</vt:lpstr>
      <vt:lpstr>Sparse Group Lasso</vt:lpstr>
      <vt:lpstr>Tree Structured Group Lasso</vt:lpstr>
      <vt:lpstr>Overlapped Group Lasso</vt:lpstr>
      <vt:lpstr>Trace Norm</vt:lpstr>
      <vt:lpstr>Overview of the Cross Modal Matching[14]</vt:lpstr>
      <vt:lpstr>References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202</cp:revision>
  <dcterms:created xsi:type="dcterms:W3CDTF">2014-02-27T13:24:57Z</dcterms:created>
  <dcterms:modified xsi:type="dcterms:W3CDTF">2014-03-11T13:52:27Z</dcterms:modified>
</cp:coreProperties>
</file>