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27"/>
  </p:notesMasterIdLst>
  <p:sldIdLst>
    <p:sldId id="256" r:id="rId2"/>
    <p:sldId id="257" r:id="rId3"/>
    <p:sldId id="271" r:id="rId4"/>
    <p:sldId id="258" r:id="rId5"/>
    <p:sldId id="261" r:id="rId6"/>
    <p:sldId id="263" r:id="rId7"/>
    <p:sldId id="262" r:id="rId8"/>
    <p:sldId id="272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65" r:id="rId17"/>
    <p:sldId id="281" r:id="rId18"/>
    <p:sldId id="282" r:id="rId19"/>
    <p:sldId id="283" r:id="rId20"/>
    <p:sldId id="284" r:id="rId21"/>
    <p:sldId id="285" r:id="rId22"/>
    <p:sldId id="259" r:id="rId23"/>
    <p:sldId id="260" r:id="rId24"/>
    <p:sldId id="268" r:id="rId25"/>
    <p:sldId id="269" r:id="rId26"/>
  </p:sldIdLst>
  <p:sldSz cx="46080363" cy="25920700"/>
  <p:notesSz cx="6858000" cy="9144000"/>
  <p:defaultTextStyle>
    <a:defPPr>
      <a:defRPr lang="zh-CN"/>
    </a:defPPr>
    <a:lvl1pPr marL="0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1pPr>
    <a:lvl2pPr marL="1727987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2pPr>
    <a:lvl3pPr marL="3455975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3pPr>
    <a:lvl4pPr marL="5183962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4pPr>
    <a:lvl5pPr marL="6911950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5pPr>
    <a:lvl6pPr marL="8639937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6pPr>
    <a:lvl7pPr marL="10367924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7pPr>
    <a:lvl8pPr marL="12095912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8pPr>
    <a:lvl9pPr marL="13823899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0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3" d="100"/>
          <a:sy n="23" d="100"/>
        </p:scale>
        <p:origin x="2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20C0AF-2C01-4A32-AAEB-7B2A278E5302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03432A57-AAD6-4D3A-A8C0-E7B6413606CD}">
      <dgm:prSet phldrT="[文本]" custT="1"/>
      <dgm:spPr>
        <a:solidFill>
          <a:srgbClr val="92D050"/>
        </a:solidFill>
      </dgm:spPr>
      <dgm:t>
        <a:bodyPr/>
        <a:lstStyle/>
        <a:p>
          <a:pPr algn="l"/>
          <a:r>
            <a:rPr lang="en-US" altLang="zh-CN" sz="9600" dirty="0" smtClean="0"/>
            <a:t>Draw training data subsets randomly with replacement from the entire training data</a:t>
          </a:r>
          <a:endParaRPr lang="zh-CN" altLang="en-US" sz="9600" dirty="0"/>
        </a:p>
      </dgm:t>
    </dgm:pt>
    <dgm:pt modelId="{97119B60-404C-41D3-8275-7B0C5DD10058}" type="parTrans" cxnId="{DAF5F7F6-DAF9-4D0B-9C1B-C845163A1825}">
      <dgm:prSet/>
      <dgm:spPr/>
      <dgm:t>
        <a:bodyPr/>
        <a:lstStyle/>
        <a:p>
          <a:endParaRPr lang="zh-CN" altLang="en-US"/>
        </a:p>
      </dgm:t>
    </dgm:pt>
    <dgm:pt modelId="{ACE7C40A-141A-4CFA-8EDD-B240AFF34764}" type="sibTrans" cxnId="{DAF5F7F6-DAF9-4D0B-9C1B-C845163A1825}">
      <dgm:prSet/>
      <dgm:spPr>
        <a:solidFill>
          <a:srgbClr val="00B0F0"/>
        </a:solidFill>
      </dgm:spPr>
      <dgm:t>
        <a:bodyPr/>
        <a:lstStyle/>
        <a:p>
          <a:endParaRPr lang="zh-CN" altLang="en-US"/>
        </a:p>
      </dgm:t>
    </dgm:pt>
    <dgm:pt modelId="{492EBE20-4BB5-459C-9799-3BE9E0444515}">
      <dgm:prSet phldrT="[文本]" custT="1"/>
      <dgm:spPr>
        <a:solidFill>
          <a:srgbClr val="7030A0"/>
        </a:solidFill>
      </dgm:spPr>
      <dgm:t>
        <a:bodyPr/>
        <a:lstStyle/>
        <a:p>
          <a:pPr algn="l"/>
          <a:r>
            <a:rPr lang="en-US" altLang="zh-CN" sz="9600" dirty="0" smtClean="0"/>
            <a:t>Train a different model of the same type on each training data subset </a:t>
          </a:r>
          <a:endParaRPr lang="zh-CN" altLang="en-US" sz="9600" dirty="0"/>
        </a:p>
      </dgm:t>
    </dgm:pt>
    <dgm:pt modelId="{62BDA176-EFAA-43B4-A37C-29E4FE94E3D0}" type="parTrans" cxnId="{4ED8CA9D-A0ED-4A8C-BD9D-A5C7B9DDC12B}">
      <dgm:prSet/>
      <dgm:spPr/>
      <dgm:t>
        <a:bodyPr/>
        <a:lstStyle/>
        <a:p>
          <a:endParaRPr lang="zh-CN" altLang="en-US"/>
        </a:p>
      </dgm:t>
    </dgm:pt>
    <dgm:pt modelId="{884EEC6D-F4D7-4D89-BF32-3B897210D33C}" type="sibTrans" cxnId="{4ED8CA9D-A0ED-4A8C-BD9D-A5C7B9DDC12B}">
      <dgm:prSet/>
      <dgm:spPr>
        <a:solidFill>
          <a:srgbClr val="00B0F0"/>
        </a:solidFill>
      </dgm:spPr>
      <dgm:t>
        <a:bodyPr/>
        <a:lstStyle/>
        <a:p>
          <a:endParaRPr lang="zh-CN" altLang="en-US"/>
        </a:p>
      </dgm:t>
    </dgm:pt>
    <dgm:pt modelId="{73EB28D7-91DD-41F1-94F8-2D69204E9DA8}">
      <dgm:prSet phldrT="[文本]" custT="1"/>
      <dgm:spPr>
        <a:solidFill>
          <a:srgbClr val="00B050"/>
        </a:solidFill>
      </dgm:spPr>
      <dgm:t>
        <a:bodyPr/>
        <a:lstStyle/>
        <a:p>
          <a:pPr algn="l"/>
          <a:r>
            <a:rPr lang="en-US" altLang="zh-CN" sz="9600" dirty="0" smtClean="0"/>
            <a:t>Combine models by averaging for regression or voting for classification.</a:t>
          </a:r>
          <a:endParaRPr lang="zh-CN" altLang="en-US" sz="9600" dirty="0"/>
        </a:p>
      </dgm:t>
    </dgm:pt>
    <dgm:pt modelId="{0A478E8F-EB1C-487C-AC1A-ACAAFAA49066}" type="parTrans" cxnId="{7FB5E443-5673-4556-9F35-4B071E8BF232}">
      <dgm:prSet/>
      <dgm:spPr/>
      <dgm:t>
        <a:bodyPr/>
        <a:lstStyle/>
        <a:p>
          <a:endParaRPr lang="zh-CN" altLang="en-US"/>
        </a:p>
      </dgm:t>
    </dgm:pt>
    <dgm:pt modelId="{821BED40-F225-439F-85C9-21BE0AA48D3B}" type="sibTrans" cxnId="{7FB5E443-5673-4556-9F35-4B071E8BF232}">
      <dgm:prSet/>
      <dgm:spPr/>
      <dgm:t>
        <a:bodyPr/>
        <a:lstStyle/>
        <a:p>
          <a:endParaRPr lang="zh-CN" altLang="en-US"/>
        </a:p>
      </dgm:t>
    </dgm:pt>
    <dgm:pt modelId="{0D5FFCDC-8D59-4317-937E-B482D7BCBEF3}" type="pres">
      <dgm:prSet presAssocID="{B120C0AF-2C01-4A32-AAEB-7B2A278E5302}" presName="linearFlow" presStyleCnt="0">
        <dgm:presLayoutVars>
          <dgm:resizeHandles val="exact"/>
        </dgm:presLayoutVars>
      </dgm:prSet>
      <dgm:spPr/>
    </dgm:pt>
    <dgm:pt modelId="{65D2BEE8-78C0-4E09-B543-56A358DAACFF}" type="pres">
      <dgm:prSet presAssocID="{03432A57-AAD6-4D3A-A8C0-E7B6413606CD}" presName="node" presStyleLbl="node1" presStyleIdx="0" presStyleCnt="3" custScaleX="12908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02D3D2-A9D8-44F9-B360-C15609FDAD48}" type="pres">
      <dgm:prSet presAssocID="{ACE7C40A-141A-4CFA-8EDD-B240AFF34764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508D4B90-DEB7-4DF9-B0DD-C1BAA825EE22}" type="pres">
      <dgm:prSet presAssocID="{ACE7C40A-141A-4CFA-8EDD-B240AFF34764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D33B44D8-CFFF-4177-97D7-F34B0CA6DC0C}" type="pres">
      <dgm:prSet presAssocID="{492EBE20-4BB5-459C-9799-3BE9E0444515}" presName="node" presStyleLbl="node1" presStyleIdx="1" presStyleCnt="3" custScaleX="129086" custScaleY="7300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B43C5C-CA27-41A7-8435-B8D22D766EC4}" type="pres">
      <dgm:prSet presAssocID="{884EEC6D-F4D7-4D89-BF32-3B897210D33C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3DDD2B6F-07CC-46DB-94EC-036D43FD46B8}" type="pres">
      <dgm:prSet presAssocID="{884EEC6D-F4D7-4D89-BF32-3B897210D33C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BC205634-C92C-45F3-91FF-CC0FEFE58D6D}" type="pres">
      <dgm:prSet presAssocID="{73EB28D7-91DD-41F1-94F8-2D69204E9DA8}" presName="node" presStyleLbl="node1" presStyleIdx="2" presStyleCnt="3" custScaleX="129086" custScaleY="7919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F7ABBF9-E2C5-462B-AB6F-3872A2C952C3}" type="presOf" srcId="{492EBE20-4BB5-459C-9799-3BE9E0444515}" destId="{D33B44D8-CFFF-4177-97D7-F34B0CA6DC0C}" srcOrd="0" destOrd="0" presId="urn:microsoft.com/office/officeart/2005/8/layout/process2"/>
    <dgm:cxn modelId="{C14EF2BC-74B2-406C-B8A1-A2B4352ED8C4}" type="presOf" srcId="{ACE7C40A-141A-4CFA-8EDD-B240AFF34764}" destId="{508D4B90-DEB7-4DF9-B0DD-C1BAA825EE22}" srcOrd="1" destOrd="0" presId="urn:microsoft.com/office/officeart/2005/8/layout/process2"/>
    <dgm:cxn modelId="{59FAE914-89A9-43DD-81C0-D9165CFBB439}" type="presOf" srcId="{73EB28D7-91DD-41F1-94F8-2D69204E9DA8}" destId="{BC205634-C92C-45F3-91FF-CC0FEFE58D6D}" srcOrd="0" destOrd="0" presId="urn:microsoft.com/office/officeart/2005/8/layout/process2"/>
    <dgm:cxn modelId="{DAF5F7F6-DAF9-4D0B-9C1B-C845163A1825}" srcId="{B120C0AF-2C01-4A32-AAEB-7B2A278E5302}" destId="{03432A57-AAD6-4D3A-A8C0-E7B6413606CD}" srcOrd="0" destOrd="0" parTransId="{97119B60-404C-41D3-8275-7B0C5DD10058}" sibTransId="{ACE7C40A-141A-4CFA-8EDD-B240AFF34764}"/>
    <dgm:cxn modelId="{F8BAF7C2-FA1C-4F11-B8CA-BC2E7D78407F}" type="presOf" srcId="{03432A57-AAD6-4D3A-A8C0-E7B6413606CD}" destId="{65D2BEE8-78C0-4E09-B543-56A358DAACFF}" srcOrd="0" destOrd="0" presId="urn:microsoft.com/office/officeart/2005/8/layout/process2"/>
    <dgm:cxn modelId="{4ED8CA9D-A0ED-4A8C-BD9D-A5C7B9DDC12B}" srcId="{B120C0AF-2C01-4A32-AAEB-7B2A278E5302}" destId="{492EBE20-4BB5-459C-9799-3BE9E0444515}" srcOrd="1" destOrd="0" parTransId="{62BDA176-EFAA-43B4-A37C-29E4FE94E3D0}" sibTransId="{884EEC6D-F4D7-4D89-BF32-3B897210D33C}"/>
    <dgm:cxn modelId="{7FB5E443-5673-4556-9F35-4B071E8BF232}" srcId="{B120C0AF-2C01-4A32-AAEB-7B2A278E5302}" destId="{73EB28D7-91DD-41F1-94F8-2D69204E9DA8}" srcOrd="2" destOrd="0" parTransId="{0A478E8F-EB1C-487C-AC1A-ACAAFAA49066}" sibTransId="{821BED40-F225-439F-85C9-21BE0AA48D3B}"/>
    <dgm:cxn modelId="{F4F5A154-769E-47C2-B185-355EA48EED4D}" type="presOf" srcId="{B120C0AF-2C01-4A32-AAEB-7B2A278E5302}" destId="{0D5FFCDC-8D59-4317-937E-B482D7BCBEF3}" srcOrd="0" destOrd="0" presId="urn:microsoft.com/office/officeart/2005/8/layout/process2"/>
    <dgm:cxn modelId="{8408D894-3FC6-45B7-A833-435A32C8B515}" type="presOf" srcId="{ACE7C40A-141A-4CFA-8EDD-B240AFF34764}" destId="{8702D3D2-A9D8-44F9-B360-C15609FDAD48}" srcOrd="0" destOrd="0" presId="urn:microsoft.com/office/officeart/2005/8/layout/process2"/>
    <dgm:cxn modelId="{37AB84D2-97F1-439E-990E-AF9CDE873AEF}" type="presOf" srcId="{884EEC6D-F4D7-4D89-BF32-3B897210D33C}" destId="{3DDD2B6F-07CC-46DB-94EC-036D43FD46B8}" srcOrd="1" destOrd="0" presId="urn:microsoft.com/office/officeart/2005/8/layout/process2"/>
    <dgm:cxn modelId="{ED80B854-416C-4AAE-82A8-EC8658F62BD0}" type="presOf" srcId="{884EEC6D-F4D7-4D89-BF32-3B897210D33C}" destId="{27B43C5C-CA27-41A7-8435-B8D22D766EC4}" srcOrd="0" destOrd="0" presId="urn:microsoft.com/office/officeart/2005/8/layout/process2"/>
    <dgm:cxn modelId="{3C702A0F-90D6-47A4-B3D0-B1ADA6E84BA6}" type="presParOf" srcId="{0D5FFCDC-8D59-4317-937E-B482D7BCBEF3}" destId="{65D2BEE8-78C0-4E09-B543-56A358DAACFF}" srcOrd="0" destOrd="0" presId="urn:microsoft.com/office/officeart/2005/8/layout/process2"/>
    <dgm:cxn modelId="{9F6223A9-A208-4291-B7D0-9A58531031D9}" type="presParOf" srcId="{0D5FFCDC-8D59-4317-937E-B482D7BCBEF3}" destId="{8702D3D2-A9D8-44F9-B360-C15609FDAD48}" srcOrd="1" destOrd="0" presId="urn:microsoft.com/office/officeart/2005/8/layout/process2"/>
    <dgm:cxn modelId="{A782A2B6-4674-4D6A-8A49-0291181630C9}" type="presParOf" srcId="{8702D3D2-A9D8-44F9-B360-C15609FDAD48}" destId="{508D4B90-DEB7-4DF9-B0DD-C1BAA825EE22}" srcOrd="0" destOrd="0" presId="urn:microsoft.com/office/officeart/2005/8/layout/process2"/>
    <dgm:cxn modelId="{1F72A272-CD21-44B8-84AE-585AD0BABE5F}" type="presParOf" srcId="{0D5FFCDC-8D59-4317-937E-B482D7BCBEF3}" destId="{D33B44D8-CFFF-4177-97D7-F34B0CA6DC0C}" srcOrd="2" destOrd="0" presId="urn:microsoft.com/office/officeart/2005/8/layout/process2"/>
    <dgm:cxn modelId="{791DF550-691B-4510-A88D-CB4B913360D6}" type="presParOf" srcId="{0D5FFCDC-8D59-4317-937E-B482D7BCBEF3}" destId="{27B43C5C-CA27-41A7-8435-B8D22D766EC4}" srcOrd="3" destOrd="0" presId="urn:microsoft.com/office/officeart/2005/8/layout/process2"/>
    <dgm:cxn modelId="{DF285CC8-CC5A-4865-9836-FA697A292377}" type="presParOf" srcId="{27B43C5C-CA27-41A7-8435-B8D22D766EC4}" destId="{3DDD2B6F-07CC-46DB-94EC-036D43FD46B8}" srcOrd="0" destOrd="0" presId="urn:microsoft.com/office/officeart/2005/8/layout/process2"/>
    <dgm:cxn modelId="{5A476E0B-D737-4EF1-B50E-19AE28EB3BE0}" type="presParOf" srcId="{0D5FFCDC-8D59-4317-937E-B482D7BCBEF3}" destId="{BC205634-C92C-45F3-91FF-CC0FEFE58D6D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90A0B-513D-4C5A-A145-82EB28BC4EA6}" type="datetimeFigureOut">
              <a:rPr lang="zh-CN" altLang="en-US" smtClean="0"/>
              <a:t>2014/4/9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D1AC83-E462-490A-B46E-1DDADA6C4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924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1pPr>
    <a:lvl2pPr marL="172798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2pPr>
    <a:lvl3pPr marL="3455975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3pPr>
    <a:lvl4pPr marL="518396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4pPr>
    <a:lvl5pPr marL="691195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5pPr>
    <a:lvl6pPr marL="863993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6pPr>
    <a:lvl7pPr marL="10367924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7pPr>
    <a:lvl8pPr marL="1209591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8pPr>
    <a:lvl9pPr marL="13823899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1AC83-E462-490A-B46E-1DDADA6C438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401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1AC83-E462-490A-B46E-1DDADA6C438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571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1AC83-E462-490A-B46E-1DDADA6C438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076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"/>
            <a:ext cx="46080363" cy="172804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4" y="2"/>
            <a:ext cx="46080363" cy="17280470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8014" y="18747481"/>
            <a:ext cx="29376231" cy="5529749"/>
          </a:xfrm>
        </p:spPr>
        <p:txBody>
          <a:bodyPr anchor="ctr">
            <a:normAutofit/>
          </a:bodyPr>
          <a:lstStyle>
            <a:lvl1pPr algn="r">
              <a:defRPr sz="18898" spc="756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544257" y="18747481"/>
            <a:ext cx="12096095" cy="5529749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803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1728033" indent="0" algn="ctr">
              <a:buNone/>
              <a:defRPr sz="6803"/>
            </a:lvl2pPr>
            <a:lvl3pPr marL="3456066" indent="0" algn="ctr">
              <a:buNone/>
              <a:defRPr sz="6803"/>
            </a:lvl3pPr>
            <a:lvl4pPr marL="5184099" indent="0" algn="ctr">
              <a:buNone/>
              <a:defRPr sz="6803"/>
            </a:lvl4pPr>
            <a:lvl5pPr marL="6912132" indent="0" algn="ctr">
              <a:buNone/>
              <a:defRPr sz="6803"/>
            </a:lvl5pPr>
            <a:lvl6pPr marL="8640166" indent="0" algn="ctr">
              <a:buNone/>
              <a:defRPr sz="6803"/>
            </a:lvl6pPr>
            <a:lvl7pPr marL="10368199" indent="0" algn="ctr">
              <a:buNone/>
              <a:defRPr sz="6803"/>
            </a:lvl7pPr>
            <a:lvl8pPr marL="12096232" indent="0" algn="ctr">
              <a:buNone/>
              <a:defRPr sz="6803"/>
            </a:lvl8pPr>
            <a:lvl9pPr marL="13824265" indent="0" algn="ctr">
              <a:buNone/>
              <a:defRPr sz="6803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6755607-0EE1-4939-BC66-3578C1C4B1D2}" type="datetimeFigureOut">
              <a:rPr lang="zh-CN" altLang="en-US" smtClean="0"/>
              <a:t>2014/4/9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18BC-006B-4167-A7DF-B0D590F642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1698554" y="19896371"/>
            <a:ext cx="0" cy="3456093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186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5607-0EE1-4939-BC66-3578C1C4B1D2}" type="datetimeFigureOut">
              <a:rPr lang="zh-CN" altLang="en-US" smtClean="0"/>
              <a:t>2014/4/9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18BC-006B-4167-A7DF-B0D590F642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487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976264" y="2880078"/>
            <a:ext cx="9936078" cy="20448552"/>
          </a:xfrm>
        </p:spPr>
        <p:txBody>
          <a:bodyPr vert="eaVert" lIns="45720" tIns="91440" rIns="45720" bIns="9144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44033" y="2880078"/>
            <a:ext cx="28656226" cy="2044855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5607-0EE1-4939-BC66-3578C1C4B1D2}" type="datetimeFigureOut">
              <a:rPr lang="zh-CN" altLang="en-US" smtClean="0"/>
              <a:t>2014/4/9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18BC-006B-4167-A7DF-B0D590F642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38016299" y="224025"/>
            <a:ext cx="0" cy="345602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881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5607-0EE1-4939-BC66-3578C1C4B1D2}" type="datetimeFigureOut">
              <a:rPr lang="zh-CN" altLang="en-US" smtClean="0"/>
              <a:t>2014/4/9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18BC-006B-4167-A7DF-B0D590F6429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8168" y="0"/>
            <a:ext cx="2572197" cy="223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494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"/>
            <a:ext cx="46080363" cy="1728047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4" y="2"/>
            <a:ext cx="46080363" cy="17280470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8014" y="18747481"/>
            <a:ext cx="29376231" cy="5529749"/>
          </a:xfrm>
        </p:spPr>
        <p:txBody>
          <a:bodyPr anchor="ctr">
            <a:normAutofit/>
          </a:bodyPr>
          <a:lstStyle>
            <a:lvl1pPr algn="r">
              <a:defRPr sz="18898" b="0" spc="756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544257" y="18747481"/>
            <a:ext cx="12096095" cy="5529749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803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1728033" indent="0">
              <a:buNone/>
              <a:defRPr sz="6803">
                <a:solidFill>
                  <a:schemeClr val="tx1">
                    <a:tint val="75000"/>
                  </a:schemeClr>
                </a:solidFill>
              </a:defRPr>
            </a:lvl2pPr>
            <a:lvl3pPr marL="3456066" indent="0">
              <a:buNone/>
              <a:defRPr sz="6047">
                <a:solidFill>
                  <a:schemeClr val="tx1">
                    <a:tint val="75000"/>
                  </a:schemeClr>
                </a:solidFill>
              </a:defRPr>
            </a:lvl3pPr>
            <a:lvl4pPr marL="5184099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4pPr>
            <a:lvl5pPr marL="6912132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5pPr>
            <a:lvl6pPr marL="8640166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6pPr>
            <a:lvl7pPr marL="10368199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7pPr>
            <a:lvl8pPr marL="12096232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8pPr>
            <a:lvl9pPr marL="13824265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5607-0EE1-4939-BC66-3578C1C4B1D2}" type="datetimeFigureOut">
              <a:rPr lang="zh-CN" altLang="en-US" smtClean="0"/>
              <a:t>2014/4/9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18BC-006B-4167-A7DF-B0D590F642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1698554" y="19896371"/>
            <a:ext cx="0" cy="3456093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361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0751" y="2211900"/>
            <a:ext cx="36737569" cy="566799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70746" y="8640233"/>
            <a:ext cx="17971342" cy="152068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36978" y="8640233"/>
            <a:ext cx="17971342" cy="152068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5607-0EE1-4939-BC66-3578C1C4B1D2}" type="datetimeFigureOut">
              <a:rPr lang="zh-CN" altLang="en-US" smtClean="0"/>
              <a:t>2014/4/9 Wednesday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18BC-006B-4167-A7DF-B0D590F642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30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0750" y="8238217"/>
            <a:ext cx="17971342" cy="3110484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8693" b="0" cap="none" baseline="0">
                <a:solidFill>
                  <a:schemeClr val="accent1"/>
                </a:solidFill>
                <a:latin typeface="+mn-lt"/>
              </a:defRPr>
            </a:lvl1pPr>
            <a:lvl2pPr marL="1728033" indent="0">
              <a:buNone/>
              <a:defRPr sz="7559" b="1"/>
            </a:lvl2pPr>
            <a:lvl3pPr marL="3456066" indent="0">
              <a:buNone/>
              <a:defRPr sz="6803" b="1"/>
            </a:lvl3pPr>
            <a:lvl4pPr marL="5184099" indent="0">
              <a:buNone/>
              <a:defRPr sz="6047" b="1"/>
            </a:lvl4pPr>
            <a:lvl5pPr marL="6912132" indent="0">
              <a:buNone/>
              <a:defRPr sz="6047" b="1"/>
            </a:lvl5pPr>
            <a:lvl6pPr marL="8640166" indent="0">
              <a:buNone/>
              <a:defRPr sz="6047" b="1"/>
            </a:lvl6pPr>
            <a:lvl7pPr marL="10368199" indent="0">
              <a:buNone/>
              <a:defRPr sz="6047" b="1"/>
            </a:lvl7pPr>
            <a:lvl8pPr marL="12096232" indent="0">
              <a:buNone/>
              <a:defRPr sz="6047" b="1"/>
            </a:lvl8pPr>
            <a:lvl9pPr marL="13824265" indent="0">
              <a:buNone/>
              <a:defRPr sz="6047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70750" y="11217139"/>
            <a:ext cx="17971342" cy="1262990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642904" y="8238217"/>
            <a:ext cx="17971342" cy="3110484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8693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728033" indent="0">
              <a:buNone/>
              <a:defRPr sz="7559" b="1"/>
            </a:lvl2pPr>
            <a:lvl3pPr marL="3456066" indent="0">
              <a:buNone/>
              <a:defRPr sz="6803" b="1"/>
            </a:lvl3pPr>
            <a:lvl4pPr marL="5184099" indent="0">
              <a:buNone/>
              <a:defRPr sz="6047" b="1"/>
            </a:lvl4pPr>
            <a:lvl5pPr marL="6912132" indent="0">
              <a:buNone/>
              <a:defRPr sz="6047" b="1"/>
            </a:lvl5pPr>
            <a:lvl6pPr marL="8640166" indent="0">
              <a:buNone/>
              <a:defRPr sz="6047" b="1"/>
            </a:lvl6pPr>
            <a:lvl7pPr marL="10368199" indent="0">
              <a:buNone/>
              <a:defRPr sz="6047" b="1"/>
            </a:lvl7pPr>
            <a:lvl8pPr marL="12096232" indent="0">
              <a:buNone/>
              <a:defRPr sz="6047" b="1"/>
            </a:lvl8pPr>
            <a:lvl9pPr marL="13824265" indent="0">
              <a:buNone/>
              <a:defRPr sz="6047" b="1"/>
            </a:lvl9pPr>
          </a:lstStyle>
          <a:p>
            <a:pPr marL="0" lvl="0" indent="0" algn="l" defTabSz="3456066" rtl="0" eaLnBrk="1" latinLnBrk="0" hangingPunct="1">
              <a:lnSpc>
                <a:spcPct val="90000"/>
              </a:lnSpc>
              <a:spcBef>
                <a:spcPts val="6803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642904" y="11217139"/>
            <a:ext cx="17971342" cy="1262990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5607-0EE1-4939-BC66-3578C1C4B1D2}" type="datetimeFigureOut">
              <a:rPr lang="zh-CN" altLang="en-US" smtClean="0"/>
              <a:t>2014/4/9 Wednesday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18BC-006B-4167-A7DF-B0D590F642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223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5607-0EE1-4939-BC66-3578C1C4B1D2}" type="datetimeFigureOut">
              <a:rPr lang="zh-CN" altLang="en-US" smtClean="0"/>
              <a:t>2014/4/9 Wednesday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18BC-006B-4167-A7DF-B0D590F642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611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5607-0EE1-4939-BC66-3578C1C4B1D2}" type="datetimeFigureOut">
              <a:rPr lang="zh-CN" altLang="en-US" smtClean="0"/>
              <a:t>2014/4/9 Wednesday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18BC-006B-4167-A7DF-B0D590F642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793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870750" y="1782130"/>
            <a:ext cx="16588931" cy="6566577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1511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00170" y="3110484"/>
            <a:ext cx="21461929" cy="19596049"/>
          </a:xfrm>
        </p:spPr>
        <p:txBody>
          <a:bodyPr/>
          <a:lstStyle>
            <a:lvl1pPr>
              <a:defRPr sz="9071"/>
            </a:lvl1pPr>
            <a:lvl2pPr>
              <a:defRPr sz="7559"/>
            </a:lvl2pPr>
            <a:lvl3pPr>
              <a:defRPr sz="6047"/>
            </a:lvl3pPr>
            <a:lvl4pPr>
              <a:defRPr sz="6047"/>
            </a:lvl4pPr>
            <a:lvl5pPr>
              <a:defRPr sz="6047"/>
            </a:lvl5pPr>
            <a:lvl6pPr>
              <a:defRPr sz="6047"/>
            </a:lvl6pPr>
            <a:lvl7pPr>
              <a:defRPr sz="6047"/>
            </a:lvl7pPr>
            <a:lvl8pPr>
              <a:defRPr sz="6047"/>
            </a:lvl8pPr>
            <a:lvl9pPr>
              <a:defRPr sz="604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0750" y="8532537"/>
            <a:ext cx="16588931" cy="14220078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2268"/>
              </a:spcBef>
              <a:buNone/>
              <a:defRPr sz="6047"/>
            </a:lvl1pPr>
            <a:lvl2pPr marL="1728033" indent="0">
              <a:buNone/>
              <a:defRPr sz="4536"/>
            </a:lvl2pPr>
            <a:lvl3pPr marL="3456066" indent="0">
              <a:buNone/>
              <a:defRPr sz="3780"/>
            </a:lvl3pPr>
            <a:lvl4pPr marL="5184099" indent="0">
              <a:buNone/>
              <a:defRPr sz="3402"/>
            </a:lvl4pPr>
            <a:lvl5pPr marL="6912132" indent="0">
              <a:buNone/>
              <a:defRPr sz="3402"/>
            </a:lvl5pPr>
            <a:lvl6pPr marL="8640166" indent="0">
              <a:buNone/>
              <a:defRPr sz="3402"/>
            </a:lvl6pPr>
            <a:lvl7pPr marL="10368199" indent="0">
              <a:buNone/>
              <a:defRPr sz="3402"/>
            </a:lvl7pPr>
            <a:lvl8pPr marL="12096232" indent="0">
              <a:buNone/>
              <a:defRPr sz="3402"/>
            </a:lvl8pPr>
            <a:lvl9pPr marL="13824265" indent="0">
              <a:buNone/>
              <a:defRPr sz="340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5607-0EE1-4939-BC66-3578C1C4B1D2}" type="datetimeFigureOut">
              <a:rPr lang="zh-CN" altLang="en-US" smtClean="0"/>
              <a:t>2014/4/9 Wednesday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18BC-006B-4167-A7DF-B0D590F642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430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8014" y="18747485"/>
            <a:ext cx="29376231" cy="5529749"/>
          </a:xfrm>
        </p:spPr>
        <p:txBody>
          <a:bodyPr anchor="ctr">
            <a:normAutofit/>
          </a:bodyPr>
          <a:lstStyle>
            <a:lvl1pPr algn="r">
              <a:defRPr sz="18898" spc="756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4"/>
            <a:ext cx="46068843" cy="17280467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12095"/>
            </a:lvl1pPr>
            <a:lvl2pPr marL="1728033" indent="0">
              <a:buNone/>
              <a:defRPr sz="10583"/>
            </a:lvl2pPr>
            <a:lvl3pPr marL="3456066" indent="0">
              <a:buNone/>
              <a:defRPr sz="9071"/>
            </a:lvl3pPr>
            <a:lvl4pPr marL="5184099" indent="0">
              <a:buNone/>
              <a:defRPr sz="7559"/>
            </a:lvl4pPr>
            <a:lvl5pPr marL="6912132" indent="0">
              <a:buNone/>
              <a:defRPr sz="7559"/>
            </a:lvl5pPr>
            <a:lvl6pPr marL="8640166" indent="0">
              <a:buNone/>
              <a:defRPr sz="7559"/>
            </a:lvl6pPr>
            <a:lvl7pPr marL="10368199" indent="0">
              <a:buNone/>
              <a:defRPr sz="7559"/>
            </a:lvl7pPr>
            <a:lvl8pPr marL="12096232" indent="0">
              <a:buNone/>
              <a:defRPr sz="7559"/>
            </a:lvl8pPr>
            <a:lvl9pPr marL="13824265" indent="0">
              <a:buNone/>
              <a:defRPr sz="7559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544257" y="18747485"/>
            <a:ext cx="12096095" cy="5529749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803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1728033" indent="0">
              <a:buNone/>
              <a:defRPr sz="5291"/>
            </a:lvl2pPr>
            <a:lvl3pPr marL="3456066" indent="0">
              <a:buNone/>
              <a:defRPr sz="4536"/>
            </a:lvl3pPr>
            <a:lvl4pPr marL="5184099" indent="0">
              <a:buNone/>
              <a:defRPr sz="3780"/>
            </a:lvl4pPr>
            <a:lvl5pPr marL="6912132" indent="0">
              <a:buNone/>
              <a:defRPr sz="3780"/>
            </a:lvl5pPr>
            <a:lvl6pPr marL="8640166" indent="0">
              <a:buNone/>
              <a:defRPr sz="3780"/>
            </a:lvl6pPr>
            <a:lvl7pPr marL="10368199" indent="0">
              <a:buNone/>
              <a:defRPr sz="3780"/>
            </a:lvl7pPr>
            <a:lvl8pPr marL="12096232" indent="0">
              <a:buNone/>
              <a:defRPr sz="3780"/>
            </a:lvl8pPr>
            <a:lvl9pPr marL="13824265" indent="0">
              <a:buNone/>
              <a:defRPr sz="378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5607-0EE1-4939-BC66-3578C1C4B1D2}" type="datetimeFigureOut">
              <a:rPr lang="zh-CN" altLang="en-US" smtClean="0"/>
              <a:t>2014/4/9 Wednesday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18BC-006B-4167-A7DF-B0D590F642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1698554" y="19896371"/>
            <a:ext cx="0" cy="345609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250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70751" y="2211900"/>
            <a:ext cx="36737569" cy="5667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0752" y="8640233"/>
            <a:ext cx="36737573" cy="15206811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70756" y="24456865"/>
            <a:ext cx="8141707" cy="10368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6755607-0EE1-4939-BC66-3578C1C4B1D2}" type="datetimeFigureOut">
              <a:rPr lang="zh-CN" altLang="en-US" smtClean="0"/>
              <a:t>2014/4/9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304141" y="24456865"/>
            <a:ext cx="22304903" cy="10368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960323" y="24456865"/>
            <a:ext cx="3680030" cy="10368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B018BC-006B-4167-A7DF-B0D590F642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880023" y="3123199"/>
            <a:ext cx="0" cy="345609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48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3456066" rtl="0" eaLnBrk="1" latinLnBrk="0" hangingPunct="1">
        <a:lnSpc>
          <a:spcPct val="80000"/>
        </a:lnSpc>
        <a:spcBef>
          <a:spcPct val="0"/>
        </a:spcBef>
        <a:buNone/>
        <a:defRPr sz="18898" kern="1200" cap="all" spc="378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345607" indent="-345607" algn="l" defTabSz="3456066" rtl="0" eaLnBrk="1" latinLnBrk="0" hangingPunct="1">
        <a:lnSpc>
          <a:spcPct val="90000"/>
        </a:lnSpc>
        <a:spcBef>
          <a:spcPts val="4536"/>
        </a:spcBef>
        <a:spcAft>
          <a:spcPts val="756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8315" kern="1200">
          <a:solidFill>
            <a:schemeClr val="tx1"/>
          </a:solidFill>
          <a:latin typeface="+mn-lt"/>
          <a:ea typeface="+mn-ea"/>
          <a:cs typeface="+mn-cs"/>
        </a:defRPr>
      </a:lvl1pPr>
      <a:lvl2pPr marL="1002259" indent="-518410" algn="l" defTabSz="3456066" rtl="0" eaLnBrk="1" latinLnBrk="0" hangingPunct="1">
        <a:lnSpc>
          <a:spcPct val="90000"/>
        </a:lnSpc>
        <a:spcBef>
          <a:spcPts val="756"/>
        </a:spcBef>
        <a:spcAft>
          <a:spcPts val="1512"/>
        </a:spcAft>
        <a:buClr>
          <a:schemeClr val="accent1"/>
        </a:buClr>
        <a:buFont typeface="Wingdings 3" pitchFamily="18" charset="2"/>
        <a:buChar char=""/>
        <a:defRPr sz="6803" kern="1200">
          <a:solidFill>
            <a:schemeClr val="tx1"/>
          </a:solidFill>
          <a:latin typeface="+mn-lt"/>
          <a:ea typeface="+mn-ea"/>
          <a:cs typeface="+mn-cs"/>
        </a:defRPr>
      </a:lvl2pPr>
      <a:lvl3pPr marL="1693472" indent="-518410" algn="l" defTabSz="3456066" rtl="0" eaLnBrk="1" latinLnBrk="0" hangingPunct="1">
        <a:lnSpc>
          <a:spcPct val="90000"/>
        </a:lnSpc>
        <a:spcBef>
          <a:spcPts val="756"/>
        </a:spcBef>
        <a:spcAft>
          <a:spcPts val="1512"/>
        </a:spcAft>
        <a:buClr>
          <a:schemeClr val="accent1"/>
        </a:buClr>
        <a:buFont typeface="Wingdings 3" pitchFamily="18" charset="2"/>
        <a:buChar char=""/>
        <a:defRPr sz="5291" kern="1200">
          <a:solidFill>
            <a:schemeClr val="tx1"/>
          </a:solidFill>
          <a:latin typeface="+mn-lt"/>
          <a:ea typeface="+mn-ea"/>
          <a:cs typeface="+mn-cs"/>
        </a:defRPr>
      </a:lvl3pPr>
      <a:lvl4pPr marL="2246443" indent="-518410" algn="l" defTabSz="3456066" rtl="0" eaLnBrk="1" latinLnBrk="0" hangingPunct="1">
        <a:lnSpc>
          <a:spcPct val="90000"/>
        </a:lnSpc>
        <a:spcBef>
          <a:spcPts val="756"/>
        </a:spcBef>
        <a:spcAft>
          <a:spcPts val="1512"/>
        </a:spcAft>
        <a:buClr>
          <a:schemeClr val="accent1"/>
        </a:buClr>
        <a:buFont typeface="Wingdings 3" pitchFamily="18" charset="2"/>
        <a:buChar char=""/>
        <a:defRPr sz="5291" kern="1200">
          <a:solidFill>
            <a:schemeClr val="tx1"/>
          </a:solidFill>
          <a:latin typeface="+mn-lt"/>
          <a:ea typeface="+mn-ea"/>
          <a:cs typeface="+mn-cs"/>
        </a:defRPr>
      </a:lvl4pPr>
      <a:lvl5pPr marL="2937656" indent="-518410" algn="l" defTabSz="3456066" rtl="0" eaLnBrk="1" latinLnBrk="0" hangingPunct="1">
        <a:lnSpc>
          <a:spcPct val="90000"/>
        </a:lnSpc>
        <a:spcBef>
          <a:spcPts val="756"/>
        </a:spcBef>
        <a:spcAft>
          <a:spcPts val="1512"/>
        </a:spcAft>
        <a:buClr>
          <a:schemeClr val="accent1"/>
        </a:buClr>
        <a:buFont typeface="Wingdings 3" pitchFamily="18" charset="2"/>
        <a:buChar char=""/>
        <a:defRPr sz="5291" kern="1200">
          <a:solidFill>
            <a:schemeClr val="tx1"/>
          </a:solidFill>
          <a:latin typeface="+mn-lt"/>
          <a:ea typeface="+mn-ea"/>
          <a:cs typeface="+mn-cs"/>
        </a:defRPr>
      </a:lvl5pPr>
      <a:lvl6pPr marL="3456066" indent="-518410" algn="l" defTabSz="3456066" rtl="0" eaLnBrk="1" latinLnBrk="0" hangingPunct="1">
        <a:lnSpc>
          <a:spcPct val="90000"/>
        </a:lnSpc>
        <a:spcBef>
          <a:spcPts val="756"/>
        </a:spcBef>
        <a:spcAft>
          <a:spcPts val="1512"/>
        </a:spcAft>
        <a:buClr>
          <a:schemeClr val="accent1"/>
        </a:buClr>
        <a:buFont typeface="Wingdings 3" pitchFamily="18" charset="2"/>
        <a:buChar char=""/>
        <a:defRPr sz="5291" kern="1200">
          <a:solidFill>
            <a:schemeClr val="tx1"/>
          </a:solidFill>
          <a:latin typeface="+mn-lt"/>
          <a:ea typeface="+mn-ea"/>
          <a:cs typeface="+mn-cs"/>
        </a:defRPr>
      </a:lvl6pPr>
      <a:lvl7pPr marL="4009037" indent="-518410" algn="l" defTabSz="3456066" rtl="0" eaLnBrk="1" latinLnBrk="0" hangingPunct="1">
        <a:lnSpc>
          <a:spcPct val="90000"/>
        </a:lnSpc>
        <a:spcBef>
          <a:spcPts val="756"/>
        </a:spcBef>
        <a:spcAft>
          <a:spcPts val="1512"/>
        </a:spcAft>
        <a:buClr>
          <a:schemeClr val="accent1"/>
        </a:buClr>
        <a:buFont typeface="Wingdings 3" pitchFamily="18" charset="2"/>
        <a:buChar char=""/>
        <a:defRPr sz="5291" kern="1200">
          <a:solidFill>
            <a:schemeClr val="tx1"/>
          </a:solidFill>
          <a:latin typeface="+mn-lt"/>
          <a:ea typeface="+mn-ea"/>
          <a:cs typeface="+mn-cs"/>
        </a:defRPr>
      </a:lvl7pPr>
      <a:lvl8pPr marL="4596568" indent="-518410" algn="l" defTabSz="3456066" rtl="0" eaLnBrk="1" latinLnBrk="0" hangingPunct="1">
        <a:lnSpc>
          <a:spcPct val="90000"/>
        </a:lnSpc>
        <a:spcBef>
          <a:spcPts val="756"/>
        </a:spcBef>
        <a:spcAft>
          <a:spcPts val="1512"/>
        </a:spcAft>
        <a:buClr>
          <a:schemeClr val="accent1"/>
        </a:buClr>
        <a:buFont typeface="Wingdings 3" pitchFamily="18" charset="2"/>
        <a:buChar char=""/>
        <a:defRPr sz="5291" kern="1200">
          <a:solidFill>
            <a:schemeClr val="tx1"/>
          </a:solidFill>
          <a:latin typeface="+mn-lt"/>
          <a:ea typeface="+mn-ea"/>
          <a:cs typeface="+mn-cs"/>
        </a:defRPr>
      </a:lvl8pPr>
      <a:lvl9pPr marL="5149539" indent="-518410" algn="l" defTabSz="3456066" rtl="0" eaLnBrk="1" latinLnBrk="0" hangingPunct="1">
        <a:lnSpc>
          <a:spcPct val="90000"/>
        </a:lnSpc>
        <a:spcBef>
          <a:spcPts val="756"/>
        </a:spcBef>
        <a:spcAft>
          <a:spcPts val="1512"/>
        </a:spcAft>
        <a:buClr>
          <a:schemeClr val="accent1"/>
        </a:buClr>
        <a:buFont typeface="Wingdings 3" pitchFamily="18" charset="2"/>
        <a:buChar char=""/>
        <a:defRPr sz="52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56066" rtl="0" eaLnBrk="1" latinLnBrk="0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1pPr>
      <a:lvl2pPr marL="1728033" algn="l" defTabSz="3456066" rtl="0" eaLnBrk="1" latinLnBrk="0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2pPr>
      <a:lvl3pPr marL="3456066" algn="l" defTabSz="3456066" rtl="0" eaLnBrk="1" latinLnBrk="0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3pPr>
      <a:lvl4pPr marL="5184099" algn="l" defTabSz="3456066" rtl="0" eaLnBrk="1" latinLnBrk="0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4pPr>
      <a:lvl5pPr marL="6912132" algn="l" defTabSz="3456066" rtl="0" eaLnBrk="1" latinLnBrk="0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5pPr>
      <a:lvl6pPr marL="8640166" algn="l" defTabSz="3456066" rtl="0" eaLnBrk="1" latinLnBrk="0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6pPr>
      <a:lvl7pPr marL="10368199" algn="l" defTabSz="3456066" rtl="0" eaLnBrk="1" latinLnBrk="0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7pPr>
      <a:lvl8pPr marL="12096232" algn="l" defTabSz="3456066" rtl="0" eaLnBrk="1" latinLnBrk="0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8pPr>
      <a:lvl9pPr marL="13824265" algn="l" defTabSz="3456066" rtl="0" eaLnBrk="1" latinLnBrk="0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2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4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3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lovebingkuai.diandian.com/post/2013-04-28/4005055152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0237" dirty="0">
                <a:solidFill>
                  <a:srgbClr val="FF0000"/>
                </a:solidFill>
              </a:rPr>
              <a:t>Ensemble Learning</a:t>
            </a:r>
            <a:endParaRPr lang="zh-CN" altLang="en-US" sz="30237" dirty="0">
              <a:solidFill>
                <a:srgbClr val="FF0000"/>
              </a:solidFill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Reporter: </a:t>
            </a:r>
            <a:r>
              <a:rPr lang="en-US" altLang="zh-CN" dirty="0" err="1" smtClean="0"/>
              <a:t>Yunfei</a:t>
            </a:r>
            <a:r>
              <a:rPr lang="en-US" altLang="zh-CN" dirty="0" smtClean="0"/>
              <a:t> WANG</a:t>
            </a:r>
          </a:p>
          <a:p>
            <a:r>
              <a:rPr lang="en-US" altLang="zh-CN" dirty="0" smtClean="0"/>
              <a:t>Email: yunfeiwang@hust.edu.cn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799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cap="none" dirty="0" smtClean="0">
                <a:solidFill>
                  <a:srgbClr val="002060"/>
                </a:solidFill>
              </a:rPr>
              <a:t>Generalization Error Reformulation</a:t>
            </a:r>
            <a:endParaRPr lang="zh-CN" altLang="en-US" cap="none" dirty="0">
              <a:solidFill>
                <a:srgbClr val="002060"/>
              </a:solidFill>
            </a:endParaRPr>
          </a:p>
        </p:txBody>
      </p:sp>
      <p:graphicFrame>
        <p:nvGraphicFramePr>
          <p:cNvPr id="6" name="内容占位符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2253562"/>
              </p:ext>
            </p:extLst>
          </p:nvPr>
        </p:nvGraphicFramePr>
        <p:xfrm>
          <a:off x="3034483" y="7532915"/>
          <a:ext cx="40193694" cy="16676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name="Formula" r:id="rId3" imgW="2659680" imgH="1103760" progId="Equation.Ribbit">
                  <p:embed/>
                </p:oleObj>
              </mc:Choice>
              <mc:Fallback>
                <p:oleObj name="Formula" r:id="rId3" imgW="2659680" imgH="11037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34483" y="7532915"/>
                        <a:ext cx="40193694" cy="166769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791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cap="none" dirty="0" smtClean="0">
                <a:solidFill>
                  <a:srgbClr val="002060"/>
                </a:solidFill>
              </a:rPr>
              <a:t>Bias versus Variance</a:t>
            </a:r>
            <a:endParaRPr lang="zh-CN" altLang="en-US" cap="none" dirty="0">
              <a:solidFill>
                <a:srgbClr val="002060"/>
              </a:solidFill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16986" y="6612298"/>
            <a:ext cx="25352214" cy="1855104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01" y="6612298"/>
            <a:ext cx="19206272" cy="1855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0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cap="none" dirty="0" smtClean="0">
                <a:solidFill>
                  <a:srgbClr val="002060"/>
                </a:solidFill>
              </a:rPr>
              <a:t>Bias versus Variance</a:t>
            </a:r>
            <a:endParaRPr lang="zh-CN" altLang="en-US" cap="none" dirty="0">
              <a:solidFill>
                <a:srgbClr val="002060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9484" y="6665089"/>
            <a:ext cx="29300102" cy="1878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99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cap="none" dirty="0" smtClean="0">
                <a:solidFill>
                  <a:srgbClr val="002060"/>
                </a:solidFill>
              </a:rPr>
              <a:t>KNN and Model Complexity</a:t>
            </a:r>
            <a:endParaRPr lang="zh-CN" altLang="en-US" cap="none" dirty="0">
              <a:solidFill>
                <a:srgbClr val="002060"/>
              </a:solidFill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58999" y="7879893"/>
            <a:ext cx="21796672" cy="1779320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7479" y="17889257"/>
            <a:ext cx="11523308" cy="771777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227" y="7841483"/>
            <a:ext cx="11553019" cy="769409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7479" y="7879893"/>
            <a:ext cx="11523308" cy="769409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550" y="17889257"/>
            <a:ext cx="11553019" cy="774563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31550" y="16292945"/>
            <a:ext cx="23289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smtClean="0"/>
              <a:t>       K=1:sensitive to noises;                    K=81: stable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00105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cap="none" dirty="0" smtClean="0">
                <a:solidFill>
                  <a:srgbClr val="002060"/>
                </a:solidFill>
              </a:rPr>
              <a:t>Generalization Error with Noise</a:t>
            </a:r>
            <a:endParaRPr lang="zh-CN" altLang="en-US" cap="none" dirty="0">
              <a:solidFill>
                <a:srgbClr val="002060"/>
              </a:solidFill>
            </a:endParaRPr>
          </a:p>
        </p:txBody>
      </p:sp>
      <p:graphicFrame>
        <p:nvGraphicFramePr>
          <p:cNvPr id="6" name="内容占位符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818819"/>
              </p:ext>
            </p:extLst>
          </p:nvPr>
        </p:nvGraphicFramePr>
        <p:xfrm>
          <a:off x="3870751" y="8505177"/>
          <a:ext cx="37773576" cy="16391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8" name="Formula" r:id="rId3" imgW="4398120" imgH="1907640" progId="Equation.Ribbit">
                  <p:embed/>
                </p:oleObj>
              </mc:Choice>
              <mc:Fallback>
                <p:oleObj name="Formula" r:id="rId3" imgW="4398120" imgH="19076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70751" y="8505177"/>
                        <a:ext cx="37773576" cy="163914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内容占位符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0067797"/>
              </p:ext>
            </p:extLst>
          </p:nvPr>
        </p:nvGraphicFramePr>
        <p:xfrm>
          <a:off x="14339455" y="6126354"/>
          <a:ext cx="19410217" cy="2066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9" name="Formula" r:id="rId5" imgW="1818720" imgH="194400" progId="Equation.Ribbit">
                  <p:embed/>
                </p:oleObj>
              </mc:Choice>
              <mc:Fallback>
                <p:oleObj name="Formula" r:id="rId5" imgW="1818720" imgH="19440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339455" y="6126354"/>
                        <a:ext cx="19410217" cy="20661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808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cap="none" dirty="0" smtClean="0">
                <a:solidFill>
                  <a:srgbClr val="002060"/>
                </a:solidFill>
              </a:rPr>
              <a:t>Why does Bagging work?</a:t>
            </a:r>
            <a:endParaRPr lang="zh-CN" altLang="en-US" cap="none" dirty="0">
              <a:solidFill>
                <a:srgbClr val="002060"/>
              </a:solidFill>
            </a:endParaRPr>
          </a:p>
        </p:txBody>
      </p:sp>
      <p:graphicFrame>
        <p:nvGraphicFramePr>
          <p:cNvPr id="6" name="内容占位符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1610324"/>
              </p:ext>
            </p:extLst>
          </p:nvPr>
        </p:nvGraphicFramePr>
        <p:xfrm>
          <a:off x="1825961" y="11124421"/>
          <a:ext cx="16369016" cy="794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2" name="Formula" r:id="rId3" imgW="1762920" imgH="856080" progId="Equation.Ribbit">
                  <p:embed/>
                </p:oleObj>
              </mc:Choice>
              <mc:Fallback>
                <p:oleObj name="Formula" r:id="rId3" imgW="1762920" imgH="85608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5961" y="11124421"/>
                        <a:ext cx="16369016" cy="7941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内容占位符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026635"/>
              </p:ext>
            </p:extLst>
          </p:nvPr>
        </p:nvGraphicFramePr>
        <p:xfrm>
          <a:off x="16129696" y="6088686"/>
          <a:ext cx="12219678" cy="4363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3" name="Formula" r:id="rId5" imgW="1293120" imgH="462600" progId="Equation.Ribbit">
                  <p:embed/>
                </p:oleObj>
              </mc:Choice>
              <mc:Fallback>
                <p:oleObj name="Formula" r:id="rId5" imgW="1293120" imgH="46260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129696" y="6088686"/>
                        <a:ext cx="12219678" cy="43631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内容占位符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309989"/>
              </p:ext>
            </p:extLst>
          </p:nvPr>
        </p:nvGraphicFramePr>
        <p:xfrm>
          <a:off x="20883840" y="11124421"/>
          <a:ext cx="23240011" cy="849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4" name="Formula" r:id="rId7" imgW="2866680" imgH="1047960" progId="Equation.Ribbit">
                  <p:embed/>
                </p:oleObj>
              </mc:Choice>
              <mc:Fallback>
                <p:oleObj name="Formula" r:id="rId7" imgW="2866680" imgH="10479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883840" y="11124421"/>
                        <a:ext cx="23240011" cy="8491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830231" y="19768264"/>
            <a:ext cx="436855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smtClean="0">
                <a:solidFill>
                  <a:srgbClr val="FF0000"/>
                </a:solidFill>
              </a:rPr>
              <a:t>Bagging has the approximately the same bias, but reduces variance of overall models![6]</a:t>
            </a:r>
            <a:endParaRPr lang="zh-CN" altLang="en-US" sz="96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0231" y="21492641"/>
            <a:ext cx="452501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 dirty="0" smtClean="0">
                <a:latin typeface="CMR10"/>
              </a:rPr>
              <a:t>The individual models with relatively </a:t>
            </a:r>
            <a:r>
              <a:rPr lang="en-US" altLang="zh-CN" sz="7200" dirty="0">
                <a:latin typeface="CMR10"/>
              </a:rPr>
              <a:t>smaller </a:t>
            </a:r>
            <a:r>
              <a:rPr lang="en-US" altLang="zh-CN" sz="7200" dirty="0" smtClean="0">
                <a:latin typeface="CMR10"/>
              </a:rPr>
              <a:t>bias should be selected to maximize the variance-reducing effect of ensemble learning, </a:t>
            </a:r>
            <a:r>
              <a:rPr lang="en-US" altLang="zh-CN" sz="7200" dirty="0">
                <a:latin typeface="CMR10"/>
              </a:rPr>
              <a:t>since </a:t>
            </a:r>
            <a:r>
              <a:rPr lang="en-US" altLang="zh-CN" sz="7200" dirty="0" smtClean="0">
                <a:latin typeface="CMR10"/>
              </a:rPr>
              <a:t>the variance </a:t>
            </a:r>
            <a:r>
              <a:rPr lang="en-US" altLang="zh-CN" sz="7200" dirty="0">
                <a:latin typeface="CMR10"/>
              </a:rPr>
              <a:t>can be removed </a:t>
            </a:r>
            <a:r>
              <a:rPr lang="en-US" altLang="zh-CN" sz="7200" dirty="0" smtClean="0">
                <a:latin typeface="CMR10"/>
              </a:rPr>
              <a:t>by averaging</a:t>
            </a:r>
            <a:r>
              <a:rPr lang="en-US" altLang="zh-CN" sz="7200" dirty="0">
                <a:latin typeface="CMR10"/>
              </a:rPr>
              <a:t>. If greater weight is given to the </a:t>
            </a:r>
            <a:r>
              <a:rPr lang="en-US" altLang="zh-CN" sz="7200" dirty="0" smtClean="0">
                <a:latin typeface="CMR10"/>
              </a:rPr>
              <a:t>models making better predictions</a:t>
            </a:r>
            <a:r>
              <a:rPr lang="en-US" altLang="zh-CN" sz="7200" dirty="0">
                <a:latin typeface="CMR10"/>
              </a:rPr>
              <a:t>, the error can be reduced further</a:t>
            </a:r>
            <a:r>
              <a:rPr lang="en-US" altLang="zh-CN" sz="7200" dirty="0" smtClean="0">
                <a:latin typeface="CMR10"/>
              </a:rPr>
              <a:t>.[3]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305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cap="none" dirty="0" err="1" smtClean="0">
                <a:solidFill>
                  <a:srgbClr val="002060"/>
                </a:solidFill>
              </a:rPr>
              <a:t>AdaBoost</a:t>
            </a:r>
            <a:r>
              <a:rPr lang="en-US" altLang="zh-CN" cap="none" dirty="0" smtClean="0">
                <a:solidFill>
                  <a:srgbClr val="002060"/>
                </a:solidFill>
              </a:rPr>
              <a:t> (Adaptive Boosting)</a:t>
            </a:r>
            <a:endParaRPr lang="zh-CN" altLang="en-US" cap="none" dirty="0">
              <a:solidFill>
                <a:srgbClr val="00206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566" y="6081468"/>
            <a:ext cx="26670000" cy="1943537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8462566" y="8948211"/>
            <a:ext cx="17068947" cy="13701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+mj-ea"/>
              <a:buAutoNum type="circleNumDbPlain"/>
            </a:pPr>
            <a:r>
              <a:rPr lang="en-US" altLang="zh-CN" dirty="0" smtClean="0">
                <a:solidFill>
                  <a:srgbClr val="00B050"/>
                </a:solidFill>
              </a:rPr>
              <a:t>Update distribution for each training sample: Increase the weight of misclassified samples and decrease that of correctly classified ones.</a:t>
            </a:r>
          </a:p>
          <a:p>
            <a:endParaRPr lang="en-US" altLang="zh-CN" dirty="0">
              <a:solidFill>
                <a:srgbClr val="00B050"/>
              </a:solidFill>
            </a:endParaRPr>
          </a:p>
          <a:p>
            <a:pPr marL="1143000" indent="-1143000">
              <a:buFont typeface="+mj-ea"/>
              <a:buAutoNum type="circleNumDbPlain" startAt="2"/>
            </a:pPr>
            <a:r>
              <a:rPr lang="en-US" altLang="zh-CN" dirty="0" smtClean="0">
                <a:solidFill>
                  <a:srgbClr val="00B050"/>
                </a:solidFill>
              </a:rPr>
              <a:t>Subsequent classifiers focus on misclassified samples via weighted misclassified penalty.</a:t>
            </a:r>
          </a:p>
          <a:p>
            <a:endParaRPr lang="en-US" altLang="zh-CN" dirty="0">
              <a:solidFill>
                <a:srgbClr val="00B050"/>
              </a:solidFill>
            </a:endParaRPr>
          </a:p>
          <a:p>
            <a:pPr marL="1143000" indent="-1143000">
              <a:buFont typeface="+mj-ea"/>
              <a:buAutoNum type="circleNumDbPlain" startAt="3"/>
            </a:pPr>
            <a:r>
              <a:rPr lang="en-US" altLang="zh-CN" dirty="0" smtClean="0">
                <a:solidFill>
                  <a:srgbClr val="00B050"/>
                </a:solidFill>
              </a:rPr>
              <a:t>Weak classifiers are combined via weighted majority voting.</a:t>
            </a:r>
          </a:p>
          <a:p>
            <a:endParaRPr lang="en-US" altLang="zh-CN" dirty="0"/>
          </a:p>
          <a:p>
            <a:pPr marL="857250" indent="-8572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FF0000"/>
                </a:solidFill>
              </a:rPr>
              <a:t>Sensitive to noisy data and outliers.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pPr marL="857250" indent="-8572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FF0000"/>
                </a:solidFill>
              </a:rPr>
              <a:t>Less susceptible to the over-fitting problem.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05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cap="none" dirty="0" err="1" smtClean="0">
                <a:solidFill>
                  <a:srgbClr val="002060"/>
                </a:solidFill>
              </a:rPr>
              <a:t>AdaBoost</a:t>
            </a:r>
            <a:r>
              <a:rPr lang="en-US" altLang="zh-CN" cap="none" dirty="0" smtClean="0">
                <a:solidFill>
                  <a:srgbClr val="002060"/>
                </a:solidFill>
              </a:rPr>
              <a:t> – Toy Example</a:t>
            </a:r>
            <a:endParaRPr lang="zh-CN" altLang="en-US" cap="none" dirty="0">
              <a:solidFill>
                <a:srgbClr val="00206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70" y="7029739"/>
            <a:ext cx="11402219" cy="1296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1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cap="none" dirty="0" err="1" smtClean="0">
                <a:solidFill>
                  <a:srgbClr val="002060"/>
                </a:solidFill>
              </a:rPr>
              <a:t>AdaBoost</a:t>
            </a:r>
            <a:r>
              <a:rPr lang="en-US" altLang="zh-CN" cap="none" dirty="0" smtClean="0">
                <a:solidFill>
                  <a:srgbClr val="002060"/>
                </a:solidFill>
              </a:rPr>
              <a:t> – Toy Example</a:t>
            </a:r>
            <a:endParaRPr lang="zh-CN" altLang="en-US" cap="none" dirty="0">
              <a:solidFill>
                <a:srgbClr val="00206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179" y="7193060"/>
            <a:ext cx="24736404" cy="1699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06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cap="none" dirty="0" err="1" smtClean="0">
                <a:solidFill>
                  <a:srgbClr val="002060"/>
                </a:solidFill>
              </a:rPr>
              <a:t>AdaBoost</a:t>
            </a:r>
            <a:r>
              <a:rPr lang="en-US" altLang="zh-CN" cap="none" dirty="0" smtClean="0">
                <a:solidFill>
                  <a:srgbClr val="002060"/>
                </a:solidFill>
              </a:rPr>
              <a:t> – Toy Example</a:t>
            </a:r>
            <a:endParaRPr lang="zh-CN" altLang="en-US" cap="none" dirty="0">
              <a:solidFill>
                <a:srgbClr val="00206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634" y="7276187"/>
            <a:ext cx="37921891" cy="1681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cap="none" dirty="0" smtClean="0">
                <a:solidFill>
                  <a:srgbClr val="002060"/>
                </a:solidFill>
              </a:rPr>
              <a:t>What’s Ensemble Learning</a:t>
            </a:r>
            <a:endParaRPr lang="zh-CN" altLang="en-US" cap="none" dirty="0">
              <a:solidFill>
                <a:srgbClr val="002060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84" y="7513807"/>
            <a:ext cx="25048305" cy="1774375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7142458" y="6938085"/>
            <a:ext cx="18937906" cy="5734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449" b="1" i="1" dirty="0">
                <a:solidFill>
                  <a:srgbClr val="FF0000"/>
                </a:solidFill>
              </a:rPr>
              <a:t>Ensemble learning </a:t>
            </a:r>
            <a:r>
              <a:rPr lang="en-US" altLang="zh-CN" sz="9071" dirty="0"/>
              <a:t>is the process by which multiple modes are strategically generated and combined to solve a particular </a:t>
            </a:r>
            <a:r>
              <a:rPr lang="en-US" altLang="zh-CN" sz="9071" dirty="0" smtClean="0"/>
              <a:t>with better performance.</a:t>
            </a:r>
            <a:endParaRPr lang="zh-CN" altLang="en-US" sz="9071" dirty="0"/>
          </a:p>
        </p:txBody>
      </p:sp>
      <p:sp>
        <p:nvSpPr>
          <p:cNvPr id="6" name="文本框 5"/>
          <p:cNvSpPr txBox="1"/>
          <p:nvPr/>
        </p:nvSpPr>
        <p:spPr>
          <a:xfrm>
            <a:off x="27142458" y="15720876"/>
            <a:ext cx="18937906" cy="7130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449" b="1" i="1" dirty="0">
                <a:solidFill>
                  <a:srgbClr val="00B050"/>
                </a:solidFill>
              </a:rPr>
              <a:t>Applications</a:t>
            </a:r>
            <a:r>
              <a:rPr lang="en-US" altLang="zh-CN" sz="9449" b="1" i="1" dirty="0">
                <a:solidFill>
                  <a:srgbClr val="FF0000"/>
                </a:solidFill>
              </a:rPr>
              <a:t> </a:t>
            </a:r>
            <a:r>
              <a:rPr lang="en-US" altLang="zh-CN" sz="9071" dirty="0"/>
              <a:t> </a:t>
            </a:r>
          </a:p>
          <a:p>
            <a:pPr marL="1296025" indent="-1296025">
              <a:buFont typeface="Wingdings" panose="05000000000000000000" pitchFamily="2" charset="2"/>
              <a:buChar char="Ø"/>
            </a:pPr>
            <a:r>
              <a:rPr lang="en-US" altLang="zh-CN" sz="9071" dirty="0"/>
              <a:t>Model selection</a:t>
            </a:r>
          </a:p>
          <a:p>
            <a:pPr marL="1296025" indent="-1296025">
              <a:buFont typeface="Wingdings" panose="05000000000000000000" pitchFamily="2" charset="2"/>
              <a:buChar char="Ø"/>
            </a:pPr>
            <a:r>
              <a:rPr lang="en-US" altLang="zh-CN" sz="9071" dirty="0" smtClean="0"/>
              <a:t>Tasks with missing features</a:t>
            </a:r>
            <a:endParaRPr lang="en-US" altLang="zh-CN" sz="9071" dirty="0"/>
          </a:p>
          <a:p>
            <a:pPr marL="1296025" indent="-1296025">
              <a:buFont typeface="Wingdings" panose="05000000000000000000" pitchFamily="2" charset="2"/>
              <a:buChar char="Ø"/>
            </a:pPr>
            <a:r>
              <a:rPr lang="en-US" altLang="zh-CN" sz="9071" dirty="0"/>
              <a:t>Data fusion</a:t>
            </a:r>
          </a:p>
          <a:p>
            <a:pPr marL="1296025" indent="-1296025">
              <a:buFont typeface="Wingdings" panose="05000000000000000000" pitchFamily="2" charset="2"/>
              <a:buChar char="Ø"/>
            </a:pPr>
            <a:r>
              <a:rPr lang="en-US" altLang="zh-CN" sz="9071" dirty="0"/>
              <a:t>Incremental </a:t>
            </a:r>
            <a:r>
              <a:rPr lang="en-US" altLang="zh-CN" sz="9071" dirty="0" smtClean="0"/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319427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cap="none" dirty="0" err="1" smtClean="0">
                <a:solidFill>
                  <a:srgbClr val="002060"/>
                </a:solidFill>
              </a:rPr>
              <a:t>AdaBoost</a:t>
            </a:r>
            <a:r>
              <a:rPr lang="en-US" altLang="zh-CN" cap="none" dirty="0" smtClean="0">
                <a:solidFill>
                  <a:srgbClr val="002060"/>
                </a:solidFill>
              </a:rPr>
              <a:t> – Toy Example</a:t>
            </a:r>
            <a:endParaRPr lang="zh-CN" altLang="en-US" cap="none" dirty="0">
              <a:solidFill>
                <a:srgbClr val="00206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112" y="7463474"/>
            <a:ext cx="37529413" cy="1643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9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cap="none" dirty="0" err="1" smtClean="0">
                <a:solidFill>
                  <a:srgbClr val="002060"/>
                </a:solidFill>
              </a:rPr>
              <a:t>AdaBoost</a:t>
            </a:r>
            <a:r>
              <a:rPr lang="en-US" altLang="zh-CN" cap="none" dirty="0" smtClean="0">
                <a:solidFill>
                  <a:srgbClr val="002060"/>
                </a:solidFill>
              </a:rPr>
              <a:t> – Toy Example</a:t>
            </a:r>
            <a:endParaRPr lang="zh-CN" altLang="en-US" cap="none" dirty="0">
              <a:solidFill>
                <a:srgbClr val="00206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490" y="6152757"/>
            <a:ext cx="36285701" cy="1976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31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70750" y="2760017"/>
            <a:ext cx="36737569" cy="3604382"/>
          </a:xfrm>
        </p:spPr>
        <p:txBody>
          <a:bodyPr/>
          <a:lstStyle/>
          <a:p>
            <a:pPr algn="ctr"/>
            <a:r>
              <a:rPr lang="en-US" altLang="zh-CN" cap="none" dirty="0" smtClean="0">
                <a:solidFill>
                  <a:srgbClr val="002060"/>
                </a:solidFill>
              </a:rPr>
              <a:t>Too Much or Too Little Data</a:t>
            </a:r>
            <a:endParaRPr lang="zh-CN" altLang="en-US" cap="none" dirty="0">
              <a:solidFill>
                <a:srgbClr val="002060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64824" y="7226788"/>
            <a:ext cx="17971341" cy="3110424"/>
          </a:xfrm>
        </p:spPr>
        <p:txBody>
          <a:bodyPr>
            <a:normAutofit/>
          </a:bodyPr>
          <a:lstStyle/>
          <a:p>
            <a:r>
              <a:rPr lang="en-US" altLang="zh-CN" sz="10583" dirty="0"/>
              <a:t>Large volumes of data</a:t>
            </a:r>
            <a:endParaRPr lang="zh-CN" altLang="en-US" sz="10583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3864824" y="10205654"/>
            <a:ext cx="17971341" cy="12629663"/>
          </a:xfrm>
        </p:spPr>
        <p:txBody>
          <a:bodyPr/>
          <a:lstStyle/>
          <a:p>
            <a:pPr marL="1728033" indent="-1728033">
              <a:buFont typeface="+mj-ea"/>
              <a:buAutoNum type="circleNumDbPlain"/>
            </a:pPr>
            <a:r>
              <a:rPr lang="en-US" altLang="zh-CN" dirty="0" smtClean="0"/>
              <a:t>Partition the data into small subsets;</a:t>
            </a:r>
          </a:p>
          <a:p>
            <a:pPr marL="1728033" indent="-1728033">
              <a:buFont typeface="+mj-ea"/>
              <a:buAutoNum type="circleNumDbPlain"/>
            </a:pPr>
            <a:r>
              <a:rPr lang="en-US" altLang="zh-CN" dirty="0" smtClean="0"/>
              <a:t>Training different classifiers with different partitions of data;</a:t>
            </a:r>
          </a:p>
          <a:p>
            <a:pPr marL="1728033" indent="-1728033">
              <a:buFont typeface="+mj-ea"/>
              <a:buAutoNum type="circleNumDbPlain"/>
            </a:pPr>
            <a:r>
              <a:rPr lang="en-US" altLang="zh-CN" dirty="0" smtClean="0"/>
              <a:t>Combining their outputs with an appropriate combination rule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>
          <a:xfrm>
            <a:off x="22636978" y="7226788"/>
            <a:ext cx="17971341" cy="3110424"/>
          </a:xfrm>
        </p:spPr>
        <p:txBody>
          <a:bodyPr>
            <a:normAutofit/>
          </a:bodyPr>
          <a:lstStyle/>
          <a:p>
            <a:r>
              <a:rPr lang="en-US" altLang="zh-CN" sz="10583" dirty="0"/>
              <a:t>Too little data</a:t>
            </a:r>
            <a:endParaRPr lang="zh-CN" altLang="en-US" sz="10583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>
          <a:xfrm>
            <a:off x="22636978" y="10205654"/>
            <a:ext cx="17971341" cy="12629663"/>
          </a:xfrm>
        </p:spPr>
        <p:txBody>
          <a:bodyPr/>
          <a:lstStyle/>
          <a:p>
            <a:pPr marL="1728033" indent="-1728033">
              <a:buFont typeface="+mj-ea"/>
              <a:buAutoNum type="circleNumDbPlain"/>
            </a:pPr>
            <a:r>
              <a:rPr lang="en-US" altLang="zh-CN" dirty="0" smtClean="0"/>
              <a:t>Drawing overlapping random subsets of the available data</a:t>
            </a:r>
          </a:p>
          <a:p>
            <a:pPr marL="1728033" indent="-1728033">
              <a:buFont typeface="+mj-ea"/>
              <a:buAutoNum type="circleNumDbPlain"/>
            </a:pPr>
            <a:r>
              <a:rPr lang="en-US" altLang="zh-CN" dirty="0" smtClean="0"/>
              <a:t>Training a different classifier on different bootstrap samples</a:t>
            </a:r>
          </a:p>
          <a:p>
            <a:pPr marL="1728033" indent="-1728033">
              <a:buFont typeface="+mj-ea"/>
              <a:buAutoNum type="circleNumDbPlain"/>
            </a:pPr>
            <a:r>
              <a:rPr lang="en-US" altLang="zh-CN" dirty="0" smtClean="0"/>
              <a:t>Creating an ensemble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124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cap="none" dirty="0" smtClean="0">
                <a:solidFill>
                  <a:srgbClr val="002060"/>
                </a:solidFill>
              </a:rPr>
              <a:t>Data Fusion</a:t>
            </a:r>
            <a:endParaRPr lang="zh-CN" altLang="en-US" cap="none" dirty="0">
              <a:solidFill>
                <a:srgbClr val="002060"/>
              </a:solidFill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3456029" y="7350410"/>
            <a:ext cx="38184886" cy="5602113"/>
            <a:chOff x="914400" y="1944715"/>
            <a:chExt cx="10103005" cy="1482214"/>
          </a:xfrm>
        </p:grpSpPr>
        <p:grpSp>
          <p:nvGrpSpPr>
            <p:cNvPr id="18" name="组合 17"/>
            <p:cNvGrpSpPr/>
            <p:nvPr/>
          </p:nvGrpSpPr>
          <p:grpSpPr>
            <a:xfrm>
              <a:off x="1103971" y="2475571"/>
              <a:ext cx="9720073" cy="735980"/>
              <a:chOff x="1103971" y="2475571"/>
              <a:chExt cx="9720073" cy="735980"/>
            </a:xfrm>
          </p:grpSpPr>
          <p:sp>
            <p:nvSpPr>
              <p:cNvPr id="4" name="圆角矩形 3"/>
              <p:cNvSpPr/>
              <p:nvPr/>
            </p:nvSpPr>
            <p:spPr>
              <a:xfrm>
                <a:off x="1103971" y="2475571"/>
                <a:ext cx="1918009" cy="7359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500" dirty="0"/>
                  <a:t>Feature 1</a:t>
                </a:r>
                <a:endParaRPr lang="zh-CN" altLang="en-US" sz="11500" dirty="0"/>
              </a:p>
            </p:txBody>
          </p:sp>
          <p:sp>
            <p:nvSpPr>
              <p:cNvPr id="9" name="圆角矩形 8"/>
              <p:cNvSpPr/>
              <p:nvPr/>
            </p:nvSpPr>
            <p:spPr>
              <a:xfrm>
                <a:off x="3657600" y="2475571"/>
                <a:ext cx="1918009" cy="735980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500" dirty="0"/>
                  <a:t>Feature 2</a:t>
                </a:r>
                <a:endParaRPr lang="zh-CN" altLang="en-US" sz="11500" dirty="0"/>
              </a:p>
            </p:txBody>
          </p:sp>
          <p:sp>
            <p:nvSpPr>
              <p:cNvPr id="10" name="圆角矩形 9"/>
              <p:cNvSpPr/>
              <p:nvPr/>
            </p:nvSpPr>
            <p:spPr>
              <a:xfrm>
                <a:off x="6211229" y="2475571"/>
                <a:ext cx="1918009" cy="735980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500" dirty="0"/>
                  <a:t>Feature 3</a:t>
                </a:r>
                <a:endParaRPr lang="zh-CN" altLang="en-US" sz="11500" dirty="0"/>
              </a:p>
            </p:txBody>
          </p:sp>
          <p:sp>
            <p:nvSpPr>
              <p:cNvPr id="11" name="圆角矩形 10"/>
              <p:cNvSpPr/>
              <p:nvPr/>
            </p:nvSpPr>
            <p:spPr>
              <a:xfrm>
                <a:off x="8906035" y="2475571"/>
                <a:ext cx="1918009" cy="735980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500" dirty="0"/>
                  <a:t>Feature 4</a:t>
                </a:r>
                <a:endParaRPr lang="zh-CN" altLang="en-US" sz="11500" dirty="0"/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914400" y="1944715"/>
              <a:ext cx="10103005" cy="1482214"/>
            </a:xfrm>
            <a:prstGeom prst="rect">
              <a:avLst/>
            </a:prstGeom>
            <a:noFill/>
            <a:ln w="1016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713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417953" y="1979311"/>
              <a:ext cx="3158504" cy="393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71" dirty="0">
                  <a:solidFill>
                    <a:srgbClr val="00B0F0"/>
                  </a:solidFill>
                </a:rPr>
                <a:t>Heterogeneous Features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172517" y="14590224"/>
            <a:ext cx="36737577" cy="11142974"/>
            <a:chOff x="1103970" y="3860234"/>
            <a:chExt cx="9720074" cy="2948222"/>
          </a:xfrm>
        </p:grpSpPr>
        <p:sp>
          <p:nvSpPr>
            <p:cNvPr id="13" name="椭圆 12"/>
            <p:cNvSpPr/>
            <p:nvPr/>
          </p:nvSpPr>
          <p:spPr>
            <a:xfrm>
              <a:off x="1103970" y="3860234"/>
              <a:ext cx="1918009" cy="7359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500" dirty="0"/>
                <a:t>Model 1</a:t>
              </a:r>
              <a:endParaRPr lang="zh-CN" altLang="en-US" sz="11500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3657600" y="3860234"/>
              <a:ext cx="1918009" cy="73598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500" dirty="0"/>
                <a:t>Model 2</a:t>
              </a:r>
              <a:endParaRPr lang="zh-CN" altLang="en-US" sz="11500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6211229" y="3860234"/>
              <a:ext cx="1918009" cy="73598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500" dirty="0"/>
                <a:t>Model 3</a:t>
              </a:r>
              <a:endParaRPr lang="zh-CN" altLang="en-US" sz="115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8906035" y="3860234"/>
              <a:ext cx="1918009" cy="73598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500" dirty="0"/>
                <a:t>Model 4</a:t>
              </a:r>
              <a:endParaRPr lang="zh-CN" altLang="en-US" sz="11500" dirty="0"/>
            </a:p>
          </p:txBody>
        </p:sp>
        <p:sp>
          <p:nvSpPr>
            <p:cNvPr id="21" name="椭圆 20"/>
            <p:cNvSpPr/>
            <p:nvPr/>
          </p:nvSpPr>
          <p:spPr>
            <a:xfrm>
              <a:off x="4485159" y="5995527"/>
              <a:ext cx="2752280" cy="81292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500" dirty="0" smtClean="0"/>
                <a:t>Final Model</a:t>
              </a:r>
              <a:endParaRPr lang="zh-CN" altLang="en-US" sz="11500" dirty="0"/>
            </a:p>
          </p:txBody>
        </p:sp>
      </p:grpSp>
      <p:sp>
        <p:nvSpPr>
          <p:cNvPr id="19" name="椭圆 18"/>
          <p:cNvSpPr/>
          <p:nvPr/>
        </p:nvSpPr>
        <p:spPr>
          <a:xfrm>
            <a:off x="20908363" y="19009603"/>
            <a:ext cx="2567332" cy="23204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500" dirty="0">
              <a:solidFill>
                <a:schemeClr val="tx1"/>
              </a:solidFill>
            </a:endParaRP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7201544"/>
              </p:ext>
            </p:extLst>
          </p:nvPr>
        </p:nvGraphicFramePr>
        <p:xfrm>
          <a:off x="21416681" y="19285522"/>
          <a:ext cx="1550696" cy="1754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" name="Formula" r:id="rId3" imgW="157680" imgH="177840" progId="Equation.Ribbit">
                  <p:embed/>
                </p:oleObj>
              </mc:Choice>
              <mc:Fallback>
                <p:oleObj name="Formula" r:id="rId3" imgW="157680" imgH="1778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416681" y="19285522"/>
                        <a:ext cx="1550696" cy="17543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直接箭头连接符 22"/>
          <p:cNvCxnSpPr>
            <a:stCxn id="4" idx="2"/>
            <a:endCxn id="13" idx="0"/>
          </p:cNvCxnSpPr>
          <p:nvPr/>
        </p:nvCxnSpPr>
        <p:spPr>
          <a:xfrm flipH="1">
            <a:off x="7797134" y="12138491"/>
            <a:ext cx="4" cy="2451735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9" idx="2"/>
            <a:endCxn id="14" idx="0"/>
          </p:cNvCxnSpPr>
          <p:nvPr/>
        </p:nvCxnSpPr>
        <p:spPr>
          <a:xfrm>
            <a:off x="17448723" y="12138491"/>
            <a:ext cx="0" cy="2451735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0" idx="2"/>
            <a:endCxn id="15" idx="0"/>
          </p:cNvCxnSpPr>
          <p:nvPr/>
        </p:nvCxnSpPr>
        <p:spPr>
          <a:xfrm>
            <a:off x="27100310" y="12138491"/>
            <a:ext cx="0" cy="2451735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1" idx="2"/>
            <a:endCxn id="16" idx="0"/>
          </p:cNvCxnSpPr>
          <p:nvPr/>
        </p:nvCxnSpPr>
        <p:spPr>
          <a:xfrm>
            <a:off x="37285484" y="12138491"/>
            <a:ext cx="0" cy="2451735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3" idx="4"/>
            <a:endCxn id="19" idx="2"/>
          </p:cNvCxnSpPr>
          <p:nvPr/>
        </p:nvCxnSpPr>
        <p:spPr>
          <a:xfrm>
            <a:off x="7797132" y="17371902"/>
            <a:ext cx="13111231" cy="2797938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4" idx="4"/>
            <a:endCxn id="19" idx="1"/>
          </p:cNvCxnSpPr>
          <p:nvPr/>
        </p:nvCxnSpPr>
        <p:spPr>
          <a:xfrm>
            <a:off x="17448723" y="17371902"/>
            <a:ext cx="3835616" cy="1977525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5" idx="4"/>
            <a:endCxn id="19" idx="7"/>
          </p:cNvCxnSpPr>
          <p:nvPr/>
        </p:nvCxnSpPr>
        <p:spPr>
          <a:xfrm flipH="1">
            <a:off x="23099722" y="17371902"/>
            <a:ext cx="4000590" cy="1977525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6" idx="4"/>
            <a:endCxn id="19" idx="6"/>
          </p:cNvCxnSpPr>
          <p:nvPr/>
        </p:nvCxnSpPr>
        <p:spPr>
          <a:xfrm flipH="1">
            <a:off x="23475698" y="17371902"/>
            <a:ext cx="13809788" cy="2797938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9" idx="4"/>
            <a:endCxn id="21" idx="0"/>
          </p:cNvCxnSpPr>
          <p:nvPr/>
        </p:nvCxnSpPr>
        <p:spPr>
          <a:xfrm flipH="1">
            <a:off x="22153115" y="21330077"/>
            <a:ext cx="38914" cy="1330609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1142254" y="20683163"/>
            <a:ext cx="16649819" cy="4512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181" dirty="0"/>
              <a:t>Data from different sources may provide complementary information.</a:t>
            </a:r>
          </a:p>
          <a:p>
            <a:r>
              <a:rPr lang="en-US" altLang="zh-CN" sz="7181" dirty="0"/>
              <a:t>Heterogeneous features cannot be used all together to train a single model.</a:t>
            </a:r>
            <a:endParaRPr lang="zh-CN" altLang="en-US" sz="7181" dirty="0"/>
          </a:p>
        </p:txBody>
      </p:sp>
      <p:sp>
        <p:nvSpPr>
          <p:cNvPr id="44" name="文本框 43"/>
          <p:cNvSpPr txBox="1"/>
          <p:nvPr/>
        </p:nvSpPr>
        <p:spPr>
          <a:xfrm>
            <a:off x="27486657" y="20683163"/>
            <a:ext cx="18603401" cy="7364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181" dirty="0"/>
              <a:t>A suitable combination of such information can lead to improved accuracy of decision compared to the one based on individual data sources.</a:t>
            </a:r>
          </a:p>
          <a:p>
            <a:endParaRPr lang="zh-CN" altLang="en-US" sz="25713" dirty="0"/>
          </a:p>
        </p:txBody>
      </p:sp>
    </p:spTree>
    <p:extLst>
      <p:ext uri="{BB962C8B-B14F-4D97-AF65-F5344CB8AC3E}">
        <p14:creationId xmlns:p14="http://schemas.microsoft.com/office/powerpoint/2010/main" val="257710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70751" y="2211900"/>
            <a:ext cx="38852049" cy="5667993"/>
          </a:xfrm>
        </p:spPr>
        <p:txBody>
          <a:bodyPr/>
          <a:lstStyle/>
          <a:p>
            <a:pPr algn="ctr"/>
            <a:r>
              <a:rPr lang="en-US" altLang="zh-CN" cap="none" dirty="0" smtClean="0">
                <a:solidFill>
                  <a:srgbClr val="002060"/>
                </a:solidFill>
              </a:rPr>
              <a:t>Ensemble Learning for Missing Features Problem</a:t>
            </a:r>
            <a:endParaRPr lang="zh-CN" altLang="en-US" cap="none" dirty="0">
              <a:solidFill>
                <a:srgbClr val="002060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7200253" y="7874001"/>
            <a:ext cx="7793346" cy="2387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500" dirty="0"/>
              <a:t>Model 1</a:t>
            </a:r>
            <a:endParaRPr lang="zh-CN" altLang="en-US" sz="11500" dirty="0"/>
          </a:p>
        </p:txBody>
      </p:sp>
      <p:sp>
        <p:nvSpPr>
          <p:cNvPr id="14" name="椭圆 13"/>
          <p:cNvSpPr/>
          <p:nvPr/>
        </p:nvSpPr>
        <p:spPr>
          <a:xfrm>
            <a:off x="17380659" y="11823098"/>
            <a:ext cx="7612940" cy="2387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500" dirty="0"/>
              <a:t>Model 2</a:t>
            </a:r>
            <a:endParaRPr lang="zh-CN" altLang="en-US" sz="11500" dirty="0"/>
          </a:p>
        </p:txBody>
      </p:sp>
      <p:sp>
        <p:nvSpPr>
          <p:cNvPr id="15" name="椭圆 14"/>
          <p:cNvSpPr/>
          <p:nvPr/>
        </p:nvSpPr>
        <p:spPr>
          <a:xfrm>
            <a:off x="17380659" y="15855317"/>
            <a:ext cx="7612940" cy="2387601"/>
          </a:xfrm>
          <a:prstGeom prst="ellipse">
            <a:avLst/>
          </a:prstGeom>
          <a:solidFill>
            <a:srgbClr val="2A0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500" dirty="0"/>
              <a:t>Model 3</a:t>
            </a:r>
            <a:endParaRPr lang="zh-CN" altLang="en-US" sz="11500" dirty="0"/>
          </a:p>
        </p:txBody>
      </p:sp>
      <p:sp>
        <p:nvSpPr>
          <p:cNvPr id="16" name="椭圆 15"/>
          <p:cNvSpPr/>
          <p:nvPr/>
        </p:nvSpPr>
        <p:spPr>
          <a:xfrm>
            <a:off x="17200252" y="19701142"/>
            <a:ext cx="7793347" cy="23876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500" dirty="0"/>
              <a:t>Model </a:t>
            </a:r>
            <a:r>
              <a:rPr lang="en-US" altLang="zh-CN" sz="11500" dirty="0" smtClean="0"/>
              <a:t>N</a:t>
            </a:r>
            <a:endParaRPr lang="zh-CN" altLang="en-US" sz="11500" dirty="0"/>
          </a:p>
        </p:txBody>
      </p:sp>
      <p:sp>
        <p:nvSpPr>
          <p:cNvPr id="21" name="椭圆 20"/>
          <p:cNvSpPr/>
          <p:nvPr/>
        </p:nvSpPr>
        <p:spPr>
          <a:xfrm>
            <a:off x="36677600" y="20774657"/>
            <a:ext cx="6045200" cy="28473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500" dirty="0" smtClean="0"/>
              <a:t>Output</a:t>
            </a:r>
            <a:endParaRPr lang="zh-CN" altLang="en-US" sz="11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椭圆 18"/>
              <p:cNvSpPr/>
              <p:nvPr/>
            </p:nvSpPr>
            <p:spPr>
              <a:xfrm>
                <a:off x="29590686" y="13131802"/>
                <a:ext cx="4684323" cy="4184619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600" dirty="0" smtClean="0">
                    <a:solidFill>
                      <a:schemeClr val="tx1"/>
                    </a:solidFill>
                  </a:rPr>
                  <a:t>Switch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9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sz="9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sz="9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椭圆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0686" y="13131802"/>
                <a:ext cx="4684323" cy="4184619"/>
              </a:xfrm>
              <a:prstGeom prst="ellipse">
                <a:avLst/>
              </a:prstGeom>
              <a:blipFill rotWithShape="0">
                <a:blip r:embed="rId2"/>
                <a:stretch>
                  <a:fillRect l="-19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圆角矩形 2"/>
          <p:cNvSpPr/>
          <p:nvPr/>
        </p:nvSpPr>
        <p:spPr>
          <a:xfrm>
            <a:off x="1930400" y="7874001"/>
            <a:ext cx="11023600" cy="2387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dirty="0" smtClean="0"/>
              <a:t>Feature Subspace S</a:t>
            </a:r>
            <a:r>
              <a:rPr lang="en-US" altLang="zh-CN" sz="9600" baseline="-25000" dirty="0"/>
              <a:t>1</a:t>
            </a:r>
            <a:endParaRPr lang="zh-CN" altLang="en-US" sz="9600" dirty="0"/>
          </a:p>
        </p:txBody>
      </p:sp>
      <p:sp>
        <p:nvSpPr>
          <p:cNvPr id="41" name="圆角矩形 40"/>
          <p:cNvSpPr/>
          <p:nvPr/>
        </p:nvSpPr>
        <p:spPr>
          <a:xfrm>
            <a:off x="1930400" y="19701142"/>
            <a:ext cx="11023600" cy="23876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dirty="0" smtClean="0"/>
              <a:t>Feature Subspace S</a:t>
            </a:r>
            <a:r>
              <a:rPr lang="en-US" altLang="zh-CN" sz="9600" baseline="-25000" dirty="0" smtClean="0"/>
              <a:t>N</a:t>
            </a:r>
            <a:endParaRPr lang="zh-CN" altLang="en-US" sz="9600" dirty="0"/>
          </a:p>
        </p:txBody>
      </p:sp>
      <p:sp>
        <p:nvSpPr>
          <p:cNvPr id="46" name="圆角矩形 45"/>
          <p:cNvSpPr/>
          <p:nvPr/>
        </p:nvSpPr>
        <p:spPr>
          <a:xfrm>
            <a:off x="1930400" y="15855317"/>
            <a:ext cx="11023600" cy="2387600"/>
          </a:xfrm>
          <a:prstGeom prst="roundRect">
            <a:avLst/>
          </a:prstGeom>
          <a:solidFill>
            <a:srgbClr val="2A0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dirty="0" smtClean="0"/>
              <a:t>Feature Subspace S</a:t>
            </a:r>
            <a:r>
              <a:rPr lang="en-US" altLang="zh-CN" sz="9600" baseline="-25000" dirty="0" smtClean="0"/>
              <a:t>3</a:t>
            </a:r>
            <a:endParaRPr lang="zh-CN" altLang="en-US" sz="9600" dirty="0"/>
          </a:p>
        </p:txBody>
      </p:sp>
      <p:sp>
        <p:nvSpPr>
          <p:cNvPr id="47" name="圆角矩形 46"/>
          <p:cNvSpPr/>
          <p:nvPr/>
        </p:nvSpPr>
        <p:spPr>
          <a:xfrm>
            <a:off x="1930400" y="11823098"/>
            <a:ext cx="11023600" cy="23876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dirty="0" smtClean="0"/>
              <a:t>Feature Subspace S</a:t>
            </a:r>
            <a:r>
              <a:rPr lang="en-US" altLang="zh-CN" sz="9600" baseline="-25000" dirty="0" smtClean="0"/>
              <a:t>2</a:t>
            </a:r>
            <a:endParaRPr lang="zh-CN" altLang="en-US" sz="9600" dirty="0"/>
          </a:p>
        </p:txBody>
      </p:sp>
      <p:cxnSp>
        <p:nvCxnSpPr>
          <p:cNvPr id="7" name="直接箭头连接符 6"/>
          <p:cNvCxnSpPr>
            <a:stCxn id="3" idx="3"/>
            <a:endCxn id="13" idx="2"/>
          </p:cNvCxnSpPr>
          <p:nvPr/>
        </p:nvCxnSpPr>
        <p:spPr>
          <a:xfrm>
            <a:off x="12954000" y="9067801"/>
            <a:ext cx="4246253" cy="0"/>
          </a:xfrm>
          <a:prstGeom prst="straightConnector1">
            <a:avLst/>
          </a:prstGeom>
          <a:ln w="190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7" idx="3"/>
            <a:endCxn id="14" idx="2"/>
          </p:cNvCxnSpPr>
          <p:nvPr/>
        </p:nvCxnSpPr>
        <p:spPr>
          <a:xfrm>
            <a:off x="12954000" y="13016898"/>
            <a:ext cx="4426659" cy="0"/>
          </a:xfrm>
          <a:prstGeom prst="straightConnector1">
            <a:avLst/>
          </a:prstGeom>
          <a:ln w="190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6" idx="3"/>
            <a:endCxn id="15" idx="2"/>
          </p:cNvCxnSpPr>
          <p:nvPr/>
        </p:nvCxnSpPr>
        <p:spPr>
          <a:xfrm>
            <a:off x="12954000" y="17049117"/>
            <a:ext cx="4426659" cy="1"/>
          </a:xfrm>
          <a:prstGeom prst="straightConnector1">
            <a:avLst/>
          </a:prstGeom>
          <a:ln w="190500">
            <a:solidFill>
              <a:srgbClr val="2A08F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1" idx="3"/>
            <a:endCxn id="16" idx="2"/>
          </p:cNvCxnSpPr>
          <p:nvPr/>
        </p:nvCxnSpPr>
        <p:spPr>
          <a:xfrm>
            <a:off x="12954000" y="20894942"/>
            <a:ext cx="4246252" cy="0"/>
          </a:xfrm>
          <a:prstGeom prst="straightConnector1">
            <a:avLst/>
          </a:prstGeom>
          <a:ln w="190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34251878" y="7327765"/>
            <a:ext cx="10743010" cy="2286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 smtClean="0"/>
              <a:t>Sample with features S</a:t>
            </a:r>
            <a:endParaRPr lang="zh-CN" altLang="en-US" sz="8800" dirty="0"/>
          </a:p>
        </p:txBody>
      </p:sp>
      <p:sp>
        <p:nvSpPr>
          <p:cNvPr id="55" name="流程图: 磁盘 54"/>
          <p:cNvSpPr/>
          <p:nvPr/>
        </p:nvSpPr>
        <p:spPr>
          <a:xfrm>
            <a:off x="37484018" y="11776558"/>
            <a:ext cx="4324992" cy="5867658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500" dirty="0" smtClean="0"/>
              <a:t>Model Pool</a:t>
            </a:r>
            <a:endParaRPr lang="zh-CN" altLang="en-US" sz="11500" dirty="0"/>
          </a:p>
        </p:txBody>
      </p:sp>
      <p:cxnSp>
        <p:nvCxnSpPr>
          <p:cNvPr id="70" name="直接箭头连接符 69"/>
          <p:cNvCxnSpPr>
            <a:stCxn id="13" idx="6"/>
          </p:cNvCxnSpPr>
          <p:nvPr/>
        </p:nvCxnSpPr>
        <p:spPr>
          <a:xfrm>
            <a:off x="24993599" y="9067801"/>
            <a:ext cx="4597087" cy="6410311"/>
          </a:xfrm>
          <a:prstGeom prst="straightConnector1">
            <a:avLst/>
          </a:prstGeom>
          <a:ln w="190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14" idx="6"/>
          </p:cNvCxnSpPr>
          <p:nvPr/>
        </p:nvCxnSpPr>
        <p:spPr>
          <a:xfrm>
            <a:off x="24993599" y="13016898"/>
            <a:ext cx="4597087" cy="2308814"/>
          </a:xfrm>
          <a:prstGeom prst="straightConnector1">
            <a:avLst/>
          </a:prstGeom>
          <a:ln w="190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15" idx="6"/>
          </p:cNvCxnSpPr>
          <p:nvPr/>
        </p:nvCxnSpPr>
        <p:spPr>
          <a:xfrm flipV="1">
            <a:off x="24993599" y="15122512"/>
            <a:ext cx="4597087" cy="1926606"/>
          </a:xfrm>
          <a:prstGeom prst="straightConnector1">
            <a:avLst/>
          </a:prstGeom>
          <a:ln w="190500">
            <a:solidFill>
              <a:srgbClr val="2A08F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16" idx="6"/>
          </p:cNvCxnSpPr>
          <p:nvPr/>
        </p:nvCxnSpPr>
        <p:spPr>
          <a:xfrm flipV="1">
            <a:off x="24993599" y="15020912"/>
            <a:ext cx="4597087" cy="5874030"/>
          </a:xfrm>
          <a:prstGeom prst="straightConnector1">
            <a:avLst/>
          </a:prstGeom>
          <a:ln w="190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19" idx="6"/>
          </p:cNvCxnSpPr>
          <p:nvPr/>
        </p:nvCxnSpPr>
        <p:spPr>
          <a:xfrm flipV="1">
            <a:off x="34275009" y="15222704"/>
            <a:ext cx="3209009" cy="1408"/>
          </a:xfrm>
          <a:prstGeom prst="straightConnector1">
            <a:avLst/>
          </a:prstGeom>
          <a:ln w="190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55" idx="3"/>
            <a:endCxn id="21" idx="0"/>
          </p:cNvCxnSpPr>
          <p:nvPr/>
        </p:nvCxnSpPr>
        <p:spPr>
          <a:xfrm>
            <a:off x="39646514" y="17644216"/>
            <a:ext cx="53686" cy="3130441"/>
          </a:xfrm>
          <a:prstGeom prst="straightConnector1">
            <a:avLst/>
          </a:prstGeom>
          <a:ln w="190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endCxn id="55" idx="1"/>
          </p:cNvCxnSpPr>
          <p:nvPr/>
        </p:nvCxnSpPr>
        <p:spPr>
          <a:xfrm>
            <a:off x="39623383" y="8750165"/>
            <a:ext cx="23131" cy="3026393"/>
          </a:xfrm>
          <a:prstGeom prst="straightConnector1">
            <a:avLst/>
          </a:prstGeom>
          <a:ln w="190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34275009" y="18496917"/>
            <a:ext cx="107695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 smtClean="0"/>
              <a:t>Ensemble Models’ Outputs</a:t>
            </a:r>
            <a:endParaRPr lang="zh-CN" altLang="en-US" sz="8000" dirty="0"/>
          </a:p>
        </p:txBody>
      </p:sp>
      <p:sp>
        <p:nvSpPr>
          <p:cNvPr id="117" name="文本框 116"/>
          <p:cNvSpPr txBox="1"/>
          <p:nvPr/>
        </p:nvSpPr>
        <p:spPr>
          <a:xfrm>
            <a:off x="1930400" y="22453910"/>
            <a:ext cx="35153600" cy="2186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Percentage of features</a:t>
            </a:r>
            <a:r>
              <a:rPr lang="en-US" altLang="zh-CN" dirty="0"/>
              <a:t>(15%-40</a:t>
            </a:r>
            <a:r>
              <a:rPr lang="en-US" altLang="zh-CN" dirty="0" smtClean="0"/>
              <a:t>%) used depend on redundancy of features and complexity of task( Larger feature subspace -&gt;Stronger but fewer individual models).[2]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343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cap="none" dirty="0" smtClean="0">
                <a:solidFill>
                  <a:srgbClr val="002060"/>
                </a:solidFill>
              </a:rPr>
              <a:t>References</a:t>
            </a:r>
            <a:endParaRPr lang="zh-CN" altLang="en-US" cap="none" dirty="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7879893"/>
            <a:ext cx="45669200" cy="15206811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[1]</a:t>
            </a:r>
            <a:r>
              <a:rPr lang="en-US" altLang="zh-CN" dirty="0"/>
              <a:t> </a:t>
            </a:r>
            <a:r>
              <a:rPr lang="en-US" altLang="zh-CN" dirty="0" err="1"/>
              <a:t>Polikar</a:t>
            </a:r>
            <a:r>
              <a:rPr lang="en-US" altLang="zh-CN" dirty="0"/>
              <a:t>, </a:t>
            </a:r>
            <a:r>
              <a:rPr lang="en-US" altLang="zh-CN" dirty="0" err="1"/>
              <a:t>Robi</a:t>
            </a:r>
            <a:r>
              <a:rPr lang="en-US" altLang="zh-CN" dirty="0"/>
              <a:t>. "Ensemble based systems in decision making." </a:t>
            </a:r>
            <a:r>
              <a:rPr lang="en-US" altLang="zh-CN" i="1" dirty="0"/>
              <a:t>Circuits and Systems Magazine, IEEE</a:t>
            </a:r>
            <a:r>
              <a:rPr lang="en-US" altLang="zh-CN" dirty="0"/>
              <a:t> 6.3 (2006): 21-45.</a:t>
            </a:r>
            <a:endParaRPr lang="en-US" altLang="zh-CN" dirty="0" smtClean="0"/>
          </a:p>
          <a:p>
            <a:r>
              <a:rPr lang="en-US" altLang="zh-CN" dirty="0" smtClean="0"/>
              <a:t>[2]Krause</a:t>
            </a:r>
            <a:r>
              <a:rPr lang="en-US" altLang="zh-CN" dirty="0"/>
              <a:t>, Stefan, and </a:t>
            </a:r>
            <a:r>
              <a:rPr lang="en-US" altLang="zh-CN" dirty="0" err="1"/>
              <a:t>Robi</a:t>
            </a:r>
            <a:r>
              <a:rPr lang="en-US" altLang="zh-CN" dirty="0"/>
              <a:t> </a:t>
            </a:r>
            <a:r>
              <a:rPr lang="en-US" altLang="zh-CN" dirty="0" err="1"/>
              <a:t>Polikar</a:t>
            </a:r>
            <a:r>
              <a:rPr lang="en-US" altLang="zh-CN" dirty="0"/>
              <a:t>. "An ensemble of classifiers approach for the missing </a:t>
            </a:r>
            <a:r>
              <a:rPr lang="en-US" altLang="zh-CN" dirty="0" smtClean="0"/>
              <a:t>feature problem</a:t>
            </a:r>
            <a:r>
              <a:rPr lang="en-US" altLang="zh-CN" dirty="0"/>
              <a:t>." </a:t>
            </a:r>
            <a:r>
              <a:rPr lang="en-US" altLang="zh-CN" i="1" dirty="0"/>
              <a:t>Neural Networks, 2003</a:t>
            </a:r>
            <a:r>
              <a:rPr lang="en-US" altLang="zh-CN" i="1" dirty="0" smtClean="0"/>
              <a:t>.</a:t>
            </a:r>
          </a:p>
          <a:p>
            <a:r>
              <a:rPr lang="en-US" altLang="zh-CN" i="1" dirty="0" smtClean="0"/>
              <a:t>[3]</a:t>
            </a:r>
            <a:r>
              <a:rPr lang="en-US" altLang="zh-CN" dirty="0"/>
              <a:t> Sewell, Martin. "Ensemble learning." </a:t>
            </a:r>
            <a:r>
              <a:rPr lang="en-US" altLang="zh-CN" i="1" dirty="0"/>
              <a:t>RN</a:t>
            </a:r>
            <a:r>
              <a:rPr lang="en-US" altLang="zh-CN" dirty="0"/>
              <a:t> 11.02 (2008).</a:t>
            </a:r>
            <a:r>
              <a:rPr lang="en-US" altLang="zh-CN" i="1" dirty="0" smtClean="0"/>
              <a:t> </a:t>
            </a:r>
            <a:r>
              <a:rPr lang="en-US" altLang="zh-CN" i="1" dirty="0"/>
              <a:t>Proceedings of the International Joint Conference on</a:t>
            </a:r>
            <a:r>
              <a:rPr lang="en-US" altLang="zh-CN" dirty="0"/>
              <a:t>. Vol. 1. IEEE, 2003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[4] 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lovebingkuai.diandian.com/post/2013-04-28/40050551522</a:t>
            </a:r>
            <a:endParaRPr lang="en-US" altLang="zh-CN" dirty="0" smtClean="0"/>
          </a:p>
          <a:p>
            <a:r>
              <a:rPr lang="en-US" altLang="zh-CN" dirty="0" smtClean="0"/>
              <a:t>[5]</a:t>
            </a:r>
            <a:r>
              <a:rPr lang="en-US" altLang="zh-CN" dirty="0"/>
              <a:t> </a:t>
            </a:r>
            <a:r>
              <a:rPr lang="en-US" altLang="zh-CN" dirty="0" err="1"/>
              <a:t>Dietterich</a:t>
            </a:r>
            <a:r>
              <a:rPr lang="en-US" altLang="zh-CN" dirty="0"/>
              <a:t>, Thomas G. "Ensemble methods in machine learning." </a:t>
            </a:r>
            <a:r>
              <a:rPr lang="en-US" altLang="zh-CN" i="1" dirty="0"/>
              <a:t>Multiple classifier systems</a:t>
            </a:r>
            <a:r>
              <a:rPr lang="en-US" altLang="zh-CN" dirty="0"/>
              <a:t>. Springer Berlin Heidelberg, 2000. 1-15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[6]</a:t>
            </a:r>
            <a:r>
              <a:rPr lang="en-US" altLang="zh-CN" dirty="0"/>
              <a:t> Meir, Ron, and Gunnar </a:t>
            </a:r>
            <a:r>
              <a:rPr lang="en-US" altLang="zh-CN" dirty="0" err="1"/>
              <a:t>Rätsch</a:t>
            </a:r>
            <a:r>
              <a:rPr lang="en-US" altLang="zh-CN" dirty="0"/>
              <a:t>. "An introduction to boosting and </a:t>
            </a:r>
            <a:r>
              <a:rPr lang="en-US" altLang="zh-CN" dirty="0" err="1"/>
              <a:t>leveraging."</a:t>
            </a:r>
            <a:r>
              <a:rPr lang="en-US" altLang="zh-CN" i="1" dirty="0" err="1"/>
              <a:t>Advanced</a:t>
            </a:r>
            <a:r>
              <a:rPr lang="en-US" altLang="zh-CN" i="1" dirty="0"/>
              <a:t> lectures on machine learning</a:t>
            </a:r>
            <a:r>
              <a:rPr lang="en-US" altLang="zh-CN" dirty="0"/>
              <a:t>. Springer Berlin Heidelberg, 2003. 118-183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[7]</a:t>
            </a:r>
            <a:r>
              <a:rPr lang="en-US" altLang="zh-CN" dirty="0"/>
              <a:t> </a:t>
            </a:r>
            <a:r>
              <a:rPr lang="en-US" altLang="zh-CN" dirty="0" err="1"/>
              <a:t>Schapire</a:t>
            </a:r>
            <a:r>
              <a:rPr lang="en-US" altLang="zh-CN" dirty="0"/>
              <a:t>, Robert E., et al. "Boosting the margin: A new explanation for the effectiveness of voting methods." </a:t>
            </a:r>
            <a:r>
              <a:rPr lang="en-US" altLang="zh-CN" i="1" dirty="0"/>
              <a:t>The annals of statistics</a:t>
            </a:r>
            <a:r>
              <a:rPr lang="en-US" altLang="zh-CN" dirty="0"/>
              <a:t> 26.5 (1998): 1651-1686.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4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cap="none" dirty="0" smtClean="0">
                <a:solidFill>
                  <a:srgbClr val="002060"/>
                </a:solidFill>
              </a:rPr>
              <a:t>Why does Ensemble Learning works?</a:t>
            </a:r>
            <a:endParaRPr lang="zh-CN" altLang="en-US" cap="none" dirty="0">
              <a:solidFill>
                <a:srgbClr val="002060"/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692" y="8099380"/>
            <a:ext cx="31873981" cy="1782132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9059238" y="17787777"/>
            <a:ext cx="247443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 smtClean="0"/>
              <a:t>Hypothetical classifier with misclassification rate p=0.3</a:t>
            </a:r>
            <a:endParaRPr lang="zh-CN" altLang="en-US" sz="8800" dirty="0"/>
          </a:p>
        </p:txBody>
      </p:sp>
      <p:sp>
        <p:nvSpPr>
          <p:cNvPr id="7" name="文本框 6"/>
          <p:cNvSpPr txBox="1"/>
          <p:nvPr/>
        </p:nvSpPr>
        <p:spPr>
          <a:xfrm>
            <a:off x="19059238" y="20731110"/>
            <a:ext cx="2648079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 smtClean="0"/>
              <a:t>Under the majority voting strategy, it’s not likely for half of the classifiers make errors at the same time.</a:t>
            </a:r>
            <a:endParaRPr lang="zh-CN" altLang="en-US" sz="8800" dirty="0"/>
          </a:p>
        </p:txBody>
      </p:sp>
      <p:sp>
        <p:nvSpPr>
          <p:cNvPr id="6" name="文本框 5"/>
          <p:cNvSpPr txBox="1"/>
          <p:nvPr/>
        </p:nvSpPr>
        <p:spPr>
          <a:xfrm>
            <a:off x="19059238" y="10781794"/>
            <a:ext cx="2575894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rgbClr val="FF0000"/>
                </a:solidFill>
              </a:rPr>
              <a:t>A necessary and sufficient condition for an ensemble </a:t>
            </a:r>
            <a:r>
              <a:rPr lang="en-US" altLang="zh-CN" sz="8800" dirty="0" smtClean="0">
                <a:solidFill>
                  <a:srgbClr val="FF0000"/>
                </a:solidFill>
              </a:rPr>
              <a:t>to </a:t>
            </a:r>
            <a:r>
              <a:rPr lang="en-US" altLang="zh-CN" sz="8800" dirty="0">
                <a:solidFill>
                  <a:srgbClr val="FF0000"/>
                </a:solidFill>
              </a:rPr>
              <a:t>be </a:t>
            </a:r>
            <a:r>
              <a:rPr lang="en-US" altLang="zh-CN" sz="8800" dirty="0" smtClean="0">
                <a:solidFill>
                  <a:srgbClr val="FF0000"/>
                </a:solidFill>
              </a:rPr>
              <a:t>more accurate </a:t>
            </a:r>
            <a:r>
              <a:rPr lang="en-US" altLang="zh-CN" sz="8800" dirty="0">
                <a:solidFill>
                  <a:srgbClr val="FF0000"/>
                </a:solidFill>
              </a:rPr>
              <a:t>than any of its individual members is if the classifiers are </a:t>
            </a:r>
            <a:r>
              <a:rPr lang="en-US" altLang="zh-CN" sz="8800" dirty="0" smtClean="0">
                <a:solidFill>
                  <a:srgbClr val="FF0000"/>
                </a:solidFill>
              </a:rPr>
              <a:t>accurate(better than random guessing) and diverse(making uncorrelated errors).[5]</a:t>
            </a:r>
            <a:endParaRPr lang="zh-CN" altLang="en-US" sz="8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83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cap="none" dirty="0" smtClean="0">
                <a:solidFill>
                  <a:srgbClr val="002060"/>
                </a:solidFill>
              </a:rPr>
              <a:t>Why does Ensemble Learning works?[4,5]</a:t>
            </a:r>
            <a:endParaRPr lang="zh-CN" altLang="en-US" cap="none" dirty="0">
              <a:solidFill>
                <a:srgbClr val="00206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84135" y="21716364"/>
            <a:ext cx="1495586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 smtClean="0"/>
              <a:t>Combination of several hypothesizes produce an approximation closer to the true function.</a:t>
            </a:r>
            <a:endParaRPr lang="zh-CN" altLang="en-US" sz="8000" dirty="0"/>
          </a:p>
        </p:txBody>
      </p:sp>
      <p:sp>
        <p:nvSpPr>
          <p:cNvPr id="29" name="文本框 28"/>
          <p:cNvSpPr txBox="1"/>
          <p:nvPr/>
        </p:nvSpPr>
        <p:spPr>
          <a:xfrm>
            <a:off x="15392400" y="21716364"/>
            <a:ext cx="1503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 smtClean="0"/>
              <a:t>For hypothesis that are complex and sensitive to training set, ensemble outputs a more accurate hypothesis.</a:t>
            </a:r>
            <a:endParaRPr lang="zh-CN" altLang="en-US" sz="8000" dirty="0"/>
          </a:p>
        </p:txBody>
      </p:sp>
      <p:sp>
        <p:nvSpPr>
          <p:cNvPr id="30" name="文本框 29"/>
          <p:cNvSpPr txBox="1"/>
          <p:nvPr/>
        </p:nvSpPr>
        <p:spPr>
          <a:xfrm>
            <a:off x="30718098" y="21716364"/>
            <a:ext cx="1531146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 smtClean="0"/>
              <a:t>Ensembles can produce an hypothesis outside the hypothesis set, expanding the representation abilities. </a:t>
            </a:r>
            <a:endParaRPr lang="zh-CN" altLang="en-US" sz="8000" dirty="0"/>
          </a:p>
        </p:txBody>
      </p:sp>
      <p:sp>
        <p:nvSpPr>
          <p:cNvPr id="3" name="矩形 2"/>
          <p:cNvSpPr/>
          <p:nvPr/>
        </p:nvSpPr>
        <p:spPr>
          <a:xfrm>
            <a:off x="35667134" y="6522367"/>
            <a:ext cx="544546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2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Model Error</a:t>
            </a:r>
            <a:endParaRPr lang="zh-CN" altLang="en-US" sz="7200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91536" y="6480158"/>
            <a:ext cx="67776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2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Statistical Error</a:t>
            </a:r>
            <a:endParaRPr lang="zh-CN" altLang="en-US" sz="7200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736548" y="6480157"/>
            <a:ext cx="834850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2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Optimization Error</a:t>
            </a:r>
            <a:endParaRPr lang="zh-CN" altLang="en-US" sz="7200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806" y="8118150"/>
            <a:ext cx="13309084" cy="1339880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38297" y="8255602"/>
            <a:ext cx="13055713" cy="130850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97418" y="8194707"/>
            <a:ext cx="13119315" cy="1279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2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cap="none" dirty="0" smtClean="0">
                <a:solidFill>
                  <a:srgbClr val="002060"/>
                </a:solidFill>
              </a:rPr>
              <a:t>Diversity</a:t>
            </a:r>
            <a:r>
              <a:rPr lang="en-US" altLang="zh-CN" dirty="0" smtClean="0">
                <a:solidFill>
                  <a:srgbClr val="002060"/>
                </a:solidFill>
              </a:rPr>
              <a:t>: </a:t>
            </a:r>
            <a:r>
              <a:rPr lang="en-US" altLang="zh-CN" cap="none" dirty="0" smtClean="0">
                <a:solidFill>
                  <a:srgbClr val="002060"/>
                </a:solidFill>
              </a:rPr>
              <a:t>Cornerstone of Ensemble Systems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473910" y="7879893"/>
            <a:ext cx="37531249" cy="152068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11500" dirty="0" smtClean="0">
                <a:solidFill>
                  <a:srgbClr val="00B0F0"/>
                </a:solidFill>
              </a:rPr>
              <a:t>Models making different errors are complementary, therefore the combination of them can reduce the total error.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l"/>
            </a:pPr>
            <a:r>
              <a:rPr lang="en-US" altLang="zh-CN" sz="11500" dirty="0" smtClean="0">
                <a:solidFill>
                  <a:srgbClr val="00B050"/>
                </a:solidFill>
              </a:rPr>
              <a:t>How to achieve diversity</a:t>
            </a:r>
            <a:r>
              <a:rPr lang="en-US" altLang="zh-CN" sz="11500" dirty="0" smtClean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?[1]</a:t>
            </a:r>
          </a:p>
          <a:p>
            <a:pPr marL="1371600" indent="-1371600">
              <a:buClr>
                <a:srgbClr val="00B050"/>
              </a:buClr>
              <a:buFont typeface="+mj-ea"/>
              <a:buAutoNum type="circleNumDbPlain"/>
            </a:pPr>
            <a:r>
              <a:rPr lang="en-US" altLang="zh-CN" sz="8800" dirty="0" smtClean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Sample training data subsets randomly with replacement;</a:t>
            </a:r>
          </a:p>
          <a:p>
            <a:pPr marL="1371600" indent="-1371600">
              <a:buClr>
                <a:srgbClr val="00B050"/>
              </a:buClr>
              <a:buFont typeface="+mj-ea"/>
              <a:buAutoNum type="circleNumDbPlain"/>
            </a:pPr>
            <a:r>
              <a:rPr lang="en-US" altLang="zh-CN" sz="8800" dirty="0" smtClean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Sample training data subsets randomly without replacement;</a:t>
            </a:r>
          </a:p>
          <a:p>
            <a:pPr marL="1371600" indent="-1371600">
              <a:buClr>
                <a:srgbClr val="00B050"/>
              </a:buClr>
              <a:buFont typeface="+mj-ea"/>
              <a:buAutoNum type="circleNumDbPlain"/>
            </a:pPr>
            <a:r>
              <a:rPr lang="en-US" altLang="zh-CN" sz="8800" dirty="0" smtClean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Set different parameters for the same type of different models;</a:t>
            </a:r>
          </a:p>
          <a:p>
            <a:pPr marL="1371600" indent="-1371600">
              <a:buClr>
                <a:srgbClr val="00B050"/>
              </a:buClr>
              <a:buFont typeface="+mj-ea"/>
              <a:buAutoNum type="circleNumDbPlain"/>
            </a:pPr>
            <a:r>
              <a:rPr lang="en-US" altLang="zh-CN" sz="8800" dirty="0" smtClean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Combine different type of models for diversity;</a:t>
            </a:r>
          </a:p>
          <a:p>
            <a:pPr marL="1371600" indent="-1371600">
              <a:buClr>
                <a:srgbClr val="00B050"/>
              </a:buClr>
              <a:buFont typeface="+mj-ea"/>
              <a:buAutoNum type="circleNumDbPlain"/>
            </a:pPr>
            <a:r>
              <a:rPr lang="en-US" altLang="zh-CN" sz="8800" dirty="0" smtClean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Different features contribute to diversity.</a:t>
            </a:r>
          </a:p>
          <a:p>
            <a:pPr marL="1371600" indent="-1371600">
              <a:buClr>
                <a:srgbClr val="00B050"/>
              </a:buClr>
              <a:buFont typeface="+mj-ea"/>
              <a:buAutoNum type="circleNumDbPlain"/>
            </a:pPr>
            <a:endParaRPr lang="zh-CN" altLang="en-US" sz="8800" dirty="0">
              <a:solidFill>
                <a:srgbClr val="00B050"/>
              </a:solidFill>
              <a:latin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468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 smtClean="0">
                <a:solidFill>
                  <a:srgbClr val="002060"/>
                </a:solidFill>
              </a:rPr>
              <a:t>K-</a:t>
            </a:r>
            <a:r>
              <a:rPr lang="en-US" altLang="zh-CN" cap="none" dirty="0" smtClean="0">
                <a:solidFill>
                  <a:srgbClr val="002060"/>
                </a:solidFill>
              </a:rPr>
              <a:t>Folder</a:t>
            </a:r>
            <a:r>
              <a:rPr lang="en-US" altLang="zh-CN" dirty="0" smtClean="0">
                <a:solidFill>
                  <a:srgbClr val="002060"/>
                </a:solidFill>
              </a:rPr>
              <a:t> </a:t>
            </a:r>
            <a:r>
              <a:rPr lang="en-US" altLang="zh-CN" cap="none" dirty="0" smtClean="0">
                <a:solidFill>
                  <a:srgbClr val="002060"/>
                </a:solidFill>
              </a:rPr>
              <a:t>Data Splitting</a:t>
            </a:r>
            <a:endParaRPr lang="zh-CN" altLang="en-US" dirty="0">
              <a:solidFill>
                <a:srgbClr val="002060"/>
              </a:solidFill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1535" y="6209124"/>
            <a:ext cx="31495999" cy="1971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28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6837601" y="5045896"/>
            <a:ext cx="171842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smtClean="0">
                <a:solidFill>
                  <a:srgbClr val="FF0000"/>
                </a:solidFill>
              </a:rPr>
              <a:t>Appealing when training data is limited!</a:t>
            </a:r>
            <a:endParaRPr lang="zh-CN" altLang="en-US" sz="8000" b="1" dirty="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6387015"/>
            <a:ext cx="24669002" cy="190835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cap="none" dirty="0" smtClean="0">
                <a:solidFill>
                  <a:srgbClr val="002060"/>
                </a:solidFill>
              </a:rPr>
              <a:t>Bagging</a:t>
            </a:r>
            <a:endParaRPr lang="zh-CN" altLang="en-US" cap="none" dirty="0">
              <a:solidFill>
                <a:srgbClr val="002060"/>
              </a:solidFill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608921416"/>
              </p:ext>
            </p:extLst>
          </p:nvPr>
        </p:nvGraphicFramePr>
        <p:xfrm>
          <a:off x="20227660" y="6553182"/>
          <a:ext cx="30216740" cy="18948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6162000" y="12244891"/>
            <a:ext cx="18948400" cy="2186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2A08F8"/>
                </a:solidFill>
              </a:rPr>
              <a:t>Large portions of samples(75%-100%)  are drawn into each subset.</a:t>
            </a:r>
            <a:endParaRPr lang="zh-CN" altLang="en-US" dirty="0">
              <a:solidFill>
                <a:srgbClr val="2A08F8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162000" y="18796000"/>
            <a:ext cx="19405600" cy="2186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2A08F8"/>
                </a:solidFill>
              </a:rPr>
              <a:t>Unstable modes(Neural Networks/Decision Trees) can increase diversity for small perturbations in training set.</a:t>
            </a:r>
            <a:endParaRPr lang="zh-CN" altLang="en-US" dirty="0">
              <a:solidFill>
                <a:srgbClr val="2A0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80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cap="none" dirty="0" smtClean="0">
                <a:solidFill>
                  <a:srgbClr val="002060"/>
                </a:solidFill>
              </a:rPr>
              <a:t>Bagging-Algorithm</a:t>
            </a:r>
            <a:endParaRPr lang="zh-CN" altLang="en-US" cap="none" dirty="0">
              <a:solidFill>
                <a:srgbClr val="00206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141" y="6999066"/>
            <a:ext cx="34089182" cy="1006973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369" y="17424400"/>
            <a:ext cx="43728726" cy="726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3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cap="none" dirty="0" smtClean="0">
                <a:solidFill>
                  <a:srgbClr val="002060"/>
                </a:solidFill>
              </a:rPr>
              <a:t>Generalization Error</a:t>
            </a:r>
            <a:endParaRPr lang="zh-CN" altLang="en-US" cap="none" dirty="0">
              <a:solidFill>
                <a:srgbClr val="002060"/>
              </a:solidFill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3335" y="6762757"/>
            <a:ext cx="30632400" cy="1915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53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4027</TotalTime>
  <Words>708</Words>
  <Application>Microsoft Office PowerPoint</Application>
  <PresentationFormat>自定义</PresentationFormat>
  <Paragraphs>113</Paragraphs>
  <Slides>25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CMR10</vt:lpstr>
      <vt:lpstr>Malgun Gothic</vt:lpstr>
      <vt:lpstr>Microsoft Yahei</vt:lpstr>
      <vt:lpstr>华文仿宋</vt:lpstr>
      <vt:lpstr>宋体</vt:lpstr>
      <vt:lpstr>Calibri</vt:lpstr>
      <vt:lpstr>Cambria Math</vt:lpstr>
      <vt:lpstr>Tw Cen MT</vt:lpstr>
      <vt:lpstr>Tw Cen MT Condensed</vt:lpstr>
      <vt:lpstr>Wingdings</vt:lpstr>
      <vt:lpstr>Wingdings 3</vt:lpstr>
      <vt:lpstr>积分</vt:lpstr>
      <vt:lpstr>Formula</vt:lpstr>
      <vt:lpstr>Ensemble Learning</vt:lpstr>
      <vt:lpstr>What’s Ensemble Learning</vt:lpstr>
      <vt:lpstr>Why does Ensemble Learning works?</vt:lpstr>
      <vt:lpstr>Why does Ensemble Learning works?[4,5]</vt:lpstr>
      <vt:lpstr>Diversity: Cornerstone of Ensemble Systems</vt:lpstr>
      <vt:lpstr>K-Folder Data Splitting</vt:lpstr>
      <vt:lpstr>Bagging</vt:lpstr>
      <vt:lpstr>Bagging-Algorithm</vt:lpstr>
      <vt:lpstr>Generalization Error</vt:lpstr>
      <vt:lpstr>Generalization Error Reformulation</vt:lpstr>
      <vt:lpstr>Bias versus Variance</vt:lpstr>
      <vt:lpstr>Bias versus Variance</vt:lpstr>
      <vt:lpstr>KNN and Model Complexity</vt:lpstr>
      <vt:lpstr>Generalization Error with Noise</vt:lpstr>
      <vt:lpstr>Why does Bagging work?</vt:lpstr>
      <vt:lpstr>AdaBoost (Adaptive Boosting)</vt:lpstr>
      <vt:lpstr>AdaBoost – Toy Example</vt:lpstr>
      <vt:lpstr>AdaBoost – Toy Example</vt:lpstr>
      <vt:lpstr>AdaBoost – Toy Example</vt:lpstr>
      <vt:lpstr>AdaBoost – Toy Example</vt:lpstr>
      <vt:lpstr>AdaBoost – Toy Example</vt:lpstr>
      <vt:lpstr>Too Much or Too Little Data</vt:lpstr>
      <vt:lpstr>Data Fusion</vt:lpstr>
      <vt:lpstr>Ensemble Learning for Missing Features Problem</vt:lpstr>
      <vt:lpstr>References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Ensemble Learning</dc:title>
  <dc:creator>微软用户</dc:creator>
  <cp:lastModifiedBy>微软用户</cp:lastModifiedBy>
  <cp:revision>138</cp:revision>
  <dcterms:created xsi:type="dcterms:W3CDTF">2013-10-25T13:02:44Z</dcterms:created>
  <dcterms:modified xsi:type="dcterms:W3CDTF">2014-04-09T14:40:44Z</dcterms:modified>
</cp:coreProperties>
</file>