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0" r:id="rId10"/>
    <p:sldId id="262" r:id="rId11"/>
    <p:sldId id="261" r:id="rId12"/>
    <p:sldId id="268" r:id="rId13"/>
    <p:sldId id="269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935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034784" cy="157276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66800" y="4038600"/>
            <a:ext cx="7010400" cy="15727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590800"/>
            <a:ext cx="3419856" cy="3219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590800"/>
            <a:ext cx="3419856" cy="32196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Graph </a:t>
            </a:r>
            <a:r>
              <a:rPr lang="en-US" b="1" dirty="0">
                <a:solidFill>
                  <a:srgbClr val="FF0000"/>
                </a:solidFill>
              </a:rPr>
              <a:t>Regularized Non-negative Matrix Factorization for Data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858000" cy="2895600"/>
          </a:xfrm>
        </p:spPr>
        <p:txBody>
          <a:bodyPr>
            <a:normAutofit fontScale="92500"/>
          </a:bodyPr>
          <a:lstStyle/>
          <a:p>
            <a:pPr algn="r"/>
            <a:r>
              <a:rPr lang="en-US" sz="2000" dirty="0" smtClean="0"/>
              <a:t>Authors: D. </a:t>
            </a:r>
            <a:r>
              <a:rPr lang="en-US" sz="2000" dirty="0" err="1" smtClean="0"/>
              <a:t>Cai</a:t>
            </a:r>
            <a:r>
              <a:rPr lang="en-US" sz="2000" dirty="0" smtClean="0"/>
              <a:t>, X. He, </a:t>
            </a:r>
            <a:r>
              <a:rPr lang="en-US" sz="2000" dirty="0" err="1" smtClean="0"/>
              <a:t>J.Han</a:t>
            </a:r>
            <a:r>
              <a:rPr lang="en-US" sz="2000" dirty="0" smtClean="0"/>
              <a:t> and Thomas S. Huang,2011</a:t>
            </a:r>
          </a:p>
          <a:p>
            <a:pPr algn="r"/>
            <a:endParaRPr lang="en-US" sz="2000" dirty="0"/>
          </a:p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endParaRPr lang="en-US" sz="2000" dirty="0" smtClean="0"/>
          </a:p>
          <a:p>
            <a:pPr algn="r"/>
            <a:endParaRPr lang="en-US" sz="2000" dirty="0" smtClean="0"/>
          </a:p>
          <a:p>
            <a:pPr algn="r"/>
            <a:r>
              <a:rPr lang="en-US" sz="2000" dirty="0" err="1" smtClean="0"/>
              <a:t>Reporter:Yunfei</a:t>
            </a:r>
            <a:r>
              <a:rPr lang="en-US" sz="2000" dirty="0" smtClean="0"/>
              <a:t> Wang</a:t>
            </a:r>
          </a:p>
          <a:p>
            <a:pPr algn="r"/>
            <a:r>
              <a:rPr lang="en-US" sz="2000" dirty="0" smtClean="0"/>
              <a:t>Sep.21,2012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54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Proofs of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/>
          <a:lstStyle/>
          <a:p>
            <a:r>
              <a:rPr lang="en-US" dirty="0" smtClean="0"/>
              <a:t>The proving steps are similar to NMF</a:t>
            </a:r>
          </a:p>
          <a:p>
            <a:pPr lvl="1"/>
            <a:r>
              <a:rPr lang="en-US" dirty="0" smtClean="0"/>
              <a:t>Define an auxiliary function</a:t>
            </a:r>
          </a:p>
          <a:p>
            <a:pPr lvl="1"/>
            <a:r>
              <a:rPr lang="en-US" dirty="0" smtClean="0"/>
              <a:t>Construct an auxiliary function for objective function</a:t>
            </a:r>
          </a:p>
          <a:p>
            <a:pPr lvl="1"/>
            <a:r>
              <a:rPr lang="en-US" dirty="0" smtClean="0"/>
              <a:t>Prove the function constructed above satisfy all the conditions.</a:t>
            </a:r>
          </a:p>
          <a:p>
            <a:pPr lvl="1"/>
            <a:r>
              <a:rPr lang="en-US" dirty="0" smtClean="0"/>
              <a:t>Get the update rules by setting the gradient of auxiliary function to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39900"/>
            <a:ext cx="281749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28469"/>
            <a:ext cx="2788920" cy="232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205287"/>
            <a:ext cx="2840355" cy="229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191000"/>
            <a:ext cx="2823210" cy="232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2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62000"/>
          </a:xfrm>
        </p:spPr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89382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90" y="2286000"/>
            <a:ext cx="3863340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0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62000"/>
          </a:xfrm>
        </p:spPr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901440" cy="313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2171700"/>
            <a:ext cx="3802380" cy="322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0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857500" cy="232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565910"/>
            <a:ext cx="2920365" cy="236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987164"/>
            <a:ext cx="28003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65" y="3975734"/>
            <a:ext cx="2857500" cy="236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0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762000"/>
          </a:xfrm>
        </p:spPr>
        <p:txBody>
          <a:bodyPr>
            <a:normAutofit/>
          </a:bodyPr>
          <a:lstStyle/>
          <a:p>
            <a:r>
              <a:rPr lang="en-US" dirty="0"/>
              <a:t>Weighted NMF and </a:t>
            </a:r>
            <a:r>
              <a:rPr lang="en-US" dirty="0" smtClean="0"/>
              <a:t>GNMF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6830209" cy="4800600"/>
          </a:xfrm>
        </p:spPr>
        <p:txBody>
          <a:bodyPr/>
          <a:lstStyle/>
          <a:p>
            <a:r>
              <a:rPr lang="en-US" sz="2200" dirty="0" smtClean="0"/>
              <a:t>Weighted NMF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200" dirty="0" smtClean="0"/>
              <a:t>Weighted GNMF</a:t>
            </a:r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99" y="2095500"/>
            <a:ext cx="451104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4267200"/>
            <a:ext cx="469204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3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NMF with Manifold Regularization</a:t>
            </a:r>
          </a:p>
          <a:p>
            <a:r>
              <a:rPr lang="en-US" dirty="0" smtClean="0"/>
              <a:t>Updating Rules</a:t>
            </a:r>
          </a:p>
          <a:p>
            <a:r>
              <a:rPr lang="en-US" dirty="0" smtClean="0"/>
              <a:t>Computational Complexity Analysis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Proofs of convergence</a:t>
            </a:r>
          </a:p>
          <a:p>
            <a:r>
              <a:rPr lang="en-US" dirty="0" smtClean="0"/>
              <a:t>Weighted NMF and GNMF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96200" cy="799064"/>
          </a:xfrm>
        </p:spPr>
        <p:txBody>
          <a:bodyPr>
            <a:normAutofit fontScale="90000"/>
          </a:bodyPr>
          <a:lstStyle/>
          <a:p>
            <a:r>
              <a:rPr lang="en-US" dirty="0"/>
              <a:t>NMF with </a:t>
            </a:r>
            <a:r>
              <a:rPr lang="en-US" dirty="0" smtClean="0"/>
              <a:t>Manifold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Local invariance assumption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data points </a:t>
            </a:r>
            <a:r>
              <a:rPr lang="en-US" dirty="0" smtClean="0"/>
              <a:t>close </a:t>
            </a:r>
            <a:r>
              <a:rPr lang="en-US" dirty="0"/>
              <a:t>in the </a:t>
            </a:r>
            <a:r>
              <a:rPr lang="en-US" dirty="0" smtClean="0"/>
              <a:t>intrinsic geometry </a:t>
            </a:r>
            <a:r>
              <a:rPr lang="en-US" dirty="0"/>
              <a:t>of the data distribution, the respect to the new basis are also close to each </a:t>
            </a:r>
            <a:r>
              <a:rPr lang="en-US" dirty="0" smtClean="0"/>
              <a:t>other.</a:t>
            </a:r>
            <a:endParaRPr lang="en-US" dirty="0"/>
          </a:p>
          <a:p>
            <a:r>
              <a:rPr lang="en-US" dirty="0" smtClean="0"/>
              <a:t>Drawback of NMF</a:t>
            </a:r>
          </a:p>
          <a:p>
            <a:pPr lvl="1"/>
            <a:r>
              <a:rPr lang="en-US" dirty="0" smtClean="0"/>
              <a:t>Failing to discover the intrinsic geometrical and discriminating structure of the data space</a:t>
            </a:r>
          </a:p>
          <a:p>
            <a:r>
              <a:rPr lang="en-US" dirty="0" smtClean="0"/>
              <a:t>GNMF</a:t>
            </a:r>
          </a:p>
          <a:p>
            <a:pPr lvl="1"/>
            <a:r>
              <a:rPr lang="en-US" dirty="0" smtClean="0"/>
              <a:t>Incorporating a geometrically based </a:t>
            </a:r>
            <a:r>
              <a:rPr lang="en-US" dirty="0" err="1" smtClean="0"/>
              <a:t>regularizer</a:t>
            </a:r>
            <a:r>
              <a:rPr lang="en-US" dirty="0"/>
              <a:t> </a:t>
            </a:r>
            <a:r>
              <a:rPr lang="en-US" dirty="0" smtClean="0"/>
              <a:t>into NMF.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024744" cy="951464"/>
          </a:xfrm>
        </p:spPr>
        <p:txBody>
          <a:bodyPr/>
          <a:lstStyle/>
          <a:p>
            <a:pPr algn="ctr"/>
            <a:r>
              <a:rPr lang="en-US" dirty="0" smtClean="0"/>
              <a:t>Nearest Neighbor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6777317" cy="4077148"/>
          </a:xfrm>
        </p:spPr>
        <p:txBody>
          <a:bodyPr/>
          <a:lstStyle/>
          <a:p>
            <a:r>
              <a:rPr lang="en-US" dirty="0" smtClean="0"/>
              <a:t>Model the geometric structure effectively</a:t>
            </a:r>
          </a:p>
          <a:p>
            <a:r>
              <a:rPr lang="en-US" dirty="0" smtClean="0"/>
              <a:t>Weight Matrix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1) 0-1 weighting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2) Heat kernel weighting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3) Dot-product weighting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18386"/>
              </p:ext>
            </p:extLst>
          </p:nvPr>
        </p:nvGraphicFramePr>
        <p:xfrm>
          <a:off x="4267200" y="2819400"/>
          <a:ext cx="335280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1917360" imgH="457200" progId="Equation.DSMT4">
                  <p:embed/>
                </p:oleObj>
              </mc:Choice>
              <mc:Fallback>
                <p:oleObj name="Equation" r:id="rId3" imgW="1917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2819400"/>
                        <a:ext cx="335280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106334"/>
              </p:ext>
            </p:extLst>
          </p:nvPr>
        </p:nvGraphicFramePr>
        <p:xfrm>
          <a:off x="5334000" y="3657600"/>
          <a:ext cx="228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5" imgW="863280" imgH="431640" progId="Equation.DSMT4">
                  <p:embed/>
                </p:oleObj>
              </mc:Choice>
              <mc:Fallback>
                <p:oleObj name="Equation" r:id="rId5" imgW="863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3657600"/>
                        <a:ext cx="22860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14234"/>
              </p:ext>
            </p:extLst>
          </p:nvPr>
        </p:nvGraphicFramePr>
        <p:xfrm>
          <a:off x="5410200" y="4724400"/>
          <a:ext cx="148082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672840" imgH="253800" progId="Equation.DSMT4">
                  <p:embed/>
                </p:oleObj>
              </mc:Choice>
              <mc:Fallback>
                <p:oleObj name="Equation" r:id="rId7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200" y="4724400"/>
                        <a:ext cx="148082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6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219200"/>
            <a:ext cx="8001000" cy="801136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Measure the dissimilarity in NMF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42416" y="2286000"/>
            <a:ext cx="3419856" cy="3520440"/>
          </a:xfrm>
        </p:spPr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2286000"/>
            <a:ext cx="3419856" cy="3520439"/>
          </a:xfrm>
        </p:spPr>
        <p:txBody>
          <a:bodyPr/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1" y="2872582"/>
            <a:ext cx="3352799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2832895"/>
            <a:ext cx="36576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2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 the smoothness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313432"/>
            <a:ext cx="3852672" cy="3493008"/>
          </a:xfrm>
        </p:spPr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343400" y="2313431"/>
            <a:ext cx="3962400" cy="3493008"/>
          </a:xfrm>
        </p:spPr>
        <p:txBody>
          <a:bodyPr/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372854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45" y="2743200"/>
            <a:ext cx="380255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27664"/>
            <a:ext cx="7391400" cy="724936"/>
          </a:xfrm>
        </p:spPr>
        <p:txBody>
          <a:bodyPr>
            <a:noAutofit/>
          </a:bodyPr>
          <a:lstStyle/>
          <a:p>
            <a:r>
              <a:rPr lang="en-US" dirty="0" smtClean="0"/>
              <a:t>Objective functions in GNMF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057400"/>
            <a:ext cx="7034784" cy="1752600"/>
          </a:xfrm>
        </p:spPr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075324" y="3810000"/>
            <a:ext cx="7010400" cy="2286000"/>
          </a:xfrm>
        </p:spPr>
        <p:txBody>
          <a:bodyPr/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1" y="4191000"/>
            <a:ext cx="660399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1" y="2514600"/>
            <a:ext cx="625477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1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9" y="838200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Updating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" y="1828801"/>
            <a:ext cx="7620000" cy="1462087"/>
          </a:xfrm>
        </p:spPr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95313" y="3181350"/>
            <a:ext cx="7391400" cy="2793447"/>
          </a:xfrm>
        </p:spPr>
        <p:txBody>
          <a:bodyPr/>
          <a:lstStyle/>
          <a:p>
            <a:r>
              <a:rPr lang="en-US" dirty="0" smtClean="0"/>
              <a:t>Divergence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20294"/>
            <a:ext cx="426720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1988"/>
            <a:ext cx="6453503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86000"/>
            <a:ext cx="27051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368141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5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7664"/>
            <a:ext cx="8077200" cy="7249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Computational Complexity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688"/>
            <a:ext cx="8153400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4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920</TotalTime>
  <Words>220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Austin</vt:lpstr>
      <vt:lpstr>Equation</vt:lpstr>
      <vt:lpstr>Graph Regularized Non-negative Matrix Factorization for Data Representation</vt:lpstr>
      <vt:lpstr>Outline</vt:lpstr>
      <vt:lpstr>NMF with Manifold Regularization</vt:lpstr>
      <vt:lpstr>Nearest Neighbor Graph</vt:lpstr>
      <vt:lpstr>Measure the dissimilarity in NMF</vt:lpstr>
      <vt:lpstr>Measure the smoothness</vt:lpstr>
      <vt:lpstr>Objective functions in GNMF</vt:lpstr>
      <vt:lpstr>Updating Rules</vt:lpstr>
      <vt:lpstr>Computational Complexity Analysis</vt:lpstr>
      <vt:lpstr>Proofs of convergence</vt:lpstr>
      <vt:lpstr>Experimental results</vt:lpstr>
      <vt:lpstr>Experimental results</vt:lpstr>
      <vt:lpstr>Experimental results</vt:lpstr>
      <vt:lpstr>Experimental results</vt:lpstr>
      <vt:lpstr>Weighted NMF and GNMF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Regularized Non-negative Matrix Factorization for Data Representation</dc:title>
  <dc:creator>Jerome</dc:creator>
  <cp:lastModifiedBy>Jerome</cp:lastModifiedBy>
  <cp:revision>36</cp:revision>
  <dcterms:created xsi:type="dcterms:W3CDTF">2006-08-16T00:00:00Z</dcterms:created>
  <dcterms:modified xsi:type="dcterms:W3CDTF">2012-09-20T19:42:15Z</dcterms:modified>
</cp:coreProperties>
</file>