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32"/>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move the slide</a:t>
            </a: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12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2381E224-A1A6-48AB-9149-D2E575DEBF0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533400" y="763588"/>
            <a:ext cx="6704013" cy="377190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marL="216000" indent="-216000">
              <a:buNone/>
            </a:pPr>
            <a:endParaRPr lang="en-US" sz="1100" b="0" strike="noStrike" spc="-1">
              <a:solidFill>
                <a:srgbClr val="000000"/>
              </a:solidFill>
              <a:latin typeface="Arial"/>
              <a:ea typeface="Arial"/>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tIns="45720" rIns="91440" bIns="45720" anchor="t">
            <a:noAutofit/>
          </a:bodyPr>
          <a:lstStyle>
            <a:lvl1pPr indent="0" algn="r">
              <a:lnSpc>
                <a:spcPct val="100000"/>
              </a:lnSpc>
              <a:buNone/>
              <a:tabLst>
                <a:tab pos="0" algn="l"/>
              </a:tabLst>
              <a:defRPr lang="en" sz="1400" b="0" strike="noStrike" spc="-1">
                <a:solidFill>
                  <a:srgbClr val="000000"/>
                </a:solidFill>
                <a:latin typeface="Times New Roman"/>
                <a:ea typeface="Times New Roman"/>
              </a:defRPr>
            </a:lvl1pPr>
          </a:lstStyle>
          <a:p>
            <a:pPr indent="0" algn="r">
              <a:lnSpc>
                <a:spcPct val="100000"/>
              </a:lnSpc>
              <a:buNone/>
              <a:tabLst>
                <a:tab pos="0" algn="l"/>
              </a:tabLst>
            </a:pPr>
            <a:fld id="{D57A1523-9A3F-4177-80B0-D324FB1339D3}" type="slidenum">
              <a:rPr lang="en" sz="1400" b="0" strike="noStrike" spc="-1">
                <a:solidFill>
                  <a:srgbClr val="000000"/>
                </a:solidFill>
                <a:latin typeface="Times New Roman"/>
                <a:ea typeface="Times New Roman"/>
              </a:rPr>
              <a:t>1</a:t>
            </a:fld>
            <a:endParaRPr lang="en-US"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100" b="1" strike="noStrike" spc="-1">
                <a:solidFill>
                  <a:srgbClr val="223366"/>
                </a:solidFill>
                <a:latin typeface="Arial"/>
                <a:ea typeface="Arial"/>
              </a:rPr>
              <a:t>Thank You !!</a:t>
            </a:r>
            <a:endParaRPr lang="en-US" sz="11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2C3F4C3E-15C3-4274-9CA6-D7C2089096B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lstStyle/>
          <a:p>
            <a:fld id="{C52B1C52-2C1C-47E9-B364-C5E9D0DA60FC}"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lstStyle/>
          <a:p>
            <a:fld id="{18E820D8-B96E-4EBB-9B85-BE996C45BD3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9EB314AD-8BE6-4112-8A0E-BF19F1B66BA0}"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2A229926-5474-4561-95B4-08DA393A8391}"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2"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AFD2759E-1431-4A53-853C-2FF5E0359BB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8B67D9BD-426F-462A-83DC-21D6D27DE3CE}"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F6DE975E-5145-46C1-BDAD-D3DEE564D9EE}"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8" name="PlaceHolder 2"/>
          <p:cNvSpPr>
            <a:spLocks noGrp="1"/>
          </p:cNvSpPr>
          <p:nvPr>
            <p:ph/>
          </p:nvPr>
        </p:nvSpPr>
        <p:spPr>
          <a:xfrm>
            <a:off x="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9" name="PlaceHolder 3"/>
          <p:cNvSpPr>
            <a:spLocks noGrp="1"/>
          </p:cNvSpPr>
          <p:nvPr>
            <p:ph/>
          </p:nvPr>
        </p:nvSpPr>
        <p:spPr>
          <a:xfrm>
            <a:off x="153720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sldNum" idx="11"/>
          </p:nvPr>
        </p:nvSpPr>
        <p:spPr/>
        <p:txBody>
          <a:bodyPr/>
          <a:lstStyle/>
          <a:p>
            <a:fld id="{0E77AD56-130C-4E7A-AB24-F9F7BC801DF3}"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lstStyle/>
          <a:p>
            <a:fld id="{7469F362-BBE6-4AF1-B1BB-00DC752392F5}"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tIns="45720" rIns="91440" bIns="45720" anchor="b">
            <a:noAutofit/>
          </a:bodyPr>
          <a:lstStyle/>
          <a:p>
            <a:pPr indent="0">
              <a:buNone/>
            </a:pPr>
            <a:r>
              <a:rPr lang="en-US" sz="6000" b="0" strike="noStrike" spc="-1">
                <a:solidFill>
                  <a:srgbClr val="000000"/>
                </a:solidFill>
                <a:latin typeface="Arial"/>
              </a:rPr>
              <a:t>Click to edit the title text format</a:t>
            </a: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tIns="45720" rIns="91440" bIns="4572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 </a:t>
            </a: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tIns="45720" rIns="91440" bIns="4572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 </a:t>
            </a: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tIns="45720" rIns="91440" bIns="45720" anchor="t">
            <a:noAutofit/>
          </a:bodyPr>
          <a:lstStyle>
            <a:lvl1pPr indent="0">
              <a:lnSpc>
                <a:spcPct val="100000"/>
              </a:lnSpc>
              <a:buNone/>
              <a:tabLst>
                <a:tab pos="0" algn="l"/>
              </a:tabLst>
              <a:defRPr lang="en" sz="1400" b="0" strike="noStrike" spc="-1">
                <a:solidFill>
                  <a:srgbClr val="000000"/>
                </a:solidFill>
                <a:latin typeface="Arial"/>
                <a:ea typeface="Arial"/>
              </a:defRPr>
            </a:lvl1pPr>
          </a:lstStyle>
          <a:p>
            <a:pPr indent="0">
              <a:lnSpc>
                <a:spcPct val="100000"/>
              </a:lnSpc>
              <a:buNone/>
              <a:tabLst>
                <a:tab pos="0" algn="l"/>
              </a:tabLst>
            </a:pPr>
            <a:fld id="{1B185CEE-C7BB-4317-8B0C-0BCADF0C780A}" type="slidenum">
              <a:rPr lang="en" sz="1400" b="0" strike="noStrike" spc="-1">
                <a:solidFill>
                  <a:srgbClr val="000000"/>
                </a:solidFill>
                <a:latin typeface="Arial"/>
                <a:ea typeface="Arial"/>
              </a:rPr>
              <a:t>‹#›</a:t>
            </a:fld>
            <a:endParaRPr lang="en-US" sz="1400" b="0" strike="noStrike" spc="-1">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0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Autofit/>
          </a:bodyPr>
          <a:lstStyle/>
          <a:p>
            <a:pPr indent="0">
              <a:buNone/>
            </a:pPr>
            <a:r>
              <a:rPr lang="en-US" sz="4800" b="0" strike="noStrike" spc="-1">
                <a:solidFill>
                  <a:srgbClr val="000000"/>
                </a:solidFill>
                <a:latin typeface="Arial"/>
              </a:rPr>
              <a:t>Click to edit the title text format</a:t>
            </a: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18F26422-CB33-4424-B334-44FE60E775C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10"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3"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5"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16" name="Google Shape;47;p32"/>
          <p:cNvSpPr/>
          <p:nvPr/>
        </p:nvSpPr>
        <p:spPr>
          <a:xfrm>
            <a:off x="457200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Autofit/>
          </a:bodyPr>
          <a:lstStyle/>
          <a:p>
            <a:pPr indent="0">
              <a:buNone/>
            </a:pPr>
            <a:r>
              <a:rPr lang="en-US" sz="4200" b="0" strike="noStrike" spc="-1">
                <a:solidFill>
                  <a:srgbClr val="000000"/>
                </a:solidFill>
                <a:latin typeface="Arial"/>
              </a:rPr>
              <a:t>Click to edit the title text format</a:t>
            </a: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874EECC5-81E3-472F-8A8A-75CCF46FC0D4}"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5"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8"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0"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452903C3-DCAC-408E-94FA-D1C6435F589E}"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2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694CF618-F05B-43E3-976C-919C688234E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32"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5"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7"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25DC2CAA-F5CA-4465-BBA0-2D0F189092E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4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5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6"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8"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tIns="0" rIns="0" bIns="0" anchor="t">
            <a:noAutofit/>
          </a:bodyPr>
          <a:lstStyle/>
          <a:p>
            <a:pPr indent="0">
              <a:buNone/>
            </a:pPr>
            <a:r>
              <a:rPr lang="en-US" sz="2400" b="0" strike="noStrike" spc="-1">
                <a:solidFill>
                  <a:srgbClr val="000000"/>
                </a:solidFill>
                <a:latin typeface="Arial"/>
              </a:rPr>
              <a:t>Click to edit the title text format</a:t>
            </a:r>
          </a:p>
        </p:txBody>
      </p:sp>
      <p:sp>
        <p:nvSpPr>
          <p:cNvPr id="60" name="PlaceHolder 2"/>
          <p:cNvSpPr>
            <a:spLocks noGrp="1"/>
          </p:cNvSpPr>
          <p:nvPr>
            <p:ph type="body"/>
          </p:nvPr>
        </p:nvSpPr>
        <p:spPr>
          <a:xfrm>
            <a:off x="0" y="0"/>
            <a:ext cx="2999520" cy="29995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61" name="PlaceHolder 3"/>
          <p:cNvSpPr>
            <a:spLocks noGrp="1"/>
          </p:cNvSpPr>
          <p:nvPr>
            <p:ph type="ftr" idx="7"/>
          </p:nvPr>
        </p:nvSpPr>
        <p:spPr>
          <a:xfrm>
            <a:off x="0" y="0"/>
            <a:ext cx="2999520" cy="299952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2" name="PlaceHolder 4"/>
          <p:cNvSpPr>
            <a:spLocks noGrp="1"/>
          </p:cNvSpPr>
          <p:nvPr>
            <p:ph type="dt" idx="8"/>
          </p:nvPr>
        </p:nvSpPr>
        <p:spPr>
          <a:xfrm>
            <a:off x="0" y="0"/>
            <a:ext cx="2999520" cy="299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63" name="PlaceHolder 5"/>
          <p:cNvSpPr>
            <a:spLocks noGrp="1"/>
          </p:cNvSpPr>
          <p:nvPr>
            <p:ph type="sldNum" idx="9"/>
          </p:nvPr>
        </p:nvSpPr>
        <p:spPr>
          <a:xfrm>
            <a:off x="0" y="0"/>
            <a:ext cx="2999520" cy="2999520"/>
          </a:xfrm>
          <a:prstGeom prst="rect">
            <a:avLst/>
          </a:prstGeom>
          <a:noFill/>
          <a:ln w="0">
            <a:noFill/>
          </a:ln>
        </p:spPr>
        <p:txBody>
          <a:bodyPr lIns="0" tIns="0" rIns="0" bIns="0" anchor="t">
            <a:noAutofit/>
          </a:bodyPr>
          <a:lstStyle>
            <a:lvl1pPr indent="0" algn="r">
              <a:lnSpc>
                <a:spcPct val="100000"/>
              </a:lnSpc>
              <a:buNone/>
              <a:tabLst>
                <a:tab pos="0" algn="l"/>
              </a:tabLst>
              <a:defRPr lang="en" sz="1400" b="0" strike="noStrike" spc="-1">
                <a:solidFill>
                  <a:srgbClr val="888888"/>
                </a:solidFill>
                <a:latin typeface="Arial"/>
                <a:ea typeface="Arial"/>
              </a:defRPr>
            </a:lvl1pPr>
          </a:lstStyle>
          <a:p>
            <a:pPr indent="0" algn="r">
              <a:lnSpc>
                <a:spcPct val="100000"/>
              </a:lnSpc>
              <a:buNone/>
              <a:tabLst>
                <a:tab pos="0" algn="l"/>
              </a:tabLst>
            </a:pPr>
            <a:fld id="{F07F8A8D-9269-49DF-96F7-EEC26CF95767}" type="slidenum">
              <a:rPr lang="en" sz="1400" b="0" strike="noStrike" spc="-1">
                <a:solidFill>
                  <a:srgbClr val="888888"/>
                </a:solidFill>
                <a:latin typeface="Arial"/>
                <a:ea typeface="Arial"/>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6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D6356016-F919-4CDD-8134-2773273DFCDB}"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7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buNone/>
            </a:pPr>
            <a:r>
              <a:rPr lang="en-US"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5EECDE86-BA71-4A49-9BFC-A0B2265A2999}"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9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CEA184BF-A4CF-49ED-9F6F-660CB791C96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27" name="Google Shape;63;p5" descr="A white circle in the sky&#10;&#10;Description automatically generated"/>
          <p:cNvPicPr/>
          <p:nvPr/>
        </p:nvPicPr>
        <p:blipFill>
          <a:blip r:embed="rId3">
            <a:alphaModFix amt="5000"/>
          </a:blip>
          <a:srcRect t="5926" r="741" b="10205"/>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blurRad="507960" sx="105000" sy="105000" algn="ctr"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31" name="Google Shape;67;p5"/>
          <p:cNvSpPr/>
          <p:nvPr/>
        </p:nvSpPr>
        <p:spPr>
          <a:xfrm>
            <a:off x="2029680" y="2248200"/>
            <a:ext cx="502488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1" strike="noStrike" spc="-1">
                <a:solidFill>
                  <a:srgbClr val="161D23"/>
                </a:solidFill>
                <a:latin typeface="Arial"/>
                <a:ea typeface="Arial"/>
              </a:rPr>
              <a:t>NEXT GEN EMPLOYABILITY PROGRAM</a:t>
            </a:r>
            <a:endParaRPr lang="en-US" sz="2000" b="0" strike="noStrike" spc="-1">
              <a:solidFill>
                <a:srgbClr val="000000"/>
              </a:solidFill>
              <a:latin typeface="Arial"/>
            </a:endParaRPr>
          </a:p>
        </p:txBody>
      </p:sp>
      <p:sp>
        <p:nvSpPr>
          <p:cNvPr id="132" name="Google Shape;68;p5"/>
          <p:cNvSpPr/>
          <p:nvPr/>
        </p:nvSpPr>
        <p:spPr>
          <a:xfrm>
            <a:off x="2541240" y="2795760"/>
            <a:ext cx="401940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0" strike="noStrike" spc="-1">
                <a:solidFill>
                  <a:srgbClr val="161D23"/>
                </a:solidFill>
                <a:latin typeface="Arial"/>
                <a:ea typeface="Arial"/>
              </a:rPr>
              <a:t>Creating a future-ready workforce</a:t>
            </a:r>
            <a:endParaRPr lang="en-US" sz="2000" b="0" strike="noStrike" spc="-1">
              <a:solidFill>
                <a:srgbClr val="000000"/>
              </a:solidFill>
              <a:latin typeface="Arial"/>
            </a:endParaRPr>
          </a:p>
        </p:txBody>
      </p:sp>
      <p:sp>
        <p:nvSpPr>
          <p:cNvPr id="133" name="Google Shape;69;p5"/>
          <p:cNvSpPr/>
          <p:nvPr/>
        </p:nvSpPr>
        <p:spPr>
          <a:xfrm>
            <a:off x="988560" y="364248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chemeClr val="dk1"/>
                </a:solidFill>
                <a:latin typeface="Arial"/>
                <a:ea typeface="Arial"/>
              </a:rPr>
              <a:t>Team Members</a:t>
            </a:r>
            <a:endParaRPr lang="en-US" sz="1200" b="0" strike="noStrike" spc="-1">
              <a:solidFill>
                <a:srgbClr val="000000"/>
              </a:solidFill>
              <a:latin typeface="Arial"/>
            </a:endParaRPr>
          </a:p>
        </p:txBody>
      </p:sp>
      <p:sp>
        <p:nvSpPr>
          <p:cNvPr id="134" name="Google Shape;70;p5"/>
          <p:cNvSpPr/>
          <p:nvPr/>
        </p:nvSpPr>
        <p:spPr>
          <a:xfrm>
            <a:off x="1095120" y="3956040"/>
            <a:ext cx="2874240" cy="43088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dirty="0">
                <a:solidFill>
                  <a:schemeClr val="dk1"/>
                </a:solidFill>
                <a:latin typeface="Arial"/>
                <a:ea typeface="Arial"/>
              </a:rPr>
              <a:t>Student Name : </a:t>
            </a:r>
            <a:r>
              <a:rPr lang="en" sz="1100" spc="-1" dirty="0">
                <a:solidFill>
                  <a:schemeClr val="dk1"/>
                </a:solidFill>
                <a:latin typeface="Arial"/>
                <a:ea typeface="Arial"/>
              </a:rPr>
              <a:t>JEROMEY A</a:t>
            </a:r>
            <a:endParaRPr lang="en" sz="1100" b="0" strike="noStrike" spc="-1" dirty="0">
              <a:solidFill>
                <a:schemeClr val="dk1"/>
              </a:solidFill>
              <a:latin typeface="Arial"/>
              <a:ea typeface="Arial"/>
            </a:endParaRPr>
          </a:p>
          <a:p>
            <a:pPr>
              <a:lnSpc>
                <a:spcPct val="100000"/>
              </a:lnSpc>
              <a:tabLst>
                <a:tab pos="0" algn="l"/>
              </a:tabLst>
            </a:pPr>
            <a:r>
              <a:rPr lang="en" sz="1100" b="0" strike="noStrike" spc="-1" dirty="0">
                <a:solidFill>
                  <a:schemeClr val="dk1"/>
                </a:solidFill>
                <a:latin typeface="Arial"/>
                <a:ea typeface="Arial"/>
              </a:rPr>
              <a:t>Student ID </a:t>
            </a:r>
            <a:r>
              <a:rPr lang="en" sz="1100" b="0" strike="noStrike" spc="-1">
                <a:solidFill>
                  <a:schemeClr val="dk1"/>
                </a:solidFill>
                <a:latin typeface="Arial"/>
                <a:ea typeface="Arial"/>
              </a:rPr>
              <a:t>: au11332124016</a:t>
            </a:r>
            <a:endParaRPr lang="en-US" sz="1100" b="0" strike="noStrike" spc="-1" dirty="0">
              <a:solidFill>
                <a:srgbClr val="000000"/>
              </a:solidFill>
              <a:latin typeface="Arial"/>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p:cNvPicPr/>
          <p:nvPr/>
        </p:nvPicPr>
        <p:blipFill>
          <a:blip r:embed="rId4"/>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5"/>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6"/>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rgbClr val="000000"/>
                </a:solidFill>
                <a:latin typeface="Arial"/>
                <a:ea typeface="Arial"/>
              </a:rPr>
              <a:t>College Name</a:t>
            </a:r>
            <a:endParaRPr lang="en-US" sz="1200" b="0" strike="noStrike" spc="-1">
              <a:solidFill>
                <a:srgbClr val="000000"/>
              </a:solidFill>
              <a:latin typeface="Arial"/>
            </a:endParaRPr>
          </a:p>
        </p:txBody>
      </p:sp>
      <p:sp>
        <p:nvSpPr>
          <p:cNvPr id="141" name="Google Shape;77;p5"/>
          <p:cNvSpPr/>
          <p:nvPr/>
        </p:nvSpPr>
        <p:spPr>
          <a:xfrm>
            <a:off x="5693400" y="3956040"/>
            <a:ext cx="2095200" cy="4266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a:solidFill>
                  <a:srgbClr val="000000"/>
                </a:solidFill>
                <a:latin typeface="Arial"/>
                <a:ea typeface="Arial"/>
              </a:rPr>
              <a:t>VELAMMAL INSTITUTE OF TECHNOLOGY</a:t>
            </a:r>
            <a:endParaRPr lang="en-US" sz="11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Modelling &amp; Results</a:t>
            </a:r>
            <a:endParaRPr lang="en-US" sz="16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Data Modelling:</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The project begins with data modelling, defining the database schema using Django's ORM (Object-Relational Mapping).</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Entities such as User, Playlist, Song, and Artist are modelled, with appropriate relationships established to represent user interactions and music content organization.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Customizations such as defining primary keys and optimizing database queries are implemented to ensure efficient data storage and retrieval.</a:t>
            </a:r>
            <a:endParaRPr lang="en-US" sz="11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Implementation and Results:</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Following data modelling, the implementation phase focuses on building features to enable music discovery, organization, and social interaction.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User registration and authentication functionalities are developed to provide personalized experiences and secure access to the application.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A comprehensive music library is implemented, allowing users to browse, search, and explore a vast collection of songs, albums, and artists.</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lang="en-US" sz="1100" b="0" strike="noStrike" spc="-1">
              <a:solidFill>
                <a:srgbClr val="000000"/>
              </a:solidFill>
              <a:latin typeface="Arial"/>
            </a:endParaRPr>
          </a:p>
          <a:p>
            <a:pPr indent="0">
              <a:lnSpc>
                <a:spcPct val="100000"/>
              </a:lnSpc>
              <a:spcBef>
                <a:spcPts val="1199"/>
              </a:spcBef>
              <a:buNone/>
              <a:tabLst>
                <a:tab pos="0" algn="l"/>
              </a:tabLst>
            </a:pPr>
            <a:endParaRPr lang="en-US" sz="16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Signup Page</a:t>
            </a:r>
            <a:endParaRPr lang="en-US" sz="1400" b="0" strike="noStrike" spc="-1">
              <a:solidFill>
                <a:srgbClr val="000000"/>
              </a:solidFill>
              <a:latin typeface="Arial"/>
            </a:endParaRPr>
          </a:p>
        </p:txBody>
      </p:sp>
      <p:pic>
        <p:nvPicPr>
          <p:cNvPr id="179" name="Google Shape;155;p46"/>
          <p:cNvPicPr/>
          <p:nvPr/>
        </p:nvPicPr>
        <p:blipFill>
          <a:blip r:embed="rId2"/>
          <a:stretch/>
        </p:blipFill>
        <p:spPr>
          <a:xfrm>
            <a:off x="881280" y="1070640"/>
            <a:ext cx="7066080" cy="36360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Login Page</a:t>
            </a:r>
            <a:endParaRPr lang="en-US" sz="1400" b="0" strike="noStrike" spc="-1">
              <a:solidFill>
                <a:srgbClr val="000000"/>
              </a:solidFill>
              <a:latin typeface="Arial"/>
            </a:endParaRPr>
          </a:p>
        </p:txBody>
      </p:sp>
      <p:pic>
        <p:nvPicPr>
          <p:cNvPr id="181"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a:t>
            </a:r>
            <a:endParaRPr lang="en-US" sz="1400" b="0" strike="noStrike" spc="-1">
              <a:solidFill>
                <a:srgbClr val="000000"/>
              </a:solidFill>
              <a:latin typeface="Arial"/>
            </a:endParaRPr>
          </a:p>
        </p:txBody>
      </p:sp>
      <p:pic>
        <p:nvPicPr>
          <p:cNvPr id="183"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 2</a:t>
            </a:r>
            <a:endParaRPr lang="en-US" sz="1400" b="0" strike="noStrike" spc="-1">
              <a:solidFill>
                <a:srgbClr val="000000"/>
              </a:solidFill>
              <a:latin typeface="Arial"/>
            </a:endParaRPr>
          </a:p>
        </p:txBody>
      </p:sp>
      <p:pic>
        <p:nvPicPr>
          <p:cNvPr id="185" name="Google Shape;155;p46"/>
          <p:cNvPicPr/>
          <p:nvPr/>
        </p:nvPicPr>
        <p:blipFill>
          <a:blip r:embed="rId2"/>
          <a:stretch/>
        </p:blipFill>
        <p:spPr>
          <a:xfrm>
            <a:off x="810360" y="1154160"/>
            <a:ext cx="7208280" cy="3469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All songs</a:t>
            </a:r>
            <a:endParaRPr lang="en-US" sz="1400" b="0" strike="noStrike" spc="-1">
              <a:solidFill>
                <a:srgbClr val="000000"/>
              </a:solidFill>
              <a:latin typeface="Arial"/>
            </a:endParaRPr>
          </a:p>
        </p:txBody>
      </p:sp>
      <p:pic>
        <p:nvPicPr>
          <p:cNvPr id="187" name="Google Shape;155;p46"/>
          <p:cNvPicPr/>
          <p:nvPr/>
        </p:nvPicPr>
        <p:blipFill>
          <a:blip r:embed="rId2"/>
          <a:stretch/>
        </p:blipFill>
        <p:spPr>
          <a:xfrm>
            <a:off x="810360" y="1115280"/>
            <a:ext cx="7208280" cy="35470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S</a:t>
            </a:r>
            <a:r>
              <a:rPr lang="en" sz="1400" b="1" strike="noStrike" spc="-1">
                <a:solidFill>
                  <a:srgbClr val="000000"/>
                </a:solidFill>
                <a:latin typeface="Arial"/>
                <a:ea typeface="Arial"/>
              </a:rPr>
              <a:t>ong Page </a:t>
            </a:r>
            <a:endParaRPr lang="en-US" sz="1400" b="0" strike="noStrike" spc="-1">
              <a:solidFill>
                <a:srgbClr val="000000"/>
              </a:solidFill>
              <a:latin typeface="Arial"/>
            </a:endParaRPr>
          </a:p>
        </p:txBody>
      </p:sp>
      <p:pic>
        <p:nvPicPr>
          <p:cNvPr id="189" name="Google Shape;161;g26d7b22060f_0_3"/>
          <p:cNvPicPr/>
          <p:nvPr/>
        </p:nvPicPr>
        <p:blipFill>
          <a:blip r:embed="rId2"/>
          <a:stretch/>
        </p:blipFill>
        <p:spPr>
          <a:xfrm>
            <a:off x="780480" y="1195920"/>
            <a:ext cx="7160040" cy="34902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History</a:t>
            </a:r>
            <a:r>
              <a:rPr lang="en" sz="1400" b="1" strike="noStrike" spc="-1">
                <a:solidFill>
                  <a:srgbClr val="000000"/>
                </a:solidFill>
                <a:latin typeface="Arial"/>
                <a:ea typeface="Arial"/>
              </a:rPr>
              <a:t> Page </a:t>
            </a:r>
            <a:endParaRPr lang="en-US" sz="1400" b="0" strike="noStrike" spc="-1">
              <a:solidFill>
                <a:srgbClr val="000000"/>
              </a:solidFill>
              <a:latin typeface="Arial"/>
            </a:endParaRPr>
          </a:p>
        </p:txBody>
      </p:sp>
      <p:pic>
        <p:nvPicPr>
          <p:cNvPr id="191" name="Google Shape;161;g26d7b22060f_0_3"/>
          <p:cNvPicPr/>
          <p:nvPr/>
        </p:nvPicPr>
        <p:blipFill>
          <a:blip r:embed="rId2"/>
          <a:stretch/>
        </p:blipFill>
        <p:spPr>
          <a:xfrm>
            <a:off x="799560" y="1195920"/>
            <a:ext cx="7121880" cy="34902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tIns="0" rIns="0" bIns="0" anchor="ctr">
            <a:noAutofit/>
          </a:bodyPr>
          <a:lstStyle/>
          <a:p>
            <a:pPr indent="0">
              <a:lnSpc>
                <a:spcPct val="100000"/>
              </a:lnSpc>
              <a:buNone/>
              <a:tabLst>
                <a:tab pos="0" algn="l"/>
              </a:tabLst>
            </a:pPr>
            <a:r>
              <a:rPr lang="en" sz="1600" b="1" strike="noStrike" spc="-1">
                <a:solidFill>
                  <a:srgbClr val="213163"/>
                </a:solidFill>
                <a:latin typeface="Arial"/>
                <a:ea typeface="Arial"/>
              </a:rPr>
              <a:t>Future Enhancements</a:t>
            </a:r>
            <a:r>
              <a:rPr lang="en" sz="1600" b="1" strike="noStrike" spc="-1">
                <a:solidFill>
                  <a:srgbClr val="374151"/>
                </a:solidFill>
                <a:latin typeface="Arial"/>
                <a:ea typeface="Arial"/>
              </a:rPr>
              <a:t>:</a:t>
            </a:r>
            <a:br>
              <a:rPr sz="1400"/>
            </a:br>
            <a:endParaRPr lang="en-US" sz="1600" b="0" strike="noStrike" spc="-1">
              <a:solidFill>
                <a:srgbClr val="000000"/>
              </a:solidFill>
              <a:latin typeface="Arial"/>
            </a:endParaRPr>
          </a:p>
        </p:txBody>
      </p:sp>
      <p:sp>
        <p:nvSpPr>
          <p:cNvPr id="193" name="Google Shape;167;p49"/>
          <p:cNvSpPr/>
          <p:nvPr/>
        </p:nvSpPr>
        <p:spPr>
          <a:xfrm>
            <a:off x="303480" y="1237680"/>
            <a:ext cx="8666280" cy="3692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Personalized Recommendations:</a:t>
            </a:r>
            <a:r>
              <a:rPr lang="en" sz="1200" b="0" strike="noStrike" spc="-1">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Social Integration: </a:t>
            </a:r>
            <a:r>
              <a:rPr lang="en" sz="1200" b="0" strike="noStrike" spc="-1">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AI-Driven Playlist Creation: </a:t>
            </a:r>
            <a:r>
              <a:rPr lang="en" sz="1200" b="0" strike="noStrike" spc="-1">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Enhanced Discovery Tools: </a:t>
            </a:r>
            <a:r>
              <a:rPr lang="en" sz="1200" b="0" strike="noStrike" spc="-1">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Lyric Integration</a:t>
            </a:r>
            <a:r>
              <a:rPr lang="en" sz="1200" b="0" strike="noStrike" spc="-1">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Live Streaming and Virtual Concerts: </a:t>
            </a:r>
            <a:r>
              <a:rPr lang="en" sz="1200" b="0" strike="noStrike" spc="-1">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Music Education Resources: </a:t>
            </a:r>
            <a:r>
              <a:rPr lang="en" sz="1200" b="0" strike="noStrike" spc="-1">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Voice Control and Integration: </a:t>
            </a:r>
            <a:r>
              <a:rPr lang="en" sz="1200" b="0" strike="noStrike" spc="-1">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lang="en-US" sz="12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Conclusion</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lang="en-US" sz="1600" b="0" strike="noStrike" spc="-1">
              <a:solidFill>
                <a:srgbClr val="000000"/>
              </a:solidFill>
              <a:latin typeface="Arial"/>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2"/>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96000"/>
              </a:lnSpc>
              <a:tabLst>
                <a:tab pos="0" algn="l"/>
              </a:tabLst>
            </a:pPr>
            <a:r>
              <a:rPr lang="en" sz="2000" b="1" strike="noStrike" spc="-1">
                <a:solidFill>
                  <a:srgbClr val="213164"/>
                </a:solidFill>
                <a:latin typeface="Arial"/>
                <a:ea typeface="Arial"/>
              </a:rPr>
              <a:t>CAPSTONE PROJECT SHOWCASE</a:t>
            </a:r>
            <a:endParaRPr lang="en-US" sz="2000" b="0" strike="noStrike" spc="-1">
              <a:solidFill>
                <a:srgbClr val="000000"/>
              </a:solidFill>
              <a:latin typeface="Arial"/>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45" name="Google Shape;85;p8"/>
          <p:cNvSpPr/>
          <p:nvPr/>
        </p:nvSpPr>
        <p:spPr>
          <a:xfrm>
            <a:off x="1571760" y="3183480"/>
            <a:ext cx="583884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24000"/>
              </a:lnSpc>
              <a:tabLst>
                <a:tab pos="0" algn="l"/>
              </a:tabLst>
            </a:pPr>
            <a:r>
              <a:rPr lang="en" sz="1600" b="1" strike="noStrike" spc="-1">
                <a:solidFill>
                  <a:schemeClr val="dk1"/>
                </a:solidFill>
                <a:latin typeface="Arial"/>
                <a:ea typeface="Arial"/>
              </a:rPr>
              <a:t>        Music Web Application using Django Framework</a:t>
            </a:r>
            <a:endParaRPr lang="en-US" sz="1600" b="0" strike="noStrike" spc="-1">
              <a:solidFill>
                <a:srgbClr val="000000"/>
              </a:solidFill>
              <a:latin typeface="Arial"/>
            </a:endParaRPr>
          </a:p>
        </p:txBody>
      </p:sp>
      <p:sp>
        <p:nvSpPr>
          <p:cNvPr id="146" name="Google Shape;86;p8"/>
          <p:cNvSpPr/>
          <p:nvPr/>
        </p:nvSpPr>
        <p:spPr>
          <a:xfrm>
            <a:off x="3872160" y="2704680"/>
            <a:ext cx="139932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1" strike="noStrike" spc="-1">
                <a:solidFill>
                  <a:schemeClr val="lt1"/>
                </a:solidFill>
                <a:latin typeface="Arial"/>
                <a:ea typeface="Arial"/>
              </a:rPr>
              <a:t>Project Title</a:t>
            </a:r>
            <a:endParaRPr lang="en-US" sz="1600" b="0" strike="noStrike" spc="-1">
              <a:solidFill>
                <a:srgbClr val="000000"/>
              </a:solidFill>
              <a:latin typeface="Arial"/>
            </a:endParaRPr>
          </a:p>
        </p:txBody>
      </p:sp>
      <p:sp>
        <p:nvSpPr>
          <p:cNvPr id="147" name="Google Shape;87;p8"/>
          <p:cNvSpPr/>
          <p:nvPr/>
        </p:nvSpPr>
        <p:spPr>
          <a:xfrm>
            <a:off x="1276920" y="4029840"/>
            <a:ext cx="6590160" cy="603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0" strike="noStrike" spc="-1">
                <a:solidFill>
                  <a:schemeClr val="lt1"/>
                </a:solidFill>
                <a:latin typeface="Arial"/>
                <a:ea typeface="Arial"/>
              </a:rPr>
              <a:t>Abstract | Problem Statement | Project Overview | Proposed Solution | Technology Used | Modelling &amp; Results | Conclusion </a:t>
            </a:r>
            <a:endParaRPr lang="en-US" sz="16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tIns="12600" rIns="0" bIns="0" anchor="t">
            <a:noAutofit/>
          </a:bodyPr>
          <a:lstStyle/>
          <a:p>
            <a:pPr marL="12600" indent="0">
              <a:lnSpc>
                <a:spcPct val="100000"/>
              </a:lnSpc>
              <a:buNone/>
              <a:tabLst>
                <a:tab pos="0" algn="l"/>
              </a:tabLst>
            </a:pPr>
            <a:r>
              <a:rPr lang="en" sz="3000" b="1" strike="noStrike" spc="-1">
                <a:solidFill>
                  <a:srgbClr val="223366"/>
                </a:solidFill>
                <a:latin typeface="Arial"/>
                <a:ea typeface="Arial"/>
              </a:rPr>
              <a:t>Thank You!</a:t>
            </a:r>
            <a:endParaRPr lang="en-US" sz="3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Abstract</a:t>
            </a:r>
            <a:endParaRPr lang="en-US" sz="1600" b="0" strike="noStrike" spc="-1">
              <a:solidFill>
                <a:srgbClr val="000000"/>
              </a:solidFill>
              <a:latin typeface="Arial"/>
            </a:endParaRPr>
          </a:p>
          <a:p>
            <a:pPr indent="0">
              <a:lnSpc>
                <a:spcPct val="100000"/>
              </a:lnSpc>
              <a:buNone/>
              <a:tabLst>
                <a:tab pos="0" algn="l"/>
              </a:tabLst>
            </a:pPr>
            <a:r>
              <a:rPr lang="en" sz="1800" b="0" strike="noStrike" spc="-1">
                <a:solidFill>
                  <a:srgbClr val="213163"/>
                </a:solidFill>
                <a:latin typeface="Arial"/>
                <a:ea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lang="en-US" sz="18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endParaRPr lang="en-US" sz="1600" b="0" strike="noStrike" spc="-1">
              <a:solidFill>
                <a:srgbClr val="000000"/>
              </a:solidFill>
              <a:latin typeface="Arial"/>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Problem Statement</a:t>
            </a:r>
            <a:endParaRPr lang="en-US" sz="1800" b="0" strike="noStrike" spc="-1">
              <a:solidFill>
                <a:srgbClr val="000000"/>
              </a:solidFill>
              <a:latin typeface="Arial"/>
            </a:endParaRPr>
          </a:p>
          <a:p>
            <a:pPr indent="0">
              <a:lnSpc>
                <a:spcPct val="100000"/>
              </a:lnSpc>
              <a:buNone/>
              <a:tabLst>
                <a:tab pos="0" algn="l"/>
              </a:tabLst>
            </a:pPr>
            <a:r>
              <a:rPr lang="en" sz="1700" b="0" strike="noStrike" spc="-1">
                <a:solidFill>
                  <a:srgbClr val="213163"/>
                </a:solidFill>
                <a:latin typeface="Arial"/>
                <a:ea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lang="en-US" sz="1700" b="0" strike="noStrike" spc="-1">
              <a:solidFill>
                <a:srgbClr val="000000"/>
              </a:solidFill>
              <a:latin typeface="Arial"/>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Project Overview</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lang="en-US" sz="1600" b="0" strike="noStrike" spc="-1">
              <a:solidFill>
                <a:srgbClr val="000000"/>
              </a:solidFill>
              <a:latin typeface="Arial"/>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Proposed Solution</a:t>
            </a:r>
            <a:endParaRPr lang="en-US" sz="18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r>
              <a:rPr lang="en" sz="1600" b="0" strike="noStrike" spc="-1">
                <a:solidFill>
                  <a:srgbClr val="213163"/>
                </a:solidFill>
                <a:latin typeface="Arial"/>
                <a:ea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lang="en-US" sz="1600" b="0" strike="noStrike" spc="-1">
              <a:solidFill>
                <a:srgbClr val="000000"/>
              </a:solidFill>
              <a:latin typeface="Arial"/>
            </a:endParaRPr>
          </a:p>
        </p:txBody>
      </p:sp>
      <p:sp>
        <p:nvSpPr>
          <p:cNvPr id="158" name="Google Shape;114;p39"/>
          <p:cNvSpPr/>
          <p:nvPr/>
        </p:nvSpPr>
        <p:spPr>
          <a:xfrm>
            <a:off x="138600" y="1102320"/>
            <a:ext cx="8866440" cy="411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1400" b="0" strike="noStrike" spc="-1">
                <a:solidFill>
                  <a:srgbClr val="374151"/>
                </a:solidFill>
                <a:latin typeface="Times New Roman"/>
                <a:ea typeface="Times New Roman"/>
              </a:rPr>
              <a:t>.</a:t>
            </a:r>
            <a:endParaRPr lang="en-US" sz="1400" b="0" strike="noStrike" spc="-1">
              <a:solidFill>
                <a:srgbClr val="000000"/>
              </a:solidFill>
              <a:latin typeface="Arial"/>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2000" b="1" strike="noStrike" spc="-1">
                <a:solidFill>
                  <a:srgbClr val="374151"/>
                </a:solidFill>
                <a:latin typeface="Arial"/>
                <a:ea typeface="Arial"/>
              </a:rPr>
              <a:t>SOLUTION:</a:t>
            </a:r>
            <a:endParaRPr lang="en-US" sz="2000" b="0" strike="noStrike" spc="-1">
              <a:solidFill>
                <a:srgbClr val="000000"/>
              </a:solidFill>
              <a:latin typeface="Arial"/>
            </a:endParaRPr>
          </a:p>
          <a:p>
            <a:pPr marL="743040" indent="-196920">
              <a:lnSpc>
                <a:spcPct val="150000"/>
              </a:lnSpc>
              <a:tabLst>
                <a:tab pos="0" algn="l"/>
              </a:tabLst>
            </a:pPr>
            <a:r>
              <a:rPr lang="en" sz="1800" b="0" strike="noStrike" spc="-1">
                <a:solidFill>
                  <a:srgbClr val="374151"/>
                </a:solidFill>
                <a:latin typeface="Arial"/>
                <a:ea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lang="en-US" sz="1800" b="0" strike="noStrike" spc="-1">
              <a:solidFill>
                <a:srgbClr val="000000"/>
              </a:solidFill>
              <a:latin typeface="Arial"/>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tabLst>
                <a:tab pos="0" algn="l"/>
              </a:tabLst>
            </a:pPr>
            <a:r>
              <a:rPr lang="en" sz="2000" b="1" strike="noStrike" spc="-1">
                <a:solidFill>
                  <a:srgbClr val="000000"/>
                </a:solidFill>
                <a:latin typeface="Arial"/>
                <a:ea typeface="Arial"/>
              </a:rPr>
              <a:t>SOLUTION:</a:t>
            </a:r>
            <a:endParaRPr lang="en-US" sz="2000" b="0" strike="noStrike" spc="-1">
              <a:solidFill>
                <a:srgbClr val="000000"/>
              </a:solidFill>
              <a:latin typeface="Arial"/>
            </a:endParaRPr>
          </a:p>
          <a:p>
            <a:pPr>
              <a:lnSpc>
                <a:spcPct val="100000"/>
              </a:lnSpc>
              <a:tabLst>
                <a:tab pos="0" algn="l"/>
              </a:tabLst>
            </a:pPr>
            <a:r>
              <a:rPr lang="en" sz="1800" b="0" strike="noStrike" spc="-1">
                <a:solidFill>
                  <a:srgbClr val="000000"/>
                </a:solidFill>
                <a:latin typeface="Arial"/>
                <a:ea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lang="en-US"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Technology Used</a:t>
            </a:r>
            <a:endParaRPr lang="en-US" sz="1600" b="0" strike="noStrike" spc="-1">
              <a:solidFill>
                <a:srgbClr val="000000"/>
              </a:solidFill>
              <a:latin typeface="Arial"/>
            </a:endParaRPr>
          </a:p>
        </p:txBody>
      </p:sp>
      <p:sp>
        <p:nvSpPr>
          <p:cNvPr id="166" name="Google Shape;134;p42"/>
          <p:cNvSpPr/>
          <p:nvPr/>
        </p:nvSpPr>
        <p:spPr>
          <a:xfrm>
            <a:off x="128160" y="1059120"/>
            <a:ext cx="5313960" cy="37897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cxnLst/>
            <a:rect l="textAreaLeft" t="textAreaTop" r="textAreaRight" b="textAreaBottom"/>
            <a:pathLst>
              <a:path w="120000" h="120000">
                <a:moveTo>
                  <a:pt x="0" y="0"/>
                </a:moveTo>
                <a:lnTo>
                  <a:pt x="120000" y="0"/>
                </a:lnTo>
                <a:lnTo>
                  <a:pt x="120000" y="120000"/>
                </a:lnTo>
                <a:lnTo>
                  <a:pt x="0" y="120000"/>
                </a:lnTo>
                <a:close/>
              </a:path>
              <a:path w="120000" h="120000" fill="none">
                <a:moveTo>
                  <a:pt x="-10000" y="0"/>
                </a:moveTo>
              </a:path>
              <a:path w="120000" h="120000" fill="none">
                <a:moveTo>
                  <a:pt x="-10000" y="22500"/>
                </a:moveTo>
                <a:lnTo>
                  <a:pt x="-46000" y="135000"/>
                </a:lnTo>
              </a:path>
            </a:pathLst>
          </a:custGeom>
          <a:noFill/>
          <a:ln w="0">
            <a:noFill/>
          </a:ln>
        </p:spPr>
        <p:style>
          <a:lnRef idx="0">
            <a:scrgbClr r="0" g="0" b="0"/>
          </a:lnRef>
          <a:fillRef idx="0">
            <a:scrgbClr r="0" g="0" b="0"/>
          </a:fillRef>
          <a:effectRef idx="0">
            <a:scrgbClr r="0" g="0" b="0"/>
          </a:effectRef>
          <a:fontRef idx="minor"/>
        </p:style>
        <p:txBody>
          <a:bodyPr anchor="ctr" anchorCtr="1">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68" name="Google Shape;136;p42"/>
          <p:cNvSpPr/>
          <p:nvPr/>
        </p:nvSpPr>
        <p:spPr>
          <a:xfrm>
            <a:off x="1000440" y="1361520"/>
            <a:ext cx="331812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Front-end</a:t>
            </a:r>
            <a:endParaRPr lang="en-US" sz="1400" b="0" strike="noStrike" spc="-1">
              <a:solidFill>
                <a:srgbClr val="000000"/>
              </a:solidFill>
              <a:latin typeface="Arial"/>
            </a:endParaRPr>
          </a:p>
        </p:txBody>
      </p:sp>
      <p:sp>
        <p:nvSpPr>
          <p:cNvPr id="169" name="Google Shape;137;p42"/>
          <p:cNvSpPr/>
          <p:nvPr/>
        </p:nvSpPr>
        <p:spPr>
          <a:xfrm>
            <a:off x="4865760" y="1287360"/>
            <a:ext cx="358056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Back-end</a:t>
            </a:r>
            <a:endParaRPr lang="en-US" sz="1400" b="0" strike="noStrike" spc="-1">
              <a:solidFill>
                <a:srgbClr val="000000"/>
              </a:solidFill>
              <a:latin typeface="Arial"/>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pic>
        <p:nvPicPr>
          <p:cNvPr id="172" name="Google Shape;140;p42"/>
          <p:cNvPicPr/>
          <p:nvPr/>
        </p:nvPicPr>
        <p:blipFill>
          <a:blip r:embed="rId2"/>
          <a:stretch/>
        </p:blipFill>
        <p:spPr>
          <a:xfrm>
            <a:off x="1780200" y="1770120"/>
            <a:ext cx="1704960" cy="995400"/>
          </a:xfrm>
          <a:prstGeom prst="rect">
            <a:avLst/>
          </a:prstGeom>
          <a:ln w="0">
            <a:noFill/>
          </a:ln>
        </p:spPr>
      </p:pic>
      <p:pic>
        <p:nvPicPr>
          <p:cNvPr id="173" name="Google Shape;141;p42"/>
          <p:cNvPicPr/>
          <p:nvPr/>
        </p:nvPicPr>
        <p:blipFill>
          <a:blip r:embed="rId3"/>
          <a:stretch/>
        </p:blipFill>
        <p:spPr>
          <a:xfrm>
            <a:off x="1780200" y="2765880"/>
            <a:ext cx="1704960" cy="1362960"/>
          </a:xfrm>
          <a:prstGeom prst="rect">
            <a:avLst/>
          </a:prstGeom>
          <a:ln w="0">
            <a:noFill/>
          </a:ln>
        </p:spPr>
      </p:pic>
      <p:pic>
        <p:nvPicPr>
          <p:cNvPr id="174" name="Google Shape;142;p42"/>
          <p:cNvPicPr/>
          <p:nvPr/>
        </p:nvPicPr>
        <p:blipFill>
          <a:blip r:embed="rId4"/>
          <a:stretch/>
        </p:blipFill>
        <p:spPr>
          <a:xfrm>
            <a:off x="5280480" y="1770120"/>
            <a:ext cx="2898000" cy="2173320"/>
          </a:xfrm>
          <a:prstGeom prst="rect">
            <a:avLst/>
          </a:prstGeom>
          <a:ln w="0">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1426</Words>
  <Application>Microsoft Office PowerPoint</Application>
  <PresentationFormat>On-screen Show (16:9)</PresentationFormat>
  <Paragraphs>69</Paragraphs>
  <Slides>20</Slides>
  <Notes>2</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20</vt:i4>
      </vt:variant>
    </vt:vector>
  </HeadingPairs>
  <TitlesOfParts>
    <vt:vector size="36" baseType="lpstr">
      <vt:lpstr>Arial</vt:lpstr>
      <vt:lpstr>Roboto</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Moinudeen Syed</dc:creator>
  <dc:description/>
  <cp:lastModifiedBy>shenbagalakshmi Rajagopal</cp:lastModifiedBy>
  <cp:revision>6</cp:revision>
  <dcterms:modified xsi:type="dcterms:W3CDTF">2024-04-09T11:20:45Z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