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11"/>
  </p:notesMasterIdLst>
  <p:sldIdLst>
    <p:sldId id="258" r:id="rId2"/>
    <p:sldId id="263" r:id="rId3"/>
    <p:sldId id="261" r:id="rId4"/>
    <p:sldId id="262" r:id="rId5"/>
    <p:sldId id="264" r:id="rId6"/>
    <p:sldId id="266" r:id="rId7"/>
    <p:sldId id="265"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52E776-6292-4044-890A-7C5ACBBF4CB7}" v="9" dt="2023-09-29T14:38:23.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06"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30-09-2023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xmlns=""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93603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43895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935421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4149336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00312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413493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370807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12985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29382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87751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342682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19271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77605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340744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8824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pPr/>
              <a:t>‹#›</a:t>
            </a:fld>
            <a:endParaRPr lang="en-IN"/>
          </a:p>
        </p:txBody>
      </p:sp>
      <p:sp>
        <p:nvSpPr>
          <p:cNvPr id="5" name="Date Placeholder 4"/>
          <p:cNvSpPr>
            <a:spLocks noGrp="1"/>
          </p:cNvSpPr>
          <p:nvPr>
            <p:ph type="dt" sz="half" idx="10"/>
          </p:nvPr>
        </p:nvSpPr>
        <p:spPr/>
        <p:txBody>
          <a:bodyPr/>
          <a:lstStyle/>
          <a:p>
            <a:fld id="{AD4CDBEB-7B95-45C9-9746-1E512CCA006C}" type="datetimeFigureOut">
              <a:rPr lang="en-IN" smtClean="0"/>
              <a:pPr/>
              <a:t>30-09-2023</a:t>
            </a:fld>
            <a:endParaRPr lang="en-IN"/>
          </a:p>
        </p:txBody>
      </p:sp>
    </p:spTree>
    <p:extLst>
      <p:ext uri="{BB962C8B-B14F-4D97-AF65-F5344CB8AC3E}">
        <p14:creationId xmlns:p14="http://schemas.microsoft.com/office/powerpoint/2010/main" xmlns="" val="2106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4CDBEB-7B95-45C9-9746-1E512CCA006C}" type="datetimeFigureOut">
              <a:rPr lang="en-IN" smtClean="0"/>
              <a:pPr/>
              <a:t>30-09-2023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18724264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xmlns=""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60849" y="540886"/>
            <a:ext cx="7753739" cy="111682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dirty="0"/>
              <a:t>	</a:t>
            </a:r>
            <a:r>
              <a:rPr lang="en-IN" sz="2000" b="1" dirty="0">
                <a:latin typeface="Bell MT" panose="02020503060305020303" pitchFamily="18" charset="0"/>
              </a:rPr>
              <a:t>DEPARTMENT OF ARTIFICIAL INTELLIGENCE AND DATA SCIENCE</a:t>
            </a:r>
          </a:p>
        </p:txBody>
      </p:sp>
      <p:sp>
        <p:nvSpPr>
          <p:cNvPr id="3" name="TextBox 2">
            <a:extLst>
              <a:ext uri="{FF2B5EF4-FFF2-40B4-BE49-F238E27FC236}">
                <a16:creationId xmlns:a16="http://schemas.microsoft.com/office/drawing/2014/main" xmlns="" id="{65A5EF0A-1559-8C35-F616-5996380B3F1A}"/>
              </a:ext>
            </a:extLst>
          </p:cNvPr>
          <p:cNvSpPr txBox="1"/>
          <p:nvPr/>
        </p:nvSpPr>
        <p:spPr>
          <a:xfrm>
            <a:off x="1828798" y="3296132"/>
            <a:ext cx="10297887" cy="2677656"/>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Bell MT" panose="02020503060305020303" pitchFamily="18" charset="0"/>
              </a:rPr>
              <a:t>Smart Parking </a:t>
            </a:r>
          </a:p>
          <a:p>
            <a:r>
              <a:rPr lang="en-IN" sz="2000" b="1" dirty="0">
                <a:latin typeface="Bell MT" panose="02020503060305020303" pitchFamily="18" charset="0"/>
              </a:rPr>
              <a:t>Team name : </a:t>
            </a:r>
            <a:r>
              <a:rPr lang="en-IN" sz="2000" dirty="0">
                <a:latin typeface="Bell MT" panose="02020503060305020303" pitchFamily="18" charset="0"/>
              </a:rPr>
              <a:t>Proj_224789_Team_2</a:t>
            </a:r>
          </a:p>
          <a:p>
            <a:r>
              <a:rPr lang="en-IN" sz="2000" b="1" dirty="0">
                <a:latin typeface="Bell MT" panose="02020503060305020303" pitchFamily="18" charset="0"/>
              </a:rPr>
              <a:t>Team members :</a:t>
            </a:r>
          </a:p>
          <a:p>
            <a:r>
              <a:rPr lang="en-IN" dirty="0">
                <a:latin typeface="Bell MT" panose="02020503060305020303" pitchFamily="18" charset="0"/>
              </a:rPr>
              <a:t>	HARSHITHA SHIVANI T(113321243014)</a:t>
            </a:r>
          </a:p>
          <a:p>
            <a:r>
              <a:rPr lang="en-IN" dirty="0">
                <a:latin typeface="Bell MT" panose="02020503060305020303" pitchFamily="18" charset="0"/>
              </a:rPr>
              <a:t>	ITHA VAISHNAVI SANJUKTHA(113321243015)</a:t>
            </a:r>
          </a:p>
          <a:p>
            <a:r>
              <a:rPr lang="en-IN" dirty="0">
                <a:latin typeface="Bell MT" panose="02020503060305020303" pitchFamily="18" charset="0"/>
              </a:rPr>
              <a:t>	JEROMEY A(113321243016)</a:t>
            </a:r>
          </a:p>
          <a:p>
            <a:r>
              <a:rPr lang="en-IN" dirty="0">
                <a:latin typeface="Bell MT" panose="02020503060305020303" pitchFamily="18" charset="0"/>
              </a:rPr>
              <a:t>        KAMIREDDY BHAVANI(113321243017)</a:t>
            </a:r>
          </a:p>
          <a:p>
            <a:r>
              <a:rPr lang="en-IN" dirty="0">
                <a:latin typeface="Bell MT" panose="02020503060305020303" pitchFamily="18" charset="0"/>
              </a:rPr>
              <a:t>   	RAVURU VARSHITHA REDDY(113321243041)</a:t>
            </a:r>
          </a:p>
          <a:p>
            <a:endParaRPr lang="en-IN" dirty="0">
              <a:latin typeface="Bell MT" panose="02020503060305020303" pitchFamily="18" charset="0"/>
            </a:endParaRPr>
          </a:p>
        </p:txBody>
      </p:sp>
    </p:spTree>
    <p:extLst>
      <p:ext uri="{BB962C8B-B14F-4D97-AF65-F5344CB8AC3E}">
        <p14:creationId xmlns:p14="http://schemas.microsoft.com/office/powerpoint/2010/main" xmlns=""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358445-434F-991C-6CE1-8572D6D628B4}"/>
              </a:ext>
            </a:extLst>
          </p:cNvPr>
          <p:cNvSpPr>
            <a:spLocks noGrp="1"/>
          </p:cNvSpPr>
          <p:nvPr>
            <p:ph type="ctrTitle"/>
          </p:nvPr>
        </p:nvSpPr>
        <p:spPr>
          <a:xfrm>
            <a:off x="1050472" y="134938"/>
            <a:ext cx="9818914" cy="567191"/>
          </a:xfrm>
        </p:spPr>
        <p:txBody>
          <a:bodyPr>
            <a:normAutofit/>
          </a:bodyPr>
          <a:lstStyle/>
          <a:p>
            <a:pPr algn="l"/>
            <a:r>
              <a:rPr lang="en-IN" sz="2400" b="1" i="0" dirty="0">
                <a:solidFill>
                  <a:srgbClr val="313131"/>
                </a:solidFill>
                <a:effectLst/>
                <a:latin typeface="Bell MT" panose="02020503060305020303" pitchFamily="18" charset="0"/>
              </a:rPr>
              <a:t>Project Definition:</a:t>
            </a:r>
            <a:endParaRPr lang="en-IN" sz="2400" dirty="0">
              <a:latin typeface="Bell MT" panose="02020503060305020303" pitchFamily="18" charset="0"/>
            </a:endParaRPr>
          </a:p>
        </p:txBody>
      </p:sp>
      <p:sp>
        <p:nvSpPr>
          <p:cNvPr id="3" name="Subtitle 2">
            <a:extLst>
              <a:ext uri="{FF2B5EF4-FFF2-40B4-BE49-F238E27FC236}">
                <a16:creationId xmlns:a16="http://schemas.microsoft.com/office/drawing/2014/main" xmlns="" id="{CC474879-C23C-FC4D-D5FB-D0B2FBCDC421}"/>
              </a:ext>
            </a:extLst>
          </p:cNvPr>
          <p:cNvSpPr>
            <a:spLocks noGrp="1"/>
          </p:cNvSpPr>
          <p:nvPr>
            <p:ph type="subTitle" idx="1"/>
          </p:nvPr>
        </p:nvSpPr>
        <p:spPr>
          <a:xfrm>
            <a:off x="1393371" y="1179966"/>
            <a:ext cx="9355494" cy="4670328"/>
          </a:xfrm>
        </p:spPr>
        <p:txBody>
          <a:bodyPr>
            <a:noAutofit/>
          </a:bodyPr>
          <a:lstStyle/>
          <a:p>
            <a:pPr algn="just">
              <a:lnSpc>
                <a:spcPct val="220000"/>
              </a:lnSpc>
            </a:pPr>
            <a:r>
              <a:rPr lang="en-US" sz="1800" dirty="0">
                <a:latin typeface="Bell MT" panose="02020503060305020303" pitchFamily="18" charset="0"/>
              </a:rPr>
              <a:t>The Smart Parking Optimization Project in [City/Area Name] seeks to revolutionize urban parking by deploying advanced technology solutions. It aims to reduce congestion, lower search times, enhance user convenience, and increase revenue collection. Through sensor-equipped parking facilities, a user-friendly mobile app, and real-time data analysis, this project strives to improve parking space utilization, safety, and accessibility while decreasing the environmental impact. By integrating with public transportation services and offering scalability, the initiative aims to create a sustainable and efficient parking ecosystem, benefiting both drivers and the community.</a:t>
            </a:r>
            <a:endParaRPr lang="en-IN" sz="1800" dirty="0">
              <a:latin typeface="Bell MT" panose="02020503060305020303" pitchFamily="18" charset="0"/>
            </a:endParaRPr>
          </a:p>
        </p:txBody>
      </p:sp>
    </p:spTree>
    <p:extLst>
      <p:ext uri="{BB962C8B-B14F-4D97-AF65-F5344CB8AC3E}">
        <p14:creationId xmlns:p14="http://schemas.microsoft.com/office/powerpoint/2010/main" xmlns=""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2A13E-0E8F-4F38-973F-FC6F09434AA3}"/>
              </a:ext>
            </a:extLst>
          </p:cNvPr>
          <p:cNvSpPr>
            <a:spLocks noGrp="1"/>
          </p:cNvSpPr>
          <p:nvPr>
            <p:ph type="ctrTitle"/>
          </p:nvPr>
        </p:nvSpPr>
        <p:spPr>
          <a:xfrm>
            <a:off x="647699" y="425677"/>
            <a:ext cx="8371114" cy="755423"/>
          </a:xfrm>
        </p:spPr>
        <p:txBody>
          <a:bodyPr>
            <a:normAutofit/>
          </a:bodyPr>
          <a:lstStyle/>
          <a:p>
            <a:pPr algn="l"/>
            <a:r>
              <a:rPr lang="en-IN" sz="2400" b="1" dirty="0">
                <a:solidFill>
                  <a:schemeClr val="bg2">
                    <a:lumMod val="10000"/>
                  </a:schemeClr>
                </a:solidFill>
                <a:latin typeface="Bell MT" panose="02020503060305020303" pitchFamily="18" charset="0"/>
              </a:rPr>
              <a:t>Objectives</a:t>
            </a:r>
            <a:r>
              <a:rPr lang="en-IN" sz="2400" b="1" dirty="0">
                <a:solidFill>
                  <a:schemeClr val="tx1">
                    <a:lumMod val="85000"/>
                    <a:lumOff val="15000"/>
                  </a:schemeClr>
                </a:solidFill>
                <a:latin typeface="Bell MT" panose="02020503060305020303" pitchFamily="18" charset="0"/>
              </a:rPr>
              <a:t>:</a:t>
            </a:r>
          </a:p>
        </p:txBody>
      </p:sp>
      <p:sp>
        <p:nvSpPr>
          <p:cNvPr id="3" name="Subtitle 2">
            <a:extLst>
              <a:ext uri="{FF2B5EF4-FFF2-40B4-BE49-F238E27FC236}">
                <a16:creationId xmlns:a16="http://schemas.microsoft.com/office/drawing/2014/main" xmlns="" id="{5F42138B-3A29-7E33-9CF9-CC2F8812BE84}"/>
              </a:ext>
            </a:extLst>
          </p:cNvPr>
          <p:cNvSpPr>
            <a:spLocks noGrp="1"/>
          </p:cNvSpPr>
          <p:nvPr>
            <p:ph type="subTitle" idx="1"/>
          </p:nvPr>
        </p:nvSpPr>
        <p:spPr>
          <a:xfrm>
            <a:off x="1334279" y="1250303"/>
            <a:ext cx="8901404" cy="5402424"/>
          </a:xfrm>
        </p:spPr>
        <p:txBody>
          <a:bodyPr>
            <a:normAutofit fontScale="85000" lnSpcReduction="20000"/>
          </a:bodyPr>
          <a:lstStyle/>
          <a:p>
            <a:pPr marL="342900" indent="-342900" algn="l">
              <a:lnSpc>
                <a:spcPct val="200000"/>
              </a:lnSpc>
              <a:buAutoNum type="arabicPeriod"/>
            </a:pPr>
            <a:r>
              <a:rPr lang="en-US" sz="2400" dirty="0">
                <a:latin typeface="Bell MT" panose="02020503060305020303" pitchFamily="18" charset="0"/>
              </a:rPr>
              <a:t>Optimizing Space Utilization.</a:t>
            </a:r>
          </a:p>
          <a:p>
            <a:pPr marL="342900" indent="-342900" algn="l">
              <a:lnSpc>
                <a:spcPct val="200000"/>
              </a:lnSpc>
            </a:pPr>
            <a:r>
              <a:rPr lang="en-US" sz="2400" dirty="0">
                <a:solidFill>
                  <a:schemeClr val="accent1">
                    <a:lumMod val="60000"/>
                    <a:lumOff val="40000"/>
                  </a:schemeClr>
                </a:solidFill>
                <a:latin typeface="Bell MT" panose="02020503060305020303" pitchFamily="18" charset="0"/>
              </a:rPr>
              <a:t>2</a:t>
            </a:r>
            <a:r>
              <a:rPr lang="en-US" sz="2400" dirty="0">
                <a:latin typeface="Bell MT" panose="02020503060305020303" pitchFamily="18" charset="0"/>
              </a:rPr>
              <a:t>.   Reducing Search Time. </a:t>
            </a:r>
          </a:p>
          <a:p>
            <a:pPr marL="342900" indent="-342900" algn="l">
              <a:lnSpc>
                <a:spcPct val="200000"/>
              </a:lnSpc>
              <a:buAutoNum type="arabicPeriod" startAt="3"/>
            </a:pPr>
            <a:r>
              <a:rPr lang="en-US" sz="2400" dirty="0">
                <a:latin typeface="Bell MT" panose="02020503060305020303" pitchFamily="18" charset="0"/>
              </a:rPr>
              <a:t>Enhancing User Convenience .</a:t>
            </a:r>
          </a:p>
          <a:p>
            <a:pPr marL="342900" indent="-342900" algn="l">
              <a:lnSpc>
                <a:spcPct val="200000"/>
              </a:lnSpc>
              <a:buAutoNum type="arabicPeriod" startAt="3"/>
            </a:pPr>
            <a:r>
              <a:rPr lang="en-US" sz="2400" dirty="0">
                <a:latin typeface="Bell MT" panose="02020503060305020303" pitchFamily="18" charset="0"/>
              </a:rPr>
              <a:t>Improving Revenue Collection.</a:t>
            </a:r>
          </a:p>
          <a:p>
            <a:pPr marL="342900" indent="-342900" algn="l">
              <a:lnSpc>
                <a:spcPct val="200000"/>
              </a:lnSpc>
              <a:buAutoNum type="arabicPeriod" startAt="3"/>
            </a:pPr>
            <a:r>
              <a:rPr lang="en-US" sz="2400" dirty="0">
                <a:latin typeface="Bell MT" panose="02020503060305020303" pitchFamily="18" charset="0"/>
              </a:rPr>
              <a:t>Enhancing Safety and Security .</a:t>
            </a:r>
          </a:p>
          <a:p>
            <a:pPr marL="342900" indent="-342900" algn="l">
              <a:lnSpc>
                <a:spcPct val="200000"/>
              </a:lnSpc>
              <a:buAutoNum type="arabicPeriod" startAt="3"/>
            </a:pPr>
            <a:r>
              <a:rPr lang="en-US" sz="2400" dirty="0">
                <a:latin typeface="Bell MT" panose="02020503060305020303" pitchFamily="18" charset="0"/>
              </a:rPr>
              <a:t>Reducing Environmental Impact.</a:t>
            </a:r>
          </a:p>
          <a:p>
            <a:pPr marL="342900" indent="-342900" algn="l">
              <a:lnSpc>
                <a:spcPct val="200000"/>
              </a:lnSpc>
              <a:buAutoNum type="arabicPeriod" startAt="3"/>
            </a:pPr>
            <a:r>
              <a:rPr lang="en-US" sz="2400" dirty="0">
                <a:latin typeface="Bell MT" panose="02020503060305020303" pitchFamily="18" charset="0"/>
              </a:rPr>
              <a:t> Data Analysis and Planning.</a:t>
            </a:r>
          </a:p>
          <a:p>
            <a:pPr marL="342900" indent="-342900" algn="l">
              <a:lnSpc>
                <a:spcPct val="200000"/>
              </a:lnSpc>
              <a:buAutoNum type="arabicPeriod" startAt="3"/>
            </a:pPr>
            <a:r>
              <a:rPr lang="en-US" sz="2400" dirty="0">
                <a:latin typeface="Bell MT" panose="02020503060305020303" pitchFamily="18" charset="0"/>
              </a:rPr>
              <a:t> Accessibility.</a:t>
            </a:r>
          </a:p>
        </p:txBody>
      </p:sp>
    </p:spTree>
    <p:extLst>
      <p:ext uri="{BB962C8B-B14F-4D97-AF65-F5344CB8AC3E}">
        <p14:creationId xmlns:p14="http://schemas.microsoft.com/office/powerpoint/2010/main" xmlns=""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237F7-03CF-8F95-602B-3650CAC7C929}"/>
              </a:ext>
            </a:extLst>
          </p:cNvPr>
          <p:cNvSpPr>
            <a:spLocks noGrp="1"/>
          </p:cNvSpPr>
          <p:nvPr>
            <p:ph type="ctrTitle"/>
          </p:nvPr>
        </p:nvSpPr>
        <p:spPr>
          <a:xfrm>
            <a:off x="435428" y="382135"/>
            <a:ext cx="9144000" cy="641123"/>
          </a:xfrm>
        </p:spPr>
        <p:txBody>
          <a:bodyPr>
            <a:normAutofit/>
          </a:bodyPr>
          <a:lstStyle/>
          <a:p>
            <a:pPr algn="l"/>
            <a:r>
              <a:rPr lang="en-IN" sz="2400" b="1" i="0" dirty="0">
                <a:solidFill>
                  <a:srgbClr val="313131"/>
                </a:solidFill>
                <a:effectLst/>
                <a:latin typeface="Bell MT" panose="02020503060305020303" pitchFamily="18" charset="0"/>
              </a:rPr>
              <a:t>IoT Sensor Design: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xmlns="" id="{0B79EE64-AB8B-4270-1196-00BAD700CF47}"/>
              </a:ext>
            </a:extLst>
          </p:cNvPr>
          <p:cNvSpPr>
            <a:spLocks noGrp="1"/>
          </p:cNvSpPr>
          <p:nvPr>
            <p:ph type="subTitle" idx="1"/>
          </p:nvPr>
        </p:nvSpPr>
        <p:spPr>
          <a:xfrm>
            <a:off x="1315356" y="1488621"/>
            <a:ext cx="9192985" cy="3880757"/>
          </a:xfrm>
        </p:spPr>
        <p:txBody>
          <a:bodyPr/>
          <a:lstStyle/>
          <a:p>
            <a:pPr algn="l"/>
            <a:r>
              <a:rPr lang="en-IN" sz="2000" dirty="0">
                <a:latin typeface="Bell MT" panose="02020503060305020303" pitchFamily="18" charset="0"/>
              </a:rPr>
              <a:t>There are several IoT sensors and components that are used in the smart public restroom system using IoT. Some of them are as follows.</a:t>
            </a:r>
          </a:p>
          <a:p>
            <a:pPr algn="l"/>
            <a:r>
              <a:rPr lang="en-IN" sz="2000" i="0" dirty="0">
                <a:solidFill>
                  <a:srgbClr val="333333"/>
                </a:solidFill>
                <a:effectLst/>
                <a:latin typeface="Bell MT" panose="02020503060305020303" pitchFamily="18" charset="0"/>
              </a:rPr>
              <a:t>1. </a:t>
            </a:r>
            <a:r>
              <a:rPr lang="en-IN" sz="2000" i="0" dirty="0">
                <a:effectLst/>
                <a:latin typeface="Bell MT" panose="02020503060305020303" pitchFamily="18" charset="0"/>
              </a:rPr>
              <a:t>Ultrasonic Sensors</a:t>
            </a:r>
            <a:endParaRPr lang="en-IN" sz="2000" i="0" dirty="0">
              <a:solidFill>
                <a:srgbClr val="333333"/>
              </a:solidFill>
              <a:effectLst/>
              <a:latin typeface="Bell MT" panose="02020503060305020303" pitchFamily="18" charset="0"/>
            </a:endParaRPr>
          </a:p>
          <a:p>
            <a:pPr algn="l"/>
            <a:r>
              <a:rPr lang="en-IN" sz="2000" i="0" dirty="0">
                <a:solidFill>
                  <a:srgbClr val="333333"/>
                </a:solidFill>
                <a:effectLst/>
                <a:latin typeface="Bell MT" panose="02020503060305020303" pitchFamily="18" charset="0"/>
              </a:rPr>
              <a:t>2. </a:t>
            </a:r>
            <a:r>
              <a:rPr lang="en-IN" sz="2000" i="0" dirty="0">
                <a:effectLst/>
                <a:latin typeface="Bell MT" panose="02020503060305020303" pitchFamily="18" charset="0"/>
              </a:rPr>
              <a:t>Magnetic Sensors</a:t>
            </a:r>
            <a:endParaRPr lang="en-IN" sz="2000" i="0" dirty="0">
              <a:solidFill>
                <a:srgbClr val="333333"/>
              </a:solidFill>
              <a:effectLst/>
              <a:latin typeface="Bell MT" panose="02020503060305020303" pitchFamily="18" charset="0"/>
            </a:endParaRPr>
          </a:p>
          <a:p>
            <a:pPr algn="l"/>
            <a:r>
              <a:rPr lang="en-IN" sz="2000" i="0" dirty="0">
                <a:solidFill>
                  <a:srgbClr val="333333"/>
                </a:solidFill>
                <a:effectLst/>
                <a:latin typeface="Bell MT" panose="02020503060305020303" pitchFamily="18" charset="0"/>
              </a:rPr>
              <a:t>3. </a:t>
            </a:r>
            <a:r>
              <a:rPr lang="en-IN" sz="2000" i="0" dirty="0">
                <a:effectLst/>
                <a:latin typeface="Bell MT" panose="02020503060305020303" pitchFamily="18" charset="0"/>
              </a:rPr>
              <a:t>Infrared Sensors</a:t>
            </a:r>
            <a:endParaRPr lang="en-IN" sz="2000" i="0" dirty="0">
              <a:solidFill>
                <a:srgbClr val="333333"/>
              </a:solidFill>
              <a:effectLst/>
              <a:latin typeface="Bell MT" panose="02020503060305020303" pitchFamily="18" charset="0"/>
            </a:endParaRPr>
          </a:p>
          <a:p>
            <a:pPr algn="l"/>
            <a:r>
              <a:rPr lang="en-IN" sz="2000" i="0" dirty="0">
                <a:solidFill>
                  <a:srgbClr val="212121"/>
                </a:solidFill>
                <a:effectLst/>
                <a:latin typeface="Bell MT" panose="02020503060305020303" pitchFamily="18" charset="0"/>
              </a:rPr>
              <a:t>4. </a:t>
            </a:r>
            <a:r>
              <a:rPr lang="en-IN" sz="2000" i="0" dirty="0">
                <a:effectLst/>
                <a:latin typeface="Bell MT" panose="02020503060305020303" pitchFamily="18" charset="0"/>
              </a:rPr>
              <a:t>Camera-based Sensors</a:t>
            </a:r>
          </a:p>
          <a:p>
            <a:pPr algn="l"/>
            <a:r>
              <a:rPr lang="en-IN" sz="2000" i="0" dirty="0">
                <a:solidFill>
                  <a:srgbClr val="212121"/>
                </a:solidFill>
                <a:effectLst/>
                <a:latin typeface="Bell MT" panose="02020503060305020303" pitchFamily="18" charset="0"/>
              </a:rPr>
              <a:t>5. </a:t>
            </a:r>
            <a:r>
              <a:rPr lang="en-IN" sz="2000" i="0" dirty="0">
                <a:effectLst/>
                <a:latin typeface="Bell MT" panose="02020503060305020303" pitchFamily="18" charset="0"/>
              </a:rPr>
              <a:t>Real-time Alerts and Notifications</a:t>
            </a:r>
            <a:endParaRPr lang="en-IN" sz="2000" i="0" dirty="0">
              <a:solidFill>
                <a:srgbClr val="333333"/>
              </a:solidFill>
              <a:effectLst/>
              <a:latin typeface="Bell MT" panose="02020503060305020303" pitchFamily="18" charset="0"/>
            </a:endParaRPr>
          </a:p>
          <a:p>
            <a:pPr algn="l"/>
            <a:endParaRPr lang="en-IN" b="1" dirty="0"/>
          </a:p>
        </p:txBody>
      </p:sp>
    </p:spTree>
    <p:extLst>
      <p:ext uri="{BB962C8B-B14F-4D97-AF65-F5344CB8AC3E}">
        <p14:creationId xmlns:p14="http://schemas.microsoft.com/office/powerpoint/2010/main" xmlns=""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i="0" dirty="0">
                <a:solidFill>
                  <a:srgbClr val="313131"/>
                </a:solidFill>
                <a:effectLst/>
                <a:latin typeface="Bell MT" panose="02020503060305020303" pitchFamily="18" charset="0"/>
              </a:rPr>
              <a:t>Real-Time Transit Information Platform:</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xmlns="" id="{E3697CA1-F078-3C69-56E0-88D102E2842A}"/>
              </a:ext>
            </a:extLst>
          </p:cNvPr>
          <p:cNvSpPr>
            <a:spLocks noGrp="1"/>
          </p:cNvSpPr>
          <p:nvPr>
            <p:ph type="subTitle" idx="1"/>
          </p:nvPr>
        </p:nvSpPr>
        <p:spPr>
          <a:xfrm>
            <a:off x="938151" y="1317170"/>
            <a:ext cx="9729849" cy="5270241"/>
          </a:xfrm>
        </p:spPr>
        <p:txBody>
          <a:bodyPr>
            <a:normAutofit fontScale="92500" lnSpcReduction="20000"/>
          </a:bodyPr>
          <a:lstStyle/>
          <a:p>
            <a:pPr algn="just"/>
            <a:r>
              <a:rPr lang="en-US" sz="1900" b="0" i="0" dirty="0">
                <a:solidFill>
                  <a:schemeClr val="tx1">
                    <a:lumMod val="85000"/>
                    <a:lumOff val="15000"/>
                  </a:schemeClr>
                </a:solidFill>
                <a:effectLst/>
                <a:latin typeface="Bell MT" panose="02020503060305020303" pitchFamily="18" charset="0"/>
              </a:rPr>
              <a:t>Creating a real-time transit information platform for smart parking involves integrating various technologies and data sources to provide users with up-to-date information on transit options, parking availability, and related services. Here's a step-by-step guide on how to design such a platform:</a:t>
            </a:r>
          </a:p>
          <a:p>
            <a:pPr algn="just"/>
            <a:endParaRPr lang="en-US" sz="1900" b="0" i="0" dirty="0">
              <a:solidFill>
                <a:schemeClr val="tx1">
                  <a:lumMod val="85000"/>
                  <a:lumOff val="15000"/>
                </a:schemeClr>
              </a:solidFill>
              <a:effectLst/>
              <a:latin typeface="Bell MT" panose="02020503060305020303" pitchFamily="18" charset="0"/>
            </a:endParaRPr>
          </a:p>
          <a:p>
            <a:pPr algn="l"/>
            <a:r>
              <a:rPr lang="en-US" sz="1900" b="0" i="0" dirty="0">
                <a:solidFill>
                  <a:srgbClr val="222222"/>
                </a:solidFill>
                <a:effectLst/>
                <a:latin typeface="Bell MT" panose="02020503060305020303" pitchFamily="18" charset="0"/>
              </a:rPr>
              <a:t>   1. </a:t>
            </a:r>
            <a:r>
              <a:rPr lang="en-US" sz="1900" i="0" dirty="0">
                <a:solidFill>
                  <a:schemeClr val="tx1">
                    <a:lumMod val="85000"/>
                    <a:lumOff val="15000"/>
                  </a:schemeClr>
                </a:solidFill>
                <a:effectLst/>
                <a:latin typeface="Bell MT" panose="02020503060305020303" pitchFamily="18" charset="0"/>
              </a:rPr>
              <a:t>Define Objectives and Scope</a:t>
            </a:r>
            <a:r>
              <a:rPr lang="en-US" sz="1900" b="1" i="0" dirty="0">
                <a:solidFill>
                  <a:schemeClr val="tx1">
                    <a:lumMod val="85000"/>
                    <a:lumOff val="15000"/>
                  </a:schemeClr>
                </a:solidFill>
                <a:effectLst/>
                <a:latin typeface="Bell MT" panose="02020503060305020303" pitchFamily="18" charset="0"/>
              </a:rPr>
              <a:t>:</a:t>
            </a:r>
            <a:endParaRPr lang="en-US" sz="1900" b="0" i="0" dirty="0">
              <a:solidFill>
                <a:schemeClr val="tx1">
                  <a:lumMod val="85000"/>
                  <a:lumOff val="15000"/>
                </a:schemeClr>
              </a:solidFill>
              <a:effectLst/>
              <a:latin typeface="Bell MT" panose="02020503060305020303" pitchFamily="18" charset="0"/>
            </a:endParaRPr>
          </a:p>
          <a:p>
            <a:pPr algn="just"/>
            <a:r>
              <a:rPr lang="en-US" sz="1900" b="0" i="0" dirty="0">
                <a:solidFill>
                  <a:srgbClr val="D1D5DB"/>
                </a:solidFill>
                <a:effectLst/>
                <a:latin typeface="Bell MT" panose="02020503060305020303" pitchFamily="18" charset="0"/>
              </a:rPr>
              <a:t>               </a:t>
            </a:r>
            <a:r>
              <a:rPr lang="en-US" sz="1900" b="0" i="0" dirty="0">
                <a:solidFill>
                  <a:schemeClr val="tx1">
                    <a:lumMod val="85000"/>
                    <a:lumOff val="15000"/>
                  </a:schemeClr>
                </a:solidFill>
                <a:effectLst/>
                <a:latin typeface="Bell MT" panose="02020503060305020303" pitchFamily="18" charset="0"/>
              </a:rPr>
              <a:t>Clearly define the goals of your platform, such as improving urban mobility, reducing traffic congestion, or enhancing the overall transit experience.</a:t>
            </a:r>
          </a:p>
          <a:p>
            <a:pPr algn="just"/>
            <a:r>
              <a:rPr lang="en-US" sz="1900" b="0" i="0" dirty="0">
                <a:solidFill>
                  <a:schemeClr val="tx1">
                    <a:lumMod val="85000"/>
                    <a:lumOff val="15000"/>
                  </a:schemeClr>
                </a:solidFill>
                <a:effectLst/>
                <a:latin typeface="Bell MT" panose="02020503060305020303" pitchFamily="18" charset="0"/>
              </a:rPr>
              <a:t>          </a:t>
            </a:r>
          </a:p>
          <a:p>
            <a:pPr algn="l"/>
            <a:r>
              <a:rPr lang="en-US" sz="1900" b="0" i="0" dirty="0">
                <a:solidFill>
                  <a:srgbClr val="222222"/>
                </a:solidFill>
                <a:effectLst/>
                <a:latin typeface="Bell MT" panose="02020503060305020303" pitchFamily="18" charset="0"/>
              </a:rPr>
              <a:t>   2. </a:t>
            </a:r>
            <a:r>
              <a:rPr lang="en-US" sz="1900" i="0" dirty="0">
                <a:solidFill>
                  <a:schemeClr val="tx1">
                    <a:lumMod val="85000"/>
                    <a:lumOff val="15000"/>
                  </a:schemeClr>
                </a:solidFill>
                <a:effectLst/>
                <a:latin typeface="Bell MT" panose="02020503060305020303" pitchFamily="18" charset="0"/>
              </a:rPr>
              <a:t>Data Sources and Integration</a:t>
            </a:r>
            <a:r>
              <a:rPr lang="en-US" sz="1900" b="1" i="0" dirty="0">
                <a:solidFill>
                  <a:schemeClr val="tx1">
                    <a:lumMod val="85000"/>
                    <a:lumOff val="15000"/>
                  </a:schemeClr>
                </a:solidFill>
                <a:effectLst/>
                <a:latin typeface="Bell MT" panose="02020503060305020303" pitchFamily="18" charset="0"/>
              </a:rPr>
              <a:t>:</a:t>
            </a:r>
            <a:endParaRPr lang="en-US" sz="1900" b="0" i="0" dirty="0">
              <a:solidFill>
                <a:schemeClr val="tx1">
                  <a:lumMod val="85000"/>
                  <a:lumOff val="15000"/>
                </a:schemeClr>
              </a:solidFill>
              <a:effectLst/>
              <a:latin typeface="Bell MT" panose="02020503060305020303" pitchFamily="18" charset="0"/>
            </a:endParaRPr>
          </a:p>
          <a:p>
            <a:pPr algn="l"/>
            <a:r>
              <a:rPr lang="en-US" sz="1900" b="0" i="0" dirty="0">
                <a:solidFill>
                  <a:schemeClr val="tx1">
                    <a:lumMod val="85000"/>
                    <a:lumOff val="15000"/>
                  </a:schemeClr>
                </a:solidFill>
                <a:effectLst/>
                <a:latin typeface="Bell MT" panose="02020503060305020303" pitchFamily="18" charset="0"/>
              </a:rPr>
              <a:t>     Identify the data sources needed for your platform, including:</a:t>
            </a:r>
          </a:p>
          <a:p>
            <a:pPr marL="742950" lvl="1" indent="-285750" algn="l">
              <a:buFont typeface="Arial" panose="020B0604020202020204" pitchFamily="34" charset="0"/>
              <a:buChar char="•"/>
            </a:pPr>
            <a:r>
              <a:rPr lang="en-US" sz="1900" b="0" i="0" dirty="0">
                <a:solidFill>
                  <a:schemeClr val="tx1">
                    <a:lumMod val="85000"/>
                    <a:lumOff val="15000"/>
                  </a:schemeClr>
                </a:solidFill>
                <a:effectLst/>
                <a:latin typeface="Bell MT" panose="02020503060305020303" pitchFamily="18" charset="0"/>
              </a:rPr>
              <a:t>Parking sensor data for real-time availability.</a:t>
            </a:r>
          </a:p>
          <a:p>
            <a:pPr marL="742950" lvl="1" indent="-285750" algn="l">
              <a:buFont typeface="Arial" panose="020B0604020202020204" pitchFamily="34" charset="0"/>
              <a:buChar char="•"/>
            </a:pPr>
            <a:r>
              <a:rPr lang="en-US" sz="1900" b="0" i="0" dirty="0">
                <a:solidFill>
                  <a:schemeClr val="tx1">
                    <a:lumMod val="85000"/>
                    <a:lumOff val="15000"/>
                  </a:schemeClr>
                </a:solidFill>
                <a:effectLst/>
                <a:latin typeface="Bell MT" panose="02020503060305020303" pitchFamily="18" charset="0"/>
              </a:rPr>
              <a:t>Transit agency data for bus, train, and subway schedules.</a:t>
            </a:r>
          </a:p>
          <a:p>
            <a:pPr marL="742950" lvl="1" indent="-285750" algn="l">
              <a:buFont typeface="Arial" panose="020B0604020202020204" pitchFamily="34" charset="0"/>
              <a:buChar char="•"/>
            </a:pPr>
            <a:r>
              <a:rPr lang="en-US" sz="1900" b="0" i="0" dirty="0">
                <a:solidFill>
                  <a:schemeClr val="tx1">
                    <a:lumMod val="85000"/>
                    <a:lumOff val="15000"/>
                  </a:schemeClr>
                </a:solidFill>
                <a:effectLst/>
                <a:latin typeface="Bell MT" panose="02020503060305020303" pitchFamily="18" charset="0"/>
              </a:rPr>
              <a:t>GPS and mapping data for route planning.</a:t>
            </a:r>
          </a:p>
          <a:p>
            <a:pPr marL="742950" lvl="1" indent="-285750" algn="l">
              <a:buFont typeface="Arial" panose="020B0604020202020204" pitchFamily="34" charset="0"/>
              <a:buChar char="•"/>
            </a:pPr>
            <a:r>
              <a:rPr lang="en-US" sz="1900" b="0" i="0" dirty="0">
                <a:solidFill>
                  <a:schemeClr val="tx1">
                    <a:lumMod val="85000"/>
                    <a:lumOff val="15000"/>
                  </a:schemeClr>
                </a:solidFill>
                <a:effectLst/>
                <a:latin typeface="Bell MT" panose="02020503060305020303" pitchFamily="18" charset="0"/>
              </a:rPr>
              <a:t>Weather data for real-time weather conditions.</a:t>
            </a:r>
          </a:p>
          <a:p>
            <a:pPr marL="742950" lvl="1" indent="-285750" algn="l">
              <a:buFont typeface="Arial" panose="020B0604020202020204" pitchFamily="34" charset="0"/>
              <a:buChar char="•"/>
            </a:pPr>
            <a:r>
              <a:rPr lang="en-US" sz="1900" b="0" i="0" dirty="0">
                <a:solidFill>
                  <a:schemeClr val="tx1">
                    <a:lumMod val="85000"/>
                    <a:lumOff val="15000"/>
                  </a:schemeClr>
                </a:solidFill>
                <a:effectLst/>
                <a:latin typeface="Bell MT" panose="02020503060305020303" pitchFamily="18" charset="0"/>
              </a:rPr>
              <a:t>Local event data (e.g., concerts, sports games) that may impact parking availability and transit options.</a:t>
            </a:r>
          </a:p>
          <a:p>
            <a:pPr algn="l"/>
            <a:endParaRPr lang="en-US" sz="1900" b="0" i="0" dirty="0">
              <a:solidFill>
                <a:srgbClr val="222222"/>
              </a:solidFill>
              <a:effectLst/>
              <a:latin typeface="Bell MT" panose="02020503060305020303" pitchFamily="18" charset="0"/>
            </a:endParaRPr>
          </a:p>
          <a:p>
            <a:pPr algn="l"/>
            <a:endParaRPr lang="en-US" sz="2000" b="0" i="0" dirty="0">
              <a:solidFill>
                <a:srgbClr val="222222"/>
              </a:solidFill>
              <a:effectLst/>
              <a:latin typeface="Bell MT" panose="02020503060305020303" pitchFamily="18" charset="0"/>
            </a:endParaRPr>
          </a:p>
          <a:p>
            <a:pPr algn="l"/>
            <a:endParaRPr lang="en-US" dirty="0"/>
          </a:p>
        </p:txBody>
      </p:sp>
    </p:spTree>
    <p:extLst>
      <p:ext uri="{BB962C8B-B14F-4D97-AF65-F5344CB8AC3E}">
        <p14:creationId xmlns:p14="http://schemas.microsoft.com/office/powerpoint/2010/main" xmlns="" val="12992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B516CB2-00D0-4389-EE1F-4C0D87FCFE88}"/>
              </a:ext>
            </a:extLst>
          </p:cNvPr>
          <p:cNvSpPr txBox="1"/>
          <p:nvPr/>
        </p:nvSpPr>
        <p:spPr>
          <a:xfrm>
            <a:off x="319315" y="164843"/>
            <a:ext cx="11064032" cy="6969600"/>
          </a:xfrm>
          <a:prstGeom prst="rect">
            <a:avLst/>
          </a:prstGeom>
          <a:noFill/>
        </p:spPr>
        <p:txBody>
          <a:bodyPr wrap="square">
            <a:spAutoFit/>
          </a:bodyPr>
          <a:lstStyle/>
          <a:p>
            <a:pPr algn="l">
              <a:lnSpc>
                <a:spcPct val="150000"/>
              </a:lnSpc>
            </a:pPr>
            <a:r>
              <a:rPr lang="en-US" sz="2000" dirty="0">
                <a:solidFill>
                  <a:srgbClr val="222222"/>
                </a:solidFill>
                <a:latin typeface="Bell MT" panose="02020503060305020303" pitchFamily="18" charset="0"/>
              </a:rPr>
              <a:t>3</a:t>
            </a:r>
            <a:r>
              <a:rPr lang="en-US" sz="2000" b="0" i="0" dirty="0">
                <a:solidFill>
                  <a:srgbClr val="222222"/>
                </a:solidFill>
                <a:effectLst/>
                <a:latin typeface="Bell MT" panose="02020503060305020303" pitchFamily="18" charset="0"/>
              </a:rPr>
              <a:t>.  </a:t>
            </a:r>
            <a:r>
              <a:rPr lang="en-US" sz="2000" i="0" dirty="0">
                <a:solidFill>
                  <a:schemeClr val="tx1">
                    <a:lumMod val="85000"/>
                    <a:lumOff val="15000"/>
                  </a:schemeClr>
                </a:solidFill>
                <a:effectLst/>
                <a:latin typeface="Bell MT" panose="02020503060305020303" pitchFamily="18" charset="0"/>
              </a:rPr>
              <a:t>User Interface Development</a:t>
            </a:r>
            <a:r>
              <a:rPr lang="en-US" sz="2000" b="1" i="0" dirty="0">
                <a:solidFill>
                  <a:schemeClr val="tx1">
                    <a:lumMod val="85000"/>
                    <a:lumOff val="15000"/>
                  </a:schemeClr>
                </a:solidFill>
                <a:effectLst/>
                <a:latin typeface="Bell MT" panose="02020503060305020303" pitchFamily="18" charset="0"/>
              </a:rPr>
              <a:t>:</a:t>
            </a:r>
            <a:endParaRPr lang="en-US" sz="2000" b="0" i="0" dirty="0">
              <a:solidFill>
                <a:schemeClr val="tx1">
                  <a:lumMod val="85000"/>
                  <a:lumOff val="15000"/>
                </a:schemeClr>
              </a:solidFill>
              <a:effectLst/>
              <a:latin typeface="Bell MT" panose="02020503060305020303" pitchFamily="18" charset="0"/>
            </a:endParaRPr>
          </a:p>
          <a:p>
            <a:pPr algn="l">
              <a:lnSpc>
                <a:spcPct val="150000"/>
              </a:lnSpc>
            </a:pPr>
            <a:r>
              <a:rPr lang="en-US" sz="2000" b="0" i="0" dirty="0">
                <a:solidFill>
                  <a:schemeClr val="tx1">
                    <a:lumMod val="85000"/>
                    <a:lumOff val="15000"/>
                  </a:schemeClr>
                </a:solidFill>
                <a:effectLst/>
                <a:latin typeface="Bell MT" panose="02020503060305020303" pitchFamily="18" charset="0"/>
              </a:rPr>
              <a:t>              Create a user-friendly web or mobile application interface that allows users to access real-time transit and parking information.</a:t>
            </a:r>
          </a:p>
          <a:p>
            <a:pPr algn="l">
              <a:lnSpc>
                <a:spcPct val="150000"/>
              </a:lnSpc>
            </a:pPr>
            <a:r>
              <a:rPr lang="en-US" sz="2000" dirty="0">
                <a:solidFill>
                  <a:schemeClr val="tx1">
                    <a:lumMod val="85000"/>
                    <a:lumOff val="15000"/>
                  </a:schemeClr>
                </a:solidFill>
                <a:latin typeface="Bell MT" panose="02020503060305020303" pitchFamily="18" charset="0"/>
              </a:rPr>
              <a:t>4</a:t>
            </a:r>
            <a:r>
              <a:rPr lang="en-US" sz="2000" b="0" i="0" dirty="0">
                <a:solidFill>
                  <a:schemeClr val="tx1">
                    <a:lumMod val="85000"/>
                    <a:lumOff val="15000"/>
                  </a:schemeClr>
                </a:solidFill>
                <a:effectLst/>
                <a:latin typeface="Bell MT" panose="02020503060305020303" pitchFamily="18" charset="0"/>
              </a:rPr>
              <a:t>. </a:t>
            </a:r>
            <a:r>
              <a:rPr lang="en-US" sz="2000" i="0" dirty="0">
                <a:solidFill>
                  <a:schemeClr val="tx1">
                    <a:lumMod val="85000"/>
                    <a:lumOff val="15000"/>
                  </a:schemeClr>
                </a:solidFill>
                <a:effectLst/>
                <a:latin typeface="Bell MT" panose="02020503060305020303" pitchFamily="18" charset="0"/>
              </a:rPr>
              <a:t>Real-Time Parking Information</a:t>
            </a:r>
            <a:r>
              <a:rPr lang="en-US" sz="2000" b="1" i="0" dirty="0">
                <a:solidFill>
                  <a:schemeClr val="tx1">
                    <a:lumMod val="85000"/>
                    <a:lumOff val="15000"/>
                  </a:schemeClr>
                </a:solidFill>
                <a:effectLst/>
                <a:latin typeface="Bell MT" panose="02020503060305020303" pitchFamily="18" charset="0"/>
              </a:rPr>
              <a:t>:</a:t>
            </a:r>
            <a:endParaRPr lang="en-US" sz="2000" b="0" i="0" dirty="0">
              <a:solidFill>
                <a:schemeClr val="tx1">
                  <a:lumMod val="85000"/>
                  <a:lumOff val="15000"/>
                </a:schemeClr>
              </a:solidFill>
              <a:effectLst/>
              <a:latin typeface="Bell MT" panose="02020503060305020303" pitchFamily="18" charset="0"/>
            </a:endParaRPr>
          </a:p>
          <a:p>
            <a:pPr algn="l">
              <a:lnSpc>
                <a:spcPct val="150000"/>
              </a:lnSpc>
            </a:pPr>
            <a:r>
              <a:rPr lang="en-US" sz="2000" b="0" i="0" dirty="0">
                <a:solidFill>
                  <a:schemeClr val="tx1">
                    <a:lumMod val="85000"/>
                    <a:lumOff val="15000"/>
                  </a:schemeClr>
                </a:solidFill>
                <a:effectLst/>
                <a:latin typeface="Bell MT" panose="02020503060305020303" pitchFamily="18" charset="0"/>
              </a:rPr>
              <a:t>	Integrate parking sensor data to display real-time parking availability in parking lots and garages.</a:t>
            </a:r>
          </a:p>
          <a:p>
            <a:pPr algn="l">
              <a:lnSpc>
                <a:spcPct val="150000"/>
              </a:lnSpc>
            </a:pPr>
            <a:r>
              <a:rPr lang="en-US" sz="2000" dirty="0">
                <a:solidFill>
                  <a:schemeClr val="tx1">
                    <a:lumMod val="85000"/>
                    <a:lumOff val="15000"/>
                  </a:schemeClr>
                </a:solidFill>
                <a:latin typeface="Bell MT" panose="02020503060305020303" pitchFamily="18" charset="0"/>
              </a:rPr>
              <a:t>5. </a:t>
            </a:r>
            <a:r>
              <a:rPr lang="en-US" sz="2000" i="0" dirty="0">
                <a:solidFill>
                  <a:schemeClr val="tx1">
                    <a:lumMod val="85000"/>
                    <a:lumOff val="15000"/>
                  </a:schemeClr>
                </a:solidFill>
                <a:effectLst/>
                <a:latin typeface="Bell MT" panose="02020503060305020303" pitchFamily="18" charset="0"/>
              </a:rPr>
              <a:t>Transit Information</a:t>
            </a:r>
            <a:r>
              <a:rPr lang="en-US" sz="2000" b="1" i="0" dirty="0">
                <a:solidFill>
                  <a:schemeClr val="tx1">
                    <a:lumMod val="85000"/>
                    <a:lumOff val="15000"/>
                  </a:schemeClr>
                </a:solidFill>
                <a:effectLst/>
                <a:latin typeface="Bell MT" panose="02020503060305020303" pitchFamily="18" charset="0"/>
              </a:rPr>
              <a:t>:</a:t>
            </a:r>
            <a:endParaRPr lang="en-US" sz="2000" b="0" i="0" dirty="0">
              <a:solidFill>
                <a:schemeClr val="tx1">
                  <a:lumMod val="85000"/>
                  <a:lumOff val="15000"/>
                </a:schemeClr>
              </a:solidFill>
              <a:effectLst/>
              <a:latin typeface="Bell MT" panose="02020503060305020303" pitchFamily="18" charset="0"/>
            </a:endParaRPr>
          </a:p>
          <a:p>
            <a:pPr algn="l">
              <a:lnSpc>
                <a:spcPct val="150000"/>
              </a:lnSpc>
            </a:pPr>
            <a:r>
              <a:rPr lang="en-US" sz="2000" b="0" i="0" dirty="0">
                <a:solidFill>
                  <a:schemeClr val="tx1">
                    <a:lumMod val="85000"/>
                    <a:lumOff val="15000"/>
                  </a:schemeClr>
                </a:solidFill>
                <a:effectLst/>
                <a:latin typeface="Bell MT" panose="02020503060305020303" pitchFamily="18" charset="0"/>
              </a:rPr>
              <a:t>	Incorporate real-time transit data to display schedules, routes, and estimated arrival times for buses, trains, and subways.</a:t>
            </a:r>
            <a:endParaRPr lang="en-US" sz="2000" dirty="0">
              <a:solidFill>
                <a:schemeClr val="tx1">
                  <a:lumMod val="85000"/>
                  <a:lumOff val="15000"/>
                </a:schemeClr>
              </a:solidFill>
              <a:latin typeface="Bell MT" panose="02020503060305020303" pitchFamily="18" charset="0"/>
            </a:endParaRPr>
          </a:p>
          <a:p>
            <a:pPr algn="l">
              <a:lnSpc>
                <a:spcPct val="150000"/>
              </a:lnSpc>
            </a:pPr>
            <a:r>
              <a:rPr lang="en-US" sz="2000" dirty="0">
                <a:solidFill>
                  <a:schemeClr val="tx1">
                    <a:lumMod val="85000"/>
                    <a:lumOff val="15000"/>
                  </a:schemeClr>
                </a:solidFill>
                <a:latin typeface="Bell MT" panose="02020503060305020303" pitchFamily="18" charset="0"/>
              </a:rPr>
              <a:t>6</a:t>
            </a:r>
            <a:r>
              <a:rPr lang="en-US" sz="2000" b="0" i="0" dirty="0">
                <a:solidFill>
                  <a:schemeClr val="tx1">
                    <a:lumMod val="85000"/>
                    <a:lumOff val="15000"/>
                  </a:schemeClr>
                </a:solidFill>
                <a:effectLst/>
                <a:latin typeface="Bell MT" panose="02020503060305020303" pitchFamily="18" charset="0"/>
              </a:rPr>
              <a:t>. </a:t>
            </a:r>
            <a:r>
              <a:rPr lang="en-US" sz="2000" i="0" dirty="0">
                <a:solidFill>
                  <a:schemeClr val="tx1">
                    <a:lumMod val="85000"/>
                    <a:lumOff val="15000"/>
                  </a:schemeClr>
                </a:solidFill>
                <a:effectLst/>
                <a:latin typeface="Bell MT" panose="02020503060305020303" pitchFamily="18" charset="0"/>
              </a:rPr>
              <a:t>Route Planning and Navigation</a:t>
            </a:r>
            <a:r>
              <a:rPr lang="en-US" sz="2000" b="1" i="0" dirty="0">
                <a:solidFill>
                  <a:schemeClr val="tx1">
                    <a:lumMod val="85000"/>
                    <a:lumOff val="15000"/>
                  </a:schemeClr>
                </a:solidFill>
                <a:effectLst/>
                <a:latin typeface="Bell MT" panose="02020503060305020303" pitchFamily="18" charset="0"/>
              </a:rPr>
              <a:t>:</a:t>
            </a:r>
            <a:endParaRPr lang="en-US" sz="2000" b="0" i="0" dirty="0">
              <a:solidFill>
                <a:schemeClr val="tx1">
                  <a:lumMod val="85000"/>
                  <a:lumOff val="15000"/>
                </a:schemeClr>
              </a:solidFill>
              <a:effectLst/>
              <a:latin typeface="Bell MT" panose="02020503060305020303" pitchFamily="18" charset="0"/>
            </a:endParaRPr>
          </a:p>
          <a:p>
            <a:pPr algn="l">
              <a:lnSpc>
                <a:spcPct val="150000"/>
              </a:lnSpc>
            </a:pPr>
            <a:r>
              <a:rPr lang="en-US" sz="2000" b="0" i="0" dirty="0">
                <a:solidFill>
                  <a:schemeClr val="tx1">
                    <a:lumMod val="85000"/>
                    <a:lumOff val="15000"/>
                  </a:schemeClr>
                </a:solidFill>
                <a:effectLst/>
                <a:latin typeface="Bell MT" panose="02020503060305020303" pitchFamily="18" charset="0"/>
              </a:rPr>
              <a:t>	Implement a route planning feature that helps users find the most efficient route from their current location to their destination, considering both parking and transit options.</a:t>
            </a:r>
          </a:p>
          <a:p>
            <a:pPr algn="l">
              <a:lnSpc>
                <a:spcPct val="150000"/>
              </a:lnSpc>
            </a:pPr>
            <a:r>
              <a:rPr lang="en-US" sz="2000" dirty="0">
                <a:solidFill>
                  <a:schemeClr val="tx1">
                    <a:lumMod val="85000"/>
                    <a:lumOff val="15000"/>
                  </a:schemeClr>
                </a:solidFill>
                <a:latin typeface="Bell MT" panose="02020503060305020303" pitchFamily="18" charset="0"/>
              </a:rPr>
              <a:t>7. </a:t>
            </a:r>
            <a:r>
              <a:rPr lang="en-US" sz="2000" i="0" dirty="0">
                <a:solidFill>
                  <a:schemeClr val="tx1">
                    <a:lumMod val="85000"/>
                    <a:lumOff val="15000"/>
                  </a:schemeClr>
                </a:solidFill>
                <a:effectLst/>
                <a:latin typeface="Bell MT" panose="02020503060305020303" pitchFamily="18" charset="0"/>
              </a:rPr>
              <a:t>User Authentication and Personalization</a:t>
            </a:r>
            <a:r>
              <a:rPr lang="en-US" sz="2000" b="1" i="0" dirty="0">
                <a:solidFill>
                  <a:schemeClr val="tx1">
                    <a:lumMod val="85000"/>
                    <a:lumOff val="15000"/>
                  </a:schemeClr>
                </a:solidFill>
                <a:effectLst/>
                <a:latin typeface="Bell MT" panose="02020503060305020303" pitchFamily="18" charset="0"/>
              </a:rPr>
              <a:t>:</a:t>
            </a:r>
            <a:endParaRPr lang="en-US" sz="2000" b="0" i="0" dirty="0">
              <a:solidFill>
                <a:schemeClr val="tx1">
                  <a:lumMod val="85000"/>
                  <a:lumOff val="15000"/>
                </a:schemeClr>
              </a:solidFill>
              <a:effectLst/>
              <a:latin typeface="Bell MT" panose="02020503060305020303" pitchFamily="18" charset="0"/>
            </a:endParaRPr>
          </a:p>
          <a:p>
            <a:pPr algn="l">
              <a:lnSpc>
                <a:spcPct val="150000"/>
              </a:lnSpc>
            </a:pPr>
            <a:r>
              <a:rPr lang="en-US" sz="2000" b="0" i="0" dirty="0">
                <a:solidFill>
                  <a:schemeClr val="tx1">
                    <a:lumMod val="85000"/>
                    <a:lumOff val="15000"/>
                  </a:schemeClr>
                </a:solidFill>
                <a:effectLst/>
                <a:latin typeface="Bell MT" panose="02020503060305020303" pitchFamily="18" charset="0"/>
              </a:rPr>
              <a:t>	Allow users to create accounts and save their preferences.</a:t>
            </a:r>
          </a:p>
          <a:p>
            <a:pPr algn="l">
              <a:lnSpc>
                <a:spcPct val="150000"/>
              </a:lnSpc>
            </a:pPr>
            <a:endParaRPr lang="en-US" sz="2000" b="0" i="0" dirty="0">
              <a:solidFill>
                <a:srgbClr val="222222"/>
              </a:solidFill>
              <a:effectLst/>
              <a:latin typeface="+mj-lt"/>
            </a:endParaRPr>
          </a:p>
        </p:txBody>
      </p:sp>
    </p:spTree>
    <p:extLst>
      <p:ext uri="{BB962C8B-B14F-4D97-AF65-F5344CB8AC3E}">
        <p14:creationId xmlns:p14="http://schemas.microsoft.com/office/powerpoint/2010/main" xmlns="" val="44567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80CA44-7666-047D-612D-C86318BFF023}"/>
              </a:ext>
            </a:extLst>
          </p:cNvPr>
          <p:cNvSpPr>
            <a:spLocks noGrp="1"/>
          </p:cNvSpPr>
          <p:nvPr>
            <p:ph type="ctrTitle"/>
          </p:nvPr>
        </p:nvSpPr>
        <p:spPr>
          <a:xfrm>
            <a:off x="593271" y="538842"/>
            <a:ext cx="8572500" cy="391205"/>
          </a:xfrm>
        </p:spPr>
        <p:txBody>
          <a:bodyPr>
            <a:normAutofit fontScale="90000"/>
          </a:bodyPr>
          <a:lstStyle/>
          <a:p>
            <a:pPr algn="l"/>
            <a:r>
              <a:rPr lang="en-IN" sz="2400" b="1" i="0" dirty="0">
                <a:solidFill>
                  <a:srgbClr val="313131"/>
                </a:solidFill>
                <a:effectLst/>
                <a:latin typeface="Bell MT" panose="02020503060305020303" pitchFamily="18" charset="0"/>
              </a:rPr>
              <a:t>Integration Approach: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xmlns="" id="{B08B2108-DF03-F0DE-298F-37A3FC91ADA2}"/>
              </a:ext>
            </a:extLst>
          </p:cNvPr>
          <p:cNvSpPr>
            <a:spLocks noGrp="1"/>
          </p:cNvSpPr>
          <p:nvPr>
            <p:ph type="subTitle" idx="1"/>
          </p:nvPr>
        </p:nvSpPr>
        <p:spPr>
          <a:xfrm>
            <a:off x="899885" y="1159329"/>
            <a:ext cx="9768115" cy="5372100"/>
          </a:xfrm>
        </p:spPr>
        <p:txBody>
          <a:bodyPr>
            <a:normAutofit/>
          </a:bodyPr>
          <a:lstStyle/>
          <a:p>
            <a:pPr algn="l">
              <a:lnSpc>
                <a:spcPct val="100000"/>
              </a:lnSpc>
            </a:pPr>
            <a:r>
              <a:rPr lang="en-US" sz="2000" b="0" i="0" dirty="0">
                <a:solidFill>
                  <a:schemeClr val="tx1">
                    <a:lumMod val="85000"/>
                    <a:lumOff val="15000"/>
                  </a:schemeClr>
                </a:solidFill>
                <a:effectLst/>
                <a:latin typeface="Bell MT" panose="02020503060305020303" pitchFamily="18" charset="0"/>
              </a:rPr>
              <a:t> Integrating smart parking solutions into an existing infrastructure requires careful planning and consideration of various components. Here is a step-by-step approach for integrating smart parking into your infrastructure:</a:t>
            </a:r>
          </a:p>
          <a:p>
            <a:pPr algn="l">
              <a:lnSpc>
                <a:spcPct val="100000"/>
              </a:lnSpc>
            </a:pPr>
            <a:r>
              <a:rPr lang="en-US" sz="2000" b="0" i="0" dirty="0">
                <a:solidFill>
                  <a:schemeClr val="tx1">
                    <a:lumMod val="85000"/>
                    <a:lumOff val="15000"/>
                  </a:schemeClr>
                </a:solidFill>
                <a:effectLst/>
                <a:latin typeface="Bell MT" panose="02020503060305020303" pitchFamily="18" charset="0"/>
              </a:rPr>
              <a:t>1. </a:t>
            </a:r>
            <a:r>
              <a:rPr lang="en-US" sz="2000" i="0" dirty="0">
                <a:solidFill>
                  <a:schemeClr val="tx1">
                    <a:lumMod val="85000"/>
                    <a:lumOff val="15000"/>
                  </a:schemeClr>
                </a:solidFill>
                <a:effectLst/>
                <a:latin typeface="Bell MT" panose="02020503060305020303" pitchFamily="18" charset="0"/>
              </a:rPr>
              <a:t>Assessment and Planning</a:t>
            </a:r>
            <a:r>
              <a:rPr lang="en-US" sz="2000" b="1" i="0" dirty="0">
                <a:solidFill>
                  <a:schemeClr val="tx1">
                    <a:lumMod val="85000"/>
                    <a:lumOff val="15000"/>
                  </a:schemeClr>
                </a:solidFill>
                <a:effectLst/>
                <a:latin typeface="Bell MT" panose="02020503060305020303" pitchFamily="18" charset="0"/>
              </a:rPr>
              <a:t>:</a:t>
            </a:r>
            <a:endParaRPr lang="en-US" sz="2000" b="0" i="0" dirty="0">
              <a:solidFill>
                <a:schemeClr val="tx1">
                  <a:lumMod val="85000"/>
                  <a:lumOff val="15000"/>
                </a:schemeClr>
              </a:solidFill>
              <a:effectLst/>
              <a:latin typeface="Bell MT" panose="02020503060305020303" pitchFamily="18" charset="0"/>
            </a:endParaRPr>
          </a:p>
          <a:p>
            <a:pPr algn="l">
              <a:lnSpc>
                <a:spcPct val="100000"/>
              </a:lnSpc>
            </a:pPr>
            <a:r>
              <a:rPr lang="en-US" sz="2000" b="0" i="0" dirty="0">
                <a:solidFill>
                  <a:schemeClr val="tx1">
                    <a:lumMod val="85000"/>
                    <a:lumOff val="15000"/>
                  </a:schemeClr>
                </a:solidFill>
                <a:effectLst/>
                <a:latin typeface="Bell MT" panose="02020503060305020303" pitchFamily="18" charset="0"/>
              </a:rPr>
              <a:t>	Conduct a thorough assessment of your current parking infrastructure, including parking lots, garages, and street parking.</a:t>
            </a:r>
          </a:p>
          <a:p>
            <a:pPr algn="l">
              <a:lnSpc>
                <a:spcPct val="100000"/>
              </a:lnSpc>
            </a:pPr>
            <a:r>
              <a:rPr lang="en-US" sz="2000" b="0" i="0" dirty="0">
                <a:solidFill>
                  <a:schemeClr val="tx1">
                    <a:lumMod val="85000"/>
                    <a:lumOff val="15000"/>
                  </a:schemeClr>
                </a:solidFill>
                <a:effectLst/>
                <a:latin typeface="Bell MT" panose="02020503060305020303" pitchFamily="18" charset="0"/>
              </a:rPr>
              <a:t>2. </a:t>
            </a:r>
            <a:r>
              <a:rPr lang="en-US" sz="2000" i="0" dirty="0">
                <a:solidFill>
                  <a:schemeClr val="tx1">
                    <a:lumMod val="85000"/>
                    <a:lumOff val="15000"/>
                  </a:schemeClr>
                </a:solidFill>
                <a:effectLst/>
                <a:latin typeface="Bell MT" panose="02020503060305020303" pitchFamily="18" charset="0"/>
              </a:rPr>
              <a:t>Infrastructure Preparation</a:t>
            </a:r>
            <a:r>
              <a:rPr lang="en-US" sz="2000" b="1" i="0" dirty="0">
                <a:solidFill>
                  <a:schemeClr val="tx1">
                    <a:lumMod val="85000"/>
                    <a:lumOff val="15000"/>
                  </a:schemeClr>
                </a:solidFill>
                <a:effectLst/>
                <a:latin typeface="Bell MT" panose="02020503060305020303" pitchFamily="18" charset="0"/>
              </a:rPr>
              <a:t>:</a:t>
            </a:r>
            <a:endParaRPr lang="en-US" sz="2000" b="0" i="0" dirty="0">
              <a:solidFill>
                <a:schemeClr val="tx1">
                  <a:lumMod val="85000"/>
                  <a:lumOff val="15000"/>
                </a:schemeClr>
              </a:solidFill>
              <a:effectLst/>
              <a:latin typeface="Bell MT" panose="02020503060305020303" pitchFamily="18" charset="0"/>
            </a:endParaRPr>
          </a:p>
          <a:p>
            <a:pPr algn="l">
              <a:lnSpc>
                <a:spcPct val="100000"/>
              </a:lnSpc>
            </a:pPr>
            <a:r>
              <a:rPr lang="en-US" sz="2000" b="0" i="0" dirty="0">
                <a:solidFill>
                  <a:schemeClr val="tx1">
                    <a:lumMod val="85000"/>
                    <a:lumOff val="15000"/>
                  </a:schemeClr>
                </a:solidFill>
                <a:effectLst/>
                <a:latin typeface="Bell MT" panose="02020503060305020303" pitchFamily="18" charset="0"/>
              </a:rPr>
              <a:t>	Install the selected parking sensors in each parking space or area, ensuring they are properly calibrated and connected to the chosen communication network.</a:t>
            </a:r>
          </a:p>
          <a:p>
            <a:pPr algn="l">
              <a:lnSpc>
                <a:spcPct val="100000"/>
              </a:lnSpc>
            </a:pPr>
            <a:r>
              <a:rPr lang="en-US" sz="2000" b="0" i="0" dirty="0">
                <a:solidFill>
                  <a:schemeClr val="tx1">
                    <a:lumMod val="85000"/>
                    <a:lumOff val="15000"/>
                  </a:schemeClr>
                </a:solidFill>
                <a:effectLst/>
                <a:latin typeface="Bell MT" panose="02020503060305020303" pitchFamily="18" charset="0"/>
              </a:rPr>
              <a:t>3.</a:t>
            </a:r>
            <a:r>
              <a:rPr lang="en-US" sz="2000" b="1" i="0" dirty="0">
                <a:solidFill>
                  <a:schemeClr val="tx1">
                    <a:lumMod val="85000"/>
                    <a:lumOff val="15000"/>
                  </a:schemeClr>
                </a:solidFill>
                <a:effectLst/>
                <a:latin typeface="Bell MT" panose="02020503060305020303" pitchFamily="18" charset="0"/>
              </a:rPr>
              <a:t> </a:t>
            </a:r>
            <a:r>
              <a:rPr lang="en-US" sz="2000" i="0" dirty="0">
                <a:solidFill>
                  <a:schemeClr val="tx1">
                    <a:lumMod val="85000"/>
                    <a:lumOff val="15000"/>
                  </a:schemeClr>
                </a:solidFill>
                <a:effectLst/>
                <a:latin typeface="Bell MT" panose="02020503060305020303" pitchFamily="18" charset="0"/>
              </a:rPr>
              <a:t>Data Collection and Integration</a:t>
            </a:r>
            <a:r>
              <a:rPr lang="en-US" sz="2000" b="1" i="0" dirty="0">
                <a:solidFill>
                  <a:schemeClr val="tx1">
                    <a:lumMod val="85000"/>
                    <a:lumOff val="15000"/>
                  </a:schemeClr>
                </a:solidFill>
                <a:effectLst/>
                <a:latin typeface="Bell MT" panose="02020503060305020303" pitchFamily="18" charset="0"/>
              </a:rPr>
              <a:t>:</a:t>
            </a:r>
            <a:endParaRPr lang="en-US" sz="2000" b="0" i="0" dirty="0">
              <a:solidFill>
                <a:schemeClr val="tx1">
                  <a:lumMod val="85000"/>
                  <a:lumOff val="15000"/>
                </a:schemeClr>
              </a:solidFill>
              <a:effectLst/>
              <a:latin typeface="Bell MT" panose="02020503060305020303" pitchFamily="18" charset="0"/>
            </a:endParaRPr>
          </a:p>
          <a:p>
            <a:pPr algn="l">
              <a:lnSpc>
                <a:spcPct val="100000"/>
              </a:lnSpc>
            </a:pPr>
            <a:r>
              <a:rPr lang="en-US" sz="2000" b="0" i="0" dirty="0">
                <a:solidFill>
                  <a:schemeClr val="tx1">
                    <a:lumMod val="85000"/>
                    <a:lumOff val="15000"/>
                  </a:schemeClr>
                </a:solidFill>
                <a:effectLst/>
                <a:latin typeface="Bell MT" panose="02020503060305020303" pitchFamily="18" charset="0"/>
              </a:rPr>
              <a:t>	Establish data pipelines to collect information from parking sensors and other sources like weather data, traffic data, and event schedules.</a:t>
            </a:r>
          </a:p>
          <a:p>
            <a:pPr algn="l">
              <a:lnSpc>
                <a:spcPct val="100000"/>
              </a:lnSpc>
            </a:pPr>
            <a:r>
              <a:rPr lang="en-US" sz="2000" b="0" i="0" dirty="0">
                <a:solidFill>
                  <a:schemeClr val="tx1">
                    <a:lumMod val="85000"/>
                    <a:lumOff val="15000"/>
                  </a:schemeClr>
                </a:solidFill>
                <a:effectLst/>
                <a:latin typeface="Bell MT" panose="02020503060305020303" pitchFamily="18" charset="0"/>
              </a:rPr>
              <a:t>	Integrate this data into a centralized management system or cloud platform.</a:t>
            </a:r>
          </a:p>
          <a:p>
            <a:pPr algn="l">
              <a:lnSpc>
                <a:spcPct val="100000"/>
              </a:lnSpc>
            </a:pPr>
            <a:endParaRPr lang="en-US" sz="2000" b="0" i="0" dirty="0">
              <a:solidFill>
                <a:schemeClr val="tx1">
                  <a:lumMod val="85000"/>
                  <a:lumOff val="15000"/>
                </a:schemeClr>
              </a:solidFill>
              <a:effectLst/>
              <a:latin typeface="Bell MT" panose="02020503060305020303" pitchFamily="18" charset="0"/>
            </a:endParaRPr>
          </a:p>
          <a:p>
            <a:pPr algn="l">
              <a:lnSpc>
                <a:spcPct val="100000"/>
              </a:lnSpc>
            </a:pPr>
            <a:endParaRPr lang="en-US" sz="2000" b="0" i="0" dirty="0">
              <a:solidFill>
                <a:schemeClr val="tx1">
                  <a:lumMod val="85000"/>
                  <a:lumOff val="15000"/>
                </a:schemeClr>
              </a:solidFill>
              <a:effectLst/>
              <a:latin typeface="Bell MT" panose="02020503060305020303" pitchFamily="18" charset="0"/>
            </a:endParaRPr>
          </a:p>
          <a:p>
            <a:pPr algn="l">
              <a:lnSpc>
                <a:spcPct val="100000"/>
              </a:lnSpc>
            </a:pPr>
            <a:endParaRPr lang="en-US" sz="2000" b="0" i="0" dirty="0">
              <a:solidFill>
                <a:schemeClr val="tx1">
                  <a:lumMod val="85000"/>
                  <a:lumOff val="15000"/>
                </a:schemeClr>
              </a:solidFill>
              <a:effectLst/>
              <a:latin typeface="Bell MT" panose="02020503060305020303" pitchFamily="18" charset="0"/>
            </a:endParaRPr>
          </a:p>
          <a:p>
            <a:pPr algn="l">
              <a:lnSpc>
                <a:spcPct val="100000"/>
              </a:lnSpc>
            </a:pPr>
            <a:endParaRPr lang="en-US" sz="2000" b="0" i="0" dirty="0">
              <a:solidFill>
                <a:schemeClr val="tx1">
                  <a:lumMod val="85000"/>
                  <a:lumOff val="15000"/>
                </a:schemeClr>
              </a:solidFill>
              <a:effectLst/>
              <a:latin typeface="Bell MT" panose="02020503060305020303" pitchFamily="18" charset="0"/>
            </a:endParaRPr>
          </a:p>
          <a:p>
            <a:pPr algn="l">
              <a:lnSpc>
                <a:spcPct val="100000"/>
              </a:lnSpc>
            </a:pPr>
            <a:endParaRPr lang="en-US" sz="2000" b="0" i="0" dirty="0">
              <a:solidFill>
                <a:schemeClr val="tx1">
                  <a:lumMod val="85000"/>
                  <a:lumOff val="15000"/>
                </a:schemeClr>
              </a:solidFill>
              <a:effectLst/>
              <a:latin typeface="Bell MT" panose="02020503060305020303" pitchFamily="18" charset="0"/>
            </a:endParaRPr>
          </a:p>
          <a:p>
            <a:pPr algn="l">
              <a:lnSpc>
                <a:spcPct val="100000"/>
              </a:lnSpc>
            </a:pPr>
            <a:endParaRPr lang="en-IN" sz="2000" dirty="0">
              <a:solidFill>
                <a:schemeClr val="tx1">
                  <a:lumMod val="85000"/>
                  <a:lumOff val="15000"/>
                </a:schemeClr>
              </a:solidFill>
              <a:latin typeface="Bell MT" panose="02020503060305020303" pitchFamily="18" charset="0"/>
            </a:endParaRPr>
          </a:p>
          <a:p>
            <a:pPr algn="l">
              <a:lnSpc>
                <a:spcPct val="100000"/>
              </a:lnSpc>
            </a:pPr>
            <a:endParaRPr lang="en-IN" sz="2000" dirty="0">
              <a:solidFill>
                <a:schemeClr val="tx1">
                  <a:lumMod val="85000"/>
                  <a:lumOff val="15000"/>
                </a:schemeClr>
              </a:solidFill>
              <a:latin typeface="Bell MT" panose="02020503060305020303" pitchFamily="18" charset="0"/>
            </a:endParaRPr>
          </a:p>
          <a:p>
            <a:pPr algn="l">
              <a:lnSpc>
                <a:spcPct val="100000"/>
              </a:lnSpc>
            </a:pPr>
            <a:endParaRPr lang="en-IN" sz="2000" dirty="0">
              <a:solidFill>
                <a:schemeClr val="tx1">
                  <a:lumMod val="85000"/>
                  <a:lumOff val="15000"/>
                </a:schemeClr>
              </a:solidFill>
              <a:latin typeface="Bell MT" panose="02020503060305020303" pitchFamily="18" charset="0"/>
            </a:endParaRPr>
          </a:p>
          <a:p>
            <a:pPr algn="l">
              <a:lnSpc>
                <a:spcPct val="100000"/>
              </a:lnSpc>
            </a:pPr>
            <a:endParaRPr lang="en-IN" sz="2000" dirty="0">
              <a:solidFill>
                <a:schemeClr val="tx1">
                  <a:lumMod val="85000"/>
                  <a:lumOff val="15000"/>
                </a:schemeClr>
              </a:solidFill>
              <a:latin typeface="Bell MT" panose="02020503060305020303" pitchFamily="18" charset="0"/>
            </a:endParaRPr>
          </a:p>
          <a:p>
            <a:pPr algn="l">
              <a:lnSpc>
                <a:spcPct val="100000"/>
              </a:lnSpc>
            </a:pPr>
            <a:endParaRPr lang="en-IN" sz="2000" dirty="0">
              <a:solidFill>
                <a:schemeClr val="tx1">
                  <a:lumMod val="85000"/>
                  <a:lumOff val="15000"/>
                </a:schemeClr>
              </a:solidFill>
              <a:latin typeface="Bell MT" panose="02020503060305020303" pitchFamily="18" charset="0"/>
            </a:endParaRPr>
          </a:p>
          <a:p>
            <a:pPr algn="l">
              <a:lnSpc>
                <a:spcPct val="100000"/>
              </a:lnSpc>
            </a:pPr>
            <a:endParaRPr lang="en-IN" sz="2000" dirty="0">
              <a:solidFill>
                <a:schemeClr val="tx1">
                  <a:lumMod val="85000"/>
                  <a:lumOff val="15000"/>
                </a:schemeClr>
              </a:solidFill>
              <a:latin typeface="Bell MT" panose="02020503060305020303" pitchFamily="18" charset="0"/>
            </a:endParaRPr>
          </a:p>
          <a:p>
            <a:pPr algn="l">
              <a:lnSpc>
                <a:spcPct val="100000"/>
              </a:lnSpc>
            </a:pPr>
            <a:endParaRPr lang="en-IN" sz="2000" dirty="0">
              <a:solidFill>
                <a:schemeClr val="tx1">
                  <a:lumMod val="85000"/>
                  <a:lumOff val="15000"/>
                </a:schemeClr>
              </a:solidFill>
              <a:latin typeface="Bell MT" panose="02020503060305020303" pitchFamily="18" charset="0"/>
            </a:endParaRPr>
          </a:p>
          <a:p>
            <a:pPr algn="l">
              <a:lnSpc>
                <a:spcPct val="100000"/>
              </a:lnSpc>
            </a:pPr>
            <a:endParaRPr lang="en-IN" sz="2000" dirty="0">
              <a:solidFill>
                <a:schemeClr val="tx1">
                  <a:lumMod val="85000"/>
                  <a:lumOff val="15000"/>
                </a:schemeClr>
              </a:solidFill>
              <a:latin typeface="Bell MT" panose="02020503060305020303" pitchFamily="18" charset="0"/>
            </a:endParaRPr>
          </a:p>
          <a:p>
            <a:pPr algn="l">
              <a:lnSpc>
                <a:spcPct val="100000"/>
              </a:lnSpc>
            </a:pPr>
            <a:endParaRPr lang="en-IN" sz="2000" dirty="0">
              <a:solidFill>
                <a:schemeClr val="tx1">
                  <a:lumMod val="85000"/>
                  <a:lumOff val="15000"/>
                </a:schemeClr>
              </a:solidFill>
              <a:latin typeface="Bell MT" panose="02020503060305020303" pitchFamily="18" charset="0"/>
            </a:endParaRPr>
          </a:p>
        </p:txBody>
      </p:sp>
    </p:spTree>
    <p:extLst>
      <p:ext uri="{BB962C8B-B14F-4D97-AF65-F5344CB8AC3E}">
        <p14:creationId xmlns:p14="http://schemas.microsoft.com/office/powerpoint/2010/main" xmlns="" val="103094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1AA9128-F031-9D0D-7F39-667CB23C2705}"/>
              </a:ext>
            </a:extLst>
          </p:cNvPr>
          <p:cNvSpPr txBox="1"/>
          <p:nvPr/>
        </p:nvSpPr>
        <p:spPr>
          <a:xfrm>
            <a:off x="435429" y="638630"/>
            <a:ext cx="10972800" cy="8556188"/>
          </a:xfrm>
          <a:prstGeom prst="rect">
            <a:avLst/>
          </a:prstGeom>
          <a:noFill/>
        </p:spPr>
        <p:txBody>
          <a:bodyPr wrap="square">
            <a:spAutoFit/>
          </a:bodyPr>
          <a:lstStyle/>
          <a:p>
            <a:pPr algn="l">
              <a:lnSpc>
                <a:spcPct val="150000"/>
              </a:lnSpc>
            </a:pPr>
            <a:r>
              <a:rPr lang="en-US" sz="2000" b="0" i="0" dirty="0">
                <a:solidFill>
                  <a:schemeClr val="tx1">
                    <a:lumMod val="85000"/>
                    <a:lumOff val="15000"/>
                  </a:schemeClr>
                </a:solidFill>
                <a:effectLst/>
                <a:latin typeface="Bell MT" panose="02020503060305020303" pitchFamily="18" charset="0"/>
              </a:rPr>
              <a:t>4.</a:t>
            </a:r>
            <a:r>
              <a:rPr lang="en-US" sz="2000" i="0" dirty="0">
                <a:solidFill>
                  <a:schemeClr val="tx1">
                    <a:lumMod val="85000"/>
                    <a:lumOff val="15000"/>
                  </a:schemeClr>
                </a:solidFill>
                <a:effectLst/>
                <a:latin typeface="Bell MT" panose="02020503060305020303" pitchFamily="18" charset="0"/>
              </a:rPr>
              <a:t>Data Analytics and Reporting</a:t>
            </a:r>
            <a:r>
              <a:rPr lang="en-US" sz="2000" b="1" i="0" dirty="0">
                <a:solidFill>
                  <a:schemeClr val="tx1">
                    <a:lumMod val="85000"/>
                    <a:lumOff val="15000"/>
                  </a:schemeClr>
                </a:solidFill>
                <a:effectLst/>
                <a:latin typeface="Bell MT" panose="02020503060305020303" pitchFamily="18" charset="0"/>
              </a:rPr>
              <a:t>:</a:t>
            </a:r>
            <a:endParaRPr lang="en-US" sz="2000" b="0" i="0" dirty="0">
              <a:solidFill>
                <a:schemeClr val="tx1">
                  <a:lumMod val="85000"/>
                  <a:lumOff val="15000"/>
                </a:schemeClr>
              </a:solidFill>
              <a:effectLst/>
              <a:latin typeface="Bell MT" panose="02020503060305020303" pitchFamily="18" charset="0"/>
            </a:endParaRPr>
          </a:p>
          <a:p>
            <a:pPr algn="l">
              <a:lnSpc>
                <a:spcPct val="150000"/>
              </a:lnSpc>
            </a:pPr>
            <a:r>
              <a:rPr lang="en-US" sz="2000" b="0" i="0" dirty="0">
                <a:solidFill>
                  <a:schemeClr val="tx1">
                    <a:lumMod val="85000"/>
                    <a:lumOff val="15000"/>
                  </a:schemeClr>
                </a:solidFill>
                <a:effectLst/>
                <a:latin typeface="Bell MT" panose="02020503060305020303" pitchFamily="18" charset="0"/>
              </a:rPr>
              <a:t>	Implement data analytics tools to gain insights into parking utilization patterns and make data-driven decisions.</a:t>
            </a:r>
          </a:p>
          <a:p>
            <a:pPr algn="l">
              <a:lnSpc>
                <a:spcPct val="150000"/>
              </a:lnSpc>
            </a:pPr>
            <a:r>
              <a:rPr lang="en-US" sz="2000" dirty="0">
                <a:solidFill>
                  <a:schemeClr val="tx1">
                    <a:lumMod val="85000"/>
                    <a:lumOff val="15000"/>
                  </a:schemeClr>
                </a:solidFill>
                <a:latin typeface="Bell MT" panose="02020503060305020303" pitchFamily="18" charset="0"/>
              </a:rPr>
              <a:t>5. </a:t>
            </a:r>
            <a:r>
              <a:rPr lang="en-US" sz="2000" i="0" dirty="0">
                <a:solidFill>
                  <a:schemeClr val="tx1">
                    <a:lumMod val="85000"/>
                    <a:lumOff val="15000"/>
                  </a:schemeClr>
                </a:solidFill>
                <a:effectLst/>
                <a:latin typeface="Bell MT" panose="02020503060305020303" pitchFamily="18" charset="0"/>
              </a:rPr>
              <a:t>Security and Privacy</a:t>
            </a:r>
            <a:r>
              <a:rPr lang="en-US" sz="2000" b="1" i="0" dirty="0">
                <a:solidFill>
                  <a:schemeClr val="tx1">
                    <a:lumMod val="85000"/>
                    <a:lumOff val="15000"/>
                  </a:schemeClr>
                </a:solidFill>
                <a:effectLst/>
                <a:latin typeface="Bell MT" panose="02020503060305020303" pitchFamily="18" charset="0"/>
              </a:rPr>
              <a:t>:</a:t>
            </a:r>
            <a:endParaRPr lang="en-US" sz="2000" b="0" i="0" dirty="0">
              <a:solidFill>
                <a:schemeClr val="tx1">
                  <a:lumMod val="85000"/>
                  <a:lumOff val="15000"/>
                </a:schemeClr>
              </a:solidFill>
              <a:effectLst/>
              <a:latin typeface="Bell MT" panose="02020503060305020303" pitchFamily="18" charset="0"/>
            </a:endParaRPr>
          </a:p>
          <a:p>
            <a:pPr algn="l">
              <a:lnSpc>
                <a:spcPct val="150000"/>
              </a:lnSpc>
            </a:pPr>
            <a:r>
              <a:rPr lang="en-US" sz="2000" b="0" i="0" dirty="0">
                <a:solidFill>
                  <a:schemeClr val="tx1">
                    <a:lumMod val="85000"/>
                    <a:lumOff val="15000"/>
                  </a:schemeClr>
                </a:solidFill>
                <a:effectLst/>
                <a:latin typeface="Bell MT" panose="02020503060305020303" pitchFamily="18" charset="0"/>
              </a:rPr>
              <a:t>	Implement robust security measures to protect user data, sensor data, and payment information.</a:t>
            </a:r>
          </a:p>
          <a:p>
            <a:pPr algn="l">
              <a:lnSpc>
                <a:spcPct val="150000"/>
              </a:lnSpc>
            </a:pPr>
            <a:r>
              <a:rPr lang="en-US" sz="2000" b="0" i="0" dirty="0">
                <a:solidFill>
                  <a:schemeClr val="tx1">
                    <a:lumMod val="85000"/>
                    <a:lumOff val="15000"/>
                  </a:schemeClr>
                </a:solidFill>
                <a:effectLst/>
                <a:latin typeface="Bell MT" panose="02020503060305020303" pitchFamily="18" charset="0"/>
              </a:rPr>
              <a:t>	Ensure compliance with data privacy regulations and standards.</a:t>
            </a:r>
          </a:p>
          <a:p>
            <a:pPr algn="l">
              <a:lnSpc>
                <a:spcPct val="150000"/>
              </a:lnSpc>
            </a:pPr>
            <a:r>
              <a:rPr lang="en-US" sz="2000" b="0" i="0" dirty="0">
                <a:solidFill>
                  <a:schemeClr val="tx1">
                    <a:lumMod val="85000"/>
                    <a:lumOff val="15000"/>
                  </a:schemeClr>
                </a:solidFill>
                <a:effectLst/>
                <a:latin typeface="Bell MT" panose="02020503060305020303" pitchFamily="18" charset="0"/>
              </a:rPr>
              <a:t>6. </a:t>
            </a:r>
            <a:r>
              <a:rPr lang="en-US" sz="2000" i="0" dirty="0">
                <a:solidFill>
                  <a:schemeClr val="tx1">
                    <a:lumMod val="85000"/>
                    <a:lumOff val="15000"/>
                  </a:schemeClr>
                </a:solidFill>
                <a:effectLst/>
                <a:latin typeface="Bell MT" panose="02020503060305020303" pitchFamily="18" charset="0"/>
              </a:rPr>
              <a:t>Notifications and Alerts</a:t>
            </a:r>
            <a:r>
              <a:rPr lang="en-US" sz="2000" b="1" i="0" dirty="0">
                <a:solidFill>
                  <a:schemeClr val="tx1">
                    <a:lumMod val="85000"/>
                    <a:lumOff val="15000"/>
                  </a:schemeClr>
                </a:solidFill>
                <a:effectLst/>
                <a:latin typeface="Bell MT" panose="02020503060305020303" pitchFamily="18" charset="0"/>
              </a:rPr>
              <a:t>:</a:t>
            </a:r>
            <a:endParaRPr lang="en-US" sz="2000" b="0" i="0" dirty="0">
              <a:solidFill>
                <a:schemeClr val="tx1">
                  <a:lumMod val="85000"/>
                  <a:lumOff val="15000"/>
                </a:schemeClr>
              </a:solidFill>
              <a:effectLst/>
              <a:latin typeface="Bell MT" panose="02020503060305020303" pitchFamily="18" charset="0"/>
            </a:endParaRPr>
          </a:p>
          <a:p>
            <a:pPr algn="l">
              <a:lnSpc>
                <a:spcPct val="150000"/>
              </a:lnSpc>
            </a:pPr>
            <a:r>
              <a:rPr lang="en-US" sz="2000" b="0" i="0" dirty="0">
                <a:solidFill>
                  <a:schemeClr val="tx1">
                    <a:lumMod val="85000"/>
                    <a:lumOff val="15000"/>
                  </a:schemeClr>
                </a:solidFill>
                <a:effectLst/>
                <a:latin typeface="Bell MT" panose="02020503060305020303" pitchFamily="18" charset="0"/>
              </a:rPr>
              <a:t>	Set up notifications and alerts for users to receive real-time information on parking availability, reservations, and any disruptions.</a:t>
            </a:r>
          </a:p>
          <a:p>
            <a:pPr algn="l">
              <a:lnSpc>
                <a:spcPct val="150000"/>
              </a:lnSpc>
            </a:pPr>
            <a:r>
              <a:rPr lang="en-US" sz="2000" b="0" i="0" dirty="0">
                <a:solidFill>
                  <a:schemeClr val="tx1">
                    <a:lumMod val="85000"/>
                    <a:lumOff val="15000"/>
                  </a:schemeClr>
                </a:solidFill>
                <a:effectLst/>
                <a:latin typeface="Bell MT" panose="02020503060305020303" pitchFamily="18" charset="0"/>
              </a:rPr>
              <a:t>7. </a:t>
            </a:r>
            <a:r>
              <a:rPr lang="en-US" sz="2000" i="0" dirty="0">
                <a:solidFill>
                  <a:schemeClr val="tx1">
                    <a:lumMod val="85000"/>
                    <a:lumOff val="15000"/>
                  </a:schemeClr>
                </a:solidFill>
                <a:effectLst/>
                <a:latin typeface="Bell MT" panose="02020503060305020303" pitchFamily="18" charset="0"/>
              </a:rPr>
              <a:t>User Interfaces</a:t>
            </a:r>
            <a:r>
              <a:rPr lang="en-US" sz="2000" b="1" i="0" dirty="0">
                <a:solidFill>
                  <a:schemeClr val="tx1">
                    <a:lumMod val="85000"/>
                    <a:lumOff val="15000"/>
                  </a:schemeClr>
                </a:solidFill>
                <a:effectLst/>
                <a:latin typeface="Bell MT" panose="02020503060305020303" pitchFamily="18" charset="0"/>
              </a:rPr>
              <a:t>:</a:t>
            </a:r>
            <a:endParaRPr lang="en-US" sz="2000" b="0" i="0" dirty="0">
              <a:solidFill>
                <a:schemeClr val="tx1">
                  <a:lumMod val="85000"/>
                  <a:lumOff val="15000"/>
                </a:schemeClr>
              </a:solidFill>
              <a:effectLst/>
              <a:latin typeface="Bell MT" panose="02020503060305020303" pitchFamily="18" charset="0"/>
            </a:endParaRPr>
          </a:p>
          <a:p>
            <a:pPr algn="l">
              <a:lnSpc>
                <a:spcPct val="150000"/>
              </a:lnSpc>
            </a:pPr>
            <a:r>
              <a:rPr lang="en-US" sz="2000" b="0" i="0" dirty="0">
                <a:solidFill>
                  <a:schemeClr val="tx1">
                    <a:lumMod val="85000"/>
                    <a:lumOff val="15000"/>
                  </a:schemeClr>
                </a:solidFill>
                <a:effectLst/>
                <a:latin typeface="Bell MT" panose="02020503060305020303" pitchFamily="18" charset="0"/>
              </a:rPr>
              <a:t>	Develop user-friendly interfaces for different user groups, such as drivers, parking lot operators, and administrators.</a:t>
            </a:r>
          </a:p>
          <a:p>
            <a:pPr algn="l"/>
            <a:endParaRPr lang="en-US" sz="2000" b="0" i="0" dirty="0">
              <a:solidFill>
                <a:schemeClr val="tx1">
                  <a:lumMod val="85000"/>
                  <a:lumOff val="15000"/>
                </a:schemeClr>
              </a:solidFill>
              <a:effectLst/>
              <a:latin typeface="Bell MT" panose="02020503060305020303" pitchFamily="18" charset="0"/>
            </a:endParaRPr>
          </a:p>
          <a:p>
            <a:pPr algn="l"/>
            <a:endParaRPr lang="en-US" sz="2000" b="0" i="0" dirty="0">
              <a:solidFill>
                <a:schemeClr val="tx1">
                  <a:lumMod val="85000"/>
                  <a:lumOff val="15000"/>
                </a:schemeClr>
              </a:solidFill>
              <a:effectLst/>
              <a:latin typeface="Bell MT" panose="02020503060305020303" pitchFamily="18" charset="0"/>
            </a:endParaRPr>
          </a:p>
          <a:p>
            <a:pPr algn="l"/>
            <a:endParaRPr lang="en-US" sz="2000" dirty="0">
              <a:solidFill>
                <a:schemeClr val="tx1">
                  <a:lumMod val="85000"/>
                  <a:lumOff val="15000"/>
                </a:schemeClr>
              </a:solidFill>
              <a:latin typeface="Bell MT" panose="02020503060305020303" pitchFamily="18" charset="0"/>
            </a:endParaRPr>
          </a:p>
          <a:p>
            <a:pPr algn="l"/>
            <a:endParaRPr lang="en-US" sz="2000" dirty="0">
              <a:solidFill>
                <a:schemeClr val="tx1">
                  <a:lumMod val="85000"/>
                  <a:lumOff val="15000"/>
                </a:schemeClr>
              </a:solidFill>
              <a:latin typeface="Bell MT" panose="02020503060305020303" pitchFamily="18" charset="0"/>
            </a:endParaRPr>
          </a:p>
          <a:p>
            <a:pPr algn="l"/>
            <a:endParaRPr lang="en-US" sz="2000" b="0" i="0" dirty="0">
              <a:solidFill>
                <a:schemeClr val="tx1">
                  <a:lumMod val="85000"/>
                  <a:lumOff val="15000"/>
                </a:schemeClr>
              </a:solidFill>
              <a:effectLst/>
              <a:latin typeface="Bell MT" panose="02020503060305020303" pitchFamily="18" charset="0"/>
            </a:endParaRPr>
          </a:p>
          <a:p>
            <a:pPr algn="l"/>
            <a:endParaRPr lang="en-US" sz="2000" dirty="0">
              <a:solidFill>
                <a:schemeClr val="tx1">
                  <a:lumMod val="85000"/>
                  <a:lumOff val="15000"/>
                </a:schemeClr>
              </a:solidFill>
              <a:latin typeface="Bell MT" panose="02020503060305020303" pitchFamily="18" charset="0"/>
            </a:endParaRPr>
          </a:p>
          <a:p>
            <a:pPr algn="l"/>
            <a:endParaRPr lang="en-US" sz="2000" dirty="0">
              <a:solidFill>
                <a:schemeClr val="tx1">
                  <a:lumMod val="85000"/>
                  <a:lumOff val="15000"/>
                </a:schemeClr>
              </a:solidFill>
              <a:latin typeface="Bell MT" panose="02020503060305020303" pitchFamily="18" charset="0"/>
            </a:endParaRPr>
          </a:p>
          <a:p>
            <a:pPr algn="l"/>
            <a:r>
              <a:rPr lang="en-US" sz="2000" b="0" i="0" dirty="0">
                <a:solidFill>
                  <a:schemeClr val="tx1">
                    <a:lumMod val="85000"/>
                    <a:lumOff val="15000"/>
                  </a:schemeClr>
                </a:solidFill>
                <a:effectLst/>
                <a:latin typeface="Bell MT" panose="02020503060305020303" pitchFamily="18" charset="0"/>
              </a:rPr>
              <a:t>                                                                                                                                    6. </a:t>
            </a:r>
          </a:p>
        </p:txBody>
      </p:sp>
    </p:spTree>
    <p:extLst>
      <p:ext uri="{BB962C8B-B14F-4D97-AF65-F5344CB8AC3E}">
        <p14:creationId xmlns:p14="http://schemas.microsoft.com/office/powerpoint/2010/main" xmlns="" val="348527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3AB6B1-52D2-5109-3FE6-C2B0EA25EE71}"/>
              </a:ext>
            </a:extLst>
          </p:cNvPr>
          <p:cNvSpPr>
            <a:spLocks noGrp="1"/>
          </p:cNvSpPr>
          <p:nvPr>
            <p:ph type="title"/>
          </p:nvPr>
        </p:nvSpPr>
        <p:spPr>
          <a:xfrm>
            <a:off x="838200" y="2481943"/>
            <a:ext cx="10515600" cy="1408922"/>
          </a:xfrm>
        </p:spPr>
        <p:txBody>
          <a:bodyPr>
            <a:normAutofit/>
          </a:bodyPr>
          <a:lstStyle/>
          <a:p>
            <a:pPr algn="ctr"/>
            <a:r>
              <a:rPr lang="en-IN" sz="6600" dirty="0">
                <a:latin typeface="Algerian" panose="04020705040A02060702" pitchFamily="82" charset="0"/>
              </a:rPr>
              <a:t>THANK YOU</a:t>
            </a:r>
          </a:p>
        </p:txBody>
      </p:sp>
    </p:spTree>
    <p:extLst>
      <p:ext uri="{BB962C8B-B14F-4D97-AF65-F5344CB8AC3E}">
        <p14:creationId xmlns:p14="http://schemas.microsoft.com/office/powerpoint/2010/main" xmlns="" val="2733261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284</TotalTime>
  <Words>282</Words>
  <Application>Microsoft Office PowerPoint</Application>
  <PresentationFormat>Custom</PresentationFormat>
  <Paragraphs>90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Slide 1</vt:lpstr>
      <vt:lpstr>Project Definition:</vt:lpstr>
      <vt:lpstr>Objectives:</vt:lpstr>
      <vt:lpstr>IoT Sensor Design: </vt:lpstr>
      <vt:lpstr>Real-Time Transit Information Platform:</vt:lpstr>
      <vt:lpstr>Slide 6</vt:lpstr>
      <vt:lpstr>Integration Approach: </vt:lpstr>
      <vt:lpstr>Slide 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skillrack</cp:lastModifiedBy>
  <cp:revision>3</cp:revision>
  <dcterms:created xsi:type="dcterms:W3CDTF">2023-09-29T07:14:55Z</dcterms:created>
  <dcterms:modified xsi:type="dcterms:W3CDTF">2023-09-30T07:24:10Z</dcterms:modified>
</cp:coreProperties>
</file>