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69" r:id="rId6"/>
    <p:sldId id="258" r:id="rId7"/>
    <p:sldId id="259" r:id="rId8"/>
    <p:sldId id="260" r:id="rId9"/>
    <p:sldId id="261" r:id="rId10"/>
    <p:sldId id="262" r:id="rId11"/>
    <p:sldId id="264" r:id="rId12"/>
    <p:sldId id="265"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8E85D-B185-722E-A477-85FC1C62F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A56BC64-186C-AAE8-94D5-7595E47FD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73BCFE3-336D-6DE6-CB2C-375020CE4B23}"/>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7456BAF7-EF4C-C43C-8597-41A7EF35C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5A5FE1-537B-AA5A-69DC-8322B2B3D87F}"/>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23872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5FA20-36C6-172F-0C8B-EA5A8DF120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6767D1-9F4D-04BF-8B6B-E557C836F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12808A-244E-4270-981C-7570D6093415}"/>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F53511A0-C4E6-9A75-43BB-BCDA9F6C9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1A1DAE-45CB-ED9E-E55D-10769F05E168}"/>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23181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CCC008-1967-FFE4-CEAD-B6C87FC90C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5947CDF-99E1-F325-FDF2-A8D0DD9DA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FE9AFBC-0C1A-5320-4213-282231D9858B}"/>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3B5CDFC6-663A-855B-11BB-EB50E47BF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88F8979-7764-73C2-3796-B348E449FEA6}"/>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66094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7098E-6DF2-616C-6B6E-DDA8DC594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FBE4E0E-641A-9099-B548-E88B50269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ECB816-1890-0ABE-442D-052E8FE0448D}"/>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88843D76-562A-4C5F-0EB7-7522D0403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5DAA1F8-35D1-C049-1F21-8AF358D93DE4}"/>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02547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EA8A4-3DA0-9A44-CE89-D1BF3DE38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0BBD100-F3BD-B700-97DF-062DF2623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37768C4-433E-2A4E-253F-BD4BDFAD7891}"/>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B874554F-EAAC-7E5D-7BEB-AD410189A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92E4B49-239E-89A9-7874-23D3F0E51E27}"/>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42666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8EF910-782D-3A29-643B-CED085A16D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5E006A8-D70D-4822-F53B-C511B75E9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DF21AA-FE2E-71D0-B075-4D6B314F8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E5D6B7F-AF3E-FA62-7AA2-93372050CA52}"/>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6" name="Footer Placeholder 5">
            <a:extLst>
              <a:ext uri="{FF2B5EF4-FFF2-40B4-BE49-F238E27FC236}">
                <a16:creationId xmlns:a16="http://schemas.microsoft.com/office/drawing/2014/main" xmlns="" id="{158B91E8-C82C-41CB-9CE7-9CA5853EA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F1FF1F-CFB7-8D57-0303-2A504CFD52DE}"/>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6620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ABF6B-A78B-DB20-AC52-4922596B5A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720E3F3-E1DE-2984-2A72-B66232A79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CAF42FF-3F07-FA4B-559F-EEEE50462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217EEB-ED5F-0BF7-7571-D956E60E2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AA4106F-B30E-C792-B842-9BAB4F1D29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157317D-0727-73D4-BCAE-E360E40857B7}"/>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8" name="Footer Placeholder 7">
            <a:extLst>
              <a:ext uri="{FF2B5EF4-FFF2-40B4-BE49-F238E27FC236}">
                <a16:creationId xmlns:a16="http://schemas.microsoft.com/office/drawing/2014/main" xmlns="" id="{52F1E3E9-9F7F-AC7F-1A15-C41EEB4830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FDC1581-75F1-AE6C-46DE-A5EF6E3CEE67}"/>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28224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7C4BE-F1DD-63C2-BD61-E09969B8D0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33B2133-AF2A-355C-7A9A-DD5DF7923B65}"/>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4" name="Footer Placeholder 3">
            <a:extLst>
              <a:ext uri="{FF2B5EF4-FFF2-40B4-BE49-F238E27FC236}">
                <a16:creationId xmlns:a16="http://schemas.microsoft.com/office/drawing/2014/main" xmlns="" id="{3DA2D975-70B4-AEA7-D03E-A5CD7FAB4B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193B1DB-63C7-1A8C-A2E1-00938648DCEB}"/>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24741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979A83-A754-9916-A39D-3C8415DE4BD5}"/>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3" name="Footer Placeholder 2">
            <a:extLst>
              <a:ext uri="{FF2B5EF4-FFF2-40B4-BE49-F238E27FC236}">
                <a16:creationId xmlns:a16="http://schemas.microsoft.com/office/drawing/2014/main" xmlns="" id="{2E45F455-820B-4406-C2DF-0CAE40678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5D0DC4B-8437-9CAC-F5FD-8BF92C656E53}"/>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282708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491A5-917F-38A1-77A5-0EAD2857A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9D095B7-C041-8BE4-18A9-E0A723F07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BCA07A6-67B6-A97C-D8F4-728665CE3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D5EC1ED-000E-2FDF-ED91-9BA858ADF41C}"/>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6" name="Footer Placeholder 5">
            <a:extLst>
              <a:ext uri="{FF2B5EF4-FFF2-40B4-BE49-F238E27FC236}">
                <a16:creationId xmlns:a16="http://schemas.microsoft.com/office/drawing/2014/main" xmlns="" id="{363DAAAD-32E3-446C-908B-C303ECA55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79CE69B-5850-78F4-8A8D-34C97989497A}"/>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120187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102E9-BC55-D51B-39FB-AD631BF3A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02D30FD-B899-1FC5-1C66-447358827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C901BD5-FFAF-3CF2-BFA4-CCAE19A90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ECA6CF-145F-A27D-8582-E1EA7ADE1EB5}"/>
              </a:ext>
            </a:extLst>
          </p:cNvPr>
          <p:cNvSpPr>
            <a:spLocks noGrp="1"/>
          </p:cNvSpPr>
          <p:nvPr>
            <p:ph type="dt" sz="half" idx="10"/>
          </p:nvPr>
        </p:nvSpPr>
        <p:spPr/>
        <p:txBody>
          <a:bodyPr/>
          <a:lstStyle/>
          <a:p>
            <a:fld id="{7DFF79F2-C694-4F00-B15C-E7B99D81274C}" type="datetimeFigureOut">
              <a:rPr lang="en-IN" smtClean="0"/>
              <a:pPr/>
              <a:t>10-10-2023</a:t>
            </a:fld>
            <a:endParaRPr lang="en-IN"/>
          </a:p>
        </p:txBody>
      </p:sp>
      <p:sp>
        <p:nvSpPr>
          <p:cNvPr id="6" name="Footer Placeholder 5">
            <a:extLst>
              <a:ext uri="{FF2B5EF4-FFF2-40B4-BE49-F238E27FC236}">
                <a16:creationId xmlns:a16="http://schemas.microsoft.com/office/drawing/2014/main" xmlns="" id="{127F52A4-4935-A81F-B628-98110690DD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FC7DBBE-A5EA-68A0-9467-FA5F54CAC121}"/>
              </a:ext>
            </a:extLst>
          </p:cNvPr>
          <p:cNvSpPr>
            <a:spLocks noGrp="1"/>
          </p:cNvSpPr>
          <p:nvPr>
            <p:ph type="sldNum" sz="quarter" idx="12"/>
          </p:nvPr>
        </p:nvSpPr>
        <p:spPr/>
        <p:txBody>
          <a:body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327440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E670299-9B16-9BCA-70E5-80C1C9939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5CF7FA8-13A2-0D90-05F6-B6CD8143C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7C5BBD-164D-10DF-87A8-41BA708C1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F79F2-C694-4F00-B15C-E7B99D81274C}" type="datetimeFigureOut">
              <a:rPr lang="en-IN" smtClean="0"/>
              <a:pPr/>
              <a:t>10-10-2023</a:t>
            </a:fld>
            <a:endParaRPr lang="en-IN"/>
          </a:p>
        </p:txBody>
      </p:sp>
      <p:sp>
        <p:nvSpPr>
          <p:cNvPr id="5" name="Footer Placeholder 4">
            <a:extLst>
              <a:ext uri="{FF2B5EF4-FFF2-40B4-BE49-F238E27FC236}">
                <a16:creationId xmlns:a16="http://schemas.microsoft.com/office/drawing/2014/main" xmlns="" id="{75581093-8DC1-AACB-8371-5797DCE0C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AC5AA11-67EC-B4E1-8260-7CF902FDE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81752-7862-4EF3-9437-BB34F06122D5}" type="slidenum">
              <a:rPr lang="en-IN" smtClean="0"/>
              <a:pPr/>
              <a:t>‹#›</a:t>
            </a:fld>
            <a:endParaRPr lang="en-IN"/>
          </a:p>
        </p:txBody>
      </p:sp>
    </p:spTree>
    <p:extLst>
      <p:ext uri="{BB962C8B-B14F-4D97-AF65-F5344CB8AC3E}">
        <p14:creationId xmlns:p14="http://schemas.microsoft.com/office/powerpoint/2010/main" xmlns="" val="360388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070E9-8B47-8124-A092-4BD4D5C7F177}"/>
              </a:ext>
            </a:extLst>
          </p:cNvPr>
          <p:cNvSpPr>
            <a:spLocks noGrp="1"/>
          </p:cNvSpPr>
          <p:nvPr>
            <p:ph type="ctrTitle"/>
          </p:nvPr>
        </p:nvSpPr>
        <p:spPr>
          <a:xfrm>
            <a:off x="298580" y="774441"/>
            <a:ext cx="10472056" cy="727788"/>
          </a:xfrm>
        </p:spPr>
        <p:txBody>
          <a:bodyPr>
            <a:normAutofit/>
          </a:bodyPr>
          <a:lstStyle/>
          <a:p>
            <a:r>
              <a:rPr lang="en-IN" sz="4000" dirty="0">
                <a:latin typeface="Bell MT" panose="02020503060305020303" pitchFamily="18" charset="0"/>
              </a:rPr>
              <a:t>SMART PARKING </a:t>
            </a:r>
          </a:p>
        </p:txBody>
      </p:sp>
      <p:sp>
        <p:nvSpPr>
          <p:cNvPr id="3" name="Subtitle 2">
            <a:extLst>
              <a:ext uri="{FF2B5EF4-FFF2-40B4-BE49-F238E27FC236}">
                <a16:creationId xmlns:a16="http://schemas.microsoft.com/office/drawing/2014/main" xmlns="" id="{5E39BE92-DEB5-63F6-3C2F-7786FEACB1D3}"/>
              </a:ext>
            </a:extLst>
          </p:cNvPr>
          <p:cNvSpPr>
            <a:spLocks noGrp="1"/>
          </p:cNvSpPr>
          <p:nvPr>
            <p:ph type="subTitle" idx="1"/>
          </p:nvPr>
        </p:nvSpPr>
        <p:spPr>
          <a:xfrm>
            <a:off x="1097280" y="1927706"/>
            <a:ext cx="9622971" cy="4096138"/>
          </a:xfrm>
        </p:spPr>
        <p:txBody>
          <a:bodyPr>
            <a:normAutofit/>
          </a:bodyPr>
          <a:lstStyle/>
          <a:p>
            <a:pPr algn="l"/>
            <a:r>
              <a:rPr lang="en-IN" sz="2000" b="1" dirty="0">
                <a:latin typeface="Bell MT" panose="02020503060305020303" pitchFamily="18" charset="0"/>
              </a:rPr>
              <a:t>Team name : </a:t>
            </a:r>
            <a:r>
              <a:rPr lang="en-IN" sz="2000" dirty="0">
                <a:latin typeface="Bell MT" panose="02020503060305020303" pitchFamily="18" charset="0"/>
              </a:rPr>
              <a:t>Proj_224789_Team_2</a:t>
            </a:r>
          </a:p>
          <a:p>
            <a:pPr algn="l"/>
            <a:r>
              <a:rPr lang="en-IN" sz="2000" b="1" dirty="0">
                <a:latin typeface="Bell MT" panose="02020503060305020303" pitchFamily="18" charset="0"/>
              </a:rPr>
              <a:t>Team members :</a:t>
            </a:r>
          </a:p>
          <a:p>
            <a:pPr algn="l"/>
            <a:r>
              <a:rPr lang="en-IN" sz="2000" dirty="0">
                <a:latin typeface="Bell MT" panose="02020503060305020303" pitchFamily="18" charset="0"/>
              </a:rPr>
              <a:t>	 	HARSHITHA SHIVANI T(113321243014)</a:t>
            </a:r>
          </a:p>
          <a:p>
            <a:pPr algn="l"/>
            <a:r>
              <a:rPr lang="en-IN" sz="2000" dirty="0">
                <a:latin typeface="Bell MT" panose="02020503060305020303" pitchFamily="18" charset="0"/>
              </a:rPr>
              <a:t>		ITHA VAISHNAVI SANJUKTHA(113321243015)</a:t>
            </a:r>
          </a:p>
          <a:p>
            <a:pPr algn="l"/>
            <a:r>
              <a:rPr lang="en-IN" sz="2000" dirty="0">
                <a:latin typeface="Bell MT" panose="02020503060305020303" pitchFamily="18" charset="0"/>
              </a:rPr>
              <a:t>		JEROMEY A(113321243016)</a:t>
            </a:r>
          </a:p>
          <a:p>
            <a:pPr algn="l"/>
            <a:r>
              <a:rPr lang="en-IN" sz="2000" dirty="0">
                <a:latin typeface="Bell MT" panose="02020503060305020303" pitchFamily="18" charset="0"/>
              </a:rPr>
              <a:t>        		KAMIREDDY BHAVANI(113321243017)</a:t>
            </a:r>
          </a:p>
          <a:p>
            <a:pPr algn="l"/>
            <a:r>
              <a:rPr lang="en-IN" sz="2000" dirty="0">
                <a:latin typeface="Bell MT" panose="02020503060305020303" pitchFamily="18" charset="0"/>
              </a:rPr>
              <a:t>   		RAVURU VARSHITHA REDDY(113321243041)</a:t>
            </a:r>
          </a:p>
          <a:p>
            <a:pPr algn="l"/>
            <a:r>
              <a:rPr lang="en-IN" dirty="0" smtClean="0">
                <a:latin typeface="Bell MT" pitchFamily="18" charset="0"/>
              </a:rPr>
              <a:t>PHASE2</a:t>
            </a:r>
            <a:r>
              <a:rPr lang="en-IN" dirty="0" smtClean="0">
                <a:latin typeface="Bell MT" pitchFamily="18" charset="0"/>
              </a:rPr>
              <a:t>: INNOVATION</a:t>
            </a:r>
          </a:p>
          <a:p>
            <a:pPr algn="l"/>
            <a:r>
              <a:rPr lang="en-US" dirty="0" smtClean="0">
                <a:latin typeface="Bell MT" pitchFamily="18" charset="0"/>
              </a:rPr>
              <a:t>Consider incorporating predictive maintenance algorithms to anticipate maintenance needs based on sensor data</a:t>
            </a:r>
            <a:r>
              <a:rPr lang="en-US" dirty="0" smtClean="0"/>
              <a:t>.</a:t>
            </a:r>
            <a:endParaRPr lang="en-IN" dirty="0">
              <a:latin typeface="Bell MT" pitchFamily="18" charset="0"/>
            </a:endParaRPr>
          </a:p>
        </p:txBody>
      </p:sp>
    </p:spTree>
    <p:extLst>
      <p:ext uri="{BB962C8B-B14F-4D97-AF65-F5344CB8AC3E}">
        <p14:creationId xmlns:p14="http://schemas.microsoft.com/office/powerpoint/2010/main" xmlns="" val="339337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FE89F-08E9-2FCD-1376-95A15AEA4651}"/>
              </a:ext>
            </a:extLst>
          </p:cNvPr>
          <p:cNvSpPr>
            <a:spLocks noGrp="1"/>
          </p:cNvSpPr>
          <p:nvPr>
            <p:ph type="ctrTitle"/>
          </p:nvPr>
        </p:nvSpPr>
        <p:spPr/>
        <p:txBody>
          <a:bodyPr>
            <a:normAutofit fontScale="90000"/>
          </a:bodyPr>
          <a:lstStyle/>
          <a:p>
            <a:r>
              <a:rPr lang="en-US" sz="6000" dirty="0">
                <a:solidFill>
                  <a:srgbClr val="312F2B"/>
                </a:solidFill>
                <a:latin typeface="Gelasio" pitchFamily="34" charset="0"/>
                <a:ea typeface="Gelasio" pitchFamily="34" charset="-122"/>
                <a:cs typeface="Gelasio" pitchFamily="34" charset="-120"/>
              </a:rPr>
              <a:t>Detecting Malfunctions and Controlling Smart Parking with IoT Sensors</a:t>
            </a:r>
            <a:r>
              <a:rPr lang="en-US" sz="6000" dirty="0"/>
              <a:t/>
            </a:r>
            <a:br>
              <a:rPr lang="en-US" sz="6000" dirty="0"/>
            </a:br>
            <a:endParaRPr lang="en-IN" dirty="0"/>
          </a:p>
        </p:txBody>
      </p:sp>
      <p:sp>
        <p:nvSpPr>
          <p:cNvPr id="3" name="Subtitle 2">
            <a:extLst>
              <a:ext uri="{FF2B5EF4-FFF2-40B4-BE49-F238E27FC236}">
                <a16:creationId xmlns:a16="http://schemas.microsoft.com/office/drawing/2014/main" xmlns="" id="{12AB2EE6-6FC6-EC6A-B8FE-4CAA79903AFD}"/>
              </a:ext>
            </a:extLst>
          </p:cNvPr>
          <p:cNvSpPr>
            <a:spLocks noGrp="1"/>
          </p:cNvSpPr>
          <p:nvPr>
            <p:ph type="subTitle" idx="1"/>
          </p:nvPr>
        </p:nvSpPr>
        <p:spPr/>
        <p:txBody>
          <a:bodyPr/>
          <a:lstStyle/>
          <a:p>
            <a:endParaRPr lang="en-IN" dirty="0"/>
          </a:p>
        </p:txBody>
      </p:sp>
      <p:pic>
        <p:nvPicPr>
          <p:cNvPr id="4" name="Image 0">
            <a:extLst>
              <a:ext uri="{FF2B5EF4-FFF2-40B4-BE49-F238E27FC236}">
                <a16:creationId xmlns:a16="http://schemas.microsoft.com/office/drawing/2014/main" xmlns="" id="{A3202CAE-36DF-F5D6-F6B0-02FE062ADC12}"/>
              </a:ext>
            </a:extLst>
          </p:cNvPr>
          <p:cNvPicPr>
            <a:picLocks noChangeAspect="1"/>
          </p:cNvPicPr>
          <p:nvPr/>
        </p:nvPicPr>
        <p:blipFill>
          <a:blip r:embed="rId2"/>
          <a:stretch>
            <a:fillRect/>
          </a:stretch>
        </p:blipFill>
        <p:spPr>
          <a:xfrm>
            <a:off x="-1219200" y="-685800"/>
            <a:ext cx="14630400" cy="8229600"/>
          </a:xfrm>
          <a:prstGeom prst="rect">
            <a:avLst/>
          </a:prstGeom>
        </p:spPr>
      </p:pic>
      <p:sp>
        <p:nvSpPr>
          <p:cNvPr id="5" name="Shape 0">
            <a:extLst>
              <a:ext uri="{FF2B5EF4-FFF2-40B4-BE49-F238E27FC236}">
                <a16:creationId xmlns:a16="http://schemas.microsoft.com/office/drawing/2014/main" xmlns="" id="{88364F3F-5A3B-0597-EF53-CE5CA4E2B078}"/>
              </a:ext>
            </a:extLst>
          </p:cNvPr>
          <p:cNvSpPr/>
          <p:nvPr/>
        </p:nvSpPr>
        <p:spPr>
          <a:xfrm>
            <a:off x="-1627881" y="-77724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6" name="Text 1">
            <a:extLst>
              <a:ext uri="{FF2B5EF4-FFF2-40B4-BE49-F238E27FC236}">
                <a16:creationId xmlns:a16="http://schemas.microsoft.com/office/drawing/2014/main" xmlns="" id="{05FC4CD9-8AF8-F6AC-BB3F-A68C04391020}"/>
              </a:ext>
            </a:extLst>
          </p:cNvPr>
          <p:cNvSpPr/>
          <p:nvPr/>
        </p:nvSpPr>
        <p:spPr>
          <a:xfrm>
            <a:off x="818793" y="1118592"/>
            <a:ext cx="10554414" cy="138874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000" dirty="0">
                <a:solidFill>
                  <a:srgbClr val="312F2B"/>
                </a:solidFill>
                <a:latin typeface="Bell MT" panose="02020503060305020303" pitchFamily="18" charset="0"/>
                <a:ea typeface="Gelasio" pitchFamily="34" charset="-122"/>
                <a:cs typeface="Gelasio" pitchFamily="34" charset="-120"/>
              </a:rPr>
              <a:t>Detecting Malfunctions and Controlling Smart Parking with IoT Sensors</a:t>
            </a:r>
            <a:endParaRPr lang="en-US" sz="4000" dirty="0">
              <a:latin typeface="Bell MT" panose="02020503060305020303" pitchFamily="18" charset="0"/>
            </a:endParaRPr>
          </a:p>
        </p:txBody>
      </p:sp>
      <p:sp>
        <p:nvSpPr>
          <p:cNvPr id="7" name="Text 2">
            <a:extLst>
              <a:ext uri="{FF2B5EF4-FFF2-40B4-BE49-F238E27FC236}">
                <a16:creationId xmlns:a16="http://schemas.microsoft.com/office/drawing/2014/main" xmlns="" id="{5C881A8E-78A2-351A-DC1D-E40ED821423C}"/>
              </a:ext>
            </a:extLst>
          </p:cNvPr>
          <p:cNvSpPr/>
          <p:nvPr/>
        </p:nvSpPr>
        <p:spPr>
          <a:xfrm>
            <a:off x="818793" y="3062764"/>
            <a:ext cx="3156347" cy="832961"/>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Maintenance Monitoring</a:t>
            </a:r>
            <a:endParaRPr lang="en-US" sz="2624" dirty="0"/>
          </a:p>
        </p:txBody>
      </p:sp>
      <p:sp>
        <p:nvSpPr>
          <p:cNvPr id="8" name="Text 3">
            <a:extLst>
              <a:ext uri="{FF2B5EF4-FFF2-40B4-BE49-F238E27FC236}">
                <a16:creationId xmlns:a16="http://schemas.microsoft.com/office/drawing/2014/main" xmlns="" id="{71FD2C54-D534-F0BC-49A6-61683B91BD80}"/>
              </a:ext>
            </a:extLst>
          </p:cNvPr>
          <p:cNvSpPr/>
          <p:nvPr/>
        </p:nvSpPr>
        <p:spPr>
          <a:xfrm>
            <a:off x="818793" y="4117896"/>
            <a:ext cx="3156347" cy="142160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Continuous monitoring of sensors and devices to detect malfunctions and ensure optimal performance.</a:t>
            </a:r>
            <a:endParaRPr lang="en-US" sz="1750" dirty="0"/>
          </a:p>
        </p:txBody>
      </p:sp>
      <p:sp>
        <p:nvSpPr>
          <p:cNvPr id="9" name="Text 4">
            <a:extLst>
              <a:ext uri="{FF2B5EF4-FFF2-40B4-BE49-F238E27FC236}">
                <a16:creationId xmlns:a16="http://schemas.microsoft.com/office/drawing/2014/main" xmlns="" id="{9D03E8D7-B81C-3E34-6703-F2F3D8BEFD04}"/>
              </a:ext>
            </a:extLst>
          </p:cNvPr>
          <p:cNvSpPr/>
          <p:nvPr/>
        </p:nvSpPr>
        <p:spPr>
          <a:xfrm>
            <a:off x="4524732" y="3062764"/>
            <a:ext cx="300228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Automated Controls</a:t>
            </a:r>
            <a:endParaRPr lang="en-US" sz="2624" dirty="0"/>
          </a:p>
        </p:txBody>
      </p:sp>
      <p:sp>
        <p:nvSpPr>
          <p:cNvPr id="10" name="Text 5">
            <a:extLst>
              <a:ext uri="{FF2B5EF4-FFF2-40B4-BE49-F238E27FC236}">
                <a16:creationId xmlns:a16="http://schemas.microsoft.com/office/drawing/2014/main" xmlns="" id="{49D8BFB7-30A0-2400-9984-8D0BD87E544E}"/>
              </a:ext>
            </a:extLst>
          </p:cNvPr>
          <p:cNvSpPr/>
          <p:nvPr/>
        </p:nvSpPr>
        <p:spPr>
          <a:xfrm>
            <a:off x="4524732" y="3701415"/>
            <a:ext cx="3156347" cy="142160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Enable automated control mechanisms to manage parking spaces, such as barrier systems and slot reservation.</a:t>
            </a:r>
            <a:endParaRPr lang="en-US" sz="1750" dirty="0"/>
          </a:p>
        </p:txBody>
      </p:sp>
      <p:sp>
        <p:nvSpPr>
          <p:cNvPr id="11" name="Text 6">
            <a:extLst>
              <a:ext uri="{FF2B5EF4-FFF2-40B4-BE49-F238E27FC236}">
                <a16:creationId xmlns:a16="http://schemas.microsoft.com/office/drawing/2014/main" xmlns="" id="{0DB34737-1607-99F0-B28C-C2179E6BEDDA}"/>
              </a:ext>
            </a:extLst>
          </p:cNvPr>
          <p:cNvSpPr/>
          <p:nvPr/>
        </p:nvSpPr>
        <p:spPr>
          <a:xfrm>
            <a:off x="8230672" y="3062764"/>
            <a:ext cx="2666286"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Error Handling</a:t>
            </a:r>
            <a:endParaRPr lang="en-US" sz="2624" dirty="0"/>
          </a:p>
        </p:txBody>
      </p:sp>
      <p:sp>
        <p:nvSpPr>
          <p:cNvPr id="12" name="Text 7">
            <a:extLst>
              <a:ext uri="{FF2B5EF4-FFF2-40B4-BE49-F238E27FC236}">
                <a16:creationId xmlns:a16="http://schemas.microsoft.com/office/drawing/2014/main" xmlns="" id="{97E10728-8947-E40E-D85F-D72CDAAB5A87}"/>
              </a:ext>
            </a:extLst>
          </p:cNvPr>
          <p:cNvSpPr/>
          <p:nvPr/>
        </p:nvSpPr>
        <p:spPr>
          <a:xfrm>
            <a:off x="8230672" y="3701415"/>
            <a:ext cx="3156347" cy="142160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 proactive error handling protocols for swift resolution of technical issues in the system.</a:t>
            </a:r>
            <a:endParaRPr lang="en-US" sz="1750" dirty="0"/>
          </a:p>
        </p:txBody>
      </p:sp>
    </p:spTree>
    <p:extLst>
      <p:ext uri="{BB962C8B-B14F-4D97-AF65-F5344CB8AC3E}">
        <p14:creationId xmlns:p14="http://schemas.microsoft.com/office/powerpoint/2010/main" xmlns="" val="322344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386DB-3143-451D-8F89-6F9CC91F8DFB}"/>
              </a:ext>
            </a:extLst>
          </p:cNvPr>
          <p:cNvSpPr>
            <a:spLocks noGrp="1"/>
          </p:cNvSpPr>
          <p:nvPr>
            <p:ph type="title"/>
          </p:nvPr>
        </p:nvSpPr>
        <p:spPr/>
        <p:txBody>
          <a:bodyPr/>
          <a:lstStyle/>
          <a:p>
            <a:r>
              <a:rPr lang="en-US" sz="4000" dirty="0">
                <a:latin typeface="Bell MT" panose="02020503060305020303" pitchFamily="18" charset="0"/>
              </a:rPr>
              <a:t>Program for Smart Parking</a:t>
            </a:r>
            <a:r>
              <a:rPr lang="en-US" dirty="0"/>
              <a:t>:</a:t>
            </a:r>
            <a:endParaRPr lang="en-IN" dirty="0"/>
          </a:p>
        </p:txBody>
      </p:sp>
      <p:pic>
        <p:nvPicPr>
          <p:cNvPr id="5" name="Content Placeholder 4">
            <a:extLst>
              <a:ext uri="{FF2B5EF4-FFF2-40B4-BE49-F238E27FC236}">
                <a16:creationId xmlns:a16="http://schemas.microsoft.com/office/drawing/2014/main" xmlns="" id="{730201B4-BB88-4FAF-B42C-EA870C33157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28144" y="1825625"/>
            <a:ext cx="7735712" cy="4351338"/>
          </a:xfrm>
        </p:spPr>
      </p:pic>
    </p:spTree>
    <p:extLst>
      <p:ext uri="{BB962C8B-B14F-4D97-AF65-F5344CB8AC3E}">
        <p14:creationId xmlns:p14="http://schemas.microsoft.com/office/powerpoint/2010/main" xmlns="" val="389606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6DB39-709B-4E6E-BD65-E9173C2E38DF}"/>
              </a:ext>
            </a:extLst>
          </p:cNvPr>
          <p:cNvSpPr>
            <a:spLocks noGrp="1"/>
          </p:cNvSpPr>
          <p:nvPr>
            <p:ph type="title"/>
          </p:nvPr>
        </p:nvSpPr>
        <p:spPr/>
        <p:txBody>
          <a:bodyPr/>
          <a:lstStyle/>
          <a:p>
            <a:r>
              <a:rPr lang="en-US" sz="4000" dirty="0">
                <a:latin typeface="Bell MT" panose="02020503060305020303" pitchFamily="18" charset="0"/>
              </a:rPr>
              <a:t>Program for Smart Parking (Continued)</a:t>
            </a:r>
            <a:r>
              <a:rPr lang="en-US" dirty="0"/>
              <a:t>:</a:t>
            </a:r>
            <a:endParaRPr lang="en-IN" dirty="0"/>
          </a:p>
        </p:txBody>
      </p:sp>
      <p:pic>
        <p:nvPicPr>
          <p:cNvPr id="9" name="Content Placeholder 8">
            <a:extLst>
              <a:ext uri="{FF2B5EF4-FFF2-40B4-BE49-F238E27FC236}">
                <a16:creationId xmlns:a16="http://schemas.microsoft.com/office/drawing/2014/main" xmlns="" id="{91400346-636D-4C46-8225-EC7A35D26E5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28144" y="1825625"/>
            <a:ext cx="7735712" cy="4351338"/>
          </a:xfrm>
        </p:spPr>
      </p:pic>
    </p:spTree>
    <p:extLst>
      <p:ext uri="{BB962C8B-B14F-4D97-AF65-F5344CB8AC3E}">
        <p14:creationId xmlns:p14="http://schemas.microsoft.com/office/powerpoint/2010/main" xmlns="" val="65524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E31AA-E380-4E9F-9A34-0CBDF8395D62}"/>
              </a:ext>
            </a:extLst>
          </p:cNvPr>
          <p:cNvSpPr>
            <a:spLocks noGrp="1"/>
          </p:cNvSpPr>
          <p:nvPr>
            <p:ph type="title"/>
          </p:nvPr>
        </p:nvSpPr>
        <p:spPr/>
        <p:txBody>
          <a:bodyPr/>
          <a:lstStyle/>
          <a:p>
            <a:r>
              <a:rPr lang="en-US" sz="4000" dirty="0">
                <a:latin typeface="Bell MT" panose="02020503060305020303" pitchFamily="18" charset="0"/>
              </a:rPr>
              <a:t>Sample Output for Smart Parking</a:t>
            </a:r>
            <a:r>
              <a:rPr lang="en-US" dirty="0"/>
              <a:t>:</a:t>
            </a:r>
            <a:endParaRPr lang="en-IN" dirty="0"/>
          </a:p>
        </p:txBody>
      </p:sp>
      <p:pic>
        <p:nvPicPr>
          <p:cNvPr id="5" name="Content Placeholder 4">
            <a:extLst>
              <a:ext uri="{FF2B5EF4-FFF2-40B4-BE49-F238E27FC236}">
                <a16:creationId xmlns:a16="http://schemas.microsoft.com/office/drawing/2014/main" xmlns="" id="{21C1F3E5-DB65-4E42-B34D-15BFEDDEC25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28144" y="1825625"/>
            <a:ext cx="7735712" cy="4351338"/>
          </a:xfrm>
        </p:spPr>
      </p:pic>
    </p:spTree>
    <p:extLst>
      <p:ext uri="{BB962C8B-B14F-4D97-AF65-F5344CB8AC3E}">
        <p14:creationId xmlns:p14="http://schemas.microsoft.com/office/powerpoint/2010/main" xmlns="" val="335390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CB112-B535-FC66-1276-7AD639A4D40B}"/>
              </a:ext>
            </a:extLst>
          </p:cNvPr>
          <p:cNvSpPr>
            <a:spLocks noGrp="1"/>
          </p:cNvSpPr>
          <p:nvPr>
            <p:ph type="ctrTitle"/>
          </p:nvPr>
        </p:nvSpPr>
        <p:spPr>
          <a:xfrm>
            <a:off x="721567" y="263946"/>
            <a:ext cx="9144000" cy="2387600"/>
          </a:xfrm>
        </p:spPr>
        <p:txBody>
          <a:bodyPr/>
          <a:lstStyle/>
          <a:p>
            <a:pPr algn="l"/>
            <a:r>
              <a:rPr lang="en-US" sz="4800" dirty="0">
                <a:solidFill>
                  <a:srgbClr val="312F2B"/>
                </a:solidFill>
                <a:latin typeface="Bell MT" panose="02020503060305020303" pitchFamily="18" charset="0"/>
                <a:ea typeface="Gelasio" pitchFamily="34" charset="-122"/>
                <a:cs typeface="Gelasio" pitchFamily="34" charset="-120"/>
              </a:rPr>
              <a:t>Conclusion : </a:t>
            </a:r>
            <a:r>
              <a:rPr lang="en-US" sz="6000" dirty="0"/>
              <a:t/>
            </a:r>
            <a:br>
              <a:rPr lang="en-US" sz="6000" dirty="0"/>
            </a:br>
            <a:endParaRPr lang="en-IN" dirty="0"/>
          </a:p>
        </p:txBody>
      </p:sp>
      <p:sp>
        <p:nvSpPr>
          <p:cNvPr id="3" name="Subtitle 2">
            <a:extLst>
              <a:ext uri="{FF2B5EF4-FFF2-40B4-BE49-F238E27FC236}">
                <a16:creationId xmlns:a16="http://schemas.microsoft.com/office/drawing/2014/main" xmlns="" id="{DA1BC470-9ECD-D25C-5DDA-0013A10EA853}"/>
              </a:ext>
            </a:extLst>
          </p:cNvPr>
          <p:cNvSpPr>
            <a:spLocks noGrp="1"/>
          </p:cNvSpPr>
          <p:nvPr>
            <p:ph type="subTitle" idx="1"/>
          </p:nvPr>
        </p:nvSpPr>
        <p:spPr>
          <a:xfrm>
            <a:off x="1244081" y="2827596"/>
            <a:ext cx="9144000" cy="2873407"/>
          </a:xfrm>
        </p:spPr>
        <p:txBody>
          <a:bodyPr/>
          <a:lstStyle/>
          <a:p>
            <a:pPr algn="just"/>
            <a:r>
              <a:rPr lang="en-US" sz="2400" dirty="0">
                <a:solidFill>
                  <a:srgbClr val="272525"/>
                </a:solidFill>
                <a:latin typeface="Bell MT" panose="02020503060305020303" pitchFamily="18" charset="0"/>
                <a:ea typeface="Lato" pitchFamily="34" charset="-122"/>
                <a:cs typeface="Lato" pitchFamily="34" charset="-120"/>
              </a:rPr>
              <a:t>Smart parking powered by IoT sensors and advanced technologies is revolutionizing the way we park and enhancing the overall parking experience for motorists.</a:t>
            </a:r>
            <a:endParaRPr lang="en-US" sz="2400" dirty="0">
              <a:latin typeface="Bell MT" panose="02020503060305020303" pitchFamily="18" charset="0"/>
            </a:endParaRPr>
          </a:p>
          <a:p>
            <a:pPr algn="just"/>
            <a:endParaRPr lang="en-IN" dirty="0"/>
          </a:p>
        </p:txBody>
      </p:sp>
    </p:spTree>
    <p:extLst>
      <p:ext uri="{BB962C8B-B14F-4D97-AF65-F5344CB8AC3E}">
        <p14:creationId xmlns:p14="http://schemas.microsoft.com/office/powerpoint/2010/main" xmlns="" val="9259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Autofit/>
          </a:bodyPr>
          <a:lstStyle/>
          <a:p>
            <a:r>
              <a:rPr lang="en-US" sz="1800" dirty="0" smtClean="0">
                <a:latin typeface="Bell MT" pitchFamily="18" charset="0"/>
              </a:rPr>
              <a:t>Smart parking innovation refers to the use of advanced technology and data-driven solutions to improve the efficiency, convenience, and sustainability of parking systems. This innovation is driven by the increasing urbanization and the growing challenges associated with finding parking spaces in crowded cities. Here are some key innovations and technologies in the realm of smart parking:</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r>
              <a:rPr lang="en-US" sz="1800" dirty="0" smtClean="0">
                <a:latin typeface="Bell MT" pitchFamily="18" charset="0"/>
              </a:rPr>
              <a:t>1. </a:t>
            </a:r>
            <a:r>
              <a:rPr lang="en-US" sz="1800" dirty="0" smtClean="0">
                <a:latin typeface="Bell MT" pitchFamily="18" charset="0"/>
              </a:rPr>
              <a:t>Sensors </a:t>
            </a:r>
            <a:r>
              <a:rPr lang="en-US" sz="1800" dirty="0" smtClean="0">
                <a:latin typeface="Bell MT" pitchFamily="18" charset="0"/>
              </a:rPr>
              <a:t>and </a:t>
            </a:r>
            <a:r>
              <a:rPr lang="en-US" sz="1800" dirty="0" smtClean="0">
                <a:latin typeface="Bell MT" pitchFamily="18" charset="0"/>
              </a:rPr>
              <a:t>IOT Devices: </a:t>
            </a:r>
            <a:r>
              <a:rPr lang="en-US" sz="1800" dirty="0" smtClean="0">
                <a:latin typeface="Bell MT" pitchFamily="18" charset="0"/>
              </a:rPr>
              <a:t>Smart parking systems often use sensors and Internet of Things (</a:t>
            </a:r>
            <a:r>
              <a:rPr lang="en-US" sz="1800" dirty="0" err="1" smtClean="0">
                <a:latin typeface="Bell MT" pitchFamily="18" charset="0"/>
              </a:rPr>
              <a:t>IoT</a:t>
            </a:r>
            <a:r>
              <a:rPr lang="en-US" sz="1800" dirty="0" smtClean="0">
                <a:latin typeface="Bell MT" pitchFamily="18" charset="0"/>
              </a:rPr>
              <a:t>) devices to monitor parking space occupancy in real-time. These sensors can be embedded in parking spots or attached to lampposts, and they provide data that helps drivers find available parking spaces quickly.</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r>
              <a:rPr lang="en-US" sz="1800" dirty="0" smtClean="0">
                <a:latin typeface="Bell MT" pitchFamily="18" charset="0"/>
              </a:rPr>
              <a:t>2. </a:t>
            </a:r>
            <a:r>
              <a:rPr lang="en-US" sz="1800" dirty="0" smtClean="0">
                <a:latin typeface="Bell MT" pitchFamily="18" charset="0"/>
              </a:rPr>
              <a:t>Mobile Apps: </a:t>
            </a:r>
            <a:r>
              <a:rPr lang="en-US" sz="1800" dirty="0" smtClean="0">
                <a:latin typeface="Bell MT" pitchFamily="18" charset="0"/>
              </a:rPr>
              <a:t>Many cities and parking facilities offer mobile apps that provide real-time information about parking availability. These apps can guide drivers to open parking spots, reserve spaces in advance, and even pay for parking electronically.</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r>
              <a:rPr lang="en-US" sz="1800" dirty="0" smtClean="0">
                <a:latin typeface="Bell MT" pitchFamily="18" charset="0"/>
              </a:rPr>
              <a:t>3. </a:t>
            </a:r>
            <a:r>
              <a:rPr lang="en-US" sz="1800" dirty="0" smtClean="0">
                <a:latin typeface="Bell MT" pitchFamily="18" charset="0"/>
              </a:rPr>
              <a:t>Data Analytics: </a:t>
            </a:r>
            <a:r>
              <a:rPr lang="en-US" sz="1800" dirty="0" smtClean="0">
                <a:latin typeface="Bell MT" pitchFamily="18" charset="0"/>
              </a:rPr>
              <a:t>Advanced analytics are used to process and analyze parking data, helping cities and parking operators make informed decisions about pricing, enforcement, and optimizing parking space usage.</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r>
              <a:rPr lang="en-US" sz="1800" dirty="0" smtClean="0">
                <a:latin typeface="Bell MT" pitchFamily="18" charset="0"/>
              </a:rPr>
              <a:t>4. </a:t>
            </a:r>
            <a:r>
              <a:rPr lang="en-US" sz="1800" dirty="0" smtClean="0">
                <a:latin typeface="Bell MT" pitchFamily="18" charset="0"/>
              </a:rPr>
              <a:t>Automated </a:t>
            </a:r>
            <a:r>
              <a:rPr lang="en-US" sz="1800" dirty="0" smtClean="0">
                <a:latin typeface="Bell MT" pitchFamily="18" charset="0"/>
              </a:rPr>
              <a:t>Payment </a:t>
            </a:r>
            <a:r>
              <a:rPr lang="en-US" sz="1800" dirty="0" smtClean="0">
                <a:latin typeface="Bell MT" pitchFamily="18" charset="0"/>
              </a:rPr>
              <a:t>Systems: </a:t>
            </a:r>
            <a:r>
              <a:rPr lang="en-US" sz="1800" dirty="0" smtClean="0">
                <a:latin typeface="Bell MT" pitchFamily="18" charset="0"/>
              </a:rPr>
              <a:t>Smart parking systems often include automated payment options, such as mobile payment apps, contactless payment methods, or license plate recognition for ticketless entry and exit.</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r>
              <a:rPr lang="en-US" sz="1800" dirty="0" smtClean="0">
                <a:latin typeface="Bell MT" pitchFamily="18" charset="0"/>
              </a:rPr>
              <a:t>5. </a:t>
            </a:r>
            <a:r>
              <a:rPr lang="en-US" sz="1800" dirty="0" smtClean="0">
                <a:latin typeface="Bell MT" pitchFamily="18" charset="0"/>
              </a:rPr>
              <a:t>Dynamic Pricing: </a:t>
            </a:r>
            <a:r>
              <a:rPr lang="en-US" sz="1800" dirty="0" smtClean="0">
                <a:latin typeface="Bell MT" pitchFamily="18" charset="0"/>
              </a:rPr>
              <a:t>Some smart parking systems implement dynamic pricing, where the cost of parking changes based on demand and availability. This can help reduce congestion during peak times and encourage off-peak usage.</a:t>
            </a:r>
            <a:br>
              <a:rPr lang="en-US" sz="1800" dirty="0" smtClean="0">
                <a:latin typeface="Bell MT" pitchFamily="18" charset="0"/>
              </a:rPr>
            </a:br>
            <a:r>
              <a:rPr lang="en-US" sz="1800" dirty="0" smtClean="0">
                <a:latin typeface="Bell MT" pitchFamily="18" charset="0"/>
              </a:rPr>
              <a:t/>
            </a:r>
            <a:br>
              <a:rPr lang="en-US" sz="1800" dirty="0" smtClean="0">
                <a:latin typeface="Bell MT" pitchFamily="18" charset="0"/>
              </a:rPr>
            </a:br>
            <a:endParaRPr lang="en-US" sz="1800" dirty="0">
              <a:latin typeface="Bell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9" y="391884"/>
            <a:ext cx="11586754" cy="6247864"/>
          </a:xfrm>
          <a:prstGeom prst="rect">
            <a:avLst/>
          </a:prstGeom>
        </p:spPr>
        <p:txBody>
          <a:bodyPr wrap="square">
            <a:spAutoFit/>
          </a:bodyPr>
          <a:lstStyle/>
          <a:p>
            <a:r>
              <a:rPr lang="en-US" sz="1600" dirty="0" smtClean="0">
                <a:latin typeface="Bell MT" pitchFamily="18" charset="0"/>
              </a:rPr>
              <a:t>6. </a:t>
            </a:r>
            <a:r>
              <a:rPr lang="en-US" sz="1600" dirty="0" smtClean="0">
                <a:latin typeface="Bell MT" pitchFamily="18" charset="0"/>
              </a:rPr>
              <a:t>Parking </a:t>
            </a:r>
            <a:r>
              <a:rPr lang="en-US" sz="1600" dirty="0" smtClean="0">
                <a:latin typeface="Bell MT" pitchFamily="18" charset="0"/>
              </a:rPr>
              <a:t>Guidance </a:t>
            </a:r>
            <a:r>
              <a:rPr lang="en-US" sz="1600" dirty="0" smtClean="0">
                <a:latin typeface="Bell MT" pitchFamily="18" charset="0"/>
              </a:rPr>
              <a:t>Systems: </a:t>
            </a:r>
            <a:r>
              <a:rPr lang="en-US" sz="1600" dirty="0" smtClean="0">
                <a:latin typeface="Bell MT" pitchFamily="18" charset="0"/>
              </a:rPr>
              <a:t>These systems use real-time data to direct drivers to available parking spaces. This can be achieved through digital signs, mobile apps, or in-car navigation systems.</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7. </a:t>
            </a:r>
            <a:r>
              <a:rPr lang="en-US" sz="1600" dirty="0" err="1" smtClean="0">
                <a:latin typeface="Bell MT" pitchFamily="18" charset="0"/>
              </a:rPr>
              <a:t>Reservable</a:t>
            </a:r>
            <a:r>
              <a:rPr lang="en-US" sz="1600" dirty="0" smtClean="0">
                <a:latin typeface="Bell MT" pitchFamily="18" charset="0"/>
              </a:rPr>
              <a:t> Parking</a:t>
            </a:r>
            <a:r>
              <a:rPr lang="en-US" sz="1600" dirty="0" smtClean="0">
                <a:latin typeface="Bell MT" pitchFamily="18" charset="0"/>
              </a:rPr>
              <a:t>:</a:t>
            </a:r>
            <a:r>
              <a:rPr lang="en-US" sz="1600" dirty="0" smtClean="0">
                <a:latin typeface="Bell MT" pitchFamily="18" charset="0"/>
              </a:rPr>
              <a:t> </a:t>
            </a:r>
            <a:r>
              <a:rPr lang="en-US" sz="1600" dirty="0" smtClean="0">
                <a:latin typeface="Bell MT" pitchFamily="18" charset="0"/>
              </a:rPr>
              <a:t>Drivers can reserve parking spaces in advance through mobile apps or online platforms, ensuring they have a spot when they arrive at their destination.</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8. </a:t>
            </a:r>
            <a:r>
              <a:rPr lang="en-US" sz="1600" dirty="0" smtClean="0">
                <a:latin typeface="Bell MT" pitchFamily="18" charset="0"/>
              </a:rPr>
              <a:t>Electric </a:t>
            </a:r>
            <a:r>
              <a:rPr lang="en-US" sz="1600" dirty="0" smtClean="0">
                <a:latin typeface="Bell MT" pitchFamily="18" charset="0"/>
              </a:rPr>
              <a:t>Vehicle Charging </a:t>
            </a:r>
            <a:r>
              <a:rPr lang="en-US" sz="1600" dirty="0" smtClean="0">
                <a:latin typeface="Bell MT" pitchFamily="18" charset="0"/>
              </a:rPr>
              <a:t>Integration</a:t>
            </a:r>
            <a:r>
              <a:rPr lang="en-US" sz="1600" dirty="0" smtClean="0">
                <a:latin typeface="Bell MT" pitchFamily="18" charset="0"/>
              </a:rPr>
              <a:t>:</a:t>
            </a:r>
            <a:r>
              <a:rPr lang="en-US" sz="1600" dirty="0" smtClean="0">
                <a:latin typeface="Bell MT" pitchFamily="18" charset="0"/>
              </a:rPr>
              <a:t> </a:t>
            </a:r>
            <a:r>
              <a:rPr lang="en-US" sz="1600" dirty="0" smtClean="0">
                <a:latin typeface="Bell MT" pitchFamily="18" charset="0"/>
              </a:rPr>
              <a:t>Many smart parking facilities now offer electric vehicle (EV) charging stations. These can be reserved and paid for through mobile apps, making it convenient for EV owners.</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9. </a:t>
            </a:r>
            <a:r>
              <a:rPr lang="en-US" sz="1600" dirty="0" smtClean="0">
                <a:latin typeface="Bell MT" pitchFamily="18" charset="0"/>
              </a:rPr>
              <a:t>Environmental Sustainability: </a:t>
            </a:r>
            <a:r>
              <a:rPr lang="en-US" sz="1600" dirty="0" smtClean="0">
                <a:latin typeface="Bell MT" pitchFamily="18" charset="0"/>
              </a:rPr>
              <a:t>Smart parking solutions can contribute to environmental sustainability by reducing the time spent circling for parking, which results in lower emissions. They can also encourage the use of public transportation by providing information on park-and-ride options.</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10. </a:t>
            </a:r>
            <a:r>
              <a:rPr lang="en-US" sz="1600" dirty="0" smtClean="0">
                <a:latin typeface="Bell MT" pitchFamily="18" charset="0"/>
              </a:rPr>
              <a:t>Security </a:t>
            </a:r>
            <a:r>
              <a:rPr lang="en-US" sz="1600" dirty="0" smtClean="0">
                <a:latin typeface="Bell MT" pitchFamily="18" charset="0"/>
              </a:rPr>
              <a:t>and </a:t>
            </a:r>
            <a:r>
              <a:rPr lang="en-US" sz="1600" dirty="0" smtClean="0">
                <a:latin typeface="Bell MT" pitchFamily="18" charset="0"/>
              </a:rPr>
              <a:t>Safety: </a:t>
            </a:r>
            <a:r>
              <a:rPr lang="en-US" sz="1600" dirty="0" smtClean="0">
                <a:latin typeface="Bell MT" pitchFamily="18" charset="0"/>
              </a:rPr>
              <a:t>Smart parking systems can enhance security through surveillance cameras and real-time monitoring, which can help deter crime and ensure the safety of parkers.</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11. </a:t>
            </a:r>
            <a:r>
              <a:rPr lang="en-US" sz="1600" dirty="0" smtClean="0">
                <a:latin typeface="Bell MT" pitchFamily="18" charset="0"/>
              </a:rPr>
              <a:t>Accessibility Features: </a:t>
            </a:r>
            <a:r>
              <a:rPr lang="en-US" sz="1600" dirty="0" smtClean="0">
                <a:latin typeface="Bell MT" pitchFamily="18" charset="0"/>
              </a:rPr>
              <a:t>Innovations in smart parking often include features to make parking facilities more accessible for people with disabilities, such as designated accessible spots and guidance for accessible parking spaces.</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12. </a:t>
            </a:r>
            <a:r>
              <a:rPr lang="en-US" sz="1600" dirty="0" smtClean="0">
                <a:latin typeface="Bell MT" pitchFamily="18" charset="0"/>
              </a:rPr>
              <a:t>Data </a:t>
            </a:r>
            <a:r>
              <a:rPr lang="en-US" sz="1600" dirty="0" smtClean="0">
                <a:latin typeface="Bell MT" pitchFamily="18" charset="0"/>
              </a:rPr>
              <a:t>Sharing and </a:t>
            </a:r>
            <a:r>
              <a:rPr lang="en-US" sz="1600" dirty="0" smtClean="0">
                <a:latin typeface="Bell MT" pitchFamily="18" charset="0"/>
              </a:rPr>
              <a:t>Integration</a:t>
            </a:r>
            <a:r>
              <a:rPr lang="en-US" sz="1600" dirty="0" smtClean="0">
                <a:latin typeface="Bell MT" pitchFamily="18" charset="0"/>
              </a:rPr>
              <a:t>:</a:t>
            </a:r>
            <a:r>
              <a:rPr lang="en-US" sz="1600" dirty="0" smtClean="0">
                <a:latin typeface="Bell MT" pitchFamily="18" charset="0"/>
              </a:rPr>
              <a:t> </a:t>
            </a:r>
            <a:r>
              <a:rPr lang="en-US" sz="1600" dirty="0" smtClean="0">
                <a:latin typeface="Bell MT" pitchFamily="18" charset="0"/>
              </a:rPr>
              <a:t>Data from smart parking systems can be integrated with other urban infrastructure systems, such as traffic management and public transportation, to improve overall mobility and urban planning.</a:t>
            </a:r>
            <a:br>
              <a:rPr lang="en-US" sz="1600" dirty="0" smtClean="0">
                <a:latin typeface="Bell MT" pitchFamily="18" charset="0"/>
              </a:rPr>
            </a:br>
            <a:r>
              <a:rPr lang="en-US" sz="1600" dirty="0" smtClean="0">
                <a:latin typeface="Bell MT" pitchFamily="18" charset="0"/>
              </a:rPr>
              <a:t/>
            </a:r>
            <a:br>
              <a:rPr lang="en-US" sz="1600" dirty="0" smtClean="0">
                <a:latin typeface="Bell MT" pitchFamily="18" charset="0"/>
              </a:rPr>
            </a:br>
            <a:r>
              <a:rPr lang="en-US" sz="1600" dirty="0" smtClean="0">
                <a:latin typeface="Bell MT" pitchFamily="18" charset="0"/>
              </a:rPr>
              <a:t>Smart parking innovations aim to make urban mobility more efficient, reduce congestion, and improve the overall parking experience for both drivers and cities. These innovations can also contribute to reducing the environmental impact of transportation and help cities better manage their parking resources.</a:t>
            </a:r>
            <a:endParaRPr lang="en-US" sz="1600" dirty="0">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2522A-6FA5-871F-0D6B-354BD371F464}"/>
              </a:ext>
            </a:extLst>
          </p:cNvPr>
          <p:cNvSpPr>
            <a:spLocks noGrp="1"/>
          </p:cNvSpPr>
          <p:nvPr>
            <p:ph type="title"/>
          </p:nvPr>
        </p:nvSpPr>
        <p:spPr/>
        <p:txBody>
          <a:bodyPr>
            <a:normAutofit/>
          </a:bodyPr>
          <a:lstStyle/>
          <a:p>
            <a:r>
              <a:rPr lang="en-IN" sz="4000" dirty="0">
                <a:latin typeface="Bell MT" panose="02020503060305020303" pitchFamily="18" charset="0"/>
              </a:rPr>
              <a:t>DEFINING OBJECTIVES :</a:t>
            </a:r>
          </a:p>
        </p:txBody>
      </p:sp>
      <p:sp>
        <p:nvSpPr>
          <p:cNvPr id="3" name="Content Placeholder 2">
            <a:extLst>
              <a:ext uri="{FF2B5EF4-FFF2-40B4-BE49-F238E27FC236}">
                <a16:creationId xmlns:a16="http://schemas.microsoft.com/office/drawing/2014/main" xmlns="" id="{7873F646-B2A0-FA6D-40BB-F2B7FA09FD58}"/>
              </a:ext>
            </a:extLst>
          </p:cNvPr>
          <p:cNvSpPr>
            <a:spLocks noGrp="1"/>
          </p:cNvSpPr>
          <p:nvPr>
            <p:ph idx="1"/>
          </p:nvPr>
        </p:nvSpPr>
        <p:spPr/>
        <p:txBody>
          <a:bodyPr>
            <a:normAutofit/>
          </a:bodyPr>
          <a:lstStyle/>
          <a:p>
            <a:pPr marL="0" indent="0" algn="just">
              <a:buNone/>
            </a:pPr>
            <a:r>
              <a:rPr lang="en-IN" dirty="0">
                <a:latin typeface="Bell MT" panose="02020503060305020303" pitchFamily="18" charset="0"/>
              </a:rPr>
              <a:t>   			Before designing an IOT sensor system, it is essential to define the project’s objectives . Objectives includes Real-time Parking Information , Increased Revenue, Sustainability , Improved Safety , Reducing Maintenance Costs .Based on these objectives , the sensors specifications and network architecture are designed to make this project a success.</a:t>
            </a:r>
          </a:p>
        </p:txBody>
      </p:sp>
    </p:spTree>
    <p:extLst>
      <p:ext uri="{BB962C8B-B14F-4D97-AF65-F5344CB8AC3E}">
        <p14:creationId xmlns:p14="http://schemas.microsoft.com/office/powerpoint/2010/main" xmlns="" val="203634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65125"/>
            <a:ext cx="11079480" cy="1325563"/>
          </a:xfrm>
        </p:spPr>
        <p:txBody>
          <a:bodyPr>
            <a:normAutofit/>
          </a:bodyPr>
          <a:lstStyle/>
          <a:p>
            <a:r>
              <a:rPr lang="en-US" sz="4000" dirty="0" smtClean="0">
                <a:latin typeface="Bell MT" pitchFamily="18" charset="0"/>
              </a:rPr>
              <a:t>SENSOR DESIGN</a:t>
            </a:r>
            <a:r>
              <a:rPr lang="en-US" sz="2800" dirty="0" smtClean="0">
                <a:latin typeface="Bell MT" pitchFamily="18" charset="0"/>
              </a:rPr>
              <a:t>:</a:t>
            </a:r>
            <a:endParaRPr lang="en-US" sz="2800" dirty="0">
              <a:latin typeface="Bell MT" pitchFamily="18" charset="0"/>
            </a:endParaRPr>
          </a:p>
        </p:txBody>
      </p:sp>
      <p:pic>
        <p:nvPicPr>
          <p:cNvPr id="1026" name="Picture 2" descr="https://www.libelium.com/wp-content/uploads/2016/06/Smart_Parking_diagram.png"/>
          <p:cNvPicPr>
            <a:picLocks noChangeAspect="1" noChangeArrowheads="1"/>
          </p:cNvPicPr>
          <p:nvPr/>
        </p:nvPicPr>
        <p:blipFill>
          <a:blip r:embed="rId2" cstate="print"/>
          <a:srcRect/>
          <a:stretch>
            <a:fillRect/>
          </a:stretch>
        </p:blipFill>
        <p:spPr bwMode="auto">
          <a:xfrm>
            <a:off x="2090057" y="1606731"/>
            <a:ext cx="6936377" cy="395804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14E9EBA-D92D-5663-72D5-312BF80ACE17}"/>
              </a:ext>
            </a:extLst>
          </p:cNvPr>
          <p:cNvSpPr txBox="1"/>
          <p:nvPr/>
        </p:nvSpPr>
        <p:spPr>
          <a:xfrm>
            <a:off x="494522" y="839755"/>
            <a:ext cx="8651810" cy="584775"/>
          </a:xfrm>
          <a:prstGeom prst="rect">
            <a:avLst/>
          </a:prstGeom>
          <a:noFill/>
        </p:spPr>
        <p:txBody>
          <a:bodyPr wrap="square">
            <a:spAutoFit/>
          </a:bodyPr>
          <a:lstStyle/>
          <a:p>
            <a:r>
              <a:rPr lang="en-IN" sz="3200" dirty="0">
                <a:latin typeface="Bell MT" panose="02020503060305020303" pitchFamily="18" charset="0"/>
              </a:rPr>
              <a:t>DESIGNING THE IOT SENSOR SYSTEM : </a:t>
            </a:r>
          </a:p>
        </p:txBody>
      </p:sp>
      <p:sp>
        <p:nvSpPr>
          <p:cNvPr id="5" name="TextBox 4">
            <a:extLst>
              <a:ext uri="{FF2B5EF4-FFF2-40B4-BE49-F238E27FC236}">
                <a16:creationId xmlns:a16="http://schemas.microsoft.com/office/drawing/2014/main" xmlns="" id="{7139E73C-CEE5-90A1-A88D-50B85DB161C1}"/>
              </a:ext>
            </a:extLst>
          </p:cNvPr>
          <p:cNvSpPr txBox="1"/>
          <p:nvPr/>
        </p:nvSpPr>
        <p:spPr>
          <a:xfrm rot="10800000" flipV="1">
            <a:off x="492190" y="2612606"/>
            <a:ext cx="1721621" cy="787460"/>
          </a:xfrm>
          <a:prstGeom prst="rect">
            <a:avLst/>
          </a:prstGeom>
          <a:noFill/>
        </p:spPr>
        <p:txBody>
          <a:bodyPr wrap="square">
            <a:spAutoFit/>
          </a:body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Real-Time Monitoring</a:t>
            </a:r>
            <a:endParaRPr lang="en-US" sz="2400" dirty="0">
              <a:latin typeface="Bell MT" panose="02020503060305020303" pitchFamily="18" charset="0"/>
            </a:endParaRPr>
          </a:p>
        </p:txBody>
      </p:sp>
      <p:sp>
        <p:nvSpPr>
          <p:cNvPr id="7" name="TextBox 6">
            <a:extLst>
              <a:ext uri="{FF2B5EF4-FFF2-40B4-BE49-F238E27FC236}">
                <a16:creationId xmlns:a16="http://schemas.microsoft.com/office/drawing/2014/main" xmlns="" id="{0A3F132A-ACC7-B643-DEDF-511B0FED607B}"/>
              </a:ext>
            </a:extLst>
          </p:cNvPr>
          <p:cNvSpPr txBox="1"/>
          <p:nvPr/>
        </p:nvSpPr>
        <p:spPr>
          <a:xfrm>
            <a:off x="492190" y="3625516"/>
            <a:ext cx="2507684" cy="1631216"/>
          </a:xfrm>
          <a:prstGeom prst="rect">
            <a:avLst/>
          </a:prstGeom>
          <a:noFill/>
        </p:spPr>
        <p:txBody>
          <a:bodyPr wrap="square">
            <a:spAutoFit/>
          </a:bodyPr>
          <a:lstStyle/>
          <a:p>
            <a:r>
              <a:rPr lang="en-US" sz="2000" dirty="0">
                <a:solidFill>
                  <a:srgbClr val="272525"/>
                </a:solidFill>
                <a:latin typeface="Bell MT" panose="02020503060305020303" pitchFamily="18" charset="0"/>
                <a:ea typeface="Lato" pitchFamily="34" charset="-122"/>
                <a:cs typeface="Lato" pitchFamily="34" charset="-120"/>
              </a:rPr>
              <a:t>Receive up-to-date information on parking availability through our smart status platform</a:t>
            </a:r>
            <a:endParaRPr lang="en-IN" sz="2000" dirty="0">
              <a:latin typeface="Bell MT" panose="02020503060305020303" pitchFamily="18" charset="0"/>
            </a:endParaRPr>
          </a:p>
        </p:txBody>
      </p:sp>
      <p:sp>
        <p:nvSpPr>
          <p:cNvPr id="9" name="TextBox 8">
            <a:extLst>
              <a:ext uri="{FF2B5EF4-FFF2-40B4-BE49-F238E27FC236}">
                <a16:creationId xmlns:a16="http://schemas.microsoft.com/office/drawing/2014/main" xmlns="" id="{516E05B0-4FF5-96D6-A839-E85D68BDAC8E}"/>
              </a:ext>
            </a:extLst>
          </p:cNvPr>
          <p:cNvSpPr txBox="1"/>
          <p:nvPr/>
        </p:nvSpPr>
        <p:spPr>
          <a:xfrm>
            <a:off x="4032581" y="2605837"/>
            <a:ext cx="2695075" cy="441211"/>
          </a:xfrm>
          <a:prstGeom prst="rect">
            <a:avLst/>
          </a:prstGeom>
          <a:noFill/>
        </p:spPr>
        <p:txBody>
          <a:bodyPr wrap="square">
            <a:spAutoFit/>
          </a:body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Optimized Routes</a:t>
            </a:r>
            <a:endParaRPr lang="en-US" sz="2400" dirty="0">
              <a:latin typeface="Bell MT" panose="02020503060305020303" pitchFamily="18" charset="0"/>
            </a:endParaRPr>
          </a:p>
        </p:txBody>
      </p:sp>
      <p:sp>
        <p:nvSpPr>
          <p:cNvPr id="11" name="TextBox 10">
            <a:extLst>
              <a:ext uri="{FF2B5EF4-FFF2-40B4-BE49-F238E27FC236}">
                <a16:creationId xmlns:a16="http://schemas.microsoft.com/office/drawing/2014/main" xmlns="" id="{470EE6B6-2D5D-68F1-B30C-DDBB25897564}"/>
              </a:ext>
            </a:extLst>
          </p:cNvPr>
          <p:cNvSpPr txBox="1"/>
          <p:nvPr/>
        </p:nvSpPr>
        <p:spPr>
          <a:xfrm>
            <a:off x="3374103" y="3625516"/>
            <a:ext cx="4012030" cy="1154034"/>
          </a:xfrm>
          <a:prstGeom prst="rect">
            <a:avLst/>
          </a:prstGeom>
          <a:noFill/>
        </p:spPr>
        <p:txBody>
          <a:bodyPr wrap="square" spcCol="720000">
            <a:spAutoFit/>
          </a:bodyPr>
          <a:lstStyle/>
          <a:p>
            <a:pPr marL="0" indent="0">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Find the most convenient parking spots based on real-time data to reduce time and fuel consumption.</a:t>
            </a:r>
            <a:endParaRPr lang="en-US" sz="2000" dirty="0">
              <a:latin typeface="Bell MT" panose="02020503060305020303" pitchFamily="18" charset="0"/>
            </a:endParaRPr>
          </a:p>
        </p:txBody>
      </p:sp>
      <p:sp>
        <p:nvSpPr>
          <p:cNvPr id="13" name="TextBox 12">
            <a:extLst>
              <a:ext uri="{FF2B5EF4-FFF2-40B4-BE49-F238E27FC236}">
                <a16:creationId xmlns:a16="http://schemas.microsoft.com/office/drawing/2014/main" xmlns="" id="{0438919A-B55D-F3BF-94CB-6713F2AB58E1}"/>
              </a:ext>
            </a:extLst>
          </p:cNvPr>
          <p:cNvSpPr txBox="1"/>
          <p:nvPr/>
        </p:nvSpPr>
        <p:spPr>
          <a:xfrm>
            <a:off x="7677651" y="2589687"/>
            <a:ext cx="7828547" cy="441211"/>
          </a:xfrm>
          <a:prstGeom prst="rect">
            <a:avLst/>
          </a:prstGeom>
          <a:noFill/>
        </p:spPr>
        <p:txBody>
          <a:bodyPr wrap="square">
            <a:spAutoFit/>
          </a:body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Integration with Navigation Apps</a:t>
            </a:r>
            <a:endParaRPr lang="en-US" sz="2400" dirty="0">
              <a:latin typeface="Bell MT" panose="02020503060305020303" pitchFamily="18" charset="0"/>
            </a:endParaRPr>
          </a:p>
        </p:txBody>
      </p:sp>
      <p:sp>
        <p:nvSpPr>
          <p:cNvPr id="15" name="TextBox 14">
            <a:extLst>
              <a:ext uri="{FF2B5EF4-FFF2-40B4-BE49-F238E27FC236}">
                <a16:creationId xmlns:a16="http://schemas.microsoft.com/office/drawing/2014/main" xmlns="" id="{5050F955-FCB1-2069-2FCE-26ED5088ECA6}"/>
              </a:ext>
            </a:extLst>
          </p:cNvPr>
          <p:cNvSpPr txBox="1"/>
          <p:nvPr/>
        </p:nvSpPr>
        <p:spPr>
          <a:xfrm>
            <a:off x="8277726" y="3677297"/>
            <a:ext cx="3809499" cy="1015663"/>
          </a:xfrm>
          <a:prstGeom prst="rect">
            <a:avLst/>
          </a:prstGeom>
          <a:noFill/>
        </p:spPr>
        <p:txBody>
          <a:bodyPr wrap="square">
            <a:spAutoFit/>
          </a:bodyPr>
          <a:lstStyle/>
          <a:p>
            <a:r>
              <a:rPr lang="en-US" sz="2000" dirty="0">
                <a:solidFill>
                  <a:srgbClr val="272525"/>
                </a:solidFill>
                <a:latin typeface="Bell MT" panose="02020503060305020303" pitchFamily="18" charset="0"/>
                <a:ea typeface="Lato" pitchFamily="34" charset="-122"/>
                <a:cs typeface="Lato" pitchFamily="34" charset="-120"/>
              </a:rPr>
              <a:t>Seamlessly integrate our platform with popular navigation apps for a seamless parking experience</a:t>
            </a:r>
            <a:endParaRPr lang="en-IN" sz="2000" dirty="0">
              <a:latin typeface="Bell MT" panose="02020503060305020303" pitchFamily="18" charset="0"/>
            </a:endParaRPr>
          </a:p>
        </p:txBody>
      </p:sp>
    </p:spTree>
    <p:extLst>
      <p:ext uri="{BB962C8B-B14F-4D97-AF65-F5344CB8AC3E}">
        <p14:creationId xmlns:p14="http://schemas.microsoft.com/office/powerpoint/2010/main" xmlns="" val="199559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17AB0-4A85-DE02-F346-46233192DCFB}"/>
              </a:ext>
            </a:extLst>
          </p:cNvPr>
          <p:cNvSpPr>
            <a:spLocks noGrp="1"/>
          </p:cNvSpPr>
          <p:nvPr>
            <p:ph type="title"/>
          </p:nvPr>
        </p:nvSpPr>
        <p:spPr/>
        <p:txBody>
          <a:bodyPr>
            <a:noAutofit/>
          </a:bodyPr>
          <a:lstStyle/>
          <a:p>
            <a:r>
              <a:rPr lang="en-US" sz="4000" dirty="0">
                <a:solidFill>
                  <a:srgbClr val="312F2B"/>
                </a:solidFill>
                <a:latin typeface="Bell MT" panose="02020503060305020303" pitchFamily="18" charset="0"/>
                <a:ea typeface="Gelasio" pitchFamily="34" charset="-122"/>
                <a:cs typeface="Gelasio" pitchFamily="34" charset="-120"/>
              </a:rPr>
              <a:t>Integrating the System Using IoT Technologies and Python : </a:t>
            </a:r>
            <a:r>
              <a:rPr lang="en-US" sz="4000" dirty="0">
                <a:latin typeface="Bell MT" panose="02020503060305020303" pitchFamily="18" charset="0"/>
              </a:rPr>
              <a:t/>
            </a:r>
            <a:br>
              <a:rPr lang="en-US" sz="4000" dirty="0">
                <a:latin typeface="Bell MT" panose="02020503060305020303" pitchFamily="18" charset="0"/>
              </a:rPr>
            </a:br>
            <a:endParaRPr lang="en-IN" sz="4000" dirty="0">
              <a:latin typeface="Bell MT" panose="02020503060305020303" pitchFamily="18" charset="0"/>
            </a:endParaRPr>
          </a:p>
        </p:txBody>
      </p:sp>
      <p:pic>
        <p:nvPicPr>
          <p:cNvPr id="4" name="Image 1">
            <a:extLst>
              <a:ext uri="{FF2B5EF4-FFF2-40B4-BE49-F238E27FC236}">
                <a16:creationId xmlns:a16="http://schemas.microsoft.com/office/drawing/2014/main" xmlns="" id="{34846AE8-B0E1-26AB-5064-2809C0F58274}"/>
              </a:ext>
            </a:extLst>
          </p:cNvPr>
          <p:cNvPicPr>
            <a:picLocks noGrp="1" noChangeAspect="1"/>
          </p:cNvPicPr>
          <p:nvPr>
            <p:ph idx="1"/>
          </p:nvPr>
        </p:nvPicPr>
        <p:blipFill>
          <a:blip r:embed="rId2"/>
          <a:stretch>
            <a:fillRect/>
          </a:stretch>
        </p:blipFill>
        <p:spPr>
          <a:xfrm>
            <a:off x="513348" y="1491916"/>
            <a:ext cx="3296007" cy="1937085"/>
          </a:xfrm>
          <a:prstGeom prst="rect">
            <a:avLst/>
          </a:prstGeom>
        </p:spPr>
      </p:pic>
      <p:sp>
        <p:nvSpPr>
          <p:cNvPr id="6" name="TextBox 5">
            <a:extLst>
              <a:ext uri="{FF2B5EF4-FFF2-40B4-BE49-F238E27FC236}">
                <a16:creationId xmlns:a16="http://schemas.microsoft.com/office/drawing/2014/main" xmlns="" id="{2BDE6823-EB1F-3AFF-F450-F2C70F78B3B4}"/>
              </a:ext>
            </a:extLst>
          </p:cNvPr>
          <p:cNvSpPr txBox="1"/>
          <p:nvPr/>
        </p:nvSpPr>
        <p:spPr>
          <a:xfrm>
            <a:off x="368968" y="3641558"/>
            <a:ext cx="2887579" cy="441211"/>
          </a:xfrm>
          <a:prstGeom prst="rect">
            <a:avLst/>
          </a:prstGeom>
          <a:noFill/>
        </p:spPr>
        <p:txBody>
          <a:bodyPr wrap="square">
            <a:spAutoFit/>
          </a:bodyPr>
          <a:lstStyle/>
          <a:p>
            <a:pPr marL="0" indent="0" algn="l">
              <a:lnSpc>
                <a:spcPts val="2734"/>
              </a:lnSpc>
              <a:buNone/>
            </a:pPr>
            <a:r>
              <a:rPr lang="en-US" sz="2400" dirty="0">
                <a:solidFill>
                  <a:srgbClr val="312F2B"/>
                </a:solidFill>
                <a:latin typeface="Bell MT" panose="02020503060305020303" pitchFamily="18" charset="0"/>
                <a:ea typeface="Gelasio" pitchFamily="34" charset="-122"/>
                <a:cs typeface="Gelasio" pitchFamily="34" charset="-120"/>
              </a:rPr>
              <a:t>IoT Connectivity</a:t>
            </a:r>
            <a:endParaRPr lang="en-US" sz="2400" dirty="0">
              <a:latin typeface="Bell MT" panose="02020503060305020303" pitchFamily="18" charset="0"/>
            </a:endParaRPr>
          </a:p>
        </p:txBody>
      </p:sp>
      <p:sp>
        <p:nvSpPr>
          <p:cNvPr id="8" name="TextBox 7">
            <a:extLst>
              <a:ext uri="{FF2B5EF4-FFF2-40B4-BE49-F238E27FC236}">
                <a16:creationId xmlns:a16="http://schemas.microsoft.com/office/drawing/2014/main" xmlns="" id="{1E053BAB-5587-84D6-29AD-1BBE86C59DA3}"/>
              </a:ext>
            </a:extLst>
          </p:cNvPr>
          <p:cNvSpPr txBox="1"/>
          <p:nvPr/>
        </p:nvSpPr>
        <p:spPr>
          <a:xfrm>
            <a:off x="208547" y="4267049"/>
            <a:ext cx="2887579" cy="1513107"/>
          </a:xfrm>
          <a:prstGeom prst="rect">
            <a:avLst/>
          </a:prstGeom>
          <a:noFill/>
        </p:spPr>
        <p:txBody>
          <a:bodyPr wrap="square">
            <a:spAutoFit/>
          </a:body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Utilize cutting-edge IoT technologies to connect sensors and devices for accurate parking data.</a:t>
            </a:r>
            <a:endParaRPr lang="en-US" sz="2000" dirty="0">
              <a:latin typeface="Bell MT" panose="02020503060305020303" pitchFamily="18" charset="0"/>
            </a:endParaRPr>
          </a:p>
        </p:txBody>
      </p:sp>
      <p:pic>
        <p:nvPicPr>
          <p:cNvPr id="9" name="Image 2">
            <a:extLst>
              <a:ext uri="{FF2B5EF4-FFF2-40B4-BE49-F238E27FC236}">
                <a16:creationId xmlns:a16="http://schemas.microsoft.com/office/drawing/2014/main" xmlns="" id="{CEA00CE3-0A26-20D7-8F67-A5A3632FC0C3}"/>
              </a:ext>
            </a:extLst>
          </p:cNvPr>
          <p:cNvPicPr>
            <a:picLocks noChangeAspect="1"/>
          </p:cNvPicPr>
          <p:nvPr/>
        </p:nvPicPr>
        <p:blipFill>
          <a:blip r:embed="rId3"/>
          <a:stretch>
            <a:fillRect/>
          </a:stretch>
        </p:blipFill>
        <p:spPr>
          <a:xfrm>
            <a:off x="4440131" y="1473064"/>
            <a:ext cx="3296007" cy="2037040"/>
          </a:xfrm>
          <a:prstGeom prst="rect">
            <a:avLst/>
          </a:prstGeom>
        </p:spPr>
      </p:pic>
      <p:sp>
        <p:nvSpPr>
          <p:cNvPr id="11" name="TextBox 10">
            <a:extLst>
              <a:ext uri="{FF2B5EF4-FFF2-40B4-BE49-F238E27FC236}">
                <a16:creationId xmlns:a16="http://schemas.microsoft.com/office/drawing/2014/main" xmlns="" id="{9BF79A8C-B3D2-ABE5-2941-FE4A71165B3E}"/>
              </a:ext>
            </a:extLst>
          </p:cNvPr>
          <p:cNvSpPr txBox="1"/>
          <p:nvPr/>
        </p:nvSpPr>
        <p:spPr>
          <a:xfrm>
            <a:off x="4336488" y="4241863"/>
            <a:ext cx="3503292" cy="1154034"/>
          </a:xfrm>
          <a:prstGeom prst="rect">
            <a:avLst/>
          </a:prstGeom>
          <a:noFill/>
        </p:spPr>
        <p:txBody>
          <a:bodyPr wrap="square">
            <a:spAutoFit/>
          </a:body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Leverage the power of Python to develop a scalable and robust smart parking system.</a:t>
            </a:r>
            <a:endParaRPr lang="en-US" sz="2000" dirty="0">
              <a:latin typeface="Bell MT" panose="02020503060305020303" pitchFamily="18" charset="0"/>
            </a:endParaRPr>
          </a:p>
        </p:txBody>
      </p:sp>
      <p:sp>
        <p:nvSpPr>
          <p:cNvPr id="13" name="TextBox 12">
            <a:extLst>
              <a:ext uri="{FF2B5EF4-FFF2-40B4-BE49-F238E27FC236}">
                <a16:creationId xmlns:a16="http://schemas.microsoft.com/office/drawing/2014/main" xmlns="" id="{1F0E2AB8-056B-DC07-4D4B-27C186328D64}"/>
              </a:ext>
            </a:extLst>
          </p:cNvPr>
          <p:cNvSpPr txBox="1"/>
          <p:nvPr/>
        </p:nvSpPr>
        <p:spPr>
          <a:xfrm>
            <a:off x="4336488" y="3628056"/>
            <a:ext cx="6096000" cy="441211"/>
          </a:xfrm>
          <a:prstGeom prst="rect">
            <a:avLst/>
          </a:prstGeom>
          <a:noFill/>
        </p:spPr>
        <p:txBody>
          <a:bodyPr wrap="square">
            <a:spAutoFit/>
          </a:bodyPr>
          <a:lstStyle/>
          <a:p>
            <a:pPr marL="0" indent="0" algn="l">
              <a:lnSpc>
                <a:spcPts val="2734"/>
              </a:lnSpc>
              <a:buNone/>
            </a:pPr>
            <a:r>
              <a:rPr lang="en-US" sz="2400" dirty="0">
                <a:solidFill>
                  <a:srgbClr val="312F2B"/>
                </a:solidFill>
                <a:latin typeface="Bell MT" panose="02020503060305020303" pitchFamily="18" charset="0"/>
                <a:ea typeface="Gelasio" pitchFamily="34" charset="-122"/>
                <a:cs typeface="Gelasio" pitchFamily="34" charset="-120"/>
              </a:rPr>
              <a:t>Python Integration</a:t>
            </a:r>
            <a:endParaRPr lang="en-US" sz="2400" dirty="0">
              <a:latin typeface="Bell MT" panose="02020503060305020303" pitchFamily="18" charset="0"/>
            </a:endParaRPr>
          </a:p>
        </p:txBody>
      </p:sp>
      <p:pic>
        <p:nvPicPr>
          <p:cNvPr id="14" name="Image 3">
            <a:extLst>
              <a:ext uri="{FF2B5EF4-FFF2-40B4-BE49-F238E27FC236}">
                <a16:creationId xmlns:a16="http://schemas.microsoft.com/office/drawing/2014/main" xmlns="" id="{A3525B26-0456-A2DB-AB09-C45B1D230E56}"/>
              </a:ext>
            </a:extLst>
          </p:cNvPr>
          <p:cNvPicPr>
            <a:picLocks noChangeAspect="1"/>
          </p:cNvPicPr>
          <p:nvPr/>
        </p:nvPicPr>
        <p:blipFill>
          <a:blip r:embed="rId4"/>
          <a:stretch>
            <a:fillRect/>
          </a:stretch>
        </p:blipFill>
        <p:spPr>
          <a:xfrm>
            <a:off x="8366915" y="1491916"/>
            <a:ext cx="3296007" cy="2037040"/>
          </a:xfrm>
          <a:prstGeom prst="rect">
            <a:avLst/>
          </a:prstGeom>
        </p:spPr>
      </p:pic>
      <p:sp>
        <p:nvSpPr>
          <p:cNvPr id="16" name="TextBox 15">
            <a:extLst>
              <a:ext uri="{FF2B5EF4-FFF2-40B4-BE49-F238E27FC236}">
                <a16:creationId xmlns:a16="http://schemas.microsoft.com/office/drawing/2014/main" xmlns="" id="{C094B988-F85D-FF27-0756-F91A1E8318D1}"/>
              </a:ext>
            </a:extLst>
          </p:cNvPr>
          <p:cNvSpPr txBox="1"/>
          <p:nvPr/>
        </p:nvSpPr>
        <p:spPr>
          <a:xfrm>
            <a:off x="8490918" y="3661338"/>
            <a:ext cx="3048000" cy="441211"/>
          </a:xfrm>
          <a:prstGeom prst="rect">
            <a:avLst/>
          </a:prstGeom>
          <a:noFill/>
        </p:spPr>
        <p:txBody>
          <a:bodyPr wrap="square">
            <a:spAutoFit/>
          </a:bodyPr>
          <a:lstStyle/>
          <a:p>
            <a:pPr marL="0" indent="0" algn="l">
              <a:lnSpc>
                <a:spcPts val="2734"/>
              </a:lnSpc>
              <a:buNone/>
            </a:pPr>
            <a:r>
              <a:rPr lang="en-US" sz="2400" dirty="0">
                <a:solidFill>
                  <a:srgbClr val="312F2B"/>
                </a:solidFill>
                <a:latin typeface="Bell MT" panose="02020503060305020303" pitchFamily="18" charset="0"/>
                <a:ea typeface="Gelasio" pitchFamily="34" charset="-122"/>
                <a:cs typeface="Gelasio" pitchFamily="34" charset="-120"/>
              </a:rPr>
              <a:t>Advanced Analytics</a:t>
            </a:r>
            <a:endParaRPr lang="en-US" sz="2400" dirty="0">
              <a:latin typeface="Bell MT" panose="02020503060305020303" pitchFamily="18" charset="0"/>
            </a:endParaRPr>
          </a:p>
        </p:txBody>
      </p:sp>
      <p:sp>
        <p:nvSpPr>
          <p:cNvPr id="18" name="TextBox 17">
            <a:extLst>
              <a:ext uri="{FF2B5EF4-FFF2-40B4-BE49-F238E27FC236}">
                <a16:creationId xmlns:a16="http://schemas.microsoft.com/office/drawing/2014/main" xmlns="" id="{D7362BCA-BEAA-CB2C-8499-AED868E6AB01}"/>
              </a:ext>
            </a:extLst>
          </p:cNvPr>
          <p:cNvSpPr txBox="1"/>
          <p:nvPr/>
        </p:nvSpPr>
        <p:spPr>
          <a:xfrm>
            <a:off x="8519160" y="4293250"/>
            <a:ext cx="3352800" cy="1323439"/>
          </a:xfrm>
          <a:prstGeom prst="rect">
            <a:avLst/>
          </a:prstGeom>
          <a:noFill/>
        </p:spPr>
        <p:txBody>
          <a:bodyPr wrap="square">
            <a:spAutoFit/>
          </a:bodyPr>
          <a:lstStyle/>
          <a:p>
            <a:pPr algn="just"/>
            <a:r>
              <a:rPr lang="en-US" sz="2000" dirty="0">
                <a:solidFill>
                  <a:srgbClr val="272525"/>
                </a:solidFill>
                <a:latin typeface="Bell MT" panose="02020503060305020303" pitchFamily="18" charset="0"/>
                <a:ea typeface="Lato" pitchFamily="34" charset="-122"/>
                <a:cs typeface="Lato" pitchFamily="34" charset="-120"/>
              </a:rPr>
              <a:t>Analyze data collected from the system to gain valuable insights and optimize parking management</a:t>
            </a:r>
            <a:endParaRPr lang="en-IN" sz="2000" dirty="0">
              <a:latin typeface="Bell MT" panose="02020503060305020303" pitchFamily="18" charset="0"/>
            </a:endParaRPr>
          </a:p>
        </p:txBody>
      </p:sp>
    </p:spTree>
    <p:extLst>
      <p:ext uri="{BB962C8B-B14F-4D97-AF65-F5344CB8AC3E}">
        <p14:creationId xmlns:p14="http://schemas.microsoft.com/office/powerpoint/2010/main" xmlns="" val="70648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86C47-3A84-C8B0-54B1-027D0131AD54}"/>
              </a:ext>
            </a:extLst>
          </p:cNvPr>
          <p:cNvSpPr>
            <a:spLocks noGrp="1"/>
          </p:cNvSpPr>
          <p:nvPr>
            <p:ph type="ctrTitle"/>
          </p:nvPr>
        </p:nvSpPr>
        <p:spPr/>
        <p:txBody>
          <a:bodyPr>
            <a:normAutofit fontScale="90000"/>
          </a:bodyPr>
          <a:lstStyle/>
          <a:p>
            <a:r>
              <a:rPr lang="en-US" sz="6000" dirty="0">
                <a:solidFill>
                  <a:srgbClr val="312F2B"/>
                </a:solidFill>
                <a:latin typeface="Gelasio" pitchFamily="34" charset="0"/>
                <a:ea typeface="Gelasio" pitchFamily="34" charset="-122"/>
                <a:cs typeface="Gelasio" pitchFamily="34" charset="-120"/>
              </a:rPr>
              <a:t>Enhancing Public Smart Parking with IoT Sensors</a:t>
            </a:r>
            <a:r>
              <a:rPr lang="en-US" sz="6000" dirty="0"/>
              <a:t/>
            </a:r>
            <a:br>
              <a:rPr lang="en-US" sz="6000" dirty="0"/>
            </a:br>
            <a:endParaRPr lang="en-IN" dirty="0"/>
          </a:p>
        </p:txBody>
      </p:sp>
      <p:sp>
        <p:nvSpPr>
          <p:cNvPr id="3" name="Subtitle 2">
            <a:extLst>
              <a:ext uri="{FF2B5EF4-FFF2-40B4-BE49-F238E27FC236}">
                <a16:creationId xmlns:a16="http://schemas.microsoft.com/office/drawing/2014/main" xmlns="" id="{EF760BD6-1DE7-8C0C-3CDF-E9D453260892}"/>
              </a:ext>
            </a:extLst>
          </p:cNvPr>
          <p:cNvSpPr>
            <a:spLocks noGrp="1"/>
          </p:cNvSpPr>
          <p:nvPr>
            <p:ph type="subTitle" idx="1"/>
          </p:nvPr>
        </p:nvSpPr>
        <p:spPr/>
        <p:txBody>
          <a:bodyPr/>
          <a:lstStyle/>
          <a:p>
            <a:endParaRPr lang="en-IN" dirty="0"/>
          </a:p>
        </p:txBody>
      </p:sp>
      <p:pic>
        <p:nvPicPr>
          <p:cNvPr id="4" name="Image 0">
            <a:extLst>
              <a:ext uri="{FF2B5EF4-FFF2-40B4-BE49-F238E27FC236}">
                <a16:creationId xmlns:a16="http://schemas.microsoft.com/office/drawing/2014/main" xmlns="" id="{1CD3E67D-FE33-B29A-EFE0-BFD7FE63B9FC}"/>
              </a:ext>
            </a:extLst>
          </p:cNvPr>
          <p:cNvPicPr>
            <a:picLocks noChangeAspect="1"/>
          </p:cNvPicPr>
          <p:nvPr/>
        </p:nvPicPr>
        <p:blipFill>
          <a:blip r:embed="rId2"/>
          <a:stretch>
            <a:fillRect/>
          </a:stretch>
        </p:blipFill>
        <p:spPr>
          <a:xfrm>
            <a:off x="-1219200" y="-685800"/>
            <a:ext cx="14630400" cy="8229600"/>
          </a:xfrm>
          <a:prstGeom prst="rect">
            <a:avLst/>
          </a:prstGeom>
        </p:spPr>
      </p:pic>
      <p:sp>
        <p:nvSpPr>
          <p:cNvPr id="5" name="Shape 0">
            <a:extLst>
              <a:ext uri="{FF2B5EF4-FFF2-40B4-BE49-F238E27FC236}">
                <a16:creationId xmlns:a16="http://schemas.microsoft.com/office/drawing/2014/main" xmlns="" id="{579FA1A0-1C10-E29E-609F-018318D5E4E9}"/>
              </a:ext>
            </a:extLst>
          </p:cNvPr>
          <p:cNvSpPr/>
          <p:nvPr/>
        </p:nvSpPr>
        <p:spPr>
          <a:xfrm>
            <a:off x="-1291650" y="-280154"/>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6" name="Text 1">
            <a:extLst>
              <a:ext uri="{FF2B5EF4-FFF2-40B4-BE49-F238E27FC236}">
                <a16:creationId xmlns:a16="http://schemas.microsoft.com/office/drawing/2014/main" xmlns="" id="{E5B5CD52-8952-9118-AE1B-CD8CCDE70529}"/>
              </a:ext>
            </a:extLst>
          </p:cNvPr>
          <p:cNvSpPr/>
          <p:nvPr/>
        </p:nvSpPr>
        <p:spPr>
          <a:xfrm>
            <a:off x="818793" y="321350"/>
            <a:ext cx="10554414" cy="138874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374" dirty="0">
                <a:solidFill>
                  <a:srgbClr val="312F2B"/>
                </a:solidFill>
                <a:latin typeface="Bell MT" panose="02020503060305020303" pitchFamily="18" charset="0"/>
                <a:ea typeface="Gelasio" pitchFamily="34" charset="-122"/>
                <a:cs typeface="Gelasio" pitchFamily="34" charset="-120"/>
              </a:rPr>
              <a:t>Enhancing Public Smart Parking with IoT Sensors : </a:t>
            </a:r>
            <a:endParaRPr lang="en-US" sz="4374" dirty="0">
              <a:latin typeface="Bell MT" panose="02020503060305020303" pitchFamily="18" charset="0"/>
            </a:endParaRPr>
          </a:p>
        </p:txBody>
      </p:sp>
      <p:sp>
        <p:nvSpPr>
          <p:cNvPr id="7" name="Shape 2">
            <a:extLst>
              <a:ext uri="{FF2B5EF4-FFF2-40B4-BE49-F238E27FC236}">
                <a16:creationId xmlns:a16="http://schemas.microsoft.com/office/drawing/2014/main" xmlns="" id="{2D6455D2-814E-FC9C-4F0C-510991596F70}"/>
              </a:ext>
            </a:extLst>
          </p:cNvPr>
          <p:cNvSpPr/>
          <p:nvPr/>
        </p:nvSpPr>
        <p:spPr>
          <a:xfrm>
            <a:off x="6073854" y="2154436"/>
            <a:ext cx="44410" cy="4382095"/>
          </a:xfrm>
          <a:prstGeom prst="rect">
            <a:avLst/>
          </a:prstGeom>
          <a:solidFill>
            <a:srgbClr val="D1D1C7"/>
          </a:solidFill>
          <a:ln/>
        </p:spPr>
        <p:txBody>
          <a:bodyPr/>
          <a:lstStyle/>
          <a:p>
            <a:endParaRPr lang="en-IN"/>
          </a:p>
        </p:txBody>
      </p:sp>
      <p:sp>
        <p:nvSpPr>
          <p:cNvPr id="8" name="Shape 3">
            <a:extLst>
              <a:ext uri="{FF2B5EF4-FFF2-40B4-BE49-F238E27FC236}">
                <a16:creationId xmlns:a16="http://schemas.microsoft.com/office/drawing/2014/main" xmlns="" id="{4F4A6B96-4815-1F03-2015-9BB2C0E9CCDF}"/>
              </a:ext>
            </a:extLst>
          </p:cNvPr>
          <p:cNvSpPr/>
          <p:nvPr/>
        </p:nvSpPr>
        <p:spPr>
          <a:xfrm>
            <a:off x="6345972" y="2555736"/>
            <a:ext cx="777597" cy="44410"/>
          </a:xfrm>
          <a:prstGeom prst="rect">
            <a:avLst/>
          </a:prstGeom>
          <a:solidFill>
            <a:srgbClr val="D1D1C7"/>
          </a:solidFill>
          <a:ln/>
        </p:spPr>
        <p:txBody>
          <a:bodyPr/>
          <a:lstStyle/>
          <a:p>
            <a:endParaRPr lang="en-IN"/>
          </a:p>
        </p:txBody>
      </p:sp>
      <p:sp>
        <p:nvSpPr>
          <p:cNvPr id="9" name="Shape 4">
            <a:extLst>
              <a:ext uri="{FF2B5EF4-FFF2-40B4-BE49-F238E27FC236}">
                <a16:creationId xmlns:a16="http://schemas.microsoft.com/office/drawing/2014/main" xmlns="" id="{13EBC358-A4EC-0C58-6524-3BF330766DF2}"/>
              </a:ext>
            </a:extLst>
          </p:cNvPr>
          <p:cNvSpPr/>
          <p:nvPr/>
        </p:nvSpPr>
        <p:spPr>
          <a:xfrm>
            <a:off x="5846028" y="2328029"/>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0" name="Text 5">
            <a:extLst>
              <a:ext uri="{FF2B5EF4-FFF2-40B4-BE49-F238E27FC236}">
                <a16:creationId xmlns:a16="http://schemas.microsoft.com/office/drawing/2014/main" xmlns="" id="{2F2A31E8-5BD5-7AA1-24CE-FEC47710C627}"/>
              </a:ext>
            </a:extLst>
          </p:cNvPr>
          <p:cNvSpPr/>
          <p:nvPr/>
        </p:nvSpPr>
        <p:spPr>
          <a:xfrm>
            <a:off x="6023550" y="2369701"/>
            <a:ext cx="14478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1" name="Text 6">
            <a:extLst>
              <a:ext uri="{FF2B5EF4-FFF2-40B4-BE49-F238E27FC236}">
                <a16:creationId xmlns:a16="http://schemas.microsoft.com/office/drawing/2014/main" xmlns="" id="{264436C3-1C60-EE23-353C-74A364FB7CEA}"/>
              </a:ext>
            </a:extLst>
          </p:cNvPr>
          <p:cNvSpPr/>
          <p:nvPr/>
        </p:nvSpPr>
        <p:spPr>
          <a:xfrm>
            <a:off x="7318058" y="2376607"/>
            <a:ext cx="253746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Seamless Integration</a:t>
            </a:r>
            <a:endParaRPr lang="en-US" sz="2400" dirty="0">
              <a:latin typeface="Bell MT" panose="02020503060305020303" pitchFamily="18" charset="0"/>
            </a:endParaRPr>
          </a:p>
        </p:txBody>
      </p:sp>
      <p:sp>
        <p:nvSpPr>
          <p:cNvPr id="12" name="Text 7">
            <a:extLst>
              <a:ext uri="{FF2B5EF4-FFF2-40B4-BE49-F238E27FC236}">
                <a16:creationId xmlns:a16="http://schemas.microsoft.com/office/drawing/2014/main" xmlns="" id="{77F0A6C2-C8B1-54DD-CEAE-830E4ECDBA6F}"/>
              </a:ext>
            </a:extLst>
          </p:cNvPr>
          <p:cNvSpPr/>
          <p:nvPr/>
        </p:nvSpPr>
        <p:spPr>
          <a:xfrm>
            <a:off x="7318058" y="2945963"/>
            <a:ext cx="4055150"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Integrate IoT sensors seamlessly into existing parking infrastructure for hassle-free implementation.</a:t>
            </a:r>
            <a:endParaRPr lang="en-US" sz="2000" dirty="0">
              <a:latin typeface="Bell MT" panose="02020503060305020303" pitchFamily="18" charset="0"/>
            </a:endParaRPr>
          </a:p>
        </p:txBody>
      </p:sp>
      <p:sp>
        <p:nvSpPr>
          <p:cNvPr id="13" name="Shape 8">
            <a:extLst>
              <a:ext uri="{FF2B5EF4-FFF2-40B4-BE49-F238E27FC236}">
                <a16:creationId xmlns:a16="http://schemas.microsoft.com/office/drawing/2014/main" xmlns="" id="{F8EC9756-7880-C185-57CF-1297CD1B3645}"/>
              </a:ext>
            </a:extLst>
          </p:cNvPr>
          <p:cNvSpPr/>
          <p:nvPr/>
        </p:nvSpPr>
        <p:spPr>
          <a:xfrm>
            <a:off x="5068431" y="3666589"/>
            <a:ext cx="777597" cy="44410"/>
          </a:xfrm>
          <a:prstGeom prst="rect">
            <a:avLst/>
          </a:prstGeom>
          <a:solidFill>
            <a:srgbClr val="D1D1C7"/>
          </a:solidFill>
          <a:ln/>
        </p:spPr>
        <p:txBody>
          <a:bodyPr/>
          <a:lstStyle/>
          <a:p>
            <a:endParaRPr lang="en-IN"/>
          </a:p>
        </p:txBody>
      </p:sp>
      <p:sp>
        <p:nvSpPr>
          <p:cNvPr id="14" name="Shape 9">
            <a:extLst>
              <a:ext uri="{FF2B5EF4-FFF2-40B4-BE49-F238E27FC236}">
                <a16:creationId xmlns:a16="http://schemas.microsoft.com/office/drawing/2014/main" xmlns="" id="{79019C35-0E5C-EECC-E6F4-0EC45B1A6526}"/>
              </a:ext>
            </a:extLst>
          </p:cNvPr>
          <p:cNvSpPr/>
          <p:nvPr/>
        </p:nvSpPr>
        <p:spPr>
          <a:xfrm>
            <a:off x="5846028" y="3438882"/>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5" name="Text 10">
            <a:extLst>
              <a:ext uri="{FF2B5EF4-FFF2-40B4-BE49-F238E27FC236}">
                <a16:creationId xmlns:a16="http://schemas.microsoft.com/office/drawing/2014/main" xmlns="" id="{458BE860-E8E8-02E8-8BE8-F042F895B1E2}"/>
              </a:ext>
            </a:extLst>
          </p:cNvPr>
          <p:cNvSpPr/>
          <p:nvPr/>
        </p:nvSpPr>
        <p:spPr>
          <a:xfrm>
            <a:off x="6000690" y="3480554"/>
            <a:ext cx="19050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6" name="Text 11">
            <a:extLst>
              <a:ext uri="{FF2B5EF4-FFF2-40B4-BE49-F238E27FC236}">
                <a16:creationId xmlns:a16="http://schemas.microsoft.com/office/drawing/2014/main" xmlns="" id="{AF5BDF43-65A0-D6DB-C9D0-85122BD4F31E}"/>
              </a:ext>
            </a:extLst>
          </p:cNvPr>
          <p:cNvSpPr/>
          <p:nvPr/>
        </p:nvSpPr>
        <p:spPr>
          <a:xfrm>
            <a:off x="2321243" y="3487460"/>
            <a:ext cx="255270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Occupancy Detection</a:t>
            </a:r>
            <a:endParaRPr lang="en-US" sz="2400" dirty="0">
              <a:latin typeface="Bell MT" panose="02020503060305020303" pitchFamily="18" charset="0"/>
            </a:endParaRPr>
          </a:p>
        </p:txBody>
      </p:sp>
      <p:sp>
        <p:nvSpPr>
          <p:cNvPr id="17" name="Text 12">
            <a:extLst>
              <a:ext uri="{FF2B5EF4-FFF2-40B4-BE49-F238E27FC236}">
                <a16:creationId xmlns:a16="http://schemas.microsoft.com/office/drawing/2014/main" xmlns="" id="{720A2657-5BD7-B269-090C-E3B547121D1B}"/>
              </a:ext>
            </a:extLst>
          </p:cNvPr>
          <p:cNvSpPr/>
          <p:nvPr/>
        </p:nvSpPr>
        <p:spPr>
          <a:xfrm>
            <a:off x="818793" y="4056817"/>
            <a:ext cx="4055150" cy="155519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Accurately detect parking space occupancy to provide real-time availability information to motorists.</a:t>
            </a:r>
            <a:endParaRPr lang="en-US" sz="2000" dirty="0">
              <a:latin typeface="Bell MT" panose="02020503060305020303" pitchFamily="18" charset="0"/>
            </a:endParaRPr>
          </a:p>
        </p:txBody>
      </p:sp>
      <p:sp>
        <p:nvSpPr>
          <p:cNvPr id="18" name="Shape 13">
            <a:extLst>
              <a:ext uri="{FF2B5EF4-FFF2-40B4-BE49-F238E27FC236}">
                <a16:creationId xmlns:a16="http://schemas.microsoft.com/office/drawing/2014/main" xmlns="" id="{FA418B78-6FA5-108E-94E4-618F70A8EC8D}"/>
              </a:ext>
            </a:extLst>
          </p:cNvPr>
          <p:cNvSpPr/>
          <p:nvPr/>
        </p:nvSpPr>
        <p:spPr>
          <a:xfrm>
            <a:off x="6345972" y="4857810"/>
            <a:ext cx="777597" cy="44410"/>
          </a:xfrm>
          <a:prstGeom prst="rect">
            <a:avLst/>
          </a:prstGeom>
          <a:solidFill>
            <a:srgbClr val="D1D1C7"/>
          </a:solidFill>
          <a:ln/>
        </p:spPr>
        <p:txBody>
          <a:bodyPr/>
          <a:lstStyle/>
          <a:p>
            <a:endParaRPr lang="en-IN"/>
          </a:p>
        </p:txBody>
      </p:sp>
      <p:sp>
        <p:nvSpPr>
          <p:cNvPr id="19" name="Shape 14">
            <a:extLst>
              <a:ext uri="{FF2B5EF4-FFF2-40B4-BE49-F238E27FC236}">
                <a16:creationId xmlns:a16="http://schemas.microsoft.com/office/drawing/2014/main" xmlns="" id="{7CD24AA8-11E6-5631-BB60-F3B083B909F8}"/>
              </a:ext>
            </a:extLst>
          </p:cNvPr>
          <p:cNvSpPr/>
          <p:nvPr/>
        </p:nvSpPr>
        <p:spPr>
          <a:xfrm>
            <a:off x="5846028" y="4630103"/>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20" name="Text 15">
            <a:extLst>
              <a:ext uri="{FF2B5EF4-FFF2-40B4-BE49-F238E27FC236}">
                <a16:creationId xmlns:a16="http://schemas.microsoft.com/office/drawing/2014/main" xmlns="" id="{12744572-27F3-8FC4-4B29-2F49B4078AB5}"/>
              </a:ext>
            </a:extLst>
          </p:cNvPr>
          <p:cNvSpPr/>
          <p:nvPr/>
        </p:nvSpPr>
        <p:spPr>
          <a:xfrm>
            <a:off x="6004500" y="4671774"/>
            <a:ext cx="182880" cy="41648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1" name="Text 16">
            <a:extLst>
              <a:ext uri="{FF2B5EF4-FFF2-40B4-BE49-F238E27FC236}">
                <a16:creationId xmlns:a16="http://schemas.microsoft.com/office/drawing/2014/main" xmlns="" id="{DAF30AFB-D0CC-79A9-FE14-344C05F67A76}"/>
              </a:ext>
            </a:extLst>
          </p:cNvPr>
          <p:cNvSpPr/>
          <p:nvPr/>
        </p:nvSpPr>
        <p:spPr>
          <a:xfrm>
            <a:off x="7318058" y="4678680"/>
            <a:ext cx="2221944"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Dynamic Pricing</a:t>
            </a:r>
            <a:endParaRPr lang="en-US" sz="2400" dirty="0">
              <a:latin typeface="Bell MT" panose="02020503060305020303" pitchFamily="18" charset="0"/>
            </a:endParaRPr>
          </a:p>
        </p:txBody>
      </p:sp>
      <p:sp>
        <p:nvSpPr>
          <p:cNvPr id="22" name="Text 17">
            <a:extLst>
              <a:ext uri="{FF2B5EF4-FFF2-40B4-BE49-F238E27FC236}">
                <a16:creationId xmlns:a16="http://schemas.microsoft.com/office/drawing/2014/main" xmlns="" id="{C5079942-4895-327C-966E-BC759A6205F7}"/>
              </a:ext>
            </a:extLst>
          </p:cNvPr>
          <p:cNvSpPr/>
          <p:nvPr/>
        </p:nvSpPr>
        <p:spPr>
          <a:xfrm>
            <a:off x="7318058" y="5248037"/>
            <a:ext cx="4055150"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Implement dynamic pricing models based on demand and availability for optimized parking utilization.</a:t>
            </a:r>
            <a:endParaRPr lang="en-US" sz="2000" dirty="0">
              <a:latin typeface="Bell MT" panose="02020503060305020303" pitchFamily="18" charset="0"/>
            </a:endParaRPr>
          </a:p>
        </p:txBody>
      </p:sp>
    </p:spTree>
    <p:extLst>
      <p:ext uri="{BB962C8B-B14F-4D97-AF65-F5344CB8AC3E}">
        <p14:creationId xmlns:p14="http://schemas.microsoft.com/office/powerpoint/2010/main" xmlns="" val="366615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24E8D-EED0-325A-329F-98162D4FA545}"/>
              </a:ext>
            </a:extLst>
          </p:cNvPr>
          <p:cNvSpPr>
            <a:spLocks noGrp="1"/>
          </p:cNvSpPr>
          <p:nvPr>
            <p:ph type="ctrTitle"/>
          </p:nvPr>
        </p:nvSpPr>
        <p:spPr/>
        <p:txBody>
          <a:bodyPr>
            <a:normAutofit fontScale="90000"/>
          </a:bodyPr>
          <a:lstStyle/>
          <a:p>
            <a:r>
              <a:rPr lang="en-US" sz="6000" dirty="0">
                <a:solidFill>
                  <a:srgbClr val="312F2B"/>
                </a:solidFill>
                <a:latin typeface="Gelasio" pitchFamily="34" charset="0"/>
                <a:ea typeface="Gelasio" pitchFamily="34" charset="-122"/>
                <a:cs typeface="Gelasio" pitchFamily="34" charset="-120"/>
              </a:rPr>
              <a:t>Real-Time Information About Smart Parking</a:t>
            </a:r>
            <a:r>
              <a:rPr lang="en-US" sz="6000" dirty="0"/>
              <a:t/>
            </a:r>
            <a:br>
              <a:rPr lang="en-US" sz="6000" dirty="0"/>
            </a:br>
            <a:endParaRPr lang="en-IN" dirty="0"/>
          </a:p>
        </p:txBody>
      </p:sp>
      <p:sp>
        <p:nvSpPr>
          <p:cNvPr id="3" name="Subtitle 2">
            <a:extLst>
              <a:ext uri="{FF2B5EF4-FFF2-40B4-BE49-F238E27FC236}">
                <a16:creationId xmlns:a16="http://schemas.microsoft.com/office/drawing/2014/main" xmlns="" id="{5EE5BF3F-57EA-2379-ADD8-448AF1E8D34A}"/>
              </a:ext>
            </a:extLst>
          </p:cNvPr>
          <p:cNvSpPr>
            <a:spLocks noGrp="1"/>
          </p:cNvSpPr>
          <p:nvPr>
            <p:ph type="subTitle" idx="1"/>
          </p:nvPr>
        </p:nvSpPr>
        <p:spPr/>
        <p:txBody>
          <a:bodyPr/>
          <a:lstStyle/>
          <a:p>
            <a:endParaRPr lang="en-IN" dirty="0"/>
          </a:p>
        </p:txBody>
      </p:sp>
      <p:pic>
        <p:nvPicPr>
          <p:cNvPr id="4" name="Image 0">
            <a:extLst>
              <a:ext uri="{FF2B5EF4-FFF2-40B4-BE49-F238E27FC236}">
                <a16:creationId xmlns:a16="http://schemas.microsoft.com/office/drawing/2014/main" xmlns="" id="{446BF01B-3530-8367-3368-3DA7C524D228}"/>
              </a:ext>
            </a:extLst>
          </p:cNvPr>
          <p:cNvPicPr>
            <a:picLocks noChangeAspect="1"/>
          </p:cNvPicPr>
          <p:nvPr/>
        </p:nvPicPr>
        <p:blipFill>
          <a:blip r:embed="rId2"/>
          <a:stretch>
            <a:fillRect/>
          </a:stretch>
        </p:blipFill>
        <p:spPr>
          <a:xfrm>
            <a:off x="-1219200" y="-685800"/>
            <a:ext cx="14630400" cy="8229600"/>
          </a:xfrm>
          <a:prstGeom prst="rect">
            <a:avLst/>
          </a:prstGeom>
        </p:spPr>
      </p:pic>
      <p:sp>
        <p:nvSpPr>
          <p:cNvPr id="5" name="Shape 0">
            <a:extLst>
              <a:ext uri="{FF2B5EF4-FFF2-40B4-BE49-F238E27FC236}">
                <a16:creationId xmlns:a16="http://schemas.microsoft.com/office/drawing/2014/main" xmlns="" id="{44DF5FFF-BE7F-57AC-3BE8-8A6140720D95}"/>
              </a:ext>
            </a:extLst>
          </p:cNvPr>
          <p:cNvSpPr/>
          <p:nvPr/>
        </p:nvSpPr>
        <p:spPr>
          <a:xfrm>
            <a:off x="-1037907" y="-685919"/>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6" name="Text 1">
            <a:extLst>
              <a:ext uri="{FF2B5EF4-FFF2-40B4-BE49-F238E27FC236}">
                <a16:creationId xmlns:a16="http://schemas.microsoft.com/office/drawing/2014/main" xmlns="" id="{C7D2B491-C446-9434-DAE6-ACFB85B7DAF2}"/>
              </a:ext>
            </a:extLst>
          </p:cNvPr>
          <p:cNvSpPr/>
          <p:nvPr/>
        </p:nvSpPr>
        <p:spPr>
          <a:xfrm>
            <a:off x="-952182" y="468110"/>
            <a:ext cx="7477601" cy="138874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ts val="5468"/>
              </a:lnSpc>
              <a:buNone/>
            </a:pPr>
            <a:r>
              <a:rPr lang="en-US" sz="4000" dirty="0">
                <a:solidFill>
                  <a:srgbClr val="312F2B"/>
                </a:solidFill>
                <a:latin typeface="Bell MT" panose="02020503060305020303" pitchFamily="18" charset="0"/>
                <a:ea typeface="Gelasio" pitchFamily="34" charset="-122"/>
                <a:cs typeface="Gelasio" pitchFamily="34" charset="-120"/>
              </a:rPr>
              <a:t>Real-Time Information About Smart Parking : </a:t>
            </a:r>
            <a:endParaRPr lang="en-US" sz="4000" dirty="0">
              <a:latin typeface="Bell MT" panose="02020503060305020303" pitchFamily="18" charset="0"/>
            </a:endParaRPr>
          </a:p>
        </p:txBody>
      </p:sp>
      <p:sp>
        <p:nvSpPr>
          <p:cNvPr id="8" name="Text 3">
            <a:extLst>
              <a:ext uri="{FF2B5EF4-FFF2-40B4-BE49-F238E27FC236}">
                <a16:creationId xmlns:a16="http://schemas.microsoft.com/office/drawing/2014/main" xmlns="" id="{8C21AFAC-9298-F53B-D17C-42043683580E}"/>
              </a:ext>
            </a:extLst>
          </p:cNvPr>
          <p:cNvSpPr/>
          <p:nvPr/>
        </p:nvSpPr>
        <p:spPr>
          <a:xfrm flipH="1">
            <a:off x="-887194" y="2130400"/>
            <a:ext cx="1774388" cy="42439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endParaRPr lang="en-US" sz="2624" dirty="0"/>
          </a:p>
        </p:txBody>
      </p:sp>
      <p:sp>
        <p:nvSpPr>
          <p:cNvPr id="9" name="Text 4">
            <a:extLst>
              <a:ext uri="{FF2B5EF4-FFF2-40B4-BE49-F238E27FC236}">
                <a16:creationId xmlns:a16="http://schemas.microsoft.com/office/drawing/2014/main" xmlns="" id="{E114C86A-8AC4-EDF8-DB00-D4782C30B76A}"/>
              </a:ext>
            </a:extLst>
          </p:cNvPr>
          <p:cNvSpPr/>
          <p:nvPr/>
        </p:nvSpPr>
        <p:spPr>
          <a:xfrm>
            <a:off x="761753" y="2207610"/>
            <a:ext cx="283464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Mobile App Integration</a:t>
            </a:r>
            <a:endParaRPr lang="en-US" sz="2400" dirty="0">
              <a:latin typeface="Bell MT" panose="02020503060305020303" pitchFamily="18" charset="0"/>
            </a:endParaRPr>
          </a:p>
        </p:txBody>
      </p:sp>
      <p:sp>
        <p:nvSpPr>
          <p:cNvPr id="10" name="Text 5">
            <a:extLst>
              <a:ext uri="{FF2B5EF4-FFF2-40B4-BE49-F238E27FC236}">
                <a16:creationId xmlns:a16="http://schemas.microsoft.com/office/drawing/2014/main" xmlns="" id="{8A98E844-6583-866B-555A-16E9198E427B}"/>
              </a:ext>
            </a:extLst>
          </p:cNvPr>
          <p:cNvSpPr/>
          <p:nvPr/>
        </p:nvSpPr>
        <p:spPr>
          <a:xfrm>
            <a:off x="878741" y="2579548"/>
            <a:ext cx="2905601" cy="158466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Access real-time parking information through our user-friendly mobile application.</a:t>
            </a:r>
          </a:p>
          <a:p>
            <a:pPr marL="0" indent="0">
              <a:lnSpc>
                <a:spcPts val="2799"/>
              </a:lnSpc>
              <a:buNone/>
            </a:pPr>
            <a:endParaRPr lang="en-US" sz="2000" dirty="0">
              <a:latin typeface="Bell MT" panose="02020503060305020303" pitchFamily="18" charset="0"/>
            </a:endParaRPr>
          </a:p>
        </p:txBody>
      </p:sp>
      <p:sp>
        <p:nvSpPr>
          <p:cNvPr id="12" name="Text 7">
            <a:extLst>
              <a:ext uri="{FF2B5EF4-FFF2-40B4-BE49-F238E27FC236}">
                <a16:creationId xmlns:a16="http://schemas.microsoft.com/office/drawing/2014/main" xmlns="" id="{3C1F77F3-D319-E2D4-299D-269BB9CC3E5E}"/>
              </a:ext>
            </a:extLst>
          </p:cNvPr>
          <p:cNvSpPr/>
          <p:nvPr/>
        </p:nvSpPr>
        <p:spPr>
          <a:xfrm>
            <a:off x="5678612" y="2203446"/>
            <a:ext cx="699839" cy="604004"/>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endParaRPr lang="en-US" sz="2624" dirty="0"/>
          </a:p>
        </p:txBody>
      </p:sp>
      <p:sp>
        <p:nvSpPr>
          <p:cNvPr id="13" name="Text 8">
            <a:extLst>
              <a:ext uri="{FF2B5EF4-FFF2-40B4-BE49-F238E27FC236}">
                <a16:creationId xmlns:a16="http://schemas.microsoft.com/office/drawing/2014/main" xmlns="" id="{673E9E7D-C487-3A0C-F40F-6D1C7AA08578}"/>
              </a:ext>
            </a:extLst>
          </p:cNvPr>
          <p:cNvSpPr/>
          <p:nvPr/>
        </p:nvSpPr>
        <p:spPr>
          <a:xfrm>
            <a:off x="6967596" y="2253508"/>
            <a:ext cx="223266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Notification Alerts</a:t>
            </a:r>
            <a:endParaRPr lang="en-US" sz="2400" dirty="0">
              <a:latin typeface="Bell MT" panose="02020503060305020303" pitchFamily="18" charset="0"/>
            </a:endParaRPr>
          </a:p>
        </p:txBody>
      </p:sp>
      <p:sp>
        <p:nvSpPr>
          <p:cNvPr id="14" name="Text 9">
            <a:extLst>
              <a:ext uri="{FF2B5EF4-FFF2-40B4-BE49-F238E27FC236}">
                <a16:creationId xmlns:a16="http://schemas.microsoft.com/office/drawing/2014/main" xmlns="" id="{D753A3CA-EF00-E14C-9F0B-E6F14D6DEF42}"/>
              </a:ext>
            </a:extLst>
          </p:cNvPr>
          <p:cNvSpPr/>
          <p:nvPr/>
        </p:nvSpPr>
        <p:spPr>
          <a:xfrm>
            <a:off x="7070425" y="2600694"/>
            <a:ext cx="2905601" cy="142160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Receive instant notifications about available parking spaces and time-sensitive offers.</a:t>
            </a:r>
            <a:endParaRPr lang="en-US" sz="2000" dirty="0">
              <a:latin typeface="Bell MT" panose="02020503060305020303" pitchFamily="18" charset="0"/>
            </a:endParaRPr>
          </a:p>
        </p:txBody>
      </p:sp>
      <p:sp>
        <p:nvSpPr>
          <p:cNvPr id="16" name="Text 11">
            <a:extLst>
              <a:ext uri="{FF2B5EF4-FFF2-40B4-BE49-F238E27FC236}">
                <a16:creationId xmlns:a16="http://schemas.microsoft.com/office/drawing/2014/main" xmlns="" id="{2808BFFF-6917-6516-69D0-530BF2DE2F9A}"/>
              </a:ext>
            </a:extLst>
          </p:cNvPr>
          <p:cNvSpPr/>
          <p:nvPr/>
        </p:nvSpPr>
        <p:spPr>
          <a:xfrm>
            <a:off x="3596393" y="4673263"/>
            <a:ext cx="593527" cy="495657"/>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81"/>
              </a:lnSpc>
              <a:buNone/>
            </a:pPr>
            <a:endParaRPr lang="en-US" sz="2624" dirty="0"/>
          </a:p>
        </p:txBody>
      </p:sp>
      <p:sp>
        <p:nvSpPr>
          <p:cNvPr id="17" name="Text 12">
            <a:extLst>
              <a:ext uri="{FF2B5EF4-FFF2-40B4-BE49-F238E27FC236}">
                <a16:creationId xmlns:a16="http://schemas.microsoft.com/office/drawing/2014/main" xmlns="" id="{5A59946B-E367-2446-9BB0-2D47B14465BA}"/>
              </a:ext>
            </a:extLst>
          </p:cNvPr>
          <p:cNvSpPr/>
          <p:nvPr/>
        </p:nvSpPr>
        <p:spPr>
          <a:xfrm>
            <a:off x="4156507" y="4255065"/>
            <a:ext cx="2221944"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400" dirty="0">
                <a:solidFill>
                  <a:srgbClr val="272525"/>
                </a:solidFill>
                <a:latin typeface="Bell MT" panose="02020503060305020303" pitchFamily="18" charset="0"/>
                <a:ea typeface="Gelasio" pitchFamily="34" charset="-122"/>
                <a:cs typeface="Gelasio" pitchFamily="34" charset="-120"/>
              </a:rPr>
              <a:t>Live Updates</a:t>
            </a:r>
            <a:endParaRPr lang="en-US" sz="2400" dirty="0">
              <a:latin typeface="Bell MT" panose="02020503060305020303" pitchFamily="18" charset="0"/>
            </a:endParaRPr>
          </a:p>
        </p:txBody>
      </p:sp>
      <p:sp>
        <p:nvSpPr>
          <p:cNvPr id="18" name="Text 13">
            <a:extLst>
              <a:ext uri="{FF2B5EF4-FFF2-40B4-BE49-F238E27FC236}">
                <a16:creationId xmlns:a16="http://schemas.microsoft.com/office/drawing/2014/main" xmlns="" id="{16D4B240-9BC3-8A47-642F-A69DC07C2334}"/>
              </a:ext>
            </a:extLst>
          </p:cNvPr>
          <p:cNvSpPr/>
          <p:nvPr/>
        </p:nvSpPr>
        <p:spPr>
          <a:xfrm>
            <a:off x="4391975" y="4730750"/>
            <a:ext cx="5416987" cy="1238250"/>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Stay informed with real-time updates on parking status, including occupancy and estimated parking time.</a:t>
            </a:r>
            <a:endParaRPr lang="en-US" sz="2000" dirty="0">
              <a:latin typeface="Bell MT" panose="02020503060305020303" pitchFamily="18" charset="0"/>
            </a:endParaRPr>
          </a:p>
        </p:txBody>
      </p:sp>
      <p:pic>
        <p:nvPicPr>
          <p:cNvPr id="20" name="Image 2">
            <a:hlinkClick r:id="rId3"/>
            <a:extLst>
              <a:ext uri="{FF2B5EF4-FFF2-40B4-BE49-F238E27FC236}">
                <a16:creationId xmlns:a16="http://schemas.microsoft.com/office/drawing/2014/main" xmlns="" id="{812B4439-A8E5-358F-9A0F-F277A0B4EBA0}"/>
              </a:ext>
            </a:extLst>
          </p:cNvPr>
          <p:cNvPicPr>
            <a:picLocks noChangeAspect="1"/>
          </p:cNvPicPr>
          <p:nvPr/>
        </p:nvPicPr>
        <p:blipFill>
          <a:blip r:embed="rId4" cstate="print"/>
          <a:stretch>
            <a:fillRect/>
          </a:stretch>
        </p:blipFill>
        <p:spPr>
          <a:xfrm>
            <a:off x="11022953" y="6903720"/>
            <a:ext cx="2296807" cy="548640"/>
          </a:xfrm>
          <a:prstGeom prst="rect">
            <a:avLst/>
          </a:prstGeom>
        </p:spPr>
      </p:pic>
    </p:spTree>
    <p:extLst>
      <p:ext uri="{BB962C8B-B14F-4D97-AF65-F5344CB8AC3E}">
        <p14:creationId xmlns:p14="http://schemas.microsoft.com/office/powerpoint/2010/main" xmlns="" val="162515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457</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SMART PARKING </vt:lpstr>
      <vt:lpstr>Smart parking innovation refers to the use of advanced technology and data-driven solutions to improve the efficiency, convenience, and sustainability of parking systems. This innovation is driven by the increasing urbanization and the growing challenges associated with finding parking spaces in crowded cities. Here are some key innovations and technologies in the realm of smart parking:  1. Sensors and IOT Devices: Smart parking systems often use sensors and Internet of Things (IoT) devices to monitor parking space occupancy in real-time. These sensors can be embedded in parking spots or attached to lampposts, and they provide data that helps drivers find available parking spaces quickly.  2. Mobile Apps: Many cities and parking facilities offer mobile apps that provide real-time information about parking availability. These apps can guide drivers to open parking spots, reserve spaces in advance, and even pay for parking electronically.  3. Data Analytics: Advanced analytics are used to process and analyze parking data, helping cities and parking operators make informed decisions about pricing, enforcement, and optimizing parking space usage.  4. Automated Payment Systems: Smart parking systems often include automated payment options, such as mobile payment apps, contactless payment methods, or license plate recognition for ticketless entry and exit.  5. Dynamic Pricing: Some smart parking systems implement dynamic pricing, where the cost of parking changes based on demand and availability. This can help reduce congestion during peak times and encourage off-peak usage.  </vt:lpstr>
      <vt:lpstr>Slide 3</vt:lpstr>
      <vt:lpstr>DEFINING OBJECTIVES :</vt:lpstr>
      <vt:lpstr>SENSOR DESIGN:</vt:lpstr>
      <vt:lpstr>Slide 6</vt:lpstr>
      <vt:lpstr>Integrating the System Using IoT Technologies and Python :  </vt:lpstr>
      <vt:lpstr>Enhancing Public Smart Parking with IoT Sensors </vt:lpstr>
      <vt:lpstr>Real-Time Information About Smart Parking </vt:lpstr>
      <vt:lpstr>Detecting Malfunctions and Controlling Smart Parking with IoT Sensors </vt:lpstr>
      <vt:lpstr>Program for Smart Parking:</vt:lpstr>
      <vt:lpstr>Program for Smart Parking (Continued):</vt:lpstr>
      <vt:lpstr>Sample Output for Smart Parking:</vt:lpstr>
      <vt:lpstr>Conclusion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Itha vaishnavi</dc:creator>
  <cp:lastModifiedBy>skillrack</cp:lastModifiedBy>
  <cp:revision>7</cp:revision>
  <dcterms:created xsi:type="dcterms:W3CDTF">2023-10-06T08:53:49Z</dcterms:created>
  <dcterms:modified xsi:type="dcterms:W3CDTF">2023-10-10T09:34:50Z</dcterms:modified>
</cp:coreProperties>
</file>