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70" r:id="rId4"/>
    <p:sldId id="320" r:id="rId5"/>
    <p:sldId id="258" r:id="rId6"/>
    <p:sldId id="273" r:id="rId7"/>
    <p:sldId id="263" r:id="rId8"/>
    <p:sldId id="259" r:id="rId9"/>
    <p:sldId id="260" r:id="rId10"/>
    <p:sldId id="261" r:id="rId11"/>
    <p:sldId id="262" r:id="rId12"/>
    <p:sldId id="321" r:id="rId13"/>
    <p:sldId id="322" r:id="rId14"/>
    <p:sldId id="283" r:id="rId15"/>
    <p:sldId id="318" r:id="rId16"/>
    <p:sldId id="285" r:id="rId17"/>
    <p:sldId id="286" r:id="rId18"/>
    <p:sldId id="284" r:id="rId19"/>
    <p:sldId id="287" r:id="rId20"/>
    <p:sldId id="288" r:id="rId21"/>
    <p:sldId id="277" r:id="rId22"/>
    <p:sldId id="278" r:id="rId23"/>
    <p:sldId id="323" r:id="rId24"/>
    <p:sldId id="316" r:id="rId25"/>
    <p:sldId id="317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/>
    <p:restoredTop sz="95982" autoAdjust="0"/>
  </p:normalViewPr>
  <p:slideViewPr>
    <p:cSldViewPr snapToGrid="0" snapToObjects="1">
      <p:cViewPr varScale="1">
        <p:scale>
          <a:sx n="112" d="100"/>
          <a:sy n="112" d="100"/>
        </p:scale>
        <p:origin x="10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54" d="100"/>
          <a:sy n="154" d="100"/>
        </p:scale>
        <p:origin x="-162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 dirty="0"/>
              <a:t>Introduction to R Workshop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635BC-2B71-7540-ACD9-AA5538E957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55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 dirty="0"/>
              <a:t>Introduction to R Workshop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2421A-2FA4-B84F-A5C2-49214EB25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46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06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27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68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95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11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1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9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42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12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63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71" y="79257"/>
            <a:ext cx="8916427" cy="560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1" y="825892"/>
            <a:ext cx="8916427" cy="589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61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omyanglim/acpid-2019-rtraining/archive/master.zi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eromyanglim/acpid-2019-rtraining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erl.org/get.html" TargetMode="External"/><Relationship Id="rId3" Type="http://schemas.openxmlformats.org/officeDocument/2006/relationships/hyperlink" Target="http://www.rstudio.com" TargetMode="External"/><Relationship Id="rId7" Type="http://schemas.openxmlformats.org/officeDocument/2006/relationships/hyperlink" Target="http://www.oracle.com/technetwork/java/javase/downloads/index.html" TargetMode="External"/><Relationship Id="rId12" Type="http://schemas.openxmlformats.org/officeDocument/2006/relationships/image" Target="../media/image3.png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hon.org/downloads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://developer.apple.com/xcode" TargetMode="External"/><Relationship Id="rId10" Type="http://schemas.openxmlformats.org/officeDocument/2006/relationships/hyperlink" Target="http://latex-project.org/ftp.html" TargetMode="External"/><Relationship Id="rId4" Type="http://schemas.openxmlformats.org/officeDocument/2006/relationships/hyperlink" Target="http://cran.r-project.org/bin/windows/Rtools" TargetMode="External"/><Relationship Id="rId9" Type="http://schemas.openxmlformats.org/officeDocument/2006/relationships/hyperlink" Target="http://pandoc.org/installing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rstudio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eromyanglim.blogspot.com/2014/05/customising-projecttemplate-in-r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osf.io/qcfnk/" TargetMode="External"/><Relationship Id="rId3" Type="http://schemas.openxmlformats.org/officeDocument/2006/relationships/hyperlink" Target="https://osf.io/xdfq8/" TargetMode="External"/><Relationship Id="rId7" Type="http://schemas.openxmlformats.org/officeDocument/2006/relationships/hyperlink" Target="https://osf.io/cdh6a/" TargetMode="External"/><Relationship Id="rId2" Type="http://schemas.openxmlformats.org/officeDocument/2006/relationships/hyperlink" Target="https://osf.io/d5gf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sf.io/9e3a9/" TargetMode="External"/><Relationship Id="rId5" Type="http://schemas.openxmlformats.org/officeDocument/2006/relationships/hyperlink" Target="https://osf.io/wa6yj/" TargetMode="External"/><Relationship Id="rId10" Type="http://schemas.openxmlformats.org/officeDocument/2006/relationships/hyperlink" Target="https://osf.io/nxv7z/" TargetMode="External"/><Relationship Id="rId4" Type="http://schemas.openxmlformats.org/officeDocument/2006/relationships/hyperlink" Target="https://osf.io/uwdgs/" TargetMode="External"/><Relationship Id="rId9" Type="http://schemas.openxmlformats.org/officeDocument/2006/relationships/hyperlink" Target="https://osf.io/4kc9g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an.r-project.org/doc/contrib/Short-refcard.pdf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www.statmethods.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rseek.org" TargetMode="External"/><Relationship Id="rId4" Type="http://schemas.openxmlformats.org/officeDocument/2006/relationships/hyperlink" Target="http://www.rstudio.com/resources/cheatsheets/" TargetMode="External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tagged/r" TargetMode="External"/><Relationship Id="rId2" Type="http://schemas.openxmlformats.org/officeDocument/2006/relationships/hyperlink" Target="http://stackoverflow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stats.stackexchange.co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doc/bib/R-books.html" TargetMode="External"/><Relationship Id="rId2" Type="http://schemas.openxmlformats.org/officeDocument/2006/relationships/hyperlink" Target="http://cran.r-project.org/other-doc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-bloggers.com" TargetMode="External"/><Relationship Id="rId4" Type="http://schemas.openxmlformats.org/officeDocument/2006/relationships/hyperlink" Target="https://twitter.com/hashtag/rstats?src=has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421"/>
            <a:ext cx="7772400" cy="1470025"/>
          </a:xfrm>
        </p:spPr>
        <p:txBody>
          <a:bodyPr/>
          <a:lstStyle/>
          <a:p>
            <a:r>
              <a:rPr lang="en-AU" dirty="0"/>
              <a:t>Introductions</a:t>
            </a:r>
            <a:br>
              <a:rPr lang="en-AU" dirty="0"/>
            </a:br>
            <a:r>
              <a:rPr lang="en-AU" sz="2400" dirty="0"/>
              <a:t>Introduction to </a:t>
            </a:r>
            <a:r>
              <a:rPr lang="en-AU" sz="2400"/>
              <a:t>R Workshop</a:t>
            </a:r>
            <a:endParaRPr lang="en-AU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2789"/>
            <a:ext cx="6400800" cy="1752600"/>
          </a:xfrm>
        </p:spPr>
        <p:txBody>
          <a:bodyPr/>
          <a:lstStyle/>
          <a:p>
            <a:r>
              <a:rPr lang="en-AU" dirty="0"/>
              <a:t>Dr Jeromy Anglim</a:t>
            </a:r>
          </a:p>
          <a:p>
            <a:r>
              <a:rPr lang="en-AU" dirty="0"/>
              <a:t>Deakin University</a:t>
            </a:r>
          </a:p>
          <a:p>
            <a:r>
              <a:rPr lang="en-AU" dirty="0" err="1"/>
              <a:t>jeromy.anglim@deakin.edu.au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02" y="56038"/>
            <a:ext cx="2400300" cy="144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462" y="4063413"/>
            <a:ext cx="85664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dirty="0"/>
          </a:p>
          <a:p>
            <a:r>
              <a:rPr lang="en-AU" dirty="0"/>
              <a:t>If you have not already done so, files for workshop can be downloaded from:</a:t>
            </a:r>
          </a:p>
          <a:p>
            <a:r>
              <a:rPr lang="en-AU" dirty="0">
                <a:hlinkClick r:id="rId3"/>
              </a:rPr>
              <a:t>https://github.com/jeromyanglim/acpid-2019-rtraining/archive/master.zip</a:t>
            </a:r>
            <a:endParaRPr lang="en-AU" dirty="0"/>
          </a:p>
          <a:p>
            <a:endParaRPr lang="en-AU" b="1" dirty="0"/>
          </a:p>
          <a:p>
            <a:r>
              <a:rPr lang="en-AU" b="1" dirty="0"/>
              <a:t>If you are on Windows, make sure to properly unzip; Don’t navigate inside the zip file.</a:t>
            </a:r>
          </a:p>
          <a:p>
            <a:r>
              <a:rPr lang="en-AU" dirty="0"/>
              <a:t>If you have issues accessing wi-fi or with installation, let me know.</a:t>
            </a:r>
          </a:p>
          <a:p>
            <a:endParaRPr lang="en-AU" dirty="0"/>
          </a:p>
          <a:p>
            <a:r>
              <a:rPr lang="en-AU" dirty="0"/>
              <a:t>If you have not already installed R, RStudio, and additional packages, go to</a:t>
            </a:r>
          </a:p>
          <a:p>
            <a:r>
              <a:rPr lang="en-AU" dirty="0">
                <a:hlinkClick r:id="rId4"/>
              </a:rPr>
              <a:t>https://github.com/jeromyanglim/acpid-2019-rtraining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559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8770"/>
            <a:ext cx="8229600" cy="1143000"/>
          </a:xfrm>
        </p:spPr>
        <p:txBody>
          <a:bodyPr/>
          <a:lstStyle/>
          <a:p>
            <a:r>
              <a:rPr lang="en-AU" dirty="0"/>
              <a:t>Installing R and </a:t>
            </a:r>
            <a:r>
              <a:rPr lang="en-AU" dirty="0" err="1"/>
              <a:t>RStudio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5" y="891392"/>
            <a:ext cx="7585643" cy="5766439"/>
          </a:xfrm>
        </p:spPr>
        <p:txBody>
          <a:bodyPr>
            <a:noAutofit/>
          </a:bodyPr>
          <a:lstStyle/>
          <a:p>
            <a:r>
              <a:rPr lang="en-AU" sz="1800" dirty="0"/>
              <a:t>Install base R</a:t>
            </a:r>
          </a:p>
          <a:p>
            <a:pPr lvl="1"/>
            <a:r>
              <a:rPr lang="en-AU" sz="1800" dirty="0">
                <a:hlinkClick r:id="rId2"/>
              </a:rPr>
              <a:t>http://</a:t>
            </a:r>
            <a:r>
              <a:rPr lang="en-AU" sz="1800" dirty="0" err="1">
                <a:hlinkClick r:id="rId2"/>
              </a:rPr>
              <a:t>www.r-project.org</a:t>
            </a:r>
            <a:endParaRPr lang="en-AU" sz="1800" dirty="0"/>
          </a:p>
          <a:p>
            <a:r>
              <a:rPr lang="en-AU" sz="1800" dirty="0"/>
              <a:t>Install RStudio</a:t>
            </a:r>
          </a:p>
          <a:p>
            <a:pPr lvl="1"/>
            <a:r>
              <a:rPr lang="en-AU" sz="1800" dirty="0">
                <a:hlinkClick r:id="rId3"/>
              </a:rPr>
              <a:t>http://</a:t>
            </a:r>
            <a:r>
              <a:rPr lang="en-AU" sz="1800" dirty="0" err="1">
                <a:hlinkClick r:id="rId3"/>
              </a:rPr>
              <a:t>www.rstudio.com</a:t>
            </a:r>
            <a:endParaRPr lang="en-AU" sz="1800" dirty="0"/>
          </a:p>
          <a:p>
            <a:r>
              <a:rPr lang="en-AU" sz="1800" dirty="0"/>
              <a:t>Install additional R packages</a:t>
            </a:r>
          </a:p>
          <a:p>
            <a:pPr lvl="1"/>
            <a:r>
              <a:rPr lang="en-AU" sz="1800" dirty="0"/>
              <a:t>Use RStudio or</a:t>
            </a:r>
          </a:p>
          <a:p>
            <a:pPr lvl="1"/>
            <a:r>
              <a:rPr lang="en-AU" sz="1800" dirty="0" err="1">
                <a:latin typeface="Courier"/>
                <a:cs typeface="Courier"/>
              </a:rPr>
              <a:t>install.packages</a:t>
            </a:r>
            <a:r>
              <a:rPr lang="en-AU" sz="1800" dirty="0">
                <a:latin typeface="Courier"/>
                <a:cs typeface="Courier"/>
              </a:rPr>
              <a:t>("</a:t>
            </a:r>
            <a:r>
              <a:rPr lang="en-AU" sz="1800" dirty="0" err="1">
                <a:latin typeface="Courier"/>
                <a:cs typeface="Courier"/>
              </a:rPr>
              <a:t>packagename</a:t>
            </a:r>
            <a:r>
              <a:rPr lang="en-AU" sz="1800" dirty="0">
                <a:latin typeface="Courier"/>
                <a:cs typeface="Courier"/>
              </a:rPr>
              <a:t>")</a:t>
            </a:r>
          </a:p>
          <a:p>
            <a:r>
              <a:rPr lang="en-AU" sz="1800" dirty="0"/>
              <a:t>Some R functionality requires other (free) software to be installed</a:t>
            </a:r>
          </a:p>
          <a:p>
            <a:pPr lvl="1"/>
            <a:r>
              <a:rPr lang="en-AU" sz="1800" dirty="0"/>
              <a:t>Various compilers, command-line tools, etc.</a:t>
            </a:r>
          </a:p>
          <a:p>
            <a:pPr lvl="2"/>
            <a:r>
              <a:rPr lang="en-AU" sz="1800" dirty="0" err="1"/>
              <a:t>RTools</a:t>
            </a:r>
            <a:r>
              <a:rPr lang="en-AU" sz="1800" dirty="0"/>
              <a:t> for Windows </a:t>
            </a:r>
            <a:r>
              <a:rPr lang="en-AU" sz="1200" dirty="0">
                <a:hlinkClick r:id="rId4"/>
              </a:rPr>
              <a:t>http://cran.r-project.org/bin/windows/Rtools</a:t>
            </a:r>
            <a:endParaRPr lang="en-AU" sz="1800" dirty="0"/>
          </a:p>
          <a:p>
            <a:pPr lvl="2"/>
            <a:r>
              <a:rPr lang="en-AU" sz="1800" dirty="0" err="1"/>
              <a:t>Xcode</a:t>
            </a:r>
            <a:r>
              <a:rPr lang="en-AU" sz="1800" dirty="0"/>
              <a:t> for OSX </a:t>
            </a:r>
            <a:r>
              <a:rPr lang="en-AU" sz="1200" dirty="0">
                <a:hlinkClick r:id="rId5"/>
              </a:rPr>
              <a:t>http://developer.apple.com/xcode</a:t>
            </a:r>
            <a:endParaRPr lang="en-AU" sz="1200" dirty="0"/>
          </a:p>
          <a:p>
            <a:pPr lvl="1"/>
            <a:r>
              <a:rPr lang="en-AU" sz="1800" dirty="0"/>
              <a:t>Python: </a:t>
            </a:r>
            <a:r>
              <a:rPr lang="en-AU" sz="1800" dirty="0">
                <a:hlinkClick r:id="rId6"/>
              </a:rPr>
              <a:t>http://www.python.org/downloads</a:t>
            </a:r>
            <a:endParaRPr lang="en-AU" sz="1800" dirty="0"/>
          </a:p>
          <a:p>
            <a:pPr lvl="1"/>
            <a:r>
              <a:rPr lang="en-AU" sz="1800" dirty="0"/>
              <a:t>Java SE JDK: </a:t>
            </a:r>
            <a:r>
              <a:rPr lang="en-AU" sz="1400" dirty="0">
                <a:hlinkClick r:id="rId7"/>
              </a:rPr>
              <a:t>http://</a:t>
            </a:r>
            <a:r>
              <a:rPr lang="en-AU" sz="1400" dirty="0" err="1">
                <a:hlinkClick r:id="rId7"/>
              </a:rPr>
              <a:t>www.oracle.com</a:t>
            </a:r>
            <a:r>
              <a:rPr lang="en-AU" sz="1400" dirty="0">
                <a:hlinkClick r:id="rId7"/>
              </a:rPr>
              <a:t>/</a:t>
            </a:r>
            <a:r>
              <a:rPr lang="en-AU" sz="1400" dirty="0" err="1">
                <a:hlinkClick r:id="rId7"/>
              </a:rPr>
              <a:t>technetwork</a:t>
            </a:r>
            <a:r>
              <a:rPr lang="en-AU" sz="1400" dirty="0">
                <a:hlinkClick r:id="rId7"/>
              </a:rPr>
              <a:t>/java/</a:t>
            </a:r>
            <a:r>
              <a:rPr lang="en-AU" sz="1400" dirty="0" err="1">
                <a:hlinkClick r:id="rId7"/>
              </a:rPr>
              <a:t>javase</a:t>
            </a:r>
            <a:r>
              <a:rPr lang="en-AU" sz="1400" dirty="0">
                <a:hlinkClick r:id="rId7"/>
              </a:rPr>
              <a:t>/downloads/</a:t>
            </a:r>
            <a:r>
              <a:rPr lang="en-AU" sz="1400" dirty="0" err="1">
                <a:hlinkClick r:id="rId7"/>
              </a:rPr>
              <a:t>index.html</a:t>
            </a:r>
            <a:endParaRPr lang="en-AU" sz="3200" dirty="0"/>
          </a:p>
          <a:p>
            <a:pPr lvl="1"/>
            <a:r>
              <a:rPr lang="en-AU" sz="1800" dirty="0"/>
              <a:t>Perl: </a:t>
            </a:r>
            <a:r>
              <a:rPr lang="en-AU" sz="1800" dirty="0">
                <a:hlinkClick r:id="rId8"/>
              </a:rPr>
              <a:t>http://www.perl.org/get.html</a:t>
            </a:r>
            <a:endParaRPr lang="en-AU" sz="1800" dirty="0"/>
          </a:p>
          <a:p>
            <a:pPr lvl="1"/>
            <a:r>
              <a:rPr lang="en-AU" sz="1800" dirty="0" err="1"/>
              <a:t>pandoc</a:t>
            </a:r>
            <a:r>
              <a:rPr lang="en-AU" sz="1800" dirty="0"/>
              <a:t>: </a:t>
            </a:r>
            <a:r>
              <a:rPr lang="en-AU" sz="1800" dirty="0">
                <a:hlinkClick r:id="rId9"/>
              </a:rPr>
              <a:t>http://</a:t>
            </a:r>
            <a:r>
              <a:rPr lang="en-AU" sz="1800" dirty="0" err="1">
                <a:hlinkClick r:id="rId9"/>
              </a:rPr>
              <a:t>pandoc.org</a:t>
            </a:r>
            <a:r>
              <a:rPr lang="en-AU" sz="1800" dirty="0">
                <a:hlinkClick r:id="rId9"/>
              </a:rPr>
              <a:t>/</a:t>
            </a:r>
            <a:r>
              <a:rPr lang="en-AU" sz="1800" dirty="0" err="1">
                <a:hlinkClick r:id="rId9"/>
              </a:rPr>
              <a:t>installing.html</a:t>
            </a:r>
            <a:endParaRPr lang="en-AU" sz="1800" dirty="0"/>
          </a:p>
          <a:p>
            <a:pPr lvl="1"/>
            <a:r>
              <a:rPr lang="en-AU" sz="1800" dirty="0" err="1"/>
              <a:t>TeX</a:t>
            </a:r>
            <a:r>
              <a:rPr lang="en-AU" sz="1800" dirty="0"/>
              <a:t>/</a:t>
            </a:r>
            <a:r>
              <a:rPr lang="en-AU" sz="1800" dirty="0" err="1"/>
              <a:t>LaTeX</a:t>
            </a:r>
            <a:r>
              <a:rPr lang="en-AU" sz="1800" dirty="0"/>
              <a:t>: </a:t>
            </a:r>
            <a:r>
              <a:rPr lang="en-AU" sz="1800" dirty="0">
                <a:hlinkClick r:id="rId10"/>
              </a:rPr>
              <a:t>http://latex-</a:t>
            </a:r>
            <a:r>
              <a:rPr lang="en-AU" sz="1800" dirty="0" err="1">
                <a:hlinkClick r:id="rId10"/>
              </a:rPr>
              <a:t>project.org</a:t>
            </a:r>
            <a:r>
              <a:rPr lang="en-AU" sz="1800" dirty="0">
                <a:hlinkClick r:id="rId10"/>
              </a:rPr>
              <a:t>/</a:t>
            </a:r>
            <a:r>
              <a:rPr lang="en-AU" sz="1800" dirty="0" err="1">
                <a:hlinkClick r:id="rId10"/>
              </a:rPr>
              <a:t>ftp.html</a:t>
            </a:r>
            <a:endParaRPr lang="en-AU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3451" y="96046"/>
            <a:ext cx="1558947" cy="1590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11816" y="1318607"/>
            <a:ext cx="1793420" cy="12851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6723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RStudio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http://www.rstudio.com</a:t>
            </a:r>
            <a:endParaRPr lang="en-AU" dirty="0"/>
          </a:p>
          <a:p>
            <a:r>
              <a:rPr lang="en-AU" dirty="0"/>
              <a:t>There are many interfaces to R</a:t>
            </a:r>
          </a:p>
          <a:p>
            <a:r>
              <a:rPr lang="en-AU" dirty="0" err="1"/>
              <a:t>RStudio</a:t>
            </a:r>
            <a:endParaRPr lang="en-AU" dirty="0"/>
          </a:p>
          <a:p>
            <a:pPr lvl="1"/>
            <a:r>
              <a:rPr lang="en-AU" dirty="0"/>
              <a:t>Best general interface to R </a:t>
            </a:r>
          </a:p>
          <a:p>
            <a:pPr lvl="1"/>
            <a:r>
              <a:rPr lang="en-AU" dirty="0"/>
              <a:t>Improving rapidly</a:t>
            </a:r>
          </a:p>
          <a:p>
            <a:pPr lvl="1"/>
            <a:r>
              <a:rPr lang="en-AU" dirty="0"/>
              <a:t>Free and open source</a:t>
            </a:r>
          </a:p>
          <a:p>
            <a:r>
              <a:rPr lang="en-AU" dirty="0"/>
              <a:t>Recommended Options</a:t>
            </a:r>
          </a:p>
          <a:p>
            <a:pPr lvl="1"/>
            <a:r>
              <a:rPr lang="en-AU" dirty="0"/>
              <a:t>Set “General – Save workspace to .</a:t>
            </a:r>
            <a:r>
              <a:rPr lang="en-AU" dirty="0" err="1"/>
              <a:t>RData</a:t>
            </a:r>
            <a:r>
              <a:rPr lang="en-AU" dirty="0"/>
              <a:t> on exit” to “Never”</a:t>
            </a:r>
          </a:p>
          <a:p>
            <a:pPr lvl="1"/>
            <a:r>
              <a:rPr lang="en-AU" dirty="0"/>
              <a:t>Deselect “R Markdown – show output inline for all R Markdown documents”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790" y="486131"/>
            <a:ext cx="3645154" cy="261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2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208D-7FF3-CE47-91F5-C3E8B711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Dialects of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A880-AC4D-EC4A-810D-458E36D7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R versus contributed packages</a:t>
            </a:r>
          </a:p>
          <a:p>
            <a:r>
              <a:rPr lang="en-US" dirty="0"/>
              <a:t>Base R versus </a:t>
            </a:r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Data manipulation: </a:t>
            </a:r>
            <a:r>
              <a:rPr lang="en-US" dirty="0" err="1"/>
              <a:t>tidyverse</a:t>
            </a:r>
            <a:r>
              <a:rPr lang="en-US" dirty="0"/>
              <a:t> versus Base R</a:t>
            </a:r>
          </a:p>
          <a:p>
            <a:pPr lvl="1"/>
            <a:r>
              <a:rPr lang="en-US" dirty="0"/>
              <a:t>datasets: </a:t>
            </a:r>
            <a:r>
              <a:rPr lang="en-US" dirty="0" err="1"/>
              <a:t>tibbles</a:t>
            </a:r>
            <a:r>
              <a:rPr lang="en-US" dirty="0"/>
              <a:t> versus </a:t>
            </a:r>
            <a:r>
              <a:rPr lang="en-US" dirty="0" err="1"/>
              <a:t>data.frames</a:t>
            </a:r>
            <a:endParaRPr lang="en-US" dirty="0"/>
          </a:p>
          <a:p>
            <a:pPr lvl="1"/>
            <a:r>
              <a:rPr lang="en-US" dirty="0"/>
              <a:t>pipes versus standard assignment</a:t>
            </a:r>
          </a:p>
          <a:p>
            <a:pPr lvl="1"/>
            <a:r>
              <a:rPr lang="en-US" dirty="0"/>
              <a:t>Graphics: ggplot2 , Base, lattice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9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7033-5FE0-4A4B-9946-8ED7CA94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quick tour of a Data Analysis Project in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D9E8-09BF-9B40-AE8E-BF31D347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a look at a complete data analysis project</a:t>
            </a:r>
          </a:p>
          <a:p>
            <a:pPr lvl="1"/>
            <a:r>
              <a:rPr lang="en-US" dirty="0"/>
              <a:t>“introductory-example/standard-version”</a:t>
            </a:r>
          </a:p>
          <a:p>
            <a:r>
              <a:rPr lang="en-US" dirty="0"/>
              <a:t>Aims</a:t>
            </a:r>
          </a:p>
          <a:p>
            <a:pPr lvl="1"/>
            <a:r>
              <a:rPr lang="en-US" b="1" dirty="0"/>
              <a:t>File types:</a:t>
            </a:r>
            <a:r>
              <a:rPr lang="en-US" dirty="0"/>
              <a:t> Overview of common file types</a:t>
            </a:r>
          </a:p>
          <a:p>
            <a:pPr lvl="1"/>
            <a:r>
              <a:rPr lang="en-US" b="1" dirty="0" err="1"/>
              <a:t>Rstudio</a:t>
            </a:r>
            <a:r>
              <a:rPr lang="en-US" b="1" dirty="0"/>
              <a:t> interface:</a:t>
            </a:r>
            <a:r>
              <a:rPr lang="en-US" dirty="0"/>
              <a:t> scripts, console, file navigator, environment, history, etc.</a:t>
            </a:r>
          </a:p>
          <a:p>
            <a:pPr lvl="1"/>
            <a:r>
              <a:rPr lang="en-US" b="1" dirty="0" err="1"/>
              <a:t>Rmarkdown</a:t>
            </a:r>
            <a:r>
              <a:rPr lang="en-US" b="1" dirty="0"/>
              <a:t> files: </a:t>
            </a:r>
            <a:r>
              <a:rPr lang="en-US" dirty="0"/>
              <a:t>setup block, code chunks, useful shortcut keys</a:t>
            </a:r>
          </a:p>
          <a:p>
            <a:pPr lvl="1"/>
            <a:r>
              <a:rPr lang="en-US" b="1" dirty="0"/>
              <a:t>Workflow:</a:t>
            </a:r>
            <a:r>
              <a:rPr lang="en-US" dirty="0"/>
              <a:t> How a basic data analysis project can be organized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see also my preferred workflow: “</a:t>
            </a:r>
            <a:r>
              <a:rPr lang="en-US" dirty="0" err="1"/>
              <a:t>ProjectTemplate</a:t>
            </a:r>
            <a:r>
              <a:rPr lang="en-US" dirty="0"/>
              <a:t>”:</a:t>
            </a:r>
          </a:p>
          <a:p>
            <a:pPr lvl="2"/>
            <a:r>
              <a:rPr lang="en-AU" dirty="0">
                <a:hlinkClick r:id="rId2"/>
              </a:rPr>
              <a:t>http://jeromyanglim.blogspot.com/2014/05/customising-projecttemplate-in-r.html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1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5" y="635720"/>
            <a:ext cx="7522341" cy="5973624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349827" y="1942435"/>
            <a:ext cx="1341016" cy="648280"/>
          </a:xfrm>
          <a:prstGeom prst="wedgeRoundRectCallout">
            <a:avLst>
              <a:gd name="adj1" fmla="val -21495"/>
              <a:gd name="adj2" fmla="val -9092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 Scripts and source code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879209" y="4615478"/>
            <a:ext cx="2415606" cy="1121353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Console:</a:t>
            </a:r>
          </a:p>
          <a:p>
            <a:pPr algn="ctr"/>
            <a:r>
              <a:rPr lang="en-AU" sz="1400" dirty="0"/>
              <a:t>Commands can be entered directly or sent from the script pane (e.g., control/command + enter)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369618" y="2111165"/>
            <a:ext cx="3712003" cy="838605"/>
          </a:xfrm>
          <a:prstGeom prst="wedgeRoundRectCallout">
            <a:avLst>
              <a:gd name="adj1" fmla="val -18441"/>
              <a:gd name="adj2" fmla="val -6881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Environment: Lists objects in the workspace (e.g., data you've created or imported)</a:t>
            </a:r>
          </a:p>
          <a:p>
            <a:pPr algn="ctr"/>
            <a:r>
              <a:rPr lang="en-AU" sz="1400" dirty="0"/>
              <a:t>History: list of commands run on console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689117" y="4587863"/>
            <a:ext cx="4253953" cy="178836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/>
              <a:t>Files: quick access typically to files in your working directory</a:t>
            </a:r>
          </a:p>
          <a:p>
            <a:r>
              <a:rPr lang="en-AU" sz="1400" dirty="0"/>
              <a:t>Plots: View current and previous plots you've created</a:t>
            </a:r>
          </a:p>
          <a:p>
            <a:r>
              <a:rPr lang="en-AU" sz="1400" dirty="0"/>
              <a:t>Packages: Helps with loading and installing packages</a:t>
            </a:r>
          </a:p>
          <a:p>
            <a:r>
              <a:rPr lang="en-AU" sz="1400" dirty="0"/>
              <a:t>Help: Show built-in help and allow searching for help</a:t>
            </a:r>
          </a:p>
          <a:p>
            <a:endParaRPr lang="en-AU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RStudio</a:t>
            </a:r>
          </a:p>
        </p:txBody>
      </p:sp>
    </p:spTree>
    <p:extLst>
      <p:ext uri="{BB962C8B-B14F-4D97-AF65-F5344CB8AC3E}">
        <p14:creationId xmlns:p14="http://schemas.microsoft.com/office/powerpoint/2010/main" val="55070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Overview of common file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 Specific file formats</a:t>
            </a:r>
          </a:p>
          <a:p>
            <a:pPr lvl="1"/>
            <a:r>
              <a:rPr lang="en-AU" dirty="0"/>
              <a:t>.r : R script files</a:t>
            </a:r>
          </a:p>
          <a:p>
            <a:pPr lvl="1"/>
            <a:r>
              <a:rPr lang="en-AU" dirty="0"/>
              <a:t>.</a:t>
            </a:r>
            <a:r>
              <a:rPr lang="en-AU" dirty="0" err="1"/>
              <a:t>rmd</a:t>
            </a:r>
            <a:r>
              <a:rPr lang="en-AU" dirty="0"/>
              <a:t> : </a:t>
            </a:r>
            <a:r>
              <a:rPr lang="en-AU" dirty="0" err="1"/>
              <a:t>RMarkdown</a:t>
            </a:r>
            <a:r>
              <a:rPr lang="en-AU" dirty="0"/>
              <a:t> files</a:t>
            </a:r>
          </a:p>
          <a:p>
            <a:pPr lvl="1"/>
            <a:r>
              <a:rPr lang="en-AU" dirty="0"/>
              <a:t>.</a:t>
            </a:r>
            <a:r>
              <a:rPr lang="en-AU" dirty="0" err="1"/>
              <a:t>Rproj</a:t>
            </a:r>
            <a:r>
              <a:rPr lang="en-AU" dirty="0"/>
              <a:t> : RStudio project files</a:t>
            </a:r>
          </a:p>
          <a:p>
            <a:pPr lvl="1"/>
            <a:r>
              <a:rPr lang="en-AU" dirty="0"/>
              <a:t>.</a:t>
            </a:r>
            <a:r>
              <a:rPr lang="en-AU" dirty="0" err="1"/>
              <a:t>rdata</a:t>
            </a:r>
            <a:r>
              <a:rPr lang="en-AU" dirty="0"/>
              <a:t> : Native format in r for saving R objects</a:t>
            </a:r>
          </a:p>
          <a:p>
            <a:r>
              <a:rPr lang="en-AU" dirty="0"/>
              <a:t>Other relevant formats</a:t>
            </a:r>
          </a:p>
          <a:p>
            <a:pPr lvl="1"/>
            <a:r>
              <a:rPr lang="en-AU" dirty="0"/>
              <a:t>.md : Markdown file</a:t>
            </a:r>
          </a:p>
          <a:p>
            <a:pPr lvl="1"/>
            <a:r>
              <a:rPr lang="en-AU" dirty="0"/>
              <a:t>.</a:t>
            </a:r>
            <a:r>
              <a:rPr lang="en-AU" dirty="0" err="1"/>
              <a:t>csv</a:t>
            </a:r>
            <a:r>
              <a:rPr lang="en-AU" dirty="0"/>
              <a:t> : comma separated value data file</a:t>
            </a:r>
          </a:p>
        </p:txBody>
      </p:sp>
    </p:spTree>
    <p:extLst>
      <p:ext uri="{BB962C8B-B14F-4D97-AF65-F5344CB8AC3E}">
        <p14:creationId xmlns:p14="http://schemas.microsoft.com/office/powerpoint/2010/main" val="228110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RStudio</a:t>
            </a:r>
            <a:r>
              <a:rPr lang="en-AU" dirty="0"/>
              <a:t> Projects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It is good practice to store all files related to a particular analysis project within a single directory on your computer that stores only files related to that project</a:t>
            </a:r>
          </a:p>
          <a:p>
            <a:pPr lvl="1"/>
            <a:r>
              <a:rPr lang="en-AU" sz="2000" dirty="0"/>
              <a:t>Such files include scripts, data files, configuration files, figures, exported tables, etc.</a:t>
            </a:r>
          </a:p>
          <a:p>
            <a:pPr lvl="1"/>
            <a:r>
              <a:rPr lang="en-AU" sz="2000" dirty="0"/>
              <a:t>You may also store such files in subdirectories (e.g., store data in a subdirectory called </a:t>
            </a:r>
            <a:r>
              <a:rPr lang="en-AU" sz="1600" dirty="0">
                <a:latin typeface="Courier"/>
                <a:cs typeface="Courier"/>
              </a:rPr>
              <a:t>data</a:t>
            </a:r>
            <a:r>
              <a:rPr lang="en-AU" sz="2000" dirty="0"/>
              <a:t>)</a:t>
            </a:r>
          </a:p>
          <a:p>
            <a:r>
              <a:rPr lang="en-AU" sz="2400" dirty="0"/>
              <a:t>If you work with </a:t>
            </a:r>
            <a:r>
              <a:rPr lang="en-AU" sz="2400" dirty="0" err="1"/>
              <a:t>Rstudio</a:t>
            </a:r>
            <a:r>
              <a:rPr lang="en-AU" sz="2400" dirty="0"/>
              <a:t> it is helpful to make this folder an </a:t>
            </a:r>
            <a:r>
              <a:rPr lang="en-AU" sz="2400" dirty="0" err="1"/>
              <a:t>Rstudio</a:t>
            </a:r>
            <a:r>
              <a:rPr lang="en-AU" sz="2400" dirty="0"/>
              <a:t> Project (Go to: </a:t>
            </a:r>
            <a:r>
              <a:rPr lang="en-AU" sz="1600" dirty="0">
                <a:latin typeface="Courier"/>
                <a:cs typeface="Courier"/>
              </a:rPr>
              <a:t>File – New Project</a:t>
            </a:r>
            <a:r>
              <a:rPr lang="en-AU" sz="2400" dirty="0"/>
              <a:t>)</a:t>
            </a:r>
          </a:p>
          <a:p>
            <a:r>
              <a:rPr lang="en-AU" sz="2400" dirty="0"/>
              <a:t>This will generate a file with an "</a:t>
            </a:r>
            <a:r>
              <a:rPr lang="en-AU" sz="2400" dirty="0" err="1"/>
              <a:t>Rproj</a:t>
            </a:r>
            <a:r>
              <a:rPr lang="en-AU" sz="2400" dirty="0"/>
              <a:t>" extension (e.g., </a:t>
            </a:r>
            <a:r>
              <a:rPr lang="en-AU" sz="2000" dirty="0" err="1">
                <a:latin typeface="Courier"/>
                <a:cs typeface="Courier"/>
              </a:rPr>
              <a:t>myproject.Rproj</a:t>
            </a:r>
            <a:r>
              <a:rPr lang="en-AU" sz="2000" dirty="0"/>
              <a:t>)</a:t>
            </a:r>
          </a:p>
          <a:p>
            <a:r>
              <a:rPr lang="en-AU" sz="2400" dirty="0"/>
              <a:t>You can then double click on this file to open the project</a:t>
            </a:r>
            <a:endParaRPr lang="en-AU" sz="1600" dirty="0">
              <a:latin typeface="Courier"/>
              <a:cs typeface="Courier"/>
            </a:endParaRP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17241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Benefits of RStudio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Ensures that the working directory is the same as the project directory. Thus, when you load or save files, you can have confidence that your script will work.</a:t>
            </a:r>
          </a:p>
          <a:p>
            <a:r>
              <a:rPr lang="en-AU" sz="2400" dirty="0"/>
              <a:t>The file pane is opened in the working directory, so it's easy to access other files in the project</a:t>
            </a:r>
          </a:p>
          <a:p>
            <a:r>
              <a:rPr lang="en-AU" sz="2400" dirty="0" err="1"/>
              <a:t>RStudio</a:t>
            </a:r>
            <a:r>
              <a:rPr lang="en-AU" sz="2400" dirty="0"/>
              <a:t> will re-open previous open scripts</a:t>
            </a:r>
          </a:p>
        </p:txBody>
      </p:sp>
    </p:spTree>
    <p:extLst>
      <p:ext uri="{BB962C8B-B14F-4D97-AF65-F5344CB8AC3E}">
        <p14:creationId xmlns:p14="http://schemas.microsoft.com/office/powerpoint/2010/main" val="417338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Core Language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AU" dirty="0"/>
              <a:t>Open </a:t>
            </a:r>
            <a:r>
              <a:rPr lang="en-AU" sz="1800" dirty="0">
                <a:latin typeface="Courier"/>
                <a:cs typeface="Courier"/>
              </a:rPr>
              <a:t>"training-exercises/introduction-to-r-</a:t>
            </a:r>
            <a:r>
              <a:rPr lang="en-AU" sz="1800" dirty="0" err="1">
                <a:latin typeface="Courier"/>
                <a:cs typeface="Courier"/>
              </a:rPr>
              <a:t>workshop.Rproj</a:t>
            </a:r>
            <a:r>
              <a:rPr lang="en-AU" sz="1800" dirty="0">
                <a:latin typeface="Courier"/>
                <a:cs typeface="Courier"/>
              </a:rPr>
              <a:t>" </a:t>
            </a:r>
            <a:r>
              <a:rPr lang="en-AU" dirty="0"/>
              <a:t>in Finder or Explorer</a:t>
            </a:r>
            <a:endParaRPr lang="en-AU" sz="1800" dirty="0">
              <a:latin typeface="Courier"/>
              <a:cs typeface="Courier"/>
            </a:endParaRPr>
          </a:p>
          <a:p>
            <a:pPr marL="342900" lvl="1" indent="-342900">
              <a:buFont typeface="Arial"/>
              <a:buChar char="•"/>
            </a:pPr>
            <a:r>
              <a:rPr lang="en-AU" dirty="0"/>
              <a:t>Open "</a:t>
            </a:r>
            <a:r>
              <a:rPr lang="en-AU" dirty="0">
                <a:latin typeface="Courier"/>
                <a:cs typeface="Courier"/>
              </a:rPr>
              <a:t>1-core-language.rmd"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/>
              <a:t>Review RStudio User Interface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/>
              <a:t>Topics</a:t>
            </a:r>
          </a:p>
          <a:p>
            <a:pPr marL="742950" lvl="2" indent="-342900"/>
            <a:r>
              <a:rPr lang="en-AU" dirty="0"/>
              <a:t>Assignment</a:t>
            </a:r>
          </a:p>
          <a:p>
            <a:pPr marL="742950" lvl="2" indent="-342900"/>
            <a:r>
              <a:rPr lang="en-AU" dirty="0"/>
              <a:t>Workspaces</a:t>
            </a:r>
          </a:p>
          <a:p>
            <a:pPr marL="742950" lvl="2" indent="-342900"/>
            <a:r>
              <a:rPr lang="en-AU" dirty="0"/>
              <a:t>Data types</a:t>
            </a:r>
          </a:p>
          <a:p>
            <a:pPr marL="742950" lvl="2" indent="-342900"/>
            <a:r>
              <a:rPr lang="en-AU" dirty="0"/>
              <a:t>Getting Help</a:t>
            </a:r>
          </a:p>
          <a:p>
            <a:pPr marL="742950" lvl="2" indent="-342900"/>
            <a:r>
              <a:rPr lang="en-AU" dirty="0"/>
              <a:t>Packages</a:t>
            </a:r>
          </a:p>
          <a:p>
            <a:pPr marL="742950" lvl="2" indent="-342900"/>
            <a:r>
              <a:rPr lang="en-AU" dirty="0"/>
              <a:t>Missing Data</a:t>
            </a:r>
          </a:p>
          <a:p>
            <a:pPr marL="742950" lvl="2" indent="-342900"/>
            <a:r>
              <a:rPr lang="en-AU" dirty="0"/>
              <a:t>Data Summaries</a:t>
            </a:r>
          </a:p>
          <a:p>
            <a:pPr marL="742950" lvl="2" indent="-342900"/>
            <a:r>
              <a:rPr lang="en-AU" dirty="0"/>
              <a:t>Functions</a:t>
            </a:r>
          </a:p>
          <a:p>
            <a:pPr marL="742950" lvl="2" indent="-342900"/>
            <a:r>
              <a:rPr lang="en-AU" dirty="0"/>
              <a:t>Importing / Export Data</a:t>
            </a:r>
          </a:p>
          <a:p>
            <a:pPr marL="742950" lvl="2" indent="-342900"/>
            <a:r>
              <a:rPr lang="en-AU" dirty="0"/>
              <a:t>Random Variables</a:t>
            </a:r>
          </a:p>
          <a:p>
            <a:pPr marL="742950" lvl="2" indent="-342900"/>
            <a:r>
              <a:rPr lang="en-AU" dirty="0"/>
              <a:t>Functions</a:t>
            </a:r>
          </a:p>
          <a:p>
            <a:pPr marL="342900" lvl="1" indent="-342900">
              <a:buFont typeface="Arial"/>
              <a:buChar char="•"/>
            </a:pPr>
            <a:endParaRPr lang="en-AU" dirty="0"/>
          </a:p>
          <a:p>
            <a:pPr marL="342900" lvl="1" indent="-342900">
              <a:buFont typeface="Arial"/>
              <a:buChar char="•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5105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Graphics and 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AU" dirty="0"/>
              <a:t>Review RStudio User Interface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/>
              <a:t>Open </a:t>
            </a:r>
            <a:r>
              <a:rPr lang="en-AU" dirty="0">
                <a:latin typeface="Courier"/>
                <a:cs typeface="Courier"/>
              </a:rPr>
              <a:t>2-graphics-data-manipulaion.rmd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/>
              <a:t>Topics</a:t>
            </a:r>
          </a:p>
          <a:p>
            <a:pPr marL="742950" lvl="2" indent="-342900"/>
            <a:r>
              <a:rPr lang="en-AU" dirty="0"/>
              <a:t>Base graphics</a:t>
            </a:r>
          </a:p>
          <a:p>
            <a:pPr marL="742950" lvl="2" indent="-342900"/>
            <a:r>
              <a:rPr lang="en-AU" dirty="0"/>
              <a:t>Lattice graphics</a:t>
            </a:r>
          </a:p>
          <a:p>
            <a:pPr marL="742950" lvl="2" indent="-342900"/>
            <a:r>
              <a:rPr lang="en-AU" dirty="0"/>
              <a:t>ggplot2</a:t>
            </a:r>
          </a:p>
          <a:p>
            <a:pPr marL="342900" lvl="1" indent="-342900"/>
            <a:r>
              <a:rPr lang="en-AU" dirty="0"/>
              <a:t>See cheat sheets</a:t>
            </a:r>
          </a:p>
          <a:p>
            <a:pPr marL="342900" lvl="1" indent="-342900">
              <a:buFont typeface="Arial"/>
              <a:buChar char="•"/>
            </a:pPr>
            <a:endParaRPr lang="en-AU" dirty="0"/>
          </a:p>
          <a:p>
            <a:pPr marL="342900" lvl="1" indent="-342900">
              <a:buFont typeface="Arial"/>
              <a:buChar char="•"/>
            </a:pPr>
            <a:endParaRPr lang="en-AU" dirty="0"/>
          </a:p>
          <a:p>
            <a:pPr marL="342900" lvl="1" indent="-342900">
              <a:buFont typeface="Arial"/>
              <a:buChar char="•"/>
            </a:pPr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79" y="3436770"/>
            <a:ext cx="3763322" cy="3039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559" y="3250278"/>
            <a:ext cx="4051369" cy="3471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4383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Overview of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143"/>
            <a:ext cx="8229600" cy="2699712"/>
          </a:xfrm>
        </p:spPr>
        <p:txBody>
          <a:bodyPr>
            <a:normAutofit/>
          </a:bodyPr>
          <a:lstStyle/>
          <a:p>
            <a:r>
              <a:rPr lang="en-AU" dirty="0"/>
              <a:t>Housekeeping</a:t>
            </a:r>
          </a:p>
          <a:p>
            <a:pPr lvl="1"/>
            <a:r>
              <a:rPr lang="en-AU" dirty="0"/>
              <a:t>Toilets</a:t>
            </a:r>
          </a:p>
          <a:p>
            <a:pPr lvl="1"/>
            <a:r>
              <a:rPr lang="en-AU" dirty="0"/>
              <a:t>Internet / Wi-Fi</a:t>
            </a:r>
          </a:p>
          <a:p>
            <a:pPr lvl="1"/>
            <a:r>
              <a:rPr lang="en-AU" dirty="0"/>
              <a:t>Power</a:t>
            </a:r>
          </a:p>
          <a:p>
            <a:pPr lvl="1"/>
            <a:r>
              <a:rPr lang="en-AU" dirty="0"/>
              <a:t>Food / Drinks</a:t>
            </a:r>
          </a:p>
          <a:p>
            <a:pPr lvl="1"/>
            <a:r>
              <a:rPr lang="en-AU" dirty="0"/>
              <a:t>Laptop security</a:t>
            </a:r>
          </a:p>
          <a:p>
            <a:pPr lvl="1"/>
            <a:r>
              <a:rPr lang="en-AU" dirty="0"/>
              <a:t>Feel free to ask questions</a:t>
            </a:r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68420"/>
              </p:ext>
            </p:extLst>
          </p:nvPr>
        </p:nvGraphicFramePr>
        <p:xfrm>
          <a:off x="1524000" y="944069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10:00 – 11:30 (90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minutes)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Workshop: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orning session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11:30 – 11:45 (15 minutes)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Break: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Morning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11:45 – 1:00 (75 minutes)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Workshop: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oon session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1:00 – 2:00 (60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minutes)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Break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Lunch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2:00  – 3:30 (90 minutes)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Workshop: Afternoon session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3:30 – 3:45 (15 minutes)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Break: Afternoon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3:45 – 5:00 (75 minutes)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Workshop: Final session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5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Statistical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</a:t>
            </a:r>
            <a:r>
              <a:rPr lang="en-AU" dirty="0">
                <a:latin typeface="Courier"/>
                <a:cs typeface="Courier"/>
              </a:rPr>
              <a:t>3-statistical-models.rmd</a:t>
            </a:r>
          </a:p>
          <a:p>
            <a:r>
              <a:rPr lang="en-AU" dirty="0"/>
              <a:t>Topics</a:t>
            </a:r>
          </a:p>
          <a:p>
            <a:pPr lvl="1"/>
            <a:r>
              <a:rPr lang="en-AU" dirty="0"/>
              <a:t>Correlations</a:t>
            </a:r>
          </a:p>
          <a:p>
            <a:pPr lvl="1"/>
            <a:r>
              <a:rPr lang="en-AU" dirty="0"/>
              <a:t>Regression models</a:t>
            </a:r>
          </a:p>
          <a:p>
            <a:pPr lvl="1"/>
            <a:r>
              <a:rPr lang="en-AU" dirty="0"/>
              <a:t>Formula notation</a:t>
            </a:r>
          </a:p>
          <a:p>
            <a:pPr lvl="1"/>
            <a:r>
              <a:rPr lang="en-AU" dirty="0"/>
              <a:t>Factors: Categorical predictors</a:t>
            </a:r>
          </a:p>
          <a:p>
            <a:pPr lvl="1"/>
            <a:r>
              <a:rPr lang="en-AU" dirty="0"/>
              <a:t>Illustration of applications</a:t>
            </a:r>
          </a:p>
          <a:p>
            <a:pPr lvl="2"/>
            <a:r>
              <a:rPr lang="en-AU" dirty="0"/>
              <a:t>Generalized linear model / logistic regression</a:t>
            </a:r>
          </a:p>
          <a:p>
            <a:pPr lvl="2"/>
            <a:r>
              <a:rPr lang="en-AU" dirty="0"/>
              <a:t>Multilevel modelling</a:t>
            </a:r>
          </a:p>
          <a:p>
            <a:pPr lvl="2"/>
            <a:r>
              <a:rPr lang="en-AU" dirty="0"/>
              <a:t>Meta analysis</a:t>
            </a:r>
          </a:p>
          <a:p>
            <a:pPr lvl="2"/>
            <a:r>
              <a:rPr lang="en-AU" dirty="0"/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2893407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Concluding Remarks</a:t>
            </a:r>
            <a:br>
              <a:rPr lang="en-AU" dirty="0"/>
            </a:br>
            <a:r>
              <a:rPr lang="en-AU" sz="2400" dirty="0"/>
              <a:t>Introduction to R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Dr Jeromy Anglim</a:t>
            </a:r>
          </a:p>
          <a:p>
            <a:r>
              <a:rPr lang="en-AU" dirty="0"/>
              <a:t>Deakin University</a:t>
            </a:r>
          </a:p>
          <a:p>
            <a:r>
              <a:rPr lang="en-AU" dirty="0" err="1"/>
              <a:t>jeromy.anglim@deakin.edu.au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42" y="682625"/>
            <a:ext cx="2400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9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aim of this introductory training has been to get you oriented with R.</a:t>
            </a:r>
          </a:p>
          <a:p>
            <a:r>
              <a:rPr lang="en-AU" dirty="0"/>
              <a:t>By installing R, RStudio, and related packages you overcame the first obstacle.</a:t>
            </a:r>
          </a:p>
          <a:p>
            <a:r>
              <a:rPr lang="en-AU" dirty="0"/>
              <a:t>We have gone over the nuts and bolts of the language</a:t>
            </a:r>
          </a:p>
          <a:p>
            <a:r>
              <a:rPr lang="en-AU" dirty="0"/>
              <a:t>Data manipulation and graphics are common tasks across all data analysis projects</a:t>
            </a:r>
          </a:p>
          <a:p>
            <a:r>
              <a:rPr lang="en-AU" dirty="0"/>
              <a:t>We have illustrated R's functionality using common statistical models.</a:t>
            </a:r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8634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ED7E-97AB-6846-8BAB-0CA5C985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Example Personality Projects on OSF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1F8AB-F81C-C24F-BABD-130056DB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My Profile: </a:t>
            </a:r>
            <a:r>
              <a:rPr lang="en-US" dirty="0">
                <a:hlinkClick r:id="rId2"/>
              </a:rPr>
              <a:t>https://osf.io/d5gfc/</a:t>
            </a:r>
            <a:endParaRPr lang="en-US" dirty="0"/>
          </a:p>
          <a:p>
            <a:r>
              <a:rPr lang="en-US" dirty="0"/>
              <a:t>All projects have complete R scripts with data that may provide useful demos of personality research projects.</a:t>
            </a:r>
          </a:p>
          <a:p>
            <a:endParaRPr lang="en-US" dirty="0"/>
          </a:p>
          <a:p>
            <a:r>
              <a:rPr lang="en-US" dirty="0"/>
              <a:t>Anglim, J., </a:t>
            </a:r>
            <a:r>
              <a:rPr lang="en-US" dirty="0" err="1"/>
              <a:t>Sojo</a:t>
            </a:r>
            <a:r>
              <a:rPr lang="en-US" dirty="0"/>
              <a:t>, V., Ashford, L. J., Newman, A., &amp; Marty, A. (2019). Predicting Employee Attitudes to Workplace Diversity from Personality, Values, and Cognitive Ability. Journal of Research in Personality, 83, 103865. </a:t>
            </a:r>
            <a:r>
              <a:rPr lang="en-US" dirty="0">
                <a:hlinkClick r:id="rId3"/>
              </a:rPr>
              <a:t>https://osf.io/xdfq8/</a:t>
            </a:r>
            <a:endParaRPr lang="en-US" dirty="0"/>
          </a:p>
          <a:p>
            <a:r>
              <a:rPr lang="en-US" dirty="0"/>
              <a:t>Anglim, J., Morse, G., Dunlop, P., Minbashian, A., Marty, A. (2019). Predicting Trait Emotional Intelligence from HEXACO Personality: Domains, Facets, and The General Factor of Personality. Journal of Personality. </a:t>
            </a:r>
            <a:r>
              <a:rPr lang="en-US" dirty="0">
                <a:hlinkClick r:id="rId4"/>
              </a:rPr>
              <a:t>https://osf.io/uwdgs/</a:t>
            </a:r>
            <a:endParaRPr lang="en-US" dirty="0"/>
          </a:p>
          <a:p>
            <a:r>
              <a:rPr lang="en-AU" dirty="0"/>
              <a:t>Anglim, J., Lievens, F., Everton, L., Grant, S. L., Marty, A. (2018). HEXACO Personality Predicts Counterproductive Work </a:t>
            </a:r>
            <a:r>
              <a:rPr lang="en-AU" dirty="0" err="1"/>
              <a:t>Behavior</a:t>
            </a:r>
            <a:r>
              <a:rPr lang="en-AU" dirty="0"/>
              <a:t> and Organizational Citizenship </a:t>
            </a:r>
            <a:r>
              <a:rPr lang="en-AU" dirty="0" err="1"/>
              <a:t>Behavior</a:t>
            </a:r>
            <a:r>
              <a:rPr lang="en-AU" dirty="0"/>
              <a:t> in Low- Stakes and Job Applicant Contexts. </a:t>
            </a:r>
            <a:r>
              <a:rPr lang="en-AU" i="1" dirty="0"/>
              <a:t>Journal of Research in Personality</a:t>
            </a:r>
            <a:r>
              <a:rPr lang="en-AU" dirty="0"/>
              <a:t>. 77, 11-20. </a:t>
            </a:r>
            <a:r>
              <a:rPr lang="en-AU" dirty="0">
                <a:hlinkClick r:id="rId5"/>
              </a:rPr>
              <a:t>https://osf.io/wa6yj/</a:t>
            </a:r>
            <a:endParaRPr lang="en-AU" dirty="0"/>
          </a:p>
          <a:p>
            <a:r>
              <a:rPr lang="en-AU" dirty="0"/>
              <a:t>Anglim, J., Morse, G., De Vries, R, E., </a:t>
            </a:r>
            <a:r>
              <a:rPr lang="en-AU" dirty="0" err="1"/>
              <a:t>MacCann</a:t>
            </a:r>
            <a:r>
              <a:rPr lang="en-AU" dirty="0"/>
              <a:t>, C. &amp; Marty, A. (2017). Comparing Job Applicants to Non-Applicants Using an Item- Level Bifactor Model on the HEXACO Personality Inventory. </a:t>
            </a:r>
            <a:r>
              <a:rPr lang="en-AU" i="1" dirty="0"/>
              <a:t>European Journal of Personality, 31, </a:t>
            </a:r>
            <a:r>
              <a:rPr lang="en-AU" dirty="0"/>
              <a:t>669-684. </a:t>
            </a:r>
            <a:r>
              <a:rPr lang="en-AU" dirty="0">
                <a:hlinkClick r:id="rId6"/>
              </a:rPr>
              <a:t>https://osf.io/9e3a9/</a:t>
            </a:r>
            <a:endParaRPr lang="en-AU" dirty="0"/>
          </a:p>
          <a:p>
            <a:r>
              <a:rPr lang="en-AU" dirty="0"/>
              <a:t>Anglim, J., &amp; Grant, S. (2016). Predicting Psychological and Subjective Well-Being from Personality: Incremental Prediction from 30 Facets Over the Big 5. </a:t>
            </a:r>
            <a:r>
              <a:rPr lang="en-AU" i="1" dirty="0"/>
              <a:t>Journal of Happiness Studies</a:t>
            </a:r>
            <a:r>
              <a:rPr lang="en-AU" dirty="0"/>
              <a:t>, 17, 59-80. </a:t>
            </a:r>
            <a:r>
              <a:rPr lang="en-AU" dirty="0">
                <a:hlinkClick r:id="rId7"/>
              </a:rPr>
              <a:t>https://osf.io/cdh6a/</a:t>
            </a:r>
            <a:endParaRPr lang="en-AU" dirty="0"/>
          </a:p>
          <a:p>
            <a:r>
              <a:rPr lang="en-AU" dirty="0"/>
              <a:t>Anglim, J., Weinberg, M. K., &amp; Cummins, R. A. (2015). Bayesian Hierarchical </a:t>
            </a:r>
            <a:r>
              <a:rPr lang="en-AU" dirty="0" err="1"/>
              <a:t>Modeling</a:t>
            </a:r>
            <a:r>
              <a:rPr lang="en-AU" dirty="0"/>
              <a:t> of the Temporal Dynamics of Subjective Well-Being: A 10 Year Longitudinal Analysis. </a:t>
            </a:r>
            <a:r>
              <a:rPr lang="en-AU" i="1" dirty="0"/>
              <a:t>Journal of Research in Personality, </a:t>
            </a:r>
            <a:r>
              <a:rPr lang="en-AU" dirty="0"/>
              <a:t>59, 1-14. </a:t>
            </a:r>
            <a:r>
              <a:rPr lang="en-AU" dirty="0">
                <a:hlinkClick r:id="rId8"/>
              </a:rPr>
              <a:t>https://osf.io/qcfnk/</a:t>
            </a:r>
            <a:endParaRPr lang="en-AU" dirty="0"/>
          </a:p>
          <a:p>
            <a:r>
              <a:rPr lang="en-AU" dirty="0"/>
              <a:t>Horwood, S., &amp; Anglim, J. (2019). Problematic smartphone usage and subjective and psychological well-being. </a:t>
            </a:r>
            <a:r>
              <a:rPr lang="en-AU" i="1" dirty="0"/>
              <a:t>Computers in Human </a:t>
            </a:r>
            <a:r>
              <a:rPr lang="en-AU" i="1" dirty="0" err="1"/>
              <a:t>Behavior</a:t>
            </a:r>
            <a:r>
              <a:rPr lang="en-AU" i="1" dirty="0"/>
              <a:t>, 97, </a:t>
            </a:r>
            <a:r>
              <a:rPr lang="en-AU" dirty="0"/>
              <a:t>44-50. </a:t>
            </a:r>
            <a:r>
              <a:rPr lang="en-AU" dirty="0">
                <a:hlinkClick r:id="rId9"/>
              </a:rPr>
              <a:t>https://osf.io/4kc9g/</a:t>
            </a:r>
            <a:endParaRPr lang="en-AU" dirty="0"/>
          </a:p>
          <a:p>
            <a:r>
              <a:rPr lang="en-AU" dirty="0"/>
              <a:t>Horwood, S. &amp; Anglim, J. (2018). Personality and Problematic Smartphone Use: A Facet-Level Analysis using the Five Factor Model and HEXACO Frameworks. </a:t>
            </a:r>
            <a:r>
              <a:rPr lang="en-AU" i="1" dirty="0"/>
              <a:t>Computers in Human </a:t>
            </a:r>
            <a:r>
              <a:rPr lang="en-AU" i="1" dirty="0" err="1"/>
              <a:t>Behavior</a:t>
            </a:r>
            <a:r>
              <a:rPr lang="en-AU" i="1" dirty="0"/>
              <a:t>, 85, </a:t>
            </a:r>
            <a:r>
              <a:rPr lang="en-AU" dirty="0"/>
              <a:t>349-359. </a:t>
            </a:r>
            <a:r>
              <a:rPr lang="en-AU" dirty="0">
                <a:hlinkClick r:id="rId10"/>
              </a:rPr>
              <a:t>https://osf.io/nxv7z/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02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Getting Help Online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571" y="825892"/>
            <a:ext cx="5142043" cy="5895584"/>
          </a:xfrm>
        </p:spPr>
        <p:txBody>
          <a:bodyPr>
            <a:normAutofit fontScale="92500"/>
          </a:bodyPr>
          <a:lstStyle/>
          <a:p>
            <a:r>
              <a:rPr lang="en-AU" dirty="0"/>
              <a:t>Quick-R website:</a:t>
            </a:r>
          </a:p>
          <a:p>
            <a:pPr lvl="1"/>
            <a:r>
              <a:rPr lang="en-AU" dirty="0"/>
              <a:t>Excellent website with code templates for common tasks </a:t>
            </a:r>
          </a:p>
          <a:p>
            <a:pPr lvl="1"/>
            <a:r>
              <a:rPr lang="en-AU" dirty="0">
                <a:hlinkClick r:id="rId2"/>
              </a:rPr>
              <a:t>http://www.statmethods.net</a:t>
            </a:r>
            <a:endParaRPr lang="en-AU" dirty="0"/>
          </a:p>
          <a:p>
            <a:r>
              <a:rPr lang="en-AU" dirty="0"/>
              <a:t>Reference Cards: See particularly Tom Short's</a:t>
            </a:r>
          </a:p>
          <a:p>
            <a:pPr lvl="1"/>
            <a:r>
              <a:rPr lang="en-AU" dirty="0"/>
              <a:t>Print out and gradually expand your R vocabulary</a:t>
            </a:r>
          </a:p>
          <a:p>
            <a:pPr lvl="1"/>
            <a:r>
              <a:rPr lang="en-AU" dirty="0"/>
              <a:t>See particularly Tom Short's </a:t>
            </a:r>
            <a:r>
              <a:rPr lang="en-AU" sz="1300" dirty="0">
                <a:hlinkClick r:id="rId3"/>
              </a:rPr>
              <a:t>http://cran.r-project.org/doc/contrib/Short-refcard.pdf</a:t>
            </a:r>
            <a:endParaRPr lang="en-AU" sz="1300" dirty="0"/>
          </a:p>
          <a:p>
            <a:pPr lvl="1"/>
            <a:r>
              <a:rPr lang="en-AU" dirty="0"/>
              <a:t>RStudio </a:t>
            </a:r>
            <a:r>
              <a:rPr lang="en-AU" dirty="0" err="1"/>
              <a:t>cheatsheets</a:t>
            </a:r>
            <a:r>
              <a:rPr lang="en-AU" sz="1500" dirty="0" err="1">
                <a:hlinkClick r:id="rId4"/>
              </a:rPr>
              <a:t>http</a:t>
            </a:r>
            <a:r>
              <a:rPr lang="en-AU" sz="1500" dirty="0">
                <a:hlinkClick r:id="rId4"/>
              </a:rPr>
              <a:t>://www.rstudio.com/resources/cheatsheets/</a:t>
            </a:r>
            <a:endParaRPr lang="en-AU" sz="1500" dirty="0"/>
          </a:p>
          <a:p>
            <a:r>
              <a:rPr lang="en-AU" dirty="0"/>
              <a:t>Google usually has the answer</a:t>
            </a:r>
          </a:p>
          <a:p>
            <a:pPr lvl="1"/>
            <a:r>
              <a:rPr lang="en-AU" dirty="0"/>
              <a:t>Generally adding "with R" or "in R" to a statement of what you want to do should suffice: e.g., "multiple regression with R"</a:t>
            </a:r>
          </a:p>
          <a:p>
            <a:pPr lvl="1"/>
            <a:r>
              <a:rPr lang="en-AU" dirty="0"/>
              <a:t>Or use dedicated R search engine: </a:t>
            </a:r>
            <a:r>
              <a:rPr lang="en-AU" dirty="0">
                <a:hlinkClick r:id="rId5"/>
              </a:rPr>
              <a:t>http://rseek.org</a:t>
            </a:r>
            <a:endParaRPr lang="en-AU" dirty="0"/>
          </a:p>
          <a:p>
            <a:pPr lvl="1"/>
            <a:endParaRPr lang="en-AU" sz="1100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468" y="390746"/>
            <a:ext cx="2646509" cy="15062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9942" y="4911473"/>
            <a:ext cx="2764189" cy="18567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7409" y="2692857"/>
            <a:ext cx="2503765" cy="2068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9"/>
          <a:srcRect r="49244"/>
          <a:stretch/>
        </p:blipFill>
        <p:spPr>
          <a:xfrm>
            <a:off x="5379942" y="2332187"/>
            <a:ext cx="1592743" cy="18828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8494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600" dirty="0"/>
              <a:t>Ask Specific Questions on </a:t>
            </a:r>
            <a:r>
              <a:rPr lang="en-AU" sz="3600" dirty="0" err="1"/>
              <a:t>StackOverflow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825892"/>
            <a:ext cx="5674897" cy="5895584"/>
          </a:xfrm>
        </p:spPr>
        <p:txBody>
          <a:bodyPr>
            <a:normAutofit/>
          </a:bodyPr>
          <a:lstStyle/>
          <a:p>
            <a:r>
              <a:rPr lang="en-AU" dirty="0" err="1"/>
              <a:t>StackOverflow</a:t>
            </a:r>
            <a:r>
              <a:rPr lang="en-AU" dirty="0"/>
              <a:t> with the R tag</a:t>
            </a:r>
          </a:p>
          <a:p>
            <a:pPr lvl="1"/>
            <a:r>
              <a:rPr lang="en-AU" dirty="0">
                <a:hlinkClick r:id="rId2"/>
              </a:rPr>
              <a:t>http://stackoverflow.com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http://</a:t>
            </a:r>
            <a:r>
              <a:rPr lang="en-AU" dirty="0" err="1">
                <a:hlinkClick r:id="rId3"/>
              </a:rPr>
              <a:t>stackoverflow.com</a:t>
            </a:r>
            <a:r>
              <a:rPr lang="en-AU" dirty="0">
                <a:hlinkClick r:id="rId3"/>
              </a:rPr>
              <a:t>/questions/tagged/r</a:t>
            </a:r>
            <a:endParaRPr lang="en-AU" dirty="0"/>
          </a:p>
          <a:p>
            <a:r>
              <a:rPr lang="en-AU" dirty="0"/>
              <a:t>How to ask question?</a:t>
            </a:r>
          </a:p>
          <a:p>
            <a:pPr lvl="1"/>
            <a:r>
              <a:rPr lang="en-AU" dirty="0"/>
              <a:t>Search to see whether question has already been asked</a:t>
            </a:r>
          </a:p>
          <a:p>
            <a:pPr lvl="1"/>
            <a:r>
              <a:rPr lang="en-AU" dirty="0"/>
              <a:t>Click Ask Question</a:t>
            </a:r>
          </a:p>
          <a:p>
            <a:pPr lvl="1"/>
            <a:r>
              <a:rPr lang="en-AU" dirty="0"/>
              <a:t>Include the R tag</a:t>
            </a:r>
          </a:p>
          <a:p>
            <a:pPr lvl="1"/>
            <a:r>
              <a:rPr lang="en-AU" dirty="0"/>
              <a:t>Try to make the example reproducible (e.g., include minimal data)</a:t>
            </a:r>
          </a:p>
          <a:p>
            <a:r>
              <a:rPr lang="en-AU" dirty="0"/>
              <a:t>Also see</a:t>
            </a:r>
          </a:p>
          <a:p>
            <a:pPr lvl="1"/>
            <a:r>
              <a:rPr lang="en-AU" dirty="0">
                <a:hlinkClick r:id="rId4"/>
              </a:rPr>
              <a:t>http://</a:t>
            </a:r>
            <a:r>
              <a:rPr lang="en-AU" dirty="0" err="1">
                <a:hlinkClick r:id="rId4"/>
              </a:rPr>
              <a:t>stats.stackexchange.com</a:t>
            </a:r>
            <a:r>
              <a:rPr lang="en-AU" dirty="0"/>
              <a:t> where the emphasis is on statistical interpretation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204" y="825892"/>
            <a:ext cx="3072794" cy="15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03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Use of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790368"/>
            <a:ext cx="8916427" cy="5895584"/>
          </a:xfrm>
        </p:spPr>
        <p:txBody>
          <a:bodyPr/>
          <a:lstStyle/>
          <a:p>
            <a:r>
              <a:rPr lang="en-AU" dirty="0"/>
              <a:t>Hopefully, at this point you have a sense of whether R might be something you can use. Perhaps one of these use cases will fit:</a:t>
            </a:r>
          </a:p>
          <a:p>
            <a:pPr lvl="1"/>
            <a:r>
              <a:rPr lang="en-AU" dirty="0"/>
              <a:t>You may realise that </a:t>
            </a:r>
            <a:r>
              <a:rPr lang="en-AU" b="1" dirty="0"/>
              <a:t>R is not for you</a:t>
            </a:r>
            <a:r>
              <a:rPr lang="en-AU" dirty="0"/>
              <a:t>. It's not for everyone.</a:t>
            </a:r>
          </a:p>
          <a:p>
            <a:pPr lvl="1"/>
            <a:r>
              <a:rPr lang="en-AU" dirty="0"/>
              <a:t>You may be in an environment, where you don't have access to paid statistics packages and </a:t>
            </a:r>
            <a:r>
              <a:rPr lang="en-AU" b="1" dirty="0"/>
              <a:t>you need a free tool.</a:t>
            </a:r>
          </a:p>
          <a:p>
            <a:pPr lvl="1"/>
            <a:r>
              <a:rPr lang="en-AU" dirty="0"/>
              <a:t>R may be </a:t>
            </a:r>
            <a:r>
              <a:rPr lang="en-AU" b="1" dirty="0"/>
              <a:t>a tool that you occasionally use </a:t>
            </a:r>
            <a:r>
              <a:rPr lang="en-AU" dirty="0"/>
              <a:t>when you need particularly functionality not offered by your regular statistics package.</a:t>
            </a:r>
          </a:p>
          <a:p>
            <a:pPr lvl="1"/>
            <a:r>
              <a:rPr lang="en-AU" dirty="0"/>
              <a:t>R can be </a:t>
            </a:r>
            <a:r>
              <a:rPr lang="en-AU" b="1" dirty="0"/>
              <a:t>your primary statistics package </a:t>
            </a:r>
            <a:r>
              <a:rPr lang="en-AU" dirty="0"/>
              <a:t>for data analysis.</a:t>
            </a:r>
          </a:p>
          <a:p>
            <a:endParaRPr lang="en-AU" dirty="0"/>
          </a:p>
          <a:p>
            <a:r>
              <a:rPr lang="en-AU" dirty="0"/>
              <a:t>R is a tool that becomes more useful over time. </a:t>
            </a:r>
          </a:p>
          <a:p>
            <a:pPr lvl="1"/>
            <a:r>
              <a:rPr lang="en-AU" dirty="0"/>
              <a:t>You acquire scripts that you can re-use.</a:t>
            </a:r>
          </a:p>
          <a:p>
            <a:pPr lvl="1"/>
            <a:r>
              <a:rPr lang="en-AU" dirty="0"/>
              <a:t>Learning new statistical models becomes easier over time as you learn the conventions in R.</a:t>
            </a:r>
          </a:p>
          <a:p>
            <a:pPr lvl="1"/>
            <a:endParaRPr lang="en-AU" dirty="0"/>
          </a:p>
          <a:p>
            <a:r>
              <a:rPr lang="en-AU" dirty="0"/>
              <a:t>R ultimately makes data analysis more fun.</a:t>
            </a:r>
          </a:p>
        </p:txBody>
      </p:sp>
    </p:spTree>
    <p:extLst>
      <p:ext uri="{BB962C8B-B14F-4D97-AF65-F5344CB8AC3E}">
        <p14:creationId xmlns:p14="http://schemas.microsoft.com/office/powerpoint/2010/main" val="239251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you are keen to make R your main platform for data analysis, then there are lots of options for learning more.</a:t>
            </a:r>
          </a:p>
          <a:p>
            <a:pPr lvl="1"/>
            <a:r>
              <a:rPr lang="en-AU" dirty="0"/>
              <a:t>Start applying R to a project that you are working on</a:t>
            </a:r>
          </a:p>
          <a:p>
            <a:pPr lvl="1"/>
            <a:r>
              <a:rPr lang="en-AU" dirty="0"/>
              <a:t>Have a read through some of the contributed documentation</a:t>
            </a:r>
          </a:p>
          <a:p>
            <a:pPr lvl="2"/>
            <a:r>
              <a:rPr lang="en-AU" dirty="0">
                <a:hlinkClick r:id="rId2"/>
              </a:rPr>
              <a:t>http://cran.r-project.org/other-docs.html</a:t>
            </a:r>
            <a:endParaRPr lang="en-AU" dirty="0"/>
          </a:p>
          <a:p>
            <a:pPr lvl="1"/>
            <a:r>
              <a:rPr lang="en-AU" dirty="0"/>
              <a:t>Get a book on R relevant to your area</a:t>
            </a:r>
          </a:p>
          <a:p>
            <a:pPr lvl="2"/>
            <a:r>
              <a:rPr lang="en-AU" dirty="0">
                <a:hlinkClick r:id="rId3"/>
              </a:rPr>
              <a:t>http://www.r-project.org/doc/bib/R-books.html</a:t>
            </a:r>
            <a:endParaRPr lang="en-AU" dirty="0"/>
          </a:p>
          <a:p>
            <a:pPr lvl="1"/>
            <a:r>
              <a:rPr lang="en-AU" dirty="0"/>
              <a:t>Check out video tutorials on Coursera, YouTube, Lynda</a:t>
            </a:r>
          </a:p>
          <a:p>
            <a:pPr lvl="1"/>
            <a:r>
              <a:rPr lang="en-AU" dirty="0"/>
              <a:t>Follow recent developments in R</a:t>
            </a:r>
          </a:p>
          <a:p>
            <a:pPr lvl="2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twitter.com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hashtag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rstats?src</a:t>
            </a:r>
            <a:r>
              <a:rPr lang="en-AU" dirty="0">
                <a:hlinkClick r:id="rId4"/>
              </a:rPr>
              <a:t>=hash</a:t>
            </a:r>
            <a:endParaRPr lang="en-AU" dirty="0"/>
          </a:p>
          <a:p>
            <a:pPr lvl="2"/>
            <a:r>
              <a:rPr lang="en-AU" dirty="0">
                <a:hlinkClick r:id="rId5"/>
              </a:rPr>
              <a:t>http://www.r-bloggers.com</a:t>
            </a:r>
            <a:endParaRPr lang="en-AU" dirty="0"/>
          </a:p>
          <a:p>
            <a:pPr lvl="2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62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Aims of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843654"/>
            <a:ext cx="8916427" cy="5895584"/>
          </a:xfrm>
        </p:spPr>
        <p:txBody>
          <a:bodyPr/>
          <a:lstStyle/>
          <a:p>
            <a:r>
              <a:rPr lang="en-AU" dirty="0"/>
              <a:t>By the end of this workshop you should have a basic understanding of</a:t>
            </a:r>
          </a:p>
          <a:p>
            <a:pPr lvl="1"/>
            <a:r>
              <a:rPr lang="en-AU" dirty="0"/>
              <a:t>What R can do </a:t>
            </a:r>
          </a:p>
          <a:p>
            <a:pPr lvl="1"/>
            <a:r>
              <a:rPr lang="en-AU" dirty="0"/>
              <a:t>Whether you want to use R in the future</a:t>
            </a:r>
          </a:p>
          <a:p>
            <a:pPr lvl="1"/>
            <a:r>
              <a:rPr lang="en-AU" dirty="0"/>
              <a:t>How the language works</a:t>
            </a:r>
          </a:p>
          <a:p>
            <a:pPr lvl="1"/>
            <a:r>
              <a:rPr lang="en-AU" dirty="0"/>
              <a:t>How to perform standard data analysis activities with R such as importing, manipulating, graphing, and modelling data</a:t>
            </a:r>
          </a:p>
        </p:txBody>
      </p:sp>
    </p:spTree>
    <p:extLst>
      <p:ext uri="{BB962C8B-B14F-4D97-AF65-F5344CB8AC3E}">
        <p14:creationId xmlns:p14="http://schemas.microsoft.com/office/powerpoint/2010/main" val="355293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9460-6DE9-5A48-B3A8-61472DBB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5E14-FB48-D046-A876-213806D01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your existing level </a:t>
            </a:r>
            <a:r>
              <a:rPr lang="en-US"/>
              <a:t>of experience with R?</a:t>
            </a:r>
            <a:endParaRPr lang="en-US" dirty="0"/>
          </a:p>
          <a:p>
            <a:r>
              <a:rPr lang="en-US" dirty="0"/>
              <a:t>What do you want to get out of today?</a:t>
            </a:r>
          </a:p>
        </p:txBody>
      </p:sp>
    </p:spTree>
    <p:extLst>
      <p:ext uri="{BB962C8B-B14F-4D97-AF65-F5344CB8AC3E}">
        <p14:creationId xmlns:p14="http://schemas.microsoft.com/office/powerpoint/2010/main" val="66357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Overview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604372"/>
            <a:ext cx="8916427" cy="5895584"/>
          </a:xfrm>
        </p:spPr>
        <p:txBody>
          <a:bodyPr>
            <a:noAutofit/>
          </a:bodyPr>
          <a:lstStyle/>
          <a:p>
            <a:r>
              <a:rPr lang="en-AU" sz="1800" dirty="0"/>
              <a:t>Sessions 1</a:t>
            </a:r>
          </a:p>
          <a:p>
            <a:pPr lvl="1"/>
            <a:r>
              <a:rPr lang="en-AU" sz="1800" dirty="0"/>
              <a:t>Introductions</a:t>
            </a:r>
          </a:p>
          <a:p>
            <a:pPr lvl="2"/>
            <a:r>
              <a:rPr lang="en-AU" sz="1800" dirty="0"/>
              <a:t>What can R do? Why and when would you want to use R?</a:t>
            </a:r>
          </a:p>
          <a:p>
            <a:pPr lvl="2"/>
            <a:r>
              <a:rPr lang="en-AU" sz="1800" dirty="0"/>
              <a:t>Overview of a project</a:t>
            </a:r>
          </a:p>
          <a:p>
            <a:pPr lvl="2"/>
            <a:r>
              <a:rPr lang="en-AU" sz="1800" dirty="0"/>
              <a:t>How to get help; Working with </a:t>
            </a:r>
            <a:r>
              <a:rPr lang="en-AU" sz="1800" dirty="0" err="1"/>
              <a:t>RStudio</a:t>
            </a:r>
            <a:endParaRPr lang="en-AU" sz="1800" dirty="0"/>
          </a:p>
          <a:p>
            <a:pPr lvl="1"/>
            <a:r>
              <a:rPr lang="en-AU" sz="1800" dirty="0"/>
              <a:t>Core Language</a:t>
            </a:r>
          </a:p>
          <a:p>
            <a:pPr lvl="2"/>
            <a:r>
              <a:rPr lang="en-AU" sz="1800" dirty="0"/>
              <a:t>Data types, functions, operations, loading data, saving data</a:t>
            </a:r>
          </a:p>
          <a:p>
            <a:pPr lvl="2"/>
            <a:r>
              <a:rPr lang="en-AU" sz="1800" dirty="0"/>
              <a:t>R Packages (installing, loading, using)</a:t>
            </a:r>
          </a:p>
          <a:p>
            <a:r>
              <a:rPr lang="en-AU" sz="1800" dirty="0"/>
              <a:t>Session 2</a:t>
            </a:r>
          </a:p>
          <a:p>
            <a:pPr lvl="1"/>
            <a:r>
              <a:rPr lang="en-AU" sz="1800" dirty="0"/>
              <a:t>Data manipulation</a:t>
            </a:r>
          </a:p>
          <a:p>
            <a:pPr lvl="1"/>
            <a:r>
              <a:rPr lang="en-AU" sz="1800" dirty="0"/>
              <a:t>Graphs (base, lattice, ggplot2)</a:t>
            </a:r>
          </a:p>
          <a:p>
            <a:pPr lvl="1"/>
            <a:r>
              <a:rPr lang="en-AU" sz="1800" dirty="0"/>
              <a:t>Standard statistical functions: Descriptive statistics, correlations, linear regression</a:t>
            </a:r>
          </a:p>
          <a:p>
            <a:pPr lvl="1"/>
            <a:r>
              <a:rPr lang="en-AU" sz="1800" dirty="0"/>
              <a:t>Brief Overview of what is possible</a:t>
            </a:r>
          </a:p>
          <a:p>
            <a:pPr lvl="2"/>
            <a:r>
              <a:rPr lang="en-AU" sz="1800" dirty="0"/>
              <a:t>Generalised linear models, multilevel modelling, structural equation modelling, Bayesian analysis, bootstrapping, meta-analysis</a:t>
            </a:r>
          </a:p>
          <a:p>
            <a:r>
              <a:rPr lang="en-AU" sz="1800" dirty="0"/>
              <a:t>Session 3 and 4</a:t>
            </a:r>
          </a:p>
          <a:p>
            <a:pPr lvl="1"/>
            <a:r>
              <a:rPr lang="en-AU" sz="1800" dirty="0" err="1"/>
              <a:t>lavaan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02030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Workshop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Slides </a:t>
            </a:r>
          </a:p>
          <a:p>
            <a:pPr lvl="1"/>
            <a:r>
              <a:rPr lang="en-AU" dirty="0"/>
              <a:t>I will present some slides</a:t>
            </a:r>
          </a:p>
          <a:p>
            <a:pPr lvl="1"/>
            <a:r>
              <a:rPr lang="en-AU" dirty="0"/>
              <a:t>Most content will be covered in the interactive presentations</a:t>
            </a:r>
          </a:p>
          <a:p>
            <a:r>
              <a:rPr lang="en-AU" dirty="0"/>
              <a:t>Interactive presentations </a:t>
            </a:r>
          </a:p>
          <a:p>
            <a:pPr lvl="1"/>
            <a:r>
              <a:rPr lang="en-AU" dirty="0"/>
              <a:t>I will introduce many concepts by demonstrating functionality in R and </a:t>
            </a:r>
            <a:r>
              <a:rPr lang="en-AU" dirty="0" err="1"/>
              <a:t>RStudio</a:t>
            </a:r>
            <a:endParaRPr lang="en-AU" dirty="0"/>
          </a:p>
          <a:p>
            <a:pPr lvl="1"/>
            <a:r>
              <a:rPr lang="en-AU" dirty="0"/>
              <a:t>You are encouraged to open these script files and run them on your laptop as I work through them</a:t>
            </a:r>
          </a:p>
          <a:p>
            <a:r>
              <a:rPr lang="en-AU" dirty="0"/>
              <a:t>Exercises</a:t>
            </a:r>
          </a:p>
          <a:p>
            <a:pPr lvl="1"/>
            <a:r>
              <a:rPr lang="en-AU" dirty="0"/>
              <a:t>There will be regular points where you are given brief exercises where you asked to apply the concepts presented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669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"R is a free software environment for statistical computing and graphics" - </a:t>
            </a:r>
            <a:r>
              <a:rPr lang="en-AU" dirty="0">
                <a:hlinkClick r:id="rId2"/>
              </a:rPr>
              <a:t>http://</a:t>
            </a:r>
            <a:r>
              <a:rPr lang="en-AU" dirty="0" err="1">
                <a:hlinkClick r:id="rId2"/>
              </a:rPr>
              <a:t>www.r-project.org</a:t>
            </a:r>
            <a:endParaRPr lang="en-AU" dirty="0"/>
          </a:p>
          <a:p>
            <a:r>
              <a:rPr lang="en-AU" dirty="0"/>
              <a:t>It is a full-featured statistical analysis package (e.g., like SAS, </a:t>
            </a:r>
            <a:r>
              <a:rPr lang="en-AU" dirty="0" err="1"/>
              <a:t>Stata</a:t>
            </a:r>
            <a:r>
              <a:rPr lang="en-AU" dirty="0"/>
              <a:t>, SPSS, etc.) that allows you to:</a:t>
            </a:r>
          </a:p>
          <a:p>
            <a:pPr lvl="1"/>
            <a:r>
              <a:rPr lang="en-AU" dirty="0"/>
              <a:t>Import and export data in a wide range of formats</a:t>
            </a:r>
          </a:p>
          <a:p>
            <a:pPr lvl="1"/>
            <a:r>
              <a:rPr lang="en-AU" dirty="0"/>
              <a:t>Manipulate data</a:t>
            </a:r>
          </a:p>
          <a:p>
            <a:pPr lvl="1"/>
            <a:r>
              <a:rPr lang="en-AU" dirty="0"/>
              <a:t>Analyse data</a:t>
            </a:r>
          </a:p>
          <a:p>
            <a:pPr lvl="1"/>
            <a:r>
              <a:rPr lang="en-AU" dirty="0"/>
              <a:t>Graphically represent data</a:t>
            </a:r>
          </a:p>
          <a:p>
            <a:r>
              <a:rPr lang="en-AU" dirty="0"/>
              <a:t>It is a full-featured programming language designed for data analysis</a:t>
            </a:r>
          </a:p>
          <a:p>
            <a:r>
              <a:rPr lang="en-AU" dirty="0"/>
              <a:t>Why the name "R"?</a:t>
            </a:r>
          </a:p>
          <a:p>
            <a:pPr lvl="1"/>
            <a:r>
              <a:rPr lang="en-AU" dirty="0"/>
              <a:t>First letter of two originators: Ross </a:t>
            </a:r>
            <a:r>
              <a:rPr lang="en-AU" dirty="0" err="1"/>
              <a:t>Ihaka</a:t>
            </a:r>
            <a:r>
              <a:rPr lang="en-AU" dirty="0"/>
              <a:t> and Robert Gentleman</a:t>
            </a:r>
          </a:p>
          <a:p>
            <a:pPr lvl="1"/>
            <a:r>
              <a:rPr lang="en-AU" dirty="0"/>
              <a:t>Built on a earlier language called "S"</a:t>
            </a:r>
          </a:p>
        </p:txBody>
      </p:sp>
    </p:spTree>
    <p:extLst>
      <p:ext uri="{BB962C8B-B14F-4D97-AF65-F5344CB8AC3E}">
        <p14:creationId xmlns:p14="http://schemas.microsoft.com/office/powerpoint/2010/main" val="341002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Why use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R is free</a:t>
            </a:r>
          </a:p>
          <a:p>
            <a:r>
              <a:rPr lang="en-AU" dirty="0"/>
              <a:t>R is open source</a:t>
            </a:r>
          </a:p>
          <a:p>
            <a:r>
              <a:rPr lang="en-AU" dirty="0"/>
              <a:t>R runs on Windows, OSX, Linux</a:t>
            </a:r>
          </a:p>
          <a:p>
            <a:r>
              <a:rPr lang="en-AU" dirty="0"/>
              <a:t>R has a huge library of user-contributed packages (over 6,000 on CRAN)</a:t>
            </a:r>
          </a:p>
          <a:p>
            <a:pPr lvl="1"/>
            <a:r>
              <a:rPr lang="en-AU" dirty="0"/>
              <a:t>Functionality not available in other software</a:t>
            </a:r>
          </a:p>
          <a:p>
            <a:pPr lvl="1"/>
            <a:r>
              <a:rPr lang="en-AU" dirty="0"/>
              <a:t>Only need to learn the new bits of the specific package; i.e., you can use the same graphics, data manipulation, data simulation, programming tools across analysis tasks</a:t>
            </a:r>
          </a:p>
          <a:p>
            <a:r>
              <a:rPr lang="en-AU" dirty="0"/>
              <a:t>R is flexible</a:t>
            </a:r>
          </a:p>
          <a:p>
            <a:r>
              <a:rPr lang="en-AU" dirty="0"/>
              <a:t>R facilitates reproducible research</a:t>
            </a:r>
          </a:p>
          <a:p>
            <a:r>
              <a:rPr lang="en-AU" dirty="0"/>
              <a:t>R makes data analysis fun</a:t>
            </a:r>
          </a:p>
          <a:p>
            <a:r>
              <a:rPr lang="en-AU" dirty="0"/>
              <a:t>Popular in academia and industry: lots of free online resources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744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Challenges of using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2" y="825892"/>
            <a:ext cx="8587832" cy="5895584"/>
          </a:xfrm>
        </p:spPr>
        <p:txBody>
          <a:bodyPr/>
          <a:lstStyle/>
          <a:p>
            <a:r>
              <a:rPr lang="en-AU" dirty="0"/>
              <a:t>R involves writing scripts; it does not have a GUI like SPSS, SAS, </a:t>
            </a:r>
            <a:r>
              <a:rPr lang="en-AU" dirty="0" err="1"/>
              <a:t>Stata</a:t>
            </a:r>
            <a:r>
              <a:rPr lang="en-AU" dirty="0"/>
              <a:t>, etc.</a:t>
            </a:r>
          </a:p>
          <a:p>
            <a:endParaRPr lang="en-AU" dirty="0"/>
          </a:p>
          <a:p>
            <a:r>
              <a:rPr lang="en-AU" dirty="0"/>
              <a:t>R is more interactive</a:t>
            </a:r>
          </a:p>
          <a:p>
            <a:pPr lvl="1"/>
            <a:r>
              <a:rPr lang="en-AU" dirty="0"/>
              <a:t>In SPSS and SAS you choose a command and get piles of output which you wade through</a:t>
            </a:r>
          </a:p>
          <a:p>
            <a:pPr lvl="1"/>
            <a:r>
              <a:rPr lang="en-AU" dirty="0"/>
              <a:t>R is a conversation: You interactively request relevant output</a:t>
            </a:r>
          </a:p>
          <a:p>
            <a:endParaRPr lang="en-AU" dirty="0"/>
          </a:p>
          <a:p>
            <a:r>
              <a:rPr lang="en-AU" dirty="0"/>
              <a:t>Mental model for R has links with formal statistics, </a:t>
            </a:r>
            <a:r>
              <a:rPr lang="en-AU" dirty="0" err="1"/>
              <a:t>unix</a:t>
            </a:r>
            <a:r>
              <a:rPr lang="en-AU" dirty="0"/>
              <a:t>, and programming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03015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4240</TotalTime>
  <Words>2494</Words>
  <Application>Microsoft Macintosh PowerPoint</Application>
  <PresentationFormat>On-screen Show (4:3)</PresentationFormat>
  <Paragraphs>290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</vt:lpstr>
      <vt:lpstr>1_Office Theme</vt:lpstr>
      <vt:lpstr>Introductions Introduction to R Workshop</vt:lpstr>
      <vt:lpstr>Overview of the day</vt:lpstr>
      <vt:lpstr>Aims of workshop</vt:lpstr>
      <vt:lpstr>Your Aims</vt:lpstr>
      <vt:lpstr>Overview of content</vt:lpstr>
      <vt:lpstr>Workshop format</vt:lpstr>
      <vt:lpstr>What is R?</vt:lpstr>
      <vt:lpstr>Why use R?</vt:lpstr>
      <vt:lpstr>Challenges of using R?</vt:lpstr>
      <vt:lpstr>Installing R and RStudio</vt:lpstr>
      <vt:lpstr>RStudio</vt:lpstr>
      <vt:lpstr>Dialects of R</vt:lpstr>
      <vt:lpstr>A quick tour of a Data Analysis Project in Rstudio</vt:lpstr>
      <vt:lpstr>RStudio</vt:lpstr>
      <vt:lpstr>Overview of common file extensions</vt:lpstr>
      <vt:lpstr>RStudio Projects</vt:lpstr>
      <vt:lpstr>Benefits of RStudio Projects</vt:lpstr>
      <vt:lpstr>Core Language Features</vt:lpstr>
      <vt:lpstr>Graphics and Data Manipulation</vt:lpstr>
      <vt:lpstr>Statistical models</vt:lpstr>
      <vt:lpstr>Concluding Remarks Introduction to R Workshop</vt:lpstr>
      <vt:lpstr>Reflections</vt:lpstr>
      <vt:lpstr>My Example Personality Projects on OSF</vt:lpstr>
      <vt:lpstr>Getting Help Online</vt:lpstr>
      <vt:lpstr>Ask Specific Questions on StackOverflow</vt:lpstr>
      <vt:lpstr>Future Use of R</vt:lpstr>
      <vt:lpstr>Next Steps</vt:lpstr>
    </vt:vector>
  </TitlesOfParts>
  <Company>Deakin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Jeromy Anglim</dc:creator>
  <cp:lastModifiedBy>Jeromy Anglim</cp:lastModifiedBy>
  <cp:revision>170</cp:revision>
  <cp:lastPrinted>2015-06-16T10:38:56Z</cp:lastPrinted>
  <dcterms:created xsi:type="dcterms:W3CDTF">2014-12-02T03:52:40Z</dcterms:created>
  <dcterms:modified xsi:type="dcterms:W3CDTF">2019-11-26T10:16:20Z</dcterms:modified>
</cp:coreProperties>
</file>