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320" r:id="rId5"/>
    <p:sldId id="258" r:id="rId6"/>
    <p:sldId id="273" r:id="rId7"/>
    <p:sldId id="263" r:id="rId8"/>
    <p:sldId id="259" r:id="rId9"/>
    <p:sldId id="260" r:id="rId10"/>
    <p:sldId id="261" r:id="rId11"/>
    <p:sldId id="262" r:id="rId12"/>
    <p:sldId id="321" r:id="rId13"/>
    <p:sldId id="322" r:id="rId14"/>
    <p:sldId id="283" r:id="rId15"/>
    <p:sldId id="318" r:id="rId16"/>
    <p:sldId id="285" r:id="rId17"/>
    <p:sldId id="286" r:id="rId18"/>
    <p:sldId id="284" r:id="rId19"/>
    <p:sldId id="287" r:id="rId20"/>
    <p:sldId id="288" r:id="rId21"/>
    <p:sldId id="277" r:id="rId22"/>
    <p:sldId id="278" r:id="rId23"/>
    <p:sldId id="316" r:id="rId24"/>
    <p:sldId id="317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95991" autoAdjust="0"/>
  </p:normalViewPr>
  <p:slideViewPr>
    <p:cSldViewPr snapToGrid="0" snapToObjects="1">
      <p:cViewPr varScale="1">
        <p:scale>
          <a:sx n="139" d="100"/>
          <a:sy n="139" d="100"/>
        </p:scale>
        <p:origin x="17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workshop20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romyanglim/introduction-to-r-one-day-worksho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rl.org/get.html" TargetMode="External"/><Relationship Id="rId3" Type="http://schemas.openxmlformats.org/officeDocument/2006/relationships/hyperlink" Target="http://www.rstudio.com" TargetMode="External"/><Relationship Id="rId7" Type="http://schemas.openxmlformats.org/officeDocument/2006/relationships/hyperlink" Target="http://www.oracle.com/technetwork/java/javase/downloads/index.html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ownloads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developer.apple.com/xcode" TargetMode="External"/><Relationship Id="rId10" Type="http://schemas.openxmlformats.org/officeDocument/2006/relationships/hyperlink" Target="http://latex-project.org/ftp.html" TargetMode="External"/><Relationship Id="rId4" Type="http://schemas.openxmlformats.org/officeDocument/2006/relationships/hyperlink" Target="http://cran.r-project.org/bin/windows/Rtools" TargetMode="External"/><Relationship Id="rId9" Type="http://schemas.openxmlformats.org/officeDocument/2006/relationships/hyperlink" Target="http://pandoc.org/install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studio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romyanglim.blogspot.com/2014/05/customising-projecttemplate-in-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an.r-project.org/doc/contrib/Short-refcard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statmethods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rseek.org" TargetMode="External"/><Relationship Id="rId4" Type="http://schemas.openxmlformats.org/officeDocument/2006/relationships/hyperlink" Target="http://www.rstudio.com/resources/cheatsheets/" TargetMode="Externa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r" TargetMode="External"/><Relationship Id="rId2" Type="http://schemas.openxmlformats.org/officeDocument/2006/relationships/hyperlink" Target="http://stackoverflow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stats.stackexchange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doc/bib/R-books.html" TargetMode="External"/><Relationship Id="rId2" Type="http://schemas.openxmlformats.org/officeDocument/2006/relationships/hyperlink" Target="http://cran.r-project.org/other-do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-bloggers.com" TargetMode="External"/><Relationship Id="rId4" Type="http://schemas.openxmlformats.org/officeDocument/2006/relationships/hyperlink" Target="https://twitter.com/hashtag/rstats?src=has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421"/>
            <a:ext cx="7772400" cy="1470025"/>
          </a:xfrm>
        </p:spPr>
        <p:txBody>
          <a:bodyPr/>
          <a:lstStyle/>
          <a:p>
            <a:r>
              <a:rPr lang="en-AU" dirty="0"/>
              <a:t>Introductions</a:t>
            </a:r>
            <a:br>
              <a:rPr lang="en-AU" dirty="0"/>
            </a:br>
            <a:r>
              <a:rPr lang="en-AU" sz="2400" dirty="0"/>
              <a:t>Introduction to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789"/>
            <a:ext cx="6400800" cy="1752600"/>
          </a:xfrm>
        </p:spPr>
        <p:txBody>
          <a:bodyPr/>
          <a:lstStyle/>
          <a:p>
            <a:r>
              <a:rPr lang="en-AU" dirty="0"/>
              <a:t>Dr Jeromy Anglim</a:t>
            </a:r>
          </a:p>
          <a:p>
            <a:r>
              <a:rPr lang="en-AU" dirty="0"/>
              <a:t>Deakin University</a:t>
            </a:r>
          </a:p>
          <a:p>
            <a:r>
              <a:rPr lang="en-AU" dirty="0" err="1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62909"/>
            <a:ext cx="24003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462" y="4063413"/>
            <a:ext cx="8566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  <a:p>
            <a:r>
              <a:rPr lang="en-AU" dirty="0"/>
              <a:t>If you have not already done so, files for workshop can be downloaded from:</a:t>
            </a:r>
          </a:p>
          <a:p>
            <a:r>
              <a:rPr lang="en-AU" dirty="0">
                <a:hlinkClick r:id="rId3"/>
              </a:rPr>
              <a:t>http://bit.ly/rworkshop2015</a:t>
            </a:r>
            <a:endParaRPr lang="en-AU" dirty="0"/>
          </a:p>
          <a:p>
            <a:r>
              <a:rPr lang="en-AU" b="1" dirty="0"/>
              <a:t>If you are on Windows, make sure to properly unzip; Don’t navigate inside the zip file.</a:t>
            </a:r>
          </a:p>
          <a:p>
            <a:r>
              <a:rPr lang="en-AU" dirty="0"/>
              <a:t>If you have issues accessing wi-fi or with installation, let us know.</a:t>
            </a:r>
          </a:p>
          <a:p>
            <a:r>
              <a:rPr lang="en-AU" dirty="0"/>
              <a:t>If you have not already installed R, RStudio, and additional packages, go to</a:t>
            </a:r>
          </a:p>
          <a:p>
            <a:r>
              <a:rPr lang="en-AU" dirty="0">
                <a:hlinkClick r:id="rId4"/>
              </a:rPr>
              <a:t>https://github.com/jeromyanglim/introduction-to-r-one-day-workshop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59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770"/>
            <a:ext cx="8229600" cy="1143000"/>
          </a:xfrm>
        </p:spPr>
        <p:txBody>
          <a:bodyPr/>
          <a:lstStyle/>
          <a:p>
            <a:r>
              <a:rPr lang="en-AU" dirty="0"/>
              <a:t>Installing R and </a:t>
            </a:r>
            <a:r>
              <a:rPr lang="en-AU" dirty="0" err="1"/>
              <a:t>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5" y="891392"/>
            <a:ext cx="7585643" cy="5766439"/>
          </a:xfrm>
        </p:spPr>
        <p:txBody>
          <a:bodyPr>
            <a:noAutofit/>
          </a:bodyPr>
          <a:lstStyle/>
          <a:p>
            <a:r>
              <a:rPr lang="en-AU" sz="1800" dirty="0"/>
              <a:t>Install base R</a:t>
            </a:r>
          </a:p>
          <a:p>
            <a:pPr lvl="1"/>
            <a:r>
              <a:rPr lang="en-AU" sz="1800" dirty="0">
                <a:hlinkClick r:id="rId2"/>
              </a:rPr>
              <a:t>http://</a:t>
            </a:r>
            <a:r>
              <a:rPr lang="en-AU" sz="1800" dirty="0" err="1">
                <a:hlinkClick r:id="rId2"/>
              </a:rPr>
              <a:t>www.r-project.org</a:t>
            </a:r>
            <a:endParaRPr lang="en-AU" sz="1800" dirty="0"/>
          </a:p>
          <a:p>
            <a:r>
              <a:rPr lang="en-AU" sz="1800" dirty="0"/>
              <a:t>Install RStudio</a:t>
            </a:r>
          </a:p>
          <a:p>
            <a:pPr lvl="1"/>
            <a:r>
              <a:rPr lang="en-AU" sz="1800" dirty="0">
                <a:hlinkClick r:id="rId3"/>
              </a:rPr>
              <a:t>http://</a:t>
            </a:r>
            <a:r>
              <a:rPr lang="en-AU" sz="1800" dirty="0" err="1">
                <a:hlinkClick r:id="rId3"/>
              </a:rPr>
              <a:t>www.rstudio.com</a:t>
            </a:r>
            <a:endParaRPr lang="en-AU" sz="1800" dirty="0"/>
          </a:p>
          <a:p>
            <a:r>
              <a:rPr lang="en-AU" sz="1800" dirty="0"/>
              <a:t>Install additional R packages</a:t>
            </a:r>
          </a:p>
          <a:p>
            <a:pPr lvl="1"/>
            <a:r>
              <a:rPr lang="en-AU" sz="1800" dirty="0"/>
              <a:t>Use RStudio or</a:t>
            </a:r>
          </a:p>
          <a:p>
            <a:pPr lvl="1"/>
            <a:r>
              <a:rPr lang="en-AU" sz="1800" dirty="0" err="1">
                <a:latin typeface="Courier"/>
                <a:cs typeface="Courier"/>
              </a:rPr>
              <a:t>install.packages</a:t>
            </a:r>
            <a:r>
              <a:rPr lang="en-AU" sz="1800" dirty="0">
                <a:latin typeface="Courier"/>
                <a:cs typeface="Courier"/>
              </a:rPr>
              <a:t>("</a:t>
            </a:r>
            <a:r>
              <a:rPr lang="en-AU" sz="1800" dirty="0" err="1">
                <a:latin typeface="Courier"/>
                <a:cs typeface="Courier"/>
              </a:rPr>
              <a:t>packagename</a:t>
            </a:r>
            <a:r>
              <a:rPr lang="en-AU" sz="1800" dirty="0">
                <a:latin typeface="Courier"/>
                <a:cs typeface="Courier"/>
              </a:rPr>
              <a:t>")</a:t>
            </a:r>
          </a:p>
          <a:p>
            <a:r>
              <a:rPr lang="en-AU" sz="1800" dirty="0"/>
              <a:t>Some R functionality requires other (free) software to be installed</a:t>
            </a:r>
          </a:p>
          <a:p>
            <a:pPr lvl="1"/>
            <a:r>
              <a:rPr lang="en-AU" sz="1800" dirty="0"/>
              <a:t>Various compilers, command-line tools, etc.</a:t>
            </a:r>
          </a:p>
          <a:p>
            <a:pPr lvl="2"/>
            <a:r>
              <a:rPr lang="en-AU" sz="1800" dirty="0" err="1"/>
              <a:t>RTools</a:t>
            </a:r>
            <a:r>
              <a:rPr lang="en-AU" sz="1800" dirty="0"/>
              <a:t> for Windows </a:t>
            </a:r>
            <a:r>
              <a:rPr lang="en-AU" sz="1200" dirty="0">
                <a:hlinkClick r:id="rId4"/>
              </a:rPr>
              <a:t>http://cran.r-project.org/bin/windows/Rtools</a:t>
            </a:r>
            <a:endParaRPr lang="en-AU" sz="1800" dirty="0"/>
          </a:p>
          <a:p>
            <a:pPr lvl="2"/>
            <a:r>
              <a:rPr lang="en-AU" sz="1800" dirty="0" err="1"/>
              <a:t>Xcode</a:t>
            </a:r>
            <a:r>
              <a:rPr lang="en-AU" sz="1800" dirty="0"/>
              <a:t> for OSX </a:t>
            </a:r>
            <a:r>
              <a:rPr lang="en-AU" sz="1200" dirty="0">
                <a:hlinkClick r:id="rId5"/>
              </a:rPr>
              <a:t>http://developer.apple.com/xcode</a:t>
            </a:r>
            <a:endParaRPr lang="en-AU" sz="1200" dirty="0"/>
          </a:p>
          <a:p>
            <a:pPr lvl="1"/>
            <a:r>
              <a:rPr lang="en-AU" sz="1800" dirty="0"/>
              <a:t>Python: </a:t>
            </a:r>
            <a:r>
              <a:rPr lang="en-AU" sz="1800" dirty="0">
                <a:hlinkClick r:id="rId6"/>
              </a:rPr>
              <a:t>http://www.python.org/downloads</a:t>
            </a:r>
            <a:endParaRPr lang="en-AU" sz="1800" dirty="0"/>
          </a:p>
          <a:p>
            <a:pPr lvl="1"/>
            <a:r>
              <a:rPr lang="en-AU" sz="1800" dirty="0"/>
              <a:t>Java SE JDK: </a:t>
            </a:r>
            <a:r>
              <a:rPr lang="en-AU" sz="1400" dirty="0">
                <a:hlinkClick r:id="rId7"/>
              </a:rPr>
              <a:t>http://</a:t>
            </a:r>
            <a:r>
              <a:rPr lang="en-AU" sz="1400" dirty="0" err="1">
                <a:hlinkClick r:id="rId7"/>
              </a:rPr>
              <a:t>www.oracle.com</a:t>
            </a:r>
            <a:r>
              <a:rPr lang="en-AU" sz="1400" dirty="0">
                <a:hlinkClick r:id="rId7"/>
              </a:rPr>
              <a:t>/</a:t>
            </a:r>
            <a:r>
              <a:rPr lang="en-AU" sz="1400" dirty="0" err="1">
                <a:hlinkClick r:id="rId7"/>
              </a:rPr>
              <a:t>technetwork</a:t>
            </a:r>
            <a:r>
              <a:rPr lang="en-AU" sz="1400" dirty="0">
                <a:hlinkClick r:id="rId7"/>
              </a:rPr>
              <a:t>/java/</a:t>
            </a:r>
            <a:r>
              <a:rPr lang="en-AU" sz="1400" dirty="0" err="1">
                <a:hlinkClick r:id="rId7"/>
              </a:rPr>
              <a:t>javase</a:t>
            </a:r>
            <a:r>
              <a:rPr lang="en-AU" sz="1400" dirty="0">
                <a:hlinkClick r:id="rId7"/>
              </a:rPr>
              <a:t>/downloads/</a:t>
            </a:r>
            <a:r>
              <a:rPr lang="en-AU" sz="1400" dirty="0" err="1">
                <a:hlinkClick r:id="rId7"/>
              </a:rPr>
              <a:t>index.html</a:t>
            </a:r>
            <a:endParaRPr lang="en-AU" sz="3200" dirty="0"/>
          </a:p>
          <a:p>
            <a:pPr lvl="1"/>
            <a:r>
              <a:rPr lang="en-AU" sz="1800" dirty="0"/>
              <a:t>Perl: </a:t>
            </a:r>
            <a:r>
              <a:rPr lang="en-AU" sz="1800" dirty="0">
                <a:hlinkClick r:id="rId8"/>
              </a:rPr>
              <a:t>http://www.perl.org/get.html</a:t>
            </a:r>
            <a:endParaRPr lang="en-AU" sz="1800" dirty="0"/>
          </a:p>
          <a:p>
            <a:pPr lvl="1"/>
            <a:r>
              <a:rPr lang="en-AU" sz="1800" dirty="0" err="1"/>
              <a:t>pandoc</a:t>
            </a:r>
            <a:r>
              <a:rPr lang="en-AU" sz="1800" dirty="0"/>
              <a:t>: </a:t>
            </a:r>
            <a:r>
              <a:rPr lang="en-AU" sz="1800" dirty="0">
                <a:hlinkClick r:id="rId9"/>
              </a:rPr>
              <a:t>http://</a:t>
            </a:r>
            <a:r>
              <a:rPr lang="en-AU" sz="1800" dirty="0" err="1">
                <a:hlinkClick r:id="rId9"/>
              </a:rPr>
              <a:t>pandoc.org</a:t>
            </a:r>
            <a:r>
              <a:rPr lang="en-AU" sz="1800" dirty="0">
                <a:hlinkClick r:id="rId9"/>
              </a:rPr>
              <a:t>/</a:t>
            </a:r>
            <a:r>
              <a:rPr lang="en-AU" sz="1800" dirty="0" err="1">
                <a:hlinkClick r:id="rId9"/>
              </a:rPr>
              <a:t>installing.html</a:t>
            </a:r>
            <a:endParaRPr lang="en-AU" sz="1800" dirty="0"/>
          </a:p>
          <a:p>
            <a:pPr lvl="1"/>
            <a:r>
              <a:rPr lang="en-AU" sz="1800" dirty="0" err="1"/>
              <a:t>TeX</a:t>
            </a:r>
            <a:r>
              <a:rPr lang="en-AU" sz="1800" dirty="0"/>
              <a:t>/</a:t>
            </a:r>
            <a:r>
              <a:rPr lang="en-AU" sz="1800" dirty="0" err="1"/>
              <a:t>LaTeX</a:t>
            </a:r>
            <a:r>
              <a:rPr lang="en-AU" sz="1800" dirty="0"/>
              <a:t>: </a:t>
            </a:r>
            <a:r>
              <a:rPr lang="en-AU" sz="1800" dirty="0">
                <a:hlinkClick r:id="rId10"/>
              </a:rPr>
              <a:t>http://latex-</a:t>
            </a:r>
            <a:r>
              <a:rPr lang="en-AU" sz="1800" dirty="0" err="1">
                <a:hlinkClick r:id="rId10"/>
              </a:rPr>
              <a:t>project.org</a:t>
            </a:r>
            <a:r>
              <a:rPr lang="en-AU" sz="1800" dirty="0">
                <a:hlinkClick r:id="rId10"/>
              </a:rPr>
              <a:t>/</a:t>
            </a:r>
            <a:r>
              <a:rPr lang="en-AU" sz="1800" dirty="0" err="1">
                <a:hlinkClick r:id="rId10"/>
              </a:rPr>
              <a:t>ftp.html</a:t>
            </a:r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451" y="96046"/>
            <a:ext cx="1558947" cy="159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1816" y="1318607"/>
            <a:ext cx="1793420" cy="128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723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RStudio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http://www.rstudio.com</a:t>
            </a:r>
            <a:endParaRPr lang="en-AU" dirty="0"/>
          </a:p>
          <a:p>
            <a:r>
              <a:rPr lang="en-AU" dirty="0"/>
              <a:t>There are many interfaces to R</a:t>
            </a:r>
          </a:p>
          <a:p>
            <a:r>
              <a:rPr lang="en-AU" dirty="0" err="1"/>
              <a:t>RStudio</a:t>
            </a:r>
            <a:endParaRPr lang="en-AU" dirty="0"/>
          </a:p>
          <a:p>
            <a:pPr lvl="1"/>
            <a:r>
              <a:rPr lang="en-AU" dirty="0"/>
              <a:t>Best general interface to R </a:t>
            </a:r>
          </a:p>
          <a:p>
            <a:pPr lvl="1"/>
            <a:r>
              <a:rPr lang="en-AU" dirty="0"/>
              <a:t>Improving rapidly</a:t>
            </a:r>
          </a:p>
          <a:p>
            <a:pPr lvl="1"/>
            <a:r>
              <a:rPr lang="en-AU" dirty="0"/>
              <a:t>Free and open source</a:t>
            </a:r>
          </a:p>
          <a:p>
            <a:r>
              <a:rPr lang="en-AU" dirty="0"/>
              <a:t>Recommended Options</a:t>
            </a:r>
          </a:p>
          <a:p>
            <a:pPr lvl="1"/>
            <a:r>
              <a:rPr lang="en-AU" dirty="0"/>
              <a:t>Set “General – Save workspace to .</a:t>
            </a:r>
            <a:r>
              <a:rPr lang="en-AU" dirty="0" err="1"/>
              <a:t>RData</a:t>
            </a:r>
            <a:r>
              <a:rPr lang="en-AU" dirty="0"/>
              <a:t> on exit” to “Never”</a:t>
            </a:r>
          </a:p>
          <a:p>
            <a:pPr lvl="1"/>
            <a:r>
              <a:rPr lang="en-AU" dirty="0"/>
              <a:t>Deselect “R Markdown – show output inline for all R Markdown documents”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90" y="486131"/>
            <a:ext cx="3645154" cy="26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08D-7FF3-CE47-91F5-C3E8B71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Dialects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A880-AC4D-EC4A-810D-458E36D7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 versus contributed packages</a:t>
            </a:r>
          </a:p>
          <a:p>
            <a:r>
              <a:rPr lang="en-US" dirty="0"/>
              <a:t>Base R versus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Data manipulation: </a:t>
            </a:r>
            <a:r>
              <a:rPr lang="en-US" dirty="0" err="1"/>
              <a:t>tidyverse</a:t>
            </a:r>
            <a:r>
              <a:rPr lang="en-US" dirty="0"/>
              <a:t> versus Base R</a:t>
            </a:r>
          </a:p>
          <a:p>
            <a:pPr lvl="1"/>
            <a:r>
              <a:rPr lang="en-US" dirty="0"/>
              <a:t>datasets: </a:t>
            </a:r>
            <a:r>
              <a:rPr lang="en-US" dirty="0" err="1"/>
              <a:t>tibbles</a:t>
            </a:r>
            <a:r>
              <a:rPr lang="en-US" dirty="0"/>
              <a:t> versus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dirty="0"/>
              <a:t>pipes versus standard assignment</a:t>
            </a:r>
          </a:p>
          <a:p>
            <a:pPr lvl="1"/>
            <a:r>
              <a:rPr lang="en-US" dirty="0"/>
              <a:t>Graphics: ggplot2 , Base, lattice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033-5FE0-4A4B-9946-8ED7CA94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tour of a Data Analysis Project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D9E8-09BF-9B40-AE8E-BF31D34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look at a complete data analysis project</a:t>
            </a:r>
          </a:p>
          <a:p>
            <a:pPr lvl="1"/>
            <a:r>
              <a:rPr lang="en-US" dirty="0"/>
              <a:t>“introductory-example/standard-version”</a:t>
            </a:r>
          </a:p>
          <a:p>
            <a:r>
              <a:rPr lang="en-US" dirty="0"/>
              <a:t>Aims</a:t>
            </a:r>
          </a:p>
          <a:p>
            <a:pPr lvl="1"/>
            <a:r>
              <a:rPr lang="en-US" b="1" dirty="0"/>
              <a:t>File types:</a:t>
            </a:r>
            <a:r>
              <a:rPr lang="en-US" dirty="0"/>
              <a:t> Overview of common file types</a:t>
            </a:r>
          </a:p>
          <a:p>
            <a:pPr lvl="1"/>
            <a:r>
              <a:rPr lang="en-US" b="1" dirty="0" err="1"/>
              <a:t>Rstudio</a:t>
            </a:r>
            <a:r>
              <a:rPr lang="en-US" b="1" dirty="0"/>
              <a:t> interface:</a:t>
            </a:r>
            <a:r>
              <a:rPr lang="en-US" dirty="0"/>
              <a:t> scripts, console, file navigator, environment, history, etc.</a:t>
            </a:r>
          </a:p>
          <a:p>
            <a:pPr lvl="1"/>
            <a:r>
              <a:rPr lang="en-US" b="1" dirty="0" err="1"/>
              <a:t>Rmarkdown</a:t>
            </a:r>
            <a:r>
              <a:rPr lang="en-US" b="1" dirty="0"/>
              <a:t> files: </a:t>
            </a:r>
            <a:r>
              <a:rPr lang="en-US" dirty="0"/>
              <a:t>setup block, code chunks, useful shortcut keys</a:t>
            </a:r>
          </a:p>
          <a:p>
            <a:pPr lvl="1"/>
            <a:r>
              <a:rPr lang="en-US" b="1" dirty="0"/>
              <a:t>Workflow:</a:t>
            </a:r>
            <a:r>
              <a:rPr lang="en-US" dirty="0"/>
              <a:t> How a basic data analysis project can be organized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see also my preferred workflow: “</a:t>
            </a:r>
            <a:r>
              <a:rPr lang="en-US" dirty="0" err="1"/>
              <a:t>ProjectTemplate</a:t>
            </a:r>
            <a:r>
              <a:rPr lang="en-US" dirty="0"/>
              <a:t>”:</a:t>
            </a:r>
          </a:p>
          <a:p>
            <a:pPr lvl="2"/>
            <a:r>
              <a:rPr lang="en-AU" dirty="0">
                <a:hlinkClick r:id="rId2"/>
              </a:rPr>
              <a:t>http://jeromyanglim.blogspot.com/2014/05/customising-projecttemplate-in-r.html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1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5" y="635720"/>
            <a:ext cx="7522341" cy="597362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49827" y="1942435"/>
            <a:ext cx="1341016" cy="648280"/>
          </a:xfrm>
          <a:prstGeom prst="wedgeRoundRectCallout">
            <a:avLst>
              <a:gd name="adj1" fmla="val -21495"/>
              <a:gd name="adj2" fmla="val -90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 Scripts and source 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79209" y="4615478"/>
            <a:ext cx="2415606" cy="112135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Console:</a:t>
            </a:r>
          </a:p>
          <a:p>
            <a:pPr algn="ctr"/>
            <a:r>
              <a:rPr lang="en-AU" sz="1400" dirty="0"/>
              <a:t>Commands can be entered directly or sent from the script pane (e.g., control/command + enter)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369618" y="2111165"/>
            <a:ext cx="3712003" cy="838605"/>
          </a:xfrm>
          <a:prstGeom prst="wedgeRoundRectCallout">
            <a:avLst>
              <a:gd name="adj1" fmla="val -18441"/>
              <a:gd name="adj2" fmla="val -688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Environment: Lists objects in the workspace (e.g., data you've created or imported)</a:t>
            </a:r>
          </a:p>
          <a:p>
            <a:pPr algn="ctr"/>
            <a:r>
              <a:rPr lang="en-AU" sz="1400" dirty="0"/>
              <a:t>History: list of commands run on console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89117" y="4587863"/>
            <a:ext cx="4253953" cy="178836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Files: quick access typically to files in your working directory</a:t>
            </a:r>
          </a:p>
          <a:p>
            <a:r>
              <a:rPr lang="en-AU" sz="1400" dirty="0"/>
              <a:t>Plots: View current and previous plots you've created</a:t>
            </a:r>
          </a:p>
          <a:p>
            <a:r>
              <a:rPr lang="en-AU" sz="1400" dirty="0"/>
              <a:t>Packages: Helps with loading and installing packages</a:t>
            </a:r>
          </a:p>
          <a:p>
            <a:r>
              <a:rPr lang="en-AU" sz="1400" dirty="0"/>
              <a:t>Help: Show built-in help and allow searching for help</a:t>
            </a:r>
          </a:p>
          <a:p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55070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common file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Specific file formats</a:t>
            </a:r>
          </a:p>
          <a:p>
            <a:pPr lvl="1"/>
            <a:r>
              <a:rPr lang="en-AU" dirty="0"/>
              <a:t>.r : R script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rmd</a:t>
            </a:r>
            <a:r>
              <a:rPr lang="en-AU" dirty="0"/>
              <a:t> : </a:t>
            </a:r>
            <a:r>
              <a:rPr lang="en-AU" dirty="0" err="1"/>
              <a:t>RMarkdown</a:t>
            </a:r>
            <a:r>
              <a:rPr lang="en-AU" dirty="0"/>
              <a:t>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Rproj</a:t>
            </a:r>
            <a:r>
              <a:rPr lang="en-AU" dirty="0"/>
              <a:t> : RStudio project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rdata</a:t>
            </a:r>
            <a:r>
              <a:rPr lang="en-AU" dirty="0"/>
              <a:t> : Native format in r for saving R objects</a:t>
            </a:r>
          </a:p>
          <a:p>
            <a:r>
              <a:rPr lang="en-AU" dirty="0"/>
              <a:t>Other relevant formats</a:t>
            </a:r>
          </a:p>
          <a:p>
            <a:pPr lvl="1"/>
            <a:r>
              <a:rPr lang="en-AU" dirty="0"/>
              <a:t>.md : Markdown file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csv</a:t>
            </a:r>
            <a:r>
              <a:rPr lang="en-AU" dirty="0"/>
              <a:t> : comma separated value data file</a:t>
            </a:r>
          </a:p>
        </p:txBody>
      </p:sp>
    </p:spTree>
    <p:extLst>
      <p:ext uri="{BB962C8B-B14F-4D97-AF65-F5344CB8AC3E}">
        <p14:creationId xmlns:p14="http://schemas.microsoft.com/office/powerpoint/2010/main" val="228110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RStudio</a:t>
            </a:r>
            <a:r>
              <a:rPr lang="en-AU" dirty="0"/>
              <a:t>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It is good practice to store all files related to a particular analysis project within a single directory on your computer that stores only files related to that project</a:t>
            </a:r>
          </a:p>
          <a:p>
            <a:pPr lvl="1"/>
            <a:r>
              <a:rPr lang="en-AU" sz="2000" dirty="0"/>
              <a:t>Such files include scripts, data files, configuration files, figures, exported tables, etc.</a:t>
            </a:r>
          </a:p>
          <a:p>
            <a:pPr lvl="1"/>
            <a:r>
              <a:rPr lang="en-AU" sz="2000" dirty="0"/>
              <a:t>You may also store such files in subdirectories (e.g., store data in a subdirectory called </a:t>
            </a:r>
            <a:r>
              <a:rPr lang="en-AU" sz="1600" dirty="0">
                <a:latin typeface="Courier"/>
                <a:cs typeface="Courier"/>
              </a:rPr>
              <a:t>data</a:t>
            </a:r>
            <a:r>
              <a:rPr lang="en-AU" sz="2000" dirty="0"/>
              <a:t>)</a:t>
            </a:r>
          </a:p>
          <a:p>
            <a:r>
              <a:rPr lang="en-AU" sz="2400" dirty="0"/>
              <a:t>If you work with </a:t>
            </a:r>
            <a:r>
              <a:rPr lang="en-AU" sz="2400" dirty="0" err="1"/>
              <a:t>Rstudio</a:t>
            </a:r>
            <a:r>
              <a:rPr lang="en-AU" sz="2400" dirty="0"/>
              <a:t> it is helpful to make this folder an </a:t>
            </a:r>
            <a:r>
              <a:rPr lang="en-AU" sz="2400" dirty="0" err="1"/>
              <a:t>Rstudio</a:t>
            </a:r>
            <a:r>
              <a:rPr lang="en-AU" sz="2400" dirty="0"/>
              <a:t> Project (Go to: </a:t>
            </a:r>
            <a:r>
              <a:rPr lang="en-AU" sz="1600" dirty="0">
                <a:latin typeface="Courier"/>
                <a:cs typeface="Courier"/>
              </a:rPr>
              <a:t>File – New Project</a:t>
            </a:r>
            <a:r>
              <a:rPr lang="en-AU" sz="2400" dirty="0"/>
              <a:t>)</a:t>
            </a:r>
          </a:p>
          <a:p>
            <a:r>
              <a:rPr lang="en-AU" sz="2400" dirty="0"/>
              <a:t>This will generate a file with an "</a:t>
            </a:r>
            <a:r>
              <a:rPr lang="en-AU" sz="2400" dirty="0" err="1"/>
              <a:t>Rproj</a:t>
            </a:r>
            <a:r>
              <a:rPr lang="en-AU" sz="2400" dirty="0"/>
              <a:t>" extension (e.g., </a:t>
            </a:r>
            <a:r>
              <a:rPr lang="en-AU" sz="2000" dirty="0" err="1">
                <a:latin typeface="Courier"/>
                <a:cs typeface="Courier"/>
              </a:rPr>
              <a:t>myproject.Rproj</a:t>
            </a:r>
            <a:r>
              <a:rPr lang="en-AU" sz="2000" dirty="0"/>
              <a:t>)</a:t>
            </a:r>
          </a:p>
          <a:p>
            <a:r>
              <a:rPr lang="en-AU" sz="2400" dirty="0"/>
              <a:t>You can then double click on this file to open the project</a:t>
            </a:r>
            <a:endParaRPr lang="en-AU" sz="1600" dirty="0">
              <a:latin typeface="Courier"/>
              <a:cs typeface="Courier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1724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Benefits of RStudio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Ensures that the working directory is the same as the project directory. Thus, when you load or save files, you can have confidence that your script will work.</a:t>
            </a:r>
          </a:p>
          <a:p>
            <a:r>
              <a:rPr lang="en-AU" sz="2400" dirty="0"/>
              <a:t>The file pane is opened in the working directory, so it's easy to access other files in the project</a:t>
            </a:r>
          </a:p>
          <a:p>
            <a:r>
              <a:rPr lang="en-AU" sz="2400" dirty="0" err="1"/>
              <a:t>RStudio</a:t>
            </a:r>
            <a:r>
              <a:rPr lang="en-AU" sz="2400" dirty="0"/>
              <a:t> will re-open previous open scripts</a:t>
            </a:r>
          </a:p>
        </p:txBody>
      </p:sp>
    </p:spTree>
    <p:extLst>
      <p:ext uri="{BB962C8B-B14F-4D97-AF65-F5344CB8AC3E}">
        <p14:creationId xmlns:p14="http://schemas.microsoft.com/office/powerpoint/2010/main" val="417338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Core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Open </a:t>
            </a:r>
            <a:r>
              <a:rPr lang="en-AU" sz="1800" dirty="0">
                <a:latin typeface="Courier"/>
                <a:cs typeface="Courier"/>
              </a:rPr>
              <a:t>"training-exercises/introduction-to-r-</a:t>
            </a:r>
            <a:r>
              <a:rPr lang="en-AU" sz="1800" dirty="0" err="1">
                <a:latin typeface="Courier"/>
                <a:cs typeface="Courier"/>
              </a:rPr>
              <a:t>workshop.Rproj</a:t>
            </a:r>
            <a:r>
              <a:rPr lang="en-AU" sz="1800" dirty="0">
                <a:latin typeface="Courier"/>
                <a:cs typeface="Courier"/>
              </a:rPr>
              <a:t>" </a:t>
            </a:r>
            <a:r>
              <a:rPr lang="en-AU" dirty="0"/>
              <a:t>in Finder or Explorer</a:t>
            </a:r>
            <a:endParaRPr lang="en-AU" sz="1800" dirty="0">
              <a:latin typeface="Courier"/>
              <a:cs typeface="Courier"/>
            </a:endParaRPr>
          </a:p>
          <a:p>
            <a:pPr marL="342900" lvl="1" indent="-342900">
              <a:buFont typeface="Arial"/>
              <a:buChar char="•"/>
            </a:pPr>
            <a:r>
              <a:rPr lang="en-AU" dirty="0"/>
              <a:t>Open "</a:t>
            </a:r>
            <a:r>
              <a:rPr lang="en-AU" dirty="0">
                <a:latin typeface="Courier"/>
                <a:cs typeface="Courier"/>
              </a:rPr>
              <a:t>1-core-language.rmd"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Topics</a:t>
            </a:r>
          </a:p>
          <a:p>
            <a:pPr marL="742950" lvl="2" indent="-342900"/>
            <a:r>
              <a:rPr lang="en-AU" dirty="0"/>
              <a:t>Assignment</a:t>
            </a:r>
          </a:p>
          <a:p>
            <a:pPr marL="742950" lvl="2" indent="-342900"/>
            <a:r>
              <a:rPr lang="en-AU" dirty="0"/>
              <a:t>Workspaces</a:t>
            </a:r>
          </a:p>
          <a:p>
            <a:pPr marL="742950" lvl="2" indent="-342900"/>
            <a:r>
              <a:rPr lang="en-AU" dirty="0"/>
              <a:t>Data types</a:t>
            </a:r>
          </a:p>
          <a:p>
            <a:pPr marL="742950" lvl="2" indent="-342900"/>
            <a:r>
              <a:rPr lang="en-AU" dirty="0"/>
              <a:t>Getting Help</a:t>
            </a:r>
          </a:p>
          <a:p>
            <a:pPr marL="742950" lvl="2" indent="-342900"/>
            <a:r>
              <a:rPr lang="en-AU" dirty="0"/>
              <a:t>Packages</a:t>
            </a:r>
          </a:p>
          <a:p>
            <a:pPr marL="742950" lvl="2" indent="-342900"/>
            <a:r>
              <a:rPr lang="en-AU" dirty="0"/>
              <a:t>Missing Data</a:t>
            </a:r>
          </a:p>
          <a:p>
            <a:pPr marL="742950" lvl="2" indent="-342900"/>
            <a:r>
              <a:rPr lang="en-AU" dirty="0"/>
              <a:t>Data Summaries</a:t>
            </a:r>
          </a:p>
          <a:p>
            <a:pPr marL="742950" lvl="2" indent="-342900"/>
            <a:r>
              <a:rPr lang="en-AU" dirty="0"/>
              <a:t>Functions</a:t>
            </a:r>
          </a:p>
          <a:p>
            <a:pPr marL="742950" lvl="2" indent="-342900"/>
            <a:r>
              <a:rPr lang="en-AU" dirty="0"/>
              <a:t>Importing / Export Data</a:t>
            </a:r>
          </a:p>
          <a:p>
            <a:pPr marL="742950" lvl="2" indent="-342900"/>
            <a:r>
              <a:rPr lang="en-AU" dirty="0"/>
              <a:t>Random Variables</a:t>
            </a:r>
          </a:p>
          <a:p>
            <a:pPr marL="742950" lvl="2" indent="-342900"/>
            <a:r>
              <a:rPr lang="en-AU" dirty="0"/>
              <a:t>Functions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510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Graphics and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2-graphics-data-manipulaion.rmd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Topics</a:t>
            </a:r>
          </a:p>
          <a:p>
            <a:pPr marL="742950" lvl="2" indent="-342900"/>
            <a:r>
              <a:rPr lang="en-AU" dirty="0"/>
              <a:t>Base graphics</a:t>
            </a:r>
          </a:p>
          <a:p>
            <a:pPr marL="742950" lvl="2" indent="-342900"/>
            <a:r>
              <a:rPr lang="en-AU" dirty="0"/>
              <a:t>Lattice graphics</a:t>
            </a:r>
          </a:p>
          <a:p>
            <a:pPr marL="742950" lvl="2" indent="-342900"/>
            <a:r>
              <a:rPr lang="en-AU" dirty="0"/>
              <a:t>ggplot2</a:t>
            </a:r>
          </a:p>
          <a:p>
            <a:pPr marL="342900" lvl="1" indent="-342900"/>
            <a:r>
              <a:rPr lang="en-AU" dirty="0"/>
              <a:t>See cheat sheets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9" y="3436770"/>
            <a:ext cx="3763322" cy="3039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9" y="3250278"/>
            <a:ext cx="4051369" cy="347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38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143"/>
            <a:ext cx="8229600" cy="2699712"/>
          </a:xfrm>
        </p:spPr>
        <p:txBody>
          <a:bodyPr>
            <a:normAutofit/>
          </a:bodyPr>
          <a:lstStyle/>
          <a:p>
            <a:r>
              <a:rPr lang="en-AU" dirty="0"/>
              <a:t>Housekeeping</a:t>
            </a:r>
          </a:p>
          <a:p>
            <a:pPr lvl="1"/>
            <a:r>
              <a:rPr lang="en-AU" dirty="0"/>
              <a:t>Toilets</a:t>
            </a:r>
          </a:p>
          <a:p>
            <a:pPr lvl="1"/>
            <a:r>
              <a:rPr lang="en-AU" dirty="0"/>
              <a:t>Internet / Wi-Fi</a:t>
            </a:r>
          </a:p>
          <a:p>
            <a:pPr lvl="1"/>
            <a:r>
              <a:rPr lang="en-AU" dirty="0"/>
              <a:t>Power</a:t>
            </a:r>
          </a:p>
          <a:p>
            <a:pPr lvl="1"/>
            <a:r>
              <a:rPr lang="en-AU" dirty="0"/>
              <a:t>Food / Drinks</a:t>
            </a:r>
          </a:p>
          <a:p>
            <a:pPr lvl="1"/>
            <a:r>
              <a:rPr lang="en-AU" dirty="0"/>
              <a:t>Laptop security</a:t>
            </a:r>
          </a:p>
          <a:p>
            <a:pPr lvl="1"/>
            <a:r>
              <a:rPr lang="en-AU" dirty="0"/>
              <a:t>Feel free to ask questions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68420"/>
              </p:ext>
            </p:extLst>
          </p:nvPr>
        </p:nvGraphicFramePr>
        <p:xfrm>
          <a:off x="1524000" y="94406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10:00 – 11:30 (90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orning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11:30 – 11:45 (15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Morning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11:45 – 1:00 (75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oon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1:00 – 2:00 (60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2:00  – 3:30 (90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Afternoon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3:30 – 3:45 (15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Break: Afternoon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3:45 – 5:00 (75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Final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3-statistical-models.rmd</a:t>
            </a:r>
          </a:p>
          <a:p>
            <a:r>
              <a:rPr lang="en-AU" dirty="0"/>
              <a:t>Topics</a:t>
            </a:r>
          </a:p>
          <a:p>
            <a:pPr lvl="1"/>
            <a:r>
              <a:rPr lang="en-AU" dirty="0"/>
              <a:t>Correlations</a:t>
            </a:r>
          </a:p>
          <a:p>
            <a:pPr lvl="1"/>
            <a:r>
              <a:rPr lang="en-AU" dirty="0"/>
              <a:t>Regression models</a:t>
            </a:r>
          </a:p>
          <a:p>
            <a:pPr lvl="1"/>
            <a:r>
              <a:rPr lang="en-AU" dirty="0"/>
              <a:t>Formula notation</a:t>
            </a:r>
          </a:p>
          <a:p>
            <a:pPr lvl="1"/>
            <a:r>
              <a:rPr lang="en-AU" dirty="0"/>
              <a:t>Factors: Categorical predictors</a:t>
            </a:r>
          </a:p>
          <a:p>
            <a:pPr lvl="1"/>
            <a:r>
              <a:rPr lang="en-AU" dirty="0"/>
              <a:t>Illustration of applications</a:t>
            </a:r>
          </a:p>
          <a:p>
            <a:pPr lvl="2"/>
            <a:r>
              <a:rPr lang="en-AU" dirty="0"/>
              <a:t>Generalized linear model / logistic regression</a:t>
            </a:r>
          </a:p>
          <a:p>
            <a:pPr lvl="2"/>
            <a:r>
              <a:rPr lang="en-AU" dirty="0"/>
              <a:t>Multilevel modelling</a:t>
            </a:r>
          </a:p>
          <a:p>
            <a:pPr lvl="2"/>
            <a:r>
              <a:rPr lang="en-AU" dirty="0"/>
              <a:t>Meta analysis</a:t>
            </a:r>
          </a:p>
          <a:p>
            <a:pPr lvl="2"/>
            <a:r>
              <a:rPr lang="en-AU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89340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Concluding Remarks</a:t>
            </a:r>
            <a:br>
              <a:rPr lang="en-AU" dirty="0"/>
            </a:br>
            <a:r>
              <a:rPr lang="en-AU" sz="2400" dirty="0"/>
              <a:t>Introduction to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 Jeromy Anglim</a:t>
            </a:r>
          </a:p>
          <a:p>
            <a:r>
              <a:rPr lang="en-AU" dirty="0"/>
              <a:t>Deakin University</a:t>
            </a:r>
          </a:p>
          <a:p>
            <a:r>
              <a:rPr lang="en-AU" dirty="0" err="1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682625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aim of this introductory training has been to get you oriented with R.</a:t>
            </a:r>
          </a:p>
          <a:p>
            <a:r>
              <a:rPr lang="en-AU" dirty="0"/>
              <a:t>By installing R, RStudio, and related packages you overcame the first obstacle.</a:t>
            </a:r>
          </a:p>
          <a:p>
            <a:r>
              <a:rPr lang="en-AU" dirty="0"/>
              <a:t>We have gone over the nuts and bolts of the language</a:t>
            </a:r>
          </a:p>
          <a:p>
            <a:r>
              <a:rPr lang="en-AU" dirty="0"/>
              <a:t>Data manipulation and graphics are common tasks across all data analysis projects</a:t>
            </a:r>
          </a:p>
          <a:p>
            <a:r>
              <a:rPr lang="en-AU" dirty="0"/>
              <a:t>We have illustrated R's functionality using common statistical </a:t>
            </a:r>
            <a:r>
              <a:rPr lang="en-AU"/>
              <a:t>models.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63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Getting Help Online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571" y="825892"/>
            <a:ext cx="5142043" cy="5895584"/>
          </a:xfrm>
        </p:spPr>
        <p:txBody>
          <a:bodyPr>
            <a:normAutofit fontScale="92500"/>
          </a:bodyPr>
          <a:lstStyle/>
          <a:p>
            <a:r>
              <a:rPr lang="en-AU" dirty="0"/>
              <a:t>Quick-R website:</a:t>
            </a:r>
          </a:p>
          <a:p>
            <a:pPr lvl="1"/>
            <a:r>
              <a:rPr lang="en-AU" dirty="0"/>
              <a:t>Excellent website with code templates for common tasks </a:t>
            </a:r>
          </a:p>
          <a:p>
            <a:pPr lvl="1"/>
            <a:r>
              <a:rPr lang="en-AU" dirty="0">
                <a:hlinkClick r:id="rId2"/>
              </a:rPr>
              <a:t>http://www.statmethods.net</a:t>
            </a:r>
            <a:endParaRPr lang="en-AU" dirty="0"/>
          </a:p>
          <a:p>
            <a:r>
              <a:rPr lang="en-AU" dirty="0"/>
              <a:t>Reference Cards: See particularly Tom Short's</a:t>
            </a:r>
          </a:p>
          <a:p>
            <a:pPr lvl="1"/>
            <a:r>
              <a:rPr lang="en-AU" dirty="0"/>
              <a:t>Print out and gradually expand your R vocabulary</a:t>
            </a:r>
          </a:p>
          <a:p>
            <a:pPr lvl="1"/>
            <a:r>
              <a:rPr lang="en-AU" dirty="0"/>
              <a:t>See particularly Tom Short's </a:t>
            </a:r>
            <a:r>
              <a:rPr lang="en-AU" sz="1300" dirty="0">
                <a:hlinkClick r:id="rId3"/>
              </a:rPr>
              <a:t>http://cran.r-project.org/doc/contrib/Short-refcard.pdf</a:t>
            </a:r>
            <a:endParaRPr lang="en-AU" sz="1300" dirty="0"/>
          </a:p>
          <a:p>
            <a:pPr lvl="1"/>
            <a:r>
              <a:rPr lang="en-AU" dirty="0"/>
              <a:t>RStudio </a:t>
            </a:r>
            <a:r>
              <a:rPr lang="en-AU" dirty="0" err="1"/>
              <a:t>cheatsheets</a:t>
            </a:r>
            <a:r>
              <a:rPr lang="en-AU" sz="1500" dirty="0" err="1">
                <a:hlinkClick r:id="rId4"/>
              </a:rPr>
              <a:t>http</a:t>
            </a:r>
            <a:r>
              <a:rPr lang="en-AU" sz="1500" dirty="0">
                <a:hlinkClick r:id="rId4"/>
              </a:rPr>
              <a:t>://www.rstudio.com/resources/cheatsheets/</a:t>
            </a:r>
            <a:endParaRPr lang="en-AU" sz="1500" dirty="0"/>
          </a:p>
          <a:p>
            <a:r>
              <a:rPr lang="en-AU" dirty="0"/>
              <a:t>Google usually has the answer</a:t>
            </a:r>
          </a:p>
          <a:p>
            <a:pPr lvl="1"/>
            <a:r>
              <a:rPr lang="en-AU" dirty="0"/>
              <a:t>Generally adding "with R" or "in R" to a statement of what you want to do should suffice: e.g., "multiple regression with R"</a:t>
            </a:r>
          </a:p>
          <a:p>
            <a:pPr lvl="1"/>
            <a:r>
              <a:rPr lang="en-AU" dirty="0"/>
              <a:t>Or use dedicated R search engine: </a:t>
            </a:r>
            <a:r>
              <a:rPr lang="en-AU" dirty="0">
                <a:hlinkClick r:id="rId5"/>
              </a:rPr>
              <a:t>http://rseek.org</a:t>
            </a:r>
            <a:endParaRPr lang="en-AU" dirty="0"/>
          </a:p>
          <a:p>
            <a:pPr lvl="1"/>
            <a:endParaRPr lang="en-AU" sz="11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468" y="390746"/>
            <a:ext cx="2646509" cy="150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42" y="4911473"/>
            <a:ext cx="2764189" cy="1856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409" y="2692857"/>
            <a:ext cx="2503765" cy="206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r="49244"/>
          <a:stretch/>
        </p:blipFill>
        <p:spPr>
          <a:xfrm>
            <a:off x="5379942" y="2332187"/>
            <a:ext cx="1592743" cy="1882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849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/>
              <a:t>Ask Specific Questions on </a:t>
            </a:r>
            <a:r>
              <a:rPr lang="en-AU" sz="3600" dirty="0" err="1"/>
              <a:t>StackOverflow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5674897" cy="5895584"/>
          </a:xfrm>
        </p:spPr>
        <p:txBody>
          <a:bodyPr>
            <a:normAutofit/>
          </a:bodyPr>
          <a:lstStyle/>
          <a:p>
            <a:r>
              <a:rPr lang="en-AU" dirty="0" err="1"/>
              <a:t>StackOverflow</a:t>
            </a:r>
            <a:r>
              <a:rPr lang="en-AU" dirty="0"/>
              <a:t> with the R tag</a:t>
            </a:r>
          </a:p>
          <a:p>
            <a:pPr lvl="1"/>
            <a:r>
              <a:rPr lang="en-AU" dirty="0">
                <a:hlinkClick r:id="rId2"/>
              </a:rPr>
              <a:t>http://stackoverflow.com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stackoverflow.com</a:t>
            </a:r>
            <a:r>
              <a:rPr lang="en-AU" dirty="0">
                <a:hlinkClick r:id="rId3"/>
              </a:rPr>
              <a:t>/questions/tagged/r</a:t>
            </a:r>
            <a:endParaRPr lang="en-AU" dirty="0"/>
          </a:p>
          <a:p>
            <a:r>
              <a:rPr lang="en-AU" dirty="0"/>
              <a:t>How to ask question?</a:t>
            </a:r>
          </a:p>
          <a:p>
            <a:pPr lvl="1"/>
            <a:r>
              <a:rPr lang="en-AU" dirty="0"/>
              <a:t>Search to see whether question has already been asked</a:t>
            </a:r>
          </a:p>
          <a:p>
            <a:pPr lvl="1"/>
            <a:r>
              <a:rPr lang="en-AU" dirty="0"/>
              <a:t>Click Ask Question</a:t>
            </a:r>
          </a:p>
          <a:p>
            <a:pPr lvl="1"/>
            <a:r>
              <a:rPr lang="en-AU" dirty="0"/>
              <a:t>Include the R tag</a:t>
            </a:r>
          </a:p>
          <a:p>
            <a:pPr lvl="1"/>
            <a:r>
              <a:rPr lang="en-AU" dirty="0"/>
              <a:t>Try to make the example reproducible (e.g., include minimal data)</a:t>
            </a:r>
          </a:p>
          <a:p>
            <a:r>
              <a:rPr lang="en-AU" dirty="0"/>
              <a:t>Also see</a:t>
            </a:r>
          </a:p>
          <a:p>
            <a:pPr lvl="1"/>
            <a:r>
              <a:rPr lang="en-AU" dirty="0">
                <a:hlinkClick r:id="rId4"/>
              </a:rPr>
              <a:t>http://</a:t>
            </a:r>
            <a:r>
              <a:rPr lang="en-AU" dirty="0" err="1">
                <a:hlinkClick r:id="rId4"/>
              </a:rPr>
              <a:t>stats.stackexchange.com</a:t>
            </a:r>
            <a:r>
              <a:rPr lang="en-AU" dirty="0"/>
              <a:t> where the emphasis is on statistical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04" y="825892"/>
            <a:ext cx="3072794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Use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790368"/>
            <a:ext cx="8916427" cy="5895584"/>
          </a:xfrm>
        </p:spPr>
        <p:txBody>
          <a:bodyPr/>
          <a:lstStyle/>
          <a:p>
            <a:r>
              <a:rPr lang="en-AU" dirty="0"/>
              <a:t>Hopefully, at this point you have a sense of whether R might be something you can use. Perhaps one of these use cases will fit:</a:t>
            </a:r>
          </a:p>
          <a:p>
            <a:pPr lvl="1"/>
            <a:r>
              <a:rPr lang="en-AU" dirty="0"/>
              <a:t>You may realise that </a:t>
            </a:r>
            <a:r>
              <a:rPr lang="en-AU" b="1" dirty="0"/>
              <a:t>R is not for you</a:t>
            </a:r>
            <a:r>
              <a:rPr lang="en-AU" dirty="0"/>
              <a:t>. It's not for everyone.</a:t>
            </a:r>
          </a:p>
          <a:p>
            <a:pPr lvl="1"/>
            <a:r>
              <a:rPr lang="en-AU" dirty="0"/>
              <a:t>You may be in an environment, where you don't have access to paid statistics packages and </a:t>
            </a:r>
            <a:r>
              <a:rPr lang="en-AU" b="1" dirty="0"/>
              <a:t>you need a free tool.</a:t>
            </a:r>
          </a:p>
          <a:p>
            <a:pPr lvl="1"/>
            <a:r>
              <a:rPr lang="en-AU" dirty="0"/>
              <a:t>R may be </a:t>
            </a:r>
            <a:r>
              <a:rPr lang="en-AU" b="1" dirty="0"/>
              <a:t>a tool that you occasionally use </a:t>
            </a:r>
            <a:r>
              <a:rPr lang="en-AU" dirty="0"/>
              <a:t>when you need particularly functionality not offered by your regular statistics package.</a:t>
            </a:r>
          </a:p>
          <a:p>
            <a:pPr lvl="1"/>
            <a:r>
              <a:rPr lang="en-AU" dirty="0"/>
              <a:t>R can be </a:t>
            </a:r>
            <a:r>
              <a:rPr lang="en-AU" b="1" dirty="0"/>
              <a:t>your primary statistics package </a:t>
            </a:r>
            <a:r>
              <a:rPr lang="en-AU" dirty="0"/>
              <a:t>for data analysis.</a:t>
            </a:r>
          </a:p>
          <a:p>
            <a:endParaRPr lang="en-AU" dirty="0"/>
          </a:p>
          <a:p>
            <a:r>
              <a:rPr lang="en-AU" dirty="0"/>
              <a:t>R is a tool that becomes more useful over time. </a:t>
            </a:r>
          </a:p>
          <a:p>
            <a:pPr lvl="1"/>
            <a:r>
              <a:rPr lang="en-AU" dirty="0"/>
              <a:t>You acquire scripts that you can re-use.</a:t>
            </a:r>
          </a:p>
          <a:p>
            <a:pPr lvl="1"/>
            <a:r>
              <a:rPr lang="en-AU" dirty="0"/>
              <a:t>Learning new statistical models becomes easier over time as you learn the conventions in R.</a:t>
            </a:r>
          </a:p>
          <a:p>
            <a:pPr lvl="1"/>
            <a:endParaRPr lang="en-AU" dirty="0"/>
          </a:p>
          <a:p>
            <a:r>
              <a:rPr lang="en-AU" dirty="0"/>
              <a:t>R ultimately makes data analysis more fun.</a:t>
            </a:r>
          </a:p>
        </p:txBody>
      </p:sp>
    </p:spTree>
    <p:extLst>
      <p:ext uri="{BB962C8B-B14F-4D97-AF65-F5344CB8AC3E}">
        <p14:creationId xmlns:p14="http://schemas.microsoft.com/office/powerpoint/2010/main" val="239251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 are keen to make R your main platform for data analysis, then there are lots of options for learning more.</a:t>
            </a:r>
          </a:p>
          <a:p>
            <a:pPr lvl="1"/>
            <a:r>
              <a:rPr lang="en-AU" dirty="0"/>
              <a:t>Start applying R to a project that you are working on</a:t>
            </a:r>
          </a:p>
          <a:p>
            <a:pPr lvl="1"/>
            <a:r>
              <a:rPr lang="en-AU" dirty="0"/>
              <a:t>Have a read through some of the contributed documentation</a:t>
            </a:r>
          </a:p>
          <a:p>
            <a:pPr lvl="2"/>
            <a:r>
              <a:rPr lang="en-AU" dirty="0">
                <a:hlinkClick r:id="rId2"/>
              </a:rPr>
              <a:t>http://cran.r-project.org/other-docs.html</a:t>
            </a:r>
            <a:endParaRPr lang="en-AU" dirty="0"/>
          </a:p>
          <a:p>
            <a:pPr lvl="1"/>
            <a:r>
              <a:rPr lang="en-AU" dirty="0"/>
              <a:t>Get a book on R relevant to your area</a:t>
            </a:r>
          </a:p>
          <a:p>
            <a:pPr lvl="2"/>
            <a:r>
              <a:rPr lang="en-AU" dirty="0">
                <a:hlinkClick r:id="rId3"/>
              </a:rPr>
              <a:t>http://www.r-project.org/doc/bib/R-books.html</a:t>
            </a:r>
            <a:endParaRPr lang="en-AU" dirty="0"/>
          </a:p>
          <a:p>
            <a:pPr lvl="1"/>
            <a:r>
              <a:rPr lang="en-AU" dirty="0"/>
              <a:t>Check out video tutorials on Coursera, YouTube, Lynda</a:t>
            </a:r>
          </a:p>
          <a:p>
            <a:pPr lvl="1"/>
            <a:r>
              <a:rPr lang="en-AU" dirty="0"/>
              <a:t>Follow recent developments in R</a:t>
            </a:r>
          </a:p>
          <a:p>
            <a:pPr lvl="2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twitter.com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hashtag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rstats?src</a:t>
            </a:r>
            <a:r>
              <a:rPr lang="en-AU" dirty="0">
                <a:hlinkClick r:id="rId4"/>
              </a:rPr>
              <a:t>=hash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http://www.r-bloggers.com</a:t>
            </a:r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Aims of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43654"/>
            <a:ext cx="8916427" cy="5895584"/>
          </a:xfrm>
        </p:spPr>
        <p:txBody>
          <a:bodyPr/>
          <a:lstStyle/>
          <a:p>
            <a:r>
              <a:rPr lang="en-AU" dirty="0"/>
              <a:t>By the end of this workshop you should have a basic understanding of</a:t>
            </a:r>
          </a:p>
          <a:p>
            <a:pPr lvl="1"/>
            <a:r>
              <a:rPr lang="en-AU" dirty="0"/>
              <a:t>What R can do </a:t>
            </a:r>
          </a:p>
          <a:p>
            <a:pPr lvl="1"/>
            <a:r>
              <a:rPr lang="en-AU" dirty="0"/>
              <a:t>Whether you want to use R in the future</a:t>
            </a:r>
          </a:p>
          <a:p>
            <a:pPr lvl="1"/>
            <a:r>
              <a:rPr lang="en-AU" dirty="0"/>
              <a:t>How the language works</a:t>
            </a:r>
          </a:p>
          <a:p>
            <a:pPr lvl="1"/>
            <a:r>
              <a:rPr lang="en-AU" dirty="0"/>
              <a:t>How to perform standard data analysis activities with R such as importing, manipulating, graphing, and modelling data</a:t>
            </a:r>
          </a:p>
        </p:txBody>
      </p:sp>
    </p:spTree>
    <p:extLst>
      <p:ext uri="{BB962C8B-B14F-4D97-AF65-F5344CB8AC3E}">
        <p14:creationId xmlns:p14="http://schemas.microsoft.com/office/powerpoint/2010/main" val="35529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460-6DE9-5A48-B3A8-61472DB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E14-FB48-D046-A876-213806D0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existing level </a:t>
            </a:r>
            <a:r>
              <a:rPr lang="en-US"/>
              <a:t>of experience with R?</a:t>
            </a:r>
            <a:endParaRPr lang="en-US" dirty="0"/>
          </a:p>
          <a:p>
            <a:r>
              <a:rPr lang="en-US" dirty="0"/>
              <a:t>What do you want to get out of today?</a:t>
            </a:r>
          </a:p>
        </p:txBody>
      </p:sp>
    </p:spTree>
    <p:extLst>
      <p:ext uri="{BB962C8B-B14F-4D97-AF65-F5344CB8AC3E}">
        <p14:creationId xmlns:p14="http://schemas.microsoft.com/office/powerpoint/2010/main" val="66357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604372"/>
            <a:ext cx="8916427" cy="5895584"/>
          </a:xfrm>
        </p:spPr>
        <p:txBody>
          <a:bodyPr>
            <a:noAutofit/>
          </a:bodyPr>
          <a:lstStyle/>
          <a:p>
            <a:r>
              <a:rPr lang="en-AU" sz="1800" dirty="0"/>
              <a:t>Sessions 1</a:t>
            </a:r>
          </a:p>
          <a:p>
            <a:pPr lvl="1"/>
            <a:r>
              <a:rPr lang="en-AU" sz="1800" dirty="0"/>
              <a:t>Introductions</a:t>
            </a:r>
          </a:p>
          <a:p>
            <a:pPr lvl="2"/>
            <a:r>
              <a:rPr lang="en-AU" sz="1800" dirty="0"/>
              <a:t>What can R do? Why and when would you want to use R?</a:t>
            </a:r>
          </a:p>
          <a:p>
            <a:pPr lvl="2"/>
            <a:r>
              <a:rPr lang="en-AU" sz="1800" dirty="0"/>
              <a:t>Overview of a project</a:t>
            </a:r>
          </a:p>
          <a:p>
            <a:pPr lvl="2"/>
            <a:r>
              <a:rPr lang="en-AU" sz="1800" dirty="0"/>
              <a:t>How to get help; Working with </a:t>
            </a:r>
            <a:r>
              <a:rPr lang="en-AU" sz="1800" dirty="0" err="1"/>
              <a:t>RStudio</a:t>
            </a:r>
            <a:endParaRPr lang="en-AU" sz="1800" dirty="0"/>
          </a:p>
          <a:p>
            <a:pPr lvl="1"/>
            <a:r>
              <a:rPr lang="en-AU" sz="1800" dirty="0"/>
              <a:t>Core Language</a:t>
            </a:r>
          </a:p>
          <a:p>
            <a:pPr lvl="2"/>
            <a:r>
              <a:rPr lang="en-AU" sz="1800" dirty="0"/>
              <a:t>Data types, functions, operations, loading data, saving data</a:t>
            </a:r>
          </a:p>
          <a:p>
            <a:pPr lvl="2"/>
            <a:r>
              <a:rPr lang="en-AU" sz="1800" dirty="0"/>
              <a:t>R Packages (installing, loading, using)</a:t>
            </a:r>
          </a:p>
          <a:p>
            <a:r>
              <a:rPr lang="en-AU" sz="1800" dirty="0"/>
              <a:t>Session 2</a:t>
            </a:r>
          </a:p>
          <a:p>
            <a:pPr lvl="1"/>
            <a:r>
              <a:rPr lang="en-AU" sz="1800" dirty="0"/>
              <a:t>Data manipulation</a:t>
            </a:r>
          </a:p>
          <a:p>
            <a:pPr lvl="1"/>
            <a:r>
              <a:rPr lang="en-AU" sz="1800" dirty="0"/>
              <a:t>Graphs (base, lattice, ggplot2)</a:t>
            </a:r>
          </a:p>
          <a:p>
            <a:pPr lvl="1"/>
            <a:r>
              <a:rPr lang="en-AU" sz="1800" dirty="0"/>
              <a:t>Standard statistical functions: Descriptive statistics, correlations, linear regression</a:t>
            </a:r>
          </a:p>
          <a:p>
            <a:pPr lvl="1"/>
            <a:r>
              <a:rPr lang="en-AU" sz="1800" dirty="0"/>
              <a:t>Brief Overview of what is possible</a:t>
            </a:r>
          </a:p>
          <a:p>
            <a:pPr lvl="2"/>
            <a:r>
              <a:rPr lang="en-AU" sz="1800" dirty="0"/>
              <a:t>Generalised linear models, multilevel modelling, structural equation modelling, Bayesian analysis, bootstrapping, meta-analysis</a:t>
            </a:r>
          </a:p>
          <a:p>
            <a:r>
              <a:rPr lang="en-AU" sz="1800" dirty="0"/>
              <a:t>Session 3 and 4</a:t>
            </a:r>
          </a:p>
          <a:p>
            <a:pPr lvl="1"/>
            <a:r>
              <a:rPr lang="en-AU" sz="1800" dirty="0" err="1"/>
              <a:t>lavaan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203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Slides </a:t>
            </a:r>
          </a:p>
          <a:p>
            <a:pPr lvl="1"/>
            <a:r>
              <a:rPr lang="en-AU" dirty="0"/>
              <a:t>I will present some slides</a:t>
            </a:r>
          </a:p>
          <a:p>
            <a:pPr lvl="1"/>
            <a:r>
              <a:rPr lang="en-AU" dirty="0"/>
              <a:t>Most content will be covered in the interactive presentations</a:t>
            </a:r>
          </a:p>
          <a:p>
            <a:r>
              <a:rPr lang="en-AU" dirty="0"/>
              <a:t>Interactive presentations </a:t>
            </a:r>
          </a:p>
          <a:p>
            <a:pPr lvl="1"/>
            <a:r>
              <a:rPr lang="en-AU" dirty="0"/>
              <a:t>I will introduce many concepts by demonstrating functionality in R and </a:t>
            </a:r>
            <a:r>
              <a:rPr lang="en-AU" dirty="0" err="1"/>
              <a:t>RStudio</a:t>
            </a:r>
            <a:endParaRPr lang="en-AU" dirty="0"/>
          </a:p>
          <a:p>
            <a:pPr lvl="1"/>
            <a:r>
              <a:rPr lang="en-AU" dirty="0"/>
              <a:t>You are encouraged to open these script files and run them on your laptop as I work through them</a:t>
            </a:r>
          </a:p>
          <a:p>
            <a:r>
              <a:rPr lang="en-AU" dirty="0"/>
              <a:t>Exercises</a:t>
            </a:r>
          </a:p>
          <a:p>
            <a:pPr lvl="1"/>
            <a:r>
              <a:rPr lang="en-AU" dirty="0"/>
              <a:t>There will be regular points where you are given brief exercises where you asked to apply the concepts presented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6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"R is a free software environment for statistical computing and graphics" - </a:t>
            </a:r>
            <a:r>
              <a:rPr lang="en-AU" dirty="0">
                <a:hlinkClick r:id="rId2"/>
              </a:rPr>
              <a:t>http://</a:t>
            </a:r>
            <a:r>
              <a:rPr lang="en-AU" dirty="0" err="1">
                <a:hlinkClick r:id="rId2"/>
              </a:rPr>
              <a:t>www.r-project.org</a:t>
            </a:r>
            <a:endParaRPr lang="en-AU" dirty="0"/>
          </a:p>
          <a:p>
            <a:r>
              <a:rPr lang="en-AU" dirty="0"/>
              <a:t>It is a full-featured statistical analysis package (e.g., like SAS, </a:t>
            </a:r>
            <a:r>
              <a:rPr lang="en-AU" dirty="0" err="1"/>
              <a:t>Stata</a:t>
            </a:r>
            <a:r>
              <a:rPr lang="en-AU" dirty="0"/>
              <a:t>, SPSS, etc.) that allows you to:</a:t>
            </a:r>
          </a:p>
          <a:p>
            <a:pPr lvl="1"/>
            <a:r>
              <a:rPr lang="en-AU" dirty="0"/>
              <a:t>Import and export data in a wide range of formats</a:t>
            </a:r>
          </a:p>
          <a:p>
            <a:pPr lvl="1"/>
            <a:r>
              <a:rPr lang="en-AU" dirty="0"/>
              <a:t>Manipulate data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Graphically represent data</a:t>
            </a:r>
          </a:p>
          <a:p>
            <a:r>
              <a:rPr lang="en-AU" dirty="0"/>
              <a:t>It is a full-featured programming language designed for data analysis</a:t>
            </a:r>
          </a:p>
          <a:p>
            <a:r>
              <a:rPr lang="en-AU" dirty="0"/>
              <a:t>Why the name "R"?</a:t>
            </a:r>
          </a:p>
          <a:p>
            <a:pPr lvl="1"/>
            <a:r>
              <a:rPr lang="en-AU" dirty="0"/>
              <a:t>First letter of two originators: Ross </a:t>
            </a:r>
            <a:r>
              <a:rPr lang="en-AU" dirty="0" err="1"/>
              <a:t>Ihaka</a:t>
            </a:r>
            <a:r>
              <a:rPr lang="en-AU" dirty="0"/>
              <a:t> and Robert Gentleman</a:t>
            </a:r>
          </a:p>
          <a:p>
            <a:pPr lvl="1"/>
            <a:r>
              <a:rPr lang="en-AU" dirty="0"/>
              <a:t>Built on a earlier language called "S"</a:t>
            </a:r>
          </a:p>
        </p:txBody>
      </p:sp>
    </p:spTree>
    <p:extLst>
      <p:ext uri="{BB962C8B-B14F-4D97-AF65-F5344CB8AC3E}">
        <p14:creationId xmlns:p14="http://schemas.microsoft.com/office/powerpoint/2010/main" val="34100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 is free</a:t>
            </a:r>
          </a:p>
          <a:p>
            <a:r>
              <a:rPr lang="en-AU" dirty="0"/>
              <a:t>R is open source</a:t>
            </a:r>
          </a:p>
          <a:p>
            <a:r>
              <a:rPr lang="en-AU" dirty="0"/>
              <a:t>R runs on Windows, OSX, Linux</a:t>
            </a:r>
          </a:p>
          <a:p>
            <a:r>
              <a:rPr lang="en-AU" dirty="0"/>
              <a:t>R has a huge library of user-contributed packages (over 6,000 on CRAN)</a:t>
            </a:r>
          </a:p>
          <a:p>
            <a:pPr lvl="1"/>
            <a:r>
              <a:rPr lang="en-AU" dirty="0"/>
              <a:t>Functionality not available in other software</a:t>
            </a:r>
          </a:p>
          <a:p>
            <a:pPr lvl="1"/>
            <a:r>
              <a:rPr lang="en-AU" dirty="0"/>
              <a:t>Only need to learn the new bits of the specific package; i.e., you can use the same graphics, data manipulation, data simulation, programming tools across analysis tasks</a:t>
            </a:r>
          </a:p>
          <a:p>
            <a:r>
              <a:rPr lang="en-AU" dirty="0"/>
              <a:t>R is flexible</a:t>
            </a:r>
          </a:p>
          <a:p>
            <a:r>
              <a:rPr lang="en-AU" dirty="0"/>
              <a:t>R facilitates reproducible research</a:t>
            </a:r>
          </a:p>
          <a:p>
            <a:r>
              <a:rPr lang="en-AU" dirty="0"/>
              <a:t>R makes data analysis fun</a:t>
            </a:r>
          </a:p>
          <a:p>
            <a:r>
              <a:rPr lang="en-AU" dirty="0"/>
              <a:t>Popular in academia and industry: lots of free online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4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Challenges of using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8587832" cy="5895584"/>
          </a:xfrm>
        </p:spPr>
        <p:txBody>
          <a:bodyPr/>
          <a:lstStyle/>
          <a:p>
            <a:r>
              <a:rPr lang="en-AU" dirty="0"/>
              <a:t>R involves writing scripts; it does not have a GUI like SPSS, SAS, </a:t>
            </a:r>
            <a:r>
              <a:rPr lang="en-AU" dirty="0" err="1"/>
              <a:t>Stata</a:t>
            </a:r>
            <a:r>
              <a:rPr lang="en-AU" dirty="0"/>
              <a:t>, etc.</a:t>
            </a:r>
          </a:p>
          <a:p>
            <a:endParaRPr lang="en-AU" dirty="0"/>
          </a:p>
          <a:p>
            <a:r>
              <a:rPr lang="en-AU" dirty="0"/>
              <a:t>R is more interactive</a:t>
            </a:r>
          </a:p>
          <a:p>
            <a:pPr lvl="1"/>
            <a:r>
              <a:rPr lang="en-AU" dirty="0"/>
              <a:t>In SPSS and SAS you choose a command and get piles of output which you wade through</a:t>
            </a:r>
          </a:p>
          <a:p>
            <a:pPr lvl="1"/>
            <a:r>
              <a:rPr lang="en-AU" dirty="0"/>
              <a:t>R is a conversation: You interactively request relevant output</a:t>
            </a:r>
          </a:p>
          <a:p>
            <a:endParaRPr lang="en-AU" dirty="0"/>
          </a:p>
          <a:p>
            <a:r>
              <a:rPr lang="en-AU" dirty="0"/>
              <a:t>Mental model for R has links with formal statistics, </a:t>
            </a:r>
            <a:r>
              <a:rPr lang="en-AU" dirty="0" err="1"/>
              <a:t>unix</a:t>
            </a:r>
            <a:r>
              <a:rPr lang="en-AU" dirty="0"/>
              <a:t>, and programming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301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Words>2029</Words>
  <Application>Microsoft Macintosh PowerPoint</Application>
  <PresentationFormat>On-screen Show (4:3)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1_Office Theme</vt:lpstr>
      <vt:lpstr>Introductions Introduction to R Workshop</vt:lpstr>
      <vt:lpstr>Overview of the day</vt:lpstr>
      <vt:lpstr>Aims of workshop</vt:lpstr>
      <vt:lpstr>Your Aims</vt:lpstr>
      <vt:lpstr>Overview of content</vt:lpstr>
      <vt:lpstr>Workshop format</vt:lpstr>
      <vt:lpstr>What is R?</vt:lpstr>
      <vt:lpstr>Why use R?</vt:lpstr>
      <vt:lpstr>Challenges of using R?</vt:lpstr>
      <vt:lpstr>Installing R and RStudio</vt:lpstr>
      <vt:lpstr>RStudio</vt:lpstr>
      <vt:lpstr>Dialects of R</vt:lpstr>
      <vt:lpstr>A quick tour of a Data Analysis Project in Rstudio</vt:lpstr>
      <vt:lpstr>RStudio</vt:lpstr>
      <vt:lpstr>Overview of common file extensions</vt:lpstr>
      <vt:lpstr>RStudio Projects</vt:lpstr>
      <vt:lpstr>Benefits of RStudio Projects</vt:lpstr>
      <vt:lpstr>Core Language Features</vt:lpstr>
      <vt:lpstr>Graphics and Data Manipulation</vt:lpstr>
      <vt:lpstr>Statistical models</vt:lpstr>
      <vt:lpstr>Concluding Remarks Introduction to R Workshop</vt:lpstr>
      <vt:lpstr>Reflections</vt:lpstr>
      <vt:lpstr>Getting Help Online</vt:lpstr>
      <vt:lpstr>Ask Specific Questions on StackOverflow</vt:lpstr>
      <vt:lpstr>Future Use of R</vt:lpstr>
      <vt:lpstr>Next Steps</vt:lpstr>
    </vt:vector>
  </TitlesOfParts>
  <Company>Deakin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167</cp:revision>
  <cp:lastPrinted>2015-06-16T10:38:56Z</cp:lastPrinted>
  <dcterms:created xsi:type="dcterms:W3CDTF">2014-12-02T03:52:40Z</dcterms:created>
  <dcterms:modified xsi:type="dcterms:W3CDTF">2019-11-26T05:29:33Z</dcterms:modified>
</cp:coreProperties>
</file>