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/>
    <p:restoredTop sz="95983" autoAdjust="0"/>
  </p:normalViewPr>
  <p:slideViewPr>
    <p:cSldViewPr snapToGrid="0" snapToObjects="1">
      <p:cViewPr varScale="1">
        <p:scale>
          <a:sx n="143" d="100"/>
          <a:sy n="143" d="100"/>
        </p:scale>
        <p:origin x="200" y="1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54" d="100"/>
          <a:sy n="154" d="100"/>
        </p:scale>
        <p:origin x="-162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AU" dirty="0"/>
              <a:t>Introduction to R Workshop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635BC-2B71-7540-ACD9-AA5538E957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7551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AU" dirty="0"/>
              <a:t>Introduction to R Workshop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2421A-2FA4-B84F-A5C2-49214EB25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462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06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27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688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895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11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018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9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42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812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63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71" y="79257"/>
            <a:ext cx="8916427" cy="560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71" y="825892"/>
            <a:ext cx="8916427" cy="589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18112-EEE6-5F47-9892-8C1975255514}" type="datetimeFigureOut">
              <a:rPr lang="en-US" smtClean="0"/>
              <a:t>11/26/19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261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avaan.ugent.b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4421"/>
            <a:ext cx="7772400" cy="1470025"/>
          </a:xfrm>
        </p:spPr>
        <p:txBody>
          <a:bodyPr/>
          <a:lstStyle/>
          <a:p>
            <a:br>
              <a:rPr lang="en-AU" dirty="0"/>
            </a:br>
            <a:r>
              <a:rPr lang="en-AU" sz="2400" dirty="0"/>
              <a:t>Introduction to </a:t>
            </a:r>
            <a:r>
              <a:rPr lang="en-AU" sz="2400" dirty="0" err="1"/>
              <a:t>lavaan</a:t>
            </a:r>
            <a:r>
              <a:rPr lang="en-AU" sz="24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2789"/>
            <a:ext cx="6400800" cy="1752600"/>
          </a:xfrm>
        </p:spPr>
        <p:txBody>
          <a:bodyPr/>
          <a:lstStyle/>
          <a:p>
            <a:r>
              <a:rPr lang="en-AU" dirty="0"/>
              <a:t>Dr Jeromy Anglim</a:t>
            </a:r>
          </a:p>
          <a:p>
            <a:r>
              <a:rPr lang="en-AU" dirty="0"/>
              <a:t>Deakin University</a:t>
            </a:r>
          </a:p>
          <a:p>
            <a:r>
              <a:rPr lang="en-AU" dirty="0" err="1"/>
              <a:t>jeromy.anglim@deakin.edu.au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042" y="362909"/>
            <a:ext cx="2400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9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303B-6005-174D-B48D-CFE864FF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FB310-7564-6A4F-90BD-EF19F899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 how to conduct confirmatory factor analysis with </a:t>
            </a:r>
            <a:r>
              <a:rPr lang="en-US" dirty="0" err="1"/>
              <a:t>lavaan</a:t>
            </a:r>
            <a:r>
              <a:rPr lang="en-US" dirty="0"/>
              <a:t> in R</a:t>
            </a:r>
          </a:p>
          <a:p>
            <a:pPr lvl="1"/>
            <a:r>
              <a:rPr lang="en-US" dirty="0"/>
              <a:t>model specification</a:t>
            </a:r>
          </a:p>
          <a:p>
            <a:pPr lvl="1"/>
            <a:r>
              <a:rPr lang="en-US" dirty="0"/>
              <a:t>estimation</a:t>
            </a:r>
          </a:p>
          <a:p>
            <a:pPr lvl="1"/>
            <a:r>
              <a:rPr lang="en-US" dirty="0"/>
              <a:t>parameter estimation (</a:t>
            </a:r>
            <a:r>
              <a:rPr lang="en-US" dirty="0" err="1"/>
              <a:t>standardised</a:t>
            </a:r>
            <a:r>
              <a:rPr lang="en-US" dirty="0"/>
              <a:t> and unstandardized)</a:t>
            </a:r>
          </a:p>
          <a:p>
            <a:pPr lvl="1"/>
            <a:r>
              <a:rPr lang="en-US" dirty="0"/>
              <a:t>fit measures</a:t>
            </a:r>
          </a:p>
          <a:p>
            <a:pPr lvl="1"/>
            <a:r>
              <a:rPr lang="en-US" dirty="0"/>
              <a:t>model comparison</a:t>
            </a:r>
          </a:p>
          <a:p>
            <a:pPr lvl="1"/>
            <a:r>
              <a:rPr lang="en-US" dirty="0"/>
              <a:t>modification indices</a:t>
            </a:r>
          </a:p>
          <a:p>
            <a:r>
              <a:rPr lang="en-US" dirty="0"/>
              <a:t>Demonstrate common CFA models</a:t>
            </a:r>
          </a:p>
          <a:p>
            <a:pPr lvl="1"/>
            <a:r>
              <a:rPr lang="en-US" dirty="0"/>
              <a:t>Correlated factor</a:t>
            </a:r>
          </a:p>
          <a:p>
            <a:pPr lvl="1"/>
            <a:r>
              <a:rPr lang="en-US" dirty="0"/>
              <a:t>Orthogonal</a:t>
            </a:r>
          </a:p>
          <a:p>
            <a:pPr lvl="1"/>
            <a:r>
              <a:rPr lang="en-US" dirty="0"/>
              <a:t>Cross-loadings and correlated residuals</a:t>
            </a:r>
          </a:p>
          <a:p>
            <a:pPr lvl="1"/>
            <a:r>
              <a:rPr lang="en-US" dirty="0"/>
              <a:t>Higher order</a:t>
            </a:r>
          </a:p>
          <a:p>
            <a:pPr lvl="1"/>
            <a:r>
              <a:rPr lang="en-US" dirty="0"/>
              <a:t>Bifactor</a:t>
            </a:r>
          </a:p>
          <a:p>
            <a:pPr lvl="1"/>
            <a:r>
              <a:rPr lang="en-US" dirty="0"/>
              <a:t>Method effects (e.g., acquiescence)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5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0DDF-19FB-0949-A5FB-935CC55A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Benefits of </a:t>
            </a:r>
            <a:r>
              <a:rPr lang="en-US" dirty="0" err="1"/>
              <a:t>lavaan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C9BE-39A2-0F42-AA71-FB7B468A0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excellent: </a:t>
            </a:r>
            <a:r>
              <a:rPr lang="en-AU" dirty="0">
                <a:hlinkClick r:id="rId2"/>
              </a:rPr>
              <a:t>http://lavaan.ugent.be/</a:t>
            </a:r>
            <a:endParaRPr lang="en-AU" dirty="0"/>
          </a:p>
          <a:p>
            <a:r>
              <a:rPr lang="en-AU" dirty="0"/>
              <a:t>Mental model of software is similar to tools like Amos</a:t>
            </a:r>
          </a:p>
          <a:p>
            <a:r>
              <a:rPr lang="en-AU" dirty="0"/>
              <a:t>Feature rich</a:t>
            </a:r>
          </a:p>
          <a:p>
            <a:pPr lvl="1"/>
            <a:r>
              <a:rPr lang="en-AU" dirty="0"/>
              <a:t>CFA, SEM, growth curve models</a:t>
            </a:r>
          </a:p>
          <a:p>
            <a:pPr lvl="1"/>
            <a:r>
              <a:rPr lang="en-AU" dirty="0"/>
              <a:t>Estimators, boot strapping, modification analysis, etc.</a:t>
            </a:r>
          </a:p>
          <a:p>
            <a:pPr lvl="1"/>
            <a:r>
              <a:rPr lang="en-AU" dirty="0"/>
              <a:t>Supports multiple group analysis</a:t>
            </a:r>
          </a:p>
          <a:p>
            <a:pPr lvl="1"/>
            <a:r>
              <a:rPr lang="en-AU" dirty="0"/>
              <a:t>Supports categorical data</a:t>
            </a:r>
          </a:p>
          <a:p>
            <a:r>
              <a:rPr lang="en-AU" dirty="0"/>
              <a:t>Elegance and Reproducibility of R integration</a:t>
            </a:r>
          </a:p>
          <a:p>
            <a:pPr lvl="1"/>
            <a:r>
              <a:rPr lang="en-AU" dirty="0"/>
              <a:t>Loop over a set of models and extract fit statistics to produce your fit table</a:t>
            </a:r>
          </a:p>
          <a:p>
            <a:pPr lvl="1"/>
            <a:r>
              <a:rPr lang="en-AU" dirty="0"/>
              <a:t>Automate the process of specifying modifications</a:t>
            </a:r>
          </a:p>
          <a:p>
            <a:pPr lvl="1"/>
            <a:r>
              <a:rPr lang="en-AU" dirty="0"/>
              <a:t>Use cluster and parallel computing to estimate complex models</a:t>
            </a:r>
          </a:p>
          <a:p>
            <a:pPr lvl="1"/>
            <a:r>
              <a:rPr lang="en-AU" dirty="0"/>
              <a:t>Rapid and reliable model specification especially for complex models with many items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3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3D5C-4A50-E441-9DB3-30C204F9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12ADB-C3A6-B740-8C89-16E05961F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on “</a:t>
            </a:r>
            <a:r>
              <a:rPr lang="en-US" dirty="0" err="1"/>
              <a:t>lavaan</a:t>
            </a:r>
            <a:r>
              <a:rPr lang="en-US" dirty="0"/>
              <a:t>-tutorial/1-first-lavaan-tutorial.rmd”</a:t>
            </a:r>
          </a:p>
          <a:p>
            <a:r>
              <a:rPr lang="en-US" dirty="0"/>
              <a:t>Lecture on “</a:t>
            </a:r>
            <a:r>
              <a:rPr lang="en-US" dirty="0" err="1"/>
              <a:t>lavaan</a:t>
            </a:r>
            <a:r>
              <a:rPr lang="en-US" dirty="0"/>
              <a:t>-tutorial/2-second-cfa-demonstration.rmd”</a:t>
            </a:r>
          </a:p>
          <a:p>
            <a:r>
              <a:rPr lang="en-US" dirty="0"/>
              <a:t>Time permitting we can examine an exercise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426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4441</TotalTime>
  <Words>190</Words>
  <Application>Microsoft Macintosh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1_Office Theme</vt:lpstr>
      <vt:lpstr> Introduction to lavaan </vt:lpstr>
      <vt:lpstr>Aims</vt:lpstr>
      <vt:lpstr>Benefits of lavaan</vt:lpstr>
      <vt:lpstr>Activities</vt:lpstr>
    </vt:vector>
  </TitlesOfParts>
  <Company>Deakin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Jeromy Anglim</dc:creator>
  <cp:lastModifiedBy>Jeromy Anglim</cp:lastModifiedBy>
  <cp:revision>176</cp:revision>
  <cp:lastPrinted>2015-06-16T10:38:56Z</cp:lastPrinted>
  <dcterms:created xsi:type="dcterms:W3CDTF">2014-12-02T03:52:40Z</dcterms:created>
  <dcterms:modified xsi:type="dcterms:W3CDTF">2019-11-26T09:52:40Z</dcterms:modified>
</cp:coreProperties>
</file>