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81" r:id="rId3"/>
  </p:sldMasterIdLst>
  <p:notesMasterIdLst>
    <p:notesMasterId r:id="rId16"/>
  </p:notesMasterIdLst>
  <p:handoutMasterIdLst>
    <p:handoutMasterId r:id="rId17"/>
  </p:handoutMasterIdLst>
  <p:sldIdLst>
    <p:sldId id="337" r:id="rId4"/>
    <p:sldId id="338" r:id="rId5"/>
    <p:sldId id="356" r:id="rId6"/>
    <p:sldId id="352" r:id="rId7"/>
    <p:sldId id="258" r:id="rId8"/>
    <p:sldId id="353" r:id="rId9"/>
    <p:sldId id="357" r:id="rId10"/>
    <p:sldId id="358" r:id="rId11"/>
    <p:sldId id="359" r:id="rId12"/>
    <p:sldId id="360" r:id="rId13"/>
    <p:sldId id="361" r:id="rId14"/>
    <p:sldId id="274" r:id="rId15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7FF"/>
    <a:srgbClr val="7371FC"/>
    <a:srgbClr val="A6FAF9"/>
    <a:srgbClr val="D3A6FF"/>
    <a:srgbClr val="002454"/>
    <a:srgbClr val="091341"/>
    <a:srgbClr val="8E9FF3"/>
    <a:srgbClr val="1F2072"/>
    <a:srgbClr val="2E3192"/>
    <a:srgbClr val="FB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7"/>
    <p:restoredTop sz="93969" autoAdjust="0"/>
  </p:normalViewPr>
  <p:slideViewPr>
    <p:cSldViewPr snapToGrid="0">
      <p:cViewPr varScale="1">
        <p:scale>
          <a:sx n="68" d="100"/>
          <a:sy n="68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383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F092CF-33DF-6E07-B0CA-C012A1DC91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E6E85-A20B-392D-47CC-BDE1EDCB16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81135-89B3-9848-ABB3-842E3F368CEE}" type="datetimeFigureOut">
              <a:rPr lang="en-CO" smtClean="0"/>
              <a:t>12/16/2024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8A35F-5ABC-32F2-BE8C-BF9D9C2EE2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8AF50-821D-5CE8-618C-3BAD502B1D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CA404-DA37-B34E-8F11-F83B0D0CB037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28217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DA3B1-F240-4F4A-9736-45F50257E36F}" type="datetimeFigureOut">
              <a:rPr lang="en-CO" smtClean="0"/>
              <a:t>12/16/2024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B7D98-343A-AF4F-A091-F178A7A1F1D8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2713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2925F-ACF3-91FB-F5D3-D1DB2390F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3226AD0-812C-8F18-A382-FEAC7674EB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F946C1F-089B-57CF-4AD1-7349BDECC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0D11FD-CBB1-1AA2-7745-B5069F952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B7D98-343A-AF4F-A091-F178A7A1F1D8}" type="slidenum">
              <a:rPr lang="en-CO" smtClean="0"/>
              <a:t>11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44420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6BBFC-44B0-23F3-00FE-B57641721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0053C11-A628-9A8F-FF86-1C56D54B10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E1D726A-C606-5D85-B2F8-BC12E2302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E7BBCC-C8D6-B10C-8165-CA4E142138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B7D98-343A-AF4F-A091-F178A7A1F1D8}" type="slidenum">
              <a:rPr lang="en-CO" smtClean="0"/>
              <a:t>3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21316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B7D98-343A-AF4F-A091-F178A7A1F1D8}" type="slidenum">
              <a:rPr lang="en-CO" smtClean="0"/>
              <a:t>4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398103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B7D98-343A-AF4F-A091-F178A7A1F1D8}" type="slidenum">
              <a:rPr lang="en-CO" smtClean="0"/>
              <a:t>6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58893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3D209-5708-EA98-2FED-8FDEE2814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679210A-7837-DCA5-2A6F-A382011FD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D0E8DFF-8FB5-5A28-25DB-0F7927E600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275C72-3DBD-CBD6-2EF5-2F08BCE7DB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B7D98-343A-AF4F-A091-F178A7A1F1D8}" type="slidenum">
              <a:rPr lang="en-CO" smtClean="0"/>
              <a:t>7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58542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56B9E-A93D-EFBE-4932-76ACA48E1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90C3970-E153-36E8-C448-504DCB206A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10326F0-8018-4BC9-934E-54EB8C10F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F77695-D2FD-BE30-0260-1A24A452F4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B7D98-343A-AF4F-A091-F178A7A1F1D8}" type="slidenum">
              <a:rPr lang="en-CO" smtClean="0"/>
              <a:t>8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11515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BD92C-1D35-9568-1397-00253B4D8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84103EB-FC40-11A0-3AE5-7E4508995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32C7327-DE79-C9F3-AC63-5AE065CDD0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2EE443-5333-5108-F829-C79B9EC32F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B7D98-343A-AF4F-A091-F178A7A1F1D8}" type="slidenum">
              <a:rPr lang="en-CO" smtClean="0"/>
              <a:t>9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71484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3CC13-976C-6856-1512-7CF95CEAA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25B34EF-D648-64DE-C8D1-A6D1548CC8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44E4408-C2DB-31CF-54BA-86654F133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95B84A-2F22-503C-ABDE-1D883D26D8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B7D98-343A-AF4F-A091-F178A7A1F1D8}" type="slidenum">
              <a:rPr lang="en-CO" smtClean="0"/>
              <a:t>10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0269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background with a purple border&#10;&#10;Description automatically generated with medium confidence">
            <a:extLst>
              <a:ext uri="{FF2B5EF4-FFF2-40B4-BE49-F238E27FC236}">
                <a16:creationId xmlns:a16="http://schemas.microsoft.com/office/drawing/2014/main" id="{1179FB99-AB7D-3676-33DC-C41E9219B5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3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1505-BBDB-1CAB-1302-0E38A9855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2B357-CA42-5E1A-307F-38F89A04E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231A1-1ECE-720C-CEFC-AB970B5D2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A74FE-26B8-1BFC-6D84-8BB4E24D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2EFE-4C04-3740-A62A-AC235A6F5DAF}" type="datetimeFigureOut">
              <a:rPr lang="en-CO" smtClean="0"/>
              <a:t>12/16/2024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A5D95-F7C5-C2E9-3F41-A798C875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DA5DF-05C5-19B5-8703-C4364920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5284-032A-6748-8CC5-028C63052CA0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8988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1E73-A1CE-9135-409F-80F5F5E1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D053A-F645-1470-783D-3C4C180CB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48D4E-C7CF-E539-5A26-37FD444E2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8FDB8-E062-902B-48F1-47619D69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2EFE-4C04-3740-A62A-AC235A6F5DAF}" type="datetimeFigureOut">
              <a:rPr lang="en-CO" smtClean="0"/>
              <a:t>12/16/2024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F7CCA-183F-AAAF-5883-A657D08F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E2BCA-70F1-5A0B-D496-E70419EF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5284-032A-6748-8CC5-028C63052CA0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76071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6660-2715-55BF-469E-63143D98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06003-1FE8-0621-B6C7-E744089A1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332FB-2F5A-D07A-26A3-01E9F774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2EFE-4C04-3740-A62A-AC235A6F5DAF}" type="datetimeFigureOut">
              <a:rPr lang="en-CO" smtClean="0"/>
              <a:t>12/16/2024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E06ED-1409-1CDD-1568-7A7094FC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CF8B6-515F-55E3-E02D-9BF14AA5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5284-032A-6748-8CC5-028C63052CA0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733718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BFD67-B57E-0785-9928-CC2CE86F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F1A0A-EA1C-7BF0-758D-027DADFD7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A7C5A-8D68-C114-588E-4D276BB1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2EFE-4C04-3740-A62A-AC235A6F5DAF}" type="datetimeFigureOut">
              <a:rPr lang="en-CO" smtClean="0"/>
              <a:t>12/16/2024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58289-6E95-BB6D-22BC-F538658E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7E73-2E93-372A-E661-7868B337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5284-032A-6748-8CC5-028C63052CA0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991921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478C-1356-FB6F-E2B2-FD052F066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601CC-F4DE-A66F-222F-2DA40FD77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258A5-F6CA-9420-9578-02CEFB43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039C-DBC6-7A4C-A504-C4FE08B6FC7F}" type="datetimeFigureOut">
              <a:rPr lang="en-CO" smtClean="0"/>
              <a:t>12/16/2024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25A70-F034-EBFB-8D81-75A49A82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CB5F8-4747-2604-2064-F9C006FC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EC7D-EE57-704F-BFC8-62E97A4682A1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506614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D7D6-1E88-AD46-A314-26FE11A2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79EC-FC56-11BA-3D25-B37FD589F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3269D-8C3B-2A63-3AB8-373928CD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039C-DBC6-7A4C-A504-C4FE08B6FC7F}" type="datetimeFigureOut">
              <a:rPr lang="en-CO" smtClean="0"/>
              <a:t>12/16/2024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013EC-18C4-91FE-24B1-E165A619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D3A47-0B4C-08DE-893A-B6C2E4A7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EC7D-EE57-704F-BFC8-62E97A4682A1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70984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5897-58CE-9822-B7A5-1D2110BC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39C57-2E25-CF14-CB13-42ED78AC1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DD091-1843-F36F-9BCD-C41CAACF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039C-DBC6-7A4C-A504-C4FE08B6FC7F}" type="datetimeFigureOut">
              <a:rPr lang="en-CO" smtClean="0"/>
              <a:t>12/16/2024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20EC3-B63D-55C8-4759-B75F95EC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24AA8-A520-6942-FC36-7699C6D4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EC7D-EE57-704F-BFC8-62E97A4682A1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26219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AD55-0123-E858-B9A3-ED794499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70158-3C68-97F8-55F8-D3D39016D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2AD19-E810-34E9-B6F1-01BA7C8D0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AB430-5180-9943-3137-A7C1D6A5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039C-DBC6-7A4C-A504-C4FE08B6FC7F}" type="datetimeFigureOut">
              <a:rPr lang="en-CO" smtClean="0"/>
              <a:t>12/16/2024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0B297-4A09-457B-CE68-D200725E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A387D-CBAF-6C11-2519-F366E5A9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EC7D-EE57-704F-BFC8-62E97A4682A1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03174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F38B-28DD-CCE0-A7C1-E22455EC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1117A-F5E2-3A25-1B3F-F969D25E0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85775-73F3-6B53-C7E6-40BE6A643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BEA30-4581-C0D1-5815-0A3A86485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F1D4F-4A2F-9D6C-0D0E-2B1603902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CF466-8EF1-ADFC-55F5-1B15C5B8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039C-DBC6-7A4C-A504-C4FE08B6FC7F}" type="datetimeFigureOut">
              <a:rPr lang="en-CO" smtClean="0"/>
              <a:t>12/16/2024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21E50-D0B0-DE69-C7EF-997B86DC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0230B-00D6-FF95-E3D9-4D9A6E84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EC7D-EE57-704F-BFC8-62E97A4682A1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022760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9536-2393-13E2-F864-5A33EA3F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8D009-CDC0-0963-68E2-9EDCA53B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039C-DBC6-7A4C-A504-C4FE08B6FC7F}" type="datetimeFigureOut">
              <a:rPr lang="en-CO" smtClean="0"/>
              <a:t>12/16/2024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A5D0F-12F3-3E46-AE41-CA4D4E34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B7C28-8417-41C7-7927-105495FD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EC7D-EE57-704F-BFC8-62E97A4682A1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6221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ue lines&#10;&#10;Description automatically generated">
            <a:extLst>
              <a:ext uri="{FF2B5EF4-FFF2-40B4-BE49-F238E27FC236}">
                <a16:creationId xmlns:a16="http://schemas.microsoft.com/office/drawing/2014/main" id="{DFBDCF4C-886A-B610-8EFD-2474A19344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92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873A7-9367-72C4-5647-B66EF9A7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039C-DBC6-7A4C-A504-C4FE08B6FC7F}" type="datetimeFigureOut">
              <a:rPr lang="en-CO" smtClean="0"/>
              <a:t>12/16/2024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237E0-E936-9284-5C8B-1704F370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357EA-18A4-2AED-04D3-8C768C8C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EC7D-EE57-704F-BFC8-62E97A4682A1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71280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C093-BC2E-0336-56C1-310823738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A7DE-8577-C0C0-C7A2-A029CD3D8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D41F1-F4F7-2D6B-3BEF-3390BABF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B63B6-A7A4-EF39-523A-C02E8EBD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039C-DBC6-7A4C-A504-C4FE08B6FC7F}" type="datetimeFigureOut">
              <a:rPr lang="en-CO" smtClean="0"/>
              <a:t>12/16/2024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3A579-512B-262F-4279-38F3599C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D1B08-77BC-2F8F-AF51-D5D023DB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EC7D-EE57-704F-BFC8-62E97A4682A1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93203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5A5D-1FDB-C1E5-C35A-961684A7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56B4A-803A-D244-7E9E-E74E18B30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943B3-46AF-6A8C-1D23-2156D71C8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3B23D-7C60-5D4B-4A85-EB336ECE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039C-DBC6-7A4C-A504-C4FE08B6FC7F}" type="datetimeFigureOut">
              <a:rPr lang="en-CO" smtClean="0"/>
              <a:t>12/16/2024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CABEC-45DD-DC97-C162-DAAF98F9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6F568-9623-4A8E-8D39-F114F52B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EC7D-EE57-704F-BFC8-62E97A4682A1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617483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E87E-4D7C-72FC-A521-A42890A1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28FD7-8B41-9E42-EFC1-08DD1CD3C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10133-593A-9141-1E7B-3FCB11C87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039C-DBC6-7A4C-A504-C4FE08B6FC7F}" type="datetimeFigureOut">
              <a:rPr lang="en-CO" smtClean="0"/>
              <a:t>12/16/2024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FB481-8C63-1331-89DE-5883B440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49422-E5CB-ACD3-FD0A-B88B63A6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EC7D-EE57-704F-BFC8-62E97A4682A1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212107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D9B75-0612-68FC-6681-26178BB1A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60CF-822A-9E3D-0812-6D763037F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93C4C-79BC-310A-1FF3-192E4D96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039C-DBC6-7A4C-A504-C4FE08B6FC7F}" type="datetimeFigureOut">
              <a:rPr lang="en-CO" smtClean="0"/>
              <a:t>12/16/2024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F72F6-CF19-1773-8541-8E121F37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DA994-24F7-DB91-A92A-E112B739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EC7D-EE57-704F-BFC8-62E97A4682A1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837854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0" descr="A blue background with a purple border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7304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2" descr="A blue background with white lines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2"/>
          <p:cNvSpPr txBox="1">
            <a:spLocks noGrp="1"/>
          </p:cNvSpPr>
          <p:nvPr>
            <p:ph type="ctrTitle"/>
          </p:nvPr>
        </p:nvSpPr>
        <p:spPr>
          <a:xfrm>
            <a:off x="1662545" y="2618581"/>
            <a:ext cx="9144000" cy="16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Verdana"/>
              <a:buNone/>
              <a:defRPr sz="6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2752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sz="60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36231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20326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9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purple and blue lines&#10;&#10;Description automatically generated">
            <a:extLst>
              <a:ext uri="{FF2B5EF4-FFF2-40B4-BE49-F238E27FC236}">
                <a16:creationId xmlns:a16="http://schemas.microsoft.com/office/drawing/2014/main" id="{CE13B48D-6398-91E0-202D-1317D00AE1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674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69930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72995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2324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2659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70255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47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gradient with white lines&#10;&#10;Description automatically generated">
            <a:extLst>
              <a:ext uri="{FF2B5EF4-FFF2-40B4-BE49-F238E27FC236}">
                <a16:creationId xmlns:a16="http://schemas.microsoft.com/office/drawing/2014/main" id="{49A9F85D-6758-0080-B43F-55ADB59AD8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F17C14E-2F49-1E46-FB55-CD84729C6C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734" y="1420302"/>
            <a:ext cx="4160532" cy="1165277"/>
          </a:xfrm>
          <a:prstGeom prst="rect">
            <a:avLst/>
          </a:prstGeom>
        </p:spPr>
      </p:pic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C3712B6A-8D42-DCFC-F2E6-1F75D86B581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5328" y="4930453"/>
            <a:ext cx="4861344" cy="799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51EA12-C157-2105-F043-A744162350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775"/>
          <a:stretch/>
        </p:blipFill>
        <p:spPr>
          <a:xfrm>
            <a:off x="10390909" y="307142"/>
            <a:ext cx="1243312" cy="14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3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A4BA-5FD2-5BEC-8324-ADEB355E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8C749-1206-3407-D596-ED2A27207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4BD0-B2D5-0362-292B-FBAB8092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2EFE-4C04-3740-A62A-AC235A6F5DAF}" type="datetimeFigureOut">
              <a:rPr lang="en-CO" smtClean="0"/>
              <a:t>12/16/2024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B7F38-0573-06FC-31A5-EDF00F19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82E6E-2B38-2196-1A2A-F1327E7E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5284-032A-6748-8CC5-028C63052CA0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893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B195-EA1F-9C8C-590F-241B1436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4151D-0347-AB5D-0A24-C7696A318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86DE8-9963-F6BA-DE1A-7A2A0E107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1285F-1E2E-2937-40A3-C1D8A431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2EFE-4C04-3740-A62A-AC235A6F5DAF}" type="datetimeFigureOut">
              <a:rPr lang="en-CO" smtClean="0"/>
              <a:t>12/16/2024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C5B02-25A8-C59F-8752-37487E64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DBB13-5309-35F0-2986-9408F0A3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5284-032A-6748-8CC5-028C63052CA0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7246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5307-5103-9B12-E80A-C1308BB7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1DF74-10F1-BE8C-765B-89BD63671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A3D5F-5BD3-9722-80CF-8CB168EDB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31094-D391-DE83-38CE-793E3D06D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9270B-96C4-69AA-A863-F50FEC678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CE03B-59C0-B0B5-515A-E6260CFE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2EFE-4C04-3740-A62A-AC235A6F5DAF}" type="datetimeFigureOut">
              <a:rPr lang="en-CO" smtClean="0"/>
              <a:t>12/16/2024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6E76A-294B-25C8-57C8-283130DB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9A644-30CB-E3D8-4323-69602B7E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5284-032A-6748-8CC5-028C63052CA0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1494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2276-B02D-DACE-7724-F42EC902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2CD71-0B06-4A70-5284-9BECEA1D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2EFE-4C04-3740-A62A-AC235A6F5DAF}" type="datetimeFigureOut">
              <a:rPr lang="en-CO" smtClean="0"/>
              <a:t>12/16/2024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D6BC5-F038-D202-1079-989BD01E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5E6C2-CF83-42E6-C267-61CC57AD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5284-032A-6748-8CC5-028C63052CA0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32284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64F6A-4660-83D3-DB2A-74251975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2EFE-4C04-3740-A62A-AC235A6F5DAF}" type="datetimeFigureOut">
              <a:rPr lang="en-CO" smtClean="0"/>
              <a:t>12/16/2024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068EC-B3A8-3002-1820-EAEA7806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25F17-71F4-D4E9-6DE5-55587696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5284-032A-6748-8CC5-028C63052CA0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9010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67E30-5009-9106-1E47-1FE8C5142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E550A-4DAA-7D17-0D76-4DE45ECF8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C3B20-B814-2967-820C-803B62773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D2EFE-4C04-3740-A62A-AC235A6F5DAF}" type="datetimeFigureOut">
              <a:rPr lang="en-CO" smtClean="0"/>
              <a:t>12/16/2024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ECF6D-5D1C-1E0A-E47E-40F91F32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36D0E-265E-D438-23BA-B22C6314A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9D5284-032A-6748-8CC5-028C63052CA0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8654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80" r:id="rId3"/>
    <p:sldLayoutId id="2147483677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609F71-26EC-2019-0B96-69EC16D0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DC02F-0A44-18E2-99F2-9B43C6EDE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3B9D4-A371-A40A-6847-47D4AA421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D7039C-DBC6-7A4C-A504-C4FE08B6FC7F}" type="datetimeFigureOut">
              <a:rPr lang="en-CO" smtClean="0"/>
              <a:t>12/16/2024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28721-A0AD-64FC-3684-D48C3A23D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0C68C-3A94-2FCB-BDA1-0BC221C47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AEEC7D-EE57-704F-BFC8-62E97A4682A1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4497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78467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184042-AD8D-27D8-C565-409BEAD0E8DA}"/>
              </a:ext>
            </a:extLst>
          </p:cNvPr>
          <p:cNvCxnSpPr>
            <a:cxnSpLocks/>
          </p:cNvCxnSpPr>
          <p:nvPr/>
        </p:nvCxnSpPr>
        <p:spPr>
          <a:xfrm flipH="1">
            <a:off x="3053255" y="2830825"/>
            <a:ext cx="6085490" cy="0"/>
          </a:xfrm>
          <a:prstGeom prst="line">
            <a:avLst/>
          </a:prstGeom>
          <a:ln>
            <a:solidFill>
              <a:srgbClr val="A6FAF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181D88-0ACB-A442-4E1F-6B0D98D36A7F}"/>
              </a:ext>
            </a:extLst>
          </p:cNvPr>
          <p:cNvSpPr txBox="1">
            <a:spLocks/>
          </p:cNvSpPr>
          <p:nvPr/>
        </p:nvSpPr>
        <p:spPr>
          <a:xfrm>
            <a:off x="4196080" y="3104379"/>
            <a:ext cx="9144000" cy="16208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O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B0123-F49F-32B3-A031-C667845B04C9}"/>
              </a:ext>
            </a:extLst>
          </p:cNvPr>
          <p:cNvSpPr txBox="1"/>
          <p:nvPr/>
        </p:nvSpPr>
        <p:spPr>
          <a:xfrm>
            <a:off x="3612932" y="3625341"/>
            <a:ext cx="4966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 i="0" u="none" strike="noStrike" cap="none" dirty="0">
                <a:solidFill>
                  <a:srgbClr val="D3A6FF"/>
                </a:solidFill>
                <a:latin typeface="Calibri"/>
                <a:ea typeface="Calibri"/>
                <a:cs typeface="Calibri"/>
                <a:sym typeface="Calibri"/>
              </a:rPr>
              <a:t>Habilidades de Poder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243C20-C53C-E394-B8A8-700FFE1EE581}"/>
              </a:ext>
            </a:extLst>
          </p:cNvPr>
          <p:cNvSpPr txBox="1"/>
          <p:nvPr/>
        </p:nvSpPr>
        <p:spPr>
          <a:xfrm>
            <a:off x="2892973" y="2929317"/>
            <a:ext cx="64060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Módulo Transversal </a:t>
            </a:r>
            <a:endParaRPr lang="en-CO" sz="4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094C1889-2FD4-9260-2464-BC4506036926}"/>
              </a:ext>
            </a:extLst>
          </p:cNvPr>
          <p:cNvSpPr txBox="1"/>
          <p:nvPr/>
        </p:nvSpPr>
        <p:spPr>
          <a:xfrm>
            <a:off x="2372631" y="4267612"/>
            <a:ext cx="7742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Presentado por: Cristian Camilo Ocampo</a:t>
            </a:r>
            <a:br>
              <a:rPr lang="es-ES" sz="1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Jerónimo Arcila Gómez</a:t>
            </a:r>
          </a:p>
        </p:txBody>
      </p:sp>
    </p:spTree>
    <p:extLst>
      <p:ext uri="{BB962C8B-B14F-4D97-AF65-F5344CB8AC3E}">
        <p14:creationId xmlns:p14="http://schemas.microsoft.com/office/powerpoint/2010/main" val="234846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5FC9F-24CB-84E4-287E-501412834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CD8680-80C1-D3FD-8A7F-84E08ECEA549}"/>
              </a:ext>
            </a:extLst>
          </p:cNvPr>
          <p:cNvSpPr txBox="1"/>
          <p:nvPr/>
        </p:nvSpPr>
        <p:spPr>
          <a:xfrm>
            <a:off x="0" y="289000"/>
            <a:ext cx="11724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kern="0" spc="200" dirty="0">
                <a:solidFill>
                  <a:srgbClr val="1F20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¿QUIÉN?</a:t>
            </a:r>
            <a:r>
              <a:rPr lang="es-ES" sz="2800" b="1" kern="0" spc="200" dirty="0">
                <a:solidFill>
                  <a:srgbClr val="1F20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(Preguntas orientadoras)</a:t>
            </a:r>
            <a:endParaRPr lang="es-CO" sz="2800" b="1" i="1" kern="0" spc="200" dirty="0">
              <a:solidFill>
                <a:srgbClr val="1F207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Abrir llave 7">
            <a:extLst>
              <a:ext uri="{FF2B5EF4-FFF2-40B4-BE49-F238E27FC236}">
                <a16:creationId xmlns:a16="http://schemas.microsoft.com/office/drawing/2014/main" id="{774F1362-85A9-3C6A-26EE-89E9F98298B1}"/>
              </a:ext>
            </a:extLst>
          </p:cNvPr>
          <p:cNvSpPr/>
          <p:nvPr/>
        </p:nvSpPr>
        <p:spPr>
          <a:xfrm>
            <a:off x="2286000" y="1079902"/>
            <a:ext cx="818239" cy="4626985"/>
          </a:xfrm>
          <a:prstGeom prst="leftBrac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1E2D7002-E899-F60E-0215-0BF6F8ACA416}"/>
              </a:ext>
            </a:extLst>
          </p:cNvPr>
          <p:cNvSpPr txBox="1"/>
          <p:nvPr/>
        </p:nvSpPr>
        <p:spPr>
          <a:xfrm>
            <a:off x="2870637" y="1174082"/>
            <a:ext cx="8734751" cy="4699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v"/>
            </a:pPr>
            <a:r>
              <a:rPr lang="es-ES" sz="2400" dirty="0"/>
              <a:t>Recuerden que saber que ciertas personas tienen una necesidad, no es lo mismo que conocer un público determinado. ¿Quiénes son nuestros clientes y aliados?</a:t>
            </a:r>
          </a:p>
          <a:p>
            <a:pPr marL="34290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v"/>
            </a:pPr>
            <a:r>
              <a:rPr lang="es-ES" sz="2400" dirty="0"/>
              <a:t>¿</a:t>
            </a:r>
            <a:r>
              <a:rPr lang="es-ES" sz="2400" dirty="0">
                <a:solidFill>
                  <a:schemeClr val="tx1"/>
                </a:solidFill>
              </a:rPr>
              <a:t>Cómo les hablamos a nuestros </a:t>
            </a:r>
            <a:r>
              <a:rPr lang="es-ES" sz="2400" i="1" dirty="0">
                <a:solidFill>
                  <a:schemeClr val="tx1"/>
                </a:solidFill>
              </a:rPr>
              <a:t>clientes potenciales</a:t>
            </a:r>
            <a:r>
              <a:rPr lang="es-ES" sz="2400" dirty="0">
                <a:solidFill>
                  <a:schemeClr val="tx1"/>
                </a:solidFill>
              </a:rPr>
              <a:t>? ¿Con qué narrativa?</a:t>
            </a: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¿Cómo les convocamos? ¿Cómo les generamos interés?</a:t>
            </a: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¿Cómo narramos nuestra innovación?</a:t>
            </a: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¿Cómo les contamos sobre quiénes somos nosotros?</a:t>
            </a:r>
          </a:p>
          <a:p>
            <a:pPr marL="34290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v"/>
            </a:pPr>
            <a:r>
              <a:rPr lang="es-ES" sz="2400" dirty="0">
                <a:solidFill>
                  <a:schemeClr val="tx1"/>
                </a:solidFill>
              </a:rPr>
              <a:t>Cómo les hablamos a nuestros </a:t>
            </a:r>
            <a:r>
              <a:rPr lang="es-ES" sz="2400" b="1" i="1" dirty="0">
                <a:solidFill>
                  <a:schemeClr val="tx1"/>
                </a:solidFill>
              </a:rPr>
              <a:t>aliados o posibles financiadores</a:t>
            </a:r>
            <a:endParaRPr lang="es-ES" sz="2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¿Cómo les convocamos? ¿Cómo les generamos interés en la cadena de valor de nuestro proyecto?</a:t>
            </a: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¿Cómo planteamos los lazos comerciales, en especie o en dinero?</a:t>
            </a: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¿Cómo presentamos la idea y el equipo de trabajo, para generarles confianza en la colaboración o la inversión?</a:t>
            </a:r>
            <a:endParaRPr lang="es-ES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87A998A-42D7-8561-18EB-F8CF7E3FC6FD}"/>
              </a:ext>
            </a:extLst>
          </p:cNvPr>
          <p:cNvSpPr txBox="1"/>
          <p:nvPr/>
        </p:nvSpPr>
        <p:spPr>
          <a:xfrm>
            <a:off x="240332" y="6035656"/>
            <a:ext cx="117249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2800" b="1" i="1" spc="70" dirty="0">
                <a:solidFill>
                  <a:schemeClr val="accent5">
                    <a:lumMod val="50000"/>
                  </a:schemeClr>
                </a:solidFill>
              </a:rPr>
              <a:t>EN LA SIGUIENTE DIAPOSITIVA, CONSTRUYAN LA </a:t>
            </a:r>
            <a:r>
              <a:rPr lang="es-ES" sz="2800" b="1" i="1" u="sng" spc="70" dirty="0">
                <a:solidFill>
                  <a:schemeClr val="accent5">
                    <a:lumMod val="50000"/>
                  </a:schemeClr>
                </a:solidFill>
              </a:rPr>
              <a:t>RESPUESTA AL QUIÉN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13761F6C-28BA-8A9E-8B9D-B8C3BB999DF9}"/>
              </a:ext>
            </a:extLst>
          </p:cNvPr>
          <p:cNvSpPr txBox="1"/>
          <p:nvPr/>
        </p:nvSpPr>
        <p:spPr>
          <a:xfrm>
            <a:off x="-22936" y="2446981"/>
            <a:ext cx="2308936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r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s-ES" sz="2600" dirty="0"/>
              <a:t>¿</a:t>
            </a:r>
            <a:r>
              <a:rPr lang="es-ES" sz="2600" b="1" i="1" dirty="0">
                <a:solidFill>
                  <a:schemeClr val="tx1"/>
                </a:solidFill>
              </a:rPr>
              <a:t>A quiénes </a:t>
            </a:r>
            <a:r>
              <a:rPr lang="es-ES" sz="2600" dirty="0">
                <a:solidFill>
                  <a:schemeClr val="tx1"/>
                </a:solidFill>
              </a:rPr>
              <a:t>vamos a llegar con nuestra solución tecnológica?</a:t>
            </a:r>
          </a:p>
        </p:txBody>
      </p:sp>
    </p:spTree>
    <p:extLst>
      <p:ext uri="{BB962C8B-B14F-4D97-AF65-F5344CB8AC3E}">
        <p14:creationId xmlns:p14="http://schemas.microsoft.com/office/powerpoint/2010/main" val="65530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51D80-501B-8A85-65EB-2CC76C995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3E5BF8-E7F1-D677-D6F3-6C02EB629D8D}"/>
              </a:ext>
            </a:extLst>
          </p:cNvPr>
          <p:cNvSpPr txBox="1"/>
          <p:nvPr/>
        </p:nvSpPr>
        <p:spPr>
          <a:xfrm>
            <a:off x="350693" y="166358"/>
            <a:ext cx="10126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kern="0" spc="200" dirty="0">
                <a:solidFill>
                  <a:srgbClr val="1F20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¿CÓMO HABLAMOS A LOS CLIENTES Y ALIADOS DE NUESTRO PROYECTO? </a:t>
            </a:r>
            <a:endParaRPr lang="es-CO" sz="2800" b="1" i="1" kern="0" spc="200" dirty="0">
              <a:solidFill>
                <a:srgbClr val="1F207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8F31190F-E554-623E-E8C5-F9B5B29BAA03}"/>
              </a:ext>
            </a:extLst>
          </p:cNvPr>
          <p:cNvSpPr txBox="1"/>
          <p:nvPr/>
        </p:nvSpPr>
        <p:spPr>
          <a:xfrm>
            <a:off x="492583" y="1776718"/>
            <a:ext cx="10905886" cy="445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v"/>
            </a:pPr>
            <a:r>
              <a:rPr lang="es-MX" sz="2200" b="1" dirty="0"/>
              <a:t>Narrativa para Clientes Potenciales:</a:t>
            </a:r>
            <a:br>
              <a:rPr lang="es-MX" sz="2200" dirty="0"/>
            </a:br>
            <a:r>
              <a:rPr lang="es-MX" sz="2200" dirty="0" err="1"/>
              <a:t>NomadaCO</a:t>
            </a:r>
            <a:r>
              <a:rPr lang="es-MX" sz="2200" dirty="0"/>
              <a:t> facilita tu experiencia al planificar tu viaje a El Cairo. Accede a una plataforma que centraliza la oferta turística del municipio, permitiéndote encontrar alojamientos, actividades y reservas en un solo lugar, con toda la seguridad y comodidad que necesitas.</a:t>
            </a:r>
          </a:p>
          <a:p>
            <a:pPr marL="34290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v"/>
            </a:pPr>
            <a:r>
              <a:rPr lang="es-MX" sz="2200" b="1" dirty="0"/>
              <a:t>Narrativa para Aliados Potenciales:</a:t>
            </a:r>
            <a:br>
              <a:rPr lang="es-MX" sz="2200" dirty="0"/>
            </a:br>
            <a:r>
              <a:rPr lang="es-MX" sz="2200" dirty="0" err="1"/>
              <a:t>NomadaCO</a:t>
            </a:r>
            <a:r>
              <a:rPr lang="es-MX" sz="2200" dirty="0"/>
              <a:t> es una oportunidad para conectar tu negocio con un público más amplio, posicionándote como parte del crecimiento turístico del municipio. Colaborando con nosotros, puedes aumentar tu visibilidad y reservas, mientras impulsas el desarrollo económico y cultural de la región.</a:t>
            </a:r>
          </a:p>
          <a:p>
            <a:pPr marL="34290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v"/>
            </a:pPr>
            <a:r>
              <a:rPr lang="es-MX" sz="2200" b="1" dirty="0"/>
              <a:t>Narrativa para Financiadores:</a:t>
            </a:r>
            <a:br>
              <a:rPr lang="es-MX" sz="2200" dirty="0"/>
            </a:br>
            <a:r>
              <a:rPr lang="es-MX" sz="2200" dirty="0"/>
              <a:t>Invertir en </a:t>
            </a:r>
            <a:r>
              <a:rPr lang="es-MX" sz="2200" dirty="0" err="1"/>
              <a:t>NomadaCO</a:t>
            </a:r>
            <a:r>
              <a:rPr lang="es-MX" sz="2200" dirty="0"/>
              <a:t> es apostar por una solución escalable y sostenible que combina tecnología e impacto social. Conectamos la riqueza cultural y natural de áreas rurales con un mercado global, ofreciendo un retorno financiero y un impacto positivo en la economía local. 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53659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 txBox="1"/>
          <p:nvPr/>
        </p:nvSpPr>
        <p:spPr>
          <a:xfrm>
            <a:off x="945929" y="2151747"/>
            <a:ext cx="4792719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 dirty="0">
                <a:solidFill>
                  <a:srgbClr val="D3A6FF"/>
                </a:solidFill>
                <a:latin typeface="Verdana"/>
                <a:ea typeface="Verdana"/>
                <a:cs typeface="Verdana"/>
                <a:sym typeface="Verdana"/>
              </a:rPr>
              <a:t>¡Gracias</a:t>
            </a:r>
            <a:r>
              <a:rPr lang="es-ES" sz="4000" dirty="0">
                <a:solidFill>
                  <a:srgbClr val="D3A6FF"/>
                </a:solidFill>
                <a:sym typeface="Verdana"/>
              </a:rPr>
              <a:t> </a:t>
            </a:r>
            <a:r>
              <a:rPr lang="es-ES" sz="4000" b="1" dirty="0">
                <a:solidFill>
                  <a:srgbClr val="D3A6FF"/>
                </a:solidFill>
                <a:latin typeface="Verdana"/>
                <a:ea typeface="Verdana"/>
                <a:cs typeface="Verdana"/>
                <a:sym typeface="Verdana"/>
              </a:rPr>
              <a:t>por ser parte de esta experiencia de aprendizaje!</a:t>
            </a:r>
            <a:endParaRPr sz="4000" dirty="0">
              <a:solidFill>
                <a:srgbClr val="D3A6FF"/>
              </a:solidFill>
            </a:endParaRPr>
          </a:p>
        </p:txBody>
      </p:sp>
      <p:pic>
        <p:nvPicPr>
          <p:cNvPr id="3" name="Picture 2" descr="A person holding a computer&#10;&#10;Description automatically generated">
            <a:extLst>
              <a:ext uri="{FF2B5EF4-FFF2-40B4-BE49-F238E27FC236}">
                <a16:creationId xmlns:a16="http://schemas.microsoft.com/office/drawing/2014/main" id="{F7B9D4DE-97F6-1318-2D69-3659A5DE862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6083" y="271999"/>
            <a:ext cx="7267544" cy="65860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6">
            <a:extLst>
              <a:ext uri="{FF2B5EF4-FFF2-40B4-BE49-F238E27FC236}">
                <a16:creationId xmlns:a16="http://schemas.microsoft.com/office/drawing/2014/main" id="{9A0B90DB-A236-EB62-59B2-81F4F0075A79}"/>
              </a:ext>
            </a:extLst>
          </p:cNvPr>
          <p:cNvSpPr/>
          <p:nvPr/>
        </p:nvSpPr>
        <p:spPr>
          <a:xfrm>
            <a:off x="5872319" y="2355991"/>
            <a:ext cx="5062616" cy="461665"/>
          </a:xfrm>
          <a:prstGeom prst="roundRect">
            <a:avLst/>
          </a:prstGeom>
          <a:gradFill>
            <a:gsLst>
              <a:gs pos="27000">
                <a:srgbClr val="D3A6FF"/>
              </a:gs>
              <a:gs pos="99000">
                <a:srgbClr val="A6FAF9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sp>
        <p:nvSpPr>
          <p:cNvPr id="126" name="Google Shape;126;p2"/>
          <p:cNvSpPr txBox="1"/>
          <p:nvPr/>
        </p:nvSpPr>
        <p:spPr>
          <a:xfrm>
            <a:off x="5851300" y="2897168"/>
            <a:ext cx="543043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 i="0" u="none" strike="noStrike" cap="none" dirty="0">
                <a:solidFill>
                  <a:srgbClr val="D3A6FF"/>
                </a:solidFill>
                <a:latin typeface="Verdana"/>
                <a:ea typeface="Verdana"/>
                <a:cs typeface="Verdana"/>
                <a:sym typeface="Verdana"/>
              </a:rPr>
              <a:t>Proyecto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 i="0" u="none" strike="noStrike" cap="none" dirty="0">
                <a:solidFill>
                  <a:srgbClr val="D3A6FF"/>
                </a:solidFill>
                <a:latin typeface="Verdana"/>
                <a:ea typeface="Verdana"/>
                <a:cs typeface="Verdana"/>
                <a:sym typeface="Verdana"/>
              </a:rPr>
              <a:t>Final</a:t>
            </a:r>
          </a:p>
        </p:txBody>
      </p:sp>
      <p:sp>
        <p:nvSpPr>
          <p:cNvPr id="3" name="Google Shape;127;p2"/>
          <p:cNvSpPr txBox="1"/>
          <p:nvPr/>
        </p:nvSpPr>
        <p:spPr>
          <a:xfrm>
            <a:off x="5938580" y="2355991"/>
            <a:ext cx="499635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 dirty="0">
                <a:solidFill>
                  <a:srgbClr val="1F2072"/>
                </a:solidFill>
                <a:latin typeface="Verdana"/>
                <a:ea typeface="Verdana"/>
                <a:cs typeface="Verdana"/>
                <a:sym typeface="Verdana"/>
              </a:rPr>
              <a:t>Aporte a la construcción del </a:t>
            </a:r>
            <a:endParaRPr sz="1400" b="1" i="0" u="none" strike="noStrike" cap="none" dirty="0">
              <a:solidFill>
                <a:srgbClr val="1F207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" name="Picture 4" descr="A group of people with speech bubbles&#10;&#10;Description automatically generated">
            <a:extLst>
              <a:ext uri="{FF2B5EF4-FFF2-40B4-BE49-F238E27FC236}">
                <a16:creationId xmlns:a16="http://schemas.microsoft.com/office/drawing/2014/main" id="{F71D91EE-4B94-3B6A-8B7D-9289FDA94E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3704" y="1448731"/>
            <a:ext cx="4069367" cy="32832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27CE3-277B-DBDD-0928-D6024D6EC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D6D17C-5A12-C052-81EB-AC66FF00BD29}"/>
              </a:ext>
            </a:extLst>
          </p:cNvPr>
          <p:cNvSpPr txBox="1"/>
          <p:nvPr/>
        </p:nvSpPr>
        <p:spPr>
          <a:xfrm>
            <a:off x="634912" y="250610"/>
            <a:ext cx="739402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00" b="1" kern="0" spc="200" dirty="0">
                <a:solidFill>
                  <a:srgbClr val="A6FAF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“</a:t>
            </a:r>
            <a:r>
              <a:rPr lang="es-CO" sz="3100" b="1" i="1" kern="0" spc="200" dirty="0">
                <a:solidFill>
                  <a:srgbClr val="A6FAF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echar el cuento</a:t>
            </a:r>
            <a:r>
              <a:rPr lang="es-CO" sz="3100" b="1" kern="0" spc="200" dirty="0">
                <a:solidFill>
                  <a:srgbClr val="A6FAF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 sobre tu solución tecnológica</a:t>
            </a:r>
            <a:endParaRPr lang="es-CO" sz="3100" b="1" kern="0" dirty="0">
              <a:solidFill>
                <a:srgbClr val="A6FAF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4D1AF18-9598-ECAD-11EA-B2EB770B9233}"/>
              </a:ext>
            </a:extLst>
          </p:cNvPr>
          <p:cNvSpPr txBox="1"/>
          <p:nvPr/>
        </p:nvSpPr>
        <p:spPr>
          <a:xfrm>
            <a:off x="644197" y="1641648"/>
            <a:ext cx="6639476" cy="3277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2300" i="1" spc="70" dirty="0">
                <a:solidFill>
                  <a:srgbClr val="FBFAFF"/>
                </a:solidFill>
              </a:rPr>
              <a:t>Cómo hablamos</a:t>
            </a:r>
            <a:r>
              <a:rPr lang="es-ES" sz="2300" spc="70" dirty="0">
                <a:solidFill>
                  <a:srgbClr val="FBFAFF"/>
                </a:solidFill>
              </a:rPr>
              <a:t> de nuestros proyectos, </a:t>
            </a:r>
            <a:r>
              <a:rPr lang="es-ES" sz="2300" i="1" spc="70" dirty="0">
                <a:solidFill>
                  <a:srgbClr val="FBFAFF"/>
                </a:solidFill>
              </a:rPr>
              <a:t>cómo expresamos</a:t>
            </a:r>
            <a:r>
              <a:rPr lang="es-ES" sz="2300" spc="70" dirty="0">
                <a:solidFill>
                  <a:srgbClr val="FBFAFF"/>
                </a:solidFill>
              </a:rPr>
              <a:t> sus virtudes y las nuestras como innovadores, es de vital importancia.</a:t>
            </a:r>
          </a:p>
          <a:p>
            <a:pPr algn="just"/>
            <a:endParaRPr lang="es-ES" sz="2300" spc="70" dirty="0">
              <a:solidFill>
                <a:srgbClr val="FBFAFF"/>
              </a:solidFill>
            </a:endParaRPr>
          </a:p>
          <a:p>
            <a:pPr algn="just"/>
            <a:r>
              <a:rPr lang="es-ES" sz="2300" spc="70" dirty="0">
                <a:solidFill>
                  <a:srgbClr val="FBFAFF"/>
                </a:solidFill>
              </a:rPr>
              <a:t>El carácter innovador de una solución tecnológica, su valor agregado y nuestra capacidad de generar conexión y confianza con clientes y aliados, son piezas clave para </a:t>
            </a:r>
            <a:r>
              <a:rPr lang="es-ES" sz="2300" i="1" spc="70" dirty="0">
                <a:solidFill>
                  <a:srgbClr val="FBFAFF"/>
                </a:solidFill>
              </a:rPr>
              <a:t>“echar el cuento” sobre nuestro proyecto</a:t>
            </a:r>
            <a:r>
              <a:rPr lang="es-ES" sz="2300" spc="70" dirty="0">
                <a:solidFill>
                  <a:srgbClr val="FBFAFF"/>
                </a:solidFill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8B91AD-8B1F-16DD-3A08-1AF5507C36B6}"/>
              </a:ext>
            </a:extLst>
          </p:cNvPr>
          <p:cNvSpPr/>
          <p:nvPr/>
        </p:nvSpPr>
        <p:spPr>
          <a:xfrm>
            <a:off x="8066328" y="1696181"/>
            <a:ext cx="135820" cy="35883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3" name="Picture 2" descr="A hand stacking dice with icons&#10;&#10;Description automatically generated">
            <a:extLst>
              <a:ext uri="{FF2B5EF4-FFF2-40B4-BE49-F238E27FC236}">
                <a16:creationId xmlns:a16="http://schemas.microsoft.com/office/drawing/2014/main" id="{E61D53D7-4B37-C854-EBAF-596752CF61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9413" y="1477962"/>
            <a:ext cx="3514517" cy="4024767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97F4BA75-46CE-132E-E65F-057ECF980E23}"/>
              </a:ext>
            </a:extLst>
          </p:cNvPr>
          <p:cNvSpPr txBox="1"/>
          <p:nvPr/>
        </p:nvSpPr>
        <p:spPr>
          <a:xfrm>
            <a:off x="1082067" y="5216352"/>
            <a:ext cx="663947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s-ES" sz="3000" b="1" i="1" spc="7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Vamos a construir </a:t>
            </a:r>
          </a:p>
          <a:p>
            <a:pPr algn="r"/>
            <a:r>
              <a:rPr lang="es-ES" sz="3000" b="1" i="1" spc="7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aquí nuestra narrativa!!!!</a:t>
            </a:r>
          </a:p>
        </p:txBody>
      </p:sp>
    </p:spTree>
    <p:extLst>
      <p:ext uri="{BB962C8B-B14F-4D97-AF65-F5344CB8AC3E}">
        <p14:creationId xmlns:p14="http://schemas.microsoft.com/office/powerpoint/2010/main" val="343437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D73400-8B5A-0C87-5FBF-D88E8B42E490}"/>
              </a:ext>
            </a:extLst>
          </p:cNvPr>
          <p:cNvSpPr/>
          <p:nvPr/>
        </p:nvSpPr>
        <p:spPr>
          <a:xfrm>
            <a:off x="5111205" y="1326226"/>
            <a:ext cx="5860473" cy="133003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1EB704-6612-1B31-394E-1A946C3E0742}"/>
              </a:ext>
            </a:extLst>
          </p:cNvPr>
          <p:cNvSpPr/>
          <p:nvPr/>
        </p:nvSpPr>
        <p:spPr>
          <a:xfrm>
            <a:off x="0" y="-17174"/>
            <a:ext cx="3531476" cy="68751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3CD33E6D-F7B5-A92B-ACA1-FBFD6EF54500}"/>
              </a:ext>
            </a:extLst>
          </p:cNvPr>
          <p:cNvSpPr txBox="1"/>
          <p:nvPr/>
        </p:nvSpPr>
        <p:spPr>
          <a:xfrm>
            <a:off x="4526759" y="3360719"/>
            <a:ext cx="66656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i="1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Cuando intentas resolver un problema, las primeras soluciones que surgen suelen ser muy complejas. La mayoría de las personas se detienen ahí. Pero si continúas, vives con el problema y comienzas a quitarle cáscaras a la cebolla, puedes llegar a soluciones más sencillas y elegantes.</a:t>
            </a:r>
          </a:p>
          <a:p>
            <a:pPr algn="r"/>
            <a:endParaRPr lang="es-ES" sz="2400" b="1" i="1" u="none" strike="noStrike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algn="r"/>
            <a:r>
              <a:rPr lang="es-ES" sz="2400" b="1" i="1" u="none" strike="noStrike" dirty="0">
                <a:solidFill>
                  <a:srgbClr val="000000"/>
                </a:solidFill>
                <a:latin typeface="Lato" panose="020F0502020204030203" pitchFamily="34" charset="0"/>
              </a:rPr>
              <a:t>Steve Jobs</a:t>
            </a:r>
            <a:endParaRPr lang="es-ES" sz="2400" b="1" i="1" u="none" strike="noStrike" dirty="0">
              <a:effectLst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A143C126-2B48-B2F0-6926-177AE524F541}"/>
              </a:ext>
            </a:extLst>
          </p:cNvPr>
          <p:cNvSpPr txBox="1"/>
          <p:nvPr/>
        </p:nvSpPr>
        <p:spPr>
          <a:xfrm>
            <a:off x="6344869" y="1520333"/>
            <a:ext cx="5093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kern="0" spc="200" dirty="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la reflexión inicial</a:t>
            </a:r>
          </a:p>
        </p:txBody>
      </p:sp>
      <p:pic>
        <p:nvPicPr>
          <p:cNvPr id="5" name="Picture 4" descr="A robot touching a sphere&#10;&#10;Description automatically generated">
            <a:extLst>
              <a:ext uri="{FF2B5EF4-FFF2-40B4-BE49-F238E27FC236}">
                <a16:creationId xmlns:a16="http://schemas.microsoft.com/office/drawing/2014/main" id="{EC9BAC45-C038-A325-A9A8-60B58E017B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836" y="1991245"/>
            <a:ext cx="3205985" cy="2103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607A8F-E964-92D5-2121-86F1771CF62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6001" y="621770"/>
            <a:ext cx="2198868" cy="22358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1EA2355-98DE-AAAA-65E3-8A6802DFD112}"/>
              </a:ext>
            </a:extLst>
          </p:cNvPr>
          <p:cNvSpPr/>
          <p:nvPr/>
        </p:nvSpPr>
        <p:spPr>
          <a:xfrm>
            <a:off x="607046" y="4095138"/>
            <a:ext cx="2327564" cy="108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7484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"/>
          <p:cNvSpPr txBox="1"/>
          <p:nvPr/>
        </p:nvSpPr>
        <p:spPr>
          <a:xfrm>
            <a:off x="399552" y="200285"/>
            <a:ext cx="1019487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3200" b="1" i="0" u="none" strike="noStrike" kern="0" cap="none" spc="0" normalizeH="0" baseline="0" noProof="0" dirty="0">
                <a:ln>
                  <a:noFill/>
                </a:ln>
                <a:solidFill>
                  <a:srgbClr val="D3A6FF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Este entregable tendrá cuatro objetivos: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D3A6FF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12A0F1AE-D025-EFCC-D860-73EEC3100E71}"/>
              </a:ext>
            </a:extLst>
          </p:cNvPr>
          <p:cNvSpPr/>
          <p:nvPr/>
        </p:nvSpPr>
        <p:spPr>
          <a:xfrm>
            <a:off x="4044672" y="1119348"/>
            <a:ext cx="6802008" cy="1130936"/>
          </a:xfrm>
          <a:custGeom>
            <a:avLst/>
            <a:gdLst>
              <a:gd name="connsiteX0" fmla="*/ 120965 w 725773"/>
              <a:gd name="connsiteY0" fmla="*/ 0 h 3839973"/>
              <a:gd name="connsiteX1" fmla="*/ 604808 w 725773"/>
              <a:gd name="connsiteY1" fmla="*/ 0 h 3839973"/>
              <a:gd name="connsiteX2" fmla="*/ 725773 w 725773"/>
              <a:gd name="connsiteY2" fmla="*/ 120965 h 3839973"/>
              <a:gd name="connsiteX3" fmla="*/ 725773 w 725773"/>
              <a:gd name="connsiteY3" fmla="*/ 3839973 h 3839973"/>
              <a:gd name="connsiteX4" fmla="*/ 725773 w 725773"/>
              <a:gd name="connsiteY4" fmla="*/ 3839973 h 3839973"/>
              <a:gd name="connsiteX5" fmla="*/ 0 w 725773"/>
              <a:gd name="connsiteY5" fmla="*/ 3839973 h 3839973"/>
              <a:gd name="connsiteX6" fmla="*/ 0 w 725773"/>
              <a:gd name="connsiteY6" fmla="*/ 3839973 h 3839973"/>
              <a:gd name="connsiteX7" fmla="*/ 0 w 725773"/>
              <a:gd name="connsiteY7" fmla="*/ 120965 h 3839973"/>
              <a:gd name="connsiteX8" fmla="*/ 120965 w 725773"/>
              <a:gd name="connsiteY8" fmla="*/ 0 h 383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773" h="3839973">
                <a:moveTo>
                  <a:pt x="725773" y="640010"/>
                </a:moveTo>
                <a:lnTo>
                  <a:pt x="725773" y="3199963"/>
                </a:lnTo>
                <a:cubicBezTo>
                  <a:pt x="725773" y="3553430"/>
                  <a:pt x="715537" y="3839973"/>
                  <a:pt x="702910" y="3839973"/>
                </a:cubicBezTo>
                <a:lnTo>
                  <a:pt x="0" y="3839973"/>
                </a:lnTo>
                <a:lnTo>
                  <a:pt x="0" y="3839973"/>
                </a:lnTo>
                <a:lnTo>
                  <a:pt x="0" y="0"/>
                </a:lnTo>
                <a:lnTo>
                  <a:pt x="0" y="0"/>
                </a:lnTo>
                <a:lnTo>
                  <a:pt x="702910" y="0"/>
                </a:lnTo>
                <a:cubicBezTo>
                  <a:pt x="715537" y="0"/>
                  <a:pt x="725773" y="286543"/>
                  <a:pt x="725773" y="640010"/>
                </a:cubicBez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1" tIns="56383" rIns="77338" bIns="56385" numCol="1" spcCol="1270" anchor="ctr" anchorCtr="0">
            <a:noAutofit/>
          </a:bodyPr>
          <a:lstStyle/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s-CO" sz="2200" b="1" kern="1200" dirty="0"/>
              <a:t>Gestión de las emociones</a:t>
            </a:r>
            <a:r>
              <a:rPr lang="es-CO" sz="2200" kern="1200" dirty="0"/>
              <a:t> </a:t>
            </a:r>
          </a:p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s-CO" kern="1200" dirty="0"/>
              <a:t>¿</a:t>
            </a:r>
            <a:r>
              <a:rPr lang="es-CO" i="1" u="sng" kern="1200" dirty="0"/>
              <a:t>Cómo conectamos </a:t>
            </a:r>
            <a:r>
              <a:rPr lang="es-CO" kern="1200" dirty="0"/>
              <a:t>con clientes y aliados, qué clase de emociones </a:t>
            </a:r>
            <a:r>
              <a:rPr lang="es-CO" dirty="0"/>
              <a:t>o sensaciones </a:t>
            </a:r>
            <a:r>
              <a:rPr lang="es-CO" kern="1200" dirty="0"/>
              <a:t>queremos despertar en ellos frente a nuestra soluci</a:t>
            </a:r>
            <a:r>
              <a:rPr lang="es-CO" dirty="0"/>
              <a:t>ón tecnológica</a:t>
            </a:r>
            <a:r>
              <a:rPr lang="es-CO" kern="1200" dirty="0"/>
              <a:t>?</a:t>
            </a: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9F67F152-0641-798B-3343-BF2199459800}"/>
              </a:ext>
            </a:extLst>
          </p:cNvPr>
          <p:cNvSpPr/>
          <p:nvPr/>
        </p:nvSpPr>
        <p:spPr>
          <a:xfrm>
            <a:off x="1350580" y="1184156"/>
            <a:ext cx="2603551" cy="1012775"/>
          </a:xfrm>
          <a:custGeom>
            <a:avLst/>
            <a:gdLst>
              <a:gd name="connsiteX0" fmla="*/ 0 w 2433292"/>
              <a:gd name="connsiteY0" fmla="*/ 151206 h 907216"/>
              <a:gd name="connsiteX1" fmla="*/ 151206 w 2433292"/>
              <a:gd name="connsiteY1" fmla="*/ 0 h 907216"/>
              <a:gd name="connsiteX2" fmla="*/ 2282086 w 2433292"/>
              <a:gd name="connsiteY2" fmla="*/ 0 h 907216"/>
              <a:gd name="connsiteX3" fmla="*/ 2433292 w 2433292"/>
              <a:gd name="connsiteY3" fmla="*/ 151206 h 907216"/>
              <a:gd name="connsiteX4" fmla="*/ 2433292 w 2433292"/>
              <a:gd name="connsiteY4" fmla="*/ 756010 h 907216"/>
              <a:gd name="connsiteX5" fmla="*/ 2282086 w 2433292"/>
              <a:gd name="connsiteY5" fmla="*/ 907216 h 907216"/>
              <a:gd name="connsiteX6" fmla="*/ 151206 w 2433292"/>
              <a:gd name="connsiteY6" fmla="*/ 907216 h 907216"/>
              <a:gd name="connsiteX7" fmla="*/ 0 w 2433292"/>
              <a:gd name="connsiteY7" fmla="*/ 756010 h 907216"/>
              <a:gd name="connsiteX8" fmla="*/ 0 w 2433292"/>
              <a:gd name="connsiteY8" fmla="*/ 151206 h 90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292" h="907216">
                <a:moveTo>
                  <a:pt x="0" y="151206"/>
                </a:moveTo>
                <a:cubicBezTo>
                  <a:pt x="0" y="67697"/>
                  <a:pt x="67697" y="0"/>
                  <a:pt x="151206" y="0"/>
                </a:cubicBezTo>
                <a:lnTo>
                  <a:pt x="2282086" y="0"/>
                </a:lnTo>
                <a:cubicBezTo>
                  <a:pt x="2365595" y="0"/>
                  <a:pt x="2433292" y="67697"/>
                  <a:pt x="2433292" y="151206"/>
                </a:cubicBezTo>
                <a:lnTo>
                  <a:pt x="2433292" y="756010"/>
                </a:lnTo>
                <a:cubicBezTo>
                  <a:pt x="2433292" y="839519"/>
                  <a:pt x="2365595" y="907216"/>
                  <a:pt x="2282086" y="907216"/>
                </a:cubicBezTo>
                <a:lnTo>
                  <a:pt x="151206" y="907216"/>
                </a:lnTo>
                <a:cubicBezTo>
                  <a:pt x="67697" y="907216"/>
                  <a:pt x="0" y="839519"/>
                  <a:pt x="0" y="756010"/>
                </a:cubicBezTo>
                <a:lnTo>
                  <a:pt x="0" y="151206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777" tIns="99532" rIns="154777" bIns="99532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2900" b="1" kern="1200" dirty="0"/>
              <a:t>Conectar…</a:t>
            </a: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F88BD414-5122-C1E1-D1F1-8A73774BC83E}"/>
              </a:ext>
            </a:extLst>
          </p:cNvPr>
          <p:cNvSpPr/>
          <p:nvPr/>
        </p:nvSpPr>
        <p:spPr>
          <a:xfrm>
            <a:off x="4044672" y="2497603"/>
            <a:ext cx="6802008" cy="1130936"/>
          </a:xfrm>
          <a:custGeom>
            <a:avLst/>
            <a:gdLst>
              <a:gd name="connsiteX0" fmla="*/ 120965 w 725773"/>
              <a:gd name="connsiteY0" fmla="*/ 0 h 3839973"/>
              <a:gd name="connsiteX1" fmla="*/ 604808 w 725773"/>
              <a:gd name="connsiteY1" fmla="*/ 0 h 3839973"/>
              <a:gd name="connsiteX2" fmla="*/ 725773 w 725773"/>
              <a:gd name="connsiteY2" fmla="*/ 120965 h 3839973"/>
              <a:gd name="connsiteX3" fmla="*/ 725773 w 725773"/>
              <a:gd name="connsiteY3" fmla="*/ 3839973 h 3839973"/>
              <a:gd name="connsiteX4" fmla="*/ 725773 w 725773"/>
              <a:gd name="connsiteY4" fmla="*/ 3839973 h 3839973"/>
              <a:gd name="connsiteX5" fmla="*/ 0 w 725773"/>
              <a:gd name="connsiteY5" fmla="*/ 3839973 h 3839973"/>
              <a:gd name="connsiteX6" fmla="*/ 0 w 725773"/>
              <a:gd name="connsiteY6" fmla="*/ 3839973 h 3839973"/>
              <a:gd name="connsiteX7" fmla="*/ 0 w 725773"/>
              <a:gd name="connsiteY7" fmla="*/ 120965 h 3839973"/>
              <a:gd name="connsiteX8" fmla="*/ 120965 w 725773"/>
              <a:gd name="connsiteY8" fmla="*/ 0 h 383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773" h="3839973">
                <a:moveTo>
                  <a:pt x="725773" y="640010"/>
                </a:moveTo>
                <a:lnTo>
                  <a:pt x="725773" y="3199963"/>
                </a:lnTo>
                <a:cubicBezTo>
                  <a:pt x="725773" y="3553430"/>
                  <a:pt x="715537" y="3839973"/>
                  <a:pt x="702910" y="3839973"/>
                </a:cubicBezTo>
                <a:lnTo>
                  <a:pt x="0" y="3839973"/>
                </a:lnTo>
                <a:lnTo>
                  <a:pt x="0" y="3839973"/>
                </a:lnTo>
                <a:lnTo>
                  <a:pt x="0" y="0"/>
                </a:lnTo>
                <a:lnTo>
                  <a:pt x="0" y="0"/>
                </a:lnTo>
                <a:lnTo>
                  <a:pt x="702910" y="0"/>
                </a:lnTo>
                <a:cubicBezTo>
                  <a:pt x="715537" y="0"/>
                  <a:pt x="725773" y="286543"/>
                  <a:pt x="725773" y="640010"/>
                </a:cubicBezTo>
                <a:close/>
              </a:path>
            </a:pathLst>
          </a:cu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1" tIns="56383" rIns="77338" bIns="56385" numCol="1" spcCol="1270" anchor="ctr" anchorCtr="0">
            <a:noAutofit/>
          </a:bodyPr>
          <a:lstStyle/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s-CO" sz="2200" b="1" kern="1200" dirty="0"/>
              <a:t>Identidad y memoria organizacional</a:t>
            </a:r>
            <a:endParaRPr lang="es-CO" sz="2200" b="1" dirty="0"/>
          </a:p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s-CO" kern="1200" dirty="0"/>
              <a:t>¿Con </a:t>
            </a:r>
            <a:r>
              <a:rPr lang="es-CO" i="1" u="sng" dirty="0"/>
              <a:t>cuáles </a:t>
            </a:r>
            <a:r>
              <a:rPr lang="es-CO" i="1" u="sng" kern="1200" dirty="0"/>
              <a:t>objetos culturales</a:t>
            </a:r>
            <a:r>
              <a:rPr lang="es-CO" kern="1200" dirty="0"/>
              <a:t> (valoraciones, creencias, expectativas, etc.) nos identificamos como proponentes de una solución tecnológica? ¿Cómo contamos </a:t>
            </a:r>
            <a:r>
              <a:rPr lang="es-CO" i="1" u="sng" kern="1200" dirty="0"/>
              <a:t>quiénes somos</a:t>
            </a:r>
            <a:r>
              <a:rPr lang="es-CO" kern="1200" dirty="0"/>
              <a:t>?</a:t>
            </a: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2C75D1D4-D6D4-CAAF-F3EA-30F65C3AF66F}"/>
              </a:ext>
            </a:extLst>
          </p:cNvPr>
          <p:cNvSpPr/>
          <p:nvPr/>
        </p:nvSpPr>
        <p:spPr>
          <a:xfrm>
            <a:off x="1350580" y="2565192"/>
            <a:ext cx="2603551" cy="1012775"/>
          </a:xfrm>
          <a:custGeom>
            <a:avLst/>
            <a:gdLst>
              <a:gd name="connsiteX0" fmla="*/ 0 w 2433292"/>
              <a:gd name="connsiteY0" fmla="*/ 151206 h 907216"/>
              <a:gd name="connsiteX1" fmla="*/ 151206 w 2433292"/>
              <a:gd name="connsiteY1" fmla="*/ 0 h 907216"/>
              <a:gd name="connsiteX2" fmla="*/ 2282086 w 2433292"/>
              <a:gd name="connsiteY2" fmla="*/ 0 h 907216"/>
              <a:gd name="connsiteX3" fmla="*/ 2433292 w 2433292"/>
              <a:gd name="connsiteY3" fmla="*/ 151206 h 907216"/>
              <a:gd name="connsiteX4" fmla="*/ 2433292 w 2433292"/>
              <a:gd name="connsiteY4" fmla="*/ 756010 h 907216"/>
              <a:gd name="connsiteX5" fmla="*/ 2282086 w 2433292"/>
              <a:gd name="connsiteY5" fmla="*/ 907216 h 907216"/>
              <a:gd name="connsiteX6" fmla="*/ 151206 w 2433292"/>
              <a:gd name="connsiteY6" fmla="*/ 907216 h 907216"/>
              <a:gd name="connsiteX7" fmla="*/ 0 w 2433292"/>
              <a:gd name="connsiteY7" fmla="*/ 756010 h 907216"/>
              <a:gd name="connsiteX8" fmla="*/ 0 w 2433292"/>
              <a:gd name="connsiteY8" fmla="*/ 151206 h 90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292" h="907216">
                <a:moveTo>
                  <a:pt x="0" y="151206"/>
                </a:moveTo>
                <a:cubicBezTo>
                  <a:pt x="0" y="67697"/>
                  <a:pt x="67697" y="0"/>
                  <a:pt x="151206" y="0"/>
                </a:cubicBezTo>
                <a:lnTo>
                  <a:pt x="2282086" y="0"/>
                </a:lnTo>
                <a:cubicBezTo>
                  <a:pt x="2365595" y="0"/>
                  <a:pt x="2433292" y="67697"/>
                  <a:pt x="2433292" y="151206"/>
                </a:cubicBezTo>
                <a:lnTo>
                  <a:pt x="2433292" y="756010"/>
                </a:lnTo>
                <a:cubicBezTo>
                  <a:pt x="2433292" y="839519"/>
                  <a:pt x="2365595" y="907216"/>
                  <a:pt x="2282086" y="907216"/>
                </a:cubicBezTo>
                <a:lnTo>
                  <a:pt x="151206" y="907216"/>
                </a:lnTo>
                <a:cubicBezTo>
                  <a:pt x="67697" y="907216"/>
                  <a:pt x="0" y="839519"/>
                  <a:pt x="0" y="756010"/>
                </a:cubicBezTo>
                <a:lnTo>
                  <a:pt x="0" y="151206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777" tIns="99532" rIns="154777" bIns="99532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2900" b="1" kern="1200" dirty="0"/>
              <a:t>Identificar…</a:t>
            </a: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84C6E964-A6A4-C6EF-C301-043824A46E9A}"/>
              </a:ext>
            </a:extLst>
          </p:cNvPr>
          <p:cNvSpPr/>
          <p:nvPr/>
        </p:nvSpPr>
        <p:spPr>
          <a:xfrm>
            <a:off x="4044672" y="3863955"/>
            <a:ext cx="6802008" cy="1130937"/>
          </a:xfrm>
          <a:custGeom>
            <a:avLst/>
            <a:gdLst>
              <a:gd name="connsiteX0" fmla="*/ 120965 w 725773"/>
              <a:gd name="connsiteY0" fmla="*/ 0 h 3839973"/>
              <a:gd name="connsiteX1" fmla="*/ 604808 w 725773"/>
              <a:gd name="connsiteY1" fmla="*/ 0 h 3839973"/>
              <a:gd name="connsiteX2" fmla="*/ 725773 w 725773"/>
              <a:gd name="connsiteY2" fmla="*/ 120965 h 3839973"/>
              <a:gd name="connsiteX3" fmla="*/ 725773 w 725773"/>
              <a:gd name="connsiteY3" fmla="*/ 3839973 h 3839973"/>
              <a:gd name="connsiteX4" fmla="*/ 725773 w 725773"/>
              <a:gd name="connsiteY4" fmla="*/ 3839973 h 3839973"/>
              <a:gd name="connsiteX5" fmla="*/ 0 w 725773"/>
              <a:gd name="connsiteY5" fmla="*/ 3839973 h 3839973"/>
              <a:gd name="connsiteX6" fmla="*/ 0 w 725773"/>
              <a:gd name="connsiteY6" fmla="*/ 3839973 h 3839973"/>
              <a:gd name="connsiteX7" fmla="*/ 0 w 725773"/>
              <a:gd name="connsiteY7" fmla="*/ 120965 h 3839973"/>
              <a:gd name="connsiteX8" fmla="*/ 120965 w 725773"/>
              <a:gd name="connsiteY8" fmla="*/ 0 h 383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773" h="3839973">
                <a:moveTo>
                  <a:pt x="725773" y="640010"/>
                </a:moveTo>
                <a:lnTo>
                  <a:pt x="725773" y="3199963"/>
                </a:lnTo>
                <a:cubicBezTo>
                  <a:pt x="725773" y="3553430"/>
                  <a:pt x="715537" y="3839973"/>
                  <a:pt x="702910" y="3839973"/>
                </a:cubicBezTo>
                <a:lnTo>
                  <a:pt x="0" y="3839973"/>
                </a:lnTo>
                <a:lnTo>
                  <a:pt x="0" y="3839973"/>
                </a:lnTo>
                <a:lnTo>
                  <a:pt x="0" y="0"/>
                </a:lnTo>
                <a:lnTo>
                  <a:pt x="0" y="0"/>
                </a:lnTo>
                <a:lnTo>
                  <a:pt x="702910" y="0"/>
                </a:lnTo>
                <a:cubicBezTo>
                  <a:pt x="715537" y="0"/>
                  <a:pt x="725773" y="286543"/>
                  <a:pt x="725773" y="640010"/>
                </a:cubicBezTo>
                <a:close/>
              </a:path>
            </a:pathLst>
          </a:custGeom>
        </p:spPr>
        <p:style>
          <a:ln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1" tIns="56384" rIns="77338" bIns="56384" numCol="1" spcCol="1270" anchor="ctr" anchorCtr="0">
            <a:noAutofit/>
          </a:bodyPr>
          <a:lstStyle/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s-CO" sz="2200" b="1" kern="1200" dirty="0"/>
              <a:t>Propuesta de valor</a:t>
            </a:r>
          </a:p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s-CO" kern="1200" dirty="0"/>
              <a:t>¿Cuáles elementos (tecnológicos, organizacionales, sociales) son </a:t>
            </a:r>
            <a:r>
              <a:rPr lang="es-CO" i="1" u="sng" kern="1200" dirty="0"/>
              <a:t>características diferenciales</a:t>
            </a:r>
            <a:r>
              <a:rPr lang="es-CO" kern="1200" dirty="0"/>
              <a:t> de nuestra solución tecnológica? ¿En qué consiste nuestra </a:t>
            </a:r>
            <a:r>
              <a:rPr lang="es-CO" i="1" u="sng" kern="1200" dirty="0"/>
              <a:t>innovación</a:t>
            </a:r>
            <a:r>
              <a:rPr lang="es-CO" kern="1200" dirty="0"/>
              <a:t>?</a:t>
            </a: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F4A52FEA-F1E8-1778-2F37-688DE63B663C}"/>
              </a:ext>
            </a:extLst>
          </p:cNvPr>
          <p:cNvSpPr/>
          <p:nvPr/>
        </p:nvSpPr>
        <p:spPr>
          <a:xfrm>
            <a:off x="1350580" y="3921105"/>
            <a:ext cx="2603551" cy="1012775"/>
          </a:xfrm>
          <a:custGeom>
            <a:avLst/>
            <a:gdLst>
              <a:gd name="connsiteX0" fmla="*/ 0 w 2433292"/>
              <a:gd name="connsiteY0" fmla="*/ 151206 h 907216"/>
              <a:gd name="connsiteX1" fmla="*/ 151206 w 2433292"/>
              <a:gd name="connsiteY1" fmla="*/ 0 h 907216"/>
              <a:gd name="connsiteX2" fmla="*/ 2282086 w 2433292"/>
              <a:gd name="connsiteY2" fmla="*/ 0 h 907216"/>
              <a:gd name="connsiteX3" fmla="*/ 2433292 w 2433292"/>
              <a:gd name="connsiteY3" fmla="*/ 151206 h 907216"/>
              <a:gd name="connsiteX4" fmla="*/ 2433292 w 2433292"/>
              <a:gd name="connsiteY4" fmla="*/ 756010 h 907216"/>
              <a:gd name="connsiteX5" fmla="*/ 2282086 w 2433292"/>
              <a:gd name="connsiteY5" fmla="*/ 907216 h 907216"/>
              <a:gd name="connsiteX6" fmla="*/ 151206 w 2433292"/>
              <a:gd name="connsiteY6" fmla="*/ 907216 h 907216"/>
              <a:gd name="connsiteX7" fmla="*/ 0 w 2433292"/>
              <a:gd name="connsiteY7" fmla="*/ 756010 h 907216"/>
              <a:gd name="connsiteX8" fmla="*/ 0 w 2433292"/>
              <a:gd name="connsiteY8" fmla="*/ 151206 h 90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292" h="907216">
                <a:moveTo>
                  <a:pt x="0" y="151206"/>
                </a:moveTo>
                <a:cubicBezTo>
                  <a:pt x="0" y="67697"/>
                  <a:pt x="67697" y="0"/>
                  <a:pt x="151206" y="0"/>
                </a:cubicBezTo>
                <a:lnTo>
                  <a:pt x="2282086" y="0"/>
                </a:lnTo>
                <a:cubicBezTo>
                  <a:pt x="2365595" y="0"/>
                  <a:pt x="2433292" y="67697"/>
                  <a:pt x="2433292" y="151206"/>
                </a:cubicBezTo>
                <a:lnTo>
                  <a:pt x="2433292" y="756010"/>
                </a:lnTo>
                <a:cubicBezTo>
                  <a:pt x="2433292" y="839519"/>
                  <a:pt x="2365595" y="907216"/>
                  <a:pt x="2282086" y="907216"/>
                </a:cubicBezTo>
                <a:lnTo>
                  <a:pt x="151206" y="907216"/>
                </a:lnTo>
                <a:cubicBezTo>
                  <a:pt x="67697" y="907216"/>
                  <a:pt x="0" y="839519"/>
                  <a:pt x="0" y="756010"/>
                </a:cubicBezTo>
                <a:lnTo>
                  <a:pt x="0" y="151206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777" tIns="99532" rIns="154777" bIns="99532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2900" b="1" kern="1200" dirty="0"/>
              <a:t>Innovar…</a:t>
            </a: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A92479B3-A611-7D8D-C893-C951B9E60E66}"/>
              </a:ext>
            </a:extLst>
          </p:cNvPr>
          <p:cNvSpPr/>
          <p:nvPr/>
        </p:nvSpPr>
        <p:spPr>
          <a:xfrm>
            <a:off x="4044672" y="5254664"/>
            <a:ext cx="6802008" cy="1130936"/>
          </a:xfrm>
          <a:custGeom>
            <a:avLst/>
            <a:gdLst>
              <a:gd name="connsiteX0" fmla="*/ 120965 w 725773"/>
              <a:gd name="connsiteY0" fmla="*/ 0 h 3839973"/>
              <a:gd name="connsiteX1" fmla="*/ 604808 w 725773"/>
              <a:gd name="connsiteY1" fmla="*/ 0 h 3839973"/>
              <a:gd name="connsiteX2" fmla="*/ 725773 w 725773"/>
              <a:gd name="connsiteY2" fmla="*/ 120965 h 3839973"/>
              <a:gd name="connsiteX3" fmla="*/ 725773 w 725773"/>
              <a:gd name="connsiteY3" fmla="*/ 3839973 h 3839973"/>
              <a:gd name="connsiteX4" fmla="*/ 725773 w 725773"/>
              <a:gd name="connsiteY4" fmla="*/ 3839973 h 3839973"/>
              <a:gd name="connsiteX5" fmla="*/ 0 w 725773"/>
              <a:gd name="connsiteY5" fmla="*/ 3839973 h 3839973"/>
              <a:gd name="connsiteX6" fmla="*/ 0 w 725773"/>
              <a:gd name="connsiteY6" fmla="*/ 3839973 h 3839973"/>
              <a:gd name="connsiteX7" fmla="*/ 0 w 725773"/>
              <a:gd name="connsiteY7" fmla="*/ 120965 h 3839973"/>
              <a:gd name="connsiteX8" fmla="*/ 120965 w 725773"/>
              <a:gd name="connsiteY8" fmla="*/ 0 h 383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773" h="3839973">
                <a:moveTo>
                  <a:pt x="725773" y="640010"/>
                </a:moveTo>
                <a:lnTo>
                  <a:pt x="725773" y="3199963"/>
                </a:lnTo>
                <a:cubicBezTo>
                  <a:pt x="725773" y="3553430"/>
                  <a:pt x="715537" y="3839973"/>
                  <a:pt x="702910" y="3839973"/>
                </a:cubicBezTo>
                <a:lnTo>
                  <a:pt x="0" y="3839973"/>
                </a:lnTo>
                <a:lnTo>
                  <a:pt x="0" y="3839973"/>
                </a:lnTo>
                <a:lnTo>
                  <a:pt x="0" y="0"/>
                </a:lnTo>
                <a:lnTo>
                  <a:pt x="0" y="0"/>
                </a:lnTo>
                <a:lnTo>
                  <a:pt x="702910" y="0"/>
                </a:lnTo>
                <a:cubicBezTo>
                  <a:pt x="715537" y="0"/>
                  <a:pt x="725773" y="286543"/>
                  <a:pt x="725773" y="640010"/>
                </a:cubicBezTo>
                <a:close/>
              </a:path>
            </a:pathLst>
          </a:custGeom>
        </p:spPr>
        <p:style>
          <a:ln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1" tIns="56384" rIns="77338" bIns="56384" numCol="1" spcCol="1270" anchor="ctr" anchorCtr="0">
            <a:noAutofit/>
          </a:bodyPr>
          <a:lstStyle/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s-CO" sz="2200" b="1" kern="1200" dirty="0"/>
              <a:t>Comunicación estratégica</a:t>
            </a:r>
            <a:endParaRPr lang="es-CO" sz="2200" b="1" dirty="0"/>
          </a:p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s-CO" kern="1200" dirty="0"/>
              <a:t>¿</a:t>
            </a:r>
            <a:r>
              <a:rPr lang="es-CO" i="1" u="sng" kern="1200" dirty="0"/>
              <a:t>Cómo generamos narrativas</a:t>
            </a:r>
            <a:r>
              <a:rPr lang="es-CO" kern="1200" dirty="0"/>
              <a:t> para contar nuestro proyecto a diferentes actores? ¿Cómo hacemos que esas narrativas sean familiares y vinculantes para clientes y aliados?</a:t>
            </a: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3D23F58A-E919-631C-723D-7DCB7D31E20F}"/>
              </a:ext>
            </a:extLst>
          </p:cNvPr>
          <p:cNvSpPr/>
          <p:nvPr/>
        </p:nvSpPr>
        <p:spPr>
          <a:xfrm>
            <a:off x="1350580" y="5311814"/>
            <a:ext cx="2603551" cy="1012775"/>
          </a:xfrm>
          <a:custGeom>
            <a:avLst/>
            <a:gdLst>
              <a:gd name="connsiteX0" fmla="*/ 0 w 2433292"/>
              <a:gd name="connsiteY0" fmla="*/ 151206 h 907216"/>
              <a:gd name="connsiteX1" fmla="*/ 151206 w 2433292"/>
              <a:gd name="connsiteY1" fmla="*/ 0 h 907216"/>
              <a:gd name="connsiteX2" fmla="*/ 2282086 w 2433292"/>
              <a:gd name="connsiteY2" fmla="*/ 0 h 907216"/>
              <a:gd name="connsiteX3" fmla="*/ 2433292 w 2433292"/>
              <a:gd name="connsiteY3" fmla="*/ 151206 h 907216"/>
              <a:gd name="connsiteX4" fmla="*/ 2433292 w 2433292"/>
              <a:gd name="connsiteY4" fmla="*/ 756010 h 907216"/>
              <a:gd name="connsiteX5" fmla="*/ 2282086 w 2433292"/>
              <a:gd name="connsiteY5" fmla="*/ 907216 h 907216"/>
              <a:gd name="connsiteX6" fmla="*/ 151206 w 2433292"/>
              <a:gd name="connsiteY6" fmla="*/ 907216 h 907216"/>
              <a:gd name="connsiteX7" fmla="*/ 0 w 2433292"/>
              <a:gd name="connsiteY7" fmla="*/ 756010 h 907216"/>
              <a:gd name="connsiteX8" fmla="*/ 0 w 2433292"/>
              <a:gd name="connsiteY8" fmla="*/ 151206 h 90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292" h="907216">
                <a:moveTo>
                  <a:pt x="0" y="151206"/>
                </a:moveTo>
                <a:cubicBezTo>
                  <a:pt x="0" y="67697"/>
                  <a:pt x="67697" y="0"/>
                  <a:pt x="151206" y="0"/>
                </a:cubicBezTo>
                <a:lnTo>
                  <a:pt x="2282086" y="0"/>
                </a:lnTo>
                <a:cubicBezTo>
                  <a:pt x="2365595" y="0"/>
                  <a:pt x="2433292" y="67697"/>
                  <a:pt x="2433292" y="151206"/>
                </a:cubicBezTo>
                <a:lnTo>
                  <a:pt x="2433292" y="756010"/>
                </a:lnTo>
                <a:cubicBezTo>
                  <a:pt x="2433292" y="839519"/>
                  <a:pt x="2365595" y="907216"/>
                  <a:pt x="2282086" y="907216"/>
                </a:cubicBezTo>
                <a:lnTo>
                  <a:pt x="151206" y="907216"/>
                </a:lnTo>
                <a:cubicBezTo>
                  <a:pt x="67697" y="907216"/>
                  <a:pt x="0" y="839519"/>
                  <a:pt x="0" y="756010"/>
                </a:cubicBezTo>
                <a:lnTo>
                  <a:pt x="0" y="151206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777" tIns="99532" rIns="154777" bIns="99532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2900" b="1" kern="1200" dirty="0"/>
              <a:t>Expresar…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0C4309-498F-C0F8-DC76-AFEFBB832251}"/>
              </a:ext>
            </a:extLst>
          </p:cNvPr>
          <p:cNvSpPr txBox="1"/>
          <p:nvPr/>
        </p:nvSpPr>
        <p:spPr>
          <a:xfrm>
            <a:off x="240331" y="166358"/>
            <a:ext cx="11724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kern="0" spc="200" dirty="0">
                <a:solidFill>
                  <a:srgbClr val="1F20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¿QUÉ?</a:t>
            </a:r>
            <a:r>
              <a:rPr lang="es-ES" sz="2800" b="1" kern="0" spc="200" dirty="0">
                <a:solidFill>
                  <a:srgbClr val="1F20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(Preguntas orientadoras)</a:t>
            </a:r>
            <a:endParaRPr lang="es-CO" sz="2800" b="1" i="1" kern="0" spc="200" dirty="0">
              <a:solidFill>
                <a:srgbClr val="1F207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2374BB83-BF65-795C-561F-DF424FFA637F}"/>
              </a:ext>
            </a:extLst>
          </p:cNvPr>
          <p:cNvSpPr txBox="1"/>
          <p:nvPr/>
        </p:nvSpPr>
        <p:spPr>
          <a:xfrm>
            <a:off x="171450" y="2275922"/>
            <a:ext cx="2114550" cy="225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r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s-ES" sz="2600" dirty="0">
                <a:solidFill>
                  <a:schemeClr val="tx1"/>
                </a:solidFill>
              </a:rPr>
              <a:t>¿Cuál es la </a:t>
            </a:r>
            <a:r>
              <a:rPr lang="es-ES" sz="2600" b="1" i="1" dirty="0">
                <a:solidFill>
                  <a:schemeClr val="tx1"/>
                </a:solidFill>
              </a:rPr>
              <a:t>propuesta de valor</a:t>
            </a:r>
            <a:r>
              <a:rPr lang="es-ES" sz="2600" dirty="0">
                <a:solidFill>
                  <a:schemeClr val="tx1"/>
                </a:solidFill>
              </a:rPr>
              <a:t> de nuestro proyecto tecnológico</a:t>
            </a:r>
            <a:r>
              <a:rPr lang="es-ES" sz="2600" dirty="0"/>
              <a:t>?</a:t>
            </a:r>
          </a:p>
        </p:txBody>
      </p:sp>
      <p:sp>
        <p:nvSpPr>
          <p:cNvPr id="8" name="Abrir llave 7">
            <a:extLst>
              <a:ext uri="{FF2B5EF4-FFF2-40B4-BE49-F238E27FC236}">
                <a16:creationId xmlns:a16="http://schemas.microsoft.com/office/drawing/2014/main" id="{528963B6-664B-1FFE-CDF7-7A169B4D8ED6}"/>
              </a:ext>
            </a:extLst>
          </p:cNvPr>
          <p:cNvSpPr/>
          <p:nvPr/>
        </p:nvSpPr>
        <p:spPr>
          <a:xfrm>
            <a:off x="2286000" y="1079902"/>
            <a:ext cx="818239" cy="4626985"/>
          </a:xfrm>
          <a:prstGeom prst="leftBrac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C3B85F45-02F2-83A1-C10A-C2B2048AF89C}"/>
              </a:ext>
            </a:extLst>
          </p:cNvPr>
          <p:cNvSpPr txBox="1"/>
          <p:nvPr/>
        </p:nvSpPr>
        <p:spPr>
          <a:xfrm>
            <a:off x="2870637" y="1174082"/>
            <a:ext cx="8734751" cy="445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v"/>
            </a:pPr>
            <a:r>
              <a:rPr lang="es-ES" sz="2400" dirty="0"/>
              <a:t>Recuerden que no estamos ofreciendo un producto, un bien o un servicio, </a:t>
            </a:r>
            <a:r>
              <a:rPr lang="es-ES" sz="2400" i="1" u="sng" dirty="0"/>
              <a:t>sino una solución</a:t>
            </a:r>
            <a:r>
              <a:rPr lang="es-ES" sz="2400" dirty="0"/>
              <a:t>. ¿Cuál es? ¿Cuál es la mejor manera de expresarla?</a:t>
            </a:r>
          </a:p>
          <a:p>
            <a:pPr marL="34290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v"/>
            </a:pPr>
            <a:r>
              <a:rPr lang="es-ES" sz="2400" dirty="0"/>
              <a:t>¿</a:t>
            </a:r>
            <a:r>
              <a:rPr lang="es-ES" sz="2400" i="1" u="sng" dirty="0"/>
              <a:t>Qué ofrece nuestro proyecto</a:t>
            </a:r>
            <a:r>
              <a:rPr lang="es-ES" sz="2400" dirty="0"/>
              <a:t> que esté a la vanguardia, que sea competitivo y solucione lo que otras propuestas no están solucionando?</a:t>
            </a:r>
          </a:p>
          <a:p>
            <a:pPr marL="34290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v"/>
            </a:pPr>
            <a:r>
              <a:rPr lang="es-ES" sz="2400" dirty="0"/>
              <a:t>Segmentación: ¿Qué </a:t>
            </a:r>
            <a:r>
              <a:rPr lang="es-ES" sz="2400" i="1" u="sng" dirty="0"/>
              <a:t>clases de clientes potenciales</a:t>
            </a:r>
            <a:r>
              <a:rPr lang="es-ES" sz="2400" dirty="0"/>
              <a:t> podrían interesarse en nuestra solución, a partir de qué necesidades?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Cómo les generamos </a:t>
            </a:r>
            <a:r>
              <a:rPr lang="es-ES" sz="2000" i="1" dirty="0"/>
              <a:t>ahorro</a:t>
            </a:r>
            <a:r>
              <a:rPr lang="es-ES" sz="2000" dirty="0"/>
              <a:t> en tiempo, energía, dinero,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Cómo les ayudamos a aliviar aquello </a:t>
            </a:r>
            <a:r>
              <a:rPr lang="es-ES" sz="2000" i="1" dirty="0"/>
              <a:t>“que les duele”</a:t>
            </a:r>
            <a:r>
              <a:rPr lang="es-ES" sz="2000" dirty="0"/>
              <a:t> en sus organizaciones, comunidades,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Cómo les ayudamos a minimizar ciertos </a:t>
            </a:r>
            <a:r>
              <a:rPr lang="es-ES" sz="2000" i="1" dirty="0"/>
              <a:t>errores</a:t>
            </a:r>
            <a:r>
              <a:rPr lang="es-ES" sz="2000" dirty="0"/>
              <a:t> que han cometido por no tener nuestra solución</a:t>
            </a:r>
            <a:endParaRPr lang="es-CO" sz="2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B9727C8-5293-D5A3-2297-041ADBE0DC61}"/>
              </a:ext>
            </a:extLst>
          </p:cNvPr>
          <p:cNvSpPr txBox="1"/>
          <p:nvPr/>
        </p:nvSpPr>
        <p:spPr>
          <a:xfrm>
            <a:off x="867102" y="6035656"/>
            <a:ext cx="110982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2800" b="1" i="1" spc="70" dirty="0">
                <a:solidFill>
                  <a:schemeClr val="accent5">
                    <a:lumMod val="50000"/>
                  </a:schemeClr>
                </a:solidFill>
              </a:rPr>
              <a:t>EN LA SIGUIENTE DIAPOSITIVA, CONSTRUYAN LA </a:t>
            </a:r>
            <a:r>
              <a:rPr lang="es-ES" sz="2800" b="1" i="1" u="sng" spc="70" dirty="0">
                <a:solidFill>
                  <a:schemeClr val="accent5">
                    <a:lumMod val="50000"/>
                  </a:schemeClr>
                </a:solidFill>
              </a:rPr>
              <a:t>RESPUESTA AL QUÉ</a:t>
            </a:r>
          </a:p>
        </p:txBody>
      </p:sp>
    </p:spTree>
    <p:extLst>
      <p:ext uri="{BB962C8B-B14F-4D97-AF65-F5344CB8AC3E}">
        <p14:creationId xmlns:p14="http://schemas.microsoft.com/office/powerpoint/2010/main" val="303743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B5472-0BFD-5577-6D91-925AA4231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327BBD-2BF1-53C5-9B95-4DF831E03C98}"/>
              </a:ext>
            </a:extLst>
          </p:cNvPr>
          <p:cNvSpPr txBox="1"/>
          <p:nvPr/>
        </p:nvSpPr>
        <p:spPr>
          <a:xfrm>
            <a:off x="350693" y="166358"/>
            <a:ext cx="9532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kern="0" spc="200" dirty="0">
                <a:solidFill>
                  <a:srgbClr val="1F20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¿CUÁL ES LA PROPUESTA DE VALOR DE NUESTRO PROYECTO? </a:t>
            </a:r>
            <a:endParaRPr lang="es-CO" sz="2800" b="1" i="1" kern="0" spc="200" dirty="0">
              <a:solidFill>
                <a:srgbClr val="1F207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6DDA6941-4BB3-DC3D-3CA3-43F0FA50EAD1}"/>
              </a:ext>
            </a:extLst>
          </p:cNvPr>
          <p:cNvSpPr txBox="1"/>
          <p:nvPr/>
        </p:nvSpPr>
        <p:spPr>
          <a:xfrm>
            <a:off x="492583" y="1776718"/>
            <a:ext cx="10905886" cy="275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v"/>
            </a:pPr>
            <a:r>
              <a:rPr lang="es-MX" sz="2400" b="1" dirty="0"/>
              <a:t>Propuesta de Valor:</a:t>
            </a:r>
            <a:br>
              <a:rPr lang="es-MX" sz="2400" dirty="0"/>
            </a:br>
            <a:r>
              <a:rPr lang="es-MX" sz="2400" dirty="0" err="1"/>
              <a:t>NomadaCO</a:t>
            </a:r>
            <a:r>
              <a:rPr lang="es-MX" sz="2400" dirty="0"/>
              <a:t> ofrece una plataforma digital innovadora que centraliza toda la oferta turística del municipio de El Cairo, permitiendo a los usuarios consultar y reservar alojamientos de manera intuitiva y segura. La solución destaca por su enfoque en apoyar a proveedores locales, mejorar la experiencia del usuario y fomentar el turismo sostenible. Al integrar información detallada y reservas en línea, se reduce el tiempo y esfuerzo de los viajeros, ofreciendo comodidad y acceso confiable a servicios que antes estaban dispersos.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1279860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DADA4-C6FD-AD92-F53E-5403F13D7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94EACD-C9D5-FE87-2190-6BE1FCB3E276}"/>
              </a:ext>
            </a:extLst>
          </p:cNvPr>
          <p:cNvSpPr txBox="1"/>
          <p:nvPr/>
        </p:nvSpPr>
        <p:spPr>
          <a:xfrm>
            <a:off x="19050" y="211279"/>
            <a:ext cx="11880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kern="0" spc="200" dirty="0">
                <a:solidFill>
                  <a:srgbClr val="A6FAF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¿CÓMO? </a:t>
            </a:r>
            <a:r>
              <a:rPr lang="es-CO" sz="2800" b="1" kern="0" spc="200" dirty="0">
                <a:solidFill>
                  <a:srgbClr val="A6FAF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(Preguntas orientadoras) </a:t>
            </a:r>
            <a:endParaRPr lang="es-CO" sz="2800" b="1" kern="0" dirty="0">
              <a:solidFill>
                <a:srgbClr val="A6FAF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9146F53-ED1A-3D5D-8544-BFC16A29A08C}"/>
              </a:ext>
            </a:extLst>
          </p:cNvPr>
          <p:cNvSpPr txBox="1"/>
          <p:nvPr/>
        </p:nvSpPr>
        <p:spPr>
          <a:xfrm>
            <a:off x="3104239" y="1277642"/>
            <a:ext cx="8255628" cy="430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v"/>
            </a:pPr>
            <a:r>
              <a:rPr lang="es-E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Recuerden: saber que algo necesita una solución no es lo mismo que </a:t>
            </a:r>
            <a:r>
              <a:rPr lang="es-ES" sz="2400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conocer el problema</a:t>
            </a:r>
            <a:r>
              <a:rPr lang="es-E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 ¿Cuál es el problema o la necesidad? </a:t>
            </a:r>
          </a:p>
          <a:p>
            <a:pPr marL="34290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v"/>
            </a:pPr>
            <a:r>
              <a:rPr lang="es-E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¿</a:t>
            </a:r>
            <a:r>
              <a:rPr lang="es-ES" sz="2400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Por qué algo es un problema</a:t>
            </a:r>
            <a:r>
              <a:rPr lang="es-E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? ¿Qué razones se han esgrimido para diagnosticarlo, qué conductas ha motivado?</a:t>
            </a:r>
          </a:p>
          <a:p>
            <a:pPr marL="34290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v"/>
            </a:pPr>
            <a:r>
              <a:rPr lang="es-E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¿Qué nos dice el problema acerca de nuestra población objetivo? ¿El problema se presenta universalmente para a todos, o solamente a algún </a:t>
            </a:r>
            <a:r>
              <a:rPr lang="es-ES" sz="2400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segmento de clientes</a:t>
            </a:r>
            <a:r>
              <a:rPr lang="es-E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? </a:t>
            </a:r>
          </a:p>
          <a:p>
            <a:pPr marL="34290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v"/>
            </a:pPr>
            <a:r>
              <a:rPr lang="es-E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El problema, ¿se puede expresar de forma tal que nuestra solución tecnológica sea comprendida de manera intuitiva?</a:t>
            </a:r>
          </a:p>
          <a:p>
            <a:pPr marL="34290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v"/>
            </a:pPr>
            <a:r>
              <a:rPr lang="es-E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¿Cómo </a:t>
            </a:r>
            <a:r>
              <a:rPr lang="es-ES" sz="2400" i="1" u="sng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mediremos</a:t>
            </a:r>
            <a:r>
              <a:rPr lang="es-E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que efectivamente estemos solucionando el problema, durante la implementación de nuestro proyecto?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074734F8-9F61-07ED-DADE-0BC96E549682}"/>
              </a:ext>
            </a:extLst>
          </p:cNvPr>
          <p:cNvSpPr txBox="1"/>
          <p:nvPr/>
        </p:nvSpPr>
        <p:spPr>
          <a:xfrm>
            <a:off x="-80702" y="2285982"/>
            <a:ext cx="2320969" cy="225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r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s-ES" sz="2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¿Cuál es el </a:t>
            </a:r>
            <a:r>
              <a:rPr lang="es-ES" sz="2600" b="1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problema o necesidad</a:t>
            </a:r>
            <a:r>
              <a:rPr lang="es-ES" sz="2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que estamos solucionando o interviniendo?</a:t>
            </a:r>
            <a:endParaRPr lang="es-ES" sz="2600" b="0" i="0" u="none" kern="1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Abrir llave 7">
            <a:extLst>
              <a:ext uri="{FF2B5EF4-FFF2-40B4-BE49-F238E27FC236}">
                <a16:creationId xmlns:a16="http://schemas.microsoft.com/office/drawing/2014/main" id="{ED5E73A2-77E5-D130-0655-87ED4143F7C1}"/>
              </a:ext>
            </a:extLst>
          </p:cNvPr>
          <p:cNvSpPr/>
          <p:nvPr/>
        </p:nvSpPr>
        <p:spPr>
          <a:xfrm>
            <a:off x="2286000" y="1079902"/>
            <a:ext cx="818239" cy="4626985"/>
          </a:xfrm>
          <a:prstGeom prst="leftBrac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18CE315-28CD-2470-3F39-0895AEC83376}"/>
              </a:ext>
            </a:extLst>
          </p:cNvPr>
          <p:cNvSpPr txBox="1"/>
          <p:nvPr/>
        </p:nvSpPr>
        <p:spPr>
          <a:xfrm>
            <a:off x="676602" y="5845156"/>
            <a:ext cx="1109821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2800" b="1" i="1" spc="70" dirty="0">
                <a:solidFill>
                  <a:schemeClr val="accent5">
                    <a:lumMod val="75000"/>
                  </a:schemeClr>
                </a:solidFill>
              </a:rPr>
              <a:t>EN LA SIGUIENTE DIAPOSITIVA, </a:t>
            </a:r>
          </a:p>
          <a:p>
            <a:pPr algn="r"/>
            <a:r>
              <a:rPr lang="es-ES" sz="2800" b="1" i="1" spc="70" dirty="0">
                <a:solidFill>
                  <a:schemeClr val="accent5">
                    <a:lumMod val="75000"/>
                  </a:schemeClr>
                </a:solidFill>
              </a:rPr>
              <a:t>CONSTRUYAN LA </a:t>
            </a:r>
            <a:r>
              <a:rPr lang="es-ES" sz="2800" b="1" i="1" u="sng" spc="70" dirty="0">
                <a:solidFill>
                  <a:schemeClr val="accent5">
                    <a:lumMod val="75000"/>
                  </a:schemeClr>
                </a:solidFill>
              </a:rPr>
              <a:t>RESPUESTA AL CÓMO</a:t>
            </a:r>
          </a:p>
        </p:txBody>
      </p:sp>
    </p:spTree>
    <p:extLst>
      <p:ext uri="{BB962C8B-B14F-4D97-AF65-F5344CB8AC3E}">
        <p14:creationId xmlns:p14="http://schemas.microsoft.com/office/powerpoint/2010/main" val="2750691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306BE-FB58-5370-5A13-150A98133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229DA-823F-6E6B-D174-643EB28AD923}"/>
              </a:ext>
            </a:extLst>
          </p:cNvPr>
          <p:cNvSpPr txBox="1"/>
          <p:nvPr/>
        </p:nvSpPr>
        <p:spPr>
          <a:xfrm>
            <a:off x="155531" y="288710"/>
            <a:ext cx="10702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kern="0" spc="200" dirty="0">
                <a:solidFill>
                  <a:srgbClr val="A6FAF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¿CUÁL ES </a:t>
            </a:r>
            <a:r>
              <a:rPr lang="es-CO" sz="2800" b="1" i="1" u="sng" kern="0" spc="200" dirty="0">
                <a:solidFill>
                  <a:srgbClr val="A6FAF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PROBLEMA</a:t>
            </a:r>
            <a:r>
              <a:rPr lang="es-CO" sz="2800" b="1" kern="0" spc="200" dirty="0">
                <a:solidFill>
                  <a:srgbClr val="A6FAF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CUYA SOLUCIÓN PLANTEAMOS ESTE PROYECTO?</a:t>
            </a:r>
            <a:endParaRPr lang="es-CO" sz="2800" b="1" kern="0" dirty="0">
              <a:solidFill>
                <a:srgbClr val="A6FAF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AB0AE-1568-DBF5-AFE3-A67C795D6FC6}"/>
              </a:ext>
            </a:extLst>
          </p:cNvPr>
          <p:cNvSpPr txBox="1"/>
          <p:nvPr/>
        </p:nvSpPr>
        <p:spPr>
          <a:xfrm>
            <a:off x="155531" y="1639592"/>
            <a:ext cx="8255628" cy="275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v"/>
            </a:pPr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Problema Identificado: El municipio de El Cairo carece de una infraestructura tecnológica que centralice su oferta turística. La información actual está dispersa y es difícil de acceder, lo que limita la visibilidad del destino, dificulta la planificación de los viajeros y reduce la generación de ingresos para los proveedores locales. No contar con un sistema de reservas en línea impacta negativamente la experiencia de los turistas y restringe el potencial de crecimiento del turismo en la región.</a:t>
            </a:r>
            <a:endParaRPr lang="es-ES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7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F72"/>
      </a:dk1>
      <a:lt1>
        <a:srgbClr val="FEFFFF"/>
      </a:lt1>
      <a:dk2>
        <a:srgbClr val="A6F9F8"/>
      </a:dk2>
      <a:lt2>
        <a:srgbClr val="FBF9FF"/>
      </a:lt2>
      <a:accent1>
        <a:srgbClr val="7371FB"/>
      </a:accent1>
      <a:accent2>
        <a:srgbClr val="8D9FF3"/>
      </a:accent2>
      <a:accent3>
        <a:srgbClr val="C185FE"/>
      </a:accent3>
      <a:accent4>
        <a:srgbClr val="7230D8"/>
      </a:accent4>
      <a:accent5>
        <a:srgbClr val="E476FC"/>
      </a:accent5>
      <a:accent6>
        <a:srgbClr val="D3A6FE"/>
      </a:accent6>
      <a:hlink>
        <a:srgbClr val="002454"/>
      </a:hlink>
      <a:folHlink>
        <a:srgbClr val="5963DD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ISEÑO_Modelo ppt_TEMAS_Agosto" id="{3A250D54-E42A-1644-8F54-3B582A60C4E8}" vid="{3C449BB2-49E3-FF42-B6BA-46562E16512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ISEÑO_Modelo ppt_TEMAS_Agosto" id="{3A250D54-E42A-1644-8F54-3B582A60C4E8}" vid="{7463A1C8-CA73-FC4E-BC42-01AB70D3B62F}"/>
    </a:ext>
  </a:extLst>
</a:theme>
</file>

<file path=ppt/theme/theme3.xml><?xml version="1.0" encoding="utf-8"?>
<a:theme xmlns:a="http://schemas.openxmlformats.org/drawingml/2006/main" name="1_Office Theme">
  <a:themeElements>
    <a:clrScheme name="Custom 1">
      <a:dk1>
        <a:srgbClr val="1E1F72"/>
      </a:dk1>
      <a:lt1>
        <a:srgbClr val="FEFFFF"/>
      </a:lt1>
      <a:dk2>
        <a:srgbClr val="A6F9F8"/>
      </a:dk2>
      <a:lt2>
        <a:srgbClr val="FBF9FF"/>
      </a:lt2>
      <a:accent1>
        <a:srgbClr val="7371FB"/>
      </a:accent1>
      <a:accent2>
        <a:srgbClr val="8D9FF3"/>
      </a:accent2>
      <a:accent3>
        <a:srgbClr val="C185FE"/>
      </a:accent3>
      <a:accent4>
        <a:srgbClr val="7230D8"/>
      </a:accent4>
      <a:accent5>
        <a:srgbClr val="E476FC"/>
      </a:accent5>
      <a:accent6>
        <a:srgbClr val="D3A6FE"/>
      </a:accent6>
      <a:hlink>
        <a:srgbClr val="002454"/>
      </a:hlink>
      <a:folHlink>
        <a:srgbClr val="5963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</TotalTime>
  <Words>1133</Words>
  <Application>Microsoft Office PowerPoint</Application>
  <PresentationFormat>Panorámica</PresentationFormat>
  <Paragraphs>77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12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Lato</vt:lpstr>
      <vt:lpstr>Verdana</vt:lpstr>
      <vt:lpstr>Wingdings</vt:lpstr>
      <vt:lpstr>Office Theme</vt:lpstr>
      <vt:lpstr>Custom Design</vt:lpstr>
      <vt:lpstr>1_Office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Johana Arevalo Franco</dc:creator>
  <cp:lastModifiedBy>lanubecsita@hotmail.com</cp:lastModifiedBy>
  <cp:revision>59</cp:revision>
  <dcterms:created xsi:type="dcterms:W3CDTF">2024-07-25T20:02:45Z</dcterms:created>
  <dcterms:modified xsi:type="dcterms:W3CDTF">2024-12-16T20:47:35Z</dcterms:modified>
</cp:coreProperties>
</file>