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81" r:id="rId4"/>
    <p:sldId id="280" r:id="rId5"/>
    <p:sldId id="274" r:id="rId6"/>
    <p:sldId id="288" r:id="rId7"/>
    <p:sldId id="290" r:id="rId8"/>
    <p:sldId id="303" r:id="rId9"/>
    <p:sldId id="260" r:id="rId10"/>
    <p:sldId id="262" r:id="rId11"/>
    <p:sldId id="295" r:id="rId12"/>
    <p:sldId id="296" r:id="rId13"/>
    <p:sldId id="298" r:id="rId14"/>
    <p:sldId id="302" r:id="rId15"/>
    <p:sldId id="299" r:id="rId16"/>
    <p:sldId id="300" r:id="rId17"/>
    <p:sldId id="294" r:id="rId18"/>
    <p:sldId id="258" r:id="rId19"/>
    <p:sldId id="304" r:id="rId20"/>
    <p:sldId id="265" r:id="rId21"/>
    <p:sldId id="267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38135"/>
    <a:srgbClr val="00C6BB"/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88015" autoAdjust="0"/>
  </p:normalViewPr>
  <p:slideViewPr>
    <p:cSldViewPr snapToGrid="0">
      <p:cViewPr varScale="1">
        <p:scale>
          <a:sx n="72" d="100"/>
          <a:sy n="72" d="100"/>
        </p:scale>
        <p:origin x="45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E689DB-E864-433F-A480-18F2A5067647}" type="datetimeFigureOut">
              <a:rPr lang="en-SG" smtClean="0"/>
              <a:t>28/9/2015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0BC2EF-6510-4A42-9AB3-5612D5E407F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27039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 smtClean="0"/>
              <a:t>Current value for each metrics</a:t>
            </a:r>
          </a:p>
          <a:p>
            <a:r>
              <a:rPr lang="en-SG" dirty="0" smtClean="0"/>
              <a:t>	any action based on mitigation plan</a:t>
            </a:r>
          </a:p>
          <a:p>
            <a:r>
              <a:rPr lang="en-SG" dirty="0" smtClean="0"/>
              <a:t>https://docs.google.com/spreadsheets/d/1Sp80UyYZO_gT89sFfwVYJIofxsbHAiiVybEl8Qu1xrA/edit#gid=0</a:t>
            </a:r>
          </a:p>
          <a:p>
            <a:endParaRPr lang="en-SG" dirty="0" smtClean="0"/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0BC2EF-6510-4A42-9AB3-5612D5E407F3}" type="slidenum">
              <a:rPr lang="en-SG" smtClean="0"/>
              <a:t>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622742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 smtClean="0"/>
              <a:t>Rotation plan</a:t>
            </a:r>
          </a:p>
          <a:p>
            <a:r>
              <a:rPr lang="en-SG" dirty="0" smtClean="0"/>
              <a:t>	</a:t>
            </a:r>
            <a:r>
              <a:rPr lang="en-SG" dirty="0" err="1" smtClean="0"/>
              <a:t>wgich</a:t>
            </a:r>
            <a:r>
              <a:rPr lang="en-SG" dirty="0" smtClean="0"/>
              <a:t> pm which milestone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0BC2EF-6510-4A42-9AB3-5612D5E407F3}" type="slidenum">
              <a:rPr lang="en-SG" smtClean="0"/>
              <a:t>10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155942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 smtClean="0"/>
              <a:t>Rotation plan</a:t>
            </a:r>
          </a:p>
          <a:p>
            <a:r>
              <a:rPr lang="en-SG" dirty="0" smtClean="0"/>
              <a:t>	</a:t>
            </a:r>
            <a:r>
              <a:rPr lang="en-SG" dirty="0" err="1" smtClean="0"/>
              <a:t>wgich</a:t>
            </a:r>
            <a:r>
              <a:rPr lang="en-SG" dirty="0" smtClean="0"/>
              <a:t> pm which milestone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0BC2EF-6510-4A42-9AB3-5612D5E407F3}" type="slidenum">
              <a:rPr lang="en-SG" smtClean="0"/>
              <a:t>17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385295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9/28/2015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9/28/2015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9/28/2015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9/28/2015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9/28/2015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9/28/2015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9/28/2015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9/28/2015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9/28/2015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9/28/2015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9/28/2015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9/28/2015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9/28/2015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9/28/2015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9/28/2015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Week 7: PM Review</a:t>
            </a:r>
            <a:endParaRPr lang="en-SG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82001" y="6360161"/>
            <a:ext cx="1516641" cy="434974"/>
          </a:xfrm>
        </p:spPr>
        <p:txBody>
          <a:bodyPr>
            <a:normAutofit lnSpcReduction="10000"/>
          </a:bodyPr>
          <a:lstStyle/>
          <a:p>
            <a:r>
              <a:rPr lang="en-SG" dirty="0" smtClean="0"/>
              <a:t>G3T3</a:t>
            </a:r>
          </a:p>
          <a:p>
            <a:endParaRPr lang="en-SG" dirty="0"/>
          </a:p>
        </p:txBody>
      </p:sp>
      <p:sp>
        <p:nvSpPr>
          <p:cNvPr id="4" name="TextBox 3"/>
          <p:cNvSpPr txBox="1"/>
          <p:nvPr/>
        </p:nvSpPr>
        <p:spPr>
          <a:xfrm>
            <a:off x="178898" y="5282943"/>
            <a:ext cx="18389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 smtClean="0"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Darren  </a:t>
            </a:r>
            <a:r>
              <a:rPr lang="en-SG" sz="3200" dirty="0" err="1" smtClean="0"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Tay</a:t>
            </a:r>
            <a:endParaRPr lang="en-SG" sz="3200" dirty="0"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735274" y="5373199"/>
            <a:ext cx="18389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 smtClean="0"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Shu  Wen</a:t>
            </a:r>
            <a:endParaRPr lang="en-SG" sz="3200" dirty="0"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84681" y="5373199"/>
            <a:ext cx="18389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 smtClean="0"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Jeremy  Ong</a:t>
            </a:r>
            <a:endParaRPr lang="en-SG" sz="3200" dirty="0"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19087" y="5373199"/>
            <a:ext cx="18389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 smtClean="0"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Nabilah  Banu</a:t>
            </a:r>
            <a:endParaRPr lang="en-SG" sz="3200" dirty="0"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052787" y="5373199"/>
            <a:ext cx="1838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 smtClean="0"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Zhi  Hui</a:t>
            </a:r>
            <a:endParaRPr lang="en-SG" sz="3200" dirty="0"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23158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1440" y="294440"/>
            <a:ext cx="12065000" cy="646331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en-SG" dirty="0" smtClean="0"/>
          </a:p>
          <a:p>
            <a:endParaRPr lang="en-SG" dirty="0"/>
          </a:p>
        </p:txBody>
      </p:sp>
      <p:sp>
        <p:nvSpPr>
          <p:cNvPr id="4" name="TextBox 3"/>
          <p:cNvSpPr txBox="1"/>
          <p:nvPr/>
        </p:nvSpPr>
        <p:spPr>
          <a:xfrm>
            <a:off x="192220" y="413978"/>
            <a:ext cx="1800000" cy="54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Functionalities</a:t>
            </a:r>
            <a:endParaRPr lang="en-SG" dirty="0"/>
          </a:p>
        </p:txBody>
      </p:sp>
      <p:sp>
        <p:nvSpPr>
          <p:cNvPr id="5" name="TextBox 4"/>
          <p:cNvSpPr txBox="1"/>
          <p:nvPr/>
        </p:nvSpPr>
        <p:spPr>
          <a:xfrm>
            <a:off x="2105978" y="424138"/>
            <a:ext cx="2672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smtClean="0"/>
              <a:t>Project Schedule</a:t>
            </a:r>
            <a:endParaRPr lang="en-SG" dirty="0"/>
          </a:p>
        </p:txBody>
      </p:sp>
      <p:sp>
        <p:nvSpPr>
          <p:cNvPr id="6" name="TextBox 5"/>
          <p:cNvSpPr txBox="1"/>
          <p:nvPr/>
        </p:nvSpPr>
        <p:spPr>
          <a:xfrm>
            <a:off x="6242050" y="437890"/>
            <a:ext cx="2672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rgbClr val="FFFF00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Roles &amp; Responsibilities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442050" y="434991"/>
            <a:ext cx="1800000" cy="54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smtClean="0"/>
              <a:t>Metrics</a:t>
            </a:r>
            <a:endParaRPr lang="en-SG" dirty="0"/>
          </a:p>
        </p:txBody>
      </p:sp>
      <p:sp>
        <p:nvSpPr>
          <p:cNvPr id="8" name="TextBox 7"/>
          <p:cNvSpPr txBox="1"/>
          <p:nvPr/>
        </p:nvSpPr>
        <p:spPr>
          <a:xfrm>
            <a:off x="9170035" y="434991"/>
            <a:ext cx="396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PP</a:t>
            </a:r>
            <a:r>
              <a:rPr lang="en-SG" dirty="0" smtClean="0">
                <a:solidFill>
                  <a:srgbClr val="FFFF00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SG" dirty="0"/>
              <a:t>Team &amp; Rotation Plans</a:t>
            </a:r>
          </a:p>
        </p:txBody>
      </p:sp>
    </p:spTree>
    <p:extLst>
      <p:ext uri="{BB962C8B-B14F-4D97-AF65-F5344CB8AC3E}">
        <p14:creationId xmlns:p14="http://schemas.microsoft.com/office/powerpoint/2010/main" val="4269783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Scroll 1"/>
          <p:cNvSpPr/>
          <p:nvPr/>
        </p:nvSpPr>
        <p:spPr>
          <a:xfrm>
            <a:off x="-399497" y="0"/>
            <a:ext cx="12748335" cy="6733712"/>
          </a:xfrm>
          <a:prstGeom prst="verticalScroll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/>
          <p:cNvSpPr/>
          <p:nvPr/>
        </p:nvSpPr>
        <p:spPr>
          <a:xfrm>
            <a:off x="781235" y="1091953"/>
            <a:ext cx="10049522" cy="52910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 6"/>
          <p:cNvSpPr/>
          <p:nvPr/>
        </p:nvSpPr>
        <p:spPr>
          <a:xfrm>
            <a:off x="3243607" y="0"/>
            <a:ext cx="5793573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0" cap="none" spc="0" dirty="0" smtClean="0">
                <a:ln w="0">
                  <a:solidFill>
                    <a:schemeClr val="tx1"/>
                  </a:solidFill>
                </a:ln>
                <a:solidFill>
                  <a:schemeClr val="bg2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Who is Doing What</a:t>
            </a:r>
            <a:endParaRPr lang="en-US" sz="4800" b="0" cap="none" spc="0" dirty="0">
              <a:ln w="0">
                <a:solidFill>
                  <a:schemeClr val="tx1"/>
                </a:solidFill>
              </a:ln>
              <a:solidFill>
                <a:schemeClr val="bg2">
                  <a:lumMod val="75000"/>
                  <a:lumOff val="2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85421" y="1225118"/>
            <a:ext cx="9516862" cy="53266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800" dirty="0" smtClean="0"/>
              <a:t>ITERATION 1</a:t>
            </a:r>
            <a:endParaRPr lang="en-SG" sz="2800" dirty="0"/>
          </a:p>
        </p:txBody>
      </p:sp>
      <p:sp>
        <p:nvSpPr>
          <p:cNvPr id="10" name="Rectangle 9"/>
          <p:cNvSpPr/>
          <p:nvPr/>
        </p:nvSpPr>
        <p:spPr>
          <a:xfrm>
            <a:off x="781235" y="1961965"/>
            <a:ext cx="10049522" cy="4421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r>
              <a:rPr lang="en-SG" sz="2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PM: Jeremy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SG" sz="2400" dirty="0">
                <a:solidFill>
                  <a:schemeClr val="tx1">
                    <a:lumMod val="95000"/>
                  </a:schemeClr>
                </a:solidFill>
              </a:rPr>
              <a:t>	</a:t>
            </a:r>
            <a:r>
              <a:rPr lang="en-SG" sz="2400" dirty="0" smtClean="0">
                <a:solidFill>
                  <a:schemeClr val="tx1">
                    <a:lumMod val="95000"/>
                  </a:schemeClr>
                </a:solidFill>
              </a:rPr>
              <a:t>Use </a:t>
            </a:r>
            <a:r>
              <a:rPr lang="en-SG" sz="2400" dirty="0">
                <a:solidFill>
                  <a:schemeClr val="tx1">
                    <a:lumMod val="95000"/>
                  </a:schemeClr>
                </a:solidFill>
              </a:rPr>
              <a:t>Case Diagram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SG" sz="2400" dirty="0" smtClean="0">
                <a:solidFill>
                  <a:schemeClr val="tx1">
                    <a:lumMod val="95000"/>
                  </a:schemeClr>
                </a:solidFill>
              </a:rPr>
              <a:t>	Domain </a:t>
            </a:r>
            <a:r>
              <a:rPr lang="en-SG" sz="2400" dirty="0">
                <a:solidFill>
                  <a:schemeClr val="tx1">
                    <a:lumMod val="95000"/>
                  </a:schemeClr>
                </a:solidFill>
              </a:rPr>
              <a:t>Diagram</a:t>
            </a:r>
          </a:p>
          <a:p>
            <a:endParaRPr lang="en-SG" sz="2400" dirty="0" smtClean="0"/>
          </a:p>
          <a:p>
            <a:endParaRPr lang="en-SG" sz="2400" dirty="0"/>
          </a:p>
          <a:p>
            <a:r>
              <a:rPr lang="en-SG" sz="2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Pair 1: Darren + Shu Wen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sz="2400" dirty="0" smtClean="0"/>
              <a:t>ER Diagram</a:t>
            </a:r>
          </a:p>
          <a:p>
            <a:endParaRPr lang="en-SG" sz="2400" dirty="0"/>
          </a:p>
          <a:p>
            <a:r>
              <a:rPr lang="en-SG" sz="2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Pair 2: Zhi Hui + Nabilah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sz="2400" dirty="0" smtClean="0"/>
              <a:t>Sequence Diagram </a:t>
            </a:r>
            <a:endParaRPr lang="en-SG" sz="1600" dirty="0"/>
          </a:p>
        </p:txBody>
      </p:sp>
    </p:spTree>
    <p:extLst>
      <p:ext uri="{BB962C8B-B14F-4D97-AF65-F5344CB8AC3E}">
        <p14:creationId xmlns:p14="http://schemas.microsoft.com/office/powerpoint/2010/main" val="1946507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Scroll 1"/>
          <p:cNvSpPr/>
          <p:nvPr/>
        </p:nvSpPr>
        <p:spPr>
          <a:xfrm>
            <a:off x="-399497" y="0"/>
            <a:ext cx="12748335" cy="6733712"/>
          </a:xfrm>
          <a:prstGeom prst="verticalScroll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 5"/>
          <p:cNvSpPr/>
          <p:nvPr/>
        </p:nvSpPr>
        <p:spPr>
          <a:xfrm>
            <a:off x="751840" y="1091953"/>
            <a:ext cx="10471015" cy="52910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 6"/>
          <p:cNvSpPr/>
          <p:nvPr/>
        </p:nvSpPr>
        <p:spPr>
          <a:xfrm>
            <a:off x="3243607" y="0"/>
            <a:ext cx="5793573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0" cap="none" spc="0" dirty="0" smtClean="0">
                <a:ln w="0">
                  <a:solidFill>
                    <a:schemeClr val="tx1"/>
                  </a:solidFill>
                </a:ln>
                <a:solidFill>
                  <a:schemeClr val="bg2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Who is Doing What</a:t>
            </a:r>
            <a:endParaRPr lang="en-US" sz="4800" b="0" cap="none" spc="0" dirty="0">
              <a:ln w="0">
                <a:solidFill>
                  <a:schemeClr val="tx1"/>
                </a:solidFill>
              </a:ln>
              <a:solidFill>
                <a:schemeClr val="bg2">
                  <a:lumMod val="75000"/>
                  <a:lumOff val="2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944880" y="1225118"/>
            <a:ext cx="10069350" cy="53266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800" dirty="0" smtClean="0"/>
              <a:t>ITERATION 2</a:t>
            </a:r>
            <a:endParaRPr lang="en-SG" sz="2800" dirty="0"/>
          </a:p>
        </p:txBody>
      </p:sp>
      <p:sp>
        <p:nvSpPr>
          <p:cNvPr id="11" name="Rectangle 10"/>
          <p:cNvSpPr/>
          <p:nvPr/>
        </p:nvSpPr>
        <p:spPr>
          <a:xfrm>
            <a:off x="751840" y="1961965"/>
            <a:ext cx="10471015" cy="4421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SG" sz="2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PM: Zhi Hui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sz="2400" dirty="0"/>
              <a:t>Supervisor Meeting </a:t>
            </a:r>
            <a:r>
              <a:rPr lang="en-SG" sz="2400" dirty="0" smtClean="0"/>
              <a:t>1 </a:t>
            </a:r>
            <a:r>
              <a:rPr lang="en-SG" sz="2400" dirty="0"/>
              <a:t>Slides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SG" sz="2400" dirty="0" smtClean="0"/>
              <a:t>Task metrics &amp; Test plan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SG" sz="2400" dirty="0"/>
          </a:p>
          <a:p>
            <a:r>
              <a:rPr lang="en-SG" sz="2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Pair 1: Darren + Nabilah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SG" sz="2400" dirty="0" smtClean="0">
                <a:solidFill>
                  <a:schemeClr val="tx1">
                    <a:lumMod val="95000"/>
                  </a:schemeClr>
                </a:solidFill>
              </a:rPr>
              <a:t>Bootstrap</a:t>
            </a:r>
            <a:endParaRPr lang="en-SG" sz="2400" dirty="0">
              <a:solidFill>
                <a:schemeClr val="tx1">
                  <a:lumMod val="95000"/>
                </a:schemeClr>
              </a:solidFill>
            </a:endParaRPr>
          </a:p>
          <a:p>
            <a:endParaRPr lang="en-SG" sz="2400" dirty="0"/>
          </a:p>
          <a:p>
            <a:r>
              <a:rPr lang="en-SG" sz="2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Pair 2: Jeremy + Shu Wen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SG" sz="2400" dirty="0" smtClean="0">
                <a:solidFill>
                  <a:schemeClr val="tx1">
                    <a:lumMod val="95000"/>
                  </a:schemeClr>
                </a:solidFill>
              </a:rPr>
              <a:t>Sequence Diagrams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SG" sz="2400" dirty="0" smtClean="0">
                <a:solidFill>
                  <a:schemeClr val="tx1">
                    <a:lumMod val="95000"/>
                  </a:schemeClr>
                </a:solidFill>
              </a:rPr>
              <a:t>Class </a:t>
            </a:r>
            <a:r>
              <a:rPr lang="en-SG" sz="2400" dirty="0">
                <a:solidFill>
                  <a:schemeClr val="tx1">
                    <a:lumMod val="95000"/>
                  </a:schemeClr>
                </a:solidFill>
              </a:rPr>
              <a:t>diagram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SG" sz="2400" dirty="0">
                <a:solidFill>
                  <a:schemeClr val="tx1">
                    <a:lumMod val="95000"/>
                  </a:schemeClr>
                </a:solidFill>
              </a:rPr>
              <a:t>Test cases: Bootstrap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SG" sz="2400" dirty="0">
                <a:solidFill>
                  <a:schemeClr val="tx1">
                    <a:lumMod val="95000"/>
                  </a:schemeClr>
                </a:solidFill>
              </a:rPr>
              <a:t>Test files</a:t>
            </a:r>
          </a:p>
          <a:p>
            <a:endParaRPr lang="en-SG" sz="2400" dirty="0"/>
          </a:p>
        </p:txBody>
      </p:sp>
    </p:spTree>
    <p:extLst>
      <p:ext uri="{BB962C8B-B14F-4D97-AF65-F5344CB8AC3E}">
        <p14:creationId xmlns:p14="http://schemas.microsoft.com/office/powerpoint/2010/main" val="1267507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Scroll 1"/>
          <p:cNvSpPr/>
          <p:nvPr/>
        </p:nvSpPr>
        <p:spPr>
          <a:xfrm>
            <a:off x="-399497" y="0"/>
            <a:ext cx="12748335" cy="6733712"/>
          </a:xfrm>
          <a:prstGeom prst="verticalScroll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 5"/>
          <p:cNvSpPr/>
          <p:nvPr/>
        </p:nvSpPr>
        <p:spPr>
          <a:xfrm>
            <a:off x="873760" y="1091952"/>
            <a:ext cx="10607040" cy="5641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 6"/>
          <p:cNvSpPr/>
          <p:nvPr/>
        </p:nvSpPr>
        <p:spPr>
          <a:xfrm>
            <a:off x="3243607" y="0"/>
            <a:ext cx="5793573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0" cap="none" spc="0" dirty="0" smtClean="0">
                <a:ln w="0">
                  <a:solidFill>
                    <a:schemeClr val="tx1"/>
                  </a:solidFill>
                </a:ln>
                <a:solidFill>
                  <a:schemeClr val="bg2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Who is Doing What</a:t>
            </a:r>
            <a:endParaRPr lang="en-US" sz="4800" b="0" cap="none" spc="0" dirty="0">
              <a:ln w="0">
                <a:solidFill>
                  <a:schemeClr val="tx1"/>
                </a:solidFill>
              </a:ln>
              <a:solidFill>
                <a:schemeClr val="bg2">
                  <a:lumMod val="75000"/>
                  <a:lumOff val="2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056640" y="1225118"/>
            <a:ext cx="9957590" cy="53266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800" dirty="0" smtClean="0"/>
              <a:t>ITERATION 3</a:t>
            </a:r>
            <a:endParaRPr lang="en-SG" sz="2800" dirty="0"/>
          </a:p>
        </p:txBody>
      </p:sp>
      <p:sp>
        <p:nvSpPr>
          <p:cNvPr id="11" name="Rectangle 10"/>
          <p:cNvSpPr/>
          <p:nvPr/>
        </p:nvSpPr>
        <p:spPr>
          <a:xfrm>
            <a:off x="873760" y="1961964"/>
            <a:ext cx="10607040" cy="47717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SG" sz="3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PM: Nabilah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sz="3200" dirty="0" smtClean="0"/>
              <a:t>PM Review Slides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sz="3200" dirty="0" smtClean="0"/>
              <a:t>Prepare Test Cases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sz="3200" dirty="0" smtClean="0"/>
              <a:t>Regression Testing</a:t>
            </a:r>
          </a:p>
          <a:p>
            <a:endParaRPr lang="en-SG" sz="3200" dirty="0"/>
          </a:p>
          <a:p>
            <a:r>
              <a:rPr lang="en-SG" sz="3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Pair 1: Darren + Shu Wen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sz="3200" dirty="0" smtClean="0"/>
              <a:t>Bootstrap (Cont.)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sz="3200" dirty="0" smtClean="0"/>
              <a:t>Basic App Report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sz="3200" dirty="0" smtClean="0"/>
              <a:t>Deploy to Openshift</a:t>
            </a:r>
          </a:p>
          <a:p>
            <a:endParaRPr lang="en-SG" sz="3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461366" y="2712521"/>
            <a:ext cx="5550617" cy="29057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Pair 2: </a:t>
            </a:r>
            <a:r>
              <a:rPr lang="en-SG" sz="3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Jeremy + </a:t>
            </a:r>
            <a:r>
              <a:rPr lang="en-SG" sz="32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Zhi</a:t>
            </a:r>
            <a:r>
              <a:rPr lang="en-SG" sz="3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Hui</a:t>
            </a:r>
            <a:endParaRPr lang="en-SG" sz="3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sz="3200" dirty="0" smtClean="0"/>
              <a:t>Login Logout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sz="3200" dirty="0" smtClean="0"/>
              <a:t>Delete Location</a:t>
            </a:r>
            <a:endParaRPr lang="en-SG" sz="32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sz="3200" dirty="0" smtClean="0"/>
              <a:t>Usage </a:t>
            </a:r>
            <a:r>
              <a:rPr lang="en-SG" sz="3200" dirty="0" err="1" smtClean="0"/>
              <a:t>Heatmap</a:t>
            </a:r>
            <a:endParaRPr lang="en-SG" sz="3200" dirty="0"/>
          </a:p>
        </p:txBody>
      </p:sp>
    </p:spTree>
    <p:extLst>
      <p:ext uri="{BB962C8B-B14F-4D97-AF65-F5344CB8AC3E}">
        <p14:creationId xmlns:p14="http://schemas.microsoft.com/office/powerpoint/2010/main" val="445116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Scroll 1"/>
          <p:cNvSpPr/>
          <p:nvPr/>
        </p:nvSpPr>
        <p:spPr>
          <a:xfrm>
            <a:off x="-399497" y="0"/>
            <a:ext cx="12748335" cy="6733712"/>
          </a:xfrm>
          <a:prstGeom prst="verticalScroll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 5"/>
          <p:cNvSpPr/>
          <p:nvPr/>
        </p:nvSpPr>
        <p:spPr>
          <a:xfrm>
            <a:off x="873760" y="1091952"/>
            <a:ext cx="10607040" cy="5641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 6"/>
          <p:cNvSpPr/>
          <p:nvPr/>
        </p:nvSpPr>
        <p:spPr>
          <a:xfrm>
            <a:off x="3243607" y="0"/>
            <a:ext cx="5793573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0" cap="none" spc="0" dirty="0" smtClean="0">
                <a:ln w="0">
                  <a:solidFill>
                    <a:schemeClr val="tx1"/>
                  </a:solidFill>
                </a:ln>
                <a:solidFill>
                  <a:schemeClr val="bg2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Who is Doing What</a:t>
            </a:r>
            <a:endParaRPr lang="en-US" sz="4800" b="0" cap="none" spc="0" dirty="0">
              <a:ln w="0">
                <a:solidFill>
                  <a:schemeClr val="tx1"/>
                </a:solidFill>
              </a:ln>
              <a:solidFill>
                <a:schemeClr val="bg2">
                  <a:lumMod val="75000"/>
                  <a:lumOff val="2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056640" y="1225118"/>
            <a:ext cx="9957590" cy="53266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800" dirty="0" smtClean="0"/>
              <a:t>ITERATION 4</a:t>
            </a:r>
            <a:endParaRPr lang="en-SG" sz="2800" dirty="0"/>
          </a:p>
        </p:txBody>
      </p:sp>
      <p:sp>
        <p:nvSpPr>
          <p:cNvPr id="11" name="Rectangle 10"/>
          <p:cNvSpPr/>
          <p:nvPr/>
        </p:nvSpPr>
        <p:spPr>
          <a:xfrm>
            <a:off x="873760" y="1961964"/>
            <a:ext cx="10607040" cy="47717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SG" sz="3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PM: Darren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sz="3200" dirty="0" smtClean="0"/>
              <a:t>Supervisor Meeting 2 Slides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sz="3200" dirty="0" smtClean="0"/>
              <a:t>Update diagrams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sz="3200" dirty="0" smtClean="0"/>
              <a:t>Deploy to Openshift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sz="3200" dirty="0" smtClean="0"/>
              <a:t>Regression Testing</a:t>
            </a:r>
          </a:p>
          <a:p>
            <a:endParaRPr lang="en-SG" sz="3200" dirty="0" smtClean="0"/>
          </a:p>
          <a:p>
            <a:endParaRPr lang="en-SG" sz="3200" dirty="0"/>
          </a:p>
          <a:p>
            <a:r>
              <a:rPr lang="en-SG" sz="3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Pair 1: Jeremy + Zhi Hui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sz="3200" dirty="0" smtClean="0"/>
              <a:t>Social Activeness Report</a:t>
            </a:r>
          </a:p>
          <a:p>
            <a:endParaRPr lang="en-SG" sz="3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140393" y="3167946"/>
            <a:ext cx="5550617" cy="29057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Pair 2: Nabilah + Shu Wen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sz="3200" dirty="0"/>
              <a:t>Top-K Report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sz="3200" dirty="0"/>
              <a:t>Overuse Report</a:t>
            </a:r>
          </a:p>
        </p:txBody>
      </p:sp>
    </p:spTree>
    <p:extLst>
      <p:ext uri="{BB962C8B-B14F-4D97-AF65-F5344CB8AC3E}">
        <p14:creationId xmlns:p14="http://schemas.microsoft.com/office/powerpoint/2010/main" val="1014237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Scroll 1"/>
          <p:cNvSpPr/>
          <p:nvPr/>
        </p:nvSpPr>
        <p:spPr>
          <a:xfrm>
            <a:off x="-399497" y="0"/>
            <a:ext cx="12748335" cy="6733712"/>
          </a:xfrm>
          <a:prstGeom prst="verticalScroll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/>
          <p:cNvSpPr/>
          <p:nvPr/>
        </p:nvSpPr>
        <p:spPr>
          <a:xfrm>
            <a:off x="781234" y="1091953"/>
            <a:ext cx="10730045" cy="51579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 6"/>
          <p:cNvSpPr/>
          <p:nvPr/>
        </p:nvSpPr>
        <p:spPr>
          <a:xfrm>
            <a:off x="3243607" y="0"/>
            <a:ext cx="5793573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0" cap="none" spc="0" dirty="0" smtClean="0">
                <a:ln w="0">
                  <a:solidFill>
                    <a:schemeClr val="tx1"/>
                  </a:solidFill>
                </a:ln>
                <a:solidFill>
                  <a:schemeClr val="bg2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Who is Doing What</a:t>
            </a:r>
            <a:endParaRPr lang="en-US" sz="4800" b="0" cap="none" spc="0" dirty="0">
              <a:ln w="0">
                <a:solidFill>
                  <a:schemeClr val="tx1"/>
                </a:solidFill>
              </a:ln>
              <a:solidFill>
                <a:schemeClr val="bg2">
                  <a:lumMod val="75000"/>
                  <a:lumOff val="2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85420" y="1225118"/>
            <a:ext cx="10160099" cy="53266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800" dirty="0" smtClean="0"/>
              <a:t>ITERATION 5</a:t>
            </a:r>
            <a:endParaRPr lang="en-SG" sz="2800" dirty="0"/>
          </a:p>
        </p:txBody>
      </p:sp>
      <p:sp>
        <p:nvSpPr>
          <p:cNvPr id="10" name="Rectangle 9"/>
          <p:cNvSpPr/>
          <p:nvPr/>
        </p:nvSpPr>
        <p:spPr>
          <a:xfrm>
            <a:off x="781234" y="1961965"/>
            <a:ext cx="10648765" cy="42879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en-SG" sz="2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PM: Shu Wen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sz="2800" dirty="0"/>
              <a:t>Supervisor Meeting 2 </a:t>
            </a:r>
            <a:r>
              <a:rPr lang="en-SG" sz="2800" dirty="0" smtClean="0"/>
              <a:t>Slides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sz="2800" dirty="0" smtClean="0"/>
              <a:t>Prepare for UAT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SG" sz="28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SG" sz="2800" dirty="0"/>
          </a:p>
          <a:p>
            <a:pPr algn="just"/>
            <a:r>
              <a:rPr lang="en-SG" sz="2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Pair 1: Jeremy + Nabilah  </a:t>
            </a:r>
            <a:r>
              <a:rPr lang="en-SG" sz="2800" dirty="0" smtClean="0"/>
              <a:t>+  </a:t>
            </a:r>
            <a:r>
              <a:rPr lang="en-SG" sz="2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Pair 2: Darren + </a:t>
            </a:r>
            <a:r>
              <a:rPr lang="en-SG" sz="2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Zhi</a:t>
            </a:r>
            <a:r>
              <a:rPr lang="en-SG" sz="2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Hui</a:t>
            </a:r>
            <a:endParaRPr lang="en-SG" sz="2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algn="just"/>
            <a:r>
              <a:rPr lang="en-SG" sz="2800" dirty="0"/>
              <a:t>Testing of possible new Test Cases for the Overall System </a:t>
            </a:r>
          </a:p>
          <a:p>
            <a:pPr algn="just"/>
            <a:r>
              <a:rPr lang="en-SG" sz="2800" dirty="0" smtClean="0"/>
              <a:t>	-in </a:t>
            </a:r>
            <a:r>
              <a:rPr lang="en-SG" sz="2800" dirty="0"/>
              <a:t>preparation of UAT</a:t>
            </a:r>
            <a:endParaRPr lang="en-SG" sz="2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6532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Scroll 1"/>
          <p:cNvSpPr/>
          <p:nvPr/>
        </p:nvSpPr>
        <p:spPr>
          <a:xfrm>
            <a:off x="-399497" y="0"/>
            <a:ext cx="12748335" cy="6733712"/>
          </a:xfrm>
          <a:prstGeom prst="verticalScroll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 5"/>
          <p:cNvSpPr/>
          <p:nvPr/>
        </p:nvSpPr>
        <p:spPr>
          <a:xfrm>
            <a:off x="426720" y="1091952"/>
            <a:ext cx="10796135" cy="5641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 6"/>
          <p:cNvSpPr/>
          <p:nvPr/>
        </p:nvSpPr>
        <p:spPr>
          <a:xfrm>
            <a:off x="3243607" y="0"/>
            <a:ext cx="5793573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0" cap="none" spc="0" dirty="0" smtClean="0">
                <a:ln w="0">
                  <a:solidFill>
                    <a:schemeClr val="tx1"/>
                  </a:solidFill>
                </a:ln>
                <a:solidFill>
                  <a:schemeClr val="bg2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Who is Doing What</a:t>
            </a:r>
            <a:endParaRPr lang="en-US" sz="4800" b="0" cap="none" spc="0" dirty="0">
              <a:ln w="0">
                <a:solidFill>
                  <a:schemeClr val="tx1"/>
                </a:solidFill>
              </a:ln>
              <a:solidFill>
                <a:schemeClr val="bg2">
                  <a:lumMod val="75000"/>
                  <a:lumOff val="2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09600" y="1225118"/>
            <a:ext cx="10404630" cy="53266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800" dirty="0" smtClean="0"/>
              <a:t>ITERATION 6</a:t>
            </a:r>
            <a:endParaRPr lang="en-SG" sz="2800" dirty="0"/>
          </a:p>
        </p:txBody>
      </p:sp>
      <p:sp>
        <p:nvSpPr>
          <p:cNvPr id="11" name="Rectangle 10"/>
          <p:cNvSpPr/>
          <p:nvPr/>
        </p:nvSpPr>
        <p:spPr>
          <a:xfrm>
            <a:off x="426720" y="1961964"/>
            <a:ext cx="10796135" cy="47717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SG" sz="2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PM: Jeremy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sz="2800" dirty="0"/>
              <a:t>Match final submission with </a:t>
            </a:r>
            <a:r>
              <a:rPr lang="en-SG" sz="2800" dirty="0" smtClean="0"/>
              <a:t>requirements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sz="2800" dirty="0"/>
              <a:t>Final presentation </a:t>
            </a:r>
            <a:r>
              <a:rPr lang="en-SG" sz="2800" dirty="0" smtClean="0"/>
              <a:t>slides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sz="2800" dirty="0"/>
              <a:t>Deploy application to </a:t>
            </a:r>
            <a:r>
              <a:rPr lang="en-SG" sz="2800" dirty="0" err="1"/>
              <a:t>OpenShift</a:t>
            </a:r>
            <a:endParaRPr lang="en-SG" sz="2800" dirty="0" smtClean="0"/>
          </a:p>
          <a:p>
            <a:endParaRPr lang="en-SG" sz="2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SG" sz="2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Pair 1: Darren + Zhi Hui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sz="2800" dirty="0"/>
              <a:t>Thorough </a:t>
            </a:r>
            <a:r>
              <a:rPr lang="en-SG" sz="2800" dirty="0" smtClean="0"/>
              <a:t>debugging</a:t>
            </a:r>
            <a:endParaRPr lang="en-SG" sz="2800" dirty="0"/>
          </a:p>
          <a:p>
            <a:endParaRPr lang="en-SG" sz="2800" dirty="0"/>
          </a:p>
          <a:p>
            <a:pPr algn="just"/>
            <a:r>
              <a:rPr lang="en-SG" sz="2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Pair 2: Shu Wen + Nabilah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SG" sz="2800" dirty="0"/>
              <a:t>Seek loopholes in test </a:t>
            </a:r>
            <a:r>
              <a:rPr lang="en-SG" sz="2800" dirty="0" smtClean="0"/>
              <a:t>cases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SG" sz="2800" dirty="0" smtClean="0"/>
              <a:t>Buff </a:t>
            </a:r>
            <a:r>
              <a:rPr lang="en-SG" sz="2800" dirty="0"/>
              <a:t>up test cases to look for new bugs</a:t>
            </a:r>
            <a:endParaRPr lang="en-SG" sz="2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7882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1440" y="294440"/>
            <a:ext cx="12065000" cy="646331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en-SG" dirty="0" smtClean="0"/>
          </a:p>
          <a:p>
            <a:endParaRPr lang="en-SG" dirty="0"/>
          </a:p>
        </p:txBody>
      </p:sp>
      <p:sp>
        <p:nvSpPr>
          <p:cNvPr id="4" name="TextBox 3"/>
          <p:cNvSpPr txBox="1"/>
          <p:nvPr/>
        </p:nvSpPr>
        <p:spPr>
          <a:xfrm>
            <a:off x="192220" y="413978"/>
            <a:ext cx="1800000" cy="54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Functionalities</a:t>
            </a:r>
            <a:endParaRPr lang="en-SG" dirty="0"/>
          </a:p>
        </p:txBody>
      </p:sp>
      <p:sp>
        <p:nvSpPr>
          <p:cNvPr id="5" name="TextBox 4"/>
          <p:cNvSpPr txBox="1"/>
          <p:nvPr/>
        </p:nvSpPr>
        <p:spPr>
          <a:xfrm>
            <a:off x="2105978" y="424138"/>
            <a:ext cx="2672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smtClean="0"/>
              <a:t>Project Schedule</a:t>
            </a:r>
            <a:endParaRPr lang="en-SG" dirty="0"/>
          </a:p>
        </p:txBody>
      </p:sp>
      <p:sp>
        <p:nvSpPr>
          <p:cNvPr id="6" name="TextBox 5"/>
          <p:cNvSpPr txBox="1"/>
          <p:nvPr/>
        </p:nvSpPr>
        <p:spPr>
          <a:xfrm>
            <a:off x="6242050" y="437890"/>
            <a:ext cx="2672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Roles &amp; Responsibilities</a:t>
            </a:r>
            <a:endParaRPr lang="en-SG" dirty="0"/>
          </a:p>
        </p:txBody>
      </p:sp>
      <p:sp>
        <p:nvSpPr>
          <p:cNvPr id="7" name="TextBox 6"/>
          <p:cNvSpPr txBox="1"/>
          <p:nvPr/>
        </p:nvSpPr>
        <p:spPr>
          <a:xfrm>
            <a:off x="4442050" y="434991"/>
            <a:ext cx="1800000" cy="54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smtClean="0"/>
              <a:t>Metrics</a:t>
            </a:r>
            <a:endParaRPr lang="en-SG" dirty="0"/>
          </a:p>
        </p:txBody>
      </p:sp>
      <p:sp>
        <p:nvSpPr>
          <p:cNvPr id="8" name="TextBox 7"/>
          <p:cNvSpPr txBox="1"/>
          <p:nvPr/>
        </p:nvSpPr>
        <p:spPr>
          <a:xfrm>
            <a:off x="9170035" y="434991"/>
            <a:ext cx="396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>
                <a:solidFill>
                  <a:srgbClr val="FFFF00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PP Team &amp; Rotation Plans</a:t>
            </a:r>
            <a:endParaRPr lang="en-SG" dirty="0">
              <a:solidFill>
                <a:srgbClr val="FFFF00"/>
              </a:solidFill>
              <a:effectLst>
                <a:glow rad="1397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487" y="1115542"/>
            <a:ext cx="10525125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542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20054" y="2980398"/>
            <a:ext cx="6681637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End of Presentation</a:t>
            </a:r>
          </a:p>
          <a:p>
            <a:pPr algn="ctr"/>
            <a:endParaRPr lang="en-US" sz="54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  <a:p>
            <a:pPr algn="ctr"/>
            <a:r>
              <a:rPr lang="en-US" sz="5400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Q &amp; A</a:t>
            </a:r>
            <a:endParaRPr lang="en-US" sz="5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76093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Appendix : full critical path</a:t>
            </a:r>
            <a:endParaRPr lang="en-S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19325"/>
            <a:ext cx="12115014" cy="408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639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1440" y="294440"/>
            <a:ext cx="12065000" cy="646331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en-SG" dirty="0" smtClean="0"/>
          </a:p>
          <a:p>
            <a:endParaRPr lang="en-SG" dirty="0"/>
          </a:p>
        </p:txBody>
      </p:sp>
      <p:sp>
        <p:nvSpPr>
          <p:cNvPr id="4" name="TextBox 3"/>
          <p:cNvSpPr txBox="1"/>
          <p:nvPr/>
        </p:nvSpPr>
        <p:spPr>
          <a:xfrm>
            <a:off x="192220" y="413978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>
                <a:solidFill>
                  <a:srgbClr val="FFFF00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Functionalities</a:t>
            </a:r>
            <a:endParaRPr lang="en-SG" dirty="0">
              <a:solidFill>
                <a:srgbClr val="FFFF00"/>
              </a:solidFill>
              <a:effectLst>
                <a:glow rad="1397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05978" y="424138"/>
            <a:ext cx="2672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smtClean="0"/>
              <a:t>Project Schedule</a:t>
            </a:r>
            <a:endParaRPr lang="en-SG" dirty="0"/>
          </a:p>
        </p:txBody>
      </p:sp>
      <p:sp>
        <p:nvSpPr>
          <p:cNvPr id="6" name="TextBox 5"/>
          <p:cNvSpPr txBox="1"/>
          <p:nvPr/>
        </p:nvSpPr>
        <p:spPr>
          <a:xfrm>
            <a:off x="6242050" y="437890"/>
            <a:ext cx="2672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Roles &amp; Responsibilities</a:t>
            </a:r>
            <a:endParaRPr lang="en-SG" dirty="0"/>
          </a:p>
        </p:txBody>
      </p:sp>
      <p:sp>
        <p:nvSpPr>
          <p:cNvPr id="7" name="TextBox 6"/>
          <p:cNvSpPr txBox="1"/>
          <p:nvPr/>
        </p:nvSpPr>
        <p:spPr>
          <a:xfrm>
            <a:off x="4442050" y="434991"/>
            <a:ext cx="1800000" cy="54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smtClean="0"/>
              <a:t>Metrics</a:t>
            </a:r>
            <a:endParaRPr lang="en-SG" dirty="0"/>
          </a:p>
        </p:txBody>
      </p:sp>
      <p:sp>
        <p:nvSpPr>
          <p:cNvPr id="8" name="TextBox 7"/>
          <p:cNvSpPr txBox="1"/>
          <p:nvPr/>
        </p:nvSpPr>
        <p:spPr>
          <a:xfrm>
            <a:off x="9170035" y="434991"/>
            <a:ext cx="396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PP Team &amp; Rotation Plans</a:t>
            </a:r>
            <a:endParaRPr lang="en-SG" dirty="0"/>
          </a:p>
        </p:txBody>
      </p:sp>
      <p:sp>
        <p:nvSpPr>
          <p:cNvPr id="10" name="Rectangle 9"/>
          <p:cNvSpPr/>
          <p:nvPr/>
        </p:nvSpPr>
        <p:spPr>
          <a:xfrm>
            <a:off x="301637" y="951624"/>
            <a:ext cx="4850969" cy="538609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4400" b="1" spc="50" dirty="0" smtClean="0">
                <a:ln w="0"/>
                <a:solidFill>
                  <a:schemeClr val="bg2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T3</a:t>
            </a:r>
            <a:endParaRPr lang="en-US" sz="34400" b="1" spc="50" dirty="0">
              <a:ln w="0"/>
              <a:solidFill>
                <a:schemeClr val="bg2"/>
              </a:solidFill>
              <a:effectLst>
                <a:glow rad="139700">
                  <a:schemeClr val="accent1">
                    <a:satMod val="175000"/>
                    <a:alpha val="40000"/>
                  </a:schemeClr>
                </a:glow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23940" y="1115542"/>
            <a:ext cx="655171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 smtClean="0">
                <a:effectLst>
                  <a:glow rad="101600">
                    <a:schemeClr val="bg1">
                      <a:lumMod val="65000"/>
                      <a:lumOff val="35000"/>
                      <a:alpha val="60000"/>
                    </a:schemeClr>
                  </a:glow>
                </a:effectLst>
              </a:rPr>
              <a:t>Required Functionalities:</a:t>
            </a:r>
          </a:p>
          <a:p>
            <a:pPr marL="342900" indent="-342900">
              <a:buFont typeface="+mj-lt"/>
              <a:buAutoNum type="arabicPeriod"/>
            </a:pPr>
            <a:r>
              <a:rPr lang="en-SG" sz="2800" dirty="0" smtClean="0">
                <a:solidFill>
                  <a:srgbClr val="00B0F0"/>
                </a:solidFill>
              </a:rPr>
              <a:t>Login</a:t>
            </a:r>
          </a:p>
          <a:p>
            <a:pPr marL="342900" indent="-342900">
              <a:buFont typeface="+mj-lt"/>
              <a:buAutoNum type="arabicPeriod"/>
            </a:pPr>
            <a:r>
              <a:rPr lang="en-SG" sz="2800" dirty="0" smtClean="0">
                <a:solidFill>
                  <a:srgbClr val="00B0F0"/>
                </a:solidFill>
              </a:rPr>
              <a:t>Bootstrap</a:t>
            </a:r>
          </a:p>
          <a:p>
            <a:pPr marL="342900" indent="-342900">
              <a:buFont typeface="+mj-lt"/>
              <a:buAutoNum type="arabicPeriod"/>
            </a:pPr>
            <a:r>
              <a:rPr lang="en-SG" sz="2800" dirty="0" smtClean="0">
                <a:solidFill>
                  <a:srgbClr val="00B0F0"/>
                </a:solidFill>
              </a:rPr>
              <a:t>Basic App Usage Report</a:t>
            </a:r>
          </a:p>
          <a:p>
            <a:pPr marL="342900" indent="-342900">
              <a:buFont typeface="+mj-lt"/>
              <a:buAutoNum type="arabicPeriod"/>
            </a:pPr>
            <a:r>
              <a:rPr lang="en-SG" sz="2800" dirty="0" smtClean="0">
                <a:solidFill>
                  <a:srgbClr val="00B0F0"/>
                </a:solidFill>
              </a:rPr>
              <a:t>Top-k App Usage Report</a:t>
            </a:r>
          </a:p>
          <a:p>
            <a:pPr marL="342900" indent="-342900">
              <a:buFont typeface="+mj-lt"/>
              <a:buAutoNum type="arabicPeriod"/>
            </a:pPr>
            <a:r>
              <a:rPr lang="en-SG" sz="2800" dirty="0" smtClean="0">
                <a:solidFill>
                  <a:srgbClr val="00B0F0"/>
                </a:solidFill>
              </a:rPr>
              <a:t>Smartphone Overuse Report</a:t>
            </a:r>
          </a:p>
          <a:p>
            <a:pPr marL="342900" indent="-342900">
              <a:buFont typeface="+mj-lt"/>
              <a:buAutoNum type="arabicPeriod"/>
            </a:pPr>
            <a:r>
              <a:rPr lang="en-SG" sz="2800" dirty="0" smtClean="0">
                <a:solidFill>
                  <a:srgbClr val="00B0F0"/>
                </a:solidFill>
              </a:rPr>
              <a:t>Dual interfaces</a:t>
            </a:r>
          </a:p>
          <a:p>
            <a:pPr marL="342900" indent="-342900">
              <a:buFont typeface="+mj-lt"/>
              <a:buAutoNum type="arabicPeriod"/>
            </a:pPr>
            <a:r>
              <a:rPr lang="en-SG" sz="2800" dirty="0" smtClean="0">
                <a:solidFill>
                  <a:srgbClr val="00B050"/>
                </a:solidFill>
              </a:rPr>
              <a:t>Loading location data</a:t>
            </a:r>
          </a:p>
          <a:p>
            <a:pPr marL="342900" indent="-342900">
              <a:buFont typeface="+mj-lt"/>
              <a:buAutoNum type="arabicPeriod"/>
            </a:pPr>
            <a:r>
              <a:rPr lang="en-SG" sz="2800" dirty="0" smtClean="0">
                <a:solidFill>
                  <a:srgbClr val="00B050"/>
                </a:solidFill>
              </a:rPr>
              <a:t>Deletion of data</a:t>
            </a:r>
          </a:p>
          <a:p>
            <a:pPr marL="342900" indent="-342900">
              <a:buFont typeface="+mj-lt"/>
              <a:buAutoNum type="arabicPeriod"/>
            </a:pPr>
            <a:r>
              <a:rPr lang="en-SG" sz="2800" dirty="0" smtClean="0">
                <a:solidFill>
                  <a:srgbClr val="00B050"/>
                </a:solidFill>
              </a:rPr>
              <a:t>Smartphone Usage Heatmap</a:t>
            </a:r>
          </a:p>
          <a:p>
            <a:pPr marL="342900" indent="-342900">
              <a:buFont typeface="+mj-lt"/>
              <a:buAutoNum type="arabicPeriod"/>
            </a:pPr>
            <a:r>
              <a:rPr lang="en-SG" sz="2800" dirty="0" smtClean="0">
                <a:solidFill>
                  <a:srgbClr val="00B050"/>
                </a:solidFill>
              </a:rPr>
              <a:t>Social Activeness Report</a:t>
            </a:r>
          </a:p>
          <a:p>
            <a:endParaRPr lang="en-SG" sz="2800" dirty="0"/>
          </a:p>
        </p:txBody>
      </p:sp>
      <p:sp>
        <p:nvSpPr>
          <p:cNvPr id="2" name="Rectangle 1"/>
          <p:cNvSpPr/>
          <p:nvPr/>
        </p:nvSpPr>
        <p:spPr>
          <a:xfrm>
            <a:off x="5888736" y="1636776"/>
            <a:ext cx="5888736" cy="4398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6000" dirty="0" smtClean="0"/>
              <a:t>No Add/ Drop</a:t>
            </a:r>
            <a:endParaRPr lang="en-SG" sz="6000" dirty="0"/>
          </a:p>
        </p:txBody>
      </p:sp>
    </p:spTree>
    <p:extLst>
      <p:ext uri="{BB962C8B-B14F-4D97-AF65-F5344CB8AC3E}">
        <p14:creationId xmlns:p14="http://schemas.microsoft.com/office/powerpoint/2010/main" val="49761384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Appendix</a:t>
            </a:r>
            <a:endParaRPr lang="en-S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4649" y="2019300"/>
            <a:ext cx="8555356" cy="4611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362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6051" y="15394"/>
            <a:ext cx="10571998" cy="970450"/>
          </a:xfrm>
        </p:spPr>
        <p:txBody>
          <a:bodyPr/>
          <a:lstStyle/>
          <a:p>
            <a:r>
              <a:rPr lang="en-SG" dirty="0" smtClean="0"/>
              <a:t>Appendix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2947522"/>
              </p:ext>
            </p:extLst>
          </p:nvPr>
        </p:nvGraphicFramePr>
        <p:xfrm>
          <a:off x="2246528" y="0"/>
          <a:ext cx="9945472" cy="7223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1708"/>
                <a:gridCol w="1497294"/>
                <a:gridCol w="1497294"/>
                <a:gridCol w="1497294"/>
                <a:gridCol w="1497294"/>
                <a:gridCol w="1497294"/>
                <a:gridCol w="1497294"/>
              </a:tblGrid>
              <a:tr h="1366735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Iteration 1: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28/8/2015 - 12/9/2015 (Weeks 2 + 3)</a:t>
                      </a:r>
                      <a:endParaRPr lang="en-SG" dirty="0" smtClean="0"/>
                    </a:p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 smtClean="0"/>
                        <a:t>Iteration 2: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12/09/2015 - 25/09/2015 (Weeks 4 &amp; 5)</a:t>
                      </a:r>
                      <a:r>
                        <a:rPr lang="en-SG" dirty="0" smtClean="0"/>
                        <a:t/>
                      </a:r>
                      <a:br>
                        <a:rPr lang="en-SG" dirty="0" smtClean="0"/>
                      </a:br>
                      <a:endParaRPr lang="en-SG" dirty="0" smtClean="0"/>
                    </a:p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 smtClean="0"/>
                        <a:t>Iteration 3: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25/09/2015 - 09/10/2015 (Weeks 6 + 7)</a:t>
                      </a:r>
                      <a:r>
                        <a:rPr lang="en-SG" dirty="0" smtClean="0"/>
                        <a:t/>
                      </a:r>
                      <a:br>
                        <a:rPr lang="en-SG" dirty="0" smtClean="0"/>
                      </a:br>
                      <a:endParaRPr lang="en-SG" dirty="0" smtClean="0"/>
                    </a:p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 smtClean="0"/>
                        <a:t>Iteration 4: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09/10/2015 - 23/10/2015 (Weeks 8 + 9)</a:t>
                      </a:r>
                      <a:r>
                        <a:rPr lang="en-SG" dirty="0" smtClean="0"/>
                        <a:t/>
                      </a:r>
                      <a:br>
                        <a:rPr lang="en-SG" dirty="0" smtClean="0"/>
                      </a:b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 smtClean="0"/>
                        <a:t>Iteration 5: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28/10/2015 - 05/11/2015 </a:t>
                      </a:r>
                      <a:r>
                        <a:rPr lang="en-SG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SG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Weeks</a:t>
                      </a:r>
                      <a:r>
                        <a:rPr lang="en-SG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10 + 11)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 smtClean="0"/>
                        <a:t>Iteration 6: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06/11/2015 - 20/11/2015 </a:t>
                      </a:r>
                      <a:r>
                        <a:rPr lang="en-SG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SG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Weeks</a:t>
                      </a:r>
                      <a:r>
                        <a:rPr lang="en-SG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12 + 13)</a:t>
                      </a:r>
                      <a:r>
                        <a:rPr lang="en-SG" sz="1600" dirty="0" smtClean="0"/>
                        <a:t/>
                      </a:r>
                      <a:br>
                        <a:rPr lang="en-SG" sz="1600" dirty="0" smtClean="0"/>
                      </a:br>
                      <a:endParaRPr lang="en-SG" dirty="0" smtClean="0"/>
                    </a:p>
                  </a:txBody>
                  <a:tcPr/>
                </a:tc>
              </a:tr>
              <a:tr h="1150935">
                <a:tc>
                  <a:txBody>
                    <a:bodyPr/>
                    <a:lstStyle/>
                    <a:p>
                      <a:r>
                        <a:rPr lang="en-SG" dirty="0" smtClean="0"/>
                        <a:t>PM</a:t>
                      </a:r>
                      <a:endParaRPr lang="en-S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SG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SG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Jeremy</a:t>
                      </a:r>
                      <a:r>
                        <a:rPr lang="en-SG" dirty="0" smtClean="0"/>
                        <a:t/>
                      </a:r>
                      <a:br>
                        <a:rPr lang="en-SG" dirty="0" smtClean="0"/>
                      </a:br>
                      <a:endParaRPr lang="en-S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SG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SG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Zhi Hui</a:t>
                      </a:r>
                      <a:r>
                        <a:rPr lang="en-SG" dirty="0" smtClean="0"/>
                        <a:t/>
                      </a:r>
                      <a:br>
                        <a:rPr lang="en-SG" dirty="0" smtClean="0"/>
                      </a:br>
                      <a:endParaRPr lang="en-S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SG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SG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Nabilah</a:t>
                      </a:r>
                      <a:r>
                        <a:rPr lang="en-SG" dirty="0" smtClean="0"/>
                        <a:t/>
                      </a:r>
                      <a:br>
                        <a:rPr lang="en-SG" dirty="0" smtClean="0"/>
                      </a:br>
                      <a:endParaRPr lang="en-S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SG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SG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SG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Darren</a:t>
                      </a:r>
                      <a:r>
                        <a:rPr lang="en-SG" dirty="0" smtClean="0"/>
                        <a:t/>
                      </a:r>
                      <a:br>
                        <a:rPr lang="en-SG" dirty="0" smtClean="0"/>
                      </a:br>
                      <a:r>
                        <a:rPr lang="en-SG" dirty="0" smtClean="0"/>
                        <a:t/>
                      </a:r>
                      <a:br>
                        <a:rPr lang="en-SG" dirty="0" smtClean="0"/>
                      </a:br>
                      <a:endParaRPr lang="en-S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G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Shuwen</a:t>
                      </a:r>
                      <a:endParaRPr lang="en-S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SG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SG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Jeremy</a:t>
                      </a:r>
                      <a:r>
                        <a:rPr lang="en-SG" dirty="0" smtClean="0"/>
                        <a:t/>
                      </a:r>
                      <a:br>
                        <a:rPr lang="en-SG" dirty="0" smtClean="0"/>
                      </a:br>
                      <a:endParaRPr lang="en-SG" dirty="0"/>
                    </a:p>
                  </a:txBody>
                  <a:tcPr anchor="ctr"/>
                </a:tc>
              </a:tr>
              <a:tr h="935134">
                <a:tc>
                  <a:txBody>
                    <a:bodyPr/>
                    <a:lstStyle/>
                    <a:p>
                      <a:r>
                        <a:rPr lang="en-SG" dirty="0" smtClean="0"/>
                        <a:t>Pair 1</a:t>
                      </a:r>
                      <a:endParaRPr lang="en-S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Darren 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Shu Wen</a:t>
                      </a:r>
                      <a:r>
                        <a:rPr lang="en-SG" dirty="0" smtClean="0"/>
                        <a:t/>
                      </a:r>
                      <a:br>
                        <a:rPr lang="en-SG" dirty="0" smtClean="0"/>
                      </a:br>
                      <a:endParaRPr lang="en-S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Darren Nabilah</a:t>
                      </a:r>
                      <a:r>
                        <a:rPr lang="en-SG" dirty="0" smtClean="0"/>
                        <a:t/>
                      </a:r>
                      <a:br>
                        <a:rPr lang="en-SG" dirty="0" smtClean="0"/>
                      </a:br>
                      <a:endParaRPr lang="en-S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SG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SG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Darren</a:t>
                      </a:r>
                    </a:p>
                    <a:p>
                      <a:pPr algn="l"/>
                      <a:r>
                        <a:rPr lang="en-SG" dirty="0" smtClean="0"/>
                        <a:t>Shu Wen</a:t>
                      </a:r>
                      <a:br>
                        <a:rPr lang="en-SG" dirty="0" smtClean="0"/>
                      </a:br>
                      <a:endParaRPr lang="en-S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Jeremy</a:t>
                      </a:r>
                    </a:p>
                    <a:p>
                      <a:pPr algn="l"/>
                      <a:r>
                        <a:rPr lang="en-SG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Zhi Hui</a:t>
                      </a:r>
                      <a:endParaRPr lang="en-S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Jeremy  Nabilah</a:t>
                      </a:r>
                      <a:endParaRPr lang="en-SG" dirty="0" smtClean="0"/>
                    </a:p>
                    <a:p>
                      <a:pPr algn="l"/>
                      <a:endParaRPr lang="en-S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Darren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Zhi Hui</a:t>
                      </a:r>
                      <a:r>
                        <a:rPr lang="en-SG" dirty="0" smtClean="0"/>
                        <a:t/>
                      </a:r>
                      <a:br>
                        <a:rPr lang="en-SG" dirty="0" smtClean="0"/>
                      </a:br>
                      <a:endParaRPr lang="en-SG" dirty="0"/>
                    </a:p>
                  </a:txBody>
                  <a:tcPr anchor="ctr"/>
                </a:tc>
              </a:tr>
              <a:tr h="1798335">
                <a:tc>
                  <a:txBody>
                    <a:bodyPr/>
                    <a:lstStyle/>
                    <a:p>
                      <a:r>
                        <a:rPr lang="en-SG" dirty="0" smtClean="0"/>
                        <a:t>Pair 2</a:t>
                      </a:r>
                      <a:endParaRPr lang="en-S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Zhi Hui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Nabilah</a:t>
                      </a:r>
                      <a:r>
                        <a:rPr lang="en-SG" dirty="0" smtClean="0"/>
                        <a:t/>
                      </a:r>
                      <a:br>
                        <a:rPr lang="en-SG" dirty="0" smtClean="0"/>
                      </a:br>
                      <a:endParaRPr lang="en-S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Jeremy Shuwen</a:t>
                      </a:r>
                      <a:r>
                        <a:rPr lang="en-SG" dirty="0" smtClean="0"/>
                        <a:t/>
                      </a:r>
                      <a:br>
                        <a:rPr lang="en-SG" dirty="0" smtClean="0"/>
                      </a:br>
                      <a:endParaRPr lang="en-S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Jeremy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Zhi Hui</a:t>
                      </a:r>
                      <a:r>
                        <a:rPr lang="en-SG" dirty="0" smtClean="0"/>
                        <a:t/>
                      </a:r>
                      <a:br>
                        <a:rPr lang="en-SG" dirty="0" smtClean="0"/>
                      </a:br>
                      <a:endParaRPr lang="en-S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Shu</a:t>
                      </a:r>
                      <a:r>
                        <a:rPr lang="en-SG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Wen</a:t>
                      </a:r>
                      <a:endParaRPr lang="en-SG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Nabilah</a:t>
                      </a:r>
                      <a:r>
                        <a:rPr lang="en-SG" dirty="0" smtClean="0"/>
                        <a:t/>
                      </a:r>
                      <a:br>
                        <a:rPr lang="en-SG" dirty="0" smtClean="0"/>
                      </a:br>
                      <a:endParaRPr lang="en-S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Darren</a:t>
                      </a:r>
                      <a:endParaRPr lang="en-SG" dirty="0" smtClean="0"/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Zhi Hui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Shu Wen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Nabilah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 smtClean="0"/>
                        <a:t/>
                      </a:r>
                      <a:br>
                        <a:rPr lang="en-SG" dirty="0" smtClean="0"/>
                      </a:br>
                      <a:endParaRPr lang="en-SG" dirty="0" smtClean="0"/>
                    </a:p>
                    <a:p>
                      <a:pPr algn="l"/>
                      <a:endParaRPr lang="en-SG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4075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1440" y="294440"/>
            <a:ext cx="12065000" cy="646331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en-SG" dirty="0" smtClean="0"/>
          </a:p>
          <a:p>
            <a:endParaRPr lang="en-SG" dirty="0"/>
          </a:p>
        </p:txBody>
      </p:sp>
      <p:sp>
        <p:nvSpPr>
          <p:cNvPr id="4" name="TextBox 3"/>
          <p:cNvSpPr txBox="1"/>
          <p:nvPr/>
        </p:nvSpPr>
        <p:spPr>
          <a:xfrm>
            <a:off x="192220" y="413978"/>
            <a:ext cx="1800000" cy="54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Functionalities</a:t>
            </a:r>
            <a:endParaRPr lang="en-SG" dirty="0"/>
          </a:p>
        </p:txBody>
      </p:sp>
      <p:sp>
        <p:nvSpPr>
          <p:cNvPr id="5" name="TextBox 4"/>
          <p:cNvSpPr txBox="1"/>
          <p:nvPr/>
        </p:nvSpPr>
        <p:spPr>
          <a:xfrm>
            <a:off x="2105978" y="424138"/>
            <a:ext cx="2672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smtClean="0">
                <a:solidFill>
                  <a:srgbClr val="FFFF00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Project Schedule</a:t>
            </a:r>
            <a:endParaRPr lang="en-SG" dirty="0">
              <a:solidFill>
                <a:srgbClr val="FFFF00"/>
              </a:solidFill>
              <a:effectLst>
                <a:glow rad="1397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42050" y="437890"/>
            <a:ext cx="2672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Roles &amp; Responsibilities</a:t>
            </a:r>
            <a:endParaRPr lang="en-SG" dirty="0"/>
          </a:p>
        </p:txBody>
      </p:sp>
      <p:sp>
        <p:nvSpPr>
          <p:cNvPr id="7" name="TextBox 6"/>
          <p:cNvSpPr txBox="1"/>
          <p:nvPr/>
        </p:nvSpPr>
        <p:spPr>
          <a:xfrm>
            <a:off x="4442050" y="434991"/>
            <a:ext cx="1800000" cy="54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smtClean="0"/>
              <a:t>Metrics</a:t>
            </a:r>
            <a:endParaRPr lang="en-SG" dirty="0"/>
          </a:p>
        </p:txBody>
      </p:sp>
      <p:sp>
        <p:nvSpPr>
          <p:cNvPr id="8" name="TextBox 7"/>
          <p:cNvSpPr txBox="1"/>
          <p:nvPr/>
        </p:nvSpPr>
        <p:spPr>
          <a:xfrm>
            <a:off x="9170035" y="434991"/>
            <a:ext cx="396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PP Team &amp; Rotation Plans</a:t>
            </a:r>
            <a:endParaRPr lang="en-SG" dirty="0"/>
          </a:p>
        </p:txBody>
      </p:sp>
      <p:sp>
        <p:nvSpPr>
          <p:cNvPr id="3" name="TextBox 2"/>
          <p:cNvSpPr txBox="1"/>
          <p:nvPr/>
        </p:nvSpPr>
        <p:spPr>
          <a:xfrm>
            <a:off x="91440" y="956877"/>
            <a:ext cx="1069848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 smtClean="0"/>
              <a:t>Bird-eye view of project</a:t>
            </a:r>
          </a:p>
          <a:p>
            <a:endParaRPr lang="en-SG" sz="3200" dirty="0"/>
          </a:p>
          <a:p>
            <a:endParaRPr lang="en-SG" sz="3200" dirty="0" smtClean="0"/>
          </a:p>
          <a:p>
            <a:endParaRPr lang="en-SG" sz="3200" dirty="0"/>
          </a:p>
        </p:txBody>
      </p:sp>
      <p:sp>
        <p:nvSpPr>
          <p:cNvPr id="10" name="Rounded Rectangle 9"/>
          <p:cNvSpPr/>
          <p:nvPr/>
        </p:nvSpPr>
        <p:spPr>
          <a:xfrm>
            <a:off x="506027" y="1661129"/>
            <a:ext cx="3478683" cy="12241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800" dirty="0" smtClean="0">
                <a:solidFill>
                  <a:srgbClr val="002060"/>
                </a:solidFill>
              </a:rPr>
              <a:t>ITERATION 1</a:t>
            </a:r>
          </a:p>
          <a:p>
            <a:pPr algn="ctr">
              <a:defRPr/>
            </a:pPr>
            <a:r>
              <a:rPr lang="en-SG" sz="2800" dirty="0">
                <a:solidFill>
                  <a:schemeClr val="tx1"/>
                </a:solidFill>
              </a:rPr>
              <a:t>28/8/2015 </a:t>
            </a:r>
            <a:r>
              <a:rPr lang="en-SG" sz="2800" dirty="0" smtClean="0">
                <a:solidFill>
                  <a:schemeClr val="tx1"/>
                </a:solidFill>
              </a:rPr>
              <a:t> </a:t>
            </a:r>
            <a:r>
              <a:rPr lang="en-SG" sz="2800" dirty="0">
                <a:solidFill>
                  <a:schemeClr val="tx1"/>
                </a:solidFill>
              </a:rPr>
              <a:t>12/9/2015 </a:t>
            </a:r>
            <a:endParaRPr lang="en-SG" sz="2800" dirty="0"/>
          </a:p>
        </p:txBody>
      </p:sp>
      <p:sp>
        <p:nvSpPr>
          <p:cNvPr id="13" name="Rounded Rectangle 12"/>
          <p:cNvSpPr/>
          <p:nvPr/>
        </p:nvSpPr>
        <p:spPr>
          <a:xfrm>
            <a:off x="4442050" y="1661130"/>
            <a:ext cx="3512342" cy="12461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800" dirty="0" smtClean="0"/>
          </a:p>
          <a:p>
            <a:pPr algn="ctr"/>
            <a:r>
              <a:rPr lang="en-SG" sz="2800" dirty="0" smtClean="0">
                <a:solidFill>
                  <a:srgbClr val="002060"/>
                </a:solidFill>
              </a:rPr>
              <a:t>ITERATION 2</a:t>
            </a:r>
          </a:p>
          <a:p>
            <a:pPr algn="ctr">
              <a:defRPr/>
            </a:pPr>
            <a:r>
              <a:rPr lang="en-SG" sz="2800" dirty="0" smtClean="0">
                <a:solidFill>
                  <a:schemeClr val="tx1"/>
                </a:solidFill>
              </a:rPr>
              <a:t>12/9/2015</a:t>
            </a:r>
          </a:p>
          <a:p>
            <a:pPr algn="ctr">
              <a:defRPr/>
            </a:pPr>
            <a:r>
              <a:rPr lang="en-SG" sz="2800" dirty="0" smtClean="0">
                <a:solidFill>
                  <a:schemeClr val="tx1"/>
                </a:solidFill>
              </a:rPr>
              <a:t>25/09/201</a:t>
            </a:r>
            <a:endParaRPr lang="en-SG" sz="2800" dirty="0">
              <a:solidFill>
                <a:schemeClr val="tx1"/>
              </a:solidFill>
            </a:endParaRPr>
          </a:p>
          <a:p>
            <a:pPr algn="ctr">
              <a:defRPr/>
            </a:pPr>
            <a:endParaRPr lang="en-SG" sz="2800" dirty="0"/>
          </a:p>
        </p:txBody>
      </p:sp>
      <p:sp>
        <p:nvSpPr>
          <p:cNvPr id="14" name="Rounded Rectangle 13"/>
          <p:cNvSpPr/>
          <p:nvPr/>
        </p:nvSpPr>
        <p:spPr>
          <a:xfrm>
            <a:off x="8383479" y="1683212"/>
            <a:ext cx="3478683" cy="12241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800" dirty="0" smtClean="0">
                <a:solidFill>
                  <a:srgbClr val="002060"/>
                </a:solidFill>
              </a:rPr>
              <a:t>ITERATION 3</a:t>
            </a:r>
          </a:p>
          <a:p>
            <a:pPr algn="ctr"/>
            <a:r>
              <a:rPr lang="en-SG" sz="2800" dirty="0" smtClean="0">
                <a:solidFill>
                  <a:schemeClr val="tx1"/>
                </a:solidFill>
              </a:rPr>
              <a:t>25/09/2015</a:t>
            </a:r>
          </a:p>
          <a:p>
            <a:pPr algn="ctr"/>
            <a:r>
              <a:rPr lang="en-SG" sz="2800" dirty="0" smtClean="0">
                <a:solidFill>
                  <a:schemeClr val="tx1"/>
                </a:solidFill>
              </a:rPr>
              <a:t>09/10/2015</a:t>
            </a:r>
            <a:endParaRPr lang="en-SG" sz="2800" dirty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99801" y="3071674"/>
            <a:ext cx="3484909" cy="37863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lvl="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SG" sz="24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Project Planning</a:t>
            </a:r>
            <a:endParaRPr lang="en-SG" sz="24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342900" lvl="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SG" sz="24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Sequence Diagram </a:t>
            </a:r>
          </a:p>
          <a:p>
            <a:pPr marL="342900" lvl="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SG" sz="24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Use </a:t>
            </a:r>
            <a:r>
              <a:rPr lang="en-SG" sz="24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Case Diagram</a:t>
            </a:r>
            <a:endParaRPr lang="en-SG" sz="24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342900" lvl="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SG" sz="24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ER Diagram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352004" y="3071673"/>
            <a:ext cx="3484909" cy="37863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lvl="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SG" sz="20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Delete Location</a:t>
            </a:r>
            <a:endParaRPr lang="en-SG" sz="20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342900" lvl="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SG" sz="20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Login/Logout</a:t>
            </a:r>
          </a:p>
          <a:p>
            <a:pPr marL="342900" lvl="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SG" sz="20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Basic App Report</a:t>
            </a:r>
          </a:p>
          <a:p>
            <a:pPr marL="342900" lvl="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SG" sz="20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Usage Heatmap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SG" sz="20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Sequence Diagram</a:t>
            </a:r>
            <a:endParaRPr lang="en-SG" sz="20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442050" y="3071673"/>
            <a:ext cx="3484909" cy="37863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SG" sz="24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Bootstrap</a:t>
            </a:r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SG" sz="24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Class Diagram</a:t>
            </a:r>
            <a:endParaRPr lang="en-SG" sz="24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SG" sz="24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Sequence Diagram</a:t>
            </a:r>
          </a:p>
        </p:txBody>
      </p:sp>
    </p:spTree>
    <p:extLst>
      <p:ext uri="{BB962C8B-B14F-4D97-AF65-F5344CB8AC3E}">
        <p14:creationId xmlns:p14="http://schemas.microsoft.com/office/powerpoint/2010/main" val="995353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1440" y="294440"/>
            <a:ext cx="12065000" cy="646331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en-SG" dirty="0" smtClean="0"/>
          </a:p>
          <a:p>
            <a:endParaRPr lang="en-SG" dirty="0"/>
          </a:p>
        </p:txBody>
      </p:sp>
      <p:sp>
        <p:nvSpPr>
          <p:cNvPr id="4" name="TextBox 3"/>
          <p:cNvSpPr txBox="1"/>
          <p:nvPr/>
        </p:nvSpPr>
        <p:spPr>
          <a:xfrm>
            <a:off x="192220" y="413978"/>
            <a:ext cx="1800000" cy="54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Functionalities</a:t>
            </a:r>
            <a:endParaRPr lang="en-SG" dirty="0"/>
          </a:p>
        </p:txBody>
      </p:sp>
      <p:sp>
        <p:nvSpPr>
          <p:cNvPr id="5" name="TextBox 4"/>
          <p:cNvSpPr txBox="1"/>
          <p:nvPr/>
        </p:nvSpPr>
        <p:spPr>
          <a:xfrm>
            <a:off x="2105978" y="424138"/>
            <a:ext cx="2672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smtClean="0">
                <a:solidFill>
                  <a:srgbClr val="FFFF00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Project Schedule</a:t>
            </a:r>
            <a:endParaRPr lang="en-SG" dirty="0">
              <a:solidFill>
                <a:srgbClr val="FFFF00"/>
              </a:solidFill>
              <a:effectLst>
                <a:glow rad="1397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42050" y="437890"/>
            <a:ext cx="2672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Roles &amp; Responsibilities</a:t>
            </a:r>
            <a:endParaRPr lang="en-SG" dirty="0"/>
          </a:p>
        </p:txBody>
      </p:sp>
      <p:sp>
        <p:nvSpPr>
          <p:cNvPr id="7" name="TextBox 6"/>
          <p:cNvSpPr txBox="1"/>
          <p:nvPr/>
        </p:nvSpPr>
        <p:spPr>
          <a:xfrm>
            <a:off x="4442050" y="434991"/>
            <a:ext cx="1800000" cy="54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smtClean="0"/>
              <a:t>Metrics</a:t>
            </a:r>
            <a:endParaRPr lang="en-SG" dirty="0"/>
          </a:p>
        </p:txBody>
      </p:sp>
      <p:sp>
        <p:nvSpPr>
          <p:cNvPr id="8" name="TextBox 7"/>
          <p:cNvSpPr txBox="1"/>
          <p:nvPr/>
        </p:nvSpPr>
        <p:spPr>
          <a:xfrm>
            <a:off x="9170035" y="434991"/>
            <a:ext cx="396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PP Team &amp; Rotation Plans</a:t>
            </a:r>
            <a:endParaRPr lang="en-SG" dirty="0"/>
          </a:p>
        </p:txBody>
      </p:sp>
      <p:sp>
        <p:nvSpPr>
          <p:cNvPr id="3" name="TextBox 2"/>
          <p:cNvSpPr txBox="1"/>
          <p:nvPr/>
        </p:nvSpPr>
        <p:spPr>
          <a:xfrm>
            <a:off x="91440" y="956877"/>
            <a:ext cx="10698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 smtClean="0"/>
              <a:t>Bird-eye view of project</a:t>
            </a:r>
            <a:endParaRPr lang="en-SG" sz="3200" dirty="0"/>
          </a:p>
        </p:txBody>
      </p:sp>
      <p:sp>
        <p:nvSpPr>
          <p:cNvPr id="10" name="Rounded Rectangle 9"/>
          <p:cNvSpPr/>
          <p:nvPr/>
        </p:nvSpPr>
        <p:spPr>
          <a:xfrm>
            <a:off x="506027" y="1661129"/>
            <a:ext cx="3478683" cy="12241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800" dirty="0" smtClean="0">
                <a:solidFill>
                  <a:srgbClr val="002060"/>
                </a:solidFill>
              </a:rPr>
              <a:t>ITERATION 4</a:t>
            </a:r>
          </a:p>
          <a:p>
            <a:pPr algn="ctr">
              <a:defRPr/>
            </a:pPr>
            <a:r>
              <a:rPr lang="en-SG" sz="2800" dirty="0" smtClean="0">
                <a:solidFill>
                  <a:schemeClr val="tx1"/>
                </a:solidFill>
              </a:rPr>
              <a:t>09/10/2015</a:t>
            </a:r>
          </a:p>
          <a:p>
            <a:pPr algn="ctr">
              <a:defRPr/>
            </a:pPr>
            <a:r>
              <a:rPr lang="en-SG" sz="2800" dirty="0" smtClean="0">
                <a:solidFill>
                  <a:schemeClr val="tx1"/>
                </a:solidFill>
              </a:rPr>
              <a:t>23/10/2015</a:t>
            </a:r>
            <a:endParaRPr lang="en-SG" sz="2800" dirty="0"/>
          </a:p>
        </p:txBody>
      </p:sp>
      <p:sp>
        <p:nvSpPr>
          <p:cNvPr id="13" name="Rounded Rectangle 12"/>
          <p:cNvSpPr/>
          <p:nvPr/>
        </p:nvSpPr>
        <p:spPr>
          <a:xfrm>
            <a:off x="4442050" y="1683212"/>
            <a:ext cx="3478683" cy="12241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800" dirty="0" smtClean="0">
                <a:solidFill>
                  <a:srgbClr val="002060"/>
                </a:solidFill>
              </a:rPr>
              <a:t>ITERATION 5</a:t>
            </a:r>
          </a:p>
          <a:p>
            <a:pPr algn="ctr">
              <a:defRPr/>
            </a:pPr>
            <a:r>
              <a:rPr lang="en-SG" sz="2800" dirty="0" smtClean="0">
                <a:solidFill>
                  <a:schemeClr val="tx1"/>
                </a:solidFill>
              </a:rPr>
              <a:t>23/10/2015</a:t>
            </a:r>
          </a:p>
          <a:p>
            <a:pPr algn="ctr">
              <a:defRPr/>
            </a:pPr>
            <a:r>
              <a:rPr lang="en-SG" sz="2800" dirty="0">
                <a:solidFill>
                  <a:schemeClr val="tx1"/>
                </a:solidFill>
              </a:rPr>
              <a:t>05/11/2015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8383479" y="1683212"/>
            <a:ext cx="3478683" cy="12241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800" dirty="0" smtClean="0">
                <a:solidFill>
                  <a:srgbClr val="002060"/>
                </a:solidFill>
              </a:rPr>
              <a:t>ITERATION 6</a:t>
            </a:r>
          </a:p>
          <a:p>
            <a:pPr algn="ctr"/>
            <a:r>
              <a:rPr lang="en-SG" sz="2800" dirty="0" smtClean="0">
                <a:solidFill>
                  <a:schemeClr val="tx1"/>
                </a:solidFill>
              </a:rPr>
              <a:t>05/11/2015</a:t>
            </a:r>
          </a:p>
          <a:p>
            <a:pPr algn="ctr"/>
            <a:r>
              <a:rPr lang="en-SG" sz="2800" dirty="0" smtClean="0">
                <a:solidFill>
                  <a:schemeClr val="tx1"/>
                </a:solidFill>
              </a:rPr>
              <a:t>End</a:t>
            </a:r>
            <a:endParaRPr lang="en-SG" sz="2800" dirty="0" smtClean="0"/>
          </a:p>
        </p:txBody>
      </p:sp>
      <p:sp>
        <p:nvSpPr>
          <p:cNvPr id="15" name="Rectangle 14"/>
          <p:cNvSpPr/>
          <p:nvPr/>
        </p:nvSpPr>
        <p:spPr>
          <a:xfrm>
            <a:off x="506027" y="3169328"/>
            <a:ext cx="3478683" cy="3688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SG" sz="24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Overuse </a:t>
            </a:r>
            <a:r>
              <a:rPr lang="en-SG" sz="24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Report </a:t>
            </a:r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SG" sz="24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Top –K Report</a:t>
            </a:r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SG" sz="24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Social </a:t>
            </a:r>
            <a:r>
              <a:rPr lang="en-SG" sz="24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Activeness</a:t>
            </a:r>
            <a:endParaRPr lang="en-SG" sz="24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383478" y="3169328"/>
            <a:ext cx="3478683" cy="3688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lvl="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SG" sz="24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Deploy </a:t>
            </a:r>
            <a:r>
              <a:rPr lang="en-SG" sz="24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to </a:t>
            </a:r>
            <a:r>
              <a:rPr lang="en-SG" sz="2400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OpenShift</a:t>
            </a:r>
            <a:endParaRPr lang="en-SG" sz="24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342900" lvl="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SG" sz="24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Seek </a:t>
            </a:r>
            <a:r>
              <a:rPr lang="en-SG" sz="24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loopholes</a:t>
            </a:r>
          </a:p>
          <a:p>
            <a:pPr marL="342900" lvl="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SG" sz="24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Final Presentation</a:t>
            </a:r>
          </a:p>
          <a:p>
            <a:pPr marL="342900" lvl="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SG" sz="24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Submission</a:t>
            </a:r>
            <a:endParaRPr lang="en-SG" sz="24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442049" y="3169328"/>
            <a:ext cx="3478683" cy="3688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lvl="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SG" sz="24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Test new </a:t>
            </a:r>
            <a:r>
              <a:rPr lang="en-SG" sz="20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‘Test Cases’</a:t>
            </a:r>
            <a:endParaRPr lang="en-SG" sz="20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342900" lvl="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SG" sz="24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Buffer</a:t>
            </a:r>
          </a:p>
          <a:p>
            <a:pPr marL="342900" lvl="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SG" sz="24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Debugging</a:t>
            </a:r>
          </a:p>
        </p:txBody>
      </p:sp>
    </p:spTree>
    <p:extLst>
      <p:ext uri="{BB962C8B-B14F-4D97-AF65-F5344CB8AC3E}">
        <p14:creationId xmlns:p14="http://schemas.microsoft.com/office/powerpoint/2010/main" val="2068562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1440" y="294440"/>
            <a:ext cx="12065000" cy="646331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en-SG" dirty="0" smtClean="0"/>
          </a:p>
          <a:p>
            <a:endParaRPr lang="en-SG" dirty="0"/>
          </a:p>
        </p:txBody>
      </p:sp>
      <p:sp>
        <p:nvSpPr>
          <p:cNvPr id="4" name="TextBox 3"/>
          <p:cNvSpPr txBox="1"/>
          <p:nvPr/>
        </p:nvSpPr>
        <p:spPr>
          <a:xfrm>
            <a:off x="192220" y="413978"/>
            <a:ext cx="1800000" cy="54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Functionalities</a:t>
            </a:r>
            <a:endParaRPr lang="en-SG" dirty="0"/>
          </a:p>
        </p:txBody>
      </p:sp>
      <p:sp>
        <p:nvSpPr>
          <p:cNvPr id="5" name="TextBox 4"/>
          <p:cNvSpPr txBox="1"/>
          <p:nvPr/>
        </p:nvSpPr>
        <p:spPr>
          <a:xfrm>
            <a:off x="2105978" y="424138"/>
            <a:ext cx="2672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smtClean="0">
                <a:solidFill>
                  <a:srgbClr val="FFFF00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Project Schedule</a:t>
            </a:r>
            <a:endParaRPr lang="en-SG" dirty="0">
              <a:solidFill>
                <a:srgbClr val="FFFF00"/>
              </a:solidFill>
              <a:effectLst>
                <a:glow rad="1397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42050" y="437890"/>
            <a:ext cx="2672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Roles &amp; Responsibilities</a:t>
            </a:r>
            <a:endParaRPr lang="en-SG" dirty="0"/>
          </a:p>
        </p:txBody>
      </p:sp>
      <p:sp>
        <p:nvSpPr>
          <p:cNvPr id="7" name="TextBox 6"/>
          <p:cNvSpPr txBox="1"/>
          <p:nvPr/>
        </p:nvSpPr>
        <p:spPr>
          <a:xfrm>
            <a:off x="4442050" y="434991"/>
            <a:ext cx="1800000" cy="54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smtClean="0"/>
              <a:t>Metrics</a:t>
            </a:r>
            <a:endParaRPr lang="en-SG" dirty="0"/>
          </a:p>
        </p:txBody>
      </p:sp>
      <p:sp>
        <p:nvSpPr>
          <p:cNvPr id="8" name="TextBox 7"/>
          <p:cNvSpPr txBox="1"/>
          <p:nvPr/>
        </p:nvSpPr>
        <p:spPr>
          <a:xfrm>
            <a:off x="9170035" y="434991"/>
            <a:ext cx="396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PP Team &amp; Rotation Plans</a:t>
            </a:r>
            <a:endParaRPr lang="en-SG" dirty="0"/>
          </a:p>
        </p:txBody>
      </p:sp>
      <p:sp>
        <p:nvSpPr>
          <p:cNvPr id="3" name="TextBox 2"/>
          <p:cNvSpPr txBox="1"/>
          <p:nvPr/>
        </p:nvSpPr>
        <p:spPr>
          <a:xfrm>
            <a:off x="91440" y="1336331"/>
            <a:ext cx="1215643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Buffer time</a:t>
            </a:r>
          </a:p>
          <a:p>
            <a:r>
              <a:rPr lang="en-SG" sz="2800" dirty="0" smtClean="0"/>
              <a:t>Iteration 5:    1</a:t>
            </a:r>
            <a:r>
              <a:rPr lang="en-SG" sz="2800" baseline="30000" dirty="0" smtClean="0"/>
              <a:t>st</a:t>
            </a:r>
            <a:r>
              <a:rPr lang="en-SG" sz="2800" dirty="0" smtClean="0"/>
              <a:t> half of the Iteration                  23/10/2015 - 30/11/2015 </a:t>
            </a:r>
          </a:p>
          <a:p>
            <a:endParaRPr lang="en-SG" sz="28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192220" y="3644538"/>
            <a:ext cx="11775054" cy="1123406"/>
            <a:chOff x="0" y="3487783"/>
            <a:chExt cx="11775054" cy="1123406"/>
          </a:xfrm>
        </p:grpSpPr>
        <p:sp>
          <p:nvSpPr>
            <p:cNvPr id="2" name="Rectangle 1"/>
            <p:cNvSpPr/>
            <p:nvPr/>
          </p:nvSpPr>
          <p:spPr>
            <a:xfrm>
              <a:off x="0" y="3487783"/>
              <a:ext cx="1430517" cy="112340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7200" dirty="0"/>
                <a:t>1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027366" y="3487783"/>
              <a:ext cx="1430517" cy="112340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7200" dirty="0" smtClean="0"/>
                <a:t>2</a:t>
              </a:r>
              <a:endParaRPr lang="en-SG" sz="7200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060791" y="3487783"/>
              <a:ext cx="1430517" cy="112340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7200" dirty="0" smtClean="0"/>
                <a:t>3</a:t>
              </a:r>
              <a:endParaRPr lang="en-SG" sz="7200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081153" y="3487783"/>
              <a:ext cx="1430517" cy="112340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7200" dirty="0" smtClean="0"/>
                <a:t>4</a:t>
              </a:r>
              <a:endParaRPr lang="en-SG" sz="7200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8277249" y="3487783"/>
              <a:ext cx="1430517" cy="112340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7200" dirty="0"/>
                <a:t>5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0344537" y="3487783"/>
              <a:ext cx="1430517" cy="112340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7200" dirty="0" smtClean="0"/>
                <a:t>6</a:t>
              </a:r>
              <a:endParaRPr lang="en-SG" sz="7200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0" y="3487783"/>
              <a:ext cx="11775054" cy="112340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7200"/>
            </a:p>
          </p:txBody>
        </p:sp>
      </p:grpSp>
      <p:sp>
        <p:nvSpPr>
          <p:cNvPr id="17" name="Rectangle 16"/>
          <p:cNvSpPr/>
          <p:nvPr/>
        </p:nvSpPr>
        <p:spPr>
          <a:xfrm>
            <a:off x="8469469" y="3644538"/>
            <a:ext cx="700566" cy="1123406"/>
          </a:xfrm>
          <a:prstGeom prst="rect">
            <a:avLst/>
          </a:prstGeom>
          <a:noFill/>
          <a:ln w="76200">
            <a:solidFill>
              <a:schemeClr val="accent5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28" name="Curved Connector 27"/>
          <p:cNvCxnSpPr/>
          <p:nvPr/>
        </p:nvCxnSpPr>
        <p:spPr>
          <a:xfrm rot="10800000">
            <a:off x="2105979" y="1589104"/>
            <a:ext cx="6629649" cy="2055435"/>
          </a:xfrm>
          <a:prstGeom prst="curvedConnector3">
            <a:avLst>
              <a:gd name="adj1" fmla="val 10229"/>
            </a:avLst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3805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1440" y="294440"/>
            <a:ext cx="12065000" cy="646331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en-SG" dirty="0" smtClean="0"/>
          </a:p>
          <a:p>
            <a:endParaRPr lang="en-SG" dirty="0"/>
          </a:p>
        </p:txBody>
      </p:sp>
      <p:sp>
        <p:nvSpPr>
          <p:cNvPr id="4" name="TextBox 3"/>
          <p:cNvSpPr txBox="1"/>
          <p:nvPr/>
        </p:nvSpPr>
        <p:spPr>
          <a:xfrm>
            <a:off x="192220" y="413978"/>
            <a:ext cx="1800000" cy="54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Functionalities</a:t>
            </a:r>
            <a:endParaRPr lang="en-SG" dirty="0"/>
          </a:p>
        </p:txBody>
      </p:sp>
      <p:sp>
        <p:nvSpPr>
          <p:cNvPr id="5" name="TextBox 4"/>
          <p:cNvSpPr txBox="1"/>
          <p:nvPr/>
        </p:nvSpPr>
        <p:spPr>
          <a:xfrm>
            <a:off x="2105978" y="424138"/>
            <a:ext cx="2672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smtClean="0">
                <a:solidFill>
                  <a:srgbClr val="FFFF00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Project Schedule</a:t>
            </a:r>
            <a:endParaRPr lang="en-SG" dirty="0">
              <a:solidFill>
                <a:srgbClr val="FFFF00"/>
              </a:solidFill>
              <a:effectLst>
                <a:glow rad="1397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42050" y="437890"/>
            <a:ext cx="2672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Roles &amp; Responsibilities</a:t>
            </a:r>
            <a:endParaRPr lang="en-SG" dirty="0"/>
          </a:p>
        </p:txBody>
      </p:sp>
      <p:sp>
        <p:nvSpPr>
          <p:cNvPr id="7" name="TextBox 6"/>
          <p:cNvSpPr txBox="1"/>
          <p:nvPr/>
        </p:nvSpPr>
        <p:spPr>
          <a:xfrm>
            <a:off x="4442050" y="434991"/>
            <a:ext cx="1800000" cy="54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smtClean="0"/>
              <a:t>Metrics</a:t>
            </a:r>
            <a:endParaRPr lang="en-SG" dirty="0"/>
          </a:p>
        </p:txBody>
      </p:sp>
      <p:sp>
        <p:nvSpPr>
          <p:cNvPr id="8" name="TextBox 7"/>
          <p:cNvSpPr txBox="1"/>
          <p:nvPr/>
        </p:nvSpPr>
        <p:spPr>
          <a:xfrm>
            <a:off x="9170035" y="434991"/>
            <a:ext cx="396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PP Team &amp; Rotation Plans</a:t>
            </a:r>
            <a:endParaRPr lang="en-SG" dirty="0"/>
          </a:p>
        </p:txBody>
      </p:sp>
      <p:grpSp>
        <p:nvGrpSpPr>
          <p:cNvPr id="21" name="Group 20"/>
          <p:cNvGrpSpPr/>
          <p:nvPr/>
        </p:nvGrpSpPr>
        <p:grpSpPr>
          <a:xfrm>
            <a:off x="0" y="1757680"/>
            <a:ext cx="11779809" cy="4389123"/>
            <a:chOff x="-32816" y="858307"/>
            <a:chExt cx="11779809" cy="4389123"/>
          </a:xfrm>
        </p:grpSpPr>
        <p:sp>
          <p:nvSpPr>
            <p:cNvPr id="2" name="Rectangle 1"/>
            <p:cNvSpPr/>
            <p:nvPr/>
          </p:nvSpPr>
          <p:spPr>
            <a:xfrm>
              <a:off x="-32816" y="2734039"/>
              <a:ext cx="11779809" cy="193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0" name="Right Arrow 9"/>
            <p:cNvSpPr/>
            <p:nvPr/>
          </p:nvSpPr>
          <p:spPr>
            <a:xfrm rot="16200000">
              <a:off x="4506006" y="2352645"/>
              <a:ext cx="544103" cy="21259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1" name="Right Arrow 10"/>
            <p:cNvSpPr/>
            <p:nvPr/>
          </p:nvSpPr>
          <p:spPr>
            <a:xfrm rot="16200000">
              <a:off x="9705399" y="1702596"/>
              <a:ext cx="1863525" cy="17494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2" name="Right Arrow 11"/>
            <p:cNvSpPr/>
            <p:nvPr/>
          </p:nvSpPr>
          <p:spPr>
            <a:xfrm rot="5400000">
              <a:off x="1742328" y="3094765"/>
              <a:ext cx="531375" cy="19592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4" name="Right Arrow 13"/>
            <p:cNvSpPr/>
            <p:nvPr/>
          </p:nvSpPr>
          <p:spPr>
            <a:xfrm rot="5400000">
              <a:off x="7348384" y="3962150"/>
              <a:ext cx="2320390" cy="25017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192220" y="1115542"/>
            <a:ext cx="10698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b="1" dirty="0" smtClean="0"/>
              <a:t>Milestones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810872" y="5885141"/>
            <a:ext cx="776251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SG" sz="2400" dirty="0" smtClean="0"/>
              <a:t>Week </a:t>
            </a:r>
            <a:r>
              <a:rPr lang="en-SG" sz="2400" dirty="0"/>
              <a:t>11[Iteration 5] : </a:t>
            </a:r>
            <a:r>
              <a:rPr lang="en-SG" sz="2400" dirty="0" smtClean="0"/>
              <a:t>Application </a:t>
            </a:r>
            <a:r>
              <a:rPr lang="en-SG" sz="2400" dirty="0"/>
              <a:t>ready for  </a:t>
            </a:r>
            <a:r>
              <a:rPr lang="en-SG" sz="2400" dirty="0" smtClean="0"/>
              <a:t>UAT</a:t>
            </a:r>
            <a:endParaRPr lang="en-SG" sz="2400" dirty="0"/>
          </a:p>
        </p:txBody>
      </p:sp>
      <p:sp>
        <p:nvSpPr>
          <p:cNvPr id="18" name="Rectangle 17"/>
          <p:cNvSpPr/>
          <p:nvPr/>
        </p:nvSpPr>
        <p:spPr>
          <a:xfrm>
            <a:off x="17369" y="4679848"/>
            <a:ext cx="528381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en-SG" sz="2400" dirty="0"/>
              <a:t>Week 5 [Iteration 2] : Start Coding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99277" y="2316001"/>
            <a:ext cx="902319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SG" sz="2400" dirty="0"/>
              <a:t>Week 7 [Iteration 3]: Technical Documents completed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032500" y="1063402"/>
            <a:ext cx="630493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en-SG" sz="2400" dirty="0"/>
              <a:t>Week 13 [Iteration 6] : Project Submission </a:t>
            </a:r>
          </a:p>
        </p:txBody>
      </p:sp>
      <p:sp>
        <p:nvSpPr>
          <p:cNvPr id="22" name="Isosceles Triangle 21"/>
          <p:cNvSpPr/>
          <p:nvPr/>
        </p:nvSpPr>
        <p:spPr>
          <a:xfrm rot="5400000">
            <a:off x="11632554" y="3531747"/>
            <a:ext cx="669348" cy="37483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" name="Rectangle 22"/>
          <p:cNvSpPr/>
          <p:nvPr/>
        </p:nvSpPr>
        <p:spPr>
          <a:xfrm>
            <a:off x="91440" y="4931513"/>
            <a:ext cx="5486400" cy="623885"/>
          </a:xfrm>
          <a:prstGeom prst="rect">
            <a:avLst/>
          </a:prstGeom>
          <a:solidFill>
            <a:srgbClr val="212121"/>
          </a:solidFill>
          <a:ln>
            <a:solidFill>
              <a:srgbClr val="21212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4" name="Rectangle 23"/>
          <p:cNvSpPr/>
          <p:nvPr/>
        </p:nvSpPr>
        <p:spPr>
          <a:xfrm>
            <a:off x="403504" y="2440320"/>
            <a:ext cx="8262976" cy="623885"/>
          </a:xfrm>
          <a:prstGeom prst="rect">
            <a:avLst/>
          </a:prstGeom>
          <a:solidFill>
            <a:srgbClr val="212121"/>
          </a:solidFill>
          <a:ln>
            <a:solidFill>
              <a:srgbClr val="21212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5" name="Rectangle 24"/>
          <p:cNvSpPr/>
          <p:nvPr/>
        </p:nvSpPr>
        <p:spPr>
          <a:xfrm>
            <a:off x="3929024" y="1149762"/>
            <a:ext cx="8262976" cy="623885"/>
          </a:xfrm>
          <a:prstGeom prst="rect">
            <a:avLst/>
          </a:prstGeom>
          <a:solidFill>
            <a:srgbClr val="212121"/>
          </a:solidFill>
          <a:ln>
            <a:solidFill>
              <a:srgbClr val="21212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6" name="Rectangle 25"/>
          <p:cNvSpPr/>
          <p:nvPr/>
        </p:nvSpPr>
        <p:spPr>
          <a:xfrm>
            <a:off x="3891671" y="6221592"/>
            <a:ext cx="8262976" cy="623885"/>
          </a:xfrm>
          <a:prstGeom prst="rect">
            <a:avLst/>
          </a:prstGeom>
          <a:solidFill>
            <a:srgbClr val="212121"/>
          </a:solidFill>
          <a:ln>
            <a:solidFill>
              <a:srgbClr val="21212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00625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  <p:bldP spid="2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1440" y="294440"/>
            <a:ext cx="12065000" cy="646331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en-SG" dirty="0" smtClean="0"/>
          </a:p>
          <a:p>
            <a:endParaRPr lang="en-SG" dirty="0"/>
          </a:p>
        </p:txBody>
      </p:sp>
      <p:sp>
        <p:nvSpPr>
          <p:cNvPr id="4" name="TextBox 3"/>
          <p:cNvSpPr txBox="1"/>
          <p:nvPr/>
        </p:nvSpPr>
        <p:spPr>
          <a:xfrm>
            <a:off x="192220" y="413978"/>
            <a:ext cx="1800000" cy="54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Functionalities</a:t>
            </a:r>
            <a:endParaRPr lang="en-SG" dirty="0"/>
          </a:p>
        </p:txBody>
      </p:sp>
      <p:sp>
        <p:nvSpPr>
          <p:cNvPr id="5" name="TextBox 4"/>
          <p:cNvSpPr txBox="1"/>
          <p:nvPr/>
        </p:nvSpPr>
        <p:spPr>
          <a:xfrm>
            <a:off x="2105978" y="424138"/>
            <a:ext cx="2672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smtClean="0">
                <a:solidFill>
                  <a:srgbClr val="FFFF00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Project Schedule</a:t>
            </a:r>
            <a:endParaRPr lang="en-SG" dirty="0">
              <a:solidFill>
                <a:srgbClr val="FFFF00"/>
              </a:solidFill>
              <a:effectLst>
                <a:glow rad="1397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42050" y="437890"/>
            <a:ext cx="2672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Roles &amp; Responsibilities</a:t>
            </a:r>
            <a:endParaRPr lang="en-SG" dirty="0"/>
          </a:p>
        </p:txBody>
      </p:sp>
      <p:sp>
        <p:nvSpPr>
          <p:cNvPr id="7" name="TextBox 6"/>
          <p:cNvSpPr txBox="1"/>
          <p:nvPr/>
        </p:nvSpPr>
        <p:spPr>
          <a:xfrm>
            <a:off x="4442050" y="434991"/>
            <a:ext cx="1800000" cy="54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smtClean="0"/>
              <a:t>Metrics</a:t>
            </a:r>
            <a:endParaRPr lang="en-SG" dirty="0"/>
          </a:p>
        </p:txBody>
      </p:sp>
      <p:sp>
        <p:nvSpPr>
          <p:cNvPr id="8" name="TextBox 7"/>
          <p:cNvSpPr txBox="1"/>
          <p:nvPr/>
        </p:nvSpPr>
        <p:spPr>
          <a:xfrm>
            <a:off x="9170035" y="434991"/>
            <a:ext cx="396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PP Team &amp; Rotation Plans</a:t>
            </a:r>
            <a:endParaRPr lang="en-SG" dirty="0"/>
          </a:p>
        </p:txBody>
      </p:sp>
      <p:sp>
        <p:nvSpPr>
          <p:cNvPr id="3" name="TextBox 2"/>
          <p:cNvSpPr txBox="1"/>
          <p:nvPr/>
        </p:nvSpPr>
        <p:spPr>
          <a:xfrm>
            <a:off x="45720" y="1166478"/>
            <a:ext cx="121564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 smtClean="0"/>
              <a:t>Critical Path                                                                                         ---------</a:t>
            </a:r>
            <a:endParaRPr lang="en-SG" sz="28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76500"/>
            <a:ext cx="12183626" cy="43815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01525" y="2486025"/>
            <a:ext cx="10452615" cy="4383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52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1440" y="294440"/>
            <a:ext cx="12065000" cy="646331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en-SG" dirty="0" smtClean="0"/>
          </a:p>
          <a:p>
            <a:endParaRPr lang="en-SG" dirty="0"/>
          </a:p>
        </p:txBody>
      </p:sp>
      <p:sp>
        <p:nvSpPr>
          <p:cNvPr id="4" name="TextBox 3"/>
          <p:cNvSpPr txBox="1"/>
          <p:nvPr/>
        </p:nvSpPr>
        <p:spPr>
          <a:xfrm>
            <a:off x="192220" y="413978"/>
            <a:ext cx="1800000" cy="54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Functionalities</a:t>
            </a:r>
            <a:endParaRPr lang="en-SG" dirty="0"/>
          </a:p>
        </p:txBody>
      </p:sp>
      <p:sp>
        <p:nvSpPr>
          <p:cNvPr id="5" name="TextBox 4"/>
          <p:cNvSpPr txBox="1"/>
          <p:nvPr/>
        </p:nvSpPr>
        <p:spPr>
          <a:xfrm>
            <a:off x="2105978" y="424138"/>
            <a:ext cx="2672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smtClean="0">
                <a:solidFill>
                  <a:srgbClr val="FFFF00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Project Schedule</a:t>
            </a:r>
            <a:endParaRPr lang="en-SG" dirty="0">
              <a:solidFill>
                <a:srgbClr val="FFFF00"/>
              </a:solidFill>
              <a:effectLst>
                <a:glow rad="1397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42050" y="437890"/>
            <a:ext cx="2672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Roles &amp; Responsibilities</a:t>
            </a:r>
            <a:endParaRPr lang="en-SG" dirty="0"/>
          </a:p>
        </p:txBody>
      </p:sp>
      <p:sp>
        <p:nvSpPr>
          <p:cNvPr id="7" name="TextBox 6"/>
          <p:cNvSpPr txBox="1"/>
          <p:nvPr/>
        </p:nvSpPr>
        <p:spPr>
          <a:xfrm>
            <a:off x="4442050" y="434991"/>
            <a:ext cx="1800000" cy="54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smtClean="0"/>
              <a:t>Metrics</a:t>
            </a:r>
            <a:endParaRPr lang="en-SG" dirty="0"/>
          </a:p>
        </p:txBody>
      </p:sp>
      <p:sp>
        <p:nvSpPr>
          <p:cNvPr id="8" name="TextBox 7"/>
          <p:cNvSpPr txBox="1"/>
          <p:nvPr/>
        </p:nvSpPr>
        <p:spPr>
          <a:xfrm>
            <a:off x="9170035" y="434991"/>
            <a:ext cx="396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PP Team &amp; Rotation Plans</a:t>
            </a:r>
            <a:endParaRPr lang="en-SG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9050" y="2486025"/>
            <a:ext cx="10452615" cy="4383356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092220" y="5467350"/>
            <a:ext cx="1152525" cy="333375"/>
          </a:xfrm>
          <a:prstGeom prst="rect">
            <a:avLst/>
          </a:prstGeom>
          <a:solidFill>
            <a:srgbClr val="538135"/>
          </a:solidFill>
          <a:ln>
            <a:solidFill>
              <a:srgbClr val="5381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Cont.</a:t>
            </a:r>
            <a:endParaRPr lang="en-SG" dirty="0"/>
          </a:p>
        </p:txBody>
      </p:sp>
      <p:sp>
        <p:nvSpPr>
          <p:cNvPr id="12" name="Rectangle 11"/>
          <p:cNvSpPr/>
          <p:nvPr/>
        </p:nvSpPr>
        <p:spPr>
          <a:xfrm>
            <a:off x="10433565" y="2486025"/>
            <a:ext cx="1768594" cy="43833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TextBox 12"/>
          <p:cNvSpPr txBox="1"/>
          <p:nvPr/>
        </p:nvSpPr>
        <p:spPr>
          <a:xfrm>
            <a:off x="45720" y="1166478"/>
            <a:ext cx="121564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 smtClean="0"/>
              <a:t>---------</a:t>
            </a:r>
            <a:endParaRPr lang="en-SG" sz="2800" dirty="0"/>
          </a:p>
        </p:txBody>
      </p:sp>
      <p:sp>
        <p:nvSpPr>
          <p:cNvPr id="14" name="Isosceles Triangle 13"/>
          <p:cNvSpPr/>
          <p:nvPr/>
        </p:nvSpPr>
        <p:spPr>
          <a:xfrm rot="5400000">
            <a:off x="1143000" y="1316050"/>
            <a:ext cx="447675" cy="318098"/>
          </a:xfrm>
          <a:prstGeom prst="triangl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47963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>
        <p:push/>
      </p:transition>
    </mc:Choice>
    <mc:Fallback xmlns="">
      <p:transition spd="slow">
        <p:push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1440" y="294440"/>
            <a:ext cx="12065000" cy="646331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en-SG" dirty="0" smtClean="0"/>
          </a:p>
          <a:p>
            <a:endParaRPr lang="en-SG" dirty="0"/>
          </a:p>
        </p:txBody>
      </p:sp>
      <p:sp>
        <p:nvSpPr>
          <p:cNvPr id="4" name="TextBox 3"/>
          <p:cNvSpPr txBox="1"/>
          <p:nvPr/>
        </p:nvSpPr>
        <p:spPr>
          <a:xfrm>
            <a:off x="192220" y="413978"/>
            <a:ext cx="1800000" cy="54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Functionalities</a:t>
            </a:r>
            <a:endParaRPr lang="en-SG" dirty="0"/>
          </a:p>
        </p:txBody>
      </p:sp>
      <p:sp>
        <p:nvSpPr>
          <p:cNvPr id="5" name="TextBox 4"/>
          <p:cNvSpPr txBox="1"/>
          <p:nvPr/>
        </p:nvSpPr>
        <p:spPr>
          <a:xfrm>
            <a:off x="2105978" y="424138"/>
            <a:ext cx="2672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smtClean="0"/>
              <a:t>Project Schedule</a:t>
            </a:r>
            <a:endParaRPr lang="en-SG" dirty="0"/>
          </a:p>
        </p:txBody>
      </p:sp>
      <p:sp>
        <p:nvSpPr>
          <p:cNvPr id="6" name="TextBox 5"/>
          <p:cNvSpPr txBox="1"/>
          <p:nvPr/>
        </p:nvSpPr>
        <p:spPr>
          <a:xfrm>
            <a:off x="6242050" y="437890"/>
            <a:ext cx="2672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Roles &amp; Responsibilities</a:t>
            </a:r>
            <a:endParaRPr lang="en-SG" dirty="0"/>
          </a:p>
        </p:txBody>
      </p:sp>
      <p:sp>
        <p:nvSpPr>
          <p:cNvPr id="7" name="TextBox 6"/>
          <p:cNvSpPr txBox="1"/>
          <p:nvPr/>
        </p:nvSpPr>
        <p:spPr>
          <a:xfrm>
            <a:off x="4442050" y="434991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smtClean="0">
                <a:solidFill>
                  <a:srgbClr val="FFFF00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Metrics</a:t>
            </a:r>
            <a:endParaRPr lang="en-SG" dirty="0">
              <a:solidFill>
                <a:srgbClr val="FFFF00"/>
              </a:solidFill>
              <a:effectLst>
                <a:glow rad="1397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170035" y="434991"/>
            <a:ext cx="396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PP Team &amp; Rotation Plans</a:t>
            </a:r>
            <a:endParaRPr lang="en-SG" dirty="0"/>
          </a:p>
        </p:txBody>
      </p:sp>
      <p:sp>
        <p:nvSpPr>
          <p:cNvPr id="3" name="Round Diagonal Corner Rectangle 2"/>
          <p:cNvSpPr/>
          <p:nvPr/>
        </p:nvSpPr>
        <p:spPr>
          <a:xfrm>
            <a:off x="192220" y="1060309"/>
            <a:ext cx="5805170" cy="5283200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0" name="Round Diagonal Corner Rectangle 9"/>
          <p:cNvSpPr/>
          <p:nvPr/>
        </p:nvSpPr>
        <p:spPr>
          <a:xfrm>
            <a:off x="6242050" y="1493520"/>
            <a:ext cx="5805170" cy="5283200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1" name="Rectangle 10"/>
          <p:cNvSpPr/>
          <p:nvPr/>
        </p:nvSpPr>
        <p:spPr>
          <a:xfrm>
            <a:off x="1999842" y="940738"/>
            <a:ext cx="296587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u="sng" spc="50" dirty="0" smtClean="0">
                <a:ln w="0"/>
                <a:solidFill>
                  <a:srgbClr val="21212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Task Metrics</a:t>
            </a:r>
            <a:endParaRPr lang="en-US" sz="3600" b="1" u="sng" spc="50" dirty="0">
              <a:ln w="0"/>
              <a:solidFill>
                <a:srgbClr val="21212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79566" y="1380175"/>
            <a:ext cx="283923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u="sng" spc="50" dirty="0" smtClean="0">
                <a:ln w="0"/>
                <a:solidFill>
                  <a:srgbClr val="21212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Bug Metrics</a:t>
            </a:r>
            <a:endParaRPr lang="en-US" sz="3600" b="1" u="sng" spc="50" dirty="0">
              <a:ln w="0"/>
              <a:solidFill>
                <a:srgbClr val="21212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474742" y="2379778"/>
            <a:ext cx="253787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3200" dirty="0" smtClean="0">
                <a:ln>
                  <a:solidFill>
                    <a:schemeClr val="bg1"/>
                  </a:solidFill>
                </a:ln>
                <a:solidFill>
                  <a:srgbClr val="212121"/>
                </a:solidFill>
              </a:rPr>
              <a:t>Time-Boxing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46468" y="735565"/>
            <a:ext cx="1643399" cy="264687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600" b="0" cap="none" spc="0" dirty="0" smtClean="0">
                <a:ln w="76200">
                  <a:noFill/>
                </a:ln>
                <a:solidFill>
                  <a:srgbClr val="FF0000"/>
                </a:solidFill>
                <a:effectLst/>
              </a:rPr>
              <a:t>0</a:t>
            </a:r>
            <a:r>
              <a:rPr lang="en-US" sz="2800" b="0" cap="none" spc="0" dirty="0" smtClean="0">
                <a:ln w="76200">
                  <a:noFill/>
                </a:ln>
                <a:solidFill>
                  <a:srgbClr val="FF0000"/>
                </a:solidFill>
                <a:effectLst/>
              </a:rPr>
              <a:t>%</a:t>
            </a:r>
            <a:endParaRPr lang="en-US" sz="2800" b="0" cap="none" spc="0" dirty="0">
              <a:ln w="76200">
                <a:noFill/>
              </a:ln>
              <a:solidFill>
                <a:srgbClr val="FF0000"/>
              </a:solidFill>
              <a:effectLst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105978" y="3371227"/>
            <a:ext cx="342593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3200" dirty="0" smtClean="0">
                <a:ln>
                  <a:solidFill>
                    <a:schemeClr val="bg1"/>
                  </a:solidFill>
                </a:ln>
                <a:solidFill>
                  <a:srgbClr val="212121"/>
                </a:solidFill>
              </a:rPr>
              <a:t>Burndown Chart</a:t>
            </a:r>
          </a:p>
        </p:txBody>
      </p:sp>
      <p:sp>
        <p:nvSpPr>
          <p:cNvPr id="24" name="Rectangle 23"/>
          <p:cNvSpPr/>
          <p:nvPr/>
        </p:nvSpPr>
        <p:spPr>
          <a:xfrm>
            <a:off x="2253180" y="4017525"/>
            <a:ext cx="18473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SG" sz="1600" b="1" dirty="0" smtClean="0">
              <a:solidFill>
                <a:srgbClr val="FF0000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2034342"/>
              </p:ext>
            </p:extLst>
          </p:nvPr>
        </p:nvGraphicFramePr>
        <p:xfrm>
          <a:off x="6242050" y="2379778"/>
          <a:ext cx="5804768" cy="2286000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1184393"/>
                <a:gridCol w="4620375"/>
              </a:tblGrid>
              <a:tr h="0">
                <a:tc>
                  <a:txBody>
                    <a:bodyPr/>
                    <a:lstStyle/>
                    <a:p>
                      <a:r>
                        <a:rPr lang="en-SG" sz="1600" dirty="0" smtClean="0"/>
                        <a:t>IMPACT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</a:tr>
              <a:tr h="534242">
                <a:tc>
                  <a:txBody>
                    <a:bodyPr/>
                    <a:lstStyle/>
                    <a:p>
                      <a:r>
                        <a:rPr lang="en-SG" dirty="0" smtClean="0"/>
                        <a:t>Low </a:t>
                      </a:r>
                      <a:r>
                        <a:rPr lang="en-SG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1Point</a:t>
                      </a:r>
                      <a:endParaRPr lang="en-SG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Not important.</a:t>
                      </a:r>
                      <a:r>
                        <a:rPr lang="en-SG" baseline="0" dirty="0" smtClean="0"/>
                        <a:t> [typo, alignment etc.]</a:t>
                      </a:r>
                      <a:endParaRPr lang="en-S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 smtClean="0"/>
                        <a:t>High</a:t>
                      </a:r>
                    </a:p>
                    <a:p>
                      <a:r>
                        <a:rPr lang="en-SG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5</a:t>
                      </a:r>
                      <a:r>
                        <a:rPr lang="en-SG" baseline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 Points</a:t>
                      </a:r>
                      <a:endParaRPr lang="en-SG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>
                          <a:solidFill>
                            <a:schemeClr val="bg2"/>
                          </a:solidFill>
                        </a:rPr>
                        <a:t>System runs but some functions not working. Fix</a:t>
                      </a:r>
                      <a:r>
                        <a:rPr lang="en-SG" baseline="0" dirty="0" smtClean="0">
                          <a:solidFill>
                            <a:schemeClr val="bg2"/>
                          </a:solidFill>
                        </a:rPr>
                        <a:t> during planned debugging </a:t>
                      </a:r>
                      <a:endParaRPr lang="en-SG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 smtClean="0"/>
                        <a:t>Critical</a:t>
                      </a:r>
                    </a:p>
                    <a:p>
                      <a:r>
                        <a:rPr lang="en-SG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10</a:t>
                      </a:r>
                      <a:r>
                        <a:rPr lang="en-SG" baseline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 Points</a:t>
                      </a:r>
                      <a:endParaRPr lang="en-SG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>
                          <a:solidFill>
                            <a:schemeClr val="bg2"/>
                          </a:solidFill>
                        </a:rPr>
                        <a:t>System down. Fix</a:t>
                      </a:r>
                      <a:r>
                        <a:rPr lang="en-SG" baseline="0" dirty="0" smtClean="0">
                          <a:solidFill>
                            <a:schemeClr val="bg2"/>
                          </a:solidFill>
                        </a:rPr>
                        <a:t> before continue </a:t>
                      </a:r>
                      <a:endParaRPr lang="en-SG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437535" y="4817760"/>
            <a:ext cx="618197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 smtClean="0">
                <a:solidFill>
                  <a:schemeClr val="bg2"/>
                </a:solidFill>
              </a:rPr>
              <a:t>Score = 1 x num(low) </a:t>
            </a:r>
          </a:p>
          <a:p>
            <a:r>
              <a:rPr lang="en-SG" sz="2800" dirty="0">
                <a:solidFill>
                  <a:schemeClr val="bg2"/>
                </a:solidFill>
              </a:rPr>
              <a:t>	</a:t>
            </a:r>
            <a:r>
              <a:rPr lang="en-SG" sz="2800" dirty="0" smtClean="0">
                <a:solidFill>
                  <a:schemeClr val="bg2"/>
                </a:solidFill>
              </a:rPr>
              <a:t>		+ 5 </a:t>
            </a:r>
            <a:r>
              <a:rPr lang="en-SG" sz="2800" dirty="0">
                <a:solidFill>
                  <a:schemeClr val="bg2"/>
                </a:solidFill>
              </a:rPr>
              <a:t>x </a:t>
            </a:r>
            <a:r>
              <a:rPr lang="en-SG" sz="2800" dirty="0" smtClean="0">
                <a:solidFill>
                  <a:schemeClr val="bg2"/>
                </a:solidFill>
              </a:rPr>
              <a:t>num(high) </a:t>
            </a:r>
          </a:p>
          <a:p>
            <a:r>
              <a:rPr lang="en-SG" sz="2800" dirty="0" smtClean="0">
                <a:solidFill>
                  <a:schemeClr val="bg2"/>
                </a:solidFill>
              </a:rPr>
              <a:t>			+10 </a:t>
            </a:r>
            <a:r>
              <a:rPr lang="en-SG" sz="2800" dirty="0">
                <a:solidFill>
                  <a:schemeClr val="bg2"/>
                </a:solidFill>
              </a:rPr>
              <a:t>x </a:t>
            </a:r>
            <a:r>
              <a:rPr lang="en-SG" sz="2800" dirty="0" smtClean="0">
                <a:solidFill>
                  <a:schemeClr val="bg2"/>
                </a:solidFill>
              </a:rPr>
              <a:t>num(critical) </a:t>
            </a:r>
            <a:endParaRPr lang="en-SG" sz="2800" dirty="0">
              <a:solidFill>
                <a:schemeClr val="bg2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92220" y="4572196"/>
            <a:ext cx="641336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 smtClean="0">
                <a:ln>
                  <a:solidFill>
                    <a:schemeClr val="bg1"/>
                  </a:solidFill>
                </a:ln>
                <a:solidFill>
                  <a:srgbClr val="212121"/>
                </a:solidFill>
              </a:rPr>
              <a:t>[Actual task/ </a:t>
            </a:r>
            <a:r>
              <a:rPr lang="en-SG" sz="3200" dirty="0">
                <a:ln>
                  <a:solidFill>
                    <a:schemeClr val="bg1"/>
                  </a:solidFill>
                </a:ln>
                <a:solidFill>
                  <a:srgbClr val="212121"/>
                </a:solidFill>
              </a:rPr>
              <a:t>estimated task]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619870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Grunge Textur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67000"/>
                <a:shade val="65000"/>
              </a:schemeClr>
              <a:schemeClr val="phClr">
                <a:tint val="10000"/>
                <a:satMod val="130000"/>
              </a:schemeClr>
            </a:duotone>
          </a:blip>
          <a:tile tx="0" ty="0" sx="60000" sy="59000" flip="none" algn="b"/>
        </a:blip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115000"/>
              </a:schemeClr>
              <a:schemeClr val="phClr">
                <a:tint val="34000"/>
              </a:schemeClr>
            </a:duotone>
          </a:blip>
          <a:tile tx="0" ty="0" sx="60000" sy="59000" flip="none" algn="b"/>
        </a:blipFill>
      </a:fillStyleLst>
      <a:lnStyleLst>
        <a:ln w="6350" cap="flat" cmpd="sng" algn="ctr">
          <a:solidFill>
            <a:schemeClr val="phClr">
              <a:tint val="7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1111</TotalTime>
  <Words>745</Words>
  <Application>Microsoft Office PowerPoint</Application>
  <PresentationFormat>Widescreen</PresentationFormat>
  <Paragraphs>302</Paragraphs>
  <Slides>21</Slides>
  <Notes>3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Century Gothic</vt:lpstr>
      <vt:lpstr>Wingdings 2</vt:lpstr>
      <vt:lpstr>Quotable</vt:lpstr>
      <vt:lpstr>Week 7: PM Review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Appendix : full critical path</vt:lpstr>
      <vt:lpstr>Appendix</vt:lpstr>
      <vt:lpstr>Appendix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7: PM Review</dc:title>
  <dc:creator>nabilah banu</dc:creator>
  <cp:lastModifiedBy>nabilah banu</cp:lastModifiedBy>
  <cp:revision>68</cp:revision>
  <dcterms:created xsi:type="dcterms:W3CDTF">2015-09-22T12:58:49Z</dcterms:created>
  <dcterms:modified xsi:type="dcterms:W3CDTF">2015-09-28T09:32:43Z</dcterms:modified>
</cp:coreProperties>
</file>