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4"/>
  </p:notesMasterIdLst>
  <p:sldIdLst>
    <p:sldId id="256" r:id="rId2"/>
    <p:sldId id="298" r:id="rId3"/>
    <p:sldId id="273" r:id="rId4"/>
    <p:sldId id="274" r:id="rId5"/>
    <p:sldId id="276" r:id="rId6"/>
    <p:sldId id="278" r:id="rId7"/>
    <p:sldId id="279" r:id="rId8"/>
    <p:sldId id="265" r:id="rId9"/>
    <p:sldId id="267" r:id="rId10"/>
    <p:sldId id="277" r:id="rId11"/>
    <p:sldId id="259" r:id="rId12"/>
    <p:sldId id="263" r:id="rId13"/>
    <p:sldId id="268" r:id="rId14"/>
    <p:sldId id="269" r:id="rId15"/>
    <p:sldId id="300" r:id="rId16"/>
    <p:sldId id="270" r:id="rId17"/>
    <p:sldId id="271" r:id="rId18"/>
    <p:sldId id="303" r:id="rId19"/>
    <p:sldId id="310" r:id="rId20"/>
    <p:sldId id="316" r:id="rId21"/>
    <p:sldId id="317" r:id="rId22"/>
    <p:sldId id="318" r:id="rId23"/>
    <p:sldId id="319" r:id="rId24"/>
    <p:sldId id="296" r:id="rId25"/>
    <p:sldId id="301" r:id="rId26"/>
    <p:sldId id="302" r:id="rId27"/>
    <p:sldId id="320" r:id="rId28"/>
    <p:sldId id="321" r:id="rId29"/>
    <p:sldId id="293" r:id="rId30"/>
    <p:sldId id="294" r:id="rId31"/>
    <p:sldId id="295" r:id="rId32"/>
    <p:sldId id="304" r:id="rId33"/>
    <p:sldId id="306" r:id="rId34"/>
    <p:sldId id="309" r:id="rId35"/>
    <p:sldId id="308" r:id="rId36"/>
    <p:sldId id="312" r:id="rId37"/>
    <p:sldId id="311" r:id="rId38"/>
    <p:sldId id="307" r:id="rId39"/>
    <p:sldId id="272" r:id="rId40"/>
    <p:sldId id="315" r:id="rId41"/>
    <p:sldId id="314" r:id="rId42"/>
    <p:sldId id="31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DB076-B881-4CC9-8B53-DEAEA58E1920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92B2F2A-773B-4136-8D1D-B9FD8D0948D9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Pair 1:</a:t>
          </a:r>
        </a:p>
        <a:p>
          <a:r>
            <a:rPr lang="en-GB" dirty="0" smtClean="0"/>
            <a:t>Jeremy Ong</a:t>
          </a:r>
        </a:p>
        <a:p>
          <a:r>
            <a:rPr lang="en-GB" dirty="0" smtClean="0"/>
            <a:t>Tan </a:t>
          </a:r>
          <a:r>
            <a:rPr lang="en-GB" dirty="0" err="1" smtClean="0"/>
            <a:t>Zhi</a:t>
          </a:r>
          <a:r>
            <a:rPr lang="en-GB" dirty="0" smtClean="0"/>
            <a:t> Hui</a:t>
          </a:r>
          <a:endParaRPr lang="en-GB" dirty="0"/>
        </a:p>
      </dgm:t>
    </dgm:pt>
    <dgm:pt modelId="{FD1A28D6-A1FE-4258-8E22-93E684897381}" type="parTrans" cxnId="{F8414111-DA1A-4848-AC89-CC1AE7C87CAB}">
      <dgm:prSet/>
      <dgm:spPr/>
      <dgm:t>
        <a:bodyPr/>
        <a:lstStyle/>
        <a:p>
          <a:endParaRPr lang="en-GB"/>
        </a:p>
      </dgm:t>
    </dgm:pt>
    <dgm:pt modelId="{98295239-E251-4AA3-A507-2EC66C7EB45C}" type="sibTrans" cxnId="{F8414111-DA1A-4848-AC89-CC1AE7C87CAB}">
      <dgm:prSet/>
      <dgm:spPr/>
      <dgm:t>
        <a:bodyPr/>
        <a:lstStyle/>
        <a:p>
          <a:endParaRPr lang="en-GB"/>
        </a:p>
      </dgm:t>
    </dgm:pt>
    <dgm:pt modelId="{6C63827B-F509-4BDB-97AD-EF1D2C7340C1}">
      <dgm:prSet phldrT="[Text]"/>
      <dgm:spPr/>
      <dgm:t>
        <a:bodyPr/>
        <a:lstStyle/>
        <a:p>
          <a:r>
            <a:rPr lang="en-GB" dirty="0" smtClean="0"/>
            <a:t>Basic App Report</a:t>
          </a:r>
          <a:br>
            <a:rPr lang="en-GB" dirty="0" smtClean="0"/>
          </a:br>
          <a:r>
            <a:rPr lang="en-GB" dirty="0" smtClean="0"/>
            <a:t>(Week 1 of Iteration, 15/10 – 17/10)</a:t>
          </a:r>
          <a:endParaRPr lang="en-GB" dirty="0"/>
        </a:p>
      </dgm:t>
    </dgm:pt>
    <dgm:pt modelId="{7E85078E-F106-48FB-9E28-3DF9350D7117}" type="parTrans" cxnId="{80A00243-1B75-4D49-AEDD-842B1CC750F9}">
      <dgm:prSet/>
      <dgm:spPr/>
      <dgm:t>
        <a:bodyPr/>
        <a:lstStyle/>
        <a:p>
          <a:endParaRPr lang="en-GB"/>
        </a:p>
      </dgm:t>
    </dgm:pt>
    <dgm:pt modelId="{A69FEDBB-4936-45F4-BDFA-F555CE94C732}" type="sibTrans" cxnId="{80A00243-1B75-4D49-AEDD-842B1CC750F9}">
      <dgm:prSet/>
      <dgm:spPr/>
      <dgm:t>
        <a:bodyPr/>
        <a:lstStyle/>
        <a:p>
          <a:endParaRPr lang="en-GB"/>
        </a:p>
      </dgm:t>
    </dgm:pt>
    <dgm:pt modelId="{7C4EBFC2-1352-4313-890A-1C8585BDDC9C}">
      <dgm:prSet phldrT="[Text]"/>
      <dgm:spPr/>
      <dgm:t>
        <a:bodyPr/>
        <a:lstStyle/>
        <a:p>
          <a:r>
            <a:rPr lang="en-GB" dirty="0" smtClean="0"/>
            <a:t>Social Activeness</a:t>
          </a:r>
          <a:br>
            <a:rPr lang="en-GB" dirty="0" smtClean="0"/>
          </a:br>
          <a:r>
            <a:rPr lang="en-GB" dirty="0" smtClean="0"/>
            <a:t>(Week 2 of Iteration, 22/10 – 23/10)</a:t>
          </a:r>
          <a:endParaRPr lang="en-GB" dirty="0"/>
        </a:p>
      </dgm:t>
    </dgm:pt>
    <dgm:pt modelId="{7101380E-3D44-459D-99CA-B191E2A3A63C}" type="parTrans" cxnId="{AED17A0C-1777-46BA-9550-6471C451F706}">
      <dgm:prSet/>
      <dgm:spPr/>
      <dgm:t>
        <a:bodyPr/>
        <a:lstStyle/>
        <a:p>
          <a:endParaRPr lang="en-GB"/>
        </a:p>
      </dgm:t>
    </dgm:pt>
    <dgm:pt modelId="{BB70346A-7FA2-44A5-8EB6-D82554738624}" type="sibTrans" cxnId="{AED17A0C-1777-46BA-9550-6471C451F706}">
      <dgm:prSet/>
      <dgm:spPr/>
      <dgm:t>
        <a:bodyPr/>
        <a:lstStyle/>
        <a:p>
          <a:endParaRPr lang="en-GB"/>
        </a:p>
      </dgm:t>
    </dgm:pt>
    <dgm:pt modelId="{A46C0D16-F0C3-4B3F-BF31-FD918AB808AF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 smtClean="0"/>
            <a:t>Pair 2:</a:t>
          </a:r>
        </a:p>
        <a:p>
          <a:r>
            <a:rPr lang="en-GB" dirty="0" smtClean="0"/>
            <a:t>Yee Shu Wen</a:t>
          </a:r>
        </a:p>
        <a:p>
          <a:r>
            <a:rPr lang="en-GB" dirty="0" err="1" smtClean="0"/>
            <a:t>Nabilah</a:t>
          </a:r>
          <a:endParaRPr lang="en-GB" dirty="0"/>
        </a:p>
      </dgm:t>
    </dgm:pt>
    <dgm:pt modelId="{332F69CB-248A-4FF0-B623-DB1BF91B22FD}" type="parTrans" cxnId="{14AD6247-5293-4140-BDED-D6560312E74B}">
      <dgm:prSet/>
      <dgm:spPr/>
      <dgm:t>
        <a:bodyPr/>
        <a:lstStyle/>
        <a:p>
          <a:endParaRPr lang="en-GB"/>
        </a:p>
      </dgm:t>
    </dgm:pt>
    <dgm:pt modelId="{EC2A0683-2171-4D3D-9BF4-5F421DDD718E}" type="sibTrans" cxnId="{14AD6247-5293-4140-BDED-D6560312E74B}">
      <dgm:prSet/>
      <dgm:spPr/>
      <dgm:t>
        <a:bodyPr/>
        <a:lstStyle/>
        <a:p>
          <a:endParaRPr lang="en-GB"/>
        </a:p>
      </dgm:t>
    </dgm:pt>
    <dgm:pt modelId="{C550219E-B9CE-4554-9EA5-023AB65DB57F}">
      <dgm:prSet phldrT="[Text]"/>
      <dgm:spPr/>
      <dgm:t>
        <a:bodyPr/>
        <a:lstStyle/>
        <a:p>
          <a:r>
            <a:rPr lang="en-GB" dirty="0" smtClean="0"/>
            <a:t>Smartphone overuse</a:t>
          </a:r>
          <a:br>
            <a:rPr lang="en-GB" dirty="0" smtClean="0"/>
          </a:br>
          <a:r>
            <a:rPr lang="en-GB" dirty="0" smtClean="0"/>
            <a:t>(Week 1 of Iteration, 12/10 – 13/10)</a:t>
          </a:r>
          <a:endParaRPr lang="en-GB" dirty="0"/>
        </a:p>
      </dgm:t>
    </dgm:pt>
    <dgm:pt modelId="{8C34485D-F90D-4CA9-8BE9-1D51F126DD52}" type="parTrans" cxnId="{A2F92C7E-5B3D-4EB3-9DCA-ECE0E775D70B}">
      <dgm:prSet/>
      <dgm:spPr/>
      <dgm:t>
        <a:bodyPr/>
        <a:lstStyle/>
        <a:p>
          <a:endParaRPr lang="en-GB"/>
        </a:p>
      </dgm:t>
    </dgm:pt>
    <dgm:pt modelId="{C6B4F8B7-616A-4B78-91C0-559A7D3B054E}" type="sibTrans" cxnId="{A2F92C7E-5B3D-4EB3-9DCA-ECE0E775D70B}">
      <dgm:prSet/>
      <dgm:spPr/>
      <dgm:t>
        <a:bodyPr/>
        <a:lstStyle/>
        <a:p>
          <a:endParaRPr lang="en-GB"/>
        </a:p>
      </dgm:t>
    </dgm:pt>
    <dgm:pt modelId="{48C06FEC-3D7C-4BAA-AE89-A800AB197C8B}">
      <dgm:prSet phldrT="[Text]"/>
      <dgm:spPr/>
      <dgm:t>
        <a:bodyPr/>
        <a:lstStyle/>
        <a:p>
          <a:r>
            <a:rPr lang="en-GB" dirty="0" smtClean="0"/>
            <a:t>Top-K Report</a:t>
          </a:r>
          <a:br>
            <a:rPr lang="en-GB" dirty="0" smtClean="0"/>
          </a:br>
          <a:r>
            <a:rPr lang="en-GB" dirty="0" smtClean="0"/>
            <a:t>(Week 2 of Iteration, 17/10 – 23/10)</a:t>
          </a:r>
          <a:endParaRPr lang="en-GB" dirty="0"/>
        </a:p>
      </dgm:t>
    </dgm:pt>
    <dgm:pt modelId="{78E4FB1E-B09B-4921-9A1C-D25D17812FBA}" type="parTrans" cxnId="{AE0EEB4A-CEFE-4E7B-A44F-86310C655766}">
      <dgm:prSet/>
      <dgm:spPr/>
      <dgm:t>
        <a:bodyPr/>
        <a:lstStyle/>
        <a:p>
          <a:endParaRPr lang="en-GB"/>
        </a:p>
      </dgm:t>
    </dgm:pt>
    <dgm:pt modelId="{F66069DB-1B85-46B9-9792-448B7BB17C7B}" type="sibTrans" cxnId="{AE0EEB4A-CEFE-4E7B-A44F-86310C655766}">
      <dgm:prSet/>
      <dgm:spPr/>
      <dgm:t>
        <a:bodyPr/>
        <a:lstStyle/>
        <a:p>
          <a:endParaRPr lang="en-GB"/>
        </a:p>
      </dgm:t>
    </dgm:pt>
    <dgm:pt modelId="{26D2A487-CED1-4718-B2E9-AD7258195D51}" type="pres">
      <dgm:prSet presAssocID="{4DDDB076-B881-4CC9-8B53-DEAEA58E192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BA3D828B-C66B-415F-9F53-CAA25FD797ED}" type="pres">
      <dgm:prSet presAssocID="{192B2F2A-773B-4136-8D1D-B9FD8D0948D9}" presName="linNode" presStyleCnt="0"/>
      <dgm:spPr/>
    </dgm:pt>
    <dgm:pt modelId="{6D57C231-7D24-419B-AD0F-88A0034271E6}" type="pres">
      <dgm:prSet presAssocID="{192B2F2A-773B-4136-8D1D-B9FD8D0948D9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6493B48-584D-4D4C-AEED-5D2CAE766105}" type="pres">
      <dgm:prSet presAssocID="{192B2F2A-773B-4136-8D1D-B9FD8D0948D9}" presName="childShp" presStyleLbl="bgAccFollowNode1" presStyleIdx="0" presStyleCnt="2" custLinFactNeighborY="-438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F6FD4F4-B65B-4A34-A14B-13D6EC8E9408}" type="pres">
      <dgm:prSet presAssocID="{98295239-E251-4AA3-A507-2EC66C7EB45C}" presName="spacing" presStyleCnt="0"/>
      <dgm:spPr/>
    </dgm:pt>
    <dgm:pt modelId="{B116588C-5DB3-478A-BAE5-DDD06113C3D6}" type="pres">
      <dgm:prSet presAssocID="{A46C0D16-F0C3-4B3F-BF31-FD918AB808AF}" presName="linNode" presStyleCnt="0"/>
      <dgm:spPr/>
    </dgm:pt>
    <dgm:pt modelId="{BD3E2191-A1A4-42B3-B582-4EB16DE935F1}" type="pres">
      <dgm:prSet presAssocID="{A46C0D16-F0C3-4B3F-BF31-FD918AB808AF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1323EE6-2ECB-4D46-AC56-3788E530B02E}" type="pres">
      <dgm:prSet presAssocID="{A46C0D16-F0C3-4B3F-BF31-FD918AB808AF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BC937FB-DFEF-429C-A03B-AC291256E8C0}" type="presOf" srcId="{7C4EBFC2-1352-4313-890A-1C8585BDDC9C}" destId="{46493B48-584D-4D4C-AEED-5D2CAE766105}" srcOrd="0" destOrd="1" presId="urn:microsoft.com/office/officeart/2005/8/layout/vList6"/>
    <dgm:cxn modelId="{F8414111-DA1A-4848-AC89-CC1AE7C87CAB}" srcId="{4DDDB076-B881-4CC9-8B53-DEAEA58E1920}" destId="{192B2F2A-773B-4136-8D1D-B9FD8D0948D9}" srcOrd="0" destOrd="0" parTransId="{FD1A28D6-A1FE-4258-8E22-93E684897381}" sibTransId="{98295239-E251-4AA3-A507-2EC66C7EB45C}"/>
    <dgm:cxn modelId="{210BEEF0-FBCE-4509-9094-8C3ECA3FEFB1}" type="presOf" srcId="{C550219E-B9CE-4554-9EA5-023AB65DB57F}" destId="{71323EE6-2ECB-4D46-AC56-3788E530B02E}" srcOrd="0" destOrd="0" presId="urn:microsoft.com/office/officeart/2005/8/layout/vList6"/>
    <dgm:cxn modelId="{14AD6247-5293-4140-BDED-D6560312E74B}" srcId="{4DDDB076-B881-4CC9-8B53-DEAEA58E1920}" destId="{A46C0D16-F0C3-4B3F-BF31-FD918AB808AF}" srcOrd="1" destOrd="0" parTransId="{332F69CB-248A-4FF0-B623-DB1BF91B22FD}" sibTransId="{EC2A0683-2171-4D3D-9BF4-5F421DDD718E}"/>
    <dgm:cxn modelId="{80A00243-1B75-4D49-AEDD-842B1CC750F9}" srcId="{192B2F2A-773B-4136-8D1D-B9FD8D0948D9}" destId="{6C63827B-F509-4BDB-97AD-EF1D2C7340C1}" srcOrd="0" destOrd="0" parTransId="{7E85078E-F106-48FB-9E28-3DF9350D7117}" sibTransId="{A69FEDBB-4936-45F4-BDFA-F555CE94C732}"/>
    <dgm:cxn modelId="{685C4D54-C452-45B4-9632-BB3966855B97}" type="presOf" srcId="{A46C0D16-F0C3-4B3F-BF31-FD918AB808AF}" destId="{BD3E2191-A1A4-42B3-B582-4EB16DE935F1}" srcOrd="0" destOrd="0" presId="urn:microsoft.com/office/officeart/2005/8/layout/vList6"/>
    <dgm:cxn modelId="{1AED08F8-7E2E-479B-8CF8-895CBA9D9517}" type="presOf" srcId="{192B2F2A-773B-4136-8D1D-B9FD8D0948D9}" destId="{6D57C231-7D24-419B-AD0F-88A0034271E6}" srcOrd="0" destOrd="0" presId="urn:microsoft.com/office/officeart/2005/8/layout/vList6"/>
    <dgm:cxn modelId="{31F6157B-A9E5-4FB7-BC2F-AE9995419EC7}" type="presOf" srcId="{6C63827B-F509-4BDB-97AD-EF1D2C7340C1}" destId="{46493B48-584D-4D4C-AEED-5D2CAE766105}" srcOrd="0" destOrd="0" presId="urn:microsoft.com/office/officeart/2005/8/layout/vList6"/>
    <dgm:cxn modelId="{AED17A0C-1777-46BA-9550-6471C451F706}" srcId="{192B2F2A-773B-4136-8D1D-B9FD8D0948D9}" destId="{7C4EBFC2-1352-4313-890A-1C8585BDDC9C}" srcOrd="1" destOrd="0" parTransId="{7101380E-3D44-459D-99CA-B191E2A3A63C}" sibTransId="{BB70346A-7FA2-44A5-8EB6-D82554738624}"/>
    <dgm:cxn modelId="{AE0EEB4A-CEFE-4E7B-A44F-86310C655766}" srcId="{A46C0D16-F0C3-4B3F-BF31-FD918AB808AF}" destId="{48C06FEC-3D7C-4BAA-AE89-A800AB197C8B}" srcOrd="1" destOrd="0" parTransId="{78E4FB1E-B09B-4921-9A1C-D25D17812FBA}" sibTransId="{F66069DB-1B85-46B9-9792-448B7BB17C7B}"/>
    <dgm:cxn modelId="{548973DA-39FC-4E73-88BA-24DC3FF3E8F8}" type="presOf" srcId="{48C06FEC-3D7C-4BAA-AE89-A800AB197C8B}" destId="{71323EE6-2ECB-4D46-AC56-3788E530B02E}" srcOrd="0" destOrd="1" presId="urn:microsoft.com/office/officeart/2005/8/layout/vList6"/>
    <dgm:cxn modelId="{3457D667-DB80-4AD8-924C-6ED907B62108}" type="presOf" srcId="{4DDDB076-B881-4CC9-8B53-DEAEA58E1920}" destId="{26D2A487-CED1-4718-B2E9-AD7258195D51}" srcOrd="0" destOrd="0" presId="urn:microsoft.com/office/officeart/2005/8/layout/vList6"/>
    <dgm:cxn modelId="{A2F92C7E-5B3D-4EB3-9DCA-ECE0E775D70B}" srcId="{A46C0D16-F0C3-4B3F-BF31-FD918AB808AF}" destId="{C550219E-B9CE-4554-9EA5-023AB65DB57F}" srcOrd="0" destOrd="0" parTransId="{8C34485D-F90D-4CA9-8BE9-1D51F126DD52}" sibTransId="{C6B4F8B7-616A-4B78-91C0-559A7D3B054E}"/>
    <dgm:cxn modelId="{0BC9BBB3-AFF6-468F-B00B-52E18CB94FFE}" type="presParOf" srcId="{26D2A487-CED1-4718-B2E9-AD7258195D51}" destId="{BA3D828B-C66B-415F-9F53-CAA25FD797ED}" srcOrd="0" destOrd="0" presId="urn:microsoft.com/office/officeart/2005/8/layout/vList6"/>
    <dgm:cxn modelId="{98CCFDF5-1BF0-4650-A435-8077A9155D29}" type="presParOf" srcId="{BA3D828B-C66B-415F-9F53-CAA25FD797ED}" destId="{6D57C231-7D24-419B-AD0F-88A0034271E6}" srcOrd="0" destOrd="0" presId="urn:microsoft.com/office/officeart/2005/8/layout/vList6"/>
    <dgm:cxn modelId="{0AA7DE29-577B-4A64-89E3-BD5DC820381F}" type="presParOf" srcId="{BA3D828B-C66B-415F-9F53-CAA25FD797ED}" destId="{46493B48-584D-4D4C-AEED-5D2CAE766105}" srcOrd="1" destOrd="0" presId="urn:microsoft.com/office/officeart/2005/8/layout/vList6"/>
    <dgm:cxn modelId="{874B37B0-882C-4C04-9C9D-69F0C9248171}" type="presParOf" srcId="{26D2A487-CED1-4718-B2E9-AD7258195D51}" destId="{6F6FD4F4-B65B-4A34-A14B-13D6EC8E9408}" srcOrd="1" destOrd="0" presId="urn:microsoft.com/office/officeart/2005/8/layout/vList6"/>
    <dgm:cxn modelId="{F52BC729-8CFC-48AB-93EB-9CFD02654E1F}" type="presParOf" srcId="{26D2A487-CED1-4718-B2E9-AD7258195D51}" destId="{B116588C-5DB3-478A-BAE5-DDD06113C3D6}" srcOrd="2" destOrd="0" presId="urn:microsoft.com/office/officeart/2005/8/layout/vList6"/>
    <dgm:cxn modelId="{87610EC8-11DA-4115-B3EC-5F746C241007}" type="presParOf" srcId="{B116588C-5DB3-478A-BAE5-DDD06113C3D6}" destId="{BD3E2191-A1A4-42B3-B582-4EB16DE935F1}" srcOrd="0" destOrd="0" presId="urn:microsoft.com/office/officeart/2005/8/layout/vList6"/>
    <dgm:cxn modelId="{3866ECBF-FA99-4A7B-8371-E4BDC98E0245}" type="presParOf" srcId="{B116588C-5DB3-478A-BAE5-DDD06113C3D6}" destId="{71323EE6-2ECB-4D46-AC56-3788E530B02E}" srcOrd="1" destOrd="0" presId="urn:microsoft.com/office/officeart/2005/8/layout/vList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F8592-C8A0-4FF8-B5CC-1AE3E715D011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6108F-4AD5-488D-83DE-9957D617F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42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No white font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C2EF-6510-4A42-9AB3-5612D5E407F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5403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Rotation plan</a:t>
            </a:r>
          </a:p>
          <a:p>
            <a:r>
              <a:rPr lang="en-SG" dirty="0" smtClean="0"/>
              <a:t>	</a:t>
            </a:r>
            <a:r>
              <a:rPr lang="en-SG" dirty="0" err="1" smtClean="0"/>
              <a:t>wgich</a:t>
            </a:r>
            <a:r>
              <a:rPr lang="en-SG" dirty="0" smtClean="0"/>
              <a:t> pm which milestone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BC2EF-6510-4A42-9AB3-5612D5E407F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330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79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63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514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648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692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178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408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915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73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64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19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59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63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99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82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00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98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C3F5C0-4B33-42A0-A9D8-91B00B64DFB0}" type="datetimeFigureOut">
              <a:rPr lang="en-GB" smtClean="0"/>
              <a:t>2015-10-14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BBF9EC-0B7D-4766-867B-5E65909E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190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green.smu.edu.sg/u/jeremyong-201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green.smu.edu.sg/u/darren-tay-2014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green.smu.edu.sg/u/jeremyong-201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green.smu.edu.sg/u/darren-tay-2014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023" y="349651"/>
            <a:ext cx="8243930" cy="2421464"/>
          </a:xfrm>
        </p:spPr>
        <p:txBody>
          <a:bodyPr/>
          <a:lstStyle/>
          <a:p>
            <a:r>
              <a:rPr lang="en-GB" smtClean="0"/>
              <a:t>Supervisor </a:t>
            </a:r>
            <a:r>
              <a:rPr lang="en-GB" smtClean="0"/>
              <a:t>Meeting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2323" y="2771115"/>
            <a:ext cx="7197726" cy="3193079"/>
          </a:xfrm>
        </p:spPr>
        <p:txBody>
          <a:bodyPr>
            <a:normAutofit/>
          </a:bodyPr>
          <a:lstStyle/>
          <a:p>
            <a:r>
              <a:rPr lang="en-GB" dirty="0" smtClean="0"/>
              <a:t>G3T3</a:t>
            </a:r>
          </a:p>
          <a:p>
            <a:r>
              <a:rPr lang="en-GB" dirty="0" smtClean="0"/>
              <a:t>Jeremy Ong</a:t>
            </a:r>
          </a:p>
          <a:p>
            <a:r>
              <a:rPr lang="en-GB" dirty="0" smtClean="0"/>
              <a:t>Darren Tay</a:t>
            </a:r>
          </a:p>
          <a:p>
            <a:r>
              <a:rPr lang="en-GB" dirty="0" err="1" smtClean="0"/>
              <a:t>Nabilah</a:t>
            </a:r>
            <a:endParaRPr lang="en-GB" dirty="0" smtClean="0"/>
          </a:p>
          <a:p>
            <a:r>
              <a:rPr lang="en-GB" dirty="0" err="1" smtClean="0"/>
              <a:t>Zhi</a:t>
            </a:r>
            <a:r>
              <a:rPr lang="en-GB" dirty="0" smtClean="0"/>
              <a:t> hui</a:t>
            </a:r>
          </a:p>
          <a:p>
            <a:r>
              <a:rPr lang="en-GB" dirty="0" smtClean="0"/>
              <a:t>Shu Wen</a:t>
            </a:r>
          </a:p>
        </p:txBody>
      </p:sp>
    </p:spTree>
    <p:extLst>
      <p:ext uri="{BB962C8B-B14F-4D97-AF65-F5344CB8AC3E}">
        <p14:creationId xmlns:p14="http://schemas.microsoft.com/office/powerpoint/2010/main" val="23345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Iteration Schedule (Current Part 2)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138886"/>
              </p:ext>
            </p:extLst>
          </p:nvPr>
        </p:nvGraphicFramePr>
        <p:xfrm>
          <a:off x="457200" y="2141538"/>
          <a:ext cx="7772400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995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38" y="190781"/>
            <a:ext cx="7772400" cy="1456267"/>
          </a:xfrm>
        </p:spPr>
        <p:txBody>
          <a:bodyPr/>
          <a:lstStyle/>
          <a:p>
            <a:r>
              <a:rPr lang="en-GB" dirty="0" smtClean="0"/>
              <a:t>Critical path (Iteration 1) </a:t>
            </a:r>
            <a:br>
              <a:rPr lang="en-GB" dirty="0" smtClean="0"/>
            </a:br>
            <a:r>
              <a:rPr lang="en-GB" sz="2000" dirty="0" smtClean="0"/>
              <a:t>28/08 – 12/09 (16 Days)</a:t>
            </a:r>
            <a:endParaRPr lang="en-GB" sz="2000" dirty="0"/>
          </a:p>
        </p:txBody>
      </p:sp>
      <p:sp>
        <p:nvSpPr>
          <p:cNvPr id="4" name="Oval 3"/>
          <p:cNvSpPr/>
          <p:nvPr/>
        </p:nvSpPr>
        <p:spPr>
          <a:xfrm>
            <a:off x="293433" y="1937184"/>
            <a:ext cx="336788" cy="3542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1680761">
            <a:off x="561722" y="2296311"/>
            <a:ext cx="649147" cy="18123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52793" y="2563911"/>
            <a:ext cx="1668238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Build Project Schedule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2 Days</a:t>
            </a:r>
          </a:p>
        </p:txBody>
      </p:sp>
      <p:sp>
        <p:nvSpPr>
          <p:cNvPr id="9" name="Right Arrow 8"/>
          <p:cNvSpPr/>
          <p:nvPr/>
        </p:nvSpPr>
        <p:spPr>
          <a:xfrm rot="20127648">
            <a:off x="1590744" y="2318023"/>
            <a:ext cx="593306" cy="1812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184256" y="1480660"/>
            <a:ext cx="1668238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Domain Diagram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1 Day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838960" y="1888435"/>
            <a:ext cx="593306" cy="1812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456846" y="1493584"/>
            <a:ext cx="1463261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Use Case Diagram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1 Day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921031" y="2961159"/>
            <a:ext cx="593306" cy="1812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528716" y="2752177"/>
            <a:ext cx="1668238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Sequence Diagram (Bootstrap)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3 Days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22900" y="1477165"/>
            <a:ext cx="631659" cy="99678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1 Day</a:t>
            </a:r>
          </a:p>
        </p:txBody>
      </p:sp>
      <p:sp>
        <p:nvSpPr>
          <p:cNvPr id="16" name="Right Arrow 15"/>
          <p:cNvSpPr/>
          <p:nvPr/>
        </p:nvSpPr>
        <p:spPr>
          <a:xfrm rot="2262570">
            <a:off x="1165057" y="3918954"/>
            <a:ext cx="1339449" cy="208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380490" y="4137703"/>
            <a:ext cx="1668238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Entity-Relationship Diagram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2 Days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48728" y="4137703"/>
            <a:ext cx="651038" cy="99678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1 Day</a:t>
            </a:r>
          </a:p>
        </p:txBody>
      </p:sp>
      <p:sp>
        <p:nvSpPr>
          <p:cNvPr id="19" name="Right Arrow 18"/>
          <p:cNvSpPr/>
          <p:nvPr/>
        </p:nvSpPr>
        <p:spPr>
          <a:xfrm rot="20765968">
            <a:off x="4662354" y="4031749"/>
            <a:ext cx="3033699" cy="2062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3262376">
            <a:off x="6335425" y="2181856"/>
            <a:ext cx="1102241" cy="1546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>
            <a:off x="4211334" y="3142389"/>
            <a:ext cx="1984070" cy="191247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6195404" y="2707938"/>
            <a:ext cx="1968843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Consolidate Knowledge and Review Diagrams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1 Day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22255" y="5591966"/>
            <a:ext cx="1456994" cy="309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Critical Path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22255" y="6143964"/>
            <a:ext cx="1456995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Non-Critical Path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22254" y="5087435"/>
            <a:ext cx="590108" cy="255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Key:</a:t>
            </a:r>
          </a:p>
        </p:txBody>
      </p:sp>
      <p:sp>
        <p:nvSpPr>
          <p:cNvPr id="27" name="Right Arrow 26"/>
          <p:cNvSpPr/>
          <p:nvPr/>
        </p:nvSpPr>
        <p:spPr>
          <a:xfrm rot="19930413">
            <a:off x="7578276" y="2407349"/>
            <a:ext cx="766119" cy="181231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8321613" y="2104556"/>
            <a:ext cx="397475" cy="3542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25077" y="1527470"/>
            <a:ext cx="639145" cy="2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124934" y="1676108"/>
            <a:ext cx="754315" cy="296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783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27" y="101410"/>
            <a:ext cx="7772400" cy="1456267"/>
          </a:xfrm>
        </p:spPr>
        <p:txBody>
          <a:bodyPr/>
          <a:lstStyle/>
          <a:p>
            <a:r>
              <a:rPr lang="en-GB" dirty="0" smtClean="0"/>
              <a:t>Critical path (Iteration 2)</a:t>
            </a:r>
            <a:br>
              <a:rPr lang="en-GB" dirty="0" smtClean="0"/>
            </a:br>
            <a:r>
              <a:rPr lang="en-GB" sz="2000" dirty="0" smtClean="0"/>
              <a:t>12/09 – 25/09 (15 Days)</a:t>
            </a:r>
            <a:endParaRPr lang="en-GB" sz="2000" dirty="0"/>
          </a:p>
        </p:txBody>
      </p:sp>
      <p:sp>
        <p:nvSpPr>
          <p:cNvPr id="4" name="Oval 3"/>
          <p:cNvSpPr/>
          <p:nvPr/>
        </p:nvSpPr>
        <p:spPr>
          <a:xfrm>
            <a:off x="293433" y="1937184"/>
            <a:ext cx="336788" cy="3542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1680761">
            <a:off x="561722" y="2296311"/>
            <a:ext cx="649147" cy="1812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 rot="20127648">
            <a:off x="4495972" y="5091630"/>
            <a:ext cx="593306" cy="1812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189952" y="4135145"/>
            <a:ext cx="1465635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Build Initial UI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1 Day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24890" y="1991974"/>
            <a:ext cx="593306" cy="18123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724217" y="5323011"/>
            <a:ext cx="1874990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Sequence Diagram Smartphone Overuse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1 Day</a:t>
            </a:r>
          </a:p>
        </p:txBody>
      </p:sp>
      <p:sp>
        <p:nvSpPr>
          <p:cNvPr id="13" name="Right Arrow 12"/>
          <p:cNvSpPr/>
          <p:nvPr/>
        </p:nvSpPr>
        <p:spPr>
          <a:xfrm rot="3129418">
            <a:off x="1402646" y="3754414"/>
            <a:ext cx="593306" cy="18123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063067" y="4185465"/>
            <a:ext cx="1668238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Sequence Diagram </a:t>
            </a:r>
            <a:r>
              <a:rPr lang="en-GB" sz="1400" dirty="0" smtClean="0">
                <a:solidFill>
                  <a:schemeClr val="bg1"/>
                </a:solidFill>
              </a:rPr>
              <a:t>Top-K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 Day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83887" y="4128395"/>
            <a:ext cx="657940" cy="101201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4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653845" y="4605450"/>
            <a:ext cx="508664" cy="17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3791504" y="1508517"/>
            <a:ext cx="2625772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Bootstrap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8</a:t>
            </a:r>
            <a:r>
              <a:rPr lang="en-GB" sz="1400" dirty="0" smtClean="0">
                <a:solidFill>
                  <a:schemeClr val="tx1"/>
                </a:solidFill>
              </a:rPr>
              <a:t>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40102" y="5731393"/>
            <a:ext cx="1456994" cy="309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Critical Path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40102" y="6283391"/>
            <a:ext cx="1456995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Non-Critical Path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63817" y="5334750"/>
            <a:ext cx="590108" cy="255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Key:</a:t>
            </a:r>
          </a:p>
        </p:txBody>
      </p:sp>
      <p:sp>
        <p:nvSpPr>
          <p:cNvPr id="27" name="Right Arrow 26"/>
          <p:cNvSpPr/>
          <p:nvPr/>
        </p:nvSpPr>
        <p:spPr>
          <a:xfrm rot="1257427">
            <a:off x="2962623" y="5180632"/>
            <a:ext cx="766119" cy="1812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8399621" y="711288"/>
            <a:ext cx="397475" cy="3542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25077" y="1527470"/>
            <a:ext cx="639145" cy="2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208175" y="358557"/>
            <a:ext cx="754315" cy="296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End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25077" y="2590592"/>
            <a:ext cx="1968843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Update Bootstrap Sequence Diagram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1 Day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227977" y="1482752"/>
            <a:ext cx="1968843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Sequence Diagram for Basic App Report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1 Day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822661" y="4101018"/>
            <a:ext cx="1968843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Sequence Diagram for Deletion Location Data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1 Day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3198198" y="1923326"/>
            <a:ext cx="593306" cy="18123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6148742" y="2810546"/>
            <a:ext cx="1967683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Integrate Functionalities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 rot="2118546">
            <a:off x="5918359" y="2578619"/>
            <a:ext cx="496849" cy="165287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9" name="Right Arrow 38"/>
          <p:cNvSpPr/>
          <p:nvPr/>
        </p:nvSpPr>
        <p:spPr>
          <a:xfrm rot="18758293">
            <a:off x="7159411" y="2521948"/>
            <a:ext cx="496849" cy="165287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7073386" y="1405954"/>
            <a:ext cx="1957751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Consolidate Knowledge and Review Diagrams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19015633">
            <a:off x="8131199" y="1148160"/>
            <a:ext cx="496849" cy="165287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9203459">
            <a:off x="7313648" y="3925873"/>
            <a:ext cx="636526" cy="208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29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27" y="101410"/>
            <a:ext cx="7772400" cy="1456267"/>
          </a:xfrm>
        </p:spPr>
        <p:txBody>
          <a:bodyPr/>
          <a:lstStyle/>
          <a:p>
            <a:r>
              <a:rPr lang="en-GB" dirty="0" smtClean="0"/>
              <a:t>Critical path (Iteration 3)</a:t>
            </a:r>
            <a:br>
              <a:rPr lang="en-GB" dirty="0" smtClean="0"/>
            </a:br>
            <a:r>
              <a:rPr lang="en-GB" sz="2000" dirty="0" smtClean="0"/>
              <a:t>25/09 – 09/10 (15 Days)</a:t>
            </a:r>
            <a:endParaRPr lang="en-GB" sz="2000" dirty="0"/>
          </a:p>
        </p:txBody>
      </p:sp>
      <p:sp>
        <p:nvSpPr>
          <p:cNvPr id="4" name="Oval 3"/>
          <p:cNvSpPr/>
          <p:nvPr/>
        </p:nvSpPr>
        <p:spPr>
          <a:xfrm>
            <a:off x="293433" y="1937184"/>
            <a:ext cx="336788" cy="3542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1680761">
            <a:off x="561722" y="2296311"/>
            <a:ext cx="649147" cy="18123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4898852" y="2937907"/>
            <a:ext cx="593306" cy="1641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433217" y="2564794"/>
            <a:ext cx="1465635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Login/Logout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3</a:t>
            </a:r>
            <a:r>
              <a:rPr lang="en-GB" sz="1400" dirty="0" smtClean="0">
                <a:solidFill>
                  <a:sysClr val="windowText" lastClr="000000"/>
                </a:solidFill>
              </a:rPr>
              <a:t>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609048" y="5933156"/>
            <a:ext cx="593306" cy="18123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202354" y="5525381"/>
            <a:ext cx="2189575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Update and consolidate Class Diagram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2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3129418">
            <a:off x="1402646" y="3754414"/>
            <a:ext cx="593306" cy="18123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106026" y="1283624"/>
            <a:ext cx="1668238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Sequence Diagram </a:t>
            </a:r>
            <a:r>
              <a:rPr lang="en-GB" sz="1400" dirty="0" smtClean="0">
                <a:solidFill>
                  <a:schemeClr val="bg1"/>
                </a:solidFill>
              </a:rPr>
              <a:t>Login/Logout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 Day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2246735">
            <a:off x="6209242" y="1353780"/>
            <a:ext cx="636526" cy="208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9" name="Right Arrow 18"/>
          <p:cNvSpPr/>
          <p:nvPr/>
        </p:nvSpPr>
        <p:spPr>
          <a:xfrm rot="20315991">
            <a:off x="1334811" y="2337863"/>
            <a:ext cx="523808" cy="2062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>
            <a:off x="2645768" y="1659074"/>
            <a:ext cx="508664" cy="17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7422255" y="5591966"/>
            <a:ext cx="1456994" cy="309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Critical Path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22255" y="6143964"/>
            <a:ext cx="1456995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Non-Critical Path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45970" y="5195323"/>
            <a:ext cx="590108" cy="255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Key:</a:t>
            </a:r>
          </a:p>
        </p:txBody>
      </p:sp>
      <p:sp>
        <p:nvSpPr>
          <p:cNvPr id="27" name="Right Arrow 26"/>
          <p:cNvSpPr/>
          <p:nvPr/>
        </p:nvSpPr>
        <p:spPr>
          <a:xfrm rot="1757914">
            <a:off x="3449274" y="2325779"/>
            <a:ext cx="680522" cy="1305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8399621" y="711288"/>
            <a:ext cx="397475" cy="3542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25077" y="1527470"/>
            <a:ext cx="639145" cy="2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208175" y="358557"/>
            <a:ext cx="754315" cy="296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End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25077" y="2590592"/>
            <a:ext cx="1968843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Consolidate all diagrams and check for matches.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Review Plans.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33108" y="4085703"/>
            <a:ext cx="1968843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Complete Bootstrap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6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54432" y="1219524"/>
            <a:ext cx="1968843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Sequence Diagram for </a:t>
            </a:r>
            <a:r>
              <a:rPr lang="en-GB" sz="1400" dirty="0" smtClean="0">
                <a:solidFill>
                  <a:schemeClr val="bg1"/>
                </a:solidFill>
              </a:rPr>
              <a:t>Smartphone Usage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1 Day</a:t>
            </a:r>
          </a:p>
        </p:txBody>
      </p:sp>
      <p:sp>
        <p:nvSpPr>
          <p:cNvPr id="36" name="Right Arrow 35"/>
          <p:cNvSpPr/>
          <p:nvPr/>
        </p:nvSpPr>
        <p:spPr>
          <a:xfrm rot="2411910">
            <a:off x="1949457" y="5227536"/>
            <a:ext cx="593306" cy="18123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8" name="Right Arrow 37"/>
          <p:cNvSpPr/>
          <p:nvPr/>
        </p:nvSpPr>
        <p:spPr>
          <a:xfrm rot="16200000">
            <a:off x="7580833" y="2575321"/>
            <a:ext cx="496849" cy="165287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9" name="Right Arrow 38"/>
          <p:cNvSpPr/>
          <p:nvPr/>
        </p:nvSpPr>
        <p:spPr>
          <a:xfrm rot="18758293">
            <a:off x="5977085" y="5280935"/>
            <a:ext cx="322082" cy="176394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6808255" y="1336094"/>
            <a:ext cx="1957751" cy="10851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Deploy to </a:t>
            </a:r>
            <a:r>
              <a:rPr lang="en-GB" sz="1400" dirty="0" err="1" smtClean="0">
                <a:solidFill>
                  <a:schemeClr val="tx1"/>
                </a:solidFill>
              </a:rPr>
              <a:t>Openshift</a:t>
            </a:r>
            <a:r>
              <a:rPr lang="en-GB" sz="1400" dirty="0" smtClean="0">
                <a:solidFill>
                  <a:schemeClr val="tx1"/>
                </a:solidFill>
              </a:rPr>
              <a:t> Login/Logout/Usage </a:t>
            </a:r>
            <a:r>
              <a:rPr lang="en-GB" sz="1400" dirty="0" err="1" smtClean="0">
                <a:solidFill>
                  <a:schemeClr val="tx1"/>
                </a:solidFill>
              </a:rPr>
              <a:t>Heatmap</a:t>
            </a:r>
            <a:endParaRPr lang="en-GB" sz="1400" dirty="0" smtClean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Integrating Functions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19015633">
            <a:off x="6737034" y="4003060"/>
            <a:ext cx="496849" cy="165287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6667009" y="262684"/>
            <a:ext cx="717795" cy="99678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1 Day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17395545">
            <a:off x="5093194" y="1904521"/>
            <a:ext cx="1604896" cy="208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1670392" y="5531157"/>
            <a:ext cx="1957751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Consolidate ER Diagram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125333" y="2900905"/>
            <a:ext cx="1465635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Bootstrap JSON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2</a:t>
            </a:r>
            <a:r>
              <a:rPr lang="en-GB" sz="1400" dirty="0" smtClean="0">
                <a:solidFill>
                  <a:schemeClr val="tx1"/>
                </a:solidFill>
              </a:rPr>
              <a:t>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171044" y="4256667"/>
            <a:ext cx="2189575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Delete Location Data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2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 rot="19172405">
            <a:off x="8023187" y="1071176"/>
            <a:ext cx="496849" cy="165287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5482756" y="2578912"/>
            <a:ext cx="1465635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Smartphone Usage </a:t>
            </a:r>
            <a:r>
              <a:rPr lang="en-GB" sz="1400" dirty="0" err="1" smtClean="0">
                <a:solidFill>
                  <a:sysClr val="windowText" lastClr="000000"/>
                </a:solidFill>
              </a:rPr>
              <a:t>Heatmap</a:t>
            </a:r>
            <a:endParaRPr lang="en-GB" sz="1400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3</a:t>
            </a:r>
            <a:r>
              <a:rPr lang="en-GB" sz="1400" dirty="0" smtClean="0">
                <a:solidFill>
                  <a:sysClr val="windowText" lastClr="000000"/>
                </a:solidFill>
              </a:rPr>
              <a:t>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198045" y="266186"/>
            <a:ext cx="1465635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Basic App Report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6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32" y="-39725"/>
            <a:ext cx="7772400" cy="1456267"/>
          </a:xfrm>
        </p:spPr>
        <p:txBody>
          <a:bodyPr/>
          <a:lstStyle/>
          <a:p>
            <a:r>
              <a:rPr lang="en-GB" dirty="0" smtClean="0"/>
              <a:t>Critical path (Iteration 4) – Part 1</a:t>
            </a:r>
            <a:br>
              <a:rPr lang="en-GB" dirty="0" smtClean="0"/>
            </a:br>
            <a:r>
              <a:rPr lang="en-GB" sz="2000" dirty="0" smtClean="0"/>
              <a:t>09/10 – 23/10 (15 Days)</a:t>
            </a:r>
            <a:endParaRPr lang="en-GB" sz="2000" dirty="0"/>
          </a:p>
        </p:txBody>
      </p:sp>
      <p:sp>
        <p:nvSpPr>
          <p:cNvPr id="4" name="Oval 3"/>
          <p:cNvSpPr/>
          <p:nvPr/>
        </p:nvSpPr>
        <p:spPr>
          <a:xfrm>
            <a:off x="293433" y="1937184"/>
            <a:ext cx="336788" cy="3542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4017159">
            <a:off x="356513" y="2482693"/>
            <a:ext cx="649147" cy="18123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Right Arrow 8"/>
          <p:cNvSpPr/>
          <p:nvPr/>
        </p:nvSpPr>
        <p:spPr>
          <a:xfrm>
            <a:off x="4218057" y="1674469"/>
            <a:ext cx="138637" cy="1641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113646" y="1242387"/>
            <a:ext cx="1893107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Debugging Login/Logout/Usage </a:t>
            </a:r>
            <a:r>
              <a:rPr lang="en-GB" sz="1400" dirty="0" err="1" smtClean="0">
                <a:solidFill>
                  <a:sysClr val="windowText" lastClr="000000"/>
                </a:solidFill>
              </a:rPr>
              <a:t>Heatmap</a:t>
            </a:r>
            <a:r>
              <a:rPr lang="en-GB" sz="1400" dirty="0" smtClean="0">
                <a:solidFill>
                  <a:sysClr val="windowText" lastClr="000000"/>
                </a:solidFill>
              </a:rPr>
              <a:t>**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1 Day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2728952">
            <a:off x="2171030" y="5360083"/>
            <a:ext cx="593306" cy="18123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748983" y="3007316"/>
            <a:ext cx="1801114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Testing Bootstrap/Delete Location on </a:t>
            </a:r>
            <a:r>
              <a:rPr lang="en-GB" sz="1400" dirty="0" err="1" smtClean="0">
                <a:solidFill>
                  <a:schemeClr val="bg1"/>
                </a:solidFill>
              </a:rPr>
              <a:t>Openshift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1</a:t>
            </a:r>
            <a:r>
              <a:rPr lang="en-GB" sz="1400" dirty="0" smtClean="0">
                <a:solidFill>
                  <a:schemeClr val="bg1"/>
                </a:solidFill>
              </a:rPr>
              <a:t> Days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2097170">
            <a:off x="494350" y="2474281"/>
            <a:ext cx="1470697" cy="2062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 rot="20930449">
            <a:off x="615857" y="1886343"/>
            <a:ext cx="508664" cy="17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7422255" y="5591966"/>
            <a:ext cx="1456994" cy="309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Critical Path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22255" y="5957721"/>
            <a:ext cx="1456995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Non-Critical Path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45970" y="5195323"/>
            <a:ext cx="590108" cy="255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Key: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2972832" y="1706728"/>
            <a:ext cx="179126" cy="995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25077" y="1527470"/>
            <a:ext cx="639145" cy="2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556789" y="3031055"/>
            <a:ext cx="1968843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Testing on </a:t>
            </a:r>
            <a:r>
              <a:rPr lang="en-GB" sz="1400" dirty="0" err="1" smtClean="0">
                <a:solidFill>
                  <a:schemeClr val="bg1"/>
                </a:solidFill>
              </a:rPr>
              <a:t>Openshift</a:t>
            </a:r>
            <a:endParaRPr lang="en-GB" sz="1400" dirty="0" smtClean="0">
              <a:solidFill>
                <a:schemeClr val="bg1"/>
              </a:solidFill>
            </a:endParaRP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Login/Logout</a:t>
            </a: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Review Plans**</a:t>
            </a: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 Day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1027" y="2887133"/>
            <a:ext cx="1089832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Bootstrap JSON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 rot="2411910">
            <a:off x="816993" y="4022098"/>
            <a:ext cx="593306" cy="18123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5356021" y="4959804"/>
            <a:ext cx="1957751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Top-K Report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5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20082721" flipV="1">
            <a:off x="4684349" y="5709508"/>
            <a:ext cx="693013" cy="232399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20267628">
            <a:off x="3962540" y="4050588"/>
            <a:ext cx="425255" cy="208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2780572" y="4293858"/>
            <a:ext cx="2357229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Deploy Bootstrap/Delete Location on </a:t>
            </a:r>
            <a:r>
              <a:rPr lang="en-GB" sz="1400" dirty="0" err="1" smtClean="0">
                <a:solidFill>
                  <a:schemeClr val="bg1"/>
                </a:solidFill>
              </a:rPr>
              <a:t>Openshift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 Day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40613" y="4331302"/>
            <a:ext cx="1465635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Debugging Bootstrap/Delete Location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2</a:t>
            </a:r>
            <a:r>
              <a:rPr lang="en-GB" sz="1400" dirty="0" smtClean="0">
                <a:solidFill>
                  <a:schemeClr val="tx1"/>
                </a:solidFill>
              </a:rPr>
              <a:t>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84438" y="5471888"/>
            <a:ext cx="2111239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Smartphone Overuse Report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3</a:t>
            </a:r>
            <a:r>
              <a:rPr lang="en-GB" sz="1400" dirty="0" smtClean="0">
                <a:solidFill>
                  <a:schemeClr val="tx1"/>
                </a:solidFill>
              </a:rPr>
              <a:t>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392316" y="1258135"/>
            <a:ext cx="1199043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Social Activeness Report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3</a:t>
            </a:r>
            <a:r>
              <a:rPr lang="en-GB" sz="1400" dirty="0" smtClean="0">
                <a:solidFill>
                  <a:sysClr val="windowText" lastClr="000000"/>
                </a:solidFill>
              </a:rPr>
              <a:t>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147384" y="1258135"/>
            <a:ext cx="1056705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Basic App Report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3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334897" y="6295360"/>
            <a:ext cx="2734962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*Testing in </a:t>
            </a:r>
            <a:r>
              <a:rPr lang="en-GB" sz="1200" dirty="0" err="1" smtClean="0">
                <a:solidFill>
                  <a:sysClr val="windowText" lastClr="000000"/>
                </a:solidFill>
              </a:rPr>
              <a:t>Iter</a:t>
            </a:r>
            <a:r>
              <a:rPr lang="en-GB" sz="1200" dirty="0" smtClean="0">
                <a:solidFill>
                  <a:sysClr val="windowText" lastClr="000000"/>
                </a:solidFill>
              </a:rPr>
              <a:t> 4 as overran time in </a:t>
            </a:r>
            <a:r>
              <a:rPr lang="en-GB" sz="1200" dirty="0" err="1" smtClean="0">
                <a:solidFill>
                  <a:sysClr val="windowText" lastClr="000000"/>
                </a:solidFill>
              </a:rPr>
              <a:t>Iter</a:t>
            </a:r>
            <a:r>
              <a:rPr lang="en-GB" sz="1200" dirty="0" smtClean="0">
                <a:solidFill>
                  <a:sysClr val="windowText" lastClr="000000"/>
                </a:solidFill>
              </a:rPr>
              <a:t> 3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 rot="18871242">
            <a:off x="6518452" y="4478136"/>
            <a:ext cx="858452" cy="24694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1" name="Right Arrow 50"/>
          <p:cNvSpPr/>
          <p:nvPr/>
        </p:nvSpPr>
        <p:spPr>
          <a:xfrm rot="1596396">
            <a:off x="2809738" y="4043019"/>
            <a:ext cx="593306" cy="1641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2" name="Right Arrow 51"/>
          <p:cNvSpPr/>
          <p:nvPr/>
        </p:nvSpPr>
        <p:spPr>
          <a:xfrm flipV="1">
            <a:off x="5563651" y="1698530"/>
            <a:ext cx="354333" cy="23221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5503631" y="3007316"/>
            <a:ext cx="717795" cy="99678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4</a:t>
            </a:r>
            <a:r>
              <a:rPr lang="en-GB" sz="1400" dirty="0" smtClean="0">
                <a:solidFill>
                  <a:sysClr val="windowText" lastClr="000000"/>
                </a:solidFill>
              </a:rPr>
              <a:t>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558685" y="3259309"/>
            <a:ext cx="2477336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Integrating Functions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Deploy to </a:t>
            </a:r>
            <a:r>
              <a:rPr lang="en-GB" sz="1400" dirty="0" err="1" smtClean="0">
                <a:solidFill>
                  <a:schemeClr val="tx1"/>
                </a:solidFill>
              </a:rPr>
              <a:t>Openshift</a:t>
            </a:r>
            <a:r>
              <a:rPr lang="en-GB" sz="1400" dirty="0" smtClean="0">
                <a:solidFill>
                  <a:schemeClr val="tx1"/>
                </a:solidFill>
              </a:rPr>
              <a:t> (Basic App, Top-K, Social Active, Overuse)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 rot="19158437">
            <a:off x="5350442" y="2566271"/>
            <a:ext cx="1105347" cy="2159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>
            <a:off x="5917984" y="1272408"/>
            <a:ext cx="1668238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Debugging of Bootstrap/Delete Location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2</a:t>
            </a:r>
            <a:r>
              <a:rPr lang="en-GB" sz="1400" dirty="0" smtClean="0">
                <a:solidFill>
                  <a:schemeClr val="bg1"/>
                </a:solidFill>
              </a:rPr>
              <a:t> Day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576004" y="1258135"/>
            <a:ext cx="717795" cy="99678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2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ight Arrow 68"/>
          <p:cNvSpPr/>
          <p:nvPr/>
        </p:nvSpPr>
        <p:spPr>
          <a:xfrm rot="2510823">
            <a:off x="6620090" y="2666600"/>
            <a:ext cx="1393213" cy="2159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79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899" y="107680"/>
            <a:ext cx="7772400" cy="1456267"/>
          </a:xfrm>
        </p:spPr>
        <p:txBody>
          <a:bodyPr/>
          <a:lstStyle/>
          <a:p>
            <a:r>
              <a:rPr lang="en-GB" dirty="0" smtClean="0"/>
              <a:t>Critical path (Iteration 4)- Part 2</a:t>
            </a:r>
            <a:br>
              <a:rPr lang="en-GB" dirty="0" smtClean="0"/>
            </a:br>
            <a:r>
              <a:rPr lang="en-GB" sz="2000" dirty="0" smtClean="0"/>
              <a:t>09/10 – 23/10 (15 Days)</a:t>
            </a:r>
            <a:endParaRPr lang="en-GB" sz="2000" dirty="0"/>
          </a:p>
        </p:txBody>
      </p:sp>
      <p:sp>
        <p:nvSpPr>
          <p:cNvPr id="24" name="Rectangle 23"/>
          <p:cNvSpPr/>
          <p:nvPr/>
        </p:nvSpPr>
        <p:spPr>
          <a:xfrm>
            <a:off x="7422255" y="5591966"/>
            <a:ext cx="1456994" cy="309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Critical Path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22255" y="5957721"/>
            <a:ext cx="1456995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Non-Critical Path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45970" y="5195323"/>
            <a:ext cx="590108" cy="255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Key: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334897" y="6295360"/>
            <a:ext cx="2734962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smtClean="0">
                <a:solidFill>
                  <a:sysClr val="windowText" lastClr="000000"/>
                </a:solidFill>
              </a:rPr>
              <a:t>*Testing in </a:t>
            </a:r>
            <a:r>
              <a:rPr lang="en-GB" sz="1200" dirty="0" err="1" smtClean="0">
                <a:solidFill>
                  <a:sysClr val="windowText" lastClr="000000"/>
                </a:solidFill>
              </a:rPr>
              <a:t>Iter</a:t>
            </a:r>
            <a:r>
              <a:rPr lang="en-GB" sz="1200" dirty="0" smtClean="0">
                <a:solidFill>
                  <a:sysClr val="windowText" lastClr="000000"/>
                </a:solidFill>
              </a:rPr>
              <a:t> 4 as overran time in </a:t>
            </a:r>
            <a:r>
              <a:rPr lang="en-GB" sz="1200" dirty="0" err="1" smtClean="0">
                <a:solidFill>
                  <a:sysClr val="windowText" lastClr="000000"/>
                </a:solidFill>
              </a:rPr>
              <a:t>Iter</a:t>
            </a:r>
            <a:r>
              <a:rPr lang="en-GB" sz="1200" dirty="0" smtClean="0">
                <a:solidFill>
                  <a:sysClr val="windowText" lastClr="000000"/>
                </a:solidFill>
              </a:rPr>
              <a:t> 3</a:t>
            </a:r>
            <a:endParaRPr lang="en-GB" sz="1200" dirty="0">
              <a:solidFill>
                <a:sysClr val="windowText" lastClr="000000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2849405" y="3581372"/>
            <a:ext cx="1223458" cy="205288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7335311" y="3426557"/>
            <a:ext cx="397475" cy="3542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7335311" y="2810184"/>
            <a:ext cx="754315" cy="296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End</a:t>
            </a:r>
          </a:p>
        </p:txBody>
      </p:sp>
      <p:sp>
        <p:nvSpPr>
          <p:cNvPr id="39" name="Right Arrow 38"/>
          <p:cNvSpPr/>
          <p:nvPr/>
        </p:nvSpPr>
        <p:spPr>
          <a:xfrm rot="19539375">
            <a:off x="1830309" y="2672610"/>
            <a:ext cx="1424506" cy="20071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7" name="Right Arrow 46"/>
          <p:cNvSpPr/>
          <p:nvPr/>
        </p:nvSpPr>
        <p:spPr>
          <a:xfrm>
            <a:off x="5501933" y="3533843"/>
            <a:ext cx="1833378" cy="24694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4087882" y="3230137"/>
            <a:ext cx="1423231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Debug Basic App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2</a:t>
            </a:r>
            <a:r>
              <a:rPr lang="en-GB" sz="1400" dirty="0" smtClean="0">
                <a:solidFill>
                  <a:schemeClr val="tx1"/>
                </a:solidFill>
              </a:rPr>
              <a:t>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Right Arrow 56"/>
          <p:cNvSpPr/>
          <p:nvPr/>
        </p:nvSpPr>
        <p:spPr>
          <a:xfrm rot="1988672">
            <a:off x="1688489" y="4601856"/>
            <a:ext cx="1725721" cy="208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>
            <a:off x="3159589" y="1726890"/>
            <a:ext cx="1162964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Testing Basic App/Overuse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 Day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 rot="1627361">
            <a:off x="4815497" y="2723254"/>
            <a:ext cx="2751246" cy="2127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3956757" y="4782595"/>
            <a:ext cx="894762" cy="973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Debug Overuse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 Day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 rot="20262455">
            <a:off x="4660881" y="4268206"/>
            <a:ext cx="3013503" cy="25144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3303815" y="4759084"/>
            <a:ext cx="652942" cy="99678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1</a:t>
            </a:r>
            <a:r>
              <a:rPr lang="en-GB" sz="1400" dirty="0" smtClean="0">
                <a:solidFill>
                  <a:sysClr val="windowText" lastClr="000000"/>
                </a:solidFill>
              </a:rPr>
              <a:t> Day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322553" y="1735390"/>
            <a:ext cx="635828" cy="99678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1</a:t>
            </a:r>
            <a:r>
              <a:rPr lang="en-GB" sz="1400" dirty="0" smtClean="0">
                <a:solidFill>
                  <a:sysClr val="windowText" lastClr="000000"/>
                </a:solidFill>
              </a:rPr>
              <a:t> Day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72069" y="3185626"/>
            <a:ext cx="2477336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Integrating Functions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Deploy to </a:t>
            </a:r>
            <a:r>
              <a:rPr lang="en-GB" sz="1400" dirty="0" err="1" smtClean="0">
                <a:solidFill>
                  <a:schemeClr val="tx1"/>
                </a:solidFill>
              </a:rPr>
              <a:t>Openshift</a:t>
            </a:r>
            <a:r>
              <a:rPr lang="en-GB" sz="1400" dirty="0" smtClean="0">
                <a:solidFill>
                  <a:schemeClr val="tx1"/>
                </a:solidFill>
              </a:rPr>
              <a:t> (Basic App, Top-K, Social Active, Overuse)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38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27" y="101410"/>
            <a:ext cx="7772400" cy="1456267"/>
          </a:xfrm>
        </p:spPr>
        <p:txBody>
          <a:bodyPr/>
          <a:lstStyle/>
          <a:p>
            <a:r>
              <a:rPr lang="en-GB" dirty="0" smtClean="0"/>
              <a:t>Critical path (Iteration 5)</a:t>
            </a:r>
            <a:br>
              <a:rPr lang="en-GB" dirty="0" smtClean="0"/>
            </a:br>
            <a:r>
              <a:rPr lang="en-GB" sz="2000" dirty="0" smtClean="0"/>
              <a:t>23/10 – 06/11 (15 Days)</a:t>
            </a:r>
            <a:endParaRPr lang="en-GB" sz="2000" dirty="0"/>
          </a:p>
        </p:txBody>
      </p:sp>
      <p:sp>
        <p:nvSpPr>
          <p:cNvPr id="4" name="Oval 3"/>
          <p:cNvSpPr/>
          <p:nvPr/>
        </p:nvSpPr>
        <p:spPr>
          <a:xfrm>
            <a:off x="293433" y="1937184"/>
            <a:ext cx="336788" cy="3542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19513282">
            <a:off x="2688545" y="2590997"/>
            <a:ext cx="843690" cy="1927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639541" y="1993557"/>
            <a:ext cx="407029" cy="209688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 rot="4511096">
            <a:off x="4880142" y="2920127"/>
            <a:ext cx="2241724" cy="1564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431880" y="2906914"/>
            <a:ext cx="1668238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Further Testing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 Day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73726" y="2899296"/>
            <a:ext cx="657940" cy="101201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1 Day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4080339">
            <a:off x="5572748" y="3742429"/>
            <a:ext cx="508664" cy="17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2093632" y="4016865"/>
            <a:ext cx="1360628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Debugging of Top-K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2</a:t>
            </a:r>
            <a:r>
              <a:rPr lang="en-GB" sz="1400" dirty="0" smtClean="0">
                <a:solidFill>
                  <a:schemeClr val="tx1"/>
                </a:solidFill>
              </a:rPr>
              <a:t>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40102" y="5731393"/>
            <a:ext cx="1456994" cy="309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Critical Path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40102" y="6283391"/>
            <a:ext cx="1456995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Non-Critical Path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63817" y="5334750"/>
            <a:ext cx="590108" cy="255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Key:</a:t>
            </a:r>
          </a:p>
        </p:txBody>
      </p:sp>
      <p:sp>
        <p:nvSpPr>
          <p:cNvPr id="27" name="Right Arrow 26"/>
          <p:cNvSpPr/>
          <p:nvPr/>
        </p:nvSpPr>
        <p:spPr>
          <a:xfrm rot="1257427">
            <a:off x="2681070" y="3218320"/>
            <a:ext cx="766119" cy="1812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8399621" y="711288"/>
            <a:ext cx="397475" cy="3542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325077" y="1527470"/>
            <a:ext cx="639145" cy="2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208175" y="358557"/>
            <a:ext cx="754315" cy="296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End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094752" y="1405689"/>
            <a:ext cx="1968843" cy="996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Debugging of Activeness</a:t>
            </a:r>
            <a:endParaRPr lang="en-GB" sz="1400" dirty="0">
              <a:solidFill>
                <a:schemeClr val="bg1"/>
              </a:solidFill>
            </a:endParaRP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1 Day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87360" y="2650658"/>
            <a:ext cx="1968843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Testing of Activeness/Top-K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1 Day</a:t>
            </a:r>
          </a:p>
        </p:txBody>
      </p:sp>
      <p:sp>
        <p:nvSpPr>
          <p:cNvPr id="36" name="Right Arrow 35"/>
          <p:cNvSpPr/>
          <p:nvPr/>
        </p:nvSpPr>
        <p:spPr>
          <a:xfrm rot="2982578">
            <a:off x="1620668" y="3809973"/>
            <a:ext cx="593306" cy="18123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1044153" y="1387304"/>
            <a:ext cx="1699494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Integrate Functionalities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Deploy to </a:t>
            </a:r>
            <a:r>
              <a:rPr lang="en-GB" sz="1400" dirty="0" err="1" smtClean="0">
                <a:solidFill>
                  <a:schemeClr val="tx1"/>
                </a:solidFill>
              </a:rPr>
              <a:t>Openshift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 rot="3919187">
            <a:off x="1655912" y="2404336"/>
            <a:ext cx="277637" cy="221377"/>
          </a:xfrm>
          <a:prstGeom prst="rightArrow">
            <a:avLst>
              <a:gd name="adj1" fmla="val 48096"/>
              <a:gd name="adj2" fmla="val 50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9" name="Right Arrow 38"/>
          <p:cNvSpPr/>
          <p:nvPr/>
        </p:nvSpPr>
        <p:spPr>
          <a:xfrm>
            <a:off x="3431880" y="4389993"/>
            <a:ext cx="2167327" cy="182261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/>
        </p:nvSpPr>
        <p:spPr>
          <a:xfrm>
            <a:off x="7460082" y="1295887"/>
            <a:ext cx="1337014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UAT Test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18096618">
            <a:off x="7504911" y="2422593"/>
            <a:ext cx="496849" cy="165287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5063595" y="1394262"/>
            <a:ext cx="657940" cy="101201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1 Day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985761" y="2678966"/>
            <a:ext cx="2101508" cy="1012015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Buffer</a:t>
            </a:r>
          </a:p>
          <a:p>
            <a:pPr algn="ctr"/>
            <a:r>
              <a:rPr lang="en-GB" sz="1400" dirty="0" smtClean="0">
                <a:solidFill>
                  <a:sysClr val="windowText" lastClr="000000"/>
                </a:solidFill>
              </a:rPr>
              <a:t>7 Days</a:t>
            </a:r>
            <a:endParaRPr lang="en-GB" sz="1400" dirty="0">
              <a:solidFill>
                <a:sysClr val="windowText" lastClr="000000"/>
              </a:solidFill>
            </a:endParaRPr>
          </a:p>
        </p:txBody>
      </p:sp>
      <p:sp>
        <p:nvSpPr>
          <p:cNvPr id="44" name="Right Arrow 43"/>
          <p:cNvSpPr/>
          <p:nvPr/>
        </p:nvSpPr>
        <p:spPr>
          <a:xfrm rot="19155212">
            <a:off x="8086363" y="1084035"/>
            <a:ext cx="496849" cy="165287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5599207" y="4109083"/>
            <a:ext cx="1337014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Final Testing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2</a:t>
            </a:r>
            <a:r>
              <a:rPr lang="en-GB" sz="1400" dirty="0" smtClean="0">
                <a:solidFill>
                  <a:schemeClr val="tx1"/>
                </a:solidFill>
              </a:rPr>
              <a:t>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89997" y="4081857"/>
            <a:ext cx="1337014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Final Diagram Update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2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 rot="18576968">
            <a:off x="7587066" y="3760827"/>
            <a:ext cx="542877" cy="210319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8" name="Right Arrow 47"/>
          <p:cNvSpPr/>
          <p:nvPr/>
        </p:nvSpPr>
        <p:spPr>
          <a:xfrm>
            <a:off x="6833805" y="4467094"/>
            <a:ext cx="542877" cy="210319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61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27" y="101410"/>
            <a:ext cx="7772400" cy="1456267"/>
          </a:xfrm>
        </p:spPr>
        <p:txBody>
          <a:bodyPr/>
          <a:lstStyle/>
          <a:p>
            <a:r>
              <a:rPr lang="en-GB" dirty="0" smtClean="0"/>
              <a:t>Critical path (Iteration 6)</a:t>
            </a:r>
            <a:br>
              <a:rPr lang="en-GB" dirty="0" smtClean="0"/>
            </a:br>
            <a:r>
              <a:rPr lang="en-GB" sz="2000" dirty="0" smtClean="0"/>
              <a:t>06/11 – 20/11 (15 Days)</a:t>
            </a:r>
            <a:endParaRPr lang="en-GB" sz="2000" dirty="0"/>
          </a:p>
        </p:txBody>
      </p:sp>
      <p:sp>
        <p:nvSpPr>
          <p:cNvPr id="4" name="Oval 3"/>
          <p:cNvSpPr/>
          <p:nvPr/>
        </p:nvSpPr>
        <p:spPr>
          <a:xfrm>
            <a:off x="222942" y="3049292"/>
            <a:ext cx="336788" cy="3542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569050" y="3105665"/>
            <a:ext cx="407029" cy="209688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4597158" y="2499412"/>
            <a:ext cx="1360628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Debugging on </a:t>
            </a:r>
            <a:r>
              <a:rPr lang="en-GB" sz="1400" dirty="0" err="1" smtClean="0">
                <a:solidFill>
                  <a:schemeClr val="tx1"/>
                </a:solidFill>
              </a:rPr>
              <a:t>Openshift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1 Day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40102" y="5731393"/>
            <a:ext cx="1456994" cy="3090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Critical Path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40102" y="6283391"/>
            <a:ext cx="1456995" cy="2730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Non-Critical Path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63817" y="5334750"/>
            <a:ext cx="590108" cy="2553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solidFill>
                  <a:sysClr val="windowText" lastClr="000000"/>
                </a:solidFill>
              </a:rPr>
              <a:t>Key:</a:t>
            </a:r>
          </a:p>
        </p:txBody>
      </p:sp>
      <p:sp>
        <p:nvSpPr>
          <p:cNvPr id="28" name="Oval 27"/>
          <p:cNvSpPr/>
          <p:nvPr/>
        </p:nvSpPr>
        <p:spPr>
          <a:xfrm>
            <a:off x="8138668" y="3049292"/>
            <a:ext cx="397475" cy="3542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254586" y="2639578"/>
            <a:ext cx="639145" cy="296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33628" y="2658071"/>
            <a:ext cx="754315" cy="2965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End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072696" y="2508460"/>
            <a:ext cx="1362592" cy="9967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Final Deployment to </a:t>
            </a:r>
            <a:r>
              <a:rPr lang="en-GB" sz="1400" dirty="0" err="1" smtClean="0">
                <a:solidFill>
                  <a:schemeClr val="tx1"/>
                </a:solidFill>
              </a:rPr>
              <a:t>Openshift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1 Day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4407400" y="2918792"/>
            <a:ext cx="221241" cy="17611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973661" y="2499412"/>
            <a:ext cx="1830441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Debugging (Post-UAT)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4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2800618" y="2905434"/>
            <a:ext cx="277637" cy="221377"/>
          </a:xfrm>
          <a:prstGeom prst="rightArrow">
            <a:avLst>
              <a:gd name="adj1" fmla="val 48096"/>
              <a:gd name="adj2" fmla="val 50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39" name="Right Arrow 38"/>
          <p:cNvSpPr/>
          <p:nvPr/>
        </p:nvSpPr>
        <p:spPr>
          <a:xfrm rot="2779796">
            <a:off x="5024569" y="3560347"/>
            <a:ext cx="505806" cy="173249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5120471" y="3835475"/>
            <a:ext cx="1337014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Compilation of Report</a:t>
            </a:r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2</a:t>
            </a:r>
            <a:r>
              <a:rPr lang="en-GB" sz="1400" dirty="0" smtClean="0">
                <a:solidFill>
                  <a:schemeClr val="tx1"/>
                </a:solidFill>
              </a:rPr>
              <a:t>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35909" y="3785260"/>
            <a:ext cx="1337014" cy="9967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Presentation Preparation</a:t>
            </a:r>
          </a:p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7 Days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7" name="Right Arrow 46"/>
          <p:cNvSpPr/>
          <p:nvPr/>
        </p:nvSpPr>
        <p:spPr>
          <a:xfrm rot="18576968">
            <a:off x="7696713" y="3438349"/>
            <a:ext cx="542877" cy="210319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8" name="Right Arrow 47"/>
          <p:cNvSpPr/>
          <p:nvPr/>
        </p:nvSpPr>
        <p:spPr>
          <a:xfrm>
            <a:off x="6457485" y="4178490"/>
            <a:ext cx="542877" cy="210319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28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/>
        </p:nvSpPr>
        <p:spPr>
          <a:xfrm>
            <a:off x="4588678" y="1713072"/>
            <a:ext cx="4283675" cy="5038739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0" y="1890159"/>
            <a:ext cx="4283675" cy="5038739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1197577" y="1945553"/>
            <a:ext cx="2057399" cy="64633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Current: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898" y="2662782"/>
            <a:ext cx="324640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dirty="0" smtClean="0">
                <a:solidFill>
                  <a:srgbClr val="FF0000"/>
                </a:solidFill>
              </a:rPr>
              <a:t>7.14%</a:t>
            </a:r>
            <a:endParaRPr lang="en-US" sz="2000" b="0" cap="none" spc="0" dirty="0">
              <a:ln w="76200"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4348" y="4409528"/>
            <a:ext cx="3254977" cy="64633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Time-Boxing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292" y="5114092"/>
            <a:ext cx="5067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[Actual task/ </a:t>
            </a:r>
            <a:r>
              <a:rPr lang="en-SG" sz="2800" dirty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estimated task</a:t>
            </a:r>
            <a:r>
              <a:rPr lang="en-SG" sz="28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]</a:t>
            </a:r>
          </a:p>
          <a:p>
            <a:pPr lvl="2"/>
            <a:r>
              <a:rPr lang="en-SG" sz="2800" dirty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3</a:t>
            </a:r>
            <a:r>
              <a:rPr lang="en-SG" sz="28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 tasks/ 42 tasks</a:t>
            </a:r>
            <a:endParaRPr lang="en-SG" sz="2800" dirty="0">
              <a:ln>
                <a:solidFill>
                  <a:schemeClr val="bg1"/>
                </a:solidFill>
              </a:ln>
              <a:solidFill>
                <a:srgbClr val="212121"/>
              </a:solidFill>
            </a:endParaRPr>
          </a:p>
          <a:p>
            <a:endParaRPr lang="en-SG" sz="2800" dirty="0"/>
          </a:p>
        </p:txBody>
      </p:sp>
      <p:sp>
        <p:nvSpPr>
          <p:cNvPr id="9" name="Rectangle 8"/>
          <p:cNvSpPr/>
          <p:nvPr/>
        </p:nvSpPr>
        <p:spPr>
          <a:xfrm>
            <a:off x="5578876" y="2065868"/>
            <a:ext cx="2057399" cy="64633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Previous: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83199" y="2783097"/>
            <a:ext cx="324640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dirty="0" smtClean="0">
                <a:solidFill>
                  <a:srgbClr val="FF0000"/>
                </a:solidFill>
              </a:rPr>
              <a:t>83.3%</a:t>
            </a:r>
            <a:endParaRPr lang="en-US" sz="2000" b="0" cap="none" spc="0" dirty="0">
              <a:ln w="76200"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95647" y="4529843"/>
            <a:ext cx="3254977" cy="64633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Time-Boxing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88678" y="5125797"/>
            <a:ext cx="5067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[Actual task/ </a:t>
            </a:r>
            <a:r>
              <a:rPr lang="en-SG" sz="2800" dirty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estimated task</a:t>
            </a:r>
            <a:r>
              <a:rPr lang="en-SG" sz="28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]</a:t>
            </a:r>
          </a:p>
          <a:p>
            <a:pPr lvl="2"/>
            <a:r>
              <a:rPr lang="en-SG" sz="2800" dirty="0" smtClean="0">
                <a:ln>
                  <a:solidFill>
                    <a:schemeClr val="bg1"/>
                  </a:solidFill>
                </a:ln>
                <a:solidFill>
                  <a:srgbClr val="212121"/>
                </a:solidFill>
              </a:rPr>
              <a:t>35 tasks/42 tasks</a:t>
            </a:r>
            <a:endParaRPr lang="en-SG" sz="2800" dirty="0">
              <a:ln>
                <a:solidFill>
                  <a:schemeClr val="bg1"/>
                </a:solidFill>
              </a:ln>
              <a:solidFill>
                <a:srgbClr val="212121"/>
              </a:solidFill>
            </a:endParaRPr>
          </a:p>
          <a:p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5878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25" y="0"/>
            <a:ext cx="7772400" cy="1456267"/>
          </a:xfrm>
        </p:spPr>
        <p:txBody>
          <a:bodyPr/>
          <a:lstStyle/>
          <a:p>
            <a:r>
              <a:rPr lang="en-GB" dirty="0" smtClean="0"/>
              <a:t>Task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57" y="4448662"/>
            <a:ext cx="7772400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Burndown chart and discussion:</a:t>
            </a:r>
          </a:p>
          <a:p>
            <a:pPr marL="457200" lvl="1" indent="0" algn="ctr">
              <a:buNone/>
            </a:pPr>
            <a:r>
              <a:rPr lang="en-GB" sz="2400" dirty="0"/>
              <a:t>http://green.smu.edu.sg/pplog/metrics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1" r="49099" b="52158"/>
          <a:stretch/>
        </p:blipFill>
        <p:spPr>
          <a:xfrm>
            <a:off x="-1" y="1318055"/>
            <a:ext cx="9086335" cy="42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8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3039"/>
            <a:ext cx="7772400" cy="1456267"/>
          </a:xfrm>
        </p:spPr>
        <p:txBody>
          <a:bodyPr/>
          <a:lstStyle/>
          <a:p>
            <a:r>
              <a:rPr lang="en-GB" dirty="0" smtClean="0"/>
              <a:t>Meeting 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4616"/>
            <a:ext cx="7772400" cy="4992130"/>
          </a:xfrm>
        </p:spPr>
        <p:txBody>
          <a:bodyPr>
            <a:normAutofit lnSpcReduction="10000"/>
          </a:bodyPr>
          <a:lstStyle/>
          <a:p>
            <a:r>
              <a:rPr lang="en-GB" sz="2000" dirty="0" smtClean="0"/>
              <a:t>Update on Functionalities</a:t>
            </a:r>
          </a:p>
          <a:p>
            <a:r>
              <a:rPr lang="en-GB" sz="2000" dirty="0" smtClean="0"/>
              <a:t>Milestones</a:t>
            </a:r>
          </a:p>
          <a:p>
            <a:r>
              <a:rPr lang="en-GB" sz="2000" dirty="0" smtClean="0"/>
              <a:t>How we will flown/fly</a:t>
            </a:r>
          </a:p>
          <a:p>
            <a:r>
              <a:rPr lang="en-GB" sz="2000" dirty="0"/>
              <a:t>Iteration Schedule</a:t>
            </a:r>
          </a:p>
          <a:p>
            <a:r>
              <a:rPr lang="en-GB" sz="2000" dirty="0" smtClean="0"/>
              <a:t>Critical Path</a:t>
            </a:r>
          </a:p>
          <a:p>
            <a:r>
              <a:rPr lang="en-GB" sz="2000" dirty="0" smtClean="0"/>
              <a:t>Task Metrics</a:t>
            </a:r>
          </a:p>
          <a:p>
            <a:r>
              <a:rPr lang="en-GB" sz="2000" dirty="0" smtClean="0"/>
              <a:t>Bug Metrics</a:t>
            </a:r>
          </a:p>
          <a:p>
            <a:r>
              <a:rPr lang="en-GB" sz="2000" dirty="0" smtClean="0"/>
              <a:t>Sample Images of Project</a:t>
            </a:r>
          </a:p>
          <a:p>
            <a:r>
              <a:rPr lang="en-GB" sz="2000" dirty="0" smtClean="0"/>
              <a:t>Ideas we have utilized</a:t>
            </a:r>
          </a:p>
          <a:p>
            <a:r>
              <a:rPr lang="en-GB" sz="2000" dirty="0" smtClean="0"/>
              <a:t>Libraries used</a:t>
            </a:r>
          </a:p>
          <a:p>
            <a:r>
              <a:rPr lang="en-GB" sz="2000" dirty="0" smtClean="0"/>
              <a:t>Learning Experience</a:t>
            </a:r>
          </a:p>
          <a:p>
            <a:r>
              <a:rPr lang="en-GB" sz="2000" dirty="0" smtClean="0"/>
              <a:t>Where we will go from here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7411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25" y="0"/>
            <a:ext cx="7772400" cy="1456267"/>
          </a:xfrm>
        </p:spPr>
        <p:txBody>
          <a:bodyPr/>
          <a:lstStyle/>
          <a:p>
            <a:r>
              <a:rPr lang="en-GB" dirty="0" smtClean="0"/>
              <a:t>Task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57" y="4448662"/>
            <a:ext cx="7772400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Burndown chart and discussion:</a:t>
            </a:r>
          </a:p>
          <a:p>
            <a:pPr marL="457200" lvl="1" indent="0" algn="ctr">
              <a:buNone/>
            </a:pPr>
            <a:r>
              <a:rPr lang="en-GB" sz="2400" dirty="0"/>
              <a:t>http://green.smu.edu.sg/pplog/metrics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861" b="52158"/>
          <a:stretch/>
        </p:blipFill>
        <p:spPr>
          <a:xfrm>
            <a:off x="0" y="1079157"/>
            <a:ext cx="9161312" cy="43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25" y="0"/>
            <a:ext cx="7772400" cy="1456267"/>
          </a:xfrm>
        </p:spPr>
        <p:txBody>
          <a:bodyPr/>
          <a:lstStyle/>
          <a:p>
            <a:r>
              <a:rPr lang="en-GB" dirty="0" smtClean="0"/>
              <a:t>Task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57" y="4448662"/>
            <a:ext cx="7772400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Burndown chart and discussion:</a:t>
            </a:r>
          </a:p>
          <a:p>
            <a:pPr marL="457200" lvl="1" indent="0" algn="ctr">
              <a:buNone/>
            </a:pPr>
            <a:r>
              <a:rPr lang="en-GB" sz="2400" dirty="0"/>
              <a:t>http://green.smu.edu.sg/pplog/metrics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66" r="67297" b="10494"/>
          <a:stretch/>
        </p:blipFill>
        <p:spPr>
          <a:xfrm>
            <a:off x="1806146" y="1258559"/>
            <a:ext cx="5892906" cy="430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5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25" y="0"/>
            <a:ext cx="7772400" cy="1456267"/>
          </a:xfrm>
        </p:spPr>
        <p:txBody>
          <a:bodyPr/>
          <a:lstStyle/>
          <a:p>
            <a:r>
              <a:rPr lang="en-GB" dirty="0" smtClean="0"/>
              <a:t>Task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57" y="4448662"/>
            <a:ext cx="7772400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Burndown chart and discussion:</a:t>
            </a:r>
          </a:p>
          <a:p>
            <a:pPr marL="457200" lvl="1" indent="0" algn="ctr">
              <a:buNone/>
            </a:pPr>
            <a:r>
              <a:rPr lang="en-GB" sz="2400" dirty="0"/>
              <a:t>http://green.smu.edu.sg/pplog/metrics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03" t="47366" r="33964" b="10494"/>
          <a:stretch/>
        </p:blipFill>
        <p:spPr>
          <a:xfrm>
            <a:off x="1771211" y="1276865"/>
            <a:ext cx="5819955" cy="416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25" y="0"/>
            <a:ext cx="7772400" cy="1456267"/>
          </a:xfrm>
        </p:spPr>
        <p:txBody>
          <a:bodyPr/>
          <a:lstStyle/>
          <a:p>
            <a:r>
              <a:rPr lang="en-GB" dirty="0" smtClean="0"/>
              <a:t>Task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57" y="4448662"/>
            <a:ext cx="7772400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 smtClean="0"/>
              <a:t>Burndown chart and discussion:</a:t>
            </a:r>
          </a:p>
          <a:p>
            <a:pPr marL="457200" lvl="1" indent="0" algn="ctr">
              <a:buNone/>
            </a:pPr>
            <a:r>
              <a:rPr lang="en-GB" sz="2400" dirty="0"/>
              <a:t>http://green.smu.edu.sg/pplog/metrics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36" t="47366" b="10494"/>
          <a:stretch/>
        </p:blipFill>
        <p:spPr>
          <a:xfrm>
            <a:off x="1812323" y="1235675"/>
            <a:ext cx="6234771" cy="43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3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4283676" y="1819261"/>
            <a:ext cx="4645085" cy="5038739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/>
          <p:cNvSpPr/>
          <p:nvPr/>
        </p:nvSpPr>
        <p:spPr>
          <a:xfrm>
            <a:off x="5074882" y="1867275"/>
            <a:ext cx="3219749" cy="64633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Bug Metrics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549283"/>
              </p:ext>
            </p:extLst>
          </p:nvPr>
        </p:nvGraphicFramePr>
        <p:xfrm>
          <a:off x="4481385" y="2575491"/>
          <a:ext cx="4447376" cy="28346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907433"/>
                <a:gridCol w="3539943"/>
              </a:tblGrid>
              <a:tr h="280977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IMPACT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</a:tr>
              <a:tr h="491709">
                <a:tc>
                  <a:txBody>
                    <a:bodyPr/>
                    <a:lstStyle/>
                    <a:p>
                      <a:r>
                        <a:rPr lang="en-SG" b="1" dirty="0" smtClean="0"/>
                        <a:t>Low </a:t>
                      </a:r>
                      <a:r>
                        <a:rPr lang="en-SG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1Point</a:t>
                      </a:r>
                      <a:endParaRPr lang="en-SG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/>
                        <a:t>Not important.</a:t>
                      </a:r>
                      <a:r>
                        <a:rPr lang="en-SG" b="1" baseline="0" dirty="0" smtClean="0"/>
                        <a:t> [typo, alignment etc.]</a:t>
                      </a:r>
                      <a:endParaRPr lang="en-SG" b="1" dirty="0"/>
                    </a:p>
                  </a:txBody>
                  <a:tcPr/>
                </a:tc>
              </a:tr>
              <a:tr h="491709">
                <a:tc>
                  <a:txBody>
                    <a:bodyPr/>
                    <a:lstStyle/>
                    <a:p>
                      <a:r>
                        <a:rPr lang="en-SG" b="1" dirty="0" smtClean="0"/>
                        <a:t>High</a:t>
                      </a:r>
                    </a:p>
                    <a:p>
                      <a:r>
                        <a:rPr lang="en-SG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</a:t>
                      </a:r>
                      <a:r>
                        <a:rPr lang="en-SG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Points</a:t>
                      </a:r>
                      <a:endParaRPr lang="en-SG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>
                          <a:solidFill>
                            <a:schemeClr val="bg2"/>
                          </a:solidFill>
                        </a:rPr>
                        <a:t>System runs but some functions not working. Fix</a:t>
                      </a:r>
                      <a:r>
                        <a:rPr lang="en-SG" b="1" baseline="0" dirty="0" smtClean="0">
                          <a:solidFill>
                            <a:schemeClr val="bg2"/>
                          </a:solidFill>
                        </a:rPr>
                        <a:t> during planned debugging 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491709">
                <a:tc>
                  <a:txBody>
                    <a:bodyPr/>
                    <a:lstStyle/>
                    <a:p>
                      <a:r>
                        <a:rPr lang="en-SG" b="1" dirty="0" smtClean="0"/>
                        <a:t>Critical</a:t>
                      </a:r>
                    </a:p>
                    <a:p>
                      <a:r>
                        <a:rPr lang="en-SG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</a:t>
                      </a:r>
                      <a:r>
                        <a:rPr lang="en-SG" b="1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Points</a:t>
                      </a:r>
                      <a:endParaRPr lang="en-SG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 smtClean="0">
                          <a:solidFill>
                            <a:schemeClr val="bg2"/>
                          </a:solidFill>
                        </a:rPr>
                        <a:t>System down. Fix</a:t>
                      </a:r>
                      <a:r>
                        <a:rPr lang="en-SG" b="1" baseline="0" dirty="0" smtClean="0">
                          <a:solidFill>
                            <a:schemeClr val="bg2"/>
                          </a:solidFill>
                        </a:rPr>
                        <a:t> before continue </a:t>
                      </a:r>
                      <a:endParaRPr lang="en-SG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76088" y="5533901"/>
            <a:ext cx="346026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400" dirty="0" smtClean="0">
                <a:solidFill>
                  <a:schemeClr val="bg2"/>
                </a:solidFill>
              </a:rPr>
              <a:t>Score = 1 x num(low) </a:t>
            </a:r>
          </a:p>
          <a:p>
            <a:r>
              <a:rPr lang="en-SG" sz="2400" dirty="0">
                <a:solidFill>
                  <a:schemeClr val="bg2"/>
                </a:solidFill>
              </a:rPr>
              <a:t>	</a:t>
            </a:r>
            <a:r>
              <a:rPr lang="en-SG" sz="2400" dirty="0" smtClean="0">
                <a:solidFill>
                  <a:schemeClr val="bg2"/>
                </a:solidFill>
              </a:rPr>
              <a:t>+ 5 </a:t>
            </a:r>
            <a:r>
              <a:rPr lang="en-SG" sz="2400" dirty="0">
                <a:solidFill>
                  <a:schemeClr val="bg2"/>
                </a:solidFill>
              </a:rPr>
              <a:t>x </a:t>
            </a:r>
            <a:r>
              <a:rPr lang="en-SG" sz="2400" dirty="0" smtClean="0">
                <a:solidFill>
                  <a:schemeClr val="bg2"/>
                </a:solidFill>
              </a:rPr>
              <a:t>num(high) </a:t>
            </a:r>
          </a:p>
          <a:p>
            <a:r>
              <a:rPr lang="en-SG" sz="2400" dirty="0" smtClean="0">
                <a:solidFill>
                  <a:schemeClr val="bg2"/>
                </a:solidFill>
              </a:rPr>
              <a:t>	+10 </a:t>
            </a:r>
            <a:r>
              <a:rPr lang="en-SG" sz="2400" dirty="0">
                <a:solidFill>
                  <a:schemeClr val="bg2"/>
                </a:solidFill>
              </a:rPr>
              <a:t>x </a:t>
            </a:r>
            <a:r>
              <a:rPr lang="en-SG" sz="2400" dirty="0" smtClean="0">
                <a:solidFill>
                  <a:schemeClr val="bg2"/>
                </a:solidFill>
              </a:rPr>
              <a:t>num(critical) </a:t>
            </a:r>
            <a:endParaRPr lang="en-SG" sz="2400" dirty="0">
              <a:solidFill>
                <a:schemeClr val="bg2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/>
          <a:lstStyle/>
          <a:p>
            <a:r>
              <a:rPr lang="en-GB" dirty="0" smtClean="0"/>
              <a:t>Bug Metrics</a:t>
            </a:r>
            <a:endParaRPr lang="en-GB" dirty="0"/>
          </a:p>
        </p:txBody>
      </p:sp>
      <p:sp>
        <p:nvSpPr>
          <p:cNvPr id="19" name="Round Diagonal Corner Rectangle 18"/>
          <p:cNvSpPr/>
          <p:nvPr/>
        </p:nvSpPr>
        <p:spPr>
          <a:xfrm>
            <a:off x="11829" y="1819260"/>
            <a:ext cx="4283675" cy="5038739"/>
          </a:xfrm>
          <a:prstGeom prst="round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 19"/>
          <p:cNvSpPr/>
          <p:nvPr/>
        </p:nvSpPr>
        <p:spPr>
          <a:xfrm>
            <a:off x="1197577" y="1945553"/>
            <a:ext cx="2057399" cy="64633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Current: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59266" y="2662782"/>
            <a:ext cx="93166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dirty="0" smtClean="0">
                <a:ln w="76200">
                  <a:noFill/>
                </a:ln>
                <a:solidFill>
                  <a:srgbClr val="FF0000"/>
                </a:solidFill>
              </a:rPr>
              <a:t>5</a:t>
            </a:r>
            <a:endParaRPr lang="en-US" sz="2000" b="0" cap="none" spc="0" dirty="0">
              <a:ln w="76200"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1977" y="4401291"/>
            <a:ext cx="3943377" cy="1200329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spc="50" dirty="0" smtClean="0">
                <a:ln w="0"/>
                <a:solidFill>
                  <a:srgbClr val="21212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Fix during planned debugging</a:t>
            </a:r>
            <a:endParaRPr lang="en-US" sz="3600" b="1" u="sng" spc="50" dirty="0">
              <a:ln w="0"/>
              <a:solidFill>
                <a:srgbClr val="21212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3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Bug Metrics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24288" y="4948599"/>
            <a:ext cx="7732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http://green.smu.edu.sg/is203/is203_g3t3/issues?assignee_id=&amp;author_id=&amp;label_name=&amp;milestone_id=&amp;scope=all&amp;sort=created_desc&amp;state=all</a:t>
            </a:r>
          </a:p>
        </p:txBody>
      </p:sp>
      <p:pic>
        <p:nvPicPr>
          <p:cNvPr id="10242" name="Picture 2" descr="https://forum.gitlab.com/uploads/default/original/1X/277d9badcbd723e913b3a41e64e8d2f3d2c8059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56" y="2171549"/>
            <a:ext cx="4918947" cy="174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6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21" y="0"/>
            <a:ext cx="7772400" cy="1456267"/>
          </a:xfrm>
        </p:spPr>
        <p:txBody>
          <a:bodyPr/>
          <a:lstStyle/>
          <a:p>
            <a:r>
              <a:rPr lang="en-GB" dirty="0" smtClean="0"/>
              <a:t>Bug Metrics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84638"/>
            <a:ext cx="65" cy="16927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rgbClr val="446E9B"/>
              </a:solidFill>
              <a:effectLst/>
              <a:latin typeface="Helvetica Neue"/>
            </a:endParaRPr>
          </a:p>
        </p:txBody>
      </p:sp>
      <p:pic>
        <p:nvPicPr>
          <p:cNvPr id="11267" name="Picture 3" descr="http://www.gravatar.com/avatar/383e4bbfd107ddfb1100ab5430b1958a?s=16&amp;d=identicon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-180022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http://www.gravatar.com/avatar/383e4bbfd107ddfb1100ab5430b1958a?s=16&amp;d=identicon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-12049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http://www.gravatar.com/avatar/1c145b1941208fdd5d6b3e8d0b00f9e7?s=16&amp;d=identicon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-6096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116320"/>
              </p:ext>
            </p:extLst>
          </p:nvPr>
        </p:nvGraphicFramePr>
        <p:xfrm>
          <a:off x="590378" y="1090383"/>
          <a:ext cx="7796281" cy="53879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8794"/>
                <a:gridCol w="868794"/>
                <a:gridCol w="640164"/>
                <a:gridCol w="868794"/>
                <a:gridCol w="868794"/>
                <a:gridCol w="2812147"/>
                <a:gridCol w="868794"/>
              </a:tblGrid>
              <a:tr h="18888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Issue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Function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Severity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Raw Score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Final Score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Description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Closed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  <a:tr h="386769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Bootstrap - Main Function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test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  <a:tr h="188886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Heatmap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L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semanticplace in json output not sorted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  <a:tr h="188886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JSONs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L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Jsons ordering unable to suit to wiki's requirements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  <a:tr h="188886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Bootstrap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Bootstrap is unable to insert special characters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  <a:tr h="188886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UI - Links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Broken links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  <a:tr h="730962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OpenShift-Bootstrap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appusage table and locationusage table not found; causes system to crash when initializing bootstrap. table name is caps Sensitive. need to rename in IDE.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  <a:tr h="557666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OpenShift-Heatmap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System crashes when heatmap request was sent. Possibly table name (appusage and locationusage) needs to be renamed (case sensitive)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  <a:tr h="510894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200" u="none" strike="noStrike">
                          <a:effectLst/>
                        </a:rPr>
                        <a:t>Smartphone usage heatmap (via UI)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Crashes when input is: 6/04/2015 13:00:00 B1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  <a:tr h="78493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OpenShift-Initial Bootstrap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999999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Bad Gateway:The proxy server received an invalid response from an upstream server.</a:t>
                      </a:r>
                      <a:br>
                        <a:rPr lang="en-GB" sz="1200" u="none" strike="noStrike">
                          <a:effectLst/>
                        </a:rPr>
                      </a:br>
                      <a:r>
                        <a:rPr lang="en-GB" sz="1200" u="none" strike="noStrike">
                          <a:effectLst/>
                        </a:rPr>
                        <a:t/>
                      </a:r>
                      <a:br>
                        <a:rPr lang="en-GB" sz="1200" u="none" strike="noStrike">
                          <a:effectLst/>
                        </a:rPr>
                      </a:br>
                      <a:r>
                        <a:rPr lang="en-GB" sz="1200" u="none" strike="noStrike">
                          <a:effectLst/>
                        </a:rPr>
                        <a:t>System unable to load a big zip file. (Might need to increase session time.)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  <a:tr h="359784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Openshift - Test case Fail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u="none" strike="noStrike">
                          <a:effectLst/>
                        </a:rPr>
                        <a:t>Error Messages for Location.csv and Location-Lookup don't tally</a:t>
                      </a:r>
                      <a:endParaRPr lang="en-GB" sz="12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78" marR="7678" marT="7678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91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21" y="0"/>
            <a:ext cx="7772400" cy="1456267"/>
          </a:xfrm>
        </p:spPr>
        <p:txBody>
          <a:bodyPr/>
          <a:lstStyle/>
          <a:p>
            <a:r>
              <a:rPr lang="en-GB" dirty="0" smtClean="0"/>
              <a:t>Bug Metrics</a:t>
            </a:r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84638"/>
            <a:ext cx="65" cy="169277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rgbClr val="446E9B"/>
              </a:solidFill>
              <a:effectLst/>
              <a:latin typeface="Helvetica Neue"/>
            </a:endParaRPr>
          </a:p>
        </p:txBody>
      </p:sp>
      <p:pic>
        <p:nvPicPr>
          <p:cNvPr id="11267" name="Picture 3" descr="http://www.gravatar.com/avatar/383e4bbfd107ddfb1100ab5430b1958a?s=16&amp;d=identicon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-180022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http://www.gravatar.com/avatar/383e4bbfd107ddfb1100ab5430b1958a?s=16&amp;d=identicon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-120491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http://www.gravatar.com/avatar/1c145b1941208fdd5d6b3e8d0b00f9e7?s=16&amp;d=identicon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-60960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795598"/>
              </p:ext>
            </p:extLst>
          </p:nvPr>
        </p:nvGraphicFramePr>
        <p:xfrm>
          <a:off x="317156" y="1291510"/>
          <a:ext cx="8439720" cy="48950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0497"/>
                <a:gridCol w="940497"/>
                <a:gridCol w="692997"/>
                <a:gridCol w="940497"/>
                <a:gridCol w="940497"/>
                <a:gridCol w="3044238"/>
                <a:gridCol w="940497"/>
              </a:tblGrid>
              <a:tr h="56819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 dirty="0">
                          <a:effectLst/>
                        </a:rPr>
                        <a:t>11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Openshift - Error messages not in sequence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The Error messages are not printed in the right order. Eg. Row 21 appears before row 10.</a:t>
                      </a:r>
                      <a:endParaRPr lang="en-GB" sz="1000" b="0" i="0" u="none" strike="noStrike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</a:tr>
              <a:tr h="62938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Bootstrap - Cannot load large data file (Data-zip 1)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The first data file of thousand entries cannot load finish before Java throws a Java Heap/Java out of memory error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</a:tr>
              <a:tr h="638121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Bootstrap - Cannot load large data file (Data-zip 3)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The third data file of a million entries cannot load finish before Java throws a Java Heap/Java out of memory error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</a:tr>
              <a:tr h="594414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Bootstrap - Duplicate entry rows are not returning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Duplicates in Bootstrap for the "most recent entry" have been solved, but then checking with the database for AddBatch are not displaying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</a:tr>
              <a:tr h="576932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Smartphone usage heatmap - misread instructions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Usage heatmap not supposed to take location data as "not there" after 5 minutes.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</a:tr>
              <a:tr h="34965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Bootstrap - Add Batch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Testing of Function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</a:tr>
              <a:tr h="34965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Bootstrap - JSON Token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Bootstrap JSON does not load. Token is not passing through properly. Always returns error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</a:tr>
              <a:tr h="34965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Login - Database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H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After logging out, database refreshes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</a:tr>
              <a:tr h="34965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19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Login - Values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C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After start-up, the program does not allow entry because values not in database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</a:tr>
              <a:tr h="428328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20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JSONs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u="none" strike="noStrike">
                          <a:effectLst/>
                        </a:rPr>
                        <a:t>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Error Messages passing to the UI cannot be resused for the JSON. Therefore, the controller is not that helpful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Y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600" marR="6600" marT="66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93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Metrics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960707"/>
              </p:ext>
            </p:extLst>
          </p:nvPr>
        </p:nvGraphicFramePr>
        <p:xfrm>
          <a:off x="584886" y="2331308"/>
          <a:ext cx="8031893" cy="3264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5050"/>
                <a:gridCol w="895050"/>
                <a:gridCol w="659510"/>
                <a:gridCol w="895050"/>
                <a:gridCol w="895050"/>
                <a:gridCol w="2897133"/>
                <a:gridCol w="895050"/>
              </a:tblGrid>
              <a:tr h="464777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 dirty="0">
                          <a:effectLst/>
                        </a:rPr>
                        <a:t>21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Delete Location - UI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L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Delete Location UI not displaying properly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211484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Delete Location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L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1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Delete Location Test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433039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Delete Location - Logic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Delete Location (Choosing Options) don't delete the right choices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211484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Bootstrap 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Does not consider test case of no file uploaded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412897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Delete Location - Values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Delete Location does not consider taking no values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211484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26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Add Batch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H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5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Cannot read any number of files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211484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Bootstrap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Fails Test case for App.csv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624380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Bootstrap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Checking of date allows dates that have an inverted date format eg. DD/MM/YYYY instead of YYYY/MM/DD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Y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  <a:tr h="483391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29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Bootstrap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Categories are loaded in DAOs. Need to keep instantiating DAOs in reports.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Y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47" marR="8547" marT="854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766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Images of what we’ve done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1" t="2393" r="22973" b="7598"/>
          <a:stretch/>
        </p:blipFill>
        <p:spPr>
          <a:xfrm>
            <a:off x="457200" y="1764785"/>
            <a:ext cx="5132173" cy="46296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21860" y="6071286"/>
            <a:ext cx="353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*Note: Just some idea of the execution</a:t>
            </a:r>
          </a:p>
        </p:txBody>
      </p:sp>
    </p:spTree>
    <p:extLst>
      <p:ext uri="{BB962C8B-B14F-4D97-AF65-F5344CB8AC3E}">
        <p14:creationId xmlns:p14="http://schemas.microsoft.com/office/powerpoint/2010/main" val="266572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488" y="214185"/>
            <a:ext cx="7772400" cy="1456267"/>
          </a:xfrm>
        </p:spPr>
        <p:txBody>
          <a:bodyPr/>
          <a:lstStyle/>
          <a:p>
            <a:r>
              <a:rPr lang="en-GB" dirty="0" smtClean="0"/>
              <a:t>Update on functionalities (Part 1)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01637" y="951624"/>
            <a:ext cx="4765313" cy="53860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400" b="1" spc="50" dirty="0" smtClean="0">
                <a:ln w="0"/>
                <a:solidFill>
                  <a:schemeClr val="bg2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T3</a:t>
            </a:r>
            <a:endParaRPr lang="en-US" sz="34400" b="1" spc="50" dirty="0">
              <a:ln w="0"/>
              <a:solidFill>
                <a:schemeClr val="bg2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8605" y="1544617"/>
            <a:ext cx="3856876" cy="4398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6000" dirty="0" smtClean="0"/>
              <a:t>After </a:t>
            </a:r>
            <a:r>
              <a:rPr lang="en-SG" sz="6000" dirty="0" err="1" smtClean="0"/>
              <a:t>Iter</a:t>
            </a:r>
            <a:r>
              <a:rPr lang="en-SG" sz="6000" dirty="0" smtClean="0"/>
              <a:t> 3:</a:t>
            </a:r>
          </a:p>
          <a:p>
            <a:pPr algn="ctr"/>
            <a:r>
              <a:rPr lang="en-SG" sz="6000" dirty="0" smtClean="0"/>
              <a:t>No Add/ Drop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66965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Images of what we’ve done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6" b="8238"/>
          <a:stretch/>
        </p:blipFill>
        <p:spPr>
          <a:xfrm>
            <a:off x="0" y="1886465"/>
            <a:ext cx="9144000" cy="44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8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 Images of what we’ve done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7" b="9199"/>
          <a:stretch/>
        </p:blipFill>
        <p:spPr>
          <a:xfrm>
            <a:off x="0" y="1894703"/>
            <a:ext cx="9144000" cy="43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Ideas we have utilized – Login/logout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Response.sendRedirect</a:t>
            </a:r>
            <a:r>
              <a:rPr lang="en-GB" dirty="0" smtClean="0"/>
              <a:t> to Protect Pages</a:t>
            </a:r>
          </a:p>
          <a:p>
            <a:r>
              <a:rPr lang="en-GB" dirty="0" smtClean="0"/>
              <a:t>Session variable to log individuals</a:t>
            </a:r>
          </a:p>
          <a:p>
            <a:r>
              <a:rPr lang="en-GB" dirty="0" smtClean="0"/>
              <a:t>Separate Entities for Admin/Student</a:t>
            </a:r>
          </a:p>
          <a:p>
            <a:r>
              <a:rPr lang="en-GB" dirty="0" smtClean="0"/>
              <a:t>Separate pages for Admin/Student (Different Functions)</a:t>
            </a:r>
          </a:p>
          <a:p>
            <a:r>
              <a:rPr lang="en-GB" dirty="0" smtClean="0"/>
              <a:t>Logout: </a:t>
            </a:r>
            <a:r>
              <a:rPr lang="en-GB" dirty="0" err="1" smtClean="0"/>
              <a:t>Sendredirect</a:t>
            </a:r>
            <a:r>
              <a:rPr lang="en-GB" dirty="0" smtClean="0"/>
              <a:t> + </a:t>
            </a:r>
            <a:r>
              <a:rPr lang="en-GB" dirty="0" err="1" smtClean="0"/>
              <a:t>removeAttribute</a:t>
            </a:r>
            <a:endParaRPr lang="en-GB" dirty="0" smtClean="0"/>
          </a:p>
          <a:p>
            <a:r>
              <a:rPr lang="en-GB" dirty="0" smtClean="0"/>
              <a:t>Form Action: Type = Password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3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301"/>
            <a:ext cx="7772400" cy="1456267"/>
          </a:xfrm>
        </p:spPr>
        <p:txBody>
          <a:bodyPr/>
          <a:lstStyle/>
          <a:p>
            <a:r>
              <a:rPr lang="en-GB" dirty="0" smtClean="0"/>
              <a:t>Ideas we have utilized – Bootstrap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3297"/>
            <a:ext cx="7772400" cy="5535827"/>
          </a:xfrm>
        </p:spPr>
        <p:txBody>
          <a:bodyPr>
            <a:normAutofit/>
          </a:bodyPr>
          <a:lstStyle/>
          <a:p>
            <a:r>
              <a:rPr lang="en-GB" dirty="0" err="1" smtClean="0"/>
              <a:t>TreeMap</a:t>
            </a:r>
            <a:r>
              <a:rPr lang="en-GB" dirty="0" smtClean="0"/>
              <a:t>:</a:t>
            </a:r>
            <a:endParaRPr lang="en-GB" dirty="0"/>
          </a:p>
          <a:p>
            <a:pPr lvl="1"/>
            <a:r>
              <a:rPr lang="en-GB" dirty="0"/>
              <a:t>Unique keys for duplicates and passing variables</a:t>
            </a:r>
          </a:p>
          <a:p>
            <a:pPr lvl="1"/>
            <a:r>
              <a:rPr lang="en-GB" dirty="0"/>
              <a:t>Ties with JSON printing</a:t>
            </a:r>
          </a:p>
          <a:p>
            <a:pPr lvl="1"/>
            <a:r>
              <a:rPr lang="en-GB" dirty="0"/>
              <a:t>Easier to retrieve from Home page</a:t>
            </a:r>
          </a:p>
          <a:p>
            <a:r>
              <a:rPr lang="en-GB" dirty="0" smtClean="0"/>
              <a:t>Queries</a:t>
            </a:r>
          </a:p>
          <a:p>
            <a:pPr lvl="1"/>
            <a:r>
              <a:rPr lang="en-GB" dirty="0" smtClean="0"/>
              <a:t>Checking with database for legit primary keys (</a:t>
            </a:r>
            <a:r>
              <a:rPr lang="en-GB" dirty="0" err="1" smtClean="0"/>
              <a:t>appid</a:t>
            </a:r>
            <a:r>
              <a:rPr lang="en-GB" dirty="0" smtClean="0"/>
              <a:t>, </a:t>
            </a:r>
            <a:r>
              <a:rPr lang="en-GB" dirty="0" err="1" smtClean="0"/>
              <a:t>macadd</a:t>
            </a:r>
            <a:r>
              <a:rPr lang="en-GB" dirty="0" smtClean="0"/>
              <a:t>, </a:t>
            </a:r>
            <a:r>
              <a:rPr lang="en-GB" dirty="0" err="1" smtClean="0"/>
              <a:t>locationid</a:t>
            </a:r>
            <a:r>
              <a:rPr lang="en-GB" dirty="0" smtClean="0"/>
              <a:t>)</a:t>
            </a:r>
            <a:endParaRPr lang="en-GB" dirty="0"/>
          </a:p>
          <a:p>
            <a:pPr lvl="1"/>
            <a:r>
              <a:rPr lang="en-GB" dirty="0" smtClean="0"/>
              <a:t>On Duplicate Update</a:t>
            </a:r>
          </a:p>
          <a:p>
            <a:pPr lvl="1"/>
            <a:r>
              <a:rPr lang="en-GB" dirty="0" smtClean="0"/>
              <a:t>STR_TO_DATE</a:t>
            </a:r>
          </a:p>
          <a:p>
            <a:pPr lvl="1"/>
            <a:r>
              <a:rPr lang="en-GB" dirty="0" err="1" smtClean="0"/>
              <a:t>Addbatch</a:t>
            </a:r>
            <a:r>
              <a:rPr lang="en-GB" dirty="0" smtClean="0"/>
              <a:t>, </a:t>
            </a:r>
            <a:r>
              <a:rPr lang="en-GB" dirty="0" err="1" smtClean="0"/>
              <a:t>Executebatch</a:t>
            </a:r>
            <a:r>
              <a:rPr lang="en-GB" dirty="0" smtClean="0"/>
              <a:t>, </a:t>
            </a:r>
            <a:r>
              <a:rPr lang="en-GB" dirty="0" err="1" smtClean="0"/>
              <a:t>Executequery</a:t>
            </a:r>
            <a:r>
              <a:rPr lang="en-GB" dirty="0" smtClean="0"/>
              <a:t> (</a:t>
            </a:r>
            <a:r>
              <a:rPr lang="en-GB" dirty="0" err="1" smtClean="0"/>
              <a:t>int</a:t>
            </a:r>
            <a:r>
              <a:rPr lang="en-GB" dirty="0" smtClean="0"/>
              <a:t>[] return)</a:t>
            </a:r>
          </a:p>
        </p:txBody>
      </p:sp>
    </p:spTree>
    <p:extLst>
      <p:ext uri="{BB962C8B-B14F-4D97-AF65-F5344CB8AC3E}">
        <p14:creationId xmlns:p14="http://schemas.microsoft.com/office/powerpoint/2010/main" val="136971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301"/>
            <a:ext cx="7772400" cy="1456267"/>
          </a:xfrm>
        </p:spPr>
        <p:txBody>
          <a:bodyPr/>
          <a:lstStyle/>
          <a:p>
            <a:r>
              <a:rPr lang="en-GB" dirty="0" smtClean="0"/>
              <a:t>Ideas we have utilized – Bootstrap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3297"/>
            <a:ext cx="7772400" cy="5535827"/>
          </a:xfrm>
        </p:spPr>
        <p:txBody>
          <a:bodyPr>
            <a:normAutofit/>
          </a:bodyPr>
          <a:lstStyle/>
          <a:p>
            <a:r>
              <a:rPr lang="en-GB" sz="2400" dirty="0"/>
              <a:t>Zip File</a:t>
            </a:r>
          </a:p>
          <a:p>
            <a:pPr lvl="1"/>
            <a:r>
              <a:rPr lang="en-GB" sz="2400" dirty="0" err="1"/>
              <a:t>ZipInputStream</a:t>
            </a:r>
            <a:r>
              <a:rPr lang="en-GB" sz="2400" dirty="0"/>
              <a:t>, Part, </a:t>
            </a:r>
            <a:r>
              <a:rPr lang="en-GB" sz="2400" dirty="0" err="1"/>
              <a:t>ZipEntry</a:t>
            </a:r>
            <a:r>
              <a:rPr lang="en-GB" sz="2400" dirty="0"/>
              <a:t>, one-by-one retrieval.</a:t>
            </a:r>
          </a:p>
          <a:p>
            <a:pPr lvl="1"/>
            <a:r>
              <a:rPr lang="en-GB" sz="2400" dirty="0"/>
              <a:t>Ensures file input (UI side)</a:t>
            </a:r>
          </a:p>
          <a:p>
            <a:r>
              <a:rPr lang="en-GB" sz="2400" dirty="0"/>
              <a:t>Servlet vs JSP </a:t>
            </a:r>
          </a:p>
          <a:p>
            <a:pPr lvl="1"/>
            <a:r>
              <a:rPr lang="en-GB" sz="2400" dirty="0"/>
              <a:t>Higher level implementation of return variables (1 Passing system)</a:t>
            </a:r>
          </a:p>
          <a:p>
            <a:pPr lvl="1"/>
            <a:r>
              <a:rPr lang="en-GB" sz="2400" dirty="0" err="1" smtClean="0"/>
              <a:t>DoPost</a:t>
            </a:r>
            <a:r>
              <a:rPr lang="en-GB" sz="2400" dirty="0"/>
              <a:t> </a:t>
            </a:r>
            <a:r>
              <a:rPr lang="en-GB" sz="2400" dirty="0" smtClean="0"/>
              <a:t>and </a:t>
            </a:r>
            <a:r>
              <a:rPr lang="en-GB" sz="2400" dirty="0" err="1" smtClean="0"/>
              <a:t>DoGet</a:t>
            </a:r>
            <a:r>
              <a:rPr lang="en-GB" sz="2400" dirty="0" smtClean="0"/>
              <a:t> (Difference)</a:t>
            </a:r>
            <a:endParaRPr lang="en-GB" sz="2400" dirty="0"/>
          </a:p>
          <a:p>
            <a:r>
              <a:rPr lang="en-GB" sz="2400" dirty="0" smtClean="0"/>
              <a:t>Controllers </a:t>
            </a:r>
            <a:r>
              <a:rPr lang="en-GB" sz="2400" dirty="0"/>
              <a:t>(between JSON and Bootstrap UI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Duplicate Checking at DAO level</a:t>
            </a:r>
          </a:p>
          <a:p>
            <a:r>
              <a:rPr lang="en-GB" sz="2400" dirty="0" smtClean="0"/>
              <a:t>Loading through DAOs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8974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301"/>
            <a:ext cx="7772400" cy="1456267"/>
          </a:xfrm>
        </p:spPr>
        <p:txBody>
          <a:bodyPr/>
          <a:lstStyle/>
          <a:p>
            <a:r>
              <a:rPr lang="en-GB" dirty="0" smtClean="0"/>
              <a:t>Ideas we have utilized – Bootstrap (UI)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7568"/>
            <a:ext cx="7772400" cy="5041556"/>
          </a:xfrm>
        </p:spPr>
        <p:txBody>
          <a:bodyPr>
            <a:normAutofit/>
          </a:bodyPr>
          <a:lstStyle/>
          <a:p>
            <a:r>
              <a:rPr lang="en-GB" sz="2400" dirty="0" smtClean="0"/>
              <a:t>Form Action Type = File (To take in file inputs)</a:t>
            </a:r>
          </a:p>
          <a:p>
            <a:r>
              <a:rPr lang="en-GB" sz="2400" dirty="0" smtClean="0"/>
              <a:t>Checks for </a:t>
            </a:r>
            <a:r>
              <a:rPr lang="en-GB" sz="2400" dirty="0" err="1" smtClean="0"/>
              <a:t>TreeMap</a:t>
            </a:r>
            <a:r>
              <a:rPr lang="en-GB" sz="2400" dirty="0" smtClean="0"/>
              <a:t>. If null, don’t print anything except nothing passed.</a:t>
            </a:r>
          </a:p>
          <a:p>
            <a:r>
              <a:rPr lang="en-GB" sz="2400" dirty="0" smtClean="0"/>
              <a:t>Printing from </a:t>
            </a:r>
            <a:r>
              <a:rPr lang="en-GB" sz="2400" dirty="0" err="1" smtClean="0"/>
              <a:t>TreeMap</a:t>
            </a:r>
            <a:r>
              <a:rPr lang="en-GB" sz="2400" dirty="0" smtClean="0"/>
              <a:t> (if present) and sorting by rows</a:t>
            </a:r>
          </a:p>
        </p:txBody>
      </p:sp>
    </p:spTree>
    <p:extLst>
      <p:ext uri="{BB962C8B-B14F-4D97-AF65-F5344CB8AC3E}">
        <p14:creationId xmlns:p14="http://schemas.microsoft.com/office/powerpoint/2010/main" val="16789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Ideas we have utilized – </a:t>
            </a:r>
            <a:r>
              <a:rPr lang="en-GB" dirty="0" smtClean="0"/>
              <a:t>Delete location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Add on to Bootstrap</a:t>
            </a:r>
          </a:p>
          <a:p>
            <a:r>
              <a:rPr lang="en-GB" sz="2400" dirty="0" smtClean="0"/>
              <a:t>For variables, follow Bootstrap, however, take in 3 variables (</a:t>
            </a:r>
            <a:r>
              <a:rPr lang="en-GB" sz="2400" dirty="0" err="1" smtClean="0"/>
              <a:t>request.setAttributes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Only returns if invalid variables OR success and rows deleted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5258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Ideas we have utilized – </a:t>
            </a:r>
            <a:r>
              <a:rPr lang="en-GB" dirty="0" smtClean="0"/>
              <a:t>Usage </a:t>
            </a:r>
            <a:r>
              <a:rPr lang="en-GB" dirty="0" err="1" smtClean="0"/>
              <a:t>Heatmap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location based on floor from </a:t>
            </a:r>
            <a:r>
              <a:rPr lang="en-US" dirty="0" err="1" smtClean="0"/>
              <a:t>locationDAO</a:t>
            </a:r>
            <a:endParaRPr lang="en-US" dirty="0"/>
          </a:p>
          <a:p>
            <a:r>
              <a:rPr lang="en-US" dirty="0" smtClean="0"/>
              <a:t>Get unique users on the floor based on query by joining tables</a:t>
            </a:r>
          </a:p>
          <a:p>
            <a:r>
              <a:rPr lang="en-US" dirty="0" smtClean="0"/>
              <a:t>Ensures no duplicates with </a:t>
            </a:r>
            <a:r>
              <a:rPr lang="en-US" dirty="0" err="1" smtClean="0"/>
              <a:t>groupby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LocationUsage</a:t>
            </a:r>
            <a:r>
              <a:rPr lang="en-US" dirty="0"/>
              <a:t> </a:t>
            </a:r>
            <a:r>
              <a:rPr lang="en-US" dirty="0" smtClean="0"/>
              <a:t>entity to log</a:t>
            </a:r>
          </a:p>
          <a:p>
            <a:r>
              <a:rPr lang="en-US" dirty="0" smtClean="0"/>
              <a:t>Ignores 5 minutes update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85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301"/>
            <a:ext cx="7772400" cy="1456267"/>
          </a:xfrm>
        </p:spPr>
        <p:txBody>
          <a:bodyPr/>
          <a:lstStyle/>
          <a:p>
            <a:r>
              <a:rPr lang="en-GB" dirty="0" smtClean="0"/>
              <a:t>Ideas we have utilized – Utility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7568"/>
            <a:ext cx="7772400" cy="5041556"/>
          </a:xfrm>
        </p:spPr>
        <p:txBody>
          <a:bodyPr/>
          <a:lstStyle/>
          <a:p>
            <a:r>
              <a:rPr lang="en-GB" dirty="0" smtClean="0"/>
              <a:t>Main checker whether methods work</a:t>
            </a:r>
          </a:p>
          <a:p>
            <a:pPr lvl="1"/>
            <a:r>
              <a:rPr lang="en-GB" dirty="0" err="1" smtClean="0"/>
              <a:t>parseString</a:t>
            </a:r>
            <a:r>
              <a:rPr lang="en-GB" dirty="0" smtClean="0"/>
              <a:t>, </a:t>
            </a:r>
            <a:r>
              <a:rPr lang="en-GB" dirty="0" err="1" smtClean="0"/>
              <a:t>parseDate</a:t>
            </a:r>
            <a:r>
              <a:rPr lang="en-GB" dirty="0" smtClean="0"/>
              <a:t>, </a:t>
            </a:r>
            <a:r>
              <a:rPr lang="en-GB" dirty="0" err="1" smtClean="0"/>
              <a:t>parseInt</a:t>
            </a:r>
            <a:r>
              <a:rPr lang="en-GB" dirty="0" smtClean="0"/>
              <a:t> (Checks for Null)</a:t>
            </a:r>
          </a:p>
          <a:p>
            <a:pPr lvl="1"/>
            <a:r>
              <a:rPr lang="en-GB" dirty="0" smtClean="0"/>
              <a:t>Checkers (return Booleans)</a:t>
            </a:r>
          </a:p>
          <a:p>
            <a:pPr lvl="2"/>
            <a:r>
              <a:rPr lang="en-GB" dirty="0" err="1" smtClean="0"/>
              <a:t>checkDate</a:t>
            </a:r>
            <a:endParaRPr lang="en-GB" dirty="0" smtClean="0"/>
          </a:p>
          <a:p>
            <a:pPr lvl="2"/>
            <a:r>
              <a:rPr lang="en-GB" dirty="0" err="1" smtClean="0"/>
              <a:t>checkCategory</a:t>
            </a:r>
            <a:r>
              <a:rPr lang="en-GB" dirty="0" smtClean="0"/>
              <a:t>/</a:t>
            </a:r>
            <a:r>
              <a:rPr lang="en-GB" dirty="0" err="1" smtClean="0"/>
              <a:t>checkSchool</a:t>
            </a:r>
            <a:endParaRPr lang="en-GB" dirty="0" smtClean="0"/>
          </a:p>
          <a:p>
            <a:pPr lvl="2"/>
            <a:r>
              <a:rPr lang="en-GB" dirty="0" err="1" smtClean="0"/>
              <a:t>checkEmail</a:t>
            </a:r>
            <a:r>
              <a:rPr lang="en-GB" dirty="0" smtClean="0"/>
              <a:t> (validity)</a:t>
            </a:r>
          </a:p>
          <a:p>
            <a:pPr lvl="2"/>
            <a:r>
              <a:rPr lang="en-GB" dirty="0" err="1" smtClean="0"/>
              <a:t>checkPassword</a:t>
            </a:r>
            <a:endParaRPr lang="en-GB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421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136"/>
            <a:ext cx="7772400" cy="1456267"/>
          </a:xfrm>
        </p:spPr>
        <p:txBody>
          <a:bodyPr/>
          <a:lstStyle/>
          <a:p>
            <a:r>
              <a:rPr lang="en-GB" dirty="0" smtClean="0"/>
              <a:t>Libraries We have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3171"/>
            <a:ext cx="7772400" cy="3649133"/>
          </a:xfrm>
        </p:spPr>
        <p:txBody>
          <a:bodyPr>
            <a:normAutofit/>
          </a:bodyPr>
          <a:lstStyle/>
          <a:p>
            <a:r>
              <a:rPr lang="en-GB" sz="4000" dirty="0" smtClean="0"/>
              <a:t>Bootstrap: </a:t>
            </a:r>
            <a:r>
              <a:rPr lang="en-GB" sz="4000" dirty="0" err="1" smtClean="0"/>
              <a:t>OpenCSV</a:t>
            </a:r>
            <a:endParaRPr lang="en-GB" sz="4000" dirty="0"/>
          </a:p>
          <a:p>
            <a:endParaRPr lang="en-GB" sz="4000" dirty="0" smtClean="0"/>
          </a:p>
          <a:p>
            <a:r>
              <a:rPr lang="en-GB" sz="4000" dirty="0" smtClean="0"/>
              <a:t>JSON: GSON</a:t>
            </a:r>
          </a:p>
          <a:p>
            <a:endParaRPr lang="en-GB" sz="4000" dirty="0" smtClean="0"/>
          </a:p>
          <a:p>
            <a:r>
              <a:rPr lang="en-GB" sz="4000" dirty="0" smtClean="0"/>
              <a:t>UI: Bootstrap</a:t>
            </a:r>
            <a:endParaRPr lang="en-GB" sz="4000" dirty="0"/>
          </a:p>
        </p:txBody>
      </p:sp>
      <p:pic>
        <p:nvPicPr>
          <p:cNvPr id="1026" name="Picture 2" descr="https://upload.wikimedia.org/wikipedia/commons/2/2b/Melk_-_Abbey_-_Libra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98" y="3347828"/>
            <a:ext cx="4157973" cy="311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871" y="0"/>
            <a:ext cx="7772400" cy="1456267"/>
          </a:xfrm>
        </p:spPr>
        <p:txBody>
          <a:bodyPr/>
          <a:lstStyle/>
          <a:p>
            <a:r>
              <a:rPr lang="en-GB" dirty="0" smtClean="0"/>
              <a:t>Update on Functionalities (Part 2)</a:t>
            </a:r>
            <a:endParaRPr lang="en-GB" dirty="0"/>
          </a:p>
        </p:txBody>
      </p:sp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633740"/>
              </p:ext>
            </p:extLst>
          </p:nvPr>
        </p:nvGraphicFramePr>
        <p:xfrm>
          <a:off x="490152" y="1341761"/>
          <a:ext cx="8349048" cy="5029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5690287"/>
                <a:gridCol w="2658761"/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400" dirty="0" smtClean="0">
                          <a:effectLst>
                            <a:glow rad="101600">
                              <a:schemeClr val="bg1">
                                <a:lumMod val="65000"/>
                                <a:lumOff val="35000"/>
                                <a:alpha val="60000"/>
                              </a:schemeClr>
                            </a:glow>
                          </a:effectLst>
                        </a:rPr>
                        <a:t>Required Functionalities: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Status:</a:t>
                      </a:r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Login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Testing on 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Openshift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 Done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2.</a:t>
                      </a:r>
                      <a:r>
                        <a:rPr lang="en-SG" sz="2400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Bootstrap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JSON,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Debugging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3. Basic App Usage Report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Function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4.</a:t>
                      </a:r>
                      <a:r>
                        <a:rPr lang="en-SG" sz="2400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Top-k App Usage Report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Undone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5.</a:t>
                      </a:r>
                      <a:r>
                        <a:rPr lang="en-SG" sz="2400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Smartphone Overuse Report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Undone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6.</a:t>
                      </a:r>
                      <a:r>
                        <a:rPr lang="en-SG" sz="2400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00B0F0"/>
                          </a:solidFill>
                        </a:rPr>
                        <a:t>Dual interfaces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Constantly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in work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50"/>
                          </a:solidFill>
                        </a:rPr>
                        <a:t>7.</a:t>
                      </a:r>
                      <a:r>
                        <a:rPr lang="en-SG" sz="24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00B050"/>
                          </a:solidFill>
                        </a:rPr>
                        <a:t>Loading location data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JSON,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Debugging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50"/>
                          </a:solidFill>
                        </a:rPr>
                        <a:t>8. Deletion of data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JSON,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Debugging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50"/>
                          </a:solidFill>
                        </a:rPr>
                        <a:t>9. Smartphone Usage </a:t>
                      </a:r>
                      <a:r>
                        <a:rPr lang="en-SG" sz="2400" dirty="0" err="1" smtClean="0">
                          <a:solidFill>
                            <a:srgbClr val="00B050"/>
                          </a:solidFill>
                        </a:rPr>
                        <a:t>Heatmap</a:t>
                      </a:r>
                      <a:endParaRPr lang="en-SG" sz="2400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Testing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on </a:t>
                      </a:r>
                      <a:r>
                        <a:rPr lang="en-GB" baseline="0" dirty="0" err="1" smtClean="0">
                          <a:solidFill>
                            <a:schemeClr val="tx1"/>
                          </a:solidFill>
                        </a:rPr>
                        <a:t>Openshift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Done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sz="2400" dirty="0" smtClean="0">
                          <a:solidFill>
                            <a:srgbClr val="00B050"/>
                          </a:solidFill>
                        </a:rPr>
                        <a:t>10.</a:t>
                      </a:r>
                      <a:r>
                        <a:rPr lang="en-SG" sz="24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SG" sz="2400" dirty="0" smtClean="0">
                          <a:solidFill>
                            <a:srgbClr val="00B050"/>
                          </a:solidFill>
                        </a:rPr>
                        <a:t>Social Activeness Report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Undone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50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experience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Bootstrap took much longer than expected</a:t>
            </a:r>
          </a:p>
          <a:p>
            <a:r>
              <a:rPr lang="en-GB" dirty="0" smtClean="0"/>
              <a:t>Usage </a:t>
            </a:r>
            <a:r>
              <a:rPr lang="en-GB" dirty="0" err="1" smtClean="0"/>
              <a:t>Heatmap</a:t>
            </a:r>
            <a:r>
              <a:rPr lang="en-GB" dirty="0" smtClean="0"/>
              <a:t> test cases still incomplete</a:t>
            </a:r>
          </a:p>
          <a:p>
            <a:r>
              <a:rPr lang="en-GB" dirty="0" smtClean="0"/>
              <a:t>Login fails two test casts</a:t>
            </a:r>
          </a:p>
          <a:p>
            <a:r>
              <a:rPr lang="en-GB" dirty="0" smtClean="0"/>
              <a:t>Latest not on </a:t>
            </a:r>
            <a:r>
              <a:rPr lang="en-GB" dirty="0" err="1" smtClean="0"/>
              <a:t>Openshift</a:t>
            </a:r>
            <a:endParaRPr lang="en-GB" dirty="0" smtClean="0"/>
          </a:p>
          <a:p>
            <a:r>
              <a:rPr lang="en-GB" dirty="0" smtClean="0"/>
              <a:t>Foreseeable Problems for the future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416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79521" y="2103097"/>
            <a:ext cx="2609012" cy="918085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 4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09/10/2015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23/10/2015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331538" y="2119659"/>
            <a:ext cx="2609012" cy="918085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 5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23/10/2015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05/11/2015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287610" y="2119659"/>
            <a:ext cx="2609012" cy="918085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 6</a:t>
            </a:r>
          </a:p>
          <a:p>
            <a:pPr algn="ctr"/>
            <a:r>
              <a:rPr lang="en-SG" sz="2100" dirty="0">
                <a:solidFill>
                  <a:sysClr val="windowText" lastClr="000000"/>
                </a:solidFill>
              </a:rPr>
              <a:t>05/11/2015</a:t>
            </a:r>
          </a:p>
          <a:p>
            <a:pPr algn="ctr"/>
            <a:r>
              <a:rPr lang="en-SG" sz="2100" dirty="0">
                <a:solidFill>
                  <a:sysClr val="windowText" lastClr="000000"/>
                </a:solidFill>
              </a:rPr>
              <a:t>End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9521" y="3234246"/>
            <a:ext cx="2609012" cy="276650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 smtClean="0">
                <a:solidFill>
                  <a:sysClr val="windowText" lastClr="000000"/>
                </a:solidFill>
              </a:rPr>
              <a:t>Basic App Report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 smtClean="0">
                <a:solidFill>
                  <a:sysClr val="windowText" lastClr="000000"/>
                </a:solidFill>
              </a:rPr>
              <a:t>Overuse </a:t>
            </a:r>
            <a:r>
              <a:rPr lang="en-SG" b="1" dirty="0">
                <a:solidFill>
                  <a:sysClr val="windowText" lastClr="000000"/>
                </a:solidFill>
              </a:rPr>
              <a:t>Report 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Top –K Report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Social Activeness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7609" y="3234246"/>
            <a:ext cx="2609012" cy="276650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Deploy to </a:t>
            </a:r>
            <a:r>
              <a:rPr lang="en-SG" b="1" dirty="0" err="1">
                <a:solidFill>
                  <a:sysClr val="windowText" lastClr="000000"/>
                </a:solidFill>
              </a:rPr>
              <a:t>OpenShift</a:t>
            </a:r>
            <a:endParaRPr lang="en-SG" b="1" dirty="0">
              <a:solidFill>
                <a:sysClr val="windowText" lastClr="000000"/>
              </a:solidFill>
            </a:endParaRP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Seek loopholes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Final Presentation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Submission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31537" y="3234246"/>
            <a:ext cx="2609012" cy="276650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Test new </a:t>
            </a:r>
            <a:r>
              <a:rPr lang="en-SG" sz="1500" b="1" dirty="0">
                <a:solidFill>
                  <a:sysClr val="windowText" lastClr="000000"/>
                </a:solidFill>
              </a:rPr>
              <a:t>‘Test Cases’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Buffer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Debugging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74851" y="708454"/>
            <a:ext cx="7772400" cy="72699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Where we will go from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24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4867" y="3308581"/>
            <a:ext cx="7772400" cy="1468800"/>
          </a:xfrm>
        </p:spPr>
        <p:txBody>
          <a:bodyPr/>
          <a:lstStyle/>
          <a:p>
            <a:r>
              <a:rPr lang="en-GB" dirty="0" smtClean="0"/>
              <a:t>THE END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Any questions?</a:t>
            </a:r>
            <a:endParaRPr lang="en-GB" dirty="0"/>
          </a:p>
        </p:txBody>
      </p:sp>
      <p:pic>
        <p:nvPicPr>
          <p:cNvPr id="13314" name="Picture 2" descr="http://www.threespiresbrewing.com/wp-content/uploads/2015/06/Thats-All-Folk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542" y="855803"/>
            <a:ext cx="5666094" cy="318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22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2175511"/>
            <a:ext cx="8834857" cy="3291842"/>
            <a:chOff x="-32816" y="858307"/>
            <a:chExt cx="11779809" cy="4389123"/>
          </a:xfrm>
        </p:grpSpPr>
        <p:sp>
          <p:nvSpPr>
            <p:cNvPr id="2" name="Rectangle 1"/>
            <p:cNvSpPr/>
            <p:nvPr/>
          </p:nvSpPr>
          <p:spPr>
            <a:xfrm>
              <a:off x="-32816" y="2734039"/>
              <a:ext cx="11779809" cy="19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sp>
          <p:nvSpPr>
            <p:cNvPr id="10" name="Right Arrow 9"/>
            <p:cNvSpPr/>
            <p:nvPr/>
          </p:nvSpPr>
          <p:spPr>
            <a:xfrm rot="16200000">
              <a:off x="4506006" y="2352645"/>
              <a:ext cx="544103" cy="2125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sp>
          <p:nvSpPr>
            <p:cNvPr id="11" name="Right Arrow 10"/>
            <p:cNvSpPr/>
            <p:nvPr/>
          </p:nvSpPr>
          <p:spPr>
            <a:xfrm rot="16200000">
              <a:off x="9705399" y="1702596"/>
              <a:ext cx="1863525" cy="1749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sp>
          <p:nvSpPr>
            <p:cNvPr id="12" name="Right Arrow 11"/>
            <p:cNvSpPr/>
            <p:nvPr/>
          </p:nvSpPr>
          <p:spPr>
            <a:xfrm rot="5400000">
              <a:off x="1742328" y="3094765"/>
              <a:ext cx="531375" cy="1959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  <p:sp>
          <p:nvSpPr>
            <p:cNvPr id="14" name="Right Arrow 13"/>
            <p:cNvSpPr/>
            <p:nvPr/>
          </p:nvSpPr>
          <p:spPr>
            <a:xfrm rot="5400000">
              <a:off x="7348384" y="3962150"/>
              <a:ext cx="2320390" cy="2501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35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3608155" y="5271106"/>
            <a:ext cx="58218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SG" dirty="0"/>
              <a:t>Week 11[Iteration 5] : Application ready for  UAT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281" y="4227062"/>
            <a:ext cx="34277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SG" dirty="0"/>
              <a:t>Week 5 [Iteration 2] : Start Coding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4458" y="2594251"/>
            <a:ext cx="6767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SG" dirty="0"/>
              <a:t>Week 7 [Iteration 3]: Technical Documents completed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24375" y="1654802"/>
            <a:ext cx="41706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SG" dirty="0"/>
              <a:t>Week 13 [Iteration 6] : Project Submission </a:t>
            </a:r>
          </a:p>
        </p:txBody>
      </p:sp>
      <p:sp>
        <p:nvSpPr>
          <p:cNvPr id="22" name="Isosceles Triangle 21"/>
          <p:cNvSpPr/>
          <p:nvPr/>
        </p:nvSpPr>
        <p:spPr>
          <a:xfrm rot="5400000">
            <a:off x="8724416" y="3506060"/>
            <a:ext cx="502011" cy="281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sp>
        <p:nvSpPr>
          <p:cNvPr id="23" name="Rectangle 22"/>
          <p:cNvSpPr/>
          <p:nvPr/>
        </p:nvSpPr>
        <p:spPr>
          <a:xfrm>
            <a:off x="68580" y="4555885"/>
            <a:ext cx="4114800" cy="467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2628" y="2687490"/>
            <a:ext cx="6197232" cy="467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46768" y="1719572"/>
            <a:ext cx="6197232" cy="467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18753" y="5523444"/>
            <a:ext cx="6197232" cy="4679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>
              <a:solidFill>
                <a:schemeClr val="tx1"/>
              </a:solidFill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387686" y="749966"/>
            <a:ext cx="7772400" cy="14562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Milestones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08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79521" y="2103097"/>
            <a:ext cx="2609012" cy="918085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 1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28/8/2015  12/9/2015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331537" y="2103098"/>
            <a:ext cx="2634257" cy="934647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100" dirty="0">
              <a:solidFill>
                <a:sysClr val="windowText" lastClr="000000"/>
              </a:solidFill>
            </a:endParaRPr>
          </a:p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 2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12/9/2015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25/09/2015</a:t>
            </a:r>
          </a:p>
          <a:p>
            <a:pPr algn="ctr">
              <a:defRPr/>
            </a:pPr>
            <a:endParaRPr lang="en-SG" sz="2100" dirty="0">
              <a:solidFill>
                <a:sysClr val="windowText" lastClr="0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287610" y="2119659"/>
            <a:ext cx="2609012" cy="918085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</a:t>
            </a:r>
            <a:r>
              <a:rPr lang="en-SG" sz="2100" dirty="0">
                <a:solidFill>
                  <a:sysClr val="windowText" lastClr="000000"/>
                </a:solidFill>
              </a:rPr>
              <a:t> 3</a:t>
            </a:r>
          </a:p>
          <a:p>
            <a:pPr algn="ctr"/>
            <a:r>
              <a:rPr lang="en-SG" sz="2100" dirty="0">
                <a:solidFill>
                  <a:sysClr val="windowText" lastClr="000000"/>
                </a:solidFill>
              </a:rPr>
              <a:t>25/09/2015</a:t>
            </a:r>
          </a:p>
          <a:p>
            <a:pPr algn="ctr"/>
            <a:r>
              <a:rPr lang="en-SG" sz="2100" dirty="0">
                <a:solidFill>
                  <a:sysClr val="windowText" lastClr="000000"/>
                </a:solidFill>
              </a:rPr>
              <a:t>09/10/2015</a:t>
            </a:r>
          </a:p>
        </p:txBody>
      </p:sp>
      <p:sp>
        <p:nvSpPr>
          <p:cNvPr id="2" name="Rectangle 1"/>
          <p:cNvSpPr/>
          <p:nvPr/>
        </p:nvSpPr>
        <p:spPr>
          <a:xfrm>
            <a:off x="374851" y="3161006"/>
            <a:ext cx="2613682" cy="2839745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Project Planning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Sequence Diagram 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Use Case Diagram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ER Diagram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64003" y="3161005"/>
            <a:ext cx="2613682" cy="2839745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1500" b="1" dirty="0">
                <a:solidFill>
                  <a:sysClr val="windowText" lastClr="000000"/>
                </a:solidFill>
              </a:rPr>
              <a:t>Delete Location</a:t>
            </a: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1500" b="1" dirty="0">
                <a:solidFill>
                  <a:sysClr val="windowText" lastClr="000000"/>
                </a:solidFill>
              </a:rPr>
              <a:t>Login/Logout</a:t>
            </a: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1500" b="1" dirty="0">
                <a:solidFill>
                  <a:sysClr val="windowText" lastClr="000000"/>
                </a:solidFill>
              </a:rPr>
              <a:t>Basic App Report</a:t>
            </a: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1500" b="1" dirty="0">
                <a:solidFill>
                  <a:sysClr val="windowText" lastClr="000000"/>
                </a:solidFill>
              </a:rPr>
              <a:t>Usage Heatmap</a:t>
            </a: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1500" b="1" dirty="0">
                <a:solidFill>
                  <a:sysClr val="windowText" lastClr="000000"/>
                </a:solidFill>
              </a:rPr>
              <a:t>Sequence Diagram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31538" y="3161005"/>
            <a:ext cx="2613682" cy="2839745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Bootstrap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Class Diagram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Sequence Diagram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74851" y="708454"/>
            <a:ext cx="7772400" cy="72699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How we have flown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32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79521" y="2103097"/>
            <a:ext cx="2609012" cy="918085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 4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09/10/2015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23/10/2015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331538" y="2119659"/>
            <a:ext cx="2609012" cy="918085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 5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23/10/2015</a:t>
            </a:r>
          </a:p>
          <a:p>
            <a:pPr algn="ctr">
              <a:defRPr/>
            </a:pPr>
            <a:r>
              <a:rPr lang="en-SG" sz="2100" dirty="0">
                <a:solidFill>
                  <a:sysClr val="windowText" lastClr="000000"/>
                </a:solidFill>
              </a:rPr>
              <a:t>05/11/2015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287610" y="2119659"/>
            <a:ext cx="2609012" cy="918085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100" b="1" dirty="0">
                <a:solidFill>
                  <a:sysClr val="windowText" lastClr="000000"/>
                </a:solidFill>
              </a:rPr>
              <a:t>ITERATION 6</a:t>
            </a:r>
          </a:p>
          <a:p>
            <a:pPr algn="ctr"/>
            <a:r>
              <a:rPr lang="en-SG" sz="2100" dirty="0">
                <a:solidFill>
                  <a:sysClr val="windowText" lastClr="000000"/>
                </a:solidFill>
              </a:rPr>
              <a:t>05/11/2015</a:t>
            </a:r>
          </a:p>
          <a:p>
            <a:pPr algn="ctr"/>
            <a:r>
              <a:rPr lang="en-SG" sz="2100" dirty="0">
                <a:solidFill>
                  <a:sysClr val="windowText" lastClr="000000"/>
                </a:solidFill>
              </a:rPr>
              <a:t>End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9521" y="3234246"/>
            <a:ext cx="2609012" cy="276650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 smtClean="0">
                <a:solidFill>
                  <a:sysClr val="windowText" lastClr="000000"/>
                </a:solidFill>
              </a:rPr>
              <a:t>Basic App Report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 smtClean="0">
                <a:solidFill>
                  <a:sysClr val="windowText" lastClr="000000"/>
                </a:solidFill>
              </a:rPr>
              <a:t>Overuse </a:t>
            </a:r>
            <a:r>
              <a:rPr lang="en-SG" b="1" dirty="0">
                <a:solidFill>
                  <a:sysClr val="windowText" lastClr="000000"/>
                </a:solidFill>
              </a:rPr>
              <a:t>Report 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Top –K Report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Social Activeness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7609" y="3234246"/>
            <a:ext cx="2609012" cy="276650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Deploy to </a:t>
            </a:r>
            <a:r>
              <a:rPr lang="en-SG" b="1" dirty="0" err="1">
                <a:solidFill>
                  <a:sysClr val="windowText" lastClr="000000"/>
                </a:solidFill>
              </a:rPr>
              <a:t>OpenShift</a:t>
            </a:r>
            <a:endParaRPr lang="en-SG" b="1" dirty="0">
              <a:solidFill>
                <a:sysClr val="windowText" lastClr="000000"/>
              </a:solidFill>
            </a:endParaRP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Seek loopholes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Final Presentation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Submission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31537" y="3234246"/>
            <a:ext cx="2609012" cy="276650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Test new </a:t>
            </a:r>
            <a:r>
              <a:rPr lang="en-SG" sz="1500" b="1" dirty="0">
                <a:solidFill>
                  <a:sysClr val="windowText" lastClr="000000"/>
                </a:solidFill>
              </a:rPr>
              <a:t>‘Test Cases’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Buffer</a:t>
            </a:r>
          </a:p>
          <a:p>
            <a:pPr marL="257175" indent="-257175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ysClr val="windowText" lastClr="000000"/>
                </a:solidFill>
              </a:rPr>
              <a:t>Debugging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74851" y="708454"/>
            <a:ext cx="7772400" cy="72699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How we Will fly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44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0562"/>
            <a:ext cx="9144000" cy="4443799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54038" y="190781"/>
            <a:ext cx="7772400" cy="14562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GB" dirty="0" smtClean="0"/>
          </a:p>
          <a:p>
            <a:r>
              <a:rPr lang="en-GB" dirty="0" smtClean="0"/>
              <a:t>Iteration Schedule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4893276" y="1556951"/>
            <a:ext cx="1853513" cy="504155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Down Arrow 2"/>
          <p:cNvSpPr/>
          <p:nvPr/>
        </p:nvSpPr>
        <p:spPr>
          <a:xfrm rot="2345422">
            <a:off x="6559572" y="728523"/>
            <a:ext cx="304800" cy="82462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6895070" y="190781"/>
            <a:ext cx="2018270" cy="7281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Current Iteration!</a:t>
            </a:r>
            <a:endParaRPr lang="en-GB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7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/>
        </p:nvSpPr>
        <p:spPr>
          <a:xfrm>
            <a:off x="2545490" y="3616410"/>
            <a:ext cx="510746" cy="26361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38" y="218075"/>
            <a:ext cx="7772400" cy="1456267"/>
          </a:xfrm>
        </p:spPr>
        <p:txBody>
          <a:bodyPr/>
          <a:lstStyle/>
          <a:p>
            <a:r>
              <a:rPr lang="en-GB" dirty="0" smtClean="0"/>
              <a:t>Iteration schedule (Current Part 1)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174788" y="1927655"/>
            <a:ext cx="3525795" cy="708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Iteration 4 PM: Darren</a:t>
            </a:r>
            <a:endParaRPr lang="en-GB" sz="2400" dirty="0"/>
          </a:p>
        </p:txBody>
      </p:sp>
      <p:sp>
        <p:nvSpPr>
          <p:cNvPr id="8" name="Bent-Up Arrow 7"/>
          <p:cNvSpPr/>
          <p:nvPr/>
        </p:nvSpPr>
        <p:spPr>
          <a:xfrm rot="5400000">
            <a:off x="1523999" y="3641125"/>
            <a:ext cx="2537253" cy="527221"/>
          </a:xfrm>
          <a:prstGeom prst="bentUpArrow">
            <a:avLst>
              <a:gd name="adj1" fmla="val 23356"/>
              <a:gd name="adj2" fmla="val 25396"/>
              <a:gd name="adj3" fmla="val 2435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072711" y="3142734"/>
            <a:ext cx="3525795" cy="1210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Pair 1:</a:t>
            </a:r>
          </a:p>
          <a:p>
            <a:pPr algn="ctr"/>
            <a:r>
              <a:rPr lang="en-GB" sz="2400" dirty="0" smtClean="0"/>
              <a:t>Jeremy Ong</a:t>
            </a:r>
          </a:p>
          <a:p>
            <a:pPr algn="ctr"/>
            <a:r>
              <a:rPr lang="en-GB" sz="2400" dirty="0" smtClean="0"/>
              <a:t>Tan </a:t>
            </a:r>
            <a:r>
              <a:rPr lang="en-GB" sz="2400" dirty="0" err="1" smtClean="0"/>
              <a:t>Zhi</a:t>
            </a:r>
            <a:r>
              <a:rPr lang="en-GB" sz="2400" dirty="0" smtClean="0"/>
              <a:t> Hui</a:t>
            </a:r>
            <a:endParaRPr lang="en-GB" sz="2400" dirty="0"/>
          </a:p>
        </p:txBody>
      </p:sp>
      <p:sp>
        <p:nvSpPr>
          <p:cNvPr id="12" name="Rectangle 11"/>
          <p:cNvSpPr/>
          <p:nvPr/>
        </p:nvSpPr>
        <p:spPr>
          <a:xfrm>
            <a:off x="3056236" y="4728515"/>
            <a:ext cx="3525795" cy="1210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Pair 2:</a:t>
            </a:r>
          </a:p>
          <a:p>
            <a:pPr algn="ctr"/>
            <a:r>
              <a:rPr lang="en-GB" sz="2400" dirty="0" smtClean="0"/>
              <a:t>Yee Shu Wen</a:t>
            </a:r>
          </a:p>
          <a:p>
            <a:pPr algn="ctr"/>
            <a:r>
              <a:rPr lang="en-GB" sz="2400" dirty="0" err="1" smtClean="0"/>
              <a:t>Nabilah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0612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1802</TotalTime>
  <Words>2012</Words>
  <Application>Microsoft Office PowerPoint</Application>
  <PresentationFormat>On-screen Show (4:3)</PresentationFormat>
  <Paragraphs>651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Helvetica Neue</vt:lpstr>
      <vt:lpstr>Celestial</vt:lpstr>
      <vt:lpstr>Supervisor Meeting</vt:lpstr>
      <vt:lpstr>Meeting Agenda</vt:lpstr>
      <vt:lpstr>Update on functionalities (Part 1)</vt:lpstr>
      <vt:lpstr>Update on Functionalities (Part 2)</vt:lpstr>
      <vt:lpstr>PowerPoint Presentation</vt:lpstr>
      <vt:lpstr>PowerPoint Presentation</vt:lpstr>
      <vt:lpstr>PowerPoint Presentation</vt:lpstr>
      <vt:lpstr>PowerPoint Presentation</vt:lpstr>
      <vt:lpstr>Iteration schedule (Current Part 1)</vt:lpstr>
      <vt:lpstr>Iteration Schedule (Current Part 2)</vt:lpstr>
      <vt:lpstr>Critical path (Iteration 1)  28/08 – 12/09 (16 Days)</vt:lpstr>
      <vt:lpstr>Critical path (Iteration 2) 12/09 – 25/09 (15 Days)</vt:lpstr>
      <vt:lpstr>Critical path (Iteration 3) 25/09 – 09/10 (15 Days)</vt:lpstr>
      <vt:lpstr>Critical path (Iteration 4) – Part 1 09/10 – 23/10 (15 Days)</vt:lpstr>
      <vt:lpstr>Critical path (Iteration 4)- Part 2 09/10 – 23/10 (15 Days)</vt:lpstr>
      <vt:lpstr>Critical path (Iteration 5) 23/10 – 06/11 (15 Days)</vt:lpstr>
      <vt:lpstr>Critical path (Iteration 6) 06/11 – 20/11 (15 Days)</vt:lpstr>
      <vt:lpstr>Task metrics</vt:lpstr>
      <vt:lpstr>Task metrics</vt:lpstr>
      <vt:lpstr>Task metrics</vt:lpstr>
      <vt:lpstr>Task metrics</vt:lpstr>
      <vt:lpstr>Task metrics</vt:lpstr>
      <vt:lpstr>Task metrics</vt:lpstr>
      <vt:lpstr>Bug Metrics</vt:lpstr>
      <vt:lpstr>Bug Metrics</vt:lpstr>
      <vt:lpstr>Bug Metrics</vt:lpstr>
      <vt:lpstr>Bug Metrics</vt:lpstr>
      <vt:lpstr>Bug Metrics</vt:lpstr>
      <vt:lpstr>Sample Images of what we’ve done </vt:lpstr>
      <vt:lpstr>Sample Images of what we’ve done</vt:lpstr>
      <vt:lpstr>Sample Images of what we’ve done</vt:lpstr>
      <vt:lpstr>Ideas we have utilized – Login/logout</vt:lpstr>
      <vt:lpstr>Ideas we have utilized – Bootstrap</vt:lpstr>
      <vt:lpstr>Ideas we have utilized – Bootstrap</vt:lpstr>
      <vt:lpstr>Ideas we have utilized – Bootstrap (UI)</vt:lpstr>
      <vt:lpstr>Ideas we have utilized – Delete location</vt:lpstr>
      <vt:lpstr>Ideas we have utilized – Usage Heatmap</vt:lpstr>
      <vt:lpstr>Ideas we have utilized – Utility</vt:lpstr>
      <vt:lpstr>Libraries We have used</vt:lpstr>
      <vt:lpstr>Learning experience</vt:lpstr>
      <vt:lpstr>PowerPoint Presentation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 Review (week 9)</dc:title>
  <dc:creator>Boyofthefuture .</dc:creator>
  <cp:lastModifiedBy>Boyofthefuture .</cp:lastModifiedBy>
  <cp:revision>44</cp:revision>
  <dcterms:created xsi:type="dcterms:W3CDTF">2015-10-12T06:11:27Z</dcterms:created>
  <dcterms:modified xsi:type="dcterms:W3CDTF">2015-10-14T06:43:55Z</dcterms:modified>
</cp:coreProperties>
</file>