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256" r:id="rId2"/>
    <p:sldId id="298" r:id="rId3"/>
    <p:sldId id="273" r:id="rId4"/>
    <p:sldId id="274" r:id="rId5"/>
    <p:sldId id="276" r:id="rId6"/>
    <p:sldId id="278" r:id="rId7"/>
    <p:sldId id="279" r:id="rId8"/>
    <p:sldId id="265" r:id="rId9"/>
    <p:sldId id="267" r:id="rId10"/>
    <p:sldId id="277" r:id="rId11"/>
    <p:sldId id="259" r:id="rId12"/>
    <p:sldId id="263" r:id="rId13"/>
    <p:sldId id="268" r:id="rId14"/>
    <p:sldId id="269" r:id="rId15"/>
    <p:sldId id="300" r:id="rId16"/>
    <p:sldId id="270" r:id="rId17"/>
    <p:sldId id="271" r:id="rId18"/>
    <p:sldId id="303" r:id="rId19"/>
    <p:sldId id="310" r:id="rId20"/>
    <p:sldId id="316" r:id="rId21"/>
    <p:sldId id="317" r:id="rId22"/>
    <p:sldId id="318" r:id="rId23"/>
    <p:sldId id="319" r:id="rId24"/>
    <p:sldId id="296" r:id="rId25"/>
    <p:sldId id="301" r:id="rId26"/>
    <p:sldId id="302" r:id="rId27"/>
    <p:sldId id="320" r:id="rId28"/>
    <p:sldId id="321" r:id="rId29"/>
    <p:sldId id="293" r:id="rId30"/>
    <p:sldId id="294" r:id="rId31"/>
    <p:sldId id="295" r:id="rId32"/>
    <p:sldId id="304" r:id="rId33"/>
    <p:sldId id="306" r:id="rId34"/>
    <p:sldId id="309" r:id="rId35"/>
    <p:sldId id="308" r:id="rId36"/>
    <p:sldId id="312" r:id="rId37"/>
    <p:sldId id="311" r:id="rId38"/>
    <p:sldId id="307" r:id="rId39"/>
    <p:sldId id="272" r:id="rId40"/>
    <p:sldId id="315" r:id="rId41"/>
    <p:sldId id="314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B076-B881-4CC9-8B53-DEAEA58E19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F2A-773B-4136-8D1D-B9FD8D0948D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1:</a:t>
          </a:r>
        </a:p>
        <a:p>
          <a:r>
            <a:rPr lang="en-GB" dirty="0" smtClean="0"/>
            <a:t>Jeremy Ong</a:t>
          </a:r>
        </a:p>
        <a:p>
          <a:r>
            <a:rPr lang="en-GB" dirty="0" smtClean="0"/>
            <a:t>Tan </a:t>
          </a:r>
          <a:r>
            <a:rPr lang="en-GB" dirty="0" err="1" smtClean="0"/>
            <a:t>Zhi</a:t>
          </a:r>
          <a:r>
            <a:rPr lang="en-GB" dirty="0" smtClean="0"/>
            <a:t> Hui</a:t>
          </a:r>
          <a:endParaRPr lang="en-GB" dirty="0"/>
        </a:p>
      </dgm:t>
    </dgm:pt>
    <dgm:pt modelId="{FD1A28D6-A1FE-4258-8E22-93E684897381}" type="parTrans" cxnId="{F8414111-DA1A-4848-AC89-CC1AE7C87CAB}">
      <dgm:prSet/>
      <dgm:spPr/>
      <dgm:t>
        <a:bodyPr/>
        <a:lstStyle/>
        <a:p>
          <a:endParaRPr lang="en-GB"/>
        </a:p>
      </dgm:t>
    </dgm:pt>
    <dgm:pt modelId="{98295239-E251-4AA3-A507-2EC66C7EB45C}" type="sibTrans" cxnId="{F8414111-DA1A-4848-AC89-CC1AE7C87CAB}">
      <dgm:prSet/>
      <dgm:spPr/>
      <dgm:t>
        <a:bodyPr/>
        <a:lstStyle/>
        <a:p>
          <a:endParaRPr lang="en-GB"/>
        </a:p>
      </dgm:t>
    </dgm:pt>
    <dgm:pt modelId="{6C63827B-F509-4BDB-97AD-EF1D2C7340C1}">
      <dgm:prSet phldrT="[Text]"/>
      <dgm:spPr/>
      <dgm:t>
        <a:bodyPr/>
        <a:lstStyle/>
        <a:p>
          <a:r>
            <a:rPr lang="en-GB" dirty="0" smtClean="0"/>
            <a:t>Basic App Report</a:t>
          </a:r>
          <a:br>
            <a:rPr lang="en-GB" dirty="0" smtClean="0"/>
          </a:br>
          <a:r>
            <a:rPr lang="en-GB" dirty="0" smtClean="0"/>
            <a:t>(Week 1 of Iteration, 15/10 – 17/10)</a:t>
          </a:r>
          <a:endParaRPr lang="en-GB" dirty="0"/>
        </a:p>
      </dgm:t>
    </dgm:pt>
    <dgm:pt modelId="{7E85078E-F106-48FB-9E28-3DF9350D7117}" type="parTrans" cxnId="{80A00243-1B75-4D49-AEDD-842B1CC750F9}">
      <dgm:prSet/>
      <dgm:spPr/>
      <dgm:t>
        <a:bodyPr/>
        <a:lstStyle/>
        <a:p>
          <a:endParaRPr lang="en-GB"/>
        </a:p>
      </dgm:t>
    </dgm:pt>
    <dgm:pt modelId="{A69FEDBB-4936-45F4-BDFA-F555CE94C732}" type="sibTrans" cxnId="{80A00243-1B75-4D49-AEDD-842B1CC750F9}">
      <dgm:prSet/>
      <dgm:spPr/>
      <dgm:t>
        <a:bodyPr/>
        <a:lstStyle/>
        <a:p>
          <a:endParaRPr lang="en-GB"/>
        </a:p>
      </dgm:t>
    </dgm:pt>
    <dgm:pt modelId="{7C4EBFC2-1352-4313-890A-1C8585BDDC9C}">
      <dgm:prSet phldrT="[Text]"/>
      <dgm:spPr/>
      <dgm:t>
        <a:bodyPr/>
        <a:lstStyle/>
        <a:p>
          <a:r>
            <a:rPr lang="en-GB" dirty="0" smtClean="0"/>
            <a:t>Social Activeness</a:t>
          </a:r>
          <a:br>
            <a:rPr lang="en-GB" dirty="0" smtClean="0"/>
          </a:br>
          <a:r>
            <a:rPr lang="en-GB" dirty="0" smtClean="0"/>
            <a:t>(Week 2 of Iteration, 22/10 – 23/10)</a:t>
          </a:r>
          <a:endParaRPr lang="en-GB" dirty="0"/>
        </a:p>
      </dgm:t>
    </dgm:pt>
    <dgm:pt modelId="{7101380E-3D44-459D-99CA-B191E2A3A63C}" type="parTrans" cxnId="{AED17A0C-1777-46BA-9550-6471C451F706}">
      <dgm:prSet/>
      <dgm:spPr/>
      <dgm:t>
        <a:bodyPr/>
        <a:lstStyle/>
        <a:p>
          <a:endParaRPr lang="en-GB"/>
        </a:p>
      </dgm:t>
    </dgm:pt>
    <dgm:pt modelId="{BB70346A-7FA2-44A5-8EB6-D82554738624}" type="sibTrans" cxnId="{AED17A0C-1777-46BA-9550-6471C451F706}">
      <dgm:prSet/>
      <dgm:spPr/>
      <dgm:t>
        <a:bodyPr/>
        <a:lstStyle/>
        <a:p>
          <a:endParaRPr lang="en-GB"/>
        </a:p>
      </dgm:t>
    </dgm:pt>
    <dgm:pt modelId="{A46C0D16-F0C3-4B3F-BF31-FD918AB808A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2:</a:t>
          </a:r>
        </a:p>
        <a:p>
          <a:r>
            <a:rPr lang="en-GB" dirty="0" smtClean="0"/>
            <a:t>Yee Shu Wen</a:t>
          </a:r>
        </a:p>
        <a:p>
          <a:r>
            <a:rPr lang="en-GB" dirty="0" err="1" smtClean="0"/>
            <a:t>Nabilah</a:t>
          </a:r>
          <a:endParaRPr lang="en-GB" dirty="0"/>
        </a:p>
      </dgm:t>
    </dgm:pt>
    <dgm:pt modelId="{332F69CB-248A-4FF0-B623-DB1BF91B22FD}" type="parTrans" cxnId="{14AD6247-5293-4140-BDED-D6560312E74B}">
      <dgm:prSet/>
      <dgm:spPr/>
      <dgm:t>
        <a:bodyPr/>
        <a:lstStyle/>
        <a:p>
          <a:endParaRPr lang="en-GB"/>
        </a:p>
      </dgm:t>
    </dgm:pt>
    <dgm:pt modelId="{EC2A0683-2171-4D3D-9BF4-5F421DDD718E}" type="sibTrans" cxnId="{14AD6247-5293-4140-BDED-D6560312E74B}">
      <dgm:prSet/>
      <dgm:spPr/>
      <dgm:t>
        <a:bodyPr/>
        <a:lstStyle/>
        <a:p>
          <a:endParaRPr lang="en-GB"/>
        </a:p>
      </dgm:t>
    </dgm:pt>
    <dgm:pt modelId="{C550219E-B9CE-4554-9EA5-023AB65DB57F}">
      <dgm:prSet phldrT="[Text]"/>
      <dgm:spPr/>
      <dgm:t>
        <a:bodyPr/>
        <a:lstStyle/>
        <a:p>
          <a:r>
            <a:rPr lang="en-GB" dirty="0" smtClean="0"/>
            <a:t>Smartphone overuse</a:t>
          </a:r>
          <a:br>
            <a:rPr lang="en-GB" dirty="0" smtClean="0"/>
          </a:br>
          <a:r>
            <a:rPr lang="en-GB" dirty="0" smtClean="0"/>
            <a:t>(Week 1 of Iteration, 12/10 – 13/10)</a:t>
          </a:r>
          <a:endParaRPr lang="en-GB" dirty="0"/>
        </a:p>
      </dgm:t>
    </dgm:pt>
    <dgm:pt modelId="{8C34485D-F90D-4CA9-8BE9-1D51F126DD52}" type="parTrans" cxnId="{A2F92C7E-5B3D-4EB3-9DCA-ECE0E775D70B}">
      <dgm:prSet/>
      <dgm:spPr/>
      <dgm:t>
        <a:bodyPr/>
        <a:lstStyle/>
        <a:p>
          <a:endParaRPr lang="en-GB"/>
        </a:p>
      </dgm:t>
    </dgm:pt>
    <dgm:pt modelId="{C6B4F8B7-616A-4B78-91C0-559A7D3B054E}" type="sibTrans" cxnId="{A2F92C7E-5B3D-4EB3-9DCA-ECE0E775D70B}">
      <dgm:prSet/>
      <dgm:spPr/>
      <dgm:t>
        <a:bodyPr/>
        <a:lstStyle/>
        <a:p>
          <a:endParaRPr lang="en-GB"/>
        </a:p>
      </dgm:t>
    </dgm:pt>
    <dgm:pt modelId="{48C06FEC-3D7C-4BAA-AE89-A800AB197C8B}">
      <dgm:prSet phldrT="[Text]"/>
      <dgm:spPr/>
      <dgm:t>
        <a:bodyPr/>
        <a:lstStyle/>
        <a:p>
          <a:r>
            <a:rPr lang="en-GB" dirty="0" smtClean="0"/>
            <a:t>Top-K Report</a:t>
          </a:r>
          <a:br>
            <a:rPr lang="en-GB" dirty="0" smtClean="0"/>
          </a:br>
          <a:r>
            <a:rPr lang="en-GB" dirty="0" smtClean="0"/>
            <a:t>(Week 2 of Iteration, 17/10 – 23/10)</a:t>
          </a:r>
          <a:endParaRPr lang="en-GB" dirty="0"/>
        </a:p>
      </dgm:t>
    </dgm:pt>
    <dgm:pt modelId="{78E4FB1E-B09B-4921-9A1C-D25D17812FBA}" type="parTrans" cxnId="{AE0EEB4A-CEFE-4E7B-A44F-86310C655766}">
      <dgm:prSet/>
      <dgm:spPr/>
      <dgm:t>
        <a:bodyPr/>
        <a:lstStyle/>
        <a:p>
          <a:endParaRPr lang="en-GB"/>
        </a:p>
      </dgm:t>
    </dgm:pt>
    <dgm:pt modelId="{F66069DB-1B85-46B9-9792-448B7BB17C7B}" type="sibTrans" cxnId="{AE0EEB4A-CEFE-4E7B-A44F-86310C655766}">
      <dgm:prSet/>
      <dgm:spPr/>
      <dgm:t>
        <a:bodyPr/>
        <a:lstStyle/>
        <a:p>
          <a:endParaRPr lang="en-GB"/>
        </a:p>
      </dgm:t>
    </dgm:pt>
    <dgm:pt modelId="{26D2A487-CED1-4718-B2E9-AD7258195D51}" type="pres">
      <dgm:prSet presAssocID="{4DDDB076-B881-4CC9-8B53-DEAEA58E19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A3D828B-C66B-415F-9F53-CAA25FD797ED}" type="pres">
      <dgm:prSet presAssocID="{192B2F2A-773B-4136-8D1D-B9FD8D0948D9}" presName="linNode" presStyleCnt="0"/>
      <dgm:spPr/>
    </dgm:pt>
    <dgm:pt modelId="{6D57C231-7D24-419B-AD0F-88A0034271E6}" type="pres">
      <dgm:prSet presAssocID="{192B2F2A-773B-4136-8D1D-B9FD8D0948D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493B48-584D-4D4C-AEED-5D2CAE766105}" type="pres">
      <dgm:prSet presAssocID="{192B2F2A-773B-4136-8D1D-B9FD8D0948D9}" presName="childShp" presStyleLbl="bgAccFollowNode1" presStyleIdx="0" presStyleCnt="2" custLinFactNeighborY="-43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6FD4F4-B65B-4A34-A14B-13D6EC8E9408}" type="pres">
      <dgm:prSet presAssocID="{98295239-E251-4AA3-A507-2EC66C7EB45C}" presName="spacing" presStyleCnt="0"/>
      <dgm:spPr/>
    </dgm:pt>
    <dgm:pt modelId="{B116588C-5DB3-478A-BAE5-DDD06113C3D6}" type="pres">
      <dgm:prSet presAssocID="{A46C0D16-F0C3-4B3F-BF31-FD918AB808AF}" presName="linNode" presStyleCnt="0"/>
      <dgm:spPr/>
    </dgm:pt>
    <dgm:pt modelId="{BD3E2191-A1A4-42B3-B582-4EB16DE935F1}" type="pres">
      <dgm:prSet presAssocID="{A46C0D16-F0C3-4B3F-BF31-FD918AB808A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323EE6-2ECB-4D46-AC56-3788E530B02E}" type="pres">
      <dgm:prSet presAssocID="{A46C0D16-F0C3-4B3F-BF31-FD918AB808A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C937FB-DFEF-429C-A03B-AC291256E8C0}" type="presOf" srcId="{7C4EBFC2-1352-4313-890A-1C8585BDDC9C}" destId="{46493B48-584D-4D4C-AEED-5D2CAE766105}" srcOrd="0" destOrd="1" presId="urn:microsoft.com/office/officeart/2005/8/layout/vList6"/>
    <dgm:cxn modelId="{F8414111-DA1A-4848-AC89-CC1AE7C87CAB}" srcId="{4DDDB076-B881-4CC9-8B53-DEAEA58E1920}" destId="{192B2F2A-773B-4136-8D1D-B9FD8D0948D9}" srcOrd="0" destOrd="0" parTransId="{FD1A28D6-A1FE-4258-8E22-93E684897381}" sibTransId="{98295239-E251-4AA3-A507-2EC66C7EB45C}"/>
    <dgm:cxn modelId="{210BEEF0-FBCE-4509-9094-8C3ECA3FEFB1}" type="presOf" srcId="{C550219E-B9CE-4554-9EA5-023AB65DB57F}" destId="{71323EE6-2ECB-4D46-AC56-3788E530B02E}" srcOrd="0" destOrd="0" presId="urn:microsoft.com/office/officeart/2005/8/layout/vList6"/>
    <dgm:cxn modelId="{14AD6247-5293-4140-BDED-D6560312E74B}" srcId="{4DDDB076-B881-4CC9-8B53-DEAEA58E1920}" destId="{A46C0D16-F0C3-4B3F-BF31-FD918AB808AF}" srcOrd="1" destOrd="0" parTransId="{332F69CB-248A-4FF0-B623-DB1BF91B22FD}" sibTransId="{EC2A0683-2171-4D3D-9BF4-5F421DDD718E}"/>
    <dgm:cxn modelId="{80A00243-1B75-4D49-AEDD-842B1CC750F9}" srcId="{192B2F2A-773B-4136-8D1D-B9FD8D0948D9}" destId="{6C63827B-F509-4BDB-97AD-EF1D2C7340C1}" srcOrd="0" destOrd="0" parTransId="{7E85078E-F106-48FB-9E28-3DF9350D7117}" sibTransId="{A69FEDBB-4936-45F4-BDFA-F555CE94C732}"/>
    <dgm:cxn modelId="{685C4D54-C452-45B4-9632-BB3966855B97}" type="presOf" srcId="{A46C0D16-F0C3-4B3F-BF31-FD918AB808AF}" destId="{BD3E2191-A1A4-42B3-B582-4EB16DE935F1}" srcOrd="0" destOrd="0" presId="urn:microsoft.com/office/officeart/2005/8/layout/vList6"/>
    <dgm:cxn modelId="{1AED08F8-7E2E-479B-8CF8-895CBA9D9517}" type="presOf" srcId="{192B2F2A-773B-4136-8D1D-B9FD8D0948D9}" destId="{6D57C231-7D24-419B-AD0F-88A0034271E6}" srcOrd="0" destOrd="0" presId="urn:microsoft.com/office/officeart/2005/8/layout/vList6"/>
    <dgm:cxn modelId="{31F6157B-A9E5-4FB7-BC2F-AE9995419EC7}" type="presOf" srcId="{6C63827B-F509-4BDB-97AD-EF1D2C7340C1}" destId="{46493B48-584D-4D4C-AEED-5D2CAE766105}" srcOrd="0" destOrd="0" presId="urn:microsoft.com/office/officeart/2005/8/layout/vList6"/>
    <dgm:cxn modelId="{AED17A0C-1777-46BA-9550-6471C451F706}" srcId="{192B2F2A-773B-4136-8D1D-B9FD8D0948D9}" destId="{7C4EBFC2-1352-4313-890A-1C8585BDDC9C}" srcOrd="1" destOrd="0" parTransId="{7101380E-3D44-459D-99CA-B191E2A3A63C}" sibTransId="{BB70346A-7FA2-44A5-8EB6-D82554738624}"/>
    <dgm:cxn modelId="{AE0EEB4A-CEFE-4E7B-A44F-86310C655766}" srcId="{A46C0D16-F0C3-4B3F-BF31-FD918AB808AF}" destId="{48C06FEC-3D7C-4BAA-AE89-A800AB197C8B}" srcOrd="1" destOrd="0" parTransId="{78E4FB1E-B09B-4921-9A1C-D25D17812FBA}" sibTransId="{F66069DB-1B85-46B9-9792-448B7BB17C7B}"/>
    <dgm:cxn modelId="{548973DA-39FC-4E73-88BA-24DC3FF3E8F8}" type="presOf" srcId="{48C06FEC-3D7C-4BAA-AE89-A800AB197C8B}" destId="{71323EE6-2ECB-4D46-AC56-3788E530B02E}" srcOrd="0" destOrd="1" presId="urn:microsoft.com/office/officeart/2005/8/layout/vList6"/>
    <dgm:cxn modelId="{3457D667-DB80-4AD8-924C-6ED907B62108}" type="presOf" srcId="{4DDDB076-B881-4CC9-8B53-DEAEA58E1920}" destId="{26D2A487-CED1-4718-B2E9-AD7258195D51}" srcOrd="0" destOrd="0" presId="urn:microsoft.com/office/officeart/2005/8/layout/vList6"/>
    <dgm:cxn modelId="{A2F92C7E-5B3D-4EB3-9DCA-ECE0E775D70B}" srcId="{A46C0D16-F0C3-4B3F-BF31-FD918AB808AF}" destId="{C550219E-B9CE-4554-9EA5-023AB65DB57F}" srcOrd="0" destOrd="0" parTransId="{8C34485D-F90D-4CA9-8BE9-1D51F126DD52}" sibTransId="{C6B4F8B7-616A-4B78-91C0-559A7D3B054E}"/>
    <dgm:cxn modelId="{0BC9BBB3-AFF6-468F-B00B-52E18CB94FFE}" type="presParOf" srcId="{26D2A487-CED1-4718-B2E9-AD7258195D51}" destId="{BA3D828B-C66B-415F-9F53-CAA25FD797ED}" srcOrd="0" destOrd="0" presId="urn:microsoft.com/office/officeart/2005/8/layout/vList6"/>
    <dgm:cxn modelId="{98CCFDF5-1BF0-4650-A435-8077A9155D29}" type="presParOf" srcId="{BA3D828B-C66B-415F-9F53-CAA25FD797ED}" destId="{6D57C231-7D24-419B-AD0F-88A0034271E6}" srcOrd="0" destOrd="0" presId="urn:microsoft.com/office/officeart/2005/8/layout/vList6"/>
    <dgm:cxn modelId="{0AA7DE29-577B-4A64-89E3-BD5DC820381F}" type="presParOf" srcId="{BA3D828B-C66B-415F-9F53-CAA25FD797ED}" destId="{46493B48-584D-4D4C-AEED-5D2CAE766105}" srcOrd="1" destOrd="0" presId="urn:microsoft.com/office/officeart/2005/8/layout/vList6"/>
    <dgm:cxn modelId="{874B37B0-882C-4C04-9C9D-69F0C9248171}" type="presParOf" srcId="{26D2A487-CED1-4718-B2E9-AD7258195D51}" destId="{6F6FD4F4-B65B-4A34-A14B-13D6EC8E9408}" srcOrd="1" destOrd="0" presId="urn:microsoft.com/office/officeart/2005/8/layout/vList6"/>
    <dgm:cxn modelId="{F52BC729-8CFC-48AB-93EB-9CFD02654E1F}" type="presParOf" srcId="{26D2A487-CED1-4718-B2E9-AD7258195D51}" destId="{B116588C-5DB3-478A-BAE5-DDD06113C3D6}" srcOrd="2" destOrd="0" presId="urn:microsoft.com/office/officeart/2005/8/layout/vList6"/>
    <dgm:cxn modelId="{87610EC8-11DA-4115-B3EC-5F746C241007}" type="presParOf" srcId="{B116588C-5DB3-478A-BAE5-DDD06113C3D6}" destId="{BD3E2191-A1A4-42B3-B582-4EB16DE935F1}" srcOrd="0" destOrd="0" presId="urn:microsoft.com/office/officeart/2005/8/layout/vList6"/>
    <dgm:cxn modelId="{3866ECBF-FA99-4A7B-8371-E4BDC98E0245}" type="presParOf" srcId="{B116588C-5DB3-478A-BAE5-DDD06113C3D6}" destId="{71323EE6-2ECB-4D46-AC56-3788E530B02E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93B48-584D-4D4C-AEED-5D2CAE766105}">
      <dsp:nvSpPr>
        <dsp:cNvPr id="0" name=""/>
        <dsp:cNvSpPr/>
      </dsp:nvSpPr>
      <dsp:spPr>
        <a:xfrm>
          <a:off x="3108960" y="0"/>
          <a:ext cx="4663440" cy="1737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Basic App Report</a:t>
          </a:r>
          <a:br>
            <a:rPr lang="en-GB" sz="2000" kern="1200" dirty="0" smtClean="0"/>
          </a:br>
          <a:r>
            <a:rPr lang="en-GB" sz="2000" kern="1200" dirty="0" smtClean="0"/>
            <a:t>(Week 1 of Iteration, 15/10 – 17/10)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Social Activeness</a:t>
          </a:r>
          <a:br>
            <a:rPr lang="en-GB" sz="2000" kern="1200" dirty="0" smtClean="0"/>
          </a:br>
          <a:r>
            <a:rPr lang="en-GB" sz="2000" kern="1200" dirty="0" smtClean="0"/>
            <a:t>(Week 2 of Iteration, 22/10 – 23/10)</a:t>
          </a:r>
          <a:endParaRPr lang="en-GB" sz="2000" kern="1200" dirty="0"/>
        </a:p>
      </dsp:txBody>
      <dsp:txXfrm>
        <a:off x="3108960" y="217189"/>
        <a:ext cx="4011874" cy="1303131"/>
      </dsp:txXfrm>
    </dsp:sp>
    <dsp:sp modelId="{6D57C231-7D24-419B-AD0F-88A0034271E6}">
      <dsp:nvSpPr>
        <dsp:cNvPr id="0" name=""/>
        <dsp:cNvSpPr/>
      </dsp:nvSpPr>
      <dsp:spPr>
        <a:xfrm>
          <a:off x="0" y="445"/>
          <a:ext cx="3108960" cy="1737509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Pair 1: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Jeremy Ong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Tan </a:t>
          </a:r>
          <a:r>
            <a:rPr lang="en-GB" sz="2700" kern="1200" dirty="0" err="1" smtClean="0"/>
            <a:t>Zhi</a:t>
          </a:r>
          <a:r>
            <a:rPr lang="en-GB" sz="2700" kern="1200" dirty="0" smtClean="0"/>
            <a:t> Hui</a:t>
          </a:r>
          <a:endParaRPr lang="en-GB" sz="2700" kern="1200" dirty="0"/>
        </a:p>
      </dsp:txBody>
      <dsp:txXfrm>
        <a:off x="84818" y="85263"/>
        <a:ext cx="2939324" cy="1567873"/>
      </dsp:txXfrm>
    </dsp:sp>
    <dsp:sp modelId="{71323EE6-2ECB-4D46-AC56-3788E530B02E}">
      <dsp:nvSpPr>
        <dsp:cNvPr id="0" name=""/>
        <dsp:cNvSpPr/>
      </dsp:nvSpPr>
      <dsp:spPr>
        <a:xfrm>
          <a:off x="3108960" y="1911706"/>
          <a:ext cx="4663440" cy="1737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Smartphone overuse</a:t>
          </a:r>
          <a:br>
            <a:rPr lang="en-GB" sz="2000" kern="1200" dirty="0" smtClean="0"/>
          </a:br>
          <a:r>
            <a:rPr lang="en-GB" sz="2000" kern="1200" dirty="0" smtClean="0"/>
            <a:t>(Week 1 of Iteration, 12/10 – 13/10)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Top-K Report</a:t>
          </a:r>
          <a:br>
            <a:rPr lang="en-GB" sz="2000" kern="1200" dirty="0" smtClean="0"/>
          </a:br>
          <a:r>
            <a:rPr lang="en-GB" sz="2000" kern="1200" dirty="0" smtClean="0"/>
            <a:t>(Week 2 of Iteration, 17/10 – 23/10)</a:t>
          </a:r>
          <a:endParaRPr lang="en-GB" sz="2000" kern="1200" dirty="0"/>
        </a:p>
      </dsp:txBody>
      <dsp:txXfrm>
        <a:off x="3108960" y="2128895"/>
        <a:ext cx="4011874" cy="1303131"/>
      </dsp:txXfrm>
    </dsp:sp>
    <dsp:sp modelId="{BD3E2191-A1A4-42B3-B582-4EB16DE935F1}">
      <dsp:nvSpPr>
        <dsp:cNvPr id="0" name=""/>
        <dsp:cNvSpPr/>
      </dsp:nvSpPr>
      <dsp:spPr>
        <a:xfrm>
          <a:off x="0" y="1911706"/>
          <a:ext cx="3108960" cy="1737509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Pair 2: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Yee Shu Wen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Nabilah</a:t>
          </a:r>
          <a:endParaRPr lang="en-GB" sz="2700" kern="1200" dirty="0"/>
        </a:p>
      </dsp:txBody>
      <dsp:txXfrm>
        <a:off x="84818" y="1996524"/>
        <a:ext cx="2939324" cy="156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8592-C8A0-4FF8-B5CC-1AE3E715D011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6108F-4AD5-488D-83DE-9957D617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 white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40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30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7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1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9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023" y="349651"/>
            <a:ext cx="8243930" cy="2421464"/>
          </a:xfrm>
        </p:spPr>
        <p:txBody>
          <a:bodyPr/>
          <a:lstStyle/>
          <a:p>
            <a:r>
              <a:rPr lang="en-GB" dirty="0" smtClean="0"/>
              <a:t>Supervisor Review (week 9)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323" y="2771115"/>
            <a:ext cx="7197726" cy="3193079"/>
          </a:xfrm>
        </p:spPr>
        <p:txBody>
          <a:bodyPr>
            <a:normAutofit/>
          </a:bodyPr>
          <a:lstStyle/>
          <a:p>
            <a:r>
              <a:rPr lang="en-GB" dirty="0" smtClean="0"/>
              <a:t>G3T3</a:t>
            </a:r>
          </a:p>
          <a:p>
            <a:r>
              <a:rPr lang="en-GB" dirty="0" smtClean="0"/>
              <a:t>Jeremy Ong</a:t>
            </a:r>
          </a:p>
          <a:p>
            <a:r>
              <a:rPr lang="en-GB" dirty="0" smtClean="0"/>
              <a:t>Darren Tay</a:t>
            </a:r>
          </a:p>
          <a:p>
            <a:r>
              <a:rPr lang="en-GB" dirty="0" err="1" smtClean="0"/>
              <a:t>Nabilah</a:t>
            </a:r>
            <a:endParaRPr lang="en-GB" dirty="0" smtClean="0"/>
          </a:p>
          <a:p>
            <a:r>
              <a:rPr lang="en-GB" dirty="0" err="1" smtClean="0"/>
              <a:t>Zhi</a:t>
            </a:r>
            <a:r>
              <a:rPr lang="en-GB" dirty="0" smtClean="0"/>
              <a:t> hui</a:t>
            </a:r>
          </a:p>
          <a:p>
            <a:r>
              <a:rPr lang="en-GB" dirty="0" smtClean="0"/>
              <a:t>Shu Wen</a:t>
            </a:r>
          </a:p>
        </p:txBody>
      </p:sp>
    </p:spTree>
    <p:extLst>
      <p:ext uri="{BB962C8B-B14F-4D97-AF65-F5344CB8AC3E}">
        <p14:creationId xmlns:p14="http://schemas.microsoft.com/office/powerpoint/2010/main" val="2334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Schedule (Current Part 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8886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9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38" y="190781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1) </a:t>
            </a:r>
            <a:br>
              <a:rPr lang="en-GB" dirty="0" smtClean="0"/>
            </a:br>
            <a:r>
              <a:rPr lang="en-GB" sz="2000" dirty="0" smtClean="0"/>
              <a:t>28/08 – 12/09 (16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2793" y="2563911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Build Project Schedule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 Days</a:t>
            </a:r>
          </a:p>
        </p:txBody>
      </p:sp>
      <p:sp>
        <p:nvSpPr>
          <p:cNvPr id="9" name="Right Arrow 8"/>
          <p:cNvSpPr/>
          <p:nvPr/>
        </p:nvSpPr>
        <p:spPr>
          <a:xfrm rot="20127648">
            <a:off x="1590744" y="2318023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84256" y="1480660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Domain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38960" y="1888435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456846" y="1493584"/>
            <a:ext cx="1463261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Use Case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21031" y="2961159"/>
            <a:ext cx="593306" cy="1812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28716" y="2752177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(Bootstrap)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 Days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2900" y="1477165"/>
            <a:ext cx="631659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6" name="Right Arrow 15"/>
          <p:cNvSpPr/>
          <p:nvPr/>
        </p:nvSpPr>
        <p:spPr>
          <a:xfrm rot="2262570">
            <a:off x="1165057" y="3918954"/>
            <a:ext cx="1339449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80490" y="4137703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Entity-Relationship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2 Days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48728" y="4137703"/>
            <a:ext cx="65103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9" name="Right Arrow 18"/>
          <p:cNvSpPr/>
          <p:nvPr/>
        </p:nvSpPr>
        <p:spPr>
          <a:xfrm rot="20765968">
            <a:off x="4662354" y="4031749"/>
            <a:ext cx="3033699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3262376">
            <a:off x="6335425" y="2181856"/>
            <a:ext cx="1102241" cy="154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4211334" y="3142389"/>
            <a:ext cx="1984070" cy="1912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195404" y="2707938"/>
            <a:ext cx="196884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Consolidate Knowledge and Review Diagrams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22254" y="5087435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9930413">
            <a:off x="7578276" y="2407349"/>
            <a:ext cx="766119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21613" y="2104556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24934" y="1676108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8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2)</a:t>
            </a:r>
            <a:br>
              <a:rPr lang="en-GB" dirty="0" smtClean="0"/>
            </a:br>
            <a:r>
              <a:rPr lang="en-GB" sz="2000" dirty="0" smtClean="0"/>
              <a:t>12/09 – 25/09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0127648">
            <a:off x="4495972" y="5091630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89952" y="4135145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Build Initial UI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4890" y="199197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24217" y="5323011"/>
            <a:ext cx="1874990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Sequence Diagram Smartphone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63067" y="4185465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Top-K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3887" y="4128395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4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53845" y="4605450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791504" y="1508517"/>
            <a:ext cx="2625772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8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962623" y="5180632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Update Bootstrap Sequence Diagram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27977" y="148275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for Basic App Report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2661" y="4101018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Deletion Location Data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198198" y="192332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148742" y="2810546"/>
            <a:ext cx="196768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118546">
            <a:off x="5918359" y="2578619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7159411" y="2521948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073386" y="140595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Knowledge and Review Diagrams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8131199" y="11481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9203459">
            <a:off x="7313648" y="3925873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3)</a:t>
            </a:r>
            <a:br>
              <a:rPr lang="en-GB" dirty="0" smtClean="0"/>
            </a:br>
            <a:r>
              <a:rPr lang="en-GB" sz="2000" dirty="0" smtClean="0"/>
              <a:t>25/09 – 09/10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898852" y="2937907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33217" y="2564794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Login/Logout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9048" y="593315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02354" y="5525381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Update and consolidate Class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06026" y="128362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2246735">
            <a:off x="6209242" y="1353780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20315991">
            <a:off x="1334811" y="2337863"/>
            <a:ext cx="523808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2645768" y="1659074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757914">
            <a:off x="3449274" y="2325779"/>
            <a:ext cx="680522" cy="130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all diagrams and check for matches.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Review Plans.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3108" y="4085703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Complete 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6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54432" y="1219524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</a:t>
            </a:r>
            <a:r>
              <a:rPr lang="en-GB" sz="1400" dirty="0" smtClean="0">
                <a:solidFill>
                  <a:schemeClr val="bg1"/>
                </a:solidFill>
              </a:rPr>
              <a:t>Smartphone Usage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411910">
            <a:off x="1949457" y="522753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16200000">
            <a:off x="7580833" y="2575321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5977085" y="5280935"/>
            <a:ext cx="322082" cy="17639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08255" y="1336094"/>
            <a:ext cx="1957751" cy="10851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Login/Logout/Usage </a:t>
            </a:r>
            <a:r>
              <a:rPr lang="en-GB" sz="1400" dirty="0" err="1" smtClean="0">
                <a:solidFill>
                  <a:schemeClr val="tx1"/>
                </a:solidFill>
              </a:rPr>
              <a:t>Heatmap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6737034" y="40030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667009" y="262684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7395545">
            <a:off x="5093194" y="1904521"/>
            <a:ext cx="160489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670392" y="5531157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ER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25333" y="2900905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1044" y="4256667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Delete Location Data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9172405">
            <a:off x="8023187" y="1071176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482756" y="2578912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Smartphone 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endParaRPr lang="en-GB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98045" y="266186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6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32" y="-39725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4) – Part 1</a:t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4017159">
            <a:off x="356513" y="2482693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218057" y="1674469"/>
            <a:ext cx="138637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113646" y="1242387"/>
            <a:ext cx="1893107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Debugging Login/Logout/Usage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r>
              <a:rPr lang="en-GB" sz="1400" dirty="0" smtClean="0">
                <a:solidFill>
                  <a:sysClr val="windowText" lastClr="000000"/>
                </a:solidFill>
              </a:rPr>
              <a:t>**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728952">
            <a:off x="2171030" y="536008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48983" y="3007316"/>
            <a:ext cx="180111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  <a:r>
              <a:rPr lang="en-GB" sz="1400" dirty="0" smtClean="0">
                <a:solidFill>
                  <a:schemeClr val="bg1"/>
                </a:solidFill>
              </a:rPr>
              <a:t> Days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97170">
            <a:off x="494350" y="2474281"/>
            <a:ext cx="1470697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930449">
            <a:off x="615857" y="1886343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972832" y="1706728"/>
            <a:ext cx="179126" cy="9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789" y="3031055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Review Plans**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1027" y="2887133"/>
            <a:ext cx="108983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411910">
            <a:off x="816993" y="4022098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356021" y="495980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Top-K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5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20082721" flipV="1">
            <a:off x="4684349" y="5709508"/>
            <a:ext cx="693013" cy="23239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20267628">
            <a:off x="3962540" y="4050588"/>
            <a:ext cx="425255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780572" y="4293858"/>
            <a:ext cx="2357229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Deploy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0613" y="4331302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Bootstrap/Delete Location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4438" y="5471888"/>
            <a:ext cx="2111239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Smartphone Overuse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92316" y="1258135"/>
            <a:ext cx="11990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Social Activeness Report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7384" y="1258135"/>
            <a:ext cx="105670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3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8871242">
            <a:off x="6518452" y="4478136"/>
            <a:ext cx="858452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ight Arrow 50"/>
          <p:cNvSpPr/>
          <p:nvPr/>
        </p:nvSpPr>
        <p:spPr>
          <a:xfrm rot="1596396">
            <a:off x="2809738" y="4043019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 flipV="1">
            <a:off x="5563651" y="1698530"/>
            <a:ext cx="354333" cy="232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503631" y="3007316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4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8685" y="3259309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9158437">
            <a:off x="5350442" y="2566271"/>
            <a:ext cx="1105347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917984" y="1272408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Bootstrap/Delete Location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2</a:t>
            </a:r>
            <a:r>
              <a:rPr lang="en-GB" sz="1400" dirty="0" smtClean="0">
                <a:solidFill>
                  <a:schemeClr val="bg1"/>
                </a:solidFill>
              </a:rPr>
              <a:t>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76004" y="1258135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2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510823">
            <a:off x="6620090" y="2666600"/>
            <a:ext cx="1393213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99" y="10768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4)- Part 2</a:t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849405" y="3581372"/>
            <a:ext cx="1223458" cy="2052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335311" y="3426557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335311" y="2810184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9" name="Right Arrow 38"/>
          <p:cNvSpPr/>
          <p:nvPr/>
        </p:nvSpPr>
        <p:spPr>
          <a:xfrm rot="19539375">
            <a:off x="1830309" y="2672610"/>
            <a:ext cx="1424506" cy="2007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>
            <a:off x="5501933" y="3533843"/>
            <a:ext cx="1833378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087882" y="3230137"/>
            <a:ext cx="1423231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 Basic App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88672">
            <a:off x="1688489" y="4601856"/>
            <a:ext cx="1725721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159589" y="1726890"/>
            <a:ext cx="116296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Basic App/Overuse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7361">
            <a:off x="4815497" y="2723254"/>
            <a:ext cx="2751246" cy="212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956757" y="4782595"/>
            <a:ext cx="894762" cy="973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20262455">
            <a:off x="4660881" y="4268206"/>
            <a:ext cx="3013503" cy="251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03815" y="4759084"/>
            <a:ext cx="652942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22553" y="1735390"/>
            <a:ext cx="63582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72069" y="3185626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5)</a:t>
            </a:r>
            <a:br>
              <a:rPr lang="en-GB" dirty="0" smtClean="0"/>
            </a:br>
            <a:r>
              <a:rPr lang="en-GB" sz="2000" dirty="0" smtClean="0"/>
              <a:t>23/10 – 06/11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9513282">
            <a:off x="2688545" y="2590997"/>
            <a:ext cx="843690" cy="1927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39541" y="1993557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4511096">
            <a:off x="4880142" y="2920127"/>
            <a:ext cx="2241724" cy="1564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31880" y="290691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Further Testing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3726" y="2899296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4080339">
            <a:off x="5572748" y="3742429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93632" y="4016865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of 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681070" y="3218320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4752" y="1405689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Activeness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7360" y="2650658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Testing of Activeness/Top-K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982578">
            <a:off x="1620668" y="380997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44153" y="1387304"/>
            <a:ext cx="169949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3919187">
            <a:off x="1655912" y="2404336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>
            <a:off x="3431880" y="4389993"/>
            <a:ext cx="2167327" cy="1822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60082" y="129588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UAT Test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096618">
            <a:off x="7504911" y="2422593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63595" y="1394262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85761" y="2678966"/>
            <a:ext cx="2101508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7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9155212">
            <a:off x="8086363" y="1084035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599207" y="4109083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Testing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9997" y="408185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Diagram Update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587066" y="3760827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833805" y="4467094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6)</a:t>
            </a:r>
            <a:br>
              <a:rPr lang="en-GB" dirty="0" smtClean="0"/>
            </a:br>
            <a:r>
              <a:rPr lang="en-GB" sz="2000" dirty="0" smtClean="0"/>
              <a:t>06/11 – 20/11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22942" y="3049292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69050" y="3105665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97158" y="2499412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on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8" name="Oval 27"/>
          <p:cNvSpPr/>
          <p:nvPr/>
        </p:nvSpPr>
        <p:spPr>
          <a:xfrm>
            <a:off x="8138668" y="3049292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54586" y="2639578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33628" y="2658071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72696" y="2508460"/>
            <a:ext cx="136259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Deployment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407400" y="2918792"/>
            <a:ext cx="221241" cy="1761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661" y="2499412"/>
            <a:ext cx="183044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(Post-UAT)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4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800618" y="2905434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2779796">
            <a:off x="5024569" y="3560347"/>
            <a:ext cx="505806" cy="17324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120471" y="3835475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Compilation of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5909" y="3785260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Presentation Preparation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7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696713" y="3438349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457485" y="4178490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4588678" y="1713072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0" y="1890159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898" y="2662782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7.14%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4409528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92" y="5114092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 tasks/ 42 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  <p:sp>
        <p:nvSpPr>
          <p:cNvPr id="9" name="Rectangle 8"/>
          <p:cNvSpPr/>
          <p:nvPr/>
        </p:nvSpPr>
        <p:spPr>
          <a:xfrm>
            <a:off x="5578876" y="2065868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3199" y="2783097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83.3%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5647" y="4529843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8678" y="5125797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35 tasks/42 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87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r="49099" b="52158"/>
          <a:stretch/>
        </p:blipFill>
        <p:spPr>
          <a:xfrm>
            <a:off x="-1" y="1318055"/>
            <a:ext cx="9086335" cy="42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039"/>
            <a:ext cx="7772400" cy="1456267"/>
          </a:xfrm>
        </p:spPr>
        <p:txBody>
          <a:bodyPr/>
          <a:lstStyle/>
          <a:p>
            <a:r>
              <a:rPr lang="en-GB" dirty="0" smtClean="0"/>
              <a:t>Meeting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616"/>
            <a:ext cx="7772400" cy="499213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Update on Functionalities</a:t>
            </a:r>
          </a:p>
          <a:p>
            <a:r>
              <a:rPr lang="en-GB" sz="2000" dirty="0" smtClean="0"/>
              <a:t>Milestones</a:t>
            </a:r>
          </a:p>
          <a:p>
            <a:r>
              <a:rPr lang="en-GB" sz="2000" dirty="0" smtClean="0"/>
              <a:t>How we will flown/fly</a:t>
            </a:r>
          </a:p>
          <a:p>
            <a:r>
              <a:rPr lang="en-GB" sz="2000" dirty="0"/>
              <a:t>Iteration Schedule</a:t>
            </a:r>
          </a:p>
          <a:p>
            <a:r>
              <a:rPr lang="en-GB" sz="2000" dirty="0" smtClean="0"/>
              <a:t>Critical Path</a:t>
            </a:r>
          </a:p>
          <a:p>
            <a:r>
              <a:rPr lang="en-GB" sz="2000" dirty="0" smtClean="0"/>
              <a:t>Task Metrics</a:t>
            </a:r>
          </a:p>
          <a:p>
            <a:r>
              <a:rPr lang="en-GB" sz="2000" dirty="0" smtClean="0"/>
              <a:t>Bug Metrics</a:t>
            </a:r>
          </a:p>
          <a:p>
            <a:r>
              <a:rPr lang="en-GB" sz="2000" dirty="0" smtClean="0"/>
              <a:t>Sample Images of Project</a:t>
            </a:r>
          </a:p>
          <a:p>
            <a:r>
              <a:rPr lang="en-GB" sz="2000" dirty="0" smtClean="0"/>
              <a:t>Ideas we have utilized</a:t>
            </a:r>
          </a:p>
          <a:p>
            <a:r>
              <a:rPr lang="en-GB" sz="2000" dirty="0" smtClean="0"/>
              <a:t>Libraries used</a:t>
            </a:r>
          </a:p>
          <a:p>
            <a:r>
              <a:rPr lang="en-GB" sz="2000" dirty="0" smtClean="0"/>
              <a:t>Learning Experience</a:t>
            </a:r>
          </a:p>
          <a:p>
            <a:r>
              <a:rPr lang="en-GB" sz="2000" dirty="0" smtClean="0"/>
              <a:t>Where we will go from here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41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61" b="52158"/>
          <a:stretch/>
        </p:blipFill>
        <p:spPr>
          <a:xfrm>
            <a:off x="0" y="1079157"/>
            <a:ext cx="9161312" cy="4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r="67297" b="10494"/>
          <a:stretch/>
        </p:blipFill>
        <p:spPr>
          <a:xfrm>
            <a:off x="1806146" y="1258559"/>
            <a:ext cx="5892906" cy="43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t="47366" r="33964" b="10494"/>
          <a:stretch/>
        </p:blipFill>
        <p:spPr>
          <a:xfrm>
            <a:off x="1771211" y="1276865"/>
            <a:ext cx="5819955" cy="4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6" t="47366" b="10494"/>
          <a:stretch/>
        </p:blipFill>
        <p:spPr>
          <a:xfrm>
            <a:off x="1812323" y="1235675"/>
            <a:ext cx="6234771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283676" y="1819261"/>
            <a:ext cx="464508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074882" y="1867275"/>
            <a:ext cx="321974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49283"/>
              </p:ext>
            </p:extLst>
          </p:nvPr>
        </p:nvGraphicFramePr>
        <p:xfrm>
          <a:off x="4481385" y="2575491"/>
          <a:ext cx="4447376" cy="2834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07433"/>
                <a:gridCol w="3539943"/>
              </a:tblGrid>
              <a:tr h="28097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Low </a:t>
                      </a:r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Not important.</a:t>
                      </a:r>
                      <a:r>
                        <a:rPr lang="en-SG" b="1" baseline="0" dirty="0" smtClean="0"/>
                        <a:t> [typo, alignment etc.]</a:t>
                      </a:r>
                      <a:endParaRPr lang="en-SG" b="1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High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Critical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088" y="5533901"/>
            <a:ext cx="34602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400" dirty="0">
                <a:solidFill>
                  <a:schemeClr val="bg2"/>
                </a:solidFill>
              </a:rPr>
              <a:t>	</a:t>
            </a:r>
            <a:r>
              <a:rPr lang="en-SG" sz="2400" dirty="0" smtClean="0">
                <a:solidFill>
                  <a:schemeClr val="bg2"/>
                </a:solidFill>
              </a:rPr>
              <a:t>+ 5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400" dirty="0" smtClean="0">
                <a:solidFill>
                  <a:schemeClr val="bg2"/>
                </a:solidFill>
              </a:rPr>
              <a:t>	+10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num(critical) </a:t>
            </a:r>
            <a:endParaRPr lang="en-SG" sz="2400" dirty="0">
              <a:solidFill>
                <a:schemeClr val="bg2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11829" y="1819260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5766" y="2662782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76200">
                  <a:noFill/>
                </a:ln>
                <a:solidFill>
                  <a:srgbClr val="FF0000"/>
                </a:solidFill>
              </a:rPr>
              <a:t>11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4348" y="4409528"/>
            <a:ext cx="3254977" cy="120032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CRITICAL. Stop and Review.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24288" y="4948599"/>
            <a:ext cx="773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http://green.smu.edu.sg/is203/is203_g3t3/issues?assignee_id=&amp;author_id=&amp;label_name=&amp;milestone_id=&amp;scope=all&amp;sort=created_desc&amp;state=all</a:t>
            </a:r>
          </a:p>
        </p:txBody>
      </p:sp>
      <p:pic>
        <p:nvPicPr>
          <p:cNvPr id="10242" name="Picture 2" descr="https://forum.gitlab.com/uploads/default/original/1X/277d9badcbd723e913b3a41e64e8d2f3d2c805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6" y="2171549"/>
            <a:ext cx="4918947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16320"/>
              </p:ext>
            </p:extLst>
          </p:nvPr>
        </p:nvGraphicFramePr>
        <p:xfrm>
          <a:off x="590378" y="1090383"/>
          <a:ext cx="7796281" cy="538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94"/>
                <a:gridCol w="868794"/>
                <a:gridCol w="640164"/>
                <a:gridCol w="868794"/>
                <a:gridCol w="868794"/>
                <a:gridCol w="2812147"/>
                <a:gridCol w="868794"/>
              </a:tblGrid>
              <a:tr h="18888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Issue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Function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Severity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Raw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Final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Description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Closed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38676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- Main Function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test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semanticplace in json output not sorted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 ordering unable to suit to wiki's requirements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is unable to insert special characters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UI -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Broken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73096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appusage table and locationusage table not found; causes system to crash when initializing bootstrap. table name is caps Sensitive. need to rename in IDE.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557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System crashes when heatmap request was sent. Possibly table name (appusage and locationusage) needs to be renamed (case sensitive)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51089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Smartphone usage heatmap (via UI)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Crashes when input is: 6/04/2015 13:00:00 B1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7849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OpenShift-Initial 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Bad Gateway:The proxy server received an invalid response from an upstream server.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/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System unable to load a big zip file. (Might need to increase session time.)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35978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 - Test case Fail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Error Messages for Location.csv and Location-Lookup don't tally</a:t>
                      </a:r>
                      <a:endParaRPr lang="en-GB" sz="12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84298"/>
              </p:ext>
            </p:extLst>
          </p:nvPr>
        </p:nvGraphicFramePr>
        <p:xfrm>
          <a:off x="317156" y="1291510"/>
          <a:ext cx="8439720" cy="4895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497"/>
                <a:gridCol w="940497"/>
                <a:gridCol w="692997"/>
                <a:gridCol w="940497"/>
                <a:gridCol w="940497"/>
                <a:gridCol w="3044238"/>
                <a:gridCol w="940497"/>
              </a:tblGrid>
              <a:tr h="56819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Openshift - Error messages not in sequence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The Error messages are not printed in the right order. Eg. Row 21 appears before row 10.</a:t>
                      </a:r>
                      <a:endParaRPr lang="en-GB" sz="1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62938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Cannot load large data file (Data-zip 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The first data file of thousand entries cannot load finish before Java throws a Java Heap/Java out of memory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638121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Cannot load large data file (Data-zip 3)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The third data file of a million entries cannot load finish before Java throws a Java Heap/Java out of memory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594414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Duplicate entry rows are not returning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Duplicates in Bootstrap for the "most recent entry" have been solved, but then checking with the database for AddBatch are not displaying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57693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Smartphone usage heatmap - misread instructions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Usage heatmap not supposed to take location data as "not there" after 5 minutes.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Add Batch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Testing of Function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JSON Token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JSON does not load. Token is not passing through properly. Always returns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Login - Database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After logging out, database refreshes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Login - Values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After start-up, the program does not allow entry because values not in database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428328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JSONs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Error Messages passing to the UI cannot be resused for the JSON. Therefore, the controller is not that helpful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Metrics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793621"/>
              </p:ext>
            </p:extLst>
          </p:nvPr>
        </p:nvGraphicFramePr>
        <p:xfrm>
          <a:off x="584886" y="2331308"/>
          <a:ext cx="8031893" cy="326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050"/>
                <a:gridCol w="895050"/>
                <a:gridCol w="659510"/>
                <a:gridCol w="895050"/>
                <a:gridCol w="895050"/>
                <a:gridCol w="2897133"/>
                <a:gridCol w="895050"/>
              </a:tblGrid>
              <a:tr h="464777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UI not displaying properly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Test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3303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Logic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(Choosing Options) don't delete the right choices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Does not consider test case of no file uploaded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12897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Values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does not consider taking no values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Add Batch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Cannot read any number of files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Fails Test case for App.csv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62438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Checking of date allows dates that have an inverted date format eg. DD/MM/YYYY instead of YYYY/MM/DD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8339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Categories are loaded in DAOs. Need to keep instantiating DAOs in reports.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76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393" r="22973" b="7598"/>
          <a:stretch/>
        </p:blipFill>
        <p:spPr>
          <a:xfrm>
            <a:off x="457200" y="1764785"/>
            <a:ext cx="5132173" cy="4629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1860" y="6071286"/>
            <a:ext cx="353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*Note: Just some idea of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665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88" y="214185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1)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1637" y="951624"/>
            <a:ext cx="4765313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605" y="1544617"/>
            <a:ext cx="385687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After </a:t>
            </a:r>
            <a:r>
              <a:rPr lang="en-SG" sz="6000" dirty="0" err="1" smtClean="0"/>
              <a:t>Iter</a:t>
            </a:r>
            <a:r>
              <a:rPr lang="en-SG" sz="6000" dirty="0" smtClean="0"/>
              <a:t> 3:</a:t>
            </a:r>
          </a:p>
          <a:p>
            <a:pPr algn="ctr"/>
            <a:r>
              <a:rPr lang="en-SG" sz="6000" dirty="0" smtClean="0"/>
              <a:t>No 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6696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" b="8238"/>
          <a:stretch/>
        </p:blipFill>
        <p:spPr>
          <a:xfrm>
            <a:off x="0" y="1886465"/>
            <a:ext cx="9144000" cy="4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 b="9199"/>
          <a:stretch/>
        </p:blipFill>
        <p:spPr>
          <a:xfrm>
            <a:off x="0" y="1894703"/>
            <a:ext cx="9144000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we have utilized – Login/logout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Response.sendRedirect</a:t>
            </a:r>
            <a:r>
              <a:rPr lang="en-GB" dirty="0" smtClean="0"/>
              <a:t> to Protect Pages</a:t>
            </a:r>
          </a:p>
          <a:p>
            <a:r>
              <a:rPr lang="en-GB" dirty="0" smtClean="0"/>
              <a:t>Session variable to log individuals</a:t>
            </a:r>
          </a:p>
          <a:p>
            <a:r>
              <a:rPr lang="en-GB" dirty="0" smtClean="0"/>
              <a:t>Separate Entities for Admin/Student</a:t>
            </a:r>
          </a:p>
          <a:p>
            <a:r>
              <a:rPr lang="en-GB" dirty="0" smtClean="0"/>
              <a:t>Separate pages for Admin/Student (Different Functions)</a:t>
            </a:r>
          </a:p>
          <a:p>
            <a:r>
              <a:rPr lang="en-GB" dirty="0" smtClean="0"/>
              <a:t>Logout: </a:t>
            </a:r>
            <a:r>
              <a:rPr lang="en-GB" dirty="0" err="1" smtClean="0"/>
              <a:t>Sendredirect</a:t>
            </a:r>
            <a:r>
              <a:rPr lang="en-GB" dirty="0" smtClean="0"/>
              <a:t> + </a:t>
            </a:r>
            <a:r>
              <a:rPr lang="en-GB" dirty="0" err="1" smtClean="0"/>
              <a:t>removeAttribute</a:t>
            </a:r>
            <a:endParaRPr lang="en-GB" dirty="0" smtClean="0"/>
          </a:p>
          <a:p>
            <a:r>
              <a:rPr lang="en-GB" dirty="0" smtClean="0"/>
              <a:t>Form Action: Type =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dirty="0" err="1" smtClean="0"/>
              <a:t>TreeMap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Unique keys for duplicates and passing variables</a:t>
            </a:r>
          </a:p>
          <a:p>
            <a:pPr lvl="1"/>
            <a:r>
              <a:rPr lang="en-GB" dirty="0"/>
              <a:t>Ties with JSON printing</a:t>
            </a:r>
          </a:p>
          <a:p>
            <a:pPr lvl="1"/>
            <a:r>
              <a:rPr lang="en-GB" dirty="0"/>
              <a:t>Easier to retrieve from Home page</a:t>
            </a:r>
          </a:p>
          <a:p>
            <a:r>
              <a:rPr lang="en-GB" dirty="0" smtClean="0"/>
              <a:t>Queries</a:t>
            </a:r>
          </a:p>
          <a:p>
            <a:pPr lvl="1"/>
            <a:r>
              <a:rPr lang="en-GB" dirty="0" smtClean="0"/>
              <a:t>Checking with database for legit primary keys (</a:t>
            </a:r>
            <a:r>
              <a:rPr lang="en-GB" dirty="0" err="1" smtClean="0"/>
              <a:t>appid</a:t>
            </a:r>
            <a:r>
              <a:rPr lang="en-GB" dirty="0" smtClean="0"/>
              <a:t>, </a:t>
            </a:r>
            <a:r>
              <a:rPr lang="en-GB" dirty="0" err="1" smtClean="0"/>
              <a:t>macadd</a:t>
            </a:r>
            <a:r>
              <a:rPr lang="en-GB" dirty="0" smtClean="0"/>
              <a:t>, </a:t>
            </a:r>
            <a:r>
              <a:rPr lang="en-GB" dirty="0" err="1" smtClean="0"/>
              <a:t>locationid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On Duplicate Update</a:t>
            </a:r>
          </a:p>
          <a:p>
            <a:pPr lvl="1"/>
            <a:r>
              <a:rPr lang="en-GB" dirty="0" smtClean="0"/>
              <a:t>STR_TO_DATE</a:t>
            </a:r>
          </a:p>
          <a:p>
            <a:pPr lvl="1"/>
            <a:r>
              <a:rPr lang="en-GB" dirty="0" err="1" smtClean="0"/>
              <a:t>Addbatch</a:t>
            </a:r>
            <a:r>
              <a:rPr lang="en-GB" dirty="0" smtClean="0"/>
              <a:t>, </a:t>
            </a:r>
            <a:r>
              <a:rPr lang="en-GB" dirty="0" err="1" smtClean="0"/>
              <a:t>Executebatch</a:t>
            </a:r>
            <a:r>
              <a:rPr lang="en-GB" dirty="0" smtClean="0"/>
              <a:t>, </a:t>
            </a:r>
            <a:r>
              <a:rPr lang="en-GB" dirty="0" err="1" smtClean="0"/>
              <a:t>Executequery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[] return)</a:t>
            </a:r>
          </a:p>
        </p:txBody>
      </p:sp>
    </p:spTree>
    <p:extLst>
      <p:ext uri="{BB962C8B-B14F-4D97-AF65-F5344CB8AC3E}">
        <p14:creationId xmlns:p14="http://schemas.microsoft.com/office/powerpoint/2010/main" val="13697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sz="2400" dirty="0"/>
              <a:t>Zip File</a:t>
            </a:r>
          </a:p>
          <a:p>
            <a:pPr lvl="1"/>
            <a:r>
              <a:rPr lang="en-GB" sz="2400" dirty="0" err="1"/>
              <a:t>ZipInputStream</a:t>
            </a:r>
            <a:r>
              <a:rPr lang="en-GB" sz="2400" dirty="0"/>
              <a:t>, Part, </a:t>
            </a:r>
            <a:r>
              <a:rPr lang="en-GB" sz="2400" dirty="0" err="1"/>
              <a:t>ZipEntry</a:t>
            </a:r>
            <a:r>
              <a:rPr lang="en-GB" sz="2400" dirty="0"/>
              <a:t>, one-by-one retrieval.</a:t>
            </a:r>
          </a:p>
          <a:p>
            <a:pPr lvl="1"/>
            <a:r>
              <a:rPr lang="en-GB" sz="2400" dirty="0"/>
              <a:t>Ensures file input (UI side)</a:t>
            </a:r>
          </a:p>
          <a:p>
            <a:r>
              <a:rPr lang="en-GB" sz="2400" dirty="0"/>
              <a:t>Servlet vs JSP </a:t>
            </a:r>
          </a:p>
          <a:p>
            <a:pPr lvl="1"/>
            <a:r>
              <a:rPr lang="en-GB" sz="2400" dirty="0"/>
              <a:t>Higher level implementation of return variables (1 Passing system)</a:t>
            </a:r>
          </a:p>
          <a:p>
            <a:pPr lvl="1"/>
            <a:r>
              <a:rPr lang="en-GB" sz="2400" dirty="0" err="1" smtClean="0"/>
              <a:t>DoPost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DoGet</a:t>
            </a:r>
            <a:r>
              <a:rPr lang="en-GB" sz="2400" dirty="0" smtClean="0"/>
              <a:t> (Difference)</a:t>
            </a:r>
            <a:endParaRPr lang="en-GB" sz="2400" dirty="0"/>
          </a:p>
          <a:p>
            <a:r>
              <a:rPr lang="en-GB" sz="2400" dirty="0" smtClean="0"/>
              <a:t>Controllers </a:t>
            </a:r>
            <a:r>
              <a:rPr lang="en-GB" sz="2400" dirty="0"/>
              <a:t>(between JSON and Bootstrap UI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Duplicate Checking at DAO level</a:t>
            </a:r>
          </a:p>
          <a:p>
            <a:r>
              <a:rPr lang="en-GB" sz="2400" dirty="0" smtClean="0"/>
              <a:t>Loading through DAOs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 (UI)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Form Action Type = File (To take in file inputs)</a:t>
            </a:r>
          </a:p>
          <a:p>
            <a:r>
              <a:rPr lang="en-GB" sz="2400" dirty="0" smtClean="0"/>
              <a:t>Checks for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. If null, don’t print anything except nothing passed.</a:t>
            </a:r>
          </a:p>
          <a:p>
            <a:r>
              <a:rPr lang="en-GB" sz="2400" dirty="0" smtClean="0"/>
              <a:t>Printing from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 (if present) and sorting by rows</a:t>
            </a:r>
          </a:p>
        </p:txBody>
      </p:sp>
    </p:spTree>
    <p:extLst>
      <p:ext uri="{BB962C8B-B14F-4D97-AF65-F5344CB8AC3E}">
        <p14:creationId xmlns:p14="http://schemas.microsoft.com/office/powerpoint/2010/main" val="1678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Delete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Add on to Bootstrap</a:t>
            </a:r>
          </a:p>
          <a:p>
            <a:r>
              <a:rPr lang="en-GB" sz="2400" dirty="0" smtClean="0"/>
              <a:t>For variables, follow Bootstrap, however, take in 3 variables (</a:t>
            </a:r>
            <a:r>
              <a:rPr lang="en-GB" sz="2400" dirty="0" err="1" smtClean="0"/>
              <a:t>request.setAttributes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Only returns if invalid variables OR success and rows deleted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25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location based on floor from </a:t>
            </a:r>
            <a:r>
              <a:rPr lang="en-US" dirty="0" err="1" smtClean="0"/>
              <a:t>locationDAO</a:t>
            </a:r>
            <a:endParaRPr lang="en-US" dirty="0"/>
          </a:p>
          <a:p>
            <a:r>
              <a:rPr lang="en-US" dirty="0" smtClean="0"/>
              <a:t>Get unique users on the floor based on query by joining tables</a:t>
            </a:r>
          </a:p>
          <a:p>
            <a:r>
              <a:rPr lang="en-US" dirty="0" smtClean="0"/>
              <a:t>Ensures no duplicates with </a:t>
            </a:r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LocationUsage</a:t>
            </a:r>
            <a:r>
              <a:rPr lang="en-US" dirty="0"/>
              <a:t> </a:t>
            </a:r>
            <a:r>
              <a:rPr lang="en-US" dirty="0" smtClean="0"/>
              <a:t>entity to log</a:t>
            </a:r>
          </a:p>
          <a:p>
            <a:r>
              <a:rPr lang="en-US" dirty="0" smtClean="0"/>
              <a:t>Ignores 5 minutes update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Utility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/>
          <a:lstStyle/>
          <a:p>
            <a:r>
              <a:rPr lang="en-GB" dirty="0" smtClean="0"/>
              <a:t>Main checker whether methods work</a:t>
            </a:r>
          </a:p>
          <a:p>
            <a:pPr lvl="1"/>
            <a:r>
              <a:rPr lang="en-GB" dirty="0" err="1" smtClean="0"/>
              <a:t>parseString</a:t>
            </a:r>
            <a:r>
              <a:rPr lang="en-GB" dirty="0" smtClean="0"/>
              <a:t>, </a:t>
            </a:r>
            <a:r>
              <a:rPr lang="en-GB" dirty="0" err="1" smtClean="0"/>
              <a:t>parseDate</a:t>
            </a:r>
            <a:r>
              <a:rPr lang="en-GB" dirty="0" smtClean="0"/>
              <a:t>, </a:t>
            </a:r>
            <a:r>
              <a:rPr lang="en-GB" dirty="0" err="1" smtClean="0"/>
              <a:t>parseInt</a:t>
            </a:r>
            <a:r>
              <a:rPr lang="en-GB" dirty="0" smtClean="0"/>
              <a:t> (Checks for Null)</a:t>
            </a:r>
          </a:p>
          <a:p>
            <a:pPr lvl="1"/>
            <a:r>
              <a:rPr lang="en-GB" dirty="0" smtClean="0"/>
              <a:t>Checkers (return Booleans)</a:t>
            </a:r>
          </a:p>
          <a:p>
            <a:pPr lvl="2"/>
            <a:r>
              <a:rPr lang="en-GB" dirty="0" err="1" smtClean="0"/>
              <a:t>checkDate</a:t>
            </a:r>
            <a:endParaRPr lang="en-GB" dirty="0" smtClean="0"/>
          </a:p>
          <a:p>
            <a:pPr lvl="2"/>
            <a:r>
              <a:rPr lang="en-GB" dirty="0" err="1" smtClean="0"/>
              <a:t>checkCategory</a:t>
            </a:r>
            <a:r>
              <a:rPr lang="en-GB" dirty="0" smtClean="0"/>
              <a:t>/</a:t>
            </a:r>
            <a:r>
              <a:rPr lang="en-GB" dirty="0" err="1" smtClean="0"/>
              <a:t>checkSchool</a:t>
            </a:r>
            <a:endParaRPr lang="en-GB" dirty="0" smtClean="0"/>
          </a:p>
          <a:p>
            <a:pPr lvl="2"/>
            <a:r>
              <a:rPr lang="en-GB" dirty="0" err="1" smtClean="0"/>
              <a:t>checkEmail</a:t>
            </a:r>
            <a:r>
              <a:rPr lang="en-GB" dirty="0" smtClean="0"/>
              <a:t> (validity)</a:t>
            </a:r>
          </a:p>
          <a:p>
            <a:pPr lvl="2"/>
            <a:r>
              <a:rPr lang="en-GB" dirty="0" err="1" smtClean="0"/>
              <a:t>checkPassword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2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136"/>
            <a:ext cx="7772400" cy="1456267"/>
          </a:xfrm>
        </p:spPr>
        <p:txBody>
          <a:bodyPr/>
          <a:lstStyle/>
          <a:p>
            <a:r>
              <a:rPr lang="en-GB" dirty="0" smtClean="0"/>
              <a:t>Libraries We have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171"/>
            <a:ext cx="7772400" cy="364913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Bootstrap: </a:t>
            </a:r>
            <a:r>
              <a:rPr lang="en-GB" sz="4000" dirty="0" err="1" smtClean="0"/>
              <a:t>OpenCSV</a:t>
            </a:r>
            <a:endParaRPr lang="en-GB" sz="4000" dirty="0"/>
          </a:p>
          <a:p>
            <a:endParaRPr lang="en-GB" sz="4000" dirty="0" smtClean="0"/>
          </a:p>
          <a:p>
            <a:r>
              <a:rPr lang="en-GB" sz="4000" dirty="0" smtClean="0"/>
              <a:t>JSON: GSON</a:t>
            </a:r>
          </a:p>
          <a:p>
            <a:endParaRPr lang="en-GB" sz="4000" dirty="0" smtClean="0"/>
          </a:p>
          <a:p>
            <a:r>
              <a:rPr lang="en-GB" sz="4000" dirty="0" smtClean="0"/>
              <a:t>UI: Bootstrap</a:t>
            </a:r>
            <a:endParaRPr lang="en-GB" sz="4000" dirty="0"/>
          </a:p>
        </p:txBody>
      </p:sp>
      <p:pic>
        <p:nvPicPr>
          <p:cNvPr id="1026" name="Picture 2" descr="https://upload.wikimedia.org/wikipedia/commons/2/2b/Melk_-_Abbey_-_Libr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98" y="3347828"/>
            <a:ext cx="4157973" cy="31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71" y="0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2)</a:t>
            </a:r>
            <a:endParaRPr lang="en-GB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33740"/>
              </p:ext>
            </p:extLst>
          </p:nvPr>
        </p:nvGraphicFramePr>
        <p:xfrm>
          <a:off x="490152" y="1341761"/>
          <a:ext cx="8349048" cy="5029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90287"/>
                <a:gridCol w="2658761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smtClean="0">
                          <a:effectLst>
                            <a:glow rad="101600">
                              <a:schemeClr val="bg1">
                                <a:lumMod val="65000"/>
                                <a:lumOff val="35000"/>
                                <a:alpha val="60000"/>
                              </a:schemeClr>
                            </a:glow>
                          </a:effectLst>
                        </a:rPr>
                        <a:t>Required Functionalities: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Status:</a:t>
                      </a:r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Login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 on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2.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Bootstrap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3. Basic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Top-k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5.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Smartphone Overuse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6.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Dual interfaces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Constantly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in 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7.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Loading location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8. Deletion of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9. Smartphone Usage </a:t>
                      </a:r>
                      <a:r>
                        <a:rPr lang="en-SG" sz="2400" dirty="0" err="1" smtClean="0">
                          <a:solidFill>
                            <a:srgbClr val="00B050"/>
                          </a:solidFill>
                        </a:rPr>
                        <a:t>Heatmap</a:t>
                      </a:r>
                      <a:endParaRPr lang="en-SG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en-GB" baseline="0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10.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Social Activeness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Bootstrap took much longer than expected</a:t>
            </a:r>
          </a:p>
          <a:p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r>
              <a:rPr lang="en-GB" dirty="0" smtClean="0"/>
              <a:t> test cases still incomplete</a:t>
            </a:r>
          </a:p>
          <a:p>
            <a:r>
              <a:rPr lang="en-GB" dirty="0" smtClean="0"/>
              <a:t>Login fails two test casts</a:t>
            </a:r>
          </a:p>
          <a:p>
            <a:r>
              <a:rPr lang="en-GB" dirty="0" smtClean="0"/>
              <a:t>Latest not on </a:t>
            </a:r>
            <a:r>
              <a:rPr lang="en-GB" dirty="0" err="1" smtClean="0"/>
              <a:t>Openshift</a:t>
            </a:r>
            <a:endParaRPr lang="en-GB" dirty="0" smtClean="0"/>
          </a:p>
          <a:p>
            <a:r>
              <a:rPr lang="en-GB" dirty="0" smtClean="0"/>
              <a:t>Foreseeable Problems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1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Activeness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Where we will go from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867" y="3308581"/>
            <a:ext cx="7772400" cy="1468800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13314" name="Picture 2" descr="http://www.threespiresbrewing.com/wp-content/uploads/2015/06/Thats-All-Fol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42" y="855803"/>
            <a:ext cx="5666094" cy="31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2175511"/>
            <a:ext cx="8834857" cy="3291842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608155" y="5271106"/>
            <a:ext cx="582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11[Iteration 5] : Application ready for  UAT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81" y="4227062"/>
            <a:ext cx="3427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458" y="2594251"/>
            <a:ext cx="6767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24375" y="1654802"/>
            <a:ext cx="417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24416" y="3506060"/>
            <a:ext cx="502011" cy="281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23" name="Rectangle 22"/>
          <p:cNvSpPr/>
          <p:nvPr/>
        </p:nvSpPr>
        <p:spPr>
          <a:xfrm>
            <a:off x="68580" y="4555885"/>
            <a:ext cx="4114800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2628" y="2687490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768" y="1719572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18753" y="5523444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87686" y="749966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Milestones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08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28/8/2015  12/9/2015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7" y="2103098"/>
            <a:ext cx="2634257" cy="934647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100" dirty="0">
              <a:solidFill>
                <a:sysClr val="windowText" lastClr="000000"/>
              </a:solidFill>
            </a:endParaRPr>
          </a:p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>
              <a:defRPr/>
            </a:pP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</a:t>
            </a:r>
            <a:r>
              <a:rPr lang="en-SG" sz="2100" dirty="0">
                <a:solidFill>
                  <a:sysClr val="windowText" lastClr="000000"/>
                </a:solidFill>
              </a:rPr>
              <a:t> 3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851" y="3161006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Project Planning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Use Case Diagram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64003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Delete Location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Login/Logout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Usage Heatmap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1538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Bootstrap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Class Diagram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have flown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Activeness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Will fly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562"/>
            <a:ext cx="9144000" cy="44437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4038" y="190781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 smtClean="0"/>
          </a:p>
          <a:p>
            <a:r>
              <a:rPr lang="en-GB" dirty="0" smtClean="0"/>
              <a:t>Iteration Schedule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893276" y="1556951"/>
            <a:ext cx="1853513" cy="50415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own Arrow 2"/>
          <p:cNvSpPr/>
          <p:nvPr/>
        </p:nvSpPr>
        <p:spPr>
          <a:xfrm rot="2345422">
            <a:off x="6559572" y="728523"/>
            <a:ext cx="304800" cy="8246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95070" y="190781"/>
            <a:ext cx="2018270" cy="728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Current Iteration!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545490" y="3616410"/>
            <a:ext cx="510746" cy="2636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218075"/>
            <a:ext cx="7772400" cy="1456267"/>
          </a:xfrm>
        </p:spPr>
        <p:txBody>
          <a:bodyPr/>
          <a:lstStyle/>
          <a:p>
            <a:r>
              <a:rPr lang="en-GB" dirty="0" smtClean="0"/>
              <a:t>Iteration schedule (Current Part 1)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74788" y="1927655"/>
            <a:ext cx="3525795" cy="708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Iteration 4 PM: Darren</a:t>
            </a:r>
            <a:endParaRPr lang="en-GB" sz="24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1523999" y="3641125"/>
            <a:ext cx="2537253" cy="527221"/>
          </a:xfrm>
          <a:prstGeom prst="bentUpArrow">
            <a:avLst>
              <a:gd name="adj1" fmla="val 23356"/>
              <a:gd name="adj2" fmla="val 25396"/>
              <a:gd name="adj3" fmla="val 243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72711" y="3142734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1:</a:t>
            </a:r>
          </a:p>
          <a:p>
            <a:pPr algn="ctr"/>
            <a:r>
              <a:rPr lang="en-GB" sz="2400" dirty="0" smtClean="0"/>
              <a:t>Jeremy Ong</a:t>
            </a:r>
          </a:p>
          <a:p>
            <a:pPr algn="ctr"/>
            <a:r>
              <a:rPr lang="en-GB" sz="2400" dirty="0" smtClean="0"/>
              <a:t>Tan </a:t>
            </a:r>
            <a:r>
              <a:rPr lang="en-GB" sz="2400" dirty="0" err="1" smtClean="0"/>
              <a:t>Zhi</a:t>
            </a:r>
            <a:r>
              <a:rPr lang="en-GB" sz="2400" dirty="0" smtClean="0"/>
              <a:t> Hui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056236" y="4728515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2:</a:t>
            </a:r>
          </a:p>
          <a:p>
            <a:pPr algn="ctr"/>
            <a:r>
              <a:rPr lang="en-GB" sz="2400" dirty="0" smtClean="0"/>
              <a:t>Yee Shu Wen</a:t>
            </a:r>
          </a:p>
          <a:p>
            <a:pPr algn="ctr"/>
            <a:r>
              <a:rPr lang="en-GB" sz="2400" dirty="0" err="1" smtClean="0"/>
              <a:t>Nabilah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6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1802</TotalTime>
  <Words>2018</Words>
  <Application>Microsoft Office PowerPoint</Application>
  <PresentationFormat>On-screen Show (4:3)</PresentationFormat>
  <Paragraphs>651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Celestial</vt:lpstr>
      <vt:lpstr>Supervisor Review (week 9)</vt:lpstr>
      <vt:lpstr>Meeting Agenda</vt:lpstr>
      <vt:lpstr>Update on functionalities (Part 1)</vt:lpstr>
      <vt:lpstr>Update on Functionalities (Part 2)</vt:lpstr>
      <vt:lpstr>PowerPoint Presentation</vt:lpstr>
      <vt:lpstr>PowerPoint Presentation</vt:lpstr>
      <vt:lpstr>PowerPoint Presentation</vt:lpstr>
      <vt:lpstr>PowerPoint Presentation</vt:lpstr>
      <vt:lpstr>Iteration schedule (Current Part 1)</vt:lpstr>
      <vt:lpstr>Iteration Schedule (Current Part 2)</vt:lpstr>
      <vt:lpstr>Critical path (Iteration 1)  28/08 – 12/09 (16 Days)</vt:lpstr>
      <vt:lpstr>Critical path (Iteration 2) 12/09 – 25/09 (15 Days)</vt:lpstr>
      <vt:lpstr>Critical path (Iteration 3) 25/09 – 09/10 (15 Days)</vt:lpstr>
      <vt:lpstr>Critical path (Iteration 4) – Part 1 09/10 – 23/10 (15 Days)</vt:lpstr>
      <vt:lpstr>Critical path (Iteration 4)- Part 2 09/10 – 23/10 (15 Days)</vt:lpstr>
      <vt:lpstr>Critical path (Iteration 5) 23/10 – 06/11 (15 Days)</vt:lpstr>
      <vt:lpstr>Critical path (Iteration 6) 06/11 – 20/11 (15 Days)</vt:lpstr>
      <vt:lpstr>Task metrics</vt:lpstr>
      <vt:lpstr>Task metrics</vt:lpstr>
      <vt:lpstr>Task metrics</vt:lpstr>
      <vt:lpstr>Task metrics</vt:lpstr>
      <vt:lpstr>Task metrics</vt:lpstr>
      <vt:lpstr>Task metrics</vt:lpstr>
      <vt:lpstr>Bug Metrics</vt:lpstr>
      <vt:lpstr>Bug Metrics</vt:lpstr>
      <vt:lpstr>Bug Metrics</vt:lpstr>
      <vt:lpstr>Bug Metrics</vt:lpstr>
      <vt:lpstr>Bug Metrics</vt:lpstr>
      <vt:lpstr>Sample Images of what we’ve done </vt:lpstr>
      <vt:lpstr>Sample Images of what we’ve done</vt:lpstr>
      <vt:lpstr>Sample Images of what we’ve done</vt:lpstr>
      <vt:lpstr>Ideas we have utilized – Login/logout</vt:lpstr>
      <vt:lpstr>Ideas we have utilized – Bootstrap</vt:lpstr>
      <vt:lpstr>Ideas we have utilized – Bootstrap</vt:lpstr>
      <vt:lpstr>Ideas we have utilized – Bootstrap (UI)</vt:lpstr>
      <vt:lpstr>Ideas we have utilized – Delete location</vt:lpstr>
      <vt:lpstr>Ideas we have utilized – Usage Heatmap</vt:lpstr>
      <vt:lpstr>Ideas we have utilized – Utility</vt:lpstr>
      <vt:lpstr>Libraries We have used</vt:lpstr>
      <vt:lpstr>Learning experience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Review (week 9)</dc:title>
  <dc:creator>Boyofthefuture .</dc:creator>
  <cp:lastModifiedBy>Boyofthefuture .</cp:lastModifiedBy>
  <cp:revision>42</cp:revision>
  <dcterms:created xsi:type="dcterms:W3CDTF">2015-10-12T06:11:27Z</dcterms:created>
  <dcterms:modified xsi:type="dcterms:W3CDTF">2015-10-14T06:00:42Z</dcterms:modified>
</cp:coreProperties>
</file>