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1" r:id="rId4"/>
    <p:sldId id="280" r:id="rId5"/>
    <p:sldId id="274" r:id="rId6"/>
    <p:sldId id="288" r:id="rId7"/>
    <p:sldId id="290" r:id="rId8"/>
    <p:sldId id="303" r:id="rId9"/>
    <p:sldId id="260" r:id="rId10"/>
    <p:sldId id="305" r:id="rId11"/>
    <p:sldId id="262" r:id="rId12"/>
    <p:sldId id="295" r:id="rId13"/>
    <p:sldId id="296" r:id="rId14"/>
    <p:sldId id="298" r:id="rId15"/>
    <p:sldId id="302" r:id="rId16"/>
    <p:sldId id="299" r:id="rId17"/>
    <p:sldId id="300" r:id="rId18"/>
    <p:sldId id="294" r:id="rId19"/>
    <p:sldId id="258" r:id="rId20"/>
    <p:sldId id="267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538135"/>
    <a:srgbClr val="00C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527" autoAdjust="0"/>
  </p:normalViewPr>
  <p:slideViewPr>
    <p:cSldViewPr snapToGrid="0">
      <p:cViewPr varScale="1">
        <p:scale>
          <a:sx n="56" d="100"/>
          <a:sy n="56" d="100"/>
        </p:scale>
        <p:origin x="10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689DB-E864-433F-A480-18F2A5067647}" type="datetimeFigureOut">
              <a:rPr lang="en-SG" smtClean="0"/>
              <a:t>1/10/2015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BC2EF-6510-4A42-9AB3-5612D5E407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7039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No white font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C2EF-6510-4A42-9AB3-5612D5E407F3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8813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Numbers change black font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C2EF-6510-4A42-9AB3-5612D5E407F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723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TEST</a:t>
            </a:r>
            <a:r>
              <a:rPr lang="en-SG" baseline="0" dirty="0" smtClean="0"/>
              <a:t> LOCALLY&gt;&gt; Integrate&gt;&gt; DEPLOY&gt;&gt; TEST on </a:t>
            </a:r>
            <a:r>
              <a:rPr lang="en-SG" baseline="0" dirty="0" err="1" smtClean="0"/>
              <a:t>openshift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C2EF-6510-4A42-9AB3-5612D5E407F3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610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Current value for each metrics</a:t>
            </a:r>
          </a:p>
          <a:p>
            <a:r>
              <a:rPr lang="en-SG" dirty="0" smtClean="0"/>
              <a:t>	any action based on mitigation plan</a:t>
            </a:r>
          </a:p>
          <a:p>
            <a:r>
              <a:rPr lang="en-SG" dirty="0" smtClean="0"/>
              <a:t>https://docs.google.com/spreadsheets/d/1Sp80UyYZO_gT89sFfwVYJIofxsbHAiiVybEl8Qu1xrA/edit#gid=0</a:t>
            </a:r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C2EF-6510-4A42-9AB3-5612D5E407F3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227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Rotation plan</a:t>
            </a:r>
          </a:p>
          <a:p>
            <a:r>
              <a:rPr lang="en-SG" dirty="0" smtClean="0"/>
              <a:t>	</a:t>
            </a:r>
            <a:r>
              <a:rPr lang="en-SG" dirty="0" err="1" smtClean="0"/>
              <a:t>wgich</a:t>
            </a:r>
            <a:r>
              <a:rPr lang="en-SG" dirty="0" smtClean="0"/>
              <a:t> pm which milestone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C2EF-6510-4A42-9AB3-5612D5E407F3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5594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Title add </a:t>
            </a:r>
            <a:r>
              <a:rPr lang="en-SG" dirty="0" err="1" smtClean="0"/>
              <a:t>color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C2EF-6510-4A42-9AB3-5612D5E407F3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011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C2EF-6510-4A42-9AB3-5612D5E407F3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81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Rotation plan</a:t>
            </a:r>
          </a:p>
          <a:p>
            <a:r>
              <a:rPr lang="en-SG" dirty="0" smtClean="0"/>
              <a:t>	</a:t>
            </a:r>
            <a:r>
              <a:rPr lang="en-SG" dirty="0" err="1" smtClean="0"/>
              <a:t>wgich</a:t>
            </a:r>
            <a:r>
              <a:rPr lang="en-SG" dirty="0" smtClean="0"/>
              <a:t> pm which milestone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C2EF-6510-4A42-9AB3-5612D5E407F3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8529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Remove</a:t>
            </a:r>
            <a:r>
              <a:rPr lang="en-SG" baseline="0" dirty="0" smtClean="0"/>
              <a:t> dates and weeks . Title.. Black box white font, bolded.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C2EF-6510-4A42-9AB3-5612D5E407F3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563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Week 7: PM Review</a:t>
            </a:r>
            <a:endParaRPr lang="en-S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82001" y="6360161"/>
            <a:ext cx="1516641" cy="434974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G3T3</a:t>
            </a:r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78898" y="5282943"/>
            <a:ext cx="1838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Darren  </a:t>
            </a:r>
            <a:r>
              <a:rPr lang="en-SG" sz="3200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Tay</a:t>
            </a:r>
            <a:endParaRPr lang="en-SG" sz="32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35274" y="5373199"/>
            <a:ext cx="1838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Shu  Wen</a:t>
            </a:r>
            <a:endParaRPr lang="en-SG" sz="32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4681" y="5373199"/>
            <a:ext cx="1838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Jeremy  Ong</a:t>
            </a:r>
            <a:endParaRPr lang="en-SG" sz="32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9087" y="5373199"/>
            <a:ext cx="1838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Nabilah  Banu</a:t>
            </a:r>
            <a:endParaRPr lang="en-SG" sz="32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52787" y="5373199"/>
            <a:ext cx="1838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Zhi  Hui</a:t>
            </a:r>
            <a:endParaRPr lang="en-SG" sz="32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315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9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" y="294440"/>
            <a:ext cx="12065000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 smtClean="0"/>
          </a:p>
          <a:p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6242050" y="281233"/>
            <a:ext cx="2789655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92220" y="413978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Functionalities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2105978" y="424138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Project Schedule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6242049" y="437890"/>
            <a:ext cx="292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212121"/>
                </a:solidFill>
                <a:effectLst/>
              </a:rPr>
              <a:t>Roles &amp; Responsibilities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42050" y="434991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Metrics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9170035" y="43499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PP</a:t>
            </a:r>
            <a:r>
              <a:rPr lang="en-SG" dirty="0" smtClean="0"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SG" dirty="0"/>
              <a:t>Team &amp; Rotation Plans</a:t>
            </a:r>
          </a:p>
        </p:txBody>
      </p:sp>
    </p:spTree>
    <p:extLst>
      <p:ext uri="{BB962C8B-B14F-4D97-AF65-F5344CB8AC3E}">
        <p14:creationId xmlns:p14="http://schemas.microsoft.com/office/powerpoint/2010/main" val="426978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Scroll 1"/>
          <p:cNvSpPr/>
          <p:nvPr/>
        </p:nvSpPr>
        <p:spPr>
          <a:xfrm>
            <a:off x="-399497" y="0"/>
            <a:ext cx="12748335" cy="6733712"/>
          </a:xfrm>
          <a:prstGeom prst="verticalScroll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781235" y="1091953"/>
            <a:ext cx="10049522" cy="5291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3243607" y="0"/>
            <a:ext cx="57935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is Doing What</a:t>
            </a:r>
            <a:endParaRPr lang="en-US" sz="4800" b="1" cap="none" spc="0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85421" y="1225118"/>
            <a:ext cx="9516862" cy="5326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ITERATION 1</a:t>
            </a:r>
            <a:endParaRPr lang="en-SG" sz="2800" dirty="0"/>
          </a:p>
        </p:txBody>
      </p:sp>
      <p:sp>
        <p:nvSpPr>
          <p:cNvPr id="10" name="Rectangle 9"/>
          <p:cNvSpPr/>
          <p:nvPr/>
        </p:nvSpPr>
        <p:spPr>
          <a:xfrm>
            <a:off x="781235" y="1961965"/>
            <a:ext cx="10049522" cy="4421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SG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PM: Jeremy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SG" sz="2400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en-SG" sz="2400" dirty="0" smtClean="0">
                <a:solidFill>
                  <a:schemeClr val="tx1">
                    <a:lumMod val="95000"/>
                  </a:schemeClr>
                </a:solidFill>
              </a:rPr>
              <a:t>Use </a:t>
            </a:r>
            <a:r>
              <a:rPr lang="en-SG" sz="2400" dirty="0">
                <a:solidFill>
                  <a:schemeClr val="tx1">
                    <a:lumMod val="95000"/>
                  </a:schemeClr>
                </a:solidFill>
              </a:rPr>
              <a:t>Case Diagram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SG" sz="2400" dirty="0" smtClean="0">
                <a:solidFill>
                  <a:schemeClr val="tx1">
                    <a:lumMod val="95000"/>
                  </a:schemeClr>
                </a:solidFill>
              </a:rPr>
              <a:t>	Domain </a:t>
            </a:r>
            <a:r>
              <a:rPr lang="en-SG" sz="2400" dirty="0">
                <a:solidFill>
                  <a:schemeClr val="tx1">
                    <a:lumMod val="95000"/>
                  </a:schemeClr>
                </a:solidFill>
              </a:rPr>
              <a:t>Diagram</a:t>
            </a:r>
          </a:p>
          <a:p>
            <a:endParaRPr lang="en-SG" sz="2400" dirty="0" smtClean="0"/>
          </a:p>
          <a:p>
            <a:endParaRPr lang="en-SG" sz="2400" dirty="0"/>
          </a:p>
          <a:p>
            <a:r>
              <a:rPr lang="en-SG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1: Darren + Shu Wen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/>
              <a:t>ER Diagram</a:t>
            </a:r>
          </a:p>
          <a:p>
            <a:endParaRPr lang="en-SG" sz="2400" dirty="0"/>
          </a:p>
          <a:p>
            <a:r>
              <a:rPr lang="en-SG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2: Zhi Hui + Nabilah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/>
              <a:t>Sequence Diagram 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94650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Scroll 1"/>
          <p:cNvSpPr/>
          <p:nvPr/>
        </p:nvSpPr>
        <p:spPr>
          <a:xfrm>
            <a:off x="-399497" y="0"/>
            <a:ext cx="12748335" cy="6733712"/>
          </a:xfrm>
          <a:prstGeom prst="verticalScroll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39162" y="1035182"/>
            <a:ext cx="10471015" cy="5698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3243607" y="0"/>
            <a:ext cx="57935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is Doing What</a:t>
            </a:r>
            <a:endParaRPr lang="en-US" sz="4800" b="1" cap="none" spc="0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44880" y="1154094"/>
            <a:ext cx="10069350" cy="5326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ITERATION 2</a:t>
            </a:r>
            <a:endParaRPr lang="en-SG" sz="2800" dirty="0"/>
          </a:p>
        </p:txBody>
      </p:sp>
      <p:sp>
        <p:nvSpPr>
          <p:cNvPr id="11" name="Rectangle 10"/>
          <p:cNvSpPr/>
          <p:nvPr/>
        </p:nvSpPr>
        <p:spPr>
          <a:xfrm>
            <a:off x="751840" y="1802160"/>
            <a:ext cx="10471015" cy="4896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PM: Zhi Hui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/>
              <a:t>Supervisor Meeting </a:t>
            </a:r>
            <a:r>
              <a:rPr lang="en-SG" sz="2400" dirty="0" smtClean="0"/>
              <a:t>1 </a:t>
            </a:r>
            <a:r>
              <a:rPr lang="en-SG" sz="2400" dirty="0"/>
              <a:t>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Task metrics &amp; Test plan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SG" sz="2400" dirty="0"/>
          </a:p>
          <a:p>
            <a:r>
              <a:rPr lang="en-SG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1: Darren + Nabilah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SG" sz="2400" dirty="0" smtClean="0">
                <a:solidFill>
                  <a:schemeClr val="tx1">
                    <a:lumMod val="95000"/>
                  </a:schemeClr>
                </a:solidFill>
              </a:rPr>
              <a:t>Sequence Diagram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SG" sz="2400" dirty="0" smtClean="0">
                <a:solidFill>
                  <a:schemeClr val="tx1">
                    <a:lumMod val="95000"/>
                  </a:schemeClr>
                </a:solidFill>
              </a:rPr>
              <a:t>Bootstrap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SG" sz="2400" dirty="0"/>
          </a:p>
          <a:p>
            <a:r>
              <a:rPr lang="en-SG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2: Jeremy + Shu Wen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SG" sz="2400" dirty="0" smtClean="0">
                <a:solidFill>
                  <a:schemeClr val="tx1">
                    <a:lumMod val="95000"/>
                  </a:schemeClr>
                </a:solidFill>
              </a:rPr>
              <a:t>Sequence Diagrams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SG" sz="2400" dirty="0" smtClean="0">
                <a:solidFill>
                  <a:schemeClr val="tx1">
                    <a:lumMod val="95000"/>
                  </a:schemeClr>
                </a:solidFill>
              </a:rPr>
              <a:t>Class </a:t>
            </a:r>
            <a:r>
              <a:rPr lang="en-SG" sz="2400" dirty="0">
                <a:solidFill>
                  <a:schemeClr val="tx1">
                    <a:lumMod val="95000"/>
                  </a:schemeClr>
                </a:solidFill>
              </a:rPr>
              <a:t>diagram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SG" sz="2400" dirty="0">
                <a:solidFill>
                  <a:schemeClr val="tx1">
                    <a:lumMod val="95000"/>
                  </a:schemeClr>
                </a:solidFill>
              </a:rPr>
              <a:t>Test cases: Bootstrap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SG" sz="2400" dirty="0">
                <a:solidFill>
                  <a:schemeClr val="tx1">
                    <a:lumMod val="95000"/>
                  </a:schemeClr>
                </a:solidFill>
              </a:rPr>
              <a:t>Test files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26750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Scroll 1"/>
          <p:cNvSpPr/>
          <p:nvPr/>
        </p:nvSpPr>
        <p:spPr>
          <a:xfrm>
            <a:off x="-399497" y="0"/>
            <a:ext cx="12748335" cy="6733712"/>
          </a:xfrm>
          <a:prstGeom prst="verticalScroll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873760" y="1091952"/>
            <a:ext cx="10607040" cy="564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3243607" y="0"/>
            <a:ext cx="57935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is Doing What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56640" y="1225118"/>
            <a:ext cx="9957590" cy="5326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ITERATION 3</a:t>
            </a:r>
            <a:endParaRPr lang="en-SG" sz="2800" dirty="0"/>
          </a:p>
        </p:txBody>
      </p:sp>
      <p:sp>
        <p:nvSpPr>
          <p:cNvPr id="11" name="Rectangle 10"/>
          <p:cNvSpPr/>
          <p:nvPr/>
        </p:nvSpPr>
        <p:spPr>
          <a:xfrm>
            <a:off x="873760" y="1961964"/>
            <a:ext cx="10607040" cy="4771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PM: Nabilah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PM Review Slides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Prepare Test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Regression Testing</a:t>
            </a:r>
          </a:p>
          <a:p>
            <a:endParaRPr lang="en-SG" sz="3200" dirty="0"/>
          </a:p>
          <a:p>
            <a:r>
              <a:rPr lang="en-SG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1: Darren + Shu Wen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Bootstrap (Cont.)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Basic App Report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Deploy to Openshift</a:t>
            </a:r>
          </a:p>
          <a:p>
            <a:endParaRPr lang="en-SG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61366" y="2712521"/>
            <a:ext cx="5550617" cy="290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2: </a:t>
            </a:r>
            <a:r>
              <a:rPr lang="en-SG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Jeremy + Zhi Hui</a:t>
            </a:r>
            <a:endParaRPr lang="en-SG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Login Logout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Delete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Usage </a:t>
            </a:r>
            <a:r>
              <a:rPr lang="en-SG" sz="3200" dirty="0" err="1" smtClean="0"/>
              <a:t>Heatmap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44511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Scroll 1"/>
          <p:cNvSpPr/>
          <p:nvPr/>
        </p:nvSpPr>
        <p:spPr>
          <a:xfrm>
            <a:off x="-399497" y="0"/>
            <a:ext cx="12748335" cy="6733712"/>
          </a:xfrm>
          <a:prstGeom prst="verticalScroll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873760" y="1091952"/>
            <a:ext cx="10607040" cy="564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3243607" y="0"/>
            <a:ext cx="57935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is Doing What</a:t>
            </a:r>
            <a:endParaRPr lang="en-US" sz="4800" b="1" cap="none" spc="0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56640" y="1225118"/>
            <a:ext cx="9957590" cy="5326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ITERATION 4</a:t>
            </a:r>
            <a:endParaRPr lang="en-SG" sz="2800" dirty="0"/>
          </a:p>
        </p:txBody>
      </p:sp>
      <p:sp>
        <p:nvSpPr>
          <p:cNvPr id="11" name="Rectangle 10"/>
          <p:cNvSpPr/>
          <p:nvPr/>
        </p:nvSpPr>
        <p:spPr>
          <a:xfrm>
            <a:off x="873760" y="1961964"/>
            <a:ext cx="10607040" cy="4771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PM: Darren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Supervisor Meeting 2 Slides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Update diagrams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Deploy to Openshift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Regression Testing</a:t>
            </a:r>
          </a:p>
          <a:p>
            <a:endParaRPr lang="en-SG" sz="3200" dirty="0" smtClean="0"/>
          </a:p>
          <a:p>
            <a:endParaRPr lang="en-SG" sz="3200" dirty="0"/>
          </a:p>
          <a:p>
            <a:r>
              <a:rPr lang="en-SG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1: Jeremy + Zhi Hui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Social Activeness Report</a:t>
            </a:r>
          </a:p>
          <a:p>
            <a:endParaRPr lang="en-SG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40393" y="3167946"/>
            <a:ext cx="5550617" cy="290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2: Nabilah + Shu Wen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/>
              <a:t>Top-K </a:t>
            </a:r>
            <a:r>
              <a:rPr lang="en-SG" sz="3200" dirty="0" smtClean="0"/>
              <a:t>Report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3200" dirty="0" smtClean="0"/>
              <a:t>Overuse Report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10142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Scroll 1"/>
          <p:cNvSpPr/>
          <p:nvPr/>
        </p:nvSpPr>
        <p:spPr>
          <a:xfrm>
            <a:off x="-399497" y="0"/>
            <a:ext cx="12748335" cy="6733712"/>
          </a:xfrm>
          <a:prstGeom prst="verticalScroll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781234" y="1091953"/>
            <a:ext cx="10730045" cy="515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3243607" y="0"/>
            <a:ext cx="57935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is Doing What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5420" y="1225118"/>
            <a:ext cx="10160099" cy="5326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ITERATION 5</a:t>
            </a:r>
            <a:endParaRPr lang="en-SG" sz="2800" dirty="0"/>
          </a:p>
        </p:txBody>
      </p:sp>
      <p:sp>
        <p:nvSpPr>
          <p:cNvPr id="10" name="Rectangle 9"/>
          <p:cNvSpPr/>
          <p:nvPr/>
        </p:nvSpPr>
        <p:spPr>
          <a:xfrm>
            <a:off x="781234" y="1961965"/>
            <a:ext cx="10648765" cy="4287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SG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PM: Shu Wen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/>
              <a:t>Supervisor Meeting </a:t>
            </a:r>
            <a:r>
              <a:rPr lang="en-SG" sz="2800" dirty="0" smtClean="0"/>
              <a:t>3 Slides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 smtClean="0"/>
              <a:t>Prepare for UAT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sz="2800" dirty="0"/>
          </a:p>
          <a:p>
            <a:pPr algn="just"/>
            <a:r>
              <a:rPr lang="en-SG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1: Jeremy + Nabilah  </a:t>
            </a:r>
            <a:r>
              <a:rPr lang="en-SG" sz="2800" dirty="0" smtClean="0"/>
              <a:t>+  </a:t>
            </a:r>
            <a:r>
              <a:rPr lang="en-SG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2: Darren + Zhi Hui</a:t>
            </a:r>
            <a:endParaRPr lang="en-SG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SG" sz="2800" dirty="0"/>
              <a:t>Testing of possible new Test Cases for the Overall System </a:t>
            </a:r>
          </a:p>
          <a:p>
            <a:pPr algn="just"/>
            <a:r>
              <a:rPr lang="en-SG" sz="2800" dirty="0" smtClean="0"/>
              <a:t>	-in </a:t>
            </a:r>
            <a:r>
              <a:rPr lang="en-SG" sz="2800" dirty="0"/>
              <a:t>preparation of UAT</a:t>
            </a:r>
            <a:endParaRPr lang="en-SG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53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Scroll 1"/>
          <p:cNvSpPr/>
          <p:nvPr/>
        </p:nvSpPr>
        <p:spPr>
          <a:xfrm>
            <a:off x="-399497" y="0"/>
            <a:ext cx="12748335" cy="6733712"/>
          </a:xfrm>
          <a:prstGeom prst="verticalScroll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426720" y="1091952"/>
            <a:ext cx="10796135" cy="564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3243607" y="0"/>
            <a:ext cx="57935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is Doing What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9600" y="1225118"/>
            <a:ext cx="10404630" cy="5326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ITERATION 6</a:t>
            </a:r>
            <a:endParaRPr lang="en-SG" sz="2800" dirty="0"/>
          </a:p>
        </p:txBody>
      </p:sp>
      <p:sp>
        <p:nvSpPr>
          <p:cNvPr id="11" name="Rectangle 10"/>
          <p:cNvSpPr/>
          <p:nvPr/>
        </p:nvSpPr>
        <p:spPr>
          <a:xfrm>
            <a:off x="426720" y="1961964"/>
            <a:ext cx="10796135" cy="4771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PM: Jeremy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/>
              <a:t>Match final submission with </a:t>
            </a:r>
            <a:r>
              <a:rPr lang="en-SG" sz="2800" dirty="0" smtClean="0"/>
              <a:t>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/>
              <a:t>Final presentation </a:t>
            </a:r>
            <a:r>
              <a:rPr lang="en-SG" sz="2800" dirty="0" smtClean="0"/>
              <a:t>slides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/>
              <a:t>Deploy application to </a:t>
            </a:r>
            <a:r>
              <a:rPr lang="en-SG" sz="2800" dirty="0" err="1"/>
              <a:t>OpenShift</a:t>
            </a:r>
            <a:endParaRPr lang="en-SG" sz="2800" dirty="0" smtClean="0"/>
          </a:p>
          <a:p>
            <a:endParaRPr lang="en-SG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SG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1: Darren + Zhi Hui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/>
              <a:t>Thorough </a:t>
            </a:r>
            <a:r>
              <a:rPr lang="en-SG" sz="2800" dirty="0" smtClean="0"/>
              <a:t>debugging</a:t>
            </a:r>
            <a:endParaRPr lang="en-SG" sz="2800" dirty="0"/>
          </a:p>
          <a:p>
            <a:endParaRPr lang="en-SG" sz="2800" dirty="0"/>
          </a:p>
          <a:p>
            <a:pPr algn="just"/>
            <a:r>
              <a:rPr lang="en-SG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 2: Shu Wen + Nabilah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SG" sz="2800" dirty="0"/>
              <a:t>Seek loopholes in test </a:t>
            </a:r>
            <a:r>
              <a:rPr lang="en-SG" sz="2800" dirty="0" smtClean="0"/>
              <a:t>cases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SG" sz="2800" dirty="0" smtClean="0"/>
              <a:t>Buff </a:t>
            </a:r>
            <a:r>
              <a:rPr lang="en-SG" sz="2800" dirty="0"/>
              <a:t>up test cases to look for new bugs</a:t>
            </a:r>
            <a:endParaRPr lang="en-SG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88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" y="294440"/>
            <a:ext cx="12065000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 smtClean="0"/>
          </a:p>
          <a:p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9150575" y="307647"/>
            <a:ext cx="3005865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92220" y="413978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Functionalities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2105978" y="424138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Project Schedule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6242050" y="437890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Roles &amp; Responsibilities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442050" y="434991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Metrics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9170035" y="43499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chemeClr val="bg1"/>
                </a:solidFill>
                <a:effectLst/>
              </a:rPr>
              <a:t>PP Team &amp; Rotation Plans</a:t>
            </a:r>
            <a:endParaRPr lang="en-SG" b="1" dirty="0">
              <a:solidFill>
                <a:schemeClr val="bg1"/>
              </a:solidFill>
              <a:effectLst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5844"/>
            <a:ext cx="12192000" cy="587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4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0054" y="2980398"/>
            <a:ext cx="668163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End of Presentation</a:t>
            </a:r>
          </a:p>
          <a:p>
            <a:pPr algn="ctr"/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Q &amp; A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609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" y="294440"/>
            <a:ext cx="12065000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 smtClean="0"/>
          </a:p>
          <a:p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50073" y="275478"/>
            <a:ext cx="223592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92220" y="41397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rgbClr val="212121"/>
                </a:solidFill>
                <a:effectLst/>
              </a:rPr>
              <a:t>Functionalities</a:t>
            </a:r>
            <a:endParaRPr lang="en-SG" b="1" dirty="0">
              <a:solidFill>
                <a:srgbClr val="212121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05978" y="424138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Project Schedule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6242050" y="437890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Roles &amp; Responsibilities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442050" y="434991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Metrics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9170035" y="43499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PP Team &amp; Rotation Plans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301637" y="951624"/>
            <a:ext cx="4850969" cy="53860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400" b="1" spc="50" dirty="0" smtClean="0">
                <a:ln w="0"/>
                <a:solidFill>
                  <a:schemeClr val="bg2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T3</a:t>
            </a:r>
            <a:endParaRPr lang="en-US" sz="34400" b="1" spc="50" dirty="0">
              <a:ln w="0"/>
              <a:solidFill>
                <a:schemeClr val="bg2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3940" y="1115542"/>
            <a:ext cx="65517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>
                <a:effectLst>
                  <a:glow rad="101600">
                    <a:schemeClr val="bg1">
                      <a:lumMod val="65000"/>
                      <a:lumOff val="35000"/>
                      <a:alpha val="60000"/>
                    </a:schemeClr>
                  </a:glow>
                </a:effectLst>
              </a:rPr>
              <a:t>Required Functionalities: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800" dirty="0" smtClean="0">
                <a:solidFill>
                  <a:srgbClr val="00B0F0"/>
                </a:solidFill>
              </a:rPr>
              <a:t>Login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800" dirty="0" smtClean="0">
                <a:solidFill>
                  <a:srgbClr val="00B0F0"/>
                </a:solidFill>
              </a:rPr>
              <a:t>Bootstrap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800" dirty="0" smtClean="0">
                <a:solidFill>
                  <a:srgbClr val="00B0F0"/>
                </a:solidFill>
              </a:rPr>
              <a:t>Basic App Usage Report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800" dirty="0" smtClean="0">
                <a:solidFill>
                  <a:srgbClr val="00B0F0"/>
                </a:solidFill>
              </a:rPr>
              <a:t>Top-k App Usage Report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800" dirty="0" smtClean="0">
                <a:solidFill>
                  <a:srgbClr val="00B0F0"/>
                </a:solidFill>
              </a:rPr>
              <a:t>Smartphone Overuse Report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800" dirty="0" smtClean="0">
                <a:solidFill>
                  <a:srgbClr val="00B0F0"/>
                </a:solidFill>
              </a:rPr>
              <a:t>Dual interfaces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800" dirty="0" smtClean="0">
                <a:solidFill>
                  <a:srgbClr val="00B050"/>
                </a:solidFill>
              </a:rPr>
              <a:t>Loading location data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800" dirty="0" smtClean="0">
                <a:solidFill>
                  <a:srgbClr val="00B050"/>
                </a:solidFill>
              </a:rPr>
              <a:t>Deletion of data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800" dirty="0" smtClean="0">
                <a:solidFill>
                  <a:srgbClr val="00B050"/>
                </a:solidFill>
              </a:rPr>
              <a:t>Smartphone Usage Heatmap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800" dirty="0" smtClean="0">
                <a:solidFill>
                  <a:srgbClr val="00B050"/>
                </a:solidFill>
              </a:rPr>
              <a:t>Social Activeness Report</a:t>
            </a:r>
          </a:p>
          <a:p>
            <a:endParaRPr lang="en-SG" sz="2800" dirty="0"/>
          </a:p>
        </p:txBody>
      </p:sp>
      <p:sp>
        <p:nvSpPr>
          <p:cNvPr id="2" name="Rectangle 1"/>
          <p:cNvSpPr/>
          <p:nvPr/>
        </p:nvSpPr>
        <p:spPr>
          <a:xfrm>
            <a:off x="5888736" y="1636776"/>
            <a:ext cx="5888736" cy="439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0" dirty="0" smtClean="0"/>
              <a:t>No Add/ Drop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4976138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051" y="15394"/>
            <a:ext cx="10571998" cy="970450"/>
          </a:xfrm>
        </p:spPr>
        <p:txBody>
          <a:bodyPr/>
          <a:lstStyle/>
          <a:p>
            <a:r>
              <a:rPr lang="en-SG" dirty="0" smtClean="0"/>
              <a:t>Appendix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974395"/>
              </p:ext>
            </p:extLst>
          </p:nvPr>
        </p:nvGraphicFramePr>
        <p:xfrm>
          <a:off x="-153548" y="1"/>
          <a:ext cx="13564748" cy="7464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80"/>
                <a:gridCol w="2261936"/>
                <a:gridCol w="2002317"/>
                <a:gridCol w="1976125"/>
                <a:gridCol w="2053390"/>
                <a:gridCol w="1973179"/>
                <a:gridCol w="1989221"/>
              </a:tblGrid>
              <a:tr h="849965">
                <a:tc>
                  <a:txBody>
                    <a:bodyPr/>
                    <a:lstStyle/>
                    <a:p>
                      <a:endParaRPr lang="en-SG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1" dirty="0" smtClean="0"/>
                        <a:t>Iteration 1: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b="1" dirty="0" smtClean="0"/>
                        <a:t>Iteration 2:</a:t>
                      </a:r>
                    </a:p>
                    <a:p>
                      <a:endParaRPr lang="en-SG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b="1" dirty="0" smtClean="0"/>
                        <a:t>Iteration 3:</a:t>
                      </a:r>
                    </a:p>
                    <a:p>
                      <a:endParaRPr lang="en-SG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b="1" dirty="0" smtClean="0"/>
                        <a:t>Iteration 4: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b="1" dirty="0" smtClean="0"/>
                        <a:t>Iteration 5: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b="1" dirty="0" smtClean="0"/>
                        <a:t>Iteration 6: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400" b="1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98004"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 smtClean="0"/>
                        <a:t>PM</a:t>
                      </a:r>
                      <a:endParaRPr lang="en-SG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3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Jeremy</a:t>
                      </a:r>
                      <a:r>
                        <a:rPr lang="en-SG" sz="3200" b="1" dirty="0" smtClean="0"/>
                        <a:t/>
                      </a:r>
                      <a:br>
                        <a:rPr lang="en-SG" sz="3200" b="1" dirty="0" smtClean="0"/>
                      </a:br>
                      <a:endParaRPr lang="en-SG" sz="32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3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Zhi Hui</a:t>
                      </a:r>
                      <a:r>
                        <a:rPr lang="en-SG" sz="3200" b="1" dirty="0" smtClean="0"/>
                        <a:t/>
                      </a:r>
                      <a:br>
                        <a:rPr lang="en-SG" sz="3200" b="1" dirty="0" smtClean="0"/>
                      </a:br>
                      <a:endParaRPr lang="en-SG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3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Nabilah</a:t>
                      </a:r>
                      <a:r>
                        <a:rPr lang="en-SG" sz="3200" b="1" dirty="0" smtClean="0"/>
                        <a:t/>
                      </a:r>
                      <a:br>
                        <a:rPr lang="en-SG" sz="3200" b="1" dirty="0" smtClean="0"/>
                      </a:br>
                      <a:endParaRPr lang="en-SG" sz="32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3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SG" sz="3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Darren</a:t>
                      </a:r>
                      <a:r>
                        <a:rPr lang="en-SG" sz="3200" b="1" dirty="0" smtClean="0"/>
                        <a:t/>
                      </a:r>
                      <a:br>
                        <a:rPr lang="en-SG" sz="3200" b="1" dirty="0" smtClean="0"/>
                      </a:br>
                      <a:r>
                        <a:rPr lang="en-SG" sz="3200" b="1" dirty="0" smtClean="0"/>
                        <a:t/>
                      </a:r>
                      <a:br>
                        <a:rPr lang="en-SG" sz="3200" b="1" dirty="0" smtClean="0"/>
                      </a:br>
                      <a:endParaRPr lang="en-SG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 Wen</a:t>
                      </a:r>
                      <a:endParaRPr lang="en-SG" sz="32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3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Jeremy</a:t>
                      </a:r>
                      <a:r>
                        <a:rPr lang="en-SG" sz="3200" b="1" dirty="0" smtClean="0"/>
                        <a:t/>
                      </a:r>
                      <a:br>
                        <a:rPr lang="en-SG" sz="3200" b="1" dirty="0" smtClean="0"/>
                      </a:br>
                      <a:endParaRPr lang="en-SG" sz="3200" b="1" dirty="0"/>
                    </a:p>
                  </a:txBody>
                  <a:tcPr anchor="ctr"/>
                </a:tc>
              </a:tr>
              <a:tr h="1855015"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 smtClean="0"/>
                        <a:t>Pair 1</a:t>
                      </a:r>
                      <a:endParaRPr lang="en-SG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3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Darren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 Wen</a:t>
                      </a:r>
                      <a:r>
                        <a:rPr lang="en-SG" sz="3200" b="1" dirty="0" smtClean="0"/>
                        <a:t/>
                      </a:r>
                      <a:br>
                        <a:rPr lang="en-SG" sz="3200" b="1" dirty="0" smtClean="0"/>
                      </a:br>
                      <a:endParaRPr lang="en-SG" sz="32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3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Darren Nabilah</a:t>
                      </a:r>
                      <a:r>
                        <a:rPr lang="en-SG" sz="3200" b="1" dirty="0" smtClean="0"/>
                        <a:t/>
                      </a:r>
                      <a:br>
                        <a:rPr lang="en-SG" sz="3200" b="1" dirty="0" smtClean="0"/>
                      </a:br>
                      <a:endParaRPr lang="en-SG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3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Darren</a:t>
                      </a:r>
                    </a:p>
                    <a:p>
                      <a:pPr algn="ctr"/>
                      <a:r>
                        <a:rPr lang="en-SG" sz="3200" b="1" dirty="0" smtClean="0"/>
                        <a:t>Shu Wen</a:t>
                      </a:r>
                      <a:br>
                        <a:rPr lang="en-SG" sz="3200" b="1" dirty="0" smtClean="0"/>
                      </a:br>
                      <a:endParaRPr lang="en-SG" sz="32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Jeremy</a:t>
                      </a:r>
                    </a:p>
                    <a:p>
                      <a:pPr algn="ctr"/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Zhi Hui</a:t>
                      </a:r>
                      <a:endParaRPr lang="en-SG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3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Jeremy  Nabilah</a:t>
                      </a:r>
                      <a:endParaRPr lang="en-SG" sz="3200" b="1" dirty="0" smtClean="0"/>
                    </a:p>
                    <a:p>
                      <a:pPr algn="ctr"/>
                      <a:endParaRPr lang="en-SG" sz="32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3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Darren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Zhi Hui</a:t>
                      </a:r>
                      <a:r>
                        <a:rPr lang="en-SG" sz="3200" b="1" dirty="0" smtClean="0"/>
                        <a:t/>
                      </a:r>
                      <a:br>
                        <a:rPr lang="en-SG" sz="3200" b="1" dirty="0" smtClean="0"/>
                      </a:br>
                      <a:endParaRPr lang="en-SG" sz="3200" b="1" dirty="0"/>
                    </a:p>
                  </a:txBody>
                  <a:tcPr anchor="ctr"/>
                </a:tc>
              </a:tr>
              <a:tr h="1855015"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 smtClean="0"/>
                        <a:t>Pair 2</a:t>
                      </a:r>
                      <a:endParaRPr lang="en-SG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Zhi Hui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Nabilah</a:t>
                      </a:r>
                      <a:endParaRPr lang="en-SG" sz="32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Jeremy Shu wen</a:t>
                      </a:r>
                      <a:endParaRPr lang="en-SG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Jeremy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Zhi Hui</a:t>
                      </a:r>
                      <a:endParaRPr lang="en-SG" sz="32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</a:t>
                      </a:r>
                      <a:r>
                        <a:rPr lang="en-SG" sz="32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Wen</a:t>
                      </a:r>
                      <a:endParaRPr lang="en-SG" sz="3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Nabilah</a:t>
                      </a:r>
                      <a:endParaRPr lang="en-SG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Darren</a:t>
                      </a:r>
                      <a:endParaRPr lang="en-SG" sz="3200" b="1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Zhi</a:t>
                      </a:r>
                      <a:r>
                        <a:rPr lang="en-SG" sz="32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Hui 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3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 Wen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Nabilah</a:t>
                      </a:r>
                      <a:endParaRPr lang="en-SG" sz="3200" b="1" dirty="0" smtClean="0"/>
                    </a:p>
                    <a:p>
                      <a:pPr algn="ctr"/>
                      <a:endParaRPr lang="en-SG" sz="32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07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Appendix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2019300"/>
            <a:ext cx="8555356" cy="461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6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" y="294440"/>
            <a:ext cx="12065000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92220" y="413978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Functionalities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6242050" y="437890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Roles &amp; Responsibilities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442050" y="434991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Metrics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9170035" y="43499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PP Team &amp; Rotation Plans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91440" y="956877"/>
            <a:ext cx="106984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/>
              <a:t>Bird-eye view of project</a:t>
            </a:r>
          </a:p>
          <a:p>
            <a:endParaRPr lang="en-SG" sz="3200" dirty="0"/>
          </a:p>
          <a:p>
            <a:endParaRPr lang="en-SG" sz="3200" dirty="0" smtClean="0"/>
          </a:p>
          <a:p>
            <a:endParaRPr lang="en-SG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506027" y="1661129"/>
            <a:ext cx="3478683" cy="1224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 smtClean="0">
                <a:solidFill>
                  <a:srgbClr val="002060"/>
                </a:solidFill>
              </a:rPr>
              <a:t>ITERATION 1</a:t>
            </a:r>
          </a:p>
          <a:p>
            <a:pPr algn="ctr">
              <a:defRPr/>
            </a:pPr>
            <a:r>
              <a:rPr lang="en-SG" sz="2800" dirty="0">
                <a:solidFill>
                  <a:srgbClr val="212121"/>
                </a:solidFill>
              </a:rPr>
              <a:t>28/8/2015 </a:t>
            </a:r>
            <a:r>
              <a:rPr lang="en-SG" sz="2800" dirty="0" smtClean="0">
                <a:solidFill>
                  <a:srgbClr val="212121"/>
                </a:solidFill>
              </a:rPr>
              <a:t> </a:t>
            </a:r>
            <a:r>
              <a:rPr lang="en-SG" sz="2800" dirty="0">
                <a:solidFill>
                  <a:srgbClr val="212121"/>
                </a:solidFill>
              </a:rPr>
              <a:t>12/9/2015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442050" y="1661130"/>
            <a:ext cx="3512342" cy="1246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 smtClean="0"/>
          </a:p>
          <a:p>
            <a:pPr algn="ctr"/>
            <a:r>
              <a:rPr lang="en-SG" sz="2800" b="1" dirty="0" smtClean="0">
                <a:solidFill>
                  <a:srgbClr val="002060"/>
                </a:solidFill>
              </a:rPr>
              <a:t>ITERATION 2</a:t>
            </a:r>
          </a:p>
          <a:p>
            <a:pPr algn="ctr">
              <a:defRPr/>
            </a:pPr>
            <a:r>
              <a:rPr lang="en-SG" sz="2800" dirty="0" smtClean="0">
                <a:solidFill>
                  <a:srgbClr val="212121"/>
                </a:solidFill>
              </a:rPr>
              <a:t>12/9/2015</a:t>
            </a:r>
          </a:p>
          <a:p>
            <a:pPr algn="ctr">
              <a:defRPr/>
            </a:pPr>
            <a:r>
              <a:rPr lang="en-SG" sz="2800" dirty="0" smtClean="0">
                <a:solidFill>
                  <a:srgbClr val="212121"/>
                </a:solidFill>
              </a:rPr>
              <a:t>25/09/2015</a:t>
            </a:r>
            <a:endParaRPr lang="en-SG" sz="2800" dirty="0">
              <a:solidFill>
                <a:srgbClr val="212121"/>
              </a:solidFill>
            </a:endParaRPr>
          </a:p>
          <a:p>
            <a:pPr algn="ctr">
              <a:defRPr/>
            </a:pPr>
            <a:endParaRPr lang="en-SG" sz="2800" dirty="0"/>
          </a:p>
        </p:txBody>
      </p:sp>
      <p:sp>
        <p:nvSpPr>
          <p:cNvPr id="14" name="Rounded Rectangle 13"/>
          <p:cNvSpPr/>
          <p:nvPr/>
        </p:nvSpPr>
        <p:spPr>
          <a:xfrm>
            <a:off x="8383479" y="1683212"/>
            <a:ext cx="3478683" cy="1224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 smtClean="0">
                <a:solidFill>
                  <a:srgbClr val="002060"/>
                </a:solidFill>
              </a:rPr>
              <a:t>ITERATION</a:t>
            </a:r>
            <a:r>
              <a:rPr lang="en-SG" sz="2800" dirty="0" smtClean="0">
                <a:solidFill>
                  <a:srgbClr val="002060"/>
                </a:solidFill>
              </a:rPr>
              <a:t> 3</a:t>
            </a:r>
          </a:p>
          <a:p>
            <a:pPr algn="ctr"/>
            <a:r>
              <a:rPr lang="en-SG" sz="2800" dirty="0" smtClean="0">
                <a:solidFill>
                  <a:srgbClr val="212121"/>
                </a:solidFill>
              </a:rPr>
              <a:t>25/09/2015</a:t>
            </a:r>
          </a:p>
          <a:p>
            <a:pPr algn="ctr"/>
            <a:r>
              <a:rPr lang="en-SG" sz="2800" dirty="0" smtClean="0">
                <a:solidFill>
                  <a:srgbClr val="212121"/>
                </a:solidFill>
              </a:rPr>
              <a:t>09/10/2015</a:t>
            </a:r>
            <a:endParaRPr lang="en-SG" sz="2800" dirty="0">
              <a:solidFill>
                <a:srgbClr val="21212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9801" y="3071674"/>
            <a:ext cx="3484909" cy="3786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Project Planning</a:t>
            </a:r>
            <a:endParaRPr lang="en-SG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Sequence Diagram </a:t>
            </a:r>
          </a:p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Use </a:t>
            </a:r>
            <a:r>
              <a:rPr lang="en-SG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Case Diagram</a:t>
            </a:r>
            <a:endParaRPr lang="en-SG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ER Diagram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91984" y="3071673"/>
            <a:ext cx="4232426" cy="3786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Delete Location</a:t>
            </a:r>
            <a:endParaRPr lang="en-S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Login/Logout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Basic App Report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20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SmartPhone</a:t>
            </a:r>
            <a:r>
              <a:rPr lang="en-SG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Usage Heatmap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Sequence Diagram</a:t>
            </a:r>
            <a:endParaRPr lang="en-S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42050" y="3071673"/>
            <a:ext cx="3484909" cy="3786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Bootstrap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Class Diagram</a:t>
            </a:r>
            <a:endParaRPr lang="en-SG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Sequence Diagram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56393" y="275478"/>
            <a:ext cx="223592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2120172" y="436824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>
                <a:solidFill>
                  <a:schemeClr val="bg1"/>
                </a:solidFill>
                <a:effectLst/>
              </a:rPr>
              <a:t>Project Schedule</a:t>
            </a:r>
            <a:endParaRPr lang="en-SG" b="1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535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" y="294440"/>
            <a:ext cx="12065000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 smtClean="0"/>
          </a:p>
          <a:p>
            <a:endParaRPr lang="en-SG" dirty="0"/>
          </a:p>
        </p:txBody>
      </p:sp>
      <p:sp>
        <p:nvSpPr>
          <p:cNvPr id="19" name="Rectangle 18"/>
          <p:cNvSpPr/>
          <p:nvPr/>
        </p:nvSpPr>
        <p:spPr>
          <a:xfrm>
            <a:off x="2348091" y="309330"/>
            <a:ext cx="223592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92220" y="413978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Functionalities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2120172" y="432939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</a:rPr>
              <a:t>Project Schedule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2050" y="437890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Roles &amp; Responsibilities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442050" y="434991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Metrics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9170035" y="43499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PP Team &amp; Rotation Plans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91440" y="956877"/>
            <a:ext cx="1069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/>
              <a:t>Bird-eye view of project</a:t>
            </a:r>
            <a:endParaRPr lang="en-SG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506027" y="1661129"/>
            <a:ext cx="3478683" cy="1224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 smtClean="0">
                <a:solidFill>
                  <a:srgbClr val="002060"/>
                </a:solidFill>
              </a:rPr>
              <a:t>ITERATION 4</a:t>
            </a:r>
          </a:p>
          <a:p>
            <a:pPr algn="ctr">
              <a:defRPr/>
            </a:pPr>
            <a:r>
              <a:rPr lang="en-SG" sz="2800" dirty="0" smtClean="0">
                <a:solidFill>
                  <a:srgbClr val="212121"/>
                </a:solidFill>
              </a:rPr>
              <a:t>09/10/2015</a:t>
            </a:r>
          </a:p>
          <a:p>
            <a:pPr algn="ctr">
              <a:defRPr/>
            </a:pPr>
            <a:r>
              <a:rPr lang="en-SG" sz="2800" dirty="0" smtClean="0">
                <a:solidFill>
                  <a:srgbClr val="212121"/>
                </a:solidFill>
              </a:rPr>
              <a:t>23/10/2015</a:t>
            </a:r>
            <a:endParaRPr lang="en-SG" sz="2800" dirty="0">
              <a:solidFill>
                <a:srgbClr val="21212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442050" y="1683212"/>
            <a:ext cx="3478683" cy="1224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 smtClean="0">
                <a:solidFill>
                  <a:srgbClr val="002060"/>
                </a:solidFill>
              </a:rPr>
              <a:t>ITERATION 5</a:t>
            </a:r>
          </a:p>
          <a:p>
            <a:pPr algn="ctr">
              <a:defRPr/>
            </a:pPr>
            <a:r>
              <a:rPr lang="en-SG" sz="2800" dirty="0" smtClean="0">
                <a:solidFill>
                  <a:srgbClr val="212121"/>
                </a:solidFill>
              </a:rPr>
              <a:t>23/10/2015</a:t>
            </a:r>
          </a:p>
          <a:p>
            <a:pPr algn="ctr">
              <a:defRPr/>
            </a:pPr>
            <a:r>
              <a:rPr lang="en-SG" sz="2800" dirty="0">
                <a:solidFill>
                  <a:srgbClr val="212121"/>
                </a:solidFill>
              </a:rPr>
              <a:t>05/11/2015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383479" y="1683212"/>
            <a:ext cx="3478683" cy="1224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 smtClean="0">
                <a:solidFill>
                  <a:srgbClr val="002060"/>
                </a:solidFill>
              </a:rPr>
              <a:t>ITERATION 6</a:t>
            </a:r>
          </a:p>
          <a:p>
            <a:pPr algn="ctr"/>
            <a:r>
              <a:rPr lang="en-SG" sz="2800" dirty="0" smtClean="0">
                <a:solidFill>
                  <a:srgbClr val="212121"/>
                </a:solidFill>
              </a:rPr>
              <a:t>05/11/2015</a:t>
            </a:r>
          </a:p>
          <a:p>
            <a:pPr algn="ctr"/>
            <a:r>
              <a:rPr lang="en-SG" sz="2800" dirty="0" smtClean="0">
                <a:solidFill>
                  <a:srgbClr val="212121"/>
                </a:solidFill>
              </a:rPr>
              <a:t>End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6027" y="3169328"/>
            <a:ext cx="3478683" cy="368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Overuse </a:t>
            </a:r>
            <a:r>
              <a:rPr lang="en-SG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Report 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Top –K Report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Social </a:t>
            </a:r>
            <a:r>
              <a:rPr lang="en-SG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Activeness</a:t>
            </a:r>
            <a:endParaRPr lang="en-SG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3478" y="3169328"/>
            <a:ext cx="3478683" cy="368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Deploy </a:t>
            </a:r>
            <a:r>
              <a:rPr lang="en-SG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 </a:t>
            </a:r>
            <a:r>
              <a:rPr lang="en-SG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OpenShift</a:t>
            </a:r>
            <a:endParaRPr lang="en-SG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Seek </a:t>
            </a:r>
            <a:r>
              <a:rPr lang="en-SG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loopholes</a:t>
            </a:r>
          </a:p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Final Presentation</a:t>
            </a:r>
          </a:p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Submission</a:t>
            </a:r>
            <a:endParaRPr lang="en-SG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42049" y="3169328"/>
            <a:ext cx="3478683" cy="368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Test new </a:t>
            </a:r>
            <a:r>
              <a:rPr lang="en-SG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‘Test Cases’</a:t>
            </a:r>
            <a:endParaRPr lang="en-S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Buffer</a:t>
            </a:r>
          </a:p>
          <a:p>
            <a:pPr marL="342900" lvl="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206856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" y="294440"/>
            <a:ext cx="12065000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 smtClean="0"/>
          </a:p>
          <a:p>
            <a:endParaRPr lang="en-SG" dirty="0"/>
          </a:p>
        </p:txBody>
      </p:sp>
      <p:sp>
        <p:nvSpPr>
          <p:cNvPr id="19" name="Rectangle 18"/>
          <p:cNvSpPr/>
          <p:nvPr/>
        </p:nvSpPr>
        <p:spPr>
          <a:xfrm>
            <a:off x="2348091" y="309330"/>
            <a:ext cx="223592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92220" y="413978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Functionalities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2105978" y="424138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>
                <a:solidFill>
                  <a:srgbClr val="212121"/>
                </a:solidFill>
                <a:effectLst/>
              </a:rPr>
              <a:t>Project Schedule</a:t>
            </a:r>
            <a:endParaRPr lang="en-SG" b="1" dirty="0">
              <a:solidFill>
                <a:srgbClr val="212121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2050" y="437890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Roles &amp; Responsibilities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442050" y="434991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Metrics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9170035" y="43499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PP Team &amp; Rotation Plans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91440" y="1336331"/>
            <a:ext cx="12156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Buffer time</a:t>
            </a:r>
          </a:p>
          <a:p>
            <a:r>
              <a:rPr lang="en-SG" sz="3600" b="1" dirty="0" smtClean="0"/>
              <a:t>Iteration 5:    1</a:t>
            </a:r>
            <a:r>
              <a:rPr lang="en-SG" sz="3600" b="1" baseline="30000" dirty="0" smtClean="0"/>
              <a:t>st</a:t>
            </a:r>
            <a:r>
              <a:rPr lang="en-SG" sz="3600" b="1" dirty="0" smtClean="0"/>
              <a:t> half of the Iteration</a:t>
            </a:r>
            <a:endParaRPr lang="en-SG" sz="36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2220" y="3644538"/>
            <a:ext cx="11775054" cy="1123406"/>
            <a:chOff x="0" y="3487783"/>
            <a:chExt cx="11775054" cy="1123406"/>
          </a:xfrm>
        </p:grpSpPr>
        <p:sp>
          <p:nvSpPr>
            <p:cNvPr id="2" name="Rectangle 1"/>
            <p:cNvSpPr/>
            <p:nvPr/>
          </p:nvSpPr>
          <p:spPr>
            <a:xfrm>
              <a:off x="0" y="3487783"/>
              <a:ext cx="1430517" cy="1123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7200" b="1" dirty="0">
                  <a:solidFill>
                    <a:srgbClr val="212121"/>
                  </a:solidFill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27366" y="3487783"/>
              <a:ext cx="1430517" cy="1123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7200" b="1" dirty="0" smtClean="0">
                  <a:solidFill>
                    <a:srgbClr val="212121"/>
                  </a:solidFill>
                </a:rPr>
                <a:t>2</a:t>
              </a:r>
              <a:endParaRPr lang="en-SG" sz="7200" b="1" dirty="0">
                <a:solidFill>
                  <a:srgbClr val="21212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60791" y="3487783"/>
              <a:ext cx="1430517" cy="1123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7200" b="1" dirty="0" smtClean="0">
                  <a:solidFill>
                    <a:srgbClr val="212121"/>
                  </a:solidFill>
                </a:rPr>
                <a:t>3</a:t>
              </a:r>
              <a:endParaRPr lang="en-SG" sz="7200" b="1" dirty="0">
                <a:solidFill>
                  <a:srgbClr val="21212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81153" y="3487783"/>
              <a:ext cx="1430517" cy="1123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7200" b="1" dirty="0" smtClean="0">
                  <a:solidFill>
                    <a:srgbClr val="212121"/>
                  </a:solidFill>
                </a:rPr>
                <a:t>4</a:t>
              </a:r>
              <a:endParaRPr lang="en-SG" sz="7200" b="1" dirty="0">
                <a:solidFill>
                  <a:srgbClr val="21212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277249" y="3487783"/>
              <a:ext cx="1430517" cy="1123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7200" b="1" dirty="0">
                  <a:solidFill>
                    <a:srgbClr val="212121"/>
                  </a:solidFill>
                </a:rPr>
                <a:t>5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344537" y="3487783"/>
              <a:ext cx="1430517" cy="1123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7200" b="1" dirty="0" smtClean="0">
                  <a:solidFill>
                    <a:srgbClr val="212121"/>
                  </a:solidFill>
                </a:rPr>
                <a:t>6</a:t>
              </a:r>
              <a:endParaRPr lang="en-SG" sz="7200" b="1" dirty="0">
                <a:solidFill>
                  <a:srgbClr val="21212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3487783"/>
              <a:ext cx="11775054" cy="11234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720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8469469" y="3644538"/>
            <a:ext cx="700566" cy="1123406"/>
          </a:xfrm>
          <a:prstGeom prst="rect">
            <a:avLst/>
          </a:prstGeom>
          <a:noFill/>
          <a:ln w="762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cxnSp>
        <p:nvCxnSpPr>
          <p:cNvPr id="28" name="Curved Connector 27"/>
          <p:cNvCxnSpPr/>
          <p:nvPr/>
        </p:nvCxnSpPr>
        <p:spPr>
          <a:xfrm rot="10800000">
            <a:off x="2284481" y="1733483"/>
            <a:ext cx="6629649" cy="2055435"/>
          </a:xfrm>
          <a:prstGeom prst="curvedConnector3">
            <a:avLst>
              <a:gd name="adj1" fmla="val -30665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80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" y="294440"/>
            <a:ext cx="12065000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 smtClean="0"/>
          </a:p>
          <a:p>
            <a:endParaRPr lang="en-SG" dirty="0"/>
          </a:p>
        </p:txBody>
      </p:sp>
      <p:sp>
        <p:nvSpPr>
          <p:cNvPr id="27" name="Rectangle 26"/>
          <p:cNvSpPr/>
          <p:nvPr/>
        </p:nvSpPr>
        <p:spPr>
          <a:xfrm>
            <a:off x="2348091" y="309330"/>
            <a:ext cx="223592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92220" y="413978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Functionalities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2105978" y="424138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>
                <a:solidFill>
                  <a:srgbClr val="212121"/>
                </a:solidFill>
                <a:effectLst/>
              </a:rPr>
              <a:t>Project Schedule</a:t>
            </a:r>
            <a:endParaRPr lang="en-SG" b="1" dirty="0">
              <a:solidFill>
                <a:srgbClr val="212121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2050" y="437890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Roles &amp; Responsibilities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442050" y="434991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Metrics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9170035" y="43499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PP Team &amp; Rotation Plans</a:t>
            </a:r>
            <a:endParaRPr lang="en-SG" dirty="0"/>
          </a:p>
        </p:txBody>
      </p:sp>
      <p:grpSp>
        <p:nvGrpSpPr>
          <p:cNvPr id="21" name="Group 20"/>
          <p:cNvGrpSpPr/>
          <p:nvPr/>
        </p:nvGrpSpPr>
        <p:grpSpPr>
          <a:xfrm>
            <a:off x="0" y="1757680"/>
            <a:ext cx="11779809" cy="4389123"/>
            <a:chOff x="-32816" y="858307"/>
            <a:chExt cx="11779809" cy="4389123"/>
          </a:xfrm>
        </p:grpSpPr>
        <p:sp>
          <p:nvSpPr>
            <p:cNvPr id="2" name="Rectangle 1"/>
            <p:cNvSpPr/>
            <p:nvPr/>
          </p:nvSpPr>
          <p:spPr>
            <a:xfrm>
              <a:off x="-32816" y="2734039"/>
              <a:ext cx="11779809" cy="19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ight Arrow 9"/>
            <p:cNvSpPr/>
            <p:nvPr/>
          </p:nvSpPr>
          <p:spPr>
            <a:xfrm rot="16200000">
              <a:off x="4506006" y="2352645"/>
              <a:ext cx="544103" cy="2125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ight Arrow 10"/>
            <p:cNvSpPr/>
            <p:nvPr/>
          </p:nvSpPr>
          <p:spPr>
            <a:xfrm rot="16200000">
              <a:off x="9705399" y="1702596"/>
              <a:ext cx="1863525" cy="1749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ight Arrow 11"/>
            <p:cNvSpPr/>
            <p:nvPr/>
          </p:nvSpPr>
          <p:spPr>
            <a:xfrm rot="5400000">
              <a:off x="1742328" y="3094765"/>
              <a:ext cx="531375" cy="1959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ight Arrow 13"/>
            <p:cNvSpPr/>
            <p:nvPr/>
          </p:nvSpPr>
          <p:spPr>
            <a:xfrm rot="5400000">
              <a:off x="7348384" y="3962150"/>
              <a:ext cx="2320390" cy="2501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92220" y="1115542"/>
            <a:ext cx="1069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 smtClean="0"/>
              <a:t>Milestones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10872" y="5885141"/>
            <a:ext cx="77625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SG" sz="2400" dirty="0" smtClean="0"/>
              <a:t>Week </a:t>
            </a:r>
            <a:r>
              <a:rPr lang="en-SG" sz="2400" dirty="0"/>
              <a:t>11[Iteration 5] : </a:t>
            </a:r>
            <a:r>
              <a:rPr lang="en-SG" sz="2400" dirty="0" smtClean="0"/>
              <a:t>Application </a:t>
            </a:r>
            <a:r>
              <a:rPr lang="en-SG" sz="2400" dirty="0"/>
              <a:t>ready for  </a:t>
            </a:r>
            <a:r>
              <a:rPr lang="en-SG" sz="2400" dirty="0" smtClean="0"/>
              <a:t>UAT</a:t>
            </a:r>
            <a:endParaRPr lang="en-SG" sz="2400" dirty="0"/>
          </a:p>
        </p:txBody>
      </p:sp>
      <p:sp>
        <p:nvSpPr>
          <p:cNvPr id="18" name="Rectangle 17"/>
          <p:cNvSpPr/>
          <p:nvPr/>
        </p:nvSpPr>
        <p:spPr>
          <a:xfrm>
            <a:off x="17369" y="4679848"/>
            <a:ext cx="52838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SG" sz="2400" dirty="0"/>
              <a:t>Week 5 [Iteration 2] : Start Coding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9277" y="2316001"/>
            <a:ext cx="90231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SG" sz="2400" dirty="0"/>
              <a:t>Week 7 [Iteration 3]: Technical Documents completed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32500" y="1063402"/>
            <a:ext cx="63049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SG" sz="2400" dirty="0"/>
              <a:t>Week 13 [Iteration 6] : Project Submission </a:t>
            </a:r>
          </a:p>
        </p:txBody>
      </p:sp>
      <p:sp>
        <p:nvSpPr>
          <p:cNvPr id="22" name="Isosceles Triangle 21"/>
          <p:cNvSpPr/>
          <p:nvPr/>
        </p:nvSpPr>
        <p:spPr>
          <a:xfrm rot="5400000">
            <a:off x="11632554" y="3531747"/>
            <a:ext cx="669348" cy="3748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>
            <a:off x="91440" y="4931513"/>
            <a:ext cx="5486400" cy="623885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403504" y="2440320"/>
            <a:ext cx="8262976" cy="623885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3929024" y="1149762"/>
            <a:ext cx="8262976" cy="623885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/>
          <p:cNvSpPr/>
          <p:nvPr/>
        </p:nvSpPr>
        <p:spPr>
          <a:xfrm>
            <a:off x="3891671" y="6221592"/>
            <a:ext cx="8262976" cy="623885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062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" y="294440"/>
            <a:ext cx="12065000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 smtClean="0"/>
          </a:p>
          <a:p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2348091" y="309330"/>
            <a:ext cx="223592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92220" y="413978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Functionalities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2105978" y="424138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>
                <a:solidFill>
                  <a:srgbClr val="212121"/>
                </a:solidFill>
                <a:effectLst/>
              </a:rPr>
              <a:t>Project Schedule</a:t>
            </a:r>
            <a:endParaRPr lang="en-SG" b="1" dirty="0">
              <a:solidFill>
                <a:srgbClr val="212121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2050" y="437890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Roles &amp; Responsibilities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442050" y="434991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Metrics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9170035" y="43499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PP Team &amp; Rotation Plans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45720" y="1166478"/>
            <a:ext cx="12156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/>
              <a:t>Critical Path                                                                                         ---------</a:t>
            </a:r>
            <a:endParaRPr lang="en-SG" sz="2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" y="1689698"/>
            <a:ext cx="12148491" cy="516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" y="294440"/>
            <a:ext cx="12065000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 smtClean="0"/>
          </a:p>
          <a:p>
            <a:endParaRPr lang="en-SG" dirty="0"/>
          </a:p>
        </p:txBody>
      </p:sp>
      <p:sp>
        <p:nvSpPr>
          <p:cNvPr id="15" name="Rectangle 14"/>
          <p:cNvSpPr/>
          <p:nvPr/>
        </p:nvSpPr>
        <p:spPr>
          <a:xfrm>
            <a:off x="2348091" y="309330"/>
            <a:ext cx="223592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92220" y="413978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Functionalities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2105978" y="424138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>
                <a:solidFill>
                  <a:srgbClr val="212121"/>
                </a:solidFill>
                <a:effectLst/>
              </a:rPr>
              <a:t>Project Schedule</a:t>
            </a:r>
            <a:endParaRPr lang="en-SG" b="1" dirty="0">
              <a:solidFill>
                <a:srgbClr val="212121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2050" y="437890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Roles &amp; Responsibilities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442050" y="434991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Metrics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9170035" y="43499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PP Team &amp; Rotation Plans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" y="1166478"/>
            <a:ext cx="12156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/>
              <a:t>---------</a:t>
            </a:r>
            <a:endParaRPr lang="en-SG" sz="2800" dirty="0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1143000" y="1316050"/>
            <a:ext cx="447675" cy="318098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" y="1689698"/>
            <a:ext cx="12181841" cy="516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632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" y="294440"/>
            <a:ext cx="12065000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 smtClean="0"/>
          </a:p>
          <a:p>
            <a:endParaRPr lang="en-SG" dirty="0"/>
          </a:p>
        </p:txBody>
      </p:sp>
      <p:sp>
        <p:nvSpPr>
          <p:cNvPr id="19" name="Rectangle 18"/>
          <p:cNvSpPr/>
          <p:nvPr/>
        </p:nvSpPr>
        <p:spPr>
          <a:xfrm>
            <a:off x="4529819" y="309330"/>
            <a:ext cx="146757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92220" y="413978"/>
            <a:ext cx="1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Functionalities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2105978" y="424138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Project Schedule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6242050" y="437890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Roles &amp; Responsibilities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363605" y="386772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 smtClean="0">
                <a:solidFill>
                  <a:srgbClr val="212121"/>
                </a:solidFill>
                <a:effectLst/>
              </a:rPr>
              <a:t>Metrics</a:t>
            </a:r>
            <a:endParaRPr lang="en-SG" sz="2400" b="1" dirty="0">
              <a:solidFill>
                <a:srgbClr val="212121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70035" y="43499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PP Team &amp; Rotation Plans</a:t>
            </a:r>
            <a:endParaRPr lang="en-SG" dirty="0"/>
          </a:p>
        </p:txBody>
      </p:sp>
      <p:sp>
        <p:nvSpPr>
          <p:cNvPr id="3" name="Round Diagonal Corner Rectangle 2"/>
          <p:cNvSpPr/>
          <p:nvPr/>
        </p:nvSpPr>
        <p:spPr>
          <a:xfrm>
            <a:off x="192220" y="1060309"/>
            <a:ext cx="5805170" cy="52832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6242050" y="1493520"/>
            <a:ext cx="5805170" cy="52832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1999842" y="940738"/>
            <a:ext cx="29658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spc="50" dirty="0" smtClean="0">
                <a:ln w="0"/>
                <a:solidFill>
                  <a:srgbClr val="21212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Task Metrics</a:t>
            </a:r>
            <a:endParaRPr lang="en-US" sz="3600" b="1" u="sng" spc="50" dirty="0">
              <a:ln w="0"/>
              <a:solidFill>
                <a:srgbClr val="21212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9566" y="1380175"/>
            <a:ext cx="28392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spc="50" dirty="0" smtClean="0">
                <a:ln w="0"/>
                <a:solidFill>
                  <a:srgbClr val="21212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Bug Metrics</a:t>
            </a:r>
            <a:endParaRPr lang="en-US" sz="3600" b="1" u="sng" spc="50" dirty="0">
              <a:ln w="0"/>
              <a:solidFill>
                <a:srgbClr val="21212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74742" y="2379778"/>
            <a:ext cx="2537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2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Time-Boxing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14641" y="1002294"/>
            <a:ext cx="2018502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dirty="0" smtClean="0">
                <a:ln w="76200">
                  <a:noFill/>
                </a:ln>
                <a:solidFill>
                  <a:srgbClr val="FF0000"/>
                </a:solidFill>
              </a:rPr>
              <a:t>85</a:t>
            </a:r>
            <a:r>
              <a:rPr lang="en-US" sz="2000" b="0" cap="none" spc="0" dirty="0" smtClean="0">
                <a:ln w="76200">
                  <a:noFill/>
                </a:ln>
                <a:solidFill>
                  <a:srgbClr val="FF0000"/>
                </a:solidFill>
                <a:effectLst/>
              </a:rPr>
              <a:t>%</a:t>
            </a:r>
            <a:endParaRPr lang="en-US" sz="2000" b="0" cap="none" spc="0" dirty="0">
              <a:ln w="76200"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05978" y="3371227"/>
            <a:ext cx="3425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2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Burndown Chart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53180" y="4017525"/>
            <a:ext cx="184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SG" sz="16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401389"/>
              </p:ext>
            </p:extLst>
          </p:nvPr>
        </p:nvGraphicFramePr>
        <p:xfrm>
          <a:off x="6242050" y="2379778"/>
          <a:ext cx="5804768" cy="22860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184393"/>
                <a:gridCol w="4620375"/>
              </a:tblGrid>
              <a:tr h="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IMPACT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534242">
                <a:tc>
                  <a:txBody>
                    <a:bodyPr/>
                    <a:lstStyle/>
                    <a:p>
                      <a:r>
                        <a:rPr lang="en-SG" b="1" dirty="0" smtClean="0"/>
                        <a:t>Low </a:t>
                      </a:r>
                      <a:r>
                        <a:rPr lang="en-SG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1Point</a:t>
                      </a:r>
                      <a:endParaRPr lang="en-SG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Not important.</a:t>
                      </a:r>
                      <a:r>
                        <a:rPr lang="en-SG" b="1" baseline="0" dirty="0" smtClean="0"/>
                        <a:t> [typo, alignment etc.]</a:t>
                      </a:r>
                      <a:endParaRPr lang="en-SG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 smtClean="0"/>
                        <a:t>High</a:t>
                      </a:r>
                    </a:p>
                    <a:p>
                      <a:r>
                        <a:rPr lang="en-SG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r>
                        <a:rPr lang="en-SG" b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Points</a:t>
                      </a:r>
                      <a:endParaRPr lang="en-SG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>
                          <a:solidFill>
                            <a:schemeClr val="bg2"/>
                          </a:solidFill>
                        </a:rPr>
                        <a:t>System runs but some functions not working. Fix</a:t>
                      </a:r>
                      <a:r>
                        <a:rPr lang="en-SG" b="1" baseline="0" dirty="0" smtClean="0">
                          <a:solidFill>
                            <a:schemeClr val="bg2"/>
                          </a:solidFill>
                        </a:rPr>
                        <a:t> during planned debugging 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 smtClean="0"/>
                        <a:t>Critical</a:t>
                      </a:r>
                    </a:p>
                    <a:p>
                      <a:r>
                        <a:rPr lang="en-SG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</a:t>
                      </a:r>
                      <a:r>
                        <a:rPr lang="en-SG" b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Points</a:t>
                      </a:r>
                      <a:endParaRPr lang="en-SG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>
                          <a:solidFill>
                            <a:schemeClr val="bg2"/>
                          </a:solidFill>
                        </a:rPr>
                        <a:t>System down. Fix</a:t>
                      </a:r>
                      <a:r>
                        <a:rPr lang="en-SG" b="1" baseline="0" dirty="0" smtClean="0">
                          <a:solidFill>
                            <a:schemeClr val="bg2"/>
                          </a:solidFill>
                        </a:rPr>
                        <a:t> before continue 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37535" y="4817760"/>
            <a:ext cx="61819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>
                <a:solidFill>
                  <a:schemeClr val="bg2"/>
                </a:solidFill>
              </a:rPr>
              <a:t>Score = 1 x num(low) </a:t>
            </a:r>
          </a:p>
          <a:p>
            <a:r>
              <a:rPr lang="en-SG" sz="2800" dirty="0">
                <a:solidFill>
                  <a:schemeClr val="bg2"/>
                </a:solidFill>
              </a:rPr>
              <a:t>	</a:t>
            </a:r>
            <a:r>
              <a:rPr lang="en-SG" sz="2800" dirty="0" smtClean="0">
                <a:solidFill>
                  <a:schemeClr val="bg2"/>
                </a:solidFill>
              </a:rPr>
              <a:t>		+ 5 </a:t>
            </a:r>
            <a:r>
              <a:rPr lang="en-SG" sz="2800" dirty="0">
                <a:solidFill>
                  <a:schemeClr val="bg2"/>
                </a:solidFill>
              </a:rPr>
              <a:t>x </a:t>
            </a:r>
            <a:r>
              <a:rPr lang="en-SG" sz="2800" dirty="0" smtClean="0">
                <a:solidFill>
                  <a:schemeClr val="bg2"/>
                </a:solidFill>
              </a:rPr>
              <a:t>num(high) </a:t>
            </a:r>
          </a:p>
          <a:p>
            <a:r>
              <a:rPr lang="en-SG" sz="2800" dirty="0" smtClean="0">
                <a:solidFill>
                  <a:schemeClr val="bg2"/>
                </a:solidFill>
              </a:rPr>
              <a:t>			+10 </a:t>
            </a:r>
            <a:r>
              <a:rPr lang="en-SG" sz="2800" dirty="0">
                <a:solidFill>
                  <a:schemeClr val="bg2"/>
                </a:solidFill>
              </a:rPr>
              <a:t>x </a:t>
            </a:r>
            <a:r>
              <a:rPr lang="en-SG" sz="2800" dirty="0" smtClean="0">
                <a:solidFill>
                  <a:schemeClr val="bg2"/>
                </a:solidFill>
              </a:rPr>
              <a:t>num(critical) </a:t>
            </a:r>
            <a:endParaRPr lang="en-SG" sz="2800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220" y="4572196"/>
            <a:ext cx="64133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[Actual task/ </a:t>
            </a:r>
            <a:r>
              <a:rPr lang="en-SG" sz="3200" dirty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estimated task</a:t>
            </a:r>
            <a:r>
              <a:rPr lang="en-SG" sz="32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]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1987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1967</TotalTime>
  <Words>726</Words>
  <Application>Microsoft Office PowerPoint</Application>
  <PresentationFormat>Widescreen</PresentationFormat>
  <Paragraphs>299</Paragraphs>
  <Slides>21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2</vt:lpstr>
      <vt:lpstr>Quotable</vt:lpstr>
      <vt:lpstr>Week 7: PM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7: PM Review</dc:title>
  <dc:creator>nabilah banu</dc:creator>
  <cp:lastModifiedBy>nabilah banu</cp:lastModifiedBy>
  <cp:revision>86</cp:revision>
  <dcterms:created xsi:type="dcterms:W3CDTF">2015-09-22T12:58:49Z</dcterms:created>
  <dcterms:modified xsi:type="dcterms:W3CDTF">2015-10-01T14:02:33Z</dcterms:modified>
</cp:coreProperties>
</file>