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1" r:id="rId4"/>
    <p:sldId id="280" r:id="rId5"/>
    <p:sldId id="274" r:id="rId6"/>
    <p:sldId id="288" r:id="rId7"/>
    <p:sldId id="290" r:id="rId8"/>
    <p:sldId id="303" r:id="rId9"/>
    <p:sldId id="260" r:id="rId10"/>
    <p:sldId id="305" r:id="rId11"/>
    <p:sldId id="262" r:id="rId12"/>
    <p:sldId id="295" r:id="rId13"/>
    <p:sldId id="296" r:id="rId14"/>
    <p:sldId id="298" r:id="rId15"/>
    <p:sldId id="302" r:id="rId16"/>
    <p:sldId id="299" r:id="rId17"/>
    <p:sldId id="300" r:id="rId18"/>
    <p:sldId id="294" r:id="rId19"/>
    <p:sldId id="258" r:id="rId20"/>
    <p:sldId id="26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538135"/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27" autoAdjust="0"/>
  </p:normalViewPr>
  <p:slideViewPr>
    <p:cSldViewPr snapToGrid="0">
      <p:cViewPr varScale="1">
        <p:scale>
          <a:sx n="56" d="100"/>
          <a:sy n="56" d="100"/>
        </p:scale>
        <p:origin x="10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689DB-E864-433F-A480-18F2A5067647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BC2EF-6510-4A42-9AB3-5612D5E407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03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No white font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881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Numbers change black font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723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TEST</a:t>
            </a:r>
            <a:r>
              <a:rPr lang="en-SG" baseline="0" dirty="0" smtClean="0"/>
              <a:t> LOCALLY&gt;&gt; Integrate&gt;&gt; DEPLOY&gt;&gt; TEST on </a:t>
            </a:r>
            <a:r>
              <a:rPr lang="en-SG" baseline="0" dirty="0" err="1" smtClean="0"/>
              <a:t>openshift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1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Current value for each metrics</a:t>
            </a:r>
          </a:p>
          <a:p>
            <a:r>
              <a:rPr lang="en-SG" dirty="0" smtClean="0"/>
              <a:t>	any action based on mitigation plan</a:t>
            </a:r>
          </a:p>
          <a:p>
            <a:r>
              <a:rPr lang="en-SG" dirty="0" smtClean="0"/>
              <a:t>https://docs.google.com/spreadsheets/d/1Sp80UyYZO_gT89sFfwVYJIofxsbHAiiVybEl8Qu1xrA/edit#gid=0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27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Rotation plan</a:t>
            </a:r>
          </a:p>
          <a:p>
            <a:r>
              <a:rPr lang="en-SG" dirty="0" smtClean="0"/>
              <a:t>	</a:t>
            </a:r>
            <a:r>
              <a:rPr lang="en-SG" dirty="0" err="1" smtClean="0"/>
              <a:t>wgich</a:t>
            </a:r>
            <a:r>
              <a:rPr lang="en-SG" dirty="0" smtClean="0"/>
              <a:t> pm which milestone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59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Title add </a:t>
            </a:r>
            <a:r>
              <a:rPr lang="en-SG" dirty="0" err="1" smtClean="0"/>
              <a:t>color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1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Rotation plan</a:t>
            </a:r>
          </a:p>
          <a:p>
            <a:r>
              <a:rPr lang="en-SG" dirty="0" smtClean="0"/>
              <a:t>	</a:t>
            </a:r>
            <a:r>
              <a:rPr lang="en-SG" dirty="0" err="1" smtClean="0"/>
              <a:t>wgich</a:t>
            </a:r>
            <a:r>
              <a:rPr lang="en-SG" dirty="0" smtClean="0"/>
              <a:t> pm which milestone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52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Remove</a:t>
            </a:r>
            <a:r>
              <a:rPr lang="en-SG" baseline="0" dirty="0" smtClean="0"/>
              <a:t> dates and weeks . Title.. Black box white font, bolded.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63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Week 7: PM Review</a:t>
            </a:r>
            <a:endParaRPr lang="en-S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2001" y="6360161"/>
            <a:ext cx="1516641" cy="434974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G3T3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78898" y="5282943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Darren  </a:t>
            </a:r>
            <a:r>
              <a:rPr lang="en-SG" sz="32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Tay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5274" y="5373199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Shu  Wen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681" y="5373199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Jeremy  Ong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9087" y="5373199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Nabilah  Banu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2787" y="5373199"/>
            <a:ext cx="183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Zhi  Hui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1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9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242050" y="281233"/>
            <a:ext cx="278965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49" y="437890"/>
            <a:ext cx="292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212121"/>
                </a:solidFill>
                <a:effectLst/>
              </a:rPr>
              <a:t>Roles &amp; Responsibilities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PP</a:t>
            </a:r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SG" dirty="0"/>
              <a:t>Team &amp; Rotation Plans</a:t>
            </a:r>
          </a:p>
        </p:txBody>
      </p:sp>
    </p:spTree>
    <p:extLst>
      <p:ext uri="{BB962C8B-B14F-4D97-AF65-F5344CB8AC3E}">
        <p14:creationId xmlns:p14="http://schemas.microsoft.com/office/powerpoint/2010/main" val="42697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81235" y="1091953"/>
            <a:ext cx="10049522" cy="5291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1" cap="none" spc="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5421" y="1225118"/>
            <a:ext cx="9516862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1</a:t>
            </a:r>
            <a:endParaRPr lang="en-SG" sz="2800" dirty="0"/>
          </a:p>
        </p:txBody>
      </p:sp>
      <p:sp>
        <p:nvSpPr>
          <p:cNvPr id="10" name="Rectangle 9"/>
          <p:cNvSpPr/>
          <p:nvPr/>
        </p:nvSpPr>
        <p:spPr>
          <a:xfrm>
            <a:off x="781235" y="1961965"/>
            <a:ext cx="10049522" cy="4421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Jeremy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Use </a:t>
            </a: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Case Diagram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	Domain </a:t>
            </a: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Diagram</a:t>
            </a:r>
          </a:p>
          <a:p>
            <a:endParaRPr lang="en-SG" sz="2400" dirty="0" smtClean="0"/>
          </a:p>
          <a:p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ER Diagram</a:t>
            </a:r>
          </a:p>
          <a:p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Zhi Hui + Nabilah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Sequence Diagram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9465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39162" y="1035182"/>
            <a:ext cx="10471015" cy="5698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1" cap="none" spc="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44880" y="1154094"/>
            <a:ext cx="1006935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2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751840" y="1802160"/>
            <a:ext cx="10471015" cy="4896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Zhi Hui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Supervisor Meeting </a:t>
            </a:r>
            <a:r>
              <a:rPr lang="en-SG" sz="2400" dirty="0" smtClean="0"/>
              <a:t>1 </a:t>
            </a:r>
            <a:r>
              <a:rPr lang="en-SG" sz="2400" dirty="0"/>
              <a:t>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Task metrics &amp; Test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Nabilah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Sequence Diagram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Bootstrap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Jeremy + Shu Wen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Sequence Diagrams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Class </a:t>
            </a: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diagram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Test cases: Bootstrap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Test files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675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73760" y="1091952"/>
            <a:ext cx="10607040" cy="564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56640" y="1225118"/>
            <a:ext cx="995759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3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873760" y="1961964"/>
            <a:ext cx="10607040" cy="477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Nabilah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PM Review 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Prepare Test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Regression Testing</a:t>
            </a:r>
          </a:p>
          <a:p>
            <a:endParaRPr lang="en-SG" sz="3200" dirty="0"/>
          </a:p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Bootstrap (Cont.)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Basic App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Deploy to Openshift</a:t>
            </a:r>
          </a:p>
          <a:p>
            <a:endParaRPr lang="en-SG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61366" y="2712521"/>
            <a:ext cx="5550617" cy="290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</a:t>
            </a:r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Jeremy + Zhi Hui</a:t>
            </a:r>
            <a:endParaRPr lang="en-SG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Login Logout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Delete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Usage </a:t>
            </a:r>
            <a:r>
              <a:rPr lang="en-SG" sz="3200" dirty="0" err="1" smtClean="0"/>
              <a:t>Heatmap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4451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73760" y="1091952"/>
            <a:ext cx="10607040" cy="564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1" cap="none" spc="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6640" y="1225118"/>
            <a:ext cx="995759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4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873760" y="1961964"/>
            <a:ext cx="10607040" cy="477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Darren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Supervisor Meeting 2 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Update diagrams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Deploy to Openshift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Regression Testing</a:t>
            </a:r>
          </a:p>
          <a:p>
            <a:endParaRPr lang="en-SG" sz="3200" dirty="0" smtClean="0"/>
          </a:p>
          <a:p>
            <a:endParaRPr lang="en-SG" sz="3200" dirty="0"/>
          </a:p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Jeremy + Zhi Hui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Social Activeness Report</a:t>
            </a:r>
          </a:p>
          <a:p>
            <a:endParaRPr lang="en-SG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40393" y="3167946"/>
            <a:ext cx="5550617" cy="290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Nabilah +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/>
              <a:t>Top-K </a:t>
            </a:r>
            <a:r>
              <a:rPr lang="en-SG" sz="3200" dirty="0" smtClean="0"/>
              <a:t>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Overuse Report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0142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81234" y="1091953"/>
            <a:ext cx="10730045" cy="515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5420" y="1225118"/>
            <a:ext cx="10160099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5</a:t>
            </a:r>
            <a:endParaRPr lang="en-SG" sz="2800" dirty="0"/>
          </a:p>
        </p:txBody>
      </p:sp>
      <p:sp>
        <p:nvSpPr>
          <p:cNvPr id="10" name="Rectangle 9"/>
          <p:cNvSpPr/>
          <p:nvPr/>
        </p:nvSpPr>
        <p:spPr>
          <a:xfrm>
            <a:off x="781234" y="1961965"/>
            <a:ext cx="10648765" cy="4287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Supervisor Meeting </a:t>
            </a:r>
            <a:r>
              <a:rPr lang="en-SG" sz="2800" dirty="0" smtClean="0"/>
              <a:t>3 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 smtClean="0"/>
              <a:t>Prepare for UAT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800" dirty="0"/>
          </a:p>
          <a:p>
            <a:pPr algn="just"/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Jeremy + Nabilah  </a:t>
            </a:r>
            <a:r>
              <a:rPr lang="en-SG" sz="2800" dirty="0" smtClean="0"/>
              <a:t>+  </a:t>
            </a:r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Darren + Zhi Hui</a:t>
            </a:r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SG" sz="2800" dirty="0"/>
              <a:t>Testing of possible new Test Cases for the Overall System </a:t>
            </a:r>
          </a:p>
          <a:p>
            <a:pPr algn="just"/>
            <a:r>
              <a:rPr lang="en-SG" sz="2800" dirty="0" smtClean="0"/>
              <a:t>	-in </a:t>
            </a:r>
            <a:r>
              <a:rPr lang="en-SG" sz="2800" dirty="0"/>
              <a:t>preparation of UAT</a:t>
            </a:r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26720" y="1091952"/>
            <a:ext cx="10796135" cy="564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600" y="1225118"/>
            <a:ext cx="1040463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6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426720" y="1961964"/>
            <a:ext cx="10796135" cy="477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Jeremy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Match final submission with </a:t>
            </a:r>
            <a:r>
              <a:rPr lang="en-SG" sz="2800" dirty="0" smtClean="0"/>
              <a:t>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Final presentation </a:t>
            </a:r>
            <a:r>
              <a:rPr lang="en-SG" sz="2800" dirty="0" smtClean="0"/>
              <a:t>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Deploy application to </a:t>
            </a:r>
            <a:r>
              <a:rPr lang="en-SG" sz="2800" dirty="0" err="1"/>
              <a:t>OpenShift</a:t>
            </a:r>
            <a:endParaRPr lang="en-SG" sz="2800" dirty="0" smtClean="0"/>
          </a:p>
          <a:p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Zhi Hui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Thorough </a:t>
            </a:r>
            <a:r>
              <a:rPr lang="en-SG" sz="2800" dirty="0" smtClean="0"/>
              <a:t>debugging</a:t>
            </a:r>
            <a:endParaRPr lang="en-SG" sz="2800" dirty="0"/>
          </a:p>
          <a:p>
            <a:endParaRPr lang="en-SG" sz="2800" dirty="0"/>
          </a:p>
          <a:p>
            <a:pPr algn="just"/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Shu Wen + Nabilah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800" dirty="0"/>
              <a:t>Seek loopholes in test </a:t>
            </a:r>
            <a:r>
              <a:rPr lang="en-SG" sz="2800" dirty="0" smtClean="0"/>
              <a:t>cases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800" dirty="0" smtClean="0"/>
              <a:t>Buff </a:t>
            </a:r>
            <a:r>
              <a:rPr lang="en-SG" sz="2800" dirty="0"/>
              <a:t>up test cases to look for new bugs</a:t>
            </a:r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9150575" y="307647"/>
            <a:ext cx="300586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  <a:effectLst/>
              </a:rPr>
              <a:t>PP Team &amp; Rotation Plans</a:t>
            </a:r>
            <a:endParaRPr lang="en-SG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5844"/>
            <a:ext cx="12192000" cy="58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054" y="2980398"/>
            <a:ext cx="668163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End of Presentation</a:t>
            </a:r>
          </a:p>
          <a:p>
            <a:pPr algn="ctr"/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 &amp; A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0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0073" y="275478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rgbClr val="212121"/>
                </a:solidFill>
                <a:effectLst/>
              </a:rPr>
              <a:t>Functionalities</a:t>
            </a:r>
            <a:endParaRPr lang="en-SG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301637" y="951624"/>
            <a:ext cx="4850969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spc="50" dirty="0" smtClean="0">
                <a:ln w="0"/>
                <a:solidFill>
                  <a:schemeClr val="bg2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T3</a:t>
            </a:r>
            <a:endParaRPr lang="en-US" sz="34400" b="1" spc="50" dirty="0">
              <a:ln w="0"/>
              <a:solidFill>
                <a:schemeClr val="bg2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3940" y="1115542"/>
            <a:ext cx="65517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effectLst>
                  <a:glow rad="101600">
                    <a:schemeClr val="bg1">
                      <a:lumMod val="65000"/>
                      <a:lumOff val="35000"/>
                      <a:alpha val="60000"/>
                    </a:schemeClr>
                  </a:glow>
                </a:effectLst>
              </a:rPr>
              <a:t>Required Functionalities: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Basic App Usage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Top-k App Usage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Smartphone Overuse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Dual interfaces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Loading location data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Deletion of data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Smartphone Usage Heatmap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Social Activeness Report</a:t>
            </a:r>
          </a:p>
          <a:p>
            <a:endParaRPr lang="en-SG" sz="2800" dirty="0"/>
          </a:p>
        </p:txBody>
      </p:sp>
      <p:sp>
        <p:nvSpPr>
          <p:cNvPr id="2" name="Rectangle 1"/>
          <p:cNvSpPr/>
          <p:nvPr/>
        </p:nvSpPr>
        <p:spPr>
          <a:xfrm>
            <a:off x="5888736" y="1636776"/>
            <a:ext cx="5888736" cy="439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0" dirty="0" smtClean="0"/>
              <a:t>No Add/ Drop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497613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051" y="15394"/>
            <a:ext cx="10571998" cy="970450"/>
          </a:xfrm>
        </p:spPr>
        <p:txBody>
          <a:bodyPr/>
          <a:lstStyle/>
          <a:p>
            <a:r>
              <a:rPr lang="en-SG" dirty="0" smtClean="0"/>
              <a:t>Appendix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74395"/>
              </p:ext>
            </p:extLst>
          </p:nvPr>
        </p:nvGraphicFramePr>
        <p:xfrm>
          <a:off x="-153548" y="1"/>
          <a:ext cx="13564748" cy="746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80"/>
                <a:gridCol w="2261936"/>
                <a:gridCol w="2002317"/>
                <a:gridCol w="1976125"/>
                <a:gridCol w="2053390"/>
                <a:gridCol w="1973179"/>
                <a:gridCol w="1989221"/>
              </a:tblGrid>
              <a:tr h="849965">
                <a:tc>
                  <a:txBody>
                    <a:bodyPr/>
                    <a:lstStyle/>
                    <a:p>
                      <a:endParaRPr lang="en-SG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Iteration 1: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smtClean="0"/>
                        <a:t>Iteration 2:</a:t>
                      </a:r>
                    </a:p>
                    <a:p>
                      <a:endParaRPr lang="en-SG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smtClean="0"/>
                        <a:t>Iteration 3:</a:t>
                      </a:r>
                    </a:p>
                    <a:p>
                      <a:endParaRPr lang="en-SG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smtClean="0"/>
                        <a:t>Iteration 4: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smtClean="0"/>
                        <a:t>Iteration 5: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smtClean="0"/>
                        <a:t>Iteration 6: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98004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 smtClean="0"/>
                        <a:t>PM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 Wen</a:t>
                      </a: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/>
                </a:tc>
              </a:tr>
              <a:tr h="1855015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 smtClean="0"/>
                        <a:t>Pair 1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 Wen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 Nabilah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</a:p>
                    <a:p>
                      <a:pPr algn="ctr"/>
                      <a:r>
                        <a:rPr lang="en-SG" sz="3200" b="1" dirty="0" smtClean="0"/>
                        <a:t>Shu Wen</a:t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  Nabilah</a:t>
                      </a:r>
                      <a:endParaRPr lang="en-SG" sz="3200" b="1" dirty="0" smtClean="0"/>
                    </a:p>
                    <a:p>
                      <a:pPr algn="ctr"/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/>
                </a:tc>
              </a:tr>
              <a:tr h="1855015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 smtClean="0"/>
                        <a:t>Pair 2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 Shu wen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</a:t>
                      </a:r>
                      <a:r>
                        <a:rPr lang="en-SG" sz="3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Wen</a:t>
                      </a: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  <a:endParaRPr lang="en-SG" sz="3200" b="1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</a:t>
                      </a:r>
                      <a:r>
                        <a:rPr lang="en-SG" sz="3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 Wen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  <a:endParaRPr lang="en-SG" sz="3200" b="1" dirty="0" smtClean="0"/>
                    </a:p>
                    <a:p>
                      <a:pPr algn="ctr"/>
                      <a:endParaRPr lang="en-SG" sz="32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0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Appendix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2019300"/>
            <a:ext cx="8555356" cy="46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91440" y="956877"/>
            <a:ext cx="10698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Bird-eye view of project</a:t>
            </a:r>
          </a:p>
          <a:p>
            <a:endParaRPr lang="en-SG" sz="3200" dirty="0"/>
          </a:p>
          <a:p>
            <a:endParaRPr lang="en-SG" sz="3200" dirty="0" smtClean="0"/>
          </a:p>
          <a:p>
            <a:endParaRPr lang="en-SG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506027" y="1661129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 1</a:t>
            </a:r>
          </a:p>
          <a:p>
            <a:pPr algn="ctr">
              <a:defRPr/>
            </a:pPr>
            <a:r>
              <a:rPr lang="en-SG" sz="2800" dirty="0">
                <a:solidFill>
                  <a:srgbClr val="212121"/>
                </a:solidFill>
              </a:rPr>
              <a:t>28/8/2015 </a:t>
            </a:r>
            <a:r>
              <a:rPr lang="en-SG" sz="2800" dirty="0" smtClean="0">
                <a:solidFill>
                  <a:srgbClr val="212121"/>
                </a:solidFill>
              </a:rPr>
              <a:t> </a:t>
            </a:r>
            <a:r>
              <a:rPr lang="en-SG" sz="2800" dirty="0">
                <a:solidFill>
                  <a:srgbClr val="212121"/>
                </a:solidFill>
              </a:rPr>
              <a:t>12/9/2015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42050" y="1661130"/>
            <a:ext cx="3512342" cy="1246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 smtClean="0"/>
          </a:p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 2</a:t>
            </a:r>
          </a:p>
          <a:p>
            <a:pPr algn="ctr">
              <a:defRPr/>
            </a:pPr>
            <a:r>
              <a:rPr lang="en-SG" sz="2800" dirty="0" smtClean="0">
                <a:solidFill>
                  <a:srgbClr val="212121"/>
                </a:solidFill>
              </a:rPr>
              <a:t>12/9/2015</a:t>
            </a:r>
          </a:p>
          <a:p>
            <a:pPr algn="ctr">
              <a:defRPr/>
            </a:pPr>
            <a:r>
              <a:rPr lang="en-SG" sz="2800" dirty="0" smtClean="0">
                <a:solidFill>
                  <a:srgbClr val="212121"/>
                </a:solidFill>
              </a:rPr>
              <a:t>25/09/2015</a:t>
            </a:r>
            <a:endParaRPr lang="en-SG" sz="2800" dirty="0">
              <a:solidFill>
                <a:srgbClr val="212121"/>
              </a:solidFill>
            </a:endParaRPr>
          </a:p>
          <a:p>
            <a:pPr algn="ctr">
              <a:defRPr/>
            </a:pPr>
            <a:endParaRPr lang="en-SG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8383479" y="1683212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</a:t>
            </a:r>
            <a:r>
              <a:rPr lang="en-SG" sz="2800" dirty="0" smtClean="0">
                <a:solidFill>
                  <a:srgbClr val="002060"/>
                </a:solidFill>
              </a:rPr>
              <a:t> </a:t>
            </a:r>
            <a:r>
              <a:rPr lang="en-SG" sz="2800" b="1" dirty="0" smtClean="0">
                <a:solidFill>
                  <a:srgbClr val="002060"/>
                </a:solidFill>
              </a:rPr>
              <a:t>3</a:t>
            </a:r>
          </a:p>
          <a:p>
            <a:pPr algn="ctr"/>
            <a:r>
              <a:rPr lang="en-SG" sz="2800" dirty="0" smtClean="0">
                <a:solidFill>
                  <a:srgbClr val="212121"/>
                </a:solidFill>
              </a:rPr>
              <a:t>25/09/2015</a:t>
            </a:r>
          </a:p>
          <a:p>
            <a:pPr algn="ctr"/>
            <a:r>
              <a:rPr lang="en-SG" sz="2800" dirty="0" smtClean="0">
                <a:solidFill>
                  <a:srgbClr val="212121"/>
                </a:solidFill>
              </a:rPr>
              <a:t>09/10/2015</a:t>
            </a:r>
            <a:endParaRPr lang="en-SG" sz="2800" dirty="0">
              <a:solidFill>
                <a:srgbClr val="21212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9801" y="3071674"/>
            <a:ext cx="3484909" cy="378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 Planning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Sequence Diagram 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Case Diagram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 Diagram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91984" y="3071673"/>
            <a:ext cx="4232426" cy="378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Delete Location</a:t>
            </a:r>
            <a:endParaRPr lang="en-S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Login/Logout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Basic App Report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SmartPhone</a:t>
            </a: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Usage Heatmap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Sequence Diagram</a:t>
            </a:r>
            <a:endParaRPr lang="en-S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2050" y="3071673"/>
            <a:ext cx="3484909" cy="378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Bootstrap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Class Diagram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Sequence Diagram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56393" y="275478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120172" y="436824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chemeClr val="bg1"/>
                </a:solidFill>
                <a:effectLst/>
              </a:rPr>
              <a:t>Project Schedule</a:t>
            </a:r>
            <a:endParaRPr lang="en-SG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53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2348091" y="309330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20172" y="432939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Project 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91440" y="956877"/>
            <a:ext cx="106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Bird-eye view of project</a:t>
            </a:r>
            <a:endParaRPr lang="en-SG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506027" y="1661129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 4</a:t>
            </a:r>
          </a:p>
          <a:p>
            <a:pPr algn="ctr">
              <a:defRPr/>
            </a:pPr>
            <a:r>
              <a:rPr lang="en-SG" sz="2800" dirty="0" smtClean="0">
                <a:solidFill>
                  <a:srgbClr val="212121"/>
                </a:solidFill>
              </a:rPr>
              <a:t>09/10/2015</a:t>
            </a:r>
          </a:p>
          <a:p>
            <a:pPr algn="ctr">
              <a:defRPr/>
            </a:pPr>
            <a:r>
              <a:rPr lang="en-SG" sz="2800" dirty="0" smtClean="0">
                <a:solidFill>
                  <a:srgbClr val="212121"/>
                </a:solidFill>
              </a:rPr>
              <a:t>23/10/2015</a:t>
            </a:r>
            <a:endParaRPr lang="en-SG" sz="2800" dirty="0">
              <a:solidFill>
                <a:srgbClr val="21212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42050" y="1683212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 5</a:t>
            </a:r>
          </a:p>
          <a:p>
            <a:pPr algn="ctr">
              <a:defRPr/>
            </a:pPr>
            <a:r>
              <a:rPr lang="en-SG" sz="2800" dirty="0" smtClean="0">
                <a:solidFill>
                  <a:srgbClr val="212121"/>
                </a:solidFill>
              </a:rPr>
              <a:t>23/10/2015</a:t>
            </a:r>
          </a:p>
          <a:p>
            <a:pPr algn="ctr">
              <a:defRPr/>
            </a:pPr>
            <a:r>
              <a:rPr lang="en-SG" sz="2800" dirty="0">
                <a:solidFill>
                  <a:srgbClr val="212121"/>
                </a:solidFill>
              </a:rPr>
              <a:t>05/11/2015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383479" y="1683212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 6</a:t>
            </a:r>
          </a:p>
          <a:p>
            <a:pPr algn="ctr"/>
            <a:r>
              <a:rPr lang="en-SG" sz="2800" dirty="0" smtClean="0">
                <a:solidFill>
                  <a:srgbClr val="212121"/>
                </a:solidFill>
              </a:rPr>
              <a:t>05/11/2015</a:t>
            </a:r>
          </a:p>
          <a:p>
            <a:pPr algn="ctr"/>
            <a:r>
              <a:rPr lang="en-SG" sz="2800" dirty="0" smtClean="0">
                <a:solidFill>
                  <a:srgbClr val="21212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027" y="3169328"/>
            <a:ext cx="3478683" cy="368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Overuse </a:t>
            </a: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Report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Top –K Report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Social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Activeness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3478" y="3169328"/>
            <a:ext cx="3478683" cy="368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Deploy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</a:t>
            </a:r>
            <a:r>
              <a:rPr lang="en-SG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OpenShift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Seek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loopholes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Final Presentation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Submission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2049" y="3169328"/>
            <a:ext cx="3478683" cy="368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Test new </a:t>
            </a: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‘Test Cases’</a:t>
            </a:r>
            <a:endParaRPr lang="en-S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Buffer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0685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2348091" y="309330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212121"/>
                </a:solidFill>
                <a:effectLst/>
              </a:rPr>
              <a:t>Project Schedule</a:t>
            </a:r>
            <a:endParaRPr lang="en-SG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91440" y="1336331"/>
            <a:ext cx="1215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time</a:t>
            </a:r>
          </a:p>
          <a:p>
            <a:r>
              <a:rPr lang="en-SG" sz="3600" b="1" dirty="0" smtClean="0"/>
              <a:t>Iteration 5:    1</a:t>
            </a:r>
            <a:r>
              <a:rPr lang="en-SG" sz="3600" b="1" baseline="30000" dirty="0" smtClean="0"/>
              <a:t>st</a:t>
            </a:r>
            <a:r>
              <a:rPr lang="en-SG" sz="3600" b="1" dirty="0" smtClean="0"/>
              <a:t> half of the Iteration</a:t>
            </a:r>
            <a:endParaRPr lang="en-SG" sz="36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2220" y="3644538"/>
            <a:ext cx="11775054" cy="1123406"/>
            <a:chOff x="0" y="3487783"/>
            <a:chExt cx="11775054" cy="1123406"/>
          </a:xfrm>
        </p:grpSpPr>
        <p:sp>
          <p:nvSpPr>
            <p:cNvPr id="2" name="Rectangle 1"/>
            <p:cNvSpPr/>
            <p:nvPr/>
          </p:nvSpPr>
          <p:spPr>
            <a:xfrm>
              <a:off x="0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>
                  <a:solidFill>
                    <a:srgbClr val="21212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27366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 smtClean="0">
                  <a:solidFill>
                    <a:srgbClr val="212121"/>
                  </a:solidFill>
                </a:rPr>
                <a:t>2</a:t>
              </a:r>
              <a:endParaRPr lang="en-SG" sz="7200" b="1" dirty="0">
                <a:solidFill>
                  <a:srgbClr val="21212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60791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 smtClean="0">
                  <a:solidFill>
                    <a:srgbClr val="212121"/>
                  </a:solidFill>
                </a:rPr>
                <a:t>3</a:t>
              </a:r>
              <a:endParaRPr lang="en-SG" sz="7200" b="1" dirty="0">
                <a:solidFill>
                  <a:srgbClr val="21212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81153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 smtClean="0">
                  <a:solidFill>
                    <a:srgbClr val="212121"/>
                  </a:solidFill>
                </a:rPr>
                <a:t>4</a:t>
              </a:r>
              <a:endParaRPr lang="en-SG" sz="7200" b="1" dirty="0">
                <a:solidFill>
                  <a:srgbClr val="21212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77249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>
                  <a:solidFill>
                    <a:srgbClr val="212121"/>
                  </a:solidFill>
                </a:rPr>
                <a:t>5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344537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 smtClean="0">
                  <a:solidFill>
                    <a:srgbClr val="212121"/>
                  </a:solidFill>
                </a:rPr>
                <a:t>6</a:t>
              </a:r>
              <a:endParaRPr lang="en-SG" sz="7200" b="1" dirty="0">
                <a:solidFill>
                  <a:srgbClr val="21212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3487783"/>
              <a:ext cx="11775054" cy="1123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20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469469" y="3644538"/>
            <a:ext cx="700566" cy="1123406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2284481" y="1733483"/>
            <a:ext cx="6629649" cy="2055435"/>
          </a:xfrm>
          <a:prstGeom prst="curvedConnector3">
            <a:avLst>
              <a:gd name="adj1" fmla="val -30665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27" name="Rectangle 26"/>
          <p:cNvSpPr/>
          <p:nvPr/>
        </p:nvSpPr>
        <p:spPr>
          <a:xfrm>
            <a:off x="2348091" y="309330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212121"/>
                </a:solidFill>
                <a:effectLst/>
              </a:rPr>
              <a:t>Project Schedule</a:t>
            </a:r>
            <a:endParaRPr lang="en-SG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1757680"/>
            <a:ext cx="11779809" cy="4389123"/>
            <a:chOff x="-32816" y="858307"/>
            <a:chExt cx="11779809" cy="4389123"/>
          </a:xfrm>
        </p:grpSpPr>
        <p:sp>
          <p:nvSpPr>
            <p:cNvPr id="2" name="Rectangle 1"/>
            <p:cNvSpPr/>
            <p:nvPr/>
          </p:nvSpPr>
          <p:spPr>
            <a:xfrm>
              <a:off x="-32816" y="2734039"/>
              <a:ext cx="11779809" cy="19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ight Arrow 9"/>
            <p:cNvSpPr/>
            <p:nvPr/>
          </p:nvSpPr>
          <p:spPr>
            <a:xfrm rot="16200000">
              <a:off x="4506006" y="2352645"/>
              <a:ext cx="544103" cy="2125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9705399" y="1702596"/>
              <a:ext cx="1863525" cy="1749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1742328" y="3094765"/>
              <a:ext cx="531375" cy="195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ight Arrow 13"/>
            <p:cNvSpPr/>
            <p:nvPr/>
          </p:nvSpPr>
          <p:spPr>
            <a:xfrm rot="5400000">
              <a:off x="7348384" y="3962150"/>
              <a:ext cx="2320390" cy="2501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2220" y="1115542"/>
            <a:ext cx="106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 smtClean="0"/>
              <a:t>Milestones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10872" y="5885141"/>
            <a:ext cx="7762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 smtClean="0"/>
              <a:t>Week </a:t>
            </a:r>
            <a:r>
              <a:rPr lang="en-SG" sz="2400" dirty="0"/>
              <a:t>11[Iteration 5] : </a:t>
            </a:r>
            <a:r>
              <a:rPr lang="en-SG" sz="2400" dirty="0" smtClean="0"/>
              <a:t>Application </a:t>
            </a:r>
            <a:r>
              <a:rPr lang="en-SG" sz="2400" dirty="0"/>
              <a:t>ready for  </a:t>
            </a:r>
            <a:r>
              <a:rPr lang="en-SG" sz="2400" dirty="0" smtClean="0"/>
              <a:t>UAT</a:t>
            </a:r>
            <a:endParaRPr lang="en-SG" sz="2400" dirty="0"/>
          </a:p>
        </p:txBody>
      </p:sp>
      <p:sp>
        <p:nvSpPr>
          <p:cNvPr id="18" name="Rectangle 17"/>
          <p:cNvSpPr/>
          <p:nvPr/>
        </p:nvSpPr>
        <p:spPr>
          <a:xfrm>
            <a:off x="17369" y="4679848"/>
            <a:ext cx="5283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/>
              <a:t>Week 5 [Iteration 2] : Start Coding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9277" y="2316001"/>
            <a:ext cx="9023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/>
              <a:t>Week 7 [Iteration 3]: Technical Documents completed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32500" y="1063402"/>
            <a:ext cx="63049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/>
              <a:t>Week 13 [Iteration 6] : Project Submission 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1632554" y="3531747"/>
            <a:ext cx="669348" cy="3748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91440" y="4931513"/>
            <a:ext cx="5486400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403504" y="2440320"/>
            <a:ext cx="8262976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929024" y="1149762"/>
            <a:ext cx="8262976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3891671" y="6221592"/>
            <a:ext cx="8262976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62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2348091" y="309330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212121"/>
                </a:solidFill>
                <a:effectLst/>
              </a:rPr>
              <a:t>Project Schedule</a:t>
            </a:r>
            <a:endParaRPr lang="en-SG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45720" y="1166478"/>
            <a:ext cx="1215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Critical Path                                                                                         ---------</a:t>
            </a:r>
            <a:endParaRPr lang="en-SG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1689698"/>
            <a:ext cx="12148491" cy="51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2348091" y="309330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212121"/>
                </a:solidFill>
                <a:effectLst/>
              </a:rPr>
              <a:t>Project Schedule</a:t>
            </a:r>
            <a:endParaRPr lang="en-SG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" y="1166478"/>
            <a:ext cx="1215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---------</a:t>
            </a:r>
            <a:endParaRPr lang="en-SG" sz="2800" dirty="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1143000" y="1316050"/>
            <a:ext cx="447675" cy="31809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" y="1689698"/>
            <a:ext cx="12181841" cy="5168302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880110" y="934021"/>
            <a:ext cx="11311889" cy="75567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bg2"/>
                </a:solidFill>
              </a:rPr>
              <a:t>Along the path: </a:t>
            </a:r>
            <a:r>
              <a:rPr lang="en-SG" sz="2400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SG" sz="2400" b="1" dirty="0" smtClean="0">
                <a:solidFill>
                  <a:schemeClr val="bg2"/>
                </a:solidFill>
              </a:rPr>
              <a:t>Test Locally &gt;&gt; Integrate &gt;&gt; Deploy &gt;&gt; 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1347963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4529819" y="309330"/>
            <a:ext cx="146757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363605" y="386772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 smtClean="0">
                <a:solidFill>
                  <a:srgbClr val="212121"/>
                </a:solidFill>
                <a:effectLst/>
              </a:rPr>
              <a:t>Metrics</a:t>
            </a:r>
            <a:endParaRPr lang="en-SG" sz="2400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Round Diagonal Corner Rectangle 2"/>
          <p:cNvSpPr/>
          <p:nvPr/>
        </p:nvSpPr>
        <p:spPr>
          <a:xfrm>
            <a:off x="192220" y="1060309"/>
            <a:ext cx="5805170" cy="5283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6242050" y="1493520"/>
            <a:ext cx="5805170" cy="5283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999842" y="940738"/>
            <a:ext cx="29658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Task Metrics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9566" y="1380175"/>
            <a:ext cx="28392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Bug Metrics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74742" y="2379778"/>
            <a:ext cx="2537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Time-Boxing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9980" y="1554704"/>
            <a:ext cx="21130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76200">
                  <a:noFill/>
                </a:ln>
                <a:solidFill>
                  <a:srgbClr val="FF0000"/>
                </a:solidFill>
              </a:rPr>
              <a:t>90.5</a:t>
            </a:r>
            <a:r>
              <a:rPr lang="en-US" sz="1200" b="0" cap="none" spc="0" dirty="0" smtClean="0">
                <a:ln w="76200">
                  <a:noFill/>
                </a:ln>
                <a:solidFill>
                  <a:srgbClr val="FF0000"/>
                </a:solidFill>
                <a:effectLst/>
              </a:rPr>
              <a:t>%</a:t>
            </a:r>
            <a:endParaRPr lang="en-US" sz="12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05978" y="3371227"/>
            <a:ext cx="3425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Burndown Chart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53180" y="4017525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SG" sz="16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3521"/>
              </p:ext>
            </p:extLst>
          </p:nvPr>
        </p:nvGraphicFramePr>
        <p:xfrm>
          <a:off x="6242050" y="2379778"/>
          <a:ext cx="5804768" cy="2286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84393"/>
                <a:gridCol w="4620375"/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IMPACT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534242">
                <a:tc>
                  <a:txBody>
                    <a:bodyPr/>
                    <a:lstStyle/>
                    <a:p>
                      <a:r>
                        <a:rPr lang="en-SG" b="1" dirty="0" smtClean="0"/>
                        <a:t>Low </a:t>
                      </a:r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1Point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Not important</a:t>
                      </a:r>
                      <a:r>
                        <a:rPr lang="en-SG" b="1" baseline="0" dirty="0" smtClean="0"/>
                        <a:t> [typo, alignment etc.]</a:t>
                      </a:r>
                      <a:endParaRPr lang="en-SG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High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runs but some functions not working.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during planned debugging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Critical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down.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before continue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37535" y="4817760"/>
            <a:ext cx="6181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solidFill>
                  <a:schemeClr val="bg2"/>
                </a:solidFill>
              </a:rPr>
              <a:t>Score = 1 x num(low) </a:t>
            </a:r>
          </a:p>
          <a:p>
            <a:r>
              <a:rPr lang="en-SG" sz="2800" dirty="0">
                <a:solidFill>
                  <a:schemeClr val="bg2"/>
                </a:solidFill>
              </a:rPr>
              <a:t>	</a:t>
            </a:r>
            <a:r>
              <a:rPr lang="en-SG" sz="2800" dirty="0" smtClean="0">
                <a:solidFill>
                  <a:schemeClr val="bg2"/>
                </a:solidFill>
              </a:rPr>
              <a:t>		+ 5 </a:t>
            </a:r>
            <a:r>
              <a:rPr lang="en-SG" sz="2800" dirty="0">
                <a:solidFill>
                  <a:schemeClr val="bg2"/>
                </a:solidFill>
              </a:rPr>
              <a:t>x </a:t>
            </a:r>
            <a:r>
              <a:rPr lang="en-SG" sz="2800" dirty="0" smtClean="0">
                <a:solidFill>
                  <a:schemeClr val="bg2"/>
                </a:solidFill>
              </a:rPr>
              <a:t>num(high) </a:t>
            </a:r>
          </a:p>
          <a:p>
            <a:r>
              <a:rPr lang="en-SG" sz="2800" dirty="0" smtClean="0">
                <a:solidFill>
                  <a:schemeClr val="bg2"/>
                </a:solidFill>
              </a:rPr>
              <a:t>			+10 </a:t>
            </a:r>
            <a:r>
              <a:rPr lang="en-SG" sz="2800" dirty="0">
                <a:solidFill>
                  <a:schemeClr val="bg2"/>
                </a:solidFill>
              </a:rPr>
              <a:t>x </a:t>
            </a:r>
            <a:r>
              <a:rPr lang="en-SG" sz="2800" dirty="0" smtClean="0">
                <a:solidFill>
                  <a:schemeClr val="bg2"/>
                </a:solidFill>
              </a:rPr>
              <a:t>num(critical) </a:t>
            </a:r>
            <a:endParaRPr lang="en-SG" sz="28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220" y="4572196"/>
            <a:ext cx="6413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[Actual task/ </a:t>
            </a:r>
            <a:r>
              <a:rPr lang="en-SG" sz="32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estimated task</a:t>
            </a:r>
            <a:r>
              <a:rPr lang="en-SG" sz="32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]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98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1984</TotalTime>
  <Words>738</Words>
  <Application>Microsoft Office PowerPoint</Application>
  <PresentationFormat>Widescreen</PresentationFormat>
  <Paragraphs>300</Paragraphs>
  <Slides>21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2</vt:lpstr>
      <vt:lpstr>Quotable</vt:lpstr>
      <vt:lpstr>Week 7: PM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7: PM Review</dc:title>
  <dc:creator>nabilah banu</dc:creator>
  <cp:lastModifiedBy>nabilah banu</cp:lastModifiedBy>
  <cp:revision>89</cp:revision>
  <dcterms:created xsi:type="dcterms:W3CDTF">2015-09-22T12:58:49Z</dcterms:created>
  <dcterms:modified xsi:type="dcterms:W3CDTF">2015-10-01T14:42:50Z</dcterms:modified>
</cp:coreProperties>
</file>