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11.xml"/>
  <Override ContentType="application/vnd.openxmlformats-officedocument.presentationml.comments+xml" PartName="/ppt/comments/comment2.xml"/>
  <Override ContentType="application/vnd.openxmlformats-officedocument.presentationml.comments+xml" PartName="/ppt/comments/comment10.xml"/>
  <Override ContentType="application/vnd.openxmlformats-officedocument.presentationml.comments+xml" PartName="/ppt/comments/comment8.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7" name="Staff Gi Soong Chee"/>
  <p:cmAuthor clrIdx="1" id="1" initials="" lastIdx="2" name="17Y6C23 LEE WEI JIE"/>
  <p:cmAuthor clrIdx="2" id="2" initials="" lastIdx="1" name="17Y6C34 JERRAYL NG"/>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6-08-31T14:33:20.907">
    <p:pos x="249" y="1160"/>
    <p:text>font size too small! for screen projection should be minimum 20. maybe use 2 columns?</p:text>
  </p:cm>
  <p:cm authorId="1" idx="1" dt="2016-08-31T14:17:26.533">
    <p:pos x="249" y="1260"/>
    <p:text>_Marked as resolved_</p:text>
  </p:cm>
  <p:cm authorId="0" idx="2" dt="2016-08-31T14:33:20.907">
    <p:pos x="249" y="1360"/>
    <p:text>_Re-opened_
use 2 columns for more direct comparison!</p:text>
  </p:cm>
</p:cmLst>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4" dt="2016-08-31T14:14:05.883">
    <p:pos x="297" y="465"/>
    <p:text>your designation says head of...</p:text>
  </p:cm>
</p:cmLst>
</file>

<file path=ppt/comments/comment1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5" dt="2016-08-31T15:30:15.562">
    <p:pos x="6000" y="0"/>
    <p:text>conclusion can link to smart nation vision.</p:text>
  </p:cm>
  <p:cm authorId="0" idx="16" dt="2016-08-31T15:33:17.418">
    <p:pos x="308" y="307"/>
    <p:text>your previous slide says integrated but you use interconnected here. not consistent. pls change to integrated.</p:text>
  </p:cm>
  <p:cm authorId="0" idx="17" dt="2016-08-31T14:53:59.616">
    <p:pos x="308" y="407"/>
    <p:text>suggest to change this to extensible. dun self-praise too much that it is impactful. impactful is not decided by you but by users. and at this time it is hardly impactful (yet).</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3" dt="2016-08-31T14:34:05.696">
    <p:pos x="154" y="1032"/>
    <p:text>use 2 columns!</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4" dt="2016-08-31T14:34:22.089">
    <p:pos x="297" y="1208"/>
    <p:text>use 2 columns!</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5" dt="2016-08-31T14:58:47.378">
    <p:pos x="308" y="307"/>
    <p:text>it is not reliable until u have resolved the operational issues: no space to install app, not usable by earlier ios versions, allowed bluetooth and location but still need to refresh multiple times for attendance to be captured. it is only reliable if EVERY USER is able to have their attendance automatically taken.</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6" dt="2016-08-31T14:32:30.743">
    <p:pos x="212" y="1092"/>
    <p:text>not only apple ibeacon?</p:text>
  </p:cm>
  <p:cm authorId="1" idx="2" dt="2016-08-31T14:17:53.266">
    <p:pos x="212" y="1192"/>
    <p:text>_Marked as resolved_</p:text>
  </p:cm>
  <p:cm authorId="0" idx="7" dt="2016-08-31T14:32:30.743">
    <p:pos x="212" y="1292"/>
    <p:text>_Re-opened_
how about android eddystone? dun anyhow resolve.</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2" idx="1" dt="2016-08-31T14:10:43.849">
    <p:pos x="212" y="1092"/>
    <p:text>To replace with latest stats</p:text>
  </p:cm>
  <p:cm authorId="0" idx="8" dt="2016-08-31T14:10:43.849">
    <p:pos x="212" y="1192"/>
    <p:text>use 3 columns with bigger fonts. but these stats are hardly impressive.</p:text>
  </p:cm>
  <p:cm authorId="0" idx="9" dt="2016-08-31T14:35:09.889">
    <p:pos x="212" y="1292"/>
    <p:text>downloads do not equate active usage.</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0" dt="2016-08-31T15:02:05.782">
    <p:pos x="49" y="1140"/>
    <p:text>it says 14 total install!</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1" dt="2016-08-31T15:03:04.615">
    <p:pos x="297" y="1208"/>
    <p:text>able to quantify?</p:text>
  </p:cm>
  <p:cm authorId="0" idx="12" dt="2016-08-31T14:12:49.595">
    <p:pos x="297" y="1308"/>
    <p:text>don't over promise and under deliver</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3" dt="2016-08-31T15:11:59.911">
    <p:pos x="297" y="1208"/>
    <p:text>see how a simple change in font size and style can enhance readability?</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Shape 28"/>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Shape 4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lt2"/>
                </a:solidFill>
                <a:latin typeface="Roboto"/>
                <a:ea typeface="Roboto"/>
                <a:cs typeface="Roboto"/>
                <a:sym typeface="Roboto"/>
              </a:defRPr>
            </a:lvl1pPr>
            <a:lvl2pPr lvl="1" algn="r">
              <a:spcBef>
                <a:spcPts val="0"/>
              </a:spcBef>
              <a:buNone/>
              <a:defRPr sz="1000">
                <a:solidFill>
                  <a:schemeClr val="lt2"/>
                </a:solidFill>
                <a:latin typeface="Roboto"/>
                <a:ea typeface="Roboto"/>
                <a:cs typeface="Roboto"/>
                <a:sym typeface="Roboto"/>
              </a:defRPr>
            </a:lvl2pPr>
            <a:lvl3pPr lvl="2" algn="r">
              <a:spcBef>
                <a:spcPts val="0"/>
              </a:spcBef>
              <a:buNone/>
              <a:defRPr sz="1000">
                <a:solidFill>
                  <a:schemeClr val="lt2"/>
                </a:solidFill>
                <a:latin typeface="Roboto"/>
                <a:ea typeface="Roboto"/>
                <a:cs typeface="Roboto"/>
                <a:sym typeface="Roboto"/>
              </a:defRPr>
            </a:lvl3pPr>
            <a:lvl4pPr lvl="3" algn="r">
              <a:spcBef>
                <a:spcPts val="0"/>
              </a:spcBef>
              <a:buNone/>
              <a:defRPr sz="1000">
                <a:solidFill>
                  <a:schemeClr val="lt2"/>
                </a:solidFill>
                <a:latin typeface="Roboto"/>
                <a:ea typeface="Roboto"/>
                <a:cs typeface="Roboto"/>
                <a:sym typeface="Roboto"/>
              </a:defRPr>
            </a:lvl4pPr>
            <a:lvl5pPr lvl="4" algn="r">
              <a:spcBef>
                <a:spcPts val="0"/>
              </a:spcBef>
              <a:buNone/>
              <a:defRPr sz="1000">
                <a:solidFill>
                  <a:schemeClr val="lt2"/>
                </a:solidFill>
                <a:latin typeface="Roboto"/>
                <a:ea typeface="Roboto"/>
                <a:cs typeface="Roboto"/>
                <a:sym typeface="Roboto"/>
              </a:defRPr>
            </a:lvl5pPr>
            <a:lvl6pPr lvl="5" algn="r">
              <a:spcBef>
                <a:spcPts val="0"/>
              </a:spcBef>
              <a:buNone/>
              <a:defRPr sz="1000">
                <a:solidFill>
                  <a:schemeClr val="lt2"/>
                </a:solidFill>
                <a:latin typeface="Roboto"/>
                <a:ea typeface="Roboto"/>
                <a:cs typeface="Roboto"/>
                <a:sym typeface="Roboto"/>
              </a:defRPr>
            </a:lvl6pPr>
            <a:lvl7pPr lvl="6" algn="r">
              <a:spcBef>
                <a:spcPts val="0"/>
              </a:spcBef>
              <a:buNone/>
              <a:defRPr sz="1000">
                <a:solidFill>
                  <a:schemeClr val="lt2"/>
                </a:solidFill>
                <a:latin typeface="Roboto"/>
                <a:ea typeface="Roboto"/>
                <a:cs typeface="Roboto"/>
                <a:sym typeface="Roboto"/>
              </a:defRPr>
            </a:lvl7pPr>
            <a:lvl8pPr lvl="7" algn="r">
              <a:spcBef>
                <a:spcPts val="0"/>
              </a:spcBef>
              <a:buNone/>
              <a:defRPr sz="1000">
                <a:solidFill>
                  <a:schemeClr val="lt2"/>
                </a:solidFill>
                <a:latin typeface="Roboto"/>
                <a:ea typeface="Roboto"/>
                <a:cs typeface="Roboto"/>
                <a:sym typeface="Roboto"/>
              </a:defRPr>
            </a:lvl8pPr>
            <a:lvl9pPr lvl="8" algn="r">
              <a:spcBef>
                <a:spcPts val="0"/>
              </a:spcBef>
              <a:buNone/>
              <a:defRPr sz="1000">
                <a:solidFill>
                  <a:schemeClr val="lt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comments" Target="../comments/commen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comments" Target="../comments/commen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comments" Target="../comments/commen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comments" Target="../comments/commen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comments" Target="../comments/comment7.xml"/><Relationship Id="rId4" Type="http://schemas.openxmlformats.org/officeDocument/2006/relationships/image" Target="../media/image5.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comments" Target="../comments/commen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comments" Target="../comments/commen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comments" Target="../comments/commen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comments" Target="../comments/commen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comments" Target="../comments/commen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ctrTitle"/>
          </p:nvPr>
        </p:nvSpPr>
        <p:spPr>
          <a:xfrm>
            <a:off x="2676525" y="1819275"/>
            <a:ext cx="5752200" cy="933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Eduto</a:t>
            </a:r>
            <a:endParaRPr/>
          </a:p>
        </p:txBody>
      </p:sp>
      <p:sp>
        <p:nvSpPr>
          <p:cNvPr id="68" name="Shape 68"/>
          <p:cNvSpPr txBox="1"/>
          <p:nvPr>
            <p:ph idx="1" type="subTitle"/>
          </p:nvPr>
        </p:nvSpPr>
        <p:spPr>
          <a:xfrm>
            <a:off x="2676525" y="2789127"/>
            <a:ext cx="5752200" cy="432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Learning &amp; Administration System</a:t>
            </a:r>
            <a:endParaRPr/>
          </a:p>
        </p:txBody>
      </p:sp>
      <p:pic>
        <p:nvPicPr>
          <p:cNvPr id="69" name="Shape 69"/>
          <p:cNvPicPr preferRelativeResize="0"/>
          <p:nvPr/>
        </p:nvPicPr>
        <p:blipFill>
          <a:blip r:embed="rId3">
            <a:alphaModFix/>
          </a:blip>
          <a:stretch>
            <a:fillRect/>
          </a:stretch>
        </p:blipFill>
        <p:spPr>
          <a:xfrm>
            <a:off x="826225" y="1630775"/>
            <a:ext cx="1767625" cy="1767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Location based info</a:t>
            </a:r>
            <a:endParaRPr/>
          </a:p>
        </p:txBody>
      </p:sp>
      <p:sp>
        <p:nvSpPr>
          <p:cNvPr id="129" name="Shape 12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rgbClr val="000000"/>
                </a:solidFill>
              </a:rPr>
              <a:t>Teachers</a:t>
            </a:r>
            <a:endParaRPr b="1">
              <a:solidFill>
                <a:srgbClr val="000000"/>
              </a:solidFill>
            </a:endParaRPr>
          </a:p>
          <a:p>
            <a:pPr indent="0" lvl="0" marL="0">
              <a:spcBef>
                <a:spcPts val="1600"/>
              </a:spcBef>
              <a:spcAft>
                <a:spcPts val="0"/>
              </a:spcAft>
              <a:buNone/>
            </a:pPr>
            <a:r>
              <a:rPr lang="en">
                <a:solidFill>
                  <a:srgbClr val="000000"/>
                </a:solidFill>
              </a:rPr>
              <a:t>Ease in dissemination of info to relevant audience</a:t>
            </a:r>
            <a:endParaRPr>
              <a:solidFill>
                <a:srgbClr val="000000"/>
              </a:solidFill>
            </a:endParaRPr>
          </a:p>
          <a:p>
            <a:pPr indent="0" lvl="0" marL="0">
              <a:spcBef>
                <a:spcPts val="1600"/>
              </a:spcBef>
              <a:spcAft>
                <a:spcPts val="0"/>
              </a:spcAft>
              <a:buNone/>
            </a:pPr>
            <a:r>
              <a:rPr lang="en">
                <a:solidFill>
                  <a:srgbClr val="000000"/>
                </a:solidFill>
              </a:rPr>
              <a:t>Info at the right time &amp; location</a:t>
            </a:r>
            <a:endParaRPr>
              <a:solidFill>
                <a:srgbClr val="000000"/>
              </a:solidFill>
            </a:endParaRPr>
          </a:p>
          <a:p>
            <a:pPr indent="0" lvl="0" marL="0">
              <a:spcBef>
                <a:spcPts val="1600"/>
              </a:spcBef>
              <a:spcAft>
                <a:spcPts val="0"/>
              </a:spcAft>
              <a:buNone/>
            </a:pPr>
            <a:r>
              <a:rPr b="1" lang="en">
                <a:solidFill>
                  <a:srgbClr val="000000"/>
                </a:solidFill>
              </a:rPr>
              <a:t>Students</a:t>
            </a:r>
            <a:endParaRPr b="1">
              <a:solidFill>
                <a:srgbClr val="000000"/>
              </a:solidFill>
            </a:endParaRPr>
          </a:p>
          <a:p>
            <a:pPr indent="0" lvl="0" marL="0">
              <a:spcBef>
                <a:spcPts val="1600"/>
              </a:spcBef>
              <a:spcAft>
                <a:spcPts val="0"/>
              </a:spcAft>
              <a:buNone/>
            </a:pPr>
            <a:r>
              <a:rPr lang="en">
                <a:solidFill>
                  <a:srgbClr val="000000"/>
                </a:solidFill>
              </a:rPr>
              <a:t>Lesson info / materials, Next lesson info</a:t>
            </a:r>
            <a:endParaRPr>
              <a:solidFill>
                <a:srgbClr val="000000"/>
              </a:solidFill>
            </a:endParaRPr>
          </a:p>
          <a:p>
            <a:pPr indent="0" lvl="0" marL="0">
              <a:spcBef>
                <a:spcPts val="1600"/>
              </a:spcBef>
              <a:spcAft>
                <a:spcPts val="1600"/>
              </a:spcAft>
              <a:buNone/>
            </a:pPr>
            <a:r>
              <a:rPr lang="en">
                <a:solidFill>
                  <a:srgbClr val="000000"/>
                </a:solidFill>
              </a:rPr>
              <a:t>Crowd density (canteen esp.)</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0" st="0"/>
                                            </p:txEl>
                                          </p:spTgt>
                                        </p:tgtEl>
                                        <p:attrNameLst>
                                          <p:attrName>style.visibility</p:attrName>
                                        </p:attrNameLst>
                                      </p:cBhvr>
                                      <p:to>
                                        <p:strVal val="visible"/>
                                      </p:to>
                                    </p:set>
                                    <p:animEffect filter="fade" transition="in">
                                      <p:cBhvr>
                                        <p:cTn dur="1000"/>
                                        <p:tgtEl>
                                          <p:spTgt spid="1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1" st="1"/>
                                            </p:txEl>
                                          </p:spTgt>
                                        </p:tgtEl>
                                        <p:attrNameLst>
                                          <p:attrName>style.visibility</p:attrName>
                                        </p:attrNameLst>
                                      </p:cBhvr>
                                      <p:to>
                                        <p:strVal val="visible"/>
                                      </p:to>
                                    </p:set>
                                    <p:animEffect filter="fade" transition="in">
                                      <p:cBhvr>
                                        <p:cTn dur="1000"/>
                                        <p:tgtEl>
                                          <p:spTgt spid="1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2" st="2"/>
                                            </p:txEl>
                                          </p:spTgt>
                                        </p:tgtEl>
                                        <p:attrNameLst>
                                          <p:attrName>style.visibility</p:attrName>
                                        </p:attrNameLst>
                                      </p:cBhvr>
                                      <p:to>
                                        <p:strVal val="visible"/>
                                      </p:to>
                                    </p:set>
                                    <p:animEffect filter="fade" transition="in">
                                      <p:cBhvr>
                                        <p:cTn dur="1000"/>
                                        <p:tgtEl>
                                          <p:spTgt spid="1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3" st="3"/>
                                            </p:txEl>
                                          </p:spTgt>
                                        </p:tgtEl>
                                        <p:attrNameLst>
                                          <p:attrName>style.visibility</p:attrName>
                                        </p:attrNameLst>
                                      </p:cBhvr>
                                      <p:to>
                                        <p:strVal val="visible"/>
                                      </p:to>
                                    </p:set>
                                    <p:animEffect filter="fade" transition="in">
                                      <p:cBhvr>
                                        <p:cTn dur="1000"/>
                                        <p:tgtEl>
                                          <p:spTgt spid="1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4" st="4"/>
                                            </p:txEl>
                                          </p:spTgt>
                                        </p:tgtEl>
                                        <p:attrNameLst>
                                          <p:attrName>style.visibility</p:attrName>
                                        </p:attrNameLst>
                                      </p:cBhvr>
                                      <p:to>
                                        <p:strVal val="visible"/>
                                      </p:to>
                                    </p:set>
                                    <p:animEffect filter="fade" transition="in">
                                      <p:cBhvr>
                                        <p:cTn dur="1000"/>
                                        <p:tgtEl>
                                          <p:spTgt spid="12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5" st="5"/>
                                            </p:txEl>
                                          </p:spTgt>
                                        </p:tgtEl>
                                        <p:attrNameLst>
                                          <p:attrName>style.visibility</p:attrName>
                                        </p:attrNameLst>
                                      </p:cBhvr>
                                      <p:to>
                                        <p:strVal val="visible"/>
                                      </p:to>
                                    </p:set>
                                    <p:animEffect filter="fade" transition="in">
                                      <p:cBhvr>
                                        <p:cTn dur="1000"/>
                                        <p:tgtEl>
                                          <p:spTgt spid="12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Comprehensive</a:t>
            </a:r>
            <a:endParaRPr/>
          </a:p>
          <a:p>
            <a:pPr indent="0" lvl="0" marL="0">
              <a:spcBef>
                <a:spcPts val="0"/>
              </a:spcBef>
              <a:spcAft>
                <a:spcPts val="0"/>
              </a:spcAft>
              <a:buNone/>
            </a:pPr>
            <a:r>
              <a:rPr lang="en" sz="1800"/>
              <a:t>Considers all stakeholders' needs: students, teachers &amp; admins</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Integrated</a:t>
            </a:r>
            <a:endParaRPr/>
          </a:p>
          <a:p>
            <a:pPr indent="0" lvl="0" marL="0">
              <a:spcBef>
                <a:spcPts val="0"/>
              </a:spcBef>
              <a:spcAft>
                <a:spcPts val="0"/>
              </a:spcAft>
              <a:buNone/>
            </a:pPr>
            <a:r>
              <a:rPr lang="en" sz="1800"/>
              <a:t>Various modules are interdependent</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Homework reminder</a:t>
            </a:r>
            <a:endParaRPr/>
          </a:p>
        </p:txBody>
      </p:sp>
      <p:sp>
        <p:nvSpPr>
          <p:cNvPr id="145" name="Shape 145"/>
          <p:cNvSpPr txBox="1"/>
          <p:nvPr>
            <p:ph idx="1" type="body"/>
          </p:nvPr>
        </p:nvSpPr>
        <p:spPr>
          <a:xfrm>
            <a:off x="4312400" y="2233725"/>
            <a:ext cx="4076700" cy="248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App knows where the student is in school</a:t>
            </a:r>
            <a:endParaRPr>
              <a:solidFill>
                <a:srgbClr val="000000"/>
              </a:solidFill>
            </a:endParaRPr>
          </a:p>
          <a:p>
            <a:pPr indent="0" lvl="0" marL="0">
              <a:spcBef>
                <a:spcPts val="1600"/>
              </a:spcBef>
              <a:spcAft>
                <a:spcPts val="1600"/>
              </a:spcAft>
              <a:buNone/>
            </a:pPr>
            <a:r>
              <a:rPr lang="en">
                <a:solidFill>
                  <a:srgbClr val="000000"/>
                </a:solidFill>
              </a:rPr>
              <a:t>After user add their homework, the app will remind the user to hand in their homework during the relevant lesson</a:t>
            </a:r>
            <a:endParaRPr>
              <a:solidFill>
                <a:srgbClr val="000000"/>
              </a:solidFill>
            </a:endParaRPr>
          </a:p>
        </p:txBody>
      </p:sp>
      <p:pic>
        <p:nvPicPr>
          <p:cNvPr id="146" name="Shape 146"/>
          <p:cNvPicPr preferRelativeResize="0"/>
          <p:nvPr/>
        </p:nvPicPr>
        <p:blipFill>
          <a:blip r:embed="rId3">
            <a:alphaModFix/>
          </a:blip>
          <a:stretch>
            <a:fillRect/>
          </a:stretch>
        </p:blipFill>
        <p:spPr>
          <a:xfrm>
            <a:off x="526851" y="2201700"/>
            <a:ext cx="2803800" cy="2484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0" st="0"/>
                                            </p:txEl>
                                          </p:spTgt>
                                        </p:tgtEl>
                                        <p:attrNameLst>
                                          <p:attrName>style.visibility</p:attrName>
                                        </p:attrNameLst>
                                      </p:cBhvr>
                                      <p:to>
                                        <p:strVal val="visible"/>
                                      </p:to>
                                    </p:set>
                                    <p:animEffect filter="fade" transition="in">
                                      <p:cBhvr>
                                        <p:cTn dur="1000"/>
                                        <p:tgtEl>
                                          <p:spTgt spid="1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1" st="1"/>
                                            </p:txEl>
                                          </p:spTgt>
                                        </p:tgtEl>
                                        <p:attrNameLst>
                                          <p:attrName>style.visibility</p:attrName>
                                        </p:attrNameLst>
                                      </p:cBhvr>
                                      <p:to>
                                        <p:strVal val="visible"/>
                                      </p:to>
                                    </p:set>
                                    <p:animEffect filter="fade" transition="in">
                                      <p:cBhvr>
                                        <p:cTn dur="1000"/>
                                        <p:tgtEl>
                                          <p:spTgt spid="145">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Reliable</a:t>
            </a:r>
            <a:endParaRPr/>
          </a:p>
          <a:p>
            <a:pPr indent="0" lvl="0" marL="0" rtl="0">
              <a:spcBef>
                <a:spcPts val="0"/>
              </a:spcBef>
              <a:spcAft>
                <a:spcPts val="0"/>
              </a:spcAft>
              <a:buNone/>
            </a:pPr>
            <a:r>
              <a:rPr lang="en" sz="1800"/>
              <a:t>Robust and scalable. Fuss-free experience for users.</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Technologies Used</a:t>
            </a:r>
            <a:endParaRPr/>
          </a:p>
        </p:txBody>
      </p:sp>
      <p:sp>
        <p:nvSpPr>
          <p:cNvPr id="157" name="Shape 157"/>
          <p:cNvSpPr txBox="1"/>
          <p:nvPr>
            <p:ph idx="1" type="body"/>
          </p:nvPr>
        </p:nvSpPr>
        <p:spPr>
          <a:xfrm>
            <a:off x="336550" y="1735025"/>
            <a:ext cx="8222100" cy="33198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600">
                <a:solidFill>
                  <a:srgbClr val="000000"/>
                </a:solidFill>
              </a:rPr>
              <a:t>We use </a:t>
            </a:r>
            <a:r>
              <a:rPr i="1" lang="en" sz="1600">
                <a:solidFill>
                  <a:srgbClr val="000000"/>
                </a:solidFill>
              </a:rPr>
              <a:t>full stack </a:t>
            </a:r>
            <a:r>
              <a:rPr lang="en" sz="1600">
                <a:solidFill>
                  <a:srgbClr val="000000"/>
                </a:solidFill>
              </a:rPr>
              <a:t>technologies supported by tech giants like Google, Facebook &amp; Apple to ensure a </a:t>
            </a:r>
            <a:r>
              <a:rPr i="1" lang="en" sz="1600">
                <a:solidFill>
                  <a:srgbClr val="000000"/>
                </a:solidFill>
              </a:rPr>
              <a:t>stable foundation</a:t>
            </a:r>
            <a:r>
              <a:rPr lang="en" sz="1600">
                <a:solidFill>
                  <a:srgbClr val="000000"/>
                </a:solidFill>
              </a:rPr>
              <a:t> for our system</a:t>
            </a:r>
            <a:endParaRPr sz="1600">
              <a:solidFill>
                <a:srgbClr val="000000"/>
              </a:solidFill>
            </a:endParaRPr>
          </a:p>
          <a:p>
            <a:pPr indent="0" lvl="0" marL="0" rtl="0">
              <a:lnSpc>
                <a:spcPct val="100000"/>
              </a:lnSpc>
              <a:spcBef>
                <a:spcPts val="1600"/>
              </a:spcBef>
              <a:spcAft>
                <a:spcPts val="0"/>
              </a:spcAft>
              <a:buNone/>
            </a:pPr>
            <a:r>
              <a:rPr b="1" lang="en" sz="1600">
                <a:solidFill>
                  <a:srgbClr val="000000"/>
                </a:solidFill>
              </a:rPr>
              <a:t>Apple iBeacon &amp; Bluetooth Low Energy 4.0</a:t>
            </a:r>
            <a:endParaRPr b="1" sz="1600">
              <a:solidFill>
                <a:srgbClr val="000000"/>
              </a:solidFill>
            </a:endParaRPr>
          </a:p>
          <a:p>
            <a:pPr indent="0" lvl="0" marL="0" rtl="0">
              <a:lnSpc>
                <a:spcPct val="100000"/>
              </a:lnSpc>
              <a:spcBef>
                <a:spcPts val="1600"/>
              </a:spcBef>
              <a:spcAft>
                <a:spcPts val="0"/>
              </a:spcAft>
              <a:buNone/>
            </a:pPr>
            <a:r>
              <a:rPr b="1" lang="en" sz="1600">
                <a:solidFill>
                  <a:srgbClr val="000000"/>
                </a:solidFill>
              </a:rPr>
              <a:t>React Native Frontend</a:t>
            </a:r>
            <a:endParaRPr b="1" sz="1600">
              <a:solidFill>
                <a:srgbClr val="000000"/>
              </a:solidFill>
            </a:endParaRPr>
          </a:p>
          <a:p>
            <a:pPr indent="-330200" lvl="0" marL="457200" rtl="0">
              <a:lnSpc>
                <a:spcPct val="100000"/>
              </a:lnSpc>
              <a:spcBef>
                <a:spcPts val="1600"/>
              </a:spcBef>
              <a:spcAft>
                <a:spcPts val="0"/>
              </a:spcAft>
              <a:buClr>
                <a:srgbClr val="000000"/>
              </a:buClr>
              <a:buSzPts val="1600"/>
              <a:buChar char="-"/>
            </a:pPr>
            <a:r>
              <a:rPr lang="en" sz="1600">
                <a:solidFill>
                  <a:srgbClr val="000000"/>
                </a:solidFill>
              </a:rPr>
              <a:t>Cross-Platform</a:t>
            </a:r>
            <a:endParaRPr sz="1600">
              <a:solidFill>
                <a:srgbClr val="000000"/>
              </a:solidFill>
            </a:endParaRPr>
          </a:p>
          <a:p>
            <a:pPr indent="0" lvl="0" marL="0" marR="0" rtl="0" algn="l">
              <a:lnSpc>
                <a:spcPct val="100000"/>
              </a:lnSpc>
              <a:spcBef>
                <a:spcPts val="1600"/>
              </a:spcBef>
              <a:spcAft>
                <a:spcPts val="0"/>
              </a:spcAft>
              <a:buNone/>
            </a:pPr>
            <a:r>
              <a:rPr b="1" lang="en" sz="1600">
                <a:solidFill>
                  <a:srgbClr val="000000"/>
                </a:solidFill>
              </a:rPr>
              <a:t>Google App Engine Backend</a:t>
            </a:r>
            <a:endParaRPr b="1" sz="1600">
              <a:solidFill>
                <a:srgbClr val="222222"/>
              </a:solidFill>
              <a:highlight>
                <a:srgbClr val="FFFFFF"/>
              </a:highlight>
            </a:endParaRPr>
          </a:p>
          <a:p>
            <a:pPr indent="-330200" lvl="0" marL="457200" marR="0" rtl="0" algn="l">
              <a:lnSpc>
                <a:spcPct val="100000"/>
              </a:lnSpc>
              <a:spcBef>
                <a:spcPts val="1600"/>
              </a:spcBef>
              <a:spcAft>
                <a:spcPts val="0"/>
              </a:spcAft>
              <a:buClr>
                <a:srgbClr val="222222"/>
              </a:buClr>
              <a:buSzPts val="1600"/>
              <a:buChar char="-"/>
            </a:pPr>
            <a:r>
              <a:rPr lang="en" sz="1600">
                <a:solidFill>
                  <a:srgbClr val="222222"/>
                </a:solidFill>
                <a:highlight>
                  <a:srgbClr val="FFFFFF"/>
                </a:highlight>
              </a:rPr>
              <a:t>Scalable</a:t>
            </a:r>
            <a:endParaRPr sz="1600">
              <a:solidFill>
                <a:srgbClr val="222222"/>
              </a:solidFill>
              <a:highlight>
                <a:srgbClr val="FFFFFF"/>
              </a:highlight>
            </a:endParaRPr>
          </a:p>
          <a:p>
            <a:pPr indent="-330200" lvl="0" marL="457200" marR="0" rtl="0" algn="l">
              <a:lnSpc>
                <a:spcPct val="100000"/>
              </a:lnSpc>
              <a:spcBef>
                <a:spcPts val="0"/>
              </a:spcBef>
              <a:spcAft>
                <a:spcPts val="0"/>
              </a:spcAft>
              <a:buClr>
                <a:srgbClr val="222222"/>
              </a:buClr>
              <a:buSzPts val="1600"/>
              <a:buChar char="-"/>
            </a:pPr>
            <a:r>
              <a:rPr lang="en" sz="1600">
                <a:solidFill>
                  <a:srgbClr val="222222"/>
                </a:solidFill>
                <a:highlight>
                  <a:srgbClr val="FFFFFF"/>
                </a:highlight>
              </a:rPr>
              <a:t>Reliable</a:t>
            </a:r>
            <a:endParaRPr sz="1600">
              <a:solidFill>
                <a:srgbClr val="222222"/>
              </a:solidFill>
              <a:highlight>
                <a:srgbClr val="FFFFFF"/>
              </a:highlight>
            </a:endParaRPr>
          </a:p>
          <a:p>
            <a:pPr indent="0" lvl="0" marL="0" rtl="0">
              <a:spcBef>
                <a:spcPts val="1600"/>
              </a:spcBef>
              <a:spcAft>
                <a:spcPts val="1600"/>
              </a:spcAft>
              <a:buNone/>
            </a:pPr>
            <a:r>
              <a:t/>
            </a:r>
            <a:endParaRPr sz="16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Testing/Development</a:t>
            </a:r>
            <a:endParaRPr/>
          </a:p>
        </p:txBody>
      </p:sp>
      <p:sp>
        <p:nvSpPr>
          <p:cNvPr id="163" name="Shape 163"/>
          <p:cNvSpPr txBox="1"/>
          <p:nvPr>
            <p:ph idx="1" type="body"/>
          </p:nvPr>
        </p:nvSpPr>
        <p:spPr>
          <a:xfrm>
            <a:off x="336550" y="1735025"/>
            <a:ext cx="8222100" cy="34848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600">
                <a:solidFill>
                  <a:srgbClr val="000000"/>
                </a:solidFill>
              </a:rPr>
              <a:t>App went through 3 stages of rigorous testing/usage</a:t>
            </a:r>
            <a:endParaRPr sz="1600">
              <a:solidFill>
                <a:srgbClr val="000000"/>
              </a:solidFill>
            </a:endParaRPr>
          </a:p>
          <a:p>
            <a:pPr indent="0" lvl="0" marL="0" rtl="0">
              <a:lnSpc>
                <a:spcPct val="100000"/>
              </a:lnSpc>
              <a:spcBef>
                <a:spcPts val="1600"/>
              </a:spcBef>
              <a:spcAft>
                <a:spcPts val="0"/>
              </a:spcAft>
              <a:buNone/>
            </a:pPr>
            <a:r>
              <a:rPr b="1" lang="en" sz="1600">
                <a:solidFill>
                  <a:srgbClr val="000000"/>
                </a:solidFill>
              </a:rPr>
              <a:t>Initial beta:</a:t>
            </a:r>
            <a:endParaRPr b="1" sz="1600">
              <a:solidFill>
                <a:srgbClr val="000000"/>
              </a:solidFill>
            </a:endParaRPr>
          </a:p>
          <a:p>
            <a:pPr indent="0" lvl="0" marL="0" marR="0" rtl="0" algn="l">
              <a:lnSpc>
                <a:spcPct val="100000"/>
              </a:lnSpc>
              <a:spcBef>
                <a:spcPts val="1600"/>
              </a:spcBef>
              <a:spcAft>
                <a:spcPts val="0"/>
              </a:spcAft>
              <a:buNone/>
            </a:pPr>
            <a:r>
              <a:rPr lang="en" sz="1600">
                <a:solidFill>
                  <a:srgbClr val="000000"/>
                </a:solidFill>
              </a:rPr>
              <a:t>~ 3</a:t>
            </a:r>
            <a:r>
              <a:rPr lang="en" sz="1600">
                <a:solidFill>
                  <a:srgbClr val="222222"/>
                </a:solidFill>
                <a:highlight>
                  <a:srgbClr val="FFFFFF"/>
                </a:highlight>
              </a:rPr>
              <a:t>0 users</a:t>
            </a:r>
            <a:endParaRPr sz="1600">
              <a:solidFill>
                <a:srgbClr val="222222"/>
              </a:solidFill>
              <a:highlight>
                <a:srgbClr val="FFFFFF"/>
              </a:highlight>
            </a:endParaRPr>
          </a:p>
          <a:p>
            <a:pPr indent="0" lvl="0" marL="0" marR="0" rtl="0" algn="l">
              <a:lnSpc>
                <a:spcPct val="100000"/>
              </a:lnSpc>
              <a:spcBef>
                <a:spcPts val="1600"/>
              </a:spcBef>
              <a:spcAft>
                <a:spcPts val="0"/>
              </a:spcAft>
              <a:buNone/>
            </a:pPr>
            <a:r>
              <a:rPr b="1" lang="en" sz="1600">
                <a:solidFill>
                  <a:srgbClr val="222222"/>
                </a:solidFill>
                <a:highlight>
                  <a:srgbClr val="FFFFFF"/>
                </a:highlight>
              </a:rPr>
              <a:t>Alpha (added attendance feature):</a:t>
            </a:r>
            <a:endParaRPr b="1" sz="1600">
              <a:solidFill>
                <a:srgbClr val="222222"/>
              </a:solidFill>
              <a:highlight>
                <a:srgbClr val="FFFFFF"/>
              </a:highlight>
            </a:endParaRPr>
          </a:p>
          <a:p>
            <a:pPr indent="0" lvl="0" marL="0" marR="0" rtl="0" algn="l">
              <a:lnSpc>
                <a:spcPct val="100000"/>
              </a:lnSpc>
              <a:spcBef>
                <a:spcPts val="1600"/>
              </a:spcBef>
              <a:spcAft>
                <a:spcPts val="0"/>
              </a:spcAft>
              <a:buNone/>
            </a:pPr>
            <a:r>
              <a:rPr lang="en" sz="1600">
                <a:solidFill>
                  <a:srgbClr val="222222"/>
                </a:solidFill>
                <a:highlight>
                  <a:srgbClr val="FFFFFF"/>
                </a:highlight>
              </a:rPr>
              <a:t>~ 35 users</a:t>
            </a:r>
            <a:endParaRPr sz="1600">
              <a:solidFill>
                <a:srgbClr val="222222"/>
              </a:solidFill>
              <a:highlight>
                <a:srgbClr val="FFFFFF"/>
              </a:highlight>
            </a:endParaRPr>
          </a:p>
          <a:p>
            <a:pPr indent="0" lvl="0" marL="0" marR="0" rtl="0" algn="l">
              <a:lnSpc>
                <a:spcPct val="100000"/>
              </a:lnSpc>
              <a:spcBef>
                <a:spcPts val="1600"/>
              </a:spcBef>
              <a:spcAft>
                <a:spcPts val="0"/>
              </a:spcAft>
              <a:buNone/>
            </a:pPr>
            <a:r>
              <a:rPr b="1" lang="en" sz="1600">
                <a:solidFill>
                  <a:srgbClr val="222222"/>
                </a:solidFill>
                <a:highlight>
                  <a:srgbClr val="FFFFFF"/>
                </a:highlight>
              </a:rPr>
              <a:t>App is published</a:t>
            </a:r>
            <a:r>
              <a:rPr b="1" lang="en" sz="1600">
                <a:solidFill>
                  <a:srgbClr val="000000"/>
                </a:solidFill>
              </a:rPr>
              <a:t>:</a:t>
            </a:r>
            <a:endParaRPr b="1" sz="1600">
              <a:solidFill>
                <a:srgbClr val="000000"/>
              </a:solidFill>
            </a:endParaRPr>
          </a:p>
          <a:p>
            <a:pPr indent="0" lvl="0" marL="0" rtl="0">
              <a:lnSpc>
                <a:spcPct val="100000"/>
              </a:lnSpc>
              <a:spcBef>
                <a:spcPts val="1600"/>
              </a:spcBef>
              <a:spcAft>
                <a:spcPts val="0"/>
              </a:spcAft>
              <a:buNone/>
            </a:pPr>
            <a:r>
              <a:rPr lang="en" sz="1600">
                <a:solidFill>
                  <a:srgbClr val="000000"/>
                </a:solidFill>
              </a:rPr>
              <a:t>~ 120 downloads on Google Play Store</a:t>
            </a:r>
            <a:endParaRPr sz="1600">
              <a:solidFill>
                <a:srgbClr val="000000"/>
              </a:solidFill>
            </a:endParaRPr>
          </a:p>
          <a:p>
            <a:pPr indent="0" lvl="0" marL="0" rtl="0">
              <a:spcBef>
                <a:spcPts val="1600"/>
              </a:spcBef>
              <a:spcAft>
                <a:spcPts val="1600"/>
              </a:spcAft>
              <a:buNone/>
            </a:pPr>
            <a:r>
              <a:t/>
            </a:r>
            <a:endParaRPr sz="16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Impactful</a:t>
            </a:r>
            <a:endParaRPr/>
          </a:p>
          <a:p>
            <a:pPr indent="0" lvl="0" marL="0" rtl="0">
              <a:spcBef>
                <a:spcPts val="0"/>
              </a:spcBef>
              <a:spcAft>
                <a:spcPts val="0"/>
              </a:spcAft>
              <a:buNone/>
            </a:pPr>
            <a:r>
              <a:rPr lang="en" sz="1800"/>
              <a:t>Making a difference in our school community</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Usage/Reception</a:t>
            </a:r>
            <a:endParaRPr/>
          </a:p>
        </p:txBody>
      </p:sp>
      <p:pic>
        <p:nvPicPr>
          <p:cNvPr id="174" name="Shape 174"/>
          <p:cNvPicPr preferRelativeResize="0"/>
          <p:nvPr/>
        </p:nvPicPr>
        <p:blipFill>
          <a:blip r:embed="rId4">
            <a:alphaModFix/>
          </a:blip>
          <a:stretch>
            <a:fillRect/>
          </a:stretch>
        </p:blipFill>
        <p:spPr>
          <a:xfrm>
            <a:off x="79300" y="1811225"/>
            <a:ext cx="5557725" cy="1567050"/>
          </a:xfrm>
          <a:prstGeom prst="rect">
            <a:avLst/>
          </a:prstGeom>
          <a:noFill/>
          <a:ln>
            <a:noFill/>
          </a:ln>
        </p:spPr>
      </p:pic>
      <p:pic>
        <p:nvPicPr>
          <p:cNvPr id="175" name="Shape 175"/>
          <p:cNvPicPr preferRelativeResize="0"/>
          <p:nvPr/>
        </p:nvPicPr>
        <p:blipFill>
          <a:blip r:embed="rId5">
            <a:alphaModFix/>
          </a:blip>
          <a:stretch>
            <a:fillRect/>
          </a:stretch>
        </p:blipFill>
        <p:spPr>
          <a:xfrm>
            <a:off x="5637025" y="1939124"/>
            <a:ext cx="3194084" cy="1458650"/>
          </a:xfrm>
          <a:prstGeom prst="rect">
            <a:avLst/>
          </a:prstGeom>
          <a:noFill/>
          <a:ln>
            <a:noFill/>
          </a:ln>
        </p:spPr>
      </p:pic>
      <p:pic>
        <p:nvPicPr>
          <p:cNvPr id="176" name="Shape 176"/>
          <p:cNvPicPr preferRelativeResize="0"/>
          <p:nvPr/>
        </p:nvPicPr>
        <p:blipFill>
          <a:blip r:embed="rId6">
            <a:alphaModFix/>
          </a:blip>
          <a:stretch>
            <a:fillRect/>
          </a:stretch>
        </p:blipFill>
        <p:spPr>
          <a:xfrm>
            <a:off x="332400" y="3446725"/>
            <a:ext cx="3083305" cy="1567050"/>
          </a:xfrm>
          <a:prstGeom prst="rect">
            <a:avLst/>
          </a:prstGeom>
          <a:noFill/>
          <a:ln>
            <a:noFill/>
          </a:ln>
        </p:spPr>
      </p:pic>
      <p:pic>
        <p:nvPicPr>
          <p:cNvPr id="177" name="Shape 177"/>
          <p:cNvPicPr preferRelativeResize="0"/>
          <p:nvPr/>
        </p:nvPicPr>
        <p:blipFill>
          <a:blip r:embed="rId7">
            <a:alphaModFix/>
          </a:blip>
          <a:stretch>
            <a:fillRect/>
          </a:stretch>
        </p:blipFill>
        <p:spPr>
          <a:xfrm>
            <a:off x="3705825" y="3473975"/>
            <a:ext cx="3411597" cy="1458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Usage </a:t>
            </a:r>
            <a:endParaRPr/>
          </a:p>
        </p:txBody>
      </p:sp>
      <p:sp>
        <p:nvSpPr>
          <p:cNvPr id="183" name="Shape 18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Homework/task management module released to whole school, has seen significant usage.</a:t>
            </a:r>
            <a:endParaRPr>
              <a:solidFill>
                <a:srgbClr val="000000"/>
              </a:solidFill>
            </a:endParaRPr>
          </a:p>
          <a:p>
            <a:pPr indent="0" lvl="0" marL="0">
              <a:spcBef>
                <a:spcPts val="1600"/>
              </a:spcBef>
              <a:spcAft>
                <a:spcPts val="0"/>
              </a:spcAft>
              <a:buNone/>
            </a:pPr>
            <a:r>
              <a:rPr lang="en">
                <a:solidFill>
                  <a:srgbClr val="000000"/>
                </a:solidFill>
              </a:rPr>
              <a:t>Students use eduto </a:t>
            </a:r>
            <a:r>
              <a:rPr b="1" i="1" lang="en">
                <a:solidFill>
                  <a:srgbClr val="000000"/>
                </a:solidFill>
              </a:rPr>
              <a:t>daily </a:t>
            </a:r>
            <a:r>
              <a:rPr lang="en">
                <a:solidFill>
                  <a:srgbClr val="000000"/>
                </a:solidFill>
              </a:rPr>
              <a:t>to manage their homework and tasks</a:t>
            </a:r>
            <a:endParaRPr>
              <a:solidFill>
                <a:srgbClr val="000000"/>
              </a:solidFill>
            </a:endParaRPr>
          </a:p>
          <a:p>
            <a:pPr indent="0" lvl="0" marL="0">
              <a:spcBef>
                <a:spcPts val="1600"/>
              </a:spcBef>
              <a:spcAft>
                <a:spcPts val="1600"/>
              </a:spcAft>
              <a:buNone/>
            </a:pPr>
            <a:r>
              <a:rPr lang="en">
                <a:solidFill>
                  <a:srgbClr val="000000"/>
                </a:solidFill>
              </a:rPr>
              <a:t>Currently in discussion for school-wide rollout.</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Problems Addressed</a:t>
            </a:r>
            <a:endParaRPr/>
          </a:p>
        </p:txBody>
      </p:sp>
      <p:sp>
        <p:nvSpPr>
          <p:cNvPr id="75" name="Shape 7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419100" lvl="0" marL="457200">
              <a:spcBef>
                <a:spcPts val="0"/>
              </a:spcBef>
              <a:spcAft>
                <a:spcPts val="0"/>
              </a:spcAft>
              <a:buClr>
                <a:srgbClr val="000000"/>
              </a:buClr>
              <a:buSzPts val="3000"/>
              <a:buChar char="●"/>
            </a:pPr>
            <a:r>
              <a:rPr lang="en" sz="3000">
                <a:solidFill>
                  <a:srgbClr val="000000"/>
                </a:solidFill>
              </a:rPr>
              <a:t>Administration in schools done on paper</a:t>
            </a:r>
            <a:endParaRPr sz="3000">
              <a:solidFill>
                <a:srgbClr val="000000"/>
              </a:solidFill>
            </a:endParaRPr>
          </a:p>
          <a:p>
            <a:pPr indent="-419100" lvl="0" marL="457200" rtl="0">
              <a:spcBef>
                <a:spcPts val="0"/>
              </a:spcBef>
              <a:spcAft>
                <a:spcPts val="0"/>
              </a:spcAft>
              <a:buClr>
                <a:srgbClr val="000000"/>
              </a:buClr>
              <a:buSzPts val="3000"/>
              <a:buChar char="●"/>
            </a:pPr>
            <a:r>
              <a:rPr lang="en" sz="3000">
                <a:solidFill>
                  <a:srgbClr val="000000"/>
                </a:solidFill>
              </a:rPr>
              <a:t>Inefficient and inconvenient</a:t>
            </a:r>
            <a:endParaRPr sz="3000">
              <a:solidFill>
                <a:srgbClr val="000000"/>
              </a:solidFill>
            </a:endParaRPr>
          </a:p>
          <a:p>
            <a:pPr indent="-419100" lvl="0" marL="457200" rtl="0">
              <a:spcBef>
                <a:spcPts val="0"/>
              </a:spcBef>
              <a:spcAft>
                <a:spcPts val="0"/>
              </a:spcAft>
              <a:buClr>
                <a:srgbClr val="000000"/>
              </a:buClr>
              <a:buSzPts val="3000"/>
              <a:buChar char="●"/>
            </a:pPr>
            <a:r>
              <a:rPr lang="en" sz="3000">
                <a:solidFill>
                  <a:srgbClr val="000000"/>
                </a:solidFill>
              </a:rPr>
              <a:t>No unified platform</a:t>
            </a:r>
            <a:endParaRPr sz="30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Endorsement</a:t>
            </a:r>
            <a:endParaRPr/>
          </a:p>
        </p:txBody>
      </p:sp>
      <p:sp>
        <p:nvSpPr>
          <p:cNvPr id="189" name="Shape 18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2800">
                <a:solidFill>
                  <a:srgbClr val="222222"/>
                </a:solidFill>
                <a:highlight>
                  <a:srgbClr val="FFFFFF"/>
                </a:highlight>
              </a:rPr>
              <a:t>"A good, efficient communication tool.</a:t>
            </a:r>
            <a:endParaRPr b="1" sz="2800">
              <a:solidFill>
                <a:srgbClr val="222222"/>
              </a:solidFill>
              <a:highlight>
                <a:srgbClr val="FFFFFF"/>
              </a:highlight>
            </a:endParaRPr>
          </a:p>
          <a:p>
            <a:pPr indent="0" lvl="0" marL="0" rtl="0">
              <a:spcBef>
                <a:spcPts val="1600"/>
              </a:spcBef>
              <a:spcAft>
                <a:spcPts val="0"/>
              </a:spcAft>
              <a:buNone/>
            </a:pPr>
            <a:r>
              <a:rPr b="1" lang="en" sz="2800">
                <a:solidFill>
                  <a:srgbClr val="222222"/>
                </a:solidFill>
                <a:highlight>
                  <a:srgbClr val="FFFFFF"/>
                </a:highlight>
              </a:rPr>
              <a:t>Teaches students to be more responsible and independent in their learning."</a:t>
            </a:r>
            <a:endParaRPr b="1" sz="2800">
              <a:solidFill>
                <a:srgbClr val="222222"/>
              </a:solidFill>
              <a:highlight>
                <a:srgbClr val="FFFFFF"/>
              </a:highlight>
            </a:endParaRPr>
          </a:p>
          <a:p>
            <a:pPr indent="0" lvl="0" marL="0" rtl="0" algn="r">
              <a:spcBef>
                <a:spcPts val="1600"/>
              </a:spcBef>
              <a:spcAft>
                <a:spcPts val="1600"/>
              </a:spcAft>
              <a:buNone/>
            </a:pPr>
            <a:r>
              <a:rPr i="1" lang="en" sz="2400">
                <a:solidFill>
                  <a:srgbClr val="222222"/>
                </a:solidFill>
                <a:highlight>
                  <a:srgbClr val="FFFFFF"/>
                </a:highlight>
              </a:rPr>
              <a:t>Mdm Leong Foong Lin</a:t>
            </a:r>
            <a:br>
              <a:rPr i="1" lang="en" sz="2400">
                <a:solidFill>
                  <a:srgbClr val="222222"/>
                </a:solidFill>
                <a:highlight>
                  <a:srgbClr val="FFFFFF"/>
                </a:highlight>
              </a:rPr>
            </a:br>
            <a:r>
              <a:rPr i="1" lang="en" sz="2400">
                <a:solidFill>
                  <a:srgbClr val="222222"/>
                </a:solidFill>
                <a:highlight>
                  <a:srgbClr val="FFFFFF"/>
                </a:highlight>
              </a:rPr>
              <a:t>Senior High Year Head, Dunman High School</a:t>
            </a:r>
            <a:endParaRPr i="1" sz="2400">
              <a:solidFill>
                <a:srgbClr val="222222"/>
              </a:solidFill>
              <a:highlight>
                <a:srgbClr val="FFFFF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Endorsement</a:t>
            </a:r>
            <a:endParaRPr/>
          </a:p>
        </p:txBody>
      </p:sp>
      <p:sp>
        <p:nvSpPr>
          <p:cNvPr id="195" name="Shape 19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2800">
                <a:solidFill>
                  <a:srgbClr val="000000"/>
                </a:solidFill>
              </a:rPr>
              <a:t>"It is a good collator of tasks to help students manage their load."</a:t>
            </a:r>
            <a:endParaRPr b="1" sz="2800">
              <a:solidFill>
                <a:srgbClr val="000000"/>
              </a:solidFill>
            </a:endParaRPr>
          </a:p>
          <a:p>
            <a:pPr indent="0" lvl="0" marL="0" rtl="0" algn="r">
              <a:spcBef>
                <a:spcPts val="1600"/>
              </a:spcBef>
              <a:spcAft>
                <a:spcPts val="1600"/>
              </a:spcAft>
              <a:buNone/>
            </a:pPr>
            <a:r>
              <a:rPr i="1" lang="en" sz="2400">
                <a:solidFill>
                  <a:srgbClr val="000000"/>
                </a:solidFill>
              </a:rPr>
              <a:t>Mr Eugene Tan</a:t>
            </a:r>
            <a:br>
              <a:rPr i="1" lang="en" sz="2400">
                <a:solidFill>
                  <a:srgbClr val="000000"/>
                </a:solidFill>
              </a:rPr>
            </a:br>
            <a:r>
              <a:rPr i="1" lang="en" sz="2400">
                <a:solidFill>
                  <a:srgbClr val="000000"/>
                </a:solidFill>
              </a:rPr>
              <a:t>Head of Student Development, Dunman High School</a:t>
            </a:r>
            <a:endParaRPr i="1" sz="240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490250" y="488250"/>
            <a:ext cx="63996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3000"/>
              <a:t>Eduto is a</a:t>
            </a:r>
            <a:r>
              <a:rPr lang="en" sz="3600"/>
              <a:t> </a:t>
            </a:r>
            <a:r>
              <a:rPr b="1" lang="en" sz="4000"/>
              <a:t>comprehensive, integrated, reliable</a:t>
            </a:r>
            <a:br>
              <a:rPr b="1" lang="en" sz="4000"/>
            </a:br>
            <a:r>
              <a:rPr b="1" lang="en" sz="4000"/>
              <a:t>&amp; extensible </a:t>
            </a:r>
            <a:r>
              <a:rPr lang="en" sz="3000"/>
              <a:t>learning and administration system</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Features</a:t>
            </a:r>
            <a:endParaRPr/>
          </a:p>
        </p:txBody>
      </p:sp>
      <p:sp>
        <p:nvSpPr>
          <p:cNvPr id="81" name="Shape 8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Clr>
                <a:srgbClr val="000000"/>
              </a:buClr>
              <a:buSzPts val="3000"/>
              <a:buChar char="●"/>
            </a:pPr>
            <a:r>
              <a:rPr lang="en" sz="3000">
                <a:solidFill>
                  <a:srgbClr val="000000"/>
                </a:solidFill>
              </a:rPr>
              <a:t>Auto attendance taking</a:t>
            </a:r>
            <a:endParaRPr sz="3000">
              <a:solidFill>
                <a:srgbClr val="000000"/>
              </a:solidFill>
            </a:endParaRPr>
          </a:p>
          <a:p>
            <a:pPr indent="-419100" lvl="0" marL="457200" rtl="0">
              <a:spcBef>
                <a:spcPts val="0"/>
              </a:spcBef>
              <a:spcAft>
                <a:spcPts val="0"/>
              </a:spcAft>
              <a:buClr>
                <a:srgbClr val="000000"/>
              </a:buClr>
              <a:buSzPts val="3000"/>
              <a:buChar char="●"/>
            </a:pPr>
            <a:r>
              <a:rPr lang="en" sz="3000">
                <a:solidFill>
                  <a:srgbClr val="000000"/>
                </a:solidFill>
              </a:rPr>
              <a:t>Task / Homework management</a:t>
            </a:r>
            <a:endParaRPr sz="3000">
              <a:solidFill>
                <a:srgbClr val="000000"/>
              </a:solidFill>
            </a:endParaRPr>
          </a:p>
          <a:p>
            <a:pPr indent="-419100" lvl="0" marL="457200">
              <a:spcBef>
                <a:spcPts val="0"/>
              </a:spcBef>
              <a:spcAft>
                <a:spcPts val="0"/>
              </a:spcAft>
              <a:buClr>
                <a:srgbClr val="000000"/>
              </a:buClr>
              <a:buSzPts val="3000"/>
              <a:buChar char="●"/>
            </a:pPr>
            <a:r>
              <a:rPr lang="en" sz="3000">
                <a:solidFill>
                  <a:srgbClr val="000000"/>
                </a:solidFill>
              </a:rPr>
              <a:t>Context-based learning info</a:t>
            </a:r>
            <a:endParaRPr sz="30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Live Demo</a:t>
            </a:r>
            <a:endParaRPr/>
          </a:p>
        </p:txBody>
      </p:sp>
      <p:sp>
        <p:nvSpPr>
          <p:cNvPr id="87" name="Shape 87"/>
          <p:cNvSpPr txBox="1"/>
          <p:nvPr>
            <p:ph idx="1" type="body"/>
          </p:nvPr>
        </p:nvSpPr>
        <p:spPr>
          <a:xfrm>
            <a:off x="624300" y="2223875"/>
            <a:ext cx="5143500" cy="10953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rgbClr val="000000"/>
                </a:solidFill>
              </a:rPr>
              <a:t>Phone app for students</a:t>
            </a:r>
            <a:endParaRPr sz="3600">
              <a:solidFill>
                <a:srgbClr val="000000"/>
              </a:solidFill>
            </a:endParaRPr>
          </a:p>
        </p:txBody>
      </p:sp>
      <p:pic>
        <p:nvPicPr>
          <p:cNvPr id="88" name="Shape 88"/>
          <p:cNvPicPr preferRelativeResize="0"/>
          <p:nvPr/>
        </p:nvPicPr>
        <p:blipFill>
          <a:blip r:embed="rId3">
            <a:alphaModFix/>
          </a:blip>
          <a:stretch>
            <a:fillRect/>
          </a:stretch>
        </p:blipFill>
        <p:spPr>
          <a:xfrm>
            <a:off x="6489850" y="1980775"/>
            <a:ext cx="1588225" cy="1588225"/>
          </a:xfrm>
          <a:prstGeom prst="rect">
            <a:avLst/>
          </a:prstGeom>
          <a:noFill/>
          <a:ln>
            <a:noFill/>
          </a:ln>
        </p:spPr>
      </p:pic>
      <p:pic>
        <p:nvPicPr>
          <p:cNvPr id="89" name="Shape 89"/>
          <p:cNvPicPr preferRelativeResize="0"/>
          <p:nvPr/>
        </p:nvPicPr>
        <p:blipFill>
          <a:blip r:embed="rId4">
            <a:alphaModFix/>
          </a:blip>
          <a:stretch>
            <a:fillRect/>
          </a:stretch>
        </p:blipFill>
        <p:spPr>
          <a:xfrm>
            <a:off x="624300" y="3492800"/>
            <a:ext cx="1636825" cy="1479700"/>
          </a:xfrm>
          <a:prstGeom prst="rect">
            <a:avLst/>
          </a:prstGeom>
          <a:noFill/>
          <a:ln>
            <a:noFill/>
          </a:ln>
        </p:spPr>
      </p:pic>
      <p:sp>
        <p:nvSpPr>
          <p:cNvPr id="90" name="Shape 90"/>
          <p:cNvSpPr txBox="1"/>
          <p:nvPr/>
        </p:nvSpPr>
        <p:spPr>
          <a:xfrm>
            <a:off x="2934575" y="3897650"/>
            <a:ext cx="5143500" cy="8631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3600">
                <a:latin typeface="Roboto"/>
                <a:ea typeface="Roboto"/>
                <a:cs typeface="Roboto"/>
                <a:sym typeface="Roboto"/>
              </a:rPr>
              <a:t>Web portal for teachers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pic>
        <p:nvPicPr>
          <p:cNvPr id="95" name="Shape 95"/>
          <p:cNvPicPr preferRelativeResize="0"/>
          <p:nvPr/>
        </p:nvPicPr>
        <p:blipFill rotWithShape="1">
          <a:blip r:embed="rId3">
            <a:alphaModFix/>
          </a:blip>
          <a:srcRect b="6129" l="0" r="0" t="0"/>
          <a:stretch/>
        </p:blipFill>
        <p:spPr>
          <a:xfrm>
            <a:off x="1102750" y="0"/>
            <a:ext cx="6959750" cy="4828351"/>
          </a:xfrm>
          <a:prstGeom prst="rect">
            <a:avLst/>
          </a:prstGeom>
          <a:noFill/>
          <a:ln>
            <a:noFill/>
          </a:ln>
        </p:spPr>
      </p:pic>
      <p:pic>
        <p:nvPicPr>
          <p:cNvPr id="96" name="Shape 96"/>
          <p:cNvPicPr preferRelativeResize="0"/>
          <p:nvPr/>
        </p:nvPicPr>
        <p:blipFill rotWithShape="1">
          <a:blip r:embed="rId4">
            <a:alphaModFix/>
          </a:blip>
          <a:srcRect b="81034" l="0" r="13111" t="5368"/>
          <a:stretch/>
        </p:blipFill>
        <p:spPr>
          <a:xfrm>
            <a:off x="616875" y="76200"/>
            <a:ext cx="7160275" cy="427675"/>
          </a:xfrm>
          <a:prstGeom prst="rect">
            <a:avLst/>
          </a:prstGeom>
          <a:noFill/>
          <a:ln>
            <a:noFill/>
          </a:ln>
        </p:spPr>
      </p:pic>
      <p:pic>
        <p:nvPicPr>
          <p:cNvPr id="97" name="Shape 97"/>
          <p:cNvPicPr preferRelativeResize="0"/>
          <p:nvPr/>
        </p:nvPicPr>
        <p:blipFill>
          <a:blip r:embed="rId5">
            <a:alphaModFix/>
          </a:blip>
          <a:stretch>
            <a:fillRect/>
          </a:stretch>
        </p:blipFill>
        <p:spPr>
          <a:xfrm>
            <a:off x="103400" y="719050"/>
            <a:ext cx="5924251" cy="40530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1" name="Shape 101"/>
        <p:cNvGrpSpPr/>
        <p:nvPr/>
      </p:nvGrpSpPr>
      <p:grpSpPr>
        <a:xfrm>
          <a:off x="0" y="0"/>
          <a:ext cx="0" cy="0"/>
          <a:chOff x="0" y="0"/>
          <a:chExt cx="0" cy="0"/>
        </a:xfrm>
      </p:grpSpPr>
      <p:sp>
        <p:nvSpPr>
          <p:cNvPr id="102" name="Shape 102"/>
          <p:cNvSpPr txBox="1"/>
          <p:nvPr>
            <p:ph idx="4294967295"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Attendance</a:t>
            </a:r>
            <a:endParaRPr/>
          </a:p>
        </p:txBody>
      </p:sp>
      <p:sp>
        <p:nvSpPr>
          <p:cNvPr id="103" name="Shape 103"/>
          <p:cNvSpPr txBox="1"/>
          <p:nvPr>
            <p:ph idx="4294967295" type="body"/>
          </p:nvPr>
        </p:nvSpPr>
        <p:spPr>
          <a:xfrm>
            <a:off x="319500" y="373225"/>
            <a:ext cx="4359900" cy="16539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3600">
                <a:solidFill>
                  <a:srgbClr val="000000"/>
                </a:solidFill>
              </a:rPr>
              <a:t>Bluetooth beacons for attendance</a:t>
            </a:r>
            <a:endParaRPr sz="3600">
              <a:solidFill>
                <a:srgbClr val="000000"/>
              </a:solidFill>
            </a:endParaRPr>
          </a:p>
        </p:txBody>
      </p:sp>
      <p:pic>
        <p:nvPicPr>
          <p:cNvPr id="104" name="Shape 104"/>
          <p:cNvPicPr preferRelativeResize="0"/>
          <p:nvPr/>
        </p:nvPicPr>
        <p:blipFill>
          <a:blip r:embed="rId3">
            <a:alphaModFix/>
          </a:blip>
          <a:stretch>
            <a:fillRect/>
          </a:stretch>
        </p:blipFill>
        <p:spPr>
          <a:xfrm>
            <a:off x="3260625" y="68425"/>
            <a:ext cx="6188173" cy="4990475"/>
          </a:xfrm>
          <a:prstGeom prst="rect">
            <a:avLst/>
          </a:prstGeom>
          <a:noFill/>
          <a:ln>
            <a:noFill/>
          </a:ln>
        </p:spPr>
      </p:pic>
      <p:pic>
        <p:nvPicPr>
          <p:cNvPr id="105" name="Shape 105"/>
          <p:cNvPicPr preferRelativeResize="0"/>
          <p:nvPr/>
        </p:nvPicPr>
        <p:blipFill>
          <a:blip r:embed="rId4">
            <a:alphaModFix/>
          </a:blip>
          <a:stretch>
            <a:fillRect/>
          </a:stretch>
        </p:blipFill>
        <p:spPr>
          <a:xfrm>
            <a:off x="-222662" y="2261650"/>
            <a:ext cx="5291827" cy="3086873"/>
          </a:xfrm>
          <a:prstGeom prst="rect">
            <a:avLst/>
          </a:prstGeom>
          <a:noFill/>
          <a:ln>
            <a:noFill/>
          </a:ln>
        </p:spPr>
      </p:pic>
      <p:sp>
        <p:nvSpPr>
          <p:cNvPr id="106" name="Shape 106"/>
          <p:cNvSpPr txBox="1"/>
          <p:nvPr/>
        </p:nvSpPr>
        <p:spPr>
          <a:xfrm>
            <a:off x="378350" y="1698550"/>
            <a:ext cx="3181800" cy="813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latin typeface="Roboto"/>
                <a:ea typeface="Roboto"/>
                <a:cs typeface="Roboto"/>
                <a:sym typeface="Roboto"/>
              </a:rPr>
              <a:t>Unique solution to maximise convenience</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Attendance</a:t>
            </a:r>
            <a:endParaRPr/>
          </a:p>
        </p:txBody>
      </p:sp>
      <p:sp>
        <p:nvSpPr>
          <p:cNvPr id="112" name="Shape 112"/>
          <p:cNvSpPr txBox="1"/>
          <p:nvPr>
            <p:ph idx="1" type="body"/>
          </p:nvPr>
        </p:nvSpPr>
        <p:spPr>
          <a:xfrm>
            <a:off x="395700" y="1842875"/>
            <a:ext cx="8222100" cy="3128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rgbClr val="000000"/>
                </a:solidFill>
              </a:rPr>
              <a:t>Student</a:t>
            </a:r>
            <a:endParaRPr b="1">
              <a:solidFill>
                <a:srgbClr val="000000"/>
              </a:solidFill>
            </a:endParaRPr>
          </a:p>
          <a:p>
            <a:pPr indent="0" lvl="0" marL="0">
              <a:spcBef>
                <a:spcPts val="1600"/>
              </a:spcBef>
              <a:spcAft>
                <a:spcPts val="0"/>
              </a:spcAft>
              <a:buNone/>
            </a:pPr>
            <a:r>
              <a:rPr lang="en">
                <a:solidFill>
                  <a:srgbClr val="000000"/>
                </a:solidFill>
              </a:rPr>
              <a:t>Ease of use: Just install, no additional setup</a:t>
            </a:r>
            <a:endParaRPr>
              <a:solidFill>
                <a:srgbClr val="000000"/>
              </a:solidFill>
            </a:endParaRPr>
          </a:p>
          <a:p>
            <a:pPr indent="0" lvl="0" marL="0">
              <a:spcBef>
                <a:spcPts val="1600"/>
              </a:spcBef>
              <a:spcAft>
                <a:spcPts val="0"/>
              </a:spcAft>
              <a:buNone/>
            </a:pPr>
            <a:r>
              <a:rPr b="1" lang="en">
                <a:solidFill>
                  <a:srgbClr val="000000"/>
                </a:solidFill>
              </a:rPr>
              <a:t>Teacher / Admin</a:t>
            </a:r>
            <a:endParaRPr b="1">
              <a:solidFill>
                <a:srgbClr val="000000"/>
              </a:solidFill>
            </a:endParaRPr>
          </a:p>
          <a:p>
            <a:pPr indent="0" lvl="0" marL="0">
              <a:spcBef>
                <a:spcPts val="1600"/>
              </a:spcBef>
              <a:spcAft>
                <a:spcPts val="0"/>
              </a:spcAft>
              <a:buNone/>
            </a:pPr>
            <a:r>
              <a:rPr lang="en">
                <a:solidFill>
                  <a:srgbClr val="000000"/>
                </a:solidFill>
              </a:rPr>
              <a:t>Completely no manual effort needed</a:t>
            </a:r>
            <a:endParaRPr>
              <a:solidFill>
                <a:srgbClr val="000000"/>
              </a:solidFill>
            </a:endParaRPr>
          </a:p>
          <a:p>
            <a:pPr indent="0" lvl="0" marL="0">
              <a:spcBef>
                <a:spcPts val="1600"/>
              </a:spcBef>
              <a:spcAft>
                <a:spcPts val="0"/>
              </a:spcAft>
              <a:buNone/>
            </a:pPr>
            <a:r>
              <a:rPr lang="en">
                <a:solidFill>
                  <a:srgbClr val="000000"/>
                </a:solidFill>
              </a:rPr>
              <a:t>Extremely accurate &amp; precise</a:t>
            </a:r>
            <a:endParaRPr>
              <a:solidFill>
                <a:srgbClr val="000000"/>
              </a:solidFill>
            </a:endParaRPr>
          </a:p>
          <a:p>
            <a:pPr indent="0" lvl="0" marL="0">
              <a:spcBef>
                <a:spcPts val="1600"/>
              </a:spcBef>
              <a:spcAft>
                <a:spcPts val="0"/>
              </a:spcAft>
              <a:buNone/>
            </a:pPr>
            <a:r>
              <a:rPr lang="en">
                <a:solidFill>
                  <a:srgbClr val="000000"/>
                </a:solidFill>
              </a:rPr>
              <a:t>Check attendance via web portal &amp; Analytics</a:t>
            </a:r>
            <a:endParaRPr>
              <a:solidFill>
                <a:srgbClr val="000000"/>
              </a:solidFill>
            </a:endParaRPr>
          </a:p>
          <a:p>
            <a:pPr indent="0" lvl="0" marL="0">
              <a:spcBef>
                <a:spcPts val="1600"/>
              </a:spcBef>
              <a:spcAft>
                <a:spcPts val="0"/>
              </a:spcAft>
              <a:buNone/>
            </a:pPr>
            <a:r>
              <a:t/>
            </a:r>
            <a:endParaRPr>
              <a:solidFill>
                <a:srgbClr val="000000"/>
              </a:solidFill>
            </a:endParaRPr>
          </a:p>
          <a:p>
            <a:pPr indent="0" lvl="0" marL="0">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0" st="0"/>
                                            </p:txEl>
                                          </p:spTgt>
                                        </p:tgtEl>
                                        <p:attrNameLst>
                                          <p:attrName>style.visibility</p:attrName>
                                        </p:attrNameLst>
                                      </p:cBhvr>
                                      <p:to>
                                        <p:strVal val="visible"/>
                                      </p:to>
                                    </p:set>
                                    <p:animEffect filter="fade" transition="in">
                                      <p:cBhvr>
                                        <p:cTn dur="1000"/>
                                        <p:tgtEl>
                                          <p:spTgt spid="1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1" st="1"/>
                                            </p:txEl>
                                          </p:spTgt>
                                        </p:tgtEl>
                                        <p:attrNameLst>
                                          <p:attrName>style.visibility</p:attrName>
                                        </p:attrNameLst>
                                      </p:cBhvr>
                                      <p:to>
                                        <p:strVal val="visible"/>
                                      </p:to>
                                    </p:set>
                                    <p:animEffect filter="fade" transition="in">
                                      <p:cBhvr>
                                        <p:cTn dur="1000"/>
                                        <p:tgtEl>
                                          <p:spTgt spid="1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2" st="2"/>
                                            </p:txEl>
                                          </p:spTgt>
                                        </p:tgtEl>
                                        <p:attrNameLst>
                                          <p:attrName>style.visibility</p:attrName>
                                        </p:attrNameLst>
                                      </p:cBhvr>
                                      <p:to>
                                        <p:strVal val="visible"/>
                                      </p:to>
                                    </p:set>
                                    <p:animEffect filter="fade" transition="in">
                                      <p:cBhvr>
                                        <p:cTn dur="1000"/>
                                        <p:tgtEl>
                                          <p:spTgt spid="11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3" st="3"/>
                                            </p:txEl>
                                          </p:spTgt>
                                        </p:tgtEl>
                                        <p:attrNameLst>
                                          <p:attrName>style.visibility</p:attrName>
                                        </p:attrNameLst>
                                      </p:cBhvr>
                                      <p:to>
                                        <p:strVal val="visible"/>
                                      </p:to>
                                    </p:set>
                                    <p:animEffect filter="fade" transition="in">
                                      <p:cBhvr>
                                        <p:cTn dur="1000"/>
                                        <p:tgtEl>
                                          <p:spTgt spid="11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4" st="4"/>
                                            </p:txEl>
                                          </p:spTgt>
                                        </p:tgtEl>
                                        <p:attrNameLst>
                                          <p:attrName>style.visibility</p:attrName>
                                        </p:attrNameLst>
                                      </p:cBhvr>
                                      <p:to>
                                        <p:strVal val="visible"/>
                                      </p:to>
                                    </p:set>
                                    <p:animEffect filter="fade" transition="in">
                                      <p:cBhvr>
                                        <p:cTn dur="1000"/>
                                        <p:tgtEl>
                                          <p:spTgt spid="11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5" st="5"/>
                                            </p:txEl>
                                          </p:spTgt>
                                        </p:tgtEl>
                                        <p:attrNameLst>
                                          <p:attrName>style.visibility</p:attrName>
                                        </p:attrNameLst>
                                      </p:cBhvr>
                                      <p:to>
                                        <p:strVal val="visible"/>
                                      </p:to>
                                    </p:set>
                                    <p:animEffect filter="fade" transition="in">
                                      <p:cBhvr>
                                        <p:cTn dur="1000"/>
                                        <p:tgtEl>
                                          <p:spTgt spid="11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6" st="6"/>
                                            </p:txEl>
                                          </p:spTgt>
                                        </p:tgtEl>
                                        <p:attrNameLst>
                                          <p:attrName>style.visibility</p:attrName>
                                        </p:attrNameLst>
                                      </p:cBhvr>
                                      <p:to>
                                        <p:strVal val="visible"/>
                                      </p:to>
                                    </p:set>
                                    <p:animEffect filter="fade" transition="in">
                                      <p:cBhvr>
                                        <p:cTn dur="1000"/>
                                        <p:tgtEl>
                                          <p:spTgt spid="11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7" st="7"/>
                                            </p:txEl>
                                          </p:spTgt>
                                        </p:tgtEl>
                                        <p:attrNameLst>
                                          <p:attrName>style.visibility</p:attrName>
                                        </p:attrNameLst>
                                      </p:cBhvr>
                                      <p:to>
                                        <p:strVal val="visible"/>
                                      </p:to>
                                    </p:set>
                                    <p:animEffect filter="fade" transition="in">
                                      <p:cBhvr>
                                        <p:cTn dur="1000"/>
                                        <p:tgtEl>
                                          <p:spTgt spid="112">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pic>
        <p:nvPicPr>
          <p:cNvPr id="117" name="Shape 117"/>
          <p:cNvPicPr preferRelativeResize="0"/>
          <p:nvPr/>
        </p:nvPicPr>
        <p:blipFill>
          <a:blip r:embed="rId3">
            <a:alphaModFix/>
          </a:blip>
          <a:stretch>
            <a:fillRect/>
          </a:stretch>
        </p:blipFill>
        <p:spPr>
          <a:xfrm>
            <a:off x="1102750" y="0"/>
            <a:ext cx="6959750"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Homework / Task</a:t>
            </a:r>
            <a:endParaRPr/>
          </a:p>
        </p:txBody>
      </p:sp>
      <p:sp>
        <p:nvSpPr>
          <p:cNvPr id="123" name="Shape 123"/>
          <p:cNvSpPr txBox="1"/>
          <p:nvPr>
            <p:ph idx="1" type="body"/>
          </p:nvPr>
        </p:nvSpPr>
        <p:spPr>
          <a:xfrm>
            <a:off x="244650" y="1638350"/>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rgbClr val="000000"/>
                </a:solidFill>
              </a:rPr>
              <a:t>Students</a:t>
            </a:r>
            <a:endParaRPr b="1">
              <a:solidFill>
                <a:srgbClr val="000000"/>
              </a:solidFill>
            </a:endParaRPr>
          </a:p>
          <a:p>
            <a:pPr indent="0" lvl="0" marL="0">
              <a:spcBef>
                <a:spcPts val="1600"/>
              </a:spcBef>
              <a:spcAft>
                <a:spcPts val="0"/>
              </a:spcAft>
              <a:buNone/>
            </a:pPr>
            <a:r>
              <a:rPr lang="en">
                <a:solidFill>
                  <a:srgbClr val="000000"/>
                </a:solidFill>
              </a:rPr>
              <a:t>Crowdsourcing model within class</a:t>
            </a:r>
            <a:endParaRPr>
              <a:solidFill>
                <a:srgbClr val="000000"/>
              </a:solidFill>
            </a:endParaRPr>
          </a:p>
          <a:p>
            <a:pPr indent="0" lvl="0" marL="0">
              <a:spcBef>
                <a:spcPts val="1600"/>
              </a:spcBef>
              <a:spcAft>
                <a:spcPts val="0"/>
              </a:spcAft>
              <a:buNone/>
            </a:pPr>
            <a:r>
              <a:rPr lang="en">
                <a:solidFill>
                  <a:srgbClr val="000000"/>
                </a:solidFill>
              </a:rPr>
              <a:t>Accurate and low effort</a:t>
            </a:r>
            <a:endParaRPr>
              <a:solidFill>
                <a:srgbClr val="000000"/>
              </a:solidFill>
            </a:endParaRPr>
          </a:p>
          <a:p>
            <a:pPr indent="0" lvl="0" marL="0">
              <a:spcBef>
                <a:spcPts val="1600"/>
              </a:spcBef>
              <a:spcAft>
                <a:spcPts val="0"/>
              </a:spcAft>
              <a:buNone/>
            </a:pPr>
            <a:r>
              <a:rPr lang="en">
                <a:solidFill>
                  <a:srgbClr val="000000"/>
                </a:solidFill>
              </a:rPr>
              <a:t>Leaderboard/Incentivisation</a:t>
            </a:r>
            <a:endParaRPr>
              <a:solidFill>
                <a:srgbClr val="000000"/>
              </a:solidFill>
            </a:endParaRPr>
          </a:p>
          <a:p>
            <a:pPr indent="0" lvl="0" marL="0">
              <a:spcBef>
                <a:spcPts val="1600"/>
              </a:spcBef>
              <a:spcAft>
                <a:spcPts val="0"/>
              </a:spcAft>
              <a:buNone/>
            </a:pPr>
            <a:r>
              <a:rPr b="1" lang="en">
                <a:solidFill>
                  <a:srgbClr val="000000"/>
                </a:solidFill>
              </a:rPr>
              <a:t>Teachers</a:t>
            </a:r>
            <a:endParaRPr b="1">
              <a:solidFill>
                <a:srgbClr val="000000"/>
              </a:solidFill>
            </a:endParaRPr>
          </a:p>
          <a:p>
            <a:pPr indent="0" lvl="0" marL="0">
              <a:spcBef>
                <a:spcPts val="1600"/>
              </a:spcBef>
              <a:spcAft>
                <a:spcPts val="0"/>
              </a:spcAft>
              <a:buNone/>
            </a:pPr>
            <a:r>
              <a:rPr lang="en">
                <a:solidFill>
                  <a:srgbClr val="000000"/>
                </a:solidFill>
              </a:rPr>
              <a:t>Monitor workload</a:t>
            </a:r>
            <a:endParaRPr>
              <a:solidFill>
                <a:srgbClr val="000000"/>
              </a:solidFill>
            </a:endParaRPr>
          </a:p>
          <a:p>
            <a:pPr indent="0" lvl="0" marL="0">
              <a:spcBef>
                <a:spcPts val="1600"/>
              </a:spcBef>
              <a:spcAft>
                <a:spcPts val="1600"/>
              </a:spcAft>
              <a:buNone/>
            </a:pPr>
            <a:r>
              <a:rPr lang="en">
                <a:solidFill>
                  <a:srgbClr val="000000"/>
                </a:solidFill>
              </a:rPr>
              <a:t>Schedule tests</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0" st="0"/>
                                            </p:txEl>
                                          </p:spTgt>
                                        </p:tgtEl>
                                        <p:attrNameLst>
                                          <p:attrName>style.visibility</p:attrName>
                                        </p:attrNameLst>
                                      </p:cBhvr>
                                      <p:to>
                                        <p:strVal val="visible"/>
                                      </p:to>
                                    </p:set>
                                    <p:animEffect filter="fade" transition="in">
                                      <p:cBhvr>
                                        <p:cTn dur="1000"/>
                                        <p:tgtEl>
                                          <p:spTgt spid="1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1" st="1"/>
                                            </p:txEl>
                                          </p:spTgt>
                                        </p:tgtEl>
                                        <p:attrNameLst>
                                          <p:attrName>style.visibility</p:attrName>
                                        </p:attrNameLst>
                                      </p:cBhvr>
                                      <p:to>
                                        <p:strVal val="visible"/>
                                      </p:to>
                                    </p:set>
                                    <p:animEffect filter="fade" transition="in">
                                      <p:cBhvr>
                                        <p:cTn dur="1000"/>
                                        <p:tgtEl>
                                          <p:spTgt spid="1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2" st="2"/>
                                            </p:txEl>
                                          </p:spTgt>
                                        </p:tgtEl>
                                        <p:attrNameLst>
                                          <p:attrName>style.visibility</p:attrName>
                                        </p:attrNameLst>
                                      </p:cBhvr>
                                      <p:to>
                                        <p:strVal val="visible"/>
                                      </p:to>
                                    </p:set>
                                    <p:animEffect filter="fade" transition="in">
                                      <p:cBhvr>
                                        <p:cTn dur="1000"/>
                                        <p:tgtEl>
                                          <p:spTgt spid="1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3" st="3"/>
                                            </p:txEl>
                                          </p:spTgt>
                                        </p:tgtEl>
                                        <p:attrNameLst>
                                          <p:attrName>style.visibility</p:attrName>
                                        </p:attrNameLst>
                                      </p:cBhvr>
                                      <p:to>
                                        <p:strVal val="visible"/>
                                      </p:to>
                                    </p:set>
                                    <p:animEffect filter="fade" transition="in">
                                      <p:cBhvr>
                                        <p:cTn dur="1000"/>
                                        <p:tgtEl>
                                          <p:spTgt spid="1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4" st="4"/>
                                            </p:txEl>
                                          </p:spTgt>
                                        </p:tgtEl>
                                        <p:attrNameLst>
                                          <p:attrName>style.visibility</p:attrName>
                                        </p:attrNameLst>
                                      </p:cBhvr>
                                      <p:to>
                                        <p:strVal val="visible"/>
                                      </p:to>
                                    </p:set>
                                    <p:animEffect filter="fade" transition="in">
                                      <p:cBhvr>
                                        <p:cTn dur="1000"/>
                                        <p:tgtEl>
                                          <p:spTgt spid="1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5" st="5"/>
                                            </p:txEl>
                                          </p:spTgt>
                                        </p:tgtEl>
                                        <p:attrNameLst>
                                          <p:attrName>style.visibility</p:attrName>
                                        </p:attrNameLst>
                                      </p:cBhvr>
                                      <p:to>
                                        <p:strVal val="visible"/>
                                      </p:to>
                                    </p:set>
                                    <p:animEffect filter="fade" transition="in">
                                      <p:cBhvr>
                                        <p:cTn dur="1000"/>
                                        <p:tgtEl>
                                          <p:spTgt spid="1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6" st="6"/>
                                            </p:txEl>
                                          </p:spTgt>
                                        </p:tgtEl>
                                        <p:attrNameLst>
                                          <p:attrName>style.visibility</p:attrName>
                                        </p:attrNameLst>
                                      </p:cBhvr>
                                      <p:to>
                                        <p:strVal val="visible"/>
                                      </p:to>
                                    </p:set>
                                    <p:animEffect filter="fade" transition="in">
                                      <p:cBhvr>
                                        <p:cTn dur="1000"/>
                                        <p:tgtEl>
                                          <p:spTgt spid="12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