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Plutus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com.app.</a:t>
            </a:r>
            <a:r>
              <a:rPr i="1" lang="en">
                <a:solidFill>
                  <a:srgbClr val="000000"/>
                </a:solidFill>
              </a:rPr>
              <a:t>plutus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Watch Technology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of Light Sensor in wallet -&gt; Eddystone Bluetooth Beacon -&gt; Smart Watch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-&gt; Voice Recognition -&gt; Upload Expenditure to Server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QnA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Feel free to ask any questions, 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Plutus is an all-in-one personal finance management tool, providing users with unparalleled ease when managing their finances.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Addresses Problem Statement 34. To a lesser extent 36 (Robo-Advice)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Technologies used: </a:t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-React Native (Android/IOS)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-Google App Engine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- Intrino Finance API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Live Bank Account Balance Tracking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Smart Suggestions and Advice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Budgeting and Expense Tracking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Monitoring of Passive Income/ Fixed Monthly Expenses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Goal Setting and Milestone Planning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Live Stocks and Finance Data and Tracking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Smartwatch Voice Recognition Data Entry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Calculated values: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calculated_balance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total_passive_income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total_periodic_spending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insurance_coverage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risk_factor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recommended_savings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net_worth </a:t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1246125" y="1606875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2599875" y="1759275"/>
            <a:ext cx="1058100" cy="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074250" y="1733250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ncome stability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5683750" y="1186425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wealth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 flipH="1">
            <a:off x="6066275" y="2003375"/>
            <a:ext cx="21048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risky investments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 flipH="1">
            <a:off x="1117550" y="2611650"/>
            <a:ext cx="1916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investments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3375775" y="2668700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et worth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132075" y="2668700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ast expenditure</a:t>
            </a:r>
            <a:endParaRPr/>
          </a:p>
        </p:txBody>
      </p:sp>
      <p:cxnSp>
        <p:nvCxnSpPr>
          <p:cNvPr id="90" name="Shape 90"/>
          <p:cNvCxnSpPr/>
          <p:nvPr/>
        </p:nvCxnSpPr>
        <p:spPr>
          <a:xfrm>
            <a:off x="2226825" y="3013475"/>
            <a:ext cx="1282800" cy="10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 flipH="1">
            <a:off x="3751750" y="3255525"/>
            <a:ext cx="7260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>
            <a:off x="1887975" y="1912175"/>
            <a:ext cx="1851600" cy="19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>
            <a:off x="3086100" y="2105800"/>
            <a:ext cx="326700" cy="17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 flipH="1">
            <a:off x="4005825" y="2202625"/>
            <a:ext cx="810900" cy="16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/>
          <p:nvPr/>
        </p:nvCxnSpPr>
        <p:spPr>
          <a:xfrm flipH="1">
            <a:off x="4150950" y="1682225"/>
            <a:ext cx="1827600" cy="19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/>
          <p:nvPr/>
        </p:nvCxnSpPr>
        <p:spPr>
          <a:xfrm flipH="1">
            <a:off x="4296525" y="3098200"/>
            <a:ext cx="14763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 flipH="1">
            <a:off x="4719875" y="2577800"/>
            <a:ext cx="2408400" cy="14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 txBox="1"/>
          <p:nvPr/>
        </p:nvSpPr>
        <p:spPr>
          <a:xfrm>
            <a:off x="3174775" y="4222975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Risk Factor</a:t>
            </a:r>
            <a:endParaRPr b="1" sz="1800"/>
          </a:p>
        </p:txBody>
      </p:sp>
      <p:sp>
        <p:nvSpPr>
          <p:cNvPr id="99" name="Shape 99"/>
          <p:cNvSpPr txBox="1"/>
          <p:nvPr/>
        </p:nvSpPr>
        <p:spPr>
          <a:xfrm flipH="1">
            <a:off x="576975" y="3242300"/>
            <a:ext cx="1916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cxnSp>
        <p:nvCxnSpPr>
          <p:cNvPr id="100" name="Shape 100"/>
          <p:cNvCxnSpPr>
            <a:stCxn id="99" idx="2"/>
          </p:cNvCxnSpPr>
          <p:nvPr/>
        </p:nvCxnSpPr>
        <p:spPr>
          <a:xfrm>
            <a:off x="1535025" y="3401900"/>
            <a:ext cx="1732500" cy="6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1875825" y="1083100"/>
            <a:ext cx="1222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isk factor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594400" y="810850"/>
            <a:ext cx="11496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6135900" y="968200"/>
            <a:ext cx="17307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wealth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234450" y="1791150"/>
            <a:ext cx="1924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revious expenditure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4187425" y="1791150"/>
            <a:ext cx="1730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6123800" y="1803250"/>
            <a:ext cx="11496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282850" y="2674625"/>
            <a:ext cx="12828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2142125" y="2928775"/>
            <a:ext cx="1658100" cy="10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/>
          <p:nvPr/>
        </p:nvCxnSpPr>
        <p:spPr>
          <a:xfrm>
            <a:off x="2565700" y="2299450"/>
            <a:ext cx="1246800" cy="15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/>
          <p:nvPr/>
        </p:nvCxnSpPr>
        <p:spPr>
          <a:xfrm>
            <a:off x="2686525" y="1434175"/>
            <a:ext cx="1488900" cy="26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106" idx="2"/>
          </p:cNvCxnSpPr>
          <p:nvPr/>
        </p:nvCxnSpPr>
        <p:spPr>
          <a:xfrm flipH="1">
            <a:off x="4006000" y="1198150"/>
            <a:ext cx="163200" cy="27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 flipH="1">
            <a:off x="4030025" y="2323650"/>
            <a:ext cx="665700" cy="14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>
            <a:stCxn id="107" idx="1"/>
          </p:cNvCxnSpPr>
          <p:nvPr/>
        </p:nvCxnSpPr>
        <p:spPr>
          <a:xfrm flipH="1">
            <a:off x="4296300" y="1307050"/>
            <a:ext cx="1839600" cy="24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>
            <a:stCxn id="110" idx="1"/>
          </p:cNvCxnSpPr>
          <p:nvPr/>
        </p:nvCxnSpPr>
        <p:spPr>
          <a:xfrm flipH="1">
            <a:off x="4465700" y="2081650"/>
            <a:ext cx="1658100" cy="18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2686525" y="417455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Recommended Savings %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944000" y="1137625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ypes of insurance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098200" y="859275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isk factor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4732025" y="1149725"/>
            <a:ext cx="1767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possessions</a:t>
            </a:r>
            <a:r>
              <a:rPr lang="en"/>
              <a:t>/assets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547375" y="1766950"/>
            <a:ext cx="15369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1754850" y="1984775"/>
            <a:ext cx="1270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wealth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485475" y="1827450"/>
            <a:ext cx="1767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xpiry of insurance</a:t>
            </a:r>
            <a:endParaRPr/>
          </a:p>
        </p:txBody>
      </p:sp>
      <p:cxnSp>
        <p:nvCxnSpPr>
          <p:cNvPr id="130" name="Shape 130"/>
          <p:cNvCxnSpPr>
            <a:stCxn id="128" idx="2"/>
          </p:cNvCxnSpPr>
          <p:nvPr/>
        </p:nvCxnSpPr>
        <p:spPr>
          <a:xfrm>
            <a:off x="2390250" y="2517275"/>
            <a:ext cx="1288800" cy="17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>
            <a:off x="2275250" y="1512800"/>
            <a:ext cx="1476600" cy="24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3449175" y="1294950"/>
            <a:ext cx="205800" cy="25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29" idx="2"/>
          </p:cNvCxnSpPr>
          <p:nvPr/>
        </p:nvCxnSpPr>
        <p:spPr>
          <a:xfrm flipH="1">
            <a:off x="3836475" y="2299350"/>
            <a:ext cx="53250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26" idx="2"/>
          </p:cNvCxnSpPr>
          <p:nvPr/>
        </p:nvCxnSpPr>
        <p:spPr>
          <a:xfrm flipH="1">
            <a:off x="4018025" y="1827425"/>
            <a:ext cx="1597500" cy="21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>
            <a:off x="4090525" y="2299450"/>
            <a:ext cx="2723100" cy="18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 txBox="1"/>
          <p:nvPr/>
        </p:nvSpPr>
        <p:spPr>
          <a:xfrm>
            <a:off x="2686525" y="417455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Insurance Coverage %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Data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Purchased stocks can be monitored to track profits/losses.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Customized Suggestions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Emergency Savings?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Too few/Too many Goals?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Too small/Too large Goals?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Percentage of income to save?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Goal Completion?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3579900" y="1434475"/>
            <a:ext cx="52524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Appropriate Budgeting?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Overspending?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Insurance Coverage?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What to invest in?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What insurance to get?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