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5" r:id="rId5"/>
    <p:sldId id="259" r:id="rId6"/>
    <p:sldId id="260" r:id="rId7"/>
    <p:sldId id="261" r:id="rId8"/>
    <p:sldId id="262" r:id="rId9"/>
    <p:sldId id="264" r:id="rId10"/>
    <p:sldId id="263"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28" autoAdjust="0"/>
  </p:normalViewPr>
  <p:slideViewPr>
    <p:cSldViewPr>
      <p:cViewPr varScale="1">
        <p:scale>
          <a:sx n="48" d="100"/>
          <a:sy n="48" d="100"/>
        </p:scale>
        <p:origin x="21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t>10/20/2013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15</a:t>
            </a:fld>
            <a:endParaRPr lang="en-US"/>
          </a:p>
        </p:txBody>
      </p:sp>
    </p:spTree>
    <p:extLst>
      <p:ext uri="{BB962C8B-B14F-4D97-AF65-F5344CB8AC3E}">
        <p14:creationId xmlns:p14="http://schemas.microsoft.com/office/powerpoint/2010/main" val="168817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PhoneGap</a:t>
            </a:r>
            <a:r>
              <a:rPr lang="en-US" dirty="0" smtClean="0"/>
              <a:t> is an open source framework for creating mobile apps using a single codebase that can deploy across the major mobile platforms – </a:t>
            </a:r>
            <a:r>
              <a:rPr lang="en-US" dirty="0" err="1" smtClean="0"/>
              <a:t>iOS</a:t>
            </a:r>
            <a:r>
              <a:rPr lang="en-US" dirty="0" smtClean="0"/>
              <a:t>, Android, Windows Phone, Blackberry, and </a:t>
            </a:r>
            <a:r>
              <a:rPr lang="en-US" dirty="0" err="1" smtClean="0"/>
              <a:t>webOS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multiple frameworks for creating cross-platform mobile applications, including </a:t>
            </a:r>
            <a:r>
              <a:rPr lang="en-US" dirty="0" err="1" smtClean="0"/>
              <a:t>Xamarin</a:t>
            </a:r>
            <a:r>
              <a:rPr lang="en-US" baseline="0" dirty="0" smtClean="0"/>
              <a:t> and app </a:t>
            </a:r>
            <a:r>
              <a:rPr lang="en-US" baseline="0" dirty="0" err="1" smtClean="0"/>
              <a:t>Mobi</a:t>
            </a:r>
            <a:r>
              <a:rPr lang="en-US" baseline="0" dirty="0" smtClean="0"/>
              <a:t>,</a:t>
            </a:r>
            <a:r>
              <a:rPr lang="en-US" dirty="0" smtClean="0"/>
              <a:t> so what makes </a:t>
            </a:r>
            <a:r>
              <a:rPr lang="en-US" dirty="0" err="1" smtClean="0"/>
              <a:t>PhoneGap</a:t>
            </a:r>
            <a:r>
              <a:rPr lang="en-US" dirty="0" smtClean="0"/>
              <a:t> different?  For one, the technologies</a:t>
            </a:r>
            <a:r>
              <a:rPr lang="en-US" baseline="0" dirty="0" smtClean="0"/>
              <a:t> are different.  Consider the major mobile platforms.</a:t>
            </a:r>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5</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they seemingly have little in common from a programmatic standpoint in that they all use their own languages and SDKs, the one piece they all share a</a:t>
            </a:r>
            <a:r>
              <a:rPr lang="en-US" baseline="0" dirty="0" smtClean="0"/>
              <a:t> browser that adheres to the same standards.</a:t>
            </a:r>
          </a:p>
          <a:p>
            <a:endParaRPr lang="en-US" baseline="0" dirty="0" smtClean="0"/>
          </a:p>
          <a:p>
            <a:r>
              <a:rPr lang="en-US" baseline="0" dirty="0" err="1" smtClean="0"/>
              <a:t>PhoneGap</a:t>
            </a:r>
            <a:r>
              <a:rPr lang="en-US" baseline="0" dirty="0" smtClean="0"/>
              <a:t> takes advantage of this commonality and allows you to create natively installed mobile apps that basically run in a </a:t>
            </a:r>
            <a:r>
              <a:rPr lang="en-US" baseline="0" dirty="0" err="1" smtClean="0"/>
              <a:t>chromeless</a:t>
            </a:r>
            <a:r>
              <a:rPr lang="en-US" baseline="0" dirty="0" smtClean="0"/>
              <a:t> web browser.  This means that you can leverage the web development skills you have and write apps for all of the major mobile platforms using HTML, </a:t>
            </a:r>
            <a:r>
              <a:rPr lang="en-US" baseline="0" dirty="0" err="1" smtClean="0"/>
              <a:t>Javascript</a:t>
            </a:r>
            <a:r>
              <a:rPr lang="en-US" baseline="0" dirty="0" smtClean="0"/>
              <a:t>, and CSS.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6</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I’m developing for the web, for me, Chrome developer tools are second to none.  So yes, while there are ways to debug </a:t>
            </a:r>
            <a:r>
              <a:rPr lang="en-US" baseline="0" dirty="0" err="1" smtClean="0"/>
              <a:t>Javascript</a:t>
            </a:r>
            <a:r>
              <a:rPr lang="en-US" baseline="0" dirty="0" smtClean="0"/>
              <a:t> in Visual Studio, I typically choose not to, and in my experiments with </a:t>
            </a:r>
            <a:r>
              <a:rPr lang="en-US" baseline="0" dirty="0" err="1" smtClean="0"/>
              <a:t>PhoneGap</a:t>
            </a:r>
            <a:r>
              <a:rPr lang="en-US" baseline="0" dirty="0" smtClean="0"/>
              <a:t>, I also chose to pursue an alternative route.</a:t>
            </a:r>
          </a:p>
          <a:p>
            <a:endParaRPr lang="en-US" baseline="0" dirty="0" smtClean="0"/>
          </a:p>
          <a:p>
            <a:r>
              <a:rPr lang="en-US" dirty="0" smtClean="0"/>
              <a:t>Fortunately,</a:t>
            </a:r>
            <a:r>
              <a:rPr lang="en-US" baseline="0" dirty="0" smtClean="0"/>
              <a:t> there’s a Chrome extension called the Ripple Emulator.  The idea is that you can get a sense for how your app will look on different screen sizes, and you have the added benefit of being able to use Chrome’s </a:t>
            </a:r>
            <a:r>
              <a:rPr lang="en-US" baseline="0" dirty="0" err="1" smtClean="0"/>
              <a:t>Javascript</a:t>
            </a:r>
            <a:r>
              <a:rPr lang="en-US" baseline="0" dirty="0" smtClean="0"/>
              <a:t> debugging tools.</a:t>
            </a:r>
          </a:p>
          <a:p>
            <a:endParaRPr lang="en-US" baseline="0" dirty="0" smtClean="0"/>
          </a:p>
          <a:p>
            <a:r>
              <a:rPr lang="en-US" baseline="0" dirty="0" smtClean="0"/>
              <a:t>With the Ripple Emulator, you can view any website or any app, provided that it has been deployed to a URL your computer can reach. In Visual Studio, I can open my solution as a web site, run that locally using Chrome, and enable Ripple.</a:t>
            </a:r>
          </a:p>
          <a:p>
            <a:endParaRPr lang="en-US" baseline="0" dirty="0" smtClean="0"/>
          </a:p>
          <a:p>
            <a:r>
              <a:rPr lang="en-US" dirty="0" smtClean="0"/>
              <a:t>One</a:t>
            </a:r>
            <a:r>
              <a:rPr lang="en-US" baseline="0" dirty="0" smtClean="0"/>
              <a:t> caveat with the Ripple Emulator – it really should be used only to debug </a:t>
            </a:r>
            <a:r>
              <a:rPr lang="en-US" baseline="0" dirty="0" err="1" smtClean="0"/>
              <a:t>Javascript</a:t>
            </a:r>
            <a:r>
              <a:rPr lang="en-US" baseline="0" dirty="0" smtClean="0"/>
              <a:t>.  While you’ll see your app in what looks like an </a:t>
            </a:r>
            <a:r>
              <a:rPr lang="en-US" baseline="0" dirty="0" err="1" smtClean="0"/>
              <a:t>iPhone</a:t>
            </a:r>
            <a:r>
              <a:rPr lang="en-US" baseline="0" dirty="0" smtClean="0"/>
              <a:t> 4, the emulator unapologetically doesn’t render your app the same way an </a:t>
            </a:r>
            <a:r>
              <a:rPr lang="en-US" baseline="0" dirty="0" err="1" smtClean="0"/>
              <a:t>iPhone</a:t>
            </a:r>
            <a:r>
              <a:rPr lang="en-US" baseline="0" dirty="0" smtClean="0"/>
              <a:t> would.  As always, before deploying your app to an app store, you’ll want to test it on an actual device.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9</a:t>
            </a:fld>
            <a:endParaRPr lang="en-US"/>
          </a:p>
        </p:txBody>
      </p:sp>
    </p:spTree>
    <p:extLst>
      <p:ext uri="{BB962C8B-B14F-4D97-AF65-F5344CB8AC3E}">
        <p14:creationId xmlns:p14="http://schemas.microsoft.com/office/powerpoint/2010/main" val="298002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 you’re ready to get started, it’s very easy to begin development on a </a:t>
            </a:r>
            <a:r>
              <a:rPr lang="en-US" dirty="0" err="1" smtClean="0"/>
              <a:t>PhoneGap</a:t>
            </a:r>
            <a:r>
              <a:rPr lang="en-US" dirty="0" smtClean="0"/>
              <a:t> app.</a:t>
            </a:r>
          </a:p>
          <a:p>
            <a:endParaRPr lang="en-US" dirty="0" smtClean="0"/>
          </a:p>
          <a:p>
            <a:r>
              <a:rPr lang="en-US" dirty="0" smtClean="0"/>
              <a:t>The prerequisite to all of this is, of course, the Windows Phone SDK and the latest copy of </a:t>
            </a:r>
            <a:r>
              <a:rPr lang="en-US" dirty="0" err="1" smtClean="0"/>
              <a:t>PhoneGap</a:t>
            </a:r>
            <a:r>
              <a:rPr lang="en-US" dirty="0" smtClean="0"/>
              <a:t> extracted to some</a:t>
            </a:r>
            <a:r>
              <a:rPr lang="en-US" baseline="0" dirty="0" smtClean="0"/>
              <a:t> location on your machine.</a:t>
            </a:r>
            <a:endParaRPr lang="en-US" dirty="0" smtClean="0"/>
          </a:p>
          <a:p>
            <a:endParaRPr lang="en-US" baseline="0" dirty="0" smtClean="0"/>
          </a:p>
          <a:p>
            <a:r>
              <a:rPr lang="en-US" baseline="0" dirty="0" smtClean="0"/>
              <a:t>In the lib directory of the </a:t>
            </a:r>
            <a:r>
              <a:rPr lang="en-US" baseline="0" dirty="0" err="1" smtClean="0"/>
              <a:t>PhoneGap</a:t>
            </a:r>
            <a:r>
              <a:rPr lang="en-US" baseline="0" dirty="0" smtClean="0"/>
              <a:t> download is a Visual Studio template file, which you will copy into your Visual Studio project templates folder.</a:t>
            </a:r>
          </a:p>
          <a:p>
            <a:endParaRPr lang="en-US" baseline="0" dirty="0" smtClean="0"/>
          </a:p>
          <a:p>
            <a:r>
              <a:rPr lang="en-US" baseline="0" dirty="0" smtClean="0"/>
              <a:t>When you create a new project in Visual Studio, you’ll then see your Apache Cordova template, you’ll select that, and you will then be able to begin your development.</a:t>
            </a:r>
            <a:endParaRPr lang="en-US" dirty="0" smtClean="0"/>
          </a:p>
          <a:p>
            <a:endParaRPr lang="en-US" dirty="0" smtClean="0"/>
          </a:p>
          <a:p>
            <a:r>
              <a:rPr lang="en-US" dirty="0" smtClean="0"/>
              <a:t>Once you’ve created your project, you’ll see three key areas of note.</a:t>
            </a:r>
          </a:p>
          <a:p>
            <a:endParaRPr lang="en-US" dirty="0" smtClean="0"/>
          </a:p>
          <a:p>
            <a:r>
              <a:rPr lang="en-US" dirty="0" smtClean="0"/>
              <a:t>First we have the www folder, which contains all of the html, </a:t>
            </a:r>
            <a:r>
              <a:rPr lang="en-US" dirty="0" err="1" smtClean="0"/>
              <a:t>javascript</a:t>
            </a:r>
            <a:r>
              <a:rPr lang="en-US" dirty="0" smtClean="0"/>
              <a:t>, and </a:t>
            </a:r>
            <a:r>
              <a:rPr lang="en-US" dirty="0" err="1" smtClean="0"/>
              <a:t>css</a:t>
            </a:r>
            <a:r>
              <a:rPr lang="en-US" dirty="0" smtClean="0"/>
              <a:t> for the app.  It also contains the cordova.js file, which contains</a:t>
            </a:r>
            <a:r>
              <a:rPr lang="en-US" baseline="0" dirty="0" smtClean="0"/>
              <a:t> the necessary </a:t>
            </a:r>
            <a:r>
              <a:rPr lang="en-US" baseline="0" dirty="0" err="1" smtClean="0"/>
              <a:t>javascript</a:t>
            </a:r>
            <a:r>
              <a:rPr lang="en-US" baseline="0" dirty="0" smtClean="0"/>
              <a:t> to launch your app.</a:t>
            </a:r>
          </a:p>
          <a:p>
            <a:endParaRPr lang="en-US" baseline="0" dirty="0" smtClean="0"/>
          </a:p>
          <a:p>
            <a:r>
              <a:rPr lang="en-US" baseline="0" dirty="0" smtClean="0"/>
              <a:t>You’ll also see that you have the same manifest files you have when you’re developing specifically for Windows Phone.  When you go to build your app for multiple platforms, the information in this manifest will be used in the packaging information for other platforms as well.</a:t>
            </a:r>
            <a:endParaRPr lang="en-US" dirty="0" smtClean="0"/>
          </a:p>
          <a:p>
            <a:endParaRPr lang="en-US" dirty="0" smtClean="0"/>
          </a:p>
          <a:p>
            <a:r>
              <a:rPr lang="en-US" dirty="0" smtClean="0"/>
              <a:t>Finally, you’ll see a list of </a:t>
            </a:r>
            <a:r>
              <a:rPr lang="en-US" dirty="0" err="1" smtClean="0"/>
              <a:t>plugins</a:t>
            </a:r>
            <a:r>
              <a:rPr lang="en-US" dirty="0" smtClean="0"/>
              <a:t>.  These</a:t>
            </a:r>
            <a:r>
              <a:rPr lang="en-US" baseline="0" dirty="0" smtClean="0"/>
              <a:t> give you the ability to do things like </a:t>
            </a:r>
            <a:r>
              <a:rPr lang="en-US" dirty="0" smtClean="0"/>
              <a:t>interact</a:t>
            </a:r>
            <a:r>
              <a:rPr lang="en-US" baseline="0" dirty="0" smtClean="0"/>
              <a:t> with your device’s camera or contact list, launch another web browser, set up app notifications, and do the same kinds of things you could do if you were developing for a particular mobile device.  The nice thing here is that you don’t have to maintain that device-specific functionality yourself, and you can use what’s already in the box.  While the files in this solution are written in C#, you’ll be writing API calls in your </a:t>
            </a:r>
            <a:r>
              <a:rPr lang="en-US" baseline="0" dirty="0" err="1" smtClean="0"/>
              <a:t>javascript</a:t>
            </a:r>
            <a:r>
              <a:rPr lang="en-US" baseline="0" dirty="0" smtClean="0"/>
              <a:t> to take advantage of this functionality on each platform. </a:t>
            </a:r>
          </a:p>
          <a:p>
            <a:endParaRPr lang="en-US" baseline="0"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t>10</a:t>
            </a:fld>
            <a:endParaRPr lang="en-US"/>
          </a:p>
        </p:txBody>
      </p:sp>
    </p:spTree>
    <p:extLst>
      <p:ext uri="{BB962C8B-B14F-4D97-AF65-F5344CB8AC3E}">
        <p14:creationId xmlns:p14="http://schemas.microsoft.com/office/powerpoint/2010/main" val="185063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t>12</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0" dirty="0" smtClean="0"/>
              <a:t>As</a:t>
            </a:r>
            <a:r>
              <a:rPr lang="en-US" b="0" baseline="0" dirty="0" smtClean="0"/>
              <a:t> for </a:t>
            </a:r>
            <a:r>
              <a:rPr lang="en-US" b="0" baseline="0" dirty="0" err="1" smtClean="0"/>
              <a:t>PhoneGap</a:t>
            </a:r>
            <a:r>
              <a:rPr lang="en-US" b="0" baseline="0" dirty="0" smtClean="0"/>
              <a:t>…</a:t>
            </a:r>
            <a:endParaRPr lang="en-US" b="0" dirty="0" smtClean="0"/>
          </a:p>
          <a:p>
            <a:endParaRPr lang="en-US" b="1" dirty="0" smtClean="0"/>
          </a:p>
          <a:p>
            <a:r>
              <a:rPr lang="en-US" b="1" dirty="0" smtClean="0"/>
              <a:t>Cost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You don’t have to spend ramp-up time learning the languages and the toolsets for development in each of the major mobile platforms.  </a:t>
            </a:r>
            <a:r>
              <a:rPr lang="en-US" b="0" dirty="0" smtClean="0"/>
              <a:t>Development</a:t>
            </a:r>
            <a:r>
              <a:rPr lang="en-US" b="0" baseline="0" dirty="0" smtClean="0"/>
              <a:t> is in HTML, CSS, and </a:t>
            </a:r>
            <a:r>
              <a:rPr lang="en-US" b="0" baseline="0" dirty="0" err="1" smtClean="0"/>
              <a:t>Javascript</a:t>
            </a:r>
            <a:r>
              <a:rPr lang="en-US" b="0" baseline="0" dirty="0" smtClean="0"/>
              <a:t> – for every platform. This is truly your develop-once, deploy everywhere solution.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Additionally, the toolset is completely free.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By far, this is easily your cheapest solution.</a:t>
            </a:r>
          </a:p>
          <a:p>
            <a:endParaRPr lang="en-US" b="0" dirty="0" smtClean="0"/>
          </a:p>
          <a:p>
            <a:pPr>
              <a:buFont typeface="Arial" pitchFamily="34" charset="0"/>
              <a:buNone/>
            </a:pPr>
            <a:endParaRPr lang="en-US" b="0" dirty="0" smtClean="0"/>
          </a:p>
          <a:p>
            <a:pPr>
              <a:buFont typeface="Arial" pitchFamily="34" charset="0"/>
              <a:buNone/>
            </a:pPr>
            <a:r>
              <a:rPr lang="en-US" b="1" dirty="0" smtClean="0"/>
              <a:t>Speed</a:t>
            </a:r>
            <a:r>
              <a:rPr lang="en-US" b="1" baseline="0" dirty="0" smtClean="0"/>
              <a:t> to Market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If you have a new idea that you want to test out, you can get it out there very quickly, and you don’t have to choose which platform to target.  I</a:t>
            </a:r>
            <a:r>
              <a:rPr lang="en-US" baseline="0" dirty="0" smtClean="0"/>
              <a:t>f you just want to get something out the door so you can get feedback on it before you begin to invest the time and money into another cross-platform mobile app development framework, then </a:t>
            </a:r>
            <a:r>
              <a:rPr lang="en-US" baseline="0" dirty="0" err="1" smtClean="0"/>
              <a:t>PhoneGap</a:t>
            </a:r>
            <a:r>
              <a:rPr lang="en-US" baseline="0" dirty="0" smtClean="0"/>
              <a:t> can certainly be that kind of stop gap solution for you.</a:t>
            </a:r>
          </a:p>
          <a:p>
            <a:pPr>
              <a:buFont typeface="Arial" pitchFamily="34" charset="0"/>
              <a:buChar char="•"/>
            </a:pPr>
            <a:endParaRPr lang="en-US" b="0" baseline="0" dirty="0" smtClean="0"/>
          </a:p>
          <a:p>
            <a:pPr>
              <a:buFont typeface="Arial" pitchFamily="34" charset="0"/>
              <a:buNone/>
            </a:pPr>
            <a:endParaRPr lang="en-US" b="0" baseline="0" dirty="0" smtClean="0"/>
          </a:p>
          <a:p>
            <a:r>
              <a:rPr lang="en-US" b="1" dirty="0" smtClean="0"/>
              <a:t>Performance</a:t>
            </a:r>
          </a:p>
          <a:p>
            <a:pPr>
              <a:buFont typeface="Arial" pitchFamily="34" charset="0"/>
              <a:buChar char="•"/>
            </a:pPr>
            <a:r>
              <a:rPr lang="en-US" b="0" dirty="0" smtClean="0"/>
              <a:t>Easily,</a:t>
            </a:r>
            <a:r>
              <a:rPr lang="en-US" b="0" baseline="0" dirty="0" smtClean="0"/>
              <a:t> this is one of the biggest criticisms of </a:t>
            </a:r>
            <a:r>
              <a:rPr lang="en-US" b="0" baseline="0" dirty="0" err="1" smtClean="0"/>
              <a:t>PhoneGap</a:t>
            </a:r>
            <a:r>
              <a:rPr lang="en-US" b="0" baseline="0" dirty="0" smtClean="0"/>
              <a:t>.  Oftentimes, the tools we use to make development easier, like </a:t>
            </a:r>
            <a:r>
              <a:rPr lang="en-US" b="0" baseline="0" dirty="0" err="1" smtClean="0"/>
              <a:t>jQuery</a:t>
            </a:r>
            <a:r>
              <a:rPr lang="en-US" b="0" baseline="0" dirty="0" smtClean="0"/>
              <a:t> and </a:t>
            </a:r>
            <a:r>
              <a:rPr lang="en-US" b="0" baseline="0" dirty="0" err="1" smtClean="0"/>
              <a:t>jQuery</a:t>
            </a:r>
            <a:r>
              <a:rPr lang="en-US" b="0" baseline="0" dirty="0" smtClean="0"/>
              <a:t> mobile, actually hamper performance since they weren’t built to target </a:t>
            </a:r>
            <a:r>
              <a:rPr lang="en-US" b="0" baseline="0" dirty="0" err="1" smtClean="0"/>
              <a:t>PhoneGap</a:t>
            </a:r>
            <a:r>
              <a:rPr lang="en-US" b="0" baseline="0" dirty="0" smtClean="0"/>
              <a:t>.  There are groups of </a:t>
            </a:r>
            <a:r>
              <a:rPr lang="en-US" b="0" baseline="0" dirty="0" err="1" smtClean="0"/>
              <a:t>PhoneGap</a:t>
            </a:r>
            <a:r>
              <a:rPr lang="en-US" b="0" baseline="0" dirty="0" smtClean="0"/>
              <a:t> developers out there who are building similar libraries to improve the performance of these apps, but even with those, </a:t>
            </a:r>
            <a:r>
              <a:rPr lang="en-US" b="0" baseline="0" dirty="0" err="1" smtClean="0"/>
              <a:t>PhoneGap</a:t>
            </a:r>
            <a:r>
              <a:rPr lang="en-US" b="0" baseline="0" dirty="0" smtClean="0"/>
              <a:t> apps are simply slower than native ones, so they don’t make for a great user experience when </a:t>
            </a:r>
            <a:r>
              <a:rPr lang="en-US" b="0" baseline="0" dirty="0" err="1" smtClean="0"/>
              <a:t>realtime</a:t>
            </a:r>
            <a:r>
              <a:rPr lang="en-US" b="0" baseline="0" dirty="0" smtClean="0"/>
              <a:t> data is a must.  </a:t>
            </a:r>
          </a:p>
          <a:p>
            <a:pPr>
              <a:buFont typeface="Arial" pitchFamily="34" charset="0"/>
              <a:buChar char="•"/>
            </a:pPr>
            <a:r>
              <a:rPr lang="en-US" b="0" baseline="0" dirty="0" smtClean="0"/>
              <a:t>Perhaps the key indicator of the performance disadvantage is that there’s a splash screen on the app that I demoed.  In mobile platforms, like Windows Phone 8, they got rid of the splash screen because it simply wasn’t needed.</a:t>
            </a:r>
          </a:p>
          <a:p>
            <a:pPr>
              <a:buFont typeface="Arial" pitchFamily="34" charset="0"/>
              <a:buNone/>
            </a:pPr>
            <a:endParaRPr lang="en-US" b="0" baseline="0" dirty="0" smtClean="0"/>
          </a:p>
          <a:p>
            <a:pPr>
              <a:buFont typeface="Arial" pitchFamily="34" charset="0"/>
              <a:buChar char="•"/>
            </a:pPr>
            <a:endParaRPr lang="en-US" b="0" baseline="0" dirty="0" smtClean="0"/>
          </a:p>
          <a:p>
            <a:pPr>
              <a:buFont typeface="Arial" pitchFamily="34" charset="0"/>
              <a:buNone/>
            </a:pPr>
            <a:r>
              <a:rPr lang="en-US" b="1" dirty="0" smtClean="0"/>
              <a:t>Lacks</a:t>
            </a:r>
            <a:r>
              <a:rPr lang="en-US" b="1" baseline="0" dirty="0" smtClean="0"/>
              <a:t> the Look-and-Feel of Native Apps</a:t>
            </a:r>
            <a:endParaRPr lang="en-US" b="1" dirty="0" smtClean="0"/>
          </a:p>
          <a:p>
            <a:pPr>
              <a:buFont typeface="Arial" pitchFamily="34" charset="0"/>
              <a:buChar char="•"/>
            </a:pPr>
            <a:r>
              <a:rPr lang="en-US" b="0" baseline="0" dirty="0" smtClean="0"/>
              <a:t>As you can tell by the app I demoed, it looks like a webpage and not a mobile app.  Surely, I could have used different controls, selected a different layout, etc., but in the end, it looks like a webpage.  </a:t>
            </a:r>
          </a:p>
          <a:p>
            <a:pPr>
              <a:buFont typeface="Arial" pitchFamily="34" charset="0"/>
              <a:buChar char="•"/>
            </a:pPr>
            <a:r>
              <a:rPr lang="en-US" b="0" baseline="0" dirty="0" smtClean="0"/>
              <a:t>If I would develop an app specifically for </a:t>
            </a:r>
            <a:r>
              <a:rPr lang="en-US" b="0" baseline="0" dirty="0" err="1" smtClean="0"/>
              <a:t>iOS</a:t>
            </a:r>
            <a:r>
              <a:rPr lang="en-US" b="0" baseline="0" dirty="0" smtClean="0"/>
              <a:t>, like if I didn’t want to learn Objective C or even buy a Mac, I could specifically style it to look like an </a:t>
            </a:r>
            <a:r>
              <a:rPr lang="en-US" b="0" baseline="0" dirty="0" err="1" smtClean="0"/>
              <a:t>iOS</a:t>
            </a:r>
            <a:r>
              <a:rPr lang="en-US" b="0" baseline="0" dirty="0" smtClean="0"/>
              <a:t> app.  The disadvantage would be that it would also look like an </a:t>
            </a:r>
            <a:r>
              <a:rPr lang="en-US" b="0" baseline="0" dirty="0" err="1" smtClean="0"/>
              <a:t>iOS</a:t>
            </a:r>
            <a:r>
              <a:rPr lang="en-US" b="0" baseline="0" dirty="0" smtClean="0"/>
              <a:t> app if I were to download and run this app on an Android, Windows Phone, or Blackberry.</a:t>
            </a:r>
          </a:p>
          <a:p>
            <a:pPr>
              <a:buFont typeface="Arial" pitchFamily="34" charset="0"/>
              <a:buChar char="•"/>
            </a:pPr>
            <a:r>
              <a:rPr lang="en-US" b="0" baseline="0" dirty="0" smtClean="0"/>
              <a:t>There is one alternative, but it’s a little hacky.  Let’s take a look (show).</a:t>
            </a:r>
          </a:p>
          <a:p>
            <a:pPr lvl="1">
              <a:buFont typeface="Arial" pitchFamily="34" charset="0"/>
              <a:buChar char="•"/>
            </a:pPr>
            <a:r>
              <a:rPr lang="en-US" b="0" baseline="0" dirty="0" err="1" smtClean="0"/>
              <a:t>PhoneGap</a:t>
            </a:r>
            <a:r>
              <a:rPr lang="en-US" b="0" baseline="0" dirty="0" smtClean="0"/>
              <a:t> provides the ability to access the platform where the app is running.  As such, you have the ability to load your CSS conditionally based on the platform.</a:t>
            </a:r>
          </a:p>
          <a:p>
            <a:pPr lvl="1">
              <a:buFont typeface="Arial" pitchFamily="34" charset="0"/>
              <a:buChar char="•"/>
            </a:pPr>
            <a:r>
              <a:rPr lang="en-US" b="0" baseline="0" dirty="0" smtClean="0"/>
              <a:t>In the index.js file provided in the </a:t>
            </a:r>
            <a:r>
              <a:rPr lang="en-US" b="0" baseline="0" dirty="0" err="1" smtClean="0"/>
              <a:t>PhoneGap</a:t>
            </a:r>
            <a:r>
              <a:rPr lang="en-US" b="0" baseline="0" dirty="0" smtClean="0"/>
              <a:t> template, there’s a </a:t>
            </a:r>
            <a:r>
              <a:rPr lang="en-US" b="0" baseline="0" dirty="0" err="1" smtClean="0"/>
              <a:t>device.ready</a:t>
            </a:r>
            <a:r>
              <a:rPr lang="en-US" b="0" baseline="0" dirty="0" smtClean="0"/>
              <a:t>() function.  It’s very similar to the </a:t>
            </a:r>
            <a:r>
              <a:rPr lang="en-US" b="0" baseline="0" dirty="0" err="1" smtClean="0"/>
              <a:t>document.ready</a:t>
            </a:r>
            <a:r>
              <a:rPr lang="en-US" b="0" baseline="0" dirty="0" smtClean="0"/>
              <a:t>() function you’d use on a webpage.  That’s the first chance when you have access to </a:t>
            </a:r>
            <a:r>
              <a:rPr lang="en-US" b="0" baseline="0" dirty="0" err="1" smtClean="0"/>
              <a:t>device.platform</a:t>
            </a:r>
            <a:r>
              <a:rPr lang="en-US" b="0" baseline="0" dirty="0" smtClean="0"/>
              <a:t>.</a:t>
            </a:r>
          </a:p>
          <a:p>
            <a:pPr lvl="1">
              <a:buFont typeface="Arial" pitchFamily="34" charset="0"/>
              <a:buChar char="•"/>
            </a:pPr>
            <a:r>
              <a:rPr lang="en-US" b="0" baseline="0" dirty="0" smtClean="0"/>
              <a:t>As I said, it’s not the cleanest solution, and it certainly doesn’t help your performance if you’re conditionally loading CSS after the DOM is loaded.  However, if you don’t have all that much CSS, you likely won’t notice any lag or any painting issues, so it is technically possible to overcome this hurdle.    </a:t>
            </a:r>
          </a:p>
        </p:txBody>
      </p:sp>
      <p:sp>
        <p:nvSpPr>
          <p:cNvPr id="4" name="Slide Number Placeholder 3"/>
          <p:cNvSpPr>
            <a:spLocks noGrp="1"/>
          </p:cNvSpPr>
          <p:nvPr>
            <p:ph type="sldNum" sz="quarter" idx="10"/>
          </p:nvPr>
        </p:nvSpPr>
        <p:spPr/>
        <p:txBody>
          <a:bodyPr/>
          <a:lstStyle/>
          <a:p>
            <a:fld id="{B9DFB3AD-BC26-4EB1-9A72-FD37058C7E87}" type="slidenum">
              <a:rPr lang="en-US" smtClean="0"/>
              <a:t>13</a:t>
            </a:fld>
            <a:endParaRPr lang="en-US"/>
          </a:p>
        </p:txBody>
      </p:sp>
    </p:spTree>
    <p:extLst>
      <p:ext uri="{BB962C8B-B14F-4D97-AF65-F5344CB8AC3E}">
        <p14:creationId xmlns:p14="http://schemas.microsoft.com/office/powerpoint/2010/main" val="75628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14</a:t>
            </a:fld>
            <a:endParaRPr lang="en-US"/>
          </a:p>
        </p:txBody>
      </p:sp>
    </p:spTree>
    <p:extLst>
      <p:ext uri="{BB962C8B-B14F-4D97-AF65-F5344CB8AC3E}">
        <p14:creationId xmlns:p14="http://schemas.microsoft.com/office/powerpoint/2010/main" val="153941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t>10/20/2013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t>10/20/2013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t>10/20/2013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t>10/20/2013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t>10/20/2013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t>10/20/2013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t>10/20/2013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t>10/20/2013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Build</a:t>
            </a:r>
            <a:endParaRPr lang="en-US" dirty="0"/>
          </a:p>
        </p:txBody>
      </p:sp>
      <p:pic>
        <p:nvPicPr>
          <p:cNvPr id="4" name="Content Placeholder 3" descr="Build-Diagram-3.png"/>
          <p:cNvPicPr>
            <a:picLocks noGrp="1" noChangeAspect="1"/>
          </p:cNvPicPr>
          <p:nvPr>
            <p:ph idx="1"/>
          </p:nvPr>
        </p:nvPicPr>
        <p:blipFill>
          <a:blip r:embed="rId3" cstate="print"/>
          <a:stretch>
            <a:fillRect/>
          </a:stretch>
        </p:blipFill>
        <p:spPr>
          <a:xfrm>
            <a:off x="886362" y="1600200"/>
            <a:ext cx="7371275"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endParaRPr lang="en-US" dirty="0"/>
          </a:p>
        </p:txBody>
      </p:sp>
      <p:sp>
        <p:nvSpPr>
          <p:cNvPr id="3" name="Content Placeholder 2"/>
          <p:cNvSpPr>
            <a:spLocks noGrp="1"/>
          </p:cNvSpPr>
          <p:nvPr>
            <p:ph sz="half" idx="1"/>
          </p:nvPr>
        </p:nvSpPr>
        <p:spPr/>
        <p:txBody>
          <a:bodyPr/>
          <a:lstStyle/>
          <a:p>
            <a:pPr>
              <a:buNone/>
            </a:pPr>
            <a:r>
              <a:rPr lang="en-US" b="1" dirty="0" smtClean="0"/>
              <a:t>Advantages</a:t>
            </a:r>
          </a:p>
          <a:p>
            <a:endParaRPr lang="en-US" dirty="0" smtClean="0"/>
          </a:p>
          <a:p>
            <a:r>
              <a:rPr lang="en-US" dirty="0" smtClean="0"/>
              <a:t>Cost</a:t>
            </a:r>
          </a:p>
          <a:p>
            <a:r>
              <a:rPr lang="en-US" dirty="0" smtClean="0"/>
              <a:t>Speed to Market</a:t>
            </a:r>
          </a:p>
          <a:p>
            <a:endParaRPr lang="en-US" dirty="0"/>
          </a:p>
        </p:txBody>
      </p:sp>
      <p:sp>
        <p:nvSpPr>
          <p:cNvPr id="4" name="Content Placeholder 3"/>
          <p:cNvSpPr>
            <a:spLocks noGrp="1"/>
          </p:cNvSpPr>
          <p:nvPr>
            <p:ph sz="half" idx="2"/>
          </p:nvPr>
        </p:nvSpPr>
        <p:spPr/>
        <p:txBody>
          <a:bodyPr/>
          <a:lstStyle/>
          <a:p>
            <a:pPr>
              <a:buNone/>
            </a:pPr>
            <a:r>
              <a:rPr lang="en-US" b="1" dirty="0" smtClean="0"/>
              <a:t>Disadvantages</a:t>
            </a:r>
          </a:p>
          <a:p>
            <a:endParaRPr lang="en-US" dirty="0" smtClean="0"/>
          </a:p>
          <a:p>
            <a:r>
              <a:rPr lang="en-US" dirty="0" smtClean="0"/>
              <a:t>Performance</a:t>
            </a:r>
          </a:p>
          <a:p>
            <a:r>
              <a:rPr lang="en-US" dirty="0" smtClean="0"/>
              <a:t>Lacks the look-and-feel of a native app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endParaRPr lang="en-US" dirty="0"/>
          </a:p>
        </p:txBody>
      </p:sp>
      <p:sp>
        <p:nvSpPr>
          <p:cNvPr id="3" name="Content Placeholder 2"/>
          <p:cNvSpPr>
            <a:spLocks noGrp="1"/>
          </p:cNvSpPr>
          <p:nvPr>
            <p:ph sz="half" idx="1"/>
          </p:nvPr>
        </p:nvSpPr>
        <p:spPr/>
        <p:txBody>
          <a:bodyPr/>
          <a:lstStyle/>
          <a:p>
            <a:pPr>
              <a:buNone/>
            </a:pPr>
            <a:r>
              <a:rPr lang="en-US" b="1" dirty="0" smtClean="0"/>
              <a:t>Advantages</a:t>
            </a:r>
          </a:p>
          <a:p>
            <a:pPr>
              <a:buNone/>
            </a:pPr>
            <a:endParaRPr lang="en-US" b="1" dirty="0"/>
          </a:p>
        </p:txBody>
      </p:sp>
      <p:sp>
        <p:nvSpPr>
          <p:cNvPr id="4" name="Content Placeholder 3"/>
          <p:cNvSpPr>
            <a:spLocks noGrp="1"/>
          </p:cNvSpPr>
          <p:nvPr>
            <p:ph sz="half" idx="2"/>
          </p:nvPr>
        </p:nvSpPr>
        <p:spPr/>
        <p:txBody>
          <a:bodyPr/>
          <a:lstStyle/>
          <a:p>
            <a:pPr>
              <a:buNone/>
            </a:pPr>
            <a:r>
              <a:rPr lang="en-US" b="1" dirty="0" smtClean="0"/>
              <a:t>Disadvantages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a:p>
        </p:txBody>
      </p:sp>
      <p:sp>
        <p:nvSpPr>
          <p:cNvPr id="6" name="Content Placeholder 5"/>
          <p:cNvSpPr>
            <a:spLocks noGrp="1"/>
          </p:cNvSpPr>
          <p:nvPr>
            <p:ph sz="half" idx="2"/>
          </p:nvPr>
        </p:nvSpPr>
        <p:spPr/>
        <p:txBody>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The Case for Cross-Platform Development</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err="1" smtClean="0"/>
              <a:t>PhoneGap</a:t>
            </a:r>
            <a:r>
              <a:rPr lang="en-US" dirty="0" smtClean="0"/>
              <a:t> is an open source framework for creating mobile apps using a single codebase that can deploy across the major mobile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Common Element</a:t>
            </a:r>
            <a:endParaRPr lang="en-US" dirty="0"/>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 a </a:t>
            </a:r>
            <a:r>
              <a:rPr lang="en-US" dirty="0" err="1" smtClean="0"/>
              <a:t>PhoneGap</a:t>
            </a:r>
            <a:r>
              <a:rPr lang="en-US" dirty="0" smtClean="0"/>
              <a:t> App</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1654</Words>
  <Application>Microsoft Office PowerPoint</Application>
  <PresentationFormat>On-screen Show (4:3)</PresentationFormat>
  <Paragraphs>111</Paragraphs>
  <Slides>16</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PhoneGap and Xamarin: Your Excuse to Not Write Your Mobile App is Gone</vt:lpstr>
      <vt:lpstr>Who We Are</vt:lpstr>
      <vt:lpstr>The Case for Cross-Platform Development</vt:lpstr>
      <vt:lpstr>PhoneGap</vt:lpstr>
      <vt:lpstr>What Is PhoneGap?</vt:lpstr>
      <vt:lpstr>The Common Element</vt:lpstr>
      <vt:lpstr>PhoneGap Overview</vt:lpstr>
      <vt:lpstr>Let’s Create an App!</vt:lpstr>
      <vt:lpstr>Testing a PhoneGap App</vt:lpstr>
      <vt:lpstr>PhoneGap Build</vt:lpstr>
      <vt:lpstr>Xamarin</vt:lpstr>
      <vt:lpstr>PhoneGap v. Xamarin: Which do I choose?</vt:lpstr>
      <vt:lpstr>PhoneGap</vt:lpstr>
      <vt:lpstr>Xamarin</vt:lpstr>
      <vt:lpstr>Questions?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14</cp:revision>
  <dcterms:created xsi:type="dcterms:W3CDTF">2013-10-15T21:37:23Z</dcterms:created>
  <dcterms:modified xsi:type="dcterms:W3CDTF">2013-10-21T03:14:54Z</dcterms:modified>
</cp:coreProperties>
</file>