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0" r:id="rId4"/>
    <p:sldId id="272" r:id="rId5"/>
    <p:sldId id="265" r:id="rId6"/>
    <p:sldId id="259" r:id="rId7"/>
    <p:sldId id="261" r:id="rId8"/>
    <p:sldId id="262" r:id="rId9"/>
    <p:sldId id="264" r:id="rId10"/>
    <p:sldId id="263" r:id="rId11"/>
    <p:sldId id="266" r:id="rId12"/>
    <p:sldId id="267" r:id="rId13"/>
    <p:sldId id="273" r:id="rId14"/>
    <p:sldId id="270" r:id="rId15"/>
    <p:sldId id="274"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1828" autoAdjust="0"/>
  </p:normalViewPr>
  <p:slideViewPr>
    <p:cSldViewPr>
      <p:cViewPr varScale="1">
        <p:scale>
          <a:sx n="40" d="100"/>
          <a:sy n="40" d="100"/>
        </p:scale>
        <p:origin x="-217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71AF3C-204D-4F74-AA97-D43D4FF73362}" type="datetimeFigureOut">
              <a:rPr lang="en-US" smtClean="0"/>
              <a:pPr/>
              <a:t>10/22/2013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DFB3AD-BC26-4EB1-9A72-FD37058C7E87}" type="slidenum">
              <a:rPr lang="en-US" smtClean="0"/>
              <a:pPr/>
              <a:t>‹#›</a:t>
            </a:fld>
            <a:endParaRPr lang="en-US"/>
          </a:p>
        </p:txBody>
      </p:sp>
    </p:spTree>
    <p:extLst>
      <p:ext uri="{BB962C8B-B14F-4D97-AF65-F5344CB8AC3E}">
        <p14:creationId xmlns:p14="http://schemas.microsoft.com/office/powerpoint/2010/main" xmlns="" val="1411853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2</a:t>
            </a:fld>
            <a:endParaRPr lang="en-US"/>
          </a:p>
        </p:txBody>
      </p:sp>
    </p:spTree>
    <p:extLst>
      <p:ext uri="{BB962C8B-B14F-4D97-AF65-F5344CB8AC3E}">
        <p14:creationId xmlns:p14="http://schemas.microsoft.com/office/powerpoint/2010/main" xmlns="" val="3453155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3</a:t>
            </a:fld>
            <a:endParaRPr lang="en-US"/>
          </a:p>
        </p:txBody>
      </p:sp>
    </p:spTree>
    <p:extLst>
      <p:ext uri="{BB962C8B-B14F-4D97-AF65-F5344CB8AC3E}">
        <p14:creationId xmlns:p14="http://schemas.microsoft.com/office/powerpoint/2010/main" xmlns="" val="2469189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6</a:t>
            </a:fld>
            <a:endParaRPr lang="en-US"/>
          </a:p>
        </p:txBody>
      </p:sp>
    </p:spTree>
    <p:extLst>
      <p:ext uri="{BB962C8B-B14F-4D97-AF65-F5344CB8AC3E}">
        <p14:creationId xmlns:p14="http://schemas.microsoft.com/office/powerpoint/2010/main" xmlns="" val="3078225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Essentially, this is what the </a:t>
            </a:r>
            <a:r>
              <a:rPr lang="en-US" dirty="0" err="1" smtClean="0"/>
              <a:t>PhoneGap</a:t>
            </a:r>
            <a:r>
              <a:rPr lang="en-US" dirty="0" smtClean="0"/>
              <a:t> application creation process looks like.  You take your IDE of choice as well as the </a:t>
            </a:r>
            <a:r>
              <a:rPr lang="en-US" dirty="0" err="1" smtClean="0"/>
              <a:t>javascript</a:t>
            </a:r>
            <a:r>
              <a:rPr lang="en-US" dirty="0" smtClean="0"/>
              <a:t> libraries you know and love, like</a:t>
            </a:r>
            <a:r>
              <a:rPr lang="en-US" baseline="0" dirty="0" smtClean="0"/>
              <a:t> </a:t>
            </a:r>
            <a:r>
              <a:rPr lang="en-US" baseline="0" dirty="0" err="1" smtClean="0"/>
              <a:t>jQuery</a:t>
            </a:r>
            <a:r>
              <a:rPr lang="en-US" baseline="0" dirty="0" smtClean="0"/>
              <a:t> mobile.  You create one codebase, thereby eliminating the maintenance nightmares we face with redundant codebases.  You wrap your html, </a:t>
            </a:r>
            <a:r>
              <a:rPr lang="en-US" baseline="0" dirty="0" err="1" smtClean="0"/>
              <a:t>css</a:t>
            </a:r>
            <a:r>
              <a:rPr lang="en-US" baseline="0" dirty="0" smtClean="0"/>
              <a:t>, and </a:t>
            </a:r>
            <a:r>
              <a:rPr lang="en-US" baseline="0" dirty="0" err="1" smtClean="0"/>
              <a:t>javascript</a:t>
            </a:r>
            <a:r>
              <a:rPr lang="en-US" baseline="0" dirty="0" smtClean="0"/>
              <a:t> files with </a:t>
            </a:r>
            <a:r>
              <a:rPr lang="en-US" baseline="0" dirty="0" err="1" smtClean="0"/>
              <a:t>PhoneGap</a:t>
            </a:r>
            <a:r>
              <a:rPr lang="en-US" baseline="0" dirty="0" smtClean="0"/>
              <a:t>, and you can take advantage of the </a:t>
            </a:r>
            <a:r>
              <a:rPr lang="en-US" baseline="0" dirty="0" err="1" smtClean="0"/>
              <a:t>PhoneGap</a:t>
            </a:r>
            <a:r>
              <a:rPr lang="en-US" baseline="0" dirty="0" smtClean="0"/>
              <a:t> </a:t>
            </a:r>
            <a:r>
              <a:rPr lang="en-US" baseline="0" dirty="0" err="1" smtClean="0"/>
              <a:t>plugins</a:t>
            </a:r>
            <a:r>
              <a:rPr lang="en-US" baseline="0" dirty="0" smtClean="0"/>
              <a:t> that interact with your device’s capabilities, like the camera and </a:t>
            </a:r>
            <a:r>
              <a:rPr lang="en-US" baseline="0" dirty="0" err="1" smtClean="0"/>
              <a:t>geolocation</a:t>
            </a:r>
            <a:r>
              <a:rPr lang="en-US" baseline="0" dirty="0" smtClean="0"/>
              <a:t> services.  You send your app to </a:t>
            </a:r>
            <a:r>
              <a:rPr lang="en-US" baseline="0" dirty="0" err="1" smtClean="0"/>
              <a:t>PhoneGap</a:t>
            </a:r>
            <a:r>
              <a:rPr lang="en-US" baseline="0" dirty="0" smtClean="0"/>
              <a:t> build, and you end up with ready-to-submit app packages for each of the target platforms.</a:t>
            </a:r>
            <a:endParaRPr lang="en-US" dirty="0" smtClean="0"/>
          </a:p>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7</a:t>
            </a:fld>
            <a:endParaRPr lang="en-US"/>
          </a:p>
        </p:txBody>
      </p:sp>
    </p:spTree>
    <p:extLst>
      <p:ext uri="{BB962C8B-B14F-4D97-AF65-F5344CB8AC3E}">
        <p14:creationId xmlns:p14="http://schemas.microsoft.com/office/powerpoint/2010/main" xmlns="" val="3095546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When I’m developing for the web, for me, Chrome developer tools are second to none.  So yes, while there are ways to debug </a:t>
            </a:r>
            <a:r>
              <a:rPr lang="en-US" baseline="0" dirty="0" err="1" smtClean="0"/>
              <a:t>Javascript</a:t>
            </a:r>
            <a:r>
              <a:rPr lang="en-US" baseline="0" dirty="0" smtClean="0"/>
              <a:t> in Visual Studio, I typically choose not to, and in my experiments with </a:t>
            </a:r>
            <a:r>
              <a:rPr lang="en-US" baseline="0" dirty="0" err="1" smtClean="0"/>
              <a:t>PhoneGap</a:t>
            </a:r>
            <a:r>
              <a:rPr lang="en-US" baseline="0" dirty="0" smtClean="0"/>
              <a:t>, I also chose to pursue an alternative route.</a:t>
            </a:r>
          </a:p>
          <a:p>
            <a:endParaRPr lang="en-US" baseline="0" dirty="0" smtClean="0"/>
          </a:p>
          <a:p>
            <a:r>
              <a:rPr lang="en-US" dirty="0" smtClean="0"/>
              <a:t>Fortunately,</a:t>
            </a:r>
            <a:r>
              <a:rPr lang="en-US" baseline="0" dirty="0" smtClean="0"/>
              <a:t> there’s a Chrome extension called the Ripple Emulator.  The idea is that you can get a sense for how your app will look on different screen sizes, and you have the added benefit of being able to use Chrome’s </a:t>
            </a:r>
            <a:r>
              <a:rPr lang="en-US" baseline="0" dirty="0" err="1" smtClean="0"/>
              <a:t>Javascript</a:t>
            </a:r>
            <a:r>
              <a:rPr lang="en-US" baseline="0" dirty="0" smtClean="0"/>
              <a:t> debugging tools.</a:t>
            </a:r>
          </a:p>
          <a:p>
            <a:endParaRPr lang="en-US" baseline="0" dirty="0" smtClean="0"/>
          </a:p>
          <a:p>
            <a:r>
              <a:rPr lang="en-US" baseline="0" dirty="0" smtClean="0"/>
              <a:t>With the Ripple Emulator, you can view any website or any app, provided that it has been deployed to a URL your computer can reach. In Visual Studio, I can open my solution as a web site, run that locally using Chrome, and enable Ripple.</a:t>
            </a:r>
          </a:p>
          <a:p>
            <a:endParaRPr lang="en-US" baseline="0" dirty="0" smtClean="0"/>
          </a:p>
          <a:p>
            <a:r>
              <a:rPr lang="en-US" dirty="0" smtClean="0"/>
              <a:t>One</a:t>
            </a:r>
            <a:r>
              <a:rPr lang="en-US" baseline="0" dirty="0" smtClean="0"/>
              <a:t> caveat with the Ripple Emulator – it really should be used only to debug </a:t>
            </a:r>
            <a:r>
              <a:rPr lang="en-US" baseline="0" dirty="0" err="1" smtClean="0"/>
              <a:t>Javascript</a:t>
            </a:r>
            <a:r>
              <a:rPr lang="en-US" baseline="0" dirty="0" smtClean="0"/>
              <a:t>.  While you’ll see your app in what looks like an </a:t>
            </a:r>
            <a:r>
              <a:rPr lang="en-US" baseline="0" dirty="0" err="1" smtClean="0"/>
              <a:t>iPhone</a:t>
            </a:r>
            <a:r>
              <a:rPr lang="en-US" baseline="0" dirty="0" smtClean="0"/>
              <a:t> 4, the emulator unapologetically doesn’t render your app the same way an </a:t>
            </a:r>
            <a:r>
              <a:rPr lang="en-US" baseline="0" dirty="0" err="1" smtClean="0"/>
              <a:t>iPhone</a:t>
            </a:r>
            <a:r>
              <a:rPr lang="en-US" baseline="0" dirty="0" smtClean="0"/>
              <a:t> would.  As always, before deploying your app to an app store, you’ll want to test it on an actual device.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9</a:t>
            </a:fld>
            <a:endParaRPr lang="en-US"/>
          </a:p>
        </p:txBody>
      </p:sp>
    </p:spTree>
    <p:extLst>
      <p:ext uri="{BB962C8B-B14F-4D97-AF65-F5344CB8AC3E}">
        <p14:creationId xmlns:p14="http://schemas.microsoft.com/office/powerpoint/2010/main" xmlns="" val="2980022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baseline="0" dirty="0" smtClean="0"/>
          </a:p>
        </p:txBody>
      </p:sp>
      <p:sp>
        <p:nvSpPr>
          <p:cNvPr id="4" name="Slide Number Placeholder 3"/>
          <p:cNvSpPr>
            <a:spLocks noGrp="1"/>
          </p:cNvSpPr>
          <p:nvPr>
            <p:ph type="sldNum" sz="quarter" idx="10"/>
          </p:nvPr>
        </p:nvSpPr>
        <p:spPr/>
        <p:txBody>
          <a:bodyPr/>
          <a:lstStyle/>
          <a:p>
            <a:fld id="{B9DFB3AD-BC26-4EB1-9A72-FD37058C7E87}" type="slidenum">
              <a:rPr lang="en-US" smtClean="0"/>
              <a:pPr/>
              <a:t>10</a:t>
            </a:fld>
            <a:endParaRPr lang="en-US"/>
          </a:p>
        </p:txBody>
      </p:sp>
    </p:spTree>
    <p:extLst>
      <p:ext uri="{BB962C8B-B14F-4D97-AF65-F5344CB8AC3E}">
        <p14:creationId xmlns:p14="http://schemas.microsoft.com/office/powerpoint/2010/main" xmlns="" val="1850633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Jamie: Now</a:t>
            </a:r>
            <a:r>
              <a:rPr lang="en-US" baseline="0" dirty="0" smtClean="0"/>
              <a:t> that we’ve shown you two tools for cross-platform mobile development, the question becomes “which one should I use?”</a:t>
            </a:r>
          </a:p>
          <a:p>
            <a:endParaRPr lang="en-US" baseline="0" dirty="0" smtClean="0"/>
          </a:p>
          <a:p>
            <a:r>
              <a:rPr lang="en-US" baseline="0" dirty="0" err="1" smtClean="0"/>
              <a:t>Jerrel</a:t>
            </a:r>
            <a:r>
              <a:rPr lang="en-US" baseline="0" dirty="0" smtClean="0"/>
              <a:t>: Clearly, both of these tools allow you to easily create an app to deploy to all of the major app stores, so it really comes down to what you’re trying to accomplish.</a:t>
            </a:r>
          </a:p>
          <a:p>
            <a:endParaRPr lang="en-US" baseline="0" dirty="0" smtClean="0"/>
          </a:p>
          <a:p>
            <a:r>
              <a:rPr lang="en-US" baseline="0" dirty="0" smtClean="0"/>
              <a:t>Jamie: Let’s take a look at the advantages and disadvantages of each.</a:t>
            </a:r>
          </a:p>
        </p:txBody>
      </p:sp>
      <p:sp>
        <p:nvSpPr>
          <p:cNvPr id="4" name="Slide Number Placeholder 3"/>
          <p:cNvSpPr>
            <a:spLocks noGrp="1"/>
          </p:cNvSpPr>
          <p:nvPr>
            <p:ph type="sldNum" sz="quarter" idx="10"/>
          </p:nvPr>
        </p:nvSpPr>
        <p:spPr/>
        <p:txBody>
          <a:bodyPr/>
          <a:lstStyle/>
          <a:p>
            <a:fld id="{B9DFB3AD-BC26-4EB1-9A72-FD37058C7E87}" type="slidenum">
              <a:rPr lang="en-US" smtClean="0"/>
              <a:pPr/>
              <a:t>12</a:t>
            </a:fld>
            <a:endParaRPr lang="en-US"/>
          </a:p>
        </p:txBody>
      </p:sp>
    </p:spTree>
    <p:extLst>
      <p:ext uri="{BB962C8B-B14F-4D97-AF65-F5344CB8AC3E}">
        <p14:creationId xmlns:p14="http://schemas.microsoft.com/office/powerpoint/2010/main" xmlns="" val="3915659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Jamie: Well, there you have</a:t>
            </a:r>
            <a:r>
              <a:rPr lang="en-US" baseline="0" dirty="0" smtClean="0"/>
              <a:t> it – two very different tools for creating cross-platform mobile applications.  One leverages your web skills of HTML, CSS, and </a:t>
            </a:r>
            <a:r>
              <a:rPr lang="en-US" baseline="0" dirty="0" err="1" smtClean="0"/>
              <a:t>Javascript</a:t>
            </a:r>
            <a:r>
              <a:rPr lang="en-US" baseline="0" dirty="0" smtClean="0"/>
              <a:t>.  The other allows you a cleaner way to have a different user interface per platform, easily making your apps seem much more targeted per environment and therefore enhancing the user experience.</a:t>
            </a:r>
          </a:p>
          <a:p>
            <a:endParaRPr lang="en-US" baseline="0" dirty="0" smtClean="0"/>
          </a:p>
          <a:p>
            <a:r>
              <a:rPr lang="en-US" baseline="0" dirty="0" err="1" smtClean="0"/>
              <a:t>Jerrel</a:t>
            </a:r>
            <a:r>
              <a:rPr lang="en-US" baseline="0" dirty="0" smtClean="0"/>
              <a:t>: And with that, your excuse to not write your mobile app is gone!</a:t>
            </a:r>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14</a:t>
            </a:fld>
            <a:endParaRPr lang="en-US"/>
          </a:p>
        </p:txBody>
      </p:sp>
    </p:spTree>
    <p:extLst>
      <p:ext uri="{BB962C8B-B14F-4D97-AF65-F5344CB8AC3E}">
        <p14:creationId xmlns:p14="http://schemas.microsoft.com/office/powerpoint/2010/main" xmlns="" val="1688177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3E8EF2-3A3D-4AB5-885C-BDF5384941A8}" type="datetimeFigureOut">
              <a:rPr lang="en-US" smtClean="0"/>
              <a:pPr/>
              <a:t>10/22/2013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3E8EF2-3A3D-4AB5-885C-BDF5384941A8}" type="datetimeFigureOut">
              <a:rPr lang="en-US" smtClean="0"/>
              <a:pPr/>
              <a:t>10/22/2013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3E8EF2-3A3D-4AB5-885C-BDF5384941A8}" type="datetimeFigureOut">
              <a:rPr lang="en-US" smtClean="0"/>
              <a:pPr/>
              <a:t>10/22/2013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3E8EF2-3A3D-4AB5-885C-BDF5384941A8}" type="datetimeFigureOut">
              <a:rPr lang="en-US" smtClean="0"/>
              <a:pPr/>
              <a:t>10/22/2013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3E8EF2-3A3D-4AB5-885C-BDF5384941A8}" type="datetimeFigureOut">
              <a:rPr lang="en-US" smtClean="0"/>
              <a:pPr/>
              <a:t>10/22/2013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3E8EF2-3A3D-4AB5-885C-BDF5384941A8}" type="datetimeFigureOut">
              <a:rPr lang="en-US" smtClean="0"/>
              <a:pPr/>
              <a:t>10/22/2013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3E8EF2-3A3D-4AB5-885C-BDF5384941A8}" type="datetimeFigureOut">
              <a:rPr lang="en-US" smtClean="0"/>
              <a:pPr/>
              <a:t>10/22/2013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3E8EF2-3A3D-4AB5-885C-BDF5384941A8}" type="datetimeFigureOut">
              <a:rPr lang="en-US" smtClean="0"/>
              <a:pPr/>
              <a:t>10/22/2013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3E8EF2-3A3D-4AB5-885C-BDF5384941A8}" type="datetimeFigureOut">
              <a:rPr lang="en-US" smtClean="0"/>
              <a:pPr/>
              <a:t>10/22/2013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3E8EF2-3A3D-4AB5-885C-BDF5384941A8}" type="datetimeFigureOut">
              <a:rPr lang="en-US" smtClean="0"/>
              <a:pPr/>
              <a:t>10/22/2013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3E8EF2-3A3D-4AB5-885C-BDF5384941A8}" type="datetimeFigureOut">
              <a:rPr lang="en-US" smtClean="0"/>
              <a:pPr/>
              <a:t>10/22/2013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E8EF2-3A3D-4AB5-885C-BDF5384941A8}" type="datetimeFigureOut">
              <a:rPr lang="en-US" smtClean="0"/>
              <a:pPr/>
              <a:t>10/22/2013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C4F668-7ED2-4D43-A73A-1C5062429D48}"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b="1" dirty="0" err="1" smtClean="0"/>
              <a:t>PhoneGap</a:t>
            </a:r>
            <a:r>
              <a:rPr lang="en-US" sz="5400" b="1" dirty="0" smtClean="0"/>
              <a:t> and </a:t>
            </a:r>
            <a:r>
              <a:rPr lang="en-US" sz="5400" b="1" dirty="0" err="1" smtClean="0"/>
              <a:t>Xamarin</a:t>
            </a:r>
            <a:r>
              <a:rPr lang="en-US" sz="5400" b="1" dirty="0" smtClean="0"/>
              <a:t>:</a:t>
            </a:r>
            <a:br>
              <a:rPr lang="en-US" sz="5400" b="1" dirty="0" smtClean="0"/>
            </a:br>
            <a:r>
              <a:rPr lang="en-US" sz="4800" b="1" dirty="0" smtClean="0"/>
              <a:t>Your Excuse to Not Write Your Mobile App is Gone</a:t>
            </a:r>
            <a:endParaRPr lang="en-US" sz="4800" b="1" dirty="0"/>
          </a:p>
        </p:txBody>
      </p:sp>
      <p:sp>
        <p:nvSpPr>
          <p:cNvPr id="3" name="Subtitle 2"/>
          <p:cNvSpPr>
            <a:spLocks noGrp="1"/>
          </p:cNvSpPr>
          <p:nvPr>
            <p:ph type="subTitle" idx="1"/>
          </p:nvPr>
        </p:nvSpPr>
        <p:spPr>
          <a:xfrm>
            <a:off x="1371600" y="4572000"/>
            <a:ext cx="6400800" cy="1066800"/>
          </a:xfrm>
        </p:spPr>
        <p:txBody>
          <a:bodyPr>
            <a:normAutofit/>
          </a:bodyPr>
          <a:lstStyle/>
          <a:p>
            <a:r>
              <a:rPr lang="en-US" dirty="0" err="1" smtClean="0"/>
              <a:t>Jerrel</a:t>
            </a:r>
            <a:r>
              <a:rPr lang="en-US" dirty="0" smtClean="0"/>
              <a:t> Blankenship &amp; Jamie </a:t>
            </a:r>
            <a:r>
              <a:rPr lang="en-US" dirty="0" err="1" smtClean="0"/>
              <a:t>Dicken</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PhoneGap</a:t>
            </a:r>
            <a:r>
              <a:rPr lang="en-US" dirty="0" smtClean="0"/>
              <a:t> Build</a:t>
            </a:r>
            <a:endParaRPr lang="en-US" dirty="0"/>
          </a:p>
        </p:txBody>
      </p:sp>
      <p:pic>
        <p:nvPicPr>
          <p:cNvPr id="4" name="Content Placeholder 3" descr="Build-Diagram-3.png"/>
          <p:cNvPicPr>
            <a:picLocks noGrp="1" noChangeAspect="1"/>
          </p:cNvPicPr>
          <p:nvPr>
            <p:ph idx="1"/>
          </p:nvPr>
        </p:nvPicPr>
        <p:blipFill>
          <a:blip r:embed="rId3" cstate="print"/>
          <a:stretch>
            <a:fillRect/>
          </a:stretch>
        </p:blipFill>
        <p:spPr>
          <a:xfrm>
            <a:off x="886362" y="1600200"/>
            <a:ext cx="7371275" cy="4525963"/>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Xamarin</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PhoneGap</a:t>
            </a:r>
            <a:r>
              <a:rPr lang="en-US" dirty="0" smtClean="0"/>
              <a:t> v. </a:t>
            </a:r>
            <a:r>
              <a:rPr lang="en-US" dirty="0" err="1" smtClean="0"/>
              <a:t>Xamarin</a:t>
            </a:r>
            <a:r>
              <a:rPr lang="en-US" dirty="0" smtClean="0"/>
              <a:t>:</a:t>
            </a:r>
            <a:br>
              <a:rPr lang="en-US" dirty="0" smtClean="0"/>
            </a:br>
            <a:r>
              <a:rPr lang="en-US" dirty="0" smtClean="0"/>
              <a:t>Which do I choose?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Considerations</a:t>
            </a:r>
            <a:endParaRPr lang="en-US" dirty="0"/>
          </a:p>
        </p:txBody>
      </p:sp>
      <p:sp>
        <p:nvSpPr>
          <p:cNvPr id="3" name="Content Placeholder 2"/>
          <p:cNvSpPr>
            <a:spLocks noGrp="1"/>
          </p:cNvSpPr>
          <p:nvPr>
            <p:ph idx="1"/>
          </p:nvPr>
        </p:nvSpPr>
        <p:spPr/>
        <p:txBody>
          <a:bodyPr/>
          <a:lstStyle/>
          <a:p>
            <a:r>
              <a:rPr lang="en-US" dirty="0" smtClean="0"/>
              <a:t>Cost</a:t>
            </a:r>
          </a:p>
          <a:p>
            <a:r>
              <a:rPr lang="en-US" dirty="0" smtClean="0"/>
              <a:t>Performance</a:t>
            </a:r>
          </a:p>
          <a:p>
            <a:r>
              <a:rPr lang="en-US" dirty="0" smtClean="0"/>
              <a:t>Supported platforms</a:t>
            </a:r>
          </a:p>
          <a:p>
            <a:r>
              <a:rPr lang="en-US" dirty="0" smtClean="0"/>
              <a:t>Native app experience</a:t>
            </a:r>
            <a:endParaRPr lang="en-US" dirty="0"/>
          </a:p>
        </p:txBody>
      </p:sp>
    </p:spTree>
    <p:extLst>
      <p:ext uri="{BB962C8B-B14F-4D97-AF65-F5344CB8AC3E}">
        <p14:creationId xmlns:p14="http://schemas.microsoft.com/office/powerpoint/2010/main" xmlns="" val="41366381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Questions?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Us</a:t>
            </a:r>
            <a:endParaRPr lang="en-US" dirty="0"/>
          </a:p>
        </p:txBody>
      </p:sp>
      <p:sp>
        <p:nvSpPr>
          <p:cNvPr id="6" name="Content Placeholder 5"/>
          <p:cNvSpPr>
            <a:spLocks noGrp="1"/>
          </p:cNvSpPr>
          <p:nvPr>
            <p:ph idx="1"/>
          </p:nvPr>
        </p:nvSpPr>
        <p:spPr/>
        <p:txBody>
          <a:bodyPr/>
          <a:lstStyle/>
          <a:p>
            <a:pPr algn="ctr">
              <a:buNone/>
            </a:pPr>
            <a:r>
              <a:rPr lang="en-US" b="1" dirty="0" err="1" smtClean="0"/>
              <a:t>Jerrel</a:t>
            </a:r>
            <a:r>
              <a:rPr lang="en-US" b="1" dirty="0" smtClean="0"/>
              <a:t> Blankenship</a:t>
            </a:r>
          </a:p>
          <a:p>
            <a:pPr algn="ctr">
              <a:buNone/>
            </a:pPr>
            <a:r>
              <a:rPr lang="en-US" dirty="0" smtClean="0"/>
              <a:t>@</a:t>
            </a:r>
            <a:r>
              <a:rPr lang="en-US" dirty="0" err="1" smtClean="0"/>
              <a:t>TheJerrel</a:t>
            </a:r>
            <a:endParaRPr lang="en-US" dirty="0" smtClean="0"/>
          </a:p>
          <a:p>
            <a:pPr algn="ctr">
              <a:buNone/>
            </a:pPr>
            <a:r>
              <a:rPr lang="en-US" dirty="0" smtClean="0"/>
              <a:t>www.jerrelblankenship.com</a:t>
            </a:r>
          </a:p>
          <a:p>
            <a:pPr algn="ctr">
              <a:buNone/>
            </a:pPr>
            <a:endParaRPr lang="en-US" dirty="0" smtClean="0"/>
          </a:p>
          <a:p>
            <a:pPr algn="ctr">
              <a:buNone/>
            </a:pPr>
            <a:r>
              <a:rPr lang="en-US" b="1" dirty="0" smtClean="0"/>
              <a:t>Jamie </a:t>
            </a:r>
            <a:r>
              <a:rPr lang="en-US" b="1" dirty="0" err="1" smtClean="0"/>
              <a:t>Dicken</a:t>
            </a:r>
            <a:endParaRPr lang="en-US" b="1" dirty="0" smtClean="0"/>
          </a:p>
          <a:p>
            <a:pPr algn="ctr">
              <a:buNone/>
            </a:pPr>
            <a:r>
              <a:rPr lang="en-US" dirty="0" smtClean="0"/>
              <a:t>@</a:t>
            </a:r>
            <a:r>
              <a:rPr lang="en-US" dirty="0" err="1" smtClean="0"/>
              <a:t>DotNetGeekette</a:t>
            </a:r>
            <a:endParaRPr lang="en-US" dirty="0" smtClean="0"/>
          </a:p>
          <a:p>
            <a:pPr algn="ctr">
              <a:buNone/>
            </a:pPr>
            <a:r>
              <a:rPr lang="en-US" dirty="0" smtClean="0"/>
              <a:t>www.dotnetgeekette.com</a:t>
            </a:r>
            <a:endParaRPr lang="en-US" dirty="0"/>
          </a:p>
        </p:txBody>
      </p:sp>
    </p:spTree>
    <p:extLst>
      <p:ext uri="{BB962C8B-B14F-4D97-AF65-F5344CB8AC3E}">
        <p14:creationId xmlns:p14="http://schemas.microsoft.com/office/powerpoint/2010/main" xmlns="" val="41414547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Attributions</a:t>
            </a:r>
            <a:endParaRPr lang="en-US" dirty="0"/>
          </a:p>
        </p:txBody>
      </p:sp>
      <p:sp>
        <p:nvSpPr>
          <p:cNvPr id="3" name="Content Placeholder 2"/>
          <p:cNvSpPr>
            <a:spLocks noGrp="1"/>
          </p:cNvSpPr>
          <p:nvPr>
            <p:ph idx="1"/>
          </p:nvPr>
        </p:nvSpPr>
        <p:spPr/>
        <p:txBody>
          <a:bodyPr/>
          <a:lstStyle/>
          <a:p>
            <a:r>
              <a:rPr lang="en-US" dirty="0" smtClean="0"/>
              <a:t>Diagram - </a:t>
            </a:r>
            <a:r>
              <a:rPr lang="en-US" dirty="0" err="1" smtClean="0"/>
              <a:t>PhoneGap</a:t>
            </a:r>
            <a:r>
              <a:rPr lang="en-US" dirty="0" smtClean="0"/>
              <a:t> Overview by Adobe / </a:t>
            </a:r>
            <a:r>
              <a:rPr lang="en-US" dirty="0" err="1" smtClean="0"/>
              <a:t>Yohei</a:t>
            </a:r>
            <a:r>
              <a:rPr lang="en-US" dirty="0" smtClean="0"/>
              <a:t> </a:t>
            </a:r>
            <a:r>
              <a:rPr lang="en-US" dirty="0" err="1" smtClean="0"/>
              <a:t>Shimomae</a:t>
            </a:r>
            <a:endParaRPr lang="en-US" dirty="0" smtClean="0"/>
          </a:p>
          <a:p>
            <a:r>
              <a:rPr lang="en-US" dirty="0" smtClean="0"/>
              <a:t>Diagram - </a:t>
            </a:r>
            <a:r>
              <a:rPr lang="en-US" dirty="0" err="1" smtClean="0"/>
              <a:t>PhoneGap</a:t>
            </a:r>
            <a:r>
              <a:rPr lang="en-US" dirty="0" smtClean="0"/>
              <a:t> Build by Adobe / </a:t>
            </a:r>
            <a:r>
              <a:rPr lang="en-US" dirty="0" err="1" smtClean="0"/>
              <a:t>Yohei</a:t>
            </a:r>
            <a:r>
              <a:rPr lang="en-US" dirty="0" smtClean="0"/>
              <a:t> </a:t>
            </a:r>
            <a:r>
              <a:rPr lang="en-US" dirty="0" err="1" smtClean="0"/>
              <a:t>Shimomae</a:t>
            </a:r>
            <a:endParaRPr lang="en-US" dirty="0" smtClean="0"/>
          </a:p>
          <a:p>
            <a:r>
              <a:rPr lang="en-US" dirty="0" smtClean="0"/>
              <a:t>Smart Phone, Tablet, and PC – The Droid Guy</a:t>
            </a:r>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Who We Are</a:t>
            </a:r>
            <a:endParaRPr lang="en-US" dirty="0"/>
          </a:p>
        </p:txBody>
      </p:sp>
      <p:sp>
        <p:nvSpPr>
          <p:cNvPr id="5" name="Content Placeholder 4"/>
          <p:cNvSpPr>
            <a:spLocks noGrp="1"/>
          </p:cNvSpPr>
          <p:nvPr>
            <p:ph sz="half" idx="1"/>
          </p:nvPr>
        </p:nvSpPr>
        <p:spPr/>
        <p:txBody>
          <a:bodyPr/>
          <a:lstStyle/>
          <a:p>
            <a:pPr algn="ctr">
              <a:buNone/>
            </a:pPr>
            <a:r>
              <a:rPr lang="en-US" b="1" dirty="0" err="1" smtClean="0"/>
              <a:t>Jerrel</a:t>
            </a:r>
            <a:r>
              <a:rPr lang="en-US" b="1" dirty="0" smtClean="0"/>
              <a:t> Blankenship</a:t>
            </a:r>
          </a:p>
          <a:p>
            <a:pPr algn="ctr">
              <a:buNone/>
            </a:pPr>
            <a:r>
              <a:rPr lang="en-US" dirty="0" smtClean="0"/>
              <a:t>@</a:t>
            </a:r>
            <a:r>
              <a:rPr lang="en-US" dirty="0" err="1" smtClean="0"/>
              <a:t>TheJerrel</a:t>
            </a:r>
            <a:endParaRPr lang="en-US" dirty="0"/>
          </a:p>
        </p:txBody>
      </p:sp>
      <p:sp>
        <p:nvSpPr>
          <p:cNvPr id="6" name="Content Placeholder 5"/>
          <p:cNvSpPr>
            <a:spLocks noGrp="1"/>
          </p:cNvSpPr>
          <p:nvPr>
            <p:ph sz="half" idx="2"/>
          </p:nvPr>
        </p:nvSpPr>
        <p:spPr/>
        <p:txBody>
          <a:bodyPr/>
          <a:lstStyle/>
          <a:p>
            <a:pPr algn="ctr">
              <a:buNone/>
            </a:pPr>
            <a:r>
              <a:rPr lang="en-US" b="1" dirty="0" smtClean="0"/>
              <a:t>Jamie </a:t>
            </a:r>
            <a:r>
              <a:rPr lang="en-US" b="1" dirty="0" err="1" smtClean="0"/>
              <a:t>Dicken</a:t>
            </a:r>
            <a:endParaRPr lang="en-US" b="1" dirty="0" smtClean="0"/>
          </a:p>
          <a:p>
            <a:pPr algn="ctr">
              <a:buNone/>
            </a:pPr>
            <a:r>
              <a:rPr lang="en-US" dirty="0" smtClean="0"/>
              <a:t>@</a:t>
            </a:r>
            <a:r>
              <a:rPr lang="en-US" dirty="0" err="1" smtClean="0"/>
              <a:t>DotNetGeekette</a:t>
            </a:r>
            <a:endParaRPr lang="en-US" dirty="0" smtClean="0"/>
          </a:p>
          <a:p>
            <a:pPr algn="ctr">
              <a:buNone/>
            </a:pPr>
            <a:endParaRPr lang="en-US" dirty="0" smtClean="0"/>
          </a:p>
          <a:p>
            <a:r>
              <a:rPr lang="en-US" dirty="0" smtClean="0"/>
              <a:t>Software developer and team lead at McKesson-</a:t>
            </a:r>
            <a:r>
              <a:rPr lang="en-US" dirty="0" err="1" smtClean="0"/>
              <a:t>RelayHealth</a:t>
            </a:r>
            <a:endParaRPr lang="en-US" dirty="0" smtClean="0"/>
          </a:p>
          <a:p>
            <a:r>
              <a:rPr lang="en-US" dirty="0" smtClean="0"/>
              <a:t>Mobile enthusiast</a:t>
            </a:r>
          </a:p>
          <a:p>
            <a:r>
              <a:rPr lang="en-US" dirty="0" smtClean="0"/>
              <a:t>Volunteer at Per </a:t>
            </a:r>
            <a:r>
              <a:rPr lang="en-US" dirty="0" err="1" smtClean="0"/>
              <a:t>Scholas</a:t>
            </a:r>
            <a:endParaRPr 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Only Want To Write It Once</a:t>
            </a:r>
          </a:p>
        </p:txBody>
      </p:sp>
      <p:pic>
        <p:nvPicPr>
          <p:cNvPr id="4" name="Content Placeholder 3" descr="smartphone-tablet-pc.png"/>
          <p:cNvPicPr>
            <a:picLocks noGrp="1" noChangeAspect="1"/>
          </p:cNvPicPr>
          <p:nvPr>
            <p:ph idx="1"/>
          </p:nvPr>
        </p:nvPicPr>
        <p:blipFill>
          <a:blip r:embed="rId3" cstate="print"/>
          <a:stretch>
            <a:fillRect/>
          </a:stretch>
        </p:blipFill>
        <p:spPr>
          <a:xfrm>
            <a:off x="1295400" y="1828800"/>
            <a:ext cx="6783380" cy="4571999"/>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Frameworks To The Rescue</a:t>
            </a:r>
            <a:endParaRPr lang="en-US" dirty="0"/>
          </a:p>
        </p:txBody>
      </p:sp>
      <p:sp>
        <p:nvSpPr>
          <p:cNvPr id="3" name="Content Placeholder 2"/>
          <p:cNvSpPr>
            <a:spLocks noGrp="1"/>
          </p:cNvSpPr>
          <p:nvPr>
            <p:ph idx="1"/>
          </p:nvPr>
        </p:nvSpPr>
        <p:spPr/>
        <p:txBody>
          <a:bodyPr/>
          <a:lstStyle/>
          <a:p>
            <a:pPr algn="ctr">
              <a:buNone/>
            </a:pPr>
            <a:r>
              <a:rPr lang="en-US" dirty="0" err="1" smtClean="0"/>
              <a:t>PhoneGap</a:t>
            </a:r>
            <a:endParaRPr lang="en-US" dirty="0" smtClean="0"/>
          </a:p>
          <a:p>
            <a:pPr algn="ctr">
              <a:buNone/>
            </a:pPr>
            <a:r>
              <a:rPr lang="en-US" dirty="0" err="1" smtClean="0"/>
              <a:t>Xamarin</a:t>
            </a:r>
            <a:endParaRPr lang="en-US" dirty="0" smtClean="0"/>
          </a:p>
          <a:p>
            <a:pPr algn="ctr">
              <a:buNone/>
            </a:pPr>
            <a:r>
              <a:rPr lang="en-US" dirty="0" err="1" smtClean="0"/>
              <a:t>AppMobi</a:t>
            </a:r>
            <a:endParaRPr lang="en-US" dirty="0" smtClean="0"/>
          </a:p>
          <a:p>
            <a:pPr algn="ctr">
              <a:buNone/>
            </a:pPr>
            <a:r>
              <a:rPr lang="en-US" dirty="0" smtClean="0"/>
              <a:t>Unity</a:t>
            </a:r>
          </a:p>
          <a:p>
            <a:pPr algn="ctr">
              <a:buNone/>
            </a:pPr>
            <a:r>
              <a:rPr lang="en-US" dirty="0" err="1" smtClean="0"/>
              <a:t>Appcelerator</a:t>
            </a:r>
            <a:endParaRPr lang="en-US" dirty="0" smtClean="0"/>
          </a:p>
          <a:p>
            <a:pPr algn="ctr">
              <a:buNone/>
            </a:pPr>
            <a:r>
              <a:rPr lang="en-US" dirty="0" smtClean="0"/>
              <a:t>Adobe Flex</a:t>
            </a:r>
          </a:p>
          <a:p>
            <a:pPr algn="ctr">
              <a:buNone/>
            </a:pPr>
            <a:endParaRPr lang="en-US" dirty="0"/>
          </a:p>
        </p:txBody>
      </p:sp>
    </p:spTree>
    <p:extLst>
      <p:ext uri="{BB962C8B-B14F-4D97-AF65-F5344CB8AC3E}">
        <p14:creationId xmlns:p14="http://schemas.microsoft.com/office/powerpoint/2010/main" xmlns="" val="19189438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PhoneGap</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PhoneGap</a:t>
            </a:r>
            <a:r>
              <a:rPr lang="en-US" dirty="0" smtClean="0"/>
              <a:t>?</a:t>
            </a:r>
            <a:endParaRPr lang="en-US" dirty="0"/>
          </a:p>
        </p:txBody>
      </p:sp>
      <p:sp>
        <p:nvSpPr>
          <p:cNvPr id="3" name="Content Placeholder 2"/>
          <p:cNvSpPr>
            <a:spLocks noGrp="1"/>
          </p:cNvSpPr>
          <p:nvPr>
            <p:ph idx="1"/>
          </p:nvPr>
        </p:nvSpPr>
        <p:spPr/>
        <p:txBody>
          <a:bodyPr/>
          <a:lstStyle/>
          <a:p>
            <a:pPr marL="0" indent="0"/>
            <a:r>
              <a:rPr lang="en-US" dirty="0" smtClean="0"/>
              <a:t>Open-source</a:t>
            </a:r>
          </a:p>
          <a:p>
            <a:pPr marL="0" indent="0"/>
            <a:r>
              <a:rPr lang="en-US" dirty="0" smtClean="0"/>
              <a:t>Single codebase</a:t>
            </a:r>
          </a:p>
          <a:p>
            <a:pPr marL="0" indent="0"/>
            <a:r>
              <a:rPr lang="en-US" dirty="0" smtClean="0"/>
              <a:t>Support for </a:t>
            </a:r>
            <a:r>
              <a:rPr lang="en-US" dirty="0" err="1" smtClean="0"/>
              <a:t>iOS</a:t>
            </a:r>
            <a:r>
              <a:rPr lang="en-US" dirty="0" smtClean="0"/>
              <a:t>, Android, Windows Phone, Blackberry, </a:t>
            </a:r>
            <a:r>
              <a:rPr lang="en-US" dirty="0" err="1" smtClean="0"/>
              <a:t>webOS</a:t>
            </a: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PhoneGap</a:t>
            </a:r>
            <a:r>
              <a:rPr lang="en-US" dirty="0" smtClean="0"/>
              <a:t> Overview</a:t>
            </a:r>
            <a:endParaRPr lang="en-US" dirty="0"/>
          </a:p>
        </p:txBody>
      </p:sp>
      <p:pic>
        <p:nvPicPr>
          <p:cNvPr id="4" name="Content Placeholder 3" descr="PhoneGap Build-Diagram-2.png"/>
          <p:cNvPicPr>
            <a:picLocks noGrp="1" noChangeAspect="1"/>
          </p:cNvPicPr>
          <p:nvPr>
            <p:ph idx="1"/>
          </p:nvPr>
        </p:nvPicPr>
        <p:blipFill>
          <a:blip r:embed="rId3" cstate="print"/>
          <a:stretch>
            <a:fillRect/>
          </a:stretch>
        </p:blipFill>
        <p:spPr>
          <a:xfrm>
            <a:off x="1555672" y="1600200"/>
            <a:ext cx="6032655" cy="4525963"/>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Let’s Create an App!</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Testing a </a:t>
            </a:r>
            <a:r>
              <a:rPr lang="en-US" dirty="0" err="1" smtClean="0"/>
              <a:t>PhoneGap</a:t>
            </a:r>
            <a:r>
              <a:rPr lang="en-US" dirty="0" smtClean="0"/>
              <a:t> App</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TotalTime>
  <Words>612</Words>
  <Application>Microsoft Office PowerPoint</Application>
  <PresentationFormat>On-screen Show (4:3)</PresentationFormat>
  <Paragraphs>72</Paragraphs>
  <Slides>16</Slides>
  <Notes>8</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PhoneGap and Xamarin: Your Excuse to Not Write Your Mobile App is Gone</vt:lpstr>
      <vt:lpstr>Who We Are</vt:lpstr>
      <vt:lpstr>I Only Want To Write It Once</vt:lpstr>
      <vt:lpstr>Frameworks To The Rescue</vt:lpstr>
      <vt:lpstr>PhoneGap</vt:lpstr>
      <vt:lpstr>What Is PhoneGap?</vt:lpstr>
      <vt:lpstr>PhoneGap Overview</vt:lpstr>
      <vt:lpstr>Let’s Create an App!</vt:lpstr>
      <vt:lpstr>Testing a PhoneGap App</vt:lpstr>
      <vt:lpstr>PhoneGap Build</vt:lpstr>
      <vt:lpstr>Xamarin</vt:lpstr>
      <vt:lpstr>PhoneGap v. Xamarin: Which do I choose?</vt:lpstr>
      <vt:lpstr>Key Considerations</vt:lpstr>
      <vt:lpstr>Questions?</vt:lpstr>
      <vt:lpstr>Contact Us</vt:lpstr>
      <vt:lpstr>Image Attributions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PhoneGap and Xamarin: Your Excuse to Not Write Your Mobile App is Gone</dc:title>
  <dc:creator>Jamie Colley</dc:creator>
  <cp:lastModifiedBy>Jamie Colley</cp:lastModifiedBy>
  <cp:revision>21</cp:revision>
  <dcterms:created xsi:type="dcterms:W3CDTF">2013-10-15T21:37:23Z</dcterms:created>
  <dcterms:modified xsi:type="dcterms:W3CDTF">2013-10-23T00:04:38Z</dcterms:modified>
</cp:coreProperties>
</file>