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92964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CZ8VQ7wTD36D1+z1kqjyLfKEr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90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65738" y="0"/>
            <a:ext cx="40290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622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275" y="3257550"/>
            <a:ext cx="74358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40290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65738" y="6513513"/>
            <a:ext cx="40290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23622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930275" y="3257550"/>
            <a:ext cx="74358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5265738" y="6513513"/>
            <a:ext cx="40290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11fda813_1_29:notes"/>
          <p:cNvSpPr/>
          <p:nvPr>
            <p:ph idx="2" type="sldImg"/>
          </p:nvPr>
        </p:nvSpPr>
        <p:spPr>
          <a:xfrm>
            <a:off x="23622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e611fda813_1_29:notes"/>
          <p:cNvSpPr txBox="1"/>
          <p:nvPr>
            <p:ph idx="1" type="body"/>
          </p:nvPr>
        </p:nvSpPr>
        <p:spPr>
          <a:xfrm>
            <a:off x="930275" y="3257550"/>
            <a:ext cx="743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curriculum.</a:t>
            </a:r>
            <a:endParaRPr/>
          </a:p>
        </p:txBody>
      </p:sp>
      <p:sp>
        <p:nvSpPr>
          <p:cNvPr id="266" name="Google Shape;266;ge611fda813_1_29:notes"/>
          <p:cNvSpPr txBox="1"/>
          <p:nvPr>
            <p:ph idx="12" type="sldNum"/>
          </p:nvPr>
        </p:nvSpPr>
        <p:spPr>
          <a:xfrm>
            <a:off x="5265738" y="6513513"/>
            <a:ext cx="402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611fda813_1_40:notes"/>
          <p:cNvSpPr/>
          <p:nvPr>
            <p:ph idx="2" type="sldImg"/>
          </p:nvPr>
        </p:nvSpPr>
        <p:spPr>
          <a:xfrm>
            <a:off x="23622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e611fda813_1_40:notes"/>
          <p:cNvSpPr txBox="1"/>
          <p:nvPr>
            <p:ph idx="1" type="body"/>
          </p:nvPr>
        </p:nvSpPr>
        <p:spPr>
          <a:xfrm>
            <a:off x="930275" y="3257550"/>
            <a:ext cx="743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curriculum.</a:t>
            </a:r>
            <a:endParaRPr/>
          </a:p>
        </p:txBody>
      </p:sp>
      <p:sp>
        <p:nvSpPr>
          <p:cNvPr id="275" name="Google Shape;275;ge611fda813_1_40:notes"/>
          <p:cNvSpPr txBox="1"/>
          <p:nvPr>
            <p:ph idx="12" type="sldNum"/>
          </p:nvPr>
        </p:nvSpPr>
        <p:spPr>
          <a:xfrm>
            <a:off x="5265738" y="6513513"/>
            <a:ext cx="402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611fda813_1_52:notes"/>
          <p:cNvSpPr/>
          <p:nvPr>
            <p:ph idx="2" type="sldImg"/>
          </p:nvPr>
        </p:nvSpPr>
        <p:spPr>
          <a:xfrm>
            <a:off x="23622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e611fda813_1_52:notes"/>
          <p:cNvSpPr txBox="1"/>
          <p:nvPr>
            <p:ph idx="1" type="body"/>
          </p:nvPr>
        </p:nvSpPr>
        <p:spPr>
          <a:xfrm>
            <a:off x="930275" y="3257550"/>
            <a:ext cx="743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curriculum.</a:t>
            </a:r>
            <a:endParaRPr/>
          </a:p>
        </p:txBody>
      </p:sp>
      <p:sp>
        <p:nvSpPr>
          <p:cNvPr id="284" name="Google Shape;284;ge611fda813_1_52:notes"/>
          <p:cNvSpPr txBox="1"/>
          <p:nvPr>
            <p:ph idx="12" type="sldNum"/>
          </p:nvPr>
        </p:nvSpPr>
        <p:spPr>
          <a:xfrm>
            <a:off x="5265738" y="6513513"/>
            <a:ext cx="402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611fda813_0_234:notes"/>
          <p:cNvSpPr/>
          <p:nvPr>
            <p:ph idx="2" type="sldImg"/>
          </p:nvPr>
        </p:nvSpPr>
        <p:spPr>
          <a:xfrm>
            <a:off x="23622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e611fda813_0_234:notes"/>
          <p:cNvSpPr txBox="1"/>
          <p:nvPr>
            <p:ph idx="1" type="body"/>
          </p:nvPr>
        </p:nvSpPr>
        <p:spPr>
          <a:xfrm>
            <a:off x="930275" y="3257550"/>
            <a:ext cx="743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curriculum.</a:t>
            </a:r>
            <a:endParaRPr/>
          </a:p>
        </p:txBody>
      </p:sp>
      <p:sp>
        <p:nvSpPr>
          <p:cNvPr id="292" name="Google Shape;292;ge611fda813_0_234:notes"/>
          <p:cNvSpPr txBox="1"/>
          <p:nvPr>
            <p:ph idx="12" type="sldNum"/>
          </p:nvPr>
        </p:nvSpPr>
        <p:spPr>
          <a:xfrm>
            <a:off x="5265738" y="6513513"/>
            <a:ext cx="402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/>
          <p:nvPr>
            <p:ph idx="2" type="sldImg"/>
          </p:nvPr>
        </p:nvSpPr>
        <p:spPr>
          <a:xfrm>
            <a:off x="23622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930275" y="3257550"/>
            <a:ext cx="74358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curriculum.</a:t>
            </a:r>
            <a:endParaRPr/>
          </a:p>
        </p:txBody>
      </p:sp>
      <p:sp>
        <p:nvSpPr>
          <p:cNvPr id="304" name="Google Shape;304;p5:notes"/>
          <p:cNvSpPr txBox="1"/>
          <p:nvPr>
            <p:ph idx="12" type="sldNum"/>
          </p:nvPr>
        </p:nvSpPr>
        <p:spPr>
          <a:xfrm>
            <a:off x="5265738" y="6513513"/>
            <a:ext cx="40290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/>
          <p:nvPr>
            <p:ph idx="2" type="sldImg"/>
          </p:nvPr>
        </p:nvSpPr>
        <p:spPr>
          <a:xfrm>
            <a:off x="23622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930275" y="3257550"/>
            <a:ext cx="74358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curriculum.</a:t>
            </a:r>
            <a:endParaRPr/>
          </a:p>
        </p:txBody>
      </p:sp>
      <p:sp>
        <p:nvSpPr>
          <p:cNvPr id="170" name="Google Shape;170;p3:notes"/>
          <p:cNvSpPr txBox="1"/>
          <p:nvPr>
            <p:ph idx="12" type="sldNum"/>
          </p:nvPr>
        </p:nvSpPr>
        <p:spPr>
          <a:xfrm>
            <a:off x="5265738" y="6513513"/>
            <a:ext cx="40290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/>
          <p:nvPr>
            <p:ph idx="2" type="sldImg"/>
          </p:nvPr>
        </p:nvSpPr>
        <p:spPr>
          <a:xfrm>
            <a:off x="23622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930275" y="3257550"/>
            <a:ext cx="74358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 txBox="1"/>
          <p:nvPr>
            <p:ph idx="12" type="sldNum"/>
          </p:nvPr>
        </p:nvSpPr>
        <p:spPr>
          <a:xfrm>
            <a:off x="5265738" y="6513513"/>
            <a:ext cx="40290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11fda813_0_161:notes"/>
          <p:cNvSpPr/>
          <p:nvPr>
            <p:ph idx="2" type="sldImg"/>
          </p:nvPr>
        </p:nvSpPr>
        <p:spPr>
          <a:xfrm>
            <a:off x="23622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e611fda813_0_161:notes"/>
          <p:cNvSpPr txBox="1"/>
          <p:nvPr>
            <p:ph idx="1" type="body"/>
          </p:nvPr>
        </p:nvSpPr>
        <p:spPr>
          <a:xfrm>
            <a:off x="930275" y="3257550"/>
            <a:ext cx="743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curriculum.</a:t>
            </a:r>
            <a:endParaRPr/>
          </a:p>
        </p:txBody>
      </p:sp>
      <p:sp>
        <p:nvSpPr>
          <p:cNvPr id="197" name="Google Shape;197;ge611fda813_0_161:notes"/>
          <p:cNvSpPr txBox="1"/>
          <p:nvPr>
            <p:ph idx="12" type="sldNum"/>
          </p:nvPr>
        </p:nvSpPr>
        <p:spPr>
          <a:xfrm>
            <a:off x="5265738" y="6513513"/>
            <a:ext cx="402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611fda813_0_193:notes"/>
          <p:cNvSpPr/>
          <p:nvPr>
            <p:ph idx="2" type="sldImg"/>
          </p:nvPr>
        </p:nvSpPr>
        <p:spPr>
          <a:xfrm>
            <a:off x="23622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e611fda813_0_193:notes"/>
          <p:cNvSpPr txBox="1"/>
          <p:nvPr>
            <p:ph idx="1" type="body"/>
          </p:nvPr>
        </p:nvSpPr>
        <p:spPr>
          <a:xfrm>
            <a:off x="930275" y="3257550"/>
            <a:ext cx="743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curriculum.</a:t>
            </a:r>
            <a:endParaRPr/>
          </a:p>
        </p:txBody>
      </p:sp>
      <p:sp>
        <p:nvSpPr>
          <p:cNvPr id="212" name="Google Shape;212;ge611fda813_0_193:notes"/>
          <p:cNvSpPr txBox="1"/>
          <p:nvPr>
            <p:ph idx="12" type="sldNum"/>
          </p:nvPr>
        </p:nvSpPr>
        <p:spPr>
          <a:xfrm>
            <a:off x="5265738" y="6513513"/>
            <a:ext cx="402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11fda813_0_181:notes"/>
          <p:cNvSpPr/>
          <p:nvPr>
            <p:ph idx="2" type="sldImg"/>
          </p:nvPr>
        </p:nvSpPr>
        <p:spPr>
          <a:xfrm>
            <a:off x="23622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e611fda813_0_181:notes"/>
          <p:cNvSpPr txBox="1"/>
          <p:nvPr>
            <p:ph idx="1" type="body"/>
          </p:nvPr>
        </p:nvSpPr>
        <p:spPr>
          <a:xfrm>
            <a:off x="930275" y="3257550"/>
            <a:ext cx="743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curriculum.</a:t>
            </a:r>
            <a:endParaRPr/>
          </a:p>
        </p:txBody>
      </p:sp>
      <p:sp>
        <p:nvSpPr>
          <p:cNvPr id="227" name="Google Shape;227;ge611fda813_0_181:notes"/>
          <p:cNvSpPr txBox="1"/>
          <p:nvPr>
            <p:ph idx="12" type="sldNum"/>
          </p:nvPr>
        </p:nvSpPr>
        <p:spPr>
          <a:xfrm>
            <a:off x="5265738" y="6513513"/>
            <a:ext cx="402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611fda813_1_14:notes"/>
          <p:cNvSpPr/>
          <p:nvPr>
            <p:ph idx="2" type="sldImg"/>
          </p:nvPr>
        </p:nvSpPr>
        <p:spPr>
          <a:xfrm>
            <a:off x="23622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e611fda813_1_14:notes"/>
          <p:cNvSpPr txBox="1"/>
          <p:nvPr>
            <p:ph idx="1" type="body"/>
          </p:nvPr>
        </p:nvSpPr>
        <p:spPr>
          <a:xfrm>
            <a:off x="930275" y="3257550"/>
            <a:ext cx="743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curriculum.</a:t>
            </a:r>
            <a:endParaRPr/>
          </a:p>
        </p:txBody>
      </p:sp>
      <p:sp>
        <p:nvSpPr>
          <p:cNvPr id="241" name="Google Shape;241;ge611fda813_1_14:notes"/>
          <p:cNvSpPr txBox="1"/>
          <p:nvPr>
            <p:ph idx="12" type="sldNum"/>
          </p:nvPr>
        </p:nvSpPr>
        <p:spPr>
          <a:xfrm>
            <a:off x="5265738" y="6513513"/>
            <a:ext cx="402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11fda813_1_61:notes"/>
          <p:cNvSpPr/>
          <p:nvPr>
            <p:ph idx="2" type="sldImg"/>
          </p:nvPr>
        </p:nvSpPr>
        <p:spPr>
          <a:xfrm>
            <a:off x="23622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e611fda813_1_61:notes"/>
          <p:cNvSpPr txBox="1"/>
          <p:nvPr>
            <p:ph idx="1" type="body"/>
          </p:nvPr>
        </p:nvSpPr>
        <p:spPr>
          <a:xfrm>
            <a:off x="930275" y="3257550"/>
            <a:ext cx="743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curriculum.</a:t>
            </a:r>
            <a:endParaRPr/>
          </a:p>
        </p:txBody>
      </p:sp>
      <p:sp>
        <p:nvSpPr>
          <p:cNvPr id="249" name="Google Shape;249;ge611fda813_1_61:notes"/>
          <p:cNvSpPr txBox="1"/>
          <p:nvPr>
            <p:ph idx="12" type="sldNum"/>
          </p:nvPr>
        </p:nvSpPr>
        <p:spPr>
          <a:xfrm>
            <a:off x="5265738" y="6513513"/>
            <a:ext cx="402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611fda813_1_8:notes"/>
          <p:cNvSpPr/>
          <p:nvPr>
            <p:ph idx="2" type="sldImg"/>
          </p:nvPr>
        </p:nvSpPr>
        <p:spPr>
          <a:xfrm>
            <a:off x="2362200" y="514350"/>
            <a:ext cx="4572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e611fda813_1_8:notes"/>
          <p:cNvSpPr txBox="1"/>
          <p:nvPr>
            <p:ph idx="1" type="body"/>
          </p:nvPr>
        </p:nvSpPr>
        <p:spPr>
          <a:xfrm>
            <a:off x="930275" y="3257550"/>
            <a:ext cx="7435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curriculum.</a:t>
            </a:r>
            <a:endParaRPr/>
          </a:p>
        </p:txBody>
      </p:sp>
      <p:sp>
        <p:nvSpPr>
          <p:cNvPr id="257" name="Google Shape;257;ge611fda813_1_8:notes"/>
          <p:cNvSpPr txBox="1"/>
          <p:nvPr>
            <p:ph idx="12" type="sldNum"/>
          </p:nvPr>
        </p:nvSpPr>
        <p:spPr>
          <a:xfrm>
            <a:off x="5265738" y="6513513"/>
            <a:ext cx="402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3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NaXewaB8YgM" TargetMode="External"/><Relationship Id="rId5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7evWBKaeFrE" TargetMode="External"/><Relationship Id="rId5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23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1355701" y="2549274"/>
            <a:ext cx="9480600" cy="17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n-US" sz="4000"/>
              <a:t>Collaborative Digital Modeling Simulation</a:t>
            </a:r>
            <a:endParaRPr b="1" sz="4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2100"/>
              <a:t>Group-3</a:t>
            </a:r>
            <a:endParaRPr sz="2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2100"/>
              <a:t>Jay Karhade</a:t>
            </a:r>
            <a:endParaRPr sz="2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2100"/>
              <a:t>Jerrin Bright</a:t>
            </a:r>
            <a:endParaRPr sz="2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2100"/>
              <a:t>Suryaprakash</a:t>
            </a:r>
            <a:endParaRPr sz="2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2100"/>
              <a:t>Kumud Mittal</a:t>
            </a:r>
            <a:endParaRPr sz="2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2100"/>
              <a:t>Amit Prakash</a:t>
            </a:r>
            <a:endParaRPr sz="2100"/>
          </a:p>
        </p:txBody>
      </p:sp>
      <p:sp>
        <p:nvSpPr>
          <p:cNvPr id="165" name="Google Shape;165;p1"/>
          <p:cNvSpPr txBox="1"/>
          <p:nvPr/>
        </p:nvSpPr>
        <p:spPr>
          <a:xfrm>
            <a:off x="2078038" y="1808163"/>
            <a:ext cx="3820957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B310"/>
                </a:solidFill>
                <a:latin typeface="Arial"/>
                <a:ea typeface="Arial"/>
                <a:cs typeface="Arial"/>
                <a:sym typeface="Arial"/>
              </a:rPr>
              <a:t>Ira A. Fulton Schools of Engineering</a:t>
            </a:r>
            <a:endParaRPr/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5060" y="5871244"/>
            <a:ext cx="3986932" cy="98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611fda813_1_29"/>
          <p:cNvSpPr txBox="1"/>
          <p:nvPr/>
        </p:nvSpPr>
        <p:spPr>
          <a:xfrm>
            <a:off x="0" y="-11125"/>
            <a:ext cx="12192000" cy="8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B310"/>
                </a:solidFill>
              </a:rPr>
              <a:t>RTABMap Multi-Session Simulation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e611fda813_1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7364" y="6317299"/>
            <a:ext cx="2184640" cy="54069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e611fda813_1_29"/>
          <p:cNvSpPr txBox="1"/>
          <p:nvPr/>
        </p:nvSpPr>
        <p:spPr>
          <a:xfrm>
            <a:off x="681275" y="5886375"/>
            <a:ext cx="3337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POINT CLOUDS</a:t>
            </a:r>
            <a:endParaRPr b="1" sz="3100"/>
          </a:p>
        </p:txBody>
      </p:sp>
      <p:pic>
        <p:nvPicPr>
          <p:cNvPr id="271" name="Google Shape;271;ge611fda813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513" y="930613"/>
            <a:ext cx="7726970" cy="49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611fda813_1_40"/>
          <p:cNvSpPr txBox="1"/>
          <p:nvPr/>
        </p:nvSpPr>
        <p:spPr>
          <a:xfrm>
            <a:off x="0" y="-11125"/>
            <a:ext cx="12192000" cy="8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B310"/>
                </a:solidFill>
              </a:rPr>
              <a:t>RTABMap Multi-Session Simulation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e611fda813_1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7364" y="6317299"/>
            <a:ext cx="2184640" cy="54069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e611fda813_1_40"/>
          <p:cNvSpPr txBox="1"/>
          <p:nvPr/>
        </p:nvSpPr>
        <p:spPr>
          <a:xfrm>
            <a:off x="681275" y="5886375"/>
            <a:ext cx="3337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VISUALIZATION</a:t>
            </a:r>
            <a:endParaRPr b="1" sz="3100"/>
          </a:p>
        </p:txBody>
      </p:sp>
      <p:pic>
        <p:nvPicPr>
          <p:cNvPr descr="Implementation of Rtabmap multisession using bag files of different rooms and creating local maps in a database. Later, global optimization and global mapping of the local maps were made." id="280" name="Google Shape;280;ge611fda813_1_40" title="RTABMap Multisess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0675" y="1222163"/>
            <a:ext cx="5884900" cy="44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611fda813_1_52"/>
          <p:cNvSpPr txBox="1"/>
          <p:nvPr/>
        </p:nvSpPr>
        <p:spPr>
          <a:xfrm>
            <a:off x="0" y="-11125"/>
            <a:ext cx="12192000" cy="8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B310"/>
                </a:solidFill>
              </a:rPr>
              <a:t>CUSTOM RTABMAP SIMULATION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e611fda813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7364" y="6317299"/>
            <a:ext cx="2184640" cy="54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e611fda813_1_52" title="Map merge 3D Dem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2263" y="1391050"/>
            <a:ext cx="6127475" cy="45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611fda813_0_234"/>
          <p:cNvSpPr txBox="1"/>
          <p:nvPr/>
        </p:nvSpPr>
        <p:spPr>
          <a:xfrm>
            <a:off x="0" y="-11125"/>
            <a:ext cx="12192000" cy="8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B310"/>
                </a:solidFill>
              </a:rPr>
              <a:t>Off-beat experiments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e611fda813_0_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7617" y="6324794"/>
            <a:ext cx="2154374" cy="53320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e611fda813_0_234"/>
          <p:cNvSpPr txBox="1"/>
          <p:nvPr/>
        </p:nvSpPr>
        <p:spPr>
          <a:xfrm>
            <a:off x="289775" y="1062500"/>
            <a:ext cx="1162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OxIOD Dataset for improving inertial and visual-inertial odometry</a:t>
            </a:r>
            <a:endParaRPr sz="2100"/>
          </a:p>
        </p:txBody>
      </p:sp>
      <p:pic>
        <p:nvPicPr>
          <p:cNvPr id="297" name="Google Shape;297;ge611fda813_0_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225" y="1475950"/>
            <a:ext cx="5782601" cy="43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e611fda813_0_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6950" y="1518900"/>
            <a:ext cx="36360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e611fda813_0_2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6950" y="3909675"/>
            <a:ext cx="3636025" cy="243711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e611fda813_0_234"/>
          <p:cNvSpPr txBox="1"/>
          <p:nvPr/>
        </p:nvSpPr>
        <p:spPr>
          <a:xfrm>
            <a:off x="1445650" y="5806225"/>
            <a:ext cx="597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be used for redundancy in cases of temporary feature-loss for lower drift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"/>
          <p:cNvSpPr txBox="1"/>
          <p:nvPr/>
        </p:nvSpPr>
        <p:spPr>
          <a:xfrm>
            <a:off x="0" y="-11125"/>
            <a:ext cx="12192000" cy="8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B310"/>
                </a:solidFill>
              </a:rPr>
              <a:t>Future Work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7617" y="6324794"/>
            <a:ext cx="2154374" cy="53320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"/>
          <p:cNvSpPr txBox="1"/>
          <p:nvPr/>
        </p:nvSpPr>
        <p:spPr>
          <a:xfrm>
            <a:off x="289775" y="1062500"/>
            <a:ext cx="11623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We develop a modular system for slam in dynamic environments, such that each part is modular and can be modified </a:t>
            </a:r>
            <a:r>
              <a:rPr lang="en-US" sz="2000"/>
              <a:t>individually</a:t>
            </a:r>
            <a:r>
              <a:rPr lang="en-US" sz="2000"/>
              <a:t> for better results. In the near future, we aim to perform </a:t>
            </a:r>
            <a:r>
              <a:rPr lang="en-US" sz="2000"/>
              <a:t>comparative</a:t>
            </a:r>
            <a:r>
              <a:rPr lang="en-US" sz="2000"/>
              <a:t> and ablation studies to test the best module and examine its robustness.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The segmentation model requires a pre-knowledge of the classes, we aim to develop a self-supervised/semi-supervised approach for segmenting dynamic objects coupled with optical flow information.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For multi-agent SLAM, we aim to also develop a system for feature matching and registration in low-overlap </a:t>
            </a:r>
            <a:r>
              <a:rPr lang="en-US" sz="2000"/>
              <a:t>conditions, taking inspiration from PREDATOR.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Explore ways of knowledge distillation for reducing number of parameters and making the network faster.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Explore the possibilities of an E2E training fashion, something like gradSLAM.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How and When to update map? Lifelong SLAM vs Threshold based change.</a:t>
            </a:r>
            <a:endParaRPr sz="2000"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0" y="-11125"/>
            <a:ext cx="12192000" cy="8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B310"/>
                </a:solidFill>
              </a:rPr>
              <a:t>Background and Inspiration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7364" y="6317299"/>
            <a:ext cx="2184640" cy="54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"/>
          <p:cNvSpPr txBox="1"/>
          <p:nvPr/>
        </p:nvSpPr>
        <p:spPr>
          <a:xfrm>
            <a:off x="150250" y="1041050"/>
            <a:ext cx="118485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Background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Building inspection and monitoring is a rather expensive and time-consuming process requiring specialized equipment and expertise.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Can we use Visual Computing and SLAM to tackle this problem?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Challenges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Current multi-agent SLAM systems work well ONLY in static environments.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Aim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To develop a distributed,scalable system with minimal human intervention requiring only monocular vision, and IMUs capable of working in dynamic environments.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31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/>
          <p:nvPr/>
        </p:nvSpPr>
        <p:spPr>
          <a:xfrm>
            <a:off x="0" y="1159098"/>
            <a:ext cx="12192000" cy="436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2360" y="5701169"/>
            <a:ext cx="3986931" cy="98676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 txBox="1"/>
          <p:nvPr/>
        </p:nvSpPr>
        <p:spPr>
          <a:xfrm>
            <a:off x="2221650" y="338525"/>
            <a:ext cx="774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 Proposed SLAM System</a:t>
            </a:r>
            <a:endParaRPr b="1" sz="3000"/>
          </a:p>
        </p:txBody>
      </p:sp>
      <p:sp>
        <p:nvSpPr>
          <p:cNvPr id="183" name="Google Shape;183;p2"/>
          <p:cNvSpPr/>
          <p:nvPr/>
        </p:nvSpPr>
        <p:spPr>
          <a:xfrm rot="5400000">
            <a:off x="2934725" y="3213900"/>
            <a:ext cx="14490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8752275" y="3321600"/>
            <a:ext cx="9798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1695725" y="2238750"/>
            <a:ext cx="12348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4379500" y="2202275"/>
            <a:ext cx="1367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4379575" y="4296150"/>
            <a:ext cx="1367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"/>
          <p:cNvSpPr txBox="1"/>
          <p:nvPr/>
        </p:nvSpPr>
        <p:spPr>
          <a:xfrm>
            <a:off x="300500" y="2008250"/>
            <a:ext cx="1449000" cy="615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Monocular Image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2930488" y="2010150"/>
            <a:ext cx="1449000" cy="615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Dynamic Object Removal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2930500" y="4051700"/>
            <a:ext cx="1449000" cy="83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Monocular Depth Prediction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"/>
          <p:cNvSpPr txBox="1"/>
          <p:nvPr/>
        </p:nvSpPr>
        <p:spPr>
          <a:xfrm>
            <a:off x="5705325" y="2035925"/>
            <a:ext cx="3049200" cy="2770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Multi-Agent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SLAM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"/>
          <p:cNvSpPr txBox="1"/>
          <p:nvPr/>
        </p:nvSpPr>
        <p:spPr>
          <a:xfrm>
            <a:off x="9732125" y="3121200"/>
            <a:ext cx="1449000" cy="615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Point-Cloud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Reconstruction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2"/>
          <p:cNvSpPr txBox="1"/>
          <p:nvPr/>
        </p:nvSpPr>
        <p:spPr>
          <a:xfrm>
            <a:off x="9198725" y="50463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Modularity </a:t>
            </a:r>
            <a:r>
              <a:rPr b="1" lang="en-US" sz="2000">
                <a:solidFill>
                  <a:schemeClr val="dk1"/>
                </a:solidFill>
              </a:rPr>
              <a:t>maintained</a:t>
            </a:r>
            <a:r>
              <a:rPr b="1" lang="en-US" sz="2000">
                <a:solidFill>
                  <a:schemeClr val="dk1"/>
                </a:solidFill>
              </a:rPr>
              <a:t>!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611fda813_0_161"/>
          <p:cNvSpPr txBox="1"/>
          <p:nvPr/>
        </p:nvSpPr>
        <p:spPr>
          <a:xfrm>
            <a:off x="0" y="-11125"/>
            <a:ext cx="12192000" cy="8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B310"/>
                </a:solidFill>
              </a:rPr>
              <a:t>Dynamic Object Removal Block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e611fda813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7364" y="6317299"/>
            <a:ext cx="2184640" cy="54069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e611fda813_0_161"/>
          <p:cNvSpPr txBox="1"/>
          <p:nvPr/>
        </p:nvSpPr>
        <p:spPr>
          <a:xfrm>
            <a:off x="150250" y="1041050"/>
            <a:ext cx="1184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We treat this as a segmentation+image inpainting problem</a:t>
            </a:r>
            <a:endParaRPr b="1" sz="2000"/>
          </a:p>
        </p:txBody>
      </p:sp>
      <p:pic>
        <p:nvPicPr>
          <p:cNvPr id="202" name="Google Shape;202;ge611fda813_0_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950" y="1533650"/>
            <a:ext cx="6658825" cy="27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611fda813_0_161"/>
          <p:cNvSpPr txBox="1"/>
          <p:nvPr/>
        </p:nvSpPr>
        <p:spPr>
          <a:xfrm>
            <a:off x="2360088" y="4583900"/>
            <a:ext cx="376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Dense U-Net Backbone for Semantic Segmentation</a:t>
            </a:r>
            <a:endParaRPr b="1" sz="2200"/>
          </a:p>
        </p:txBody>
      </p:sp>
      <p:sp>
        <p:nvSpPr>
          <p:cNvPr id="204" name="Google Shape;204;ge611fda813_0_161"/>
          <p:cNvSpPr txBox="1"/>
          <p:nvPr/>
        </p:nvSpPr>
        <p:spPr>
          <a:xfrm>
            <a:off x="1682850" y="5698900"/>
            <a:ext cx="508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</a:rPr>
              <a:t>Can be replaced with any standard segmentation </a:t>
            </a:r>
            <a:r>
              <a:rPr lang="en-US" sz="1500">
                <a:solidFill>
                  <a:srgbClr val="FF0000"/>
                </a:solidFill>
              </a:rPr>
              <a:t>architecture. - DeepLabv3 is promising.</a:t>
            </a:r>
            <a:endParaRPr sz="1500">
              <a:solidFill>
                <a:srgbClr val="FF0000"/>
              </a:solidFill>
            </a:endParaRPr>
          </a:p>
        </p:txBody>
      </p:sp>
      <p:pic>
        <p:nvPicPr>
          <p:cNvPr id="205" name="Google Shape;205;ge611fda813_0_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51613" y="34908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e611fda813_0_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56363" y="1091063"/>
            <a:ext cx="24288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e611fda813_0_1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8550" y="3567050"/>
            <a:ext cx="2100950" cy="17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e611fda813_0_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78550" y="1750450"/>
            <a:ext cx="2128850" cy="18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611fda813_0_193"/>
          <p:cNvSpPr txBox="1"/>
          <p:nvPr/>
        </p:nvSpPr>
        <p:spPr>
          <a:xfrm>
            <a:off x="0" y="0"/>
            <a:ext cx="12192000" cy="8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B310"/>
                </a:solidFill>
              </a:rPr>
              <a:t>Dynamic Object Removal Block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611fda813_0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7364" y="6345399"/>
            <a:ext cx="2184640" cy="54069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611fda813_0_193"/>
          <p:cNvSpPr txBox="1"/>
          <p:nvPr/>
        </p:nvSpPr>
        <p:spPr>
          <a:xfrm>
            <a:off x="150250" y="1041050"/>
            <a:ext cx="1184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We treat this as a segmentation+image inpainting problem</a:t>
            </a:r>
            <a:endParaRPr b="1" sz="2000"/>
          </a:p>
        </p:txBody>
      </p:sp>
      <p:sp>
        <p:nvSpPr>
          <p:cNvPr id="217" name="Google Shape;217;ge611fda813_0_193"/>
          <p:cNvSpPr txBox="1"/>
          <p:nvPr/>
        </p:nvSpPr>
        <p:spPr>
          <a:xfrm>
            <a:off x="1521888" y="4583900"/>
            <a:ext cx="376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Edge Connect for image inpainting</a:t>
            </a:r>
            <a:endParaRPr b="1" sz="2000"/>
          </a:p>
        </p:txBody>
      </p:sp>
      <p:sp>
        <p:nvSpPr>
          <p:cNvPr id="218" name="Google Shape;218;ge611fda813_0_193"/>
          <p:cNvSpPr txBox="1"/>
          <p:nvPr/>
        </p:nvSpPr>
        <p:spPr>
          <a:xfrm>
            <a:off x="844650" y="5698900"/>
            <a:ext cx="508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</a:rPr>
              <a:t>Again c</a:t>
            </a:r>
            <a:r>
              <a:rPr lang="en-US" sz="1500">
                <a:solidFill>
                  <a:srgbClr val="FF0000"/>
                </a:solidFill>
              </a:rPr>
              <a:t>an be replaced with any standard inpainting architecture.</a:t>
            </a:r>
            <a:endParaRPr sz="1500">
              <a:solidFill>
                <a:srgbClr val="FF0000"/>
              </a:solidFill>
            </a:endParaRPr>
          </a:p>
        </p:txBody>
      </p:sp>
      <p:pic>
        <p:nvPicPr>
          <p:cNvPr id="219" name="Google Shape;219;ge611fda813_0_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25" y="2291650"/>
            <a:ext cx="7235299" cy="18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e611fda813_0_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4150" y="1387682"/>
            <a:ext cx="24288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e611fda813_0_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04150" y="3805825"/>
            <a:ext cx="2428875" cy="21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e611fda813_0_1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9525" y="1631925"/>
            <a:ext cx="2184625" cy="21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e611fda813_0_1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19525" y="3797243"/>
            <a:ext cx="2184625" cy="218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611fda813_0_181"/>
          <p:cNvSpPr txBox="1"/>
          <p:nvPr/>
        </p:nvSpPr>
        <p:spPr>
          <a:xfrm>
            <a:off x="0" y="-11125"/>
            <a:ext cx="12192000" cy="8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B310"/>
                </a:solidFill>
              </a:rPr>
              <a:t>Monocular Depth Prediction Block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e611fda813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1852" y="6317299"/>
            <a:ext cx="2184640" cy="54069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e611fda813_0_181"/>
          <p:cNvSpPr txBox="1"/>
          <p:nvPr/>
        </p:nvSpPr>
        <p:spPr>
          <a:xfrm>
            <a:off x="150250" y="1041050"/>
            <a:ext cx="1184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Perform Monocular Depth Prediction on processed image</a:t>
            </a:r>
            <a:endParaRPr b="1" sz="2000"/>
          </a:p>
        </p:txBody>
      </p:sp>
      <p:sp>
        <p:nvSpPr>
          <p:cNvPr id="232" name="Google Shape;232;ge611fda813_0_181"/>
          <p:cNvSpPr txBox="1"/>
          <p:nvPr/>
        </p:nvSpPr>
        <p:spPr>
          <a:xfrm>
            <a:off x="2664888" y="5574500"/>
            <a:ext cx="376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Big To Small Monocular Depth Prediction</a:t>
            </a:r>
            <a:endParaRPr b="1" sz="2000"/>
          </a:p>
        </p:txBody>
      </p:sp>
      <p:pic>
        <p:nvPicPr>
          <p:cNvPr id="233" name="Google Shape;233;ge611fda813_0_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1775" y="1448875"/>
            <a:ext cx="1631244" cy="14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e611fda813_0_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8556" y="1480355"/>
            <a:ext cx="1631244" cy="143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e611fda813_0_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2204" y="1480350"/>
            <a:ext cx="6445570" cy="38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e611fda813_0_1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1775" y="3158550"/>
            <a:ext cx="1608608" cy="148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e611fda813_0_1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36754" y="3192311"/>
            <a:ext cx="1608621" cy="148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e611fda813_1_14"/>
          <p:cNvPicPr preferRelativeResize="0"/>
          <p:nvPr/>
        </p:nvPicPr>
        <p:blipFill rotWithShape="1">
          <a:blip r:embed="rId3">
            <a:alphaModFix/>
          </a:blip>
          <a:srcRect b="2931" l="0" r="0" t="0"/>
          <a:stretch/>
        </p:blipFill>
        <p:spPr>
          <a:xfrm>
            <a:off x="739550" y="836675"/>
            <a:ext cx="10712901" cy="58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e611fda813_1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7364" y="6317299"/>
            <a:ext cx="2184640" cy="54069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e611fda813_1_14"/>
          <p:cNvSpPr txBox="1"/>
          <p:nvPr/>
        </p:nvSpPr>
        <p:spPr>
          <a:xfrm>
            <a:off x="0" y="-11125"/>
            <a:ext cx="12192000" cy="8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B310"/>
                </a:solidFill>
              </a:rPr>
              <a:t>Proposed SLAM Architectures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611fda813_1_61"/>
          <p:cNvSpPr txBox="1"/>
          <p:nvPr/>
        </p:nvSpPr>
        <p:spPr>
          <a:xfrm>
            <a:off x="0" y="-11125"/>
            <a:ext cx="12192000" cy="8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B310"/>
                </a:solidFill>
              </a:rPr>
              <a:t>Proposed SLAM Architectures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e611fda813_1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7364" y="6317299"/>
            <a:ext cx="2184640" cy="54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e611fda813_1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75" y="1033812"/>
            <a:ext cx="11630025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11fda813_1_8"/>
          <p:cNvSpPr txBox="1"/>
          <p:nvPr/>
        </p:nvSpPr>
        <p:spPr>
          <a:xfrm>
            <a:off x="0" y="-11125"/>
            <a:ext cx="12192000" cy="8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1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B310"/>
                </a:solidFill>
              </a:rPr>
              <a:t>RTABMap Multi-Session Simulation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e611fda813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7364" y="6317299"/>
            <a:ext cx="2184640" cy="540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e611fda813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300" y="1064562"/>
            <a:ext cx="9682308" cy="499676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e611fda813_1_8"/>
          <p:cNvSpPr txBox="1"/>
          <p:nvPr/>
        </p:nvSpPr>
        <p:spPr>
          <a:xfrm>
            <a:off x="662400" y="5744875"/>
            <a:ext cx="3337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MAPS</a:t>
            </a:r>
            <a:endParaRPr b="1" sz="310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2011-07-19T18:53:07Z</dcterms:created>
  <dc:creator>Audrey</dc:creator>
</cp:coreProperties>
</file>