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96" r:id="rId6"/>
    <p:sldId id="258" r:id="rId7"/>
    <p:sldId id="287" r:id="rId8"/>
    <p:sldId id="257" r:id="rId9"/>
    <p:sldId id="260" r:id="rId10"/>
    <p:sldId id="288" r:id="rId11"/>
    <p:sldId id="29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6374" autoAdjust="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5/13/2021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062126" y="2533475"/>
            <a:ext cx="9179121" cy="1388378"/>
          </a:xfrm>
        </p:spPr>
        <p:txBody>
          <a:bodyPr/>
          <a:lstStyle/>
          <a:p>
            <a:pPr algn="ctr"/>
            <a:r>
              <a:rPr lang="en-US" sz="4400" dirty="0"/>
              <a:t>Subaquatic Hybrid Inspection and Visual Reconstruction System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7484321" y="3921853"/>
            <a:ext cx="3824040" cy="1140903"/>
          </a:xfrm>
        </p:spPr>
        <p:txBody>
          <a:bodyPr>
            <a:normAutofit/>
          </a:bodyPr>
          <a:lstStyle/>
          <a:p>
            <a:pPr marL="0" indent="0">
              <a:buNone/>
            </a:pPr>
            <a:r>
              <a:rPr lang="en-US" dirty="0">
                <a:latin typeface="+mj-lt"/>
              </a:rPr>
              <a:t>-Jerrin Bright[18BME1004]</a:t>
            </a:r>
          </a:p>
          <a:p>
            <a:pPr marL="0" indent="0">
              <a:buNone/>
            </a:pPr>
            <a:r>
              <a:rPr lang="en-US" dirty="0">
                <a:latin typeface="+mj-lt"/>
              </a:rPr>
              <a:t>-Rohith R[18BME1020]</a:t>
            </a:r>
          </a:p>
          <a:p>
            <a:pPr marL="0" indent="0">
              <a:buNone/>
            </a:pPr>
            <a:r>
              <a:rPr lang="en-US" dirty="0">
                <a:latin typeface="+mj-lt"/>
              </a:rPr>
              <a:t>-Nishanth R[18BME1024]</a:t>
            </a:r>
          </a:p>
          <a:p>
            <a:pPr marL="0" indent="0" algn="just">
              <a:buNone/>
            </a:pPr>
            <a:endParaRPr lang="en-US" dirty="0"/>
          </a:p>
          <a:p>
            <a:pPr marL="0" indent="0" algn="r">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84317" y="836069"/>
            <a:ext cx="11214100" cy="535531"/>
          </a:xfrm>
        </p:spPr>
        <p:txBody>
          <a:bodyPr/>
          <a:lstStyle/>
          <a:p>
            <a:r>
              <a:rPr lang="en-US" dirty="0"/>
              <a:t>PREVIOUS INSPECTION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93373" y="2330889"/>
            <a:ext cx="8358347" cy="3256179"/>
          </a:xfrm>
        </p:spPr>
        <p:txBody>
          <a:bodyPr/>
          <a:lstStyle/>
          <a:p>
            <a:pPr algn="just">
              <a:lnSpc>
                <a:spcPct val="107000"/>
              </a:lnSpc>
              <a:spcBef>
                <a:spcPts val="0"/>
              </a:spcBef>
              <a:spcAft>
                <a:spcPts val="0"/>
              </a:spcAft>
            </a:pPr>
            <a:r>
              <a:rPr lang="en-US" b="1" dirty="0">
                <a:solidFill>
                  <a:srgbClr val="FF0000"/>
                </a:solidFill>
                <a:ea typeface="Calibri" panose="020F0502020204030204" pitchFamily="34" charset="0"/>
              </a:rPr>
              <a:t>In 1990s, </a:t>
            </a:r>
            <a:r>
              <a:rPr lang="en-US" dirty="0">
                <a:effectLst/>
                <a:ea typeface="Calibri" panose="020F0502020204030204" pitchFamily="34" charset="0"/>
              </a:rPr>
              <a:t>this inspection task as said was done by professional divers. </a:t>
            </a:r>
            <a:r>
              <a:rPr lang="en-US" dirty="0">
                <a:ea typeface="Calibri" panose="020F0502020204030204" pitchFamily="34" charset="0"/>
              </a:rPr>
              <a:t>It will be very difficult to find the exact defect from each and every part of the bridge. </a:t>
            </a:r>
          </a:p>
          <a:p>
            <a:pPr algn="just">
              <a:lnSpc>
                <a:spcPct val="107000"/>
              </a:lnSpc>
              <a:spcBef>
                <a:spcPts val="0"/>
              </a:spcBef>
              <a:spcAft>
                <a:spcPts val="0"/>
              </a:spcAft>
            </a:pPr>
            <a:r>
              <a:rPr lang="en-US" b="1" dirty="0">
                <a:solidFill>
                  <a:srgbClr val="FF0000"/>
                </a:solidFill>
                <a:ea typeface="Calibri" panose="020F0502020204030204" pitchFamily="34" charset="0"/>
              </a:rPr>
              <a:t>In early 2000s, </a:t>
            </a:r>
            <a:r>
              <a:rPr lang="en-US" dirty="0">
                <a:ea typeface="Calibri" panose="020F0502020204030204" pitchFamily="34" charset="0"/>
              </a:rPr>
              <a:t>the inspection was instigated by semi autonomous robots which will be constrained by a boat or ship like vehicle thereby making movement of the ROUV limited. </a:t>
            </a:r>
          </a:p>
          <a:p>
            <a:pPr algn="just">
              <a:lnSpc>
                <a:spcPct val="107000"/>
              </a:lnSpc>
              <a:spcBef>
                <a:spcPts val="0"/>
              </a:spcBef>
              <a:spcAft>
                <a:spcPts val="0"/>
              </a:spcAft>
            </a:pPr>
            <a:r>
              <a:rPr lang="en-US" b="1" dirty="0">
                <a:solidFill>
                  <a:srgbClr val="FF0000"/>
                </a:solidFill>
                <a:ea typeface="Calibri" panose="020F0502020204030204" pitchFamily="34" charset="0"/>
              </a:rPr>
              <a:t>Currently, </a:t>
            </a:r>
            <a:r>
              <a:rPr lang="en-US" dirty="0">
                <a:ea typeface="Calibri" panose="020F0502020204030204" pitchFamily="34" charset="0"/>
              </a:rPr>
              <a:t>the inspection system has been enhanced by USV like robots which can move along with the ROUV communicating between them efficiently and accurate inspection is established.</a:t>
            </a:r>
          </a:p>
          <a:p>
            <a:pPr algn="just">
              <a:lnSpc>
                <a:spcPct val="107000"/>
              </a:lnSpc>
              <a:spcBef>
                <a:spcPts val="0"/>
              </a:spcBef>
              <a:spcAft>
                <a:spcPts val="0"/>
              </a:spcAft>
            </a:pPr>
            <a:endParaRPr lang="en-US" sz="1400" dirty="0">
              <a:effectLst/>
              <a:ea typeface="Calibri" panose="020F0502020204030204" pitchFamily="34" charset="0"/>
            </a:endParaRPr>
          </a:p>
          <a:p>
            <a:pPr marL="0" indent="0" algn="just">
              <a:lnSpc>
                <a:spcPct val="107000"/>
              </a:lnSpc>
              <a:spcBef>
                <a:spcPts val="0"/>
              </a:spcBef>
              <a:spcAft>
                <a:spcPts val="0"/>
              </a:spcAft>
              <a:buNone/>
            </a:pPr>
            <a:endParaRPr lang="en-US" sz="1400" dirty="0">
              <a:effectLst/>
              <a:ea typeface="Calibri" panose="020F050202020403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18723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93374" y="1155322"/>
            <a:ext cx="11214100" cy="535531"/>
          </a:xfrm>
        </p:spPr>
        <p:txBody>
          <a:bodyPr/>
          <a:lstStyle/>
          <a:p>
            <a:r>
              <a:rPr lang="en-US" dirty="0"/>
              <a:t>ABSTRACT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93374" y="1995329"/>
            <a:ext cx="6988146" cy="4093243"/>
          </a:xfrm>
        </p:spPr>
        <p:txBody>
          <a:bodyPr/>
          <a:lstStyle/>
          <a:p>
            <a:pPr marL="0" marR="0" lvl="0" indent="0" algn="just">
              <a:lnSpc>
                <a:spcPct val="107000"/>
              </a:lnSpc>
              <a:spcBef>
                <a:spcPts val="0"/>
              </a:spcBef>
              <a:spcAft>
                <a:spcPts val="0"/>
              </a:spcAft>
              <a:buNone/>
            </a:pPr>
            <a:r>
              <a:rPr lang="en-US" sz="1400" dirty="0">
                <a:effectLst/>
                <a:latin typeface="Arial" panose="020B0604020202020204" pitchFamily="34" charset="0"/>
                <a:ea typeface="Calibri" panose="020F0502020204030204" pitchFamily="34" charset="0"/>
              </a:rPr>
              <a:t>Robotic inspection systems (RIS) have been a very stimulating robotic research and development area in this era ranging from the ocean to sky. In general, this inspection is done using a skilled professional. But it entails high skill and expense failing which it probabilistically will lead to huge devastation. Thus, came autonomous inspection systems where a robot is used to accomplish certain inspection tasks. Amongst all the structures to be inspected, subaquatic bridges have tended to be the most challenging, dangerous and expensive system to keep track of. Thus I propose the Unmanned Subaquatic Hybrid Robotic Inspection System (USHRIS), a RIS that can detect the defects (cracks) along with the dimensional analysis of the defect for the ease of monitoring. The design of the system is as follows: The Unmanned Surface Vehicle (USV) will be connected via an umbilical to the Remotely Operating Underwater Vehicle (ROUV) which will monitor inside aquatic regions using camera, sonar and instruments as such. The system is also designed to navigate in GPS prone surfaces without any turbulences. Also, changes in the edifice of the bridges are monitored using recurrent inspection as a result of mapping. Thus, encompassing all the above-mentioned facts into one controlling system I propose the ‘USHRIS’.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87781" y="1264379"/>
            <a:ext cx="11214100" cy="535531"/>
          </a:xfrm>
        </p:spPr>
        <p:txBody>
          <a:bodyPr/>
          <a:lstStyle/>
          <a:p>
            <a:r>
              <a:rPr lang="en-US" dirty="0"/>
              <a:t>OBJECTIVE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87781" y="2111947"/>
            <a:ext cx="7189482" cy="4093243"/>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rPr>
              <a:t>Enables navigation without instabilities in GPS-deprived locations that’s maybe when the USV is under a bridge and the Satellite fails to capture its relative position.</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rPr>
              <a:t>Dimensional Analysis of defects that’s the crack for precise positioning and monitoring for future inspection. This ultimately helps to keep track of the change in the defect dimension over time for analysis and preventing failures of the structure.</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rPr>
              <a:t>Remote perception in hazardous operation zones where humans can’t be able to monitor regularly thereby preventing potential failures.</a:t>
            </a:r>
          </a:p>
          <a:p>
            <a:pPr marL="34290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rPr>
              <a:t>Capturing change in the structure from recurrent inspection from the mapping techniques adapted by USHRIS. This will help monitoring of influencing defects in the structure.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922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46878" y="555770"/>
            <a:ext cx="11111722" cy="859055"/>
          </a:xfrm>
        </p:spPr>
        <p:txBody>
          <a:bodyPr/>
          <a:lstStyle/>
          <a:p>
            <a:pPr algn="ctr"/>
            <a:r>
              <a:rPr lang="en-US" dirty="0"/>
              <a:t>Mechanical</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Picture 5">
            <a:extLst>
              <a:ext uri="{FF2B5EF4-FFF2-40B4-BE49-F238E27FC236}">
                <a16:creationId xmlns:a16="http://schemas.microsoft.com/office/drawing/2014/main" id="{E0D4B271-F664-488E-B04D-DB5EED49D275}"/>
              </a:ext>
            </a:extLst>
          </p:cNvPr>
          <p:cNvPicPr>
            <a:picLocks noChangeAspect="1"/>
          </p:cNvPicPr>
          <p:nvPr/>
        </p:nvPicPr>
        <p:blipFill>
          <a:blip r:embed="rId2"/>
          <a:stretch>
            <a:fillRect/>
          </a:stretch>
        </p:blipFill>
        <p:spPr>
          <a:xfrm>
            <a:off x="3956273" y="2004969"/>
            <a:ext cx="4279454" cy="3526197"/>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96544" y="648049"/>
            <a:ext cx="11162056" cy="859055"/>
          </a:xfrm>
        </p:spPr>
        <p:txBody>
          <a:bodyPr/>
          <a:lstStyle/>
          <a:p>
            <a:pPr algn="ctr"/>
            <a:r>
              <a:rPr lang="en-US" dirty="0"/>
              <a:t>Electronics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6" name="image1.png">
            <a:extLst>
              <a:ext uri="{FF2B5EF4-FFF2-40B4-BE49-F238E27FC236}">
                <a16:creationId xmlns:a16="http://schemas.microsoft.com/office/drawing/2014/main" id="{740BB74F-1DDE-4144-9368-9B41C5C21392}"/>
              </a:ext>
            </a:extLst>
          </p:cNvPr>
          <p:cNvPicPr/>
          <p:nvPr/>
        </p:nvPicPr>
        <p:blipFill>
          <a:blip r:embed="rId2"/>
          <a:srcRect l="1328" t="2031" b="1564"/>
          <a:stretch>
            <a:fillRect/>
          </a:stretch>
        </p:blipFill>
        <p:spPr>
          <a:xfrm>
            <a:off x="2889310" y="1756654"/>
            <a:ext cx="6413379" cy="4194494"/>
          </a:xfrm>
          <a:prstGeom prst="rect">
            <a:avLst/>
          </a:prstGeom>
          <a:ln/>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88568" y="537314"/>
            <a:ext cx="11070031" cy="859055"/>
          </a:xfrm>
        </p:spPr>
        <p:txBody>
          <a:bodyPr/>
          <a:lstStyle/>
          <a:p>
            <a:pPr algn="ctr"/>
            <a:r>
              <a:rPr lang="en-US" dirty="0"/>
              <a:t>Computer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6" name="Picture 5">
            <a:extLst>
              <a:ext uri="{FF2B5EF4-FFF2-40B4-BE49-F238E27FC236}">
                <a16:creationId xmlns:a16="http://schemas.microsoft.com/office/drawing/2014/main" id="{A202166D-998F-4B34-B73A-3FF80960DB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569" y="2372014"/>
            <a:ext cx="4782681" cy="2801867"/>
          </a:xfrm>
          <a:prstGeom prst="rect">
            <a:avLst/>
          </a:prstGeom>
          <a:noFill/>
          <a:ln>
            <a:noFill/>
          </a:ln>
        </p:spPr>
      </p:pic>
      <p:sp>
        <p:nvSpPr>
          <p:cNvPr id="7" name="Title 3">
            <a:extLst>
              <a:ext uri="{FF2B5EF4-FFF2-40B4-BE49-F238E27FC236}">
                <a16:creationId xmlns:a16="http://schemas.microsoft.com/office/drawing/2014/main" id="{5EEB2C76-2EC2-4A48-8BFE-EDCE694F90FD}"/>
              </a:ext>
            </a:extLst>
          </p:cNvPr>
          <p:cNvSpPr txBox="1">
            <a:spLocks/>
          </p:cNvSpPr>
          <p:nvPr/>
        </p:nvSpPr>
        <p:spPr>
          <a:xfrm>
            <a:off x="318782" y="1213109"/>
            <a:ext cx="5301842" cy="85905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ctr"/>
            <a:r>
              <a:rPr lang="en-US" sz="2800" dirty="0"/>
              <a:t>SLAM</a:t>
            </a:r>
            <a:r>
              <a:rPr lang="en-US" sz="4400" dirty="0"/>
              <a:t> </a:t>
            </a:r>
          </a:p>
        </p:txBody>
      </p:sp>
      <p:sp>
        <p:nvSpPr>
          <p:cNvPr id="8" name="TextBox 7">
            <a:extLst>
              <a:ext uri="{FF2B5EF4-FFF2-40B4-BE49-F238E27FC236}">
                <a16:creationId xmlns:a16="http://schemas.microsoft.com/office/drawing/2014/main" id="{CC13BDC4-81C3-4B22-8F7D-162D53DB142E}"/>
              </a:ext>
            </a:extLst>
          </p:cNvPr>
          <p:cNvSpPr txBox="1"/>
          <p:nvPr/>
        </p:nvSpPr>
        <p:spPr>
          <a:xfrm>
            <a:off x="447877" y="5173881"/>
            <a:ext cx="5082476" cy="707886"/>
          </a:xfrm>
          <a:prstGeom prst="rect">
            <a:avLst/>
          </a:prstGeom>
          <a:noFill/>
        </p:spPr>
        <p:txBody>
          <a:bodyPr wrap="square" rtlCol="0">
            <a:spAutoFit/>
          </a:bodyPr>
          <a:lstStyle/>
          <a:p>
            <a:r>
              <a:rPr lang="en-US" sz="4000" dirty="0">
                <a:solidFill>
                  <a:schemeClr val="bg1"/>
                </a:solidFill>
              </a:rPr>
              <a:t>A                              B</a:t>
            </a:r>
          </a:p>
        </p:txBody>
      </p:sp>
      <p:cxnSp>
        <p:nvCxnSpPr>
          <p:cNvPr id="9" name="Straight Arrow Connector 8">
            <a:extLst>
              <a:ext uri="{FF2B5EF4-FFF2-40B4-BE49-F238E27FC236}">
                <a16:creationId xmlns:a16="http://schemas.microsoft.com/office/drawing/2014/main" id="{663BDE8E-5120-4E67-B9D6-2603C706C661}"/>
              </a:ext>
            </a:extLst>
          </p:cNvPr>
          <p:cNvCxnSpPr>
            <a:cxnSpLocks/>
          </p:cNvCxnSpPr>
          <p:nvPr/>
        </p:nvCxnSpPr>
        <p:spPr>
          <a:xfrm>
            <a:off x="1032236" y="5527824"/>
            <a:ext cx="3913757" cy="0"/>
          </a:xfrm>
          <a:prstGeom prst="straightConnector1">
            <a:avLst/>
          </a:prstGeom>
          <a:ln>
            <a:solidFill>
              <a:schemeClr val="bg1"/>
            </a:solidFill>
            <a:tailEnd type="triangle"/>
          </a:ln>
        </p:spPr>
        <p:style>
          <a:lnRef idx="3">
            <a:schemeClr val="accent5"/>
          </a:lnRef>
          <a:fillRef idx="0">
            <a:schemeClr val="accent5"/>
          </a:fillRef>
          <a:effectRef idx="2">
            <a:schemeClr val="accent5"/>
          </a:effectRef>
          <a:fontRef idx="minor">
            <a:schemeClr val="tx1"/>
          </a:fontRef>
        </p:style>
      </p:cxnSp>
      <p:pic>
        <p:nvPicPr>
          <p:cNvPr id="11" name="Picture 10">
            <a:extLst>
              <a:ext uri="{FF2B5EF4-FFF2-40B4-BE49-F238E27FC236}">
                <a16:creationId xmlns:a16="http://schemas.microsoft.com/office/drawing/2014/main" id="{C8448EE4-275F-439D-9683-E8D811DC7B6C}"/>
              </a:ext>
            </a:extLst>
          </p:cNvPr>
          <p:cNvPicPr>
            <a:picLocks noChangeAspect="1"/>
          </p:cNvPicPr>
          <p:nvPr/>
        </p:nvPicPr>
        <p:blipFill>
          <a:blip r:embed="rId3"/>
          <a:stretch>
            <a:fillRect/>
          </a:stretch>
        </p:blipFill>
        <p:spPr>
          <a:xfrm>
            <a:off x="6820752" y="2362967"/>
            <a:ext cx="4059769" cy="2810914"/>
          </a:xfrm>
          <a:prstGeom prst="rect">
            <a:avLst/>
          </a:prstGeom>
        </p:spPr>
      </p:pic>
      <p:sp>
        <p:nvSpPr>
          <p:cNvPr id="12" name="Title 3">
            <a:extLst>
              <a:ext uri="{FF2B5EF4-FFF2-40B4-BE49-F238E27FC236}">
                <a16:creationId xmlns:a16="http://schemas.microsoft.com/office/drawing/2014/main" id="{2E636FBE-191F-4CE8-A988-8D98F45826E6}"/>
              </a:ext>
            </a:extLst>
          </p:cNvPr>
          <p:cNvSpPr txBox="1">
            <a:spLocks/>
          </p:cNvSpPr>
          <p:nvPr/>
        </p:nvSpPr>
        <p:spPr>
          <a:xfrm>
            <a:off x="6096000" y="1213109"/>
            <a:ext cx="5507431" cy="85905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ctr"/>
            <a:r>
              <a:rPr lang="en-US" sz="2800" dirty="0"/>
              <a:t>COMPUTER VISION</a:t>
            </a:r>
          </a:p>
        </p:txBody>
      </p:sp>
    </p:spTree>
    <p:extLst>
      <p:ext uri="{BB962C8B-B14F-4D97-AF65-F5344CB8AC3E}">
        <p14:creationId xmlns:p14="http://schemas.microsoft.com/office/powerpoint/2010/main" val="71649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93374" y="1566382"/>
            <a:ext cx="11214100" cy="535531"/>
          </a:xfrm>
        </p:spPr>
        <p:txBody>
          <a:bodyPr/>
          <a:lstStyle/>
          <a:p>
            <a:r>
              <a:rPr lang="en-US" dirty="0"/>
              <a:t>REFERENCES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93374" y="2330889"/>
            <a:ext cx="6988146" cy="2801339"/>
          </a:xfrm>
        </p:spPr>
        <p:txBody>
          <a:bodyPr/>
          <a:lstStyle/>
          <a:p>
            <a:pPr algn="just">
              <a:lnSpc>
                <a:spcPct val="107000"/>
              </a:lnSpc>
              <a:spcBef>
                <a:spcPts val="0"/>
              </a:spcBef>
              <a:spcAft>
                <a:spcPts val="0"/>
              </a:spcAft>
            </a:pPr>
            <a:r>
              <a:rPr lang="en-US" sz="1400" dirty="0">
                <a:effectLst/>
                <a:ea typeface="Calibri" panose="020F0502020204030204" pitchFamily="34" charset="0"/>
              </a:rPr>
              <a:t>S. </a:t>
            </a:r>
            <a:r>
              <a:rPr lang="en-US" sz="1400" dirty="0" err="1">
                <a:effectLst/>
                <a:ea typeface="Calibri" panose="020F0502020204030204" pitchFamily="34" charset="0"/>
              </a:rPr>
              <a:t>Shimono</a:t>
            </a:r>
            <a:r>
              <a:rPr lang="en-US" sz="1400" dirty="0">
                <a:effectLst/>
                <a:ea typeface="Calibri" panose="020F0502020204030204" pitchFamily="34" charset="0"/>
              </a:rPr>
              <a:t>, S. Toyama and U. Nishizawa, "Development of underwater inspection system for dam inspection: Results of field tests," OCEANS 2016 MTS/IEEE Monterey, Monterey, CA, USA, 2016, pp. 1-4</a:t>
            </a:r>
          </a:p>
          <a:p>
            <a:pPr marL="0" indent="0" algn="just">
              <a:lnSpc>
                <a:spcPct val="107000"/>
              </a:lnSpc>
              <a:spcBef>
                <a:spcPts val="0"/>
              </a:spcBef>
              <a:spcAft>
                <a:spcPts val="0"/>
              </a:spcAft>
              <a:buNone/>
            </a:pPr>
            <a:endParaRPr lang="en-US" sz="1400" dirty="0">
              <a:effectLst/>
              <a:ea typeface="Calibri" panose="020F0502020204030204" pitchFamily="34" charset="0"/>
            </a:endParaRPr>
          </a:p>
          <a:p>
            <a:pPr algn="just">
              <a:lnSpc>
                <a:spcPct val="107000"/>
              </a:lnSpc>
              <a:spcBef>
                <a:spcPts val="0"/>
              </a:spcBef>
              <a:spcAft>
                <a:spcPts val="0"/>
              </a:spcAft>
            </a:pPr>
            <a:r>
              <a:rPr lang="en-US" sz="1400" dirty="0">
                <a:effectLst/>
                <a:ea typeface="Calibri" panose="020F0502020204030204" pitchFamily="34" charset="0"/>
              </a:rPr>
              <a:t>Jung, Dong-</a:t>
            </a:r>
            <a:r>
              <a:rPr lang="en-US" sz="1400" dirty="0" err="1">
                <a:effectLst/>
                <a:ea typeface="Calibri" panose="020F0502020204030204" pitchFamily="34" charset="0"/>
              </a:rPr>
              <a:t>Wook</a:t>
            </a:r>
            <a:r>
              <a:rPr lang="en-US" sz="1400" dirty="0">
                <a:effectLst/>
                <a:ea typeface="Calibri" panose="020F0502020204030204" pitchFamily="34" charset="0"/>
              </a:rPr>
              <a:t> &amp; Hong, Seung-Min &amp; Lee, Jae-</a:t>
            </a:r>
            <a:r>
              <a:rPr lang="en-US" sz="1400" dirty="0" err="1">
                <a:effectLst/>
                <a:ea typeface="Calibri" panose="020F0502020204030204" pitchFamily="34" charset="0"/>
              </a:rPr>
              <a:t>Heon</a:t>
            </a:r>
            <a:r>
              <a:rPr lang="en-US" sz="1400" dirty="0">
                <a:effectLst/>
                <a:ea typeface="Calibri" panose="020F0502020204030204" pitchFamily="34" charset="0"/>
              </a:rPr>
              <a:t> &amp; Cho, </a:t>
            </a:r>
            <a:r>
              <a:rPr lang="en-US" sz="1400" dirty="0" err="1">
                <a:effectLst/>
                <a:ea typeface="Calibri" panose="020F0502020204030204" pitchFamily="34" charset="0"/>
              </a:rPr>
              <a:t>Hyunjoon</a:t>
            </a:r>
            <a:r>
              <a:rPr lang="en-US" sz="1400" dirty="0">
                <a:effectLst/>
                <a:ea typeface="Calibri" panose="020F0502020204030204" pitchFamily="34" charset="0"/>
              </a:rPr>
              <a:t> &amp; Choi, </a:t>
            </a:r>
            <a:r>
              <a:rPr lang="en-US" sz="1400" dirty="0" err="1">
                <a:effectLst/>
                <a:ea typeface="Calibri" panose="020F0502020204030204" pitchFamily="34" charset="0"/>
              </a:rPr>
              <a:t>Hyeung-Sik</a:t>
            </a:r>
            <a:r>
              <a:rPr lang="en-US" sz="1400" dirty="0">
                <a:effectLst/>
                <a:ea typeface="Calibri" panose="020F0502020204030204" pitchFamily="34" charset="0"/>
              </a:rPr>
              <a:t> &amp; The Vu, Mai. (2018). A Study on Unmanned Surface Vehicle Combined with Remotely Operated Vehicle System. Proceedings of Engineering and Technology Innovation. 9. 17-24. </a:t>
            </a:r>
          </a:p>
          <a:p>
            <a:pPr algn="just">
              <a:lnSpc>
                <a:spcPct val="107000"/>
              </a:lnSpc>
              <a:spcBef>
                <a:spcPts val="0"/>
              </a:spcBef>
              <a:spcAft>
                <a:spcPts val="0"/>
              </a:spcAft>
            </a:pPr>
            <a:endParaRPr lang="en-US" sz="1400" dirty="0">
              <a:ea typeface="Calibri" panose="020F0502020204030204" pitchFamily="34" charset="0"/>
            </a:endParaRPr>
          </a:p>
          <a:p>
            <a:pPr algn="just">
              <a:lnSpc>
                <a:spcPct val="107000"/>
              </a:lnSpc>
              <a:spcBef>
                <a:spcPts val="0"/>
              </a:spcBef>
              <a:spcAft>
                <a:spcPts val="0"/>
              </a:spcAft>
            </a:pPr>
            <a:r>
              <a:rPr lang="en-US" sz="1400" dirty="0">
                <a:effectLst/>
              </a:rPr>
              <a:t>Murphy, R.R., </a:t>
            </a:r>
            <a:r>
              <a:rPr lang="en-US" sz="1400" dirty="0" err="1">
                <a:effectLst/>
              </a:rPr>
              <a:t>Steimle</a:t>
            </a:r>
            <a:r>
              <a:rPr lang="en-US" sz="1400" dirty="0">
                <a:effectLst/>
              </a:rPr>
              <a:t>, E., Hall, M. et al. Robot-Assisted Bridge Inspection. J </a:t>
            </a:r>
            <a:r>
              <a:rPr lang="en-US" sz="1400" dirty="0" err="1">
                <a:effectLst/>
              </a:rPr>
              <a:t>Intell</a:t>
            </a:r>
            <a:r>
              <a:rPr lang="en-US" sz="1400" dirty="0">
                <a:effectLst/>
              </a:rPr>
              <a:t> Robot Syst 64, 77–95 (2011). https://doi.org/10.1007/s10846-010-9514-8</a:t>
            </a:r>
            <a:endParaRPr lang="en-US" sz="1400" dirty="0">
              <a:effectLst/>
              <a:ea typeface="Calibri" panose="020F0502020204030204" pitchFamily="34" charset="0"/>
            </a:endParaRPr>
          </a:p>
          <a:p>
            <a:pPr marL="0" indent="0" algn="just">
              <a:lnSpc>
                <a:spcPct val="107000"/>
              </a:lnSpc>
              <a:spcBef>
                <a:spcPts val="0"/>
              </a:spcBef>
              <a:spcAft>
                <a:spcPts val="0"/>
              </a:spcAft>
              <a:buNone/>
            </a:pPr>
            <a:endParaRPr lang="en-US" sz="1400" dirty="0">
              <a:effectLst/>
              <a:ea typeface="Calibri" panose="020F050202020403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80769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7200" dirty="0"/>
              <a:t>Thank You!</a:t>
            </a:r>
            <a:endParaRPr lang="en-GB" sz="7200"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http://purl.org/dc/terms/"/>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313</TotalTime>
  <Words>624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Symbol</vt:lpstr>
      <vt:lpstr>Trade Gothic LT Pro</vt:lpstr>
      <vt:lpstr>Trebuchet MS</vt:lpstr>
      <vt:lpstr>Office Theme</vt:lpstr>
      <vt:lpstr>Subaquatic Hybrid Inspection and Visual Reconstruction System</vt:lpstr>
      <vt:lpstr>PREVIOUS INSPECTION</vt:lpstr>
      <vt:lpstr>ABSTRACT</vt:lpstr>
      <vt:lpstr>OBJECTIVE</vt:lpstr>
      <vt:lpstr>Mechanical</vt:lpstr>
      <vt:lpstr>Electronics</vt:lpstr>
      <vt:lpstr>Computer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MAV based Navigation using Visual-Inertial SLAM techniques</dc:title>
  <dc:creator>jerrie bright</dc:creator>
  <cp:lastModifiedBy>jerrie bright</cp:lastModifiedBy>
  <cp:revision>22</cp:revision>
  <dcterms:created xsi:type="dcterms:W3CDTF">2021-02-22T17:34:08Z</dcterms:created>
  <dcterms:modified xsi:type="dcterms:W3CDTF">2021-05-13T07:11:50Z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