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6" r:id="rId5"/>
    <p:sldId id="287" r:id="rId6"/>
    <p:sldId id="257" r:id="rId7"/>
    <p:sldId id="305" r:id="rId8"/>
    <p:sldId id="317" r:id="rId9"/>
    <p:sldId id="296" r:id="rId10"/>
    <p:sldId id="324" r:id="rId11"/>
    <p:sldId id="307" r:id="rId12"/>
    <p:sldId id="310" r:id="rId13"/>
    <p:sldId id="319" r:id="rId14"/>
    <p:sldId id="309" r:id="rId15"/>
    <p:sldId id="29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7XUaYW4r-w?start=3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1757-899X/1012/1/012019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0SYjg4qyKI?feature=oembed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KATlirTs8I?feature=oembed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564159"/>
            <a:ext cx="7781544" cy="859055"/>
          </a:xfrm>
        </p:spPr>
        <p:txBody>
          <a:bodyPr/>
          <a:lstStyle/>
          <a:p>
            <a:pPr algn="ctr"/>
            <a:r>
              <a:rPr lang="en-US" dirty="0"/>
              <a:t>IEEE HACKATHON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3579" y="1546452"/>
            <a:ext cx="7504841" cy="495118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j-lt"/>
              </a:rPr>
              <a:t>Team Name: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ATOM ROBOTICS</a:t>
            </a:r>
          </a:p>
          <a:p>
            <a:pPr algn="ctr"/>
            <a:endParaRPr lang="en-US" sz="800" b="1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Theme: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Surveillance, Mapping for disaster management</a:t>
            </a:r>
          </a:p>
          <a:p>
            <a:pPr algn="ctr"/>
            <a:endParaRPr lang="en-US" sz="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Target: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Aiming to aide rescue operations in GPS denied areas with aerial robots to navigate autonomously irrespective the terrain or environment (Indoor-Outdoor). Majorly used when finding the trapped as a result of debris, forest fire operations, examining damaged infrastructures, warehouse monitoring, etc.</a:t>
            </a:r>
          </a:p>
          <a:p>
            <a:pPr algn="ctr"/>
            <a:endParaRPr lang="en-US" sz="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Team Members: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Jerrin Bright; Suryaprakash R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657474D-26B6-4D21-A11D-9B6F8530DC2B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n-lt"/>
              </a:rPr>
              <a:t>DYNAMIC OBSTACLE AVOIDANCE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FCFE5-E257-4312-8C5C-DCB5B03A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17" y="1659360"/>
            <a:ext cx="9025165" cy="3539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C00D4-388A-4B69-895C-7AFC17272C1F}"/>
              </a:ext>
            </a:extLst>
          </p:cNvPr>
          <p:cNvSpPr txBox="1"/>
          <p:nvPr/>
        </p:nvSpPr>
        <p:spPr>
          <a:xfrm>
            <a:off x="7859111" y="5486400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Using,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Optical Flow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Panoptic Segmentation</a:t>
            </a:r>
          </a:p>
        </p:txBody>
      </p:sp>
    </p:spTree>
    <p:extLst>
      <p:ext uri="{BB962C8B-B14F-4D97-AF65-F5344CB8AC3E}">
        <p14:creationId xmlns:p14="http://schemas.microsoft.com/office/powerpoint/2010/main" val="96580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47CDA2-FD28-441B-9A93-7A53E5005B28}"/>
              </a:ext>
            </a:extLst>
          </p:cNvPr>
          <p:cNvSpPr txBox="1">
            <a:spLocks/>
          </p:cNvSpPr>
          <p:nvPr/>
        </p:nvSpPr>
        <p:spPr>
          <a:xfrm>
            <a:off x="1854642" y="1983008"/>
            <a:ext cx="9186505" cy="4295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</a:rPr>
              <a:t>Navigation in GPS-denied environments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Dynamic features Removal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Optimized drone frame </a:t>
            </a:r>
          </a:p>
          <a:p>
            <a:pPr algn="just"/>
            <a:r>
              <a:rPr lang="en-US" sz="2000" b="0" i="0" u="none" strike="noStrike" baseline="0" dirty="0">
                <a:solidFill>
                  <a:schemeClr val="bg1"/>
                </a:solidFill>
              </a:rPr>
              <a:t>Dynamic Obstacle Avoidance.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Used for: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finding the trapped as a result of debris,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forest fire operations, 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examining damaged infrastructures, 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warehouse monitoring, etc.</a:t>
            </a:r>
            <a:endParaRPr lang="en-US" sz="2000" i="0" u="none" strike="noStrike" baseline="0" dirty="0">
              <a:solidFill>
                <a:schemeClr val="bg1"/>
              </a:solidFill>
            </a:endParaRPr>
          </a:p>
          <a:p>
            <a:pPr algn="just"/>
            <a:endParaRPr lang="en-US" sz="2000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4E6493F-BC3F-4E17-9981-0EB4439F7BEC}"/>
              </a:ext>
            </a:extLst>
          </p:cNvPr>
          <p:cNvSpPr txBox="1">
            <a:spLocks/>
          </p:cNvSpPr>
          <p:nvPr/>
        </p:nvSpPr>
        <p:spPr>
          <a:xfrm>
            <a:off x="715956" y="390038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Concluding Note</a:t>
            </a:r>
          </a:p>
        </p:txBody>
      </p:sp>
    </p:spTree>
    <p:extLst>
      <p:ext uri="{BB962C8B-B14F-4D97-AF65-F5344CB8AC3E}">
        <p14:creationId xmlns:p14="http://schemas.microsoft.com/office/powerpoint/2010/main" val="90854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74" y="914400"/>
            <a:ext cx="11214100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373" y="1951326"/>
            <a:ext cx="9796347" cy="3992274"/>
          </a:xfrm>
        </p:spPr>
        <p:txBody>
          <a:bodyPr/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Calibri" panose="020F0502020204030204" pitchFamily="34" charset="0"/>
              </a:rPr>
              <a:t>T. Qin, P. Li and S. Shen, "VINS-Mono: A Robust and Versatile Monocular Visual-Inertial State Estimator," in IEEE Transactions on Robotics, vol. 34, no. 4, pp. 1004-1020, Aug. 2018,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doi</a:t>
            </a:r>
            <a:r>
              <a:rPr lang="en-US" sz="2000" dirty="0">
                <a:effectLst/>
                <a:ea typeface="Calibri" panose="020F0502020204030204" pitchFamily="34" charset="0"/>
              </a:rPr>
              <a:t>: 10.1109/TRO.2018.2853729.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Calibri" panose="020F0502020204030204" pitchFamily="34" charset="0"/>
              </a:rPr>
              <a:t>S. Han and Z. Xi, "Dynamic Scene Semantics SLAM Based on Semantic Segmentation," in IEEE Access, vol. 8, pp. 43563-43570, 2020,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doi</a:t>
            </a:r>
            <a:r>
              <a:rPr lang="en-US" sz="2000" dirty="0">
                <a:effectLst/>
                <a:ea typeface="Calibri" panose="020F0502020204030204" pitchFamily="34" charset="0"/>
              </a:rPr>
              <a:t>: 10.1109/ACCESS.2020.2977684.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</a:rPr>
              <a:t>Hell, Peter &amp; </a:t>
            </a:r>
            <a:r>
              <a:rPr lang="en-US" sz="2000" dirty="0" err="1">
                <a:effectLst/>
              </a:rPr>
              <a:t>Varga</a:t>
            </a:r>
            <a:r>
              <a:rPr lang="en-US" sz="2000" dirty="0">
                <a:effectLst/>
              </a:rPr>
              <a:t>, Peter. (2019). Drone Systems for Factory Security and Surveillance. Interdisciplinary Description of Complex Systems. 17. 458-467. 10.7906/indecs.17.3.4.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effectLst/>
              </a:rPr>
              <a:t>Jerrin Bright </a:t>
            </a:r>
            <a:r>
              <a:rPr lang="en-US" sz="2000" b="0" i="1" dirty="0">
                <a:effectLst/>
              </a:rPr>
              <a:t>et al</a:t>
            </a:r>
            <a:r>
              <a:rPr lang="en-US" sz="2000" b="0" i="0" dirty="0">
                <a:effectLst/>
              </a:rPr>
              <a:t> 2021 ”Optimization of quadcopter frame using generative design and comparison with DJI F450 drone frame” </a:t>
            </a:r>
            <a:r>
              <a:rPr lang="en-US" sz="2000" b="0" i="1" dirty="0">
                <a:effectLst/>
              </a:rPr>
              <a:t>IOP Conf. Ser.: Mater. Sci. Eng.</a:t>
            </a:r>
            <a:r>
              <a:rPr lang="en-US" sz="2000" b="0" i="0" dirty="0">
                <a:effectLst/>
              </a:rPr>
              <a:t> </a:t>
            </a:r>
            <a:r>
              <a:rPr lang="en-US" sz="2000" b="1" i="0" dirty="0">
                <a:effectLst/>
              </a:rPr>
              <a:t>1012</a:t>
            </a:r>
            <a:r>
              <a:rPr lang="en-US" sz="2000" b="0" i="0" dirty="0">
                <a:effectLst/>
              </a:rPr>
              <a:t> 012019</a:t>
            </a:r>
            <a:endParaRPr lang="en-US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Thank You!</a:t>
            </a:r>
            <a:endParaRPr lang="en-GB" sz="7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9D79AF-C57F-47FA-92F4-6256D8EF6A26}"/>
              </a:ext>
            </a:extLst>
          </p:cNvPr>
          <p:cNvSpPr txBox="1">
            <a:spLocks/>
          </p:cNvSpPr>
          <p:nvPr/>
        </p:nvSpPr>
        <p:spPr>
          <a:xfrm>
            <a:off x="271330" y="774403"/>
            <a:ext cx="6990706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6000" dirty="0"/>
              <a:t>Atom Robotics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23" y="3063504"/>
            <a:ext cx="2321408" cy="53553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923" y="3842454"/>
            <a:ext cx="8254885" cy="2068167"/>
          </a:xfrm>
        </p:spPr>
        <p:txBody>
          <a:bodyPr/>
          <a:lstStyle/>
          <a:p>
            <a:pPr algn="just"/>
            <a:r>
              <a:rPr lang="en-US" b="0" i="0" u="none" strike="noStrike" baseline="0" dirty="0"/>
              <a:t>Accurate navigation in GPS-restricted environments using the State-of-the-Art visual SLAM technique. </a:t>
            </a:r>
          </a:p>
          <a:p>
            <a:pPr algn="just"/>
            <a:r>
              <a:rPr lang="en-US" b="0" i="0" u="none" strike="noStrike" baseline="0" dirty="0"/>
              <a:t>Removal of dynamics features thus making suitable for </a:t>
            </a:r>
            <a:r>
              <a:rPr lang="en-US" dirty="0"/>
              <a:t>real-time test scenarios as most of the drone enthusiasts consider working in static scenarios. </a:t>
            </a:r>
          </a:p>
          <a:p>
            <a:pPr algn="just"/>
            <a:r>
              <a:rPr lang="en-US" b="0" i="0" u="none" strike="noStrike" baseline="0" dirty="0"/>
              <a:t>Dynamic Obstacle Avoidance using Panoptic and Optical Flow. </a:t>
            </a:r>
          </a:p>
          <a:p>
            <a:pPr algn="just"/>
            <a:r>
              <a:rPr lang="en-US" b="0" i="0" u="none" strike="noStrike" baseline="0" dirty="0"/>
              <a:t>Optimization of drone frame using Generative Designing technique.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AE2468-FD22-4384-A743-C56736A63B28}"/>
              </a:ext>
            </a:extLst>
          </p:cNvPr>
          <p:cNvSpPr txBox="1">
            <a:spLocks/>
          </p:cNvSpPr>
          <p:nvPr/>
        </p:nvSpPr>
        <p:spPr>
          <a:xfrm>
            <a:off x="4552127" y="1046159"/>
            <a:ext cx="2447786" cy="58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CF91D-46CA-4A42-AF94-91F9BB95180A}"/>
              </a:ext>
            </a:extLst>
          </p:cNvPr>
          <p:cNvSpPr txBox="1"/>
          <p:nvPr/>
        </p:nvSpPr>
        <p:spPr>
          <a:xfrm>
            <a:off x="2239961" y="2054832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FCBCA-9419-4294-9328-66573AD267FB}"/>
              </a:ext>
            </a:extLst>
          </p:cNvPr>
          <p:cNvSpPr txBox="1"/>
          <p:nvPr/>
        </p:nvSpPr>
        <p:spPr>
          <a:xfrm>
            <a:off x="8067507" y="205483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FEATURES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AD1D4E8-F37D-48DE-B85C-4D2F78726AD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7295792" y="111162"/>
            <a:ext cx="423898" cy="346344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E6D505B-D932-440B-82AA-B49213C4752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59016" y="337827"/>
            <a:ext cx="423897" cy="301011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C3D48D-991F-4713-BEAD-6CDB91C4133B}"/>
              </a:ext>
            </a:extLst>
          </p:cNvPr>
          <p:cNvSpPr txBox="1"/>
          <p:nvPr/>
        </p:nvSpPr>
        <p:spPr>
          <a:xfrm>
            <a:off x="4965541" y="2054832"/>
            <a:ext cx="1620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FRAME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D9FEE3-932A-45EC-8519-BA9A5AC021B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6020" y="1630935"/>
            <a:ext cx="0" cy="423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12" y="255234"/>
            <a:ext cx="11061388" cy="8590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DESIGNING OF THE FRAME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88569C-79DE-43F5-9C6D-FFCEDB371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2274"/>
              </p:ext>
            </p:extLst>
          </p:nvPr>
        </p:nvGraphicFramePr>
        <p:xfrm>
          <a:off x="4941116" y="1985905"/>
          <a:ext cx="7018208" cy="469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52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1754552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1754552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1754552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3919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Component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Pieces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Net Weight (gm)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Cost (INR)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46359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RS2205S Motor (2700kv)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3359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Pixhawk FC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3359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M8N GPS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3359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5” Propeller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3359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BL Heli  ESC (40A)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3359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PC Hub PDB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  <a:tr h="3359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Camera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52210"/>
                  </a:ext>
                </a:extLst>
              </a:tr>
              <a:tr h="33594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Telemetry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67858"/>
                  </a:ext>
                </a:extLst>
              </a:tr>
              <a:tr h="46359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LiPo Battery (5200mah)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80019"/>
                  </a:ext>
                </a:extLst>
              </a:tr>
              <a:tr h="46359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Onboard Custom CPU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1742"/>
                  </a:ext>
                </a:extLst>
              </a:tr>
              <a:tr h="35603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1815.7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30052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C1B181DC-8A85-4F92-B7D4-0527F8EF1AF3}"/>
              </a:ext>
            </a:extLst>
          </p:cNvPr>
          <p:cNvSpPr txBox="1">
            <a:spLocks/>
          </p:cNvSpPr>
          <p:nvPr/>
        </p:nvSpPr>
        <p:spPr>
          <a:xfrm>
            <a:off x="7233391" y="1329547"/>
            <a:ext cx="2433657" cy="385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LOAD CONDITIONS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4971B01-DE7B-4BF2-AC82-EFFA7ADD640B}"/>
              </a:ext>
            </a:extLst>
          </p:cNvPr>
          <p:cNvSpPr txBox="1">
            <a:spLocks/>
          </p:cNvSpPr>
          <p:nvPr/>
        </p:nvSpPr>
        <p:spPr>
          <a:xfrm>
            <a:off x="597212" y="5262967"/>
            <a:ext cx="4218069" cy="14172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Iterative design exploration process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Uses AI to generate multiple design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Mass reduction and structural optimization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38D5704-FD58-4E0A-BA71-B06392061704}"/>
              </a:ext>
            </a:extLst>
          </p:cNvPr>
          <p:cNvSpPr txBox="1">
            <a:spLocks/>
          </p:cNvSpPr>
          <p:nvPr/>
        </p:nvSpPr>
        <p:spPr>
          <a:xfrm>
            <a:off x="1260799" y="1333633"/>
            <a:ext cx="3160529" cy="385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GENERATIVE DESIGNING</a:t>
            </a:r>
          </a:p>
        </p:txBody>
      </p:sp>
      <p:pic>
        <p:nvPicPr>
          <p:cNvPr id="5" name="Online Media 4" title="&quot;Generative&quot; design of a quadcopter frame from Autodesk Research">
            <a:hlinkClick r:id="" action="ppaction://media"/>
            <a:extLst>
              <a:ext uri="{FF2B5EF4-FFF2-40B4-BE49-F238E27FC236}">
                <a16:creationId xmlns:a16="http://schemas.microsoft.com/office/drawing/2014/main" id="{06C06D17-258F-4AAD-B398-A04950CC12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3"/>
          <a:srcRect l="12482" r="12214"/>
          <a:stretch/>
        </p:blipFill>
        <p:spPr>
          <a:xfrm>
            <a:off x="1143073" y="1933934"/>
            <a:ext cx="3126345" cy="31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657474D-26B6-4D21-A11D-9B6F8530DC2B}"/>
              </a:ext>
            </a:extLst>
          </p:cNvPr>
          <p:cNvSpPr txBox="1">
            <a:spLocks/>
          </p:cNvSpPr>
          <p:nvPr/>
        </p:nvSpPr>
        <p:spPr>
          <a:xfrm>
            <a:off x="488950" y="411991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SIMULATION RESULTS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CC2EF342-EFBE-4E08-A66E-E056DCE215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7421" y="1699010"/>
            <a:ext cx="5528310" cy="2153920"/>
          </a:xfrm>
          <a:prstGeom prst="rect">
            <a:avLst/>
          </a:prstGeom>
        </p:spPr>
      </p:pic>
      <p:pic>
        <p:nvPicPr>
          <p:cNvPr id="8" name="image2.png">
            <a:extLst>
              <a:ext uri="{FF2B5EF4-FFF2-40B4-BE49-F238E27FC236}">
                <a16:creationId xmlns:a16="http://schemas.microsoft.com/office/drawing/2014/main" id="{FDB942A5-8688-4626-A6E7-BB231788ED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19" y="4328894"/>
            <a:ext cx="5553707" cy="21088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091E58-7A44-4889-8D74-E48511C079BC}"/>
              </a:ext>
            </a:extLst>
          </p:cNvPr>
          <p:cNvSpPr txBox="1"/>
          <p:nvPr/>
        </p:nvSpPr>
        <p:spPr>
          <a:xfrm>
            <a:off x="6032819" y="3852930"/>
            <a:ext cx="555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VON-MISES STRESS             STATIC STRAIN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35B6C-EC68-4DD9-8F3C-4AEE0599A9BA}"/>
              </a:ext>
            </a:extLst>
          </p:cNvPr>
          <p:cNvSpPr txBox="1"/>
          <p:nvPr/>
        </p:nvSpPr>
        <p:spPr>
          <a:xfrm>
            <a:off x="5960744" y="6437729"/>
            <a:ext cx="569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DISPLACEMENT         MODULAR FREQUENCY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A532981-C027-440E-9F54-21B8C29BE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4488" r="74476">
                        <a14:foregroundMark x1="41370" y1="60809" x2="40448" y2="61367"/>
                        <a14:foregroundMark x1="42292" y1="60530" x2="43610" y2="59554"/>
                        <a14:foregroundMark x1="41765" y1="39331" x2="43017" y2="36960"/>
                        <a14:foregroundMark x1="41765" y1="38494" x2="43149" y2="36541"/>
                        <a14:foregroundMark x1="42029" y1="38075" x2="43742" y2="36402"/>
                        <a14:foregroundMark x1="42029" y1="38494" x2="42622" y2="37657"/>
                        <a14:foregroundMark x1="42095" y1="37796" x2="42622" y2="36960"/>
                        <a14:foregroundMark x1="42754" y1="36262" x2="42754" y2="36262"/>
                        <a14:foregroundMark x1="57576" y1="82148" x2="57576" y2="81869"/>
                        <a14:foregroundMark x1="57049" y1="81590" x2="57049" y2="81590"/>
                        <a14:foregroundMark x1="56258" y1="81311" x2="56258" y2="81311"/>
                        <a14:foregroundMark x1="56785" y1="81729" x2="56785" y2="81729"/>
                        <a14:foregroundMark x1="57181" y1="82148" x2="57181" y2="82148"/>
                        <a14:foregroundMark x1="56917" y1="82287" x2="56917" y2="82287"/>
                        <a14:foregroundMark x1="56588" y1="82148" x2="56588" y2="82148"/>
                        <a14:foregroundMark x1="56324" y1="82148" x2="56324" y2="82148"/>
                        <a14:foregroundMark x1="55995" y1="81450" x2="55995" y2="81450"/>
                        <a14:foregroundMark x1="55731" y1="81172" x2="55731" y2="81172"/>
                        <a14:foregroundMark x1="55468" y1="80893" x2="55468" y2="80893"/>
                        <a14:foregroundMark x1="55336" y1="80335" x2="55336" y2="80335"/>
                        <a14:foregroundMark x1="58235" y1="70711" x2="58235" y2="70711"/>
                        <a14:foregroundMark x1="58696" y1="70432" x2="58696" y2="70432"/>
                        <a14:foregroundMark x1="59289" y1="70572" x2="59289" y2="70572"/>
                        <a14:foregroundMark x1="59947" y1="70990" x2="59947" y2="70990"/>
                        <a14:foregroundMark x1="55468" y1="81032" x2="55468" y2="81032"/>
                        <a14:foregroundMark x1="54941" y1="80753" x2="54941" y2="80753"/>
                        <a14:foregroundMark x1="54875" y1="80614" x2="54875" y2="80614"/>
                        <a14:foregroundMark x1="54611" y1="80056" x2="54611" y2="80056"/>
                        <a14:foregroundMark x1="54414" y1="79637" x2="54414" y2="79637"/>
                        <a14:foregroundMark x1="54216" y1="78940" x2="54216" y2="78940"/>
                        <a14:foregroundMark x1="54084" y1="78661" x2="54084" y2="78661"/>
                        <a14:foregroundMark x1="54018" y1="78103" x2="54018" y2="78103"/>
                        <a14:foregroundMark x1="54282" y1="79358" x2="54282" y2="79358"/>
                        <a14:foregroundMark x1="54611" y1="80474" x2="54611" y2="80474"/>
                        <a14:foregroundMark x1="61331" y1="80614" x2="61331" y2="80614"/>
                        <a14:foregroundMark x1="61397" y1="80056" x2="61397" y2="80056"/>
                        <a14:foregroundMark x1="61660" y1="79498" x2="61660" y2="79498"/>
                        <a14:foregroundMark x1="61792" y1="79079" x2="61792" y2="79079"/>
                        <a14:foregroundMark x1="61924" y1="78382" x2="61924" y2="78382"/>
                        <a14:foregroundMark x1="62121" y1="78382" x2="62121" y2="78382"/>
                        <a14:foregroundMark x1="34519" y1="71269" x2="34519" y2="71269"/>
                        <a14:foregroundMark x1="34783" y1="71827" x2="34783" y2="71827"/>
                        <a14:foregroundMark x1="34190" y1="71688" x2="34190" y2="71688"/>
                        <a14:foregroundMark x1="33794" y1="71130" x2="33794" y2="71130"/>
                        <a14:foregroundMark x1="33333" y1="70851" x2="33333" y2="70851"/>
                        <a14:foregroundMark x1="33465" y1="71269" x2="33465" y2="71269"/>
                        <a14:foregroundMark x1="33070" y1="71130" x2="33070" y2="71130"/>
                        <a14:foregroundMark x1="32872" y1="70711" x2="32872" y2="70711"/>
                        <a14:foregroundMark x1="32675" y1="70711" x2="32675" y2="70711"/>
                        <a14:foregroundMark x1="32411" y1="70153" x2="32411" y2="70153"/>
                        <a14:foregroundMark x1="32279" y1="70153" x2="32279" y2="70153"/>
                        <a14:foregroundMark x1="32213" y1="69596" x2="32213" y2="69596"/>
                        <a14:foregroundMark x1="32016" y1="69317" x2="32016" y2="69317"/>
                        <a14:foregroundMark x1="31950" y1="68759" x2="31950" y2="68759"/>
                        <a14:foregroundMark x1="31818" y1="68759" x2="31818" y2="68759"/>
                        <a14:foregroundMark x1="31884" y1="67225" x2="31884" y2="67225"/>
                        <a14:foregroundMark x1="31884" y1="66527" x2="31884" y2="66527"/>
                        <a14:foregroundMark x1="32082" y1="64854" x2="32082" y2="64854"/>
                        <a14:foregroundMark x1="34453" y1="61088" x2="34453" y2="61088"/>
                        <a14:foregroundMark x1="33794" y1="61227" x2="33794" y2="61227"/>
                        <a14:foregroundMark x1="36232" y1="60530" x2="36232" y2="60530"/>
                        <a14:foregroundMark x1="36561" y1="60669" x2="36561" y2="60669"/>
                        <a14:foregroundMark x1="37154" y1="60948" x2="37154" y2="60948"/>
                        <a14:foregroundMark x1="35244" y1="60669" x2="35244" y2="60669"/>
                        <a14:foregroundMark x1="35573" y1="60669" x2="35573" y2="60669"/>
                        <a14:foregroundMark x1="34914" y1="60669" x2="34914" y2="60669"/>
                        <a14:foregroundMark x1="40250" y1="64854" x2="40250" y2="64854"/>
                        <a14:foregroundMark x1="39921" y1="65551" x2="39921" y2="65551"/>
                        <a14:foregroundMark x1="39723" y1="65969" x2="39723" y2="65969"/>
                        <a14:foregroundMark x1="39526" y1="66388" x2="39526" y2="66388"/>
                        <a14:foregroundMark x1="45586" y1="41980" x2="45586" y2="41980"/>
                        <a14:foregroundMark x1="44137" y1="42678" x2="44137" y2="42678"/>
                        <a14:foregroundMark x1="43742" y1="42957" x2="43742" y2="42957"/>
                        <a14:foregroundMark x1="43215" y1="42817" x2="43215" y2="42817"/>
                        <a14:foregroundMark x1="58432" y1="48815" x2="58432" y2="48815"/>
                        <a14:foregroundMark x1="59091" y1="48257" x2="59091" y2="48257"/>
                        <a14:foregroundMark x1="59223" y1="48257" x2="59223" y2="48257"/>
                        <a14:foregroundMark x1="59552" y1="47838" x2="59552" y2="47838"/>
                        <a14:foregroundMark x1="58498" y1="48675" x2="58498" y2="48675"/>
                        <a14:foregroundMark x1="58630" y1="48675" x2="58630" y2="48675"/>
                        <a14:foregroundMark x1="58235" y1="49233" x2="58235" y2="49233"/>
                        <a14:foregroundMark x1="57576" y1="49233" x2="57576" y2="49233"/>
                        <a14:foregroundMark x1="56192" y1="43933" x2="56324" y2="44491"/>
                        <a14:foregroundMark x1="56324" y1="44491" x2="56324" y2="44491"/>
                        <a14:foregroundMark x1="56653" y1="47838" x2="56653" y2="47838"/>
                        <a14:foregroundMark x1="56653" y1="48954" x2="56653" y2="48954"/>
                        <a14:foregroundMark x1="57115" y1="49930" x2="57115" y2="49930"/>
                        <a14:foregroundMark x1="57510" y1="50349" x2="57510" y2="50349"/>
                        <a14:foregroundMark x1="63636" y1="50767" x2="63636" y2="50767"/>
                        <a14:foregroundMark x1="62451" y1="42538" x2="62451" y2="42538"/>
                        <a14:foregroundMark x1="63241" y1="41980" x2="63241" y2="41980"/>
                        <a14:foregroundMark x1="64163" y1="41562" x2="64163" y2="41562"/>
                        <a14:foregroundMark x1="63636" y1="41702" x2="63636" y2="41702"/>
                        <a14:foregroundMark x1="64888" y1="41702" x2="64888" y2="41702"/>
                        <a14:foregroundMark x1="65283" y1="41702" x2="65283" y2="41702"/>
                        <a14:foregroundMark x1="65876" y1="41841" x2="65876" y2="41841"/>
                        <a14:foregroundMark x1="66206" y1="42120" x2="66206" y2="42120"/>
                        <a14:foregroundMark x1="66864" y1="42817" x2="66864" y2="42817"/>
                        <a14:foregroundMark x1="67984" y1="48396" x2="67984" y2="48396"/>
                        <a14:foregroundMark x1="68248" y1="48257" x2="68248" y2="48257"/>
                        <a14:foregroundMark x1="68248" y1="47141" x2="68248" y2="47141"/>
                        <a14:foregroundMark x1="68445" y1="47559" x2="68445" y2="47559"/>
                        <a14:foregroundMark x1="42622" y1="42538" x2="42622" y2="42538"/>
                        <a14:foregroundMark x1="42292" y1="42538" x2="42292" y2="42538"/>
                        <a14:foregroundMark x1="41963" y1="42399" x2="41963" y2="42399"/>
                        <a14:foregroundMark x1="41765" y1="41562" x2="41765" y2="41562"/>
                        <a14:foregroundMark x1="41370" y1="41004" x2="41370" y2="41004"/>
                        <a14:foregroundMark x1="41238" y1="40028" x2="41238" y2="40028"/>
                        <a14:foregroundMark x1="41238" y1="39331" x2="41238" y2="39331"/>
                        <a14:foregroundMark x1="41238" y1="38773" x2="41238" y2="38773"/>
                        <a14:foregroundMark x1="42885" y1="35704" x2="43017" y2="35844"/>
                        <a14:foregroundMark x1="43610" y1="35286" x2="43610" y2="35286"/>
                        <a14:foregroundMark x1="44071" y1="34728" x2="44071" y2="34728"/>
                        <a14:foregroundMark x1="44664" y1="35007" x2="44664" y2="35007"/>
                        <a14:foregroundMark x1="44598" y1="34728" x2="44598" y2="34728"/>
                        <a14:foregroundMark x1="44993" y1="34728" x2="44993" y2="34728"/>
                        <a14:foregroundMark x1="45455" y1="34868" x2="45455" y2="34868"/>
                        <a14:foregroundMark x1="46574" y1="35286" x2="46574" y2="35286"/>
                        <a14:foregroundMark x1="47299" y1="36123" x2="47299" y2="36123"/>
                        <a14:foregroundMark x1="44664" y1="43654" x2="44664" y2="43654"/>
                        <a14:foregroundMark x1="44993" y1="44073" x2="44993" y2="44073"/>
                        <a14:foregroundMark x1="49473" y1="62901" x2="49473" y2="62901"/>
                        <a14:foregroundMark x1="50198" y1="63180" x2="50198" y2="63180"/>
                        <a14:foregroundMark x1="51054" y1="63598" x2="51054" y2="63598"/>
                        <a14:foregroundMark x1="48880" y1="62483" x2="48880" y2="62483"/>
                        <a14:foregroundMark x1="47958" y1="62204" x2="47958" y2="62204"/>
                        <a14:foregroundMark x1="47299" y1="62064" x2="47299" y2="62064"/>
                        <a14:foregroundMark x1="55336" y1="59414" x2="55336" y2="59414"/>
                        <a14:foregroundMark x1="55665" y1="57741" x2="55665" y2="57741"/>
                        <a14:foregroundMark x1="56061" y1="56206" x2="56061" y2="56206"/>
                        <a14:foregroundMark x1="55138" y1="60530" x2="55138" y2="60530"/>
                        <a14:foregroundMark x1="55665" y1="58856" x2="55665" y2="58856"/>
                        <a14:foregroundMark x1="55797" y1="57741" x2="55797" y2="57741"/>
                        <a14:foregroundMark x1="55929" y1="57601" x2="55929" y2="57601"/>
                        <a14:foregroundMark x1="56061" y1="56625" x2="56061" y2="56625"/>
                        <a14:foregroundMark x1="56390" y1="55788" x2="56390" y2="55788"/>
                        <a14:foregroundMark x1="56522" y1="54951" x2="56522" y2="54951"/>
                        <a14:foregroundMark x1="41436" y1="38075" x2="41436" y2="38075"/>
                        <a14:foregroundMark x1="41568" y1="37378" x2="41568" y2="37378"/>
                        <a14:foregroundMark x1="41831" y1="36960" x2="41831" y2="36960"/>
                        <a14:foregroundMark x1="42227" y1="36402" x2="42227" y2="36402"/>
                        <a14:foregroundMark x1="38735" y1="68898" x2="38735" y2="68898"/>
                        <a14:foregroundMark x1="64295" y1="50907" x2="64295" y2="50907"/>
                        <a14:foregroundMark x1="64559" y1="41841" x2="64559" y2="41841"/>
                        <a14:foregroundMark x1="66601" y1="41980" x2="66601" y2="41980"/>
                        <a14:backgroundMark x1="50725" y1="55649" x2="50725" y2="55649"/>
                        <a14:backgroundMark x1="50725" y1="55649" x2="50725" y2="55649"/>
                        <a14:backgroundMark x1="50198" y1="56346" x2="50198" y2="56346"/>
                        <a14:backgroundMark x1="50791" y1="56206" x2="50791" y2="56206"/>
                        <a14:backgroundMark x1="51186" y1="55788" x2="51186" y2="55788"/>
                        <a14:backgroundMark x1="35507" y1="66527" x2="35507" y2="66527"/>
                        <a14:backgroundMark x1="57773" y1="76709" x2="57773" y2="7670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29737" r="29876" b="13695"/>
          <a:stretch/>
        </p:blipFill>
        <p:spPr bwMode="auto">
          <a:xfrm>
            <a:off x="1089387" y="1662574"/>
            <a:ext cx="4204504" cy="28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4241E2C-26F4-4C69-9E36-F344D7036F13}"/>
              </a:ext>
            </a:extLst>
          </p:cNvPr>
          <p:cNvSpPr txBox="1">
            <a:spLocks/>
          </p:cNvSpPr>
          <p:nvPr/>
        </p:nvSpPr>
        <p:spPr>
          <a:xfrm>
            <a:off x="1089387" y="4518505"/>
            <a:ext cx="4694052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/>
              <a:t>Mass of Frame (Lf)= 400gms</a:t>
            </a:r>
          </a:p>
          <a:p>
            <a:pPr algn="just"/>
            <a:r>
              <a:rPr lang="en-US" sz="1400" dirty="0"/>
              <a:t>External Load (Le)= 1800gms</a:t>
            </a:r>
          </a:p>
          <a:p>
            <a:pPr algn="just"/>
            <a:r>
              <a:rPr lang="en-US" sz="1400" dirty="0"/>
              <a:t>M = Lf + Le = 2200gms = 2.2kg</a:t>
            </a:r>
          </a:p>
          <a:p>
            <a:pPr algn="just"/>
            <a:r>
              <a:rPr lang="en-US" sz="1400" dirty="0"/>
              <a:t>F = M x g = 22N</a:t>
            </a:r>
          </a:p>
          <a:p>
            <a:pPr algn="just"/>
            <a:r>
              <a:rPr lang="en-US" sz="1400" dirty="0"/>
              <a:t>Wheelbase = 450mm</a:t>
            </a:r>
          </a:p>
          <a:p>
            <a:pPr algn="just"/>
            <a:r>
              <a:rPr lang="en-US" sz="1400" dirty="0"/>
              <a:t>This implies that each and every motor should have a thrust of 22N/4 = 5.5N.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532B8CD0-4D89-4B98-8F9F-692310FA2995}"/>
              </a:ext>
            </a:extLst>
          </p:cNvPr>
          <p:cNvSpPr txBox="1">
            <a:spLocks/>
          </p:cNvSpPr>
          <p:nvPr/>
        </p:nvSpPr>
        <p:spPr>
          <a:xfrm>
            <a:off x="7002425" y="1185088"/>
            <a:ext cx="3819374" cy="407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AFTER GENERATIVE DESIGNING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234EAF00-4B2D-4FB3-85BF-9DD3900B4389}"/>
              </a:ext>
            </a:extLst>
          </p:cNvPr>
          <p:cNvSpPr txBox="1">
            <a:spLocks/>
          </p:cNvSpPr>
          <p:nvPr/>
        </p:nvSpPr>
        <p:spPr>
          <a:xfrm>
            <a:off x="1185229" y="1000838"/>
            <a:ext cx="4156884" cy="625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BEFORE GENERATIVE DESIGNING</a:t>
            </a:r>
          </a:p>
        </p:txBody>
      </p:sp>
    </p:spTree>
    <p:extLst>
      <p:ext uri="{BB962C8B-B14F-4D97-AF65-F5344CB8AC3E}">
        <p14:creationId xmlns:p14="http://schemas.microsoft.com/office/powerpoint/2010/main" val="14605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Generative Designing (GD) Technique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B5D161-5E83-4A75-A4DB-88DC46C5ECBE}"/>
              </a:ext>
            </a:extLst>
          </p:cNvPr>
          <p:cNvGrpSpPr/>
          <p:nvPr/>
        </p:nvGrpSpPr>
        <p:grpSpPr>
          <a:xfrm>
            <a:off x="2923081" y="1616467"/>
            <a:ext cx="6345838" cy="595877"/>
            <a:chOff x="0" y="824707"/>
            <a:chExt cx="6830568" cy="59587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2BC34AE-80FA-4F05-9908-F99B5B3083D4}"/>
                </a:ext>
              </a:extLst>
            </p:cNvPr>
            <p:cNvSpPr/>
            <p:nvPr/>
          </p:nvSpPr>
          <p:spPr>
            <a:xfrm>
              <a:off x="0" y="824707"/>
              <a:ext cx="6830568" cy="5958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6319A85B-C117-4746-A5EE-DD64F07877CE}"/>
                </a:ext>
              </a:extLst>
            </p:cNvPr>
            <p:cNvSpPr txBox="1"/>
            <p:nvPr/>
          </p:nvSpPr>
          <p:spPr>
            <a:xfrm>
              <a:off x="29088" y="853795"/>
              <a:ext cx="6772392" cy="537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All the designs generated are within the safety limit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671EF1-98F6-4C0E-AE5C-AD81C4954842}"/>
              </a:ext>
            </a:extLst>
          </p:cNvPr>
          <p:cNvGrpSpPr/>
          <p:nvPr/>
        </p:nvGrpSpPr>
        <p:grpSpPr>
          <a:xfrm>
            <a:off x="2923081" y="2255545"/>
            <a:ext cx="6345838" cy="595877"/>
            <a:chOff x="0" y="1463785"/>
            <a:chExt cx="6830568" cy="59587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18DCF15-3A86-44B2-B68F-EB9CDB1289EF}"/>
                </a:ext>
              </a:extLst>
            </p:cNvPr>
            <p:cNvSpPr/>
            <p:nvPr/>
          </p:nvSpPr>
          <p:spPr>
            <a:xfrm>
              <a:off x="0" y="1463785"/>
              <a:ext cx="6830568" cy="5958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03510"/>
                <a:satOff val="-592"/>
                <a:lumOff val="392"/>
                <a:alphaOff val="0"/>
              </a:schemeClr>
            </a:fillRef>
            <a:effectRef idx="0">
              <a:schemeClr val="accent2">
                <a:hueOff val="303510"/>
                <a:satOff val="-592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6">
              <a:extLst>
                <a:ext uri="{FF2B5EF4-FFF2-40B4-BE49-F238E27FC236}">
                  <a16:creationId xmlns:a16="http://schemas.microsoft.com/office/drawing/2014/main" id="{62682727-B3CC-4BB5-9591-DDD1C6B93A9D}"/>
                </a:ext>
              </a:extLst>
            </p:cNvPr>
            <p:cNvSpPr txBox="1"/>
            <p:nvPr/>
          </p:nvSpPr>
          <p:spPr>
            <a:xfrm>
              <a:off x="29088" y="1492873"/>
              <a:ext cx="6772392" cy="537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Mass is comparatively less for </a:t>
              </a:r>
              <a:r>
                <a:rPr lang="en-US" sz="1500" kern="1200" dirty="0">
                  <a:latin typeface="Neue Haas Grotesk Text Pro"/>
                </a:rPr>
                <a:t>generatively</a:t>
              </a:r>
              <a:r>
                <a:rPr lang="en-US" sz="1500" kern="1200" dirty="0"/>
                <a:t>  designed frames when compared to </a:t>
              </a:r>
              <a:r>
                <a:rPr lang="en-US" sz="1500" dirty="0"/>
                <a:t>t</a:t>
              </a:r>
              <a:r>
                <a:rPr lang="en-US" sz="1500" kern="1200" dirty="0"/>
                <a:t>raditionally designed drone frame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4462E6-33F5-4243-8904-9D8FFF96A7A0}"/>
              </a:ext>
            </a:extLst>
          </p:cNvPr>
          <p:cNvGrpSpPr/>
          <p:nvPr/>
        </p:nvGrpSpPr>
        <p:grpSpPr>
          <a:xfrm>
            <a:off x="2923081" y="2894622"/>
            <a:ext cx="6345838" cy="595877"/>
            <a:chOff x="0" y="2102862"/>
            <a:chExt cx="6830568" cy="5958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C67B698-EC22-4A44-B8E1-3596A58DCD6E}"/>
                </a:ext>
              </a:extLst>
            </p:cNvPr>
            <p:cNvSpPr/>
            <p:nvPr/>
          </p:nvSpPr>
          <p:spPr>
            <a:xfrm>
              <a:off x="0" y="2102862"/>
              <a:ext cx="6830568" cy="5958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607021"/>
                <a:satOff val="-1185"/>
                <a:lumOff val="784"/>
                <a:alphaOff val="0"/>
              </a:schemeClr>
            </a:fillRef>
            <a:effectRef idx="0">
              <a:schemeClr val="accent2">
                <a:hueOff val="607021"/>
                <a:satOff val="-1185"/>
                <a:lumOff val="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8">
              <a:extLst>
                <a:ext uri="{FF2B5EF4-FFF2-40B4-BE49-F238E27FC236}">
                  <a16:creationId xmlns:a16="http://schemas.microsoft.com/office/drawing/2014/main" id="{C52C69A8-5908-4E61-A70B-4A4C57ADF13B}"/>
                </a:ext>
              </a:extLst>
            </p:cNvPr>
            <p:cNvSpPr txBox="1"/>
            <p:nvPr/>
          </p:nvSpPr>
          <p:spPr>
            <a:xfrm>
              <a:off x="29088" y="2131950"/>
              <a:ext cx="6772392" cy="537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Factor of safety of our frame is almost 4 times of DJI F450 Drone frame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3EFB2-1A34-4115-99CA-A785F84A7E45}"/>
              </a:ext>
            </a:extLst>
          </p:cNvPr>
          <p:cNvGrpSpPr/>
          <p:nvPr/>
        </p:nvGrpSpPr>
        <p:grpSpPr>
          <a:xfrm>
            <a:off x="2923081" y="3533699"/>
            <a:ext cx="6345838" cy="595877"/>
            <a:chOff x="0" y="2741939"/>
            <a:chExt cx="6830568" cy="59587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59C4DEE-456D-44FC-AAE3-D555ACE2CF65}"/>
                </a:ext>
              </a:extLst>
            </p:cNvPr>
            <p:cNvSpPr/>
            <p:nvPr/>
          </p:nvSpPr>
          <p:spPr>
            <a:xfrm>
              <a:off x="0" y="2741939"/>
              <a:ext cx="6830568" cy="5958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910531"/>
                <a:satOff val="-1777"/>
                <a:lumOff val="1177"/>
                <a:alphaOff val="0"/>
              </a:schemeClr>
            </a:fillRef>
            <a:effectRef idx="0">
              <a:schemeClr val="accent2">
                <a:hueOff val="910531"/>
                <a:satOff val="-1777"/>
                <a:lumOff val="1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10">
              <a:extLst>
                <a:ext uri="{FF2B5EF4-FFF2-40B4-BE49-F238E27FC236}">
                  <a16:creationId xmlns:a16="http://schemas.microsoft.com/office/drawing/2014/main" id="{B3EDEFD8-1508-438E-8B6D-3E1EE405B851}"/>
                </a:ext>
              </a:extLst>
            </p:cNvPr>
            <p:cNvSpPr txBox="1"/>
            <p:nvPr/>
          </p:nvSpPr>
          <p:spPr>
            <a:xfrm>
              <a:off x="29088" y="2771027"/>
              <a:ext cx="6772392" cy="537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Maximum displacement of our frame is just about 0.6 mm under  the loading conditions which is </a:t>
              </a:r>
              <a:r>
                <a:rPr lang="en-US" sz="1500" dirty="0"/>
                <a:t>1</a:t>
              </a:r>
              <a:r>
                <a:rPr lang="en-US" sz="1500" kern="1200" dirty="0"/>
                <a:t>0 times when compared to DJI Drone frame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41470C-05DF-46D6-9A79-B4BE678A2475}"/>
              </a:ext>
            </a:extLst>
          </p:cNvPr>
          <p:cNvGrpSpPr/>
          <p:nvPr/>
        </p:nvGrpSpPr>
        <p:grpSpPr>
          <a:xfrm>
            <a:off x="2923081" y="4172777"/>
            <a:ext cx="6345838" cy="595877"/>
            <a:chOff x="0" y="3381017"/>
            <a:chExt cx="6830568" cy="59587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1B2926F-DC8F-40D8-B93B-53216F3544B5}"/>
                </a:ext>
              </a:extLst>
            </p:cNvPr>
            <p:cNvSpPr/>
            <p:nvPr/>
          </p:nvSpPr>
          <p:spPr>
            <a:xfrm>
              <a:off x="0" y="3381017"/>
              <a:ext cx="6830568" cy="5958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214041"/>
                <a:satOff val="-2370"/>
                <a:lumOff val="1569"/>
                <a:alphaOff val="0"/>
              </a:schemeClr>
            </a:fillRef>
            <a:effectRef idx="0">
              <a:schemeClr val="accent2">
                <a:hueOff val="1214041"/>
                <a:satOff val="-2370"/>
                <a:lumOff val="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12">
              <a:extLst>
                <a:ext uri="{FF2B5EF4-FFF2-40B4-BE49-F238E27FC236}">
                  <a16:creationId xmlns:a16="http://schemas.microsoft.com/office/drawing/2014/main" id="{36E2C805-E104-4C63-A610-36D9C75001A5}"/>
                </a:ext>
              </a:extLst>
            </p:cNvPr>
            <p:cNvSpPr txBox="1"/>
            <p:nvPr/>
          </p:nvSpPr>
          <p:spPr>
            <a:xfrm>
              <a:off x="29088" y="3410105"/>
              <a:ext cx="6772392" cy="537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Von misses stress is 11.4 times less </a:t>
              </a:r>
              <a:r>
                <a:rPr lang="en-US" sz="1500" dirty="0"/>
                <a:t>for our </a:t>
              </a:r>
              <a:r>
                <a:rPr lang="en-US" sz="1500" kern="1200" dirty="0"/>
                <a:t>frame in comparison to DJI F450 Frame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9CC92B-1B08-4A60-A73C-4900204AA66D}"/>
              </a:ext>
            </a:extLst>
          </p:cNvPr>
          <p:cNvGrpSpPr/>
          <p:nvPr/>
        </p:nvGrpSpPr>
        <p:grpSpPr>
          <a:xfrm>
            <a:off x="2923081" y="4811854"/>
            <a:ext cx="6345838" cy="595877"/>
            <a:chOff x="0" y="4020094"/>
            <a:chExt cx="6830568" cy="5958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C409A95-1F77-43F3-874D-84D923ABC419}"/>
                </a:ext>
              </a:extLst>
            </p:cNvPr>
            <p:cNvSpPr/>
            <p:nvPr/>
          </p:nvSpPr>
          <p:spPr>
            <a:xfrm>
              <a:off x="0" y="4020094"/>
              <a:ext cx="6830568" cy="5958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517552"/>
                <a:satOff val="-2962"/>
                <a:lumOff val="1961"/>
                <a:alphaOff val="0"/>
              </a:schemeClr>
            </a:fillRef>
            <a:effectRef idx="0">
              <a:schemeClr val="accent2">
                <a:hueOff val="1517552"/>
                <a:satOff val="-2962"/>
                <a:lumOff val="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14">
              <a:extLst>
                <a:ext uri="{FF2B5EF4-FFF2-40B4-BE49-F238E27FC236}">
                  <a16:creationId xmlns:a16="http://schemas.microsoft.com/office/drawing/2014/main" id="{3DEFE3DE-AAA4-40FD-B079-E0F13B0D9316}"/>
                </a:ext>
              </a:extLst>
            </p:cNvPr>
            <p:cNvSpPr txBox="1"/>
            <p:nvPr/>
          </p:nvSpPr>
          <p:spPr>
            <a:xfrm>
              <a:off x="29088" y="4049182"/>
              <a:ext cx="6772392" cy="5377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Our frame can withstand cyclic load and can survive from failure for a longer period of time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63249-F70F-46EC-94E9-EB947C283EC8}"/>
              </a:ext>
            </a:extLst>
          </p:cNvPr>
          <p:cNvSpPr txBox="1"/>
          <p:nvPr/>
        </p:nvSpPr>
        <p:spPr>
          <a:xfrm>
            <a:off x="1421965" y="5945743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for our paper: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https://iopscience.iop.org/article/10.1088/1757-899X/1012/1/012019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A2B56D3-0609-44C5-874C-0808399C8587}"/>
              </a:ext>
            </a:extLst>
          </p:cNvPr>
          <p:cNvSpPr txBox="1">
            <a:spLocks/>
          </p:cNvSpPr>
          <p:nvPr/>
        </p:nvSpPr>
        <p:spPr>
          <a:xfrm>
            <a:off x="356910" y="1608060"/>
            <a:ext cx="5618130" cy="22089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chemeClr val="bg1"/>
                </a:solidFill>
              </a:rPr>
              <a:t>Computing pose and the map of environment simultaneously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Localization – estimating the robot’s location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Mapping – building a map and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SLAM – building a map and localizing the robot simultaneously</a:t>
            </a:r>
          </a:p>
        </p:txBody>
      </p:sp>
      <p:pic>
        <p:nvPicPr>
          <p:cNvPr id="8" name="Picture 2" descr="Real-time 3D SLAM (LIO-SAM - 20191103 - Part 3 - Small Rain) - YouTube">
            <a:extLst>
              <a:ext uri="{FF2B5EF4-FFF2-40B4-BE49-F238E27FC236}">
                <a16:creationId xmlns:a16="http://schemas.microsoft.com/office/drawing/2014/main" id="{1AD56699-6F1D-4316-8A59-06E40296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58" y="3816991"/>
            <a:ext cx="3512548" cy="263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C89884-3D07-45BA-A1C9-4FEF1A4A2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48239"/>
              </p:ext>
            </p:extLst>
          </p:nvPr>
        </p:nvGraphicFramePr>
        <p:xfrm>
          <a:off x="6524231" y="1613823"/>
          <a:ext cx="5094916" cy="3314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729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1273729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1273729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1273729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528460">
                <a:tc>
                  <a:txBody>
                    <a:bodyPr/>
                    <a:lstStyle/>
                    <a:p>
                      <a:pPr algn="ctr"/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CAMERA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RADAR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1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Computation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Weight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Cost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2077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Weather Dependency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Heat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583356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Range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1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2844"/>
                  </a:ext>
                </a:extLst>
              </a:tr>
            </a:tbl>
          </a:graphicData>
        </a:graphic>
      </p:graphicFrame>
      <p:sp>
        <p:nvSpPr>
          <p:cNvPr id="10" name="Title 3">
            <a:extLst>
              <a:ext uri="{FF2B5EF4-FFF2-40B4-BE49-F238E27FC236}">
                <a16:creationId xmlns:a16="http://schemas.microsoft.com/office/drawing/2014/main" id="{905F2FBE-C841-4100-A23C-CD5FA3B67B1D}"/>
              </a:ext>
            </a:extLst>
          </p:cNvPr>
          <p:cNvSpPr txBox="1">
            <a:spLocks/>
          </p:cNvSpPr>
          <p:nvPr/>
        </p:nvSpPr>
        <p:spPr>
          <a:xfrm>
            <a:off x="6135934" y="611527"/>
            <a:ext cx="587151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n-lt"/>
              </a:rPr>
              <a:t>WHY VISUAL SLAM?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D9163D3-0C62-41E5-8BC0-2906F3D6A58D}"/>
              </a:ext>
            </a:extLst>
          </p:cNvPr>
          <p:cNvSpPr txBox="1">
            <a:spLocks/>
          </p:cNvSpPr>
          <p:nvPr/>
        </p:nvSpPr>
        <p:spPr>
          <a:xfrm>
            <a:off x="1383256" y="611527"/>
            <a:ext cx="3565438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n-lt"/>
              </a:rPr>
              <a:t>WHAT IS SLAM?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F70C3-234D-4DF5-886D-8E1C5C131119}"/>
              </a:ext>
            </a:extLst>
          </p:cNvPr>
          <p:cNvSpPr txBox="1"/>
          <p:nvPr/>
        </p:nvSpPr>
        <p:spPr>
          <a:xfrm>
            <a:off x="5476076" y="5394657"/>
            <a:ext cx="55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                              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0BD57-FD0C-4C21-95AC-E5F38389B27E}"/>
              </a:ext>
            </a:extLst>
          </p:cNvPr>
          <p:cNvCxnSpPr>
            <a:cxnSpLocks/>
          </p:cNvCxnSpPr>
          <p:nvPr/>
        </p:nvCxnSpPr>
        <p:spPr>
          <a:xfrm>
            <a:off x="6096000" y="5748600"/>
            <a:ext cx="39137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657474D-26B6-4D21-A11D-9B6F8530DC2B}"/>
              </a:ext>
            </a:extLst>
          </p:cNvPr>
          <p:cNvSpPr txBox="1">
            <a:spLocks/>
          </p:cNvSpPr>
          <p:nvPr/>
        </p:nvSpPr>
        <p:spPr>
          <a:xfrm>
            <a:off x="740228" y="302416"/>
            <a:ext cx="10711543" cy="622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  <a:ea typeface="Tahoma"/>
                <a:cs typeface="Tahoma"/>
              </a:rPr>
              <a:t>ARCHITECTURE OF VINS</a:t>
            </a:r>
          </a:p>
        </p:txBody>
      </p:sp>
      <p:pic>
        <p:nvPicPr>
          <p:cNvPr id="7170" name="Picture 2" descr="Core system structure. The solid line blocks indicate the original core...  | Download Scientific Diagram">
            <a:extLst>
              <a:ext uri="{FF2B5EF4-FFF2-40B4-BE49-F238E27FC236}">
                <a16:creationId xmlns:a16="http://schemas.microsoft.com/office/drawing/2014/main" id="{0F2F8632-506A-4A19-A325-2CEFF324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8" y="3996750"/>
            <a:ext cx="4276354" cy="255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A picture containing polygon&#10;&#10;Description automatically generated">
            <a:extLst>
              <a:ext uri="{FF2B5EF4-FFF2-40B4-BE49-F238E27FC236}">
                <a16:creationId xmlns:a16="http://schemas.microsoft.com/office/drawing/2014/main" id="{A078889A-E522-4A75-9099-C1F7CCC0A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92" t="4363" r="14723" b="5148"/>
          <a:stretch/>
        </p:blipFill>
        <p:spPr>
          <a:xfrm>
            <a:off x="4829278" y="4851186"/>
            <a:ext cx="3187242" cy="1819321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6F3879A4-EABE-43EA-AE69-7257DF831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18" y="1215101"/>
            <a:ext cx="4276354" cy="2403748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5C806DE-058F-47BD-BE57-9810917AE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092" y="4851185"/>
            <a:ext cx="3187242" cy="1819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A60F18-C7D9-43B4-8A42-7C7ED608B5B5}"/>
              </a:ext>
            </a:extLst>
          </p:cNvPr>
          <p:cNvSpPr/>
          <p:nvPr/>
        </p:nvSpPr>
        <p:spPr>
          <a:xfrm>
            <a:off x="545006" y="4315907"/>
            <a:ext cx="970286" cy="325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7CD4B-6AE8-49EA-B094-4A561D40F965}"/>
              </a:ext>
            </a:extLst>
          </p:cNvPr>
          <p:cNvSpPr/>
          <p:nvPr/>
        </p:nvSpPr>
        <p:spPr>
          <a:xfrm>
            <a:off x="2656750" y="4423954"/>
            <a:ext cx="330290" cy="1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nline Media 9" title="shi tomasi1500">
            <a:hlinkClick r:id="" action="ppaction://media"/>
            <a:extLst>
              <a:ext uri="{FF2B5EF4-FFF2-40B4-BE49-F238E27FC236}">
                <a16:creationId xmlns:a16="http://schemas.microsoft.com/office/drawing/2014/main" id="{727ACFC1-97A5-4BBC-A209-D1302370AB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65360" y="986165"/>
            <a:ext cx="6181634" cy="34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657474D-26B6-4D21-A11D-9B6F8530DC2B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n-lt"/>
              </a:rPr>
              <a:t>IMPLEMENTATION OF VINS</a:t>
            </a:r>
          </a:p>
        </p:txBody>
      </p:sp>
      <p:pic>
        <p:nvPicPr>
          <p:cNvPr id="3" name="Online Media 2" title="STEREO VINS USING IMU">
            <a:hlinkClick r:id="" action="ppaction://media"/>
            <a:extLst>
              <a:ext uri="{FF2B5EF4-FFF2-40B4-BE49-F238E27FC236}">
                <a16:creationId xmlns:a16="http://schemas.microsoft.com/office/drawing/2014/main" id="{500F295C-0611-4AC3-A577-059A7E0BC7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5460" y="1510047"/>
            <a:ext cx="6792752" cy="3837905"/>
          </a:xfrm>
          <a:prstGeom prst="rect">
            <a:avLst/>
          </a:prstGeom>
        </p:spPr>
      </p:pic>
      <p:pic>
        <p:nvPicPr>
          <p:cNvPr id="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11359E1-BA56-4619-8F87-95A684EF2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394" y="2208905"/>
            <a:ext cx="4274933" cy="24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657474D-26B6-4D21-A11D-9B6F8530DC2B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+mn-lt"/>
              </a:rPr>
              <a:t>DYNAMIC FEATURE REMOVAL</a:t>
            </a:r>
          </a:p>
        </p:txBody>
      </p:sp>
      <p:pic>
        <p:nvPicPr>
          <p:cNvPr id="8194" name="Picture 2" descr="PDF] Dynamic Scene Semantics SLAM Based on Semantic Segmentation | Semantic  Scholar">
            <a:extLst>
              <a:ext uri="{FF2B5EF4-FFF2-40B4-BE49-F238E27FC236}">
                <a16:creationId xmlns:a16="http://schemas.microsoft.com/office/drawing/2014/main" id="{47D9E4D2-0DC3-4EA4-AF70-199B6C582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8"/>
          <a:stretch/>
        </p:blipFill>
        <p:spPr bwMode="auto">
          <a:xfrm>
            <a:off x="548297" y="1196321"/>
            <a:ext cx="63436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C8740DD-99CA-4765-913D-7A36280C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99" y="1196321"/>
            <a:ext cx="3485904" cy="4458576"/>
          </a:xfrm>
          <a:prstGeom prst="rect">
            <a:avLst/>
          </a:prstGeom>
        </p:spPr>
      </p:pic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897A30-02F2-4045-BCD8-A0000A1957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16932"/>
          <a:stretch/>
        </p:blipFill>
        <p:spPr>
          <a:xfrm>
            <a:off x="2532684" y="4772445"/>
            <a:ext cx="4359263" cy="17784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D2A62B-3534-4F9D-BC46-8375C4B6390D}"/>
              </a:ext>
            </a:extLst>
          </p:cNvPr>
          <p:cNvSpPr/>
          <p:nvPr/>
        </p:nvSpPr>
        <p:spPr>
          <a:xfrm>
            <a:off x="704675" y="1593908"/>
            <a:ext cx="520118" cy="209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449</TotalTime>
  <Words>719</Words>
  <Application>Microsoft Office PowerPoint</Application>
  <PresentationFormat>Widescreen</PresentationFormat>
  <Paragraphs>154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Neue Haas Grotesk Text Pro</vt:lpstr>
      <vt:lpstr>Trade Gothic LT Pro</vt:lpstr>
      <vt:lpstr>Trebuchet MS</vt:lpstr>
      <vt:lpstr>Office Theme</vt:lpstr>
      <vt:lpstr>IEEE HACKATHON</vt:lpstr>
      <vt:lpstr>OBJECTIVE</vt:lpstr>
      <vt:lpstr>DESIGNING OF THE FRAME</vt:lpstr>
      <vt:lpstr>PowerPoint Presentation</vt:lpstr>
      <vt:lpstr>Generative Designing (GD)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 ROBOTICS</dc:title>
  <dc:creator>jerrie bright</dc:creator>
  <cp:lastModifiedBy>jerrie bright</cp:lastModifiedBy>
  <cp:revision>17</cp:revision>
  <dcterms:created xsi:type="dcterms:W3CDTF">2021-03-18T03:59:20Z</dcterms:created>
  <dcterms:modified xsi:type="dcterms:W3CDTF">2021-04-07T09:32:55Z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