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7"/>
  </p:notesMasterIdLst>
  <p:sldIdLst>
    <p:sldId id="256" r:id="rId2"/>
    <p:sldId id="378" r:id="rId3"/>
    <p:sldId id="379" r:id="rId4"/>
    <p:sldId id="393" r:id="rId5"/>
    <p:sldId id="400" r:id="rId6"/>
    <p:sldId id="401" r:id="rId7"/>
    <p:sldId id="402" r:id="rId8"/>
    <p:sldId id="403" r:id="rId9"/>
    <p:sldId id="404" r:id="rId10"/>
    <p:sldId id="406" r:id="rId11"/>
    <p:sldId id="405" r:id="rId12"/>
    <p:sldId id="399" r:id="rId13"/>
    <p:sldId id="394" r:id="rId14"/>
    <p:sldId id="422" r:id="rId15"/>
    <p:sldId id="426" r:id="rId16"/>
    <p:sldId id="427" r:id="rId17"/>
    <p:sldId id="424" r:id="rId18"/>
    <p:sldId id="408" r:id="rId19"/>
    <p:sldId id="428" r:id="rId20"/>
    <p:sldId id="430" r:id="rId21"/>
    <p:sldId id="429" r:id="rId22"/>
    <p:sldId id="411" r:id="rId23"/>
    <p:sldId id="412" r:id="rId24"/>
    <p:sldId id="431" r:id="rId25"/>
    <p:sldId id="416" r:id="rId26"/>
    <p:sldId id="423" r:id="rId27"/>
    <p:sldId id="413" r:id="rId28"/>
    <p:sldId id="414" r:id="rId29"/>
    <p:sldId id="415" r:id="rId30"/>
    <p:sldId id="418" r:id="rId31"/>
    <p:sldId id="419" r:id="rId32"/>
    <p:sldId id="420" r:id="rId33"/>
    <p:sldId id="421" r:id="rId34"/>
    <p:sldId id="432" r:id="rId35"/>
    <p:sldId id="262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7239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0" y="6161087"/>
            <a:ext cx="723900" cy="723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84212" y="4868862"/>
            <a:ext cx="748823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US" sz="3100" b="1" dirty="0">
                <a:solidFill>
                  <a:schemeClr val="dk1"/>
                </a:solidFill>
              </a:rPr>
              <a:t>Topic 8: Many-To-Many Relationship</a:t>
            </a:r>
            <a:endParaRPr sz="51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682625" y="6021387"/>
            <a:ext cx="5184775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 Framework Programming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Jurusan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Teknik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Informatika,Fakultas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Teknik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Universitas Surabaya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16A-BE26-4077-A61A-40F63200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If the junction table has extra columns/parameters</a:t>
            </a:r>
            <a:endParaRPr lang="en-ID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D014D-A658-450D-847C-44B0106C8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if the junction table has </a:t>
            </a:r>
            <a:r>
              <a:rPr lang="en-US" sz="2400" dirty="0" err="1"/>
              <a:t>created_at</a:t>
            </a:r>
            <a:r>
              <a:rPr lang="en-US" sz="2400" dirty="0"/>
              <a:t> &amp; </a:t>
            </a:r>
            <a:r>
              <a:rPr lang="en-US" sz="2400" dirty="0" err="1"/>
              <a:t>updated_at</a:t>
            </a:r>
            <a:r>
              <a:rPr lang="en-US" sz="2400" dirty="0"/>
              <a:t> and Laravel eloquent needs to maintain this then pass the keyword </a:t>
            </a:r>
            <a:r>
              <a:rPr lang="en-US" sz="2400" dirty="0" err="1"/>
              <a:t>withTimestamps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8D533-875E-4323-86A4-16C95985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5" y="1816498"/>
            <a:ext cx="9011025" cy="71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65C64-C018-458A-B0DD-5BD89442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5" y="4014929"/>
            <a:ext cx="8246409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7906-5AC6-4AF9-BE96-2C5685CE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Retrieve data in the column that is in the junction table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CB64B-7443-401F-B30B-7F737B170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junction table does not only contain </a:t>
            </a:r>
            <a:r>
              <a:rPr lang="en-US" sz="2400" dirty="0" err="1"/>
              <a:t>foreignkey</a:t>
            </a:r>
            <a:r>
              <a:rPr lang="en-US" sz="2400" dirty="0"/>
              <a:t> columns from related tables. You can use the 'pivot' keyword.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case above, you want to see what time of user with id = 1 was created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created_at</a:t>
            </a:r>
            <a:r>
              <a:rPr lang="en-US" sz="2400" dirty="0"/>
              <a:t> shown is in the table junction (i.e. </a:t>
            </a:r>
            <a:r>
              <a:rPr lang="en-US" sz="2400" dirty="0" err="1"/>
              <a:t>role_user</a:t>
            </a:r>
            <a:r>
              <a:rPr lang="en-US" sz="2400" dirty="0"/>
              <a:t>)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4F1E4-DBD1-4E1E-93D5-1218DCB2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36" y="2887136"/>
            <a:ext cx="3714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0815C-AAFF-46B8-9051-43289A71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of Transaction Database Structure in the Case Study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8B545-F082-4A98-B759-2B1F6CF40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78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7EAB-A149-4D7C-A7A8-0334988C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 Table Buyers and Transaction in your database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8928-2ADB-4CB5-8878-D2C0157A4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D" sz="2400" dirty="0"/>
          </a:p>
          <a:p>
            <a:pPr>
              <a:buNone/>
            </a:pPr>
            <a:r>
              <a:rPr lang="en-ID" sz="2400" dirty="0"/>
              <a:t>CREATE TABLE `buyers` (</a:t>
            </a:r>
          </a:p>
          <a:p>
            <a:pPr>
              <a:buNone/>
            </a:pPr>
            <a:r>
              <a:rPr lang="en-ID" sz="2400" dirty="0"/>
              <a:t>  `id` </a:t>
            </a:r>
            <a:r>
              <a:rPr lang="en-ID" sz="2400" dirty="0" err="1"/>
              <a:t>bigint</a:t>
            </a:r>
            <a:r>
              <a:rPr lang="en-ID" sz="2400" dirty="0"/>
              <a:t>(20) UNSIGNED NOT NULL,</a:t>
            </a:r>
          </a:p>
          <a:p>
            <a:pPr>
              <a:buNone/>
            </a:pPr>
            <a:r>
              <a:rPr lang="en-ID" sz="2400" dirty="0"/>
              <a:t>  `name` varchar(100) NOT NULL,</a:t>
            </a:r>
          </a:p>
          <a:p>
            <a:pPr>
              <a:buNone/>
            </a:pPr>
            <a:r>
              <a:rPr lang="en-ID" sz="2400" dirty="0"/>
              <a:t>  `address` varchar(200) NOT NULL,</a:t>
            </a:r>
          </a:p>
          <a:p>
            <a:pPr>
              <a:buNone/>
            </a:pPr>
            <a:r>
              <a:rPr lang="en-ID" sz="2400" dirty="0"/>
              <a:t>  `</a:t>
            </a:r>
            <a:r>
              <a:rPr lang="en-ID" sz="2400" dirty="0" err="1"/>
              <a:t>created_at</a:t>
            </a:r>
            <a:r>
              <a:rPr lang="en-ID" sz="2400" dirty="0"/>
              <a:t>` timestamp NULL DEFAULT NULL,</a:t>
            </a:r>
          </a:p>
          <a:p>
            <a:pPr>
              <a:buNone/>
            </a:pPr>
            <a:r>
              <a:rPr lang="en-ID" sz="2400" dirty="0"/>
              <a:t>  `</a:t>
            </a:r>
            <a:r>
              <a:rPr lang="en-ID" sz="2400" dirty="0" err="1"/>
              <a:t>updated_at</a:t>
            </a:r>
            <a:r>
              <a:rPr lang="en-ID" sz="2400" dirty="0"/>
              <a:t>` timestamp NULL DEFAULT NULL</a:t>
            </a:r>
          </a:p>
          <a:p>
            <a:pPr>
              <a:buNone/>
            </a:pPr>
            <a:r>
              <a:rPr lang="en-ID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597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8928-2ADB-4CB5-8878-D2C0157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04911"/>
            <a:ext cx="8229600" cy="5521251"/>
          </a:xfrm>
        </p:spPr>
        <p:txBody>
          <a:bodyPr/>
          <a:lstStyle/>
          <a:p>
            <a:pPr>
              <a:buNone/>
            </a:pPr>
            <a:r>
              <a:rPr lang="en-ID" sz="2000" dirty="0"/>
              <a:t>CREATE TABLE `transactions` (</a:t>
            </a:r>
          </a:p>
          <a:p>
            <a:pPr>
              <a:buNone/>
            </a:pPr>
            <a:r>
              <a:rPr lang="en-ID" sz="2000" dirty="0"/>
              <a:t>  `id` </a:t>
            </a:r>
            <a:r>
              <a:rPr lang="en-ID" sz="2000" dirty="0" err="1"/>
              <a:t>bigint</a:t>
            </a:r>
            <a:r>
              <a:rPr lang="en-ID" sz="2000" dirty="0"/>
              <a:t>(20) UNSIGNED NOT NULL,</a:t>
            </a:r>
          </a:p>
          <a:p>
            <a:pPr>
              <a:buNone/>
            </a:pPr>
            <a:r>
              <a:rPr lang="en-ID" sz="2000" dirty="0"/>
              <a:t>  `</a:t>
            </a:r>
            <a:r>
              <a:rPr lang="en-ID" sz="2000" dirty="0" err="1"/>
              <a:t>buyer_id</a:t>
            </a:r>
            <a:r>
              <a:rPr lang="en-ID" sz="2000" dirty="0"/>
              <a:t>` </a:t>
            </a:r>
            <a:r>
              <a:rPr lang="en-ID" sz="2000" dirty="0" err="1"/>
              <a:t>bigint</a:t>
            </a:r>
            <a:r>
              <a:rPr lang="en-ID" sz="2000" dirty="0"/>
              <a:t>(20) UNSIGNED NOT NULL,</a:t>
            </a:r>
          </a:p>
          <a:p>
            <a:pPr>
              <a:buNone/>
            </a:pPr>
            <a:r>
              <a:rPr lang="en-ID" sz="2000" dirty="0"/>
              <a:t>  `</a:t>
            </a:r>
            <a:r>
              <a:rPr lang="en-ID" sz="2000" dirty="0" err="1"/>
              <a:t>user_id</a:t>
            </a:r>
            <a:r>
              <a:rPr lang="en-ID" sz="2000" dirty="0"/>
              <a:t>` </a:t>
            </a:r>
            <a:r>
              <a:rPr lang="en-ID" sz="2000" dirty="0" err="1"/>
              <a:t>bigint</a:t>
            </a:r>
            <a:r>
              <a:rPr lang="en-ID" sz="2000" dirty="0"/>
              <a:t>(20) UNSIGNED NOT NULL,</a:t>
            </a:r>
          </a:p>
          <a:p>
            <a:pPr>
              <a:buNone/>
            </a:pPr>
            <a:r>
              <a:rPr lang="en-ID" sz="2000" dirty="0"/>
              <a:t>  `</a:t>
            </a:r>
            <a:r>
              <a:rPr lang="en-ID" sz="2000" dirty="0" err="1"/>
              <a:t>transaction_date</a:t>
            </a:r>
            <a:r>
              <a:rPr lang="en-ID" sz="2000" dirty="0"/>
              <a:t>` </a:t>
            </a:r>
            <a:r>
              <a:rPr lang="en-ID" sz="2000" dirty="0" err="1"/>
              <a:t>datetime</a:t>
            </a:r>
            <a:r>
              <a:rPr lang="en-ID" sz="2000" dirty="0"/>
              <a:t> NOT NULL,</a:t>
            </a:r>
          </a:p>
          <a:p>
            <a:pPr>
              <a:buNone/>
            </a:pPr>
            <a:r>
              <a:rPr lang="en-ID" sz="2000" dirty="0"/>
              <a:t>  `</a:t>
            </a:r>
            <a:r>
              <a:rPr lang="en-ID" sz="2000" dirty="0" err="1"/>
              <a:t>created_at</a:t>
            </a:r>
            <a:r>
              <a:rPr lang="en-ID" sz="2000" dirty="0"/>
              <a:t>` timestamp NULL DEFAULT NULL,</a:t>
            </a:r>
          </a:p>
          <a:p>
            <a:pPr>
              <a:buNone/>
            </a:pPr>
            <a:r>
              <a:rPr lang="en-ID" sz="2000" dirty="0"/>
              <a:t>  `</a:t>
            </a:r>
            <a:r>
              <a:rPr lang="en-ID" sz="2000" dirty="0" err="1"/>
              <a:t>updated_at</a:t>
            </a:r>
            <a:r>
              <a:rPr lang="en-ID" sz="2000" dirty="0"/>
              <a:t>` timestamp NULL DEFAULT NULL</a:t>
            </a:r>
          </a:p>
          <a:p>
            <a:pPr>
              <a:buNone/>
            </a:pPr>
            <a:r>
              <a:rPr lang="en-ID" sz="2000" dirty="0"/>
              <a:t>);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US" sz="2000" dirty="0"/>
              <a:t>CREATE TABLE `</a:t>
            </a:r>
            <a:r>
              <a:rPr lang="en-US" sz="2000" dirty="0" err="1"/>
              <a:t>medicine_transaction</a:t>
            </a:r>
            <a:r>
              <a:rPr lang="en-US" sz="2000" dirty="0"/>
              <a:t>` (</a:t>
            </a:r>
          </a:p>
          <a:p>
            <a:pPr>
              <a:buNone/>
            </a:pPr>
            <a:r>
              <a:rPr lang="en-US" sz="2000" dirty="0"/>
              <a:t>  `</a:t>
            </a:r>
            <a:r>
              <a:rPr lang="en-US" sz="2000" dirty="0" err="1"/>
              <a:t>medicine_id</a:t>
            </a:r>
            <a:r>
              <a:rPr lang="en-US" sz="2000" dirty="0"/>
              <a:t>` </a:t>
            </a:r>
            <a:r>
              <a:rPr lang="en-US" sz="2000" dirty="0" err="1"/>
              <a:t>bigint</a:t>
            </a:r>
            <a:r>
              <a:rPr lang="en-US" sz="2000" dirty="0"/>
              <a:t>(20) UNSIGNED NOT NULL,</a:t>
            </a:r>
          </a:p>
          <a:p>
            <a:pPr>
              <a:buNone/>
            </a:pPr>
            <a:r>
              <a:rPr lang="en-US" sz="2000" dirty="0"/>
              <a:t>  `</a:t>
            </a:r>
            <a:r>
              <a:rPr lang="en-US" sz="2000" dirty="0" err="1"/>
              <a:t>transaction_id</a:t>
            </a:r>
            <a:r>
              <a:rPr lang="en-US" sz="2000" dirty="0"/>
              <a:t>` </a:t>
            </a:r>
            <a:r>
              <a:rPr lang="en-US" sz="2000" dirty="0" err="1"/>
              <a:t>bigint</a:t>
            </a:r>
            <a:r>
              <a:rPr lang="en-US" sz="2000" dirty="0"/>
              <a:t>(20) UNSIGNED NOT NULL,</a:t>
            </a:r>
          </a:p>
          <a:p>
            <a:pPr>
              <a:buNone/>
            </a:pPr>
            <a:r>
              <a:rPr lang="en-US" sz="2000" dirty="0"/>
              <a:t>  `quantity` </a:t>
            </a:r>
            <a:r>
              <a:rPr lang="en-US" sz="2000" dirty="0" err="1"/>
              <a:t>int</a:t>
            </a:r>
            <a:r>
              <a:rPr lang="en-US" sz="2000" dirty="0"/>
              <a:t>(11) NOT NULL,</a:t>
            </a:r>
          </a:p>
          <a:p>
            <a:pPr>
              <a:buNone/>
            </a:pPr>
            <a:r>
              <a:rPr lang="en-US" sz="2000" dirty="0"/>
              <a:t>  `price` double NOT NULL</a:t>
            </a:r>
          </a:p>
          <a:p>
            <a:pPr>
              <a:buNone/>
            </a:pPr>
            <a:r>
              <a:rPr lang="en-US" sz="2000" dirty="0"/>
              <a:t>) </a:t>
            </a:r>
            <a:endParaRPr lang="en-ID" sz="2000" dirty="0"/>
          </a:p>
          <a:p>
            <a:pPr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2597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8928-2ADB-4CB5-8878-D2C0157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04911"/>
            <a:ext cx="8229600" cy="5521251"/>
          </a:xfrm>
        </p:spPr>
        <p:txBody>
          <a:bodyPr/>
          <a:lstStyle/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`buyers`</a:t>
            </a:r>
          </a:p>
          <a:p>
            <a:pPr>
              <a:buNone/>
            </a:pPr>
            <a:r>
              <a:rPr lang="en-ID" sz="2000" dirty="0"/>
              <a:t>  ADD PRIMARY KEY (`id`);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</a:t>
            </a:r>
            <a:r>
              <a:rPr lang="en-ID" sz="2000" dirty="0" err="1"/>
              <a:t>medicine_transaction</a:t>
            </a:r>
            <a:r>
              <a:rPr lang="en-ID" sz="2000" dirty="0"/>
              <a:t>`</a:t>
            </a:r>
          </a:p>
          <a:p>
            <a:pPr>
              <a:buNone/>
            </a:pPr>
            <a:r>
              <a:rPr lang="en-ID" sz="2000" dirty="0"/>
              <a:t>  ADD PRIMARY KEY (`medicine_id`,`</a:t>
            </a:r>
            <a:r>
              <a:rPr lang="en-ID" sz="2000" dirty="0" err="1"/>
              <a:t>transaction_id</a:t>
            </a:r>
            <a:r>
              <a:rPr lang="en-ID" sz="2000" dirty="0"/>
              <a:t>`),</a:t>
            </a:r>
          </a:p>
          <a:p>
            <a:pPr>
              <a:buNone/>
            </a:pPr>
            <a:r>
              <a:rPr lang="en-ID" sz="2000" dirty="0"/>
              <a:t>  ADD KEY `</a:t>
            </a:r>
            <a:r>
              <a:rPr lang="en-ID" sz="2000" dirty="0" err="1"/>
              <a:t>medicine_transaction_transaction_id_foreign</a:t>
            </a:r>
            <a:r>
              <a:rPr lang="en-ID" sz="2000" dirty="0"/>
              <a:t>` (`</a:t>
            </a:r>
            <a:r>
              <a:rPr lang="en-ID" sz="2000" dirty="0" err="1"/>
              <a:t>transaction_id</a:t>
            </a:r>
            <a:r>
              <a:rPr lang="en-ID" sz="2000" dirty="0"/>
              <a:t>`);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`transactions`</a:t>
            </a:r>
          </a:p>
          <a:p>
            <a:pPr>
              <a:buNone/>
            </a:pPr>
            <a:r>
              <a:rPr lang="en-ID" sz="2000" dirty="0"/>
              <a:t>  ADD PRIMARY KEY (`id`),</a:t>
            </a:r>
          </a:p>
          <a:p>
            <a:pPr>
              <a:buNone/>
            </a:pPr>
            <a:r>
              <a:rPr lang="en-ID" sz="2000" dirty="0"/>
              <a:t>  ADD KEY `</a:t>
            </a:r>
            <a:r>
              <a:rPr lang="en-ID" sz="2000" dirty="0" err="1"/>
              <a:t>transactions_buyer_id_foreign</a:t>
            </a:r>
            <a:r>
              <a:rPr lang="en-ID" sz="2000" dirty="0"/>
              <a:t>` (`</a:t>
            </a:r>
            <a:r>
              <a:rPr lang="en-ID" sz="2000" dirty="0" err="1"/>
              <a:t>buyer_id</a:t>
            </a:r>
            <a:r>
              <a:rPr lang="en-ID" sz="2000" dirty="0"/>
              <a:t>`),</a:t>
            </a:r>
          </a:p>
          <a:p>
            <a:pPr>
              <a:buNone/>
            </a:pPr>
            <a:r>
              <a:rPr lang="en-ID" sz="2000" dirty="0"/>
              <a:t>  ADD KEY `</a:t>
            </a:r>
            <a:r>
              <a:rPr lang="en-ID" sz="2000" dirty="0" err="1"/>
              <a:t>transactions_user_id_foreign</a:t>
            </a:r>
            <a:r>
              <a:rPr lang="en-ID" sz="2000" dirty="0"/>
              <a:t>` (`</a:t>
            </a:r>
            <a:r>
              <a:rPr lang="en-ID" sz="2000" dirty="0" err="1"/>
              <a:t>user_id</a:t>
            </a:r>
            <a:r>
              <a:rPr lang="en-ID" sz="2000" dirty="0"/>
              <a:t>`);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`buyers`</a:t>
            </a:r>
          </a:p>
          <a:p>
            <a:pPr>
              <a:buNone/>
            </a:pPr>
            <a:r>
              <a:rPr lang="en-ID" sz="2000" dirty="0"/>
              <a:t>  MODIFY `id` </a:t>
            </a:r>
            <a:r>
              <a:rPr lang="en-ID" sz="2000" dirty="0" err="1"/>
              <a:t>bigint</a:t>
            </a:r>
            <a:r>
              <a:rPr lang="en-ID" sz="2000" dirty="0"/>
              <a:t>(20) UNSIGNED NOT NULL AUTO_INCREMENT;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2597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8928-2ADB-4CB5-8878-D2C0157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04911"/>
            <a:ext cx="8229600" cy="5521251"/>
          </a:xfrm>
        </p:spPr>
        <p:txBody>
          <a:bodyPr/>
          <a:lstStyle/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`transactions`</a:t>
            </a:r>
          </a:p>
          <a:p>
            <a:pPr>
              <a:buNone/>
            </a:pPr>
            <a:r>
              <a:rPr lang="en-ID" sz="2000" dirty="0"/>
              <a:t>  MODIFY `id` </a:t>
            </a:r>
            <a:r>
              <a:rPr lang="en-ID" sz="2000" dirty="0" err="1"/>
              <a:t>bigint</a:t>
            </a:r>
            <a:r>
              <a:rPr lang="en-ID" sz="2000" dirty="0"/>
              <a:t>(20) UNSIGNED NOT NULL AUTO_INCREMENT;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</a:t>
            </a:r>
            <a:r>
              <a:rPr lang="en-ID" sz="2000" dirty="0" err="1"/>
              <a:t>medicine_transaction</a:t>
            </a:r>
            <a:r>
              <a:rPr lang="en-ID" sz="2000" dirty="0"/>
              <a:t>`</a:t>
            </a:r>
          </a:p>
          <a:p>
            <a:pPr>
              <a:buNone/>
            </a:pPr>
            <a:r>
              <a:rPr lang="en-ID" sz="2000" dirty="0"/>
              <a:t>  ADD CONSTRAINT `</a:t>
            </a:r>
            <a:r>
              <a:rPr lang="en-ID" sz="2000" dirty="0" err="1"/>
              <a:t>medicine_transaction_medicine_id_foreign</a:t>
            </a:r>
            <a:r>
              <a:rPr lang="en-ID" sz="2000" dirty="0"/>
              <a:t>` FOREIGN KEY (`</a:t>
            </a:r>
            <a:r>
              <a:rPr lang="en-ID" sz="2000" dirty="0" err="1"/>
              <a:t>medicine_id</a:t>
            </a:r>
            <a:r>
              <a:rPr lang="en-ID" sz="2000" dirty="0"/>
              <a:t>`) REFERENCES `medicines` (`id`),</a:t>
            </a:r>
          </a:p>
          <a:p>
            <a:pPr>
              <a:buNone/>
            </a:pPr>
            <a:r>
              <a:rPr lang="en-ID" sz="2000" dirty="0"/>
              <a:t>  ADD CONSTRAINT `</a:t>
            </a:r>
            <a:r>
              <a:rPr lang="en-ID" sz="2000" dirty="0" err="1"/>
              <a:t>medicine_transaction_transaction_id_foreign</a:t>
            </a:r>
            <a:r>
              <a:rPr lang="en-ID" sz="2000" dirty="0"/>
              <a:t>` FOREIGN KEY (`</a:t>
            </a:r>
            <a:r>
              <a:rPr lang="en-ID" sz="2000" dirty="0" err="1"/>
              <a:t>transaction_id</a:t>
            </a:r>
            <a:r>
              <a:rPr lang="en-ID" sz="2000" dirty="0"/>
              <a:t>`) REFERENCES `transactions` (`id`);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r>
              <a:rPr lang="en-ID" sz="2000" dirty="0"/>
              <a:t>ALTER TABLE `transactions`</a:t>
            </a:r>
          </a:p>
          <a:p>
            <a:pPr>
              <a:buNone/>
            </a:pPr>
            <a:r>
              <a:rPr lang="en-ID" sz="2000" dirty="0"/>
              <a:t>  ADD CONSTRAINT `</a:t>
            </a:r>
            <a:r>
              <a:rPr lang="en-ID" sz="2000" dirty="0" err="1"/>
              <a:t>transactions_buyer_id_foreign</a:t>
            </a:r>
            <a:r>
              <a:rPr lang="en-ID" sz="2000" dirty="0"/>
              <a:t>` FOREIGN KEY (`</a:t>
            </a:r>
            <a:r>
              <a:rPr lang="en-ID" sz="2000" dirty="0" err="1"/>
              <a:t>buyer_id</a:t>
            </a:r>
            <a:r>
              <a:rPr lang="en-ID" sz="2000" dirty="0"/>
              <a:t>`) REFERENCES ` buyers` (`id`),</a:t>
            </a:r>
          </a:p>
          <a:p>
            <a:pPr>
              <a:buNone/>
            </a:pPr>
            <a:r>
              <a:rPr lang="en-ID" sz="2000" dirty="0"/>
              <a:t>  ADD CONSTRAINT `</a:t>
            </a:r>
            <a:r>
              <a:rPr lang="en-ID" sz="2000" dirty="0" err="1"/>
              <a:t>transactions_user_id_foreign</a:t>
            </a:r>
            <a:r>
              <a:rPr lang="en-ID" sz="2000" dirty="0"/>
              <a:t>` FOREIGN KEY (`</a:t>
            </a:r>
            <a:r>
              <a:rPr lang="en-ID" sz="2000" dirty="0" err="1"/>
              <a:t>user_id</a:t>
            </a:r>
            <a:r>
              <a:rPr lang="en-ID" sz="2000" dirty="0"/>
              <a:t>`) REFERENCES `users` (`id`);</a:t>
            </a:r>
          </a:p>
          <a:p>
            <a:pPr>
              <a:buNone/>
            </a:pPr>
            <a:r>
              <a:rPr lang="en-ID" sz="2000" dirty="0"/>
              <a:t>COMMIT;</a:t>
            </a:r>
          </a:p>
          <a:p>
            <a:pPr>
              <a:buNone/>
            </a:pPr>
            <a:endParaRPr lang="en-ID" sz="2000" dirty="0"/>
          </a:p>
          <a:p>
            <a:pPr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2597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C6F49A-5EDD-4C0A-A15B-ADDBC46A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your new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247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C6F49A-5EDD-4C0A-A15B-ADDBC46A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2610071"/>
            <a:ext cx="8496520" cy="2852737"/>
          </a:xfrm>
        </p:spPr>
        <p:txBody>
          <a:bodyPr/>
          <a:lstStyle/>
          <a:p>
            <a:r>
              <a:rPr lang="en-US" dirty="0"/>
              <a:t>Create Controller and Model for Buyers and Transaction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24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8D52-1558-481F-87A7-74707CBD7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2A81A9-2D8F-40C9-81E1-CC4E8FDD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2" y="634026"/>
            <a:ext cx="9073476" cy="1369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964344-61C4-4BCC-9A80-0F6A9D72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" y="2202118"/>
            <a:ext cx="9144000" cy="12268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A86ACA-A39C-488F-9622-2427F17C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46" y="3495206"/>
            <a:ext cx="2200582" cy="3362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839806-C974-4D83-B0A2-49232486E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539" y="3557127"/>
            <a:ext cx="232442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51321-C89E-49E8-8B98-0EEAB675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B8C33-0CDD-494D-9CC3-7BBB17C90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/>
              <a:t>https://laravel.com/docs/7.x/eloquent-relationships#many-to-many</a:t>
            </a:r>
          </a:p>
        </p:txBody>
      </p:sp>
    </p:spTree>
    <p:extLst>
      <p:ext uri="{BB962C8B-B14F-4D97-AF65-F5344CB8AC3E}">
        <p14:creationId xmlns:p14="http://schemas.microsoft.com/office/powerpoint/2010/main" val="140564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814A-0C36-4215-AF98-053DC6EB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1C202-6DD7-4186-A59F-11F963324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40631-2486-4335-8DC4-C52A8463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756864"/>
            <a:ext cx="588727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C2A2-88C6-456C-AC41-99DAEDCD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3A2A-225C-4C1C-B387-093E1DC09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B8ED-C3E5-4942-B87B-EA22C31C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6"/>
          <a:stretch/>
        </p:blipFill>
        <p:spPr>
          <a:xfrm>
            <a:off x="1349328" y="933253"/>
            <a:ext cx="6068272" cy="54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8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B9C-433A-4066-9EDA-EE9517A0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Relation between your Model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BA67-B8BE-44FF-B408-8D96D9A8C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294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9A1E-60F3-429D-8ED5-238EBAB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F658-9A68-4241-ACC8-7B1E7A27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 One-to-many Relationships between Users and Buyers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F5C06-38FF-4301-B0AA-5E3FE61AF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3656"/>
            <a:ext cx="9144000" cy="31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5875-81BA-4350-80E9-06BAF4DF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42D7-A52D-4CEE-898C-D3902BA2D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Buyer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947F7-ED60-4446-8AA5-348AAD21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3142955"/>
            <a:ext cx="818311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4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D62D-8425-43D5-9A0B-9C201B26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Create Many-to-many Relationship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532F-798E-468B-A0EC-9F50F27FD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2400" dirty="0"/>
              <a:t>Transaction has a many-to-many Relationship, so inside “Transaction model”</a:t>
            </a:r>
          </a:p>
          <a:p>
            <a:endParaRPr lang="en-ID" sz="2400" dirty="0"/>
          </a:p>
          <a:p>
            <a:endParaRPr lang="en-ID" sz="2400" dirty="0"/>
          </a:p>
          <a:p>
            <a:endParaRPr lang="en-ID" sz="2400" dirty="0"/>
          </a:p>
          <a:p>
            <a:r>
              <a:rPr lang="en-ID" sz="2400" dirty="0"/>
              <a:t>Inside “Medicines model”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E5F7D-A3CB-48C6-8626-B30C8583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" y="2525177"/>
            <a:ext cx="9144000" cy="122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C1F669-92DC-450B-88AB-99FE9A8E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5" y="4138610"/>
            <a:ext cx="7729981" cy="25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5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1B9C-433A-4066-9EDA-EE9517A0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7" y="2624138"/>
            <a:ext cx="7886700" cy="2852737"/>
          </a:xfrm>
        </p:spPr>
        <p:txBody>
          <a:bodyPr/>
          <a:lstStyle/>
          <a:p>
            <a:r>
              <a:rPr lang="en-US" dirty="0"/>
              <a:t>Create a Transaction and Capital List View for detailed transaction details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BA67-B8BE-44FF-B408-8D96D9A8C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329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2025-11A3-46B0-B205-5CB7033C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Expected result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72BD-E868-47F4-BDE2-47D0ADA8C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6E6B3-70CA-4C99-A6B6-D47C94F8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" y="2237032"/>
            <a:ext cx="9144000" cy="42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17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4603-13EE-401C-98A8-8E0466D4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336044"/>
          </a:xfrm>
        </p:spPr>
        <p:txBody>
          <a:bodyPr/>
          <a:lstStyle/>
          <a:p>
            <a:r>
              <a:rPr lang="en-US" sz="3200" dirty="0"/>
              <a:t>Modification View Table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A078-FE25-4E57-A220-E0EEE576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6319"/>
            <a:ext cx="8229600" cy="5496673"/>
          </a:xfrm>
          <a:solidFill>
            <a:schemeClr val="tx1"/>
          </a:solidFill>
        </p:spPr>
        <p:txBody>
          <a:bodyPr/>
          <a:lstStyle/>
          <a:p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Pembeli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Kasir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Tanggal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Transaction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@foreach($data as $d)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 $d-&gt;id }}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&lt;td&gt;{{ $d-&gt;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</a:rPr>
              <a:t>buyer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-&gt;name }}&lt;/td&gt;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&lt;td&gt;{{ $d-&gt;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</a:rPr>
              <a:t>user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-&gt;name }}&lt;/td&gt;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&lt;td&gt;{{ $d-&gt;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ID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}}&lt;/td&gt;</a:t>
            </a:r>
          </a:p>
          <a:p>
            <a:b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-default"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data-toggle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"#basic"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getDetailData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({{$d-&gt;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}});"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Lihat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Rincian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Pembelian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@endforeach</a:t>
            </a:r>
          </a:p>
          <a:p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D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37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4603-13EE-401C-98A8-8E0466D4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336044"/>
          </a:xfrm>
        </p:spPr>
        <p:txBody>
          <a:bodyPr/>
          <a:lstStyle/>
          <a:p>
            <a:r>
              <a:rPr lang="en-US" sz="3200" dirty="0"/>
              <a:t>Modification </a:t>
            </a:r>
            <a:r>
              <a:rPr lang="en-US" sz="3200" dirty="0" err="1"/>
              <a:t>AjaxJavaScript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A078-FE25-4E57-A220-E0EEE5760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86320"/>
            <a:ext cx="8229600" cy="3513762"/>
          </a:xfrm>
          <a:solidFill>
            <a:schemeClr val="tx1"/>
          </a:solidFill>
        </p:spPr>
        <p:txBody>
          <a:bodyPr/>
          <a:lstStyle/>
          <a:p>
            <a:r>
              <a:rPr lang="en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getDetailData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ID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</a:t>
            </a:r>
            <a:r>
              <a:rPr lang="en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url:'{{route("transaction.showAjax")}}',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data:</a:t>
            </a:r>
            <a:r>
              <a:rPr lang="en-ID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'_token</a:t>
            </a:r>
            <a:r>
              <a:rPr lang="en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csrf_token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&amp;id='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ID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D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0BFC79-AC83-425F-BB82-3EDF88620C27}"/>
              </a:ext>
            </a:extLst>
          </p:cNvPr>
          <p:cNvSpPr txBox="1">
            <a:spLocks/>
          </p:cNvSpPr>
          <p:nvPr/>
        </p:nvSpPr>
        <p:spPr>
          <a:xfrm>
            <a:off x="333910" y="4801035"/>
            <a:ext cx="8229600" cy="33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dirty="0"/>
              <a:t>Modification Routing Table for </a:t>
            </a:r>
            <a:r>
              <a:rPr lang="en-US" sz="3200" dirty="0" err="1"/>
              <a:t>showAjax</a:t>
            </a:r>
            <a:endParaRPr lang="en-ID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C8471-FC32-4662-AAE5-F9C8EF5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0205"/>
            <a:ext cx="9144000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917EF8-CA2F-4B4A-967A-28178011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1D208E-A808-483F-B7F1-6C78CDE18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normalization of the Many-to-many is different from that of the </a:t>
            </a:r>
            <a:r>
              <a:rPr lang="en-US" sz="2400" b="1" dirty="0"/>
              <a:t>one-to-many.</a:t>
            </a:r>
            <a:r>
              <a:rPr lang="en-US" sz="2400" dirty="0"/>
              <a:t> In many-to-many relationship will produces 1 new table junction (table junction) which acts as an intermediary between 2 related tables.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761CB-13FD-4091-84A3-27CEF3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59" y="3335280"/>
            <a:ext cx="7193047" cy="22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C0B0-5C65-4DAD-8579-6FF5ADA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ShowAjax</a:t>
            </a:r>
            <a:r>
              <a:rPr lang="en-US" dirty="0"/>
              <a:t>() function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19C3C-48F2-44C9-BFA9-AF073FB75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ShowAjax's</a:t>
            </a:r>
            <a:r>
              <a:rPr lang="en-US" dirty="0"/>
              <a:t> concept is the same as before </a:t>
            </a:r>
            <a:r>
              <a:rPr lang="en-US" dirty="0" err="1"/>
              <a:t>i.e</a:t>
            </a:r>
            <a:r>
              <a:rPr lang="en-US" dirty="0"/>
              <a:t> : </a:t>
            </a:r>
          </a:p>
          <a:p>
            <a:r>
              <a:rPr lang="en-ID" dirty="0"/>
              <a:t>(a) take  id value, (b) Find Object from this id, (c) Find the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3AAAD-37C8-4DC5-8540-7D898207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2" y="4057869"/>
            <a:ext cx="9144000" cy="23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265A-B57A-43C0-898E-6D45D1D8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305221"/>
          </a:xfrm>
        </p:spPr>
        <p:txBody>
          <a:bodyPr/>
          <a:lstStyle/>
          <a:p>
            <a:r>
              <a:rPr lang="en-US" sz="2800" dirty="0"/>
              <a:t>Pada View Modals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873ED-D1CE-4F6B-B10D-D4337C10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21767"/>
            <a:ext cx="8229600" cy="904126"/>
          </a:xfrm>
        </p:spPr>
        <p:txBody>
          <a:bodyPr/>
          <a:lstStyle/>
          <a:p>
            <a:r>
              <a:rPr lang="en-US" sz="2000" dirty="0"/>
              <a:t>Because the quantity product is in the junction table, so you can call the value from the pivot of the many-to-many relationship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73052-5FC1-4E87-9BB2-560E406C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89" y="911797"/>
            <a:ext cx="7803222" cy="41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16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F57A-7F4F-462A-901C-0A90EC77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490156"/>
          </a:xfrm>
        </p:spPr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71EB0-DB23-433D-BE75-E3D6D4F54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press button from ID #6 so the result will be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5C1DA-A2E4-4FCA-9C24-5124EACB1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73" y="2637890"/>
            <a:ext cx="7221867" cy="33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95C5-E268-419E-887F-0D672949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5C59-B73F-4DE3-A188-24450B8A1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A8BD-FF3D-4198-8FDC-172AA16E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57" y="102742"/>
            <a:ext cx="703508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526EA-1BD8-4FE0-A514-05075924B3D4}"/>
              </a:ext>
            </a:extLst>
          </p:cNvPr>
          <p:cNvSpPr/>
          <p:nvPr/>
        </p:nvSpPr>
        <p:spPr>
          <a:xfrm>
            <a:off x="1348033" y="3429000"/>
            <a:ext cx="1791093" cy="54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Obat</a:t>
            </a:r>
            <a:r>
              <a:rPr lang="en-US" sz="1600" b="1" dirty="0">
                <a:solidFill>
                  <a:schemeClr val="tx1"/>
                </a:solidFill>
              </a:rPr>
              <a:t> 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F2245-5B2F-4879-9498-A0850E10FF65}"/>
              </a:ext>
            </a:extLst>
          </p:cNvPr>
          <p:cNvSpPr/>
          <p:nvPr/>
        </p:nvSpPr>
        <p:spPr>
          <a:xfrm>
            <a:off x="3676452" y="3314070"/>
            <a:ext cx="1791093" cy="54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Obat</a:t>
            </a:r>
            <a:r>
              <a:rPr lang="en-US" sz="1600" b="1" dirty="0">
                <a:solidFill>
                  <a:schemeClr val="tx1"/>
                </a:solidFill>
              </a:rPr>
              <a:t> 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49543-D726-4AB7-8B7C-B11907FBE1D1}"/>
              </a:ext>
            </a:extLst>
          </p:cNvPr>
          <p:cNvSpPr/>
          <p:nvPr/>
        </p:nvSpPr>
        <p:spPr>
          <a:xfrm>
            <a:off x="2092751" y="4308049"/>
            <a:ext cx="1046375" cy="2757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Batuk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F4B9-F217-4EAA-9B12-D556368970A1}"/>
              </a:ext>
            </a:extLst>
          </p:cNvPr>
          <p:cNvSpPr/>
          <p:nvPr/>
        </p:nvSpPr>
        <p:spPr>
          <a:xfrm>
            <a:off x="4430597" y="4051170"/>
            <a:ext cx="1046375" cy="27573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Nyeri</a:t>
            </a:r>
          </a:p>
        </p:txBody>
      </p:sp>
    </p:spTree>
    <p:extLst>
      <p:ext uri="{BB962C8B-B14F-4D97-AF65-F5344CB8AC3E}">
        <p14:creationId xmlns:p14="http://schemas.microsoft.com/office/powerpoint/2010/main" val="2068801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66CA-750D-4C96-BDED-D4B98BB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6C8C-D428-4A1C-9A21-2ACFE5B8A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dirty="0"/>
              <a:t>Make List View (slide 32) 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Make action “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” and redirect with reload page (without Ajax). Show `</a:t>
            </a:r>
            <a:r>
              <a:rPr lang="en-US" dirty="0" err="1"/>
              <a:t>kode</a:t>
            </a:r>
            <a:r>
              <a:rPr lang="en-US" dirty="0"/>
              <a:t> transaction`, `create transaction`, list product (name, price </a:t>
            </a:r>
            <a:r>
              <a:rPr lang="en-US"/>
              <a:t>and quantity)</a:t>
            </a:r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Modification action “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” with Modals</a:t>
            </a:r>
          </a:p>
        </p:txBody>
      </p:sp>
    </p:spTree>
    <p:extLst>
      <p:ext uri="{BB962C8B-B14F-4D97-AF65-F5344CB8AC3E}">
        <p14:creationId xmlns:p14="http://schemas.microsoft.com/office/powerpoint/2010/main" val="3418083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623887" y="1709737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 panose="020B0604020202020204"/>
              <a:buNone/>
            </a:pPr>
            <a:r>
              <a:rPr lang="en-US" sz="60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lang="en-US" sz="6000" b="0" i="0" u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CED2-71C9-4365-BA8B-C870A498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A1EA-C6F8-48D2-A146-45DFE6F1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of Relation between User and Role is specific user can have various roles and conversely specific role can consist of many accounts/users.</a:t>
            </a:r>
          </a:p>
          <a:p>
            <a:r>
              <a:rPr lang="en-US" dirty="0"/>
              <a:t>Regarding e-commerce, this relationship also occurs in transactions where one sale transaction consists of many variants of goods.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333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EEA-2FE6-4D60-B8B7-FCEFA540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Naming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BEF0-091E-480E-924A-22294123C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From definition of a many-to-many relationship, the rule name of table junction is (a) singular for each table name; (b) in alphabetical order; (c) separated by underscore (_)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Users and roles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role_user</a:t>
            </a:r>
            <a:endParaRPr lang="en-US" sz="2000" dirty="0"/>
          </a:p>
          <a:p>
            <a:pPr lvl="1"/>
            <a:r>
              <a:rPr lang="en-ID" sz="2000" dirty="0"/>
              <a:t>Books and authors, </a:t>
            </a:r>
            <a:r>
              <a:rPr lang="en-ID" sz="2000" dirty="0">
                <a:sym typeface="Wingdings" panose="05000000000000000000" pitchFamily="2" charset="2"/>
              </a:rPr>
              <a:t></a:t>
            </a:r>
            <a:r>
              <a:rPr lang="en-ID" sz="2000" dirty="0"/>
              <a:t> </a:t>
            </a:r>
            <a:r>
              <a:rPr lang="en-ID" sz="2000" dirty="0" err="1"/>
              <a:t>author_book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81974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D41-23D5-4AD7-8280-0DEEE001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Column Structure from Junction Table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2AE0-2003-461E-AA7E-C17E7989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10701" cy="4525962"/>
          </a:xfrm>
        </p:spPr>
        <p:txBody>
          <a:bodyPr/>
          <a:lstStyle/>
          <a:p>
            <a:r>
              <a:rPr lang="en-US" sz="2400" dirty="0"/>
              <a:t>The naming of the junction table column is based on the </a:t>
            </a:r>
            <a:r>
              <a:rPr lang="en-US" sz="2400" b="1" dirty="0"/>
              <a:t>singular</a:t>
            </a:r>
            <a:r>
              <a:rPr lang="en-US" sz="2400" dirty="0"/>
              <a:t> </a:t>
            </a:r>
            <a:r>
              <a:rPr lang="en-US" sz="2400" b="1" dirty="0"/>
              <a:t>table</a:t>
            </a:r>
            <a:r>
              <a:rPr lang="en-US" sz="2400" dirty="0"/>
              <a:t> of each table name with </a:t>
            </a:r>
            <a:r>
              <a:rPr lang="en-US" sz="2400" b="1" dirty="0"/>
              <a:t>_id</a:t>
            </a:r>
          </a:p>
          <a:p>
            <a:r>
              <a:rPr lang="en-US" sz="2400" dirty="0"/>
              <a:t>Each of these columns becomes a Primary key and Foreign Key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C432D-190F-4A1E-8082-657C6BCF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73" y="2013247"/>
            <a:ext cx="25050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C048-3414-49C1-8B0F-5316637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 Structure</a:t>
            </a:r>
            <a:endParaRPr lang="en-ID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EA21-E3EB-4389-8FC9-75EEAC3F9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To define a many-to-many relationship, Laravel provides the </a:t>
            </a:r>
            <a:r>
              <a:rPr lang="en-US" sz="1800" dirty="0" err="1"/>
              <a:t>belongsToMany</a:t>
            </a:r>
            <a:r>
              <a:rPr lang="en-US" sz="1800" dirty="0"/>
              <a:t>(…..) keyword.</a:t>
            </a:r>
          </a:p>
          <a:p>
            <a:r>
              <a:rPr lang="en-US" sz="1800" dirty="0"/>
              <a:t>If you look at the examples of users and roles, then the form of the relationship is as follows:</a:t>
            </a:r>
          </a:p>
          <a:p>
            <a:r>
              <a:rPr lang="en-US" sz="1800" dirty="0"/>
              <a:t>Both in terms of Users and Roles have the same keywords</a:t>
            </a:r>
            <a:endParaRPr lang="en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3008C-E26C-4022-8A64-94337322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4292"/>
            <a:ext cx="4055056" cy="2601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6C8B5-4483-4636-BAE0-7408374C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34" y="3538199"/>
            <a:ext cx="4437166" cy="27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6AA1-3969-454E-9336-28C8E8C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Overriding Mechanism</a:t>
            </a:r>
            <a:endParaRPr lang="en-ID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A889-74B0-4C6E-A628-2EBFE9D2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If the column names or table names don't match the Laravel name convention, you can use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you look at the example above, </a:t>
            </a:r>
            <a:r>
              <a:rPr lang="en-US" sz="1800" dirty="0" err="1"/>
              <a:t>belongsToMany</a:t>
            </a:r>
            <a:r>
              <a:rPr lang="en-US" sz="1800" dirty="0"/>
              <a:t> is placed in the User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45E1E-8D3D-4B7F-AB80-BFC6C200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0" y="4360207"/>
            <a:ext cx="797242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E1C92-9EBC-4009-8CB1-1CD30E0DC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97" y="2643485"/>
            <a:ext cx="6429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9684-052F-4A46-8540-5248E587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Accessing many-to-many relationship</a:t>
            </a:r>
            <a:endParaRPr lang="en-ID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A8B4-077B-4C86-B4BE-C6E9731AC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User Model Structure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Therefore to receive data roles, you can access as follow: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240E-896E-4F14-979A-FD245042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63" y="2135932"/>
            <a:ext cx="3912358" cy="2586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CDE75-71EC-4312-9958-04F22C95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88" y="5257800"/>
            <a:ext cx="2688590" cy="1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180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1337</Words>
  <Application>Microsoft Office PowerPoint</Application>
  <PresentationFormat>On-screen Show (4:3)</PresentationFormat>
  <Paragraphs>177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Consolas</vt:lpstr>
      <vt:lpstr>Diseño predeterminado</vt:lpstr>
      <vt:lpstr>Topic 8: Many-To-Many Relationship</vt:lpstr>
      <vt:lpstr>Many-to-Many Relationship</vt:lpstr>
      <vt:lpstr>Many-to-Many Relationship</vt:lpstr>
      <vt:lpstr>Another example</vt:lpstr>
      <vt:lpstr>Rule of Naming</vt:lpstr>
      <vt:lpstr>Column Structure from Junction Table</vt:lpstr>
      <vt:lpstr>Model Structure</vt:lpstr>
      <vt:lpstr>Overriding Mechanism</vt:lpstr>
      <vt:lpstr>Accessing many-to-many relationship</vt:lpstr>
      <vt:lpstr>If the junction table has extra columns/parameters</vt:lpstr>
      <vt:lpstr>Retrieve data in the column that is in the junction table</vt:lpstr>
      <vt:lpstr>Adaptation of Transaction Database Structure in the Case Study</vt:lpstr>
      <vt:lpstr>Add Table Buyers and Transaction in your database</vt:lpstr>
      <vt:lpstr>PowerPoint Presentation</vt:lpstr>
      <vt:lpstr>PowerPoint Presentation</vt:lpstr>
      <vt:lpstr>PowerPoint Presentation</vt:lpstr>
      <vt:lpstr>Fill your new data</vt:lpstr>
      <vt:lpstr>Create Controller and Model for Buyers and Transaction</vt:lpstr>
      <vt:lpstr>PowerPoint Presentation</vt:lpstr>
      <vt:lpstr>PowerPoint Presentation</vt:lpstr>
      <vt:lpstr>PowerPoint Presentation</vt:lpstr>
      <vt:lpstr>Make Relation between your Model</vt:lpstr>
      <vt:lpstr>Transaction Model</vt:lpstr>
      <vt:lpstr>PowerPoint Presentation</vt:lpstr>
      <vt:lpstr>Create Many-to-many Relationship</vt:lpstr>
      <vt:lpstr>Create a Transaction and Capital List View for detailed transaction details</vt:lpstr>
      <vt:lpstr>Expected result</vt:lpstr>
      <vt:lpstr>Modification View Table</vt:lpstr>
      <vt:lpstr>Modification AjaxJavaScript</vt:lpstr>
      <vt:lpstr>ShowAjax() function</vt:lpstr>
      <vt:lpstr>Pada View Modals</vt:lpstr>
      <vt:lpstr>Result</vt:lpstr>
      <vt:lpstr>PowerPoint Presentation</vt:lpstr>
      <vt:lpstr>Step Learning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Topik 3: Integration with Database, Migration &amp; Seeding</dc:title>
  <dc:creator>Mariajose</dc:creator>
  <cp:lastModifiedBy>Felix Handani  S.Kom.  M.Kom.</cp:lastModifiedBy>
  <cp:revision>277</cp:revision>
  <dcterms:created xsi:type="dcterms:W3CDTF">2010-05-23T14:28:00Z</dcterms:created>
  <dcterms:modified xsi:type="dcterms:W3CDTF">2022-04-09T13:19:33Z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