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122363"/>
            <a:ext cx="10363199" cy="2387600"/>
          </a:xfrm>
        </p:spPr>
        <p:txBody>
          <a:bodyPr anchor="b"/>
          <a:lstStyle>
            <a:lvl1pPr algn="ctr">
              <a:defRPr sz="6001"/>
            </a:lvl1pPr>
          </a:lstStyle>
          <a:p>
            <a:r>
              <a:rPr lang="en-US"/>
              <a:t>Click to edit Master title style</a:t>
            </a:r>
            <a:endParaRPr lang="en-US" dirty="0"/>
          </a:p>
        </p:txBody>
      </p:sp>
      <p:sp>
        <p:nvSpPr>
          <p:cNvPr id="3" name="Subtitle 2"/>
          <p:cNvSpPr>
            <a:spLocks noGrp="1"/>
          </p:cNvSpPr>
          <p:nvPr>
            <p:ph type="subTitle" idx="1"/>
          </p:nvPr>
        </p:nvSpPr>
        <p:spPr>
          <a:xfrm>
            <a:off x="1524002" y="3602040"/>
            <a:ext cx="9144001" cy="1655762"/>
          </a:xfrm>
        </p:spPr>
        <p:txBody>
          <a:bodyPr/>
          <a:lstStyle>
            <a:lvl1pPr marL="0" indent="0" algn="ctr">
              <a:buNone/>
              <a:defRPr sz="2401"/>
            </a:lvl1pPr>
            <a:lvl2pPr marL="457213" indent="0" algn="ctr">
              <a:buNone/>
              <a:defRPr sz="2000"/>
            </a:lvl2pPr>
            <a:lvl3pPr marL="914424" indent="0" algn="ctr">
              <a:buNone/>
              <a:defRPr sz="1800"/>
            </a:lvl3pPr>
            <a:lvl4pPr marL="1371637" indent="0" algn="ctr">
              <a:buNone/>
              <a:defRPr sz="1600"/>
            </a:lvl4pPr>
            <a:lvl5pPr marL="1828848" indent="0" algn="ctr">
              <a:buNone/>
              <a:defRPr sz="1600"/>
            </a:lvl5pPr>
            <a:lvl6pPr marL="2286060" indent="0" algn="ctr">
              <a:buNone/>
              <a:defRPr sz="1600"/>
            </a:lvl6pPr>
            <a:lvl7pPr marL="2743272" indent="0" algn="ctr">
              <a:buNone/>
              <a:defRPr sz="1600"/>
            </a:lvl7pPr>
            <a:lvl8pPr marL="3200483" indent="0" algn="ctr">
              <a:buNone/>
              <a:defRPr sz="1600"/>
            </a:lvl8pPr>
            <a:lvl9pPr marL="365769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14921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381705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306002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60702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1"/>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1">
                <a:solidFill>
                  <a:schemeClr val="tx1"/>
                </a:solidFill>
              </a:defRPr>
            </a:lvl1pPr>
            <a:lvl2pPr marL="457213" indent="0">
              <a:buNone/>
              <a:defRPr sz="2000">
                <a:solidFill>
                  <a:schemeClr val="tx1">
                    <a:tint val="75000"/>
                  </a:schemeClr>
                </a:solidFill>
              </a:defRPr>
            </a:lvl2pPr>
            <a:lvl3pPr marL="914424" indent="0">
              <a:buNone/>
              <a:defRPr sz="1800">
                <a:solidFill>
                  <a:schemeClr val="tx1">
                    <a:tint val="75000"/>
                  </a:schemeClr>
                </a:solidFill>
              </a:defRPr>
            </a:lvl3pPr>
            <a:lvl4pPr marL="1371637" indent="0">
              <a:buNone/>
              <a:defRPr sz="1600">
                <a:solidFill>
                  <a:schemeClr val="tx1">
                    <a:tint val="75000"/>
                  </a:schemeClr>
                </a:solidFill>
              </a:defRPr>
            </a:lvl4pPr>
            <a:lvl5pPr marL="1828848" indent="0">
              <a:buNone/>
              <a:defRPr sz="1600">
                <a:solidFill>
                  <a:schemeClr val="tx1">
                    <a:tint val="75000"/>
                  </a:schemeClr>
                </a:solidFill>
              </a:defRPr>
            </a:lvl5pPr>
            <a:lvl6pPr marL="2286060" indent="0">
              <a:buNone/>
              <a:defRPr sz="1600">
                <a:solidFill>
                  <a:schemeClr val="tx1">
                    <a:tint val="75000"/>
                  </a:schemeClr>
                </a:solidFill>
              </a:defRPr>
            </a:lvl6pPr>
            <a:lvl7pPr marL="2743272" indent="0">
              <a:buNone/>
              <a:defRPr sz="1600">
                <a:solidFill>
                  <a:schemeClr val="tx1">
                    <a:tint val="75000"/>
                  </a:schemeClr>
                </a:solidFill>
              </a:defRPr>
            </a:lvl7pPr>
            <a:lvl8pPr marL="3200483" indent="0">
              <a:buNone/>
              <a:defRPr sz="1600">
                <a:solidFill>
                  <a:schemeClr val="tx1">
                    <a:tint val="75000"/>
                  </a:schemeClr>
                </a:solidFill>
              </a:defRPr>
            </a:lvl8pPr>
            <a:lvl9pPr marL="365769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7F70E7-D9EA-4A28-8D63-3B9314799110}"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945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7"/>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7"/>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F70E7-D9EA-4A28-8D63-3B9314799110}"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2501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7"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1" b="1"/>
            </a:lvl1pPr>
            <a:lvl2pPr marL="457213" indent="0">
              <a:buNone/>
              <a:defRPr sz="2000" b="1"/>
            </a:lvl2pPr>
            <a:lvl3pPr marL="914424" indent="0">
              <a:buNone/>
              <a:defRPr sz="1800" b="1"/>
            </a:lvl3pPr>
            <a:lvl4pPr marL="1371637" indent="0">
              <a:buNone/>
              <a:defRPr sz="1600" b="1"/>
            </a:lvl4pPr>
            <a:lvl5pPr marL="1828848" indent="0">
              <a:buNone/>
              <a:defRPr sz="1600" b="1"/>
            </a:lvl5pPr>
            <a:lvl6pPr marL="2286060" indent="0">
              <a:buNone/>
              <a:defRPr sz="1600" b="1"/>
            </a:lvl6pPr>
            <a:lvl7pPr marL="2743272" indent="0">
              <a:buNone/>
              <a:defRPr sz="1600" b="1"/>
            </a:lvl7pPr>
            <a:lvl8pPr marL="3200483" indent="0">
              <a:buNone/>
              <a:defRPr sz="1600" b="1"/>
            </a:lvl8pPr>
            <a:lvl9pPr marL="365769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9" cy="823912"/>
          </a:xfrm>
        </p:spPr>
        <p:txBody>
          <a:bodyPr anchor="b"/>
          <a:lstStyle>
            <a:lvl1pPr marL="0" indent="0">
              <a:buNone/>
              <a:defRPr sz="2401" b="1"/>
            </a:lvl1pPr>
            <a:lvl2pPr marL="457213" indent="0">
              <a:buNone/>
              <a:defRPr sz="2000" b="1"/>
            </a:lvl2pPr>
            <a:lvl3pPr marL="914424" indent="0">
              <a:buNone/>
              <a:defRPr sz="1800" b="1"/>
            </a:lvl3pPr>
            <a:lvl4pPr marL="1371637" indent="0">
              <a:buNone/>
              <a:defRPr sz="1600" b="1"/>
            </a:lvl4pPr>
            <a:lvl5pPr marL="1828848" indent="0">
              <a:buNone/>
              <a:defRPr sz="1600" b="1"/>
            </a:lvl5pPr>
            <a:lvl6pPr marL="2286060" indent="0">
              <a:buNone/>
              <a:defRPr sz="1600" b="1"/>
            </a:lvl6pPr>
            <a:lvl7pPr marL="2743272" indent="0">
              <a:buNone/>
              <a:defRPr sz="1600" b="1"/>
            </a:lvl7pPr>
            <a:lvl8pPr marL="3200483" indent="0">
              <a:buNone/>
              <a:defRPr sz="1600" b="1"/>
            </a:lvl8pPr>
            <a:lvl9pPr marL="365769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6"/>
            <a:ext cx="518318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F70E7-D9EA-4A28-8D63-3B9314799110}"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85557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F70E7-D9EA-4A28-8D63-3B9314799110}"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163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70E7-D9EA-4A28-8D63-3B9314799110}"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89955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1"/>
            </a:lvl1pPr>
          </a:lstStyle>
          <a:p>
            <a:r>
              <a:rPr lang="en-US"/>
              <a:t>Click to edit Master title style</a:t>
            </a:r>
            <a:endParaRPr lang="en-US" dirty="0"/>
          </a:p>
        </p:txBody>
      </p:sp>
      <p:sp>
        <p:nvSpPr>
          <p:cNvPr id="3" name="Content Placeholder 2"/>
          <p:cNvSpPr>
            <a:spLocks noGrp="1"/>
          </p:cNvSpPr>
          <p:nvPr>
            <p:ph idx="1"/>
          </p:nvPr>
        </p:nvSpPr>
        <p:spPr>
          <a:xfrm>
            <a:off x="5183189" y="987428"/>
            <a:ext cx="6172200" cy="4873625"/>
          </a:xfrm>
        </p:spPr>
        <p:txBody>
          <a:bodyPr/>
          <a:lstStyle>
            <a:lvl1pPr>
              <a:defRPr sz="3201"/>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13" indent="0">
              <a:buNone/>
              <a:defRPr sz="1400"/>
            </a:lvl2pPr>
            <a:lvl3pPr marL="914424" indent="0">
              <a:buNone/>
              <a:defRPr sz="1199"/>
            </a:lvl3pPr>
            <a:lvl4pPr marL="1371637" indent="0">
              <a:buNone/>
              <a:defRPr sz="1001"/>
            </a:lvl4pPr>
            <a:lvl5pPr marL="1828848" indent="0">
              <a:buNone/>
              <a:defRPr sz="1001"/>
            </a:lvl5pPr>
            <a:lvl6pPr marL="2286060" indent="0">
              <a:buNone/>
              <a:defRPr sz="1001"/>
            </a:lvl6pPr>
            <a:lvl7pPr marL="2743272" indent="0">
              <a:buNone/>
              <a:defRPr sz="1001"/>
            </a:lvl7pPr>
            <a:lvl8pPr marL="3200483" indent="0">
              <a:buNone/>
              <a:defRPr sz="1001"/>
            </a:lvl8pPr>
            <a:lvl9pPr marL="3657695"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517F70E7-D9EA-4A28-8D63-3B9314799110}"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54759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1"/>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9" y="987428"/>
            <a:ext cx="6172200" cy="4873625"/>
          </a:xfrm>
        </p:spPr>
        <p:txBody>
          <a:bodyPr anchor="t"/>
          <a:lstStyle>
            <a:lvl1pPr marL="0" indent="0">
              <a:buNone/>
              <a:defRPr sz="3201"/>
            </a:lvl1pPr>
            <a:lvl2pPr marL="457213" indent="0">
              <a:buNone/>
              <a:defRPr sz="2800"/>
            </a:lvl2pPr>
            <a:lvl3pPr marL="914424" indent="0">
              <a:buNone/>
              <a:defRPr sz="2401"/>
            </a:lvl3pPr>
            <a:lvl4pPr marL="1371637" indent="0">
              <a:buNone/>
              <a:defRPr sz="2000"/>
            </a:lvl4pPr>
            <a:lvl5pPr marL="1828848" indent="0">
              <a:buNone/>
              <a:defRPr sz="2000"/>
            </a:lvl5pPr>
            <a:lvl6pPr marL="2286060" indent="0">
              <a:buNone/>
              <a:defRPr sz="2000"/>
            </a:lvl6pPr>
            <a:lvl7pPr marL="2743272" indent="0">
              <a:buNone/>
              <a:defRPr sz="2000"/>
            </a:lvl7pPr>
            <a:lvl8pPr marL="3200483" indent="0">
              <a:buNone/>
              <a:defRPr sz="2000"/>
            </a:lvl8pPr>
            <a:lvl9pPr marL="365769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13" indent="0">
              <a:buNone/>
              <a:defRPr sz="1400"/>
            </a:lvl2pPr>
            <a:lvl3pPr marL="914424" indent="0">
              <a:buNone/>
              <a:defRPr sz="1199"/>
            </a:lvl3pPr>
            <a:lvl4pPr marL="1371637" indent="0">
              <a:buNone/>
              <a:defRPr sz="1001"/>
            </a:lvl4pPr>
            <a:lvl5pPr marL="1828848" indent="0">
              <a:buNone/>
              <a:defRPr sz="1001"/>
            </a:lvl5pPr>
            <a:lvl6pPr marL="2286060" indent="0">
              <a:buNone/>
              <a:defRPr sz="1001"/>
            </a:lvl6pPr>
            <a:lvl7pPr marL="2743272" indent="0">
              <a:buNone/>
              <a:defRPr sz="1001"/>
            </a:lvl7pPr>
            <a:lvl8pPr marL="3200483" indent="0">
              <a:buNone/>
              <a:defRPr sz="1001"/>
            </a:lvl8pPr>
            <a:lvl9pPr marL="3657695"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517F70E7-D9EA-4A28-8D63-3B9314799110}"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9314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7"/>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199">
                <a:solidFill>
                  <a:schemeClr val="tx1">
                    <a:tint val="75000"/>
                  </a:schemeClr>
                </a:solidFill>
              </a:defRPr>
            </a:lvl1pPr>
          </a:lstStyle>
          <a:p>
            <a:fld id="{517F70E7-D9EA-4A28-8D63-3B9314799110}" type="datetimeFigureOut">
              <a:rPr lang="en-US" smtClean="0"/>
              <a:t>3/25/2023</a:t>
            </a:fld>
            <a:endParaRPr lang="en-US"/>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199">
                <a:solidFill>
                  <a:schemeClr val="tx1">
                    <a:tint val="75000"/>
                  </a:schemeClr>
                </a:solidFill>
              </a:defRPr>
            </a:lvl1pPr>
          </a:lstStyle>
          <a:p>
            <a:fld id="{7392CF0F-B527-4F54-A683-86FDA52EB1B7}" type="slidenum">
              <a:rPr lang="en-US" smtClean="0"/>
              <a:t>‹#›</a:t>
            </a:fld>
            <a:endParaRPr lang="en-US"/>
          </a:p>
        </p:txBody>
      </p:sp>
    </p:spTree>
    <p:extLst>
      <p:ext uri="{BB962C8B-B14F-4D97-AF65-F5344CB8AC3E}">
        <p14:creationId xmlns:p14="http://schemas.microsoft.com/office/powerpoint/2010/main" val="1113699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2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4" rtl="0" eaLnBrk="1" latinLnBrk="0" hangingPunct="1">
        <a:lnSpc>
          <a:spcPct val="90000"/>
        </a:lnSpc>
        <a:spcBef>
          <a:spcPts val="500"/>
        </a:spcBef>
        <a:buFont typeface="Arial" panose="020B0604020202020204" pitchFamily="34" charset="0"/>
        <a:buChar char="•"/>
        <a:defRPr sz="2401" kern="1200">
          <a:solidFill>
            <a:schemeClr val="tx1"/>
          </a:solidFill>
          <a:latin typeface="+mn-lt"/>
          <a:ea typeface="+mn-ea"/>
          <a:cs typeface="+mn-cs"/>
        </a:defRPr>
      </a:lvl2pPr>
      <a:lvl3pPr marL="1143030" indent="-228605" algn="l" defTabSz="91442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2"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4"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7"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8"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90"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01"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4" rtl="0" eaLnBrk="1" latinLnBrk="0" hangingPunct="1">
        <a:defRPr sz="1800" kern="1200">
          <a:solidFill>
            <a:schemeClr val="tx1"/>
          </a:solidFill>
          <a:latin typeface="+mn-lt"/>
          <a:ea typeface="+mn-ea"/>
          <a:cs typeface="+mn-cs"/>
        </a:defRPr>
      </a:lvl1pPr>
      <a:lvl2pPr marL="457213" algn="l" defTabSz="914424" rtl="0" eaLnBrk="1" latinLnBrk="0" hangingPunct="1">
        <a:defRPr sz="1800" kern="1200">
          <a:solidFill>
            <a:schemeClr val="tx1"/>
          </a:solidFill>
          <a:latin typeface="+mn-lt"/>
          <a:ea typeface="+mn-ea"/>
          <a:cs typeface="+mn-cs"/>
        </a:defRPr>
      </a:lvl2pPr>
      <a:lvl3pPr marL="914424" algn="l" defTabSz="914424" rtl="0" eaLnBrk="1" latinLnBrk="0" hangingPunct="1">
        <a:defRPr sz="1800" kern="1200">
          <a:solidFill>
            <a:schemeClr val="tx1"/>
          </a:solidFill>
          <a:latin typeface="+mn-lt"/>
          <a:ea typeface="+mn-ea"/>
          <a:cs typeface="+mn-cs"/>
        </a:defRPr>
      </a:lvl3pPr>
      <a:lvl4pPr marL="1371637" algn="l" defTabSz="914424" rtl="0" eaLnBrk="1" latinLnBrk="0" hangingPunct="1">
        <a:defRPr sz="1800" kern="1200">
          <a:solidFill>
            <a:schemeClr val="tx1"/>
          </a:solidFill>
          <a:latin typeface="+mn-lt"/>
          <a:ea typeface="+mn-ea"/>
          <a:cs typeface="+mn-cs"/>
        </a:defRPr>
      </a:lvl4pPr>
      <a:lvl5pPr marL="1828848" algn="l" defTabSz="914424" rtl="0" eaLnBrk="1" latinLnBrk="0" hangingPunct="1">
        <a:defRPr sz="1800" kern="1200">
          <a:solidFill>
            <a:schemeClr val="tx1"/>
          </a:solidFill>
          <a:latin typeface="+mn-lt"/>
          <a:ea typeface="+mn-ea"/>
          <a:cs typeface="+mn-cs"/>
        </a:defRPr>
      </a:lvl5pPr>
      <a:lvl6pPr marL="2286060" algn="l" defTabSz="914424" rtl="0" eaLnBrk="1" latinLnBrk="0" hangingPunct="1">
        <a:defRPr sz="1800" kern="1200">
          <a:solidFill>
            <a:schemeClr val="tx1"/>
          </a:solidFill>
          <a:latin typeface="+mn-lt"/>
          <a:ea typeface="+mn-ea"/>
          <a:cs typeface="+mn-cs"/>
        </a:defRPr>
      </a:lvl6pPr>
      <a:lvl7pPr marL="2743272" algn="l" defTabSz="914424" rtl="0" eaLnBrk="1" latinLnBrk="0" hangingPunct="1">
        <a:defRPr sz="1800" kern="1200">
          <a:solidFill>
            <a:schemeClr val="tx1"/>
          </a:solidFill>
          <a:latin typeface="+mn-lt"/>
          <a:ea typeface="+mn-ea"/>
          <a:cs typeface="+mn-cs"/>
        </a:defRPr>
      </a:lvl7pPr>
      <a:lvl8pPr marL="3200483" algn="l" defTabSz="914424" rtl="0" eaLnBrk="1" latinLnBrk="0" hangingPunct="1">
        <a:defRPr sz="1800" kern="1200">
          <a:solidFill>
            <a:schemeClr val="tx1"/>
          </a:solidFill>
          <a:latin typeface="+mn-lt"/>
          <a:ea typeface="+mn-ea"/>
          <a:cs typeface="+mn-cs"/>
        </a:defRPr>
      </a:lvl8pPr>
      <a:lvl9pPr marL="3657695" algn="l" defTabSz="9144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3" name="Rectangle 52"/>
          <p:cNvSpPr/>
          <p:nvPr/>
        </p:nvSpPr>
        <p:spPr>
          <a:xfrm>
            <a:off x="2993611" y="934127"/>
            <a:ext cx="6221397" cy="375552"/>
          </a:xfrm>
          <a:prstGeom prst="rect">
            <a:avLst/>
          </a:prstGeom>
        </p:spPr>
        <p:txBody>
          <a:bodyPr wrap="square">
            <a:spAutoFit/>
          </a:bodyPr>
          <a:lstStyle/>
          <a:p>
            <a:pPr algn="ctr" defTabSz="293340">
              <a:lnSpc>
                <a:spcPct val="107000"/>
              </a:lnSpc>
              <a:spcAft>
                <a:spcPts val="513"/>
              </a:spcAft>
            </a:pPr>
            <a:r>
              <a:rPr lang="en-US" b="1" dirty="0">
                <a:latin typeface="+mj-lt"/>
              </a:rPr>
              <a:t>IoT Based Safety Kit For Industrial Workers</a:t>
            </a:r>
            <a:endParaRPr lang="en-US" b="1" dirty="0">
              <a:latin typeface="+mj-lt"/>
              <a:ea typeface="Calibri" panose="020F0502020204030204" pitchFamily="34" charset="0"/>
              <a:cs typeface="Times New Roman" panose="02020603050405020304" pitchFamily="18" charset="0"/>
            </a:endParaRPr>
          </a:p>
        </p:txBody>
      </p:sp>
      <p:sp>
        <p:nvSpPr>
          <p:cNvPr id="55" name="Rectangle 54"/>
          <p:cNvSpPr/>
          <p:nvPr/>
        </p:nvSpPr>
        <p:spPr>
          <a:xfrm>
            <a:off x="3633330" y="1436971"/>
            <a:ext cx="1309666" cy="447815"/>
          </a:xfrm>
          <a:prstGeom prst="rect">
            <a:avLst/>
          </a:prstGeom>
        </p:spPr>
        <p:txBody>
          <a:bodyPr wrap="square">
            <a:spAutoFit/>
          </a:bodyPr>
          <a:lstStyle/>
          <a:p>
            <a:pPr algn="r" defTabSz="293340"/>
            <a:r>
              <a:rPr lang="en-US" sz="1155" dirty="0">
                <a:solidFill>
                  <a:prstClr val="black"/>
                </a:solidFill>
                <a:latin typeface="Calibri" panose="020F0502020204030204"/>
              </a:rPr>
              <a:t>Jerrold Gideon S</a:t>
            </a:r>
          </a:p>
          <a:p>
            <a:pPr algn="r" defTabSz="293340"/>
            <a:r>
              <a:rPr lang="en-US" sz="1155" dirty="0">
                <a:solidFill>
                  <a:prstClr val="black"/>
                </a:solidFill>
                <a:latin typeface="Calibri" panose="020F0502020204030204"/>
              </a:rPr>
              <a:t>312319104058</a:t>
            </a:r>
          </a:p>
        </p:txBody>
      </p:sp>
      <p:sp>
        <p:nvSpPr>
          <p:cNvPr id="74" name="Rectangle 73"/>
          <p:cNvSpPr/>
          <p:nvPr/>
        </p:nvSpPr>
        <p:spPr>
          <a:xfrm>
            <a:off x="7454515" y="1433642"/>
            <a:ext cx="1309666" cy="447815"/>
          </a:xfrm>
          <a:prstGeom prst="rect">
            <a:avLst/>
          </a:prstGeom>
        </p:spPr>
        <p:txBody>
          <a:bodyPr wrap="square">
            <a:spAutoFit/>
          </a:bodyPr>
          <a:lstStyle/>
          <a:p>
            <a:pPr defTabSz="293340"/>
            <a:r>
              <a:rPr lang="en-US" sz="1155" dirty="0">
                <a:solidFill>
                  <a:prstClr val="black"/>
                </a:solidFill>
                <a:latin typeface="Calibri" panose="020F0502020204030204"/>
              </a:rPr>
              <a:t>Jerry Britto J</a:t>
            </a:r>
          </a:p>
          <a:p>
            <a:pPr defTabSz="293340"/>
            <a:r>
              <a:rPr lang="en-US" sz="1155" dirty="0">
                <a:solidFill>
                  <a:prstClr val="black"/>
                </a:solidFill>
                <a:latin typeface="Calibri" panose="020F0502020204030204"/>
              </a:rPr>
              <a:t>312319104059</a:t>
            </a:r>
          </a:p>
        </p:txBody>
      </p:sp>
      <p:sp>
        <p:nvSpPr>
          <p:cNvPr id="75" name="Text Box 13"/>
          <p:cNvSpPr txBox="1"/>
          <p:nvPr/>
        </p:nvSpPr>
        <p:spPr>
          <a:xfrm>
            <a:off x="5807908" y="1728262"/>
            <a:ext cx="592805" cy="150370"/>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Calibri" panose="020F0502020204030204" pitchFamily="34" charset="0"/>
              </a:rPr>
              <a:t>ABSTRACT</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293340">
              <a:lnSpc>
                <a:spcPct val="107000"/>
              </a:lnSpc>
              <a:spcAft>
                <a:spcPts val="513"/>
              </a:spcAft>
            </a:pPr>
            <a:r>
              <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77" name="Text Box 11"/>
          <p:cNvSpPr txBox="1"/>
          <p:nvPr/>
        </p:nvSpPr>
        <p:spPr>
          <a:xfrm>
            <a:off x="1142526" y="2636262"/>
            <a:ext cx="1252835" cy="16149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INTRODUCTION</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8" name="Rectangle 57"/>
          <p:cNvSpPr/>
          <p:nvPr/>
        </p:nvSpPr>
        <p:spPr>
          <a:xfrm>
            <a:off x="405119" y="2800680"/>
            <a:ext cx="2727648" cy="2257990"/>
          </a:xfrm>
          <a:prstGeom prst="rect">
            <a:avLst/>
          </a:prstGeom>
        </p:spPr>
        <p:txBody>
          <a:bodyPr wrap="square">
            <a:spAutoFit/>
          </a:bodyPr>
          <a:lstStyle/>
          <a:p>
            <a:pPr algn="just">
              <a:lnSpc>
                <a:spcPct val="107000"/>
              </a:lnSpc>
              <a:spcAft>
                <a:spcPts val="513"/>
              </a:spcAft>
            </a:pPr>
            <a:r>
              <a:rPr lang="en-US" sz="1100" dirty="0">
                <a:effectLst/>
                <a:ea typeface="Times New Roman" panose="02020603050405020304" pitchFamily="18" charset="0"/>
              </a:rPr>
              <a:t>An IoT safety kit might be used to monitor conditions such as temperature, humidity, and air quality in order to ensure the safety and comfort of employees. In a factory setting, for example, the kit might include sensors to detect hazardous gases or chemicals, while in an office. This project is mainly for detecting, monitoring these temperature parameters and displaying it to the industrial workers and providing timely alert to the industrial workers and admins via desktop application.</a:t>
            </a:r>
            <a:endParaRPr lang="en-US" sz="1100" dirty="0">
              <a:solidFill>
                <a:prstClr val="black"/>
              </a:solidFill>
              <a:ea typeface="Calibri" panose="020F0502020204030204" pitchFamily="34" charset="0"/>
              <a:cs typeface="Times New Roman" panose="02020603050405020304" pitchFamily="18" charset="0"/>
            </a:endParaRPr>
          </a:p>
        </p:txBody>
      </p:sp>
      <p:sp>
        <p:nvSpPr>
          <p:cNvPr id="60" name="Rectangle 59"/>
          <p:cNvSpPr/>
          <p:nvPr/>
        </p:nvSpPr>
        <p:spPr>
          <a:xfrm>
            <a:off x="3300665" y="2797754"/>
            <a:ext cx="2793077" cy="3525965"/>
          </a:xfrm>
          <a:prstGeom prst="rect">
            <a:avLst/>
          </a:prstGeom>
        </p:spPr>
        <p:txBody>
          <a:bodyPr wrap="square">
            <a:spAutoFit/>
          </a:bodyPr>
          <a:lstStyle/>
          <a:p>
            <a:pPr algn="just" defTabSz="293340">
              <a:lnSpc>
                <a:spcPct val="107000"/>
              </a:lnSpc>
              <a:spcAft>
                <a:spcPts val="513"/>
              </a:spcAft>
            </a:pPr>
            <a:r>
              <a:rPr lang="en-IN" sz="1100" dirty="0"/>
              <a:t>This Project comprises of an ESP32 board, LM35(Temperature), DHT-11, MQ135, MQ-7, Flame sensor(IR) and Node RED as a cloud platform. First we will make IoT kits for each Industrial room. Each and every device will be connected to the cloud services. We will also have an Arduino Mega to get data from these devices and send them together as one single device. Through this Arduino we can get the data offline. Through the cloud services we can access the data online. We will be having a desktop application which can toggle between online and offline modes. We can access the data via serial port in our application in offline mode. The different modules present are: Temperature sensor module, Humidity sensor module, Air quality sensor module, Carbon Monoxide gas sensor module and IR intensity sensor module.</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1" name="Rectangle 60"/>
          <p:cNvSpPr/>
          <p:nvPr/>
        </p:nvSpPr>
        <p:spPr>
          <a:xfrm>
            <a:off x="6272168" y="2800680"/>
            <a:ext cx="2611040" cy="1107996"/>
          </a:xfrm>
          <a:prstGeom prst="rect">
            <a:avLst/>
          </a:prstGeom>
        </p:spPr>
        <p:txBody>
          <a:bodyPr wrap="square">
            <a:spAutoFit/>
          </a:bodyPr>
          <a:lstStyle/>
          <a:p>
            <a:pPr algn="just"/>
            <a:r>
              <a:rPr lang="en-IN" sz="1100" dirty="0">
                <a:solidFill>
                  <a:prstClr val="black"/>
                </a:solidFill>
                <a:latin typeface="Calibri" panose="020F0502020204030204" pitchFamily="34" charset="0"/>
                <a:ea typeface="Calibri" panose="020F0502020204030204" pitchFamily="34" charset="0"/>
                <a:cs typeface="Times New Roman" panose="02020603050405020304" pitchFamily="18" charset="0"/>
              </a:rPr>
              <a:t>First methodology is to collect data using Arduino Mega. Second is to upload that data to the IBM Watson cloud. Third is to retrieve that data to local Node-RED server. Finally, display the data in a desktop application (UWP).</a:t>
            </a:r>
          </a:p>
        </p:txBody>
      </p:sp>
      <p:sp>
        <p:nvSpPr>
          <p:cNvPr id="62" name="Rectangle 61"/>
          <p:cNvSpPr/>
          <p:nvPr/>
        </p:nvSpPr>
        <p:spPr>
          <a:xfrm>
            <a:off x="9144127" y="2771587"/>
            <a:ext cx="2653888" cy="1352293"/>
          </a:xfrm>
          <a:prstGeom prst="rect">
            <a:avLst/>
          </a:prstGeom>
        </p:spPr>
        <p:txBody>
          <a:bodyPr wrap="square">
            <a:spAutoFit/>
          </a:bodyPr>
          <a:lstStyle/>
          <a:p>
            <a:pPr algn="just" defTabSz="293340">
              <a:lnSpc>
                <a:spcPct val="107000"/>
              </a:lnSpc>
              <a:spcAft>
                <a:spcPts val="513"/>
              </a:spcAft>
            </a:pPr>
            <a:r>
              <a:rPr lang="en-IN" sz="1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As a result of the experiment, a system was developed that could be easily used by construction workers and administrators to check various temperature parameters harmful to the workers. A desktop application to display various information collected via sensors.</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6" name="Text Box 23"/>
          <p:cNvSpPr txBox="1"/>
          <p:nvPr/>
        </p:nvSpPr>
        <p:spPr>
          <a:xfrm>
            <a:off x="9392668" y="4868426"/>
            <a:ext cx="2254300" cy="171124"/>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CONCLUSION</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p:cNvSpPr/>
          <p:nvPr/>
        </p:nvSpPr>
        <p:spPr>
          <a:xfrm>
            <a:off x="9214001" y="5007584"/>
            <a:ext cx="2751381" cy="1352293"/>
          </a:xfrm>
          <a:prstGeom prst="rect">
            <a:avLst/>
          </a:prstGeom>
        </p:spPr>
        <p:txBody>
          <a:bodyPr wrap="square">
            <a:spAutoFit/>
          </a:bodyPr>
          <a:lstStyle/>
          <a:p>
            <a:pPr algn="just" defTabSz="293340">
              <a:lnSpc>
                <a:spcPct val="107000"/>
              </a:lnSpc>
              <a:spcAft>
                <a:spcPts val="513"/>
              </a:spcAft>
            </a:pPr>
            <a:r>
              <a:rPr lang="en-IN" sz="1100" dirty="0"/>
              <a:t>We hope that our project will be beneficial enough to be implemented in industries across India, saving lives and property from accidents and risks that are often overlooked by industry personnel and users. This would guarantee the safety of all construction employees on the site.</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8" name="Text Box 14"/>
          <p:cNvSpPr txBox="1"/>
          <p:nvPr/>
        </p:nvSpPr>
        <p:spPr>
          <a:xfrm>
            <a:off x="4942996" y="2615690"/>
            <a:ext cx="2297883" cy="182064"/>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MATERIALS AND METHODOLOGY</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9" name="Text Box 15"/>
          <p:cNvSpPr txBox="1"/>
          <p:nvPr/>
        </p:nvSpPr>
        <p:spPr>
          <a:xfrm>
            <a:off x="9721994" y="2615690"/>
            <a:ext cx="1252835" cy="151178"/>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RESULT</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50815" y="1846249"/>
            <a:ext cx="10685853" cy="769441"/>
          </a:xfrm>
          <a:prstGeom prst="rect">
            <a:avLst/>
          </a:prstGeom>
        </p:spPr>
        <p:txBody>
          <a:bodyPr wrap="square">
            <a:spAutoFit/>
          </a:bodyPr>
          <a:lstStyle/>
          <a:p>
            <a:pPr algn="just" defTabSz="293340">
              <a:spcAft>
                <a:spcPts val="513"/>
              </a:spcAft>
            </a:pPr>
            <a:r>
              <a:rPr lang="en-IN" sz="1100" dirty="0"/>
              <a:t>IoT (Internet of Things) safety kits are designed to provide users with a reliable and easy-to-use solution for monitoring and detecting potential safety hazards in various environments. The human body's exposure to hazardous environments can have a negative impact on our health. These can be avoided by monitoring the industrial areas and alerting the workers when their work environment gets abnormal; this can help the workers take the required measures. A Desktop application can be provided as a dashboard for the administrators to check and monitor with human supervision at anytime when necessary.</a:t>
            </a:r>
          </a:p>
        </p:txBody>
      </p:sp>
      <p:pic>
        <p:nvPicPr>
          <p:cNvPr id="7" name="Picture 6"/>
          <p:cNvPicPr>
            <a:picLocks noChangeAspect="1"/>
          </p:cNvPicPr>
          <p:nvPr/>
        </p:nvPicPr>
        <p:blipFill>
          <a:blip r:embed="rId2"/>
          <a:stretch>
            <a:fillRect/>
          </a:stretch>
        </p:blipFill>
        <p:spPr>
          <a:xfrm>
            <a:off x="4942996" y="1289413"/>
            <a:ext cx="526901" cy="536264"/>
          </a:xfrm>
          <a:prstGeom prst="rect">
            <a:avLst/>
          </a:prstGeom>
        </p:spPr>
      </p:pic>
      <p:pic>
        <p:nvPicPr>
          <p:cNvPr id="1026" name="Picture 2" descr="Image result for profile photo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7614" y="1289310"/>
            <a:ext cx="526901" cy="536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p:cNvSpPr txBox="1"/>
              <p:nvPr/>
            </p:nvSpPr>
            <p:spPr>
              <a:xfrm>
                <a:off x="0" y="6359877"/>
                <a:ext cx="12192000" cy="397609"/>
              </a:xfrm>
              <a:prstGeom prst="rect">
                <a:avLst/>
              </a:prstGeom>
              <a:solidFill>
                <a:schemeClr val="tx1"/>
              </a:solidFill>
            </p:spPr>
            <p:txBody>
              <a:bodyPr wrap="square" rtlCol="0">
                <a:spAutoFit/>
              </a:bodyPr>
              <a:lstStyle/>
              <a:p>
                <a:pPr algn="ctr"/>
                <a:r>
                  <a:rPr lang="en-US" sz="900" dirty="0">
                    <a:solidFill>
                      <a:srgbClr val="FFC000"/>
                    </a:solidFill>
                  </a:rPr>
                  <a:t>Department of Computer Science and Engineering, St. Joseph’s College of Engineering, OMR, Chennai – 119.</a:t>
                </a:r>
              </a:p>
              <a:p>
                <a:pPr algn="r"/>
                <a:r>
                  <a:rPr lang="en-US" sz="900" dirty="0">
                    <a:solidFill>
                      <a:srgbClr val="FFC000"/>
                    </a:solidFill>
                  </a:rPr>
                  <a:t>- Mr. S. </a:t>
                </a:r>
                <a:r>
                  <a:rPr lang="en-US" sz="900" dirty="0" err="1">
                    <a:solidFill>
                      <a:srgbClr val="FFC000"/>
                    </a:solidFill>
                  </a:rPr>
                  <a:t>Vinu</a:t>
                </a:r>
                <a:r>
                  <a:rPr lang="en-US" sz="900" dirty="0">
                    <a:solidFill>
                      <a:srgbClr val="FFC000"/>
                    </a:solidFill>
                  </a:rPr>
                  <a:t> M.E, </a:t>
                </a:r>
                <a14:m>
                  <m:oMath xmlns:m="http://schemas.openxmlformats.org/officeDocument/2006/math">
                    <m:bar>
                      <m:barPr>
                        <m:pos m:val="top"/>
                        <m:ctrlPr>
                          <a:rPr lang="en-IN" sz="900" b="0" i="1" smtClean="0">
                            <a:solidFill>
                              <a:srgbClr val="FFC000"/>
                            </a:solidFill>
                            <a:latin typeface="Cambria Math" panose="02040503050406030204" pitchFamily="18" charset="0"/>
                          </a:rPr>
                        </m:ctrlPr>
                      </m:barPr>
                      <m:e>
                        <m:r>
                          <a:rPr lang="en-IN" sz="900" b="0" i="1" smtClean="0">
                            <a:solidFill>
                              <a:srgbClr val="FFC000"/>
                            </a:solidFill>
                            <a:latin typeface="Cambria Math" panose="02040503050406030204" pitchFamily="18" charset="0"/>
                          </a:rPr>
                          <m:t>𝑃h</m:t>
                        </m:r>
                        <m:r>
                          <a:rPr lang="en-IN" sz="900" b="0" i="1" smtClean="0">
                            <a:solidFill>
                              <a:srgbClr val="FFC000"/>
                            </a:solidFill>
                            <a:latin typeface="Cambria Math" panose="02040503050406030204" pitchFamily="18" charset="0"/>
                          </a:rPr>
                          <m:t>.</m:t>
                        </m:r>
                        <m:r>
                          <a:rPr lang="en-IN" sz="900" b="0" i="1" smtClean="0">
                            <a:solidFill>
                              <a:srgbClr val="FFC000"/>
                            </a:solidFill>
                            <a:latin typeface="Cambria Math" panose="02040503050406030204" pitchFamily="18" charset="0"/>
                          </a:rPr>
                          <m:t>𝐷</m:t>
                        </m:r>
                      </m:e>
                    </m:bar>
                  </m:oMath>
                </a14:m>
                <a:endParaRPr lang="en-US" sz="1100" dirty="0">
                  <a:solidFill>
                    <a:srgbClr val="FFC00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0" y="6359877"/>
                <a:ext cx="12192000" cy="397609"/>
              </a:xfrm>
              <a:prstGeom prst="rect">
                <a:avLst/>
              </a:prstGeom>
              <a:blipFill>
                <a:blip r:embed="rId4"/>
                <a:stretch>
                  <a:fillRect b="-303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E14238A-F5E8-4009-4831-84CD801AA2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691"/>
            <a:ext cx="12192000" cy="987413"/>
          </a:xfrm>
          <a:prstGeom prst="rect">
            <a:avLst/>
          </a:prstGeom>
        </p:spPr>
      </p:pic>
      <p:pic>
        <p:nvPicPr>
          <p:cNvPr id="5" name="Picture 4">
            <a:extLst>
              <a:ext uri="{FF2B5EF4-FFF2-40B4-BE49-F238E27FC236}">
                <a16:creationId xmlns:a16="http://schemas.microsoft.com/office/drawing/2014/main" id="{254DC569-085F-28AD-D0B4-6DD794C740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23638" y="5058670"/>
            <a:ext cx="2660467" cy="1211427"/>
          </a:xfrm>
          <a:prstGeom prst="rect">
            <a:avLst/>
          </a:prstGeom>
          <a:ln>
            <a:solidFill>
              <a:schemeClr val="tx1"/>
            </a:solidFill>
          </a:ln>
        </p:spPr>
      </p:pic>
      <p:pic>
        <p:nvPicPr>
          <p:cNvPr id="11" name="Picture 10">
            <a:extLst>
              <a:ext uri="{FF2B5EF4-FFF2-40B4-BE49-F238E27FC236}">
                <a16:creationId xmlns:a16="http://schemas.microsoft.com/office/drawing/2014/main" id="{8A038FFE-9AD4-6A02-2BB0-8EBF0AF38B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0535" y="5068092"/>
            <a:ext cx="2605848" cy="1265048"/>
          </a:xfrm>
          <a:prstGeom prst="rect">
            <a:avLst/>
          </a:prstGeom>
          <a:ln>
            <a:solidFill>
              <a:schemeClr val="tx1"/>
            </a:solidFill>
          </a:ln>
        </p:spPr>
      </p:pic>
      <p:pic>
        <p:nvPicPr>
          <p:cNvPr id="13" name="Picture 12">
            <a:extLst>
              <a:ext uri="{FF2B5EF4-FFF2-40B4-BE49-F238E27FC236}">
                <a16:creationId xmlns:a16="http://schemas.microsoft.com/office/drawing/2014/main" id="{C91915F8-4F3E-61A1-B9CF-91684054D07E}"/>
              </a:ext>
            </a:extLst>
          </p:cNvPr>
          <p:cNvPicPr>
            <a:picLocks noChangeAspect="1"/>
          </p:cNvPicPr>
          <p:nvPr/>
        </p:nvPicPr>
        <p:blipFill>
          <a:blip r:embed="rId8"/>
          <a:stretch>
            <a:fillRect/>
          </a:stretch>
        </p:blipFill>
        <p:spPr>
          <a:xfrm>
            <a:off x="6323639" y="3903909"/>
            <a:ext cx="2660466" cy="1074259"/>
          </a:xfrm>
          <a:prstGeom prst="rect">
            <a:avLst/>
          </a:prstGeom>
          <a:ln>
            <a:solidFill>
              <a:schemeClr val="tx1"/>
            </a:solidFill>
          </a:ln>
        </p:spPr>
      </p:pic>
      <p:pic>
        <p:nvPicPr>
          <p:cNvPr id="15" name="Picture 14">
            <a:extLst>
              <a:ext uri="{FF2B5EF4-FFF2-40B4-BE49-F238E27FC236}">
                <a16:creationId xmlns:a16="http://schemas.microsoft.com/office/drawing/2014/main" id="{6BBDAB45-0670-8780-4574-3A3EC46D546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27052" y="4068074"/>
            <a:ext cx="1809616" cy="764335"/>
          </a:xfrm>
          <a:prstGeom prst="rect">
            <a:avLst/>
          </a:prstGeom>
          <a:ln>
            <a:solidFill>
              <a:schemeClr val="tx1"/>
            </a:solidFill>
          </a:ln>
        </p:spPr>
      </p:pic>
      <p:pic>
        <p:nvPicPr>
          <p:cNvPr id="3" name="Picture 2">
            <a:extLst>
              <a:ext uri="{FF2B5EF4-FFF2-40B4-BE49-F238E27FC236}">
                <a16:creationId xmlns:a16="http://schemas.microsoft.com/office/drawing/2014/main" id="{4E25ED43-E248-793E-3001-A0235685B9DE}"/>
              </a:ext>
            </a:extLst>
          </p:cNvPr>
          <p:cNvPicPr>
            <a:picLocks noChangeAspect="1"/>
          </p:cNvPicPr>
          <p:nvPr/>
        </p:nvPicPr>
        <p:blipFill>
          <a:blip r:embed="rId10"/>
          <a:stretch>
            <a:fillRect/>
          </a:stretch>
        </p:blipFill>
        <p:spPr>
          <a:xfrm>
            <a:off x="4942996" y="1286488"/>
            <a:ext cx="526900" cy="575337"/>
          </a:xfrm>
          <a:prstGeom prst="rect">
            <a:avLst/>
          </a:prstGeom>
        </p:spPr>
      </p:pic>
      <p:pic>
        <p:nvPicPr>
          <p:cNvPr id="8" name="Picture 7">
            <a:extLst>
              <a:ext uri="{FF2B5EF4-FFF2-40B4-BE49-F238E27FC236}">
                <a16:creationId xmlns:a16="http://schemas.microsoft.com/office/drawing/2014/main" id="{AD482FD1-9257-4A00-B12E-F18324F07EE8}"/>
              </a:ext>
            </a:extLst>
          </p:cNvPr>
          <p:cNvPicPr>
            <a:picLocks noChangeAspect="1"/>
          </p:cNvPicPr>
          <p:nvPr/>
        </p:nvPicPr>
        <p:blipFill>
          <a:blip r:embed="rId11"/>
          <a:stretch>
            <a:fillRect/>
          </a:stretch>
        </p:blipFill>
        <p:spPr>
          <a:xfrm>
            <a:off x="6924076" y="1283998"/>
            <a:ext cx="526901" cy="536264"/>
          </a:xfrm>
          <a:prstGeom prst="rect">
            <a:avLst/>
          </a:prstGeom>
        </p:spPr>
      </p:pic>
    </p:spTree>
    <p:extLst>
      <p:ext uri="{BB962C8B-B14F-4D97-AF65-F5344CB8AC3E}">
        <p14:creationId xmlns:p14="http://schemas.microsoft.com/office/powerpoint/2010/main" val="35300618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534</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1_Office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Jerrold Gideon</cp:lastModifiedBy>
  <cp:revision>49</cp:revision>
  <dcterms:created xsi:type="dcterms:W3CDTF">2023-03-15T08:18:49Z</dcterms:created>
  <dcterms:modified xsi:type="dcterms:W3CDTF">2023-03-25T04:13:40Z</dcterms:modified>
</cp:coreProperties>
</file>