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3" r:id="rId1"/>
  </p:sldMasterIdLst>
  <p:notesMasterIdLst>
    <p:notesMasterId r:id="rId11"/>
  </p:notesMasterIdLst>
  <p:sldIdLst>
    <p:sldId id="257" r:id="rId2"/>
    <p:sldId id="263" r:id="rId3"/>
    <p:sldId id="264" r:id="rId4"/>
    <p:sldId id="266" r:id="rId5"/>
    <p:sldId id="267" r:id="rId6"/>
    <p:sldId id="268" r:id="rId7"/>
    <p:sldId id="269" r:id="rId8"/>
    <p:sldId id="270" r:id="rId9"/>
    <p:sldId id="271" r:id="rId10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12"/>
      <p:bold r:id="rId13"/>
      <p:italic r:id="rId14"/>
      <p:boldItalic r:id="rId15"/>
    </p:embeddedFont>
    <p:embeddedFont>
      <p:font typeface="Roboto Black" panose="02000000000000000000" pitchFamily="2" charset="0"/>
      <p:bold r:id="rId16"/>
      <p:boldItalic r:id="rId17"/>
    </p:embeddedFont>
    <p:embeddedFont>
      <p:font typeface="Roboto Thin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28B589-4659-4227-9C68-565DD4A46BFE}">
  <a:tblStyle styleId="{8628B589-4659-4227-9C68-565DD4A46B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9"/>
  </p:normalViewPr>
  <p:slideViewPr>
    <p:cSldViewPr snapToGrid="0">
      <p:cViewPr varScale="1">
        <p:scale>
          <a:sx n="111" d="100"/>
          <a:sy n="111" d="100"/>
        </p:scale>
        <p:origin x="63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roll Arana" userId="b3394d140e9444eb" providerId="LiveId" clId="{799DF31B-2627-4963-9B56-7562492E4301}"/>
    <pc:docChg chg="undo custSel delSld modSld">
      <pc:chgData name="Jerroll Arana" userId="b3394d140e9444eb" providerId="LiveId" clId="{799DF31B-2627-4963-9B56-7562492E4301}" dt="2023-03-29T03:22:30.464" v="14" actId="47"/>
      <pc:docMkLst>
        <pc:docMk/>
      </pc:docMkLst>
      <pc:sldChg chg="modSp mod">
        <pc:chgData name="Jerroll Arana" userId="b3394d140e9444eb" providerId="LiveId" clId="{799DF31B-2627-4963-9B56-7562492E4301}" dt="2023-03-29T03:13:23.582" v="13" actId="1076"/>
        <pc:sldMkLst>
          <pc:docMk/>
          <pc:sldMk cId="870979935" sldId="264"/>
        </pc:sldMkLst>
        <pc:spChg chg="mod">
          <ac:chgData name="Jerroll Arana" userId="b3394d140e9444eb" providerId="LiveId" clId="{799DF31B-2627-4963-9B56-7562492E4301}" dt="2023-03-29T03:13:23.582" v="13" actId="1076"/>
          <ac:spMkLst>
            <pc:docMk/>
            <pc:sldMk cId="870979935" sldId="264"/>
            <ac:spMk id="9" creationId="{78A467D9-6B1E-C4DC-E8B5-D71D76CEE288}"/>
          </ac:spMkLst>
        </pc:spChg>
      </pc:sldChg>
      <pc:sldChg chg="modSp del mod">
        <pc:chgData name="Jerroll Arana" userId="b3394d140e9444eb" providerId="LiveId" clId="{799DF31B-2627-4963-9B56-7562492E4301}" dt="2023-03-29T03:22:30.464" v="14" actId="47"/>
        <pc:sldMkLst>
          <pc:docMk/>
          <pc:sldMk cId="1522564092" sldId="265"/>
        </pc:sldMkLst>
        <pc:spChg chg="mod">
          <ac:chgData name="Jerroll Arana" userId="b3394d140e9444eb" providerId="LiveId" clId="{799DF31B-2627-4963-9B56-7562492E4301}" dt="2023-03-29T03:11:47.218" v="5" actId="2711"/>
          <ac:spMkLst>
            <pc:docMk/>
            <pc:sldMk cId="1522564092" sldId="265"/>
            <ac:spMk id="11" creationId="{E6C70EE7-05C2-7E8A-92C2-F69683415137}"/>
          </ac:spMkLst>
        </pc:spChg>
      </pc:sldChg>
      <pc:sldChg chg="modSp mod">
        <pc:chgData name="Jerroll Arana" userId="b3394d140e9444eb" providerId="LiveId" clId="{799DF31B-2627-4963-9B56-7562492E4301}" dt="2023-03-29T03:11:56.521" v="6" actId="2711"/>
        <pc:sldMkLst>
          <pc:docMk/>
          <pc:sldMk cId="4037696628" sldId="266"/>
        </pc:sldMkLst>
        <pc:spChg chg="mod">
          <ac:chgData name="Jerroll Arana" userId="b3394d140e9444eb" providerId="LiveId" clId="{799DF31B-2627-4963-9B56-7562492E4301}" dt="2023-03-29T03:11:56.521" v="6" actId="2711"/>
          <ac:spMkLst>
            <pc:docMk/>
            <pc:sldMk cId="4037696628" sldId="266"/>
            <ac:spMk id="11" creationId="{E6C70EE7-05C2-7E8A-92C2-F69683415137}"/>
          </ac:spMkLst>
        </pc:spChg>
      </pc:sldChg>
      <pc:sldChg chg="modSp mod">
        <pc:chgData name="Jerroll Arana" userId="b3394d140e9444eb" providerId="LiveId" clId="{799DF31B-2627-4963-9B56-7562492E4301}" dt="2023-03-29T03:11:05.072" v="0" actId="2711"/>
        <pc:sldMkLst>
          <pc:docMk/>
          <pc:sldMk cId="2106565124" sldId="267"/>
        </pc:sldMkLst>
        <pc:spChg chg="mod">
          <ac:chgData name="Jerroll Arana" userId="b3394d140e9444eb" providerId="LiveId" clId="{799DF31B-2627-4963-9B56-7562492E4301}" dt="2023-03-29T03:11:05.072" v="0" actId="2711"/>
          <ac:spMkLst>
            <pc:docMk/>
            <pc:sldMk cId="2106565124" sldId="267"/>
            <ac:spMk id="12" creationId="{3E513239-9159-59CE-9C56-75B92BE5C80F}"/>
          </ac:spMkLst>
        </pc:spChg>
      </pc:sldChg>
      <pc:sldChg chg="modSp mod">
        <pc:chgData name="Jerroll Arana" userId="b3394d140e9444eb" providerId="LiveId" clId="{799DF31B-2627-4963-9B56-7562492E4301}" dt="2023-03-29T03:12:17.468" v="9" actId="2711"/>
        <pc:sldMkLst>
          <pc:docMk/>
          <pc:sldMk cId="2044923574" sldId="268"/>
        </pc:sldMkLst>
        <pc:spChg chg="mod">
          <ac:chgData name="Jerroll Arana" userId="b3394d140e9444eb" providerId="LiveId" clId="{799DF31B-2627-4963-9B56-7562492E4301}" dt="2023-03-29T03:12:17.468" v="9" actId="2711"/>
          <ac:spMkLst>
            <pc:docMk/>
            <pc:sldMk cId="2044923574" sldId="268"/>
            <ac:spMk id="7" creationId="{E124DE10-7B5C-1DAF-CAB5-8C8D7570AFCC}"/>
          </ac:spMkLst>
        </pc:spChg>
      </pc:sldChg>
      <pc:sldChg chg="modSp mod">
        <pc:chgData name="Jerroll Arana" userId="b3394d140e9444eb" providerId="LiveId" clId="{799DF31B-2627-4963-9B56-7562492E4301}" dt="2023-03-29T03:12:26.201" v="10" actId="2711"/>
        <pc:sldMkLst>
          <pc:docMk/>
          <pc:sldMk cId="3586907200" sldId="269"/>
        </pc:sldMkLst>
        <pc:spChg chg="mod">
          <ac:chgData name="Jerroll Arana" userId="b3394d140e9444eb" providerId="LiveId" clId="{799DF31B-2627-4963-9B56-7562492E4301}" dt="2023-03-29T03:12:26.201" v="10" actId="2711"/>
          <ac:spMkLst>
            <pc:docMk/>
            <pc:sldMk cId="3586907200" sldId="269"/>
            <ac:spMk id="10" creationId="{447A1161-19E1-B056-76DD-ACBF31EE446A}"/>
          </ac:spMkLst>
        </pc:spChg>
      </pc:sldChg>
      <pc:sldChg chg="modSp mod">
        <pc:chgData name="Jerroll Arana" userId="b3394d140e9444eb" providerId="LiveId" clId="{799DF31B-2627-4963-9B56-7562492E4301}" dt="2023-03-29T03:12:34.938" v="11" actId="2711"/>
        <pc:sldMkLst>
          <pc:docMk/>
          <pc:sldMk cId="3555703959" sldId="270"/>
        </pc:sldMkLst>
        <pc:spChg chg="mod">
          <ac:chgData name="Jerroll Arana" userId="b3394d140e9444eb" providerId="LiveId" clId="{799DF31B-2627-4963-9B56-7562492E4301}" dt="2023-03-29T03:12:34.938" v="11" actId="2711"/>
          <ac:spMkLst>
            <pc:docMk/>
            <pc:sldMk cId="3555703959" sldId="270"/>
            <ac:spMk id="13" creationId="{FFF3824F-E05B-0858-D6FC-90FC422EC2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03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808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282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452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955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158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045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63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19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810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383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122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05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162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763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873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5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949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974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84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466824" y="2863422"/>
            <a:ext cx="8210374" cy="1561464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-US" sz="4000" dirty="0" err="1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CoolTShirts</a:t>
            </a:r>
            <a:r>
              <a:rPr lang="en-US" sz="40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 Marketing Attribution</a:t>
            </a:r>
            <a:endParaRPr lang="en-US" sz="9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Analyze Data with SQL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Jerroll Arana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Mar 28, 2023</a:t>
            </a: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24" y="661700"/>
            <a:ext cx="2024775" cy="4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CC6D03-CD4A-3953-30E9-AAD58D98B2C6}"/>
              </a:ext>
            </a:extLst>
          </p:cNvPr>
          <p:cNvSpPr txBox="1"/>
          <p:nvPr/>
        </p:nvSpPr>
        <p:spPr>
          <a:xfrm>
            <a:off x="3011331" y="0"/>
            <a:ext cx="312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Table of Contents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8FD96D-366D-B81D-9616-6C5364593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718814"/>
              </p:ext>
            </p:extLst>
          </p:nvPr>
        </p:nvGraphicFramePr>
        <p:xfrm>
          <a:off x="805542" y="612395"/>
          <a:ext cx="7532914" cy="4124960"/>
        </p:xfrm>
        <a:graphic>
          <a:graphicData uri="http://schemas.openxmlformats.org/drawingml/2006/table">
            <a:tbl>
              <a:tblPr firstRow="1" bandRow="1">
                <a:tableStyleId>{8628B589-4659-4227-9C68-565DD4A46BFE}</a:tableStyleId>
              </a:tblPr>
              <a:tblGrid>
                <a:gridCol w="7532914">
                  <a:extLst>
                    <a:ext uri="{9D8B030D-6E8A-4147-A177-3AD203B41FA5}">
                      <a16:colId xmlns:a16="http://schemas.microsoft.com/office/drawing/2014/main" val="3753419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1. Get familiar with the company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210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286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How many campaigns and sources does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CoolTShirts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use and how are they related?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942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286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What pages are on their website?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799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2. What is their user journey?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570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286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How many first touches is each campaign responsible for?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235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286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How may last touches is each campaign responsible for?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631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286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How many visitors make a purchase?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379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286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How many last touches on the </a:t>
                      </a: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purchase page</a:t>
                      </a:r>
                      <a:r>
                        <a:rPr lang="en-US" sz="1600" i="0" dirty="0">
                          <a:solidFill>
                            <a:schemeClr val="bg1"/>
                          </a:solidFill>
                        </a:rPr>
                        <a:t> is each campaign responsible for?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413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3. Optimize the campaign budget.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308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286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Which 5 campaigns should they re-invest in?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5874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41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CC6D03-CD4A-3953-30E9-AAD58D98B2C6}"/>
              </a:ext>
            </a:extLst>
          </p:cNvPr>
          <p:cNvSpPr txBox="1"/>
          <p:nvPr/>
        </p:nvSpPr>
        <p:spPr>
          <a:xfrm>
            <a:off x="1843123" y="-2974"/>
            <a:ext cx="5457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Getting Familiar with </a:t>
            </a:r>
            <a:r>
              <a:rPr lang="en-US" sz="2800" dirty="0" err="1">
                <a:solidFill>
                  <a:schemeClr val="bg1"/>
                </a:solidFill>
              </a:rPr>
              <a:t>CoolTShirts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4AEC47-3AA2-52A3-9916-184107343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29255"/>
              </p:ext>
            </p:extLst>
          </p:nvPr>
        </p:nvGraphicFramePr>
        <p:xfrm>
          <a:off x="1509427" y="730509"/>
          <a:ext cx="6125145" cy="741680"/>
        </p:xfrm>
        <a:graphic>
          <a:graphicData uri="http://schemas.openxmlformats.org/drawingml/2006/table">
            <a:tbl>
              <a:tblPr firstRow="1" bandRow="1">
                <a:tableStyleId>{8628B589-4659-4227-9C68-565DD4A46BFE}</a:tableStyleId>
              </a:tblPr>
              <a:tblGrid>
                <a:gridCol w="6125145">
                  <a:extLst>
                    <a:ext uri="{9D8B030D-6E8A-4147-A177-3AD203B41FA5}">
                      <a16:colId xmlns:a16="http://schemas.microsoft.com/office/drawing/2014/main" val="219181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How many campaigns and sources does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CoolTShirts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 use?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339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ctr"/>
                      <a:r>
                        <a:rPr lang="en-US" i="1" dirty="0" err="1">
                          <a:solidFill>
                            <a:schemeClr val="bg1"/>
                          </a:solidFill>
                        </a:rPr>
                        <a:t>CoolTShirts</a:t>
                      </a:r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 uses eight (8) distinct campaigns and six (6) sources.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3657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C8952E-C598-41C9-91F7-F12A8EE59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4554"/>
              </p:ext>
            </p:extLst>
          </p:nvPr>
        </p:nvGraphicFramePr>
        <p:xfrm>
          <a:off x="230761" y="1666737"/>
          <a:ext cx="2007927" cy="2397362"/>
        </p:xfrm>
        <a:graphic>
          <a:graphicData uri="http://schemas.openxmlformats.org/drawingml/2006/table">
            <a:tbl>
              <a:tblPr/>
              <a:tblGrid>
                <a:gridCol w="2007927">
                  <a:extLst>
                    <a:ext uri="{9D8B030D-6E8A-4147-A177-3AD203B41FA5}">
                      <a16:colId xmlns:a16="http://schemas.microsoft.com/office/drawing/2014/main" val="2074894410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19191A"/>
                          </a:solidFill>
                          <a:effectLst/>
                        </a:rPr>
                        <a:t>campaign_count</a:t>
                      </a:r>
                      <a:endParaRPr lang="en-US" sz="1000" dirty="0">
                        <a:solidFill>
                          <a:srgbClr val="19191A"/>
                        </a:solidFill>
                        <a:effectLst/>
                      </a:endParaRPr>
                    </a:p>
                  </a:txBody>
                  <a:tcPr marL="65543" marR="65543" marT="32771" marB="32771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528681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646466"/>
                          </a:solidFill>
                          <a:effectLst/>
                        </a:rPr>
                        <a:t>8</a:t>
                      </a:r>
                    </a:p>
                  </a:txBody>
                  <a:tcPr marL="65543" marR="65543" marT="32771" marB="32771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14631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19191A"/>
                          </a:solidFill>
                          <a:effectLst/>
                        </a:rPr>
                        <a:t>campaign</a:t>
                      </a:r>
                    </a:p>
                  </a:txBody>
                  <a:tcPr marL="65543" marR="65543" marT="32771" marB="32771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75150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646466"/>
                          </a:solidFill>
                          <a:effectLst/>
                        </a:rPr>
                        <a:t>getting-to-know-cool-tshirts</a:t>
                      </a:r>
                    </a:p>
                  </a:txBody>
                  <a:tcPr marL="65543" marR="65543" marT="32771" marB="32771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367028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646466"/>
                          </a:solidFill>
                          <a:effectLst/>
                        </a:rPr>
                        <a:t>weekly-newsletter</a:t>
                      </a:r>
                    </a:p>
                  </a:txBody>
                  <a:tcPr marL="65543" marR="65543" marT="32771" marB="32771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91670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646466"/>
                          </a:solidFill>
                          <a:effectLst/>
                        </a:rPr>
                        <a:t>ten-crazy-cool-tshirts-facts</a:t>
                      </a:r>
                    </a:p>
                  </a:txBody>
                  <a:tcPr marL="65543" marR="65543" marT="32771" marB="32771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53157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646466"/>
                          </a:solidFill>
                          <a:effectLst/>
                        </a:rPr>
                        <a:t>retargetting</a:t>
                      </a:r>
                      <a:r>
                        <a:rPr lang="en-US" sz="1000" dirty="0">
                          <a:solidFill>
                            <a:srgbClr val="646466"/>
                          </a:solidFill>
                          <a:effectLst/>
                        </a:rPr>
                        <a:t>-campaign</a:t>
                      </a:r>
                    </a:p>
                  </a:txBody>
                  <a:tcPr marL="65543" marR="65543" marT="32771" marB="32771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87927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646466"/>
                          </a:solidFill>
                          <a:effectLst/>
                        </a:rPr>
                        <a:t>retargetting-ad</a:t>
                      </a:r>
                    </a:p>
                  </a:txBody>
                  <a:tcPr marL="65543" marR="65543" marT="32771" marB="32771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10895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646466"/>
                          </a:solidFill>
                          <a:effectLst/>
                        </a:rPr>
                        <a:t>interview-with-cool-tshirts-founder</a:t>
                      </a:r>
                    </a:p>
                  </a:txBody>
                  <a:tcPr marL="65543" marR="65543" marT="32771" marB="32771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007119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646466"/>
                          </a:solidFill>
                          <a:effectLst/>
                        </a:rPr>
                        <a:t>paid-search</a:t>
                      </a:r>
                    </a:p>
                  </a:txBody>
                  <a:tcPr marL="65543" marR="65543" marT="32771" marB="32771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73236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646466"/>
                          </a:solidFill>
                          <a:effectLst/>
                        </a:rPr>
                        <a:t>cool-</a:t>
                      </a:r>
                      <a:r>
                        <a:rPr lang="en-US" sz="1000" dirty="0" err="1">
                          <a:solidFill>
                            <a:srgbClr val="646466"/>
                          </a:solidFill>
                          <a:effectLst/>
                        </a:rPr>
                        <a:t>tshirts</a:t>
                      </a:r>
                      <a:r>
                        <a:rPr lang="en-US" sz="1000" dirty="0">
                          <a:solidFill>
                            <a:srgbClr val="646466"/>
                          </a:solidFill>
                          <a:effectLst/>
                        </a:rPr>
                        <a:t>-search</a:t>
                      </a:r>
                    </a:p>
                  </a:txBody>
                  <a:tcPr marL="65543" marR="65543" marT="32771" marB="32771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1520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37919F-194C-023E-BF32-ECEDC87D5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44556"/>
              </p:ext>
            </p:extLst>
          </p:nvPr>
        </p:nvGraphicFramePr>
        <p:xfrm>
          <a:off x="2570731" y="1682452"/>
          <a:ext cx="1111065" cy="2397366"/>
        </p:xfrm>
        <a:graphic>
          <a:graphicData uri="http://schemas.openxmlformats.org/drawingml/2006/table">
            <a:tbl>
              <a:tblPr/>
              <a:tblGrid>
                <a:gridCol w="1111065">
                  <a:extLst>
                    <a:ext uri="{9D8B030D-6E8A-4147-A177-3AD203B41FA5}">
                      <a16:colId xmlns:a16="http://schemas.microsoft.com/office/drawing/2014/main" val="3078163638"/>
                    </a:ext>
                  </a:extLst>
                </a:gridCol>
              </a:tblGrid>
              <a:tr h="2663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19191A"/>
                          </a:solidFill>
                          <a:effectLst/>
                        </a:rPr>
                        <a:t>source_count</a:t>
                      </a:r>
                      <a:endParaRPr lang="en-US" sz="1200" dirty="0">
                        <a:solidFill>
                          <a:srgbClr val="19191A"/>
                        </a:solidFill>
                        <a:effectLst/>
                      </a:endParaRPr>
                    </a:p>
                  </a:txBody>
                  <a:tcPr marL="80108" marR="80108" marT="40054" marB="40054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067063"/>
                  </a:ext>
                </a:extLst>
              </a:tr>
              <a:tr h="266374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646466"/>
                          </a:solidFill>
                          <a:effectLst/>
                        </a:rPr>
                        <a:t>6</a:t>
                      </a:r>
                    </a:p>
                  </a:txBody>
                  <a:tcPr marL="80108" marR="80108" marT="40054" marB="40054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037241"/>
                  </a:ext>
                </a:extLst>
              </a:tr>
              <a:tr h="2663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19191A"/>
                          </a:solidFill>
                          <a:effectLst/>
                        </a:rPr>
                        <a:t>source</a:t>
                      </a:r>
                    </a:p>
                  </a:txBody>
                  <a:tcPr marL="80108" marR="80108" marT="40054" marB="40054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085078"/>
                  </a:ext>
                </a:extLst>
              </a:tr>
              <a:tr h="266374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646466"/>
                          </a:solidFill>
                          <a:effectLst/>
                        </a:rPr>
                        <a:t>nytimes</a:t>
                      </a:r>
                    </a:p>
                  </a:txBody>
                  <a:tcPr marL="80108" marR="80108" marT="40054" marB="40054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098528"/>
                  </a:ext>
                </a:extLst>
              </a:tr>
              <a:tr h="266374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646466"/>
                          </a:solidFill>
                          <a:effectLst/>
                        </a:rPr>
                        <a:t>email</a:t>
                      </a:r>
                    </a:p>
                  </a:txBody>
                  <a:tcPr marL="80108" marR="80108" marT="40054" marB="40054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351544"/>
                  </a:ext>
                </a:extLst>
              </a:tr>
              <a:tr h="266374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646466"/>
                          </a:solidFill>
                          <a:effectLst/>
                        </a:rPr>
                        <a:t>buzzfeed</a:t>
                      </a:r>
                    </a:p>
                  </a:txBody>
                  <a:tcPr marL="80108" marR="80108" marT="40054" marB="40054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38820"/>
                  </a:ext>
                </a:extLst>
              </a:tr>
              <a:tr h="266374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646466"/>
                          </a:solidFill>
                          <a:effectLst/>
                        </a:rPr>
                        <a:t>facebook</a:t>
                      </a:r>
                    </a:p>
                  </a:txBody>
                  <a:tcPr marL="80108" marR="80108" marT="40054" marB="40054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9484"/>
                  </a:ext>
                </a:extLst>
              </a:tr>
              <a:tr h="266374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646466"/>
                          </a:solidFill>
                          <a:effectLst/>
                        </a:rPr>
                        <a:t>medium</a:t>
                      </a:r>
                    </a:p>
                  </a:txBody>
                  <a:tcPr marL="80108" marR="80108" marT="40054" marB="40054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8403"/>
                  </a:ext>
                </a:extLst>
              </a:tr>
              <a:tr h="2663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46466"/>
                          </a:solidFill>
                          <a:effectLst/>
                        </a:rPr>
                        <a:t>google</a:t>
                      </a:r>
                    </a:p>
                  </a:txBody>
                  <a:tcPr marL="80108" marR="80108" marT="40054" marB="40054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70865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8A467D9-6B1E-C4DC-E8B5-D71D76CEE288}"/>
              </a:ext>
            </a:extLst>
          </p:cNvPr>
          <p:cNvSpPr txBox="1"/>
          <p:nvPr/>
        </p:nvSpPr>
        <p:spPr>
          <a:xfrm>
            <a:off x="4193865" y="1650026"/>
            <a:ext cx="4719374" cy="212365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 COUNT(DISTINCT 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utm_campaign</a:t>
            </a:r>
            <a:r>
              <a:rPr lang="en-US" sz="12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 AS 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campaign_count</a:t>
            </a:r>
            <a:endParaRPr lang="en-US" sz="1200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 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page_visits</a:t>
            </a:r>
            <a:r>
              <a:rPr lang="en-US" sz="12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br>
              <a:rPr lang="en-US" sz="12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 DISTINCT 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utm_campaign</a:t>
            </a:r>
            <a:r>
              <a:rPr lang="en-US" sz="12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AS campaign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 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page_visits</a:t>
            </a:r>
            <a:r>
              <a:rPr lang="en-US" sz="12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br>
              <a:rPr lang="en-US" sz="12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 COUNT(DISTINCT 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utm_source</a:t>
            </a:r>
            <a:r>
              <a:rPr lang="en-US" sz="12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 AS 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source_count</a:t>
            </a:r>
            <a:endParaRPr lang="en-US" sz="1200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 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page_visits</a:t>
            </a:r>
            <a:r>
              <a:rPr lang="en-US" sz="12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br>
              <a:rPr lang="en-US" sz="12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 DISTINCT 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utm_source</a:t>
            </a:r>
            <a:r>
              <a:rPr lang="en-US" sz="12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AS source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 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page_visits</a:t>
            </a:r>
            <a:endParaRPr lang="en-US" sz="1200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7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CC6D03-CD4A-3953-30E9-AAD58D98B2C6}"/>
              </a:ext>
            </a:extLst>
          </p:cNvPr>
          <p:cNvSpPr txBox="1"/>
          <p:nvPr/>
        </p:nvSpPr>
        <p:spPr>
          <a:xfrm>
            <a:off x="1843123" y="0"/>
            <a:ext cx="5457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What is their user journey?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4AEC47-3AA2-52A3-9916-184107343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793206"/>
              </p:ext>
            </p:extLst>
          </p:nvPr>
        </p:nvGraphicFramePr>
        <p:xfrm>
          <a:off x="1843123" y="675000"/>
          <a:ext cx="5457755" cy="741680"/>
        </p:xfrm>
        <a:graphic>
          <a:graphicData uri="http://schemas.openxmlformats.org/drawingml/2006/table">
            <a:tbl>
              <a:tblPr firstRow="1" bandRow="1">
                <a:tableStyleId>{8628B589-4659-4227-9C68-565DD4A46BFE}</a:tableStyleId>
              </a:tblPr>
              <a:tblGrid>
                <a:gridCol w="5457755">
                  <a:extLst>
                    <a:ext uri="{9D8B030D-6E8A-4147-A177-3AD203B41FA5}">
                      <a16:colId xmlns:a16="http://schemas.microsoft.com/office/drawing/2014/main" val="219181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What pages are on the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CoolTShirts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 website?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9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sz="1600" i="1" dirty="0" err="1">
                          <a:solidFill>
                            <a:schemeClr val="bg1"/>
                          </a:solidFill>
                        </a:rPr>
                        <a:t>CoolTShirts</a:t>
                      </a: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 has four (4) pages on their website.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3657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8B449B-BAD8-6914-86A1-72D9F7104B78}"/>
              </a:ext>
            </a:extLst>
          </p:cNvPr>
          <p:cNvGraphicFramePr>
            <a:graphicFrameLocks noGrp="1"/>
          </p:cNvGraphicFramePr>
          <p:nvPr/>
        </p:nvGraphicFramePr>
        <p:xfrm>
          <a:off x="1843123" y="2061828"/>
          <a:ext cx="1409734" cy="1485900"/>
        </p:xfrm>
        <a:graphic>
          <a:graphicData uri="http://schemas.openxmlformats.org/drawingml/2006/table">
            <a:tbl>
              <a:tblPr/>
              <a:tblGrid>
                <a:gridCol w="1409734">
                  <a:extLst>
                    <a:ext uri="{9D8B030D-6E8A-4147-A177-3AD203B41FA5}">
                      <a16:colId xmlns:a16="http://schemas.microsoft.com/office/drawing/2014/main" val="40689774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19191A"/>
                          </a:solidFill>
                          <a:effectLst/>
                        </a:rPr>
                        <a:t>pages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137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1 - landing_page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574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2 - shopping_cart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764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3 - checkout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768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46466"/>
                          </a:solidFill>
                          <a:effectLst/>
                        </a:rPr>
                        <a:t>4 - purchase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847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6C70EE7-05C2-7E8A-92C2-F69683415137}"/>
              </a:ext>
            </a:extLst>
          </p:cNvPr>
          <p:cNvSpPr txBox="1"/>
          <p:nvPr/>
        </p:nvSpPr>
        <p:spPr>
          <a:xfrm>
            <a:off x="3736664" y="2310140"/>
            <a:ext cx="4572000" cy="5232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 DISTINCT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page_name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AS pages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page_visits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3769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CC6D03-CD4A-3953-30E9-AAD58D98B2C6}"/>
              </a:ext>
            </a:extLst>
          </p:cNvPr>
          <p:cNvSpPr txBox="1"/>
          <p:nvPr/>
        </p:nvSpPr>
        <p:spPr>
          <a:xfrm>
            <a:off x="1843123" y="0"/>
            <a:ext cx="5457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What is their user journey?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4AEC47-3AA2-52A3-9916-184107343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192022"/>
              </p:ext>
            </p:extLst>
          </p:nvPr>
        </p:nvGraphicFramePr>
        <p:xfrm>
          <a:off x="993464" y="743751"/>
          <a:ext cx="7315200" cy="370840"/>
        </p:xfrm>
        <a:graphic>
          <a:graphicData uri="http://schemas.openxmlformats.org/drawingml/2006/table">
            <a:tbl>
              <a:tblPr firstRow="1" bandRow="1">
                <a:tableStyleId>{8628B589-4659-4227-9C68-565DD4A46BFE}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19181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How many first touches is each campaign responsible for?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9769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97CDE1-40CF-76A7-7243-540844E10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462510"/>
              </p:ext>
            </p:extLst>
          </p:nvPr>
        </p:nvGraphicFramePr>
        <p:xfrm>
          <a:off x="295633" y="1677849"/>
          <a:ext cx="4276367" cy="1485900"/>
        </p:xfrm>
        <a:graphic>
          <a:graphicData uri="http://schemas.openxmlformats.org/drawingml/2006/table">
            <a:tbl>
              <a:tblPr/>
              <a:tblGrid>
                <a:gridCol w="2826202">
                  <a:extLst>
                    <a:ext uri="{9D8B030D-6E8A-4147-A177-3AD203B41FA5}">
                      <a16:colId xmlns:a16="http://schemas.microsoft.com/office/drawing/2014/main" val="3073130309"/>
                    </a:ext>
                  </a:extLst>
                </a:gridCol>
                <a:gridCol w="1450165">
                  <a:extLst>
                    <a:ext uri="{9D8B030D-6E8A-4147-A177-3AD203B41FA5}">
                      <a16:colId xmlns:a16="http://schemas.microsoft.com/office/drawing/2014/main" val="2641241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9191A"/>
                          </a:solidFill>
                          <a:effectLst/>
                        </a:rPr>
                        <a:t>campaign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19191A"/>
                          </a:solidFill>
                          <a:effectLst/>
                        </a:rPr>
                        <a:t>first_touch_count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528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46466"/>
                          </a:solidFill>
                          <a:effectLst/>
                        </a:rPr>
                        <a:t>interview-with-cool-</a:t>
                      </a:r>
                      <a:r>
                        <a:rPr lang="en-US" dirty="0" err="1">
                          <a:solidFill>
                            <a:srgbClr val="646466"/>
                          </a:solidFill>
                          <a:effectLst/>
                        </a:rPr>
                        <a:t>tshirts</a:t>
                      </a:r>
                      <a:r>
                        <a:rPr lang="en-US" dirty="0">
                          <a:solidFill>
                            <a:srgbClr val="646466"/>
                          </a:solidFill>
                          <a:effectLst/>
                        </a:rPr>
                        <a:t>-founder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46466"/>
                          </a:solidFill>
                          <a:effectLst/>
                        </a:rPr>
                        <a:t>622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135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46466"/>
                          </a:solidFill>
                          <a:effectLst/>
                        </a:rPr>
                        <a:t>getting-to-know-cool-</a:t>
                      </a:r>
                      <a:r>
                        <a:rPr lang="en-US" dirty="0" err="1">
                          <a:solidFill>
                            <a:srgbClr val="646466"/>
                          </a:solidFill>
                          <a:effectLst/>
                        </a:rPr>
                        <a:t>tshirts</a:t>
                      </a:r>
                      <a:endParaRPr lang="en-US" dirty="0">
                        <a:solidFill>
                          <a:srgbClr val="646466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612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991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ten-crazy-cool-tshirts-facts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576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390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cool-tshirts-search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46466"/>
                          </a:solidFill>
                          <a:effectLst/>
                        </a:rPr>
                        <a:t>169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86729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E513239-9159-59CE-9C56-75B92BE5C80F}"/>
              </a:ext>
            </a:extLst>
          </p:cNvPr>
          <p:cNvSpPr txBox="1"/>
          <p:nvPr/>
        </p:nvSpPr>
        <p:spPr>
          <a:xfrm>
            <a:off x="4651063" y="1335122"/>
            <a:ext cx="4114800" cy="332398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first_touch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AS (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SELECT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MIN(timestamp) as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first_touch_at</a:t>
            </a:r>
            <a:endPara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FROM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page_visits</a:t>
            </a:r>
            <a:endPara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GROUP BY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b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pv.utm_campaign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AS campaign,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COUNT(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ft.first_touch_at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 AS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first_touch_count</a:t>
            </a:r>
            <a:endPara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FROM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first_touch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AS ft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JOIN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page_visits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AS 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pv</a:t>
            </a:r>
            <a:endPara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ON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ft.user_id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pv.user_id</a:t>
            </a:r>
            <a:endPara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AND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ft.first_touch_at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pv.timestamp</a:t>
            </a:r>
            <a:endPara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 BY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pv.utm_campaign</a:t>
            </a:r>
            <a:endPara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ORDER BY 2 DESC;</a:t>
            </a:r>
          </a:p>
        </p:txBody>
      </p:sp>
    </p:spTree>
    <p:extLst>
      <p:ext uri="{BB962C8B-B14F-4D97-AF65-F5344CB8AC3E}">
        <p14:creationId xmlns:p14="http://schemas.microsoft.com/office/powerpoint/2010/main" val="210656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CC6D03-CD4A-3953-30E9-AAD58D98B2C6}"/>
              </a:ext>
            </a:extLst>
          </p:cNvPr>
          <p:cNvSpPr txBox="1"/>
          <p:nvPr/>
        </p:nvSpPr>
        <p:spPr>
          <a:xfrm>
            <a:off x="1843123" y="0"/>
            <a:ext cx="5457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What is their user journey?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4AEC47-3AA2-52A3-9916-184107343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408975"/>
              </p:ext>
            </p:extLst>
          </p:nvPr>
        </p:nvGraphicFramePr>
        <p:xfrm>
          <a:off x="993464" y="743751"/>
          <a:ext cx="7315200" cy="370840"/>
        </p:xfrm>
        <a:graphic>
          <a:graphicData uri="http://schemas.openxmlformats.org/drawingml/2006/table">
            <a:tbl>
              <a:tblPr firstRow="1" bandRow="1">
                <a:tableStyleId>{8628B589-4659-4227-9C68-565DD4A46BFE}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19181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How many last touches is each campaign responsible for?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9769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2786A4-4386-C59C-BECF-E2FF7327A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672675"/>
              </p:ext>
            </p:extLst>
          </p:nvPr>
        </p:nvGraphicFramePr>
        <p:xfrm>
          <a:off x="247507" y="1664098"/>
          <a:ext cx="4324493" cy="2399256"/>
        </p:xfrm>
        <a:graphic>
          <a:graphicData uri="http://schemas.openxmlformats.org/drawingml/2006/table">
            <a:tbl>
              <a:tblPr/>
              <a:tblGrid>
                <a:gridCol w="2872643">
                  <a:extLst>
                    <a:ext uri="{9D8B030D-6E8A-4147-A177-3AD203B41FA5}">
                      <a16:colId xmlns:a16="http://schemas.microsoft.com/office/drawing/2014/main" val="4191746517"/>
                    </a:ext>
                  </a:extLst>
                </a:gridCol>
                <a:gridCol w="1451850">
                  <a:extLst>
                    <a:ext uri="{9D8B030D-6E8A-4147-A177-3AD203B41FA5}">
                      <a16:colId xmlns:a16="http://schemas.microsoft.com/office/drawing/2014/main" val="1229052812"/>
                    </a:ext>
                  </a:extLst>
                </a:gridCol>
              </a:tblGrid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solidFill>
                            <a:srgbClr val="19191A"/>
                          </a:solidFill>
                          <a:effectLst/>
                        </a:rPr>
                        <a:t>campaign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solidFill>
                            <a:srgbClr val="19191A"/>
                          </a:solidFill>
                          <a:effectLst/>
                        </a:rPr>
                        <a:t>last_touch_count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797254"/>
                  </a:ext>
                </a:extLst>
              </a:tr>
              <a:tr h="178074"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solidFill>
                            <a:srgbClr val="646466"/>
                          </a:solidFill>
                          <a:effectLst/>
                        </a:rPr>
                        <a:t>weekly-newsletter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solidFill>
                            <a:srgbClr val="646466"/>
                          </a:solidFill>
                          <a:effectLst/>
                        </a:rPr>
                        <a:t>447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952164"/>
                  </a:ext>
                </a:extLst>
              </a:tr>
              <a:tr h="178074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 err="1">
                          <a:solidFill>
                            <a:srgbClr val="646466"/>
                          </a:solidFill>
                          <a:effectLst/>
                        </a:rPr>
                        <a:t>retargetting</a:t>
                      </a:r>
                      <a:r>
                        <a:rPr lang="en-US" sz="1350" dirty="0">
                          <a:solidFill>
                            <a:srgbClr val="646466"/>
                          </a:solidFill>
                          <a:effectLst/>
                        </a:rPr>
                        <a:t>-ad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solidFill>
                            <a:srgbClr val="646466"/>
                          </a:solidFill>
                          <a:effectLst/>
                        </a:rPr>
                        <a:t>443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074250"/>
                  </a:ext>
                </a:extLst>
              </a:tr>
              <a:tr h="178074"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solidFill>
                            <a:srgbClr val="646466"/>
                          </a:solidFill>
                          <a:effectLst/>
                        </a:rPr>
                        <a:t>retargetting-campaign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solidFill>
                            <a:srgbClr val="646466"/>
                          </a:solidFill>
                          <a:effectLst/>
                        </a:rPr>
                        <a:t>245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918596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rgbClr val="646466"/>
                          </a:solidFill>
                          <a:effectLst/>
                        </a:rPr>
                        <a:t>getting-to-know-cool-</a:t>
                      </a:r>
                      <a:r>
                        <a:rPr lang="en-US" sz="1350" dirty="0" err="1">
                          <a:solidFill>
                            <a:srgbClr val="646466"/>
                          </a:solidFill>
                          <a:effectLst/>
                        </a:rPr>
                        <a:t>tshirts</a:t>
                      </a:r>
                      <a:endParaRPr lang="en-US" sz="1350" dirty="0">
                        <a:solidFill>
                          <a:srgbClr val="646466"/>
                        </a:solidFill>
                        <a:effectLst/>
                      </a:endParaRP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solidFill>
                            <a:srgbClr val="646466"/>
                          </a:solidFill>
                          <a:effectLst/>
                        </a:rPr>
                        <a:t>232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4550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solidFill>
                            <a:srgbClr val="646466"/>
                          </a:solidFill>
                          <a:effectLst/>
                        </a:rPr>
                        <a:t>ten-crazy-cool-tshirts-facts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solidFill>
                            <a:srgbClr val="646466"/>
                          </a:solidFill>
                          <a:effectLst/>
                        </a:rPr>
                        <a:t>190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865965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solidFill>
                            <a:srgbClr val="646466"/>
                          </a:solidFill>
                          <a:effectLst/>
                        </a:rPr>
                        <a:t>interview-with-cool-tshirts-founder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solidFill>
                            <a:srgbClr val="646466"/>
                          </a:solidFill>
                          <a:effectLst/>
                        </a:rPr>
                        <a:t>184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685712"/>
                  </a:ext>
                </a:extLst>
              </a:tr>
              <a:tr h="178074"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solidFill>
                            <a:srgbClr val="646466"/>
                          </a:solidFill>
                          <a:effectLst/>
                        </a:rPr>
                        <a:t>paid-search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solidFill>
                            <a:srgbClr val="646466"/>
                          </a:solidFill>
                          <a:effectLst/>
                        </a:rPr>
                        <a:t>178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829551"/>
                  </a:ext>
                </a:extLst>
              </a:tr>
              <a:tr h="178074"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solidFill>
                            <a:srgbClr val="646466"/>
                          </a:solidFill>
                          <a:effectLst/>
                        </a:rPr>
                        <a:t>cool-tshirts-search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rgbClr val="646466"/>
                          </a:solidFill>
                          <a:effectLst/>
                        </a:rPr>
                        <a:t>60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8713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24DE10-7B5C-1DAF-CAB5-8C8D7570AFCC}"/>
              </a:ext>
            </a:extLst>
          </p:cNvPr>
          <p:cNvSpPr txBox="1"/>
          <p:nvPr/>
        </p:nvSpPr>
        <p:spPr>
          <a:xfrm>
            <a:off x="4651064" y="1335122"/>
            <a:ext cx="4114800" cy="332398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last_touch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AS (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SELECT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MAX(timestamp) as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last_touch_at</a:t>
            </a:r>
            <a:endPara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FROM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page_visits</a:t>
            </a:r>
            <a:endPara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GROUP BY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b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pv.utm_campaign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AS campaign,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COUNT(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lt.last_touch_at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 AS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last_touch_count</a:t>
            </a:r>
            <a:endPara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FROM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last_touch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AS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lt</a:t>
            </a:r>
            <a:endPara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JOIN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page_visits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AS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pv</a:t>
            </a:r>
            <a:endPara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ON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lt.user_id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pv.user_id</a:t>
            </a:r>
            <a:endPara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AND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lt.last_touch_at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pv.timestamp</a:t>
            </a:r>
            <a:endPara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 BY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pv.utm_campaign</a:t>
            </a:r>
            <a:endPara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ORDER BY 2 DESC;</a:t>
            </a:r>
          </a:p>
        </p:txBody>
      </p:sp>
    </p:spTree>
    <p:extLst>
      <p:ext uri="{BB962C8B-B14F-4D97-AF65-F5344CB8AC3E}">
        <p14:creationId xmlns:p14="http://schemas.microsoft.com/office/powerpoint/2010/main" val="204492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CC6D03-CD4A-3953-30E9-AAD58D98B2C6}"/>
              </a:ext>
            </a:extLst>
          </p:cNvPr>
          <p:cNvSpPr txBox="1"/>
          <p:nvPr/>
        </p:nvSpPr>
        <p:spPr>
          <a:xfrm>
            <a:off x="1843123" y="0"/>
            <a:ext cx="5457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What is their user journey?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4AEC47-3AA2-52A3-9916-184107343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967792"/>
              </p:ext>
            </p:extLst>
          </p:nvPr>
        </p:nvGraphicFramePr>
        <p:xfrm>
          <a:off x="993464" y="743751"/>
          <a:ext cx="7315200" cy="370840"/>
        </p:xfrm>
        <a:graphic>
          <a:graphicData uri="http://schemas.openxmlformats.org/drawingml/2006/table">
            <a:tbl>
              <a:tblPr firstRow="1" bandRow="1">
                <a:tableStyleId>{8628B589-4659-4227-9C68-565DD4A46BFE}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19181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How many visitors make a purchase?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9769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07AD52-6292-473D-922B-29B3C9EFB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433111"/>
              </p:ext>
            </p:extLst>
          </p:nvPr>
        </p:nvGraphicFramePr>
        <p:xfrm>
          <a:off x="993464" y="1690567"/>
          <a:ext cx="2929319" cy="1485900"/>
        </p:xfrm>
        <a:graphic>
          <a:graphicData uri="http://schemas.openxmlformats.org/drawingml/2006/table">
            <a:tbl>
              <a:tblPr/>
              <a:tblGrid>
                <a:gridCol w="1508951">
                  <a:extLst>
                    <a:ext uri="{9D8B030D-6E8A-4147-A177-3AD203B41FA5}">
                      <a16:colId xmlns:a16="http://schemas.microsoft.com/office/drawing/2014/main" val="3583100625"/>
                    </a:ext>
                  </a:extLst>
                </a:gridCol>
                <a:gridCol w="1420368">
                  <a:extLst>
                    <a:ext uri="{9D8B030D-6E8A-4147-A177-3AD203B41FA5}">
                      <a16:colId xmlns:a16="http://schemas.microsoft.com/office/drawing/2014/main" val="126426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19191A"/>
                          </a:solidFill>
                          <a:effectLst/>
                        </a:rPr>
                        <a:t>page_name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19191A"/>
                          </a:solidFill>
                          <a:effectLst/>
                        </a:rPr>
                        <a:t>number_of_users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906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1 - landing_page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1979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40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2 - shopping_cart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1881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622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3 - checkout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1431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489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4 - purchase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46466"/>
                          </a:solidFill>
                          <a:effectLst/>
                        </a:rPr>
                        <a:t>361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428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47A1161-19E1-B056-76DD-ACBF31EE446A}"/>
              </a:ext>
            </a:extLst>
          </p:cNvPr>
          <p:cNvSpPr txBox="1"/>
          <p:nvPr/>
        </p:nvSpPr>
        <p:spPr>
          <a:xfrm>
            <a:off x="4572000" y="1690567"/>
            <a:ext cx="4290117" cy="11695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 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page_name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COUNT(DISTINCT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 AS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number_of_users</a:t>
            </a:r>
            <a:endPara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page_visits</a:t>
            </a:r>
            <a:endPara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 BY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page_name</a:t>
            </a:r>
            <a:endPara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90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CC6D03-CD4A-3953-30E9-AAD58D98B2C6}"/>
              </a:ext>
            </a:extLst>
          </p:cNvPr>
          <p:cNvSpPr txBox="1"/>
          <p:nvPr/>
        </p:nvSpPr>
        <p:spPr>
          <a:xfrm>
            <a:off x="1843123" y="0"/>
            <a:ext cx="5457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What is their user journey?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4AEC47-3AA2-52A3-9916-184107343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326427"/>
              </p:ext>
            </p:extLst>
          </p:nvPr>
        </p:nvGraphicFramePr>
        <p:xfrm>
          <a:off x="398761" y="743751"/>
          <a:ext cx="8380854" cy="370840"/>
        </p:xfrm>
        <a:graphic>
          <a:graphicData uri="http://schemas.openxmlformats.org/drawingml/2006/table">
            <a:tbl>
              <a:tblPr firstRow="1" bandRow="1">
                <a:tableStyleId>{8628B589-4659-4227-9C68-565DD4A46BFE}</a:tableStyleId>
              </a:tblPr>
              <a:tblGrid>
                <a:gridCol w="8380854">
                  <a:extLst>
                    <a:ext uri="{9D8B030D-6E8A-4147-A177-3AD203B41FA5}">
                      <a16:colId xmlns:a16="http://schemas.microsoft.com/office/drawing/2014/main" val="219181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How many last touches 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</a:rPr>
                        <a:t>on the purchase page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</a:rPr>
                        <a:t> is each campaign responsible for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9769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292A2A9-EC33-D498-5E3A-9AF0D63FD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373452"/>
              </p:ext>
            </p:extLst>
          </p:nvPr>
        </p:nvGraphicFramePr>
        <p:xfrm>
          <a:off x="180042" y="1694442"/>
          <a:ext cx="4233829" cy="2671484"/>
        </p:xfrm>
        <a:graphic>
          <a:graphicData uri="http://schemas.openxmlformats.org/drawingml/2006/table">
            <a:tbl>
              <a:tblPr/>
              <a:tblGrid>
                <a:gridCol w="2876574">
                  <a:extLst>
                    <a:ext uri="{9D8B030D-6E8A-4147-A177-3AD203B41FA5}">
                      <a16:colId xmlns:a16="http://schemas.microsoft.com/office/drawing/2014/main" val="2451116933"/>
                    </a:ext>
                  </a:extLst>
                </a:gridCol>
                <a:gridCol w="1357255">
                  <a:extLst>
                    <a:ext uri="{9D8B030D-6E8A-4147-A177-3AD203B41FA5}">
                      <a16:colId xmlns:a16="http://schemas.microsoft.com/office/drawing/2014/main" val="2311734659"/>
                    </a:ext>
                  </a:extLst>
                </a:gridCol>
              </a:tblGrid>
              <a:tr h="334641"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solidFill>
                            <a:srgbClr val="19191A"/>
                          </a:solidFill>
                          <a:effectLst/>
                        </a:rPr>
                        <a:t>utm_campaign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solidFill>
                            <a:srgbClr val="19191A"/>
                          </a:solidFill>
                          <a:effectLst/>
                        </a:rPr>
                        <a:t>last_touch_count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11198"/>
                  </a:ext>
                </a:extLst>
              </a:tr>
              <a:tr h="197742"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solidFill>
                            <a:srgbClr val="646466"/>
                          </a:solidFill>
                          <a:effectLst/>
                        </a:rPr>
                        <a:t>weekly-newsletter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solidFill>
                            <a:srgbClr val="646466"/>
                          </a:solidFill>
                          <a:effectLst/>
                        </a:rPr>
                        <a:t>115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063372"/>
                  </a:ext>
                </a:extLst>
              </a:tr>
              <a:tr h="197742"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solidFill>
                            <a:srgbClr val="646466"/>
                          </a:solidFill>
                          <a:effectLst/>
                        </a:rPr>
                        <a:t>retargetting-ad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solidFill>
                            <a:srgbClr val="646466"/>
                          </a:solidFill>
                          <a:effectLst/>
                        </a:rPr>
                        <a:t>113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535449"/>
                  </a:ext>
                </a:extLst>
              </a:tr>
              <a:tr h="197742"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solidFill>
                            <a:srgbClr val="646466"/>
                          </a:solidFill>
                          <a:effectLst/>
                        </a:rPr>
                        <a:t>retargetting-campaign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solidFill>
                            <a:srgbClr val="646466"/>
                          </a:solidFill>
                          <a:effectLst/>
                        </a:rPr>
                        <a:t>54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536598"/>
                  </a:ext>
                </a:extLst>
              </a:tr>
              <a:tr h="197742"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solidFill>
                            <a:srgbClr val="646466"/>
                          </a:solidFill>
                          <a:effectLst/>
                        </a:rPr>
                        <a:t>paid-search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solidFill>
                            <a:srgbClr val="646466"/>
                          </a:solidFill>
                          <a:effectLst/>
                        </a:rPr>
                        <a:t>52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368973"/>
                  </a:ext>
                </a:extLst>
              </a:tr>
              <a:tr h="334641"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solidFill>
                            <a:srgbClr val="646466"/>
                          </a:solidFill>
                          <a:effectLst/>
                        </a:rPr>
                        <a:t>ten-crazy-cool-tshirts-facts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solidFill>
                            <a:srgbClr val="646466"/>
                          </a:solidFill>
                          <a:effectLst/>
                        </a:rPr>
                        <a:t>9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129671"/>
                  </a:ext>
                </a:extLst>
              </a:tr>
              <a:tr h="334641"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solidFill>
                            <a:srgbClr val="646466"/>
                          </a:solidFill>
                          <a:effectLst/>
                        </a:rPr>
                        <a:t>getting-to-know-cool-tshirts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solidFill>
                            <a:srgbClr val="646466"/>
                          </a:solidFill>
                          <a:effectLst/>
                        </a:rPr>
                        <a:t>9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251937"/>
                  </a:ext>
                </a:extLst>
              </a:tr>
              <a:tr h="334641"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solidFill>
                            <a:srgbClr val="646466"/>
                          </a:solidFill>
                          <a:effectLst/>
                        </a:rPr>
                        <a:t>interview-with-cool-tshirts-founder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solidFill>
                            <a:srgbClr val="646466"/>
                          </a:solidFill>
                          <a:effectLst/>
                        </a:rPr>
                        <a:t>7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505371"/>
                  </a:ext>
                </a:extLst>
              </a:tr>
              <a:tr h="197742"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solidFill>
                            <a:srgbClr val="646466"/>
                          </a:solidFill>
                          <a:effectLst/>
                        </a:rPr>
                        <a:t>cool-tshirts-search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solidFill>
                            <a:srgbClr val="646466"/>
                          </a:solidFill>
                          <a:effectLst/>
                        </a:rPr>
                        <a:t>2</a:t>
                      </a:r>
                    </a:p>
                  </a:txBody>
                  <a:tcPr marL="60844" marR="60844" marT="30422" marB="3042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8747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FF3824F-E05B-0858-D6FC-90FC422EC2DB}"/>
              </a:ext>
            </a:extLst>
          </p:cNvPr>
          <p:cNvSpPr txBox="1"/>
          <p:nvPr/>
        </p:nvSpPr>
        <p:spPr>
          <a:xfrm>
            <a:off x="4486060" y="1368190"/>
            <a:ext cx="4572000" cy="332398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last_touch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AS(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SELECT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MAX(timestamp) AS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last_touch_at</a:t>
            </a:r>
            <a:endPara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FROM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page_visits</a:t>
            </a:r>
            <a:endPara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WHERE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page_name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 '4 - purchase'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GROUP BY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b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pv.utm_campaign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COUNT(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last_touch_at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 AS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last_touch_count</a:t>
            </a:r>
            <a:endPara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last_touch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AS '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lt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JOIN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page_visits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as '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pv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lt.last_touch_at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pv.timestamp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</a:t>
            </a:r>
          </a:p>
          <a:p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lt.user_id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pv.user_id</a:t>
            </a:r>
            <a:endPara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 BY </a:t>
            </a:r>
            <a:r>
              <a:rPr lang="en-US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pv.utm_campaign</a:t>
            </a:r>
            <a:endPara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ORDER BY 2 DESC</a:t>
            </a:r>
          </a:p>
        </p:txBody>
      </p:sp>
    </p:spTree>
    <p:extLst>
      <p:ext uri="{BB962C8B-B14F-4D97-AF65-F5344CB8AC3E}">
        <p14:creationId xmlns:p14="http://schemas.microsoft.com/office/powerpoint/2010/main" val="355570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CC6D03-CD4A-3953-30E9-AAD58D98B2C6}"/>
              </a:ext>
            </a:extLst>
          </p:cNvPr>
          <p:cNvSpPr txBox="1"/>
          <p:nvPr/>
        </p:nvSpPr>
        <p:spPr>
          <a:xfrm>
            <a:off x="1843123" y="0"/>
            <a:ext cx="5457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Optimize the campaign budget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4AEC47-3AA2-52A3-9916-184107343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534384"/>
              </p:ext>
            </p:extLst>
          </p:nvPr>
        </p:nvGraphicFramePr>
        <p:xfrm>
          <a:off x="398761" y="743751"/>
          <a:ext cx="8380854" cy="3337560"/>
        </p:xfrm>
        <a:graphic>
          <a:graphicData uri="http://schemas.openxmlformats.org/drawingml/2006/table">
            <a:tbl>
              <a:tblPr firstRow="1" bandRow="1">
                <a:tableStyleId>{8628B589-4659-4227-9C68-565DD4A46BFE}</a:tableStyleId>
              </a:tblPr>
              <a:tblGrid>
                <a:gridCol w="8380854">
                  <a:extLst>
                    <a:ext uri="{9D8B030D-6E8A-4147-A177-3AD203B41FA5}">
                      <a16:colId xmlns:a16="http://schemas.microsoft.com/office/drawing/2014/main" val="219181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Which five campaigns should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CoolTShirts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 re-invest in?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9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solidFill>
                            <a:schemeClr val="bg1"/>
                          </a:solidFill>
                        </a:rPr>
                        <a:t>With the findings from the project I would recommend  </a:t>
                      </a:r>
                      <a:r>
                        <a:rPr lang="en-US" sz="1600" b="1" i="1" dirty="0" err="1">
                          <a:solidFill>
                            <a:schemeClr val="bg1"/>
                          </a:solidFill>
                        </a:rPr>
                        <a:t>CoolTShirts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</a:rPr>
                        <a:t> re-invest in: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8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solidFill>
                            <a:schemeClr val="bg1"/>
                          </a:solidFill>
                        </a:rPr>
                        <a:t>1. Weekly Newsletter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3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solidFill>
                            <a:schemeClr val="bg1"/>
                          </a:solidFill>
                        </a:rPr>
                        <a:t>2. Retargeting 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4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solidFill>
                            <a:schemeClr val="bg1"/>
                          </a:solidFill>
                        </a:rPr>
                        <a:t>3. </a:t>
                      </a:r>
                      <a:r>
                        <a:rPr lang="en-US" sz="1600" b="1" i="1" dirty="0" err="1">
                          <a:solidFill>
                            <a:schemeClr val="bg1"/>
                          </a:solidFill>
                        </a:rPr>
                        <a:t>Retargetting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</a:rPr>
                        <a:t> Campaign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52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solidFill>
                            <a:schemeClr val="bg1"/>
                          </a:solidFill>
                        </a:rPr>
                        <a:t>4. Paid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1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solidFill>
                            <a:schemeClr val="bg1"/>
                          </a:solidFill>
                        </a:rPr>
                        <a:t>5. Ten Crazy Cool T-Shirts Facts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47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2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236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5446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848</Words>
  <Application>Microsoft Office PowerPoint</Application>
  <PresentationFormat>On-screen Show (16:9)</PresentationFormat>
  <Paragraphs>174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Roboto Thin</vt:lpstr>
      <vt:lpstr>Gill Sans MT</vt:lpstr>
      <vt:lpstr>Arial</vt:lpstr>
      <vt:lpstr>Roboto Black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Capstone Templates</dc:title>
  <dc:creator>Arana_Laptop</dc:creator>
  <cp:lastModifiedBy>Jerroll Arana</cp:lastModifiedBy>
  <cp:revision>4</cp:revision>
  <dcterms:modified xsi:type="dcterms:W3CDTF">2023-03-29T03:22:39Z</dcterms:modified>
</cp:coreProperties>
</file>