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9154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12E325B-5AFC-4120-A869-03A9026F3D72}" type="datetimeFigureOut">
              <a:rPr lang="en-US" smtClean="0"/>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348879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1301380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9039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400334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1216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4199901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2897437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164475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402266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E325B-5AFC-4120-A869-03A9026F3D72}"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381012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E325B-5AFC-4120-A869-03A9026F3D72}"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149110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E325B-5AFC-4120-A869-03A9026F3D72}" type="datetimeFigureOut">
              <a:rPr lang="en-US" smtClean="0"/>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312825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E325B-5AFC-4120-A869-03A9026F3D72}" type="datetimeFigureOut">
              <a:rPr lang="en-US" smtClean="0"/>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420308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E325B-5AFC-4120-A869-03A9026F3D72}" type="datetimeFigureOut">
              <a:rPr lang="en-US" smtClean="0"/>
              <a:t>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206953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E325B-5AFC-4120-A869-03A9026F3D72}"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309059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E325B-5AFC-4120-A869-03A9026F3D72}"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F8E3D-391B-42BF-BA06-CCACFCEEFEFC}" type="slidenum">
              <a:rPr lang="en-US" smtClean="0"/>
              <a:t>‹#›</a:t>
            </a:fld>
            <a:endParaRPr lang="en-US"/>
          </a:p>
        </p:txBody>
      </p:sp>
    </p:spTree>
    <p:extLst>
      <p:ext uri="{BB962C8B-B14F-4D97-AF65-F5344CB8AC3E}">
        <p14:creationId xmlns:p14="http://schemas.microsoft.com/office/powerpoint/2010/main" val="347240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12E325B-5AFC-4120-A869-03A9026F3D72}" type="datetimeFigureOut">
              <a:rPr lang="en-US" smtClean="0"/>
              <a:t>2/11/2023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E1F8E3D-391B-42BF-BA06-CCACFCEEFEFC}" type="slidenum">
              <a:rPr lang="en-US" smtClean="0"/>
              <a:t>‹#›</a:t>
            </a:fld>
            <a:endParaRPr lang="en-US"/>
          </a:p>
        </p:txBody>
      </p:sp>
    </p:spTree>
    <p:extLst>
      <p:ext uri="{BB962C8B-B14F-4D97-AF65-F5344CB8AC3E}">
        <p14:creationId xmlns:p14="http://schemas.microsoft.com/office/powerpoint/2010/main" val="9555031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2AA1E7-7434-43A0-9D05-3C7D3ACC0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7007D-F948-CBCC-CE50-8796C6E11965}"/>
              </a:ext>
            </a:extLst>
          </p:cNvPr>
          <p:cNvSpPr>
            <a:spLocks noGrp="1"/>
          </p:cNvSpPr>
          <p:nvPr>
            <p:ph type="ctrTitle"/>
          </p:nvPr>
        </p:nvSpPr>
        <p:spPr>
          <a:xfrm>
            <a:off x="684213" y="685799"/>
            <a:ext cx="6460510" cy="2971801"/>
          </a:xfrm>
        </p:spPr>
        <p:txBody>
          <a:bodyPr>
            <a:normAutofit/>
          </a:bodyPr>
          <a:lstStyle/>
          <a:p>
            <a:r>
              <a:rPr lang="en-US"/>
              <a:t>Challenge #3 </a:t>
            </a:r>
            <a:br>
              <a:rPr lang="en-US"/>
            </a:br>
            <a:r>
              <a:rPr lang="en-US"/>
              <a:t>Recruitment and Outreach</a:t>
            </a:r>
            <a:endParaRPr lang="en-US" dirty="0"/>
          </a:p>
        </p:txBody>
      </p:sp>
      <p:sp>
        <p:nvSpPr>
          <p:cNvPr id="3" name="Subtitle 2">
            <a:extLst>
              <a:ext uri="{FF2B5EF4-FFF2-40B4-BE49-F238E27FC236}">
                <a16:creationId xmlns:a16="http://schemas.microsoft.com/office/drawing/2014/main" id="{3CF2995E-0AF8-DCC5-AFCC-7E74EDA1AEB6}"/>
              </a:ext>
            </a:extLst>
          </p:cNvPr>
          <p:cNvSpPr>
            <a:spLocks noGrp="1"/>
          </p:cNvSpPr>
          <p:nvPr>
            <p:ph type="subTitle" idx="1"/>
          </p:nvPr>
        </p:nvSpPr>
        <p:spPr>
          <a:xfrm>
            <a:off x="684212" y="3843867"/>
            <a:ext cx="6400800" cy="1947333"/>
          </a:xfrm>
        </p:spPr>
        <p:txBody>
          <a:bodyPr>
            <a:normAutofit/>
          </a:bodyPr>
          <a:lstStyle/>
          <a:p>
            <a:r>
              <a:rPr lang="en-US"/>
              <a:t>Created by Jerry Breda, Donjana Allgood and Tiger Menser</a:t>
            </a:r>
            <a:endParaRPr lang="en-US" dirty="0"/>
          </a:p>
        </p:txBody>
      </p:sp>
      <p:pic>
        <p:nvPicPr>
          <p:cNvPr id="5" name="Picture 4">
            <a:extLst>
              <a:ext uri="{FF2B5EF4-FFF2-40B4-BE49-F238E27FC236}">
                <a16:creationId xmlns:a16="http://schemas.microsoft.com/office/drawing/2014/main" id="{AC598673-7CE9-A799-72B6-AFD750113BFD}"/>
              </a:ext>
            </a:extLst>
          </p:cNvPr>
          <p:cNvPicPr>
            <a:picLocks noChangeAspect="1"/>
          </p:cNvPicPr>
          <p:nvPr/>
        </p:nvPicPr>
        <p:blipFill rotWithShape="1">
          <a:blip r:embed="rId2"/>
          <a:srcRect l="35774" r="10102" b="-1"/>
          <a:stretch/>
        </p:blipFill>
        <p:spPr>
          <a:xfrm>
            <a:off x="7552266" y="10"/>
            <a:ext cx="4639733"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466FBB0E-B024-4E3B-9BBD-FF15FC76B6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8467"/>
            <a:ext cx="6080656" cy="6163733"/>
            <a:chOff x="6108170" y="8467"/>
            <a:chExt cx="6080656" cy="6163733"/>
          </a:xfrm>
        </p:grpSpPr>
        <p:cxnSp>
          <p:nvCxnSpPr>
            <p:cNvPr id="21" name="Straight Connector 11">
              <a:extLst>
                <a:ext uri="{FF2B5EF4-FFF2-40B4-BE49-F238E27FC236}">
                  <a16:creationId xmlns:a16="http://schemas.microsoft.com/office/drawing/2014/main" id="{55FA0039-AB97-4DC9-AF4A-AB64CB39F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1E5249B-CC4D-4AE0-A6CD-03FE6A9E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3">
              <a:extLst>
                <a:ext uri="{FF2B5EF4-FFF2-40B4-BE49-F238E27FC236}">
                  <a16:creationId xmlns:a16="http://schemas.microsoft.com/office/drawing/2014/main" id="{7CD40048-2612-4C61-8A89-7A71FE462B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BD33E3D-C961-4FE1-8880-F55180E2A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2266163-3A62-4B10-A0CF-FA0701FC8A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4469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F9CFD4-7EA4-D901-F3E5-882F0243CDE1}"/>
              </a:ext>
            </a:extLst>
          </p:cNvPr>
          <p:cNvSpPr>
            <a:spLocks noGrp="1"/>
          </p:cNvSpPr>
          <p:nvPr>
            <p:ph type="title"/>
          </p:nvPr>
        </p:nvSpPr>
        <p:spPr>
          <a:xfrm>
            <a:off x="268576" y="247841"/>
            <a:ext cx="8534400" cy="1507067"/>
          </a:xfrm>
        </p:spPr>
        <p:txBody>
          <a:bodyPr>
            <a:normAutofit/>
          </a:bodyPr>
          <a:lstStyle/>
          <a:p>
            <a:r>
              <a:rPr lang="en-US" sz="4000">
                <a:solidFill>
                  <a:schemeClr val="tx2"/>
                </a:solidFill>
              </a:rPr>
              <a:t>Overview</a:t>
            </a:r>
            <a:endParaRPr lang="en-US" sz="4000" dirty="0">
              <a:solidFill>
                <a:schemeClr val="tx2"/>
              </a:solidFill>
            </a:endParaRPr>
          </a:p>
        </p:txBody>
      </p:sp>
      <p:sp>
        <p:nvSpPr>
          <p:cNvPr id="3" name="Content Placeholder 2">
            <a:extLst>
              <a:ext uri="{FF2B5EF4-FFF2-40B4-BE49-F238E27FC236}">
                <a16:creationId xmlns:a16="http://schemas.microsoft.com/office/drawing/2014/main" id="{4A1C620D-456B-A3DE-A0FB-69FF484655F8}"/>
              </a:ext>
            </a:extLst>
          </p:cNvPr>
          <p:cNvSpPr>
            <a:spLocks noGrp="1"/>
          </p:cNvSpPr>
          <p:nvPr>
            <p:ph idx="1"/>
          </p:nvPr>
        </p:nvSpPr>
        <p:spPr>
          <a:xfrm>
            <a:off x="110025" y="1183792"/>
            <a:ext cx="8081301" cy="4490415"/>
          </a:xfrm>
        </p:spPr>
        <p:txBody>
          <a:bodyPr>
            <a:normAutofit/>
          </a:bodyPr>
          <a:lstStyle/>
          <a:p>
            <a:r>
              <a:rPr lang="en-US" sz="1800" b="0" i="0" u="none" strike="noStrike">
                <a:solidFill>
                  <a:srgbClr val="000000"/>
                </a:solidFill>
                <a:effectLst/>
                <a:latin typeface="Lato" panose="020B0604020202020204" pitchFamily="34" charset="0"/>
              </a:rPr>
              <a:t>Texas Southern University wants to increase its recruitment efforts to local Houston high schools. </a:t>
            </a:r>
          </a:p>
          <a:p>
            <a:r>
              <a:rPr lang="en-US" sz="1800" b="0" i="0" u="none" strike="noStrike">
                <a:solidFill>
                  <a:srgbClr val="000000"/>
                </a:solidFill>
                <a:effectLst/>
                <a:latin typeface="Lato" panose="020B0604020202020204" pitchFamily="34" charset="0"/>
              </a:rPr>
              <a:t>To achieve this goal, we were tasked to identify the factors that influence high school students to choose computer science as a major.</a:t>
            </a:r>
          </a:p>
          <a:p>
            <a:r>
              <a:rPr lang="en-US" sz="1800">
                <a:solidFill>
                  <a:srgbClr val="000000"/>
                </a:solidFill>
                <a:latin typeface="Lato" panose="020B0604020202020204" pitchFamily="34" charset="0"/>
              </a:rPr>
              <a:t>To help get a further understanding of the correlation between the factors that were provided, we made graphs using python to help illustrate the relationship between the factors and high school students that are interested in computer science.</a:t>
            </a:r>
            <a:endParaRPr lang="en-US" dirty="0">
              <a:solidFill>
                <a:schemeClr val="tx1"/>
              </a:solidFill>
            </a:endParaRPr>
          </a:p>
        </p:txBody>
      </p:sp>
    </p:spTree>
    <p:extLst>
      <p:ext uri="{BB962C8B-B14F-4D97-AF65-F5344CB8AC3E}">
        <p14:creationId xmlns:p14="http://schemas.microsoft.com/office/powerpoint/2010/main" val="91455842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3" name="Straight Connector 32">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 name="Rectangle 38">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770EC-D169-A5E8-BDF8-506DE6368097}"/>
              </a:ext>
            </a:extLst>
          </p:cNvPr>
          <p:cNvSpPr>
            <a:spLocks noGrp="1"/>
          </p:cNvSpPr>
          <p:nvPr>
            <p:ph type="title"/>
          </p:nvPr>
        </p:nvSpPr>
        <p:spPr>
          <a:xfrm>
            <a:off x="7532710" y="620722"/>
            <a:ext cx="3382941" cy="1142462"/>
          </a:xfrm>
        </p:spPr>
        <p:txBody>
          <a:bodyPr vert="horz" lIns="91440" tIns="45720" rIns="91440" bIns="45720" rtlCol="0" anchor="b">
            <a:normAutofit/>
          </a:bodyPr>
          <a:lstStyle/>
          <a:p>
            <a:r>
              <a:rPr lang="en-US" sz="2400">
                <a:solidFill>
                  <a:srgbClr val="FFFFFF"/>
                </a:solidFill>
              </a:rPr>
              <a:t>The factors: Ethnicity/Gender</a:t>
            </a:r>
          </a:p>
        </p:txBody>
      </p:sp>
      <p:sp useBgFill="1">
        <p:nvSpPr>
          <p:cNvPr id="41"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8EE5FBE1-E7ED-F5A6-8A0F-B1EF7A875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7" y="2037210"/>
            <a:ext cx="5641063" cy="2453861"/>
          </a:xfrm>
          <a:prstGeom prst="rect">
            <a:avLst/>
          </a:prstGeom>
        </p:spPr>
      </p:pic>
      <p:sp>
        <p:nvSpPr>
          <p:cNvPr id="19" name="TextBox 18">
            <a:extLst>
              <a:ext uri="{FF2B5EF4-FFF2-40B4-BE49-F238E27FC236}">
                <a16:creationId xmlns:a16="http://schemas.microsoft.com/office/drawing/2014/main" id="{A10981F7-82D3-F4EA-511B-19BD4193C814}"/>
              </a:ext>
            </a:extLst>
          </p:cNvPr>
          <p:cNvSpPr txBox="1"/>
          <p:nvPr/>
        </p:nvSpPr>
        <p:spPr>
          <a:xfrm>
            <a:off x="7532710" y="1822449"/>
            <a:ext cx="3479419" cy="2922591"/>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80000"/>
              <a:buFont typeface="Wingdings 3" panose="05040102010807070707" pitchFamily="18" charset="2"/>
              <a:buChar char=""/>
            </a:pPr>
            <a:r>
              <a:rPr lang="en-US" sz="1200">
                <a:solidFill>
                  <a:srgbClr val="0F496F"/>
                </a:solidFill>
              </a:rPr>
              <a:t>Male and Female Dominant</a:t>
            </a:r>
          </a:p>
          <a:p>
            <a:pPr marL="285750" indent="-285750">
              <a:spcBef>
                <a:spcPct val="20000"/>
              </a:spcBef>
              <a:spcAft>
                <a:spcPts val="600"/>
              </a:spcAft>
              <a:buClr>
                <a:schemeClr val="tx1"/>
              </a:buClr>
              <a:buSzPct val="80000"/>
              <a:buFont typeface="Wingdings 3" panose="05040102010807070707" pitchFamily="18" charset="2"/>
              <a:buChar char=""/>
            </a:pPr>
            <a:r>
              <a:rPr lang="en-US" sz="1200">
                <a:solidFill>
                  <a:srgbClr val="0F496F"/>
                </a:solidFill>
              </a:rPr>
              <a:t>White people are the majority with 40 people</a:t>
            </a:r>
          </a:p>
          <a:p>
            <a:pPr marL="285750" indent="-285750">
              <a:spcBef>
                <a:spcPct val="20000"/>
              </a:spcBef>
              <a:spcAft>
                <a:spcPts val="600"/>
              </a:spcAft>
              <a:buClr>
                <a:schemeClr val="tx1"/>
              </a:buClr>
              <a:buSzPct val="80000"/>
              <a:buFont typeface="Wingdings 3" panose="05040102010807070707" pitchFamily="18" charset="2"/>
              <a:buChar char=""/>
            </a:pPr>
            <a:r>
              <a:rPr lang="en-US" sz="1200">
                <a:solidFill>
                  <a:srgbClr val="0F496F"/>
                </a:solidFill>
              </a:rPr>
              <a:t>Asians are the minority</a:t>
            </a:r>
          </a:p>
          <a:p>
            <a:pPr marL="285750" indent="-285750">
              <a:spcBef>
                <a:spcPct val="20000"/>
              </a:spcBef>
              <a:spcAft>
                <a:spcPts val="600"/>
              </a:spcAft>
              <a:buClr>
                <a:schemeClr val="tx1"/>
              </a:buClr>
              <a:buSzPct val="80000"/>
              <a:buFont typeface="Wingdings 3" panose="05040102010807070707" pitchFamily="18" charset="2"/>
              <a:buChar char=""/>
            </a:pPr>
            <a:r>
              <a:rPr lang="en-US" sz="1200">
                <a:solidFill>
                  <a:srgbClr val="0F496F"/>
                </a:solidFill>
              </a:rPr>
              <a:t>Hispanics are the 2</a:t>
            </a:r>
            <a:r>
              <a:rPr lang="en-US" sz="1200" baseline="30000">
                <a:solidFill>
                  <a:srgbClr val="0F496F"/>
                </a:solidFill>
              </a:rPr>
              <a:t>nd</a:t>
            </a:r>
            <a:r>
              <a:rPr lang="en-US" sz="1200">
                <a:solidFill>
                  <a:srgbClr val="0F496F"/>
                </a:solidFill>
              </a:rPr>
              <a:t> leading ethnicity, followed by Black people</a:t>
            </a:r>
          </a:p>
          <a:p>
            <a:pPr marL="285750" indent="-285750">
              <a:spcBef>
                <a:spcPct val="20000"/>
              </a:spcBef>
              <a:spcAft>
                <a:spcPts val="600"/>
              </a:spcAft>
              <a:buClr>
                <a:schemeClr val="tx1"/>
              </a:buClr>
              <a:buSzPct val="80000"/>
              <a:buFont typeface="Wingdings 3" panose="05040102010807070707" pitchFamily="18" charset="2"/>
              <a:buChar char=""/>
            </a:pPr>
            <a:endParaRPr lang="en-US" sz="1200">
              <a:solidFill>
                <a:srgbClr val="0F496F"/>
              </a:solidFill>
            </a:endParaRPr>
          </a:p>
        </p:txBody>
      </p:sp>
      <p:grpSp>
        <p:nvGrpSpPr>
          <p:cNvPr id="43" name="Group 42">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4" name="Straight Connector 43">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103703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85744-D541-0271-FF44-B7AFC685A78C}"/>
              </a:ext>
            </a:extLst>
          </p:cNvPr>
          <p:cNvSpPr>
            <a:spLocks noGrp="1"/>
          </p:cNvSpPr>
          <p:nvPr>
            <p:ph type="title"/>
          </p:nvPr>
        </p:nvSpPr>
        <p:spPr>
          <a:xfrm>
            <a:off x="7532710" y="620722"/>
            <a:ext cx="3382941" cy="1142462"/>
          </a:xfrm>
        </p:spPr>
        <p:txBody>
          <a:bodyPr vert="horz" lIns="91440" tIns="45720" rIns="91440" bIns="45720" rtlCol="0" anchor="b">
            <a:normAutofit/>
          </a:bodyPr>
          <a:lstStyle/>
          <a:p>
            <a:r>
              <a:rPr lang="en-US" sz="2400">
                <a:solidFill>
                  <a:srgbClr val="FFFFFF"/>
                </a:solidFill>
              </a:rPr>
              <a:t>The Factors: High schools</a:t>
            </a:r>
          </a:p>
        </p:txBody>
      </p:sp>
      <p:sp useBgFill="1">
        <p:nvSpPr>
          <p:cNvPr id="19"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182E862C-E2C0-ED1F-616F-A4BF6B063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7" y="1959645"/>
            <a:ext cx="5641063" cy="2608991"/>
          </a:xfrm>
          <a:prstGeom prst="rect">
            <a:avLst/>
          </a:prstGeom>
        </p:spPr>
      </p:pic>
      <p:sp>
        <p:nvSpPr>
          <p:cNvPr id="3" name="Text Placeholder 2">
            <a:extLst>
              <a:ext uri="{FF2B5EF4-FFF2-40B4-BE49-F238E27FC236}">
                <a16:creationId xmlns:a16="http://schemas.microsoft.com/office/drawing/2014/main" id="{7819A880-2671-E09C-54E9-30E0A524A0C0}"/>
              </a:ext>
            </a:extLst>
          </p:cNvPr>
          <p:cNvSpPr>
            <a:spLocks noGrp="1"/>
          </p:cNvSpPr>
          <p:nvPr>
            <p:ph type="body" idx="1"/>
          </p:nvPr>
        </p:nvSpPr>
        <p:spPr>
          <a:xfrm>
            <a:off x="7532710" y="1822449"/>
            <a:ext cx="3479419" cy="2922591"/>
          </a:xfrm>
        </p:spPr>
        <p:txBody>
          <a:bodyPr vert="horz" lIns="91440" tIns="45720" rIns="91440" bIns="45720" rtlCol="0" anchor="t">
            <a:normAutofit/>
          </a:bodyPr>
          <a:lstStyle/>
          <a:p>
            <a:pPr marL="342900" indent="-342900">
              <a:buFont typeface="Wingdings 3" panose="05040102010807070707" pitchFamily="18" charset="2"/>
              <a:buChar char=""/>
            </a:pPr>
            <a:r>
              <a:rPr lang="en-US" sz="1200">
                <a:solidFill>
                  <a:srgbClr val="0F496F"/>
                </a:solidFill>
              </a:rPr>
              <a:t>Energy institute Highschool and Sam Houston Math Science &amp; Technology Center have the highest number of kids that are interested.</a:t>
            </a:r>
          </a:p>
          <a:p>
            <a:pPr marL="342900" indent="-342900">
              <a:buFont typeface="Wingdings 3" panose="05040102010807070707" pitchFamily="18" charset="2"/>
              <a:buChar char=""/>
            </a:pPr>
            <a:r>
              <a:rPr lang="en-US" sz="1200">
                <a:solidFill>
                  <a:srgbClr val="0F496F"/>
                </a:solidFill>
              </a:rPr>
              <a:t>The schools that provide STEM programs have higher numbers of kids that are interested</a:t>
            </a:r>
          </a:p>
          <a:p>
            <a:pPr marL="342900" indent="-342900">
              <a:buFont typeface="Wingdings 3" panose="05040102010807070707" pitchFamily="18" charset="2"/>
              <a:buChar char=""/>
            </a:pPr>
            <a:r>
              <a:rPr lang="en-US" sz="1200">
                <a:solidFill>
                  <a:srgbClr val="0F496F"/>
                </a:solidFill>
              </a:rPr>
              <a:t>There is no direct correlation between high-school rating and interest in computer science.</a:t>
            </a:r>
          </a:p>
        </p:txBody>
      </p:sp>
      <p:grpSp>
        <p:nvGrpSpPr>
          <p:cNvPr id="21" name="Group 20">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9073027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Rectangle 16">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2B082-E8CF-FC08-DCF8-307FEF256E9F}"/>
              </a:ext>
            </a:extLst>
          </p:cNvPr>
          <p:cNvSpPr>
            <a:spLocks noGrp="1"/>
          </p:cNvSpPr>
          <p:nvPr>
            <p:ph type="title"/>
          </p:nvPr>
        </p:nvSpPr>
        <p:spPr>
          <a:xfrm>
            <a:off x="7532710" y="620722"/>
            <a:ext cx="3382941" cy="1142462"/>
          </a:xfrm>
        </p:spPr>
        <p:txBody>
          <a:bodyPr vert="horz" lIns="91440" tIns="45720" rIns="91440" bIns="45720" rtlCol="0" anchor="b">
            <a:normAutofit/>
          </a:bodyPr>
          <a:lstStyle/>
          <a:p>
            <a:r>
              <a:rPr lang="en-US" sz="2400">
                <a:solidFill>
                  <a:srgbClr val="FFFFFF"/>
                </a:solidFill>
              </a:rPr>
              <a:t>The Factors: Math classes taken</a:t>
            </a:r>
          </a:p>
        </p:txBody>
      </p:sp>
      <p:sp useBgFill="1">
        <p:nvSpPr>
          <p:cNvPr id="19"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508082DE-E67F-971C-A4FF-62C353CAF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7" y="2037210"/>
            <a:ext cx="5914693" cy="2572890"/>
          </a:xfrm>
          <a:prstGeom prst="rect">
            <a:avLst/>
          </a:prstGeom>
        </p:spPr>
      </p:pic>
      <p:sp>
        <p:nvSpPr>
          <p:cNvPr id="3" name="Text Placeholder 2">
            <a:extLst>
              <a:ext uri="{FF2B5EF4-FFF2-40B4-BE49-F238E27FC236}">
                <a16:creationId xmlns:a16="http://schemas.microsoft.com/office/drawing/2014/main" id="{E6E61B66-EA4C-8BD4-5D9E-B5162947FE69}"/>
              </a:ext>
            </a:extLst>
          </p:cNvPr>
          <p:cNvSpPr>
            <a:spLocks noGrp="1"/>
          </p:cNvSpPr>
          <p:nvPr>
            <p:ph type="body" idx="1"/>
          </p:nvPr>
        </p:nvSpPr>
        <p:spPr>
          <a:xfrm>
            <a:off x="7532710" y="1822449"/>
            <a:ext cx="3479419" cy="2922591"/>
          </a:xfrm>
        </p:spPr>
        <p:txBody>
          <a:bodyPr vert="horz" lIns="91440" tIns="45720" rIns="91440" bIns="45720" rtlCol="0" anchor="t">
            <a:normAutofit/>
          </a:bodyPr>
          <a:lstStyle/>
          <a:p>
            <a:pPr marL="342900" indent="-342900">
              <a:buFont typeface="Wingdings 3" panose="05040102010807070707" pitchFamily="18" charset="2"/>
              <a:buChar char=""/>
            </a:pPr>
            <a:r>
              <a:rPr lang="en-US" sz="1200">
                <a:solidFill>
                  <a:srgbClr val="0F496F"/>
                </a:solidFill>
              </a:rPr>
              <a:t>Students who took less math classes have had more interest in computer science </a:t>
            </a:r>
          </a:p>
          <a:p>
            <a:pPr marL="342900" indent="-342900">
              <a:buFont typeface="Wingdings 3" panose="05040102010807070707" pitchFamily="18" charset="2"/>
              <a:buChar char=""/>
            </a:pPr>
            <a:r>
              <a:rPr lang="en-US" sz="1200">
                <a:solidFill>
                  <a:srgbClr val="0F496F"/>
                </a:solidFill>
              </a:rPr>
              <a:t>Students who took six math classes are the least interested, while students who took two are more interested.</a:t>
            </a:r>
          </a:p>
          <a:p>
            <a:pPr marL="342900" indent="-342900">
              <a:buFont typeface="Wingdings 3" panose="05040102010807070707" pitchFamily="18" charset="2"/>
              <a:buChar char=""/>
            </a:pPr>
            <a:r>
              <a:rPr lang="en-US" sz="1200">
                <a:solidFill>
                  <a:srgbClr val="0F496F"/>
                </a:solidFill>
              </a:rPr>
              <a:t>There is a negative correlation relationship between students who are interested in computer science and students who took a higher number of math classes</a:t>
            </a:r>
          </a:p>
          <a:p>
            <a:pPr marL="342900" indent="-342900">
              <a:buFont typeface="Wingdings 3" panose="05040102010807070707" pitchFamily="18" charset="2"/>
              <a:buChar char=""/>
            </a:pPr>
            <a:endParaRPr lang="en-US" sz="1200">
              <a:solidFill>
                <a:srgbClr val="0F496F"/>
              </a:solidFill>
            </a:endParaRPr>
          </a:p>
        </p:txBody>
      </p:sp>
      <p:grpSp>
        <p:nvGrpSpPr>
          <p:cNvPr id="21" name="Group 20">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8963111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14EDF48CB9144CBB1E10FDA0F25DCD" ma:contentTypeVersion="4" ma:contentTypeDescription="Create a new document." ma:contentTypeScope="" ma:versionID="097d9c290c83c46f70741e119e2591dc">
  <xsd:schema xmlns:xsd="http://www.w3.org/2001/XMLSchema" xmlns:xs="http://www.w3.org/2001/XMLSchema" xmlns:p="http://schemas.microsoft.com/office/2006/metadata/properties" xmlns:ns3="c795ac8b-3986-42e9-9aca-45df77b50440" targetNamespace="http://schemas.microsoft.com/office/2006/metadata/properties" ma:root="true" ma:fieldsID="ae485daa3e047f002207e0f3bed9c427" ns3:_="">
    <xsd:import namespace="c795ac8b-3986-42e9-9aca-45df77b5044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95ac8b-3986-42e9-9aca-45df77b504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635DFF-56C6-4790-80EA-6554204C4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95ac8b-3986-42e9-9aca-45df77b504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555421-FF1E-40ED-92AD-D34E2DCDB70E}">
  <ds:schemaRefs>
    <ds:schemaRef ds:uri="http://schemas.microsoft.com/sharepoint/v3/contenttype/forms"/>
  </ds:schemaRefs>
</ds:datastoreItem>
</file>

<file path=customXml/itemProps3.xml><?xml version="1.0" encoding="utf-8"?>
<ds:datastoreItem xmlns:ds="http://schemas.openxmlformats.org/officeDocument/2006/customXml" ds:itemID="{D9B21A1B-0FDB-4F78-AE52-3BFB173861A3}">
  <ds:schemaRefs>
    <ds:schemaRef ds:uri="http://purl.org/dc/elements/1.1/"/>
    <ds:schemaRef ds:uri="http://purl.org/dc/terms/"/>
    <ds:schemaRef ds:uri="http://schemas.microsoft.com/office/2006/documentManagement/types"/>
    <ds:schemaRef ds:uri="http://purl.org/dc/dcmitype/"/>
    <ds:schemaRef ds:uri="http://www.w3.org/XML/1998/namespace"/>
    <ds:schemaRef ds:uri="c795ac8b-3986-42e9-9aca-45df77b50440"/>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Slice</Template>
  <TotalTime>176</TotalTime>
  <Words>248</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Gothic</vt:lpstr>
      <vt:lpstr>Lato</vt:lpstr>
      <vt:lpstr>Wingdings 3</vt:lpstr>
      <vt:lpstr>Slice</vt:lpstr>
      <vt:lpstr>Challenge #3  Recruitment and Outreach</vt:lpstr>
      <vt:lpstr>Overview</vt:lpstr>
      <vt:lpstr>The factors: Ethnicity/Gender</vt:lpstr>
      <vt:lpstr>The Factors: High schools</vt:lpstr>
      <vt:lpstr>The Factors: Math classes taken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#3  Recruitment and Outreach</dc:title>
  <dc:creator>Menser, Tiger</dc:creator>
  <cp:lastModifiedBy>Menser, Tiger</cp:lastModifiedBy>
  <cp:revision>2</cp:revision>
  <dcterms:created xsi:type="dcterms:W3CDTF">2023-02-11T17:40:45Z</dcterms:created>
  <dcterms:modified xsi:type="dcterms:W3CDTF">2023-02-11T20:37:08Z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0x0101006314EDF48CB9144CBB1E10FDA0F25DCD</vt:lpwstr>
  </property>
</Properties>
</file>