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1" r:id="rId5"/>
    <p:sldId id="260" r:id="rId6"/>
    <p:sldId id="262" r:id="rId7"/>
    <p:sldId id="265" r:id="rId8"/>
    <p:sldId id="264" r:id="rId9"/>
    <p:sldId id="267" r:id="rId10"/>
    <p:sldId id="266" r:id="rId11"/>
    <p:sldId id="268" r:id="rId12"/>
    <p:sldId id="270" r:id="rId13"/>
    <p:sldId id="271" r:id="rId14"/>
    <p:sldId id="269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F2479-C9A1-4D6D-9FB3-108B0B500921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0A374-5303-4582-9944-409CF068B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5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F0D3D-29D0-40DD-B580-75169A3689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0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F0D3D-29D0-40DD-B580-75169A3689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4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F0D3D-29D0-40DD-B580-75169A3689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878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F0D3D-29D0-40DD-B580-75169A3689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4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F0D3D-29D0-40DD-B580-75169A3689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7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F0D3D-29D0-40DD-B580-75169A3689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27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F0D3D-29D0-40DD-B580-75169A3689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4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F0D3D-29D0-40DD-B580-75169A3689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0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D88C7-6FDB-2B24-AA80-D01E9DB05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E06BFA-A4A1-EA6C-6189-A7EE1DB46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7716E-D5D4-2677-4262-6413002D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1DAA-260C-43A5-9357-3F5F9033AA7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2287E-EAF4-DCF6-474B-DBC16D87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27E68-B794-7975-4A02-B06941FA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A992-82D8-43AE-A18D-77DFDA34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8AAF7-0380-1ED8-9A7D-DAE65702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6C2EB9-8AC8-051C-C4F1-87496BF54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36996-C6CD-2A6C-A6FB-6AD5F418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1DAA-260C-43A5-9357-3F5F9033AA7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20EFD-2CAC-F4E0-A446-4E305952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DDEB6-35D6-079C-ACBE-CF837DD1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A992-82D8-43AE-A18D-77DFDA34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6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2B1067-2524-1B6B-526B-749EE93C2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F38B5B-D5F5-A66F-5877-A93CE18FC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DCBD7-BC93-CBFB-BCF2-8BC57E3D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1DAA-260C-43A5-9357-3F5F9033AA7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507BB-E5DC-0649-9D32-37F9DBF3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B38DE-62BF-3F6F-44A3-98714140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A992-82D8-43AE-A18D-77DFDA34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6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85F09-9EB0-9E2D-5DE8-09A70B21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D0C4C-A7A4-196B-D6B6-12EC2EEA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D8998-C2FC-F090-3CA7-9EAF7D73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1DAA-260C-43A5-9357-3F5F9033AA7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EA016-ECFA-EEE2-CB1E-706DCADF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ABA08-E8DC-EB25-4630-1EF85D21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A992-82D8-43AE-A18D-77DFDA34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47FFD-CF68-882C-8620-1743CBAC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70642B-DC1A-6107-ABEF-2FED995A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F9D11-886F-0EF6-1DA0-DD60E081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1DAA-260C-43A5-9357-3F5F9033AA7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B2B48-7B4A-65CC-2989-210A55BF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0B7A3-BF0F-C444-A3FE-E70EB3D1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A992-82D8-43AE-A18D-77DFDA34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53DC1-3427-2DF7-DAA2-AE194D09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9F861-4FCB-9AC7-C191-A558CAFDB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8EA8E7-4972-FB00-D483-C82C46FFE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F3EE6B-D932-5D8A-864C-E5FBDC0A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1DAA-260C-43A5-9357-3F5F9033AA7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B716B0-FD4B-938C-EBED-80E79274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B16725-530B-8D2B-3340-A83CDB60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A992-82D8-43AE-A18D-77DFDA34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1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C4830-4610-D38A-5F40-3AE2E439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017F9-B514-59A7-50EA-619A23EC9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8C3E00-0C4C-1CDF-4EA8-CA61BF713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B2F492-C374-D173-374D-96F47AE8D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4C4EC5-FDF5-6DF8-003D-A13CF0E7B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5C90AA-A90A-CC28-B1D6-03760835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1DAA-260C-43A5-9357-3F5F9033AA7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14D954-C957-464E-9C9B-E6103DA3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28D45A-4B25-E79F-DC5E-CB58A27B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A992-82D8-43AE-A18D-77DFDA34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5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A4AB8-BB69-AB96-037E-3CA3652A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15E54B-A74C-AC12-C1D2-1BBC5E31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1DAA-260C-43A5-9357-3F5F9033AA7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DF2951-679A-D693-A958-75DF990B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B0830F-7A62-C79B-B65E-ADEC9DD9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A992-82D8-43AE-A18D-77DFDA34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7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876B84-A0EB-1F25-E365-32C58D59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1DAA-260C-43A5-9357-3F5F9033AA7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C96A51-7510-BCD9-6FA7-78841C2A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741A4-C0AF-CE15-9829-76353F2D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A992-82D8-43AE-A18D-77DFDA34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9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AC33F-2CC6-BEDD-D5F7-D210F4A4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43DBC-1788-F5B3-DA93-4EAEC474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1BAAF0-A65D-4F9F-B540-81EFA4DD0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873E49-3DCE-1819-C08B-00BBA25F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1DAA-260C-43A5-9357-3F5F9033AA7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75935-73CC-26D8-EBDB-A2FC8A10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07DED-296E-A9A2-0AAC-5ACB2D37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A992-82D8-43AE-A18D-77DFDA34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24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6AEB4-8CA8-E612-1C9A-E32A1267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FEA684-C88D-D0D5-844B-DEC25F654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554438-0561-8A5F-8ED3-442B33565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A532D-EBE7-B8B3-51E5-C90E6C6E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1DAA-260C-43A5-9357-3F5F9033AA7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C9385-28AF-23E1-FC16-2D0A2706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A9E1B-65A5-563E-863C-33F4AA31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A992-82D8-43AE-A18D-77DFDA34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7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2BDAAD-710E-5EFA-A6A2-C2EB78EA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0CE73-54AB-9A49-D077-F8F69FF5C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44571-66E3-2579-DE26-E0B393960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D1DAA-260C-43A5-9357-3F5F9033AA7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79A51-65B3-0375-4D62-BF8AAE0BC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190C0-4614-D0CE-4E70-C2850968E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A992-82D8-43AE-A18D-77DFDA34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0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8%86%E8%BE%A8%E7%8E%87" TargetMode="External"/><Relationship Id="rId2" Type="http://schemas.openxmlformats.org/officeDocument/2006/relationships/hyperlink" Target="https://baike.baidu.com/item/NE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SVGA/762416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D8633A-A142-4E5B-9B72-D08507A544D5}"/>
              </a:ext>
            </a:extLst>
          </p:cNvPr>
          <p:cNvSpPr/>
          <p:nvPr/>
        </p:nvSpPr>
        <p:spPr>
          <a:xfrm>
            <a:off x="-1832" y="0"/>
            <a:ext cx="12193832" cy="6858000"/>
          </a:xfrm>
          <a:prstGeom prst="rect">
            <a:avLst/>
          </a:prstGeom>
          <a:gradFill flip="none" rotWithShape="1">
            <a:gsLst>
              <a:gs pos="0">
                <a:srgbClr val="3FA6CA">
                  <a:tint val="66000"/>
                  <a:satMod val="160000"/>
                </a:srgbClr>
              </a:gs>
              <a:gs pos="50000">
                <a:srgbClr val="3FA6CA">
                  <a:tint val="44500"/>
                  <a:satMod val="160000"/>
                </a:srgbClr>
              </a:gs>
              <a:gs pos="100000">
                <a:srgbClr val="3FA6C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C155F6-8F0F-4F0E-AC5F-174A5DEC909C}"/>
              </a:ext>
            </a:extLst>
          </p:cNvPr>
          <p:cNvSpPr txBox="1"/>
          <p:nvPr/>
        </p:nvSpPr>
        <p:spPr>
          <a:xfrm>
            <a:off x="647699" y="890111"/>
            <a:ext cx="110204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1981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IBM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推出了个人电脑时，它提供了两种显卡，一种是“单色显卡”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MDA),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一种是 “彩色绘图卡”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CGA)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1982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IBM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又推出了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MGA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Monochrome Graphic Adapter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又称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Hercules Card 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大力士卡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), 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除了能显示图形外，还保留了原来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MDA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的功能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MDA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单色显卡最大支持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80(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)X25(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行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的模式，只能显示文本且黑白两种颜色。一般将其称之为文本模式。</a:t>
            </a:r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CGA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显卡可以支持彩色显示，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只能显示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320*200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分辨率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种颜色，分别是黑、白、红、绿。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到了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1987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年，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IBM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在第二代个人电脑上推出了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VGA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Video Graphics Array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）即视频图形阵列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。支持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640x480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色模式。</a:t>
            </a:r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1989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年由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NEC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及其他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家显卡制造商赞助成立了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Video Electronics Standards Association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（视频电子标准协会，简称“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VESA”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 。创立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VESA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的原始目的是要制定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分辨率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800x600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SVGA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视频显示标准。其后，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VESA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公告一系列的个人电脑视频周边功能的相关标准。</a:t>
            </a:r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VESA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的标准有很多，跟显卡有关的最多的是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VBE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标准。从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1.0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2.0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3.0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。里面规定了很多跟显卡工作方式有关的内容。遗憾的是，这些标准只对成员开放。</a:t>
            </a:r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D42464-254F-41CF-A2CF-7BB7989CA2E5}"/>
              </a:ext>
            </a:extLst>
          </p:cNvPr>
          <p:cNvSpPr txBox="1"/>
          <p:nvPr/>
        </p:nvSpPr>
        <p:spPr>
          <a:xfrm>
            <a:off x="142875" y="142875"/>
            <a:ext cx="271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显卡的历史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07436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D8633A-A142-4E5B-9B72-D08507A544D5}"/>
              </a:ext>
            </a:extLst>
          </p:cNvPr>
          <p:cNvSpPr/>
          <p:nvPr/>
        </p:nvSpPr>
        <p:spPr>
          <a:xfrm>
            <a:off x="-1832" y="0"/>
            <a:ext cx="12193832" cy="6858000"/>
          </a:xfrm>
          <a:prstGeom prst="rect">
            <a:avLst/>
          </a:prstGeom>
          <a:gradFill flip="none" rotWithShape="1">
            <a:gsLst>
              <a:gs pos="0">
                <a:srgbClr val="3FA6CA">
                  <a:tint val="66000"/>
                  <a:satMod val="160000"/>
                </a:srgbClr>
              </a:gs>
              <a:gs pos="50000">
                <a:srgbClr val="3FA6CA">
                  <a:tint val="44500"/>
                  <a:satMod val="160000"/>
                </a:srgbClr>
              </a:gs>
              <a:gs pos="100000">
                <a:srgbClr val="3FA6C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D42464-254F-41CF-A2CF-7BB7989CA2E5}"/>
              </a:ext>
            </a:extLst>
          </p:cNvPr>
          <p:cNvSpPr txBox="1"/>
          <p:nvPr/>
        </p:nvSpPr>
        <p:spPr>
          <a:xfrm>
            <a:off x="142874" y="142875"/>
            <a:ext cx="636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VBE 3.0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标准列出的一些模式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仅供厂商参考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ECC268-395B-4460-BE85-167B4D365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89" y="747415"/>
            <a:ext cx="5886451" cy="533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8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D8633A-A142-4E5B-9B72-D08507A544D5}"/>
              </a:ext>
            </a:extLst>
          </p:cNvPr>
          <p:cNvSpPr/>
          <p:nvPr/>
        </p:nvSpPr>
        <p:spPr>
          <a:xfrm>
            <a:off x="-1832" y="0"/>
            <a:ext cx="12193832" cy="6858000"/>
          </a:xfrm>
          <a:prstGeom prst="rect">
            <a:avLst/>
          </a:prstGeom>
          <a:gradFill flip="none" rotWithShape="1">
            <a:gsLst>
              <a:gs pos="0">
                <a:srgbClr val="3FA6CA">
                  <a:tint val="66000"/>
                  <a:satMod val="160000"/>
                </a:srgbClr>
              </a:gs>
              <a:gs pos="50000">
                <a:srgbClr val="3FA6CA">
                  <a:tint val="44500"/>
                  <a:satMod val="160000"/>
                </a:srgbClr>
              </a:gs>
              <a:gs pos="100000">
                <a:srgbClr val="3FA6C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D42464-254F-41CF-A2CF-7BB7989CA2E5}"/>
              </a:ext>
            </a:extLst>
          </p:cNvPr>
          <p:cNvSpPr txBox="1"/>
          <p:nvPr/>
        </p:nvSpPr>
        <p:spPr>
          <a:xfrm>
            <a:off x="142875" y="142875"/>
            <a:ext cx="588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高级版图形模式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640x480x16.8M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色模式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0D54AC-387F-4358-BD69-7A99565E8BC7}"/>
              </a:ext>
            </a:extLst>
          </p:cNvPr>
          <p:cNvSpPr txBox="1"/>
          <p:nvPr/>
        </p:nvSpPr>
        <p:spPr>
          <a:xfrm>
            <a:off x="285749" y="904875"/>
            <a:ext cx="1151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16.8M</a:t>
            </a:r>
            <a:r>
              <a:rPr lang="zh-CN" altLang="en-US" dirty="0"/>
              <a:t>色模式下，才终于是一个像素点对应着</a:t>
            </a:r>
            <a:r>
              <a:rPr lang="en-US" altLang="zh-CN" dirty="0"/>
              <a:t>3</a:t>
            </a:r>
            <a:r>
              <a:rPr lang="zh-CN" altLang="en-US" dirty="0"/>
              <a:t>个字节，也就是</a:t>
            </a:r>
            <a:r>
              <a:rPr lang="en-US" altLang="zh-CN" dirty="0"/>
              <a:t>24bit,</a:t>
            </a:r>
            <a:r>
              <a:rPr lang="zh-CN" altLang="en-US" dirty="0"/>
              <a:t>但是为了与内存对齐，一般使用</a:t>
            </a:r>
            <a:r>
              <a:rPr lang="en-US" altLang="zh-CN" dirty="0"/>
              <a:t>32bit</a:t>
            </a:r>
            <a:r>
              <a:rPr lang="zh-CN" altLang="en-US" dirty="0"/>
              <a:t>，也就是</a:t>
            </a:r>
            <a:r>
              <a:rPr lang="en-US" altLang="zh-CN" dirty="0"/>
              <a:t>4</a:t>
            </a:r>
            <a:r>
              <a:rPr lang="zh-CN" altLang="en-US" dirty="0"/>
              <a:t>个字节，一个字节对应着一种颜色。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A0940F-0C91-4BFE-BE68-D78173F06C91}"/>
              </a:ext>
            </a:extLst>
          </p:cNvPr>
          <p:cNvSpPr/>
          <p:nvPr/>
        </p:nvSpPr>
        <p:spPr>
          <a:xfrm>
            <a:off x="436320" y="2901659"/>
            <a:ext cx="11365155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F39F0C-C913-4072-8A3A-56DB85EED9BF}"/>
              </a:ext>
            </a:extLst>
          </p:cNvPr>
          <p:cNvSpPr/>
          <p:nvPr/>
        </p:nvSpPr>
        <p:spPr>
          <a:xfrm>
            <a:off x="1387474" y="1700216"/>
            <a:ext cx="9563100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屏幕像素点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4CC27F-D306-4100-8E1F-F221CC15BAA9}"/>
              </a:ext>
            </a:extLst>
          </p:cNvPr>
          <p:cNvSpPr/>
          <p:nvPr/>
        </p:nvSpPr>
        <p:spPr>
          <a:xfrm>
            <a:off x="1387473" y="1700216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CB13FB-3FF3-471B-B14A-E350774C330E}"/>
              </a:ext>
            </a:extLst>
          </p:cNvPr>
          <p:cNvSpPr/>
          <p:nvPr/>
        </p:nvSpPr>
        <p:spPr>
          <a:xfrm>
            <a:off x="1825624" y="1700582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E124560-9A2D-42CD-A013-A122C21AA922}"/>
              </a:ext>
            </a:extLst>
          </p:cNvPr>
          <p:cNvSpPr/>
          <p:nvPr/>
        </p:nvSpPr>
        <p:spPr>
          <a:xfrm>
            <a:off x="2263774" y="1700582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AEADB28-52D0-49B3-AF10-A0A5689F4D48}"/>
              </a:ext>
            </a:extLst>
          </p:cNvPr>
          <p:cNvSpPr/>
          <p:nvPr/>
        </p:nvSpPr>
        <p:spPr>
          <a:xfrm>
            <a:off x="2692398" y="1700582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065E77-7D73-41C0-A357-99A828B959AC}"/>
              </a:ext>
            </a:extLst>
          </p:cNvPr>
          <p:cNvSpPr/>
          <p:nvPr/>
        </p:nvSpPr>
        <p:spPr>
          <a:xfrm>
            <a:off x="3130548" y="1700216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45B4EC-2DCA-4B70-9584-5D0BE4461142}"/>
              </a:ext>
            </a:extLst>
          </p:cNvPr>
          <p:cNvSpPr/>
          <p:nvPr/>
        </p:nvSpPr>
        <p:spPr>
          <a:xfrm>
            <a:off x="3559168" y="1700905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EBAEA8-7500-4FA4-87C8-6BB8BD83C9A8}"/>
              </a:ext>
            </a:extLst>
          </p:cNvPr>
          <p:cNvSpPr/>
          <p:nvPr/>
        </p:nvSpPr>
        <p:spPr>
          <a:xfrm>
            <a:off x="3997327" y="1700216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8B82C9B-AA6A-410C-90AC-AC274AF1DB39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1606549" y="2186170"/>
            <a:ext cx="200449" cy="715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81D071A-B3DA-4225-BB68-DFC1DD4FC314}"/>
              </a:ext>
            </a:extLst>
          </p:cNvPr>
          <p:cNvSpPr txBox="1"/>
          <p:nvPr/>
        </p:nvSpPr>
        <p:spPr>
          <a:xfrm>
            <a:off x="-1832" y="3387247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0xA0000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85C092-374B-466D-BE23-C4C518B7CFF4}"/>
              </a:ext>
            </a:extLst>
          </p:cNvPr>
          <p:cNvSpPr txBox="1"/>
          <p:nvPr/>
        </p:nvSpPr>
        <p:spPr>
          <a:xfrm>
            <a:off x="400239" y="2605721"/>
            <a:ext cx="63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98211B8-3567-4724-8E23-77AEE46E1A38}"/>
              </a:ext>
            </a:extLst>
          </p:cNvPr>
          <p:cNvSpPr txBox="1"/>
          <p:nvPr/>
        </p:nvSpPr>
        <p:spPr>
          <a:xfrm>
            <a:off x="2868417" y="2605721"/>
            <a:ext cx="63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D7</a:t>
            </a:r>
            <a:endParaRPr lang="zh-CN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FEE4814-BA26-4D26-ABA7-34D235281EC2}"/>
              </a:ext>
            </a:extLst>
          </p:cNvPr>
          <p:cNvGrpSpPr/>
          <p:nvPr/>
        </p:nvGrpSpPr>
        <p:grpSpPr>
          <a:xfrm>
            <a:off x="3306880" y="2868428"/>
            <a:ext cx="2910801" cy="542904"/>
            <a:chOff x="3877349" y="2868428"/>
            <a:chExt cx="2910801" cy="54290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6E9BFEA-A7F7-40C8-8329-DE68BE5488BA}"/>
                </a:ext>
              </a:extLst>
            </p:cNvPr>
            <p:cNvSpPr/>
            <p:nvPr/>
          </p:nvSpPr>
          <p:spPr>
            <a:xfrm>
              <a:off x="3897315" y="2907406"/>
              <a:ext cx="30589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33009D-03A2-497F-A7BD-F79F10792392}"/>
                </a:ext>
              </a:extLst>
            </p:cNvPr>
            <p:cNvSpPr/>
            <p:nvPr/>
          </p:nvSpPr>
          <p:spPr>
            <a:xfrm>
              <a:off x="41992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8C2E0EB-49A4-4D32-9ADC-552EA87F668C}"/>
                </a:ext>
              </a:extLst>
            </p:cNvPr>
            <p:cNvSpPr/>
            <p:nvPr/>
          </p:nvSpPr>
          <p:spPr>
            <a:xfrm>
              <a:off x="45629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1F6BC33-8374-4EC3-BBF7-2ACFCD80AF16}"/>
                </a:ext>
              </a:extLst>
            </p:cNvPr>
            <p:cNvSpPr/>
            <p:nvPr/>
          </p:nvSpPr>
          <p:spPr>
            <a:xfrm>
              <a:off x="49266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4A8284C-A0A6-4A9E-B87E-135BB77F09E2}"/>
                </a:ext>
              </a:extLst>
            </p:cNvPr>
            <p:cNvSpPr/>
            <p:nvPr/>
          </p:nvSpPr>
          <p:spPr>
            <a:xfrm>
              <a:off x="52903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60F4615-71CB-4BCE-ABC7-91C5BFD2CAAC}"/>
                </a:ext>
              </a:extLst>
            </p:cNvPr>
            <p:cNvSpPr/>
            <p:nvPr/>
          </p:nvSpPr>
          <p:spPr>
            <a:xfrm>
              <a:off x="56540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77D0780-8D8C-42A7-876A-8A6C830B861D}"/>
                </a:ext>
              </a:extLst>
            </p:cNvPr>
            <p:cNvSpPr/>
            <p:nvPr/>
          </p:nvSpPr>
          <p:spPr>
            <a:xfrm>
              <a:off x="60177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A484333-5A57-4B83-9EA5-D358EC79AF76}"/>
                </a:ext>
              </a:extLst>
            </p:cNvPr>
            <p:cNvSpPr/>
            <p:nvPr/>
          </p:nvSpPr>
          <p:spPr>
            <a:xfrm>
              <a:off x="6381452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71C2746-821E-482E-859E-8A7446D8B9EC}"/>
                </a:ext>
              </a:extLst>
            </p:cNvPr>
            <p:cNvSpPr/>
            <p:nvPr/>
          </p:nvSpPr>
          <p:spPr>
            <a:xfrm>
              <a:off x="3877349" y="2868428"/>
              <a:ext cx="2910801" cy="542904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23D13B5-3F7B-4C20-A684-699F02DFBE90}"/>
              </a:ext>
            </a:extLst>
          </p:cNvPr>
          <p:cNvGrpSpPr/>
          <p:nvPr/>
        </p:nvGrpSpPr>
        <p:grpSpPr>
          <a:xfrm>
            <a:off x="405336" y="2868428"/>
            <a:ext cx="2910801" cy="542904"/>
            <a:chOff x="3877349" y="2868428"/>
            <a:chExt cx="2910801" cy="54290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611BED3-53AF-447D-8B65-AA8D001DE7DA}"/>
                </a:ext>
              </a:extLst>
            </p:cNvPr>
            <p:cNvSpPr/>
            <p:nvPr/>
          </p:nvSpPr>
          <p:spPr>
            <a:xfrm>
              <a:off x="3897315" y="2907406"/>
              <a:ext cx="305894" cy="485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0D62202-0006-48BE-A227-DC1EB230A453}"/>
                </a:ext>
              </a:extLst>
            </p:cNvPr>
            <p:cNvSpPr/>
            <p:nvPr/>
          </p:nvSpPr>
          <p:spPr>
            <a:xfrm>
              <a:off x="4199255" y="2907406"/>
              <a:ext cx="367654" cy="485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375F753-0A28-4839-8C68-F087AE06CE81}"/>
                </a:ext>
              </a:extLst>
            </p:cNvPr>
            <p:cNvSpPr/>
            <p:nvPr/>
          </p:nvSpPr>
          <p:spPr>
            <a:xfrm>
              <a:off x="4562955" y="2907406"/>
              <a:ext cx="367654" cy="485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2AF435C-9709-4DFC-96CC-278685B257C1}"/>
                </a:ext>
              </a:extLst>
            </p:cNvPr>
            <p:cNvSpPr/>
            <p:nvPr/>
          </p:nvSpPr>
          <p:spPr>
            <a:xfrm>
              <a:off x="4926655" y="2907406"/>
              <a:ext cx="367654" cy="485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6ED49B4-4ADE-41A0-A733-BFA0422D6691}"/>
                </a:ext>
              </a:extLst>
            </p:cNvPr>
            <p:cNvSpPr/>
            <p:nvPr/>
          </p:nvSpPr>
          <p:spPr>
            <a:xfrm>
              <a:off x="5290355" y="2907406"/>
              <a:ext cx="367654" cy="485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04E8BA5-3475-4A64-B191-FE2BCDAFCF05}"/>
                </a:ext>
              </a:extLst>
            </p:cNvPr>
            <p:cNvSpPr/>
            <p:nvPr/>
          </p:nvSpPr>
          <p:spPr>
            <a:xfrm>
              <a:off x="5654055" y="2907406"/>
              <a:ext cx="367654" cy="485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F816DCB-09D1-4FD4-872A-21A3B34E5110}"/>
                </a:ext>
              </a:extLst>
            </p:cNvPr>
            <p:cNvSpPr/>
            <p:nvPr/>
          </p:nvSpPr>
          <p:spPr>
            <a:xfrm>
              <a:off x="6017755" y="2907406"/>
              <a:ext cx="367654" cy="485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64D9981-F6D3-4758-994B-AE965DFC8C1F}"/>
                </a:ext>
              </a:extLst>
            </p:cNvPr>
            <p:cNvSpPr/>
            <p:nvPr/>
          </p:nvSpPr>
          <p:spPr>
            <a:xfrm>
              <a:off x="6381452" y="2907406"/>
              <a:ext cx="367654" cy="485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CDF425D-5D28-4D9D-BF44-8F4A89207CF4}"/>
                </a:ext>
              </a:extLst>
            </p:cNvPr>
            <p:cNvSpPr/>
            <p:nvPr/>
          </p:nvSpPr>
          <p:spPr>
            <a:xfrm>
              <a:off x="3877349" y="2868428"/>
              <a:ext cx="2910801" cy="54290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E12FBF0-DA7F-4CB6-AEA9-078F58A3BFE3}"/>
              </a:ext>
            </a:extLst>
          </p:cNvPr>
          <p:cNvGrpSpPr/>
          <p:nvPr/>
        </p:nvGrpSpPr>
        <p:grpSpPr>
          <a:xfrm>
            <a:off x="9041137" y="2902887"/>
            <a:ext cx="2851791" cy="485954"/>
            <a:chOff x="3897315" y="2907406"/>
            <a:chExt cx="2851791" cy="48595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45171A4-39D7-45DF-91D6-8286B629A45A}"/>
                </a:ext>
              </a:extLst>
            </p:cNvPr>
            <p:cNvSpPr/>
            <p:nvPr/>
          </p:nvSpPr>
          <p:spPr>
            <a:xfrm>
              <a:off x="3897315" y="2907406"/>
              <a:ext cx="30589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1B813A2-0A74-454E-8EAC-AD436B5A3C4C}"/>
                </a:ext>
              </a:extLst>
            </p:cNvPr>
            <p:cNvSpPr/>
            <p:nvPr/>
          </p:nvSpPr>
          <p:spPr>
            <a:xfrm>
              <a:off x="41992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D48ACED-8F77-461B-BA5D-2A36AB195F7A}"/>
                </a:ext>
              </a:extLst>
            </p:cNvPr>
            <p:cNvSpPr/>
            <p:nvPr/>
          </p:nvSpPr>
          <p:spPr>
            <a:xfrm>
              <a:off x="45629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05AA860-C766-4254-9A5A-0769270F5F53}"/>
                </a:ext>
              </a:extLst>
            </p:cNvPr>
            <p:cNvSpPr/>
            <p:nvPr/>
          </p:nvSpPr>
          <p:spPr>
            <a:xfrm>
              <a:off x="49266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90E9AED-DBEB-4D02-B5C5-27C29455D39C}"/>
                </a:ext>
              </a:extLst>
            </p:cNvPr>
            <p:cNvSpPr/>
            <p:nvPr/>
          </p:nvSpPr>
          <p:spPr>
            <a:xfrm>
              <a:off x="52903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D7C7A5A-087D-4CB9-9430-4EA0BBCB0EC0}"/>
                </a:ext>
              </a:extLst>
            </p:cNvPr>
            <p:cNvSpPr/>
            <p:nvPr/>
          </p:nvSpPr>
          <p:spPr>
            <a:xfrm>
              <a:off x="56540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0F95DA0-3473-44FE-89C4-73B03488B0B3}"/>
                </a:ext>
              </a:extLst>
            </p:cNvPr>
            <p:cNvSpPr/>
            <p:nvPr/>
          </p:nvSpPr>
          <p:spPr>
            <a:xfrm>
              <a:off x="60177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CC0437E-ACC4-44B9-AAB0-D116F70D7688}"/>
                </a:ext>
              </a:extLst>
            </p:cNvPr>
            <p:cNvSpPr/>
            <p:nvPr/>
          </p:nvSpPr>
          <p:spPr>
            <a:xfrm>
              <a:off x="6381452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0CF4B07C-943C-4555-89CA-FDDA37584464}"/>
              </a:ext>
            </a:extLst>
          </p:cNvPr>
          <p:cNvSpPr txBox="1"/>
          <p:nvPr/>
        </p:nvSpPr>
        <p:spPr>
          <a:xfrm>
            <a:off x="9343077" y="3420844"/>
            <a:ext cx="250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可以不用，也可以用作透明度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8B6151D-B28E-44C5-8BFB-F3F6F3BAA591}"/>
              </a:ext>
            </a:extLst>
          </p:cNvPr>
          <p:cNvGrpSpPr/>
          <p:nvPr/>
        </p:nvGrpSpPr>
        <p:grpSpPr>
          <a:xfrm>
            <a:off x="6178637" y="2863909"/>
            <a:ext cx="2910801" cy="542904"/>
            <a:chOff x="3877349" y="2868428"/>
            <a:chExt cx="2910801" cy="54290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8003F75-1430-4B4D-A882-4C43FE8EE00F}"/>
                </a:ext>
              </a:extLst>
            </p:cNvPr>
            <p:cNvSpPr/>
            <p:nvPr/>
          </p:nvSpPr>
          <p:spPr>
            <a:xfrm>
              <a:off x="3897315" y="2907406"/>
              <a:ext cx="30589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29C2D86-AB63-4A21-B614-7B857B8809EF}"/>
                </a:ext>
              </a:extLst>
            </p:cNvPr>
            <p:cNvSpPr/>
            <p:nvPr/>
          </p:nvSpPr>
          <p:spPr>
            <a:xfrm>
              <a:off x="41992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80C237E-D765-4D24-AC74-5A07F1BDD69E}"/>
                </a:ext>
              </a:extLst>
            </p:cNvPr>
            <p:cNvSpPr/>
            <p:nvPr/>
          </p:nvSpPr>
          <p:spPr>
            <a:xfrm>
              <a:off x="45629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E87E4434-8AE3-4F8B-97FB-0AC064A56EC5}"/>
                </a:ext>
              </a:extLst>
            </p:cNvPr>
            <p:cNvSpPr/>
            <p:nvPr/>
          </p:nvSpPr>
          <p:spPr>
            <a:xfrm>
              <a:off x="49266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7FDF464-0F4E-40A3-BD18-F0D4E93BF179}"/>
                </a:ext>
              </a:extLst>
            </p:cNvPr>
            <p:cNvSpPr/>
            <p:nvPr/>
          </p:nvSpPr>
          <p:spPr>
            <a:xfrm>
              <a:off x="52903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7A50C3EC-63E2-4184-B493-63B4270C24D4}"/>
                </a:ext>
              </a:extLst>
            </p:cNvPr>
            <p:cNvSpPr/>
            <p:nvPr/>
          </p:nvSpPr>
          <p:spPr>
            <a:xfrm>
              <a:off x="56540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B5C7B55-3D93-4BB5-BD9F-CAC4450636C7}"/>
                </a:ext>
              </a:extLst>
            </p:cNvPr>
            <p:cNvSpPr/>
            <p:nvPr/>
          </p:nvSpPr>
          <p:spPr>
            <a:xfrm>
              <a:off x="6017755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870969F-4492-421A-B907-1FE275DE319E}"/>
                </a:ext>
              </a:extLst>
            </p:cNvPr>
            <p:cNvSpPr/>
            <p:nvPr/>
          </p:nvSpPr>
          <p:spPr>
            <a:xfrm>
              <a:off x="6381452" y="2907406"/>
              <a:ext cx="367654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47740D2-C0DB-48CE-BB02-3FDBEC14B4B2}"/>
                </a:ext>
              </a:extLst>
            </p:cNvPr>
            <p:cNvSpPr/>
            <p:nvPr/>
          </p:nvSpPr>
          <p:spPr>
            <a:xfrm>
              <a:off x="3877349" y="2868428"/>
              <a:ext cx="2910801" cy="5429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D1A7BC99-CF9E-4E55-80C6-8631C1B6C273}"/>
              </a:ext>
            </a:extLst>
          </p:cNvPr>
          <p:cNvSpPr txBox="1"/>
          <p:nvPr/>
        </p:nvSpPr>
        <p:spPr>
          <a:xfrm>
            <a:off x="2725827" y="3374677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0xA0001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8A8D999-10FF-4DF2-9252-8CCC6F8A36C2}"/>
              </a:ext>
            </a:extLst>
          </p:cNvPr>
          <p:cNvSpPr txBox="1"/>
          <p:nvPr/>
        </p:nvSpPr>
        <p:spPr>
          <a:xfrm>
            <a:off x="5598556" y="339458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0xA0002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58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D8633A-A142-4E5B-9B72-D08507A544D5}"/>
              </a:ext>
            </a:extLst>
          </p:cNvPr>
          <p:cNvSpPr/>
          <p:nvPr/>
        </p:nvSpPr>
        <p:spPr>
          <a:xfrm>
            <a:off x="-1832" y="0"/>
            <a:ext cx="12193832" cy="6858000"/>
          </a:xfrm>
          <a:prstGeom prst="rect">
            <a:avLst/>
          </a:prstGeom>
          <a:gradFill flip="none" rotWithShape="1">
            <a:gsLst>
              <a:gs pos="0">
                <a:srgbClr val="3FA6CA">
                  <a:tint val="66000"/>
                  <a:satMod val="160000"/>
                </a:srgbClr>
              </a:gs>
              <a:gs pos="50000">
                <a:srgbClr val="3FA6CA">
                  <a:tint val="44500"/>
                  <a:satMod val="160000"/>
                </a:srgbClr>
              </a:gs>
              <a:gs pos="100000">
                <a:srgbClr val="3FA6C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D42464-254F-41CF-A2CF-7BB7989CA2E5}"/>
              </a:ext>
            </a:extLst>
          </p:cNvPr>
          <p:cNvSpPr txBox="1"/>
          <p:nvPr/>
        </p:nvSpPr>
        <p:spPr>
          <a:xfrm>
            <a:off x="142874" y="142875"/>
            <a:ext cx="11382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思考：显存在低端内存中的映射只有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128KB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，在高级色彩模式下一个像素点又对应着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个字节，怎么控制所有的像素呢？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5FF1AD-486E-452D-9804-2DCE57B1D0AC}"/>
              </a:ext>
            </a:extLst>
          </p:cNvPr>
          <p:cNvSpPr txBox="1"/>
          <p:nvPr/>
        </p:nvSpPr>
        <p:spPr>
          <a:xfrm>
            <a:off x="254000" y="1327150"/>
            <a:ext cx="993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32</a:t>
            </a:r>
            <a:r>
              <a:rPr lang="zh-CN" altLang="en-US" dirty="0"/>
              <a:t>位的系统中，内存寻址范围已经从</a:t>
            </a:r>
            <a:r>
              <a:rPr lang="en-US" altLang="zh-CN" dirty="0"/>
              <a:t>1MB</a:t>
            </a:r>
            <a:r>
              <a:rPr lang="zh-CN" altLang="en-US" dirty="0"/>
              <a:t>提升到了</a:t>
            </a:r>
            <a:r>
              <a:rPr lang="en-US" altLang="zh-CN" dirty="0"/>
              <a:t>4GB</a:t>
            </a:r>
            <a:r>
              <a:rPr lang="zh-CN" altLang="en-US" dirty="0"/>
              <a:t>。显存的映射地址除了在原有的</a:t>
            </a:r>
            <a:r>
              <a:rPr lang="en-US" altLang="zh-CN" dirty="0"/>
              <a:t>1MB</a:t>
            </a:r>
            <a:r>
              <a:rPr lang="zh-CN" altLang="en-US" dirty="0"/>
              <a:t>中的映射外，在高端地址中还有另外的映射。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F8E6901-48BD-4881-868F-B66576DECF68}"/>
              </a:ext>
            </a:extLst>
          </p:cNvPr>
          <p:cNvGrpSpPr/>
          <p:nvPr/>
        </p:nvGrpSpPr>
        <p:grpSpPr>
          <a:xfrm>
            <a:off x="1308100" y="4370278"/>
            <a:ext cx="9867900" cy="1230770"/>
            <a:chOff x="2394867" y="4781550"/>
            <a:chExt cx="9867900" cy="1230770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4AB255C-77CA-4CA8-9ECC-1FC8EC76BC6D}"/>
                </a:ext>
              </a:extLst>
            </p:cNvPr>
            <p:cNvSpPr/>
            <p:nvPr/>
          </p:nvSpPr>
          <p:spPr>
            <a:xfrm>
              <a:off x="2394867" y="4781550"/>
              <a:ext cx="98679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14DB6CE-6565-4288-AF77-8AC3F1B2EE7D}"/>
                </a:ext>
              </a:extLst>
            </p:cNvPr>
            <p:cNvSpPr/>
            <p:nvPr/>
          </p:nvSpPr>
          <p:spPr>
            <a:xfrm>
              <a:off x="2394867" y="4781550"/>
              <a:ext cx="9960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9005941-8E45-415C-B06E-B73688058294}"/>
                </a:ext>
              </a:extLst>
            </p:cNvPr>
            <p:cNvSpPr/>
            <p:nvPr/>
          </p:nvSpPr>
          <p:spPr>
            <a:xfrm>
              <a:off x="3402255" y="4781550"/>
              <a:ext cx="3505204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显存映射区域共</a:t>
              </a:r>
              <a:r>
                <a:rPr lang="en-US" altLang="zh-CN" dirty="0">
                  <a:solidFill>
                    <a:schemeClr val="tx1"/>
                  </a:solidFill>
                </a:rPr>
                <a:t>128KB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275772F-8F76-4883-9E3E-4CD3E9B9A500}"/>
                </a:ext>
              </a:extLst>
            </p:cNvPr>
            <p:cNvSpPr txBox="1"/>
            <p:nvPr/>
          </p:nvSpPr>
          <p:spPr>
            <a:xfrm>
              <a:off x="2846385" y="5631102"/>
              <a:ext cx="1152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0xA0000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43C366E-63D3-433F-B399-9BCC842BC6CB}"/>
                </a:ext>
              </a:extLst>
            </p:cNvPr>
            <p:cNvSpPr txBox="1"/>
            <p:nvPr/>
          </p:nvSpPr>
          <p:spPr>
            <a:xfrm>
              <a:off x="6296025" y="5638325"/>
              <a:ext cx="1152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0xBFFFF</a:t>
              </a:r>
              <a:endParaRPr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680CB0E-99BF-4E73-94F7-4BAB581BD738}"/>
                </a:ext>
              </a:extLst>
            </p:cNvPr>
            <p:cNvSpPr/>
            <p:nvPr/>
          </p:nvSpPr>
          <p:spPr>
            <a:xfrm>
              <a:off x="6912978" y="4781550"/>
              <a:ext cx="159067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C03A4304-8168-4EEE-8BF0-5A9EE5A1D66D}"/>
                </a:ext>
              </a:extLst>
            </p:cNvPr>
            <p:cNvSpPr txBox="1"/>
            <p:nvPr/>
          </p:nvSpPr>
          <p:spPr>
            <a:xfrm>
              <a:off x="7735590" y="5642988"/>
              <a:ext cx="164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0xE0000000</a:t>
              </a:r>
              <a:endParaRPr lang="zh-CN" altLang="en-US" dirty="0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F1D6E870-EBB3-4879-A000-701EB245F8BE}"/>
              </a:ext>
            </a:extLst>
          </p:cNvPr>
          <p:cNvGrpSpPr/>
          <p:nvPr/>
        </p:nvGrpSpPr>
        <p:grpSpPr>
          <a:xfrm>
            <a:off x="209550" y="2118389"/>
            <a:ext cx="8490623" cy="1745039"/>
            <a:chOff x="1295400" y="3120032"/>
            <a:chExt cx="8490623" cy="1745039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0C8D787E-DA0B-4B00-ADD8-8F8A43A1AA90}"/>
                </a:ext>
              </a:extLst>
            </p:cNvPr>
            <p:cNvGrpSpPr/>
            <p:nvPr/>
          </p:nvGrpSpPr>
          <p:grpSpPr>
            <a:xfrm>
              <a:off x="1295400" y="3120032"/>
              <a:ext cx="8490623" cy="1745039"/>
              <a:chOff x="704850" y="3209925"/>
              <a:chExt cx="8490623" cy="1745039"/>
            </a:xfrm>
          </p:grpSpPr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45CE7BC5-8073-45AB-A576-AB97A6EE548D}"/>
                  </a:ext>
                </a:extLst>
              </p:cNvPr>
              <p:cNvSpPr/>
              <p:nvPr/>
            </p:nvSpPr>
            <p:spPr>
              <a:xfrm>
                <a:off x="704850" y="3209925"/>
                <a:ext cx="8490623" cy="17450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B46307A8-CE99-419D-A8A4-179AFA6B06E3}"/>
                  </a:ext>
                </a:extLst>
              </p:cNvPr>
              <p:cNvSpPr txBox="1"/>
              <p:nvPr/>
            </p:nvSpPr>
            <p:spPr>
              <a:xfrm flipH="1">
                <a:off x="830617" y="3361938"/>
                <a:ext cx="683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显卡</a:t>
                </a: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40FE5219-2F56-4F9B-9D0C-94A1BC3AB5F9}"/>
                  </a:ext>
                </a:extLst>
              </p:cNvPr>
              <p:cNvSpPr/>
              <p:nvPr/>
            </p:nvSpPr>
            <p:spPr>
              <a:xfrm>
                <a:off x="3442278" y="3656500"/>
                <a:ext cx="1114425" cy="8854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GPU</a:t>
                </a:r>
                <a:endParaRPr lang="zh-CN" altLang="en-US" dirty="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435372CB-D97E-4D07-9B9C-6C7EBAF40CB7}"/>
                  </a:ext>
                </a:extLst>
              </p:cNvPr>
              <p:cNvSpPr/>
              <p:nvPr/>
            </p:nvSpPr>
            <p:spPr>
              <a:xfrm>
                <a:off x="5147346" y="3432854"/>
                <a:ext cx="1114425" cy="5581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显存</a:t>
                </a:r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715A7762-4AAF-4A02-9169-3BAE3FBBC01A}"/>
                  </a:ext>
                </a:extLst>
              </p:cNvPr>
              <p:cNvSpPr/>
              <p:nvPr/>
            </p:nvSpPr>
            <p:spPr>
              <a:xfrm>
                <a:off x="6461794" y="3432854"/>
                <a:ext cx="1114425" cy="5581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显存</a:t>
                </a:r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BE65B488-2061-4722-924B-8FE270F85EE1}"/>
                  </a:ext>
                </a:extLst>
              </p:cNvPr>
              <p:cNvSpPr/>
              <p:nvPr/>
            </p:nvSpPr>
            <p:spPr>
              <a:xfrm>
                <a:off x="5147346" y="4184384"/>
                <a:ext cx="1114425" cy="5581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显存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54C8536D-3310-4299-8E5D-4B5D989C77D9}"/>
                  </a:ext>
                </a:extLst>
              </p:cNvPr>
              <p:cNvSpPr/>
              <p:nvPr/>
            </p:nvSpPr>
            <p:spPr>
              <a:xfrm>
                <a:off x="6461794" y="4184383"/>
                <a:ext cx="1114425" cy="5581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显存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04CC91A0-7785-431B-9764-137E8BEE5A90}"/>
                  </a:ext>
                </a:extLst>
              </p:cNvPr>
              <p:cNvSpPr/>
              <p:nvPr/>
            </p:nvSpPr>
            <p:spPr>
              <a:xfrm>
                <a:off x="1663944" y="3656500"/>
                <a:ext cx="1114425" cy="8854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VGA</a:t>
                </a:r>
                <a:r>
                  <a:rPr lang="zh-CN" altLang="en-US" dirty="0"/>
                  <a:t>接口输出等其他组件</a:t>
                </a:r>
              </a:p>
            </p:txBody>
          </p: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8EEA304D-ACB1-400A-AA1E-4D0B53AB84B1}"/>
                  </a:ext>
                </a:extLst>
              </p:cNvPr>
              <p:cNvCxnSpPr>
                <a:stCxn id="101" idx="1"/>
                <a:endCxn id="106" idx="3"/>
              </p:cNvCxnSpPr>
              <p:nvPr/>
            </p:nvCxnSpPr>
            <p:spPr>
              <a:xfrm flipH="1">
                <a:off x="2778369" y="4099234"/>
                <a:ext cx="66390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83EF28-A8C0-4D7A-B642-6447ECB82EE4}"/>
                </a:ext>
              </a:extLst>
            </p:cNvPr>
            <p:cNvSpPr/>
            <p:nvPr/>
          </p:nvSpPr>
          <p:spPr>
            <a:xfrm>
              <a:off x="8462459" y="3546306"/>
              <a:ext cx="1114425" cy="885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显卡</a:t>
              </a:r>
              <a:r>
                <a:rPr lang="en-US" altLang="zh-CN" dirty="0"/>
                <a:t>ROM</a:t>
              </a:r>
              <a:endParaRPr lang="zh-CN" altLang="en-US" dirty="0"/>
            </a:p>
          </p:txBody>
        </p:sp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5165E94-44D8-4786-A680-4076B6A7FC9A}"/>
              </a:ext>
            </a:extLst>
          </p:cNvPr>
          <p:cNvSpPr txBox="1"/>
          <p:nvPr/>
        </p:nvSpPr>
        <p:spPr>
          <a:xfrm>
            <a:off x="4661571" y="3911579"/>
            <a:ext cx="141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内存映射</a:t>
            </a: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E5C23A6-F4B1-46C1-9257-4755DB6DAF1E}"/>
              </a:ext>
            </a:extLst>
          </p:cNvPr>
          <p:cNvCxnSpPr>
            <a:cxnSpLocks/>
            <a:stCxn id="104" idx="2"/>
          </p:cNvCxnSpPr>
          <p:nvPr/>
        </p:nvCxnSpPr>
        <p:spPr>
          <a:xfrm flipH="1">
            <a:off x="5209258" y="3650969"/>
            <a:ext cx="1" cy="719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EA11E9A-ACFA-41FA-B948-D70D1079BA14}"/>
              </a:ext>
            </a:extLst>
          </p:cNvPr>
          <p:cNvCxnSpPr>
            <a:cxnSpLocks/>
          </p:cNvCxnSpPr>
          <p:nvPr/>
        </p:nvCxnSpPr>
        <p:spPr>
          <a:xfrm>
            <a:off x="5209258" y="3650968"/>
            <a:ext cx="2207624" cy="719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2D5682-01A5-4AE4-B7AC-62EB9CDFA08D}"/>
              </a:ext>
            </a:extLst>
          </p:cNvPr>
          <p:cNvCxnSpPr>
            <a:cxnSpLocks/>
            <a:stCxn id="105" idx="2"/>
            <a:endCxn id="112" idx="0"/>
          </p:cNvCxnSpPr>
          <p:nvPr/>
        </p:nvCxnSpPr>
        <p:spPr>
          <a:xfrm>
            <a:off x="6523707" y="3650968"/>
            <a:ext cx="2310329" cy="719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5A1048B6-84DE-4C9D-B8E4-78FC306C1FEE}"/>
              </a:ext>
            </a:extLst>
          </p:cNvPr>
          <p:cNvCxnSpPr>
            <a:cxnSpLocks/>
            <a:stCxn id="102" idx="0"/>
            <a:endCxn id="113" idx="0"/>
          </p:cNvCxnSpPr>
          <p:nvPr/>
        </p:nvCxnSpPr>
        <p:spPr>
          <a:xfrm rot="16200000" flipH="1">
            <a:off x="6481128" y="1069449"/>
            <a:ext cx="2028960" cy="4572698"/>
          </a:xfrm>
          <a:prstGeom prst="bentConnector3">
            <a:avLst>
              <a:gd name="adj1" fmla="val -165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C89405F5-5C3F-46B9-ABA6-39DBE42E3493}"/>
              </a:ext>
            </a:extLst>
          </p:cNvPr>
          <p:cNvSpPr/>
          <p:nvPr/>
        </p:nvSpPr>
        <p:spPr>
          <a:xfrm>
            <a:off x="7422669" y="4370278"/>
            <a:ext cx="947921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B0C51EC-E070-4757-B147-C53553764B6E}"/>
              </a:ext>
            </a:extLst>
          </p:cNvPr>
          <p:cNvSpPr/>
          <p:nvPr/>
        </p:nvSpPr>
        <p:spPr>
          <a:xfrm>
            <a:off x="8360075" y="4370278"/>
            <a:ext cx="947921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4CD57ED-E4BA-4C90-8A74-1CDC2AD9CE69}"/>
              </a:ext>
            </a:extLst>
          </p:cNvPr>
          <p:cNvSpPr/>
          <p:nvPr/>
        </p:nvSpPr>
        <p:spPr>
          <a:xfrm>
            <a:off x="9307996" y="4370278"/>
            <a:ext cx="947921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15CA8EA-9D3D-4C8C-B9CD-7515B8D568E8}"/>
              </a:ext>
            </a:extLst>
          </p:cNvPr>
          <p:cNvCxnSpPr>
            <a:cxnSpLocks/>
            <a:stCxn id="103" idx="0"/>
            <a:endCxn id="114" idx="0"/>
          </p:cNvCxnSpPr>
          <p:nvPr/>
        </p:nvCxnSpPr>
        <p:spPr>
          <a:xfrm rot="16200000" flipH="1">
            <a:off x="7598393" y="1266632"/>
            <a:ext cx="2028960" cy="4178333"/>
          </a:xfrm>
          <a:prstGeom prst="bentConnector3">
            <a:avLst>
              <a:gd name="adj1" fmla="val -59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115BAF14-785E-4682-AEB5-332C9E0CE85C}"/>
              </a:ext>
            </a:extLst>
          </p:cNvPr>
          <p:cNvSpPr/>
          <p:nvPr/>
        </p:nvSpPr>
        <p:spPr>
          <a:xfrm>
            <a:off x="10228079" y="4370278"/>
            <a:ext cx="947921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D8633A-A142-4E5B-9B72-D08507A544D5}"/>
              </a:ext>
            </a:extLst>
          </p:cNvPr>
          <p:cNvSpPr/>
          <p:nvPr/>
        </p:nvSpPr>
        <p:spPr>
          <a:xfrm>
            <a:off x="-1832" y="0"/>
            <a:ext cx="12193832" cy="6858000"/>
          </a:xfrm>
          <a:prstGeom prst="rect">
            <a:avLst/>
          </a:prstGeom>
          <a:gradFill flip="none" rotWithShape="1">
            <a:gsLst>
              <a:gs pos="0">
                <a:srgbClr val="3FA6CA">
                  <a:tint val="66000"/>
                  <a:satMod val="160000"/>
                </a:srgbClr>
              </a:gs>
              <a:gs pos="50000">
                <a:srgbClr val="3FA6CA">
                  <a:tint val="44500"/>
                  <a:satMod val="160000"/>
                </a:srgbClr>
              </a:gs>
              <a:gs pos="100000">
                <a:srgbClr val="3FA6C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D42464-254F-41CF-A2CF-7BB7989CA2E5}"/>
              </a:ext>
            </a:extLst>
          </p:cNvPr>
          <p:cNvSpPr txBox="1"/>
          <p:nvPr/>
        </p:nvSpPr>
        <p:spPr>
          <a:xfrm>
            <a:off x="142874" y="142875"/>
            <a:ext cx="1138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显卡的高级功能和使用限制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B38D50-3D0F-4EC7-8E1C-699044553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28" y="604541"/>
            <a:ext cx="4927117" cy="62534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5257F2-7B4C-44E3-AE9A-85F47AA6E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804" y="540063"/>
            <a:ext cx="5986322" cy="62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6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D8633A-A142-4E5B-9B72-D08507A544D5}"/>
              </a:ext>
            </a:extLst>
          </p:cNvPr>
          <p:cNvSpPr/>
          <p:nvPr/>
        </p:nvSpPr>
        <p:spPr>
          <a:xfrm>
            <a:off x="0" y="0"/>
            <a:ext cx="12193832" cy="6858000"/>
          </a:xfrm>
          <a:prstGeom prst="rect">
            <a:avLst/>
          </a:prstGeom>
          <a:gradFill flip="none" rotWithShape="1">
            <a:gsLst>
              <a:gs pos="0">
                <a:srgbClr val="3FA6CA">
                  <a:tint val="66000"/>
                  <a:satMod val="160000"/>
                </a:srgbClr>
              </a:gs>
              <a:gs pos="50000">
                <a:srgbClr val="3FA6CA">
                  <a:tint val="44500"/>
                  <a:satMod val="160000"/>
                </a:srgbClr>
              </a:gs>
              <a:gs pos="100000">
                <a:srgbClr val="3FA6C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D42464-254F-41CF-A2CF-7BB7989CA2E5}"/>
              </a:ext>
            </a:extLst>
          </p:cNvPr>
          <p:cNvSpPr txBox="1"/>
          <p:nvPr/>
        </p:nvSpPr>
        <p:spPr>
          <a:xfrm>
            <a:off x="142875" y="142875"/>
            <a:ext cx="588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X86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汇编显卡编程流程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618005-3F5C-4E9F-B598-4E9B4F7D0653}"/>
              </a:ext>
            </a:extLst>
          </p:cNvPr>
          <p:cNvSpPr txBox="1"/>
          <p:nvPr/>
        </p:nvSpPr>
        <p:spPr>
          <a:xfrm>
            <a:off x="292100" y="800100"/>
            <a:ext cx="1178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避坑指南：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不要相信</a:t>
            </a:r>
            <a:r>
              <a:rPr lang="en-US" altLang="zh-CN" dirty="0"/>
              <a:t>VBE 2.0</a:t>
            </a:r>
            <a:r>
              <a:rPr lang="zh-CN" altLang="en-US" dirty="0"/>
              <a:t>以上标准里定义的模式号，从</a:t>
            </a:r>
            <a:r>
              <a:rPr lang="en-US" altLang="zh-CN" dirty="0"/>
              <a:t>2.0</a:t>
            </a:r>
            <a:r>
              <a:rPr lang="zh-CN" altLang="en-US" dirty="0"/>
              <a:t>开始所有</a:t>
            </a:r>
            <a:r>
              <a:rPr lang="en-US" altLang="zh-CN" dirty="0"/>
              <a:t>VESA</a:t>
            </a:r>
            <a:r>
              <a:rPr lang="zh-CN" altLang="en-US" dirty="0"/>
              <a:t>协会就不再规定这些模式号了，而是由厂家自定义。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不要依赖寄存器设置，同样的，厂家可以自定义寄存器，很多都已经不兼容了。</a:t>
            </a:r>
            <a:endParaRPr lang="en-US" altLang="zh-CN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AE5B0B2-C8DB-4DE3-BFC4-8DEFFAED7084}"/>
              </a:ext>
            </a:extLst>
          </p:cNvPr>
          <p:cNvSpPr txBox="1"/>
          <p:nvPr/>
        </p:nvSpPr>
        <p:spPr>
          <a:xfrm>
            <a:off x="292100" y="1982391"/>
            <a:ext cx="1178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编程流程：</a:t>
            </a:r>
            <a:endParaRPr lang="en-US" altLang="zh-CN" dirty="0"/>
          </a:p>
          <a:p>
            <a:r>
              <a:rPr lang="zh-CN" altLang="en-US" dirty="0"/>
              <a:t>第一步，在实模式下使用</a:t>
            </a:r>
            <a:r>
              <a:rPr lang="en-US" altLang="zh-CN" dirty="0"/>
              <a:t>int 10H </a:t>
            </a:r>
            <a:r>
              <a:rPr lang="zh-CN" altLang="en-US" dirty="0"/>
              <a:t>中断，指定功能号</a:t>
            </a:r>
            <a:r>
              <a:rPr lang="en-US" altLang="zh-CN" dirty="0"/>
              <a:t>0x4F00</a:t>
            </a:r>
            <a:r>
              <a:rPr lang="zh-CN" altLang="en-US" dirty="0"/>
              <a:t>获得显卡支持的工作模式。</a:t>
            </a:r>
            <a:endParaRPr lang="en-US" altLang="zh-CN" dirty="0"/>
          </a:p>
          <a:p>
            <a:r>
              <a:rPr lang="zh-CN" altLang="en-US" dirty="0"/>
              <a:t>第二步，指定功能号</a:t>
            </a:r>
            <a:r>
              <a:rPr lang="en-US" altLang="zh-CN" dirty="0"/>
              <a:t>0x4F01</a:t>
            </a:r>
            <a:r>
              <a:rPr lang="zh-CN" altLang="en-US" dirty="0"/>
              <a:t>获得每个工作模式的细节。</a:t>
            </a:r>
            <a:endParaRPr lang="en-US" altLang="zh-CN" dirty="0"/>
          </a:p>
          <a:p>
            <a:r>
              <a:rPr lang="zh-CN" altLang="en-US" dirty="0"/>
              <a:t>第三步，指定功能号</a:t>
            </a:r>
            <a:r>
              <a:rPr lang="en-US" altLang="zh-CN" dirty="0"/>
              <a:t>0x4F02</a:t>
            </a:r>
            <a:r>
              <a:rPr lang="zh-CN" altLang="en-US" dirty="0"/>
              <a:t>设置显卡的工作模式。</a:t>
            </a:r>
            <a:endParaRPr lang="en-US" altLang="zh-CN" dirty="0"/>
          </a:p>
          <a:p>
            <a:r>
              <a:rPr lang="zh-CN" altLang="en-US" dirty="0"/>
              <a:t>第四步，将显卡内存映射到高端的内存地址。</a:t>
            </a:r>
            <a:endParaRPr lang="en-US" altLang="zh-CN" dirty="0"/>
          </a:p>
          <a:p>
            <a:r>
              <a:rPr lang="zh-CN" altLang="en-US" dirty="0"/>
              <a:t>完成。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若系统启动后需要修改分辨率，则需要显卡厂商的驱动支持。因为只有厂商才知道他们的寄存器是怎么设计的。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780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D8633A-A142-4E5B-9B72-D08507A544D5}"/>
              </a:ext>
            </a:extLst>
          </p:cNvPr>
          <p:cNvSpPr/>
          <p:nvPr/>
        </p:nvSpPr>
        <p:spPr>
          <a:xfrm>
            <a:off x="0" y="0"/>
            <a:ext cx="12193832" cy="6858000"/>
          </a:xfrm>
          <a:prstGeom prst="rect">
            <a:avLst/>
          </a:prstGeom>
          <a:gradFill flip="none" rotWithShape="1">
            <a:gsLst>
              <a:gs pos="0">
                <a:srgbClr val="3FA6CA">
                  <a:tint val="66000"/>
                  <a:satMod val="160000"/>
                </a:srgbClr>
              </a:gs>
              <a:gs pos="50000">
                <a:srgbClr val="3FA6CA">
                  <a:tint val="44500"/>
                  <a:satMod val="160000"/>
                </a:srgbClr>
              </a:gs>
              <a:gs pos="100000">
                <a:srgbClr val="3FA6C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D42464-254F-41CF-A2CF-7BB7989CA2E5}"/>
              </a:ext>
            </a:extLst>
          </p:cNvPr>
          <p:cNvSpPr txBox="1"/>
          <p:nvPr/>
        </p:nvSpPr>
        <p:spPr>
          <a:xfrm>
            <a:off x="4646368" y="2938829"/>
            <a:ext cx="32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取自</a:t>
            </a:r>
            <a:r>
              <a:rPr lang="en-US" altLang="zh-CN" sz="3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LyngieOS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86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D8633A-A142-4E5B-9B72-D08507A544D5}"/>
              </a:ext>
            </a:extLst>
          </p:cNvPr>
          <p:cNvSpPr/>
          <p:nvPr/>
        </p:nvSpPr>
        <p:spPr>
          <a:xfrm>
            <a:off x="-1832" y="0"/>
            <a:ext cx="12193832" cy="6858000"/>
          </a:xfrm>
          <a:prstGeom prst="rect">
            <a:avLst/>
          </a:prstGeom>
          <a:gradFill flip="none" rotWithShape="1">
            <a:gsLst>
              <a:gs pos="0">
                <a:srgbClr val="3FA6CA">
                  <a:tint val="66000"/>
                  <a:satMod val="160000"/>
                </a:srgbClr>
              </a:gs>
              <a:gs pos="50000">
                <a:srgbClr val="3FA6CA">
                  <a:tint val="44500"/>
                  <a:satMod val="160000"/>
                </a:srgbClr>
              </a:gs>
              <a:gs pos="100000">
                <a:srgbClr val="3FA6C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C155F6-8F0F-4F0E-AC5F-174A5DEC909C}"/>
              </a:ext>
            </a:extLst>
          </p:cNvPr>
          <p:cNvSpPr txBox="1"/>
          <p:nvPr/>
        </p:nvSpPr>
        <p:spPr>
          <a:xfrm>
            <a:off x="584871" y="671036"/>
            <a:ext cx="110204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和外设的通信有两种方式。</a:t>
            </a:r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端口和外设通信。</a:t>
            </a:r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通过内存映射直接和外设交换数据。</a:t>
            </a:r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要设置显卡的工作方式，需要通过端口，对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内部的寄存器进行读写。</a:t>
            </a:r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而要显示内容，就需要把数据写到显存映射的内存地址。</a:t>
            </a:r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D42464-254F-41CF-A2CF-7BB7989CA2E5}"/>
              </a:ext>
            </a:extLst>
          </p:cNvPr>
          <p:cNvSpPr txBox="1"/>
          <p:nvPr/>
        </p:nvSpPr>
        <p:spPr>
          <a:xfrm>
            <a:off x="142875" y="142875"/>
            <a:ext cx="315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显卡的基本工作原理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032FEA9-2B43-43DE-A634-1F7AFE10E7F3}"/>
              </a:ext>
            </a:extLst>
          </p:cNvPr>
          <p:cNvGrpSpPr/>
          <p:nvPr/>
        </p:nvGrpSpPr>
        <p:grpSpPr>
          <a:xfrm>
            <a:off x="284832" y="4688264"/>
            <a:ext cx="11620502" cy="1760161"/>
            <a:chOff x="285749" y="4364593"/>
            <a:chExt cx="11620502" cy="176016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516796D-6E82-4457-AC80-3FDFC2DB364E}"/>
                </a:ext>
              </a:extLst>
            </p:cNvPr>
            <p:cNvSpPr/>
            <p:nvPr/>
          </p:nvSpPr>
          <p:spPr>
            <a:xfrm>
              <a:off x="285751" y="4781550"/>
              <a:ext cx="116205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397F6E0-D3BC-4C8C-B754-5C5B9CDBF5E5}"/>
                </a:ext>
              </a:extLst>
            </p:cNvPr>
            <p:cNvSpPr/>
            <p:nvPr/>
          </p:nvSpPr>
          <p:spPr>
            <a:xfrm>
              <a:off x="285749" y="4781550"/>
              <a:ext cx="3105149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A37620-34F3-4D3C-BE45-E84E33C69705}"/>
                </a:ext>
              </a:extLst>
            </p:cNvPr>
            <p:cNvSpPr/>
            <p:nvPr/>
          </p:nvSpPr>
          <p:spPr>
            <a:xfrm>
              <a:off x="5705476" y="4781550"/>
              <a:ext cx="3505204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显存映射区域共</a:t>
              </a:r>
              <a:r>
                <a:rPr lang="en-US" altLang="zh-CN" dirty="0">
                  <a:solidFill>
                    <a:schemeClr val="tx1"/>
                  </a:solidFill>
                </a:rPr>
                <a:t>128KB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E495157-4576-4AA6-A09E-8ED8F22366A4}"/>
                </a:ext>
              </a:extLst>
            </p:cNvPr>
            <p:cNvSpPr txBox="1"/>
            <p:nvPr/>
          </p:nvSpPr>
          <p:spPr>
            <a:xfrm>
              <a:off x="6424611" y="5735598"/>
              <a:ext cx="1152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0xA0000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DFA8486-838F-4413-8536-AF5A3483BB7F}"/>
                </a:ext>
              </a:extLst>
            </p:cNvPr>
            <p:cNvSpPr txBox="1"/>
            <p:nvPr/>
          </p:nvSpPr>
          <p:spPr>
            <a:xfrm>
              <a:off x="8634416" y="5755422"/>
              <a:ext cx="1152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0xBFFFF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25B126B-DD36-42AE-9E20-D4CF7DD7F124}"/>
                </a:ext>
              </a:extLst>
            </p:cNvPr>
            <p:cNvSpPr/>
            <p:nvPr/>
          </p:nvSpPr>
          <p:spPr>
            <a:xfrm>
              <a:off x="9210678" y="4781550"/>
              <a:ext cx="159067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显卡</a:t>
              </a:r>
              <a:r>
                <a:rPr lang="en-US" altLang="zh-CN" dirty="0">
                  <a:solidFill>
                    <a:schemeClr val="tx1"/>
                  </a:solidFill>
                </a:rPr>
                <a:t>BIOS</a:t>
              </a:r>
              <a:r>
                <a:rPr lang="zh-CN" altLang="en-US" dirty="0">
                  <a:solidFill>
                    <a:schemeClr val="tx1"/>
                  </a:solidFill>
                </a:rPr>
                <a:t>映射区域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956419B-E2EE-49E8-9BA1-69F12A5F9F2A}"/>
                </a:ext>
              </a:extLst>
            </p:cNvPr>
            <p:cNvSpPr txBox="1"/>
            <p:nvPr/>
          </p:nvSpPr>
          <p:spPr>
            <a:xfrm>
              <a:off x="8634415" y="4393347"/>
              <a:ext cx="1152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0xC0000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FB22BE1-DC16-41F8-87C8-DBC9117E8969}"/>
                </a:ext>
              </a:extLst>
            </p:cNvPr>
            <p:cNvSpPr txBox="1"/>
            <p:nvPr/>
          </p:nvSpPr>
          <p:spPr>
            <a:xfrm>
              <a:off x="10225086" y="4364593"/>
              <a:ext cx="1152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0xC7FFF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5D58AF3-BFC4-4D8D-A7C2-864BE47D1F73}"/>
              </a:ext>
            </a:extLst>
          </p:cNvPr>
          <p:cNvGrpSpPr/>
          <p:nvPr/>
        </p:nvGrpSpPr>
        <p:grpSpPr>
          <a:xfrm>
            <a:off x="1295400" y="2853332"/>
            <a:ext cx="8490623" cy="1745039"/>
            <a:chOff x="1295400" y="3120032"/>
            <a:chExt cx="8490623" cy="1745039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8718C9B-EB41-4114-B29E-9013421F5B2D}"/>
                </a:ext>
              </a:extLst>
            </p:cNvPr>
            <p:cNvGrpSpPr/>
            <p:nvPr/>
          </p:nvGrpSpPr>
          <p:grpSpPr>
            <a:xfrm>
              <a:off x="1295400" y="3120032"/>
              <a:ext cx="8490623" cy="1745039"/>
              <a:chOff x="704850" y="3209925"/>
              <a:chExt cx="8490623" cy="1745039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FA98EE7-EE65-4D34-819D-48176AD5D526}"/>
                  </a:ext>
                </a:extLst>
              </p:cNvPr>
              <p:cNvSpPr/>
              <p:nvPr/>
            </p:nvSpPr>
            <p:spPr>
              <a:xfrm>
                <a:off x="704850" y="3209925"/>
                <a:ext cx="8490623" cy="17450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E791C76-2DC3-4DB3-8859-1375790D16F4}"/>
                  </a:ext>
                </a:extLst>
              </p:cNvPr>
              <p:cNvSpPr txBox="1"/>
              <p:nvPr/>
            </p:nvSpPr>
            <p:spPr>
              <a:xfrm flipH="1">
                <a:off x="830617" y="3361938"/>
                <a:ext cx="683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显卡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B1D694B-0CE1-4149-AC3C-E93BAAD4169A}"/>
                  </a:ext>
                </a:extLst>
              </p:cNvPr>
              <p:cNvSpPr/>
              <p:nvPr/>
            </p:nvSpPr>
            <p:spPr>
              <a:xfrm>
                <a:off x="3442278" y="3656500"/>
                <a:ext cx="1114425" cy="8854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GPU</a:t>
                </a:r>
                <a:endParaRPr lang="zh-CN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37C9F16-86BE-4AF4-8AEB-58BADB159D73}"/>
                  </a:ext>
                </a:extLst>
              </p:cNvPr>
              <p:cNvSpPr/>
              <p:nvPr/>
            </p:nvSpPr>
            <p:spPr>
              <a:xfrm>
                <a:off x="5147346" y="3432854"/>
                <a:ext cx="1114425" cy="5581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显存</a:t>
                </a:r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274D036-A16E-4C68-AF96-69FBC00FAEB2}"/>
                  </a:ext>
                </a:extLst>
              </p:cNvPr>
              <p:cNvSpPr/>
              <p:nvPr/>
            </p:nvSpPr>
            <p:spPr>
              <a:xfrm>
                <a:off x="6461794" y="3432854"/>
                <a:ext cx="1114425" cy="5581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显存</a:t>
                </a:r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5022D21-172E-4BD3-BAEE-5BBC2FD3AB98}"/>
                  </a:ext>
                </a:extLst>
              </p:cNvPr>
              <p:cNvSpPr/>
              <p:nvPr/>
            </p:nvSpPr>
            <p:spPr>
              <a:xfrm>
                <a:off x="5147346" y="4184384"/>
                <a:ext cx="1114425" cy="5581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显存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36BD1F5-8425-47CD-92AD-2FE30BDBA0BB}"/>
                  </a:ext>
                </a:extLst>
              </p:cNvPr>
              <p:cNvSpPr/>
              <p:nvPr/>
            </p:nvSpPr>
            <p:spPr>
              <a:xfrm>
                <a:off x="6461794" y="4184383"/>
                <a:ext cx="1114425" cy="5581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显存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63FD4CB-32BB-4CCE-A527-4674862B0721}"/>
                  </a:ext>
                </a:extLst>
              </p:cNvPr>
              <p:cNvSpPr/>
              <p:nvPr/>
            </p:nvSpPr>
            <p:spPr>
              <a:xfrm>
                <a:off x="1663944" y="3656500"/>
                <a:ext cx="1114425" cy="8854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VGA</a:t>
                </a:r>
                <a:r>
                  <a:rPr lang="zh-CN" altLang="en-US" dirty="0"/>
                  <a:t>接口输出等其他组件</a:t>
                </a: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60B5D813-2BDD-4891-B583-F396FE964CEA}"/>
                  </a:ext>
                </a:extLst>
              </p:cNvPr>
              <p:cNvCxnSpPr>
                <a:stCxn id="17" idx="1"/>
                <a:endCxn id="22" idx="3"/>
              </p:cNvCxnSpPr>
              <p:nvPr/>
            </p:nvCxnSpPr>
            <p:spPr>
              <a:xfrm flipH="1">
                <a:off x="2778369" y="4099234"/>
                <a:ext cx="66390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241905A-EF25-4EDB-9BCD-6840CB02FCA1}"/>
                </a:ext>
              </a:extLst>
            </p:cNvPr>
            <p:cNvSpPr/>
            <p:nvPr/>
          </p:nvSpPr>
          <p:spPr>
            <a:xfrm>
              <a:off x="8462459" y="3546306"/>
              <a:ext cx="1114425" cy="885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显卡</a:t>
              </a:r>
              <a:r>
                <a:rPr lang="en-US" altLang="zh-CN" dirty="0"/>
                <a:t>ROM</a:t>
              </a:r>
              <a:endParaRPr lang="zh-CN" altLang="en-US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C657DFDB-6556-4369-ADE2-91977330968D}"/>
              </a:ext>
            </a:extLst>
          </p:cNvPr>
          <p:cNvSpPr txBox="1"/>
          <p:nvPr/>
        </p:nvSpPr>
        <p:spPr>
          <a:xfrm>
            <a:off x="5747421" y="4646522"/>
            <a:ext cx="141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内存映射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C4701EF-F506-44B4-BC94-64E5FD95F7A1}"/>
              </a:ext>
            </a:extLst>
          </p:cNvPr>
          <p:cNvCxnSpPr>
            <a:endCxn id="11" idx="0"/>
          </p:cNvCxnSpPr>
          <p:nvPr/>
        </p:nvCxnSpPr>
        <p:spPr>
          <a:xfrm>
            <a:off x="9019671" y="4185374"/>
            <a:ext cx="985425" cy="900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263627D-B1AD-4ACE-865D-083BBC97485E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295108" y="4385912"/>
            <a:ext cx="1" cy="719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6009679-A9B2-4EF6-9E0B-225DE99347F5}"/>
              </a:ext>
            </a:extLst>
          </p:cNvPr>
          <p:cNvSpPr txBox="1"/>
          <p:nvPr/>
        </p:nvSpPr>
        <p:spPr>
          <a:xfrm>
            <a:off x="218981" y="6173153"/>
            <a:ext cx="552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</a:t>
            </a:r>
            <a:r>
              <a:rPr lang="en-US" altLang="zh-CN" dirty="0"/>
              <a:t>:</a:t>
            </a:r>
            <a:r>
              <a:rPr lang="zh-CN" altLang="en-US" dirty="0"/>
              <a:t>不管显存大小多少，在低端</a:t>
            </a:r>
            <a:r>
              <a:rPr lang="en-US" altLang="zh-CN" dirty="0"/>
              <a:t>1MB</a:t>
            </a:r>
            <a:r>
              <a:rPr lang="zh-CN" altLang="en-US" dirty="0"/>
              <a:t>的内存映射都是</a:t>
            </a:r>
            <a:r>
              <a:rPr lang="en-US" altLang="zh-CN" dirty="0"/>
              <a:t>128KB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742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6BEC537-87BB-499E-99B5-238CFE73C715}"/>
              </a:ext>
            </a:extLst>
          </p:cNvPr>
          <p:cNvSpPr/>
          <p:nvPr/>
        </p:nvSpPr>
        <p:spPr>
          <a:xfrm>
            <a:off x="-1832" y="0"/>
            <a:ext cx="12193832" cy="6858000"/>
          </a:xfrm>
          <a:prstGeom prst="rect">
            <a:avLst/>
          </a:prstGeom>
          <a:gradFill flip="none" rotWithShape="1">
            <a:gsLst>
              <a:gs pos="0">
                <a:srgbClr val="3FA6CA">
                  <a:tint val="66000"/>
                  <a:satMod val="160000"/>
                </a:srgbClr>
              </a:gs>
              <a:gs pos="50000">
                <a:srgbClr val="3FA6CA">
                  <a:tint val="44500"/>
                  <a:satMod val="160000"/>
                </a:srgbClr>
              </a:gs>
              <a:gs pos="100000">
                <a:srgbClr val="3FA6C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B7C891-6AC7-4393-92AF-34E619C47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5694"/>
          <a:stretch/>
        </p:blipFill>
        <p:spPr bwMode="auto">
          <a:xfrm>
            <a:off x="190500" y="161924"/>
            <a:ext cx="8458200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32252E3-AEE8-4B9B-9D20-6E54DD9F8727}"/>
              </a:ext>
            </a:extLst>
          </p:cNvPr>
          <p:cNvSpPr txBox="1"/>
          <p:nvPr/>
        </p:nvSpPr>
        <p:spPr>
          <a:xfrm>
            <a:off x="3048000" y="5943599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图片来源于网络</a:t>
            </a:r>
          </a:p>
        </p:txBody>
      </p:sp>
    </p:spTree>
    <p:extLst>
      <p:ext uri="{BB962C8B-B14F-4D97-AF65-F5344CB8AC3E}">
        <p14:creationId xmlns:p14="http://schemas.microsoft.com/office/powerpoint/2010/main" val="416984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567E8-DA0F-4842-BC76-7E3CE627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A187E-0C90-418F-8174-E2EFA710D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B1A80F-77E3-4886-9ADC-6BF21E96674E}"/>
              </a:ext>
            </a:extLst>
          </p:cNvPr>
          <p:cNvSpPr/>
          <p:nvPr/>
        </p:nvSpPr>
        <p:spPr>
          <a:xfrm>
            <a:off x="-1832" y="0"/>
            <a:ext cx="12193832" cy="6858000"/>
          </a:xfrm>
          <a:prstGeom prst="rect">
            <a:avLst/>
          </a:prstGeom>
          <a:gradFill flip="none" rotWithShape="1">
            <a:gsLst>
              <a:gs pos="0">
                <a:srgbClr val="3FA6CA">
                  <a:tint val="66000"/>
                  <a:satMod val="160000"/>
                </a:srgbClr>
              </a:gs>
              <a:gs pos="50000">
                <a:srgbClr val="3FA6CA">
                  <a:tint val="44500"/>
                  <a:satMod val="160000"/>
                </a:srgbClr>
              </a:gs>
              <a:gs pos="100000">
                <a:srgbClr val="3FA6C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9D0A48-255F-4088-810C-CA01F64D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70061"/>
            <a:ext cx="5324475" cy="63228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6D0E6E-A4CD-43CF-85A9-7AC352789E52}"/>
              </a:ext>
            </a:extLst>
          </p:cNvPr>
          <p:cNvSpPr txBox="1"/>
          <p:nvPr/>
        </p:nvSpPr>
        <p:spPr>
          <a:xfrm>
            <a:off x="5018759" y="6466165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图片来源于网络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0C0922-2886-48F1-AA9D-6627CA026771}"/>
              </a:ext>
            </a:extLst>
          </p:cNvPr>
          <p:cNvSpPr txBox="1"/>
          <p:nvPr/>
        </p:nvSpPr>
        <p:spPr>
          <a:xfrm>
            <a:off x="122909" y="114380"/>
            <a:ext cx="2534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1MB</a:t>
            </a:r>
            <a:r>
              <a:rPr lang="zh-CN" altLang="en-US" sz="2800" dirty="0"/>
              <a:t>内存分布</a:t>
            </a:r>
          </a:p>
        </p:txBody>
      </p:sp>
    </p:spTree>
    <p:extLst>
      <p:ext uri="{BB962C8B-B14F-4D97-AF65-F5344CB8AC3E}">
        <p14:creationId xmlns:p14="http://schemas.microsoft.com/office/powerpoint/2010/main" val="23965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D8633A-A142-4E5B-9B72-D08507A544D5}"/>
              </a:ext>
            </a:extLst>
          </p:cNvPr>
          <p:cNvSpPr/>
          <p:nvPr/>
        </p:nvSpPr>
        <p:spPr>
          <a:xfrm>
            <a:off x="-1832" y="0"/>
            <a:ext cx="12193832" cy="6858000"/>
          </a:xfrm>
          <a:prstGeom prst="rect">
            <a:avLst/>
          </a:prstGeom>
          <a:gradFill flip="none" rotWithShape="1">
            <a:gsLst>
              <a:gs pos="0">
                <a:srgbClr val="3FA6CA">
                  <a:tint val="66000"/>
                  <a:satMod val="160000"/>
                </a:srgbClr>
              </a:gs>
              <a:gs pos="50000">
                <a:srgbClr val="3FA6CA">
                  <a:tint val="44500"/>
                  <a:satMod val="160000"/>
                </a:srgbClr>
              </a:gs>
              <a:gs pos="100000">
                <a:srgbClr val="3FA6C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C155F6-8F0F-4F0E-AC5F-174A5DEC909C}"/>
              </a:ext>
            </a:extLst>
          </p:cNvPr>
          <p:cNvSpPr txBox="1"/>
          <p:nvPr/>
        </p:nvSpPr>
        <p:spPr>
          <a:xfrm>
            <a:off x="584871" y="718661"/>
            <a:ext cx="11020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显卡不同的工作模式，最大的区别就是对显存解析方式的不同。</a:t>
            </a:r>
            <a:endParaRPr lang="en-US" altLang="zh-CN"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D42464-254F-41CF-A2CF-7BB7989CA2E5}"/>
              </a:ext>
            </a:extLst>
          </p:cNvPr>
          <p:cNvSpPr txBox="1"/>
          <p:nvPr/>
        </p:nvSpPr>
        <p:spPr>
          <a:xfrm>
            <a:off x="142875" y="142875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显卡的工作模式之间的区别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661699-D771-443F-ADD4-32FBDE5266A9}"/>
              </a:ext>
            </a:extLst>
          </p:cNvPr>
          <p:cNvSpPr/>
          <p:nvPr/>
        </p:nvSpPr>
        <p:spPr>
          <a:xfrm>
            <a:off x="238125" y="1238250"/>
            <a:ext cx="274320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80X25 16</a:t>
            </a:r>
            <a:r>
              <a:rPr lang="zh-CN" altLang="en-US" dirty="0"/>
              <a:t>色文本模式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显卡启动后的默认模式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3CB37DB-0815-4D73-A556-1C43B3006DED}"/>
              </a:ext>
            </a:extLst>
          </p:cNvPr>
          <p:cNvSpPr/>
          <p:nvPr/>
        </p:nvSpPr>
        <p:spPr>
          <a:xfrm>
            <a:off x="3238500" y="1238250"/>
            <a:ext cx="3971925" cy="1019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内存映射区域</a:t>
            </a:r>
            <a:r>
              <a:rPr lang="en-US" altLang="zh-CN" dirty="0">
                <a:solidFill>
                  <a:schemeClr val="tx1"/>
                </a:solidFill>
              </a:rPr>
              <a:t>32KB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DFE3A5-8B31-4EF7-B240-8CF2E9B2E32C}"/>
              </a:ext>
            </a:extLst>
          </p:cNvPr>
          <p:cNvSpPr txBox="1"/>
          <p:nvPr/>
        </p:nvSpPr>
        <p:spPr>
          <a:xfrm>
            <a:off x="2781300" y="2350829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0xb8000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F3B753F-F321-4004-8156-91D76E1FD547}"/>
              </a:ext>
            </a:extLst>
          </p:cNvPr>
          <p:cNvSpPr txBox="1"/>
          <p:nvPr/>
        </p:nvSpPr>
        <p:spPr>
          <a:xfrm>
            <a:off x="6697907" y="2350829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0xbffff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DE70E39-E453-43E2-8E32-7E8D4F61F50C}"/>
              </a:ext>
            </a:extLst>
          </p:cNvPr>
          <p:cNvGrpSpPr/>
          <p:nvPr/>
        </p:nvGrpSpPr>
        <p:grpSpPr>
          <a:xfrm>
            <a:off x="626363" y="3089631"/>
            <a:ext cx="5214939" cy="1019175"/>
            <a:chOff x="3238500" y="3849372"/>
            <a:chExt cx="3950423" cy="57349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6C57C2F-508E-460A-977C-464EF24788B2}"/>
                </a:ext>
              </a:extLst>
            </p:cNvPr>
            <p:cNvSpPr/>
            <p:nvPr/>
          </p:nvSpPr>
          <p:spPr>
            <a:xfrm>
              <a:off x="3238500" y="3849372"/>
              <a:ext cx="1971676" cy="5734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ASCII</a:t>
              </a:r>
              <a:r>
                <a:rPr lang="zh-CN" altLang="en-US" dirty="0">
                  <a:solidFill>
                    <a:schemeClr val="tx1"/>
                  </a:solidFill>
                </a:rPr>
                <a:t>字符值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8bit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8D084DA-A027-4947-AE8F-E0612F24B77F}"/>
                </a:ext>
              </a:extLst>
            </p:cNvPr>
            <p:cNvSpPr/>
            <p:nvPr/>
          </p:nvSpPr>
          <p:spPr>
            <a:xfrm>
              <a:off x="5217247" y="3849372"/>
              <a:ext cx="1971676" cy="5734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背景色</a:t>
              </a:r>
              <a:r>
                <a:rPr lang="en-US" altLang="zh-CN" dirty="0">
                  <a:solidFill>
                    <a:schemeClr val="tx1"/>
                  </a:solidFill>
                </a:rPr>
                <a:t>4bit</a:t>
              </a:r>
              <a:r>
                <a:rPr lang="zh-CN" altLang="en-US" dirty="0">
                  <a:solidFill>
                    <a:schemeClr val="tx1"/>
                  </a:solidFill>
                </a:rPr>
                <a:t>，前景色</a:t>
              </a:r>
              <a:r>
                <a:rPr lang="en-US" altLang="zh-CN" dirty="0">
                  <a:solidFill>
                    <a:schemeClr val="tx1"/>
                  </a:solidFill>
                </a:rPr>
                <a:t>4bit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5053AF0B-1A4F-450E-88CD-AF20C4C029E8}"/>
              </a:ext>
            </a:extLst>
          </p:cNvPr>
          <p:cNvSpPr txBox="1"/>
          <p:nvPr/>
        </p:nvSpPr>
        <p:spPr>
          <a:xfrm>
            <a:off x="59625" y="415326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0xb8000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F0EE30B-984B-4C93-8DAA-2F14B56AB9CD}"/>
              </a:ext>
            </a:extLst>
          </p:cNvPr>
          <p:cNvSpPr txBox="1"/>
          <p:nvPr/>
        </p:nvSpPr>
        <p:spPr>
          <a:xfrm>
            <a:off x="2681286" y="416370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0xb8001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1A9347-6003-4E6A-8B7C-5870F46A9E19}"/>
              </a:ext>
            </a:extLst>
          </p:cNvPr>
          <p:cNvSpPr txBox="1"/>
          <p:nvPr/>
        </p:nvSpPr>
        <p:spPr>
          <a:xfrm>
            <a:off x="5824083" y="363739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分别是 闪烁、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0C9DDC1-3B73-4E4E-8CBD-D39502029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913" y="4802321"/>
            <a:ext cx="6115050" cy="17526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C0B30E94-EBE4-4AD0-9F9D-60204FFC4DD6}"/>
              </a:ext>
            </a:extLst>
          </p:cNvPr>
          <p:cNvSpPr txBox="1"/>
          <p:nvPr/>
        </p:nvSpPr>
        <p:spPr>
          <a:xfrm>
            <a:off x="160686" y="4788629"/>
            <a:ext cx="5241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注意：在该模式下，满屏的字符为</a:t>
            </a:r>
            <a:r>
              <a:rPr lang="en-US" altLang="zh-CN" dirty="0"/>
              <a:t>2000</a:t>
            </a:r>
            <a:r>
              <a:rPr lang="zh-CN" altLang="en-US" dirty="0"/>
              <a:t>个字符，占用了</a:t>
            </a:r>
            <a:r>
              <a:rPr lang="en-US" altLang="zh-CN" dirty="0"/>
              <a:t>4000</a:t>
            </a:r>
            <a:r>
              <a:rPr lang="zh-CN" altLang="en-US" dirty="0"/>
              <a:t>个字节，可是映射区域有</a:t>
            </a:r>
            <a:r>
              <a:rPr lang="en-US" altLang="zh-CN" dirty="0"/>
              <a:t>32KB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所以显存采用了分页机制。</a:t>
            </a:r>
            <a:r>
              <a:rPr lang="en-US" altLang="zh-CN" dirty="0"/>
              <a:t>32KB</a:t>
            </a:r>
            <a:r>
              <a:rPr lang="zh-CN" altLang="en-US" dirty="0"/>
              <a:t>对应着不同的页。这也是</a:t>
            </a:r>
            <a:r>
              <a:rPr lang="en-US" altLang="zh-CN" dirty="0"/>
              <a:t>Page Up</a:t>
            </a:r>
            <a:r>
              <a:rPr lang="zh-CN" altLang="en-US" dirty="0"/>
              <a:t>和</a:t>
            </a:r>
            <a:r>
              <a:rPr lang="en-US" altLang="zh-CN" dirty="0"/>
              <a:t>Page Down </a:t>
            </a:r>
            <a:r>
              <a:rPr lang="zh-CN" altLang="en-US" dirty="0"/>
              <a:t>键盘按键设计的初衷。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Question:</a:t>
            </a:r>
            <a:r>
              <a:rPr lang="zh-CN" altLang="en-US" dirty="0"/>
              <a:t>为什么文本模式是</a:t>
            </a:r>
            <a:r>
              <a:rPr lang="en-US" altLang="zh-CN" dirty="0"/>
              <a:t>b8000</a:t>
            </a:r>
            <a:r>
              <a:rPr lang="zh-CN" altLang="en-US" dirty="0"/>
              <a:t>开始呢？</a:t>
            </a:r>
          </a:p>
        </p:txBody>
      </p: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40CFCCDF-1F3D-446F-94DA-F49D2C0B380F}"/>
              </a:ext>
            </a:extLst>
          </p:cNvPr>
          <p:cNvGrpSpPr/>
          <p:nvPr/>
        </p:nvGrpSpPr>
        <p:grpSpPr>
          <a:xfrm>
            <a:off x="9676284" y="409035"/>
            <a:ext cx="1938347" cy="4252920"/>
            <a:chOff x="9758606" y="316771"/>
            <a:chExt cx="1938347" cy="4252920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D50E7423-CF55-4511-8940-1509B8FE1438}"/>
                </a:ext>
              </a:extLst>
            </p:cNvPr>
            <p:cNvGrpSpPr/>
            <p:nvPr/>
          </p:nvGrpSpPr>
          <p:grpSpPr>
            <a:xfrm>
              <a:off x="9758606" y="316771"/>
              <a:ext cx="1923003" cy="268244"/>
              <a:chOff x="85723" y="3036932"/>
              <a:chExt cx="1923003" cy="268244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CCF37FC-ACB3-4361-A2FD-4D7954BC5FEA}"/>
                  </a:ext>
                </a:extLst>
              </p:cNvPr>
              <p:cNvSpPr/>
              <p:nvPr/>
            </p:nvSpPr>
            <p:spPr>
              <a:xfrm>
                <a:off x="85723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760AE38-A2BC-42FF-BF08-1300242B28CD}"/>
                  </a:ext>
                </a:extLst>
              </p:cNvPr>
              <p:cNvSpPr/>
              <p:nvPr/>
            </p:nvSpPr>
            <p:spPr>
              <a:xfrm>
                <a:off x="328075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8C94E34-73A0-4BD7-99BC-04F5AA4FD22E}"/>
                  </a:ext>
                </a:extLst>
              </p:cNvPr>
              <p:cNvSpPr/>
              <p:nvPr/>
            </p:nvSpPr>
            <p:spPr>
              <a:xfrm>
                <a:off x="570427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A46F8A2-F936-4CEC-8014-DD6CD9F4E7C3}"/>
                  </a:ext>
                </a:extLst>
              </p:cNvPr>
              <p:cNvSpPr/>
              <p:nvPr/>
            </p:nvSpPr>
            <p:spPr>
              <a:xfrm>
                <a:off x="807510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5BDA8AB-A2DD-41D7-B3C6-12ABD1B07D63}"/>
                  </a:ext>
                </a:extLst>
              </p:cNvPr>
              <p:cNvSpPr/>
              <p:nvPr/>
            </p:nvSpPr>
            <p:spPr>
              <a:xfrm>
                <a:off x="1049861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4E320FD-DFD7-466A-9C03-9FCC75344B86}"/>
                  </a:ext>
                </a:extLst>
              </p:cNvPr>
              <p:cNvSpPr/>
              <p:nvPr/>
            </p:nvSpPr>
            <p:spPr>
              <a:xfrm>
                <a:off x="1286942" y="303731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26C053E-074D-404B-B31F-150536243985}"/>
                  </a:ext>
                </a:extLst>
              </p:cNvPr>
              <p:cNvSpPr/>
              <p:nvPr/>
            </p:nvSpPr>
            <p:spPr>
              <a:xfrm>
                <a:off x="1529299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4BB9FB9-9E98-46D1-97A6-6F2BA5A44452}"/>
                  </a:ext>
                </a:extLst>
              </p:cNvPr>
              <p:cNvSpPr/>
              <p:nvPr/>
            </p:nvSpPr>
            <p:spPr>
              <a:xfrm>
                <a:off x="1766374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17D76EFB-7CA7-4189-959E-64A9A44FB8B5}"/>
                </a:ext>
              </a:extLst>
            </p:cNvPr>
            <p:cNvGrpSpPr/>
            <p:nvPr/>
          </p:nvGrpSpPr>
          <p:grpSpPr>
            <a:xfrm>
              <a:off x="9758606" y="581303"/>
              <a:ext cx="1923003" cy="268244"/>
              <a:chOff x="85723" y="3036932"/>
              <a:chExt cx="1923003" cy="268244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8C1F03D-288D-4388-BABC-0297F7F834CE}"/>
                  </a:ext>
                </a:extLst>
              </p:cNvPr>
              <p:cNvSpPr/>
              <p:nvPr/>
            </p:nvSpPr>
            <p:spPr>
              <a:xfrm>
                <a:off x="85723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5FF608B-D229-4BBF-B34F-03255C510FB9}"/>
                  </a:ext>
                </a:extLst>
              </p:cNvPr>
              <p:cNvSpPr/>
              <p:nvPr/>
            </p:nvSpPr>
            <p:spPr>
              <a:xfrm>
                <a:off x="328075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481B446D-D61C-4793-806C-C6057D5B8C83}"/>
                  </a:ext>
                </a:extLst>
              </p:cNvPr>
              <p:cNvSpPr/>
              <p:nvPr/>
            </p:nvSpPr>
            <p:spPr>
              <a:xfrm>
                <a:off x="570427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7480074D-13F8-4367-A7F8-C4FDE49B00DF}"/>
                  </a:ext>
                </a:extLst>
              </p:cNvPr>
              <p:cNvSpPr/>
              <p:nvPr/>
            </p:nvSpPr>
            <p:spPr>
              <a:xfrm>
                <a:off x="807510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01593E5-5E58-4860-A31F-4927CF351779}"/>
                  </a:ext>
                </a:extLst>
              </p:cNvPr>
              <p:cNvSpPr/>
              <p:nvPr/>
            </p:nvSpPr>
            <p:spPr>
              <a:xfrm>
                <a:off x="1049861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E3FEB63-5F4C-48D8-88C3-D5FB650B283F}"/>
                  </a:ext>
                </a:extLst>
              </p:cNvPr>
              <p:cNvSpPr/>
              <p:nvPr/>
            </p:nvSpPr>
            <p:spPr>
              <a:xfrm>
                <a:off x="1286942" y="303731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41BC9F9-B9F9-4CCA-81F3-4A2479E3A1D9}"/>
                  </a:ext>
                </a:extLst>
              </p:cNvPr>
              <p:cNvSpPr/>
              <p:nvPr/>
            </p:nvSpPr>
            <p:spPr>
              <a:xfrm>
                <a:off x="1529299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35B2EA91-2424-4549-8391-9C113D913E1E}"/>
                  </a:ext>
                </a:extLst>
              </p:cNvPr>
              <p:cNvSpPr/>
              <p:nvPr/>
            </p:nvSpPr>
            <p:spPr>
              <a:xfrm>
                <a:off x="1766374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E1659438-538C-4433-9247-E97AD2465947}"/>
                </a:ext>
              </a:extLst>
            </p:cNvPr>
            <p:cNvGrpSpPr/>
            <p:nvPr/>
          </p:nvGrpSpPr>
          <p:grpSpPr>
            <a:xfrm>
              <a:off x="9758606" y="845835"/>
              <a:ext cx="1923003" cy="268244"/>
              <a:chOff x="85723" y="3036932"/>
              <a:chExt cx="1923003" cy="268244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2CD7920-6C0B-4AA7-B8A5-AFEB3E674B70}"/>
                  </a:ext>
                </a:extLst>
              </p:cNvPr>
              <p:cNvSpPr/>
              <p:nvPr/>
            </p:nvSpPr>
            <p:spPr>
              <a:xfrm>
                <a:off x="85723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C80F9A5-C3E2-4719-A2FD-448CB3CA1656}"/>
                  </a:ext>
                </a:extLst>
              </p:cNvPr>
              <p:cNvSpPr/>
              <p:nvPr/>
            </p:nvSpPr>
            <p:spPr>
              <a:xfrm>
                <a:off x="328075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C116AE6-27C9-4EE3-AB73-D1EA601B87ED}"/>
                  </a:ext>
                </a:extLst>
              </p:cNvPr>
              <p:cNvSpPr/>
              <p:nvPr/>
            </p:nvSpPr>
            <p:spPr>
              <a:xfrm>
                <a:off x="570427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D964940-21ED-4878-8EA8-3A4EFE662257}"/>
                  </a:ext>
                </a:extLst>
              </p:cNvPr>
              <p:cNvSpPr/>
              <p:nvPr/>
            </p:nvSpPr>
            <p:spPr>
              <a:xfrm>
                <a:off x="807510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EFF5E67-8449-44BB-A72B-4616B93BD773}"/>
                  </a:ext>
                </a:extLst>
              </p:cNvPr>
              <p:cNvSpPr/>
              <p:nvPr/>
            </p:nvSpPr>
            <p:spPr>
              <a:xfrm>
                <a:off x="1049861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6368F5E-A65C-4A0C-A15B-7C322B43F3DC}"/>
                  </a:ext>
                </a:extLst>
              </p:cNvPr>
              <p:cNvSpPr/>
              <p:nvPr/>
            </p:nvSpPr>
            <p:spPr>
              <a:xfrm>
                <a:off x="1286942" y="303731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770F34B-3653-4289-8F87-46D67C70DED2}"/>
                  </a:ext>
                </a:extLst>
              </p:cNvPr>
              <p:cNvSpPr/>
              <p:nvPr/>
            </p:nvSpPr>
            <p:spPr>
              <a:xfrm>
                <a:off x="1529299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5C72A08-0387-4432-9138-35DE838AADAE}"/>
                  </a:ext>
                </a:extLst>
              </p:cNvPr>
              <p:cNvSpPr/>
              <p:nvPr/>
            </p:nvSpPr>
            <p:spPr>
              <a:xfrm>
                <a:off x="1766374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F58DBFEC-1E19-4A79-82FF-7314D4F238A6}"/>
                </a:ext>
              </a:extLst>
            </p:cNvPr>
            <p:cNvGrpSpPr/>
            <p:nvPr/>
          </p:nvGrpSpPr>
          <p:grpSpPr>
            <a:xfrm>
              <a:off x="9761242" y="1113319"/>
              <a:ext cx="1923003" cy="268244"/>
              <a:chOff x="85723" y="3036932"/>
              <a:chExt cx="1923003" cy="268244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06F0D8F-4386-4F1E-8B7B-AA83B733BA27}"/>
                  </a:ext>
                </a:extLst>
              </p:cNvPr>
              <p:cNvSpPr/>
              <p:nvPr/>
            </p:nvSpPr>
            <p:spPr>
              <a:xfrm>
                <a:off x="85723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491094B-8F94-4337-AF83-0B5EDFB0E611}"/>
                  </a:ext>
                </a:extLst>
              </p:cNvPr>
              <p:cNvSpPr/>
              <p:nvPr/>
            </p:nvSpPr>
            <p:spPr>
              <a:xfrm>
                <a:off x="328075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7030AE44-EEF0-44D9-A74A-268C8A5D8A6D}"/>
                  </a:ext>
                </a:extLst>
              </p:cNvPr>
              <p:cNvSpPr/>
              <p:nvPr/>
            </p:nvSpPr>
            <p:spPr>
              <a:xfrm>
                <a:off x="570427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DA0CAB40-36E6-42B8-8DFB-EF7B11467129}"/>
                  </a:ext>
                </a:extLst>
              </p:cNvPr>
              <p:cNvSpPr/>
              <p:nvPr/>
            </p:nvSpPr>
            <p:spPr>
              <a:xfrm>
                <a:off x="807510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AE402837-116B-4CCA-B56A-0C1DB4116786}"/>
                  </a:ext>
                </a:extLst>
              </p:cNvPr>
              <p:cNvSpPr/>
              <p:nvPr/>
            </p:nvSpPr>
            <p:spPr>
              <a:xfrm>
                <a:off x="1049861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2856964-641A-470F-B3E7-22897FAEF194}"/>
                  </a:ext>
                </a:extLst>
              </p:cNvPr>
              <p:cNvSpPr/>
              <p:nvPr/>
            </p:nvSpPr>
            <p:spPr>
              <a:xfrm>
                <a:off x="1286942" y="303731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1EB203D0-1325-43C4-9EEF-E2CB98B47363}"/>
                  </a:ext>
                </a:extLst>
              </p:cNvPr>
              <p:cNvSpPr/>
              <p:nvPr/>
            </p:nvSpPr>
            <p:spPr>
              <a:xfrm>
                <a:off x="1529299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924145A3-1EDD-4452-941F-D69699176896}"/>
                  </a:ext>
                </a:extLst>
              </p:cNvPr>
              <p:cNvSpPr/>
              <p:nvPr/>
            </p:nvSpPr>
            <p:spPr>
              <a:xfrm>
                <a:off x="1766374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2A238B04-6830-401E-A7B9-A1CFB2DC1AF6}"/>
                </a:ext>
              </a:extLst>
            </p:cNvPr>
            <p:cNvGrpSpPr/>
            <p:nvPr/>
          </p:nvGrpSpPr>
          <p:grpSpPr>
            <a:xfrm>
              <a:off x="9761242" y="1376711"/>
              <a:ext cx="1923003" cy="268244"/>
              <a:chOff x="85723" y="3036932"/>
              <a:chExt cx="1923003" cy="268244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0C42AD38-369D-47EC-A9FE-AF49B5900AFE}"/>
                  </a:ext>
                </a:extLst>
              </p:cNvPr>
              <p:cNvSpPr/>
              <p:nvPr/>
            </p:nvSpPr>
            <p:spPr>
              <a:xfrm>
                <a:off x="85723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75724BCB-EA9A-442A-AA3C-520DC4639B3C}"/>
                  </a:ext>
                </a:extLst>
              </p:cNvPr>
              <p:cNvSpPr/>
              <p:nvPr/>
            </p:nvSpPr>
            <p:spPr>
              <a:xfrm>
                <a:off x="328075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2FF7EB4-A46B-4E81-96AA-B7292FDBE317}"/>
                  </a:ext>
                </a:extLst>
              </p:cNvPr>
              <p:cNvSpPr/>
              <p:nvPr/>
            </p:nvSpPr>
            <p:spPr>
              <a:xfrm>
                <a:off x="570427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CFB356B-8AB6-4162-98B2-8D433E305E82}"/>
                  </a:ext>
                </a:extLst>
              </p:cNvPr>
              <p:cNvSpPr/>
              <p:nvPr/>
            </p:nvSpPr>
            <p:spPr>
              <a:xfrm>
                <a:off x="807510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74273A0-2533-40A2-B3BE-7D034353BE6F}"/>
                  </a:ext>
                </a:extLst>
              </p:cNvPr>
              <p:cNvSpPr/>
              <p:nvPr/>
            </p:nvSpPr>
            <p:spPr>
              <a:xfrm>
                <a:off x="1049861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9C06E35-6F26-4134-BA93-20D66FAF7B91}"/>
                  </a:ext>
                </a:extLst>
              </p:cNvPr>
              <p:cNvSpPr/>
              <p:nvPr/>
            </p:nvSpPr>
            <p:spPr>
              <a:xfrm>
                <a:off x="1286942" y="303731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7AAF93D3-2898-4ECA-A0D8-754C9B0F3C05}"/>
                  </a:ext>
                </a:extLst>
              </p:cNvPr>
              <p:cNvSpPr/>
              <p:nvPr/>
            </p:nvSpPr>
            <p:spPr>
              <a:xfrm>
                <a:off x="1529299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167B65A-E646-482A-B60B-2D05140287EE}"/>
                  </a:ext>
                </a:extLst>
              </p:cNvPr>
              <p:cNvSpPr/>
              <p:nvPr/>
            </p:nvSpPr>
            <p:spPr>
              <a:xfrm>
                <a:off x="1766374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A7D278F-DB1E-4B10-811C-9FE9732812B7}"/>
                </a:ext>
              </a:extLst>
            </p:cNvPr>
            <p:cNvGrpSpPr/>
            <p:nvPr/>
          </p:nvGrpSpPr>
          <p:grpSpPr>
            <a:xfrm>
              <a:off x="9763642" y="1646493"/>
              <a:ext cx="1923003" cy="268244"/>
              <a:chOff x="85723" y="3036932"/>
              <a:chExt cx="1923003" cy="268244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1DDA0233-E151-45D6-97E5-84FE11DD6F7F}"/>
                  </a:ext>
                </a:extLst>
              </p:cNvPr>
              <p:cNvSpPr/>
              <p:nvPr/>
            </p:nvSpPr>
            <p:spPr>
              <a:xfrm>
                <a:off x="85723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110FEF9C-F2A8-49D7-95C3-F51346C11647}"/>
                  </a:ext>
                </a:extLst>
              </p:cNvPr>
              <p:cNvSpPr/>
              <p:nvPr/>
            </p:nvSpPr>
            <p:spPr>
              <a:xfrm>
                <a:off x="328075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05FF9F9F-7B6A-4EA6-9AF3-62DC3A16D543}"/>
                  </a:ext>
                </a:extLst>
              </p:cNvPr>
              <p:cNvSpPr/>
              <p:nvPr/>
            </p:nvSpPr>
            <p:spPr>
              <a:xfrm>
                <a:off x="570427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36580413-679C-4FDB-A1B4-2C05F3D838F1}"/>
                  </a:ext>
                </a:extLst>
              </p:cNvPr>
              <p:cNvSpPr/>
              <p:nvPr/>
            </p:nvSpPr>
            <p:spPr>
              <a:xfrm>
                <a:off x="807510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FC8A4DE9-AF2F-46A5-8CAB-4FC3AE496ACE}"/>
                  </a:ext>
                </a:extLst>
              </p:cNvPr>
              <p:cNvSpPr/>
              <p:nvPr/>
            </p:nvSpPr>
            <p:spPr>
              <a:xfrm>
                <a:off x="1049861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39B3D82F-D021-4C87-ACF5-3E3CE84D58B9}"/>
                  </a:ext>
                </a:extLst>
              </p:cNvPr>
              <p:cNvSpPr/>
              <p:nvPr/>
            </p:nvSpPr>
            <p:spPr>
              <a:xfrm>
                <a:off x="1286942" y="303731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73B5E4C7-F0DC-44A2-BAE9-EA97FF68649F}"/>
                  </a:ext>
                </a:extLst>
              </p:cNvPr>
              <p:cNvSpPr/>
              <p:nvPr/>
            </p:nvSpPr>
            <p:spPr>
              <a:xfrm>
                <a:off x="1529299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9EF4B93-C38A-4A1C-8F34-A0FC324A2D50}"/>
                  </a:ext>
                </a:extLst>
              </p:cNvPr>
              <p:cNvSpPr/>
              <p:nvPr/>
            </p:nvSpPr>
            <p:spPr>
              <a:xfrm>
                <a:off x="1766374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FE2CC880-F8B7-4196-A58D-618411745968}"/>
                </a:ext>
              </a:extLst>
            </p:cNvPr>
            <p:cNvGrpSpPr/>
            <p:nvPr/>
          </p:nvGrpSpPr>
          <p:grpSpPr>
            <a:xfrm>
              <a:off x="9763642" y="1911025"/>
              <a:ext cx="1923003" cy="268244"/>
              <a:chOff x="85723" y="3036932"/>
              <a:chExt cx="1923003" cy="268244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FFC44D9C-0CFD-4F4D-BE80-94D455C78BCC}"/>
                  </a:ext>
                </a:extLst>
              </p:cNvPr>
              <p:cNvSpPr/>
              <p:nvPr/>
            </p:nvSpPr>
            <p:spPr>
              <a:xfrm>
                <a:off x="85723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049D6AB-BDF7-4E5E-A521-82EF18572497}"/>
                  </a:ext>
                </a:extLst>
              </p:cNvPr>
              <p:cNvSpPr/>
              <p:nvPr/>
            </p:nvSpPr>
            <p:spPr>
              <a:xfrm>
                <a:off x="328075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AABA4E6C-463C-44A5-8DB8-A34BE4A0093F}"/>
                  </a:ext>
                </a:extLst>
              </p:cNvPr>
              <p:cNvSpPr/>
              <p:nvPr/>
            </p:nvSpPr>
            <p:spPr>
              <a:xfrm>
                <a:off x="570427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E12E6A78-C217-43B1-9D21-47CDCCCD12D4}"/>
                  </a:ext>
                </a:extLst>
              </p:cNvPr>
              <p:cNvSpPr/>
              <p:nvPr/>
            </p:nvSpPr>
            <p:spPr>
              <a:xfrm>
                <a:off x="807510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0DF09BD-A1BF-4256-8309-9B57ADC75A21}"/>
                  </a:ext>
                </a:extLst>
              </p:cNvPr>
              <p:cNvSpPr/>
              <p:nvPr/>
            </p:nvSpPr>
            <p:spPr>
              <a:xfrm>
                <a:off x="1049861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0810036-ED73-4565-B31C-FD5545358B47}"/>
                  </a:ext>
                </a:extLst>
              </p:cNvPr>
              <p:cNvSpPr/>
              <p:nvPr/>
            </p:nvSpPr>
            <p:spPr>
              <a:xfrm>
                <a:off x="1286942" y="303731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979D4226-2C4E-43B7-8AD8-CB2CEFA6FAF1}"/>
                  </a:ext>
                </a:extLst>
              </p:cNvPr>
              <p:cNvSpPr/>
              <p:nvPr/>
            </p:nvSpPr>
            <p:spPr>
              <a:xfrm>
                <a:off x="1529299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BC7CECF-46E4-41CA-AFC2-829C62499901}"/>
                  </a:ext>
                </a:extLst>
              </p:cNvPr>
              <p:cNvSpPr/>
              <p:nvPr/>
            </p:nvSpPr>
            <p:spPr>
              <a:xfrm>
                <a:off x="1766374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2F33747B-6124-4015-BCA8-A05D85E896C3}"/>
                </a:ext>
              </a:extLst>
            </p:cNvPr>
            <p:cNvGrpSpPr/>
            <p:nvPr/>
          </p:nvGrpSpPr>
          <p:grpSpPr>
            <a:xfrm>
              <a:off x="9763642" y="2175557"/>
              <a:ext cx="1923003" cy="268244"/>
              <a:chOff x="85723" y="3036932"/>
              <a:chExt cx="1923003" cy="268244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515CF718-5792-4FBC-B09E-0ACD7E239E63}"/>
                  </a:ext>
                </a:extLst>
              </p:cNvPr>
              <p:cNvSpPr/>
              <p:nvPr/>
            </p:nvSpPr>
            <p:spPr>
              <a:xfrm>
                <a:off x="85723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DA9A27FE-C715-44D2-8233-4E7D238CC180}"/>
                  </a:ext>
                </a:extLst>
              </p:cNvPr>
              <p:cNvSpPr/>
              <p:nvPr/>
            </p:nvSpPr>
            <p:spPr>
              <a:xfrm>
                <a:off x="328075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71DCDCB-7DBB-40E9-B51E-78F87D9AED43}"/>
                  </a:ext>
                </a:extLst>
              </p:cNvPr>
              <p:cNvSpPr/>
              <p:nvPr/>
            </p:nvSpPr>
            <p:spPr>
              <a:xfrm>
                <a:off x="570427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8D4E97A-D275-4235-85D9-1715F3A089B1}"/>
                  </a:ext>
                </a:extLst>
              </p:cNvPr>
              <p:cNvSpPr/>
              <p:nvPr/>
            </p:nvSpPr>
            <p:spPr>
              <a:xfrm>
                <a:off x="807510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F6E08330-5E06-4F5D-9E1A-905A930CA500}"/>
                  </a:ext>
                </a:extLst>
              </p:cNvPr>
              <p:cNvSpPr/>
              <p:nvPr/>
            </p:nvSpPr>
            <p:spPr>
              <a:xfrm>
                <a:off x="1049861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A1F30BD-53DB-4057-A3E0-6BA0BBDCE6CA}"/>
                  </a:ext>
                </a:extLst>
              </p:cNvPr>
              <p:cNvSpPr/>
              <p:nvPr/>
            </p:nvSpPr>
            <p:spPr>
              <a:xfrm>
                <a:off x="1286942" y="303731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D10E6F48-1CD9-4088-8AEA-0442B641013D}"/>
                  </a:ext>
                </a:extLst>
              </p:cNvPr>
              <p:cNvSpPr/>
              <p:nvPr/>
            </p:nvSpPr>
            <p:spPr>
              <a:xfrm>
                <a:off x="1529299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6EBA329A-13C0-430A-B282-AE82EA5F512F}"/>
                  </a:ext>
                </a:extLst>
              </p:cNvPr>
              <p:cNvSpPr/>
              <p:nvPr/>
            </p:nvSpPr>
            <p:spPr>
              <a:xfrm>
                <a:off x="1766374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CC739362-C063-45D8-8D68-69452ACAC735}"/>
                </a:ext>
              </a:extLst>
            </p:cNvPr>
            <p:cNvGrpSpPr/>
            <p:nvPr/>
          </p:nvGrpSpPr>
          <p:grpSpPr>
            <a:xfrm>
              <a:off x="9766278" y="2443041"/>
              <a:ext cx="1923003" cy="268244"/>
              <a:chOff x="85723" y="3036932"/>
              <a:chExt cx="1923003" cy="268244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3377CD77-7BB9-45D3-9054-38BE20AF5071}"/>
                  </a:ext>
                </a:extLst>
              </p:cNvPr>
              <p:cNvSpPr/>
              <p:nvPr/>
            </p:nvSpPr>
            <p:spPr>
              <a:xfrm>
                <a:off x="85723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908BB8D0-7AD6-4F53-B945-D8B24F0CAAFF}"/>
                  </a:ext>
                </a:extLst>
              </p:cNvPr>
              <p:cNvSpPr/>
              <p:nvPr/>
            </p:nvSpPr>
            <p:spPr>
              <a:xfrm>
                <a:off x="328075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DCF981D4-EF17-4E9D-BC40-18A1950518C0}"/>
                  </a:ext>
                </a:extLst>
              </p:cNvPr>
              <p:cNvSpPr/>
              <p:nvPr/>
            </p:nvSpPr>
            <p:spPr>
              <a:xfrm>
                <a:off x="570427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E0D9171B-B5E2-485E-9F6A-ED57CE8C167F}"/>
                  </a:ext>
                </a:extLst>
              </p:cNvPr>
              <p:cNvSpPr/>
              <p:nvPr/>
            </p:nvSpPr>
            <p:spPr>
              <a:xfrm>
                <a:off x="807510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5F7562EB-8FCC-44C8-8B71-96FE80AAF829}"/>
                  </a:ext>
                </a:extLst>
              </p:cNvPr>
              <p:cNvSpPr/>
              <p:nvPr/>
            </p:nvSpPr>
            <p:spPr>
              <a:xfrm>
                <a:off x="1049861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06B2799E-17D6-464C-9A8F-B01A248D3C2A}"/>
                  </a:ext>
                </a:extLst>
              </p:cNvPr>
              <p:cNvSpPr/>
              <p:nvPr/>
            </p:nvSpPr>
            <p:spPr>
              <a:xfrm>
                <a:off x="1286942" y="303731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673DE95D-A2C0-46A5-B9AE-EF501B1A6405}"/>
                  </a:ext>
                </a:extLst>
              </p:cNvPr>
              <p:cNvSpPr/>
              <p:nvPr/>
            </p:nvSpPr>
            <p:spPr>
              <a:xfrm>
                <a:off x="1529299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0C663097-6221-4846-8B9A-F06B8E495631}"/>
                  </a:ext>
                </a:extLst>
              </p:cNvPr>
              <p:cNvSpPr/>
              <p:nvPr/>
            </p:nvSpPr>
            <p:spPr>
              <a:xfrm>
                <a:off x="1766374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F00A0B37-3DB9-4BFA-8CA6-1B8F0721A8D7}"/>
                </a:ext>
              </a:extLst>
            </p:cNvPr>
            <p:cNvGrpSpPr/>
            <p:nvPr/>
          </p:nvGrpSpPr>
          <p:grpSpPr>
            <a:xfrm>
              <a:off x="9766278" y="2706433"/>
              <a:ext cx="1923003" cy="268244"/>
              <a:chOff x="85723" y="3036932"/>
              <a:chExt cx="1923003" cy="268244"/>
            </a:xfrm>
          </p:grpSpPr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A27EA2A-5B11-434D-B23F-A3F37E05E90D}"/>
                  </a:ext>
                </a:extLst>
              </p:cNvPr>
              <p:cNvSpPr/>
              <p:nvPr/>
            </p:nvSpPr>
            <p:spPr>
              <a:xfrm>
                <a:off x="85723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0A788BDE-BCD0-4C36-AD2E-3F423E2DD4F9}"/>
                  </a:ext>
                </a:extLst>
              </p:cNvPr>
              <p:cNvSpPr/>
              <p:nvPr/>
            </p:nvSpPr>
            <p:spPr>
              <a:xfrm>
                <a:off x="328075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669F572D-3555-411F-BA1C-FB5C7BAA9F21}"/>
                  </a:ext>
                </a:extLst>
              </p:cNvPr>
              <p:cNvSpPr/>
              <p:nvPr/>
            </p:nvSpPr>
            <p:spPr>
              <a:xfrm>
                <a:off x="570427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8E532B34-6A1E-4A81-93E2-94E31F0891DE}"/>
                  </a:ext>
                </a:extLst>
              </p:cNvPr>
              <p:cNvSpPr/>
              <p:nvPr/>
            </p:nvSpPr>
            <p:spPr>
              <a:xfrm>
                <a:off x="807510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BB1CFEB-FAC2-4B2C-9C37-7C4236112507}"/>
                  </a:ext>
                </a:extLst>
              </p:cNvPr>
              <p:cNvSpPr/>
              <p:nvPr/>
            </p:nvSpPr>
            <p:spPr>
              <a:xfrm>
                <a:off x="1049861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4B1CC57-51D4-4DBB-A43A-5BBD314F7CD8}"/>
                  </a:ext>
                </a:extLst>
              </p:cNvPr>
              <p:cNvSpPr/>
              <p:nvPr/>
            </p:nvSpPr>
            <p:spPr>
              <a:xfrm>
                <a:off x="1286942" y="303731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7A75DF7E-8243-4F76-9EBE-C5F4B1689669}"/>
                  </a:ext>
                </a:extLst>
              </p:cNvPr>
              <p:cNvSpPr/>
              <p:nvPr/>
            </p:nvSpPr>
            <p:spPr>
              <a:xfrm>
                <a:off x="1529299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2E72DAA3-6CB8-4F34-9A29-F5893F174C85}"/>
                  </a:ext>
                </a:extLst>
              </p:cNvPr>
              <p:cNvSpPr/>
              <p:nvPr/>
            </p:nvSpPr>
            <p:spPr>
              <a:xfrm>
                <a:off x="1766374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15538090-E5DA-4D8A-A576-46777E14A6B1}"/>
                </a:ext>
              </a:extLst>
            </p:cNvPr>
            <p:cNvGrpSpPr/>
            <p:nvPr/>
          </p:nvGrpSpPr>
          <p:grpSpPr>
            <a:xfrm>
              <a:off x="9768914" y="2971725"/>
              <a:ext cx="1923003" cy="268244"/>
              <a:chOff x="85723" y="3036932"/>
              <a:chExt cx="1923003" cy="268244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914F8824-89FB-4444-BF14-3D41F456F968}"/>
                  </a:ext>
                </a:extLst>
              </p:cNvPr>
              <p:cNvSpPr/>
              <p:nvPr/>
            </p:nvSpPr>
            <p:spPr>
              <a:xfrm>
                <a:off x="85723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FF7A2D35-89CA-4A4E-A803-67303538F337}"/>
                  </a:ext>
                </a:extLst>
              </p:cNvPr>
              <p:cNvSpPr/>
              <p:nvPr/>
            </p:nvSpPr>
            <p:spPr>
              <a:xfrm>
                <a:off x="328075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659C56A-8DED-4296-8CD6-5F523BD99F0C}"/>
                  </a:ext>
                </a:extLst>
              </p:cNvPr>
              <p:cNvSpPr/>
              <p:nvPr/>
            </p:nvSpPr>
            <p:spPr>
              <a:xfrm>
                <a:off x="570427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EC72105-2A0A-47B1-901C-E600C4FE6A38}"/>
                  </a:ext>
                </a:extLst>
              </p:cNvPr>
              <p:cNvSpPr/>
              <p:nvPr/>
            </p:nvSpPr>
            <p:spPr>
              <a:xfrm>
                <a:off x="807510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B5EB8DCF-826E-4147-9B52-FB6142D0DC8D}"/>
                  </a:ext>
                </a:extLst>
              </p:cNvPr>
              <p:cNvSpPr/>
              <p:nvPr/>
            </p:nvSpPr>
            <p:spPr>
              <a:xfrm>
                <a:off x="1049861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B308C7BF-F7D5-414A-ADF6-5E9A6624A4D3}"/>
                  </a:ext>
                </a:extLst>
              </p:cNvPr>
              <p:cNvSpPr/>
              <p:nvPr/>
            </p:nvSpPr>
            <p:spPr>
              <a:xfrm>
                <a:off x="1286942" y="303731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F82BAFB7-219A-4511-BCA4-878E4320F6C0}"/>
                  </a:ext>
                </a:extLst>
              </p:cNvPr>
              <p:cNvSpPr/>
              <p:nvPr/>
            </p:nvSpPr>
            <p:spPr>
              <a:xfrm>
                <a:off x="1529299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500F077-D750-4835-84BA-2F5C4BAB92FD}"/>
                  </a:ext>
                </a:extLst>
              </p:cNvPr>
              <p:cNvSpPr/>
              <p:nvPr/>
            </p:nvSpPr>
            <p:spPr>
              <a:xfrm>
                <a:off x="1766374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650C4425-AD38-4878-A7E5-E597F5ABB3CA}"/>
                </a:ext>
              </a:extLst>
            </p:cNvPr>
            <p:cNvGrpSpPr/>
            <p:nvPr/>
          </p:nvGrpSpPr>
          <p:grpSpPr>
            <a:xfrm>
              <a:off x="9771314" y="3241507"/>
              <a:ext cx="1923003" cy="268244"/>
              <a:chOff x="85723" y="3036932"/>
              <a:chExt cx="1923003" cy="268244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30849685-17FD-4E02-B8B0-E1903C3C5D83}"/>
                  </a:ext>
                </a:extLst>
              </p:cNvPr>
              <p:cNvSpPr/>
              <p:nvPr/>
            </p:nvSpPr>
            <p:spPr>
              <a:xfrm>
                <a:off x="85723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CEA532F-4C3D-4202-BAE5-6D64A6DED7CC}"/>
                  </a:ext>
                </a:extLst>
              </p:cNvPr>
              <p:cNvSpPr/>
              <p:nvPr/>
            </p:nvSpPr>
            <p:spPr>
              <a:xfrm>
                <a:off x="328075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40778206-2878-4BF9-ADF8-986AF6814849}"/>
                  </a:ext>
                </a:extLst>
              </p:cNvPr>
              <p:cNvSpPr/>
              <p:nvPr/>
            </p:nvSpPr>
            <p:spPr>
              <a:xfrm>
                <a:off x="570427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799FBF7D-2FD9-474B-8633-61AC6AB14657}"/>
                  </a:ext>
                </a:extLst>
              </p:cNvPr>
              <p:cNvSpPr/>
              <p:nvPr/>
            </p:nvSpPr>
            <p:spPr>
              <a:xfrm>
                <a:off x="807510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1279A555-82E6-4216-A6BB-0376A23375C6}"/>
                  </a:ext>
                </a:extLst>
              </p:cNvPr>
              <p:cNvSpPr/>
              <p:nvPr/>
            </p:nvSpPr>
            <p:spPr>
              <a:xfrm>
                <a:off x="1049861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3C6CDE88-6FC6-4139-AA76-C5E2259614D3}"/>
                  </a:ext>
                </a:extLst>
              </p:cNvPr>
              <p:cNvSpPr/>
              <p:nvPr/>
            </p:nvSpPr>
            <p:spPr>
              <a:xfrm>
                <a:off x="1286942" y="303731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E20DCE59-4783-4F53-9C94-9754FF64C16A}"/>
                  </a:ext>
                </a:extLst>
              </p:cNvPr>
              <p:cNvSpPr/>
              <p:nvPr/>
            </p:nvSpPr>
            <p:spPr>
              <a:xfrm>
                <a:off x="1529299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114DD11C-7AF7-48D8-8EE0-933BC77E4779}"/>
                  </a:ext>
                </a:extLst>
              </p:cNvPr>
              <p:cNvSpPr/>
              <p:nvPr/>
            </p:nvSpPr>
            <p:spPr>
              <a:xfrm>
                <a:off x="1766374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3BD4C983-B7AE-4145-9804-9D8999697683}"/>
                </a:ext>
              </a:extLst>
            </p:cNvPr>
            <p:cNvGrpSpPr/>
            <p:nvPr/>
          </p:nvGrpSpPr>
          <p:grpSpPr>
            <a:xfrm>
              <a:off x="9771314" y="3506039"/>
              <a:ext cx="1923003" cy="268244"/>
              <a:chOff x="85723" y="3036932"/>
              <a:chExt cx="1923003" cy="268244"/>
            </a:xfrm>
          </p:grpSpPr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DED73CE3-3E86-418C-BA4B-F2EE0E11DD1A}"/>
                  </a:ext>
                </a:extLst>
              </p:cNvPr>
              <p:cNvSpPr/>
              <p:nvPr/>
            </p:nvSpPr>
            <p:spPr>
              <a:xfrm>
                <a:off x="85723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9F5F9E35-B72E-449E-8449-04A27D414C3D}"/>
                  </a:ext>
                </a:extLst>
              </p:cNvPr>
              <p:cNvSpPr/>
              <p:nvPr/>
            </p:nvSpPr>
            <p:spPr>
              <a:xfrm>
                <a:off x="328075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91E06D81-34EA-4FDB-8C1F-051630D5EE1D}"/>
                  </a:ext>
                </a:extLst>
              </p:cNvPr>
              <p:cNvSpPr/>
              <p:nvPr/>
            </p:nvSpPr>
            <p:spPr>
              <a:xfrm>
                <a:off x="570427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94F86CE9-6CB9-46FD-BB0C-6CC333185618}"/>
                  </a:ext>
                </a:extLst>
              </p:cNvPr>
              <p:cNvSpPr/>
              <p:nvPr/>
            </p:nvSpPr>
            <p:spPr>
              <a:xfrm>
                <a:off x="807510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D9B68D76-F3F7-4C74-A9ED-65036713F19B}"/>
                  </a:ext>
                </a:extLst>
              </p:cNvPr>
              <p:cNvSpPr/>
              <p:nvPr/>
            </p:nvSpPr>
            <p:spPr>
              <a:xfrm>
                <a:off x="1049861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1AF5A352-BF2F-456A-AD77-4000A76778A7}"/>
                  </a:ext>
                </a:extLst>
              </p:cNvPr>
              <p:cNvSpPr/>
              <p:nvPr/>
            </p:nvSpPr>
            <p:spPr>
              <a:xfrm>
                <a:off x="1286942" y="303731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12D6758C-9859-414B-A09F-28580AC5F8FC}"/>
                  </a:ext>
                </a:extLst>
              </p:cNvPr>
              <p:cNvSpPr/>
              <p:nvPr/>
            </p:nvSpPr>
            <p:spPr>
              <a:xfrm>
                <a:off x="1529299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8401565-EE88-4DA2-82F1-4740F22483CC}"/>
                  </a:ext>
                </a:extLst>
              </p:cNvPr>
              <p:cNvSpPr/>
              <p:nvPr/>
            </p:nvSpPr>
            <p:spPr>
              <a:xfrm>
                <a:off x="1766374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BB36AD09-B7B6-4B70-A508-735B9A5E23A1}"/>
                </a:ext>
              </a:extLst>
            </p:cNvPr>
            <p:cNvGrpSpPr/>
            <p:nvPr/>
          </p:nvGrpSpPr>
          <p:grpSpPr>
            <a:xfrm>
              <a:off x="9771314" y="3770571"/>
              <a:ext cx="1923003" cy="268244"/>
              <a:chOff x="85723" y="3036932"/>
              <a:chExt cx="1923003" cy="268244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CCF8292-2AAF-4853-BF86-CD8D59593D52}"/>
                  </a:ext>
                </a:extLst>
              </p:cNvPr>
              <p:cNvSpPr/>
              <p:nvPr/>
            </p:nvSpPr>
            <p:spPr>
              <a:xfrm>
                <a:off x="85723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3346DC93-41AB-44F0-88D4-0A0E323AC4CB}"/>
                  </a:ext>
                </a:extLst>
              </p:cNvPr>
              <p:cNvSpPr/>
              <p:nvPr/>
            </p:nvSpPr>
            <p:spPr>
              <a:xfrm>
                <a:off x="328075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A308F268-DD24-4934-BD44-FAA6833EE5A9}"/>
                  </a:ext>
                </a:extLst>
              </p:cNvPr>
              <p:cNvSpPr/>
              <p:nvPr/>
            </p:nvSpPr>
            <p:spPr>
              <a:xfrm>
                <a:off x="570427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8C44CC2A-524A-4E77-BE00-570376A671C4}"/>
                  </a:ext>
                </a:extLst>
              </p:cNvPr>
              <p:cNvSpPr/>
              <p:nvPr/>
            </p:nvSpPr>
            <p:spPr>
              <a:xfrm>
                <a:off x="807510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29D7E3DD-FFA5-437D-9344-CD20A7C60BC6}"/>
                  </a:ext>
                </a:extLst>
              </p:cNvPr>
              <p:cNvSpPr/>
              <p:nvPr/>
            </p:nvSpPr>
            <p:spPr>
              <a:xfrm>
                <a:off x="1049861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6AC66382-8546-4872-92A4-BF62379A78DF}"/>
                  </a:ext>
                </a:extLst>
              </p:cNvPr>
              <p:cNvSpPr/>
              <p:nvPr/>
            </p:nvSpPr>
            <p:spPr>
              <a:xfrm>
                <a:off x="1286942" y="303731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DE0CEA80-EACA-423C-BA51-444F339BA2F7}"/>
                  </a:ext>
                </a:extLst>
              </p:cNvPr>
              <p:cNvSpPr/>
              <p:nvPr/>
            </p:nvSpPr>
            <p:spPr>
              <a:xfrm>
                <a:off x="1529299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47FB8568-0161-46C9-9859-DA65054EBFF5}"/>
                  </a:ext>
                </a:extLst>
              </p:cNvPr>
              <p:cNvSpPr/>
              <p:nvPr/>
            </p:nvSpPr>
            <p:spPr>
              <a:xfrm>
                <a:off x="1766374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67C176C1-BA35-4064-A5FE-EE2E48E4219E}"/>
                </a:ext>
              </a:extLst>
            </p:cNvPr>
            <p:cNvGrpSpPr/>
            <p:nvPr/>
          </p:nvGrpSpPr>
          <p:grpSpPr>
            <a:xfrm>
              <a:off x="9773950" y="4038055"/>
              <a:ext cx="1923003" cy="268244"/>
              <a:chOff x="85723" y="3036932"/>
              <a:chExt cx="1923003" cy="268244"/>
            </a:xfrm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8DCC54AE-C3E0-42BF-9356-B68E5B2AB2BF}"/>
                  </a:ext>
                </a:extLst>
              </p:cNvPr>
              <p:cNvSpPr/>
              <p:nvPr/>
            </p:nvSpPr>
            <p:spPr>
              <a:xfrm>
                <a:off x="85723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B922D32D-E68D-4C56-A44D-CB0F29C9B685}"/>
                  </a:ext>
                </a:extLst>
              </p:cNvPr>
              <p:cNvSpPr/>
              <p:nvPr/>
            </p:nvSpPr>
            <p:spPr>
              <a:xfrm>
                <a:off x="328075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BA50598F-BBBB-4E0A-AA23-F0B977637893}"/>
                  </a:ext>
                </a:extLst>
              </p:cNvPr>
              <p:cNvSpPr/>
              <p:nvPr/>
            </p:nvSpPr>
            <p:spPr>
              <a:xfrm>
                <a:off x="570427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D3822A83-0DDB-4D0F-8439-34A48C3FB1D6}"/>
                  </a:ext>
                </a:extLst>
              </p:cNvPr>
              <p:cNvSpPr/>
              <p:nvPr/>
            </p:nvSpPr>
            <p:spPr>
              <a:xfrm>
                <a:off x="807510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B8A5B9A2-3123-4BCD-82EC-3AB996397AB8}"/>
                  </a:ext>
                </a:extLst>
              </p:cNvPr>
              <p:cNvSpPr/>
              <p:nvPr/>
            </p:nvSpPr>
            <p:spPr>
              <a:xfrm>
                <a:off x="1049861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A08E4563-5809-495E-9B29-A5EB52646F17}"/>
                  </a:ext>
                </a:extLst>
              </p:cNvPr>
              <p:cNvSpPr/>
              <p:nvPr/>
            </p:nvSpPr>
            <p:spPr>
              <a:xfrm>
                <a:off x="1286942" y="303731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7A9432AA-3A57-4BA8-B39B-3972CA07319D}"/>
                  </a:ext>
                </a:extLst>
              </p:cNvPr>
              <p:cNvSpPr/>
              <p:nvPr/>
            </p:nvSpPr>
            <p:spPr>
              <a:xfrm>
                <a:off x="1529299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244D504A-7F64-462F-AF19-F13679ECA6E7}"/>
                  </a:ext>
                </a:extLst>
              </p:cNvPr>
              <p:cNvSpPr/>
              <p:nvPr/>
            </p:nvSpPr>
            <p:spPr>
              <a:xfrm>
                <a:off x="1766374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9BF315E8-F116-4A27-AA1F-D3EF229C3C04}"/>
                </a:ext>
              </a:extLst>
            </p:cNvPr>
            <p:cNvGrpSpPr/>
            <p:nvPr/>
          </p:nvGrpSpPr>
          <p:grpSpPr>
            <a:xfrm>
              <a:off x="9773950" y="4301447"/>
              <a:ext cx="1923003" cy="268244"/>
              <a:chOff x="85723" y="3036932"/>
              <a:chExt cx="1923003" cy="268244"/>
            </a:xfrm>
          </p:grpSpPr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E7B638F9-3A92-4F01-A971-F7E413E6907C}"/>
                  </a:ext>
                </a:extLst>
              </p:cNvPr>
              <p:cNvSpPr/>
              <p:nvPr/>
            </p:nvSpPr>
            <p:spPr>
              <a:xfrm>
                <a:off x="85723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83B8D7E7-5FF9-4FA6-B3B9-B2E8450DCB0E}"/>
                  </a:ext>
                </a:extLst>
              </p:cNvPr>
              <p:cNvSpPr/>
              <p:nvPr/>
            </p:nvSpPr>
            <p:spPr>
              <a:xfrm>
                <a:off x="328075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E1B8AF4B-77A7-4375-9791-ED549A04A12C}"/>
                  </a:ext>
                </a:extLst>
              </p:cNvPr>
              <p:cNvSpPr/>
              <p:nvPr/>
            </p:nvSpPr>
            <p:spPr>
              <a:xfrm>
                <a:off x="570427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4B7524B2-02A8-4C63-A300-AC770B06E2AD}"/>
                  </a:ext>
                </a:extLst>
              </p:cNvPr>
              <p:cNvSpPr/>
              <p:nvPr/>
            </p:nvSpPr>
            <p:spPr>
              <a:xfrm>
                <a:off x="807510" y="3037134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26785B64-F44F-49E6-B969-E198A2021AE9}"/>
                  </a:ext>
                </a:extLst>
              </p:cNvPr>
              <p:cNvSpPr/>
              <p:nvPr/>
            </p:nvSpPr>
            <p:spPr>
              <a:xfrm>
                <a:off x="1049861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B691FFB3-1342-4A50-8B5D-DE0677E9CF4E}"/>
                  </a:ext>
                </a:extLst>
              </p:cNvPr>
              <p:cNvSpPr/>
              <p:nvPr/>
            </p:nvSpPr>
            <p:spPr>
              <a:xfrm>
                <a:off x="1286942" y="303731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18117B82-B7C2-4DF2-BB24-663E89C66CDD}"/>
                  </a:ext>
                </a:extLst>
              </p:cNvPr>
              <p:cNvSpPr/>
              <p:nvPr/>
            </p:nvSpPr>
            <p:spPr>
              <a:xfrm>
                <a:off x="1529299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764548CF-58AF-4A63-B418-4796A51F3126}"/>
                  </a:ext>
                </a:extLst>
              </p:cNvPr>
              <p:cNvSpPr/>
              <p:nvPr/>
            </p:nvSpPr>
            <p:spPr>
              <a:xfrm>
                <a:off x="1766374" y="3036932"/>
                <a:ext cx="242352" cy="2678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1" name="文本框 190">
            <a:extLst>
              <a:ext uri="{FF2B5EF4-FFF2-40B4-BE49-F238E27FC236}">
                <a16:creationId xmlns:a16="http://schemas.microsoft.com/office/drawing/2014/main" id="{4BABC790-6D5A-4A46-ABC0-141528DD9968}"/>
              </a:ext>
            </a:extLst>
          </p:cNvPr>
          <p:cNvSpPr txBox="1"/>
          <p:nvPr/>
        </p:nvSpPr>
        <p:spPr>
          <a:xfrm>
            <a:off x="9852492" y="90548"/>
            <a:ext cx="181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8x16 ASCII</a:t>
            </a:r>
            <a:r>
              <a:rPr lang="zh-CN" altLang="en-US" dirty="0"/>
              <a:t>点阵</a:t>
            </a:r>
          </a:p>
        </p:txBody>
      </p:sp>
    </p:spTree>
    <p:extLst>
      <p:ext uri="{BB962C8B-B14F-4D97-AF65-F5344CB8AC3E}">
        <p14:creationId xmlns:p14="http://schemas.microsoft.com/office/powerpoint/2010/main" val="392048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D8633A-A142-4E5B-9B72-D08507A544D5}"/>
              </a:ext>
            </a:extLst>
          </p:cNvPr>
          <p:cNvSpPr/>
          <p:nvPr/>
        </p:nvSpPr>
        <p:spPr>
          <a:xfrm>
            <a:off x="-1832" y="0"/>
            <a:ext cx="12193832" cy="6858000"/>
          </a:xfrm>
          <a:prstGeom prst="rect">
            <a:avLst/>
          </a:prstGeom>
          <a:gradFill flip="none" rotWithShape="1">
            <a:gsLst>
              <a:gs pos="0">
                <a:srgbClr val="3FA6CA">
                  <a:tint val="66000"/>
                  <a:satMod val="160000"/>
                </a:srgbClr>
              </a:gs>
              <a:gs pos="50000">
                <a:srgbClr val="3FA6CA">
                  <a:tint val="44500"/>
                  <a:satMod val="160000"/>
                </a:srgbClr>
              </a:gs>
              <a:gs pos="100000">
                <a:srgbClr val="3FA6C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D42464-254F-41CF-A2CF-7BB7989CA2E5}"/>
              </a:ext>
            </a:extLst>
          </p:cNvPr>
          <p:cNvSpPr txBox="1"/>
          <p:nvPr/>
        </p:nvSpPr>
        <p:spPr>
          <a:xfrm>
            <a:off x="142875" y="142875"/>
            <a:ext cx="588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令人抓狂的图形模式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640x480x16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色模式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269F9D-44CA-402E-92DD-2066C55F3D9A}"/>
              </a:ext>
            </a:extLst>
          </p:cNvPr>
          <p:cNvSpPr txBox="1"/>
          <p:nvPr/>
        </p:nvSpPr>
        <p:spPr>
          <a:xfrm>
            <a:off x="285749" y="904875"/>
            <a:ext cx="11515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文本模式是通过</a:t>
            </a:r>
            <a:r>
              <a:rPr lang="en-US" altLang="zh-CN" dirty="0"/>
              <a:t>ASCII</a:t>
            </a:r>
            <a:r>
              <a:rPr lang="zh-CN" altLang="en-US" dirty="0"/>
              <a:t>码指定字符偏移位置，再通过字符发生器直接在显示器上输出相应的字符。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图形模式是直接对单个像素点进行操作。只要规定好像素点的值在内存中的映射位置，就可以对像素点进行操作了。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16</a:t>
            </a:r>
            <a:r>
              <a:rPr lang="zh-CN" altLang="en-US" dirty="0"/>
              <a:t>色模式下，一个像素点对应</a:t>
            </a:r>
            <a:r>
              <a:rPr lang="en-US" altLang="zh-CN" dirty="0"/>
              <a:t>4bit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F36397-71AD-4D0B-99FD-23444D4B8A5E}"/>
              </a:ext>
            </a:extLst>
          </p:cNvPr>
          <p:cNvSpPr/>
          <p:nvPr/>
        </p:nvSpPr>
        <p:spPr>
          <a:xfrm>
            <a:off x="390526" y="2924175"/>
            <a:ext cx="2362202" cy="504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A86051C-F639-495A-B3F9-E0CA56CA5910}"/>
              </a:ext>
            </a:extLst>
          </p:cNvPr>
          <p:cNvSpPr/>
          <p:nvPr/>
        </p:nvSpPr>
        <p:spPr>
          <a:xfrm>
            <a:off x="390524" y="2924174"/>
            <a:ext cx="590551" cy="504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DCAE2D2-8029-40F9-9B15-056B6D36154D}"/>
              </a:ext>
            </a:extLst>
          </p:cNvPr>
          <p:cNvSpPr/>
          <p:nvPr/>
        </p:nvSpPr>
        <p:spPr>
          <a:xfrm>
            <a:off x="981075" y="2924174"/>
            <a:ext cx="590551" cy="504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6481371-5D48-4A10-9D5E-6BDBB6189367}"/>
              </a:ext>
            </a:extLst>
          </p:cNvPr>
          <p:cNvSpPr/>
          <p:nvPr/>
        </p:nvSpPr>
        <p:spPr>
          <a:xfrm>
            <a:off x="1571625" y="2924174"/>
            <a:ext cx="590551" cy="504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472408E-6DC5-4BC5-93DE-ED5EC5802093}"/>
              </a:ext>
            </a:extLst>
          </p:cNvPr>
          <p:cNvSpPr/>
          <p:nvPr/>
        </p:nvSpPr>
        <p:spPr>
          <a:xfrm>
            <a:off x="2162176" y="2924174"/>
            <a:ext cx="590551" cy="504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93EDB1-7955-49FB-A4DD-6D950D64E254}"/>
              </a:ext>
            </a:extLst>
          </p:cNvPr>
          <p:cNvSpPr txBox="1"/>
          <p:nvPr/>
        </p:nvSpPr>
        <p:spPr>
          <a:xfrm>
            <a:off x="285749" y="3564076"/>
            <a:ext cx="326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因为绿色比较淡，所以占</a:t>
            </a:r>
            <a:r>
              <a:rPr lang="en-US" altLang="zh-CN" dirty="0"/>
              <a:t>2bit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C2A447-8ADB-499C-8868-1CB6DF38861C}"/>
              </a:ext>
            </a:extLst>
          </p:cNvPr>
          <p:cNvSpPr txBox="1"/>
          <p:nvPr/>
        </p:nvSpPr>
        <p:spPr>
          <a:xfrm>
            <a:off x="285749" y="4107356"/>
            <a:ext cx="66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Question</a:t>
            </a:r>
            <a:r>
              <a:rPr lang="zh-CN" altLang="en-US" dirty="0"/>
              <a:t>：像素点和内存对应的关系是否如下图所示呢？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123DEF6-C17D-462A-8ECB-DE5E14D00201}"/>
              </a:ext>
            </a:extLst>
          </p:cNvPr>
          <p:cNvSpPr/>
          <p:nvPr/>
        </p:nvSpPr>
        <p:spPr>
          <a:xfrm>
            <a:off x="390524" y="5681866"/>
            <a:ext cx="9563100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显存映射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6FFE93B-0F19-4BED-9335-ADDCF94E5C52}"/>
              </a:ext>
            </a:extLst>
          </p:cNvPr>
          <p:cNvSpPr/>
          <p:nvPr/>
        </p:nvSpPr>
        <p:spPr>
          <a:xfrm>
            <a:off x="390524" y="5681866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1655EAE-A176-42C8-B232-06C676EC7F0F}"/>
              </a:ext>
            </a:extLst>
          </p:cNvPr>
          <p:cNvSpPr/>
          <p:nvPr/>
        </p:nvSpPr>
        <p:spPr>
          <a:xfrm>
            <a:off x="828675" y="5681866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858E028-21B6-4B9C-815F-6901D9BEFA16}"/>
              </a:ext>
            </a:extLst>
          </p:cNvPr>
          <p:cNvSpPr/>
          <p:nvPr/>
        </p:nvSpPr>
        <p:spPr>
          <a:xfrm>
            <a:off x="1266826" y="5681866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57CC05-72E6-4A4A-9DDF-9EA4BE9AFCFB}"/>
              </a:ext>
            </a:extLst>
          </p:cNvPr>
          <p:cNvSpPr/>
          <p:nvPr/>
        </p:nvSpPr>
        <p:spPr>
          <a:xfrm>
            <a:off x="1704977" y="5681866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BD7D8D1-3513-431A-A317-FDD8B79A7CD9}"/>
              </a:ext>
            </a:extLst>
          </p:cNvPr>
          <p:cNvSpPr/>
          <p:nvPr/>
        </p:nvSpPr>
        <p:spPr>
          <a:xfrm>
            <a:off x="2143128" y="5681866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A1EDA91-A8AE-454F-92B6-F41757C06A91}"/>
              </a:ext>
            </a:extLst>
          </p:cNvPr>
          <p:cNvSpPr/>
          <p:nvPr/>
        </p:nvSpPr>
        <p:spPr>
          <a:xfrm>
            <a:off x="2535484" y="5681866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457AA78-A94D-423C-B277-49C904063F67}"/>
              </a:ext>
            </a:extLst>
          </p:cNvPr>
          <p:cNvSpPr/>
          <p:nvPr/>
        </p:nvSpPr>
        <p:spPr>
          <a:xfrm>
            <a:off x="2973635" y="5681866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B66F924-9042-457B-A2ED-CF6DFBA0013F}"/>
              </a:ext>
            </a:extLst>
          </p:cNvPr>
          <p:cNvSpPr/>
          <p:nvPr/>
        </p:nvSpPr>
        <p:spPr>
          <a:xfrm>
            <a:off x="3413616" y="5681866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84AD508-CB5D-4445-AA17-8325803038C4}"/>
              </a:ext>
            </a:extLst>
          </p:cNvPr>
          <p:cNvSpPr/>
          <p:nvPr/>
        </p:nvSpPr>
        <p:spPr>
          <a:xfrm>
            <a:off x="390524" y="4505732"/>
            <a:ext cx="9563100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屏幕像素点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AC0DD4B-6CED-4204-AEAA-E4037E142FF5}"/>
              </a:ext>
            </a:extLst>
          </p:cNvPr>
          <p:cNvSpPr/>
          <p:nvPr/>
        </p:nvSpPr>
        <p:spPr>
          <a:xfrm>
            <a:off x="390523" y="4505732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80F683E-0011-4E90-87F1-0D440CEE0139}"/>
              </a:ext>
            </a:extLst>
          </p:cNvPr>
          <p:cNvSpPr/>
          <p:nvPr/>
        </p:nvSpPr>
        <p:spPr>
          <a:xfrm>
            <a:off x="828674" y="4506098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285BE1F-D8C2-48F1-A12E-E7757FD38972}"/>
              </a:ext>
            </a:extLst>
          </p:cNvPr>
          <p:cNvSpPr/>
          <p:nvPr/>
        </p:nvSpPr>
        <p:spPr>
          <a:xfrm>
            <a:off x="1266824" y="4506098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0E394E0-2E2B-479A-9D9B-67B315C7AFD5}"/>
              </a:ext>
            </a:extLst>
          </p:cNvPr>
          <p:cNvSpPr/>
          <p:nvPr/>
        </p:nvSpPr>
        <p:spPr>
          <a:xfrm>
            <a:off x="1695448" y="4506098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056C1CD-AD05-443F-BEFF-73F8F42C1886}"/>
              </a:ext>
            </a:extLst>
          </p:cNvPr>
          <p:cNvSpPr/>
          <p:nvPr/>
        </p:nvSpPr>
        <p:spPr>
          <a:xfrm>
            <a:off x="2133598" y="4505732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E7377C8-4BC6-4A06-8617-3CDD4422AF34}"/>
              </a:ext>
            </a:extLst>
          </p:cNvPr>
          <p:cNvSpPr/>
          <p:nvPr/>
        </p:nvSpPr>
        <p:spPr>
          <a:xfrm>
            <a:off x="2562218" y="4506421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172AECD-4AA0-437B-9A75-308937F02648}"/>
              </a:ext>
            </a:extLst>
          </p:cNvPr>
          <p:cNvSpPr/>
          <p:nvPr/>
        </p:nvSpPr>
        <p:spPr>
          <a:xfrm>
            <a:off x="3000377" y="4505732"/>
            <a:ext cx="438151" cy="485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53D47A8-17AF-4C12-BDF7-F4E3FC7C2E54}"/>
              </a:ext>
            </a:extLst>
          </p:cNvPr>
          <p:cNvSpPr/>
          <p:nvPr/>
        </p:nvSpPr>
        <p:spPr>
          <a:xfrm>
            <a:off x="390523" y="5681866"/>
            <a:ext cx="1771653" cy="48595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5A2FE54-121F-4F6B-9064-ED88ABAD2BF0}"/>
              </a:ext>
            </a:extLst>
          </p:cNvPr>
          <p:cNvSpPr/>
          <p:nvPr/>
        </p:nvSpPr>
        <p:spPr>
          <a:xfrm>
            <a:off x="2143128" y="5681866"/>
            <a:ext cx="1771653" cy="48595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918D370-2B13-4863-BB77-FC581ACC9A3C}"/>
              </a:ext>
            </a:extLst>
          </p:cNvPr>
          <p:cNvCxnSpPr>
            <a:stCxn id="66" idx="0"/>
            <a:endCxn id="59" idx="2"/>
          </p:cNvCxnSpPr>
          <p:nvPr/>
        </p:nvCxnSpPr>
        <p:spPr>
          <a:xfrm flipH="1" flipV="1">
            <a:off x="609599" y="4991686"/>
            <a:ext cx="666751" cy="690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04D1276-742F-41AA-8689-349CBDFD92C0}"/>
              </a:ext>
            </a:extLst>
          </p:cNvPr>
          <p:cNvCxnSpPr>
            <a:endCxn id="60" idx="2"/>
          </p:cNvCxnSpPr>
          <p:nvPr/>
        </p:nvCxnSpPr>
        <p:spPr>
          <a:xfrm flipH="1" flipV="1">
            <a:off x="1047750" y="4992052"/>
            <a:ext cx="1981204" cy="689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7F6C4C27-AAC3-4CDD-B596-3614ABEC88A1}"/>
              </a:ext>
            </a:extLst>
          </p:cNvPr>
          <p:cNvSpPr txBox="1"/>
          <p:nvPr/>
        </p:nvSpPr>
        <p:spPr>
          <a:xfrm>
            <a:off x="-47628" y="6167454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0xA0000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B5899EA-E976-4DD4-A763-B347EA50B2C4}"/>
              </a:ext>
            </a:extLst>
          </p:cNvPr>
          <p:cNvSpPr txBox="1"/>
          <p:nvPr/>
        </p:nvSpPr>
        <p:spPr>
          <a:xfrm>
            <a:off x="354443" y="5385928"/>
            <a:ext cx="63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D0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364C091-8A82-4D63-8F80-A5786281FA22}"/>
              </a:ext>
            </a:extLst>
          </p:cNvPr>
          <p:cNvSpPr txBox="1"/>
          <p:nvPr/>
        </p:nvSpPr>
        <p:spPr>
          <a:xfrm>
            <a:off x="3421311" y="5363519"/>
            <a:ext cx="63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21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D8633A-A142-4E5B-9B72-D08507A544D5}"/>
              </a:ext>
            </a:extLst>
          </p:cNvPr>
          <p:cNvSpPr/>
          <p:nvPr/>
        </p:nvSpPr>
        <p:spPr>
          <a:xfrm>
            <a:off x="-1832" y="0"/>
            <a:ext cx="12193832" cy="6858000"/>
          </a:xfrm>
          <a:prstGeom prst="rect">
            <a:avLst/>
          </a:prstGeom>
          <a:gradFill flip="none" rotWithShape="1">
            <a:gsLst>
              <a:gs pos="0">
                <a:srgbClr val="3FA6CA">
                  <a:tint val="66000"/>
                  <a:satMod val="160000"/>
                </a:srgbClr>
              </a:gs>
              <a:gs pos="50000">
                <a:srgbClr val="3FA6CA">
                  <a:tint val="44500"/>
                  <a:satMod val="160000"/>
                </a:srgbClr>
              </a:gs>
              <a:gs pos="100000">
                <a:srgbClr val="3FA6C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D42464-254F-41CF-A2CF-7BB7989CA2E5}"/>
              </a:ext>
            </a:extLst>
          </p:cNvPr>
          <p:cNvSpPr txBox="1"/>
          <p:nvPr/>
        </p:nvSpPr>
        <p:spPr>
          <a:xfrm>
            <a:off x="142875" y="142875"/>
            <a:ext cx="588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640x480x16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色模式真实地址映射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269F9D-44CA-402E-92DD-2066C55F3D9A}"/>
              </a:ext>
            </a:extLst>
          </p:cNvPr>
          <p:cNvSpPr txBox="1"/>
          <p:nvPr/>
        </p:nvSpPr>
        <p:spPr>
          <a:xfrm>
            <a:off x="285749" y="904875"/>
            <a:ext cx="1131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Question: </a:t>
            </a:r>
            <a:r>
              <a:rPr lang="zh-CN" altLang="en-US" dirty="0"/>
              <a:t>计算一屏显示需要的内存大小：</a:t>
            </a:r>
            <a:r>
              <a:rPr lang="en-US" altLang="zh-CN" dirty="0"/>
              <a:t>640x480=307200 </a:t>
            </a:r>
            <a:r>
              <a:rPr lang="zh-CN" altLang="en-US" dirty="0"/>
              <a:t>个像素点，若一个像素点对应一个字节，就需要</a:t>
            </a:r>
            <a:r>
              <a:rPr lang="en-US" altLang="zh-CN" dirty="0"/>
              <a:t>300KB</a:t>
            </a:r>
            <a:r>
              <a:rPr lang="zh-CN" altLang="en-US" dirty="0"/>
              <a:t>的存储空间。而显存在内存中的映射最多只有</a:t>
            </a:r>
            <a:r>
              <a:rPr lang="en-US" altLang="zh-CN" dirty="0"/>
              <a:t>128KB</a:t>
            </a:r>
            <a:r>
              <a:rPr lang="zh-CN" altLang="en-US" dirty="0"/>
              <a:t>，怎么显示呢？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答案是采用位面技术。位面</a:t>
            </a:r>
            <a:r>
              <a:rPr lang="en-US" altLang="zh-CN" dirty="0"/>
              <a:t>1~4</a:t>
            </a:r>
            <a:r>
              <a:rPr lang="zh-CN" altLang="en-US" dirty="0"/>
              <a:t>均使用了相同的地址，可以通过</a:t>
            </a:r>
            <a:r>
              <a:rPr lang="en-US" altLang="zh-CN" dirty="0"/>
              <a:t>GPU</a:t>
            </a:r>
            <a:r>
              <a:rPr lang="zh-CN" altLang="en-US" dirty="0"/>
              <a:t>内部的寄存器选择单独写入位面。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689F3FA-435F-4D77-887D-001FDA5DAEB2}"/>
              </a:ext>
            </a:extLst>
          </p:cNvPr>
          <p:cNvSpPr txBox="1"/>
          <p:nvPr/>
        </p:nvSpPr>
        <p:spPr>
          <a:xfrm>
            <a:off x="371474" y="6076593"/>
            <a:ext cx="1160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这就是中国早年的银河</a:t>
            </a:r>
            <a:r>
              <a:rPr lang="en-US" altLang="zh-CN" dirty="0"/>
              <a:t>II</a:t>
            </a:r>
            <a:r>
              <a:rPr lang="zh-CN" altLang="en-US" dirty="0"/>
              <a:t>超算采用的</a:t>
            </a:r>
            <a:r>
              <a:rPr lang="en-US" altLang="zh-CN" dirty="0"/>
              <a:t>GPU</a:t>
            </a:r>
            <a:r>
              <a:rPr lang="zh-CN" altLang="en-US" dirty="0"/>
              <a:t>并行计算架构的基础。借助这种架构，中国超算连续</a:t>
            </a:r>
            <a:r>
              <a:rPr lang="en-US" altLang="zh-CN" dirty="0"/>
              <a:t>3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次蝉联超算之首。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6E9C50A-16CD-4AB2-B00D-F6AC0E7CE36C}"/>
              </a:ext>
            </a:extLst>
          </p:cNvPr>
          <p:cNvGrpSpPr/>
          <p:nvPr/>
        </p:nvGrpSpPr>
        <p:grpSpPr>
          <a:xfrm>
            <a:off x="371474" y="2412839"/>
            <a:ext cx="11515726" cy="3515075"/>
            <a:chOff x="371474" y="2136614"/>
            <a:chExt cx="11515726" cy="3515075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ACAA1CA-F8B7-4BCD-AA9B-7BB30C72565A}"/>
                </a:ext>
              </a:extLst>
            </p:cNvPr>
            <p:cNvGrpSpPr/>
            <p:nvPr/>
          </p:nvGrpSpPr>
          <p:grpSpPr>
            <a:xfrm>
              <a:off x="371474" y="2684502"/>
              <a:ext cx="11515726" cy="2967187"/>
              <a:chOff x="-533401" y="2697331"/>
              <a:chExt cx="11515726" cy="296718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2725D6-7C10-4026-BC27-8B8A5458D265}"/>
                  </a:ext>
                </a:extLst>
              </p:cNvPr>
              <p:cNvSpPr/>
              <p:nvPr/>
            </p:nvSpPr>
            <p:spPr>
              <a:xfrm>
                <a:off x="1419225" y="2991659"/>
                <a:ext cx="9563100" cy="4859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位面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476996-07D4-4AD6-A833-EA4C63B2006E}"/>
                  </a:ext>
                </a:extLst>
              </p:cNvPr>
              <p:cNvSpPr/>
              <p:nvPr/>
            </p:nvSpPr>
            <p:spPr>
              <a:xfrm>
                <a:off x="1419225" y="3712849"/>
                <a:ext cx="9563100" cy="4859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位面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9AF0FC5-5EFF-4CF7-A413-F298918AF21B}"/>
                  </a:ext>
                </a:extLst>
              </p:cNvPr>
              <p:cNvSpPr/>
              <p:nvPr/>
            </p:nvSpPr>
            <p:spPr>
              <a:xfrm>
                <a:off x="1419225" y="4434039"/>
                <a:ext cx="9563100" cy="4859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位面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9E66E61-4200-43F5-AAA6-B4088CDB11B0}"/>
                  </a:ext>
                </a:extLst>
              </p:cNvPr>
              <p:cNvSpPr/>
              <p:nvPr/>
            </p:nvSpPr>
            <p:spPr>
              <a:xfrm>
                <a:off x="1419225" y="5178564"/>
                <a:ext cx="9563100" cy="4859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位面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68F84B1-BD2A-4062-97DE-0881C0D1FBBD}"/>
                  </a:ext>
                </a:extLst>
              </p:cNvPr>
              <p:cNvSpPr/>
              <p:nvPr/>
            </p:nvSpPr>
            <p:spPr>
              <a:xfrm>
                <a:off x="1419225" y="2991659"/>
                <a:ext cx="1390650" cy="4859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01001011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A2B32EC-4B4F-400E-B0AA-9C39E0735E12}"/>
                  </a:ext>
                </a:extLst>
              </p:cNvPr>
              <p:cNvSpPr/>
              <p:nvPr/>
            </p:nvSpPr>
            <p:spPr>
              <a:xfrm>
                <a:off x="1419225" y="3707609"/>
                <a:ext cx="1390650" cy="4859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01001011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F60FDC9-744F-4DF0-825A-E1AF640FF9CA}"/>
                  </a:ext>
                </a:extLst>
              </p:cNvPr>
              <p:cNvSpPr/>
              <p:nvPr/>
            </p:nvSpPr>
            <p:spPr>
              <a:xfrm>
                <a:off x="1419225" y="4431919"/>
                <a:ext cx="1390650" cy="4859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01001011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1DD02D9-DD74-4ADF-BF53-F3DEC1102077}"/>
                  </a:ext>
                </a:extLst>
              </p:cNvPr>
              <p:cNvSpPr/>
              <p:nvPr/>
            </p:nvSpPr>
            <p:spPr>
              <a:xfrm>
                <a:off x="1419225" y="5178564"/>
                <a:ext cx="1390650" cy="4859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01001011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83F440-B6D3-4B26-A55E-11394494987C}"/>
                  </a:ext>
                </a:extLst>
              </p:cNvPr>
              <p:cNvSpPr txBox="1"/>
              <p:nvPr/>
            </p:nvSpPr>
            <p:spPr>
              <a:xfrm>
                <a:off x="857250" y="2697331"/>
                <a:ext cx="1123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0xA0000</a:t>
                </a:r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7773A81-D359-41A9-BB49-2B7A1A7B4C6D}"/>
                  </a:ext>
                </a:extLst>
              </p:cNvPr>
              <p:cNvSpPr txBox="1"/>
              <p:nvPr/>
            </p:nvSpPr>
            <p:spPr>
              <a:xfrm>
                <a:off x="857250" y="3429000"/>
                <a:ext cx="1123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0xA0000</a:t>
                </a:r>
                <a:endParaRPr lang="zh-CN" altLang="en-US" dirty="0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80F504C-0A1E-48BE-9BE1-F44071B576E4}"/>
                  </a:ext>
                </a:extLst>
              </p:cNvPr>
              <p:cNvSpPr txBox="1"/>
              <p:nvPr/>
            </p:nvSpPr>
            <p:spPr>
              <a:xfrm>
                <a:off x="819150" y="4172761"/>
                <a:ext cx="1123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0xA0000</a:t>
                </a:r>
                <a:endParaRPr lang="zh-CN" altLang="en-US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54A0D66-C50F-4BCA-A8FD-2F94FDA1EA51}"/>
                  </a:ext>
                </a:extLst>
              </p:cNvPr>
              <p:cNvSpPr txBox="1"/>
              <p:nvPr/>
            </p:nvSpPr>
            <p:spPr>
              <a:xfrm>
                <a:off x="809625" y="4912197"/>
                <a:ext cx="1123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0xA0000</a:t>
                </a:r>
                <a:endParaRPr lang="zh-CN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54E2B93-58EB-4E90-BDD2-20B9ED2673AC}"/>
                  </a:ext>
                </a:extLst>
              </p:cNvPr>
              <p:cNvSpPr/>
              <p:nvPr/>
            </p:nvSpPr>
            <p:spPr>
              <a:xfrm>
                <a:off x="-533401" y="3186023"/>
                <a:ext cx="552450" cy="22355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位面选择寄存器</a:t>
                </a:r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870DF2F-1D1C-4293-B7FC-AB592A672BAB}"/>
                </a:ext>
              </a:extLst>
            </p:cNvPr>
            <p:cNvSpPr/>
            <p:nvPr/>
          </p:nvSpPr>
          <p:spPr>
            <a:xfrm>
              <a:off x="2324100" y="2136614"/>
              <a:ext cx="1390650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01001011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6DEBD93-4518-4553-9BE0-92E6DE3CDDDA}"/>
                </a:ext>
              </a:extLst>
            </p:cNvPr>
            <p:cNvCxnSpPr>
              <a:stCxn id="43" idx="2"/>
            </p:cNvCxnSpPr>
            <p:nvPr/>
          </p:nvCxnSpPr>
          <p:spPr>
            <a:xfrm>
              <a:off x="3019425" y="2622568"/>
              <a:ext cx="0" cy="3562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ADFE993-2D46-4617-A812-D5D0D5F1235A}"/>
                </a:ext>
              </a:extLst>
            </p:cNvPr>
            <p:cNvSpPr txBox="1"/>
            <p:nvPr/>
          </p:nvSpPr>
          <p:spPr>
            <a:xfrm>
              <a:off x="3714750" y="2191545"/>
              <a:ext cx="3571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数据写入时，</a:t>
              </a:r>
              <a:r>
                <a:rPr lang="en-US" altLang="zh-CN" dirty="0"/>
                <a:t>4</a:t>
              </a:r>
              <a:r>
                <a:rPr lang="zh-CN" altLang="en-US" dirty="0"/>
                <a:t>个位面同时写入。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00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D8633A-A142-4E5B-9B72-D08507A544D5}"/>
              </a:ext>
            </a:extLst>
          </p:cNvPr>
          <p:cNvSpPr/>
          <p:nvPr/>
        </p:nvSpPr>
        <p:spPr>
          <a:xfrm>
            <a:off x="-1832" y="0"/>
            <a:ext cx="12193832" cy="6858000"/>
          </a:xfrm>
          <a:prstGeom prst="rect">
            <a:avLst/>
          </a:prstGeom>
          <a:gradFill flip="none" rotWithShape="1">
            <a:gsLst>
              <a:gs pos="0">
                <a:srgbClr val="3FA6CA">
                  <a:tint val="66000"/>
                  <a:satMod val="160000"/>
                </a:srgbClr>
              </a:gs>
              <a:gs pos="50000">
                <a:srgbClr val="3FA6CA">
                  <a:tint val="44500"/>
                  <a:satMod val="160000"/>
                </a:srgbClr>
              </a:gs>
              <a:gs pos="100000">
                <a:srgbClr val="3FA6C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D42464-254F-41CF-A2CF-7BB7989CA2E5}"/>
              </a:ext>
            </a:extLst>
          </p:cNvPr>
          <p:cNvSpPr txBox="1"/>
          <p:nvPr/>
        </p:nvSpPr>
        <p:spPr>
          <a:xfrm>
            <a:off x="142875" y="142875"/>
            <a:ext cx="588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进阶版图形模式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320x240x256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色模式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DB5393-4F3C-4A6A-8C42-4A6EF74602D6}"/>
              </a:ext>
            </a:extLst>
          </p:cNvPr>
          <p:cNvSpPr txBox="1"/>
          <p:nvPr/>
        </p:nvSpPr>
        <p:spPr>
          <a:xfrm>
            <a:off x="285749" y="904875"/>
            <a:ext cx="1151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256</a:t>
            </a:r>
            <a:r>
              <a:rPr lang="zh-CN" altLang="en-US" dirty="0"/>
              <a:t>色模式下，一个像素点对应</a:t>
            </a:r>
            <a:r>
              <a:rPr lang="en-US" altLang="zh-CN" dirty="0"/>
              <a:t>8bit</a:t>
            </a:r>
            <a:r>
              <a:rPr lang="zh-CN" altLang="en-US" dirty="0"/>
              <a:t>，也就是一个字节。那么小伙伴可能会问了，这下子一个像素就对应一个内存字节了吧？</a:t>
            </a:r>
            <a:endParaRPr lang="en-US" altLang="zh-CN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BC0B12-F69C-4603-B0FD-08C669B69063}"/>
              </a:ext>
            </a:extLst>
          </p:cNvPr>
          <p:cNvGrpSpPr/>
          <p:nvPr/>
        </p:nvGrpSpPr>
        <p:grpSpPr>
          <a:xfrm>
            <a:off x="949322" y="1700216"/>
            <a:ext cx="10001252" cy="2031054"/>
            <a:chOff x="-47628" y="4505732"/>
            <a:chExt cx="10001252" cy="203105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74344E0-6481-4ECA-834D-D20BDBEC259B}"/>
                </a:ext>
              </a:extLst>
            </p:cNvPr>
            <p:cNvSpPr/>
            <p:nvPr/>
          </p:nvSpPr>
          <p:spPr>
            <a:xfrm>
              <a:off x="390524" y="5681866"/>
              <a:ext cx="9563100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显存映射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099C226-AF98-4A8E-A646-8AEDF60A9FE4}"/>
                </a:ext>
              </a:extLst>
            </p:cNvPr>
            <p:cNvSpPr/>
            <p:nvPr/>
          </p:nvSpPr>
          <p:spPr>
            <a:xfrm>
              <a:off x="390524" y="5681866"/>
              <a:ext cx="438151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0E022F7-0CC6-40F9-9814-3F3E1552E0CF}"/>
                </a:ext>
              </a:extLst>
            </p:cNvPr>
            <p:cNvSpPr/>
            <p:nvPr/>
          </p:nvSpPr>
          <p:spPr>
            <a:xfrm>
              <a:off x="828675" y="5681866"/>
              <a:ext cx="438151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8376B02-1C2D-4C82-9A5A-FC48F85B344B}"/>
                </a:ext>
              </a:extLst>
            </p:cNvPr>
            <p:cNvSpPr/>
            <p:nvPr/>
          </p:nvSpPr>
          <p:spPr>
            <a:xfrm>
              <a:off x="1266826" y="5681866"/>
              <a:ext cx="438151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C7781CB-63FD-42BA-961F-440ECAA5D58E}"/>
                </a:ext>
              </a:extLst>
            </p:cNvPr>
            <p:cNvSpPr/>
            <p:nvPr/>
          </p:nvSpPr>
          <p:spPr>
            <a:xfrm>
              <a:off x="1704977" y="5681866"/>
              <a:ext cx="438151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07EE620-DBEB-4852-8DF9-3F5BD6AD671B}"/>
                </a:ext>
              </a:extLst>
            </p:cNvPr>
            <p:cNvSpPr/>
            <p:nvPr/>
          </p:nvSpPr>
          <p:spPr>
            <a:xfrm>
              <a:off x="2143128" y="5681866"/>
              <a:ext cx="438151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BBE2E33-BA04-4740-9DE2-8E80491EBB53}"/>
                </a:ext>
              </a:extLst>
            </p:cNvPr>
            <p:cNvSpPr/>
            <p:nvPr/>
          </p:nvSpPr>
          <p:spPr>
            <a:xfrm>
              <a:off x="2535484" y="5681866"/>
              <a:ext cx="438151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AC07201-9F0B-4C83-94F3-B351A5D9D2A3}"/>
                </a:ext>
              </a:extLst>
            </p:cNvPr>
            <p:cNvSpPr/>
            <p:nvPr/>
          </p:nvSpPr>
          <p:spPr>
            <a:xfrm>
              <a:off x="2973635" y="5681866"/>
              <a:ext cx="438151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273D52B-12B7-4F9B-A3C0-876DE46CF0F6}"/>
                </a:ext>
              </a:extLst>
            </p:cNvPr>
            <p:cNvSpPr/>
            <p:nvPr/>
          </p:nvSpPr>
          <p:spPr>
            <a:xfrm>
              <a:off x="3413616" y="5681866"/>
              <a:ext cx="438151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64E3A28-C65A-432E-BB01-FB548EB4E98E}"/>
                </a:ext>
              </a:extLst>
            </p:cNvPr>
            <p:cNvSpPr/>
            <p:nvPr/>
          </p:nvSpPr>
          <p:spPr>
            <a:xfrm>
              <a:off x="390524" y="4505732"/>
              <a:ext cx="9563100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屏幕像素点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BEBCCB5-B048-4406-9E02-E25C04C50855}"/>
                </a:ext>
              </a:extLst>
            </p:cNvPr>
            <p:cNvSpPr/>
            <p:nvPr/>
          </p:nvSpPr>
          <p:spPr>
            <a:xfrm>
              <a:off x="390523" y="4505732"/>
              <a:ext cx="438151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1817B6C-ED95-4F92-9971-3D22873A49FC}"/>
                </a:ext>
              </a:extLst>
            </p:cNvPr>
            <p:cNvSpPr/>
            <p:nvPr/>
          </p:nvSpPr>
          <p:spPr>
            <a:xfrm>
              <a:off x="828674" y="4506098"/>
              <a:ext cx="438151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C7D7426-BA48-41DE-AF5B-E4738A6B4546}"/>
                </a:ext>
              </a:extLst>
            </p:cNvPr>
            <p:cNvSpPr/>
            <p:nvPr/>
          </p:nvSpPr>
          <p:spPr>
            <a:xfrm>
              <a:off x="1266824" y="4506098"/>
              <a:ext cx="438151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FEF31C1-371D-489C-915F-A3940827274A}"/>
                </a:ext>
              </a:extLst>
            </p:cNvPr>
            <p:cNvSpPr/>
            <p:nvPr/>
          </p:nvSpPr>
          <p:spPr>
            <a:xfrm>
              <a:off x="1695448" y="4506098"/>
              <a:ext cx="438151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B29E9BE-01B9-491B-8952-D826CB48A9C0}"/>
                </a:ext>
              </a:extLst>
            </p:cNvPr>
            <p:cNvSpPr/>
            <p:nvPr/>
          </p:nvSpPr>
          <p:spPr>
            <a:xfrm>
              <a:off x="2133598" y="4505732"/>
              <a:ext cx="438151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45010D7-F24A-40A5-85DD-FFA5AF5DF364}"/>
                </a:ext>
              </a:extLst>
            </p:cNvPr>
            <p:cNvSpPr/>
            <p:nvPr/>
          </p:nvSpPr>
          <p:spPr>
            <a:xfrm>
              <a:off x="2562218" y="4506421"/>
              <a:ext cx="438151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2AB3865-557A-4852-991D-C4DB2F86D119}"/>
                </a:ext>
              </a:extLst>
            </p:cNvPr>
            <p:cNvSpPr/>
            <p:nvPr/>
          </p:nvSpPr>
          <p:spPr>
            <a:xfrm>
              <a:off x="3000377" y="4505732"/>
              <a:ext cx="438151" cy="485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A22D321-8D73-4802-8B14-207554107F4E}"/>
                </a:ext>
              </a:extLst>
            </p:cNvPr>
            <p:cNvSpPr/>
            <p:nvPr/>
          </p:nvSpPr>
          <p:spPr>
            <a:xfrm>
              <a:off x="390523" y="5681866"/>
              <a:ext cx="3514727" cy="485954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633498F-10E8-4FDB-B368-3386FE8CE6DD}"/>
                </a:ext>
              </a:extLst>
            </p:cNvPr>
            <p:cNvCxnSpPr>
              <a:cxnSpLocks/>
              <a:stCxn id="26" idx="0"/>
              <a:endCxn id="19" idx="2"/>
            </p:cNvCxnSpPr>
            <p:nvPr/>
          </p:nvCxnSpPr>
          <p:spPr>
            <a:xfrm flipH="1" flipV="1">
              <a:off x="609599" y="4991686"/>
              <a:ext cx="1538288" cy="6901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B14C4C4-C6A7-4B67-8EFE-65C0E7AA2C25}"/>
                </a:ext>
              </a:extLst>
            </p:cNvPr>
            <p:cNvSpPr txBox="1"/>
            <p:nvPr/>
          </p:nvSpPr>
          <p:spPr>
            <a:xfrm>
              <a:off x="-47628" y="6167454"/>
              <a:ext cx="1238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0xA0000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445C134-A489-4E56-81DB-DC071EF8B2E8}"/>
                </a:ext>
              </a:extLst>
            </p:cNvPr>
            <p:cNvSpPr txBox="1"/>
            <p:nvPr/>
          </p:nvSpPr>
          <p:spPr>
            <a:xfrm>
              <a:off x="354443" y="5385928"/>
              <a:ext cx="635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D0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11CEFA7-B900-41E2-A348-09F03E7315B3}"/>
                </a:ext>
              </a:extLst>
            </p:cNvPr>
            <p:cNvSpPr txBox="1"/>
            <p:nvPr/>
          </p:nvSpPr>
          <p:spPr>
            <a:xfrm>
              <a:off x="3421311" y="5363519"/>
              <a:ext cx="635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D7</a:t>
              </a:r>
              <a:endParaRPr lang="zh-CN" altLang="en-US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08EDE578-F9CD-4DD7-ABEB-2DC2CDDEDB34}"/>
              </a:ext>
            </a:extLst>
          </p:cNvPr>
          <p:cNvSpPr txBox="1"/>
          <p:nvPr/>
        </p:nvSpPr>
        <p:spPr>
          <a:xfrm>
            <a:off x="271462" y="4022325"/>
            <a:ext cx="11515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确实是这样，但是显存对应的像素点保存的位置又不是颜色，而是颜色索引值。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这也是向内存映射范围妥协的结果。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154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D8633A-A142-4E5B-9B72-D08507A544D5}"/>
              </a:ext>
            </a:extLst>
          </p:cNvPr>
          <p:cNvSpPr/>
          <p:nvPr/>
        </p:nvSpPr>
        <p:spPr>
          <a:xfrm>
            <a:off x="0" y="0"/>
            <a:ext cx="12193832" cy="6858000"/>
          </a:xfrm>
          <a:prstGeom prst="rect">
            <a:avLst/>
          </a:prstGeom>
          <a:gradFill flip="none" rotWithShape="1">
            <a:gsLst>
              <a:gs pos="0">
                <a:srgbClr val="3FA6CA">
                  <a:tint val="66000"/>
                  <a:satMod val="160000"/>
                </a:srgbClr>
              </a:gs>
              <a:gs pos="50000">
                <a:srgbClr val="3FA6CA">
                  <a:tint val="44500"/>
                  <a:satMod val="160000"/>
                </a:srgbClr>
              </a:gs>
              <a:gs pos="100000">
                <a:srgbClr val="3FA6C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D42464-254F-41CF-A2CF-7BB7989CA2E5}"/>
              </a:ext>
            </a:extLst>
          </p:cNvPr>
          <p:cNvSpPr txBox="1"/>
          <p:nvPr/>
        </p:nvSpPr>
        <p:spPr>
          <a:xfrm>
            <a:off x="142875" y="142875"/>
            <a:ext cx="588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具体映射情况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01CC75-4ED9-4481-92DB-39EF5F98F62E}"/>
              </a:ext>
            </a:extLst>
          </p:cNvPr>
          <p:cNvSpPr/>
          <p:nvPr/>
        </p:nvSpPr>
        <p:spPr>
          <a:xfrm>
            <a:off x="4114801" y="1107361"/>
            <a:ext cx="2247900" cy="4753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E052FE2-5617-43F6-AFE3-DFC5F097A42E}"/>
              </a:ext>
            </a:extLst>
          </p:cNvPr>
          <p:cNvSpPr/>
          <p:nvPr/>
        </p:nvSpPr>
        <p:spPr>
          <a:xfrm>
            <a:off x="4114801" y="1107361"/>
            <a:ext cx="224790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颜色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D84BC7A-C837-4CEA-92BE-E74C2872B455}"/>
              </a:ext>
            </a:extLst>
          </p:cNvPr>
          <p:cNvSpPr/>
          <p:nvPr/>
        </p:nvSpPr>
        <p:spPr>
          <a:xfrm>
            <a:off x="4114801" y="1569026"/>
            <a:ext cx="224790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颜色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0A41C43-3FB9-4D84-8CC7-F8733EFD1996}"/>
              </a:ext>
            </a:extLst>
          </p:cNvPr>
          <p:cNvSpPr/>
          <p:nvPr/>
        </p:nvSpPr>
        <p:spPr>
          <a:xfrm>
            <a:off x="4114801" y="2030691"/>
            <a:ext cx="224790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颜色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496729F-E103-4826-AFA5-E79B377416E6}"/>
              </a:ext>
            </a:extLst>
          </p:cNvPr>
          <p:cNvSpPr/>
          <p:nvPr/>
        </p:nvSpPr>
        <p:spPr>
          <a:xfrm>
            <a:off x="4114801" y="5397728"/>
            <a:ext cx="224790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颜色</a:t>
            </a:r>
            <a:r>
              <a:rPr lang="en-US" altLang="zh-CN" dirty="0">
                <a:solidFill>
                  <a:schemeClr val="tx1"/>
                </a:solidFill>
              </a:rPr>
              <a:t>256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E67E6B7-0155-4AE4-AD62-BA7284E8467A}"/>
              </a:ext>
            </a:extLst>
          </p:cNvPr>
          <p:cNvSpPr/>
          <p:nvPr/>
        </p:nvSpPr>
        <p:spPr>
          <a:xfrm>
            <a:off x="4114801" y="2492356"/>
            <a:ext cx="224790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FDDC0C2-D416-4E6F-B648-2367F264E9E2}"/>
              </a:ext>
            </a:extLst>
          </p:cNvPr>
          <p:cNvGrpSpPr/>
          <p:nvPr/>
        </p:nvGrpSpPr>
        <p:grpSpPr>
          <a:xfrm>
            <a:off x="339725" y="1162833"/>
            <a:ext cx="2247900" cy="1870952"/>
            <a:chOff x="142875" y="1107361"/>
            <a:chExt cx="2247900" cy="187095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9201FC3-0450-40EF-AD46-6D49A81167BE}"/>
                </a:ext>
              </a:extLst>
            </p:cNvPr>
            <p:cNvSpPr/>
            <p:nvPr/>
          </p:nvSpPr>
          <p:spPr>
            <a:xfrm>
              <a:off x="1052512" y="2100377"/>
              <a:ext cx="428625" cy="7839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9BB4843-A6D9-4A8E-B3A7-8EFBCFC60DE7}"/>
                </a:ext>
              </a:extLst>
            </p:cNvPr>
            <p:cNvSpPr/>
            <p:nvPr/>
          </p:nvSpPr>
          <p:spPr>
            <a:xfrm>
              <a:off x="142875" y="1107361"/>
              <a:ext cx="2247900" cy="1299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显示器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AC32A42-6FEB-4B14-BB94-2945A453FB57}"/>
                </a:ext>
              </a:extLst>
            </p:cNvPr>
            <p:cNvSpPr/>
            <p:nvPr/>
          </p:nvSpPr>
          <p:spPr>
            <a:xfrm>
              <a:off x="633412" y="2884334"/>
              <a:ext cx="1271588" cy="93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D8EDC7E2-CAD5-42D0-8A80-1D46029C3205}"/>
              </a:ext>
            </a:extLst>
          </p:cNvPr>
          <p:cNvSpPr/>
          <p:nvPr/>
        </p:nvSpPr>
        <p:spPr>
          <a:xfrm>
            <a:off x="7702551" y="1105704"/>
            <a:ext cx="2247900" cy="4753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398B2AB-1E11-466E-938B-1FF3D79740F0}"/>
              </a:ext>
            </a:extLst>
          </p:cNvPr>
          <p:cNvSpPr/>
          <p:nvPr/>
        </p:nvSpPr>
        <p:spPr>
          <a:xfrm>
            <a:off x="7699376" y="1107361"/>
            <a:ext cx="224790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像素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颜色值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8C25805-4B81-4220-8DCC-73644327D247}"/>
              </a:ext>
            </a:extLst>
          </p:cNvPr>
          <p:cNvSpPr/>
          <p:nvPr/>
        </p:nvSpPr>
        <p:spPr>
          <a:xfrm>
            <a:off x="7702551" y="1569025"/>
            <a:ext cx="224790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像素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颜色值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D635669-97B0-4E36-91B7-B2E7A18E00AA}"/>
              </a:ext>
            </a:extLst>
          </p:cNvPr>
          <p:cNvSpPr/>
          <p:nvPr/>
        </p:nvSpPr>
        <p:spPr>
          <a:xfrm>
            <a:off x="7699376" y="2030690"/>
            <a:ext cx="224790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像素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颜色值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139F49-7CC0-4C63-B49A-C668A9734420}"/>
              </a:ext>
            </a:extLst>
          </p:cNvPr>
          <p:cNvSpPr txBox="1"/>
          <p:nvPr/>
        </p:nvSpPr>
        <p:spPr>
          <a:xfrm>
            <a:off x="9953626" y="955536"/>
            <a:ext cx="1200151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0xA0000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C38A2E6-2ACE-4F0C-B34A-0A4D664260D7}"/>
              </a:ext>
            </a:extLst>
          </p:cNvPr>
          <p:cNvSpPr txBox="1"/>
          <p:nvPr/>
        </p:nvSpPr>
        <p:spPr>
          <a:xfrm>
            <a:off x="9953626" y="1381699"/>
            <a:ext cx="1200151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0xA0001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3F94818-D9E0-40CC-AD06-D6F69180B615}"/>
              </a:ext>
            </a:extLst>
          </p:cNvPr>
          <p:cNvSpPr txBox="1"/>
          <p:nvPr/>
        </p:nvSpPr>
        <p:spPr>
          <a:xfrm>
            <a:off x="9953626" y="1843366"/>
            <a:ext cx="1200151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0xA0002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70C27C-740B-4A2A-9329-A8E412DA16BE}"/>
              </a:ext>
            </a:extLst>
          </p:cNvPr>
          <p:cNvSpPr txBox="1"/>
          <p:nvPr/>
        </p:nvSpPr>
        <p:spPr>
          <a:xfrm>
            <a:off x="8489950" y="5913566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显存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4E440BD-C5E1-437B-9D1D-B9ADB3B94C92}"/>
              </a:ext>
            </a:extLst>
          </p:cNvPr>
          <p:cNvSpPr txBox="1"/>
          <p:nvPr/>
        </p:nvSpPr>
        <p:spPr>
          <a:xfrm>
            <a:off x="4083844" y="5859393"/>
            <a:ext cx="230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调色板，</a:t>
            </a:r>
            <a:r>
              <a:rPr lang="en-US" altLang="zh-CN" dirty="0"/>
              <a:t>GPU</a:t>
            </a:r>
            <a:r>
              <a:rPr lang="zh-CN" altLang="en-US" dirty="0"/>
              <a:t>内部的一组寄存器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D6F340C-DDC4-44C7-A262-BCE41EE05DD2}"/>
              </a:ext>
            </a:extLst>
          </p:cNvPr>
          <p:cNvCxnSpPr>
            <a:endCxn id="46" idx="3"/>
          </p:cNvCxnSpPr>
          <p:nvPr/>
        </p:nvCxnSpPr>
        <p:spPr>
          <a:xfrm flipH="1">
            <a:off x="6362701" y="1381699"/>
            <a:ext cx="1336675" cy="418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7FBC8BB-8B78-4858-963C-08C20E29750F}"/>
              </a:ext>
            </a:extLst>
          </p:cNvPr>
          <p:cNvCxnSpPr>
            <a:stCxn id="46" idx="1"/>
            <a:endCxn id="50" idx="3"/>
          </p:cNvCxnSpPr>
          <p:nvPr/>
        </p:nvCxnSpPr>
        <p:spPr>
          <a:xfrm flipH="1">
            <a:off x="2587625" y="1799859"/>
            <a:ext cx="1527176" cy="12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EB9314B1-DC3B-404B-9FF3-ECBDA2A76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801" y="0"/>
            <a:ext cx="5936397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375CEEF-DAEE-427E-9FEA-FB9A4A7FA545}"/>
              </a:ext>
            </a:extLst>
          </p:cNvPr>
          <p:cNvGrpSpPr/>
          <p:nvPr/>
        </p:nvGrpSpPr>
        <p:grpSpPr>
          <a:xfrm>
            <a:off x="3044937" y="2204551"/>
            <a:ext cx="5778389" cy="2866813"/>
            <a:chOff x="367873" y="1153520"/>
            <a:chExt cx="5778389" cy="286681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E40EBA4-01E1-4A28-B56A-C9A31B9E8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73" y="1162833"/>
              <a:ext cx="2857500" cy="28575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92A09F8-201B-4A6C-89F1-C51E6A4773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69" t="29606" r="41875" b="21345"/>
            <a:stretch/>
          </p:blipFill>
          <p:spPr>
            <a:xfrm>
              <a:off x="3231477" y="1153520"/>
              <a:ext cx="2914785" cy="2866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7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Microsoft Office PowerPoint</Application>
  <PresentationFormat>宽屏</PresentationFormat>
  <Paragraphs>282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Microsoft YaHei UI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mzc</dc:creator>
  <cp:lastModifiedBy>d mzc</cp:lastModifiedBy>
  <cp:revision>3</cp:revision>
  <dcterms:created xsi:type="dcterms:W3CDTF">2023-05-13T09:13:38Z</dcterms:created>
  <dcterms:modified xsi:type="dcterms:W3CDTF">2023-05-13T09:15:35Z</dcterms:modified>
</cp:coreProperties>
</file>