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2"/>
    <p:sldId id="297" r:id="rId3"/>
    <p:sldId id="298" r:id="rId4"/>
    <p:sldId id="587" r:id="rId5"/>
    <p:sldId id="588" r:id="rId6"/>
    <p:sldId id="595" r:id="rId7"/>
    <p:sldId id="589" r:id="rId8"/>
    <p:sldId id="578" r:id="rId9"/>
    <p:sldId id="577" r:id="rId10"/>
    <p:sldId id="575" r:id="rId11"/>
    <p:sldId id="590" r:id="rId12"/>
    <p:sldId id="593" r:id="rId13"/>
    <p:sldId id="581" r:id="rId14"/>
    <p:sldId id="594" r:id="rId15"/>
    <p:sldId id="582" r:id="rId16"/>
    <p:sldId id="591" r:id="rId17"/>
    <p:sldId id="33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4F3"/>
    <a:srgbClr val="1B5187"/>
    <a:srgbClr val="000000"/>
    <a:srgbClr val="FFFFFF"/>
    <a:srgbClr val="16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0" autoAdjust="0"/>
    <p:restoredTop sz="95796" autoAdjust="0"/>
  </p:normalViewPr>
  <p:slideViewPr>
    <p:cSldViewPr snapToGrid="0">
      <p:cViewPr varScale="1">
        <p:scale>
          <a:sx n="112" d="100"/>
          <a:sy n="112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0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8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0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7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9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5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8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3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7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355A7-8AA4-48C9-967A-29CAB9D42F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3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205044" y="2882603"/>
            <a:ext cx="8142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多用户场景下支持</a:t>
            </a:r>
            <a:r>
              <a:rPr lang="en-US" altLang="zh-CN" sz="48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Join</a:t>
            </a:r>
            <a:r>
              <a:rPr lang="zh-CN" altLang="en-US" sz="48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查询的对称可搜索加密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528385" y="1376609"/>
            <a:ext cx="1386765" cy="1333600"/>
            <a:chOff x="8970" y="2534"/>
            <a:chExt cx="1290" cy="1290"/>
          </a:xfrm>
        </p:grpSpPr>
        <p:sp>
          <p:nvSpPr>
            <p:cNvPr id="55" name="椭圆 54"/>
            <p:cNvSpPr/>
            <p:nvPr/>
          </p:nvSpPr>
          <p:spPr>
            <a:xfrm>
              <a:off x="8970" y="2534"/>
              <a:ext cx="1290" cy="12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E:\设计\PPT\图片1.png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221" y="2785"/>
              <a:ext cx="789" cy="789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E621E40-D662-C145-AD10-4AAF8167E92D}"/>
              </a:ext>
            </a:extLst>
          </p:cNvPr>
          <p:cNvSpPr txBox="1"/>
          <p:nvPr/>
        </p:nvSpPr>
        <p:spPr>
          <a:xfrm>
            <a:off x="9465816" y="5790841"/>
            <a:ext cx="176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2023.4.28</a:t>
            </a:r>
            <a:endParaRPr lang="zh-CN" sz="2400" dirty="0">
              <a:solidFill>
                <a:srgbClr val="00000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CCA2B6D-D201-EA42-B92F-5A1A07198601}"/>
              </a:ext>
            </a:extLst>
          </p:cNvPr>
          <p:cNvSpPr/>
          <p:nvPr/>
        </p:nvSpPr>
        <p:spPr>
          <a:xfrm flipV="1">
            <a:off x="3269489" y="4707495"/>
            <a:ext cx="5811857" cy="457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08296" y="4807170"/>
            <a:ext cx="3335965" cy="983671"/>
            <a:chOff x="4261255" y="4220691"/>
            <a:chExt cx="3335965" cy="983671"/>
          </a:xfrm>
        </p:grpSpPr>
        <p:sp>
          <p:nvSpPr>
            <p:cNvPr id="49" name="文本框 48"/>
            <p:cNvSpPr txBox="1"/>
            <p:nvPr/>
          </p:nvSpPr>
          <p:spPr>
            <a:xfrm>
              <a:off x="4653096" y="4220691"/>
              <a:ext cx="1745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姓名：罗之龙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62113" y="4535406"/>
              <a:ext cx="3235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学号</a:t>
              </a:r>
              <a:r>
                <a:rPr lang="zh-CN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：</a:t>
              </a:r>
              <a:r>
                <a:rPr lang="en-US" altLang="zh-CN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2019302180017</a:t>
              </a:r>
              <a:endParaRPr lang="zh-CN" sz="1600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61255" y="4865808"/>
              <a:ext cx="3235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指导老师 </a:t>
              </a:r>
              <a:r>
                <a:rPr lang="en-US" altLang="zh-CN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: </a:t>
              </a:r>
              <a:r>
                <a:rPr lang="zh-CN" altLang="en-US" sz="16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欧长海教授</a:t>
              </a:r>
              <a:endParaRPr lang="zh-CN" sz="1600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CBACDF-890F-984D-BB5F-F42E06D3FFE5}"/>
              </a:ext>
            </a:extLst>
          </p:cNvPr>
          <p:cNvGrpSpPr/>
          <p:nvPr/>
        </p:nvGrpSpPr>
        <p:grpSpPr>
          <a:xfrm>
            <a:off x="0" y="328452"/>
            <a:ext cx="8130540" cy="785495"/>
            <a:chOff x="0" y="443"/>
            <a:chExt cx="12804" cy="123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F789CF-D79C-004C-8B66-FE42F3A5DCC6}"/>
                </a:ext>
              </a:extLst>
            </p:cNvPr>
            <p:cNvSpPr/>
            <p:nvPr/>
          </p:nvSpPr>
          <p:spPr>
            <a:xfrm flipV="1">
              <a:off x="1538" y="1251"/>
              <a:ext cx="9244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EDBD63-F1F0-6343-809F-47D768A17473}"/>
                </a:ext>
              </a:extLst>
            </p:cNvPr>
            <p:cNvGrpSpPr/>
            <p:nvPr/>
          </p:nvGrpSpPr>
          <p:grpSpPr>
            <a:xfrm>
              <a:off x="0" y="443"/>
              <a:ext cx="12804" cy="1237"/>
              <a:chOff x="343" y="890"/>
              <a:chExt cx="12804" cy="1237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C57DD817-AB52-D746-BEAB-77ED63CE9C52}"/>
                  </a:ext>
                </a:extLst>
              </p:cNvPr>
              <p:cNvGrpSpPr/>
              <p:nvPr/>
            </p:nvGrpSpPr>
            <p:grpSpPr>
              <a:xfrm>
                <a:off x="550" y="946"/>
                <a:ext cx="12597" cy="1181"/>
                <a:chOff x="6796" y="3101"/>
                <a:chExt cx="12597" cy="1181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19EAF171-E7E9-4B4F-B55C-3B31332C7852}"/>
                    </a:ext>
                  </a:extLst>
                </p:cNvPr>
                <p:cNvGrpSpPr/>
                <p:nvPr/>
              </p:nvGrpSpPr>
              <p:grpSpPr>
                <a:xfrm>
                  <a:off x="6796" y="3101"/>
                  <a:ext cx="12597" cy="1181"/>
                  <a:chOff x="6796" y="3101"/>
                  <a:chExt cx="12597" cy="1181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5D1A0453-9979-9048-8C32-4964CE5D7502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01"/>
                    <a:ext cx="11342" cy="1181"/>
                    <a:chOff x="9897" y="1705"/>
                    <a:chExt cx="11342" cy="1181"/>
                  </a:xfrm>
                </p:grpSpPr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7502FF91-8D82-3C4D-8F02-0B1089496C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05"/>
                      <a:ext cx="11342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研究现状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支持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Join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查询的可搜索加密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75AA18AB-4581-CC46-AD1A-0F25ADFAC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24" name="PA-圆角矩形 5">
                    <a:extLst>
                      <a:ext uri="{FF2B5EF4-FFF2-40B4-BE49-F238E27FC236}">
                        <a16:creationId xmlns:a16="http://schemas.microsoft.com/office/drawing/2014/main" id="{475F0024-1AD6-7645-A271-115A545536A3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D841E47-7F60-B248-A4C2-4BDBC87E6999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2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569B47E-DE56-F64B-84A6-3EB7973BFA21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D727662-DFDD-1046-BBA2-F8CF7DDE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" y="1360327"/>
            <a:ext cx="10424629" cy="4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solidFill>
              <a:srgbClr val="1B5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+mj-ea"/>
                <a:ea typeface="+mj-ea"/>
              </a:rPr>
              <a:t>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39703" y="3209290"/>
            <a:ext cx="1685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+mj-ea"/>
                <a:ea typeface="+mj-ea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68900" y="4065101"/>
            <a:ext cx="555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选题研究内容及技术路线</a:t>
            </a:r>
          </a:p>
        </p:txBody>
      </p:sp>
    </p:spTree>
    <p:extLst>
      <p:ext uri="{BB962C8B-B14F-4D97-AF65-F5344CB8AC3E}">
        <p14:creationId xmlns:p14="http://schemas.microsoft.com/office/powerpoint/2010/main" val="258869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037734-5298-2249-A5FB-F8842FA97C32}"/>
              </a:ext>
            </a:extLst>
          </p:cNvPr>
          <p:cNvGrpSpPr/>
          <p:nvPr/>
        </p:nvGrpSpPr>
        <p:grpSpPr>
          <a:xfrm>
            <a:off x="0" y="328452"/>
            <a:ext cx="11586210" cy="785495"/>
            <a:chOff x="0" y="443"/>
            <a:chExt cx="18246" cy="123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3884DA-DC37-5943-9EBB-5E2E684E87F9}"/>
                </a:ext>
              </a:extLst>
            </p:cNvPr>
            <p:cNvSpPr/>
            <p:nvPr/>
          </p:nvSpPr>
          <p:spPr>
            <a:xfrm>
              <a:off x="1538" y="1285"/>
              <a:ext cx="3730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D665FD0-34D4-2548-8883-4D3417309F39}"/>
                </a:ext>
              </a:extLst>
            </p:cNvPr>
            <p:cNvGrpSpPr/>
            <p:nvPr/>
          </p:nvGrpSpPr>
          <p:grpSpPr>
            <a:xfrm>
              <a:off x="0" y="443"/>
              <a:ext cx="18246" cy="1237"/>
              <a:chOff x="343" y="890"/>
              <a:chExt cx="18246" cy="123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1BC3E88-B5D7-4A42-8448-4F6B436A9487}"/>
                  </a:ext>
                </a:extLst>
              </p:cNvPr>
              <p:cNvGrpSpPr/>
              <p:nvPr/>
            </p:nvGrpSpPr>
            <p:grpSpPr>
              <a:xfrm>
                <a:off x="550" y="956"/>
                <a:ext cx="18039" cy="1171"/>
                <a:chOff x="6796" y="3111"/>
                <a:chExt cx="18039" cy="117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DD9448EA-2A9C-B84E-81A9-8173AEA88A72}"/>
                    </a:ext>
                  </a:extLst>
                </p:cNvPr>
                <p:cNvGrpSpPr/>
                <p:nvPr/>
              </p:nvGrpSpPr>
              <p:grpSpPr>
                <a:xfrm>
                  <a:off x="6796" y="3111"/>
                  <a:ext cx="18039" cy="1171"/>
                  <a:chOff x="6796" y="3111"/>
                  <a:chExt cx="18039" cy="1171"/>
                </a:xfrm>
              </p:grpSpPr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76739F7A-1D75-BD41-BBB6-4336AE4AB157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11"/>
                    <a:ext cx="16784" cy="1171"/>
                    <a:chOff x="9897" y="1715"/>
                    <a:chExt cx="16784" cy="1171"/>
                  </a:xfrm>
                </p:grpSpPr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8B7926CC-3C9C-0F4F-8C62-95A078FED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15"/>
                      <a:ext cx="16784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要解决的问题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0AC30461-A0B9-CF47-B331-48CF4A52D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32" name="PA-圆角矩形 5">
                    <a:extLst>
                      <a:ext uri="{FF2B5EF4-FFF2-40B4-BE49-F238E27FC236}">
                        <a16:creationId xmlns:a16="http://schemas.microsoft.com/office/drawing/2014/main" id="{822F86BD-9DB8-F744-9B14-623E1EBF54C6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D414281-00D2-F048-8901-A49F4D37BC0F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1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B385FF-F3EB-8C43-9804-2238099529FC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EEF74E-5348-F342-988A-86FA477F2BE2}"/>
              </a:ext>
            </a:extLst>
          </p:cNvPr>
          <p:cNvSpPr txBox="1"/>
          <p:nvPr/>
        </p:nvSpPr>
        <p:spPr>
          <a:xfrm>
            <a:off x="1790158" y="908842"/>
            <a:ext cx="7268024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Comic Sans MS" panose="030F0902030302020204" pitchFamily="66" charset="0"/>
              </a:rPr>
              <a:t>	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如何解决传统</a:t>
            </a:r>
            <a:r>
              <a:rPr kumimoji="1" lang="en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Join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查询方案的大存储开销问题？</a:t>
            </a:r>
            <a:endParaRPr kumimoji="1" lang="zh-CN" altLang="en-US" sz="2400" dirty="0">
              <a:latin typeface="Comic Sans MS" panose="030F09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A7249A-8C91-6748-A6C5-B61AA0B7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0" y="1596021"/>
            <a:ext cx="9283700" cy="50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92A7F01-198F-B44C-AEE8-967F055BA35D}"/>
              </a:ext>
            </a:extLst>
          </p:cNvPr>
          <p:cNvGrpSpPr/>
          <p:nvPr/>
        </p:nvGrpSpPr>
        <p:grpSpPr>
          <a:xfrm>
            <a:off x="0" y="403582"/>
            <a:ext cx="4991735" cy="785495"/>
            <a:chOff x="0" y="443"/>
            <a:chExt cx="7861" cy="12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53FB21-678B-C94D-902F-247A49F15C22}"/>
                </a:ext>
              </a:extLst>
            </p:cNvPr>
            <p:cNvSpPr/>
            <p:nvPr/>
          </p:nvSpPr>
          <p:spPr>
            <a:xfrm flipV="1">
              <a:off x="1538" y="1358"/>
              <a:ext cx="5205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825980-BDB3-CE40-9D29-416A26C87281}"/>
                </a:ext>
              </a:extLst>
            </p:cNvPr>
            <p:cNvGrpSpPr/>
            <p:nvPr/>
          </p:nvGrpSpPr>
          <p:grpSpPr>
            <a:xfrm>
              <a:off x="0" y="443"/>
              <a:ext cx="7861" cy="1237"/>
              <a:chOff x="343" y="890"/>
              <a:chExt cx="7861" cy="1237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88AC515-80A2-EB4F-8DEB-6BE687523C15}"/>
                  </a:ext>
                </a:extLst>
              </p:cNvPr>
              <p:cNvGrpSpPr/>
              <p:nvPr/>
            </p:nvGrpSpPr>
            <p:grpSpPr>
              <a:xfrm>
                <a:off x="550" y="967"/>
                <a:ext cx="7654" cy="1160"/>
                <a:chOff x="6796" y="3122"/>
                <a:chExt cx="7654" cy="1160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E0E848BE-F088-114B-A8DF-AE6BC21A32AB}"/>
                    </a:ext>
                  </a:extLst>
                </p:cNvPr>
                <p:cNvGrpSpPr/>
                <p:nvPr/>
              </p:nvGrpSpPr>
              <p:grpSpPr>
                <a:xfrm>
                  <a:off x="6796" y="3122"/>
                  <a:ext cx="7654" cy="1160"/>
                  <a:chOff x="6796" y="3122"/>
                  <a:chExt cx="7654" cy="1160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5B9C544F-3A76-094A-A982-D2D0BF3B30B5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65"/>
                    <a:ext cx="6399" cy="1117"/>
                    <a:chOff x="9897" y="1769"/>
                    <a:chExt cx="6399" cy="1117"/>
                  </a:xfrm>
                </p:grpSpPr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5E9E109-012F-D64B-B1DF-BEF8CBD8C4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69"/>
                      <a:ext cx="6399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技术路线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解决问题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1094018D-88E6-6245-841E-C013A6A0B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4" name="PA-圆角矩形 5">
                    <a:extLst>
                      <a:ext uri="{FF2B5EF4-FFF2-40B4-BE49-F238E27FC236}">
                        <a16:creationId xmlns:a16="http://schemas.microsoft.com/office/drawing/2014/main" id="{252D412C-FBF7-AD4F-9267-D67F2884DD7D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04BB78E-DA0A-DE4D-8BBC-0AC3EC05BCFA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2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3C4145-016D-0244-9CF4-199954EED18E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F7C09-29B2-9A43-B2E3-EB8E80B63CA6}"/>
              </a:ext>
            </a:extLst>
          </p:cNvPr>
          <p:cNvSpPr txBox="1"/>
          <p:nvPr/>
        </p:nvSpPr>
        <p:spPr>
          <a:xfrm>
            <a:off x="2164264" y="1199797"/>
            <a:ext cx="7196023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Comic Sans MS" panose="030F0902030302020204" pitchFamily="66" charset="0"/>
              </a:rPr>
              <a:t>JXT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方案</a:t>
            </a:r>
            <a:r>
              <a:rPr kumimoji="1" lang="en-US" altLang="zh-CN" sz="2400" dirty="0">
                <a:latin typeface="Comic Sans MS" panose="030F0902030302020204" pitchFamily="66" charset="0"/>
              </a:rPr>
              <a:t>: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 将一个</a:t>
            </a:r>
            <a:r>
              <a:rPr kumimoji="1" lang="en-US" altLang="zh-CN" sz="2400" dirty="0">
                <a:latin typeface="Comic Sans MS" panose="030F0902030302020204" pitchFamily="66" charset="0"/>
              </a:rPr>
              <a:t>Join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查询拆分为多个非</a:t>
            </a:r>
            <a:r>
              <a:rPr kumimoji="1" lang="en-US" altLang="zh-CN" sz="2400" dirty="0">
                <a:latin typeface="Comic Sans MS" panose="030F0902030302020204" pitchFamily="66" charset="0"/>
              </a:rPr>
              <a:t>Join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查询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25B95A-13D5-E747-87E8-04E45D1E14E6}"/>
              </a:ext>
            </a:extLst>
          </p:cNvPr>
          <p:cNvSpPr txBox="1"/>
          <p:nvPr/>
        </p:nvSpPr>
        <p:spPr>
          <a:xfrm>
            <a:off x="3019182" y="5783806"/>
            <a:ext cx="5486189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Comic Sans MS" panose="030F0902030302020204" pitchFamily="66" charset="0"/>
              </a:rPr>
              <a:t>避免了计算两表的</a:t>
            </a:r>
            <a:r>
              <a:rPr kumimoji="1" lang="en-US" altLang="zh-CN" sz="2400" dirty="0">
                <a:latin typeface="Comic Sans MS" panose="030F0902030302020204" pitchFamily="66" charset="0"/>
              </a:rPr>
              <a:t>Join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而完成查询任务！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EAF1DF-9437-204C-BB9F-FC62A59E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86506"/>
            <a:ext cx="11430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92A7F01-198F-B44C-AEE8-967F055BA35D}"/>
              </a:ext>
            </a:extLst>
          </p:cNvPr>
          <p:cNvGrpSpPr/>
          <p:nvPr/>
        </p:nvGrpSpPr>
        <p:grpSpPr>
          <a:xfrm>
            <a:off x="0" y="250536"/>
            <a:ext cx="9942830" cy="785495"/>
            <a:chOff x="0" y="443"/>
            <a:chExt cx="15658" cy="12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53FB21-678B-C94D-902F-247A49F15C22}"/>
                </a:ext>
              </a:extLst>
            </p:cNvPr>
            <p:cNvSpPr/>
            <p:nvPr/>
          </p:nvSpPr>
          <p:spPr>
            <a:xfrm flipV="1">
              <a:off x="1564" y="1279"/>
              <a:ext cx="3845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825980-BDB3-CE40-9D29-416A26C87281}"/>
                </a:ext>
              </a:extLst>
            </p:cNvPr>
            <p:cNvGrpSpPr/>
            <p:nvPr/>
          </p:nvGrpSpPr>
          <p:grpSpPr>
            <a:xfrm>
              <a:off x="0" y="443"/>
              <a:ext cx="15658" cy="1237"/>
              <a:chOff x="343" y="890"/>
              <a:chExt cx="15658" cy="1237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88AC515-80A2-EB4F-8DEB-6BE687523C15}"/>
                  </a:ext>
                </a:extLst>
              </p:cNvPr>
              <p:cNvGrpSpPr/>
              <p:nvPr/>
            </p:nvGrpSpPr>
            <p:grpSpPr>
              <a:xfrm>
                <a:off x="550" y="928"/>
                <a:ext cx="15451" cy="1199"/>
                <a:chOff x="6796" y="3083"/>
                <a:chExt cx="15451" cy="1199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E0E848BE-F088-114B-A8DF-AE6BC21A32AB}"/>
                    </a:ext>
                  </a:extLst>
                </p:cNvPr>
                <p:cNvGrpSpPr/>
                <p:nvPr/>
              </p:nvGrpSpPr>
              <p:grpSpPr>
                <a:xfrm>
                  <a:off x="6796" y="3083"/>
                  <a:ext cx="15451" cy="1199"/>
                  <a:chOff x="6796" y="3083"/>
                  <a:chExt cx="15451" cy="1199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5B9C544F-3A76-094A-A982-D2D0BF3B30B5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083"/>
                    <a:ext cx="14196" cy="1199"/>
                    <a:chOff x="9897" y="1687"/>
                    <a:chExt cx="14196" cy="1199"/>
                  </a:xfrm>
                </p:grpSpPr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5E9E109-012F-D64B-B1DF-BEF8CBD8C4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687"/>
                      <a:ext cx="14196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要解决的问题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2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1094018D-88E6-6245-841E-C013A6A0B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4" name="PA-圆角矩形 5">
                    <a:extLst>
                      <a:ext uri="{FF2B5EF4-FFF2-40B4-BE49-F238E27FC236}">
                        <a16:creationId xmlns:a16="http://schemas.microsoft.com/office/drawing/2014/main" id="{252D412C-FBF7-AD4F-9267-D67F2884DD7D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04BB78E-DA0A-DE4D-8BBC-0AC3EC05BCFA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3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3C4145-016D-0244-9CF4-199954EED18E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1CC4FA-B1FA-AE4B-BF6C-05468B56949E}"/>
              </a:ext>
            </a:extLst>
          </p:cNvPr>
          <p:cNvSpPr txBox="1"/>
          <p:nvPr/>
        </p:nvSpPr>
        <p:spPr>
          <a:xfrm>
            <a:off x="1083945" y="855268"/>
            <a:ext cx="10708888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/>
              <a:t>如何</a:t>
            </a:r>
            <a:r>
              <a:rPr kumimoji="1" lang="zh-CN" altLang="en-US" sz="2400" dirty="0">
                <a:solidFill>
                  <a:srgbClr val="FF0000"/>
                </a:solidFill>
              </a:rPr>
              <a:t>高效地</a:t>
            </a:r>
            <a:r>
              <a:rPr kumimoji="1" lang="zh-CN" altLang="en-US" sz="2400" dirty="0"/>
              <a:t>实现多用户场景下，数据提供者对查询的授权以及服务端对查询的认证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55CD8-D453-8C4F-834A-F73AD4C7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90" y="1564582"/>
            <a:ext cx="8673518" cy="48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92A7F01-198F-B44C-AEE8-967F055BA35D}"/>
              </a:ext>
            </a:extLst>
          </p:cNvPr>
          <p:cNvGrpSpPr/>
          <p:nvPr/>
        </p:nvGrpSpPr>
        <p:grpSpPr>
          <a:xfrm>
            <a:off x="0" y="392475"/>
            <a:ext cx="5663565" cy="815003"/>
            <a:chOff x="0" y="415"/>
            <a:chExt cx="8919" cy="12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53FB21-678B-C94D-902F-247A49F15C22}"/>
                </a:ext>
              </a:extLst>
            </p:cNvPr>
            <p:cNvSpPr/>
            <p:nvPr/>
          </p:nvSpPr>
          <p:spPr>
            <a:xfrm flipV="1">
              <a:off x="1538" y="1227"/>
              <a:ext cx="5153" cy="71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825980-BDB3-CE40-9D29-416A26C87281}"/>
                </a:ext>
              </a:extLst>
            </p:cNvPr>
            <p:cNvGrpSpPr/>
            <p:nvPr/>
          </p:nvGrpSpPr>
          <p:grpSpPr>
            <a:xfrm>
              <a:off x="0" y="415"/>
              <a:ext cx="8919" cy="1265"/>
              <a:chOff x="343" y="862"/>
              <a:chExt cx="8919" cy="126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88AC515-80A2-EB4F-8DEB-6BE687523C15}"/>
                  </a:ext>
                </a:extLst>
              </p:cNvPr>
              <p:cNvGrpSpPr/>
              <p:nvPr/>
            </p:nvGrpSpPr>
            <p:grpSpPr>
              <a:xfrm>
                <a:off x="550" y="862"/>
                <a:ext cx="8712" cy="1265"/>
                <a:chOff x="6796" y="3017"/>
                <a:chExt cx="8712" cy="1265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E0E848BE-F088-114B-A8DF-AE6BC21A32AB}"/>
                    </a:ext>
                  </a:extLst>
                </p:cNvPr>
                <p:cNvGrpSpPr/>
                <p:nvPr/>
              </p:nvGrpSpPr>
              <p:grpSpPr>
                <a:xfrm>
                  <a:off x="6796" y="3017"/>
                  <a:ext cx="8712" cy="1265"/>
                  <a:chOff x="6796" y="3017"/>
                  <a:chExt cx="8712" cy="1265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5B9C544F-3A76-094A-A982-D2D0BF3B30B5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017"/>
                    <a:ext cx="7457" cy="1265"/>
                    <a:chOff x="9897" y="1621"/>
                    <a:chExt cx="7457" cy="1265"/>
                  </a:xfrm>
                </p:grpSpPr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5E9E109-012F-D64B-B1DF-BEF8CBD8C4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621"/>
                      <a:ext cx="7457" cy="8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技术路线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解决问题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2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1094018D-88E6-6245-841E-C013A6A0B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4" name="PA-圆角矩形 5">
                    <a:extLst>
                      <a:ext uri="{FF2B5EF4-FFF2-40B4-BE49-F238E27FC236}">
                        <a16:creationId xmlns:a16="http://schemas.microsoft.com/office/drawing/2014/main" id="{252D412C-FBF7-AD4F-9267-D67F2884DD7D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04BB78E-DA0A-DE4D-8BBC-0AC3EC05BCFA}"/>
                    </a:ext>
                  </a:extLst>
                </p:cNvPr>
                <p:cNvSpPr/>
                <p:nvPr/>
              </p:nvSpPr>
              <p:spPr>
                <a:xfrm>
                  <a:off x="6973" y="3075"/>
                  <a:ext cx="1048" cy="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4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3C4145-016D-0244-9CF4-199954EED18E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EFCD99B-AA31-D640-ADDC-D2549379EB84}"/>
              </a:ext>
            </a:extLst>
          </p:cNvPr>
          <p:cNvSpPr txBox="1"/>
          <p:nvPr/>
        </p:nvSpPr>
        <p:spPr>
          <a:xfrm>
            <a:off x="5775960" y="654049"/>
            <a:ext cx="473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Comic Sans MS" panose="030F0902030302020204" pitchFamily="66" charset="0"/>
              </a:rPr>
              <a:t>MC-OXT</a:t>
            </a:r>
            <a:r>
              <a:rPr kumimoji="1" lang="zh-CN" altLang="en" sz="2400" dirty="0">
                <a:latin typeface="Comic Sans MS" panose="030F0902030302020204" pitchFamily="66" charset="0"/>
              </a:rPr>
              <a:t>给我们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启发 </a:t>
            </a:r>
            <a:r>
              <a:rPr kumimoji="1" lang="en-US" altLang="zh-CN" sz="2400" dirty="0">
                <a:latin typeface="Comic Sans MS" panose="030F0902030302020204" pitchFamily="66" charset="0"/>
              </a:rPr>
              <a:t>:</a:t>
            </a:r>
            <a:r>
              <a:rPr kumimoji="1" lang="zh-CN" altLang="en-US" sz="2400" dirty="0">
                <a:latin typeface="Comic Sans MS" panose="030F0902030302020204" pitchFamily="66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同态签名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79DC19-F4B0-1A45-9DA4-05BA2538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82" y="1157231"/>
            <a:ext cx="8793035" cy="5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037734-5298-2249-A5FB-F8842FA97C32}"/>
              </a:ext>
            </a:extLst>
          </p:cNvPr>
          <p:cNvGrpSpPr/>
          <p:nvPr/>
        </p:nvGrpSpPr>
        <p:grpSpPr>
          <a:xfrm>
            <a:off x="0" y="328452"/>
            <a:ext cx="8154670" cy="785495"/>
            <a:chOff x="0" y="443"/>
            <a:chExt cx="12842" cy="123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3884DA-DC37-5943-9EBB-5E2E684E87F9}"/>
                </a:ext>
              </a:extLst>
            </p:cNvPr>
            <p:cNvSpPr/>
            <p:nvPr/>
          </p:nvSpPr>
          <p:spPr>
            <a:xfrm>
              <a:off x="1500" y="1286"/>
              <a:ext cx="2348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D665FD0-34D4-2548-8883-4D3417309F39}"/>
                </a:ext>
              </a:extLst>
            </p:cNvPr>
            <p:cNvGrpSpPr/>
            <p:nvPr/>
          </p:nvGrpSpPr>
          <p:grpSpPr>
            <a:xfrm>
              <a:off x="0" y="443"/>
              <a:ext cx="12842" cy="1237"/>
              <a:chOff x="343" y="890"/>
              <a:chExt cx="12842" cy="123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1BC3E88-B5D7-4A42-8448-4F6B436A9487}"/>
                  </a:ext>
                </a:extLst>
              </p:cNvPr>
              <p:cNvGrpSpPr/>
              <p:nvPr/>
            </p:nvGrpSpPr>
            <p:grpSpPr>
              <a:xfrm>
                <a:off x="550" y="960"/>
                <a:ext cx="12635" cy="1167"/>
                <a:chOff x="6796" y="3115"/>
                <a:chExt cx="12635" cy="116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DD9448EA-2A9C-B84E-81A9-8173AEA88A72}"/>
                    </a:ext>
                  </a:extLst>
                </p:cNvPr>
                <p:cNvGrpSpPr/>
                <p:nvPr/>
              </p:nvGrpSpPr>
              <p:grpSpPr>
                <a:xfrm>
                  <a:off x="6796" y="3115"/>
                  <a:ext cx="12635" cy="1167"/>
                  <a:chOff x="6796" y="3115"/>
                  <a:chExt cx="12635" cy="1167"/>
                </a:xfrm>
              </p:grpSpPr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76739F7A-1D75-BD41-BBB6-4336AE4AB157}"/>
                      </a:ext>
                    </a:extLst>
                  </p:cNvPr>
                  <p:cNvGrpSpPr/>
                  <p:nvPr/>
                </p:nvGrpSpPr>
                <p:grpSpPr>
                  <a:xfrm>
                    <a:off x="8089" y="3115"/>
                    <a:ext cx="11342" cy="1167"/>
                    <a:chOff x="9935" y="1719"/>
                    <a:chExt cx="11342" cy="1167"/>
                  </a:xfrm>
                </p:grpSpPr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8B7926CC-3C9C-0F4F-8C62-95A078FED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35" y="1719"/>
                      <a:ext cx="11342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研究脉络</a:t>
                      </a:r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0AC30461-A0B9-CF47-B331-48CF4A52D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32" name="PA-圆角矩形 5">
                    <a:extLst>
                      <a:ext uri="{FF2B5EF4-FFF2-40B4-BE49-F238E27FC236}">
                        <a16:creationId xmlns:a16="http://schemas.microsoft.com/office/drawing/2014/main" id="{822F86BD-9DB8-F744-9B14-623E1EBF54C6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D414281-00D2-F048-8901-A49F4D37BC0F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5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B385FF-F3EB-8C43-9804-2238099529FC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DD168E2-87A4-E64B-888E-6C21D5AF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113947"/>
            <a:ext cx="10553193" cy="48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067826" y="3019221"/>
            <a:ext cx="805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0000"/>
                </a:solidFill>
                <a:latin typeface="Comic Sans MS" panose="030F0902030302020204" pitchFamily="66" charset="0"/>
                <a:ea typeface="思源黑体 CN Bold" panose="020B0800000000000000" charset="-122"/>
                <a:cs typeface="Times New Roman" panose="02020603050405020304" pitchFamily="18" charset="0"/>
              </a:rPr>
              <a:t>恳请各位老师批评指导</a:t>
            </a:r>
            <a:r>
              <a:rPr lang="en-US" altLang="zh-CN" sz="4800" dirty="0">
                <a:solidFill>
                  <a:srgbClr val="000000"/>
                </a:solidFill>
                <a:latin typeface="Comic Sans MS" panose="030F0902030302020204" pitchFamily="66" charset="0"/>
                <a:ea typeface="思源黑体 CN Bold" panose="020B0800000000000000" charset="-122"/>
                <a:cs typeface="Times New Roman" panose="02020603050405020304" pitchFamily="18" charset="0"/>
              </a:rPr>
              <a:t>!</a:t>
            </a:r>
          </a:p>
          <a:p>
            <a:pPr algn="ctr"/>
            <a:r>
              <a:rPr lang="en-US" altLang="zh-CN" sz="6000" dirty="0">
                <a:solidFill>
                  <a:srgbClr val="000000"/>
                </a:solidFill>
                <a:latin typeface="Comic Sans MS" panose="030F0902030302020204" pitchFamily="66" charset="0"/>
                <a:ea typeface="思源黑体 CN Bold" panose="020B0800000000000000" charset="-122"/>
                <a:cs typeface="Times New Roman" panose="02020603050405020304" pitchFamily="18" charset="0"/>
              </a:rPr>
              <a:t>Thanks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556371" y="1681846"/>
            <a:ext cx="1079256" cy="1116867"/>
            <a:chOff x="8970" y="2534"/>
            <a:chExt cx="1290" cy="1290"/>
          </a:xfrm>
        </p:grpSpPr>
        <p:sp>
          <p:nvSpPr>
            <p:cNvPr id="55" name="椭圆 54"/>
            <p:cNvSpPr/>
            <p:nvPr/>
          </p:nvSpPr>
          <p:spPr>
            <a:xfrm>
              <a:off x="8970" y="2534"/>
              <a:ext cx="1290" cy="12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E:\设计\PPT\图片1.png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221" y="2785"/>
              <a:ext cx="789" cy="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911543" y="2559685"/>
            <a:ext cx="2336800" cy="1088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1"/>
                    </a:gs>
                  </a:gsLst>
                  <a:lin ang="5400000" scaled="1"/>
                </a:gradFill>
                <a:effectLst>
                  <a:outerShdw blurRad="127000" sx="102000" sy="102000" algn="ctr" rotWithShape="0">
                    <a:schemeClr val="accent1">
                      <a:alpha val="30000"/>
                    </a:scheme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7" name="文本占位符 85"/>
          <p:cNvSpPr txBox="1"/>
          <p:nvPr/>
        </p:nvSpPr>
        <p:spPr>
          <a:xfrm>
            <a:off x="1436370" y="3572510"/>
            <a:ext cx="1266190" cy="3124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+mj-lt"/>
                <a:sym typeface="+mn-lt"/>
              </a:rPr>
              <a:t>CONTENT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75CF4D-F79D-4A45-B555-D11F84FC7775}"/>
              </a:ext>
            </a:extLst>
          </p:cNvPr>
          <p:cNvGrpSpPr/>
          <p:nvPr/>
        </p:nvGrpSpPr>
        <p:grpSpPr>
          <a:xfrm>
            <a:off x="4104481" y="1802435"/>
            <a:ext cx="6368415" cy="3253129"/>
            <a:chOff x="3535838" y="1321105"/>
            <a:chExt cx="6368415" cy="325312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B78E0DA-0566-C142-91D6-F9FBE5229FA9}"/>
                </a:ext>
              </a:extLst>
            </p:cNvPr>
            <p:cNvGrpSpPr/>
            <p:nvPr/>
          </p:nvGrpSpPr>
          <p:grpSpPr>
            <a:xfrm>
              <a:off x="3535838" y="1321105"/>
              <a:ext cx="6368415" cy="3253129"/>
              <a:chOff x="3091020" y="1741855"/>
              <a:chExt cx="6368415" cy="325312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D2D3846-3FAA-9C42-9C9F-F2B1839DE82D}"/>
                  </a:ext>
                </a:extLst>
              </p:cNvPr>
              <p:cNvGrpSpPr/>
              <p:nvPr/>
            </p:nvGrpSpPr>
            <p:grpSpPr>
              <a:xfrm>
                <a:off x="3091020" y="1741855"/>
                <a:ext cx="6368415" cy="2438613"/>
                <a:chOff x="3091020" y="1741855"/>
                <a:chExt cx="6368415" cy="2438613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2A728F06-1435-A242-9F7D-F7743046DA6C}"/>
                    </a:ext>
                  </a:extLst>
                </p:cNvPr>
                <p:cNvGrpSpPr/>
                <p:nvPr/>
              </p:nvGrpSpPr>
              <p:grpSpPr>
                <a:xfrm>
                  <a:off x="3091020" y="2638688"/>
                  <a:ext cx="6368415" cy="1541780"/>
                  <a:chOff x="3694364" y="493423"/>
                  <a:chExt cx="6368415" cy="1541780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76DCC68B-E3CF-044F-A0FF-C6C115B3E8DA}"/>
                      </a:ext>
                    </a:extLst>
                  </p:cNvPr>
                  <p:cNvGrpSpPr/>
                  <p:nvPr/>
                </p:nvGrpSpPr>
                <p:grpSpPr>
                  <a:xfrm>
                    <a:off x="3694364" y="493423"/>
                    <a:ext cx="6368415" cy="1541780"/>
                    <a:chOff x="3656131" y="493423"/>
                    <a:chExt cx="6368415" cy="1541780"/>
                  </a:xfrm>
                </p:grpSpPr>
                <p:grpSp>
                  <p:nvGrpSpPr>
                    <p:cNvPr id="42" name="组合 41"/>
                    <p:cNvGrpSpPr/>
                    <p:nvPr/>
                  </p:nvGrpSpPr>
                  <p:grpSpPr>
                    <a:xfrm>
                      <a:off x="4613711" y="493423"/>
                      <a:ext cx="5410835" cy="1541780"/>
                      <a:chOff x="10150" y="458"/>
                      <a:chExt cx="8521" cy="2428"/>
                    </a:xfrm>
                  </p:grpSpPr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10184" y="458"/>
                        <a:ext cx="8487" cy="9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3200" dirty="0">
                            <a:solidFill>
                              <a:srgbClr val="000000"/>
                            </a:solidFill>
                            <a:latin typeface="思源黑体 CN Medium" panose="020B0600000000000000" charset="-122"/>
                            <a:ea typeface="思源黑体 CN Medium" panose="020B0600000000000000" charset="-122"/>
                          </a:rPr>
                          <a:t>研究内容</a:t>
                        </a:r>
                      </a:p>
                    </p:txBody>
                  </p:sp>
                  <p:sp>
                    <p:nvSpPr>
                      <p:cNvPr id="65" name="矩形 64"/>
                      <p:cNvSpPr/>
                      <p:nvPr/>
                    </p:nvSpPr>
                    <p:spPr>
                      <a:xfrm>
                        <a:off x="10150" y="2450"/>
                        <a:ext cx="291" cy="43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zh-CN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endParaRPr>
                      </a:p>
                    </p:txBody>
                  </p:sp>
                </p:grpSp>
                <p:sp>
                  <p:nvSpPr>
                    <p:cNvPr id="2" name="PA-圆角矩形 5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3656131" y="1298603"/>
                      <a:ext cx="821055" cy="71691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0" name="矩形 9"/>
                  <p:cNvSpPr/>
                  <p:nvPr/>
                </p:nvSpPr>
                <p:spPr>
                  <a:xfrm>
                    <a:off x="3982228" y="1369198"/>
                    <a:ext cx="652743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200" dirty="0">
                        <a:latin typeface="+mj-ea"/>
                        <a:ea typeface="+mj-ea"/>
                      </a:rPr>
                      <a:t>0</a:t>
                    </a:r>
                    <a:r>
                      <a:rPr lang="en-US" altLang="zh-CN" sz="3200" dirty="0">
                        <a:latin typeface="+mj-ea"/>
                        <a:ea typeface="+mj-ea"/>
                      </a:rPr>
                      <a:t>3</a:t>
                    </a:r>
                    <a:endParaRPr lang="en-US" sz="3200" dirty="0">
                      <a:latin typeface="+mj-ea"/>
                      <a:ea typeface="+mj-ea"/>
                    </a:endParaRPr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285705CA-7C56-7747-AED6-B5C2DAC5C893}"/>
                    </a:ext>
                  </a:extLst>
                </p:cNvPr>
                <p:cNvGrpSpPr/>
                <p:nvPr/>
              </p:nvGrpSpPr>
              <p:grpSpPr>
                <a:xfrm>
                  <a:off x="3091020" y="2622417"/>
                  <a:ext cx="6288405" cy="1446530"/>
                  <a:chOff x="3694364" y="1298603"/>
                  <a:chExt cx="6288405" cy="1446530"/>
                </a:xfrm>
              </p:grpSpPr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CD9ABABD-1E0D-7E44-9B5E-3590B0B1D263}"/>
                      </a:ext>
                    </a:extLst>
                  </p:cNvPr>
                  <p:cNvGrpSpPr/>
                  <p:nvPr/>
                </p:nvGrpSpPr>
                <p:grpSpPr>
                  <a:xfrm>
                    <a:off x="3694364" y="1298603"/>
                    <a:ext cx="6288405" cy="1446530"/>
                    <a:chOff x="3656131" y="1298603"/>
                    <a:chExt cx="6288405" cy="1446530"/>
                  </a:xfrm>
                </p:grpSpPr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B84A15C1-44FA-BD4D-967B-A9AF10331E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3711" y="1758343"/>
                      <a:ext cx="5330825" cy="986790"/>
                      <a:chOff x="10150" y="2450"/>
                      <a:chExt cx="8395" cy="1554"/>
                    </a:xfrm>
                  </p:grpSpPr>
                  <p:sp>
                    <p:nvSpPr>
                      <p:cNvPr id="113" name="文本框 112">
                        <a:extLst>
                          <a:ext uri="{FF2B5EF4-FFF2-40B4-BE49-F238E27FC236}">
                            <a16:creationId xmlns:a16="http://schemas.microsoft.com/office/drawing/2014/main" id="{590D519D-CD0D-F949-9710-0609764E62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26" y="3083"/>
                        <a:ext cx="8319" cy="9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3200" dirty="0">
                            <a:solidFill>
                              <a:srgbClr val="000000"/>
                            </a:solidFill>
                            <a:latin typeface="思源黑体 CN Medium" panose="020B0600000000000000" charset="-122"/>
                            <a:ea typeface="思源黑体 CN Medium" panose="020B0600000000000000" charset="-122"/>
                          </a:rPr>
                          <a:t>研究结论与展望</a:t>
                        </a:r>
                      </a:p>
                    </p:txBody>
                  </p:sp>
                  <p:sp>
                    <p:nvSpPr>
                      <p:cNvPr id="114" name="矩形 113">
                        <a:extLst>
                          <a:ext uri="{FF2B5EF4-FFF2-40B4-BE49-F238E27FC236}">
                            <a16:creationId xmlns:a16="http://schemas.microsoft.com/office/drawing/2014/main" id="{7A6BC9C2-8698-2344-A4C7-F2C628FEB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0" y="2450"/>
                        <a:ext cx="291" cy="43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zh-CN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endParaRPr>
                      </a:p>
                    </p:txBody>
                  </p:sp>
                </p:grpSp>
                <p:sp>
                  <p:nvSpPr>
                    <p:cNvPr id="112" name="PA-圆角矩形 5">
                      <a:extLst>
                        <a:ext uri="{FF2B5EF4-FFF2-40B4-BE49-F238E27FC236}">
                          <a16:creationId xmlns:a16="http://schemas.microsoft.com/office/drawing/2014/main" id="{6D6696B2-C29F-214D-81EA-B46B4EDF2065}"/>
                        </a:ext>
                      </a:extLst>
                    </p:cNvPr>
                    <p:cNvSpPr/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3656131" y="1298603"/>
                      <a:ext cx="821055" cy="71691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C0E99A1D-E4C0-CB4F-BCDE-4EE555B7EB55}"/>
                      </a:ext>
                    </a:extLst>
                  </p:cNvPr>
                  <p:cNvSpPr/>
                  <p:nvPr/>
                </p:nvSpPr>
                <p:spPr>
                  <a:xfrm>
                    <a:off x="3971524" y="1324465"/>
                    <a:ext cx="652743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200" dirty="0">
                        <a:latin typeface="+mj-ea"/>
                        <a:ea typeface="+mj-ea"/>
                      </a:rPr>
                      <a:t>0</a:t>
                    </a:r>
                    <a:r>
                      <a:rPr lang="en-US" altLang="zh-CN" sz="3200" dirty="0">
                        <a:latin typeface="+mj-ea"/>
                        <a:ea typeface="+mj-ea"/>
                      </a:rPr>
                      <a:t>2</a:t>
                    </a:r>
                    <a:endParaRPr lang="en-US" sz="3200" dirty="0">
                      <a:latin typeface="+mj-ea"/>
                      <a:ea typeface="+mj-ea"/>
                    </a:endParaRPr>
                  </a:p>
                </p:txBody>
              </p: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1AB87FB0-BB22-9845-ADB8-74A49659CA80}"/>
                    </a:ext>
                  </a:extLst>
                </p:cNvPr>
                <p:cNvGrpSpPr/>
                <p:nvPr/>
              </p:nvGrpSpPr>
              <p:grpSpPr>
                <a:xfrm>
                  <a:off x="3091020" y="1741855"/>
                  <a:ext cx="5946140" cy="736600"/>
                  <a:chOff x="3694364" y="1298603"/>
                  <a:chExt cx="5946140" cy="736600"/>
                </a:xfrm>
              </p:grpSpPr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2B6F324F-A875-0B43-83D6-5CF166DB6393}"/>
                      </a:ext>
                    </a:extLst>
                  </p:cNvPr>
                  <p:cNvGrpSpPr/>
                  <p:nvPr/>
                </p:nvGrpSpPr>
                <p:grpSpPr>
                  <a:xfrm>
                    <a:off x="3694364" y="1298603"/>
                    <a:ext cx="5946140" cy="736600"/>
                    <a:chOff x="3656131" y="1298603"/>
                    <a:chExt cx="5946140" cy="736600"/>
                  </a:xfrm>
                </p:grpSpPr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83BF9B02-4B8F-C145-89BC-C39784D69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3711" y="1343688"/>
                      <a:ext cx="4988560" cy="691515"/>
                      <a:chOff x="10150" y="1797"/>
                      <a:chExt cx="7856" cy="1089"/>
                    </a:xfrm>
                  </p:grpSpPr>
                  <p:sp>
                    <p:nvSpPr>
                      <p:cNvPr id="127" name="文本框 126">
                        <a:extLst>
                          <a:ext uri="{FF2B5EF4-FFF2-40B4-BE49-F238E27FC236}">
                            <a16:creationId xmlns:a16="http://schemas.microsoft.com/office/drawing/2014/main" id="{9D70C539-4312-A94B-BA52-ECFD07247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50" y="1797"/>
                        <a:ext cx="7856" cy="9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3200" dirty="0">
                            <a:solidFill>
                              <a:srgbClr val="000000"/>
                            </a:solidFill>
                            <a:latin typeface="思源黑体 CN Medium" panose="020B0600000000000000" charset="-122"/>
                            <a:ea typeface="思源黑体 CN Medium" panose="020B0600000000000000" charset="-122"/>
                          </a:rPr>
                          <a:t>研究背景与意义</a:t>
                        </a:r>
                      </a:p>
                    </p:txBody>
                  </p:sp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7D54419E-697D-8B40-B6DF-E398F768D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0" y="2450"/>
                        <a:ext cx="291" cy="43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zh-CN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endParaRPr>
                      </a:p>
                    </p:txBody>
                  </p:sp>
                </p:grpSp>
                <p:sp>
                  <p:nvSpPr>
                    <p:cNvPr id="126" name="PA-圆角矩形 5">
                      <a:extLst>
                        <a:ext uri="{FF2B5EF4-FFF2-40B4-BE49-F238E27FC236}">
                          <a16:creationId xmlns:a16="http://schemas.microsoft.com/office/drawing/2014/main" id="{DE52C88C-7752-8B47-BF45-FC88A6B51542}"/>
                        </a:ext>
                      </a:extLst>
                    </p:cNvPr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3656131" y="1298603"/>
                      <a:ext cx="821055" cy="71691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>
                        <a:solidFill>
                          <a:srgbClr val="000000"/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A98BE37F-51BA-EE42-BEFC-B82951740473}"/>
                      </a:ext>
                    </a:extLst>
                  </p:cNvPr>
                  <p:cNvSpPr/>
                  <p:nvPr/>
                </p:nvSpPr>
                <p:spPr>
                  <a:xfrm>
                    <a:off x="3971524" y="1364672"/>
                    <a:ext cx="63991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200" dirty="0">
                        <a:latin typeface="+mj-ea"/>
                        <a:ea typeface="+mj-ea"/>
                      </a:rPr>
                      <a:t>01</a:t>
                    </a:r>
                  </a:p>
                </p:txBody>
              </p:sp>
            </p:grp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28FCBEF4-FD79-3345-BBAF-1C96C5131935}"/>
                  </a:ext>
                </a:extLst>
              </p:cNvPr>
              <p:cNvGrpSpPr/>
              <p:nvPr/>
            </p:nvGrpSpPr>
            <p:grpSpPr>
              <a:xfrm>
                <a:off x="3091020" y="4258384"/>
                <a:ext cx="1142365" cy="736600"/>
                <a:chOff x="3656131" y="1298603"/>
                <a:chExt cx="1142365" cy="736600"/>
              </a:xfrm>
            </p:grpSpPr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A328854E-EFBD-B941-938E-2CFBEA0905F4}"/>
                    </a:ext>
                  </a:extLst>
                </p:cNvPr>
                <p:cNvSpPr/>
                <p:nvPr/>
              </p:nvSpPr>
              <p:spPr>
                <a:xfrm>
                  <a:off x="4613711" y="1758343"/>
                  <a:ext cx="184785" cy="2768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zh-CN" altLang="en-US" sz="1200" dirty="0">
                    <a:solidFill>
                      <a:schemeClr val="bg1">
                        <a:lumMod val="65000"/>
                      </a:schemeClr>
                    </a:solidFill>
                    <a:latin typeface="思源黑体 CN Medium" panose="020B0600000000000000" charset="-122"/>
                    <a:ea typeface="思源黑体 CN Medium" panose="020B0600000000000000" charset="-122"/>
                  </a:endParaRPr>
                </a:p>
              </p:txBody>
            </p:sp>
            <p:sp>
              <p:nvSpPr>
                <p:cNvPr id="133" name="PA-圆角矩形 5">
                  <a:extLst>
                    <a:ext uri="{FF2B5EF4-FFF2-40B4-BE49-F238E27FC236}">
                      <a16:creationId xmlns:a16="http://schemas.microsoft.com/office/drawing/2014/main" id="{A1DB4FC4-8080-5844-B84E-732B5EBD43AB}"/>
                    </a:ext>
                  </a:extLst>
                </p:cNvPr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3656131" y="1298603"/>
                  <a:ext cx="821055" cy="716915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rgbClr val="000000"/>
                    </a:solidFill>
                    <a:latin typeface="思源黑体 CN Medium" panose="020B0600000000000000" charset="-122"/>
                    <a:ea typeface="思源黑体 CN Medium" panose="020B0600000000000000" charset="-122"/>
                  </a:endParaRPr>
                </a:p>
              </p:txBody>
            </p:sp>
          </p:grp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98BFB5-015B-024A-BCCE-03D80453359A}"/>
                </a:ext>
              </a:extLst>
            </p:cNvPr>
            <p:cNvSpPr txBox="1"/>
            <p:nvPr/>
          </p:nvSpPr>
          <p:spPr>
            <a:xfrm>
              <a:off x="4515008" y="3871956"/>
              <a:ext cx="528256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0000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重要参考文献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80D5ACB-9540-9A43-A3A8-D095230D6B18}"/>
                </a:ext>
              </a:extLst>
            </p:cNvPr>
            <p:cNvSpPr/>
            <p:nvPr/>
          </p:nvSpPr>
          <p:spPr>
            <a:xfrm>
              <a:off x="3823702" y="3872016"/>
              <a:ext cx="6527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+mj-ea"/>
                  <a:ea typeface="+mj-ea"/>
                </a:rPr>
                <a:t>0</a:t>
              </a:r>
              <a:r>
                <a:rPr lang="en-US" altLang="zh-CN" sz="3200" dirty="0">
                  <a:latin typeface="+mj-ea"/>
                  <a:ea typeface="+mj-ea"/>
                </a:rPr>
                <a:t>4</a:t>
              </a:r>
              <a:endParaRPr lang="en-US" sz="32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+mj-ea"/>
                <a:ea typeface="+mj-ea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52719" y="3209290"/>
            <a:ext cx="1685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+mj-ea"/>
                <a:ea typeface="+mj-ea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30643" y="4365357"/>
            <a:ext cx="405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研究背景与意义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5F310F4-7764-3E4D-95DA-3D4987990021}"/>
              </a:ext>
            </a:extLst>
          </p:cNvPr>
          <p:cNvGrpSpPr/>
          <p:nvPr/>
        </p:nvGrpSpPr>
        <p:grpSpPr>
          <a:xfrm>
            <a:off x="0" y="269366"/>
            <a:ext cx="5337810" cy="785495"/>
            <a:chOff x="0" y="443"/>
            <a:chExt cx="8406" cy="123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B47BA61-D1FB-FC4C-90E6-D32EA7012420}"/>
                </a:ext>
              </a:extLst>
            </p:cNvPr>
            <p:cNvSpPr/>
            <p:nvPr/>
          </p:nvSpPr>
          <p:spPr>
            <a:xfrm>
              <a:off x="1600" y="1317"/>
              <a:ext cx="4044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78FABF-07E8-C64D-97A1-C83ADB38AA11}"/>
                </a:ext>
              </a:extLst>
            </p:cNvPr>
            <p:cNvGrpSpPr/>
            <p:nvPr/>
          </p:nvGrpSpPr>
          <p:grpSpPr>
            <a:xfrm>
              <a:off x="0" y="443"/>
              <a:ext cx="8406" cy="1237"/>
              <a:chOff x="343" y="890"/>
              <a:chExt cx="8406" cy="1237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6B03C29-FC66-334D-8988-5447C09174F0}"/>
                  </a:ext>
                </a:extLst>
              </p:cNvPr>
              <p:cNvGrpSpPr/>
              <p:nvPr/>
            </p:nvGrpSpPr>
            <p:grpSpPr>
              <a:xfrm>
                <a:off x="550" y="967"/>
                <a:ext cx="8199" cy="1160"/>
                <a:chOff x="6796" y="3122"/>
                <a:chExt cx="8199" cy="1160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B642C7E6-A084-8E41-91E0-AD25A38CE63F}"/>
                    </a:ext>
                  </a:extLst>
                </p:cNvPr>
                <p:cNvGrpSpPr/>
                <p:nvPr/>
              </p:nvGrpSpPr>
              <p:grpSpPr>
                <a:xfrm>
                  <a:off x="6796" y="3122"/>
                  <a:ext cx="8199" cy="1160"/>
                  <a:chOff x="6796" y="3122"/>
                  <a:chExt cx="8199" cy="1160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D9A4EBB0-6EDA-AE47-98DD-451B6A28FD72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74"/>
                    <a:ext cx="6944" cy="1108"/>
                    <a:chOff x="9897" y="1778"/>
                    <a:chExt cx="6944" cy="1108"/>
                  </a:xfrm>
                </p:grpSpPr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F5BC4DB9-D87F-B94F-8D99-BCBA0D192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78"/>
                      <a:ext cx="6944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对称可搜索加密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33A8D6C9-1B65-524C-80AC-5902E753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82" name="PA-圆角矩形 5">
                    <a:extLst>
                      <a:ext uri="{FF2B5EF4-FFF2-40B4-BE49-F238E27FC236}">
                        <a16:creationId xmlns:a16="http://schemas.microsoft.com/office/drawing/2014/main" id="{1D73724E-22C1-D444-9E25-4F669CB0DA93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6EEFED0-E8CB-2840-9B72-9E7D8E304C60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dirty="0">
                      <a:latin typeface="+mj-ea"/>
                      <a:ea typeface="+mj-ea"/>
                    </a:rPr>
                    <a:t>1</a:t>
                  </a:r>
                  <a:endParaRPr lang="en-US" sz="3200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53F7C74-0F04-1F4D-91DB-7ED0C1E9DAA8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62ED3AD-FEA1-0B42-9429-72B3C962951D}"/>
              </a:ext>
            </a:extLst>
          </p:cNvPr>
          <p:cNvSpPr txBox="1"/>
          <p:nvPr/>
        </p:nvSpPr>
        <p:spPr>
          <a:xfrm>
            <a:off x="1399707" y="5302031"/>
            <a:ext cx="9392585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Comic Sans MS" panose="030F0902030302020204" pitchFamily="66" charset="0"/>
              </a:rPr>
              <a:t>可搜索加密技术</a:t>
            </a:r>
            <a:r>
              <a:rPr lang="en-US" altLang="zh-CN" sz="2400" dirty="0">
                <a:latin typeface="Comic Sans MS" panose="030F0902030302020204" pitchFamily="66" charset="0"/>
              </a:rPr>
              <a:t>:</a:t>
            </a:r>
            <a:r>
              <a:rPr lang="zh-CN" altLang="en-US" sz="2400" dirty="0">
                <a:latin typeface="Comic Sans MS" panose="030F0902030302020204" pitchFamily="66" charset="0"/>
              </a:rPr>
              <a:t> 旨在不损坏云端数据隐私的同时，为用户提供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密态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数据检索服务</a:t>
            </a:r>
            <a:r>
              <a:rPr lang="zh-CN" altLang="en-US" sz="2400" dirty="0">
                <a:latin typeface="Comic Sans MS" panose="030F0902030302020204" pitchFamily="66" charset="0"/>
              </a:rPr>
              <a:t>，其本质是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大数据云存储</a:t>
            </a:r>
            <a:r>
              <a:rPr lang="zh-CN" altLang="en-US" sz="2400" dirty="0">
                <a:latin typeface="Comic Sans MS" panose="030F0902030302020204" pitchFamily="66" charset="0"/>
              </a:rPr>
              <a:t>背景下，数据可用性和数据隐私性的平衡。</a:t>
            </a:r>
            <a:endParaRPr lang="en-US" altLang="zh-CN" sz="2400" dirty="0">
              <a:latin typeface="Comic Sans MS" panose="030F0902030302020204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FCA142-74EA-B546-9F2C-2B2868DA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9" y="1151942"/>
            <a:ext cx="10439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5F310F4-7764-3E4D-95DA-3D4987990021}"/>
              </a:ext>
            </a:extLst>
          </p:cNvPr>
          <p:cNvGrpSpPr/>
          <p:nvPr/>
        </p:nvGrpSpPr>
        <p:grpSpPr>
          <a:xfrm>
            <a:off x="0" y="320554"/>
            <a:ext cx="6701790" cy="785495"/>
            <a:chOff x="0" y="443"/>
            <a:chExt cx="10554" cy="123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B47BA61-D1FB-FC4C-90E6-D32EA7012420}"/>
                </a:ext>
              </a:extLst>
            </p:cNvPr>
            <p:cNvSpPr/>
            <p:nvPr/>
          </p:nvSpPr>
          <p:spPr>
            <a:xfrm>
              <a:off x="1500" y="1294"/>
              <a:ext cx="7650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78FABF-07E8-C64D-97A1-C83ADB38AA11}"/>
                </a:ext>
              </a:extLst>
            </p:cNvPr>
            <p:cNvGrpSpPr/>
            <p:nvPr/>
          </p:nvGrpSpPr>
          <p:grpSpPr>
            <a:xfrm>
              <a:off x="0" y="443"/>
              <a:ext cx="10554" cy="1237"/>
              <a:chOff x="343" y="890"/>
              <a:chExt cx="10554" cy="1237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6B03C29-FC66-334D-8988-5447C09174F0}"/>
                  </a:ext>
                </a:extLst>
              </p:cNvPr>
              <p:cNvGrpSpPr/>
              <p:nvPr/>
            </p:nvGrpSpPr>
            <p:grpSpPr>
              <a:xfrm>
                <a:off x="550" y="967"/>
                <a:ext cx="10347" cy="1160"/>
                <a:chOff x="6796" y="3122"/>
                <a:chExt cx="10347" cy="1160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B642C7E6-A084-8E41-91E0-AD25A38CE63F}"/>
                    </a:ext>
                  </a:extLst>
                </p:cNvPr>
                <p:cNvGrpSpPr/>
                <p:nvPr/>
              </p:nvGrpSpPr>
              <p:grpSpPr>
                <a:xfrm>
                  <a:off x="6796" y="3122"/>
                  <a:ext cx="10347" cy="1160"/>
                  <a:chOff x="6796" y="3122"/>
                  <a:chExt cx="10347" cy="1160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D9A4EBB0-6EDA-AE47-98DD-451B6A28FD72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32"/>
                    <a:ext cx="9092" cy="1150"/>
                    <a:chOff x="9897" y="1736"/>
                    <a:chExt cx="9092" cy="1150"/>
                  </a:xfrm>
                </p:grpSpPr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F5BC4DB9-D87F-B94F-8D99-BCBA0D192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36"/>
                      <a:ext cx="9092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选题背景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两种可搜索加密场景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33A8D6C9-1B65-524C-80AC-5902E753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82" name="PA-圆角矩形 5">
                    <a:extLst>
                      <a:ext uri="{FF2B5EF4-FFF2-40B4-BE49-F238E27FC236}">
                        <a16:creationId xmlns:a16="http://schemas.microsoft.com/office/drawing/2014/main" id="{1D73724E-22C1-D444-9E25-4F669CB0DA93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6EEFED0-E8CB-2840-9B72-9E7D8E304C60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2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53F7C74-0F04-1F4D-91DB-7ED0C1E9DAA8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9D955A-65CE-674B-AB90-5604494332FE}"/>
              </a:ext>
            </a:extLst>
          </p:cNvPr>
          <p:cNvGrpSpPr/>
          <p:nvPr/>
        </p:nvGrpSpPr>
        <p:grpSpPr>
          <a:xfrm>
            <a:off x="216024" y="1635169"/>
            <a:ext cx="9892217" cy="2906888"/>
            <a:chOff x="543611" y="1012703"/>
            <a:chExt cx="9892217" cy="290688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7C2799E-059A-E24A-AD9D-18DE852FB4E2}"/>
                </a:ext>
              </a:extLst>
            </p:cNvPr>
            <p:cNvGrpSpPr/>
            <p:nvPr/>
          </p:nvGrpSpPr>
          <p:grpSpPr>
            <a:xfrm>
              <a:off x="543611" y="1716102"/>
              <a:ext cx="5756593" cy="2203489"/>
              <a:chOff x="508442" y="1876088"/>
              <a:chExt cx="5756593" cy="2203489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AC2DE25-C132-7346-A743-AA2432DB5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442" y="2345373"/>
                <a:ext cx="5756593" cy="1734204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877C3E-324C-6644-A5AA-B583AD4B59E7}"/>
                  </a:ext>
                </a:extLst>
              </p:cNvPr>
              <p:cNvSpPr txBox="1"/>
              <p:nvPr/>
            </p:nvSpPr>
            <p:spPr>
              <a:xfrm>
                <a:off x="2082728" y="1876088"/>
                <a:ext cx="2024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单用户场景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1CEFC51-6D91-574B-BF14-22A07D1CCDE0}"/>
                </a:ext>
              </a:extLst>
            </p:cNvPr>
            <p:cNvSpPr txBox="1"/>
            <p:nvPr/>
          </p:nvSpPr>
          <p:spPr>
            <a:xfrm>
              <a:off x="8618273" y="1012703"/>
              <a:ext cx="1817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多用户场景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4358A41-2544-404E-8307-25D52798F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326" y="2096834"/>
            <a:ext cx="5881129" cy="373176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5316CE6-90AF-054E-A3FF-0BD57D867937}"/>
              </a:ext>
            </a:extLst>
          </p:cNvPr>
          <p:cNvCxnSpPr>
            <a:cxnSpLocks/>
          </p:cNvCxnSpPr>
          <p:nvPr/>
        </p:nvCxnSpPr>
        <p:spPr>
          <a:xfrm>
            <a:off x="5972617" y="1854279"/>
            <a:ext cx="0" cy="41945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5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5F310F4-7764-3E4D-95DA-3D4987990021}"/>
              </a:ext>
            </a:extLst>
          </p:cNvPr>
          <p:cNvGrpSpPr/>
          <p:nvPr/>
        </p:nvGrpSpPr>
        <p:grpSpPr>
          <a:xfrm>
            <a:off x="0" y="320554"/>
            <a:ext cx="6701790" cy="785495"/>
            <a:chOff x="0" y="443"/>
            <a:chExt cx="10554" cy="123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B47BA61-D1FB-FC4C-90E6-D32EA7012420}"/>
                </a:ext>
              </a:extLst>
            </p:cNvPr>
            <p:cNvSpPr/>
            <p:nvPr/>
          </p:nvSpPr>
          <p:spPr>
            <a:xfrm>
              <a:off x="1500" y="1294"/>
              <a:ext cx="7650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78FABF-07E8-C64D-97A1-C83ADB38AA11}"/>
                </a:ext>
              </a:extLst>
            </p:cNvPr>
            <p:cNvGrpSpPr/>
            <p:nvPr/>
          </p:nvGrpSpPr>
          <p:grpSpPr>
            <a:xfrm>
              <a:off x="0" y="443"/>
              <a:ext cx="10554" cy="1237"/>
              <a:chOff x="343" y="890"/>
              <a:chExt cx="10554" cy="1237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6B03C29-FC66-334D-8988-5447C09174F0}"/>
                  </a:ext>
                </a:extLst>
              </p:cNvPr>
              <p:cNvGrpSpPr/>
              <p:nvPr/>
            </p:nvGrpSpPr>
            <p:grpSpPr>
              <a:xfrm>
                <a:off x="550" y="967"/>
                <a:ext cx="10347" cy="1160"/>
                <a:chOff x="6796" y="3122"/>
                <a:chExt cx="10347" cy="1160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B642C7E6-A084-8E41-91E0-AD25A38CE63F}"/>
                    </a:ext>
                  </a:extLst>
                </p:cNvPr>
                <p:cNvGrpSpPr/>
                <p:nvPr/>
              </p:nvGrpSpPr>
              <p:grpSpPr>
                <a:xfrm>
                  <a:off x="6796" y="3122"/>
                  <a:ext cx="10347" cy="1160"/>
                  <a:chOff x="6796" y="3122"/>
                  <a:chExt cx="10347" cy="1160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D9A4EBB0-6EDA-AE47-98DD-451B6A28FD72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32"/>
                    <a:ext cx="9092" cy="1150"/>
                    <a:chOff x="9897" y="1736"/>
                    <a:chExt cx="9092" cy="1150"/>
                  </a:xfrm>
                </p:grpSpPr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F5BC4DB9-D87F-B94F-8D99-BCBA0D192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36"/>
                      <a:ext cx="9092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选题背景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可搜索加密发展方向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33A8D6C9-1B65-524C-80AC-5902E753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82" name="PA-圆角矩形 5">
                    <a:extLst>
                      <a:ext uri="{FF2B5EF4-FFF2-40B4-BE49-F238E27FC236}">
                        <a16:creationId xmlns:a16="http://schemas.microsoft.com/office/drawing/2014/main" id="{1D73724E-22C1-D444-9E25-4F669CB0DA93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6EEFED0-E8CB-2840-9B72-9E7D8E304C60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3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53F7C74-0F04-1F4D-91DB-7ED0C1E9DAA8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48A128C-1FBE-B04C-A467-BF1F4EE9D882}"/>
              </a:ext>
            </a:extLst>
          </p:cNvPr>
          <p:cNvSpPr txBox="1"/>
          <p:nvPr/>
        </p:nvSpPr>
        <p:spPr>
          <a:xfrm>
            <a:off x="1044205" y="1024667"/>
            <a:ext cx="10374609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Comic Sans MS" panose="030F0902030302020204" pitchFamily="66" charset="0"/>
              </a:rPr>
              <a:t>目前虽已有诸多关于可搜索加密的研究进展，但大部分工作近支持</a:t>
            </a:r>
            <a:r>
              <a:rPr lang="zh-CN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单用户</a:t>
            </a:r>
            <a:r>
              <a:rPr lang="zh-CN" altLang="en-US" sz="2200" dirty="0">
                <a:latin typeface="Comic Sans MS" panose="030F0902030302020204" pitchFamily="66" charset="0"/>
              </a:rPr>
              <a:t>场景下的</a:t>
            </a:r>
            <a:r>
              <a:rPr lang="zh-CN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简单查询</a:t>
            </a:r>
            <a:r>
              <a:rPr lang="en-US" altLang="zh-CN" sz="2200" dirty="0">
                <a:latin typeface="Comic Sans MS" panose="030F0902030302020204" pitchFamily="66" charset="0"/>
              </a:rPr>
              <a:t>(Single-word</a:t>
            </a:r>
            <a:r>
              <a:rPr lang="zh-CN" altLang="en-US" sz="2200" dirty="0">
                <a:latin typeface="Comic Sans MS" panose="030F0902030302020204" pitchFamily="66" charset="0"/>
              </a:rPr>
              <a:t>查询等</a:t>
            </a:r>
            <a:r>
              <a:rPr lang="en-US" altLang="zh-CN" sz="2200" dirty="0">
                <a:latin typeface="Comic Sans MS" panose="030F0902030302020204" pitchFamily="66" charset="0"/>
              </a:rPr>
              <a:t>)</a:t>
            </a:r>
            <a:r>
              <a:rPr lang="zh-CN" altLang="en-US" sz="2200" dirty="0">
                <a:latin typeface="Comic Sans MS" panose="030F0902030302020204" pitchFamily="66" charset="0"/>
              </a:rPr>
              <a:t>。</a:t>
            </a:r>
            <a:endParaRPr lang="en-US" altLang="zh-CN" sz="2200" dirty="0">
              <a:latin typeface="Comic Sans MS" panose="030F09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B1A084-B75E-3D48-A99A-EA8CF3822676}"/>
              </a:ext>
            </a:extLst>
          </p:cNvPr>
          <p:cNvSpPr txBox="1"/>
          <p:nvPr/>
        </p:nvSpPr>
        <p:spPr>
          <a:xfrm>
            <a:off x="1044205" y="5893354"/>
            <a:ext cx="10668482" cy="87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如何在</a:t>
            </a:r>
            <a:r>
              <a:rPr lang="zh-CN" altLang="en-US" sz="2200" dirty="0">
                <a:solidFill>
                  <a:srgbClr val="FF0000"/>
                </a:solidFill>
              </a:rPr>
              <a:t>多用户场景下设计支持复杂查询</a:t>
            </a:r>
            <a:r>
              <a:rPr lang="en-US" altLang="zh-CN" sz="2200" dirty="0"/>
              <a:t>(</a:t>
            </a:r>
            <a:r>
              <a:rPr lang="zh-CN" altLang="en-US" sz="2200" dirty="0"/>
              <a:t>例如</a:t>
            </a:r>
            <a:r>
              <a:rPr lang="en" altLang="zh-CN" sz="2200" dirty="0">
                <a:latin typeface="Comic Sans MS" panose="030F0902030302020204" pitchFamily="66" charset="0"/>
              </a:rPr>
              <a:t>Join</a:t>
            </a:r>
            <a:r>
              <a:rPr lang="zh-CN" altLang="en-US" sz="2200" dirty="0"/>
              <a:t>查询</a:t>
            </a:r>
            <a:r>
              <a:rPr lang="en-US" altLang="zh-CN" sz="2200" dirty="0"/>
              <a:t>)</a:t>
            </a:r>
            <a:r>
              <a:rPr lang="zh-CN" altLang="en-US" sz="2200" dirty="0"/>
              <a:t>的可搜索加密方案已成为当前的研究热点。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6517F7-5D7A-7742-A6F0-47C596DC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93" y="1820045"/>
            <a:ext cx="10467013" cy="41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5F310F4-7764-3E4D-95DA-3D4987990021}"/>
              </a:ext>
            </a:extLst>
          </p:cNvPr>
          <p:cNvGrpSpPr/>
          <p:nvPr/>
        </p:nvGrpSpPr>
        <p:grpSpPr>
          <a:xfrm>
            <a:off x="0" y="320702"/>
            <a:ext cx="3057525" cy="785495"/>
            <a:chOff x="0" y="443"/>
            <a:chExt cx="4815" cy="123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B47BA61-D1FB-FC4C-90E6-D32EA7012420}"/>
                </a:ext>
              </a:extLst>
            </p:cNvPr>
            <p:cNvSpPr/>
            <p:nvPr/>
          </p:nvSpPr>
          <p:spPr>
            <a:xfrm>
              <a:off x="1500" y="1294"/>
              <a:ext cx="3021" cy="72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78FABF-07E8-C64D-97A1-C83ADB38AA11}"/>
                </a:ext>
              </a:extLst>
            </p:cNvPr>
            <p:cNvGrpSpPr/>
            <p:nvPr/>
          </p:nvGrpSpPr>
          <p:grpSpPr>
            <a:xfrm>
              <a:off x="0" y="443"/>
              <a:ext cx="4815" cy="1237"/>
              <a:chOff x="343" y="890"/>
              <a:chExt cx="4815" cy="1237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6B03C29-FC66-334D-8988-5447C09174F0}"/>
                  </a:ext>
                </a:extLst>
              </p:cNvPr>
              <p:cNvGrpSpPr/>
              <p:nvPr/>
            </p:nvGrpSpPr>
            <p:grpSpPr>
              <a:xfrm>
                <a:off x="550" y="950"/>
                <a:ext cx="4608" cy="1177"/>
                <a:chOff x="6796" y="3105"/>
                <a:chExt cx="4608" cy="1177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B642C7E6-A084-8E41-91E0-AD25A38CE63F}"/>
                    </a:ext>
                  </a:extLst>
                </p:cNvPr>
                <p:cNvGrpSpPr/>
                <p:nvPr/>
              </p:nvGrpSpPr>
              <p:grpSpPr>
                <a:xfrm>
                  <a:off x="6796" y="3105"/>
                  <a:ext cx="4608" cy="1177"/>
                  <a:chOff x="6796" y="3105"/>
                  <a:chExt cx="4608" cy="1177"/>
                </a:xfrm>
              </p:grpSpPr>
              <p:grpSp>
                <p:nvGrpSpPr>
                  <p:cNvPr id="81" name="组合 80">
                    <a:extLst>
                      <a:ext uri="{FF2B5EF4-FFF2-40B4-BE49-F238E27FC236}">
                        <a16:creationId xmlns:a16="http://schemas.microsoft.com/office/drawing/2014/main" id="{D9A4EBB0-6EDA-AE47-98DD-451B6A28FD72}"/>
                      </a:ext>
                    </a:extLst>
                  </p:cNvPr>
                  <p:cNvGrpSpPr/>
                  <p:nvPr/>
                </p:nvGrpSpPr>
                <p:grpSpPr>
                  <a:xfrm>
                    <a:off x="8127" y="3105"/>
                    <a:ext cx="3277" cy="1177"/>
                    <a:chOff x="9973" y="1709"/>
                    <a:chExt cx="3277" cy="1177"/>
                  </a:xfrm>
                </p:grpSpPr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F5BC4DB9-D87F-B94F-8D99-BCBA0D192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73" y="1709"/>
                      <a:ext cx="3277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选题意义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33A8D6C9-1B65-524C-80AC-5902E753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82" name="PA-圆角矩形 5">
                    <a:extLst>
                      <a:ext uri="{FF2B5EF4-FFF2-40B4-BE49-F238E27FC236}">
                        <a16:creationId xmlns:a16="http://schemas.microsoft.com/office/drawing/2014/main" id="{1D73724E-22C1-D444-9E25-4F669CB0DA93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6EEFED0-E8CB-2840-9B72-9E7D8E304C60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4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53F7C74-0F04-1F4D-91DB-7ED0C1E9DAA8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62ED3AD-FEA1-0B42-9429-72B3C962951D}"/>
              </a:ext>
            </a:extLst>
          </p:cNvPr>
          <p:cNvSpPr txBox="1"/>
          <p:nvPr/>
        </p:nvSpPr>
        <p:spPr>
          <a:xfrm>
            <a:off x="1682194" y="2234888"/>
            <a:ext cx="8827612" cy="260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Comic Sans MS" panose="030F0902030302020204" pitchFamily="66" charset="0"/>
              </a:rPr>
              <a:t>    针对上述问题，本课题的研究目标是设计一个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适用于多用户场景</a:t>
            </a:r>
            <a:r>
              <a:rPr lang="zh-CN" altLang="en-US" sz="2800" dirty="0">
                <a:latin typeface="Comic Sans MS" panose="030F0902030302020204" pitchFamily="66" charset="0"/>
              </a:rPr>
              <a:t>，且能够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高效支持</a:t>
            </a:r>
            <a:r>
              <a:rPr lang="en" altLang="zh-CN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Join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查询</a:t>
            </a:r>
            <a:r>
              <a:rPr lang="zh-CN" altLang="en-US" sz="2800" dirty="0">
                <a:latin typeface="Comic Sans MS" panose="030F0902030302020204" pitchFamily="66" charset="0"/>
              </a:rPr>
              <a:t>的可搜索加密方案，以提高可搜索加密在数据共享场景下的应用价值，并提供相应的具体实现和安全性证明。</a:t>
            </a:r>
          </a:p>
        </p:txBody>
      </p:sp>
    </p:spTree>
    <p:extLst>
      <p:ext uri="{BB962C8B-B14F-4D97-AF65-F5344CB8AC3E}">
        <p14:creationId xmlns:p14="http://schemas.microsoft.com/office/powerpoint/2010/main" val="9293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solidFill>
              <a:srgbClr val="1B5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+mj-ea"/>
                <a:ea typeface="+mj-ea"/>
              </a:rPr>
              <a:t>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39703" y="3209290"/>
            <a:ext cx="1685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+mj-ea"/>
                <a:ea typeface="+mj-ea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392040" y="4065101"/>
            <a:ext cx="598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选题的研究现状和发展趋势</a:t>
            </a:r>
          </a:p>
        </p:txBody>
      </p:sp>
    </p:spTree>
    <p:extLst>
      <p:ext uri="{BB962C8B-B14F-4D97-AF65-F5344CB8AC3E}">
        <p14:creationId xmlns:p14="http://schemas.microsoft.com/office/powerpoint/2010/main" val="10113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037734-5298-2249-A5FB-F8842FA97C32}"/>
              </a:ext>
            </a:extLst>
          </p:cNvPr>
          <p:cNvGrpSpPr/>
          <p:nvPr/>
        </p:nvGrpSpPr>
        <p:grpSpPr>
          <a:xfrm>
            <a:off x="0" y="328452"/>
            <a:ext cx="8130540" cy="785495"/>
            <a:chOff x="0" y="443"/>
            <a:chExt cx="12804" cy="123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3884DA-DC37-5943-9EBB-5E2E684E87F9}"/>
                </a:ext>
              </a:extLst>
            </p:cNvPr>
            <p:cNvSpPr/>
            <p:nvPr/>
          </p:nvSpPr>
          <p:spPr>
            <a:xfrm flipV="1">
              <a:off x="1538" y="1244"/>
              <a:ext cx="6917" cy="74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D665FD0-34D4-2548-8883-4D3417309F39}"/>
                </a:ext>
              </a:extLst>
            </p:cNvPr>
            <p:cNvGrpSpPr/>
            <p:nvPr/>
          </p:nvGrpSpPr>
          <p:grpSpPr>
            <a:xfrm>
              <a:off x="0" y="443"/>
              <a:ext cx="12804" cy="1237"/>
              <a:chOff x="343" y="890"/>
              <a:chExt cx="12804" cy="123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1BC3E88-B5D7-4A42-8448-4F6B436A9487}"/>
                  </a:ext>
                </a:extLst>
              </p:cNvPr>
              <p:cNvGrpSpPr/>
              <p:nvPr/>
            </p:nvGrpSpPr>
            <p:grpSpPr>
              <a:xfrm>
                <a:off x="550" y="958"/>
                <a:ext cx="12597" cy="1169"/>
                <a:chOff x="6796" y="3113"/>
                <a:chExt cx="12597" cy="1169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DD9448EA-2A9C-B84E-81A9-8173AEA88A72}"/>
                    </a:ext>
                  </a:extLst>
                </p:cNvPr>
                <p:cNvGrpSpPr/>
                <p:nvPr/>
              </p:nvGrpSpPr>
              <p:grpSpPr>
                <a:xfrm>
                  <a:off x="6796" y="3113"/>
                  <a:ext cx="12597" cy="1169"/>
                  <a:chOff x="6796" y="3113"/>
                  <a:chExt cx="12597" cy="1169"/>
                </a:xfrm>
              </p:grpSpPr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76739F7A-1D75-BD41-BBB6-4336AE4AB157}"/>
                      </a:ext>
                    </a:extLst>
                  </p:cNvPr>
                  <p:cNvGrpSpPr/>
                  <p:nvPr/>
                </p:nvGrpSpPr>
                <p:grpSpPr>
                  <a:xfrm>
                    <a:off x="8051" y="3113"/>
                    <a:ext cx="11342" cy="1169"/>
                    <a:chOff x="9897" y="1717"/>
                    <a:chExt cx="11342" cy="1169"/>
                  </a:xfrm>
                </p:grpSpPr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8B7926CC-3C9C-0F4F-8C62-95A078FED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7" y="1717"/>
                      <a:ext cx="11342" cy="8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研究现状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-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思源黑体 CN Medium" panose="020B0600000000000000" charset="-122"/>
                          <a:ea typeface="思源黑体 CN Medium" panose="020B0600000000000000" charset="-122"/>
                        </a:rPr>
                        <a:t>多用户可搜索加密</a:t>
                      </a:r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0AC30461-A0B9-CF47-B331-48CF4A52D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0" y="2450"/>
                      <a:ext cx="291" cy="4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Medium" panose="020B0600000000000000" charset="-122"/>
                        <a:ea typeface="思源黑体 CN Medium" panose="020B0600000000000000" charset="-122"/>
                      </a:endParaRPr>
                    </a:p>
                  </p:txBody>
                </p:sp>
              </p:grpSp>
              <p:sp>
                <p:nvSpPr>
                  <p:cNvPr id="32" name="PA-圆角矩形 5">
                    <a:extLst>
                      <a:ext uri="{FF2B5EF4-FFF2-40B4-BE49-F238E27FC236}">
                        <a16:creationId xmlns:a16="http://schemas.microsoft.com/office/drawing/2014/main" id="{822F86BD-9DB8-F744-9B14-623E1EBF54C6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>
                      <a:solidFill>
                        <a:srgbClr val="000000"/>
                      </a:solidFill>
                      <a:latin typeface="思源黑体 CN Medium" panose="020B0600000000000000" charset="-122"/>
                      <a:ea typeface="思源黑体 CN Medium" panose="020B0600000000000000" charset="-122"/>
                    </a:endParaRPr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D414281-00D2-F048-8901-A49F4D37BC0F}"/>
                    </a:ext>
                  </a:extLst>
                </p:cNvPr>
                <p:cNvSpPr/>
                <p:nvPr/>
              </p:nvSpPr>
              <p:spPr>
                <a:xfrm>
                  <a:off x="7003" y="3151"/>
                  <a:ext cx="1048" cy="9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>
                      <a:latin typeface="+mj-ea"/>
                      <a:ea typeface="+mj-ea"/>
                    </a:rPr>
                    <a:t>0</a:t>
                  </a:r>
                  <a:r>
                    <a:rPr lang="en-US" altLang="zh-CN" sz="3200" b="1" dirty="0">
                      <a:latin typeface="+mj-ea"/>
                      <a:ea typeface="+mj-ea"/>
                    </a:rPr>
                    <a:t>1</a:t>
                  </a:r>
                  <a:endParaRPr lang="en-US" sz="32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8B385FF-F3EB-8C43-9804-2238099529FC}"/>
                  </a:ext>
                </a:extLst>
              </p:cNvPr>
              <p:cNvSpPr/>
              <p:nvPr/>
            </p:nvSpPr>
            <p:spPr>
              <a:xfrm>
                <a:off x="343" y="890"/>
                <a:ext cx="169" cy="1027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1A9879-9C9F-A348-8AB4-F645E356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7" y="1112677"/>
            <a:ext cx="10821365" cy="50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49929540252_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49929540252_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49929540252_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396</Words>
  <Application>Microsoft Macintosh PowerPoint</Application>
  <PresentationFormat>宽屏</PresentationFormat>
  <Paragraphs>70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思源黑体 CN Bold</vt:lpstr>
      <vt:lpstr>思源黑体 CN Medium</vt:lpstr>
      <vt:lpstr>微软雅黑</vt:lpstr>
      <vt:lpstr>Arial</vt:lpstr>
      <vt:lpstr>Calibri</vt:lpstr>
      <vt:lpstr>Comic Sans MS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开题报告答辩</dc:title>
  <dc:creator>包图网</dc:creator>
  <cp:lastModifiedBy>罗 之龙</cp:lastModifiedBy>
  <cp:revision>379</cp:revision>
  <dcterms:created xsi:type="dcterms:W3CDTF">2021-05-18T01:26:00Z</dcterms:created>
  <dcterms:modified xsi:type="dcterms:W3CDTF">2023-04-28T09:12:31Z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4A43C498D6E047B4A5023139EABA8D43</vt:lpwstr>
  </property>
</Properties>
</file>