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73" r:id="rId2"/>
    <p:sldId id="503" r:id="rId3"/>
    <p:sldId id="321" r:id="rId4"/>
    <p:sldId id="505" r:id="rId5"/>
    <p:sldId id="550" r:id="rId6"/>
    <p:sldId id="480" r:id="rId7"/>
    <p:sldId id="569" r:id="rId8"/>
    <p:sldId id="578" r:id="rId9"/>
    <p:sldId id="570" r:id="rId10"/>
    <p:sldId id="568" r:id="rId11"/>
    <p:sldId id="508" r:id="rId12"/>
    <p:sldId id="564" r:id="rId13"/>
    <p:sldId id="565" r:id="rId14"/>
    <p:sldId id="566" r:id="rId15"/>
    <p:sldId id="567" r:id="rId16"/>
    <p:sldId id="481" r:id="rId17"/>
    <p:sldId id="577" r:id="rId18"/>
    <p:sldId id="560" r:id="rId19"/>
    <p:sldId id="575" r:id="rId20"/>
    <p:sldId id="465" r:id="rId21"/>
    <p:sldId id="561" r:id="rId22"/>
    <p:sldId id="571" r:id="rId23"/>
    <p:sldId id="573" r:id="rId24"/>
    <p:sldId id="432" r:id="rId25"/>
  </p:sldIdLst>
  <p:sldSz cx="12192000" cy="6858000"/>
  <p:notesSz cx="6858000" cy="9144000"/>
  <p:embeddedFontLst>
    <p:embeddedFont>
      <p:font typeface="等线" panose="02010600030101010101" pitchFamily="2" charset="-122"/>
      <p:regular r:id="rId27"/>
      <p:bold r:id="rId28"/>
    </p:embeddedFont>
    <p:embeddedFont>
      <p:font typeface="等线 Light" panose="02010600030101010101" pitchFamily="2" charset="-122"/>
      <p:regular r:id="rId29"/>
    </p:embeddedFont>
    <p:embeddedFont>
      <p:font typeface="黑体" panose="02010609060101010101" pitchFamily="49" charset="-122"/>
      <p:regular r:id="rId30"/>
    </p:embeddedFont>
    <p:embeddedFont>
      <p:font typeface="华文琥珀" panose="02010800040101010101" pitchFamily="2" charset="-122"/>
      <p:regular r:id="rId31"/>
    </p:embeddedFont>
    <p:embeddedFont>
      <p:font typeface="微软雅黑" panose="020B0503020204020204" pitchFamily="34" charset="-122"/>
      <p:regular r:id="rId32"/>
      <p:bold r:id="rId33"/>
    </p:embeddedFont>
    <p:embeddedFont>
      <p:font typeface="Calibri" panose="020F0502020204030204" pitchFamily="34" charset="0"/>
      <p:regular r:id="rId34"/>
      <p:bold r:id="rId35"/>
      <p:italic r:id="rId36"/>
      <p:boldItalic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恒鑫" initials="魏"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42" autoAdjust="0"/>
    <p:restoredTop sz="94648"/>
  </p:normalViewPr>
  <p:slideViewPr>
    <p:cSldViewPr snapToGrid="0">
      <p:cViewPr varScale="1">
        <p:scale>
          <a:sx n="121" d="100"/>
          <a:sy n="121" d="100"/>
        </p:scale>
        <p:origin x="208" y="1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84C39-43E4-438D-BC81-964BA1976DD3}"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C175B-EDF7-4A40-8E72-A08D421239D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ChangeArrowheads="1" noTextEdit="1"/>
          </p:cNvSpPr>
          <p:nvPr>
            <p:ph type="sldImg"/>
          </p:nvPr>
        </p:nvSpPr>
        <p:spPr/>
      </p:sp>
      <p:sp>
        <p:nvSpPr>
          <p:cNvPr id="98307" name="备注占位符 2"/>
          <p:cNvSpPr>
            <a:spLocks noGrp="1" noChangeArrowheads="1"/>
          </p:cNvSpPr>
          <p:nvPr>
            <p:ph type="body" idx="1"/>
          </p:nvPr>
        </p:nvSpPr>
        <p:spPr>
          <a:noFill/>
        </p:spPr>
        <p:txBody>
          <a:bodyPr/>
          <a:lstStyle/>
          <a:p>
            <a:endParaRPr lang="zh-CN" altLang="en-US"/>
          </a:p>
        </p:txBody>
      </p:sp>
      <p:sp>
        <p:nvSpPr>
          <p:cNvPr id="983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3D6967D-7F9B-448B-BD30-BC0D790B63F3}"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F355A7-8AA4-48C9-967A-29CAB9D42F91}" type="slidenum">
              <a:rPr lang="zh-CN" altLang="en-US" smtClean="0"/>
              <a:t>21</a:t>
            </a:fld>
            <a:endParaRPr lang="zh-CN" altLang="en-US"/>
          </a:p>
        </p:txBody>
      </p:sp>
    </p:spTree>
    <p:extLst>
      <p:ext uri="{BB962C8B-B14F-4D97-AF65-F5344CB8AC3E}">
        <p14:creationId xmlns:p14="http://schemas.microsoft.com/office/powerpoint/2010/main" val="44824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p:nvPr>
        </p:nvSpPr>
        <p:spPr/>
      </p:sp>
      <p:sp>
        <p:nvSpPr>
          <p:cNvPr id="102403" name="备注占位符 2"/>
          <p:cNvSpPr>
            <a:spLocks noGrp="1" noChangeArrowheads="1"/>
          </p:cNvSpPr>
          <p:nvPr>
            <p:ph type="body" idx="1"/>
          </p:nvPr>
        </p:nvSpPr>
        <p:spPr>
          <a:noFill/>
        </p:spPr>
        <p:txBody>
          <a:bodyPr/>
          <a:lstStyle/>
          <a:p>
            <a:endParaRPr lang="zh-CN" altLang="en-US" dirty="0"/>
          </a:p>
        </p:txBody>
      </p:sp>
      <p:sp>
        <p:nvSpPr>
          <p:cNvPr id="1024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16196A-D6D9-4D18-9C93-764527FB9B34}"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22</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6475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F355A7-8AA4-48C9-967A-29CAB9D42F91}" type="slidenum">
              <a:rPr lang="zh-CN" altLang="en-US" smtClean="0"/>
              <a:t>23</a:t>
            </a:fld>
            <a:endParaRPr lang="zh-CN" altLang="en-US"/>
          </a:p>
        </p:txBody>
      </p:sp>
    </p:spTree>
    <p:extLst>
      <p:ext uri="{BB962C8B-B14F-4D97-AF65-F5344CB8AC3E}">
        <p14:creationId xmlns:p14="http://schemas.microsoft.com/office/powerpoint/2010/main" val="4219157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ChangeArrowheads="1" noTextEdit="1"/>
          </p:cNvSpPr>
          <p:nvPr>
            <p:ph type="sldImg"/>
          </p:nvPr>
        </p:nvSpPr>
        <p:spPr/>
      </p:sp>
      <p:sp>
        <p:nvSpPr>
          <p:cNvPr id="98307" name="备注占位符 2"/>
          <p:cNvSpPr>
            <a:spLocks noGrp="1" noChangeArrowheads="1"/>
          </p:cNvSpPr>
          <p:nvPr>
            <p:ph type="body" idx="1"/>
          </p:nvPr>
        </p:nvSpPr>
        <p:spPr>
          <a:noFill/>
        </p:spPr>
        <p:txBody>
          <a:bodyPr/>
          <a:lstStyle/>
          <a:p>
            <a:endParaRPr lang="zh-CN" altLang="en-US"/>
          </a:p>
        </p:txBody>
      </p:sp>
      <p:sp>
        <p:nvSpPr>
          <p:cNvPr id="983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3D6967D-7F9B-448B-BD30-BC0D790B63F3}"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24</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p:nvPr>
        </p:nvSpPr>
        <p:spPr/>
      </p:sp>
      <p:sp>
        <p:nvSpPr>
          <p:cNvPr id="102403" name="备注占位符 2"/>
          <p:cNvSpPr>
            <a:spLocks noGrp="1" noChangeArrowheads="1"/>
          </p:cNvSpPr>
          <p:nvPr>
            <p:ph type="body" idx="1"/>
          </p:nvPr>
        </p:nvSpPr>
        <p:spPr>
          <a:noFill/>
        </p:spPr>
        <p:txBody>
          <a:bodyPr/>
          <a:lstStyle/>
          <a:p>
            <a:endParaRPr lang="zh-CN" altLang="en-US"/>
          </a:p>
        </p:txBody>
      </p:sp>
      <p:sp>
        <p:nvSpPr>
          <p:cNvPr id="1024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16196A-D6D9-4D18-9C93-764527FB9B34}"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p:nvPr>
        </p:nvSpPr>
        <p:spPr/>
      </p:sp>
      <p:sp>
        <p:nvSpPr>
          <p:cNvPr id="102403" name="备注占位符 2"/>
          <p:cNvSpPr>
            <a:spLocks noGrp="1" noChangeArrowheads="1"/>
          </p:cNvSpPr>
          <p:nvPr>
            <p:ph type="body" idx="1"/>
          </p:nvPr>
        </p:nvSpPr>
        <p:spPr>
          <a:noFill/>
        </p:spPr>
        <p:txBody>
          <a:bodyPr/>
          <a:lstStyle/>
          <a:p>
            <a:endParaRPr lang="zh-CN" altLang="en-US"/>
          </a:p>
        </p:txBody>
      </p:sp>
      <p:sp>
        <p:nvSpPr>
          <p:cNvPr id="1024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16196A-D6D9-4D18-9C93-764527FB9B34}"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p:nvPr>
        </p:nvSpPr>
        <p:spPr/>
      </p:sp>
      <p:sp>
        <p:nvSpPr>
          <p:cNvPr id="102403" name="备注占位符 2"/>
          <p:cNvSpPr>
            <a:spLocks noGrp="1" noChangeArrowheads="1"/>
          </p:cNvSpPr>
          <p:nvPr>
            <p:ph type="body" idx="1"/>
          </p:nvPr>
        </p:nvSpPr>
        <p:spPr>
          <a:noFill/>
        </p:spPr>
        <p:txBody>
          <a:bodyPr/>
          <a:lstStyle/>
          <a:p>
            <a:endParaRPr lang="zh-CN" altLang="en-US"/>
          </a:p>
        </p:txBody>
      </p:sp>
      <p:sp>
        <p:nvSpPr>
          <p:cNvPr id="1024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16196A-D6D9-4D18-9C93-764527FB9B34}"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4462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p:nvPr>
        </p:nvSpPr>
        <p:spPr/>
      </p:sp>
      <p:sp>
        <p:nvSpPr>
          <p:cNvPr id="102403" name="备注占位符 2"/>
          <p:cNvSpPr>
            <a:spLocks noGrp="1" noChangeArrowheads="1"/>
          </p:cNvSpPr>
          <p:nvPr>
            <p:ph type="body" idx="1"/>
          </p:nvPr>
        </p:nvSpPr>
        <p:spPr>
          <a:noFill/>
        </p:spPr>
        <p:txBody>
          <a:bodyPr/>
          <a:lstStyle/>
          <a:p>
            <a:endParaRPr lang="zh-CN" altLang="en-US"/>
          </a:p>
        </p:txBody>
      </p:sp>
      <p:sp>
        <p:nvSpPr>
          <p:cNvPr id="1024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16196A-D6D9-4D18-9C93-764527FB9B34}" type="slidenum">
              <a:rPr kumimoji="0" lang="zh-CN" altLang="en-US" sz="1200" b="0" i="0" u="none" strike="noStrike" kern="1200" cap="none" spc="0" normalizeH="0" baseline="0" noProof="1" smtClean="0">
                <a:ln>
                  <a:noFill/>
                </a:ln>
                <a:solidFill>
                  <a:srgbClr val="000000"/>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F355A7-8AA4-48C9-967A-29CAB9D42F91}" type="slidenum">
              <a:rPr lang="zh-CN" altLang="en-US" smtClean="0"/>
              <a:t>17</a:t>
            </a:fld>
            <a:endParaRPr lang="zh-CN" altLang="en-US"/>
          </a:p>
        </p:txBody>
      </p:sp>
    </p:spTree>
    <p:extLst>
      <p:ext uri="{BB962C8B-B14F-4D97-AF65-F5344CB8AC3E}">
        <p14:creationId xmlns:p14="http://schemas.microsoft.com/office/powerpoint/2010/main" val="362349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F355A7-8AA4-48C9-967A-29CAB9D42F91}" type="slidenum">
              <a:rPr lang="zh-CN" altLang="en-US" smtClean="0"/>
              <a:t>18</a:t>
            </a:fld>
            <a:endParaRPr lang="zh-CN" altLang="en-US"/>
          </a:p>
        </p:txBody>
      </p:sp>
    </p:spTree>
    <p:extLst>
      <p:ext uri="{BB962C8B-B14F-4D97-AF65-F5344CB8AC3E}">
        <p14:creationId xmlns:p14="http://schemas.microsoft.com/office/powerpoint/2010/main" val="13459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F355A7-8AA4-48C9-967A-29CAB9D42F91}" type="slidenum">
              <a:rPr lang="zh-CN" altLang="en-US" smtClean="0"/>
              <a:t>19</a:t>
            </a:fld>
            <a:endParaRPr lang="zh-CN" altLang="en-US"/>
          </a:p>
        </p:txBody>
      </p:sp>
    </p:spTree>
    <p:extLst>
      <p:ext uri="{BB962C8B-B14F-4D97-AF65-F5344CB8AC3E}">
        <p14:creationId xmlns:p14="http://schemas.microsoft.com/office/powerpoint/2010/main" val="358217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F355A7-8AA4-48C9-967A-29CAB9D42F91}"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5"/>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1" y="36020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165"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8B306D68-E311-4ADA-8677-46319E711EE0}" type="datetimeFigureOut">
              <a:rPr lang="zh-CN" altLang="en-US"/>
              <a:t>2022/8/29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01392-31E1-495A-966B-2C77C97AC2E0}" type="slidenum">
              <a:rPr lang="zh-CN" altLang="en-US"/>
              <a:t>‹#›</a:t>
            </a:fld>
            <a:endParaRPr lang="zh-CN" altLang="en-US"/>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D94E4BE-C9B6-458C-89B9-15AFB36FCDCD}" type="datetimeFigureOut">
              <a:rPr lang="zh-CN" altLang="en-US"/>
              <a:t>2022/8/29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28BC29-1D46-400F-BDC9-3D78326107C0}" type="slidenum">
              <a:rPr lang="zh-CN" altLang="en-US"/>
              <a:t>‹#›</a:t>
            </a:fld>
            <a:endParaRPr lang="zh-CN" altLang="en-US"/>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6B8919-1502-44C9-B66C-563564B47998}" type="datetimeFigureOut">
              <a:rPr lang="zh-CN" altLang="en-US"/>
              <a:t>2022/8/29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743304-52E9-436B-8169-AE9112443CD9}" type="slidenum">
              <a:rPr lang="zh-CN" altLang="en-US"/>
              <a:t>‹#›</a:t>
            </a:fld>
            <a:endParaRPr lang="zh-CN" altLang="en-US"/>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BA26E8D-CF54-4252-84E2-7DC22A057EEA}" type="datetimeFigureOut">
              <a:rPr lang="zh-CN" altLang="en-US"/>
              <a:t>2022/8/29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6A62DDC-6236-47AB-A40A-13BF335E806A}" type="slidenum">
              <a:rPr lang="zh-CN" altLang="en-US"/>
              <a:t>‹#›</a:t>
            </a:fld>
            <a:endParaRPr lang="zh-CN" altLang="en-US"/>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2"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B2800F2C-F198-4A6A-AA75-020A5840C324}" type="datetimeFigureOut">
              <a:rPr lang="zh-CN" altLang="en-US"/>
              <a:t>2022/8/29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CEB958-DAFE-4035-8395-218B1CAF69FD}" type="slidenum">
              <a:rPr lang="zh-CN" altLang="en-US"/>
              <a:t>‹#›</a:t>
            </a:fld>
            <a:endParaRPr lang="zh-CN" altLang="en-US"/>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04D7D8-073D-4527-ABD0-E578B2D90364}" type="datetimeFigureOut">
              <a:rPr lang="zh-CN" altLang="en-US"/>
              <a:t>2022/8/29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39C038-BB32-4D77-8064-3B404DEDDC57}" type="slidenum">
              <a:rPr lang="zh-CN" altLang="en-US"/>
              <a:t>‹#›</a:t>
            </a:fld>
            <a:endParaRPr lang="zh-CN" altLang="en-US"/>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8764588" y="6448425"/>
            <a:ext cx="774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宋体" panose="02010600030101010101" pitchFamily="2" charset="-122"/>
              </a:defRPr>
            </a:lvl1pPr>
            <a:lvl2pPr marL="742950" indent="-285750">
              <a:defRPr>
                <a:solidFill>
                  <a:schemeClr val="tx1"/>
                </a:solidFill>
                <a:latin typeface="等线" panose="02010600030101010101" pitchFamily="2" charset="-122"/>
                <a:ea typeface="宋体" panose="02010600030101010101" pitchFamily="2" charset="-122"/>
              </a:defRPr>
            </a:lvl2pPr>
            <a:lvl3pPr marL="1143000" indent="-228600">
              <a:defRPr>
                <a:solidFill>
                  <a:schemeClr val="tx1"/>
                </a:solidFill>
                <a:latin typeface="等线" panose="02010600030101010101" pitchFamily="2" charset="-122"/>
                <a:ea typeface="宋体" panose="02010600030101010101" pitchFamily="2" charset="-122"/>
              </a:defRPr>
            </a:lvl3pPr>
            <a:lvl4pPr marL="1600200" indent="-228600">
              <a:defRPr>
                <a:solidFill>
                  <a:schemeClr val="tx1"/>
                </a:solidFill>
                <a:latin typeface="等线" panose="02010600030101010101" pitchFamily="2" charset="-122"/>
                <a:ea typeface="宋体" panose="02010600030101010101" pitchFamily="2" charset="-122"/>
              </a:defRPr>
            </a:lvl4pPr>
            <a:lvl5pPr marL="2057400" indent="-228600">
              <a:defRPr>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r>
              <a:rPr lang="en-US" altLang="zh-CN" sz="100">
                <a:solidFill>
                  <a:srgbClr val="FFFFFF"/>
                </a:solidFill>
                <a:latin typeface="Calibri" panose="020F0502020204030204" pitchFamily="34" charset="0"/>
              </a:rPr>
              <a:t>PPT</a:t>
            </a:r>
            <a:r>
              <a:rPr lang="zh-CN" altLang="en-US" sz="100">
                <a:solidFill>
                  <a:srgbClr val="FFFFFF"/>
                </a:solidFill>
                <a:latin typeface="Calibri" panose="020F0502020204030204" pitchFamily="34" charset="0"/>
              </a:rPr>
              <a:t>模板下载：</a:t>
            </a:r>
            <a:r>
              <a:rPr lang="en-US" altLang="zh-CN" sz="100">
                <a:solidFill>
                  <a:srgbClr val="FFFFFF"/>
                </a:solidFill>
                <a:latin typeface="Calibri" panose="020F0502020204030204" pitchFamily="34" charset="0"/>
              </a:rPr>
              <a:t>www.1ppt.com/moban/     </a:t>
            </a:r>
            <a:r>
              <a:rPr lang="zh-CN" altLang="en-US" sz="100">
                <a:solidFill>
                  <a:srgbClr val="FFFFFF"/>
                </a:solidFill>
                <a:latin typeface="Calibri" panose="020F0502020204030204" pitchFamily="34" charset="0"/>
              </a:rPr>
              <a:t>行业</a:t>
            </a:r>
            <a:r>
              <a:rPr lang="en-US" altLang="zh-CN" sz="100">
                <a:solidFill>
                  <a:srgbClr val="FFFFFF"/>
                </a:solidFill>
                <a:latin typeface="Calibri" panose="020F0502020204030204" pitchFamily="34" charset="0"/>
              </a:rPr>
              <a:t>PPT</a:t>
            </a:r>
            <a:r>
              <a:rPr lang="zh-CN" altLang="en-US" sz="100">
                <a:solidFill>
                  <a:srgbClr val="FFFFFF"/>
                </a:solidFill>
                <a:latin typeface="Calibri" panose="020F0502020204030204" pitchFamily="34" charset="0"/>
              </a:rPr>
              <a:t>模板：</a:t>
            </a:r>
            <a:r>
              <a:rPr lang="en-US" altLang="zh-CN" sz="100">
                <a:solidFill>
                  <a:srgbClr val="FFFFFF"/>
                </a:solidFill>
                <a:latin typeface="Calibri" panose="020F0502020204030204" pitchFamily="34" charset="0"/>
              </a:rPr>
              <a:t>www.1ppt.com/hangye/ </a:t>
            </a:r>
          </a:p>
          <a:p>
            <a:r>
              <a:rPr lang="zh-CN" altLang="en-US" sz="100">
                <a:solidFill>
                  <a:srgbClr val="FFFFFF"/>
                </a:solidFill>
                <a:latin typeface="Calibri" panose="020F0502020204030204" pitchFamily="34" charset="0"/>
              </a:rPr>
              <a:t>节日</a:t>
            </a:r>
            <a:r>
              <a:rPr lang="en-US" altLang="zh-CN" sz="100">
                <a:solidFill>
                  <a:srgbClr val="FFFFFF"/>
                </a:solidFill>
                <a:latin typeface="Calibri" panose="020F0502020204030204" pitchFamily="34" charset="0"/>
              </a:rPr>
              <a:t>PPT</a:t>
            </a:r>
            <a:r>
              <a:rPr lang="zh-CN" altLang="en-US" sz="100">
                <a:solidFill>
                  <a:srgbClr val="FFFFFF"/>
                </a:solidFill>
                <a:latin typeface="Calibri" panose="020F0502020204030204" pitchFamily="34" charset="0"/>
              </a:rPr>
              <a:t>模板：</a:t>
            </a:r>
            <a:r>
              <a:rPr lang="en-US" altLang="zh-CN" sz="100">
                <a:solidFill>
                  <a:srgbClr val="FFFFFF"/>
                </a:solidFill>
                <a:latin typeface="Calibri" panose="020F0502020204030204" pitchFamily="34" charset="0"/>
              </a:rPr>
              <a:t>www.1ppt.com/jieri/           PPT</a:t>
            </a:r>
            <a:r>
              <a:rPr lang="zh-CN" altLang="en-US" sz="100">
                <a:solidFill>
                  <a:srgbClr val="FFFFFF"/>
                </a:solidFill>
                <a:latin typeface="Calibri" panose="020F0502020204030204" pitchFamily="34" charset="0"/>
              </a:rPr>
              <a:t>素材下载：</a:t>
            </a:r>
            <a:r>
              <a:rPr lang="en-US" altLang="zh-CN" sz="100">
                <a:solidFill>
                  <a:srgbClr val="FFFFFF"/>
                </a:solidFill>
                <a:latin typeface="Calibri" panose="020F0502020204030204" pitchFamily="34" charset="0"/>
              </a:rPr>
              <a:t>www.1ppt.com/sucai/</a:t>
            </a:r>
          </a:p>
          <a:p>
            <a:r>
              <a:rPr lang="en-US" altLang="zh-CN" sz="100">
                <a:solidFill>
                  <a:srgbClr val="FFFFFF"/>
                </a:solidFill>
                <a:latin typeface="Calibri" panose="020F0502020204030204" pitchFamily="34" charset="0"/>
              </a:rPr>
              <a:t>PPT</a:t>
            </a:r>
            <a:r>
              <a:rPr lang="zh-CN" altLang="en-US" sz="100">
                <a:solidFill>
                  <a:srgbClr val="FFFFFF"/>
                </a:solidFill>
                <a:latin typeface="Calibri" panose="020F0502020204030204" pitchFamily="34" charset="0"/>
              </a:rPr>
              <a:t>背景图片：</a:t>
            </a:r>
            <a:r>
              <a:rPr lang="en-US" altLang="zh-CN" sz="100">
                <a:solidFill>
                  <a:srgbClr val="FFFFFF"/>
                </a:solidFill>
                <a:latin typeface="Calibri" panose="020F0502020204030204" pitchFamily="34" charset="0"/>
              </a:rPr>
              <a:t>www.1ppt.com/beijing/      PPT</a:t>
            </a:r>
            <a:r>
              <a:rPr lang="zh-CN" altLang="en-US" sz="100">
                <a:solidFill>
                  <a:srgbClr val="FFFFFF"/>
                </a:solidFill>
                <a:latin typeface="Calibri" panose="020F0502020204030204" pitchFamily="34" charset="0"/>
              </a:rPr>
              <a:t>图表下载：</a:t>
            </a:r>
            <a:r>
              <a:rPr lang="en-US" altLang="zh-CN" sz="100">
                <a:solidFill>
                  <a:srgbClr val="FFFFFF"/>
                </a:solidFill>
                <a:latin typeface="Calibri" panose="020F0502020204030204" pitchFamily="34" charset="0"/>
              </a:rPr>
              <a:t>www.1ppt.com/tubiao/      </a:t>
            </a:r>
          </a:p>
          <a:p>
            <a:r>
              <a:rPr lang="zh-CN" altLang="en-US" sz="100">
                <a:solidFill>
                  <a:srgbClr val="FFFFFF"/>
                </a:solidFill>
                <a:latin typeface="Calibri" panose="020F0502020204030204" pitchFamily="34" charset="0"/>
              </a:rPr>
              <a:t>优秀</a:t>
            </a:r>
            <a:r>
              <a:rPr lang="en-US" altLang="zh-CN" sz="100">
                <a:solidFill>
                  <a:srgbClr val="FFFFFF"/>
                </a:solidFill>
                <a:latin typeface="Calibri" panose="020F0502020204030204" pitchFamily="34" charset="0"/>
              </a:rPr>
              <a:t>PPT</a:t>
            </a:r>
            <a:r>
              <a:rPr lang="zh-CN" altLang="en-US" sz="100">
                <a:solidFill>
                  <a:srgbClr val="FFFFFF"/>
                </a:solidFill>
                <a:latin typeface="Calibri" panose="020F0502020204030204" pitchFamily="34" charset="0"/>
              </a:rPr>
              <a:t>下载：</a:t>
            </a:r>
            <a:r>
              <a:rPr lang="en-US" altLang="zh-CN" sz="100">
                <a:solidFill>
                  <a:srgbClr val="FFFFFF"/>
                </a:solidFill>
                <a:latin typeface="Calibri" panose="020F0502020204030204" pitchFamily="34" charset="0"/>
              </a:rPr>
              <a:t>www.1ppt.com/xiazai/        PPT</a:t>
            </a:r>
            <a:r>
              <a:rPr lang="zh-CN" altLang="en-US" sz="100">
                <a:solidFill>
                  <a:srgbClr val="FFFFFF"/>
                </a:solidFill>
                <a:latin typeface="Calibri" panose="020F0502020204030204" pitchFamily="34" charset="0"/>
              </a:rPr>
              <a:t>教程： </a:t>
            </a:r>
            <a:r>
              <a:rPr lang="en-US" altLang="zh-CN" sz="100">
                <a:solidFill>
                  <a:srgbClr val="FFFFFF"/>
                </a:solidFill>
                <a:latin typeface="Calibri" panose="020F0502020204030204" pitchFamily="34" charset="0"/>
              </a:rPr>
              <a:t>www.1ppt.com/powerpoint/      </a:t>
            </a:r>
          </a:p>
          <a:p>
            <a:r>
              <a:rPr lang="en-US" altLang="zh-CN" sz="100">
                <a:solidFill>
                  <a:srgbClr val="FFFFFF"/>
                </a:solidFill>
                <a:latin typeface="Calibri" panose="020F0502020204030204" pitchFamily="34" charset="0"/>
              </a:rPr>
              <a:t>Word</a:t>
            </a:r>
            <a:r>
              <a:rPr lang="zh-CN" altLang="en-US" sz="100">
                <a:solidFill>
                  <a:srgbClr val="FFFFFF"/>
                </a:solidFill>
                <a:latin typeface="Calibri" panose="020F0502020204030204" pitchFamily="34" charset="0"/>
              </a:rPr>
              <a:t>教程： </a:t>
            </a:r>
            <a:r>
              <a:rPr lang="en-US" altLang="zh-CN" sz="100">
                <a:solidFill>
                  <a:srgbClr val="FFFFFF"/>
                </a:solidFill>
                <a:latin typeface="Calibri" panose="020F0502020204030204" pitchFamily="34" charset="0"/>
              </a:rPr>
              <a:t>www.1ppt.com/word/              Excel</a:t>
            </a:r>
            <a:r>
              <a:rPr lang="zh-CN" altLang="en-US" sz="100">
                <a:solidFill>
                  <a:srgbClr val="FFFFFF"/>
                </a:solidFill>
                <a:latin typeface="Calibri" panose="020F0502020204030204" pitchFamily="34" charset="0"/>
              </a:rPr>
              <a:t>教程：</a:t>
            </a:r>
            <a:r>
              <a:rPr lang="en-US" altLang="zh-CN" sz="100">
                <a:solidFill>
                  <a:srgbClr val="FFFFFF"/>
                </a:solidFill>
                <a:latin typeface="Calibri" panose="020F0502020204030204" pitchFamily="34" charset="0"/>
              </a:rPr>
              <a:t>www.1ppt.com/excel/  </a:t>
            </a:r>
          </a:p>
          <a:p>
            <a:r>
              <a:rPr lang="zh-CN" altLang="en-US" sz="100">
                <a:solidFill>
                  <a:srgbClr val="FFFFFF"/>
                </a:solidFill>
                <a:latin typeface="Calibri" panose="020F0502020204030204" pitchFamily="34" charset="0"/>
              </a:rPr>
              <a:t>资料下载：</a:t>
            </a:r>
            <a:r>
              <a:rPr lang="en-US" altLang="zh-CN" sz="100">
                <a:solidFill>
                  <a:srgbClr val="FFFFFF"/>
                </a:solidFill>
                <a:latin typeface="Calibri" panose="020F0502020204030204" pitchFamily="34" charset="0"/>
              </a:rPr>
              <a:t>www.1ppt.com/ziliao/                PPT</a:t>
            </a:r>
            <a:r>
              <a:rPr lang="zh-CN" altLang="en-US" sz="100">
                <a:solidFill>
                  <a:srgbClr val="FFFFFF"/>
                </a:solidFill>
                <a:latin typeface="Calibri" panose="020F0502020204030204" pitchFamily="34" charset="0"/>
              </a:rPr>
              <a:t>课件下载：</a:t>
            </a:r>
            <a:r>
              <a:rPr lang="en-US" altLang="zh-CN" sz="100">
                <a:solidFill>
                  <a:srgbClr val="FFFFFF"/>
                </a:solidFill>
                <a:latin typeface="Calibri" panose="020F0502020204030204" pitchFamily="34" charset="0"/>
              </a:rPr>
              <a:t>www.1ppt.com/kejian/ </a:t>
            </a:r>
          </a:p>
          <a:p>
            <a:r>
              <a:rPr lang="zh-CN" altLang="en-US" sz="100">
                <a:solidFill>
                  <a:srgbClr val="FFFFFF"/>
                </a:solidFill>
                <a:latin typeface="Calibri" panose="020F0502020204030204" pitchFamily="34" charset="0"/>
              </a:rPr>
              <a:t>范文下载：</a:t>
            </a:r>
            <a:r>
              <a:rPr lang="en-US" altLang="zh-CN" sz="100">
                <a:solidFill>
                  <a:srgbClr val="FFFFFF"/>
                </a:solidFill>
                <a:latin typeface="Calibri" panose="020F0502020204030204" pitchFamily="34" charset="0"/>
              </a:rPr>
              <a:t>www.1ppt.com/fanwen/             </a:t>
            </a:r>
            <a:r>
              <a:rPr lang="zh-CN" altLang="en-US" sz="100">
                <a:solidFill>
                  <a:srgbClr val="FFFFFF"/>
                </a:solidFill>
                <a:latin typeface="Calibri" panose="020F0502020204030204" pitchFamily="34" charset="0"/>
              </a:rPr>
              <a:t>试卷下载：</a:t>
            </a:r>
            <a:r>
              <a:rPr lang="en-US" altLang="zh-CN" sz="100">
                <a:solidFill>
                  <a:srgbClr val="FFFFFF"/>
                </a:solidFill>
                <a:latin typeface="Calibri" panose="020F0502020204030204" pitchFamily="34" charset="0"/>
              </a:rPr>
              <a:t>www.1ppt.com/shiti/  </a:t>
            </a:r>
          </a:p>
          <a:p>
            <a:r>
              <a:rPr lang="zh-CN" altLang="en-US" sz="100">
                <a:solidFill>
                  <a:srgbClr val="FFFFFF"/>
                </a:solidFill>
                <a:latin typeface="Calibri" panose="020F0502020204030204" pitchFamily="34" charset="0"/>
              </a:rPr>
              <a:t>教案下载：</a:t>
            </a:r>
            <a:r>
              <a:rPr lang="en-US" altLang="zh-CN" sz="100">
                <a:solidFill>
                  <a:srgbClr val="FFFFFF"/>
                </a:solidFill>
                <a:latin typeface="Calibri" panose="020F0502020204030204" pitchFamily="34" charset="0"/>
              </a:rPr>
              <a:t>www.1ppt.com/jiaoan/        </a:t>
            </a:r>
          </a:p>
          <a:p>
            <a:r>
              <a:rPr lang="zh-CN" altLang="en-US" sz="100">
                <a:solidFill>
                  <a:srgbClr val="FFFFFF"/>
                </a:solidFill>
                <a:latin typeface="Calibri" panose="020F0502020204030204" pitchFamily="34" charset="0"/>
              </a:rPr>
              <a:t>字体下载：</a:t>
            </a:r>
            <a:r>
              <a:rPr lang="en-US" altLang="zh-CN" sz="100">
                <a:solidFill>
                  <a:srgbClr val="FFFFFF"/>
                </a:solidFill>
                <a:latin typeface="Calibri" panose="020F0502020204030204" pitchFamily="34" charset="0"/>
              </a:rPr>
              <a:t>www.1ppt.com/ziti/</a:t>
            </a:r>
          </a:p>
          <a:p>
            <a:r>
              <a:rPr lang="en-US" altLang="zh-CN" sz="100">
                <a:solidFill>
                  <a:srgbClr val="FFFFFF"/>
                </a:solidFill>
                <a:latin typeface="Calibri" panose="020F0502020204030204" pitchFamily="34" charset="0"/>
              </a:rPr>
              <a:t> </a:t>
            </a:r>
            <a:endParaRPr lang="zh-CN" altLang="en-US" sz="100">
              <a:solidFill>
                <a:srgbClr val="FFFFFF"/>
              </a:solidFill>
              <a:latin typeface="Calibri" panose="020F0502020204030204" pitchFamily="34" charset="0"/>
            </a:endParaRPr>
          </a:p>
        </p:txBody>
      </p:sp>
      <p:sp>
        <p:nvSpPr>
          <p:cNvPr id="2" name="标题 1"/>
          <p:cNvSpPr>
            <a:spLocks noGrp="1"/>
          </p:cNvSpPr>
          <p:nvPr>
            <p:ph type="title"/>
          </p:nvPr>
        </p:nvSpPr>
        <p:spPr>
          <a:xfrm>
            <a:off x="839790"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6"/>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2" y="16811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2" y="2505076"/>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6"/>
          <p:cNvSpPr>
            <a:spLocks noGrp="1"/>
          </p:cNvSpPr>
          <p:nvPr>
            <p:ph type="dt" sz="half" idx="10"/>
          </p:nvPr>
        </p:nvSpPr>
        <p:spPr/>
        <p:txBody>
          <a:bodyPr/>
          <a:lstStyle>
            <a:lvl1pPr>
              <a:defRPr/>
            </a:lvl1pPr>
          </a:lstStyle>
          <a:p>
            <a:pPr>
              <a:defRPr/>
            </a:pPr>
            <a:fld id="{6035248E-C87B-4E7C-9057-56C7F41A693E}" type="datetimeFigureOut">
              <a:rPr lang="zh-CN" altLang="en-US"/>
              <a:t>2022/8/29</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F38C250C-87CB-42ED-8DFF-01D38726EF30}" type="slidenum">
              <a:rPr lang="zh-CN" altLang="en-US"/>
              <a:t>‹#›</a:t>
            </a:fld>
            <a:endParaRPr lang="zh-CN" altLang="en-US"/>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9F9B944-67C1-485A-8C88-BF880F288DEF}" type="datetimeFigureOut">
              <a:rPr lang="zh-CN" altLang="en-US"/>
              <a:t>2022/8/29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E6708EE-86D9-485A-9F94-6713B4CD68D8}" type="slidenum">
              <a:rPr lang="zh-CN" altLang="en-US"/>
              <a:t>‹#›</a:t>
            </a:fld>
            <a:endParaRPr lang="zh-CN" altLang="en-US"/>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413BCAD-A698-488C-A2EF-A542E3C79E7F}" type="datetimeFigureOut">
              <a:rPr lang="zh-CN" altLang="en-US"/>
              <a:t>2022/8/29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803C7EF-6E0D-40F1-AC36-0C53915614E2}" type="slidenum">
              <a:rPr lang="zh-CN" altLang="en-US"/>
              <a:t>‹#›</a:t>
            </a:fld>
            <a:endParaRPr lang="zh-CN" altLang="en-US"/>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2"/>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9"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F9F73AB7-1B79-4957-A959-8ABAF013B870}" type="datetimeFigureOut">
              <a:rPr lang="zh-CN" altLang="en-US"/>
              <a:t>2022/8/29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9F52C6-2B00-4F8B-B62A-B2B0D3D38290}" type="slidenum">
              <a:rPr lang="zh-CN" altLang="en-US"/>
              <a:t>‹#›</a:t>
            </a:fld>
            <a:endParaRPr lang="zh-CN" altLang="en-US"/>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2"/>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39789"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B53D9AE9-7EC7-4166-BCA0-5FDAB60BFD88}" type="datetimeFigureOut">
              <a:rPr lang="zh-CN" altLang="en-US"/>
              <a:t>2022/8/29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7F38B8-EE4C-464B-BDBF-424D3771E85F}" type="slidenum">
              <a:rPr lang="zh-CN" altLang="en-US"/>
              <a:t>‹#›</a:t>
            </a:fld>
            <a:endParaRPr lang="zh-CN" altLang="en-US"/>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36" tIns="45718" rIns="91436" bIns="45718" rtlCol="0" anchor="ctr"/>
          <a:lstStyle>
            <a:lvl1pPr algn="l">
              <a:defRPr sz="1200" smtClean="0">
                <a:solidFill>
                  <a:schemeClr val="tx1">
                    <a:tint val="75000"/>
                  </a:schemeClr>
                </a:solidFill>
              </a:defRPr>
            </a:lvl1pPr>
          </a:lstStyle>
          <a:p>
            <a:pPr>
              <a:defRPr/>
            </a:pPr>
            <a:fld id="{FA6F38D6-8376-4A60-BC9E-F5892A891F07}" type="datetimeFigureOut">
              <a:rPr lang="zh-CN" altLang="en-US"/>
              <a:t>2022/8/29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36" tIns="45718" rIns="91436" bIns="45718" rtlCol="0" anchor="ctr"/>
          <a:lstStyle>
            <a:lvl1pPr algn="r">
              <a:defRPr sz="1200" smtClean="0">
                <a:solidFill>
                  <a:schemeClr val="tx1">
                    <a:tint val="75000"/>
                  </a:schemeClr>
                </a:solidFill>
              </a:defRPr>
            </a:lvl1pPr>
          </a:lstStyle>
          <a:p>
            <a:pPr>
              <a:defRPr/>
            </a:pPr>
            <a:fld id="{4C9FE1A8-BF92-489E-B7AF-D81B17707B8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mb/>
  </p:transition>
  <p:txStyles>
    <p:titleStyle>
      <a:lvl1pPr algn="l" defTabSz="913130" rtl="0" fontAlgn="base">
        <a:lnSpc>
          <a:spcPct val="90000"/>
        </a:lnSpc>
        <a:spcBef>
          <a:spcPct val="0"/>
        </a:spcBef>
        <a:spcAft>
          <a:spcPct val="0"/>
        </a:spcAft>
        <a:defRPr sz="4300" kern="1200">
          <a:solidFill>
            <a:schemeClr val="tx1"/>
          </a:solidFill>
          <a:latin typeface="+mj-lt"/>
          <a:ea typeface="+mj-ea"/>
          <a:cs typeface="+mj-cs"/>
        </a:defRPr>
      </a:lvl1pPr>
      <a:lvl2pPr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2pPr>
      <a:lvl3pPr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3pPr>
      <a:lvl4pPr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4pPr>
      <a:lvl5pPr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5pPr>
      <a:lvl6pPr marL="457200"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6pPr>
      <a:lvl7pPr marL="914400"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7pPr>
      <a:lvl8pPr marL="1371600"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8pPr>
      <a:lvl9pPr marL="1828800" algn="l" defTabSz="913130" rtl="0" fontAlgn="base">
        <a:lnSpc>
          <a:spcPct val="90000"/>
        </a:lnSpc>
        <a:spcBef>
          <a:spcPct val="0"/>
        </a:spcBef>
        <a:spcAft>
          <a:spcPct val="0"/>
        </a:spcAft>
        <a:defRPr sz="4300">
          <a:solidFill>
            <a:schemeClr val="tx1"/>
          </a:solidFill>
          <a:latin typeface="等线 Light" panose="02010600030101010101" pitchFamily="2" charset="-122"/>
          <a:ea typeface="等线 Light" panose="02010600030101010101" pitchFamily="2" charset="-122"/>
        </a:defRPr>
      </a:lvl9pPr>
    </p:titleStyle>
    <p:bodyStyle>
      <a:lvl1pPr marL="227330" indent="-227330" algn="l" defTabSz="913130" rtl="0" fontAlgn="base">
        <a:lnSpc>
          <a:spcPct val="90000"/>
        </a:lnSpc>
        <a:spcBef>
          <a:spcPts val="1000"/>
        </a:spcBef>
        <a:spcAft>
          <a:spcPct val="0"/>
        </a:spcAft>
        <a:buFont typeface="Arial" panose="020B0604020202020204" pitchFamily="34" charset="0"/>
        <a:buChar char="•"/>
        <a:defRPr sz="2700" kern="1200">
          <a:solidFill>
            <a:schemeClr val="tx1"/>
          </a:solidFill>
          <a:latin typeface="+mn-lt"/>
          <a:ea typeface="+mn-ea"/>
          <a:cs typeface="+mn-cs"/>
        </a:defRPr>
      </a:lvl1pPr>
      <a:lvl2pPr marL="684530" indent="-227330" algn="l" defTabSz="913130"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730" indent="-227330" algn="l" defTabSz="91313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9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Layout" Target="../slideLayouts/slideLayout7.xml"/><Relationship Id="rId4" Type="http://schemas.openxmlformats.org/officeDocument/2006/relationships/tags" Target="../tags/tag51.xml"/></Relationships>
</file>

<file path=ppt/slides/_rels/slide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7.xml"/><Relationship Id="rId4" Type="http://schemas.openxmlformats.org/officeDocument/2006/relationships/tags" Target="../tags/tag55.xml"/></Relationships>
</file>

<file path=ppt/slides/_rels/slide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Layout" Target="../slideLayouts/slideLayout7.xml"/><Relationship Id="rId4"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63.xml"/></Relationships>
</file>

<file path=ppt/slides/_rels/slide1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png"/><Relationship Id="rId5" Type="http://schemas.openxmlformats.org/officeDocument/2006/relationships/slideLayout" Target="../slideLayouts/slideLayout7.xml"/><Relationship Id="rId4" Type="http://schemas.openxmlformats.org/officeDocument/2006/relationships/tags" Target="../tags/tag6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1.jpg"/><Relationship Id="rId4" Type="http://schemas.openxmlformats.org/officeDocument/2006/relationships/tags" Target="../tags/tag23.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png"/><Relationship Id="rId5" Type="http://schemas.openxmlformats.org/officeDocument/2006/relationships/slideLayout" Target="../slideLayouts/slideLayout7.xml"/><Relationship Id="rId4"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5.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slideLayout" Target="../slideLayouts/slideLayout7.xml"/><Relationship Id="rId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7.xml"/><Relationship Id="rId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5"/>
          <p:cNvSpPr/>
          <p:nvPr/>
        </p:nvSpPr>
        <p:spPr>
          <a:xfrm rot="407865" flipH="1" flipV="1">
            <a:off x="-7273925" y="2825750"/>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21076363" flipH="1" flipV="1">
            <a:off x="-6927850" y="711200"/>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21016571" flipH="1" flipV="1">
            <a:off x="-7256463" y="-522288"/>
            <a:ext cx="9950451" cy="5099051"/>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93221" flipH="1" flipV="1">
            <a:off x="-7081838" y="1533525"/>
            <a:ext cx="9950451"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1" name="椭圆 5"/>
          <p:cNvSpPr/>
          <p:nvPr/>
        </p:nvSpPr>
        <p:spPr>
          <a:xfrm rot="407865" flipH="1" flipV="1">
            <a:off x="-5580063" y="2582863"/>
            <a:ext cx="9952038"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2" name="椭圆 5"/>
          <p:cNvSpPr/>
          <p:nvPr/>
        </p:nvSpPr>
        <p:spPr>
          <a:xfrm rot="21076363" flipH="1" flipV="1">
            <a:off x="-5232400" y="466725"/>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3" name="椭圆 5"/>
          <p:cNvSpPr/>
          <p:nvPr/>
        </p:nvSpPr>
        <p:spPr>
          <a:xfrm rot="21016571" flipH="1" flipV="1">
            <a:off x="-5562600" y="-766763"/>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4" name="椭圆 5"/>
          <p:cNvSpPr/>
          <p:nvPr/>
        </p:nvSpPr>
        <p:spPr>
          <a:xfrm rot="293221" flipH="1" flipV="1">
            <a:off x="-5403000" y="1288255"/>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5" name="组合 4"/>
          <p:cNvGrpSpPr/>
          <p:nvPr/>
        </p:nvGrpSpPr>
        <p:grpSpPr>
          <a:xfrm>
            <a:off x="3795236" y="249741"/>
            <a:ext cx="8410101" cy="5427605"/>
            <a:chOff x="3795236" y="249741"/>
            <a:chExt cx="8410101" cy="5427605"/>
          </a:xfrm>
        </p:grpSpPr>
        <p:grpSp>
          <p:nvGrpSpPr>
            <p:cNvPr id="24" name="组合 23"/>
            <p:cNvGrpSpPr/>
            <p:nvPr/>
          </p:nvGrpSpPr>
          <p:grpSpPr bwMode="auto">
            <a:xfrm>
              <a:off x="6596675" y="5143946"/>
              <a:ext cx="2712551" cy="533400"/>
              <a:chOff x="4906950" y="5429829"/>
              <a:chExt cx="2712517" cy="533140"/>
            </a:xfrm>
          </p:grpSpPr>
          <p:sp>
            <p:nvSpPr>
              <p:cNvPr id="27" name="圆角矩形 26"/>
              <p:cNvSpPr/>
              <p:nvPr/>
            </p:nvSpPr>
            <p:spPr>
              <a:xfrm>
                <a:off x="5116011" y="5429829"/>
                <a:ext cx="2247872" cy="533140"/>
              </a:xfrm>
              <a:prstGeom prst="roundRect">
                <a:avLst>
                  <a:gd name="adj" fmla="val 50000"/>
                </a:avLst>
              </a:prstGeom>
              <a:noFill/>
              <a:ln w="12700">
                <a:solidFill>
                  <a:srgbClr val="FE978C"/>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等线" panose="02010600030101010101" pitchFamily="2" charset="-122"/>
                  <a:ea typeface="等线" panose="02010600030101010101" pitchFamily="2" charset="-122"/>
                  <a:cs typeface="+mn-cs"/>
                </a:endParaRPr>
              </a:p>
            </p:txBody>
          </p:sp>
          <p:sp>
            <p:nvSpPr>
              <p:cNvPr id="97297" name="_16"/>
              <p:cNvSpPr txBox="1">
                <a:spLocks noChangeArrowheads="1"/>
              </p:cNvSpPr>
              <p:nvPr/>
            </p:nvSpPr>
            <p:spPr bwMode="auto">
              <a:xfrm>
                <a:off x="4906950" y="5523629"/>
                <a:ext cx="2712517" cy="35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1" tIns="45700" rIns="91401" bIns="45700" anchor="ctr"/>
              <a:lstStyle>
                <a:lvl1pPr defTabSz="913130">
                  <a:defRPr>
                    <a:solidFill>
                      <a:schemeClr val="tx1"/>
                    </a:solidFill>
                    <a:latin typeface="等线" panose="02010600030101010101" pitchFamily="2" charset="-122"/>
                    <a:ea typeface="宋体" panose="02010600030101010101" pitchFamily="2" charset="-122"/>
                  </a:defRPr>
                </a:lvl1pPr>
                <a:lvl2pPr marL="742950" indent="-285750" defTabSz="913130">
                  <a:defRPr>
                    <a:solidFill>
                      <a:schemeClr val="tx1"/>
                    </a:solidFill>
                    <a:latin typeface="等线" panose="02010600030101010101" pitchFamily="2" charset="-122"/>
                    <a:ea typeface="宋体" panose="02010600030101010101" pitchFamily="2" charset="-122"/>
                  </a:defRPr>
                </a:lvl2pPr>
                <a:lvl3pPr marL="1143000" indent="-228600" defTabSz="913130">
                  <a:defRPr>
                    <a:solidFill>
                      <a:schemeClr val="tx1"/>
                    </a:solidFill>
                    <a:latin typeface="等线" panose="02010600030101010101" pitchFamily="2" charset="-122"/>
                    <a:ea typeface="宋体" panose="02010600030101010101" pitchFamily="2" charset="-122"/>
                  </a:defRPr>
                </a:lvl3pPr>
                <a:lvl4pPr marL="1600200" indent="-228600" defTabSz="913130">
                  <a:defRPr>
                    <a:solidFill>
                      <a:schemeClr val="tx1"/>
                    </a:solidFill>
                    <a:latin typeface="等线" panose="02010600030101010101" pitchFamily="2" charset="-122"/>
                    <a:ea typeface="宋体" panose="02010600030101010101" pitchFamily="2" charset="-122"/>
                  </a:defRPr>
                </a:lvl4pPr>
                <a:lvl5pPr marL="2057400" indent="-228600" defTabSz="913130">
                  <a:defRPr>
                    <a:solidFill>
                      <a:schemeClr val="tx1"/>
                    </a:solidFill>
                    <a:latin typeface="等线" panose="02010600030101010101" pitchFamily="2" charset="-122"/>
                    <a:ea typeface="宋体" panose="02010600030101010101" pitchFamily="2" charset="-122"/>
                  </a:defRPr>
                </a:lvl5pPr>
                <a:lvl6pPr marL="25146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ctr" defTabSz="91313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E978C"/>
                    </a:solidFill>
                    <a:effectLst/>
                    <a:uLnTx/>
                    <a:uFillTx/>
                    <a:latin typeface="微软雅黑" panose="020B0503020204020204" pitchFamily="34" charset="-122"/>
                    <a:ea typeface="微软雅黑" panose="020B0503020204020204" pitchFamily="34" charset="-122"/>
                    <a:cs typeface="+mn-cs"/>
                  </a:rPr>
                  <a:t>日期：</a:t>
                </a:r>
                <a:r>
                  <a:rPr kumimoji="0" lang="en-US" altLang="zh-CN" sz="1800" b="0" i="0" u="none" strike="noStrike" kern="1200" cap="none" spc="0" normalizeH="0" baseline="0" noProof="0" dirty="0">
                    <a:ln>
                      <a:noFill/>
                    </a:ln>
                    <a:solidFill>
                      <a:srgbClr val="FE978C"/>
                    </a:solidFill>
                    <a:effectLst/>
                    <a:uLnTx/>
                    <a:uFillTx/>
                    <a:latin typeface="微软雅黑" panose="020B0503020204020204" pitchFamily="34" charset="-122"/>
                    <a:ea typeface="微软雅黑" panose="020B0503020204020204" pitchFamily="34" charset="-122"/>
                    <a:cs typeface="+mn-cs"/>
                  </a:rPr>
                  <a:t>2022.7.11</a:t>
                </a:r>
                <a:endParaRPr kumimoji="0" lang="zh-CN" altLang="zh-CN" sz="1800" b="0" i="0" u="none" strike="noStrike" kern="1200" cap="none" spc="0" normalizeH="0" baseline="0" noProof="0" dirty="0">
                  <a:ln>
                    <a:noFill/>
                  </a:ln>
                  <a:solidFill>
                    <a:srgbClr val="FE978C"/>
                  </a:solidFill>
                  <a:effectLst/>
                  <a:uLnTx/>
                  <a:uFillTx/>
                  <a:latin typeface="微软雅黑" panose="020B0503020204020204" pitchFamily="34" charset="-122"/>
                  <a:ea typeface="微软雅黑" panose="020B0503020204020204" pitchFamily="34" charset="-122"/>
                  <a:cs typeface="+mn-cs"/>
                </a:endParaRPr>
              </a:p>
            </p:txBody>
          </p:sp>
        </p:grpSp>
        <p:sp>
          <p:nvSpPr>
            <p:cNvPr id="29" name="_14"/>
            <p:cNvSpPr txBox="1">
              <a:spLocks noChangeArrowheads="1"/>
            </p:cNvSpPr>
            <p:nvPr/>
          </p:nvSpPr>
          <p:spPr bwMode="auto">
            <a:xfrm>
              <a:off x="3795236" y="2377493"/>
              <a:ext cx="8189913"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9" rIns="91419" bIns="45709" anchor="ct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rPr>
                <a:t>个人展示</a:t>
              </a:r>
              <a:endParaRPr kumimoji="0" sz="6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grpSp>
          <p:nvGrpSpPr>
            <p:cNvPr id="33" name="组合 32"/>
            <p:cNvGrpSpPr/>
            <p:nvPr/>
          </p:nvGrpSpPr>
          <p:grpSpPr>
            <a:xfrm>
              <a:off x="8506909" y="1726611"/>
              <a:ext cx="1290404" cy="235696"/>
              <a:chOff x="8971447" y="2172617"/>
              <a:chExt cx="759125" cy="568897"/>
            </a:xfrm>
            <a:solidFill>
              <a:srgbClr val="00B0F0"/>
            </a:solidFill>
          </p:grpSpPr>
          <p:sp>
            <p:nvSpPr>
              <p:cNvPr id="34" name="矩形 33"/>
              <p:cNvSpPr/>
              <p:nvPr/>
            </p:nvSpPr>
            <p:spPr>
              <a:xfrm>
                <a:off x="8971447" y="2172617"/>
                <a:ext cx="238791" cy="5688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5" name="矩形 34"/>
              <p:cNvSpPr/>
              <p:nvPr/>
            </p:nvSpPr>
            <p:spPr>
              <a:xfrm>
                <a:off x="9312857" y="2172617"/>
                <a:ext cx="107228" cy="568897"/>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6" name="矩形 35"/>
              <p:cNvSpPr/>
              <p:nvPr/>
            </p:nvSpPr>
            <p:spPr>
              <a:xfrm>
                <a:off x="9522704" y="2172617"/>
                <a:ext cx="67464" cy="5688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7" name="矩形 36"/>
              <p:cNvSpPr/>
              <p:nvPr/>
            </p:nvSpPr>
            <p:spPr>
              <a:xfrm>
                <a:off x="9692788" y="2172617"/>
                <a:ext cx="37784" cy="568897"/>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22" name="_16"/>
            <p:cNvSpPr txBox="1">
              <a:spLocks noChangeArrowheads="1"/>
            </p:cNvSpPr>
            <p:nvPr/>
          </p:nvSpPr>
          <p:spPr bwMode="auto">
            <a:xfrm>
              <a:off x="5190628" y="4356613"/>
              <a:ext cx="5832629" cy="35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1" tIns="45700" rIns="91401" bIns="45700" anchor="ctr"/>
            <a:lstStyle>
              <a:lvl1pPr defTabSz="913130">
                <a:defRPr>
                  <a:solidFill>
                    <a:schemeClr val="tx1"/>
                  </a:solidFill>
                  <a:latin typeface="等线" panose="02010600030101010101" pitchFamily="2" charset="-122"/>
                  <a:ea typeface="宋体" panose="02010600030101010101" pitchFamily="2" charset="-122"/>
                </a:defRPr>
              </a:lvl1pPr>
              <a:lvl2pPr marL="742950" indent="-285750" defTabSz="913130">
                <a:defRPr>
                  <a:solidFill>
                    <a:schemeClr val="tx1"/>
                  </a:solidFill>
                  <a:latin typeface="等线" panose="02010600030101010101" pitchFamily="2" charset="-122"/>
                  <a:ea typeface="宋体" panose="02010600030101010101" pitchFamily="2" charset="-122"/>
                </a:defRPr>
              </a:lvl2pPr>
              <a:lvl3pPr marL="1143000" indent="-228600" defTabSz="913130">
                <a:defRPr>
                  <a:solidFill>
                    <a:schemeClr val="tx1"/>
                  </a:solidFill>
                  <a:latin typeface="等线" panose="02010600030101010101" pitchFamily="2" charset="-122"/>
                  <a:ea typeface="宋体" panose="02010600030101010101" pitchFamily="2" charset="-122"/>
                </a:defRPr>
              </a:lvl3pPr>
              <a:lvl4pPr marL="1600200" indent="-228600" defTabSz="913130">
                <a:defRPr>
                  <a:solidFill>
                    <a:schemeClr val="tx1"/>
                  </a:solidFill>
                  <a:latin typeface="等线" panose="02010600030101010101" pitchFamily="2" charset="-122"/>
                  <a:ea typeface="宋体" panose="02010600030101010101" pitchFamily="2" charset="-122"/>
                </a:defRPr>
              </a:lvl4pPr>
              <a:lvl5pPr marL="2057400" indent="-228600" defTabSz="913130">
                <a:defRPr>
                  <a:solidFill>
                    <a:schemeClr val="tx1"/>
                  </a:solidFill>
                  <a:latin typeface="等线" panose="02010600030101010101" pitchFamily="2" charset="-122"/>
                  <a:ea typeface="宋体" panose="02010600030101010101" pitchFamily="2" charset="-122"/>
                </a:defRPr>
              </a:lvl5pPr>
              <a:lvl6pPr marL="25146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6pPr>
              <a:lvl7pPr marL="29718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7pPr>
              <a:lvl8pPr marL="34290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8pPr>
              <a:lvl9pPr marL="3886200" indent="-228600" defTabSz="913130" eaLnBrk="0" fontAlgn="base" hangingPunct="0">
                <a:spcBef>
                  <a:spcPct val="0"/>
                </a:spcBef>
                <a:spcAft>
                  <a:spcPct val="0"/>
                </a:spcAft>
                <a:defRPr>
                  <a:solidFill>
                    <a:schemeClr val="tx1"/>
                  </a:solidFill>
                  <a:latin typeface="等线" panose="02010600030101010101" pitchFamily="2" charset="-122"/>
                  <a:ea typeface="宋体" panose="02010600030101010101" pitchFamily="2" charset="-122"/>
                </a:defRPr>
              </a:lvl9pPr>
            </a:lstStyle>
            <a:p>
              <a:pPr marL="0" marR="0" lvl="0" indent="0" algn="ctr" defTabSz="913130" rtl="0" eaLnBrk="1" fontAlgn="base" latinLnBrk="0" hangingPunct="1">
                <a:lnSpc>
                  <a:spcPct val="100000"/>
                </a:lnSpc>
                <a:spcBef>
                  <a:spcPct val="0"/>
                </a:spcBef>
                <a:spcAft>
                  <a:spcPct val="0"/>
                </a:spcAft>
                <a:buClrTx/>
                <a:buSzTx/>
                <a:buFontTx/>
                <a:buNone/>
                <a:defRPr/>
              </a:pPr>
              <a:r>
                <a:rPr lang="zh-CN" altLang="en-US" dirty="0">
                  <a:solidFill>
                    <a:srgbClr val="FE978C"/>
                  </a:solidFill>
                  <a:latin typeface="微软雅黑" panose="020B0503020204020204" pitchFamily="34" charset="-122"/>
                  <a:ea typeface="微软雅黑" panose="020B0503020204020204" pitchFamily="34" charset="-122"/>
                </a:rPr>
                <a:t>姓名 </a:t>
              </a:r>
              <a:r>
                <a:rPr lang="en-US" altLang="zh-CN" dirty="0">
                  <a:solidFill>
                    <a:srgbClr val="FE978C"/>
                  </a:solidFill>
                  <a:latin typeface="微软雅黑" panose="020B0503020204020204" pitchFamily="34" charset="-122"/>
                  <a:ea typeface="微软雅黑" panose="020B0503020204020204" pitchFamily="34" charset="-122"/>
                </a:rPr>
                <a:t>: </a:t>
              </a:r>
              <a:r>
                <a:rPr lang="zh-CN" altLang="en-US" noProof="0" dirty="0">
                  <a:solidFill>
                    <a:srgbClr val="FE978C"/>
                  </a:solidFill>
                  <a:latin typeface="微软雅黑" panose="020B0503020204020204" pitchFamily="34" charset="-122"/>
                  <a:ea typeface="微软雅黑" panose="020B0503020204020204" pitchFamily="34" charset="-122"/>
                </a:rPr>
                <a:t>罗之龙    本科院校 </a:t>
              </a:r>
              <a:r>
                <a:rPr lang="en-US" altLang="zh-CN" noProof="0" dirty="0">
                  <a:solidFill>
                    <a:srgbClr val="FE978C"/>
                  </a:solidFill>
                  <a:latin typeface="微软雅黑" panose="020B0503020204020204" pitchFamily="34" charset="-122"/>
                  <a:ea typeface="微软雅黑" panose="020B0503020204020204" pitchFamily="34" charset="-122"/>
                </a:rPr>
                <a:t>: </a:t>
              </a:r>
              <a:r>
                <a:rPr lang="zh-CN" altLang="en-US" noProof="0" dirty="0">
                  <a:solidFill>
                    <a:srgbClr val="FE978C"/>
                  </a:solidFill>
                  <a:latin typeface="微软雅黑" panose="020B0503020204020204" pitchFamily="34" charset="-122"/>
                  <a:ea typeface="微软雅黑" panose="020B0503020204020204" pitchFamily="34" charset="-122"/>
                </a:rPr>
                <a:t>武汉大学</a:t>
              </a:r>
              <a:endParaRPr kumimoji="0" lang="zh-CN" altLang="zh-CN" sz="1800" b="0" i="0" u="none" strike="noStrike" kern="1200" cap="none" spc="0" normalizeH="0" baseline="0" noProof="0" dirty="0">
                <a:ln>
                  <a:noFill/>
                </a:ln>
                <a:solidFill>
                  <a:srgbClr val="FE978C"/>
                </a:solidFill>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4811992" y="763028"/>
              <a:ext cx="7173157"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flipV="1">
              <a:off x="5108320" y="3895708"/>
              <a:ext cx="5811857"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506909" y="249741"/>
              <a:ext cx="3698428" cy="461665"/>
            </a:xfrm>
            <a:prstGeom prst="rect">
              <a:avLst/>
            </a:prstGeom>
            <a:noFill/>
          </p:spPr>
          <p:txBody>
            <a:bodyPr wrap="square" rtlCol="0">
              <a:spAutoFit/>
            </a:bodyPr>
            <a:lstStyle/>
            <a:p>
              <a:endParaRPr lang="zh-CN" altLang="en-US" sz="2400" b="1" dirty="0">
                <a:solidFill>
                  <a:srgbClr val="00B0F0"/>
                </a:solidFill>
                <a:latin typeface="微软雅黑" panose="020B0503020204020204" pitchFamily="34" charset="-122"/>
                <a:ea typeface="微软雅黑" panose="020B0503020204020204" pitchFamily="34" charset="-122"/>
                <a:cs typeface="+mj-cs"/>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5"/>
          <p:cNvSpPr/>
          <p:nvPr/>
        </p:nvSpPr>
        <p:spPr>
          <a:xfrm rot="21192135" flipV="1">
            <a:off x="6808788" y="2668588"/>
            <a:ext cx="9952037"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椭圆 5"/>
          <p:cNvSpPr/>
          <p:nvPr/>
        </p:nvSpPr>
        <p:spPr>
          <a:xfrm rot="523637" flipV="1">
            <a:off x="7156450" y="55245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椭圆 5"/>
          <p:cNvSpPr/>
          <p:nvPr/>
        </p:nvSpPr>
        <p:spPr>
          <a:xfrm rot="583429" flipV="1">
            <a:off x="6827838" y="-681038"/>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椭圆 5"/>
          <p:cNvSpPr/>
          <p:nvPr/>
        </p:nvSpPr>
        <p:spPr>
          <a:xfrm rot="21306779" flipV="1">
            <a:off x="7002463" y="1374775"/>
            <a:ext cx="9950450"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1192135" flipV="1">
            <a:off x="8504238" y="2424113"/>
            <a:ext cx="9952037"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523637" flipV="1">
            <a:off x="8851900" y="309563"/>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583429" flipV="1">
            <a:off x="8521700" y="-923925"/>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椭圆 5"/>
          <p:cNvSpPr/>
          <p:nvPr/>
        </p:nvSpPr>
        <p:spPr>
          <a:xfrm rot="21306779" flipV="1">
            <a:off x="8696325" y="113030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2822575" y="1781175"/>
            <a:ext cx="1562100" cy="1562100"/>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03</a:t>
            </a:r>
            <a:endParaRPr kumimoji="0" lang="zh-CN" altLang="en-US"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1202973" y="3710305"/>
            <a:ext cx="480131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60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学科竞赛经历</a:t>
            </a:r>
          </a:p>
        </p:txBody>
      </p:sp>
    </p:spTree>
    <p:extLst>
      <p:ext uri="{BB962C8B-B14F-4D97-AF65-F5344CB8AC3E}">
        <p14:creationId xmlns:p14="http://schemas.microsoft.com/office/powerpoint/2010/main" val="4048438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2860" y="285115"/>
            <a:ext cx="4892040" cy="701040"/>
          </a:xfrm>
          <a:prstGeom prst="rect">
            <a:avLst/>
          </a:prstGeom>
          <a:noFill/>
        </p:spPr>
        <p:txBody>
          <a:bodyPr wrap="square" bIns="0" rtlCol="0" anchor="b" anchorCtr="0">
            <a:normAutofit fontScale="92500"/>
          </a:bodyPr>
          <a:lstStyle/>
          <a:p>
            <a:pPr fontAlgn="auto">
              <a:lnSpc>
                <a:spcPct val="100000"/>
              </a:lnSpc>
            </a:pPr>
            <a:r>
              <a:rPr lang="zh-CN" altLang="en-US" sz="3200" b="1" spc="300" dirty="0">
                <a:solidFill>
                  <a:schemeClr val="tx1">
                    <a:lumMod val="85000"/>
                    <a:lumOff val="15000"/>
                  </a:schemeClr>
                </a:solidFill>
                <a:uFillTx/>
                <a:latin typeface="Arial" panose="020B0604020202020204" pitchFamily="34" charset="0"/>
                <a:ea typeface="微软雅黑" panose="020B0503020204020204" pitchFamily="34" charset="-122"/>
              </a:rPr>
              <a:t>全国大学生信息安全竞赛</a:t>
            </a:r>
          </a:p>
        </p:txBody>
      </p:sp>
      <p:sp>
        <p:nvSpPr>
          <p:cNvPr id="11" name="椭圆 10"/>
          <p:cNvSpPr/>
          <p:nvPr userDrawn="1">
            <p:custDataLst>
              <p:tags r:id="rId3"/>
            </p:custDataLst>
          </p:nvPr>
        </p:nvSpPr>
        <p:spPr>
          <a:xfrm>
            <a:off x="488950" y="591185"/>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pSp>
        <p:nvGrpSpPr>
          <p:cNvPr id="8" name="组合 7"/>
          <p:cNvGrpSpPr/>
          <p:nvPr/>
        </p:nvGrpSpPr>
        <p:grpSpPr>
          <a:xfrm>
            <a:off x="1204056" y="1599523"/>
            <a:ext cx="550987" cy="550987"/>
            <a:chOff x="1340798" y="4196196"/>
            <a:chExt cx="550987" cy="550987"/>
          </a:xfrm>
        </p:grpSpPr>
        <p:sp>
          <p:nvSpPr>
            <p:cNvPr id="63" name="Oval 62"/>
            <p:cNvSpPr/>
            <p:nvPr/>
          </p:nvSpPr>
          <p:spPr>
            <a:xfrm>
              <a:off x="1340798" y="4196196"/>
              <a:ext cx="550987" cy="5509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4" name="AutoShape 59"/>
            <p:cNvSpPr/>
            <p:nvPr/>
          </p:nvSpPr>
          <p:spPr bwMode="auto">
            <a:xfrm>
              <a:off x="1423973" y="4304051"/>
              <a:ext cx="313021" cy="31248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5" tIns="19045" rIns="19045" bIns="19045"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sp>
        <p:nvSpPr>
          <p:cNvPr id="3" name="文本框 2"/>
          <p:cNvSpPr txBox="1"/>
          <p:nvPr/>
        </p:nvSpPr>
        <p:spPr>
          <a:xfrm>
            <a:off x="1968097" y="1461301"/>
            <a:ext cx="8433605" cy="3970318"/>
          </a:xfrm>
          <a:prstGeom prst="rect">
            <a:avLst/>
          </a:prstGeom>
          <a:noFill/>
        </p:spPr>
        <p:txBody>
          <a:bodyPr wrap="square" rtlCol="0">
            <a:spAutoFit/>
          </a:bodyPr>
          <a:lstStyle/>
          <a:p>
            <a:pPr>
              <a:lnSpc>
                <a:spcPct val="150000"/>
              </a:lnSpc>
            </a:pPr>
            <a:r>
              <a:rPr lang="zh-CN" altLang="zh-CN" sz="2800" b="1" dirty="0"/>
              <a:t>参赛作品“</a:t>
            </a:r>
            <a:r>
              <a:rPr lang="en-US" altLang="zh-CN" sz="2800" b="1" dirty="0" err="1"/>
              <a:t>SyncMalStudio</a:t>
            </a:r>
            <a:r>
              <a:rPr lang="zh-CN" altLang="zh-CN" sz="2800" b="1" dirty="0"/>
              <a:t>：基于图神经网络</a:t>
            </a:r>
            <a:r>
              <a:rPr lang="zh-CN" altLang="en-US" sz="2800" b="1" dirty="0"/>
              <a:t>的恶意样本协同分析与溯源平台</a:t>
            </a:r>
            <a:r>
              <a:rPr lang="zh-CN" altLang="zh-CN" sz="2800" b="1" dirty="0"/>
              <a:t>”，针对目前恶意样本分析和家族溯源存在的问题，作品实现一个具有恶意样本分析任务自动化分发、多分析者多端同步协作、以及基于图神经网络的自动化家族溯源等功能的综合性恶意样本分析平台</a:t>
            </a:r>
            <a:r>
              <a:rPr lang="en-US" altLang="zh-CN" sz="2800" b="1" dirty="0"/>
              <a:t>(</a:t>
            </a:r>
            <a:r>
              <a:rPr lang="zh-CN" altLang="en-US" sz="2800" b="1" dirty="0"/>
              <a:t>校赛</a:t>
            </a:r>
            <a:r>
              <a:rPr lang="en-US" altLang="zh-CN" sz="2800" b="1" dirty="0"/>
              <a:t>A</a:t>
            </a:r>
            <a:r>
              <a:rPr lang="zh-CN" altLang="en-US" sz="2800" b="1" dirty="0"/>
              <a:t>等评级，目前准备国赛中</a:t>
            </a:r>
            <a:r>
              <a:rPr lang="en-US" altLang="zh-CN" sz="2800" b="1" dirty="0"/>
              <a:t>)</a:t>
            </a:r>
            <a:r>
              <a:rPr lang="zh-CN" altLang="zh-CN" sz="2800" b="1" dirty="0"/>
              <a:t>。</a:t>
            </a:r>
            <a:endParaRPr lang="zh-CN" altLang="en-US"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2860" y="285115"/>
            <a:ext cx="4892040" cy="701040"/>
          </a:xfrm>
          <a:prstGeom prst="rect">
            <a:avLst/>
          </a:prstGeom>
          <a:noFill/>
        </p:spPr>
        <p:txBody>
          <a:bodyPr wrap="square" bIns="0" rtlCol="0" anchor="b" anchorCtr="0">
            <a:normAutofit fontScale="92500"/>
          </a:bodyPr>
          <a:lstStyle/>
          <a:p>
            <a:r>
              <a:rPr lang="en-US" altLang="zh-CN" sz="3200" b="1" dirty="0">
                <a:solidFill>
                  <a:schemeClr val="tx1">
                    <a:lumMod val="95000"/>
                    <a:lumOff val="5000"/>
                  </a:schemeClr>
                </a:solidFill>
              </a:rPr>
              <a:t>Background &amp; Motivation</a:t>
            </a:r>
            <a:endParaRPr lang="zh-CN" altLang="en-US" sz="3200" b="1" dirty="0">
              <a:solidFill>
                <a:schemeClr val="tx1">
                  <a:lumMod val="95000"/>
                  <a:lumOff val="5000"/>
                </a:schemeClr>
              </a:solidFill>
            </a:endParaRPr>
          </a:p>
        </p:txBody>
      </p:sp>
      <p:sp>
        <p:nvSpPr>
          <p:cNvPr id="11" name="椭圆 10"/>
          <p:cNvSpPr/>
          <p:nvPr userDrawn="1">
            <p:custDataLst>
              <p:tags r:id="rId3"/>
            </p:custDataLst>
          </p:nvPr>
        </p:nvSpPr>
        <p:spPr>
          <a:xfrm>
            <a:off x="484334" y="367831"/>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pSp>
        <p:nvGrpSpPr>
          <p:cNvPr id="8" name="组合 7"/>
          <p:cNvGrpSpPr/>
          <p:nvPr/>
        </p:nvGrpSpPr>
        <p:grpSpPr>
          <a:xfrm>
            <a:off x="939324" y="1147707"/>
            <a:ext cx="550987" cy="550987"/>
            <a:chOff x="1340798" y="4196196"/>
            <a:chExt cx="550987" cy="550987"/>
          </a:xfrm>
        </p:grpSpPr>
        <p:sp>
          <p:nvSpPr>
            <p:cNvPr id="63" name="Oval 62"/>
            <p:cNvSpPr/>
            <p:nvPr/>
          </p:nvSpPr>
          <p:spPr>
            <a:xfrm>
              <a:off x="1340798" y="4196196"/>
              <a:ext cx="550987" cy="5509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4" name="AutoShape 59"/>
            <p:cNvSpPr/>
            <p:nvPr/>
          </p:nvSpPr>
          <p:spPr bwMode="auto">
            <a:xfrm>
              <a:off x="1423973" y="4304051"/>
              <a:ext cx="313021" cy="31248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5" tIns="19045" rIns="19045" bIns="19045"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9" name="组合 8"/>
          <p:cNvGrpSpPr/>
          <p:nvPr/>
        </p:nvGrpSpPr>
        <p:grpSpPr>
          <a:xfrm>
            <a:off x="1792571" y="1239051"/>
            <a:ext cx="8108950" cy="4288666"/>
            <a:chOff x="2620645" y="953770"/>
            <a:chExt cx="8108950" cy="4288666"/>
          </a:xfrm>
        </p:grpSpPr>
        <p:sp>
          <p:nvSpPr>
            <p:cNvPr id="14" name="文本框 13"/>
            <p:cNvSpPr txBox="1"/>
            <p:nvPr/>
          </p:nvSpPr>
          <p:spPr>
            <a:xfrm>
              <a:off x="3027680" y="953770"/>
              <a:ext cx="5264150" cy="368300"/>
            </a:xfrm>
            <a:prstGeom prst="rect">
              <a:avLst/>
            </a:prstGeom>
            <a:noFill/>
          </p:spPr>
          <p:txBody>
            <a:bodyPr wrap="square" rtlCol="0">
              <a:spAutoFit/>
            </a:bodyPr>
            <a:lstStyle/>
            <a:p>
              <a:r>
                <a:rPr lang="zh-CN" altLang="en-US" dirty="0"/>
                <a:t>现有恶意样本溯源分析面临的问题</a:t>
              </a:r>
            </a:p>
          </p:txBody>
        </p:sp>
        <p:sp>
          <p:nvSpPr>
            <p:cNvPr id="15" name="燕尾形 14"/>
            <p:cNvSpPr/>
            <p:nvPr/>
          </p:nvSpPr>
          <p:spPr>
            <a:xfrm>
              <a:off x="2620645" y="993775"/>
              <a:ext cx="104775" cy="28829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580130" y="1754505"/>
              <a:ext cx="7149465" cy="53403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 </a:t>
              </a:r>
              <a:r>
                <a:rPr lang="zh-CN" altLang="en-US" b="1" dirty="0">
                  <a:solidFill>
                    <a:schemeClr val="accent2"/>
                  </a:solidFill>
                </a:rPr>
                <a:t>缺乏协作共享</a:t>
              </a:r>
              <a:r>
                <a:rPr lang="zh-CN" altLang="en-US" dirty="0">
                  <a:solidFill>
                    <a:schemeClr val="tx1"/>
                  </a:solidFill>
                </a:rPr>
                <a:t>的逆向分析平台，产业界、学术界合作不够紧密</a:t>
              </a:r>
            </a:p>
          </p:txBody>
        </p:sp>
        <p:sp>
          <p:nvSpPr>
            <p:cNvPr id="17" name="圆角矩形 16"/>
            <p:cNvSpPr/>
            <p:nvPr/>
          </p:nvSpPr>
          <p:spPr>
            <a:xfrm>
              <a:off x="3580130" y="2659380"/>
              <a:ext cx="7149465" cy="53403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 </a:t>
              </a:r>
              <a:r>
                <a:rPr lang="zh-CN" altLang="en-US" dirty="0">
                  <a:solidFill>
                    <a:schemeClr val="tx1"/>
                  </a:solidFill>
                </a:rPr>
                <a:t>手工逆向分析</a:t>
              </a:r>
              <a:r>
                <a:rPr lang="zh-CN" altLang="en-US" b="1" dirty="0">
                  <a:solidFill>
                    <a:schemeClr val="accent2"/>
                  </a:solidFill>
                </a:rPr>
                <a:t>效率低下</a:t>
              </a:r>
              <a:endParaRPr lang="zh-CN" altLang="en-US" dirty="0">
                <a:solidFill>
                  <a:schemeClr val="accent2"/>
                </a:solidFill>
              </a:endParaRPr>
            </a:p>
          </p:txBody>
        </p:sp>
        <p:sp>
          <p:nvSpPr>
            <p:cNvPr id="18" name="圆角矩形 17"/>
            <p:cNvSpPr/>
            <p:nvPr/>
          </p:nvSpPr>
          <p:spPr>
            <a:xfrm>
              <a:off x="3580130" y="3639820"/>
              <a:ext cx="7149465" cy="53403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 </a:t>
              </a:r>
              <a:r>
                <a:rPr lang="zh-CN" altLang="en-US" dirty="0">
                  <a:solidFill>
                    <a:schemeClr val="tx1"/>
                  </a:solidFill>
                </a:rPr>
                <a:t>传统溯源算法</a:t>
              </a:r>
              <a:r>
                <a:rPr lang="zh-CN" altLang="en-US" b="1" dirty="0">
                  <a:solidFill>
                    <a:schemeClr val="accent2"/>
                  </a:solidFill>
                </a:rPr>
                <a:t>精度与效率</a:t>
              </a:r>
              <a:r>
                <a:rPr lang="zh-CN" altLang="en-US" dirty="0">
                  <a:solidFill>
                    <a:schemeClr val="tx1"/>
                  </a:solidFill>
                </a:rPr>
                <a:t>无法兼顾</a:t>
              </a:r>
            </a:p>
          </p:txBody>
        </p:sp>
        <p:sp>
          <p:nvSpPr>
            <p:cNvPr id="20" name="圆角矩形 19"/>
            <p:cNvSpPr/>
            <p:nvPr/>
          </p:nvSpPr>
          <p:spPr>
            <a:xfrm>
              <a:off x="3580129" y="4683637"/>
              <a:ext cx="7149465" cy="53403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solidFill>
                    <a:schemeClr val="tx1"/>
                  </a:solidFill>
                </a:rPr>
                <a:t> 恶意样本</a:t>
              </a:r>
              <a:r>
                <a:rPr lang="zh-CN" altLang="en-US" b="1" dirty="0">
                  <a:solidFill>
                    <a:schemeClr val="accent2"/>
                  </a:solidFill>
                </a:rPr>
                <a:t>溯源知识库缺乏</a:t>
              </a:r>
              <a:r>
                <a:rPr lang="zh-CN" altLang="en-US" dirty="0">
                  <a:solidFill>
                    <a:schemeClr val="tx1"/>
                  </a:solidFill>
                </a:rPr>
                <a:t>，且未能进行统一规范描述</a:t>
              </a:r>
            </a:p>
          </p:txBody>
        </p:sp>
        <p:sp>
          <p:nvSpPr>
            <p:cNvPr id="21" name="文本框 20"/>
            <p:cNvSpPr txBox="1"/>
            <p:nvPr/>
          </p:nvSpPr>
          <p:spPr>
            <a:xfrm>
              <a:off x="2998470" y="1704975"/>
              <a:ext cx="527050" cy="583565"/>
            </a:xfrm>
            <a:prstGeom prst="rect">
              <a:avLst/>
            </a:prstGeom>
            <a:noFill/>
          </p:spPr>
          <p:txBody>
            <a:bodyPr wrap="square" rtlCol="0" anchor="t">
              <a:spAutoFit/>
            </a:bodyPr>
            <a:lstStyle/>
            <a:p>
              <a:r>
                <a:rPr lang="zh-CN" altLang="en-US" sz="3200" b="1">
                  <a:solidFill>
                    <a:srgbClr val="FF0000"/>
                  </a:solidFill>
                  <a:latin typeface="Arial" panose="020B0604020202020204" pitchFamily="34" charset="0"/>
                </a:rPr>
                <a:t>×</a:t>
              </a:r>
            </a:p>
          </p:txBody>
        </p:sp>
        <p:sp>
          <p:nvSpPr>
            <p:cNvPr id="22" name="文本框 21"/>
            <p:cNvSpPr txBox="1"/>
            <p:nvPr/>
          </p:nvSpPr>
          <p:spPr>
            <a:xfrm>
              <a:off x="2998470" y="2609850"/>
              <a:ext cx="527050" cy="583565"/>
            </a:xfrm>
            <a:prstGeom prst="rect">
              <a:avLst/>
            </a:prstGeom>
            <a:noFill/>
          </p:spPr>
          <p:txBody>
            <a:bodyPr wrap="square" rtlCol="0" anchor="t">
              <a:spAutoFit/>
            </a:bodyPr>
            <a:lstStyle/>
            <a:p>
              <a:r>
                <a:rPr lang="zh-CN" altLang="en-US" sz="3200" b="1">
                  <a:solidFill>
                    <a:srgbClr val="FF0000"/>
                  </a:solidFill>
                  <a:latin typeface="Arial" panose="020B0604020202020204" pitchFamily="34" charset="0"/>
                </a:rPr>
                <a:t>×</a:t>
              </a:r>
            </a:p>
          </p:txBody>
        </p:sp>
        <p:sp>
          <p:nvSpPr>
            <p:cNvPr id="23" name="文本框 22"/>
            <p:cNvSpPr txBox="1"/>
            <p:nvPr/>
          </p:nvSpPr>
          <p:spPr>
            <a:xfrm>
              <a:off x="2998470" y="3639820"/>
              <a:ext cx="527050" cy="583565"/>
            </a:xfrm>
            <a:prstGeom prst="rect">
              <a:avLst/>
            </a:prstGeom>
            <a:noFill/>
          </p:spPr>
          <p:txBody>
            <a:bodyPr wrap="square" rtlCol="0" anchor="t">
              <a:spAutoFit/>
            </a:bodyPr>
            <a:lstStyle/>
            <a:p>
              <a:r>
                <a:rPr lang="zh-CN" altLang="en-US" sz="3200" b="1">
                  <a:solidFill>
                    <a:srgbClr val="FF0000"/>
                  </a:solidFill>
                  <a:latin typeface="Arial" panose="020B0604020202020204" pitchFamily="34" charset="0"/>
                </a:rPr>
                <a:t>×</a:t>
              </a:r>
            </a:p>
          </p:txBody>
        </p:sp>
        <p:sp>
          <p:nvSpPr>
            <p:cNvPr id="25" name="文本框 24"/>
            <p:cNvSpPr txBox="1"/>
            <p:nvPr/>
          </p:nvSpPr>
          <p:spPr>
            <a:xfrm>
              <a:off x="2998470" y="4658871"/>
              <a:ext cx="527050" cy="583565"/>
            </a:xfrm>
            <a:prstGeom prst="rect">
              <a:avLst/>
            </a:prstGeom>
            <a:noFill/>
          </p:spPr>
          <p:txBody>
            <a:bodyPr wrap="square" rtlCol="0" anchor="t">
              <a:spAutoFit/>
            </a:bodyPr>
            <a:lstStyle/>
            <a:p>
              <a:r>
                <a:rPr lang="zh-CN" altLang="en-US" sz="3200" b="1">
                  <a:solidFill>
                    <a:srgbClr val="FF0000"/>
                  </a:solidFill>
                  <a:latin typeface="Arial" panose="020B0604020202020204" pitchFamily="34" charset="0"/>
                </a:rPr>
                <a:t>×</a:t>
              </a:r>
            </a:p>
          </p:txBody>
        </p:sp>
      </p:grpSp>
    </p:spTree>
    <p:custDataLst>
      <p:tags r:id="rId1"/>
    </p:custDataLst>
    <p:extLst>
      <p:ext uri="{BB962C8B-B14F-4D97-AF65-F5344CB8AC3E}">
        <p14:creationId xmlns:p14="http://schemas.microsoft.com/office/powerpoint/2010/main" val="29901508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327101" y="432099"/>
            <a:ext cx="4892040" cy="518629"/>
          </a:xfrm>
          <a:prstGeom prst="rect">
            <a:avLst/>
          </a:prstGeom>
          <a:noFill/>
        </p:spPr>
        <p:txBody>
          <a:bodyPr wrap="square" bIns="0" rtlCol="0" anchor="b" anchorCtr="0">
            <a:normAutofit lnSpcReduction="10000"/>
          </a:bodyPr>
          <a:lstStyle/>
          <a:p>
            <a:r>
              <a:rPr lang="zh-CN" altLang="en-US" sz="3200" b="1" dirty="0">
                <a:solidFill>
                  <a:schemeClr val="tx1">
                    <a:lumMod val="95000"/>
                    <a:lumOff val="5000"/>
                  </a:schemeClr>
                </a:solidFill>
              </a:rPr>
              <a:t>作品概述</a:t>
            </a:r>
          </a:p>
        </p:txBody>
      </p:sp>
      <p:sp>
        <p:nvSpPr>
          <p:cNvPr id="11" name="椭圆 10"/>
          <p:cNvSpPr/>
          <p:nvPr userDrawn="1">
            <p:custDataLst>
              <p:tags r:id="rId3"/>
            </p:custDataLst>
          </p:nvPr>
        </p:nvSpPr>
        <p:spPr>
          <a:xfrm>
            <a:off x="484334" y="367831"/>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pSp>
        <p:nvGrpSpPr>
          <p:cNvPr id="19" name="组合 18"/>
          <p:cNvGrpSpPr/>
          <p:nvPr/>
        </p:nvGrpSpPr>
        <p:grpSpPr>
          <a:xfrm>
            <a:off x="1479550" y="1247371"/>
            <a:ext cx="7994650" cy="1336610"/>
            <a:chOff x="2647950" y="929705"/>
            <a:chExt cx="7994650" cy="1336610"/>
          </a:xfrm>
        </p:grpSpPr>
        <p:sp>
          <p:nvSpPr>
            <p:cNvPr id="26" name="文本框 25"/>
            <p:cNvSpPr txBox="1"/>
            <p:nvPr/>
          </p:nvSpPr>
          <p:spPr>
            <a:xfrm>
              <a:off x="2967037" y="929705"/>
              <a:ext cx="5264150" cy="368300"/>
            </a:xfrm>
            <a:prstGeom prst="rect">
              <a:avLst/>
            </a:prstGeom>
            <a:noFill/>
          </p:spPr>
          <p:txBody>
            <a:bodyPr wrap="square" rtlCol="0">
              <a:spAutoFit/>
            </a:bodyPr>
            <a:lstStyle/>
            <a:p>
              <a:r>
                <a:rPr lang="zh-CN" altLang="en-US" dirty="0"/>
                <a:t>研究目标</a:t>
              </a:r>
            </a:p>
          </p:txBody>
        </p:sp>
        <p:sp>
          <p:nvSpPr>
            <p:cNvPr id="27" name="燕尾形 26"/>
            <p:cNvSpPr/>
            <p:nvPr/>
          </p:nvSpPr>
          <p:spPr>
            <a:xfrm>
              <a:off x="2647950" y="961390"/>
              <a:ext cx="104775" cy="28829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28" name="圆角矩形 27"/>
            <p:cNvSpPr/>
            <p:nvPr/>
          </p:nvSpPr>
          <p:spPr>
            <a:xfrm>
              <a:off x="3019425" y="1502410"/>
              <a:ext cx="1278890" cy="76390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构建协作逆向平台</a:t>
              </a:r>
            </a:p>
          </p:txBody>
        </p:sp>
        <p:sp>
          <p:nvSpPr>
            <p:cNvPr id="29" name="圆角矩形 28"/>
            <p:cNvSpPr/>
            <p:nvPr/>
          </p:nvSpPr>
          <p:spPr>
            <a:xfrm>
              <a:off x="7090410" y="1489075"/>
              <a:ext cx="1475105" cy="754380"/>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精准高效</a:t>
              </a:r>
            </a:p>
            <a:p>
              <a:pPr algn="ctr"/>
              <a:r>
                <a:rPr lang="zh-CN" altLang="en-US" dirty="0">
                  <a:solidFill>
                    <a:schemeClr val="tx1"/>
                  </a:solidFill>
                </a:rPr>
                <a:t>溯源算法</a:t>
              </a:r>
            </a:p>
          </p:txBody>
        </p:sp>
        <p:sp>
          <p:nvSpPr>
            <p:cNvPr id="30" name="圆角矩形 29"/>
            <p:cNvSpPr/>
            <p:nvPr/>
          </p:nvSpPr>
          <p:spPr>
            <a:xfrm>
              <a:off x="4802505" y="1506855"/>
              <a:ext cx="1783715" cy="737235"/>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提升分析效率和分析体验</a:t>
              </a:r>
            </a:p>
          </p:txBody>
        </p:sp>
        <p:sp>
          <p:nvSpPr>
            <p:cNvPr id="31" name="圆角矩形 30"/>
            <p:cNvSpPr/>
            <p:nvPr/>
          </p:nvSpPr>
          <p:spPr>
            <a:xfrm>
              <a:off x="9069705" y="1503045"/>
              <a:ext cx="1572895" cy="740410"/>
            </a:xfrm>
            <a:prstGeom prst="round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构建开放的溯源知识库</a:t>
              </a:r>
            </a:p>
          </p:txBody>
        </p:sp>
        <p:sp>
          <p:nvSpPr>
            <p:cNvPr id="32" name="文本框 31"/>
            <p:cNvSpPr txBox="1"/>
            <p:nvPr/>
          </p:nvSpPr>
          <p:spPr>
            <a:xfrm>
              <a:off x="2748280" y="1692910"/>
              <a:ext cx="437515" cy="398780"/>
            </a:xfrm>
            <a:prstGeom prst="rect">
              <a:avLst/>
            </a:prstGeom>
            <a:noFill/>
          </p:spPr>
          <p:txBody>
            <a:bodyPr wrap="none" rtlCol="0" anchor="t">
              <a:spAutoFit/>
            </a:bodyPr>
            <a:lstStyle/>
            <a:p>
              <a:r>
                <a:rPr lang="zh-CN" altLang="en-US" sz="2000" b="1" dirty="0">
                  <a:solidFill>
                    <a:srgbClr val="92D050"/>
                  </a:solidFill>
                  <a:latin typeface="华文琥珀" panose="02010800040101010101" charset="-122"/>
                  <a:ea typeface="华文琥珀" panose="02010800040101010101" charset="-122"/>
                  <a:cs typeface="Arial" panose="020B0604020202020204" pitchFamily="34" charset="0"/>
                </a:rPr>
                <a:t>√</a:t>
              </a:r>
            </a:p>
          </p:txBody>
        </p:sp>
        <p:sp>
          <p:nvSpPr>
            <p:cNvPr id="33" name="文本框 32"/>
            <p:cNvSpPr txBox="1"/>
            <p:nvPr/>
          </p:nvSpPr>
          <p:spPr>
            <a:xfrm>
              <a:off x="6850380" y="1659890"/>
              <a:ext cx="437515" cy="398780"/>
            </a:xfrm>
            <a:prstGeom prst="rect">
              <a:avLst/>
            </a:prstGeom>
            <a:noFill/>
          </p:spPr>
          <p:txBody>
            <a:bodyPr wrap="none" rtlCol="0" anchor="t">
              <a:spAutoFit/>
            </a:bodyPr>
            <a:lstStyle/>
            <a:p>
              <a:r>
                <a:rPr lang="zh-CN" altLang="en-US" sz="2000" b="1" dirty="0">
                  <a:solidFill>
                    <a:srgbClr val="92D050"/>
                  </a:solidFill>
                  <a:latin typeface="华文琥珀" panose="02010800040101010101" charset="-122"/>
                  <a:ea typeface="华文琥珀" panose="02010800040101010101" charset="-122"/>
                  <a:cs typeface="Arial" panose="020B0604020202020204" pitchFamily="34" charset="0"/>
                </a:rPr>
                <a:t>√</a:t>
              </a:r>
            </a:p>
          </p:txBody>
        </p:sp>
        <p:sp>
          <p:nvSpPr>
            <p:cNvPr id="34" name="文本框 33"/>
            <p:cNvSpPr txBox="1"/>
            <p:nvPr/>
          </p:nvSpPr>
          <p:spPr>
            <a:xfrm>
              <a:off x="4525010" y="1684655"/>
              <a:ext cx="437515" cy="398780"/>
            </a:xfrm>
            <a:prstGeom prst="rect">
              <a:avLst/>
            </a:prstGeom>
            <a:noFill/>
          </p:spPr>
          <p:txBody>
            <a:bodyPr wrap="none" rtlCol="0" anchor="t">
              <a:spAutoFit/>
            </a:bodyPr>
            <a:lstStyle/>
            <a:p>
              <a:r>
                <a:rPr lang="zh-CN" altLang="en-US" sz="2000" b="1" dirty="0">
                  <a:solidFill>
                    <a:srgbClr val="92D050"/>
                  </a:solidFill>
                  <a:latin typeface="华文琥珀" panose="02010800040101010101" charset="-122"/>
                  <a:ea typeface="华文琥珀" panose="02010800040101010101" charset="-122"/>
                  <a:cs typeface="Arial" panose="020B0604020202020204" pitchFamily="34" charset="0"/>
                </a:rPr>
                <a:t>√</a:t>
              </a:r>
            </a:p>
          </p:txBody>
        </p:sp>
        <p:sp>
          <p:nvSpPr>
            <p:cNvPr id="35" name="文本框 34"/>
            <p:cNvSpPr txBox="1"/>
            <p:nvPr/>
          </p:nvSpPr>
          <p:spPr>
            <a:xfrm>
              <a:off x="8797925" y="1680845"/>
              <a:ext cx="437515" cy="398780"/>
            </a:xfrm>
            <a:prstGeom prst="rect">
              <a:avLst/>
            </a:prstGeom>
            <a:noFill/>
          </p:spPr>
          <p:txBody>
            <a:bodyPr wrap="none" rtlCol="0" anchor="t">
              <a:spAutoFit/>
            </a:bodyPr>
            <a:lstStyle/>
            <a:p>
              <a:r>
                <a:rPr lang="zh-CN" altLang="en-US" sz="2000" b="1" dirty="0">
                  <a:solidFill>
                    <a:srgbClr val="92D050"/>
                  </a:solidFill>
                  <a:latin typeface="华文琥珀" panose="02010800040101010101" charset="-122"/>
                  <a:ea typeface="华文琥珀" panose="02010800040101010101" charset="-122"/>
                  <a:cs typeface="Arial" panose="020B0604020202020204" pitchFamily="34" charset="0"/>
                </a:rPr>
                <a:t>√</a:t>
              </a:r>
            </a:p>
          </p:txBody>
        </p:sp>
      </p:grpSp>
      <p:sp>
        <p:nvSpPr>
          <p:cNvPr id="36" name="文本框 35"/>
          <p:cNvSpPr txBox="1"/>
          <p:nvPr/>
        </p:nvSpPr>
        <p:spPr>
          <a:xfrm>
            <a:off x="1233158" y="2716126"/>
            <a:ext cx="9231761" cy="1523494"/>
          </a:xfrm>
          <a:prstGeom prst="rect">
            <a:avLst/>
          </a:prstGeom>
          <a:noFill/>
        </p:spPr>
        <p:txBody>
          <a:bodyPr wrap="square" rtlCol="0">
            <a:spAutoFit/>
          </a:bodyPr>
          <a:lstStyle/>
          <a:p>
            <a:pPr algn="ctr" fontAlgn="auto">
              <a:lnSpc>
                <a:spcPct val="150000"/>
              </a:lnSpc>
              <a:spcBef>
                <a:spcPts val="500"/>
              </a:spcBef>
            </a:pPr>
            <a:r>
              <a:rPr lang="zh-CN" altLang="en-US" sz="2200" b="1" dirty="0">
                <a:solidFill>
                  <a:schemeClr val="tx2">
                    <a:lumMod val="50000"/>
                    <a:lumOff val="50000"/>
                  </a:schemeClr>
                </a:solidFill>
              </a:rPr>
              <a:t>  </a:t>
            </a:r>
            <a:r>
              <a:rPr lang="zh-CN" altLang="en-US" sz="2200" b="1" dirty="0">
                <a:solidFill>
                  <a:schemeClr val="tx1">
                    <a:lumMod val="95000"/>
                    <a:lumOff val="5000"/>
                  </a:schemeClr>
                </a:solidFill>
              </a:rPr>
              <a:t>本作品构建了一个具有恶意样本分析任务自动化分发，多分析者多端同步协作、以及自动化家族溯源等功能的综合性恶意样本分析平台</a:t>
            </a:r>
            <a:r>
              <a:rPr lang="zh-CN" altLang="en-US" sz="2200" b="1" dirty="0">
                <a:solidFill>
                  <a:schemeClr val="tx2">
                    <a:lumMod val="50000"/>
                    <a:lumOff val="50000"/>
                  </a:schemeClr>
                </a:solidFill>
              </a:rPr>
              <a:t>。</a:t>
            </a:r>
            <a:br>
              <a:rPr lang="zh-CN" altLang="en-US" dirty="0"/>
            </a:br>
            <a:endParaRPr lang="zh-CN" altLang="en-US" dirty="0">
              <a:solidFill>
                <a:schemeClr val="tx1">
                  <a:lumMod val="75000"/>
                  <a:lumOff val="25000"/>
                </a:schemeClr>
              </a:solidFill>
            </a:endParaRPr>
          </a:p>
        </p:txBody>
      </p:sp>
      <p:grpSp>
        <p:nvGrpSpPr>
          <p:cNvPr id="37" name="组合 36"/>
          <p:cNvGrpSpPr/>
          <p:nvPr/>
        </p:nvGrpSpPr>
        <p:grpSpPr>
          <a:xfrm>
            <a:off x="1479550" y="3745691"/>
            <a:ext cx="9204594" cy="2892490"/>
            <a:chOff x="2671336" y="1193417"/>
            <a:chExt cx="9204594" cy="2892490"/>
          </a:xfrm>
        </p:grpSpPr>
        <p:sp>
          <p:nvSpPr>
            <p:cNvPr id="38" name="文本框 37"/>
            <p:cNvSpPr txBox="1"/>
            <p:nvPr/>
          </p:nvSpPr>
          <p:spPr>
            <a:xfrm>
              <a:off x="2945925" y="1193417"/>
              <a:ext cx="5264150" cy="368300"/>
            </a:xfrm>
            <a:prstGeom prst="rect">
              <a:avLst/>
            </a:prstGeom>
            <a:noFill/>
          </p:spPr>
          <p:txBody>
            <a:bodyPr wrap="square" rtlCol="0">
              <a:spAutoFit/>
            </a:bodyPr>
            <a:lstStyle/>
            <a:p>
              <a:r>
                <a:rPr lang="zh-CN" altLang="en-US" dirty="0"/>
                <a:t>特色描述</a:t>
              </a:r>
            </a:p>
          </p:txBody>
        </p:sp>
        <p:sp>
          <p:nvSpPr>
            <p:cNvPr id="39" name="燕尾形 38"/>
            <p:cNvSpPr/>
            <p:nvPr/>
          </p:nvSpPr>
          <p:spPr>
            <a:xfrm>
              <a:off x="2671336" y="1223962"/>
              <a:ext cx="104775" cy="28829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945925" y="1512252"/>
              <a:ext cx="8930005" cy="2573655"/>
            </a:xfrm>
            <a:prstGeom prst="rect">
              <a:avLst/>
            </a:prstGeom>
            <a:noFill/>
          </p:spPr>
          <p:txBody>
            <a:bodyPr wrap="square" rtlCol="0">
              <a:spAutoFit/>
            </a:bodyPr>
            <a:lstStyle/>
            <a:p>
              <a:pPr marL="285750" indent="-285750" fontAlgn="auto">
                <a:lnSpc>
                  <a:spcPct val="150000"/>
                </a:lnSpc>
                <a:spcBef>
                  <a:spcPts val="500"/>
                </a:spcBef>
                <a:buFont typeface="Arial" panose="020B0604020202020204" pitchFamily="34" charset="0"/>
                <a:buChar char="•"/>
              </a:pPr>
              <a:r>
                <a:rPr lang="zh-CN" altLang="en-US" b="1" dirty="0">
                  <a:solidFill>
                    <a:schemeClr val="accent2"/>
                  </a:solidFill>
                  <a:sym typeface="+mn-ea"/>
                </a:rPr>
                <a:t>支持协作</a:t>
              </a:r>
              <a:r>
                <a:rPr lang="en-US" altLang="zh-CN" sz="1600" dirty="0">
                  <a:solidFill>
                    <a:schemeClr val="tx1">
                      <a:lumMod val="75000"/>
                      <a:lumOff val="25000"/>
                    </a:schemeClr>
                  </a:solidFill>
                  <a:sym typeface="+mn-ea"/>
                </a:rPr>
                <a:t>——</a:t>
              </a:r>
              <a:r>
                <a:rPr lang="zh-CN" altLang="en-US" sz="1600" dirty="0">
                  <a:solidFill>
                    <a:schemeClr val="tx1">
                      <a:lumMod val="75000"/>
                      <a:lumOff val="25000"/>
                    </a:schemeClr>
                  </a:solidFill>
                  <a:sym typeface="+mn-ea"/>
                </a:rPr>
                <a:t>平台实现多端</a:t>
              </a:r>
              <a:r>
                <a:rPr lang="zh-CN" altLang="en-US" sz="1600" b="1" dirty="0">
                  <a:solidFill>
                    <a:schemeClr val="tx1">
                      <a:lumMod val="75000"/>
                      <a:lumOff val="25000"/>
                    </a:schemeClr>
                  </a:solidFill>
                  <a:sym typeface="+mn-ea"/>
                </a:rPr>
                <a:t>分析成果实时共享</a:t>
              </a:r>
              <a:r>
                <a:rPr lang="zh-CN" altLang="en-US" sz="1600" dirty="0">
                  <a:solidFill>
                    <a:schemeClr val="tx1">
                      <a:lumMod val="75000"/>
                      <a:lumOff val="25000"/>
                    </a:schemeClr>
                  </a:solidFill>
                  <a:sym typeface="+mn-ea"/>
                </a:rPr>
                <a:t>及最终分析结果自动化汇总，采用基于API 集合的恶意代码功能模块的</a:t>
              </a:r>
              <a:r>
                <a:rPr lang="zh-CN" altLang="en-US" sz="1600" b="1" dirty="0">
                  <a:solidFill>
                    <a:schemeClr val="tx1">
                      <a:lumMod val="75000"/>
                      <a:lumOff val="25000"/>
                    </a:schemeClr>
                  </a:solidFill>
                  <a:sym typeface="+mn-ea"/>
                </a:rPr>
                <a:t>自动化划分方法</a:t>
              </a:r>
              <a:r>
                <a:rPr lang="zh-CN" altLang="en-US" sz="1600" dirty="0">
                  <a:solidFill>
                    <a:schemeClr val="tx1">
                      <a:lumMod val="75000"/>
                      <a:lumOff val="25000"/>
                    </a:schemeClr>
                  </a:solidFill>
                  <a:sym typeface="+mn-ea"/>
                </a:rPr>
                <a:t>，实现了逆向任务的自动化分解。</a:t>
              </a:r>
            </a:p>
            <a:p>
              <a:pPr marL="285750" indent="-285750" fontAlgn="auto">
                <a:lnSpc>
                  <a:spcPct val="150000"/>
                </a:lnSpc>
                <a:spcBef>
                  <a:spcPts val="500"/>
                </a:spcBef>
                <a:buFont typeface="Arial" panose="020B0604020202020204" pitchFamily="34" charset="0"/>
                <a:buChar char="•"/>
              </a:pPr>
              <a:r>
                <a:rPr lang="zh-CN" altLang="en-US" b="1" dirty="0">
                  <a:solidFill>
                    <a:schemeClr val="accent2"/>
                  </a:solidFill>
                </a:rPr>
                <a:t>升级溯源</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首次提出</a:t>
              </a:r>
              <a:r>
                <a:rPr lang="zh-CN" altLang="en-US" sz="1600" b="1" dirty="0">
                  <a:solidFill>
                    <a:schemeClr val="tx1">
                      <a:lumMod val="75000"/>
                      <a:lumOff val="25000"/>
                    </a:schemeClr>
                  </a:solidFill>
                </a:rPr>
                <a:t>基于双层 </a:t>
              </a:r>
              <a:r>
                <a:rPr lang="en-US" altLang="zh-CN" sz="1600" b="1" dirty="0">
                  <a:solidFill>
                    <a:schemeClr val="tx1">
                      <a:lumMod val="75000"/>
                      <a:lumOff val="25000"/>
                    </a:schemeClr>
                  </a:solidFill>
                </a:rPr>
                <a:t>S</a:t>
              </a:r>
              <a:r>
                <a:rPr lang="zh-CN" altLang="en-US" sz="1600" b="1" dirty="0">
                  <a:solidFill>
                    <a:schemeClr val="tx1">
                      <a:lumMod val="75000"/>
                      <a:lumOff val="25000"/>
                    </a:schemeClr>
                  </a:solidFill>
                </a:rPr>
                <a:t>truct</a:t>
              </a:r>
              <a:r>
                <a:rPr lang="en-US" altLang="zh-CN" sz="1600" b="1" dirty="0" err="1">
                  <a:solidFill>
                    <a:schemeClr val="tx1">
                      <a:lumMod val="75000"/>
                      <a:lumOff val="25000"/>
                    </a:schemeClr>
                  </a:solidFill>
                </a:rPr>
                <a:t>ure</a:t>
              </a:r>
              <a:r>
                <a:rPr lang="zh-CN" altLang="en-US" sz="1600" b="1" dirty="0">
                  <a:solidFill>
                    <a:schemeClr val="tx1">
                      <a:lumMod val="75000"/>
                      <a:lumOff val="25000"/>
                    </a:schemeClr>
                  </a:solidFill>
                </a:rPr>
                <a:t>2vec 图神经网络特征提取</a:t>
              </a:r>
              <a:r>
                <a:rPr lang="zh-CN" altLang="en-US" sz="1600" dirty="0">
                  <a:solidFill>
                    <a:schemeClr val="tx1">
                      <a:lumMod val="75000"/>
                      <a:lumOff val="25000"/>
                    </a:schemeClr>
                  </a:solidFill>
                </a:rPr>
                <a:t>的恶意样本家族溯源方法，构建了</a:t>
              </a:r>
              <a:r>
                <a:rPr lang="zh-CN" altLang="en-US" sz="1600" b="1" dirty="0">
                  <a:solidFill>
                    <a:schemeClr val="tx1">
                      <a:lumMod val="75000"/>
                      <a:lumOff val="25000"/>
                    </a:schemeClr>
                  </a:solidFill>
                </a:rPr>
                <a:t>已分析恶意样本函数粒度知识库</a:t>
              </a:r>
              <a:r>
                <a:rPr lang="zh-CN" altLang="en-US" sz="1600" dirty="0">
                  <a:solidFill>
                    <a:schemeClr val="tx1">
                      <a:lumMod val="75000"/>
                      <a:lumOff val="25000"/>
                    </a:schemeClr>
                  </a:solidFill>
                </a:rPr>
                <a:t>，提供函数级别的恶意样本情报。</a:t>
              </a:r>
              <a:endParaRPr lang="en-US" altLang="zh-CN" sz="1600" dirty="0">
                <a:solidFill>
                  <a:schemeClr val="tx1">
                    <a:lumMod val="75000"/>
                    <a:lumOff val="25000"/>
                  </a:schemeClr>
                </a:solidFill>
              </a:endParaRPr>
            </a:p>
            <a:p>
              <a:pPr marL="285750" indent="-285750" fontAlgn="auto">
                <a:lnSpc>
                  <a:spcPct val="150000"/>
                </a:lnSpc>
                <a:spcBef>
                  <a:spcPts val="500"/>
                </a:spcBef>
                <a:buFont typeface="Arial" panose="020B0604020202020204" pitchFamily="34" charset="0"/>
                <a:buChar char="•"/>
              </a:pPr>
              <a:r>
                <a:rPr lang="zh-CN" altLang="en-US" b="1" dirty="0">
                  <a:solidFill>
                    <a:schemeClr val="accent2"/>
                  </a:solidFill>
                </a:rPr>
                <a:t>分析工具</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为分析者开发了功能性插件，自动化完成同知识库的</a:t>
              </a:r>
              <a:r>
                <a:rPr lang="zh-CN" altLang="en-US" sz="1600" b="1" dirty="0">
                  <a:solidFill>
                    <a:schemeClr val="tx1">
                      <a:lumMod val="75000"/>
                      <a:lumOff val="25000"/>
                    </a:schemeClr>
                  </a:solidFill>
                </a:rPr>
                <a:t>函数相似性比对</a:t>
              </a:r>
              <a:r>
                <a:rPr lang="zh-CN" altLang="en-US" sz="1600" dirty="0">
                  <a:solidFill>
                    <a:schemeClr val="tx1">
                      <a:lumMod val="75000"/>
                      <a:lumOff val="25000"/>
                    </a:schemeClr>
                  </a:solidFill>
                </a:rPr>
                <a:t>及</a:t>
              </a:r>
              <a:r>
                <a:rPr lang="zh-CN" altLang="en-US" sz="1600" b="1" dirty="0">
                  <a:solidFill>
                    <a:schemeClr val="tx1">
                      <a:lumMod val="75000"/>
                      <a:lumOff val="25000"/>
                    </a:schemeClr>
                  </a:solidFill>
                </a:rPr>
                <a:t>高相似度函数注释同步</a:t>
              </a:r>
              <a:r>
                <a:rPr lang="zh-CN" altLang="en-US" sz="1600" dirty="0">
                  <a:solidFill>
                    <a:schemeClr val="tx1">
                      <a:lumMod val="75000"/>
                      <a:lumOff val="25000"/>
                    </a:schemeClr>
                  </a:solidFill>
                </a:rPr>
                <a:t>。</a:t>
              </a:r>
              <a:endParaRPr lang="zh-CN" altLang="en-US" dirty="0">
                <a:solidFill>
                  <a:schemeClr val="tx1">
                    <a:lumMod val="75000"/>
                    <a:lumOff val="25000"/>
                  </a:schemeClr>
                </a:solidFill>
              </a:endParaRPr>
            </a:p>
          </p:txBody>
        </p:sp>
      </p:grpSp>
    </p:spTree>
    <p:custDataLst>
      <p:tags r:id="rId1"/>
    </p:custDataLst>
    <p:extLst>
      <p:ext uri="{BB962C8B-B14F-4D97-AF65-F5344CB8AC3E}">
        <p14:creationId xmlns:p14="http://schemas.microsoft.com/office/powerpoint/2010/main" val="268636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2860" y="285115"/>
            <a:ext cx="4892040" cy="701040"/>
          </a:xfrm>
          <a:prstGeom prst="rect">
            <a:avLst/>
          </a:prstGeom>
          <a:noFill/>
        </p:spPr>
        <p:txBody>
          <a:bodyPr wrap="square" bIns="0" rtlCol="0" anchor="b" anchorCtr="0">
            <a:normAutofit/>
          </a:bodyPr>
          <a:lstStyle/>
          <a:p>
            <a:r>
              <a:rPr lang="zh-CN" altLang="en-US" sz="3200" b="1" dirty="0">
                <a:solidFill>
                  <a:schemeClr val="tx1">
                    <a:lumMod val="95000"/>
                    <a:lumOff val="5000"/>
                  </a:schemeClr>
                </a:solidFill>
              </a:rPr>
              <a:t>平台总体架构</a:t>
            </a:r>
          </a:p>
        </p:txBody>
      </p:sp>
      <p:sp>
        <p:nvSpPr>
          <p:cNvPr id="11" name="椭圆 10"/>
          <p:cNvSpPr/>
          <p:nvPr userDrawn="1">
            <p:custDataLst>
              <p:tags r:id="rId3"/>
            </p:custDataLst>
          </p:nvPr>
        </p:nvSpPr>
        <p:spPr>
          <a:xfrm>
            <a:off x="484334" y="367831"/>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pic>
        <p:nvPicPr>
          <p:cNvPr id="5" name="图片 8"/>
          <p:cNvPicPr>
            <a:picLocks noChangeAspect="1"/>
          </p:cNvPicPr>
          <p:nvPr/>
        </p:nvPicPr>
        <p:blipFill>
          <a:blip r:embed="rId6"/>
          <a:stretch>
            <a:fillRect/>
          </a:stretch>
        </p:blipFill>
        <p:spPr>
          <a:xfrm>
            <a:off x="1292860" y="1190532"/>
            <a:ext cx="9438640" cy="4940935"/>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751108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2860" y="541537"/>
            <a:ext cx="4892040" cy="444617"/>
          </a:xfrm>
          <a:prstGeom prst="rect">
            <a:avLst/>
          </a:prstGeom>
          <a:noFill/>
        </p:spPr>
        <p:txBody>
          <a:bodyPr wrap="square" bIns="0" rtlCol="0" anchor="b" anchorCtr="0">
            <a:normAutofit fontScale="92500" lnSpcReduction="20000"/>
          </a:bodyPr>
          <a:lstStyle/>
          <a:p>
            <a:r>
              <a:rPr lang="zh-CN" altLang="en-US" sz="3200" b="1" dirty="0">
                <a:solidFill>
                  <a:schemeClr val="tx1">
                    <a:lumMod val="95000"/>
                    <a:lumOff val="5000"/>
                  </a:schemeClr>
                </a:solidFill>
              </a:rPr>
              <a:t>家族溯源算法实现</a:t>
            </a:r>
          </a:p>
        </p:txBody>
      </p:sp>
      <p:sp>
        <p:nvSpPr>
          <p:cNvPr id="11" name="椭圆 10"/>
          <p:cNvSpPr/>
          <p:nvPr userDrawn="1">
            <p:custDataLst>
              <p:tags r:id="rId3"/>
            </p:custDataLst>
          </p:nvPr>
        </p:nvSpPr>
        <p:spPr>
          <a:xfrm>
            <a:off x="484334" y="367831"/>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pSp>
        <p:nvGrpSpPr>
          <p:cNvPr id="22" name="组合 21"/>
          <p:cNvGrpSpPr/>
          <p:nvPr/>
        </p:nvGrpSpPr>
        <p:grpSpPr>
          <a:xfrm>
            <a:off x="1600742" y="1157980"/>
            <a:ext cx="10669394" cy="5198428"/>
            <a:chOff x="2123968" y="971550"/>
            <a:chExt cx="10669394" cy="5198428"/>
          </a:xfrm>
        </p:grpSpPr>
        <p:pic>
          <p:nvPicPr>
            <p:cNvPr id="23" name="图片 22"/>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8247" y="1495741"/>
              <a:ext cx="9515115" cy="4674237"/>
            </a:xfrm>
            <a:prstGeom prst="rect">
              <a:avLst/>
            </a:prstGeom>
          </p:spPr>
        </p:pic>
        <p:grpSp>
          <p:nvGrpSpPr>
            <p:cNvPr id="24" name="组合 23"/>
            <p:cNvGrpSpPr/>
            <p:nvPr/>
          </p:nvGrpSpPr>
          <p:grpSpPr>
            <a:xfrm>
              <a:off x="2123968" y="971550"/>
              <a:ext cx="8906497" cy="5198428"/>
              <a:chOff x="2123968" y="971550"/>
              <a:chExt cx="8906497" cy="5198428"/>
            </a:xfrm>
          </p:grpSpPr>
          <p:sp>
            <p:nvSpPr>
              <p:cNvPr id="25" name="圆角矩形 24"/>
              <p:cNvSpPr/>
              <p:nvPr/>
            </p:nvSpPr>
            <p:spPr>
              <a:xfrm>
                <a:off x="2240280" y="971550"/>
                <a:ext cx="3196693" cy="3164222"/>
              </a:xfrm>
              <a:prstGeom prst="roundRect">
                <a:avLst/>
              </a:prstGeom>
              <a:noFill/>
              <a:ln w="28575">
                <a:solidFill>
                  <a:schemeClr val="bg2">
                    <a:lumMod val="8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5625782" y="971550"/>
                <a:ext cx="5404683" cy="5198428"/>
              </a:xfrm>
              <a:prstGeom prst="roundRect">
                <a:avLst>
                  <a:gd name="adj" fmla="val 12827"/>
                </a:avLst>
              </a:prstGeom>
              <a:noFill/>
              <a:ln w="28575">
                <a:solidFill>
                  <a:schemeClr val="bg2">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375535" y="4871406"/>
                <a:ext cx="2031325" cy="646331"/>
              </a:xfrm>
              <a:prstGeom prst="rect">
                <a:avLst/>
              </a:prstGeom>
            </p:spPr>
            <p:txBody>
              <a:bodyPr wrap="none">
                <a:spAutoFit/>
              </a:bodyPr>
              <a:lstStyle/>
              <a:p>
                <a:r>
                  <a:rPr lang="zh-CN" altLang="en-US" b="1" dirty="0"/>
                  <a:t>样本特征向量提取</a:t>
                </a:r>
                <a:endParaRPr lang="en-US" altLang="zh-CN" b="1" dirty="0"/>
              </a:p>
              <a:p>
                <a:endParaRPr lang="zh-CN" altLang="en-US" dirty="0"/>
              </a:p>
            </p:txBody>
          </p:sp>
          <p:sp>
            <p:nvSpPr>
              <p:cNvPr id="28" name="燕尾形 27"/>
              <p:cNvSpPr/>
              <p:nvPr/>
            </p:nvSpPr>
            <p:spPr>
              <a:xfrm>
                <a:off x="2144977" y="4906281"/>
                <a:ext cx="104775" cy="28829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75535" y="5474525"/>
                <a:ext cx="2492990" cy="369332"/>
              </a:xfrm>
              <a:prstGeom prst="rect">
                <a:avLst/>
              </a:prstGeom>
            </p:spPr>
            <p:txBody>
              <a:bodyPr wrap="none">
                <a:spAutoFit/>
              </a:bodyPr>
              <a:lstStyle/>
              <a:p>
                <a:r>
                  <a:rPr lang="zh-CN" altLang="en-US" b="1" dirty="0"/>
                  <a:t>相似性计算和同源判定</a:t>
                </a:r>
                <a:endParaRPr lang="en-US" altLang="zh-CN" b="1" dirty="0"/>
              </a:p>
            </p:txBody>
          </p:sp>
          <p:sp>
            <p:nvSpPr>
              <p:cNvPr id="30" name="燕尾形 29"/>
              <p:cNvSpPr/>
              <p:nvPr/>
            </p:nvSpPr>
            <p:spPr>
              <a:xfrm>
                <a:off x="2123968" y="5474525"/>
                <a:ext cx="104775" cy="28829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20281767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5"/>
          <p:cNvSpPr/>
          <p:nvPr/>
        </p:nvSpPr>
        <p:spPr>
          <a:xfrm rot="21192135" flipV="1">
            <a:off x="6808788" y="2668588"/>
            <a:ext cx="9952037"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椭圆 5"/>
          <p:cNvSpPr/>
          <p:nvPr/>
        </p:nvSpPr>
        <p:spPr>
          <a:xfrm rot="523637" flipV="1">
            <a:off x="7156450" y="55245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椭圆 5"/>
          <p:cNvSpPr/>
          <p:nvPr/>
        </p:nvSpPr>
        <p:spPr>
          <a:xfrm rot="583429" flipV="1">
            <a:off x="6827838" y="-681038"/>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椭圆 5"/>
          <p:cNvSpPr/>
          <p:nvPr/>
        </p:nvSpPr>
        <p:spPr>
          <a:xfrm rot="21306779" flipV="1">
            <a:off x="7002463" y="1374775"/>
            <a:ext cx="9950450"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1192135" flipV="1">
            <a:off x="8504238" y="2424113"/>
            <a:ext cx="9952037"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523637" flipV="1">
            <a:off x="8851900" y="309563"/>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583429" flipV="1">
            <a:off x="8521700" y="-923925"/>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椭圆 5"/>
          <p:cNvSpPr/>
          <p:nvPr/>
        </p:nvSpPr>
        <p:spPr>
          <a:xfrm rot="21306779" flipV="1">
            <a:off x="8696325" y="113030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2822575" y="1781175"/>
            <a:ext cx="1562100" cy="1562100"/>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04</a:t>
            </a:r>
            <a:endParaRPr kumimoji="0" lang="zh-CN" altLang="en-US"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1972412" y="3710305"/>
            <a:ext cx="3262432"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6000" b="1" dirty="0">
                <a:solidFill>
                  <a:srgbClr val="00B0F0"/>
                </a:solidFill>
                <a:latin typeface="微软雅黑" panose="020B0503020204020204" pitchFamily="34" charset="-122"/>
                <a:ea typeface="微软雅黑" panose="020B0503020204020204" pitchFamily="34" charset="-122"/>
              </a:rPr>
              <a:t>科研经历</a:t>
            </a:r>
            <a:endParaRPr kumimoji="1" lang="zh-CN" altLang="en-US" sz="60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328814" y="433133"/>
            <a:ext cx="2524945" cy="524503"/>
          </a:xfrm>
          <a:prstGeom prst="rect">
            <a:avLst/>
          </a:prstGeom>
          <a:noFill/>
          <a:ln w="0">
            <a:noFill/>
          </a:ln>
        </p:spPr>
        <p:txBody>
          <a:bodyPr vert="horz" wrap="square" lIns="89535" tIns="46355" rIns="89535" bIns="46355" anchor="t">
            <a:spAutoFit/>
          </a:bodyPr>
          <a:lstStyle/>
          <a:p>
            <a:pPr defTabSz="508000" eaLnBrk="0"/>
            <a:r>
              <a:rPr lang="zh-CN" altLang="en-US" sz="2800" b="1" dirty="0">
                <a:solidFill>
                  <a:schemeClr val="accent1">
                    <a:lumMod val="75000"/>
                  </a:schemeClr>
                </a:solidFill>
                <a:latin typeface="站酷快乐体2016修订版" panose="02010600030101010101" pitchFamily="2" charset="-122"/>
                <a:ea typeface="微软雅黑" panose="020B0503020204020204" pitchFamily="34" charset="-122"/>
              </a:rPr>
              <a:t>要解决的问题</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76323" y="365583"/>
            <a:ext cx="1366870" cy="768792"/>
          </a:xfrm>
          <a:prstGeom prst="rect">
            <a:avLst/>
          </a:prstGeom>
        </p:spPr>
      </p:pic>
      <p:sp>
        <p:nvSpPr>
          <p:cNvPr id="6" name="文本框 5"/>
          <p:cNvSpPr txBox="1"/>
          <p:nvPr/>
        </p:nvSpPr>
        <p:spPr>
          <a:xfrm>
            <a:off x="1718170" y="1375723"/>
            <a:ext cx="9015276" cy="461665"/>
          </a:xfrm>
          <a:prstGeom prst="rect">
            <a:avLst/>
          </a:prstGeom>
          <a:noFill/>
        </p:spPr>
        <p:txBody>
          <a:bodyPr wrap="square" rtlCol="0">
            <a:spAutoFit/>
          </a:bodyPr>
          <a:lstStyle/>
          <a:p>
            <a:r>
              <a:rPr lang="zh-CN" altLang="en-US" sz="2400" b="1" dirty="0"/>
              <a:t>如何针对采取高阶掩码措施的密码设备</a:t>
            </a:r>
            <a:r>
              <a:rPr lang="zh-CN" altLang="en-US" sz="2400" b="1"/>
              <a:t>进行有效的能量</a:t>
            </a:r>
            <a:r>
              <a:rPr lang="zh-CN" altLang="en-US" sz="2400" b="1" dirty="0"/>
              <a:t>分析攻击</a:t>
            </a:r>
            <a:r>
              <a:rPr lang="en-US" altLang="zh-CN" sz="2400" b="1" dirty="0"/>
              <a:t>?</a:t>
            </a:r>
            <a:endParaRPr sz="2400" b="1" dirty="0"/>
          </a:p>
        </p:txBody>
      </p:sp>
      <p:sp>
        <p:nvSpPr>
          <p:cNvPr id="10" name="文本框 9"/>
          <p:cNvSpPr txBox="1"/>
          <p:nvPr/>
        </p:nvSpPr>
        <p:spPr>
          <a:xfrm>
            <a:off x="2031072" y="3712501"/>
            <a:ext cx="7697185" cy="830997"/>
          </a:xfrm>
          <a:prstGeom prst="rect">
            <a:avLst/>
          </a:prstGeom>
          <a:noFill/>
        </p:spPr>
        <p:txBody>
          <a:bodyPr wrap="square" rtlCol="0">
            <a:spAutoFit/>
          </a:bodyPr>
          <a:lstStyle/>
          <a:p>
            <a:pPr algn="ctr"/>
            <a:r>
              <a:rPr lang="zh-CN" altLang="en-US" sz="2400" b="1" dirty="0"/>
              <a:t>在掩码场景下，中间值和能耗信息的相关性被掩码破坏</a:t>
            </a:r>
            <a:endParaRPr lang="en-US" altLang="zh-CN" sz="2400" b="1" dirty="0"/>
          </a:p>
          <a:p>
            <a:pPr algn="ctr"/>
            <a:r>
              <a:rPr lang="zh-CN" altLang="en-US" sz="2400" b="1" dirty="0"/>
              <a:t>对原始能量迹进行处理，使其再次与中间值维持关系</a:t>
            </a:r>
            <a:endParaRPr sz="2400" b="1" dirty="0"/>
          </a:p>
        </p:txBody>
      </p:sp>
      <p:pic>
        <p:nvPicPr>
          <p:cNvPr id="4" name="图片 3"/>
          <p:cNvPicPr>
            <a:picLocks noChangeAspect="1"/>
          </p:cNvPicPr>
          <p:nvPr/>
        </p:nvPicPr>
        <p:blipFill>
          <a:blip r:embed="rId4"/>
          <a:stretch>
            <a:fillRect/>
          </a:stretch>
        </p:blipFill>
        <p:spPr>
          <a:xfrm>
            <a:off x="3713750" y="2895062"/>
            <a:ext cx="4085544" cy="711801"/>
          </a:xfrm>
          <a:prstGeom prst="rect">
            <a:avLst/>
          </a:prstGeom>
        </p:spPr>
      </p:pic>
      <p:pic>
        <p:nvPicPr>
          <p:cNvPr id="5" name="图片 4"/>
          <p:cNvPicPr>
            <a:picLocks noChangeAspect="1"/>
          </p:cNvPicPr>
          <p:nvPr/>
        </p:nvPicPr>
        <p:blipFill>
          <a:blip r:embed="rId5"/>
          <a:stretch>
            <a:fillRect/>
          </a:stretch>
        </p:blipFill>
        <p:spPr>
          <a:xfrm>
            <a:off x="3715277" y="2141322"/>
            <a:ext cx="4084017" cy="669083"/>
          </a:xfrm>
          <a:prstGeom prst="rect">
            <a:avLst/>
          </a:prstGeom>
        </p:spPr>
      </p:pic>
      <p:pic>
        <p:nvPicPr>
          <p:cNvPr id="11" name="图片 10"/>
          <p:cNvPicPr>
            <a:picLocks noChangeAspect="1"/>
          </p:cNvPicPr>
          <p:nvPr/>
        </p:nvPicPr>
        <p:blipFill>
          <a:blip r:embed="rId6"/>
          <a:stretch>
            <a:fillRect/>
          </a:stretch>
        </p:blipFill>
        <p:spPr>
          <a:xfrm>
            <a:off x="3853759" y="4855169"/>
            <a:ext cx="3435375" cy="665302"/>
          </a:xfrm>
          <a:prstGeom prst="rect">
            <a:avLst/>
          </a:prstGeom>
        </p:spPr>
      </p:pic>
    </p:spTree>
    <p:extLst>
      <p:ext uri="{BB962C8B-B14F-4D97-AF65-F5344CB8AC3E}">
        <p14:creationId xmlns:p14="http://schemas.microsoft.com/office/powerpoint/2010/main" val="37368951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340222" y="487727"/>
            <a:ext cx="4766983" cy="524503"/>
          </a:xfrm>
          <a:prstGeom prst="rect">
            <a:avLst/>
          </a:prstGeom>
          <a:noFill/>
          <a:ln w="0">
            <a:noFill/>
          </a:ln>
        </p:spPr>
        <p:txBody>
          <a:bodyPr vert="horz" wrap="square" lIns="89535" tIns="46355" rIns="89535" bIns="46355" anchor="t">
            <a:spAutoFit/>
          </a:bodyPr>
          <a:lstStyle/>
          <a:p>
            <a:pPr marL="0" indent="0" algn="l" defTabSz="508000" eaLnBrk="0" fontAlgn="auto" latinLnBrk="0">
              <a:lnSpc>
                <a:spcPct val="100000"/>
              </a:lnSpc>
              <a:spcBef>
                <a:spcPts val="0"/>
              </a:spcBef>
              <a:spcAft>
                <a:spcPts val="0"/>
              </a:spcAft>
              <a:buFontTx/>
              <a:buNone/>
            </a:pPr>
            <a:r>
              <a:rPr lang="zh-CN" altLang="en-US" sz="2800" b="1" dirty="0">
                <a:solidFill>
                  <a:schemeClr val="accent1">
                    <a:lumMod val="75000"/>
                  </a:schemeClr>
                </a:solidFill>
                <a:latin typeface="站酷快乐体2016修订版" panose="02010600030101010101" pitchFamily="2" charset="-122"/>
                <a:ea typeface="微软雅黑" panose="020B0503020204020204" pitchFamily="34" charset="-122"/>
              </a:rPr>
              <a:t>主要工作</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76323" y="365583"/>
            <a:ext cx="1366870" cy="768792"/>
          </a:xfrm>
          <a:prstGeom prst="rect">
            <a:avLst/>
          </a:prstGeom>
        </p:spPr>
      </p:pic>
      <p:sp>
        <p:nvSpPr>
          <p:cNvPr id="6" name="文本框 5"/>
          <p:cNvSpPr txBox="1"/>
          <p:nvPr/>
        </p:nvSpPr>
        <p:spPr>
          <a:xfrm>
            <a:off x="1761933" y="1659277"/>
            <a:ext cx="8851908" cy="3785652"/>
          </a:xfrm>
          <a:prstGeom prst="rect">
            <a:avLst/>
          </a:prstGeom>
          <a:noFill/>
        </p:spPr>
        <p:txBody>
          <a:bodyPr wrap="square" rtlCol="0">
            <a:spAutoFit/>
          </a:bodyPr>
          <a:lstStyle/>
          <a:p>
            <a:r>
              <a:rPr lang="en-US" sz="2400" b="1" dirty="0"/>
              <a:t>    “Manifold Learning Distinguisher in Side-Channel A</a:t>
            </a:r>
            <a:r>
              <a:rPr lang="en-US" altLang="zh-CN" sz="2400" b="1" dirty="0"/>
              <a:t>ttacks</a:t>
            </a:r>
            <a:r>
              <a:rPr lang="en-US" sz="2400" b="1" dirty="0"/>
              <a:t>”</a:t>
            </a:r>
          </a:p>
          <a:p>
            <a:endParaRPr lang="en-US" sz="2400" b="1" dirty="0"/>
          </a:p>
          <a:p>
            <a:r>
              <a:rPr lang="zh-CN" altLang="en-US" sz="2400" b="1" dirty="0"/>
              <a:t>    这份工作的话是首次将流形学习方法引入侧信道攻击中，构建了一个</a:t>
            </a:r>
            <a:r>
              <a:rPr lang="zh-CN" altLang="en-US" sz="2400" b="1" dirty="0">
                <a:solidFill>
                  <a:schemeClr val="accent2"/>
                </a:solidFill>
              </a:rPr>
              <a:t>基于流形学习的区分器</a:t>
            </a:r>
            <a:r>
              <a:rPr lang="zh-CN" altLang="en-US" sz="2400" b="1" dirty="0"/>
              <a:t>，针对采取</a:t>
            </a:r>
            <a:r>
              <a:rPr lang="zh-CN" altLang="en-US" sz="2400" b="1" dirty="0">
                <a:solidFill>
                  <a:schemeClr val="accent2"/>
                </a:solidFill>
              </a:rPr>
              <a:t>掩码措施的密码设备</a:t>
            </a:r>
            <a:r>
              <a:rPr lang="zh-CN" altLang="en-US" sz="2400" b="1" dirty="0"/>
              <a:t>进行有效的能量分析攻击。</a:t>
            </a:r>
            <a:endParaRPr lang="en-US" altLang="zh-CN" sz="2400" b="1" dirty="0"/>
          </a:p>
          <a:p>
            <a:r>
              <a:rPr lang="en-US" altLang="zh-CN" sz="2400" b="1" dirty="0"/>
              <a:t>    </a:t>
            </a:r>
            <a:r>
              <a:rPr lang="zh-CN" altLang="en-US" sz="2400" b="1" dirty="0"/>
              <a:t>此区分器基于</a:t>
            </a:r>
            <a:r>
              <a:rPr lang="zh-CN" altLang="en-US" sz="2400" b="1" dirty="0">
                <a:solidFill>
                  <a:schemeClr val="accent2"/>
                </a:solidFill>
              </a:rPr>
              <a:t>具有显式映射</a:t>
            </a:r>
            <a:r>
              <a:rPr lang="zh-CN" altLang="en-US" sz="2400" b="1" dirty="0"/>
              <a:t>的流形学习模型，将掩码防护措施下的非线性泄露视为高维数据，对其进行非线性降维，提取低维流形，使得低维流形和中间值之间</a:t>
            </a:r>
            <a:r>
              <a:rPr lang="zh-CN" altLang="en-US" sz="2400" b="1" dirty="0">
                <a:solidFill>
                  <a:schemeClr val="accent2"/>
                </a:solidFill>
              </a:rPr>
              <a:t>重新建立关系</a:t>
            </a:r>
            <a:r>
              <a:rPr lang="zh-CN" altLang="en-US" sz="2400" b="1" dirty="0"/>
              <a:t>，最终将掩码措施保护的攻击场景转换为非掩码攻击场景。</a:t>
            </a:r>
            <a:endParaRPr lang="en-US" altLang="zh-CN" sz="2400" b="1" dirty="0"/>
          </a:p>
          <a:p>
            <a:endParaRPr sz="2400" b="1" dirty="0">
              <a:solidFill>
                <a:schemeClr val="accent4">
                  <a:lumMod val="50000"/>
                </a:schemeClr>
              </a:solidFill>
            </a:endParaRPr>
          </a:p>
        </p:txBody>
      </p:sp>
    </p:spTree>
    <p:extLst>
      <p:ext uri="{BB962C8B-B14F-4D97-AF65-F5344CB8AC3E}">
        <p14:creationId xmlns:p14="http://schemas.microsoft.com/office/powerpoint/2010/main" val="2662735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283608" y="156032"/>
            <a:ext cx="7465945" cy="524503"/>
          </a:xfrm>
          <a:prstGeom prst="rect">
            <a:avLst/>
          </a:prstGeom>
          <a:noFill/>
          <a:ln w="0">
            <a:noFill/>
          </a:ln>
        </p:spPr>
        <p:txBody>
          <a:bodyPr vert="horz" wrap="square" lIns="89535" tIns="46355" rIns="89535" bIns="46355" anchor="t">
            <a:spAutoFit/>
          </a:bodyPr>
          <a:lstStyle/>
          <a:p>
            <a:pPr marL="0" indent="0" algn="l" defTabSz="508000" eaLnBrk="0" fontAlgn="auto" latinLnBrk="0">
              <a:lnSpc>
                <a:spcPct val="100000"/>
              </a:lnSpc>
              <a:spcBef>
                <a:spcPts val="0"/>
              </a:spcBef>
              <a:spcAft>
                <a:spcPts val="0"/>
              </a:spcAft>
              <a:buFontTx/>
              <a:buNone/>
            </a:pPr>
            <a:r>
              <a:rPr lang="en-US" altLang="ko-KR" sz="2800" b="1" cap="none" dirty="0">
                <a:solidFill>
                  <a:schemeClr val="accent1">
                    <a:lumMod val="75000"/>
                  </a:schemeClr>
                </a:solidFill>
                <a:latin typeface="站酷快乐体2016修订版" panose="02010600030101010101" pitchFamily="2" charset="-122"/>
                <a:ea typeface="微软雅黑" panose="020B0503020204020204" pitchFamily="34" charset="-122"/>
              </a:rPr>
              <a:t>M</a:t>
            </a:r>
            <a:r>
              <a:rPr lang="en-US" altLang="zh-CN" sz="2800" b="1" cap="none" dirty="0">
                <a:solidFill>
                  <a:schemeClr val="accent1">
                    <a:lumMod val="75000"/>
                  </a:schemeClr>
                </a:solidFill>
                <a:latin typeface="站酷快乐体2016修订版" panose="02010600030101010101" pitchFamily="2" charset="-122"/>
                <a:ea typeface="微软雅黑" panose="020B0503020204020204" pitchFamily="34" charset="-122"/>
              </a:rPr>
              <a:t>anifold </a:t>
            </a:r>
            <a:r>
              <a:rPr lang="en-US" altLang="zh-CN" sz="2800" b="1" dirty="0">
                <a:solidFill>
                  <a:schemeClr val="accent1">
                    <a:lumMod val="75000"/>
                  </a:schemeClr>
                </a:solidFill>
                <a:latin typeface="站酷快乐体2016修订版" panose="02010600030101010101" pitchFamily="2" charset="-122"/>
                <a:ea typeface="微软雅黑" panose="020B0503020204020204" pitchFamily="34" charset="-122"/>
              </a:rPr>
              <a:t>L</a:t>
            </a:r>
            <a:r>
              <a:rPr lang="en-US" altLang="zh-CN" sz="2800" b="1" cap="none" dirty="0">
                <a:solidFill>
                  <a:schemeClr val="accent1">
                    <a:lumMod val="75000"/>
                  </a:schemeClr>
                </a:solidFill>
                <a:latin typeface="站酷快乐体2016修订版" panose="02010600030101010101" pitchFamily="2" charset="-122"/>
                <a:ea typeface="微软雅黑" panose="020B0503020204020204" pitchFamily="34" charset="-122"/>
              </a:rPr>
              <a:t>earning Distinguisher in SCA</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22289" y="33887"/>
            <a:ext cx="1366870" cy="768792"/>
          </a:xfrm>
          <a:prstGeom prst="rect">
            <a:avLst/>
          </a:prstGeom>
        </p:spPr>
      </p:pic>
      <p:pic>
        <p:nvPicPr>
          <p:cNvPr id="10" name="图片 9"/>
          <p:cNvPicPr>
            <a:picLocks noChangeAspect="1"/>
          </p:cNvPicPr>
          <p:nvPr/>
        </p:nvPicPr>
        <p:blipFill>
          <a:blip r:embed="rId4"/>
          <a:stretch>
            <a:fillRect/>
          </a:stretch>
        </p:blipFill>
        <p:spPr>
          <a:xfrm>
            <a:off x="3339131" y="680535"/>
            <a:ext cx="5513738" cy="6058134"/>
          </a:xfrm>
          <a:prstGeom prst="rect">
            <a:avLst/>
          </a:prstGeom>
        </p:spPr>
      </p:pic>
    </p:spTree>
    <p:extLst>
      <p:ext uri="{BB962C8B-B14F-4D97-AF65-F5344CB8AC3E}">
        <p14:creationId xmlns:p14="http://schemas.microsoft.com/office/powerpoint/2010/main" val="2024700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4593770" y="1578463"/>
            <a:ext cx="2987040" cy="720090"/>
            <a:chOff x="3775" y="4138"/>
            <a:chExt cx="4704" cy="1134"/>
          </a:xfrm>
        </p:grpSpPr>
        <p:sp>
          <p:nvSpPr>
            <p:cNvPr id="7" name="文本框 6"/>
            <p:cNvSpPr txBox="1"/>
            <p:nvPr>
              <p:custDataLst>
                <p:tags r:id="rId18"/>
              </p:custDataLst>
            </p:nvPr>
          </p:nvSpPr>
          <p:spPr>
            <a:xfrm>
              <a:off x="5047" y="4138"/>
              <a:ext cx="3432" cy="918"/>
            </a:xfrm>
            <a:prstGeom prst="rect">
              <a:avLst/>
            </a:prstGeom>
            <a:noFill/>
          </p:spPr>
          <p:txBody>
            <a:bodyPr wrap="square" anchor="b" anchorCtr="0">
              <a:normAutofit/>
            </a:bodyPr>
            <a:lstStyle>
              <a:defPPr>
                <a:defRPr lang="zh-CN"/>
              </a:defPPr>
              <a:lvl1pPr>
                <a:defRPr>
                  <a:solidFill>
                    <a:srgbClr val="474546"/>
                  </a:solidFill>
                  <a:latin typeface="+mj-lt"/>
                </a:defRPr>
              </a:lvl1pPr>
            </a:lstStyle>
            <a:p>
              <a:pPr fontAlgn="auto"/>
              <a:r>
                <a:rPr lang="zh-CN" altLang="en-US" sz="2400" b="1" spc="200" dirty="0">
                  <a:solidFill>
                    <a:schemeClr val="tx1">
                      <a:lumMod val="85000"/>
                      <a:lumOff val="15000"/>
                    </a:schemeClr>
                  </a:solidFill>
                  <a:latin typeface="Arial" panose="020B0604020202020204" pitchFamily="34" charset="0"/>
                  <a:ea typeface="微软雅黑" panose="020B0503020204020204" pitchFamily="34" charset="-122"/>
                  <a:cs typeface="+mj-cs"/>
                  <a:sym typeface="+mn-lt"/>
                </a:rPr>
                <a:t>个人基本信息</a:t>
              </a:r>
              <a:endParaRPr lang="zh-CN" altLang="en-US" sz="2400" b="1" spc="2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lt"/>
              </a:endParaRPr>
            </a:p>
          </p:txBody>
        </p:sp>
        <p:sp>
          <p:nvSpPr>
            <p:cNvPr id="9" name="椭圆 8"/>
            <p:cNvSpPr/>
            <p:nvPr>
              <p:custDataLst>
                <p:tags r:id="rId19"/>
              </p:custDataLst>
            </p:nvPr>
          </p:nvSpPr>
          <p:spPr>
            <a:xfrm>
              <a:off x="3775" y="4138"/>
              <a:ext cx="1134" cy="113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1</a:t>
              </a:r>
            </a:p>
          </p:txBody>
        </p:sp>
      </p:grpSp>
      <p:grpSp>
        <p:nvGrpSpPr>
          <p:cNvPr id="3" name="组合 2"/>
          <p:cNvGrpSpPr/>
          <p:nvPr>
            <p:custDataLst>
              <p:tags r:id="rId3"/>
            </p:custDataLst>
          </p:nvPr>
        </p:nvGrpSpPr>
        <p:grpSpPr>
          <a:xfrm>
            <a:off x="4595401" y="2479510"/>
            <a:ext cx="3023870" cy="729615"/>
            <a:chOff x="10992" y="4123"/>
            <a:chExt cx="4762" cy="1149"/>
          </a:xfrm>
        </p:grpSpPr>
        <p:sp>
          <p:nvSpPr>
            <p:cNvPr id="15" name="文本框 14"/>
            <p:cNvSpPr txBox="1"/>
            <p:nvPr>
              <p:custDataLst>
                <p:tags r:id="rId16"/>
              </p:custDataLst>
            </p:nvPr>
          </p:nvSpPr>
          <p:spPr>
            <a:xfrm>
              <a:off x="12322" y="4123"/>
              <a:ext cx="3432" cy="918"/>
            </a:xfrm>
            <a:prstGeom prst="rect">
              <a:avLst/>
            </a:prstGeom>
            <a:noFill/>
          </p:spPr>
          <p:txBody>
            <a:bodyPr wrap="square" anchor="b" anchorCtr="0">
              <a:normAutofit/>
            </a:bodyPr>
            <a:lstStyle>
              <a:defPPr>
                <a:defRPr lang="zh-CN"/>
              </a:defPPr>
              <a:lvl1pPr>
                <a:defRPr>
                  <a:solidFill>
                    <a:srgbClr val="474546"/>
                  </a:solidFill>
                  <a:latin typeface="+mj-lt"/>
                </a:defRPr>
              </a:lvl1pPr>
            </a:lstStyle>
            <a:p>
              <a:pPr fontAlgn="auto"/>
              <a:r>
                <a:rPr lang="zh-CN" altLang="en-US" sz="2400" b="1" spc="2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lt"/>
                </a:rPr>
                <a:t>本科课程学习</a:t>
              </a:r>
            </a:p>
          </p:txBody>
        </p:sp>
        <p:sp>
          <p:nvSpPr>
            <p:cNvPr id="17" name="椭圆 16"/>
            <p:cNvSpPr/>
            <p:nvPr>
              <p:custDataLst>
                <p:tags r:id="rId17"/>
              </p:custDataLst>
            </p:nvPr>
          </p:nvSpPr>
          <p:spPr>
            <a:xfrm>
              <a:off x="10992" y="4138"/>
              <a:ext cx="1134" cy="113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2</a:t>
              </a:r>
            </a:p>
          </p:txBody>
        </p:sp>
      </p:grpSp>
      <p:grpSp>
        <p:nvGrpSpPr>
          <p:cNvPr id="4" name="组合 3"/>
          <p:cNvGrpSpPr/>
          <p:nvPr>
            <p:custDataLst>
              <p:tags r:id="rId4"/>
            </p:custDataLst>
          </p:nvPr>
        </p:nvGrpSpPr>
        <p:grpSpPr>
          <a:xfrm>
            <a:off x="4632050" y="4284967"/>
            <a:ext cx="3005455" cy="720090"/>
            <a:chOff x="3747" y="6563"/>
            <a:chExt cx="4733" cy="1134"/>
          </a:xfrm>
        </p:grpSpPr>
        <p:sp>
          <p:nvSpPr>
            <p:cNvPr id="19" name="文本框 18"/>
            <p:cNvSpPr txBox="1"/>
            <p:nvPr>
              <p:custDataLst>
                <p:tags r:id="rId14"/>
              </p:custDataLst>
            </p:nvPr>
          </p:nvSpPr>
          <p:spPr>
            <a:xfrm>
              <a:off x="5048" y="6578"/>
              <a:ext cx="3432" cy="918"/>
            </a:xfrm>
            <a:prstGeom prst="rect">
              <a:avLst/>
            </a:prstGeom>
            <a:noFill/>
          </p:spPr>
          <p:txBody>
            <a:bodyPr wrap="square" anchor="b" anchorCtr="0">
              <a:normAutofit/>
            </a:bodyPr>
            <a:lstStyle>
              <a:defPPr>
                <a:defRPr lang="zh-CN"/>
              </a:defPPr>
              <a:lvl1pPr>
                <a:defRPr>
                  <a:solidFill>
                    <a:srgbClr val="474546"/>
                  </a:solidFill>
                  <a:latin typeface="+mj-lt"/>
                </a:defRPr>
              </a:lvl1pPr>
            </a:lstStyle>
            <a:p>
              <a:pPr fontAlgn="auto"/>
              <a:r>
                <a:rPr lang="zh-CN" altLang="en-US" sz="2400" b="1" spc="2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lt"/>
                </a:rPr>
                <a:t>科研经历</a:t>
              </a:r>
            </a:p>
          </p:txBody>
        </p:sp>
        <p:sp>
          <p:nvSpPr>
            <p:cNvPr id="21" name="椭圆 20"/>
            <p:cNvSpPr/>
            <p:nvPr>
              <p:custDataLst>
                <p:tags r:id="rId15"/>
              </p:custDataLst>
            </p:nvPr>
          </p:nvSpPr>
          <p:spPr>
            <a:xfrm>
              <a:off x="3747" y="6563"/>
              <a:ext cx="1134" cy="113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4</a:t>
              </a:r>
            </a:p>
          </p:txBody>
        </p:sp>
      </p:grpSp>
      <p:grpSp>
        <p:nvGrpSpPr>
          <p:cNvPr id="5" name="组合 4"/>
          <p:cNvGrpSpPr/>
          <p:nvPr/>
        </p:nvGrpSpPr>
        <p:grpSpPr>
          <a:xfrm>
            <a:off x="4825727" y="109538"/>
            <a:ext cx="2505710" cy="1290955"/>
            <a:chOff x="4843145" y="997585"/>
            <a:chExt cx="2505710" cy="1290955"/>
          </a:xfrm>
        </p:grpSpPr>
        <p:sp>
          <p:nvSpPr>
            <p:cNvPr id="30" name="文本框 29"/>
            <p:cNvSpPr txBox="1"/>
            <p:nvPr>
              <p:custDataLst>
                <p:tags r:id="rId11"/>
              </p:custDataLst>
            </p:nvPr>
          </p:nvSpPr>
          <p:spPr>
            <a:xfrm>
              <a:off x="4843145" y="1889760"/>
              <a:ext cx="2505709" cy="398780"/>
            </a:xfrm>
            <a:prstGeom prst="rect">
              <a:avLst/>
            </a:prstGeom>
            <a:noFill/>
          </p:spPr>
          <p:txBody>
            <a:bodyPr wrap="square" rtlCol="0">
              <a:normAutofit/>
            </a:bodyPr>
            <a:lstStyle/>
            <a:p>
              <a:pPr algn="ctr" fontAlgn="auto">
                <a:lnSpc>
                  <a:spcPct val="100000"/>
                </a:lnSpc>
              </a:pPr>
              <a:r>
                <a:rPr lang="en-US" altLang="zh-CN" sz="2000" spc="200" dirty="0">
                  <a:solidFill>
                    <a:schemeClr val="tx1">
                      <a:lumMod val="85000"/>
                      <a:lumOff val="15000"/>
                    </a:schemeClr>
                  </a:solidFill>
                  <a:uFillTx/>
                  <a:latin typeface="Arial" panose="020B0604020202020204" pitchFamily="34" charset="0"/>
                  <a:ea typeface="微软雅黑" panose="020B0503020204020204" pitchFamily="34" charset="-122"/>
                  <a:cs typeface="Arial" panose="020B0604020202020204" pitchFamily="34" charset="0"/>
                  <a:sym typeface="+mn-lt"/>
                </a:rPr>
                <a:t>Contents</a:t>
              </a:r>
            </a:p>
          </p:txBody>
        </p:sp>
        <p:cxnSp>
          <p:nvCxnSpPr>
            <p:cNvPr id="31" name="直接连接符 30"/>
            <p:cNvCxnSpPr/>
            <p:nvPr>
              <p:custDataLst>
                <p:tags r:id="rId12"/>
              </p:custDataLst>
            </p:nvPr>
          </p:nvCxnSpPr>
          <p:spPr>
            <a:xfrm>
              <a:off x="5767070" y="1844040"/>
              <a:ext cx="6578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13"/>
              </p:custDataLst>
            </p:nvPr>
          </p:nvSpPr>
          <p:spPr>
            <a:xfrm>
              <a:off x="4843145" y="997585"/>
              <a:ext cx="2505710" cy="829945"/>
            </a:xfrm>
            <a:prstGeom prst="rect">
              <a:avLst/>
            </a:prstGeom>
          </p:spPr>
          <p:txBody>
            <a:bodyPr wrap="square">
              <a:normAutofit/>
            </a:bodyPr>
            <a:lstStyle/>
            <a:p>
              <a:pPr algn="ctr" fontAlgn="auto">
                <a:lnSpc>
                  <a:spcPct val="100000"/>
                </a:lnSpc>
              </a:pPr>
              <a:r>
                <a:rPr lang="zh-CN" altLang="en-US" sz="4800" b="1" spc="300" dirty="0">
                  <a:solidFill>
                    <a:schemeClr val="tx1">
                      <a:lumMod val="85000"/>
                      <a:lumOff val="15000"/>
                    </a:schemeClr>
                  </a:solidFill>
                  <a:uFillTx/>
                  <a:latin typeface="Arial" panose="020B0604020202020204" pitchFamily="34" charset="0"/>
                  <a:ea typeface="汉仪旗黑-85S" panose="00020600040101010101" pitchFamily="18" charset="-122"/>
                  <a:cs typeface="汉仪旗黑-85S" panose="00020600040101010101" pitchFamily="18" charset="-122"/>
                  <a:sym typeface="+mn-lt"/>
                </a:rPr>
                <a:t>目 录</a:t>
              </a:r>
            </a:p>
          </p:txBody>
        </p:sp>
      </p:grpSp>
      <p:grpSp>
        <p:nvGrpSpPr>
          <p:cNvPr id="16" name="组合 15"/>
          <p:cNvGrpSpPr/>
          <p:nvPr>
            <p:custDataLst>
              <p:tags r:id="rId5"/>
            </p:custDataLst>
          </p:nvPr>
        </p:nvGrpSpPr>
        <p:grpSpPr>
          <a:xfrm>
            <a:off x="4632050" y="5195727"/>
            <a:ext cx="2987040" cy="720090"/>
            <a:chOff x="3747" y="6583"/>
            <a:chExt cx="4704" cy="1134"/>
          </a:xfrm>
        </p:grpSpPr>
        <p:sp>
          <p:nvSpPr>
            <p:cNvPr id="18" name="文本框 17"/>
            <p:cNvSpPr txBox="1"/>
            <p:nvPr>
              <p:custDataLst>
                <p:tags r:id="rId9"/>
              </p:custDataLst>
            </p:nvPr>
          </p:nvSpPr>
          <p:spPr>
            <a:xfrm>
              <a:off x="5019" y="6583"/>
              <a:ext cx="3432" cy="918"/>
            </a:xfrm>
            <a:prstGeom prst="rect">
              <a:avLst/>
            </a:prstGeom>
            <a:noFill/>
          </p:spPr>
          <p:txBody>
            <a:bodyPr wrap="square" anchor="b" anchorCtr="0">
              <a:normAutofit/>
            </a:bodyPr>
            <a:lstStyle>
              <a:defPPr>
                <a:defRPr lang="zh-CN"/>
              </a:defPPr>
              <a:lvl1pPr>
                <a:defRPr>
                  <a:solidFill>
                    <a:srgbClr val="474546"/>
                  </a:solidFill>
                  <a:latin typeface="+mj-lt"/>
                </a:defRPr>
              </a:lvl1pPr>
            </a:lstStyle>
            <a:p>
              <a:pPr fontAlgn="auto"/>
              <a:r>
                <a:rPr lang="zh-CN" altLang="en-US" sz="2400" b="1" spc="200" dirty="0">
                  <a:solidFill>
                    <a:schemeClr val="tx1">
                      <a:lumMod val="85000"/>
                      <a:lumOff val="15000"/>
                    </a:schemeClr>
                  </a:solidFill>
                  <a:latin typeface="Arial" panose="020B0604020202020204" pitchFamily="34" charset="0"/>
                  <a:ea typeface="微软雅黑" panose="020B0503020204020204" pitchFamily="34" charset="-122"/>
                  <a:cs typeface="+mj-cs"/>
                  <a:sym typeface="+mn-lt"/>
                </a:rPr>
                <a:t>未来学习计划</a:t>
              </a:r>
              <a:endParaRPr lang="zh-CN" altLang="en-US" sz="2400" b="1" spc="2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lt"/>
              </a:endParaRPr>
            </a:p>
          </p:txBody>
        </p:sp>
        <p:sp>
          <p:nvSpPr>
            <p:cNvPr id="20" name="椭圆 19"/>
            <p:cNvSpPr/>
            <p:nvPr>
              <p:custDataLst>
                <p:tags r:id="rId10"/>
              </p:custDataLst>
            </p:nvPr>
          </p:nvSpPr>
          <p:spPr>
            <a:xfrm>
              <a:off x="3747" y="6583"/>
              <a:ext cx="1134" cy="113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5</a:t>
              </a:r>
            </a:p>
          </p:txBody>
        </p:sp>
      </p:grpSp>
      <p:grpSp>
        <p:nvGrpSpPr>
          <p:cNvPr id="22" name="组合 21"/>
          <p:cNvGrpSpPr/>
          <p:nvPr>
            <p:custDataLst>
              <p:tags r:id="rId6"/>
            </p:custDataLst>
          </p:nvPr>
        </p:nvGrpSpPr>
        <p:grpSpPr>
          <a:xfrm>
            <a:off x="4632228" y="3377570"/>
            <a:ext cx="2987040" cy="729615"/>
            <a:chOff x="11048" y="4123"/>
            <a:chExt cx="4704" cy="1149"/>
          </a:xfrm>
        </p:grpSpPr>
        <p:sp>
          <p:nvSpPr>
            <p:cNvPr id="23" name="文本框 22"/>
            <p:cNvSpPr txBox="1"/>
            <p:nvPr>
              <p:custDataLst>
                <p:tags r:id="rId7"/>
              </p:custDataLst>
            </p:nvPr>
          </p:nvSpPr>
          <p:spPr>
            <a:xfrm>
              <a:off x="12320" y="4123"/>
              <a:ext cx="3432" cy="918"/>
            </a:xfrm>
            <a:prstGeom prst="rect">
              <a:avLst/>
            </a:prstGeom>
            <a:noFill/>
          </p:spPr>
          <p:txBody>
            <a:bodyPr wrap="square" anchor="b" anchorCtr="0">
              <a:normAutofit/>
            </a:bodyPr>
            <a:lstStyle>
              <a:defPPr>
                <a:defRPr lang="zh-CN"/>
              </a:defPPr>
              <a:lvl1pPr>
                <a:defRPr>
                  <a:solidFill>
                    <a:srgbClr val="474546"/>
                  </a:solidFill>
                  <a:latin typeface="+mj-lt"/>
                </a:defRPr>
              </a:lvl1pPr>
            </a:lstStyle>
            <a:p>
              <a:pPr fontAlgn="auto"/>
              <a:r>
                <a:rPr lang="zh-CN" altLang="en-US" sz="2400" b="1" spc="200" dirty="0">
                  <a:solidFill>
                    <a:schemeClr val="tx1">
                      <a:lumMod val="85000"/>
                      <a:lumOff val="15000"/>
                    </a:schemeClr>
                  </a:solidFill>
                  <a:latin typeface="Arial" panose="020B0604020202020204" pitchFamily="34" charset="0"/>
                  <a:ea typeface="微软雅黑" panose="020B0503020204020204" pitchFamily="34" charset="-122"/>
                  <a:cs typeface="+mj-cs"/>
                  <a:sym typeface="+mn-lt"/>
                </a:rPr>
                <a:t>学科竞赛经历</a:t>
              </a:r>
              <a:endParaRPr lang="zh-CN" altLang="en-US" sz="2400" b="1" spc="2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lt"/>
              </a:endParaRPr>
            </a:p>
          </p:txBody>
        </p:sp>
        <p:sp>
          <p:nvSpPr>
            <p:cNvPr id="24" name="椭圆 23"/>
            <p:cNvSpPr/>
            <p:nvPr>
              <p:custDataLst>
                <p:tags r:id="rId8"/>
              </p:custDataLst>
            </p:nvPr>
          </p:nvSpPr>
          <p:spPr>
            <a:xfrm>
              <a:off x="11048" y="4138"/>
              <a:ext cx="1134" cy="113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3</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19516" y="487727"/>
            <a:ext cx="2524945" cy="524503"/>
          </a:xfrm>
          <a:prstGeom prst="rect">
            <a:avLst/>
          </a:prstGeom>
          <a:noFill/>
          <a:ln w="0">
            <a:noFill/>
          </a:ln>
        </p:spPr>
        <p:txBody>
          <a:bodyPr vert="horz" wrap="square" lIns="89535" tIns="46355" rIns="89535" bIns="46355" anchor="t">
            <a:spAutoFit/>
          </a:bodyPr>
          <a:lstStyle/>
          <a:p>
            <a:pPr defTabSz="508000" eaLnBrk="0"/>
            <a:r>
              <a:rPr lang="en-US" altLang="zh-CN" sz="2800" b="1" dirty="0">
                <a:solidFill>
                  <a:schemeClr val="accent1">
                    <a:lumMod val="75000"/>
                  </a:schemeClr>
                </a:solidFill>
                <a:latin typeface="站酷快乐体2016修订版" panose="02010600030101010101" pitchFamily="2" charset="-122"/>
                <a:ea typeface="微软雅黑" panose="020B0503020204020204" pitchFamily="34" charset="-122"/>
              </a:rPr>
              <a:t>Contribution</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76323" y="365583"/>
            <a:ext cx="1366870" cy="768792"/>
          </a:xfrm>
          <a:prstGeom prst="rect">
            <a:avLst/>
          </a:prstGeom>
        </p:spPr>
      </p:pic>
      <p:sp>
        <p:nvSpPr>
          <p:cNvPr id="10" name="文本框 9"/>
          <p:cNvSpPr txBox="1"/>
          <p:nvPr/>
        </p:nvSpPr>
        <p:spPr>
          <a:xfrm>
            <a:off x="1519516" y="1473664"/>
            <a:ext cx="9363636" cy="830997"/>
          </a:xfrm>
          <a:prstGeom prst="rect">
            <a:avLst/>
          </a:prstGeom>
          <a:noFill/>
        </p:spPr>
        <p:txBody>
          <a:bodyPr wrap="square" rtlCol="0">
            <a:spAutoFit/>
          </a:bodyPr>
          <a:lstStyle/>
          <a:p>
            <a:r>
              <a:rPr lang="en-US" altLang="zh-CN" sz="2400" b="1" dirty="0"/>
              <a:t>1.</a:t>
            </a:r>
            <a:r>
              <a:rPr lang="zh-CN" altLang="en-US" sz="2400" b="1" dirty="0"/>
              <a:t>针对采取掩码措施的攻击场景，提出了基于流形学习方法的区分器模型，首次将流形学习方法引入侧信道攻击领域</a:t>
            </a:r>
            <a:endParaRPr sz="2400" b="1" dirty="0">
              <a:solidFill>
                <a:schemeClr val="accent4">
                  <a:lumMod val="50000"/>
                </a:schemeClr>
              </a:solidFill>
            </a:endParaRPr>
          </a:p>
        </p:txBody>
      </p:sp>
      <p:sp>
        <p:nvSpPr>
          <p:cNvPr id="8" name="文本框 7"/>
          <p:cNvSpPr txBox="1"/>
          <p:nvPr/>
        </p:nvSpPr>
        <p:spPr>
          <a:xfrm>
            <a:off x="1519515" y="3934128"/>
            <a:ext cx="10000132" cy="1200329"/>
          </a:xfrm>
          <a:prstGeom prst="rect">
            <a:avLst/>
          </a:prstGeom>
          <a:noFill/>
        </p:spPr>
        <p:txBody>
          <a:bodyPr wrap="square" rtlCol="0">
            <a:spAutoFit/>
          </a:bodyPr>
          <a:lstStyle/>
          <a:p>
            <a:r>
              <a:rPr lang="en-US" altLang="zh-CN" sz="2400" b="1" dirty="0"/>
              <a:t>3.</a:t>
            </a:r>
            <a:r>
              <a:rPr lang="zh-CN" altLang="en-US" sz="2400" b="1" dirty="0"/>
              <a:t>区分器基于具有显示映射的流形学习框架，</a:t>
            </a:r>
            <a:r>
              <a:rPr lang="en-US" altLang="zh-CN" sz="2400" b="1" dirty="0"/>
              <a:t>profiling</a:t>
            </a:r>
            <a:r>
              <a:rPr lang="zh-CN" altLang="en-US" sz="2400" b="1" dirty="0"/>
              <a:t>过程中除了生成低维映射还会得到参数集合</a:t>
            </a:r>
            <a:r>
              <a:rPr lang="en-US" altLang="zh-CN" sz="2400" b="1" dirty="0"/>
              <a:t>V</a:t>
            </a:r>
            <a:r>
              <a:rPr lang="zh-CN" altLang="en-US" sz="2400" b="1" dirty="0"/>
              <a:t>，</a:t>
            </a:r>
            <a:r>
              <a:rPr lang="en-US" altLang="zh-CN" sz="2400" b="1" dirty="0"/>
              <a:t>attacking</a:t>
            </a:r>
            <a:r>
              <a:rPr lang="zh-CN" altLang="en-US" sz="2400" b="1" dirty="0"/>
              <a:t>过程可以直接使用</a:t>
            </a:r>
            <a:r>
              <a:rPr lang="en-US" altLang="zh-CN" sz="2400" b="1" dirty="0"/>
              <a:t>V</a:t>
            </a:r>
            <a:r>
              <a:rPr lang="zh-CN" altLang="en-US" sz="2400" b="1" dirty="0"/>
              <a:t>得到低维映射，提升了攻击效率</a:t>
            </a:r>
            <a:endParaRPr sz="2400" b="1" dirty="0"/>
          </a:p>
        </p:txBody>
      </p:sp>
      <p:sp>
        <p:nvSpPr>
          <p:cNvPr id="11" name="文本框 10"/>
          <p:cNvSpPr txBox="1"/>
          <p:nvPr/>
        </p:nvSpPr>
        <p:spPr>
          <a:xfrm>
            <a:off x="1519515" y="2519230"/>
            <a:ext cx="9605685" cy="1200329"/>
          </a:xfrm>
          <a:prstGeom prst="rect">
            <a:avLst/>
          </a:prstGeom>
          <a:noFill/>
        </p:spPr>
        <p:txBody>
          <a:bodyPr wrap="square" rtlCol="0">
            <a:spAutoFit/>
          </a:bodyPr>
          <a:lstStyle/>
          <a:p>
            <a:r>
              <a:rPr lang="en-US" altLang="zh-CN" sz="2400" b="1" dirty="0"/>
              <a:t>2.</a:t>
            </a:r>
            <a:r>
              <a:rPr lang="zh-CN" altLang="en-US" sz="2400" b="1" dirty="0"/>
              <a:t>为高阶掩码措施场景下的侧信道攻击方法提供了新的思路。攻击的方法从流形学习的角度审视问题，将提取</a:t>
            </a:r>
            <a:r>
              <a:rPr lang="en-US" altLang="zh-CN" sz="2400" b="1" dirty="0"/>
              <a:t>POI</a:t>
            </a:r>
            <a:r>
              <a:rPr lang="zh-CN" altLang="en-US" sz="2400" b="1" dirty="0"/>
              <a:t>的问题转换为提取高维能量迹数据的低维流形，其中低维流形中的点是多个非线性泄露的组合</a:t>
            </a:r>
            <a:endParaRPr lang="en-US" altLang="zh-CN" sz="2400" b="1" dirty="0"/>
          </a:p>
        </p:txBody>
      </p:sp>
      <p:sp>
        <p:nvSpPr>
          <p:cNvPr id="12" name="文本框 11"/>
          <p:cNvSpPr txBox="1"/>
          <p:nvPr/>
        </p:nvSpPr>
        <p:spPr>
          <a:xfrm>
            <a:off x="1519515" y="5349026"/>
            <a:ext cx="8663822" cy="461665"/>
          </a:xfrm>
          <a:prstGeom prst="rect">
            <a:avLst/>
          </a:prstGeom>
          <a:noFill/>
        </p:spPr>
        <p:txBody>
          <a:bodyPr wrap="square" rtlCol="0">
            <a:spAutoFit/>
          </a:bodyPr>
          <a:lstStyle/>
          <a:p>
            <a:r>
              <a:rPr lang="en-US" altLang="zh-CN" sz="2400" b="1" dirty="0"/>
              <a:t>4.</a:t>
            </a:r>
            <a:r>
              <a:rPr lang="zh-CN" altLang="en-US" sz="2400" b="1" dirty="0"/>
              <a:t>区分器相较于传统方法的攻击效果</a:t>
            </a:r>
            <a:r>
              <a:rPr lang="en-US" altLang="zh-CN" sz="2400" b="1" dirty="0"/>
              <a:t>(</a:t>
            </a:r>
            <a:r>
              <a:rPr lang="zh-CN" altLang="en-US" sz="2400" b="1" dirty="0">
                <a:solidFill>
                  <a:schemeClr val="accent2"/>
                </a:solidFill>
              </a:rPr>
              <a:t>待研究</a:t>
            </a:r>
            <a:r>
              <a:rPr lang="en-US" altLang="zh-CN" sz="2400" b="1" dirty="0"/>
              <a:t>)</a:t>
            </a:r>
            <a:endParaRPr sz="2400" b="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19515" y="440592"/>
            <a:ext cx="5874815" cy="524503"/>
          </a:xfrm>
          <a:prstGeom prst="rect">
            <a:avLst/>
          </a:prstGeom>
          <a:noFill/>
          <a:ln w="0">
            <a:noFill/>
          </a:ln>
        </p:spPr>
        <p:txBody>
          <a:bodyPr vert="horz" wrap="square" lIns="89535" tIns="46355" rIns="89535" bIns="46355" anchor="t">
            <a:spAutoFit/>
          </a:bodyPr>
          <a:lstStyle/>
          <a:p>
            <a:pPr defTabSz="508000" eaLnBrk="0"/>
            <a:r>
              <a:rPr lang="zh-CN" altLang="en-US" sz="2800" b="1" dirty="0">
                <a:solidFill>
                  <a:schemeClr val="accent1">
                    <a:lumMod val="75000"/>
                  </a:schemeClr>
                </a:solidFill>
                <a:latin typeface="站酷快乐体2016修订版" panose="02010600030101010101" pitchFamily="2" charset="-122"/>
                <a:ea typeface="微软雅黑" panose="020B0503020204020204" pitchFamily="34" charset="-122"/>
              </a:rPr>
              <a:t>下一步要解决的问题</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76323" y="365583"/>
            <a:ext cx="1366870" cy="768792"/>
          </a:xfrm>
          <a:prstGeom prst="rect">
            <a:avLst/>
          </a:prstGeom>
        </p:spPr>
      </p:pic>
      <p:sp>
        <p:nvSpPr>
          <p:cNvPr id="9" name="文本框 8"/>
          <p:cNvSpPr txBox="1"/>
          <p:nvPr/>
        </p:nvSpPr>
        <p:spPr>
          <a:xfrm>
            <a:off x="2138597" y="3203056"/>
            <a:ext cx="8592155" cy="954107"/>
          </a:xfrm>
          <a:prstGeom prst="rect">
            <a:avLst/>
          </a:prstGeom>
          <a:noFill/>
        </p:spPr>
        <p:txBody>
          <a:bodyPr wrap="square" rtlCol="0">
            <a:spAutoFit/>
          </a:bodyPr>
          <a:lstStyle/>
          <a:p>
            <a:r>
              <a:rPr lang="en-US" altLang="zh-CN" sz="2800" b="1" dirty="0"/>
              <a:t>2.</a:t>
            </a:r>
            <a:r>
              <a:rPr lang="zh-CN" altLang="en-US" sz="2800" b="1" dirty="0"/>
              <a:t>和传统方法</a:t>
            </a:r>
            <a:r>
              <a:rPr lang="en-US" altLang="zh-CN" sz="2800" b="1" dirty="0"/>
              <a:t>(</a:t>
            </a:r>
            <a:r>
              <a:rPr lang="zh-CN" altLang="en-US" sz="2800" b="1" dirty="0"/>
              <a:t>例如</a:t>
            </a:r>
            <a:r>
              <a:rPr lang="en-US" altLang="zh-CN" sz="2800" b="1" dirty="0"/>
              <a:t>KDA, PP)</a:t>
            </a:r>
            <a:r>
              <a:rPr lang="zh-CN" altLang="en-US" sz="2800" b="1" dirty="0"/>
              <a:t>的效果对比还需要进一步研究</a:t>
            </a:r>
            <a:endParaRPr sz="2800" b="1" dirty="0"/>
          </a:p>
        </p:txBody>
      </p:sp>
      <p:sp>
        <p:nvSpPr>
          <p:cNvPr id="11" name="文本框 10"/>
          <p:cNvSpPr txBox="1"/>
          <p:nvPr/>
        </p:nvSpPr>
        <p:spPr>
          <a:xfrm>
            <a:off x="2138597" y="1828202"/>
            <a:ext cx="8466650" cy="954107"/>
          </a:xfrm>
          <a:prstGeom prst="rect">
            <a:avLst/>
          </a:prstGeom>
          <a:noFill/>
        </p:spPr>
        <p:txBody>
          <a:bodyPr wrap="square" rtlCol="0">
            <a:spAutoFit/>
          </a:bodyPr>
          <a:lstStyle/>
          <a:p>
            <a:r>
              <a:rPr lang="en-US" altLang="zh-CN" sz="2800" b="1" dirty="0"/>
              <a:t>1.</a:t>
            </a:r>
            <a:r>
              <a:rPr lang="zh-CN" altLang="en-US" sz="2800" b="1" dirty="0"/>
              <a:t>对低维流形采取何种数学建模方法</a:t>
            </a:r>
            <a:r>
              <a:rPr lang="en-US" altLang="zh-CN" sz="2800" b="1" dirty="0"/>
              <a:t>(</a:t>
            </a:r>
            <a:r>
              <a:rPr lang="zh-CN" altLang="en-US" sz="2800" b="1" dirty="0"/>
              <a:t>低维流形点之间不一定符合多元高斯模型</a:t>
            </a:r>
            <a:r>
              <a:rPr lang="en-US" altLang="zh-CN" sz="2800" b="1" dirty="0"/>
              <a:t>)</a:t>
            </a:r>
            <a:endParaRPr sz="2800" b="1" dirty="0"/>
          </a:p>
        </p:txBody>
      </p:sp>
      <p:sp>
        <p:nvSpPr>
          <p:cNvPr id="8" name="文本框 7"/>
          <p:cNvSpPr txBox="1"/>
          <p:nvPr/>
        </p:nvSpPr>
        <p:spPr>
          <a:xfrm>
            <a:off x="2138597" y="4371722"/>
            <a:ext cx="7697185" cy="523220"/>
          </a:xfrm>
          <a:prstGeom prst="rect">
            <a:avLst/>
          </a:prstGeom>
          <a:noFill/>
        </p:spPr>
        <p:txBody>
          <a:bodyPr wrap="square" rtlCol="0">
            <a:spAutoFit/>
          </a:bodyPr>
          <a:lstStyle/>
          <a:p>
            <a:r>
              <a:rPr lang="en-US" altLang="zh-CN" sz="2800" b="1" dirty="0"/>
              <a:t>3.</a:t>
            </a:r>
            <a:r>
              <a:rPr lang="zh-CN" altLang="en-US" sz="2800" b="1" dirty="0"/>
              <a:t>数学证明流形学习方法的有效性</a:t>
            </a:r>
            <a:endParaRPr sz="2800" b="1" dirty="0"/>
          </a:p>
        </p:txBody>
      </p:sp>
    </p:spTree>
    <p:extLst>
      <p:ext uri="{BB962C8B-B14F-4D97-AF65-F5344CB8AC3E}">
        <p14:creationId xmlns:p14="http://schemas.microsoft.com/office/powerpoint/2010/main" val="30928483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5"/>
          <p:cNvSpPr/>
          <p:nvPr/>
        </p:nvSpPr>
        <p:spPr>
          <a:xfrm rot="21192135" flipV="1">
            <a:off x="6808788" y="2668588"/>
            <a:ext cx="9952037"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椭圆 5"/>
          <p:cNvSpPr/>
          <p:nvPr/>
        </p:nvSpPr>
        <p:spPr>
          <a:xfrm rot="523637" flipV="1">
            <a:off x="7156450" y="55245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椭圆 5"/>
          <p:cNvSpPr/>
          <p:nvPr/>
        </p:nvSpPr>
        <p:spPr>
          <a:xfrm rot="583429" flipV="1">
            <a:off x="6827838" y="-681038"/>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椭圆 5"/>
          <p:cNvSpPr/>
          <p:nvPr/>
        </p:nvSpPr>
        <p:spPr>
          <a:xfrm rot="21306779" flipV="1">
            <a:off x="7002463" y="1374775"/>
            <a:ext cx="9950450"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1192135" flipV="1">
            <a:off x="8504238" y="2424113"/>
            <a:ext cx="9952037"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523637" flipV="1">
            <a:off x="8851900" y="309563"/>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583429" flipV="1">
            <a:off x="8521700" y="-923925"/>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椭圆 5"/>
          <p:cNvSpPr/>
          <p:nvPr/>
        </p:nvSpPr>
        <p:spPr>
          <a:xfrm rot="21306779" flipV="1">
            <a:off x="8696325" y="113030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2822575" y="1781175"/>
            <a:ext cx="1562100" cy="1562100"/>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05</a:t>
            </a:r>
            <a:endParaRPr kumimoji="0" lang="zh-CN" altLang="en-US"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1202975" y="3710305"/>
            <a:ext cx="480131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6000" b="1" noProof="0" dirty="0">
                <a:solidFill>
                  <a:srgbClr val="00B0F0"/>
                </a:solidFill>
                <a:latin typeface="微软雅黑" panose="020B0503020204020204" pitchFamily="34" charset="-122"/>
                <a:ea typeface="微软雅黑" panose="020B0503020204020204" pitchFamily="34" charset="-122"/>
              </a:rPr>
              <a:t>未来学习计划</a:t>
            </a:r>
            <a:endParaRPr kumimoji="1" lang="zh-CN" altLang="en-US" sz="60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8557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19515" y="487727"/>
            <a:ext cx="5874815" cy="524503"/>
          </a:xfrm>
          <a:prstGeom prst="rect">
            <a:avLst/>
          </a:prstGeom>
          <a:noFill/>
          <a:ln w="0">
            <a:noFill/>
          </a:ln>
        </p:spPr>
        <p:txBody>
          <a:bodyPr vert="horz" wrap="square" lIns="89535" tIns="46355" rIns="89535" bIns="46355" anchor="t">
            <a:spAutoFit/>
          </a:bodyPr>
          <a:lstStyle/>
          <a:p>
            <a:pPr defTabSz="508000" eaLnBrk="0"/>
            <a:r>
              <a:rPr lang="zh-CN"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rPr>
              <a:t>自我总结</a:t>
            </a:r>
            <a:r>
              <a:rPr lang="en-US" altLang="zh-CN" sz="2800" b="1" cap="none" dirty="0">
                <a:solidFill>
                  <a:schemeClr val="accent1">
                    <a:lumMod val="75000"/>
                  </a:schemeClr>
                </a:solidFill>
                <a:latin typeface="站酷快乐体2016修订版" panose="02010600030101010101" pitchFamily="2" charset="-122"/>
                <a:ea typeface="微软雅黑" panose="020B0503020204020204" pitchFamily="34" charset="-122"/>
              </a:rPr>
              <a:t>&amp;</a:t>
            </a:r>
            <a:r>
              <a:rPr lang="zh-CN"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rPr>
              <a:t>未来学习计划</a:t>
            </a:r>
            <a:endParaRPr lang="ko-KR" altLang="en-US" sz="2800" b="1" cap="none" dirty="0">
              <a:solidFill>
                <a:schemeClr val="accent1">
                  <a:lumMod val="75000"/>
                </a:schemeClr>
              </a:solidFill>
              <a:latin typeface="站酷快乐体2016修订版" panose="02010600030101010101" pitchFamily="2" charset="-122"/>
              <a:ea typeface="微软雅黑" panose="020B0503020204020204" pitchFamily="34"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20497">
            <a:off x="76323" y="365583"/>
            <a:ext cx="1366870" cy="768792"/>
          </a:xfrm>
          <a:prstGeom prst="rect">
            <a:avLst/>
          </a:prstGeom>
        </p:spPr>
      </p:pic>
      <p:sp>
        <p:nvSpPr>
          <p:cNvPr id="11" name="文本框 10"/>
          <p:cNvSpPr txBox="1"/>
          <p:nvPr/>
        </p:nvSpPr>
        <p:spPr>
          <a:xfrm>
            <a:off x="1680870" y="1380373"/>
            <a:ext cx="8673365" cy="830997"/>
          </a:xfrm>
          <a:prstGeom prst="rect">
            <a:avLst/>
          </a:prstGeom>
          <a:noFill/>
        </p:spPr>
        <p:txBody>
          <a:bodyPr wrap="square" rtlCol="0">
            <a:spAutoFit/>
          </a:bodyPr>
          <a:lstStyle/>
          <a:p>
            <a:pPr latinLnBrk="1"/>
            <a:r>
              <a:rPr lang="zh-CN" altLang="zh-CN" sz="2400" b="1" dirty="0"/>
              <a:t>本人性格积极乐观，敢于接受挑战</a:t>
            </a:r>
            <a:r>
              <a:rPr lang="zh-CN" altLang="en-US" sz="2400" b="1" dirty="0"/>
              <a:t>；喜欢接触新事物，研究新技术，</a:t>
            </a:r>
            <a:r>
              <a:rPr lang="zh-CN" altLang="zh-CN" sz="2400" b="1" dirty="0"/>
              <a:t>对科研兴趣浓厚</a:t>
            </a:r>
            <a:r>
              <a:rPr lang="zh-CN" altLang="en-US" sz="2400" b="1" dirty="0"/>
              <a:t>；喜欢动手实践，做事情毅力比较强。</a:t>
            </a:r>
            <a:endParaRPr lang="zh-CN" altLang="zh-CN" sz="2400" b="1" dirty="0"/>
          </a:p>
        </p:txBody>
      </p:sp>
      <p:sp>
        <p:nvSpPr>
          <p:cNvPr id="12" name="文本框 11"/>
          <p:cNvSpPr txBox="1"/>
          <p:nvPr/>
        </p:nvSpPr>
        <p:spPr>
          <a:xfrm>
            <a:off x="1680870" y="2579513"/>
            <a:ext cx="9040918" cy="3046988"/>
          </a:xfrm>
          <a:prstGeom prst="rect">
            <a:avLst/>
          </a:prstGeom>
          <a:noFill/>
        </p:spPr>
        <p:txBody>
          <a:bodyPr wrap="square" rtlCol="0">
            <a:spAutoFit/>
          </a:bodyPr>
          <a:lstStyle/>
          <a:p>
            <a:pPr latinLnBrk="1"/>
            <a:r>
              <a:rPr lang="zh-CN" altLang="en-US" sz="2400" b="1" dirty="0"/>
              <a:t>学硕和专硕</a:t>
            </a:r>
            <a:r>
              <a:rPr lang="en-US" altLang="zh-CN" sz="2400" b="1" dirty="0"/>
              <a:t>:</a:t>
            </a:r>
          </a:p>
          <a:p>
            <a:pPr latinLnBrk="1"/>
            <a:r>
              <a:rPr lang="zh-CN" altLang="en-US" sz="2400" b="1" dirty="0"/>
              <a:t>相比于直接工作，更偏向硕士毕业之后从事科研工作。</a:t>
            </a:r>
            <a:endParaRPr lang="en-US" altLang="zh-CN" sz="2400" b="1" dirty="0"/>
          </a:p>
          <a:p>
            <a:pPr latinLnBrk="1"/>
            <a:endParaRPr lang="en-US" altLang="zh-CN" sz="2400" b="1" dirty="0"/>
          </a:p>
          <a:p>
            <a:pPr latinLnBrk="1"/>
            <a:r>
              <a:rPr lang="zh-CN" altLang="en-US" sz="2400" b="1" dirty="0"/>
              <a:t>学硕和直博</a:t>
            </a:r>
            <a:r>
              <a:rPr lang="en-US" altLang="zh-CN" sz="2400" b="1" dirty="0"/>
              <a:t>:</a:t>
            </a:r>
          </a:p>
          <a:p>
            <a:pPr latinLnBrk="1"/>
            <a:r>
              <a:rPr lang="zh-CN" altLang="en-US" sz="2400" b="1" dirty="0"/>
              <a:t>想从事科研工作，暂时没有考虑直博，想在硕士阶段进一步学习，培养科研思维和科研能力。</a:t>
            </a:r>
            <a:endParaRPr lang="en-US" altLang="zh-CN" sz="2400" b="1" dirty="0"/>
          </a:p>
          <a:p>
            <a:pPr latinLnBrk="1"/>
            <a:endParaRPr lang="en-US" altLang="zh-CN" sz="2400" b="1" dirty="0"/>
          </a:p>
          <a:p>
            <a:pPr algn="ctr" latinLnBrk="1"/>
            <a:r>
              <a:rPr lang="zh-CN" altLang="en-US" sz="2400" b="1" dirty="0"/>
              <a:t>学硕意愿</a:t>
            </a:r>
            <a:r>
              <a:rPr lang="en-US" altLang="zh-CN" sz="2400" b="1" dirty="0"/>
              <a:t>&gt;</a:t>
            </a:r>
            <a:r>
              <a:rPr lang="zh-CN" altLang="en-US" sz="2400" b="1" dirty="0"/>
              <a:t>专硕意愿</a:t>
            </a:r>
            <a:r>
              <a:rPr lang="en-US" altLang="zh-CN" sz="2400" b="1" dirty="0"/>
              <a:t>&gt;</a:t>
            </a:r>
            <a:r>
              <a:rPr lang="zh-CN" altLang="en-US" sz="2400" b="1" dirty="0"/>
              <a:t>直博意愿</a:t>
            </a:r>
            <a:endParaRPr lang="en-US" altLang="zh-CN" sz="2400" b="1" dirty="0"/>
          </a:p>
        </p:txBody>
      </p:sp>
    </p:spTree>
    <p:extLst>
      <p:ext uri="{BB962C8B-B14F-4D97-AF65-F5344CB8AC3E}">
        <p14:creationId xmlns:p14="http://schemas.microsoft.com/office/powerpoint/2010/main" val="17297198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5"/>
          <p:cNvSpPr/>
          <p:nvPr/>
        </p:nvSpPr>
        <p:spPr>
          <a:xfrm rot="407865" flipH="1" flipV="1">
            <a:off x="-7273925" y="2825750"/>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21076363" flipH="1" flipV="1">
            <a:off x="-6927850" y="711200"/>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21016571" flipH="1" flipV="1">
            <a:off x="-7256463" y="-522288"/>
            <a:ext cx="9950451" cy="5099051"/>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93221" flipH="1" flipV="1">
            <a:off x="-7081838" y="1533525"/>
            <a:ext cx="9950451"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1" name="椭圆 5"/>
          <p:cNvSpPr/>
          <p:nvPr/>
        </p:nvSpPr>
        <p:spPr>
          <a:xfrm rot="407865" flipH="1" flipV="1">
            <a:off x="-5580063" y="2582863"/>
            <a:ext cx="9952038"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2" name="椭圆 5"/>
          <p:cNvSpPr/>
          <p:nvPr/>
        </p:nvSpPr>
        <p:spPr>
          <a:xfrm rot="21076363" flipH="1" flipV="1">
            <a:off x="-5232400" y="466725"/>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3" name="椭圆 5"/>
          <p:cNvSpPr/>
          <p:nvPr/>
        </p:nvSpPr>
        <p:spPr>
          <a:xfrm rot="21016571" flipH="1" flipV="1">
            <a:off x="-5562600" y="-766763"/>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4" name="椭圆 5"/>
          <p:cNvSpPr/>
          <p:nvPr/>
        </p:nvSpPr>
        <p:spPr>
          <a:xfrm rot="293221" flipH="1" flipV="1">
            <a:off x="-5403000" y="1288255"/>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 name="矩形 13"/>
          <p:cNvSpPr/>
          <p:nvPr/>
        </p:nvSpPr>
        <p:spPr>
          <a:xfrm>
            <a:off x="6928485" y="4758928"/>
            <a:ext cx="2635835" cy="4376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p:cNvGrpSpPr/>
          <p:nvPr/>
        </p:nvGrpSpPr>
        <p:grpSpPr>
          <a:xfrm>
            <a:off x="4883639" y="2090643"/>
            <a:ext cx="7168502" cy="2425389"/>
            <a:chOff x="4885487" y="1501995"/>
            <a:chExt cx="7168502" cy="2425389"/>
          </a:xfrm>
        </p:grpSpPr>
        <p:sp>
          <p:nvSpPr>
            <p:cNvPr id="11" name="TextBox 5"/>
            <p:cNvSpPr txBox="1"/>
            <p:nvPr/>
          </p:nvSpPr>
          <p:spPr>
            <a:xfrm>
              <a:off x="4994837" y="2141930"/>
              <a:ext cx="6955750" cy="1323439"/>
            </a:xfrm>
            <a:prstGeom prst="rect">
              <a:avLst/>
            </a:prstGeom>
            <a:noFill/>
          </p:spPr>
          <p:txBody>
            <a:bodyPr wrap="square" rtlCol="0">
              <a:spAutoFit/>
            </a:bodyPr>
            <a:lstStyle/>
            <a:p>
              <a:pPr algn="ctr"/>
              <a:r>
                <a:rPr lang="en-US" altLang="zh-CN" sz="8000" b="1" dirty="0">
                  <a:solidFill>
                    <a:srgbClr val="3096FB"/>
                  </a:solidFill>
                  <a:latin typeface="微软雅黑" panose="020B0503020204020204" pitchFamily="34" charset="-122"/>
                  <a:ea typeface="微软雅黑" panose="020B0503020204020204" pitchFamily="34" charset="-122"/>
                  <a:sym typeface="Source Han Serif SC" panose="02020400000000000000" pitchFamily="18" charset="-122"/>
                </a:rPr>
                <a:t>THANKS</a:t>
              </a:r>
            </a:p>
          </p:txBody>
        </p:sp>
        <p:sp>
          <p:nvSpPr>
            <p:cNvPr id="27" name="Freeform 5"/>
            <p:cNvSpPr/>
            <p:nvPr/>
          </p:nvSpPr>
          <p:spPr bwMode="auto">
            <a:xfrm>
              <a:off x="4885487" y="1501995"/>
              <a:ext cx="7168502" cy="2425389"/>
            </a:xfrm>
            <a:custGeom>
              <a:avLst/>
              <a:gdLst>
                <a:gd name="T0" fmla="*/ 1625 w 1625"/>
                <a:gd name="T1" fmla="*/ 1477 h 1623"/>
                <a:gd name="T2" fmla="*/ 1625 w 1625"/>
                <a:gd name="T3" fmla="*/ 1623 h 1623"/>
                <a:gd name="T4" fmla="*/ 0 w 1625"/>
                <a:gd name="T5" fmla="*/ 1623 h 1623"/>
                <a:gd name="T6" fmla="*/ 0 w 1625"/>
                <a:gd name="T7" fmla="*/ 0 h 1623"/>
                <a:gd name="T8" fmla="*/ 1625 w 1625"/>
                <a:gd name="T9" fmla="*/ 0 h 1623"/>
                <a:gd name="T10" fmla="*/ 1625 w 1625"/>
                <a:gd name="T11" fmla="*/ 608 h 1623"/>
              </a:gdLst>
              <a:ahLst/>
              <a:cxnLst>
                <a:cxn ang="0">
                  <a:pos x="T0" y="T1"/>
                </a:cxn>
                <a:cxn ang="0">
                  <a:pos x="T2" y="T3"/>
                </a:cxn>
                <a:cxn ang="0">
                  <a:pos x="T4" y="T5"/>
                </a:cxn>
                <a:cxn ang="0">
                  <a:pos x="T6" y="T7"/>
                </a:cxn>
                <a:cxn ang="0">
                  <a:pos x="T8" y="T9"/>
                </a:cxn>
                <a:cxn ang="0">
                  <a:pos x="T10" y="T11"/>
                </a:cxn>
              </a:cxnLst>
              <a:rect l="0" t="0" r="r" b="b"/>
              <a:pathLst>
                <a:path w="1625" h="1623">
                  <a:moveTo>
                    <a:pt x="1625" y="1477"/>
                  </a:moveTo>
                  <a:lnTo>
                    <a:pt x="1625" y="1623"/>
                  </a:lnTo>
                  <a:lnTo>
                    <a:pt x="0" y="1623"/>
                  </a:lnTo>
                  <a:lnTo>
                    <a:pt x="0" y="0"/>
                  </a:lnTo>
                  <a:lnTo>
                    <a:pt x="1625" y="0"/>
                  </a:lnTo>
                  <a:lnTo>
                    <a:pt x="1625" y="608"/>
                  </a:lnTo>
                </a:path>
              </a:pathLst>
            </a:custGeom>
            <a:noFill/>
            <a:ln w="19050" cap="flat">
              <a:solidFill>
                <a:srgbClr val="3096FB"/>
              </a:solidFill>
              <a:prstDash val="solid"/>
              <a:miter lim="800000"/>
            </a:ln>
          </p:spPr>
          <p:txBody>
            <a:bodyPr vert="horz" wrap="square" lIns="91428" tIns="45714" rIns="91428" bIns="45714" numCol="1" anchor="t" anchorCtr="0" compatLnSpc="1"/>
            <a:lstStyle/>
            <a:p>
              <a:endParaRPr lang="zh-CN" altLang="en-US">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5"/>
          <p:cNvSpPr/>
          <p:nvPr/>
        </p:nvSpPr>
        <p:spPr>
          <a:xfrm rot="21192135" flipV="1">
            <a:off x="6808788" y="2668588"/>
            <a:ext cx="9952037"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椭圆 5"/>
          <p:cNvSpPr/>
          <p:nvPr/>
        </p:nvSpPr>
        <p:spPr>
          <a:xfrm rot="523637" flipV="1">
            <a:off x="7156450" y="55245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椭圆 5"/>
          <p:cNvSpPr/>
          <p:nvPr/>
        </p:nvSpPr>
        <p:spPr>
          <a:xfrm rot="583429" flipV="1">
            <a:off x="6827838" y="-681038"/>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椭圆 5"/>
          <p:cNvSpPr/>
          <p:nvPr/>
        </p:nvSpPr>
        <p:spPr>
          <a:xfrm rot="21306779" flipV="1">
            <a:off x="7002463" y="1374775"/>
            <a:ext cx="9950450"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1192135" flipV="1">
            <a:off x="8504238" y="2424113"/>
            <a:ext cx="9952037"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523637" flipV="1">
            <a:off x="8851900" y="309563"/>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583429" flipV="1">
            <a:off x="8521700" y="-923925"/>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椭圆 5"/>
          <p:cNvSpPr/>
          <p:nvPr/>
        </p:nvSpPr>
        <p:spPr>
          <a:xfrm rot="21306779" flipV="1">
            <a:off x="8696325" y="113030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2822575" y="1781175"/>
            <a:ext cx="1562100" cy="1562100"/>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01</a:t>
            </a:r>
            <a:endParaRPr kumimoji="0" lang="zh-CN" altLang="en-US"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1202969" y="3710305"/>
            <a:ext cx="4801314" cy="1015663"/>
          </a:xfrm>
          <a:prstGeom prst="rect">
            <a:avLst/>
          </a:prstGeom>
        </p:spPr>
        <p:txBody>
          <a:bodyPr wrap="none">
            <a:spAutoFit/>
          </a:bodyPr>
          <a:lstStyle/>
          <a:p>
            <a:pPr lvl="0" algn="ctr">
              <a:defRPr/>
            </a:pPr>
            <a:r>
              <a:rPr kumimoji="1" lang="zh-CN" altLang="en-US" sz="6000" b="1" dirty="0">
                <a:solidFill>
                  <a:srgbClr val="00B0F0"/>
                </a:solidFill>
                <a:latin typeface="微软雅黑" panose="020B0503020204020204" pitchFamily="34" charset="-122"/>
                <a:ea typeface="微软雅黑" panose="020B0503020204020204" pitchFamily="34" charset="-122"/>
              </a:rPr>
              <a:t>个人基本信息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381925" y="1278597"/>
            <a:ext cx="11264880" cy="4994342"/>
          </a:xfrm>
          <a:prstGeom prst="rect">
            <a:avLst/>
          </a:prstGeom>
          <a:solidFill>
            <a:schemeClr val="bg1"/>
          </a:solidFill>
          <a:ln>
            <a:solidFill>
              <a:schemeClr val="accent1">
                <a:alpha val="50000"/>
              </a:schemeClr>
            </a:solid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21" name="直接连接符 20"/>
          <p:cNvCxnSpPr/>
          <p:nvPr>
            <p:custDataLst>
              <p:tags r:id="rId3"/>
            </p:custDataLst>
          </p:nvPr>
        </p:nvCxnSpPr>
        <p:spPr>
          <a:xfrm>
            <a:off x="1285240" y="5760720"/>
            <a:ext cx="450427" cy="0"/>
          </a:xfrm>
          <a:prstGeom prst="line">
            <a:avLst/>
          </a:prstGeom>
          <a:ln w="50800">
            <a:solidFill>
              <a:schemeClr val="accent1"/>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4"/>
            </p:custDataLst>
          </p:nvPr>
        </p:nvCxnSpPr>
        <p:spPr>
          <a:xfrm>
            <a:off x="1971040" y="5760720"/>
            <a:ext cx="8938260" cy="0"/>
          </a:xfrm>
          <a:prstGeom prst="line">
            <a:avLst/>
          </a:prstGeom>
          <a:ln w="12700">
            <a:solidFill>
              <a:schemeClr val="accent1"/>
            </a:solidFill>
            <a:prstDash val="dash"/>
          </a:ln>
        </p:spPr>
        <p:style>
          <a:lnRef idx="1">
            <a:srgbClr val="00A6CC"/>
          </a:lnRef>
          <a:fillRef idx="0">
            <a:srgbClr val="00A6CC"/>
          </a:fillRef>
          <a:effectRef idx="0">
            <a:srgbClr val="00A6CC"/>
          </a:effectRef>
          <a:fontRef idx="minor">
            <a:sysClr val="windowText" lastClr="000000"/>
          </a:fontRef>
        </p:style>
      </p:cxnSp>
      <p:grpSp>
        <p:nvGrpSpPr>
          <p:cNvPr id="11" name="组合 10"/>
          <p:cNvGrpSpPr/>
          <p:nvPr/>
        </p:nvGrpSpPr>
        <p:grpSpPr>
          <a:xfrm>
            <a:off x="11144704" y="1435961"/>
            <a:ext cx="257175" cy="257175"/>
            <a:chOff x="11075035" y="2193607"/>
            <a:chExt cx="257175" cy="257175"/>
          </a:xfrm>
        </p:grpSpPr>
        <p:sp>
          <p:nvSpPr>
            <p:cNvPr id="30" name="矩形 29"/>
            <p:cNvSpPr/>
            <p:nvPr>
              <p:custDataLst>
                <p:tags r:id="rId7"/>
              </p:custDataLst>
            </p:nvPr>
          </p:nvSpPr>
          <p:spPr>
            <a:xfrm>
              <a:off x="11075035" y="2193925"/>
              <a:ext cx="257175" cy="74930"/>
            </a:xfrm>
            <a:prstGeom prst="rect">
              <a:avLst/>
            </a:prstGeom>
            <a:solidFill>
              <a:schemeClr val="accent1">
                <a:lumMod val="60000"/>
                <a:lumOff val="40000"/>
              </a:schemeClr>
            </a:solid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fontScale="25000" lnSpcReduction="20000"/>
            </a:bodyP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7" name="矩形 36"/>
            <p:cNvSpPr/>
            <p:nvPr>
              <p:custDataLst>
                <p:tags r:id="rId8"/>
              </p:custDataLst>
            </p:nvPr>
          </p:nvSpPr>
          <p:spPr>
            <a:xfrm rot="16200000">
              <a:off x="11165840" y="2284730"/>
              <a:ext cx="257175" cy="74930"/>
            </a:xfrm>
            <a:prstGeom prst="rect">
              <a:avLst/>
            </a:prstGeom>
            <a:solidFill>
              <a:schemeClr val="accent1">
                <a:lumMod val="60000"/>
                <a:lumOff val="40000"/>
              </a:schemeClr>
            </a:solid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fontScale="25000" lnSpcReduction="20000"/>
            </a:bodyP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3" name="文本框 2"/>
          <p:cNvSpPr txBox="1"/>
          <p:nvPr>
            <p:custDataLst>
              <p:tags r:id="rId5"/>
            </p:custDataLst>
          </p:nvPr>
        </p:nvSpPr>
        <p:spPr>
          <a:xfrm>
            <a:off x="1285240" y="160171"/>
            <a:ext cx="4892040" cy="701040"/>
          </a:xfrm>
          <a:prstGeom prst="rect">
            <a:avLst/>
          </a:prstGeom>
          <a:noFill/>
        </p:spPr>
        <p:txBody>
          <a:bodyPr wrap="square" bIns="0" rtlCol="0" anchor="b" anchorCtr="0">
            <a:normAutofit/>
          </a:bodyPr>
          <a:lstStyle/>
          <a:p>
            <a:pPr fontAlgn="auto">
              <a:lnSpc>
                <a:spcPct val="100000"/>
              </a:lnSpc>
            </a:pPr>
            <a:r>
              <a:rPr lang="zh-CN" altLang="en-US" sz="3600" b="1" spc="300" dirty="0">
                <a:solidFill>
                  <a:schemeClr val="tx1">
                    <a:lumMod val="85000"/>
                    <a:lumOff val="15000"/>
                  </a:schemeClr>
                </a:solidFill>
                <a:latin typeface="Arial" panose="020B0604020202020204" pitchFamily="34" charset="0"/>
                <a:ea typeface="微软雅黑" panose="020B0503020204020204" pitchFamily="34" charset="-122"/>
              </a:rPr>
              <a:t>个人基本信息</a:t>
            </a:r>
            <a:endPar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7" name="椭圆 6"/>
          <p:cNvSpPr/>
          <p:nvPr userDrawn="1">
            <p:custDataLst>
              <p:tags r:id="rId6"/>
            </p:custDataLst>
          </p:nvPr>
        </p:nvSpPr>
        <p:spPr>
          <a:xfrm>
            <a:off x="469920" y="240665"/>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0" name="圆角矩形 9"/>
          <p:cNvSpPr/>
          <p:nvPr/>
        </p:nvSpPr>
        <p:spPr>
          <a:xfrm flipV="1">
            <a:off x="405938" y="984070"/>
            <a:ext cx="11254839" cy="51396"/>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17948" y="1967258"/>
            <a:ext cx="6440452" cy="2933298"/>
            <a:chOff x="3556988" y="1785689"/>
            <a:chExt cx="6440452" cy="2933298"/>
          </a:xfrm>
        </p:grpSpPr>
        <p:sp>
          <p:nvSpPr>
            <p:cNvPr id="13" name="圆角矩形 12"/>
            <p:cNvSpPr/>
            <p:nvPr/>
          </p:nvSpPr>
          <p:spPr>
            <a:xfrm flipV="1">
              <a:off x="3571503" y="2230436"/>
              <a:ext cx="6304016"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571502" y="2847532"/>
              <a:ext cx="6304017"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flipV="1">
              <a:off x="3571502" y="3448928"/>
              <a:ext cx="6304016"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flipV="1">
              <a:off x="3556988" y="4056172"/>
              <a:ext cx="6304016"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31260" y="1785689"/>
              <a:ext cx="1929312"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姓  名</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zh-CN" altLang="en-US" sz="2000" dirty="0">
                  <a:solidFill>
                    <a:schemeClr val="accent5">
                      <a:lumMod val="50000"/>
                    </a:schemeClr>
                  </a:solidFill>
                  <a:latin typeface="黑体" panose="02010609060101010101" pitchFamily="49" charset="-122"/>
                  <a:ea typeface="黑体" panose="02010609060101010101" pitchFamily="49" charset="-122"/>
                </a:rPr>
                <a:t>罗之龙</a:t>
              </a:r>
            </a:p>
          </p:txBody>
        </p:sp>
        <p:sp>
          <p:nvSpPr>
            <p:cNvPr id="20" name="文本框 19"/>
            <p:cNvSpPr txBox="1"/>
            <p:nvPr/>
          </p:nvSpPr>
          <p:spPr>
            <a:xfrm>
              <a:off x="7105832" y="1785689"/>
              <a:ext cx="2755172"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出生年月</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en-US" altLang="zh-CN" sz="2000" dirty="0">
                  <a:solidFill>
                    <a:schemeClr val="accent5">
                      <a:lumMod val="50000"/>
                    </a:schemeClr>
                  </a:solidFill>
                  <a:latin typeface="黑体" panose="02010609060101010101" pitchFamily="49" charset="-122"/>
                  <a:ea typeface="黑体" panose="02010609060101010101" pitchFamily="49" charset="-122"/>
                </a:rPr>
                <a:t>2002-05-08</a:t>
              </a:r>
              <a:endParaRPr lang="zh-CN" altLang="en-US" sz="2000" dirty="0">
                <a:solidFill>
                  <a:schemeClr val="accent5">
                    <a:lumMod val="50000"/>
                  </a:schemeClr>
                </a:solidFill>
                <a:latin typeface="黑体" panose="02010609060101010101" pitchFamily="49" charset="-122"/>
                <a:ea typeface="黑体" panose="02010609060101010101" pitchFamily="49" charset="-122"/>
              </a:endParaRPr>
            </a:p>
          </p:txBody>
        </p:sp>
        <p:sp>
          <p:nvSpPr>
            <p:cNvPr id="22" name="文本框 21"/>
            <p:cNvSpPr txBox="1"/>
            <p:nvPr/>
          </p:nvSpPr>
          <p:spPr>
            <a:xfrm>
              <a:off x="3731260" y="2423152"/>
              <a:ext cx="2446020"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本科学校</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zh-CN" altLang="en-US" sz="2000" dirty="0">
                  <a:solidFill>
                    <a:schemeClr val="accent5">
                      <a:lumMod val="50000"/>
                    </a:schemeClr>
                  </a:solidFill>
                  <a:latin typeface="黑体" panose="02010609060101010101" pitchFamily="49" charset="-122"/>
                  <a:ea typeface="黑体" panose="02010609060101010101" pitchFamily="49" charset="-122"/>
                </a:rPr>
                <a:t>武汉大学</a:t>
              </a:r>
            </a:p>
          </p:txBody>
        </p:sp>
        <p:sp>
          <p:nvSpPr>
            <p:cNvPr id="23" name="文本框 22"/>
            <p:cNvSpPr txBox="1"/>
            <p:nvPr/>
          </p:nvSpPr>
          <p:spPr>
            <a:xfrm>
              <a:off x="7105832" y="2433821"/>
              <a:ext cx="2891608"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学院</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zh-CN" altLang="en-US" sz="2000" dirty="0">
                  <a:solidFill>
                    <a:schemeClr val="accent5">
                      <a:lumMod val="50000"/>
                    </a:schemeClr>
                  </a:solidFill>
                  <a:latin typeface="黑体" panose="02010609060101010101" pitchFamily="49" charset="-122"/>
                  <a:ea typeface="黑体" panose="02010609060101010101" pitchFamily="49" charset="-122"/>
                </a:rPr>
                <a:t>国家网络安全学院</a:t>
              </a:r>
            </a:p>
          </p:txBody>
        </p:sp>
        <p:sp>
          <p:nvSpPr>
            <p:cNvPr id="24" name="文本框 23"/>
            <p:cNvSpPr txBox="1"/>
            <p:nvPr/>
          </p:nvSpPr>
          <p:spPr>
            <a:xfrm>
              <a:off x="3736711" y="3015488"/>
              <a:ext cx="2242820"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专  业</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zh-CN" altLang="en-US" sz="2000" dirty="0">
                  <a:solidFill>
                    <a:schemeClr val="accent5">
                      <a:lumMod val="50000"/>
                    </a:schemeClr>
                  </a:solidFill>
                  <a:latin typeface="黑体" panose="02010609060101010101" pitchFamily="49" charset="-122"/>
                  <a:ea typeface="黑体" panose="02010609060101010101" pitchFamily="49" charset="-122"/>
                </a:rPr>
                <a:t>信息安全</a:t>
              </a:r>
            </a:p>
          </p:txBody>
        </p:sp>
        <p:sp>
          <p:nvSpPr>
            <p:cNvPr id="25" name="文本框 24"/>
            <p:cNvSpPr txBox="1"/>
            <p:nvPr/>
          </p:nvSpPr>
          <p:spPr>
            <a:xfrm>
              <a:off x="7105831" y="2999342"/>
              <a:ext cx="2456179"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政治面貌</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zh-CN" altLang="en-US" sz="2000" dirty="0">
                  <a:solidFill>
                    <a:schemeClr val="accent5">
                      <a:lumMod val="50000"/>
                    </a:schemeClr>
                  </a:solidFill>
                  <a:latin typeface="黑体" panose="02010609060101010101" pitchFamily="49" charset="-122"/>
                  <a:ea typeface="黑体" panose="02010609060101010101" pitchFamily="49" charset="-122"/>
                </a:rPr>
                <a:t>共青团员</a:t>
              </a:r>
            </a:p>
          </p:txBody>
        </p:sp>
        <p:sp>
          <p:nvSpPr>
            <p:cNvPr id="27" name="文本框 26"/>
            <p:cNvSpPr txBox="1"/>
            <p:nvPr/>
          </p:nvSpPr>
          <p:spPr>
            <a:xfrm>
              <a:off x="3731259" y="3598214"/>
              <a:ext cx="2382157"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英语四级</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en-US" altLang="zh-CN" sz="2000" dirty="0">
                  <a:solidFill>
                    <a:schemeClr val="accent5">
                      <a:lumMod val="50000"/>
                    </a:schemeClr>
                  </a:solidFill>
                  <a:latin typeface="黑体" panose="02010609060101010101" pitchFamily="49" charset="-122"/>
                  <a:ea typeface="黑体" panose="02010609060101010101" pitchFamily="49" charset="-122"/>
                </a:rPr>
                <a:t>612</a:t>
              </a:r>
              <a:endParaRPr lang="zh-CN" altLang="en-US" sz="2000" dirty="0">
                <a:solidFill>
                  <a:schemeClr val="accent5">
                    <a:lumMod val="50000"/>
                  </a:schemeClr>
                </a:solidFill>
                <a:latin typeface="黑体" panose="02010609060101010101" pitchFamily="49" charset="-122"/>
                <a:ea typeface="黑体" panose="02010609060101010101" pitchFamily="49" charset="-122"/>
              </a:endParaRPr>
            </a:p>
          </p:txBody>
        </p:sp>
        <p:sp>
          <p:nvSpPr>
            <p:cNvPr id="28" name="文本框 27"/>
            <p:cNvSpPr txBox="1"/>
            <p:nvPr/>
          </p:nvSpPr>
          <p:spPr>
            <a:xfrm>
              <a:off x="7105831" y="3571839"/>
              <a:ext cx="2346875"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英语六级</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en-US" altLang="zh-CN" sz="2000" dirty="0">
                  <a:solidFill>
                    <a:schemeClr val="accent5">
                      <a:lumMod val="50000"/>
                    </a:schemeClr>
                  </a:solidFill>
                  <a:latin typeface="黑体" panose="02010609060101010101" pitchFamily="49" charset="-122"/>
                  <a:ea typeface="黑体" panose="02010609060101010101" pitchFamily="49" charset="-122"/>
                </a:rPr>
                <a:t>596</a:t>
              </a:r>
              <a:endParaRPr lang="zh-CN" altLang="en-US" sz="2000" dirty="0">
                <a:solidFill>
                  <a:schemeClr val="accent5">
                    <a:lumMod val="50000"/>
                  </a:schemeClr>
                </a:solidFill>
                <a:latin typeface="黑体" panose="02010609060101010101" pitchFamily="49" charset="-122"/>
                <a:ea typeface="黑体" panose="02010609060101010101" pitchFamily="49" charset="-122"/>
              </a:endParaRPr>
            </a:p>
          </p:txBody>
        </p:sp>
        <p:sp>
          <p:nvSpPr>
            <p:cNvPr id="29" name="圆角矩形 28"/>
            <p:cNvSpPr/>
            <p:nvPr/>
          </p:nvSpPr>
          <p:spPr>
            <a:xfrm flipV="1">
              <a:off x="3556988" y="4673268"/>
              <a:ext cx="6304016"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731259" y="4205170"/>
              <a:ext cx="2382157"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平均绩点</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en-US" altLang="zh-CN" sz="2000" dirty="0">
                  <a:solidFill>
                    <a:schemeClr val="accent5">
                      <a:lumMod val="50000"/>
                    </a:schemeClr>
                  </a:solidFill>
                  <a:latin typeface="黑体" panose="02010609060101010101" pitchFamily="49" charset="-122"/>
                  <a:ea typeface="黑体" panose="02010609060101010101" pitchFamily="49" charset="-122"/>
                </a:rPr>
                <a:t>3.94</a:t>
              </a:r>
              <a:endParaRPr lang="zh-CN" altLang="en-US" sz="2000" dirty="0">
                <a:solidFill>
                  <a:schemeClr val="accent5">
                    <a:lumMod val="50000"/>
                  </a:schemeClr>
                </a:solidFill>
                <a:latin typeface="黑体" panose="02010609060101010101" pitchFamily="49" charset="-122"/>
                <a:ea typeface="黑体" panose="02010609060101010101" pitchFamily="49" charset="-122"/>
              </a:endParaRPr>
            </a:p>
          </p:txBody>
        </p:sp>
        <p:sp>
          <p:nvSpPr>
            <p:cNvPr id="32" name="文本框 31"/>
            <p:cNvSpPr txBox="1"/>
            <p:nvPr/>
          </p:nvSpPr>
          <p:spPr>
            <a:xfrm>
              <a:off x="7105831" y="4198310"/>
              <a:ext cx="2382157" cy="400110"/>
            </a:xfrm>
            <a:prstGeom prst="rect">
              <a:avLst/>
            </a:prstGeom>
            <a:noFill/>
          </p:spPr>
          <p:txBody>
            <a:bodyPr wrap="square" rtlCol="0">
              <a:spAutoFit/>
            </a:bodyPr>
            <a:lstStyle/>
            <a:p>
              <a:r>
                <a:rPr lang="zh-CN" altLang="en-US" sz="2000" b="1" dirty="0">
                  <a:solidFill>
                    <a:schemeClr val="accent5">
                      <a:lumMod val="50000"/>
                    </a:schemeClr>
                  </a:solidFill>
                  <a:latin typeface="黑体" panose="02010609060101010101" pitchFamily="49" charset="-122"/>
                  <a:ea typeface="黑体" panose="02010609060101010101" pitchFamily="49" charset="-122"/>
                </a:rPr>
                <a:t>专业排名</a:t>
              </a:r>
              <a:r>
                <a:rPr lang="en-US" altLang="zh-CN" sz="2000" b="1" dirty="0">
                  <a:solidFill>
                    <a:schemeClr val="accent5">
                      <a:lumMod val="50000"/>
                    </a:schemeClr>
                  </a:solidFill>
                  <a:latin typeface="黑体" panose="02010609060101010101" pitchFamily="49" charset="-122"/>
                  <a:ea typeface="黑体" panose="02010609060101010101" pitchFamily="49" charset="-122"/>
                </a:rPr>
                <a:t>:</a:t>
              </a:r>
              <a:r>
                <a:rPr lang="en-US" altLang="zh-CN" sz="2000" dirty="0">
                  <a:solidFill>
                    <a:schemeClr val="accent5">
                      <a:lumMod val="50000"/>
                    </a:schemeClr>
                  </a:solidFill>
                  <a:latin typeface="黑体" panose="02010609060101010101" pitchFamily="49" charset="-122"/>
                  <a:ea typeface="黑体" panose="02010609060101010101" pitchFamily="49" charset="-122"/>
                </a:rPr>
                <a:t>3/149</a:t>
              </a:r>
              <a:endParaRPr lang="zh-CN" altLang="en-US" sz="2000" dirty="0">
                <a:solidFill>
                  <a:schemeClr val="accent5">
                    <a:lumMod val="50000"/>
                  </a:schemeClr>
                </a:solidFill>
                <a:latin typeface="黑体" panose="02010609060101010101" pitchFamily="49" charset="-122"/>
                <a:ea typeface="黑体" panose="02010609060101010101" pitchFamily="49" charset="-122"/>
              </a:endParaRPr>
            </a:p>
          </p:txBody>
        </p:sp>
      </p:grpSp>
      <p:grpSp>
        <p:nvGrpSpPr>
          <p:cNvPr id="8" name="组合 7"/>
          <p:cNvGrpSpPr/>
          <p:nvPr/>
        </p:nvGrpSpPr>
        <p:grpSpPr>
          <a:xfrm>
            <a:off x="744581" y="1997691"/>
            <a:ext cx="2029097" cy="2656982"/>
            <a:chOff x="844599" y="2000874"/>
            <a:chExt cx="2029097" cy="2656982"/>
          </a:xfrm>
        </p:grpSpPr>
        <p:sp>
          <p:nvSpPr>
            <p:cNvPr id="2" name="矩形 1"/>
            <p:cNvSpPr/>
            <p:nvPr/>
          </p:nvSpPr>
          <p:spPr>
            <a:xfrm>
              <a:off x="844599" y="2000874"/>
              <a:ext cx="2029097" cy="26569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9720" y="2147192"/>
              <a:ext cx="1773717" cy="2364956"/>
            </a:xfrm>
            <a:prstGeom prst="rect">
              <a:avLst/>
            </a:prstGeom>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448235" y="1212798"/>
            <a:ext cx="11264880" cy="4994342"/>
          </a:xfrm>
          <a:prstGeom prst="rect">
            <a:avLst/>
          </a:prstGeom>
          <a:solidFill>
            <a:schemeClr val="bg1"/>
          </a:solidFill>
          <a:ln>
            <a:solidFill>
              <a:schemeClr val="accent1">
                <a:alpha val="50000"/>
              </a:schemeClr>
            </a:solid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21" name="直接连接符 20"/>
          <p:cNvCxnSpPr/>
          <p:nvPr>
            <p:custDataLst>
              <p:tags r:id="rId3"/>
            </p:custDataLst>
          </p:nvPr>
        </p:nvCxnSpPr>
        <p:spPr>
          <a:xfrm>
            <a:off x="1285240" y="5760720"/>
            <a:ext cx="450427" cy="0"/>
          </a:xfrm>
          <a:prstGeom prst="line">
            <a:avLst/>
          </a:prstGeom>
          <a:ln w="50800">
            <a:solidFill>
              <a:schemeClr val="accent1"/>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4"/>
            </p:custDataLst>
          </p:nvPr>
        </p:nvCxnSpPr>
        <p:spPr>
          <a:xfrm>
            <a:off x="1971040" y="5760720"/>
            <a:ext cx="8938260" cy="0"/>
          </a:xfrm>
          <a:prstGeom prst="line">
            <a:avLst/>
          </a:prstGeom>
          <a:ln w="12700">
            <a:solidFill>
              <a:schemeClr val="accent1"/>
            </a:solidFill>
            <a:prstDash val="dash"/>
          </a:ln>
        </p:spPr>
        <p:style>
          <a:lnRef idx="1">
            <a:srgbClr val="00A6CC"/>
          </a:lnRef>
          <a:fillRef idx="0">
            <a:srgbClr val="00A6CC"/>
          </a:fillRef>
          <a:effectRef idx="0">
            <a:srgbClr val="00A6CC"/>
          </a:effectRef>
          <a:fontRef idx="minor">
            <a:sysClr val="windowText" lastClr="000000"/>
          </a:fontRef>
        </p:style>
      </p:cxnSp>
      <p:grpSp>
        <p:nvGrpSpPr>
          <p:cNvPr id="11" name="组合 10"/>
          <p:cNvGrpSpPr/>
          <p:nvPr/>
        </p:nvGrpSpPr>
        <p:grpSpPr>
          <a:xfrm>
            <a:off x="11144704" y="1435961"/>
            <a:ext cx="257175" cy="257175"/>
            <a:chOff x="11075035" y="2193607"/>
            <a:chExt cx="257175" cy="257175"/>
          </a:xfrm>
        </p:grpSpPr>
        <p:sp>
          <p:nvSpPr>
            <p:cNvPr id="30" name="矩形 29"/>
            <p:cNvSpPr/>
            <p:nvPr>
              <p:custDataLst>
                <p:tags r:id="rId7"/>
              </p:custDataLst>
            </p:nvPr>
          </p:nvSpPr>
          <p:spPr>
            <a:xfrm>
              <a:off x="11075035" y="2193925"/>
              <a:ext cx="257175" cy="74930"/>
            </a:xfrm>
            <a:prstGeom prst="rect">
              <a:avLst/>
            </a:prstGeom>
            <a:solidFill>
              <a:schemeClr val="accent1">
                <a:lumMod val="60000"/>
                <a:lumOff val="40000"/>
              </a:schemeClr>
            </a:solid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fontScale="25000" lnSpcReduction="20000"/>
            </a:bodyP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7" name="矩形 36"/>
            <p:cNvSpPr/>
            <p:nvPr>
              <p:custDataLst>
                <p:tags r:id="rId8"/>
              </p:custDataLst>
            </p:nvPr>
          </p:nvSpPr>
          <p:spPr>
            <a:xfrm rot="16200000">
              <a:off x="11165840" y="2284730"/>
              <a:ext cx="257175" cy="74930"/>
            </a:xfrm>
            <a:prstGeom prst="rect">
              <a:avLst/>
            </a:prstGeom>
            <a:solidFill>
              <a:schemeClr val="accent1">
                <a:lumMod val="60000"/>
                <a:lumOff val="40000"/>
              </a:schemeClr>
            </a:solidFill>
            <a:ln>
              <a:noFill/>
            </a:ln>
          </p:spPr>
          <p:style>
            <a:lnRef idx="2">
              <a:srgbClr val="00A6CC">
                <a:shade val="50000"/>
              </a:srgbClr>
            </a:lnRef>
            <a:fillRef idx="1">
              <a:srgbClr val="00A6CC"/>
            </a:fillRef>
            <a:effectRef idx="0">
              <a:srgbClr val="00A6CC"/>
            </a:effectRef>
            <a:fontRef idx="minor">
              <a:sysClr val="window" lastClr="FFFFFF"/>
            </a:fontRef>
          </p:style>
          <p:txBody>
            <a:bodyPr rtlCol="0" anchor="ctr">
              <a:normAutofit fontScale="25000" lnSpcReduction="20000"/>
            </a:bodyP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3" name="文本框 2"/>
          <p:cNvSpPr txBox="1"/>
          <p:nvPr>
            <p:custDataLst>
              <p:tags r:id="rId5"/>
            </p:custDataLst>
          </p:nvPr>
        </p:nvSpPr>
        <p:spPr>
          <a:xfrm>
            <a:off x="1285240" y="337157"/>
            <a:ext cx="4892040" cy="448518"/>
          </a:xfrm>
          <a:prstGeom prst="rect">
            <a:avLst/>
          </a:prstGeom>
          <a:noFill/>
        </p:spPr>
        <p:txBody>
          <a:bodyPr wrap="square" bIns="0" rtlCol="0" anchor="b" anchorCtr="0">
            <a:normAutofit fontScale="85000" lnSpcReduction="20000"/>
          </a:bodyPr>
          <a:lstStyle/>
          <a:p>
            <a:pPr fontAlgn="auto">
              <a:lnSpc>
                <a:spcPct val="100000"/>
              </a:lnSpc>
            </a:pPr>
            <a:r>
              <a:rPr lang="zh-CN" altLang="en-US" sz="3600" b="1" spc="300" dirty="0">
                <a:solidFill>
                  <a:schemeClr val="tx1">
                    <a:lumMod val="85000"/>
                    <a:lumOff val="15000"/>
                  </a:schemeClr>
                </a:solidFill>
                <a:latin typeface="Arial" panose="020B0604020202020204" pitchFamily="34" charset="0"/>
                <a:ea typeface="微软雅黑" panose="020B0503020204020204" pitchFamily="34" charset="-122"/>
              </a:rPr>
              <a:t>个人基本信息</a:t>
            </a:r>
            <a:endPar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7" name="椭圆 6"/>
          <p:cNvSpPr/>
          <p:nvPr userDrawn="1">
            <p:custDataLst>
              <p:tags r:id="rId6"/>
            </p:custDataLst>
          </p:nvPr>
        </p:nvSpPr>
        <p:spPr>
          <a:xfrm>
            <a:off x="469920" y="240665"/>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0" name="圆角矩形 9"/>
          <p:cNvSpPr/>
          <p:nvPr/>
        </p:nvSpPr>
        <p:spPr>
          <a:xfrm flipV="1">
            <a:off x="405938" y="984070"/>
            <a:ext cx="11254839" cy="51396"/>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flipV="1">
            <a:off x="1394458" y="2131998"/>
            <a:ext cx="7263763"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1394456" y="2513595"/>
            <a:ext cx="7263765"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flipV="1">
            <a:off x="1379844" y="3769421"/>
            <a:ext cx="7270263"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94460" y="1426150"/>
            <a:ext cx="1153160" cy="38821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1356771" y="5328286"/>
            <a:ext cx="7270258" cy="59352"/>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4457" y="1438171"/>
            <a:ext cx="1153161" cy="369332"/>
          </a:xfrm>
          <a:prstGeom prst="rect">
            <a:avLst/>
          </a:prstGeom>
          <a:noFill/>
        </p:spPr>
        <p:txBody>
          <a:bodyPr wrap="square" rtlCol="0">
            <a:spAutoFit/>
          </a:bodyPr>
          <a:lstStyle/>
          <a:p>
            <a:r>
              <a:rPr lang="zh-CN" altLang="en-US" dirty="0">
                <a:solidFill>
                  <a:schemeClr val="bg1"/>
                </a:solidFill>
              </a:rPr>
              <a:t>荣誉奖项</a:t>
            </a:r>
          </a:p>
        </p:txBody>
      </p:sp>
      <p:grpSp>
        <p:nvGrpSpPr>
          <p:cNvPr id="16" name="组合 15"/>
          <p:cNvGrpSpPr/>
          <p:nvPr/>
        </p:nvGrpSpPr>
        <p:grpSpPr>
          <a:xfrm>
            <a:off x="1387964" y="2992281"/>
            <a:ext cx="1153163" cy="388212"/>
            <a:chOff x="1394456" y="2775434"/>
            <a:chExt cx="1153163" cy="388212"/>
          </a:xfrm>
        </p:grpSpPr>
        <p:sp>
          <p:nvSpPr>
            <p:cNvPr id="33" name="矩形 32"/>
            <p:cNvSpPr/>
            <p:nvPr/>
          </p:nvSpPr>
          <p:spPr>
            <a:xfrm>
              <a:off x="1394459" y="2775434"/>
              <a:ext cx="1153160" cy="38821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94456" y="2789069"/>
              <a:ext cx="1153161" cy="369332"/>
            </a:xfrm>
            <a:prstGeom prst="rect">
              <a:avLst/>
            </a:prstGeom>
            <a:noFill/>
          </p:spPr>
          <p:txBody>
            <a:bodyPr wrap="square" rtlCol="0">
              <a:spAutoFit/>
            </a:bodyPr>
            <a:lstStyle/>
            <a:p>
              <a:r>
                <a:rPr lang="zh-CN" altLang="en-US" dirty="0">
                  <a:solidFill>
                    <a:schemeClr val="bg1"/>
                  </a:solidFill>
                </a:rPr>
                <a:t>学科竞赛</a:t>
              </a:r>
            </a:p>
          </p:txBody>
        </p:sp>
      </p:grpSp>
      <p:grpSp>
        <p:nvGrpSpPr>
          <p:cNvPr id="44" name="组合 43"/>
          <p:cNvGrpSpPr/>
          <p:nvPr/>
        </p:nvGrpSpPr>
        <p:grpSpPr>
          <a:xfrm>
            <a:off x="1394456" y="4501227"/>
            <a:ext cx="1153162" cy="395802"/>
            <a:chOff x="1394456" y="4144329"/>
            <a:chExt cx="1153162" cy="395802"/>
          </a:xfrm>
        </p:grpSpPr>
        <p:sp>
          <p:nvSpPr>
            <p:cNvPr id="34" name="矩形 33"/>
            <p:cNvSpPr/>
            <p:nvPr/>
          </p:nvSpPr>
          <p:spPr>
            <a:xfrm>
              <a:off x="1394458" y="4151919"/>
              <a:ext cx="1153160" cy="38821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94456" y="4144329"/>
              <a:ext cx="1153161" cy="369332"/>
            </a:xfrm>
            <a:prstGeom prst="rect">
              <a:avLst/>
            </a:prstGeom>
            <a:noFill/>
          </p:spPr>
          <p:txBody>
            <a:bodyPr wrap="square" rtlCol="0">
              <a:spAutoFit/>
            </a:bodyPr>
            <a:lstStyle/>
            <a:p>
              <a:r>
                <a:rPr lang="zh-CN" altLang="en-US" dirty="0">
                  <a:solidFill>
                    <a:schemeClr val="bg1"/>
                  </a:solidFill>
                </a:rPr>
                <a:t>科研经历</a:t>
              </a:r>
            </a:p>
          </p:txBody>
        </p:sp>
      </p:grpSp>
      <p:sp>
        <p:nvSpPr>
          <p:cNvPr id="15" name="文本框 14"/>
          <p:cNvSpPr txBox="1"/>
          <p:nvPr/>
        </p:nvSpPr>
        <p:spPr>
          <a:xfrm>
            <a:off x="1394456" y="1830752"/>
            <a:ext cx="6014297" cy="369332"/>
          </a:xfrm>
          <a:prstGeom prst="rect">
            <a:avLst/>
          </a:prstGeom>
          <a:noFill/>
        </p:spPr>
        <p:txBody>
          <a:bodyPr wrap="square" rtlCol="0">
            <a:spAutoFit/>
          </a:bodyPr>
          <a:lstStyle/>
          <a:p>
            <a:r>
              <a:rPr lang="en-US" altLang="zh-CN" b="1" dirty="0"/>
              <a:t>2020-2021</a:t>
            </a:r>
            <a:r>
              <a:rPr lang="zh-CN" altLang="zh-CN" b="1" dirty="0"/>
              <a:t>学年优秀学生甲等奖学金、三好学生</a:t>
            </a:r>
            <a:endParaRPr lang="zh-CN" altLang="en-US" dirty="0"/>
          </a:p>
        </p:txBody>
      </p:sp>
      <p:sp>
        <p:nvSpPr>
          <p:cNvPr id="41" name="文本框 40"/>
          <p:cNvSpPr txBox="1"/>
          <p:nvPr/>
        </p:nvSpPr>
        <p:spPr>
          <a:xfrm>
            <a:off x="1386336" y="2193111"/>
            <a:ext cx="6014297" cy="369332"/>
          </a:xfrm>
          <a:prstGeom prst="rect">
            <a:avLst/>
          </a:prstGeom>
          <a:noFill/>
        </p:spPr>
        <p:txBody>
          <a:bodyPr wrap="square" rtlCol="0">
            <a:spAutoFit/>
          </a:bodyPr>
          <a:lstStyle/>
          <a:p>
            <a:r>
              <a:rPr lang="en-US" altLang="zh-CN" b="1" dirty="0"/>
              <a:t>2019-2020</a:t>
            </a:r>
            <a:r>
              <a:rPr lang="zh-CN" altLang="zh-CN" b="1" dirty="0"/>
              <a:t>学年优秀学生</a:t>
            </a:r>
            <a:r>
              <a:rPr lang="zh-CN" altLang="en-US" b="1" dirty="0"/>
              <a:t>乙</a:t>
            </a:r>
            <a:r>
              <a:rPr lang="zh-CN" altLang="zh-CN" b="1" dirty="0"/>
              <a:t>等奖学金、</a:t>
            </a:r>
            <a:r>
              <a:rPr lang="zh-CN" altLang="en-US" b="1" dirty="0"/>
              <a:t>优秀</a:t>
            </a:r>
            <a:r>
              <a:rPr lang="zh-CN" altLang="zh-CN" b="1" dirty="0"/>
              <a:t>学生</a:t>
            </a:r>
            <a:endParaRPr lang="zh-CN" altLang="en-US" dirty="0"/>
          </a:p>
        </p:txBody>
      </p:sp>
      <p:sp>
        <p:nvSpPr>
          <p:cNvPr id="42" name="文本框 41"/>
          <p:cNvSpPr txBox="1"/>
          <p:nvPr/>
        </p:nvSpPr>
        <p:spPr>
          <a:xfrm>
            <a:off x="1386336" y="2561051"/>
            <a:ext cx="5856177" cy="369332"/>
          </a:xfrm>
          <a:prstGeom prst="rect">
            <a:avLst/>
          </a:prstGeom>
          <a:noFill/>
        </p:spPr>
        <p:txBody>
          <a:bodyPr wrap="square" rtlCol="0">
            <a:spAutoFit/>
          </a:bodyPr>
          <a:lstStyle/>
          <a:p>
            <a:r>
              <a:rPr lang="en-US" altLang="zh-CN" b="1" dirty="0"/>
              <a:t>2021</a:t>
            </a:r>
            <a:r>
              <a:rPr lang="zh-CN" altLang="zh-CN" b="1" dirty="0"/>
              <a:t>年度武汉大学国家网络安全学院社会活动积极分子</a:t>
            </a:r>
            <a:endParaRPr lang="zh-CN" altLang="zh-CN" dirty="0"/>
          </a:p>
        </p:txBody>
      </p:sp>
      <p:sp>
        <p:nvSpPr>
          <p:cNvPr id="43" name="圆角矩形 42"/>
          <p:cNvSpPr/>
          <p:nvPr/>
        </p:nvSpPr>
        <p:spPr>
          <a:xfrm>
            <a:off x="1386336" y="2876180"/>
            <a:ext cx="7263771"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285240" y="3401511"/>
            <a:ext cx="10458525" cy="369332"/>
          </a:xfrm>
          <a:prstGeom prst="rect">
            <a:avLst/>
          </a:prstGeom>
          <a:noFill/>
        </p:spPr>
        <p:txBody>
          <a:bodyPr wrap="square" rtlCol="0">
            <a:spAutoFit/>
          </a:bodyPr>
          <a:lstStyle/>
          <a:p>
            <a:r>
              <a:rPr lang="zh-CN" altLang="zh-CN" b="1" dirty="0"/>
              <a:t>“</a:t>
            </a:r>
            <a:r>
              <a:rPr lang="en-US" altLang="zh-CN" b="1" dirty="0" err="1"/>
              <a:t>SyncMalStudio</a:t>
            </a:r>
            <a:r>
              <a:rPr lang="zh-CN" altLang="zh-CN" b="1" dirty="0"/>
              <a:t>：基于图神经网络家族溯源技术的恶意样本协同分析平台”</a:t>
            </a:r>
            <a:endParaRPr lang="zh-CN" altLang="en-US" b="1" dirty="0"/>
          </a:p>
        </p:txBody>
      </p:sp>
      <p:sp>
        <p:nvSpPr>
          <p:cNvPr id="46" name="圆角矩形 45"/>
          <p:cNvSpPr/>
          <p:nvPr/>
        </p:nvSpPr>
        <p:spPr>
          <a:xfrm flipV="1">
            <a:off x="1379844" y="4207288"/>
            <a:ext cx="7270263" cy="45719"/>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356772" y="3841192"/>
            <a:ext cx="7796753" cy="369332"/>
          </a:xfrm>
          <a:prstGeom prst="rect">
            <a:avLst/>
          </a:prstGeom>
          <a:noFill/>
        </p:spPr>
        <p:txBody>
          <a:bodyPr wrap="square" rtlCol="0">
            <a:spAutoFit/>
          </a:bodyPr>
          <a:lstStyle/>
          <a:p>
            <a:r>
              <a:rPr lang="zh-CN" altLang="zh-CN" b="1" dirty="0"/>
              <a:t>中国大学生计算机设计大赛国家三等奖</a:t>
            </a:r>
            <a:r>
              <a:rPr lang="en-US" altLang="zh-CN" b="1" dirty="0"/>
              <a:t>:</a:t>
            </a:r>
            <a:r>
              <a:rPr lang="zh-CN" altLang="zh-CN" b="1" dirty="0">
                <a:latin typeface="黑体" panose="02010609060101010101" pitchFamily="49" charset="-122"/>
                <a:ea typeface="黑体" panose="02010609060101010101" pitchFamily="49" charset="-122"/>
              </a:rPr>
              <a:t>《基于</a:t>
            </a:r>
            <a:r>
              <a:rPr lang="en-US" altLang="zh-CN" b="1" dirty="0">
                <a:latin typeface="黑体" panose="02010609060101010101" pitchFamily="49" charset="-122"/>
                <a:ea typeface="黑体" panose="02010609060101010101" pitchFamily="49" charset="-122"/>
              </a:rPr>
              <a:t>unity</a:t>
            </a:r>
            <a:r>
              <a:rPr lang="zh-CN" altLang="zh-CN" b="1" dirty="0">
                <a:latin typeface="黑体" panose="02010609060101010101" pitchFamily="49" charset="-122"/>
                <a:ea typeface="黑体" panose="02010609060101010101" pitchFamily="49" charset="-122"/>
              </a:rPr>
              <a:t>的冬奥主题</a:t>
            </a:r>
            <a:r>
              <a:rPr lang="en-US" altLang="zh-CN" b="1" dirty="0">
                <a:latin typeface="黑体" panose="02010609060101010101" pitchFamily="49" charset="-122"/>
                <a:ea typeface="黑体" panose="02010609060101010101" pitchFamily="49" charset="-122"/>
              </a:rPr>
              <a:t>VR</a:t>
            </a:r>
            <a:r>
              <a:rPr lang="zh-CN" altLang="zh-CN" b="1" dirty="0">
                <a:latin typeface="黑体" panose="02010609060101010101" pitchFamily="49" charset="-122"/>
                <a:ea typeface="黑体" panose="02010609060101010101" pitchFamily="49" charset="-122"/>
              </a:rPr>
              <a:t>体验游戏</a:t>
            </a:r>
            <a:r>
              <a:rPr lang="zh-CN" altLang="zh-CN" dirty="0"/>
              <a:t>》</a:t>
            </a:r>
            <a:endParaRPr lang="zh-CN" altLang="en-US" b="1" dirty="0"/>
          </a:p>
        </p:txBody>
      </p:sp>
      <p:sp>
        <p:nvSpPr>
          <p:cNvPr id="48" name="文本框 47"/>
          <p:cNvSpPr txBox="1"/>
          <p:nvPr/>
        </p:nvSpPr>
        <p:spPr>
          <a:xfrm>
            <a:off x="1356771" y="4916471"/>
            <a:ext cx="7796753" cy="369332"/>
          </a:xfrm>
          <a:prstGeom prst="rect">
            <a:avLst/>
          </a:prstGeom>
          <a:noFill/>
        </p:spPr>
        <p:txBody>
          <a:bodyPr wrap="square" rtlCol="0">
            <a:spAutoFit/>
          </a:bodyPr>
          <a:lstStyle/>
          <a:p>
            <a:r>
              <a:rPr lang="en-US" altLang="zh-CN" b="1" dirty="0"/>
              <a:t>Manifold Learning Distinguisher in Side-Channel Attack</a:t>
            </a:r>
            <a:endParaRPr lang="zh-CN" altLang="en-US" b="1" dirty="0"/>
          </a:p>
        </p:txBody>
      </p:sp>
      <p:sp>
        <p:nvSpPr>
          <p:cNvPr id="49" name="文本框 48"/>
          <p:cNvSpPr txBox="1"/>
          <p:nvPr/>
        </p:nvSpPr>
        <p:spPr>
          <a:xfrm>
            <a:off x="2678634" y="4500775"/>
            <a:ext cx="5153025" cy="369332"/>
          </a:xfrm>
          <a:prstGeom prst="rect">
            <a:avLst/>
          </a:prstGeom>
          <a:noFill/>
        </p:spPr>
        <p:txBody>
          <a:bodyPr wrap="square" rtlCol="0">
            <a:spAutoFit/>
          </a:bodyPr>
          <a:lstStyle/>
          <a:p>
            <a:r>
              <a:rPr lang="zh-CN" altLang="en-US" b="1" dirty="0"/>
              <a:t>武汉大学国家网络安全学院欧长海教授实验室</a:t>
            </a:r>
          </a:p>
        </p:txBody>
      </p:sp>
    </p:spTree>
    <p:custDataLst>
      <p:tags r:id="rId1"/>
    </p:custDataLst>
    <p:extLst>
      <p:ext uri="{BB962C8B-B14F-4D97-AF65-F5344CB8AC3E}">
        <p14:creationId xmlns:p14="http://schemas.microsoft.com/office/powerpoint/2010/main" val="2935921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5"/>
          <p:cNvSpPr/>
          <p:nvPr/>
        </p:nvSpPr>
        <p:spPr>
          <a:xfrm rot="21192135" flipV="1">
            <a:off x="6808788" y="2668588"/>
            <a:ext cx="9952037"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椭圆 5"/>
          <p:cNvSpPr/>
          <p:nvPr/>
        </p:nvSpPr>
        <p:spPr>
          <a:xfrm rot="523637" flipV="1">
            <a:off x="7156450" y="55245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椭圆 5"/>
          <p:cNvSpPr/>
          <p:nvPr/>
        </p:nvSpPr>
        <p:spPr>
          <a:xfrm rot="583429" flipV="1">
            <a:off x="6827838" y="-681038"/>
            <a:ext cx="9950450"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椭圆 5"/>
          <p:cNvSpPr/>
          <p:nvPr/>
        </p:nvSpPr>
        <p:spPr>
          <a:xfrm rot="21306779" flipV="1">
            <a:off x="7002463" y="1374775"/>
            <a:ext cx="9950450"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椭圆 5"/>
          <p:cNvSpPr/>
          <p:nvPr/>
        </p:nvSpPr>
        <p:spPr>
          <a:xfrm rot="21192135" flipV="1">
            <a:off x="8504238" y="2424113"/>
            <a:ext cx="9952037" cy="5100637"/>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50000"/>
                  <a:lumOff val="50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椭圆 5"/>
          <p:cNvSpPr/>
          <p:nvPr/>
        </p:nvSpPr>
        <p:spPr>
          <a:xfrm rot="523637" flipV="1">
            <a:off x="8851900" y="309563"/>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 name="椭圆 5"/>
          <p:cNvSpPr/>
          <p:nvPr/>
        </p:nvSpPr>
        <p:spPr>
          <a:xfrm rot="583429" flipV="1">
            <a:off x="8521700" y="-923925"/>
            <a:ext cx="9952038" cy="5099050"/>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C00000">
                  <a:alpha val="25000"/>
                  <a:lumMod val="42000"/>
                  <a:lumOff val="58000"/>
                </a:srgbClr>
              </a:gs>
              <a:gs pos="100000">
                <a:srgbClr val="FE978C"/>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椭圆 5"/>
          <p:cNvSpPr/>
          <p:nvPr/>
        </p:nvSpPr>
        <p:spPr>
          <a:xfrm rot="21306779" flipV="1">
            <a:off x="8696325" y="1130300"/>
            <a:ext cx="9952038" cy="5100638"/>
          </a:xfrm>
          <a:custGeom>
            <a:avLst/>
            <a:gdLst>
              <a:gd name="connsiteX0" fmla="*/ 0 w 10078621"/>
              <a:gd name="connsiteY0" fmla="*/ 1473200 h 2946400"/>
              <a:gd name="connsiteX1" fmla="*/ 5039311 w 10078621"/>
              <a:gd name="connsiteY1" fmla="*/ 0 h 2946400"/>
              <a:gd name="connsiteX2" fmla="*/ 10078622 w 10078621"/>
              <a:gd name="connsiteY2" fmla="*/ 1473200 h 2946400"/>
              <a:gd name="connsiteX3" fmla="*/ 5039311 w 10078621"/>
              <a:gd name="connsiteY3" fmla="*/ 2946400 h 2946400"/>
              <a:gd name="connsiteX4" fmla="*/ 0 w 10078621"/>
              <a:gd name="connsiteY4" fmla="*/ 1473200 h 2946400"/>
              <a:gd name="connsiteX0-1" fmla="*/ 0 w 10078622"/>
              <a:gd name="connsiteY0-2" fmla="*/ 1473200 h 2946400"/>
              <a:gd name="connsiteX1-3" fmla="*/ 5039311 w 10078622"/>
              <a:gd name="connsiteY1-4" fmla="*/ 0 h 2946400"/>
              <a:gd name="connsiteX2-5" fmla="*/ 10078622 w 10078622"/>
              <a:gd name="connsiteY2-6" fmla="*/ 1473200 h 2946400"/>
              <a:gd name="connsiteX3-7" fmla="*/ 5039311 w 10078622"/>
              <a:gd name="connsiteY3-8" fmla="*/ 2946400 h 2946400"/>
              <a:gd name="connsiteX4-9" fmla="*/ 0 w 10078622"/>
              <a:gd name="connsiteY4-10" fmla="*/ 1473200 h 2946400"/>
              <a:gd name="connsiteX0-11" fmla="*/ 0 w 10078622"/>
              <a:gd name="connsiteY0-12" fmla="*/ 1473200 h 2946400"/>
              <a:gd name="connsiteX1-13" fmla="*/ 5039311 w 10078622"/>
              <a:gd name="connsiteY1-14" fmla="*/ 0 h 2946400"/>
              <a:gd name="connsiteX2-15" fmla="*/ 10078622 w 10078622"/>
              <a:gd name="connsiteY2-16" fmla="*/ 1473200 h 2946400"/>
              <a:gd name="connsiteX3-17" fmla="*/ 5039311 w 10078622"/>
              <a:gd name="connsiteY3-18" fmla="*/ 2946400 h 2946400"/>
              <a:gd name="connsiteX4-19" fmla="*/ 0 w 10078622"/>
              <a:gd name="connsiteY4-20" fmla="*/ 1473200 h 2946400"/>
              <a:gd name="connsiteX0-21" fmla="*/ 0 w 10078622"/>
              <a:gd name="connsiteY0-22" fmla="*/ 1473200 h 2946400"/>
              <a:gd name="connsiteX1-23" fmla="*/ 5039311 w 10078622"/>
              <a:gd name="connsiteY1-24" fmla="*/ 0 h 2946400"/>
              <a:gd name="connsiteX2-25" fmla="*/ 10078622 w 10078622"/>
              <a:gd name="connsiteY2-26" fmla="*/ 1473200 h 2946400"/>
              <a:gd name="connsiteX3-27" fmla="*/ 5039311 w 10078622"/>
              <a:gd name="connsiteY3-28" fmla="*/ 2946400 h 2946400"/>
              <a:gd name="connsiteX4-29" fmla="*/ 0 w 10078622"/>
              <a:gd name="connsiteY4-30" fmla="*/ 1473200 h 294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8622" h="2946400">
                <a:moveTo>
                  <a:pt x="0" y="1473200"/>
                </a:moveTo>
                <a:cubicBezTo>
                  <a:pt x="870857" y="688603"/>
                  <a:pt x="2256176" y="0"/>
                  <a:pt x="5039311" y="0"/>
                </a:cubicBezTo>
                <a:cubicBezTo>
                  <a:pt x="7822446" y="0"/>
                  <a:pt x="10078622" y="659574"/>
                  <a:pt x="10078622" y="1473200"/>
                </a:cubicBezTo>
                <a:cubicBezTo>
                  <a:pt x="10078622" y="2286826"/>
                  <a:pt x="7822446" y="2946400"/>
                  <a:pt x="5039311" y="2946400"/>
                </a:cubicBezTo>
                <a:cubicBezTo>
                  <a:pt x="2256176" y="2946400"/>
                  <a:pt x="943429" y="2475512"/>
                  <a:pt x="0" y="1473200"/>
                </a:cubicBezTo>
                <a:close/>
              </a:path>
            </a:pathLst>
          </a:custGeom>
          <a:gradFill>
            <a:gsLst>
              <a:gs pos="0">
                <a:srgbClr val="0070C0">
                  <a:alpha val="25000"/>
                  <a:lumMod val="70000"/>
                  <a:lumOff val="30000"/>
                </a:srgbClr>
              </a:gs>
              <a:gs pos="100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2822575" y="1781175"/>
            <a:ext cx="1562100" cy="1562100"/>
          </a:xfrm>
          <a:prstGeom prst="rect">
            <a:avLst/>
          </a:prstGeom>
          <a:solidFill>
            <a:srgbClr val="FE9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02</a:t>
            </a:r>
            <a:endParaRPr kumimoji="0" lang="zh-CN" altLang="en-US" sz="8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1202975" y="3710305"/>
            <a:ext cx="480131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6000" b="1" dirty="0">
                <a:solidFill>
                  <a:srgbClr val="00B0F0"/>
                </a:solidFill>
                <a:latin typeface="微软雅黑" panose="020B0503020204020204" pitchFamily="34" charset="-122"/>
                <a:ea typeface="微软雅黑" panose="020B0503020204020204" pitchFamily="34" charset="-122"/>
              </a:rPr>
              <a:t>本科课程学习</a:t>
            </a:r>
            <a:endParaRPr kumimoji="1" lang="zh-CN" altLang="en-US" sz="60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84152" y="249460"/>
            <a:ext cx="4892040" cy="701040"/>
          </a:xfrm>
          <a:prstGeom prst="rect">
            <a:avLst/>
          </a:prstGeom>
          <a:noFill/>
        </p:spPr>
        <p:txBody>
          <a:bodyPr wrap="square" bIns="0" rtlCol="0" anchor="b" anchorCtr="0">
            <a:normAutofit/>
          </a:bodyPr>
          <a:lstStyle/>
          <a:p>
            <a:pPr fontAlgn="auto">
              <a:lnSpc>
                <a:spcPct val="100000"/>
              </a:lnSpc>
            </a:pPr>
            <a:r>
              <a:rPr lang="zh-CN" altLang="en-US" sz="3200" b="1" spc="300" dirty="0">
                <a:solidFill>
                  <a:schemeClr val="tx1">
                    <a:lumMod val="85000"/>
                    <a:lumOff val="15000"/>
                  </a:schemeClr>
                </a:solidFill>
                <a:latin typeface="Arial" panose="020B0604020202020204" pitchFamily="34" charset="0"/>
                <a:ea typeface="微软雅黑" panose="020B0503020204020204" pitchFamily="34" charset="-122"/>
              </a:rPr>
              <a:t>本科课程学习</a:t>
            </a:r>
            <a:endParaRPr lang="zh-CN" altLang="en-US" sz="3200" b="1"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11" name="椭圆 10"/>
          <p:cNvSpPr/>
          <p:nvPr userDrawn="1">
            <p:custDataLst>
              <p:tags r:id="rId3"/>
            </p:custDataLst>
          </p:nvPr>
        </p:nvSpPr>
        <p:spPr>
          <a:xfrm>
            <a:off x="439784" y="367831"/>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649144" y="1239050"/>
            <a:ext cx="3810362" cy="5229909"/>
          </a:xfrm>
          <a:prstGeom prst="rect">
            <a:avLst/>
          </a:prstGeom>
        </p:spPr>
      </p:pic>
      <p:pic>
        <p:nvPicPr>
          <p:cNvPr id="4" name="图片 3"/>
          <p:cNvPicPr>
            <a:picLocks noChangeAspect="1"/>
          </p:cNvPicPr>
          <p:nvPr/>
        </p:nvPicPr>
        <p:blipFill>
          <a:blip r:embed="rId7"/>
          <a:stretch>
            <a:fillRect/>
          </a:stretch>
        </p:blipFill>
        <p:spPr>
          <a:xfrm>
            <a:off x="6176192" y="1387684"/>
            <a:ext cx="4384232" cy="4242453"/>
          </a:xfrm>
          <a:prstGeom prst="rect">
            <a:avLst/>
          </a:prstGeom>
        </p:spPr>
      </p:pic>
    </p:spTree>
    <p:custDataLst>
      <p:tags r:id="rId1"/>
    </p:custDataLst>
    <p:extLst>
      <p:ext uri="{BB962C8B-B14F-4D97-AF65-F5344CB8AC3E}">
        <p14:creationId xmlns:p14="http://schemas.microsoft.com/office/powerpoint/2010/main" val="32739382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1774" y="130320"/>
            <a:ext cx="4892040" cy="701040"/>
          </a:xfrm>
          <a:prstGeom prst="rect">
            <a:avLst/>
          </a:prstGeom>
          <a:noFill/>
        </p:spPr>
        <p:txBody>
          <a:bodyPr wrap="square" bIns="0" rtlCol="0" anchor="b" anchorCtr="0">
            <a:normAutofit/>
          </a:bodyPr>
          <a:lstStyle/>
          <a:p>
            <a:pPr fontAlgn="auto">
              <a:lnSpc>
                <a:spcPct val="100000"/>
              </a:lnSpc>
            </a:pPr>
            <a:r>
              <a:rPr lang="zh-CN" altLang="en-US" sz="3200" b="1" spc="300" dirty="0">
                <a:solidFill>
                  <a:schemeClr val="tx1">
                    <a:lumMod val="85000"/>
                    <a:lumOff val="15000"/>
                  </a:schemeClr>
                </a:solidFill>
                <a:latin typeface="Arial" panose="020B0604020202020204" pitchFamily="34" charset="0"/>
                <a:ea typeface="微软雅黑" panose="020B0503020204020204" pitchFamily="34" charset="-122"/>
              </a:rPr>
              <a:t>本科课程学习</a:t>
            </a:r>
            <a:endParaRPr lang="zh-CN" altLang="en-US" sz="3200" b="1"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11" name="椭圆 10"/>
          <p:cNvSpPr/>
          <p:nvPr userDrawn="1">
            <p:custDataLst>
              <p:tags r:id="rId3"/>
            </p:custDataLst>
          </p:nvPr>
        </p:nvSpPr>
        <p:spPr>
          <a:xfrm>
            <a:off x="439784" y="286385"/>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819163" y="935355"/>
            <a:ext cx="3837261" cy="5748651"/>
          </a:xfrm>
          <a:prstGeom prst="rect">
            <a:avLst/>
          </a:prstGeom>
        </p:spPr>
      </p:pic>
      <p:pic>
        <p:nvPicPr>
          <p:cNvPr id="5" name="图片 4"/>
          <p:cNvPicPr>
            <a:picLocks noChangeAspect="1"/>
          </p:cNvPicPr>
          <p:nvPr/>
        </p:nvPicPr>
        <p:blipFill>
          <a:blip r:embed="rId7"/>
          <a:stretch>
            <a:fillRect/>
          </a:stretch>
        </p:blipFill>
        <p:spPr>
          <a:xfrm>
            <a:off x="6288222" y="894049"/>
            <a:ext cx="3993551" cy="5789957"/>
          </a:xfrm>
          <a:prstGeom prst="rect">
            <a:avLst/>
          </a:prstGeom>
        </p:spPr>
      </p:pic>
    </p:spTree>
    <p:custDataLst>
      <p:tags r:id="rId1"/>
    </p:custDataLst>
    <p:extLst>
      <p:ext uri="{BB962C8B-B14F-4D97-AF65-F5344CB8AC3E}">
        <p14:creationId xmlns:p14="http://schemas.microsoft.com/office/powerpoint/2010/main" val="19400651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2860" y="425064"/>
            <a:ext cx="4892040" cy="701040"/>
          </a:xfrm>
          <a:prstGeom prst="rect">
            <a:avLst/>
          </a:prstGeom>
          <a:noFill/>
        </p:spPr>
        <p:txBody>
          <a:bodyPr wrap="square" bIns="0" rtlCol="0" anchor="b" anchorCtr="0">
            <a:normAutofit/>
          </a:bodyPr>
          <a:lstStyle/>
          <a:p>
            <a:pPr fontAlgn="auto">
              <a:lnSpc>
                <a:spcPct val="100000"/>
              </a:lnSpc>
            </a:pPr>
            <a:r>
              <a:rPr lang="zh-CN" altLang="en-US" sz="3200" b="1" spc="300" dirty="0">
                <a:solidFill>
                  <a:schemeClr val="tx1">
                    <a:lumMod val="85000"/>
                    <a:lumOff val="15000"/>
                  </a:schemeClr>
                </a:solidFill>
                <a:uFillTx/>
                <a:latin typeface="Arial" panose="020B0604020202020204" pitchFamily="34" charset="0"/>
                <a:ea typeface="微软雅黑" panose="020B0503020204020204" pitchFamily="34" charset="-122"/>
              </a:rPr>
              <a:t>重要专业课课程成绩</a:t>
            </a:r>
          </a:p>
        </p:txBody>
      </p:sp>
      <p:sp>
        <p:nvSpPr>
          <p:cNvPr id="11" name="椭圆 10"/>
          <p:cNvSpPr/>
          <p:nvPr userDrawn="1">
            <p:custDataLst>
              <p:tags r:id="rId3"/>
            </p:custDataLst>
          </p:nvPr>
        </p:nvSpPr>
        <p:spPr>
          <a:xfrm>
            <a:off x="488950" y="591185"/>
            <a:ext cx="648970" cy="648970"/>
          </a:xfrm>
          <a:prstGeom prst="ellipse">
            <a:avLst/>
          </a:prstGeom>
          <a:solidFill>
            <a:schemeClr val="bg1"/>
          </a:solidFill>
          <a:ln w="152400">
            <a:gradFill flip="none" rotWithShape="1">
              <a:gsLst>
                <a:gs pos="0">
                  <a:schemeClr val="accent1">
                    <a:lumMod val="5000"/>
                    <a:lumOff val="95000"/>
                  </a:schemeClr>
                </a:gs>
                <a:gs pos="31000">
                  <a:schemeClr val="accent1">
                    <a:lumMod val="45000"/>
                    <a:lumOff val="55000"/>
                  </a:schemeClr>
                </a:gs>
                <a:gs pos="66000">
                  <a:schemeClr val="accent1">
                    <a:lumMod val="45000"/>
                    <a:lumOff val="5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85000"/>
                  <a:lumOff val="15000"/>
                </a:schemeClr>
              </a:solidFill>
              <a:latin typeface="Arial" panose="020B0604020202020204" pitchFamily="34" charset="0"/>
              <a:sym typeface="+mn-lt"/>
            </a:endParaRPr>
          </a:p>
        </p:txBody>
      </p:sp>
      <p:sp>
        <p:nvSpPr>
          <p:cNvPr id="12" name="文本框 11"/>
          <p:cNvSpPr txBox="1"/>
          <p:nvPr>
            <p:custDataLst>
              <p:tags r:id="rId4"/>
            </p:custDataLst>
          </p:nvPr>
        </p:nvSpPr>
        <p:spPr>
          <a:xfrm>
            <a:off x="1479550" y="1016801"/>
            <a:ext cx="4892040" cy="444500"/>
          </a:xfrm>
          <a:prstGeom prst="rect">
            <a:avLst/>
          </a:prstGeom>
          <a:noFill/>
        </p:spPr>
        <p:txBody>
          <a:bodyPr wrap="square" tIns="0" bIns="46990" rtlCol="0" anchor="t" anchorCtr="0"/>
          <a:lstStyle/>
          <a:p>
            <a:pPr fontAlgn="auto">
              <a:lnSpc>
                <a:spcPct val="100000"/>
              </a:lnSpc>
            </a:pPr>
            <a:endParaRPr lang="zh-CN" altLang="en-US" spc="3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748012319"/>
              </p:ext>
            </p:extLst>
          </p:nvPr>
        </p:nvGraphicFramePr>
        <p:xfrm>
          <a:off x="2467429" y="1491946"/>
          <a:ext cx="6819446" cy="4089069"/>
        </p:xfrm>
        <a:graphic>
          <a:graphicData uri="http://schemas.openxmlformats.org/drawingml/2006/table">
            <a:tbl>
              <a:tblPr firstRow="1" bandRow="1">
                <a:tableStyleId>{5C22544A-7EE6-4342-B048-85BDC9FD1C3A}</a:tableStyleId>
              </a:tblPr>
              <a:tblGrid>
                <a:gridCol w="3503711">
                  <a:extLst>
                    <a:ext uri="{9D8B030D-6E8A-4147-A177-3AD203B41FA5}">
                      <a16:colId xmlns:a16="http://schemas.microsoft.com/office/drawing/2014/main" val="1440761902"/>
                    </a:ext>
                  </a:extLst>
                </a:gridCol>
                <a:gridCol w="3315735">
                  <a:extLst>
                    <a:ext uri="{9D8B030D-6E8A-4147-A177-3AD203B41FA5}">
                      <a16:colId xmlns:a16="http://schemas.microsoft.com/office/drawing/2014/main" val="540939299"/>
                    </a:ext>
                  </a:extLst>
                </a:gridCol>
              </a:tblGrid>
              <a:tr h="371885">
                <a:tc>
                  <a:txBody>
                    <a:bodyPr/>
                    <a:lstStyle/>
                    <a:p>
                      <a:r>
                        <a:rPr lang="zh-CN" altLang="en-US" dirty="0">
                          <a:solidFill>
                            <a:schemeClr val="tx1"/>
                          </a:solidFill>
                        </a:rPr>
                        <a:t>课程名称</a:t>
                      </a:r>
                    </a:p>
                  </a:txBody>
                  <a:tcPr/>
                </a:tc>
                <a:tc>
                  <a:txBody>
                    <a:bodyPr/>
                    <a:lstStyle/>
                    <a:p>
                      <a:r>
                        <a:rPr lang="zh-CN" altLang="en-US" dirty="0">
                          <a:solidFill>
                            <a:schemeClr val="tx1"/>
                          </a:solidFill>
                        </a:rPr>
                        <a:t>成绩</a:t>
                      </a:r>
                    </a:p>
                  </a:txBody>
                  <a:tcPr/>
                </a:tc>
                <a:extLst>
                  <a:ext uri="{0D108BD9-81ED-4DB2-BD59-A6C34878D82A}">
                    <a16:rowId xmlns:a16="http://schemas.microsoft.com/office/drawing/2014/main" val="2293753172"/>
                  </a:ext>
                </a:extLst>
              </a:tr>
              <a:tr h="371885">
                <a:tc>
                  <a:txBody>
                    <a:bodyPr/>
                    <a:lstStyle/>
                    <a:p>
                      <a:r>
                        <a:rPr lang="zh-CN" altLang="en-US" dirty="0"/>
                        <a:t>信息安全数学基础</a:t>
                      </a:r>
                    </a:p>
                  </a:txBody>
                  <a:tcPr/>
                </a:tc>
                <a:tc>
                  <a:txBody>
                    <a:bodyPr/>
                    <a:lstStyle/>
                    <a:p>
                      <a:r>
                        <a:rPr lang="en-US" altLang="zh-CN" dirty="0"/>
                        <a:t>99</a:t>
                      </a:r>
                      <a:endParaRPr lang="zh-CN" altLang="en-US" dirty="0"/>
                    </a:p>
                  </a:txBody>
                  <a:tcPr/>
                </a:tc>
                <a:extLst>
                  <a:ext uri="{0D108BD9-81ED-4DB2-BD59-A6C34878D82A}">
                    <a16:rowId xmlns:a16="http://schemas.microsoft.com/office/drawing/2014/main" val="472793849"/>
                  </a:ext>
                </a:extLst>
              </a:tr>
              <a:tr h="371885">
                <a:tc>
                  <a:txBody>
                    <a:bodyPr/>
                    <a:lstStyle/>
                    <a:p>
                      <a:r>
                        <a:rPr lang="zh-CN" altLang="en-US" dirty="0"/>
                        <a:t>概率论与数理统计</a:t>
                      </a:r>
                    </a:p>
                  </a:txBody>
                  <a:tcPr/>
                </a:tc>
                <a:tc>
                  <a:txBody>
                    <a:bodyPr/>
                    <a:lstStyle/>
                    <a:p>
                      <a:r>
                        <a:rPr lang="en-US" altLang="zh-CN" dirty="0"/>
                        <a:t>98</a:t>
                      </a:r>
                      <a:endParaRPr lang="zh-CN" altLang="en-US" dirty="0"/>
                    </a:p>
                  </a:txBody>
                  <a:tcPr/>
                </a:tc>
                <a:extLst>
                  <a:ext uri="{0D108BD9-81ED-4DB2-BD59-A6C34878D82A}">
                    <a16:rowId xmlns:a16="http://schemas.microsoft.com/office/drawing/2014/main" val="100804221"/>
                  </a:ext>
                </a:extLst>
              </a:tr>
              <a:tr h="371885">
                <a:tc>
                  <a:txBody>
                    <a:bodyPr/>
                    <a:lstStyle/>
                    <a:p>
                      <a:r>
                        <a:rPr lang="zh-CN" altLang="en-US" dirty="0"/>
                        <a:t>离散数学</a:t>
                      </a:r>
                    </a:p>
                  </a:txBody>
                  <a:tcPr/>
                </a:tc>
                <a:tc>
                  <a:txBody>
                    <a:bodyPr/>
                    <a:lstStyle/>
                    <a:p>
                      <a:r>
                        <a:rPr lang="en-US" altLang="zh-CN" dirty="0"/>
                        <a:t>92</a:t>
                      </a:r>
                      <a:endParaRPr lang="zh-CN" altLang="en-US" dirty="0"/>
                    </a:p>
                  </a:txBody>
                  <a:tcPr/>
                </a:tc>
                <a:extLst>
                  <a:ext uri="{0D108BD9-81ED-4DB2-BD59-A6C34878D82A}">
                    <a16:rowId xmlns:a16="http://schemas.microsoft.com/office/drawing/2014/main" val="1416382966"/>
                  </a:ext>
                </a:extLst>
              </a:tr>
              <a:tr h="371885">
                <a:tc>
                  <a:txBody>
                    <a:bodyPr/>
                    <a:lstStyle/>
                    <a:p>
                      <a:r>
                        <a:rPr lang="zh-CN" altLang="en-US" dirty="0"/>
                        <a:t>线性代数</a:t>
                      </a:r>
                    </a:p>
                  </a:txBody>
                  <a:tcPr/>
                </a:tc>
                <a:tc>
                  <a:txBody>
                    <a:bodyPr/>
                    <a:lstStyle/>
                    <a:p>
                      <a:r>
                        <a:rPr lang="en-US" altLang="zh-CN" dirty="0"/>
                        <a:t>94</a:t>
                      </a:r>
                      <a:endParaRPr lang="zh-CN" altLang="en-US" dirty="0"/>
                    </a:p>
                  </a:txBody>
                  <a:tcPr/>
                </a:tc>
                <a:extLst>
                  <a:ext uri="{0D108BD9-81ED-4DB2-BD59-A6C34878D82A}">
                    <a16:rowId xmlns:a16="http://schemas.microsoft.com/office/drawing/2014/main" val="3475824073"/>
                  </a:ext>
                </a:extLst>
              </a:tr>
              <a:tr h="371885">
                <a:tc>
                  <a:txBody>
                    <a:bodyPr/>
                    <a:lstStyle/>
                    <a:p>
                      <a:r>
                        <a:rPr lang="zh-CN" altLang="en-US" dirty="0"/>
                        <a:t>计算机组成原理</a:t>
                      </a:r>
                    </a:p>
                  </a:txBody>
                  <a:tcPr/>
                </a:tc>
                <a:tc>
                  <a:txBody>
                    <a:bodyPr/>
                    <a:lstStyle/>
                    <a:p>
                      <a:r>
                        <a:rPr lang="en-US" altLang="zh-CN" dirty="0"/>
                        <a:t>96</a:t>
                      </a:r>
                      <a:endParaRPr lang="zh-CN" altLang="en-US" dirty="0"/>
                    </a:p>
                  </a:txBody>
                  <a:tcPr/>
                </a:tc>
                <a:extLst>
                  <a:ext uri="{0D108BD9-81ED-4DB2-BD59-A6C34878D82A}">
                    <a16:rowId xmlns:a16="http://schemas.microsoft.com/office/drawing/2014/main" val="708361833"/>
                  </a:ext>
                </a:extLst>
              </a:tr>
              <a:tr h="366791">
                <a:tc>
                  <a:txBody>
                    <a:bodyPr/>
                    <a:lstStyle/>
                    <a:p>
                      <a:r>
                        <a:rPr lang="zh-CN" altLang="en-US" dirty="0"/>
                        <a:t>数据结构</a:t>
                      </a:r>
                    </a:p>
                  </a:txBody>
                  <a:tcPr/>
                </a:tc>
                <a:tc>
                  <a:txBody>
                    <a:bodyPr/>
                    <a:lstStyle/>
                    <a:p>
                      <a:r>
                        <a:rPr lang="en-US" altLang="zh-CN" dirty="0"/>
                        <a:t>93</a:t>
                      </a:r>
                      <a:endParaRPr lang="zh-CN" altLang="en-US" dirty="0"/>
                    </a:p>
                  </a:txBody>
                  <a:tcPr/>
                </a:tc>
                <a:extLst>
                  <a:ext uri="{0D108BD9-81ED-4DB2-BD59-A6C34878D82A}">
                    <a16:rowId xmlns:a16="http://schemas.microsoft.com/office/drawing/2014/main" val="4075882521"/>
                  </a:ext>
                </a:extLst>
              </a:tr>
              <a:tr h="371885">
                <a:tc>
                  <a:txBody>
                    <a:bodyPr/>
                    <a:lstStyle/>
                    <a:p>
                      <a:r>
                        <a:rPr lang="zh-CN" altLang="en-US" dirty="0"/>
                        <a:t>操作系统原理</a:t>
                      </a:r>
                    </a:p>
                  </a:txBody>
                  <a:tcPr/>
                </a:tc>
                <a:tc>
                  <a:txBody>
                    <a:bodyPr/>
                    <a:lstStyle/>
                    <a:p>
                      <a:r>
                        <a:rPr lang="en-US" altLang="zh-CN" dirty="0"/>
                        <a:t>94</a:t>
                      </a:r>
                      <a:endParaRPr lang="zh-CN" altLang="en-US" dirty="0"/>
                    </a:p>
                  </a:txBody>
                  <a:tcPr/>
                </a:tc>
                <a:extLst>
                  <a:ext uri="{0D108BD9-81ED-4DB2-BD59-A6C34878D82A}">
                    <a16:rowId xmlns:a16="http://schemas.microsoft.com/office/drawing/2014/main" val="2656562916"/>
                  </a:ext>
                </a:extLst>
              </a:tr>
              <a:tr h="371885">
                <a:tc>
                  <a:txBody>
                    <a:bodyPr/>
                    <a:lstStyle/>
                    <a:p>
                      <a:r>
                        <a:rPr lang="zh-CN" altLang="en-US" dirty="0"/>
                        <a:t>网络安全</a:t>
                      </a:r>
                    </a:p>
                  </a:txBody>
                  <a:tcPr/>
                </a:tc>
                <a:tc>
                  <a:txBody>
                    <a:bodyPr/>
                    <a:lstStyle/>
                    <a:p>
                      <a:r>
                        <a:rPr lang="en-US" altLang="zh-CN" dirty="0"/>
                        <a:t>94</a:t>
                      </a:r>
                      <a:endParaRPr lang="zh-CN" altLang="en-US" dirty="0"/>
                    </a:p>
                  </a:txBody>
                  <a:tcPr/>
                </a:tc>
                <a:extLst>
                  <a:ext uri="{0D108BD9-81ED-4DB2-BD59-A6C34878D82A}">
                    <a16:rowId xmlns:a16="http://schemas.microsoft.com/office/drawing/2014/main" val="2432558528"/>
                  </a:ext>
                </a:extLst>
              </a:tr>
              <a:tr h="375313">
                <a:tc>
                  <a:txBody>
                    <a:bodyPr/>
                    <a:lstStyle/>
                    <a:p>
                      <a:r>
                        <a:rPr lang="zh-CN" altLang="en-US" dirty="0"/>
                        <a:t>密码学</a:t>
                      </a:r>
                    </a:p>
                  </a:txBody>
                  <a:tcPr/>
                </a:tc>
                <a:tc>
                  <a:txBody>
                    <a:bodyPr/>
                    <a:lstStyle/>
                    <a:p>
                      <a:r>
                        <a:rPr lang="en-US" altLang="zh-CN" dirty="0"/>
                        <a:t>95</a:t>
                      </a:r>
                      <a:endParaRPr lang="zh-CN" altLang="en-US" dirty="0"/>
                    </a:p>
                  </a:txBody>
                  <a:tcPr/>
                </a:tc>
                <a:extLst>
                  <a:ext uri="{0D108BD9-81ED-4DB2-BD59-A6C34878D82A}">
                    <a16:rowId xmlns:a16="http://schemas.microsoft.com/office/drawing/2014/main" val="2090680041"/>
                  </a:ext>
                </a:extLst>
              </a:tr>
              <a:tr h="371885">
                <a:tc>
                  <a:txBody>
                    <a:bodyPr/>
                    <a:lstStyle/>
                    <a:p>
                      <a:r>
                        <a:rPr lang="zh-CN" altLang="en-US" dirty="0"/>
                        <a:t>软件安全</a:t>
                      </a:r>
                    </a:p>
                  </a:txBody>
                  <a:tcPr/>
                </a:tc>
                <a:tc>
                  <a:txBody>
                    <a:bodyPr/>
                    <a:lstStyle/>
                    <a:p>
                      <a:r>
                        <a:rPr lang="en-US" altLang="zh-CN" dirty="0"/>
                        <a:t>93</a:t>
                      </a:r>
                      <a:endParaRPr lang="zh-CN" altLang="en-US" dirty="0"/>
                    </a:p>
                  </a:txBody>
                  <a:tcPr/>
                </a:tc>
                <a:extLst>
                  <a:ext uri="{0D108BD9-81ED-4DB2-BD59-A6C34878D82A}">
                    <a16:rowId xmlns:a16="http://schemas.microsoft.com/office/drawing/2014/main" val="384768544"/>
                  </a:ext>
                </a:extLst>
              </a:tr>
            </a:tbl>
          </a:graphicData>
        </a:graphic>
      </p:graphicFrame>
    </p:spTree>
    <p:custDataLst>
      <p:tags r:id="rId1"/>
    </p:custDataLst>
    <p:extLst>
      <p:ext uri="{BB962C8B-B14F-4D97-AF65-F5344CB8AC3E}">
        <p14:creationId xmlns:p14="http://schemas.microsoft.com/office/powerpoint/2010/main" val="35871582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3631_4"/>
  <p:tag name="KSO_WM_TEMPLATE_SUBCATEGORY" val="0"/>
  <p:tag name="KSO_WM_TEMPLATE_MASTER_TYPE" val="1"/>
  <p:tag name="KSO_WM_TEMPLATE_COLOR_TYPE" val="1"/>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3631"/>
  <p:tag name="KSO_WM_SLIDE_LAYOUT" val="a_b_l"/>
  <p:tag name="KSO_WM_SLIDE_LAYOUT_CNT" val="1_1_1"/>
  <p:tag name="KSO_WM_SLIDE_TYPE" val="contents"/>
  <p:tag name="KSO_WM_SLIDE_SUBTYPE" val="diag"/>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l_h_i*1_3_1"/>
  <p:tag name="KSO_WM_TEMPLATE_CATEGORY" val="custom"/>
  <p:tag name="KSO_WM_TEMPLATE_INDEX" val="20203631"/>
  <p:tag name="KSO_WM_UNIT_LAYERLEVEL" val="1_1_1"/>
  <p:tag name="KSO_WM_TAG_VERSION" val="1.0"/>
  <p:tag name="KSO_WM_BEAUTIFY_FLAG" val="#wm#"/>
  <p:tag name="KSO_WM_UNIT_TYPE" val="l_h_i"/>
  <p:tag name="KSO_WM_UNIT_INDEX" val="1_3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b*1"/>
  <p:tag name="KSO_WM_TEMPLATE_CATEGORY" val="custom"/>
  <p:tag name="KSO_WM_TEMPLATE_INDEX" val="20203631"/>
  <p:tag name="KSO_WM_UNIT_LAYERLEVEL" val="1"/>
  <p:tag name="KSO_WM_TAG_VERSION" val="1.0"/>
  <p:tag name="KSO_WM_BEAUTIFY_FLAG" val="#wm#"/>
  <p:tag name="KSO_WM_UNIT_ISCONTENTSTITLE" val="0"/>
  <p:tag name="KSO_WM_UNIT_NOCLEAR" val="0"/>
  <p:tag name="KSO_WM_UNIT_VALUE" val="10"/>
  <p:tag name="KSO_WM_UNIT_TYPE" val="b"/>
  <p:tag name="KSO_WM_UNIT_INDEX" val="1"/>
  <p:tag name="KSO_WM_UNIT_PRESET_TEXT" val="Contents"/>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i*1"/>
  <p:tag name="KSO_WM_TEMPLATE_CATEGORY" val="custom"/>
  <p:tag name="KSO_WM_TEMPLATE_INDEX" val="20203631"/>
  <p:tag name="KSO_WM_UNIT_LAYERLEVEL" val="1"/>
  <p:tag name="KSO_WM_TAG_VERSION" val="1.0"/>
  <p:tag name="KSO_WM_BEAUTIFY_FLAG" val="#wm#"/>
  <p:tag name="KSO_WM_UNIT_TYPE" val="i"/>
  <p:tag name="KSO_WM_UNIT_INDEX" val="1"/>
  <p:tag name="KSO_WM_UNIT_LINE_FORE_SCHEMECOLOR_INDEX" val="5"/>
  <p:tag name="KSO_WM_UNIT_LINE_FILL_TYPE" val="2"/>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a*1"/>
  <p:tag name="KSO_WM_TEMPLATE_CATEGORY" val="custom"/>
  <p:tag name="KSO_WM_TEMPLATE_INDEX" val="20203631"/>
  <p:tag name="KSO_WM_UNIT_LAYERLEVEL" val="1"/>
  <p:tag name="KSO_WM_TAG_VERSION" val="1.0"/>
  <p:tag name="KSO_WM_BEAUTIFY_FLAG" val="#wm#"/>
  <p:tag name="KSO_WM_UNIT_ISCONTENTSTITLE" val="1"/>
  <p:tag name="KSO_WM_UNIT_NOCLEAR" val="0"/>
  <p:tag name="KSO_WM_UNIT_VALUE" val="4"/>
  <p:tag name="KSO_WM_UNIT_TYPE" val="a"/>
  <p:tag name="KSO_WM_UNIT_INDEX" val="1"/>
  <p:tag name="KSO_WM_UNIT_PRESET_TEXT" val="目 录"/>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TYPE" val="l_h_a"/>
  <p:tag name="KSO_WM_UNIT_INDEX" val="1_3_1"/>
  <p:tag name="KSO_WM_UNIT_LAYERLEVEL" val="1_1_1"/>
  <p:tag name="KSO_WM_UNIT_VALUE" val="11"/>
  <p:tag name="KSO_WM_UNIT_HIGHLIGHT" val="0"/>
  <p:tag name="KSO_WM_UNIT_COMPATIBLE" val="0"/>
  <p:tag name="KSO_WM_TEMPLATE_CATEGORY" val="custom"/>
  <p:tag name="KSO_WM_TEMPLATE_INDEX" val="20203631"/>
  <p:tag name="KSO_WM_DIAGRAM_GROUP_CODE" val="l1-1"/>
  <p:tag name="KSO_WM_UNIT_ID" val="custom20203631_4*l_h_a*1_3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添加标题"/>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l_h_i*1_3_1"/>
  <p:tag name="KSO_WM_TEMPLATE_CATEGORY" val="custom"/>
  <p:tag name="KSO_WM_TEMPLATE_INDEX" val="20203631"/>
  <p:tag name="KSO_WM_UNIT_LAYERLEVEL" val="1_1_1"/>
  <p:tag name="KSO_WM_TAG_VERSION" val="1.0"/>
  <p:tag name="KSO_WM_BEAUTIFY_FLAG" val="#wm#"/>
  <p:tag name="KSO_WM_UNIT_TYPE" val="l_h_i"/>
  <p:tag name="KSO_WM_UNIT_INDEX" val="1_3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203631"/>
  <p:tag name="KSO_WM_DIAGRAM_GROUP_CODE" val="l1-1"/>
  <p:tag name="KSO_WM_UNIT_ID" val="custom20203631_4*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l_h_i*1_2_1"/>
  <p:tag name="KSO_WM_TEMPLATE_CATEGORY" val="custom"/>
  <p:tag name="KSO_WM_TEMPLATE_INDEX" val="20203631"/>
  <p:tag name="KSO_WM_UNIT_LAYERLEVEL" val="1_1_1"/>
  <p:tag name="KSO_WM_TAG_VERSION" val="1.0"/>
  <p:tag name="KSO_WM_BEAUTIFY_FLAG" val="#wm#"/>
  <p:tag name="KSO_WM_UNIT_TYPE" val="l_h_i"/>
  <p:tag name="KSO_WM_UNIT_INDEX" val="1_2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TYPE" val="l_h_a"/>
  <p:tag name="KSO_WM_UNIT_INDEX" val="1_1_1"/>
  <p:tag name="KSO_WM_UNIT_LAYERLEVEL" val="1_1_1"/>
  <p:tag name="KSO_WM_UNIT_VALUE" val="11"/>
  <p:tag name="KSO_WM_UNIT_HIGHLIGHT" val="0"/>
  <p:tag name="KSO_WM_UNIT_COMPATIBLE" val="0"/>
  <p:tag name="KSO_WM_TEMPLATE_CATEGORY" val="custom"/>
  <p:tag name="KSO_WM_TEMPLATE_INDEX" val="20203631"/>
  <p:tag name="KSO_WM_DIAGRAM_GROUP_CODE" val="l1-1"/>
  <p:tag name="KSO_WM_UNIT_ID" val="custom20203631_4*l_h_a*1_1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添加标题"/>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l_h_i*1_1_1"/>
  <p:tag name="KSO_WM_TEMPLATE_CATEGORY" val="custom"/>
  <p:tag name="KSO_WM_TEMPLATE_INDEX" val="20203631"/>
  <p:tag name="KSO_WM_UNIT_LAYERLEVEL" val="1_1_1"/>
  <p:tag name="KSO_WM_TAG_VERSION" val="1.0"/>
  <p:tag name="KSO_WM_BEAUTIFY_FLAG" val="#wm#"/>
  <p:tag name="KSO_WM_UNIT_TYPE" val="l_h_i"/>
  <p:tag name="KSO_WM_UNIT_INDEX" val="1_1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SLIDE_ANIMATION_ID" val="3110599"/>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203631_8"/>
  <p:tag name="KSO_WM_TEMPLATE_SUBCATEGORY" val="15"/>
  <p:tag name="KSO_WM_SLIDE_ITEM_CNT" val="0"/>
  <p:tag name="KSO_WM_SLIDE_INDEX" val="8"/>
  <p:tag name="KSO_WM_TAG_VERSION" val="1.0"/>
  <p:tag name="KSO_WM_BEAUTIFY_FLAG" val="#wm#"/>
  <p:tag name="KSO_WM_TEMPLATE_CATEGORY" val="custom"/>
  <p:tag name="KSO_WM_TEMPLATE_INDEX" val="20203631"/>
  <p:tag name="KSO_WM_SLIDE_LAYOUT" val="a_b_f"/>
  <p:tag name="KSO_WM_SLIDE_LAYOUT_CNT" val="1_1_1"/>
  <p:tag name="KSO_WM_SLIDE_TYPE" val="text"/>
  <p:tag name="KSO_WM_SLIDE_SUBTYPE" val="pureTxt"/>
  <p:tag name="KSO_WM_SLIDE_SIZE" val="886*467"/>
  <p:tag name="KSO_WM_SLIDE_POSITION" val="37*22"/>
  <p:tag name="KSO_WM_TEMPLATE_MASTER_TYPE" val="1"/>
  <p:tag name="KSO_WM_TEMPLATE_COLOR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631_8*i*1"/>
  <p:tag name="KSO_WM_TEMPLATE_CATEGORY" val="custom"/>
  <p:tag name="KSO_WM_TEMPLATE_INDEX" val="2020363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631_8*i*2"/>
  <p:tag name="KSO_WM_TEMPLATE_CATEGORY" val="custom"/>
  <p:tag name="KSO_WM_TEMPLATE_INDEX" val="2020363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3631_8*i*3"/>
  <p:tag name="KSO_WM_TEMPLATE_CATEGORY" val="custom"/>
  <p:tag name="KSO_WM_TEMPLATE_INDEX" val="2020363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8*a*1"/>
  <p:tag name="KSO_WM_TEMPLATE_CATEGORY" val="custom"/>
  <p:tag name="KSO_WM_TEMPLATE_INDEX" val="20203631"/>
  <p:tag name="KSO_WM_UNIT_LAYERLEVEL" val="1"/>
  <p:tag name="KSO_WM_TAG_VERSION" val="1.0"/>
  <p:tag name="KSO_WM_BEAUTIFY_FLAG" val="#wm#"/>
  <p:tag name="KSO_WM_UNIT_PRESET_TEXT" val="单击此处添加标题"/>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8*i*7"/>
  <p:tag name="KSO_WM_TEMPLATE_CATEGORY" val="custom"/>
  <p:tag name="KSO_WM_TEMPLATE_INDEX" val="20203631"/>
  <p:tag name="KSO_WM_UNIT_LAYERLEVEL" val="1"/>
  <p:tag name="KSO_WM_TAG_VERSION" val="1.0"/>
  <p:tag name="KSO_WM_BEAUTIFY_FLAG" val="#wm#"/>
  <p:tag name="KSO_WM_UNIT_TYPE" val="i"/>
  <p:tag name="KSO_WM_UNIT_INDEX" val="7"/>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631_8*i*5"/>
  <p:tag name="KSO_WM_TEMPLATE_CATEGORY" val="custom"/>
  <p:tag name="KSO_WM_TEMPLATE_INDEX" val="2020363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631_8*i*6"/>
  <p:tag name="KSO_WM_TEMPLATE_CATEGORY" val="custom"/>
  <p:tag name="KSO_WM_TEMPLATE_INDEX" val="2020363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20203631_8"/>
  <p:tag name="KSO_WM_TEMPLATE_SUBCATEGORY" val="15"/>
  <p:tag name="KSO_WM_SLIDE_ITEM_CNT" val="0"/>
  <p:tag name="KSO_WM_SLIDE_INDEX" val="8"/>
  <p:tag name="KSO_WM_TAG_VERSION" val="1.0"/>
  <p:tag name="KSO_WM_BEAUTIFY_FLAG" val="#wm#"/>
  <p:tag name="KSO_WM_TEMPLATE_CATEGORY" val="custom"/>
  <p:tag name="KSO_WM_TEMPLATE_INDEX" val="20203631"/>
  <p:tag name="KSO_WM_SLIDE_LAYOUT" val="a_b_f"/>
  <p:tag name="KSO_WM_SLIDE_LAYOUT_CNT" val="1_1_1"/>
  <p:tag name="KSO_WM_SLIDE_TYPE" val="text"/>
  <p:tag name="KSO_WM_SLIDE_SUBTYPE" val="pureTxt"/>
  <p:tag name="KSO_WM_SLIDE_SIZE" val="886*467"/>
  <p:tag name="KSO_WM_SLIDE_POSITION" val="37*22"/>
  <p:tag name="KSO_WM_TEMPLATE_MASTER_TYPE" val="1"/>
  <p:tag name="KSO_WM_TEMPLATE_COLOR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631_8*i*1"/>
  <p:tag name="KSO_WM_TEMPLATE_CATEGORY" val="custom"/>
  <p:tag name="KSO_WM_TEMPLATE_INDEX" val="2020363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SLIDE_ANIMATION_ID" val="3110599"/>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631_8*i*2"/>
  <p:tag name="KSO_WM_TEMPLATE_CATEGORY" val="custom"/>
  <p:tag name="KSO_WM_TEMPLATE_INDEX" val="20203631"/>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3631_8*i*3"/>
  <p:tag name="KSO_WM_TEMPLATE_CATEGORY" val="custom"/>
  <p:tag name="KSO_WM_TEMPLATE_INDEX" val="20203631"/>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8*a*1"/>
  <p:tag name="KSO_WM_TEMPLATE_CATEGORY" val="custom"/>
  <p:tag name="KSO_WM_TEMPLATE_INDEX" val="20203631"/>
  <p:tag name="KSO_WM_UNIT_LAYERLEVEL" val="1"/>
  <p:tag name="KSO_WM_TAG_VERSION" val="1.0"/>
  <p:tag name="KSO_WM_BEAUTIFY_FLAG" val="#wm#"/>
  <p:tag name="KSO_WM_UNIT_PRESET_TEXT" val="单击此处添加标题"/>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8*i*7"/>
  <p:tag name="KSO_WM_TEMPLATE_CATEGORY" val="custom"/>
  <p:tag name="KSO_WM_TEMPLATE_INDEX" val="20203631"/>
  <p:tag name="KSO_WM_UNIT_LAYERLEVEL" val="1"/>
  <p:tag name="KSO_WM_TAG_VERSION" val="1.0"/>
  <p:tag name="KSO_WM_BEAUTIFY_FLAG" val="#wm#"/>
  <p:tag name="KSO_WM_UNIT_TYPE" val="i"/>
  <p:tag name="KSO_WM_UNIT_INDEX" val="7"/>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631_8*i*5"/>
  <p:tag name="KSO_WM_TEMPLATE_CATEGORY" val="custom"/>
  <p:tag name="KSO_WM_TEMPLATE_INDEX" val="20203631"/>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631_8*i*6"/>
  <p:tag name="KSO_WM_TEMPLATE_CATEGORY" val="custom"/>
  <p:tag name="KSO_WM_TEMPLATE_INDEX" val="20203631"/>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SLIDE_ANIMATION_ID" val="3110599"/>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SLIDE_ANIMATION_ID" val="3110599"/>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SLIDE_ANIMATION_ID" val="3110599"/>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631"/>
  <p:tag name="KSO_WM_SLIDE_ID" val="custom20203631_10"/>
  <p:tag name="KSO_WM_SLIDE_ITEM_CNT" val="2"/>
  <p:tag name="KSO_WM_SLIDE_INDEX" val="10"/>
  <p:tag name="KSO_WM_TAG_VERSION" val="1.0"/>
  <p:tag name="KSO_WM_DIAGRAM_GROUP_CODE" val="l1-2"/>
  <p:tag name="KSO_WM_SLIDE_DIAGTYPE" val="l"/>
  <p:tag name="KSO_WM_SLIDE_LAYOUT" val="a_b_l"/>
  <p:tag name="KSO_WM_SLIDE_LAYOUT_CNT" val="1_1_1"/>
  <p:tag name="KSO_WM_SLIDE_TYPE" val="text"/>
  <p:tag name="KSO_WM_SLIDE_SUBTYPE" val="diag"/>
  <p:tag name="KSO_WM_SLIDE_SIZE" val="960.492*139.955"/>
  <p:tag name="KSO_WM_SLIDE_POSITION" val="0*232.773"/>
  <p:tag name="KSO_WM_SLIDE_COLORSCHEME_VERSION" val="3.2"/>
  <p:tag name="KSO_WM_TEMPLATE_SUBCATEGORY" val="0"/>
  <p:tag name="KSO_WM_TEMPLATE_MASTER_TYPE" val="1"/>
  <p:tag name="KSO_WM_TEMPLATE_COLOR_TYPE" val="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3631_10*a*1"/>
  <p:tag name="KSO_WM_TEMPLATE_CATEGORY" val="custom"/>
  <p:tag name="KSO_WM_TEMPLATE_INDEX" val="20203631"/>
  <p:tag name="KSO_WM_UNIT_LAYERLEVEL" val="1"/>
  <p:tag name="KSO_WM_TAG_VERSION" val="1.0"/>
  <p:tag name="KSO_WM_BEAUTIFY_FLAG" val="#wm#"/>
  <p:tag name="KSO_WM_UNIT_PRESET_TEXT" val="单击此处添加标题"/>
  <p:tag name="KSO_WM_DIAGRAM_GROUP_CODE" val="l1-2"/>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631_10*i*1"/>
  <p:tag name="KSO_WM_TEMPLATE_CATEGORY" val="custom"/>
  <p:tag name="KSO_WM_TEMPLATE_INDEX" val="20203631"/>
  <p:tag name="KSO_WM_UNIT_LAYERLEVEL" val="1"/>
  <p:tag name="KSO_WM_TAG_VERSION" val="1.0"/>
  <p:tag name="KSO_WM_BEAUTIFY_FLAG" val="#wm#"/>
  <p:tag name="KSO_WM_UNIT_TYPE" val="i"/>
  <p:tag name="KSO_WM_UNIT_INDEX" val="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3631_10*b*1"/>
  <p:tag name="KSO_WM_TEMPLATE_CATEGORY" val="custom"/>
  <p:tag name="KSO_WM_TEMPLATE_INDEX" val="20203631"/>
  <p:tag name="KSO_WM_UNIT_LAYERLEVEL" val="1"/>
  <p:tag name="KSO_WM_TAG_VERSION" val="1.0"/>
  <p:tag name="KSO_WM_BEAUTIFY_FLAG" val="#wm#"/>
  <p:tag name="KSO_WM_UNIT_PRESET_TEXT" val="单击此处添加文本具体内容"/>
  <p:tag name="KSO_WM_DIAGRAM_GROUP_CODE" val="l1-2"/>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203631"/>
  <p:tag name="KSO_WM_DIAGRAM_GROUP_CODE" val="l1-1"/>
  <p:tag name="KSO_WM_UNIT_ID" val="custom20203631_4*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添加标题"/>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3631_4*l_h_i*1_2_1"/>
  <p:tag name="KSO_WM_TEMPLATE_CATEGORY" val="custom"/>
  <p:tag name="KSO_WM_TEMPLATE_INDEX" val="20203631"/>
  <p:tag name="KSO_WM_UNIT_LAYERLEVEL" val="1_1_1"/>
  <p:tag name="KSO_WM_TAG_VERSION" val="1.0"/>
  <p:tag name="KSO_WM_BEAUTIFY_FLAG" val="#wm#"/>
  <p:tag name="KSO_WM_UNIT_TYPE" val="l_h_i"/>
  <p:tag name="KSO_WM_UNIT_INDEX" val="1_2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TYPE" val="l_h_a"/>
  <p:tag name="KSO_WM_UNIT_INDEX" val="1_3_1"/>
  <p:tag name="KSO_WM_UNIT_LAYERLEVEL" val="1_1_1"/>
  <p:tag name="KSO_WM_UNIT_VALUE" val="11"/>
  <p:tag name="KSO_WM_UNIT_HIGHLIGHT" val="0"/>
  <p:tag name="KSO_WM_UNIT_COMPATIBLE" val="0"/>
  <p:tag name="KSO_WM_TEMPLATE_CATEGORY" val="custom"/>
  <p:tag name="KSO_WM_TEMPLATE_INDEX" val="20203631"/>
  <p:tag name="KSO_WM_DIAGRAM_GROUP_CODE" val="l1-1"/>
  <p:tag name="KSO_WM_UNIT_ID" val="custom20203631_4*l_h_a*1_3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添加标题"/>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17315</TotalTime>
  <Words>1106</Words>
  <Application>Microsoft Macintosh PowerPoint</Application>
  <PresentationFormat>宽屏</PresentationFormat>
  <Paragraphs>146</Paragraphs>
  <Slides>24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Calibri</vt:lpstr>
      <vt:lpstr>华文琥珀</vt:lpstr>
      <vt:lpstr>微软雅黑</vt:lpstr>
      <vt:lpstr>Source Han Serif SC</vt:lpstr>
      <vt:lpstr>Arial</vt:lpstr>
      <vt:lpstr>黑体</vt:lpstr>
      <vt:lpstr>等线 Light</vt:lpstr>
      <vt:lpstr>站酷快乐体2016修订版</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2019级网安1班班会</dc:title>
  <dc:creator>asus</dc:creator>
  <cp:lastModifiedBy>罗 之龙</cp:lastModifiedBy>
  <cp:revision>394</cp:revision>
  <dcterms:created xsi:type="dcterms:W3CDTF">2019-10-03T02:02:00Z</dcterms:created>
  <dcterms:modified xsi:type="dcterms:W3CDTF">2022-09-07T03:02:53Z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92A136E41D5542CA91376E80DA86E22E</vt:lpwstr>
  </property>
  <property fmtid="{D5CDD505-2E9C-101B-9397-08002B2CF9AE}" pid="4" name="KSOSaveFontToCloudKey">
    <vt:lpwstr>781994736_embed</vt:lpwstr>
  </property>
</Properties>
</file>