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1.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notesSlides/notesSlide2.xml" ContentType="application/vnd.openxmlformats-officedocument.presentationml.notesSlide+xml"/>
  <Override PartName="/ppt/tags/tag7.xml" ContentType="application/vnd.openxmlformats-officedocument.presentationml.tags+xml"/>
  <Override PartName="/ppt/notesSlides/notesSlide3.xml" ContentType="application/vnd.openxmlformats-officedocument.presentationml.notesSlide+xml"/>
  <Override PartName="/ppt/tags/tag8.xml" ContentType="application/vnd.openxmlformats-officedocument.presentationml.tags+xml"/>
  <Override PartName="/ppt/notesSlides/notesSlide4.xml" ContentType="application/vnd.openxmlformats-officedocument.presentationml.notesSlide+xml"/>
  <Override PartName="/ppt/tags/tag9.xml" ContentType="application/vnd.openxmlformats-officedocument.presentationml.tags+xml"/>
  <Override PartName="/ppt/notesSlides/notesSlide5.xml" ContentType="application/vnd.openxmlformats-officedocument.presentationml.notesSlide+xml"/>
  <Override PartName="/ppt/tags/tag10.xml" ContentType="application/vnd.openxmlformats-officedocument.presentationml.tags+xml"/>
  <Override PartName="/ppt/notesSlides/notesSlide6.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notesSlides/notesSlide7.xml" ContentType="application/vnd.openxmlformats-officedocument.presentationml.notesSlide+xml"/>
  <Override PartName="/ppt/tags/tag13.xml" ContentType="application/vnd.openxmlformats-officedocument.presentationml.tags+xml"/>
  <Override PartName="/ppt/notesSlides/notesSlide8.xml" ContentType="application/vnd.openxmlformats-officedocument.presentationml.notesSlide+xml"/>
  <Override PartName="/ppt/tags/tag14.xml" ContentType="application/vnd.openxmlformats-officedocument.presentationml.tags+xml"/>
  <Override PartName="/ppt/notesSlides/notesSlide9.xml" ContentType="application/vnd.openxmlformats-officedocument.presentationml.notesSlide+xml"/>
  <Override PartName="/ppt/tags/tag15.xml" ContentType="application/vnd.openxmlformats-officedocument.presentationml.tags+xml"/>
  <Override PartName="/ppt/notesSlides/notesSlide10.xml" ContentType="application/vnd.openxmlformats-officedocument.presentationml.notesSlide+xml"/>
  <Override PartName="/ppt/tags/tag16.xml" ContentType="application/vnd.openxmlformats-officedocument.presentationml.tags+xml"/>
  <Override PartName="/ppt/notesSlides/notesSlide11.xml" ContentType="application/vnd.openxmlformats-officedocument.presentationml.notesSlide+xml"/>
  <Override PartName="/ppt/tags/tag17.xml" ContentType="application/vnd.openxmlformats-officedocument.presentationml.tags+xml"/>
  <Override PartName="/ppt/notesSlides/notesSlide12.xml" ContentType="application/vnd.openxmlformats-officedocument.presentationml.notesSlide+xml"/>
  <Override PartName="/ppt/tags/tag18.xml" ContentType="application/vnd.openxmlformats-officedocument.presentationml.tags+xml"/>
  <Override PartName="/ppt/notesSlides/notesSlide13.xml" ContentType="application/vnd.openxmlformats-officedocument.presentationml.notesSlide+xml"/>
  <Override PartName="/ppt/tags/tag19.xml" ContentType="application/vnd.openxmlformats-officedocument.presentationml.tags+xml"/>
  <Override PartName="/ppt/notesSlides/notesSlide14.xml" ContentType="application/vnd.openxmlformats-officedocument.presentationml.notesSlide+xml"/>
  <Override PartName="/ppt/tags/tag20.xml" ContentType="application/vnd.openxmlformats-officedocument.presentationml.tags+xml"/>
  <Override PartName="/ppt/notesSlides/notesSlide15.xml" ContentType="application/vnd.openxmlformats-officedocument.presentationml.notesSlide+xml"/>
  <Override PartName="/ppt/tags/tag21.xml" ContentType="application/vnd.openxmlformats-officedocument.presentationml.tags+xml"/>
  <Override PartName="/ppt/notesSlides/notesSlide16.xml" ContentType="application/vnd.openxmlformats-officedocument.presentationml.notesSlide+xml"/>
  <Override PartName="/ppt/tags/tag22.xml" ContentType="application/vnd.openxmlformats-officedocument.presentationml.tags+xml"/>
  <Override PartName="/ppt/notesSlides/notesSlide17.xml" ContentType="application/vnd.openxmlformats-officedocument.presentationml.notesSlide+xml"/>
  <Override PartName="/ppt/tags/tag23.xml" ContentType="application/vnd.openxmlformats-officedocument.presentationml.tags+xml"/>
  <Override PartName="/ppt/tags/tag24.xml" ContentType="application/vnd.openxmlformats-officedocument.presentationml.tags+xml"/>
  <Override PartName="/ppt/notesSlides/notesSlide18.xml" ContentType="application/vnd.openxmlformats-officedocument.presentationml.notesSlide+xml"/>
  <Override PartName="/ppt/tags/tag25.xml" ContentType="application/vnd.openxmlformats-officedocument.presentationml.tags+xml"/>
  <Override PartName="/ppt/notesSlides/notesSlide19.xml" ContentType="application/vnd.openxmlformats-officedocument.presentationml.notesSlide+xml"/>
  <Override PartName="/ppt/tags/tag26.xml" ContentType="application/vnd.openxmlformats-officedocument.presentationml.tags+xml"/>
  <Override PartName="/ppt/tags/tag27.xml" ContentType="application/vnd.openxmlformats-officedocument.presentationml.tags+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8"/>
  </p:notesMasterIdLst>
  <p:sldIdLst>
    <p:sldId id="259" r:id="rId2"/>
    <p:sldId id="297" r:id="rId3"/>
    <p:sldId id="298" r:id="rId4"/>
    <p:sldId id="587" r:id="rId5"/>
    <p:sldId id="623" r:id="rId6"/>
    <p:sldId id="624" r:id="rId7"/>
    <p:sldId id="625" r:id="rId8"/>
    <p:sldId id="626" r:id="rId9"/>
    <p:sldId id="590" r:id="rId10"/>
    <p:sldId id="627" r:id="rId11"/>
    <p:sldId id="630" r:id="rId12"/>
    <p:sldId id="631" r:id="rId13"/>
    <p:sldId id="632" r:id="rId14"/>
    <p:sldId id="633" r:id="rId15"/>
    <p:sldId id="634" r:id="rId16"/>
    <p:sldId id="635" r:id="rId17"/>
    <p:sldId id="636" r:id="rId18"/>
    <p:sldId id="637" r:id="rId19"/>
    <p:sldId id="638" r:id="rId20"/>
    <p:sldId id="639" r:id="rId21"/>
    <p:sldId id="619" r:id="rId22"/>
    <p:sldId id="640" r:id="rId23"/>
    <p:sldId id="642" r:id="rId24"/>
    <p:sldId id="621" r:id="rId25"/>
    <p:sldId id="641" r:id="rId26"/>
    <p:sldId id="643" r:id="rId2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5187"/>
    <a:srgbClr val="0050A2"/>
    <a:srgbClr val="2254F3"/>
    <a:srgbClr val="000000"/>
    <a:srgbClr val="FFFFFF"/>
    <a:srgbClr val="1624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986" autoAdjust="0"/>
    <p:restoredTop sz="95870" autoAdjust="0"/>
  </p:normalViewPr>
  <p:slideViewPr>
    <p:cSldViewPr snapToGrid="0">
      <p:cViewPr varScale="1">
        <p:scale>
          <a:sx n="106" d="100"/>
          <a:sy n="106" d="100"/>
        </p:scale>
        <p:origin x="216" y="320"/>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2023/5/12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2</a:t>
            </a:fld>
            <a:endParaRPr lang="zh-CN" altLang="en-US"/>
          </a:p>
        </p:txBody>
      </p:sp>
    </p:spTree>
    <p:extLst>
      <p:ext uri="{BB962C8B-B14F-4D97-AF65-F5344CB8AC3E}">
        <p14:creationId xmlns:p14="http://schemas.microsoft.com/office/powerpoint/2010/main" val="29304045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13</a:t>
            </a:fld>
            <a:endParaRPr lang="zh-CN" altLang="en-US"/>
          </a:p>
        </p:txBody>
      </p:sp>
    </p:spTree>
    <p:extLst>
      <p:ext uri="{BB962C8B-B14F-4D97-AF65-F5344CB8AC3E}">
        <p14:creationId xmlns:p14="http://schemas.microsoft.com/office/powerpoint/2010/main" val="10219344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14</a:t>
            </a:fld>
            <a:endParaRPr lang="zh-CN" altLang="en-US"/>
          </a:p>
        </p:txBody>
      </p:sp>
    </p:spTree>
    <p:extLst>
      <p:ext uri="{BB962C8B-B14F-4D97-AF65-F5344CB8AC3E}">
        <p14:creationId xmlns:p14="http://schemas.microsoft.com/office/powerpoint/2010/main" val="11336382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15</a:t>
            </a:fld>
            <a:endParaRPr lang="zh-CN" altLang="en-US"/>
          </a:p>
        </p:txBody>
      </p:sp>
    </p:spTree>
    <p:extLst>
      <p:ext uri="{BB962C8B-B14F-4D97-AF65-F5344CB8AC3E}">
        <p14:creationId xmlns:p14="http://schemas.microsoft.com/office/powerpoint/2010/main" val="10748011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16</a:t>
            </a:fld>
            <a:endParaRPr lang="zh-CN" altLang="en-US"/>
          </a:p>
        </p:txBody>
      </p:sp>
    </p:spTree>
    <p:extLst>
      <p:ext uri="{BB962C8B-B14F-4D97-AF65-F5344CB8AC3E}">
        <p14:creationId xmlns:p14="http://schemas.microsoft.com/office/powerpoint/2010/main" val="4785098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17</a:t>
            </a:fld>
            <a:endParaRPr lang="zh-CN" altLang="en-US"/>
          </a:p>
        </p:txBody>
      </p:sp>
    </p:spTree>
    <p:extLst>
      <p:ext uri="{BB962C8B-B14F-4D97-AF65-F5344CB8AC3E}">
        <p14:creationId xmlns:p14="http://schemas.microsoft.com/office/powerpoint/2010/main" val="20485470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18</a:t>
            </a:fld>
            <a:endParaRPr lang="zh-CN" altLang="en-US"/>
          </a:p>
        </p:txBody>
      </p:sp>
    </p:spTree>
    <p:extLst>
      <p:ext uri="{BB962C8B-B14F-4D97-AF65-F5344CB8AC3E}">
        <p14:creationId xmlns:p14="http://schemas.microsoft.com/office/powerpoint/2010/main" val="15514648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19</a:t>
            </a:fld>
            <a:endParaRPr lang="zh-CN" altLang="en-US"/>
          </a:p>
        </p:txBody>
      </p:sp>
    </p:spTree>
    <p:extLst>
      <p:ext uri="{BB962C8B-B14F-4D97-AF65-F5344CB8AC3E}">
        <p14:creationId xmlns:p14="http://schemas.microsoft.com/office/powerpoint/2010/main" val="2245447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20</a:t>
            </a:fld>
            <a:endParaRPr lang="zh-CN" altLang="en-US"/>
          </a:p>
        </p:txBody>
      </p:sp>
    </p:spTree>
    <p:extLst>
      <p:ext uri="{BB962C8B-B14F-4D97-AF65-F5344CB8AC3E}">
        <p14:creationId xmlns:p14="http://schemas.microsoft.com/office/powerpoint/2010/main" val="565442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22</a:t>
            </a:fld>
            <a:endParaRPr lang="zh-CN" altLang="en-US"/>
          </a:p>
        </p:txBody>
      </p:sp>
    </p:spTree>
    <p:extLst>
      <p:ext uri="{BB962C8B-B14F-4D97-AF65-F5344CB8AC3E}">
        <p14:creationId xmlns:p14="http://schemas.microsoft.com/office/powerpoint/2010/main" val="23880709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23</a:t>
            </a:fld>
            <a:endParaRPr lang="zh-CN" altLang="en-US"/>
          </a:p>
        </p:txBody>
      </p:sp>
    </p:spTree>
    <p:extLst>
      <p:ext uri="{BB962C8B-B14F-4D97-AF65-F5344CB8AC3E}">
        <p14:creationId xmlns:p14="http://schemas.microsoft.com/office/powerpoint/2010/main" val="11944837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4</a:t>
            </a:fld>
            <a:endParaRPr lang="zh-CN" altLang="en-US"/>
          </a:p>
        </p:txBody>
      </p:sp>
    </p:spTree>
    <p:extLst>
      <p:ext uri="{BB962C8B-B14F-4D97-AF65-F5344CB8AC3E}">
        <p14:creationId xmlns:p14="http://schemas.microsoft.com/office/powerpoint/2010/main" val="23408002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25</a:t>
            </a:fld>
            <a:endParaRPr lang="zh-CN" altLang="en-US"/>
          </a:p>
        </p:txBody>
      </p:sp>
    </p:spTree>
    <p:extLst>
      <p:ext uri="{BB962C8B-B14F-4D97-AF65-F5344CB8AC3E}">
        <p14:creationId xmlns:p14="http://schemas.microsoft.com/office/powerpoint/2010/main" val="28912940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5</a:t>
            </a:fld>
            <a:endParaRPr lang="zh-CN" altLang="en-US"/>
          </a:p>
        </p:txBody>
      </p:sp>
    </p:spTree>
    <p:extLst>
      <p:ext uri="{BB962C8B-B14F-4D97-AF65-F5344CB8AC3E}">
        <p14:creationId xmlns:p14="http://schemas.microsoft.com/office/powerpoint/2010/main" val="24773350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6</a:t>
            </a:fld>
            <a:endParaRPr lang="zh-CN" altLang="en-US"/>
          </a:p>
        </p:txBody>
      </p:sp>
    </p:spTree>
    <p:extLst>
      <p:ext uri="{BB962C8B-B14F-4D97-AF65-F5344CB8AC3E}">
        <p14:creationId xmlns:p14="http://schemas.microsoft.com/office/powerpoint/2010/main" val="15944693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7</a:t>
            </a:fld>
            <a:endParaRPr lang="zh-CN" altLang="en-US"/>
          </a:p>
        </p:txBody>
      </p:sp>
    </p:spTree>
    <p:extLst>
      <p:ext uri="{BB962C8B-B14F-4D97-AF65-F5344CB8AC3E}">
        <p14:creationId xmlns:p14="http://schemas.microsoft.com/office/powerpoint/2010/main" val="439831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8</a:t>
            </a:fld>
            <a:endParaRPr lang="zh-CN" altLang="en-US"/>
          </a:p>
        </p:txBody>
      </p:sp>
    </p:spTree>
    <p:extLst>
      <p:ext uri="{BB962C8B-B14F-4D97-AF65-F5344CB8AC3E}">
        <p14:creationId xmlns:p14="http://schemas.microsoft.com/office/powerpoint/2010/main" val="42167670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10</a:t>
            </a:fld>
            <a:endParaRPr lang="zh-CN" altLang="en-US"/>
          </a:p>
        </p:txBody>
      </p:sp>
    </p:spTree>
    <p:extLst>
      <p:ext uri="{BB962C8B-B14F-4D97-AF65-F5344CB8AC3E}">
        <p14:creationId xmlns:p14="http://schemas.microsoft.com/office/powerpoint/2010/main" val="22154303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11</a:t>
            </a:fld>
            <a:endParaRPr lang="zh-CN" altLang="en-US"/>
          </a:p>
        </p:txBody>
      </p:sp>
    </p:spTree>
    <p:extLst>
      <p:ext uri="{BB962C8B-B14F-4D97-AF65-F5344CB8AC3E}">
        <p14:creationId xmlns:p14="http://schemas.microsoft.com/office/powerpoint/2010/main" val="24899497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12</a:t>
            </a:fld>
            <a:endParaRPr lang="zh-CN" altLang="en-US"/>
          </a:p>
        </p:txBody>
      </p:sp>
    </p:spTree>
    <p:extLst>
      <p:ext uri="{BB962C8B-B14F-4D97-AF65-F5344CB8AC3E}">
        <p14:creationId xmlns:p14="http://schemas.microsoft.com/office/powerpoint/2010/main" val="3352964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2023/5/12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2023/5/12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2023/5/12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2023/5/12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2023/5/12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t>2023/5/12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2023/5/12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2023/5/12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2023/5/12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2023/5/12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2023/5/12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6.xml"/><Relationship Id="rId1" Type="http://schemas.openxmlformats.org/officeDocument/2006/relationships/tags" Target="../tags/tag1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6.xml"/><Relationship Id="rId1" Type="http://schemas.openxmlformats.org/officeDocument/2006/relationships/tags" Target="../tags/tag13.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9.xml"/><Relationship Id="rId7" Type="http://schemas.openxmlformats.org/officeDocument/2006/relationships/image" Target="../media/image12.png"/><Relationship Id="rId2" Type="http://schemas.openxmlformats.org/officeDocument/2006/relationships/slideLayout" Target="../slideLayouts/slideLayout6.xml"/><Relationship Id="rId1" Type="http://schemas.openxmlformats.org/officeDocument/2006/relationships/tags" Target="../tags/tag14.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6.xml"/><Relationship Id="rId1" Type="http://schemas.openxmlformats.org/officeDocument/2006/relationships/tags" Target="../tags/tag15.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6.xml"/><Relationship Id="rId1" Type="http://schemas.openxmlformats.org/officeDocument/2006/relationships/tags" Target="../tags/tag16.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6.xml"/><Relationship Id="rId1" Type="http://schemas.openxmlformats.org/officeDocument/2006/relationships/tags" Target="../tags/tag17.xml"/><Relationship Id="rId5" Type="http://schemas.openxmlformats.org/officeDocument/2006/relationships/image" Target="../media/image19.png"/><Relationship Id="rId4" Type="http://schemas.openxmlformats.org/officeDocument/2006/relationships/image" Target="../media/image150.png"/></Relationships>
</file>

<file path=ppt/slides/_rels/slide16.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notesSlide" Target="../notesSlides/notesSlide13.xml"/><Relationship Id="rId7" Type="http://schemas.openxmlformats.org/officeDocument/2006/relationships/image" Target="../media/image180.png"/><Relationship Id="rId2" Type="http://schemas.openxmlformats.org/officeDocument/2006/relationships/slideLayout" Target="../slideLayouts/slideLayout6.xml"/><Relationship Id="rId1" Type="http://schemas.openxmlformats.org/officeDocument/2006/relationships/tags" Target="../tags/tag18.xml"/><Relationship Id="rId6" Type="http://schemas.openxmlformats.org/officeDocument/2006/relationships/image" Target="../media/image170.png"/><Relationship Id="rId5" Type="http://schemas.openxmlformats.org/officeDocument/2006/relationships/image" Target="../media/image160.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6.xml"/><Relationship Id="rId1" Type="http://schemas.openxmlformats.org/officeDocument/2006/relationships/tags" Target="../tags/tag19.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6.xml"/><Relationship Id="rId1" Type="http://schemas.openxmlformats.org/officeDocument/2006/relationships/tags" Target="../tags/tag20.xml"/><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6.xml"/><Relationship Id="rId1" Type="http://schemas.openxmlformats.org/officeDocument/2006/relationships/tags" Target="../tags/tag21.xml"/><Relationship Id="rId5" Type="http://schemas.openxmlformats.org/officeDocument/2006/relationships/image" Target="../media/image23.png"/><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notesSlide" Target="../notesSlides/notesSlide1.xml"/><Relationship Id="rId5" Type="http://schemas.openxmlformats.org/officeDocument/2006/relationships/slideLayout" Target="../slideLayouts/slideLayout6.xml"/><Relationship Id="rId4" Type="http://schemas.openxmlformats.org/officeDocument/2006/relationships/tags" Target="../tags/tag4.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6.xml"/><Relationship Id="rId1" Type="http://schemas.openxmlformats.org/officeDocument/2006/relationships/tags" Target="../tags/tag22.xml"/><Relationship Id="rId5" Type="http://schemas.openxmlformats.org/officeDocument/2006/relationships/image" Target="../media/image25.png"/><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23.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6.xml"/><Relationship Id="rId1" Type="http://schemas.openxmlformats.org/officeDocument/2006/relationships/tags" Target="../tags/tag24.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6.xml"/><Relationship Id="rId1" Type="http://schemas.openxmlformats.org/officeDocument/2006/relationships/tags" Target="../tags/tag25.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26.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6.xml"/><Relationship Id="rId1" Type="http://schemas.openxmlformats.org/officeDocument/2006/relationships/tags" Target="../tags/tag2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5.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7" Type="http://schemas.openxmlformats.org/officeDocument/2006/relationships/image" Target="../media/image4.png"/><Relationship Id="rId2" Type="http://schemas.openxmlformats.org/officeDocument/2006/relationships/slideLayout" Target="../slideLayouts/slideLayout6.xml"/><Relationship Id="rId1" Type="http://schemas.openxmlformats.org/officeDocument/2006/relationships/tags" Target="../tags/tag6.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6.xml"/><Relationship Id="rId1" Type="http://schemas.openxmlformats.org/officeDocument/2006/relationships/tags" Target="../tags/tag7.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6.xml"/><Relationship Id="rId1" Type="http://schemas.openxmlformats.org/officeDocument/2006/relationships/tags" Target="../tags/tag8.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6.xml"/><Relationship Id="rId1" Type="http://schemas.openxmlformats.org/officeDocument/2006/relationships/tags" Target="../tags/tag9.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6.xml"/><Relationship Id="rId1" Type="http://schemas.openxmlformats.org/officeDocument/2006/relationships/tags" Target="../tags/tag10.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任意多边形 17">
            <a:extLst>
              <a:ext uri="{FF2B5EF4-FFF2-40B4-BE49-F238E27FC236}">
                <a16:creationId xmlns:a16="http://schemas.microsoft.com/office/drawing/2014/main" id="{F65BEC5E-FCED-AF46-8EA6-F0730FA37570}"/>
              </a:ext>
            </a:extLst>
          </p:cNvPr>
          <p:cNvSpPr/>
          <p:nvPr/>
        </p:nvSpPr>
        <p:spPr>
          <a:xfrm rot="5400000">
            <a:off x="4777985" y="-4365533"/>
            <a:ext cx="2636023" cy="11756392"/>
          </a:xfrm>
          <a:custGeom>
            <a:avLst/>
            <a:gdLst>
              <a:gd name="connsiteX0" fmla="*/ 0 w 2946400"/>
              <a:gd name="connsiteY0" fmla="*/ 12192000 h 12192000"/>
              <a:gd name="connsiteX1" fmla="*/ 0 w 2946400"/>
              <a:gd name="connsiteY1" fmla="*/ 0 h 12192000"/>
              <a:gd name="connsiteX2" fmla="*/ 1599778 w 2946400"/>
              <a:gd name="connsiteY2" fmla="*/ 0 h 12192000"/>
              <a:gd name="connsiteX3" fmla="*/ 2946400 w 2946400"/>
              <a:gd name="connsiteY3" fmla="*/ 6096000 h 12192000"/>
              <a:gd name="connsiteX4" fmla="*/ 1599778 w 2946400"/>
              <a:gd name="connsiteY4" fmla="*/ 12192000 h 12192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6400" h="12192000">
                <a:moveTo>
                  <a:pt x="0" y="12192000"/>
                </a:moveTo>
                <a:lnTo>
                  <a:pt x="0" y="0"/>
                </a:lnTo>
                <a:lnTo>
                  <a:pt x="1599778" y="0"/>
                </a:lnTo>
                <a:lnTo>
                  <a:pt x="2946400" y="6096000"/>
                </a:lnTo>
                <a:lnTo>
                  <a:pt x="1599778" y="12192000"/>
                </a:lnTo>
                <a:close/>
              </a:path>
            </a:pathLst>
          </a:custGeom>
          <a:solidFill>
            <a:srgbClr val="1B51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217805" y="227965"/>
            <a:ext cx="11756390" cy="6402070"/>
          </a:xfrm>
          <a:prstGeom prst="rect">
            <a:avLst/>
          </a:prstGeom>
          <a:noFill/>
          <a:ln w="76200">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文本框 47"/>
          <p:cNvSpPr txBox="1"/>
          <p:nvPr/>
        </p:nvSpPr>
        <p:spPr>
          <a:xfrm>
            <a:off x="2670548" y="3491644"/>
            <a:ext cx="6800316" cy="1446550"/>
          </a:xfrm>
          <a:prstGeom prst="rect">
            <a:avLst/>
          </a:prstGeom>
          <a:noFill/>
        </p:spPr>
        <p:txBody>
          <a:bodyPr wrap="square" rtlCol="0">
            <a:spAutoFit/>
          </a:bodyPr>
          <a:lstStyle/>
          <a:p>
            <a:pPr algn="ctr"/>
            <a:r>
              <a:rPr lang="zh-CN" altLang="en-US" sz="4400" dirty="0">
                <a:solidFill>
                  <a:srgbClr val="000000"/>
                </a:solidFill>
                <a:latin typeface="+mj-lt"/>
                <a:ea typeface="微软雅黑" panose="020B0503020204020204" pitchFamily="34" charset="-122"/>
              </a:rPr>
              <a:t>多用户场景下支持</a:t>
            </a:r>
            <a:r>
              <a:rPr lang="en-US" altLang="zh-CN" sz="4400" dirty="0">
                <a:solidFill>
                  <a:srgbClr val="000000"/>
                </a:solidFill>
                <a:latin typeface="+mj-lt"/>
                <a:ea typeface="微软雅黑" panose="020B0503020204020204" pitchFamily="34" charset="-122"/>
                <a:cs typeface="Times New Roman" panose="02020603050405020304" pitchFamily="18" charset="0"/>
              </a:rPr>
              <a:t>Join</a:t>
            </a:r>
            <a:r>
              <a:rPr lang="zh-CN" altLang="en-US" sz="4400" dirty="0">
                <a:solidFill>
                  <a:srgbClr val="000000"/>
                </a:solidFill>
                <a:latin typeface="+mj-lt"/>
                <a:ea typeface="微软雅黑" panose="020B0503020204020204" pitchFamily="34" charset="-122"/>
              </a:rPr>
              <a:t>查询的对称可搜索加密</a:t>
            </a:r>
          </a:p>
        </p:txBody>
      </p:sp>
      <p:sp>
        <p:nvSpPr>
          <p:cNvPr id="19" name="文本框 18">
            <a:extLst>
              <a:ext uri="{FF2B5EF4-FFF2-40B4-BE49-F238E27FC236}">
                <a16:creationId xmlns:a16="http://schemas.microsoft.com/office/drawing/2014/main" id="{6E621E40-D662-C145-AD10-4AAF8167E92D}"/>
              </a:ext>
            </a:extLst>
          </p:cNvPr>
          <p:cNvSpPr txBox="1"/>
          <p:nvPr/>
        </p:nvSpPr>
        <p:spPr>
          <a:xfrm>
            <a:off x="10021870" y="5945650"/>
            <a:ext cx="1763395" cy="461665"/>
          </a:xfrm>
          <a:prstGeom prst="rect">
            <a:avLst/>
          </a:prstGeom>
          <a:noFill/>
        </p:spPr>
        <p:txBody>
          <a:bodyPr wrap="square" rtlCol="0">
            <a:spAutoFit/>
          </a:bodyPr>
          <a:lstStyle/>
          <a:p>
            <a:pPr algn="ctr"/>
            <a:r>
              <a:rPr lang="en-US" altLang="zh-CN" sz="2400" dirty="0">
                <a:solidFill>
                  <a:srgbClr val="000000"/>
                </a:solidFill>
                <a:latin typeface="思源黑体 CN Medium" panose="020B0600000000000000" charset="-122"/>
                <a:ea typeface="思源黑体 CN Medium" panose="020B0600000000000000" charset="-122"/>
              </a:rPr>
              <a:t>2023.5.15</a:t>
            </a:r>
            <a:endParaRPr lang="zh-CN" sz="2400" dirty="0">
              <a:solidFill>
                <a:srgbClr val="000000"/>
              </a:solidFill>
              <a:latin typeface="思源黑体 CN Medium" panose="020B0600000000000000" charset="-122"/>
              <a:ea typeface="思源黑体 CN Medium" panose="020B0600000000000000" charset="-122"/>
            </a:endParaRPr>
          </a:p>
        </p:txBody>
      </p:sp>
      <p:sp>
        <p:nvSpPr>
          <p:cNvPr id="21" name="圆角矩形 20">
            <a:extLst>
              <a:ext uri="{FF2B5EF4-FFF2-40B4-BE49-F238E27FC236}">
                <a16:creationId xmlns:a16="http://schemas.microsoft.com/office/drawing/2014/main" id="{9CCA2B6D-D201-EA42-B92F-5A1A07198601}"/>
              </a:ext>
            </a:extLst>
          </p:cNvPr>
          <p:cNvSpPr/>
          <p:nvPr/>
        </p:nvSpPr>
        <p:spPr>
          <a:xfrm flipV="1">
            <a:off x="3231744" y="5005912"/>
            <a:ext cx="5811857" cy="45719"/>
          </a:xfrm>
          <a:prstGeom prst="roundRect">
            <a:avLst/>
          </a:prstGeom>
          <a:solidFill>
            <a:srgbClr val="1B5187"/>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a:extLst>
              <a:ext uri="{FF2B5EF4-FFF2-40B4-BE49-F238E27FC236}">
                <a16:creationId xmlns:a16="http://schemas.microsoft.com/office/drawing/2014/main" id="{DB9AD112-33AB-4445-AF12-A47A434CF564}"/>
              </a:ext>
            </a:extLst>
          </p:cNvPr>
          <p:cNvGrpSpPr/>
          <p:nvPr/>
        </p:nvGrpSpPr>
        <p:grpSpPr>
          <a:xfrm>
            <a:off x="2298206" y="5272946"/>
            <a:ext cx="8112523" cy="400110"/>
            <a:chOff x="2388135" y="5466409"/>
            <a:chExt cx="8112523" cy="400110"/>
          </a:xfrm>
        </p:grpSpPr>
        <p:sp>
          <p:nvSpPr>
            <p:cNvPr id="49" name="文本框 48"/>
            <p:cNvSpPr txBox="1"/>
            <p:nvPr/>
          </p:nvSpPr>
          <p:spPr>
            <a:xfrm>
              <a:off x="2388135" y="5466409"/>
              <a:ext cx="1996458" cy="400110"/>
            </a:xfrm>
            <a:prstGeom prst="rect">
              <a:avLst/>
            </a:prstGeom>
            <a:noFill/>
          </p:spPr>
          <p:txBody>
            <a:bodyPr wrap="square" rtlCol="0">
              <a:spAutoFit/>
            </a:bodyPr>
            <a:lstStyle/>
            <a:p>
              <a:pPr algn="ctr"/>
              <a:r>
                <a:rPr lang="zh-CN" altLang="en-US" sz="2000" dirty="0">
                  <a:solidFill>
                    <a:srgbClr val="000000"/>
                  </a:solidFill>
                  <a:latin typeface="思源黑体 CN Medium" panose="020B0600000000000000" charset="-122"/>
                  <a:ea typeface="思源黑体 CN Medium" panose="020B0600000000000000" charset="-122"/>
                </a:rPr>
                <a:t>答辩人：罗之龙</a:t>
              </a:r>
            </a:p>
          </p:txBody>
        </p:sp>
        <p:sp>
          <p:nvSpPr>
            <p:cNvPr id="51" name="文本框 50"/>
            <p:cNvSpPr txBox="1"/>
            <p:nvPr/>
          </p:nvSpPr>
          <p:spPr>
            <a:xfrm>
              <a:off x="4360809" y="5466409"/>
              <a:ext cx="3235107" cy="400110"/>
            </a:xfrm>
            <a:prstGeom prst="rect">
              <a:avLst/>
            </a:prstGeom>
            <a:noFill/>
          </p:spPr>
          <p:txBody>
            <a:bodyPr wrap="square" rtlCol="0">
              <a:spAutoFit/>
            </a:bodyPr>
            <a:lstStyle/>
            <a:p>
              <a:pPr algn="ctr"/>
              <a:r>
                <a:rPr lang="zh-CN" altLang="en-US" sz="2000" dirty="0">
                  <a:solidFill>
                    <a:srgbClr val="000000"/>
                  </a:solidFill>
                  <a:latin typeface="思源黑体 CN Medium" panose="020B0600000000000000" charset="-122"/>
                  <a:ea typeface="思源黑体 CN Medium" panose="020B0600000000000000" charset="-122"/>
                </a:rPr>
                <a:t>学号</a:t>
              </a:r>
              <a:r>
                <a:rPr lang="zh-CN" sz="2000" dirty="0">
                  <a:solidFill>
                    <a:srgbClr val="000000"/>
                  </a:solidFill>
                  <a:latin typeface="思源黑体 CN Medium" panose="020B0600000000000000" charset="-122"/>
                  <a:ea typeface="思源黑体 CN Medium" panose="020B0600000000000000" charset="-122"/>
                </a:rPr>
                <a:t>：</a:t>
              </a:r>
              <a:r>
                <a:rPr lang="en-US" altLang="zh-CN" sz="2000" dirty="0">
                  <a:solidFill>
                    <a:srgbClr val="000000"/>
                  </a:solidFill>
                  <a:latin typeface="思源黑体 CN Medium" panose="020B0600000000000000" charset="-122"/>
                  <a:ea typeface="思源黑体 CN Medium" panose="020B0600000000000000" charset="-122"/>
                </a:rPr>
                <a:t>2019302180017</a:t>
              </a:r>
              <a:endParaRPr lang="zh-CN" sz="2000" dirty="0">
                <a:solidFill>
                  <a:srgbClr val="000000"/>
                </a:solidFill>
                <a:latin typeface="思源黑体 CN Medium" panose="020B0600000000000000" charset="-122"/>
                <a:ea typeface="思源黑体 CN Medium" panose="020B0600000000000000" charset="-122"/>
              </a:endParaRPr>
            </a:p>
          </p:txBody>
        </p:sp>
        <p:sp>
          <p:nvSpPr>
            <p:cNvPr id="14" name="文本框 13"/>
            <p:cNvSpPr txBox="1"/>
            <p:nvPr/>
          </p:nvSpPr>
          <p:spPr>
            <a:xfrm>
              <a:off x="7265551" y="5466409"/>
              <a:ext cx="3235107" cy="400110"/>
            </a:xfrm>
            <a:prstGeom prst="rect">
              <a:avLst/>
            </a:prstGeom>
            <a:noFill/>
          </p:spPr>
          <p:txBody>
            <a:bodyPr wrap="square" rtlCol="0">
              <a:spAutoFit/>
            </a:bodyPr>
            <a:lstStyle/>
            <a:p>
              <a:pPr algn="ctr"/>
              <a:r>
                <a:rPr lang="zh-CN" altLang="en-US" sz="2000" dirty="0">
                  <a:solidFill>
                    <a:srgbClr val="000000"/>
                  </a:solidFill>
                  <a:latin typeface="思源黑体 CN Medium" panose="020B0600000000000000" charset="-122"/>
                  <a:ea typeface="思源黑体 CN Medium" panose="020B0600000000000000" charset="-122"/>
                </a:rPr>
                <a:t>指导老师 </a:t>
              </a:r>
              <a:r>
                <a:rPr lang="en-US" altLang="zh-CN" sz="2000" dirty="0">
                  <a:solidFill>
                    <a:srgbClr val="000000"/>
                  </a:solidFill>
                  <a:latin typeface="思源黑体 CN Medium" panose="020B0600000000000000" charset="-122"/>
                  <a:ea typeface="思源黑体 CN Medium" panose="020B0600000000000000" charset="-122"/>
                </a:rPr>
                <a:t>: </a:t>
              </a:r>
              <a:r>
                <a:rPr lang="zh-CN" altLang="en-US" sz="2000" dirty="0">
                  <a:solidFill>
                    <a:srgbClr val="000000"/>
                  </a:solidFill>
                  <a:latin typeface="思源黑体 CN Medium" panose="020B0600000000000000" charset="-122"/>
                  <a:ea typeface="思源黑体 CN Medium" panose="020B0600000000000000" charset="-122"/>
                </a:rPr>
                <a:t>欧长海 教授</a:t>
              </a:r>
              <a:endParaRPr lang="zh-CN" sz="2000" dirty="0">
                <a:solidFill>
                  <a:srgbClr val="000000"/>
                </a:solidFill>
                <a:latin typeface="思源黑体 CN Medium" panose="020B0600000000000000" charset="-122"/>
                <a:ea typeface="思源黑体 CN Medium" panose="020B0600000000000000" charset="-122"/>
              </a:endParaRPr>
            </a:p>
          </p:txBody>
        </p:sp>
      </p:grpSp>
      <p:grpSp>
        <p:nvGrpSpPr>
          <p:cNvPr id="76" name="组合 75">
            <a:extLst>
              <a:ext uri="{FF2B5EF4-FFF2-40B4-BE49-F238E27FC236}">
                <a16:creationId xmlns:a16="http://schemas.microsoft.com/office/drawing/2014/main" id="{F776902A-B67F-C940-882F-5436E157C547}"/>
              </a:ext>
            </a:extLst>
          </p:cNvPr>
          <p:cNvGrpSpPr/>
          <p:nvPr/>
        </p:nvGrpSpPr>
        <p:grpSpPr>
          <a:xfrm>
            <a:off x="5195704" y="2054081"/>
            <a:ext cx="1385458" cy="1385458"/>
            <a:chOff x="5372911" y="2138708"/>
            <a:chExt cx="1446178" cy="1446178"/>
          </a:xfrm>
        </p:grpSpPr>
        <p:sp>
          <p:nvSpPr>
            <p:cNvPr id="77" name="椭圆 76">
              <a:extLst>
                <a:ext uri="{FF2B5EF4-FFF2-40B4-BE49-F238E27FC236}">
                  <a16:creationId xmlns:a16="http://schemas.microsoft.com/office/drawing/2014/main" id="{9EB3AE1B-405D-804C-ACA4-46F64BAB9027}"/>
                </a:ext>
              </a:extLst>
            </p:cNvPr>
            <p:cNvSpPr/>
            <p:nvPr/>
          </p:nvSpPr>
          <p:spPr>
            <a:xfrm>
              <a:off x="5372911" y="2138708"/>
              <a:ext cx="1446178" cy="144617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Freeform 49">
              <a:extLst>
                <a:ext uri="{FF2B5EF4-FFF2-40B4-BE49-F238E27FC236}">
                  <a16:creationId xmlns:a16="http://schemas.microsoft.com/office/drawing/2014/main" id="{4D36D02C-24B2-3443-8A36-7D8C91D7CC6C}"/>
                </a:ext>
              </a:extLst>
            </p:cNvPr>
            <p:cNvSpPr>
              <a:spLocks noEditPoints="1"/>
            </p:cNvSpPr>
            <p:nvPr/>
          </p:nvSpPr>
          <p:spPr bwMode="auto">
            <a:xfrm>
              <a:off x="5462587" y="2202309"/>
              <a:ext cx="1266826" cy="1318976"/>
            </a:xfrm>
            <a:custGeom>
              <a:avLst/>
              <a:gdLst>
                <a:gd name="T0" fmla="*/ 2600 w 2600"/>
                <a:gd name="T1" fmla="*/ 1441 h 2707"/>
                <a:gd name="T2" fmla="*/ 2593 w 2600"/>
                <a:gd name="T3" fmla="*/ 1460 h 2707"/>
                <a:gd name="T4" fmla="*/ 2264 w 2600"/>
                <a:gd name="T5" fmla="*/ 2235 h 2707"/>
                <a:gd name="T6" fmla="*/ 1548 w 2600"/>
                <a:gd name="T7" fmla="*/ 2643 h 2707"/>
                <a:gd name="T8" fmla="*/ 620 w 2600"/>
                <a:gd name="T9" fmla="*/ 2475 h 2707"/>
                <a:gd name="T10" fmla="*/ 47 w 2600"/>
                <a:gd name="T11" fmla="*/ 1714 h 2707"/>
                <a:gd name="T12" fmla="*/ 4 w 2600"/>
                <a:gd name="T13" fmla="*/ 1458 h 2707"/>
                <a:gd name="T14" fmla="*/ 0 w 2600"/>
                <a:gd name="T15" fmla="*/ 1437 h 2707"/>
                <a:gd name="T16" fmla="*/ 0 w 2600"/>
                <a:gd name="T17" fmla="*/ 1301 h 2707"/>
                <a:gd name="T18" fmla="*/ 4 w 2600"/>
                <a:gd name="T19" fmla="*/ 1284 h 2707"/>
                <a:gd name="T20" fmla="*/ 17 w 2600"/>
                <a:gd name="T21" fmla="*/ 1161 h 2707"/>
                <a:gd name="T22" fmla="*/ 291 w 2600"/>
                <a:gd name="T23" fmla="*/ 555 h 2707"/>
                <a:gd name="T24" fmla="*/ 1573 w 2600"/>
                <a:gd name="T25" fmla="*/ 104 h 2707"/>
                <a:gd name="T26" fmla="*/ 2593 w 2600"/>
                <a:gd name="T27" fmla="*/ 1280 h 2707"/>
                <a:gd name="T28" fmla="*/ 2600 w 2600"/>
                <a:gd name="T29" fmla="*/ 1297 h 2707"/>
                <a:gd name="T30" fmla="*/ 2600 w 2600"/>
                <a:gd name="T31" fmla="*/ 1441 h 2707"/>
                <a:gd name="T32" fmla="*/ 2290 w 2600"/>
                <a:gd name="T33" fmla="*/ 1337 h 2707"/>
                <a:gd name="T34" fmla="*/ 1345 w 2600"/>
                <a:gd name="T35" fmla="*/ 390 h 2707"/>
                <a:gd name="T36" fmla="*/ 693 w 2600"/>
                <a:gd name="T37" fmla="*/ 597 h 2707"/>
                <a:gd name="T38" fmla="*/ 307 w 2600"/>
                <a:gd name="T39" fmla="*/ 1329 h 2707"/>
                <a:gd name="T40" fmla="*/ 145 w 2600"/>
                <a:gd name="T41" fmla="*/ 1198 h 2707"/>
                <a:gd name="T42" fmla="*/ 152 w 2600"/>
                <a:gd name="T43" fmla="*/ 1277 h 2707"/>
                <a:gd name="T44" fmla="*/ 287 w 2600"/>
                <a:gd name="T45" fmla="*/ 1500 h 2707"/>
                <a:gd name="T46" fmla="*/ 323 w 2600"/>
                <a:gd name="T47" fmla="*/ 1561 h 2707"/>
                <a:gd name="T48" fmla="*/ 324 w 2600"/>
                <a:gd name="T49" fmla="*/ 1575 h 2707"/>
                <a:gd name="T50" fmla="*/ 324 w 2600"/>
                <a:gd name="T51" fmla="*/ 1825 h 2707"/>
                <a:gd name="T52" fmla="*/ 324 w 2600"/>
                <a:gd name="T53" fmla="*/ 1844 h 2707"/>
                <a:gd name="T54" fmla="*/ 269 w 2600"/>
                <a:gd name="T55" fmla="*/ 1879 h 2707"/>
                <a:gd name="T56" fmla="*/ 240 w 2600"/>
                <a:gd name="T57" fmla="*/ 1927 h 2707"/>
                <a:gd name="T58" fmla="*/ 189 w 2600"/>
                <a:gd name="T59" fmla="*/ 1955 h 2707"/>
                <a:gd name="T60" fmla="*/ 245 w 2600"/>
                <a:gd name="T61" fmla="*/ 2047 h 2707"/>
                <a:gd name="T62" fmla="*/ 272 w 2600"/>
                <a:gd name="T63" fmla="*/ 2062 h 2707"/>
                <a:gd name="T64" fmla="*/ 560 w 2600"/>
                <a:gd name="T65" fmla="*/ 2061 h 2707"/>
                <a:gd name="T66" fmla="*/ 592 w 2600"/>
                <a:gd name="T67" fmla="*/ 2074 h 2707"/>
                <a:gd name="T68" fmla="*/ 674 w 2600"/>
                <a:gd name="T69" fmla="*/ 2149 h 2707"/>
                <a:gd name="T70" fmla="*/ 1450 w 2600"/>
                <a:gd name="T71" fmla="*/ 2359 h 2707"/>
                <a:gd name="T72" fmla="*/ 2004 w 2600"/>
                <a:gd name="T73" fmla="*/ 2075 h 2707"/>
                <a:gd name="T74" fmla="*/ 2038 w 2600"/>
                <a:gd name="T75" fmla="*/ 2061 h 2707"/>
                <a:gd name="T76" fmla="*/ 2350 w 2600"/>
                <a:gd name="T77" fmla="*/ 2062 h 2707"/>
                <a:gd name="T78" fmla="*/ 2375 w 2600"/>
                <a:gd name="T79" fmla="*/ 2048 h 2707"/>
                <a:gd name="T80" fmla="*/ 2406 w 2600"/>
                <a:gd name="T81" fmla="*/ 1992 h 2707"/>
                <a:gd name="T82" fmla="*/ 2405 w 2600"/>
                <a:gd name="T83" fmla="*/ 1965 h 2707"/>
                <a:gd name="T84" fmla="*/ 2350 w 2600"/>
                <a:gd name="T85" fmla="*/ 1889 h 2707"/>
                <a:gd name="T86" fmla="*/ 2275 w 2600"/>
                <a:gd name="T87" fmla="*/ 1849 h 2707"/>
                <a:gd name="T88" fmla="*/ 2268 w 2600"/>
                <a:gd name="T89" fmla="*/ 1847 h 2707"/>
                <a:gd name="T90" fmla="*/ 2268 w 2600"/>
                <a:gd name="T91" fmla="*/ 1646 h 2707"/>
                <a:gd name="T92" fmla="*/ 2278 w 2600"/>
                <a:gd name="T93" fmla="*/ 1533 h 2707"/>
                <a:gd name="T94" fmla="*/ 2313 w 2600"/>
                <a:gd name="T95" fmla="*/ 1481 h 2707"/>
                <a:gd name="T96" fmla="*/ 2450 w 2600"/>
                <a:gd name="T97" fmla="*/ 1214 h 2707"/>
                <a:gd name="T98" fmla="*/ 2290 w 2600"/>
                <a:gd name="T99" fmla="*/ 1337 h 27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600" h="2707">
                  <a:moveTo>
                    <a:pt x="2600" y="1441"/>
                  </a:moveTo>
                  <a:cubicBezTo>
                    <a:pt x="2598" y="1447"/>
                    <a:pt x="2593" y="1454"/>
                    <a:pt x="2593" y="1460"/>
                  </a:cubicBezTo>
                  <a:cubicBezTo>
                    <a:pt x="2571" y="1756"/>
                    <a:pt x="2461" y="2015"/>
                    <a:pt x="2264" y="2235"/>
                  </a:cubicBezTo>
                  <a:cubicBezTo>
                    <a:pt x="2071" y="2451"/>
                    <a:pt x="1832" y="2588"/>
                    <a:pt x="1548" y="2643"/>
                  </a:cubicBezTo>
                  <a:cubicBezTo>
                    <a:pt x="1218" y="2707"/>
                    <a:pt x="906" y="2652"/>
                    <a:pt x="620" y="2475"/>
                  </a:cubicBezTo>
                  <a:cubicBezTo>
                    <a:pt x="331" y="2297"/>
                    <a:pt x="140" y="2041"/>
                    <a:pt x="47" y="1714"/>
                  </a:cubicBezTo>
                  <a:cubicBezTo>
                    <a:pt x="23" y="1630"/>
                    <a:pt x="8" y="1545"/>
                    <a:pt x="4" y="1458"/>
                  </a:cubicBezTo>
                  <a:cubicBezTo>
                    <a:pt x="3" y="1451"/>
                    <a:pt x="1" y="1444"/>
                    <a:pt x="0" y="1437"/>
                  </a:cubicBezTo>
                  <a:cubicBezTo>
                    <a:pt x="0" y="1392"/>
                    <a:pt x="0" y="1346"/>
                    <a:pt x="0" y="1301"/>
                  </a:cubicBezTo>
                  <a:cubicBezTo>
                    <a:pt x="1" y="1295"/>
                    <a:pt x="3" y="1290"/>
                    <a:pt x="4" y="1284"/>
                  </a:cubicBezTo>
                  <a:cubicBezTo>
                    <a:pt x="8" y="1243"/>
                    <a:pt x="10" y="1201"/>
                    <a:pt x="17" y="1161"/>
                  </a:cubicBezTo>
                  <a:cubicBezTo>
                    <a:pt x="55" y="935"/>
                    <a:pt x="142" y="729"/>
                    <a:pt x="291" y="555"/>
                  </a:cubicBezTo>
                  <a:cubicBezTo>
                    <a:pt x="630" y="158"/>
                    <a:pt x="1061" y="0"/>
                    <a:pt x="1573" y="104"/>
                  </a:cubicBezTo>
                  <a:cubicBezTo>
                    <a:pt x="2147" y="221"/>
                    <a:pt x="2557" y="718"/>
                    <a:pt x="2593" y="1280"/>
                  </a:cubicBezTo>
                  <a:cubicBezTo>
                    <a:pt x="2593" y="1286"/>
                    <a:pt x="2598" y="1292"/>
                    <a:pt x="2600" y="1297"/>
                  </a:cubicBezTo>
                  <a:cubicBezTo>
                    <a:pt x="2600" y="1345"/>
                    <a:pt x="2600" y="1393"/>
                    <a:pt x="2600" y="1441"/>
                  </a:cubicBezTo>
                  <a:close/>
                  <a:moveTo>
                    <a:pt x="2290" y="1337"/>
                  </a:moveTo>
                  <a:cubicBezTo>
                    <a:pt x="2269" y="831"/>
                    <a:pt x="1859" y="414"/>
                    <a:pt x="1345" y="390"/>
                  </a:cubicBezTo>
                  <a:cubicBezTo>
                    <a:pt x="1103" y="379"/>
                    <a:pt x="883" y="447"/>
                    <a:pt x="693" y="597"/>
                  </a:cubicBezTo>
                  <a:cubicBezTo>
                    <a:pt x="456" y="782"/>
                    <a:pt x="330" y="1028"/>
                    <a:pt x="307" y="1329"/>
                  </a:cubicBezTo>
                  <a:cubicBezTo>
                    <a:pt x="241" y="1301"/>
                    <a:pt x="195" y="1252"/>
                    <a:pt x="145" y="1198"/>
                  </a:cubicBezTo>
                  <a:cubicBezTo>
                    <a:pt x="148" y="1228"/>
                    <a:pt x="149" y="1253"/>
                    <a:pt x="152" y="1277"/>
                  </a:cubicBezTo>
                  <a:cubicBezTo>
                    <a:pt x="165" y="1370"/>
                    <a:pt x="206" y="1448"/>
                    <a:pt x="287" y="1500"/>
                  </a:cubicBezTo>
                  <a:cubicBezTo>
                    <a:pt x="311" y="1516"/>
                    <a:pt x="322" y="1534"/>
                    <a:pt x="323" y="1561"/>
                  </a:cubicBezTo>
                  <a:cubicBezTo>
                    <a:pt x="323" y="1565"/>
                    <a:pt x="324" y="1570"/>
                    <a:pt x="324" y="1575"/>
                  </a:cubicBezTo>
                  <a:cubicBezTo>
                    <a:pt x="324" y="1658"/>
                    <a:pt x="324" y="1741"/>
                    <a:pt x="324" y="1825"/>
                  </a:cubicBezTo>
                  <a:cubicBezTo>
                    <a:pt x="324" y="1831"/>
                    <a:pt x="324" y="1838"/>
                    <a:pt x="324" y="1844"/>
                  </a:cubicBezTo>
                  <a:cubicBezTo>
                    <a:pt x="287" y="1851"/>
                    <a:pt x="287" y="1851"/>
                    <a:pt x="269" y="1879"/>
                  </a:cubicBezTo>
                  <a:cubicBezTo>
                    <a:pt x="259" y="1895"/>
                    <a:pt x="250" y="1911"/>
                    <a:pt x="240" y="1927"/>
                  </a:cubicBezTo>
                  <a:cubicBezTo>
                    <a:pt x="229" y="1944"/>
                    <a:pt x="222" y="1967"/>
                    <a:pt x="189" y="1955"/>
                  </a:cubicBezTo>
                  <a:cubicBezTo>
                    <a:pt x="210" y="1989"/>
                    <a:pt x="228" y="2018"/>
                    <a:pt x="245" y="2047"/>
                  </a:cubicBezTo>
                  <a:cubicBezTo>
                    <a:pt x="252" y="2058"/>
                    <a:pt x="259" y="2062"/>
                    <a:pt x="272" y="2062"/>
                  </a:cubicBezTo>
                  <a:cubicBezTo>
                    <a:pt x="368" y="2061"/>
                    <a:pt x="464" y="2062"/>
                    <a:pt x="560" y="2061"/>
                  </a:cubicBezTo>
                  <a:cubicBezTo>
                    <a:pt x="573" y="2061"/>
                    <a:pt x="582" y="2065"/>
                    <a:pt x="592" y="2074"/>
                  </a:cubicBezTo>
                  <a:cubicBezTo>
                    <a:pt x="618" y="2100"/>
                    <a:pt x="645" y="2126"/>
                    <a:pt x="674" y="2149"/>
                  </a:cubicBezTo>
                  <a:cubicBezTo>
                    <a:pt x="903" y="2331"/>
                    <a:pt x="1162" y="2402"/>
                    <a:pt x="1450" y="2359"/>
                  </a:cubicBezTo>
                  <a:cubicBezTo>
                    <a:pt x="1666" y="2328"/>
                    <a:pt x="1850" y="2230"/>
                    <a:pt x="2004" y="2075"/>
                  </a:cubicBezTo>
                  <a:cubicBezTo>
                    <a:pt x="2014" y="2065"/>
                    <a:pt x="2024" y="2061"/>
                    <a:pt x="2038" y="2061"/>
                  </a:cubicBezTo>
                  <a:cubicBezTo>
                    <a:pt x="2142" y="2062"/>
                    <a:pt x="2246" y="2061"/>
                    <a:pt x="2350" y="2062"/>
                  </a:cubicBezTo>
                  <a:cubicBezTo>
                    <a:pt x="2362" y="2062"/>
                    <a:pt x="2370" y="2059"/>
                    <a:pt x="2375" y="2048"/>
                  </a:cubicBezTo>
                  <a:cubicBezTo>
                    <a:pt x="2384" y="2028"/>
                    <a:pt x="2395" y="2010"/>
                    <a:pt x="2406" y="1992"/>
                  </a:cubicBezTo>
                  <a:cubicBezTo>
                    <a:pt x="2412" y="1982"/>
                    <a:pt x="2412" y="1975"/>
                    <a:pt x="2405" y="1965"/>
                  </a:cubicBezTo>
                  <a:cubicBezTo>
                    <a:pt x="2386" y="1940"/>
                    <a:pt x="2366" y="1916"/>
                    <a:pt x="2350" y="1889"/>
                  </a:cubicBezTo>
                  <a:cubicBezTo>
                    <a:pt x="2332" y="1860"/>
                    <a:pt x="2312" y="1841"/>
                    <a:pt x="2275" y="1849"/>
                  </a:cubicBezTo>
                  <a:cubicBezTo>
                    <a:pt x="2274" y="1849"/>
                    <a:pt x="2272" y="1848"/>
                    <a:pt x="2268" y="1847"/>
                  </a:cubicBezTo>
                  <a:cubicBezTo>
                    <a:pt x="2268" y="1780"/>
                    <a:pt x="2267" y="1713"/>
                    <a:pt x="2268" y="1646"/>
                  </a:cubicBezTo>
                  <a:cubicBezTo>
                    <a:pt x="2269" y="1608"/>
                    <a:pt x="2276" y="1571"/>
                    <a:pt x="2278" y="1533"/>
                  </a:cubicBezTo>
                  <a:cubicBezTo>
                    <a:pt x="2279" y="1507"/>
                    <a:pt x="2292" y="1493"/>
                    <a:pt x="2313" y="1481"/>
                  </a:cubicBezTo>
                  <a:cubicBezTo>
                    <a:pt x="2414" y="1423"/>
                    <a:pt x="2430" y="1320"/>
                    <a:pt x="2450" y="1214"/>
                  </a:cubicBezTo>
                  <a:cubicBezTo>
                    <a:pt x="2398" y="1261"/>
                    <a:pt x="2353" y="1309"/>
                    <a:pt x="2290" y="1337"/>
                  </a:cubicBezTo>
                  <a:close/>
                </a:path>
              </a:pathLst>
            </a:custGeom>
            <a:solidFill>
              <a:schemeClr val="tx2">
                <a:lumMod val="7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79" name="组合 78">
              <a:extLst>
                <a:ext uri="{FF2B5EF4-FFF2-40B4-BE49-F238E27FC236}">
                  <a16:creationId xmlns:a16="http://schemas.microsoft.com/office/drawing/2014/main" id="{967F1266-1FC9-3B47-8E4A-B8AEF3A8B1CE}"/>
                </a:ext>
              </a:extLst>
            </p:cNvPr>
            <p:cNvGrpSpPr/>
            <p:nvPr/>
          </p:nvGrpSpPr>
          <p:grpSpPr>
            <a:xfrm>
              <a:off x="5554874" y="2381317"/>
              <a:ext cx="1080787" cy="1004320"/>
              <a:chOff x="5554874" y="2552137"/>
              <a:chExt cx="1080787" cy="1004320"/>
            </a:xfrm>
            <a:solidFill>
              <a:schemeClr val="tx2">
                <a:lumMod val="75000"/>
              </a:schemeClr>
            </a:solidFill>
          </p:grpSpPr>
          <p:sp>
            <p:nvSpPr>
              <p:cNvPr id="80" name="Freeform 50">
                <a:extLst>
                  <a:ext uri="{FF2B5EF4-FFF2-40B4-BE49-F238E27FC236}">
                    <a16:creationId xmlns:a16="http://schemas.microsoft.com/office/drawing/2014/main" id="{E0D6D2E1-690D-E643-9DE2-E2AF98002AD1}"/>
                  </a:ext>
                </a:extLst>
              </p:cNvPr>
              <p:cNvSpPr>
                <a:spLocks noEditPoints="1"/>
              </p:cNvSpPr>
              <p:nvPr/>
            </p:nvSpPr>
            <p:spPr bwMode="auto">
              <a:xfrm>
                <a:off x="5594719" y="3111135"/>
                <a:ext cx="1003441" cy="214458"/>
              </a:xfrm>
              <a:custGeom>
                <a:avLst/>
                <a:gdLst>
                  <a:gd name="T0" fmla="*/ 1933 w 2060"/>
                  <a:gd name="T1" fmla="*/ 45 h 440"/>
                  <a:gd name="T2" fmla="*/ 1978 w 2060"/>
                  <a:gd name="T3" fmla="*/ 350 h 440"/>
                  <a:gd name="T4" fmla="*/ 2043 w 2060"/>
                  <a:gd name="T5" fmla="*/ 435 h 440"/>
                  <a:gd name="T6" fmla="*/ 1498 w 2060"/>
                  <a:gd name="T7" fmla="*/ 319 h 440"/>
                  <a:gd name="T8" fmla="*/ 1549 w 2060"/>
                  <a:gd name="T9" fmla="*/ 306 h 440"/>
                  <a:gd name="T10" fmla="*/ 531 w 2060"/>
                  <a:gd name="T11" fmla="*/ 310 h 440"/>
                  <a:gd name="T12" fmla="*/ 542 w 2060"/>
                  <a:gd name="T13" fmla="*/ 392 h 440"/>
                  <a:gd name="T14" fmla="*/ 0 w 2060"/>
                  <a:gd name="T15" fmla="*/ 440 h 440"/>
                  <a:gd name="T16" fmla="*/ 87 w 2060"/>
                  <a:gd name="T17" fmla="*/ 358 h 440"/>
                  <a:gd name="T18" fmla="*/ 512 w 2060"/>
                  <a:gd name="T19" fmla="*/ 34 h 440"/>
                  <a:gd name="T20" fmla="*/ 1961 w 2060"/>
                  <a:gd name="T21" fmla="*/ 0 h 440"/>
                  <a:gd name="T22" fmla="*/ 1545 w 2060"/>
                  <a:gd name="T23" fmla="*/ 41 h 440"/>
                  <a:gd name="T24" fmla="*/ 1263 w 2060"/>
                  <a:gd name="T25" fmla="*/ 119 h 440"/>
                  <a:gd name="T26" fmla="*/ 855 w 2060"/>
                  <a:gd name="T27" fmla="*/ 67 h 440"/>
                  <a:gd name="T28" fmla="*/ 796 w 2060"/>
                  <a:gd name="T29" fmla="*/ 193 h 440"/>
                  <a:gd name="T30" fmla="*/ 962 w 2060"/>
                  <a:gd name="T31" fmla="*/ 145 h 440"/>
                  <a:gd name="T32" fmla="*/ 1269 w 2060"/>
                  <a:gd name="T33" fmla="*/ 301 h 440"/>
                  <a:gd name="T34" fmla="*/ 711 w 2060"/>
                  <a:gd name="T35" fmla="*/ 118 h 440"/>
                  <a:gd name="T36" fmla="*/ 558 w 2060"/>
                  <a:gd name="T37" fmla="*/ 107 h 440"/>
                  <a:gd name="T38" fmla="*/ 544 w 2060"/>
                  <a:gd name="T39" fmla="*/ 301 h 440"/>
                  <a:gd name="T40" fmla="*/ 1513 w 2060"/>
                  <a:gd name="T41" fmla="*/ 130 h 440"/>
                  <a:gd name="T42" fmla="*/ 1452 w 2060"/>
                  <a:gd name="T43" fmla="*/ 67 h 440"/>
                  <a:gd name="T44" fmla="*/ 1340 w 2060"/>
                  <a:gd name="T45" fmla="*/ 270 h 440"/>
                  <a:gd name="T46" fmla="*/ 1544 w 2060"/>
                  <a:gd name="T47" fmla="*/ 67 h 440"/>
                  <a:gd name="T48" fmla="*/ 1564 w 2060"/>
                  <a:gd name="T49" fmla="*/ 67 h 440"/>
                  <a:gd name="T50" fmla="*/ 491 w 2060"/>
                  <a:gd name="T51" fmla="*/ 302 h 440"/>
                  <a:gd name="T52" fmla="*/ 491 w 2060"/>
                  <a:gd name="T53" fmla="*/ 67 h 440"/>
                  <a:gd name="T54" fmla="*/ 1308 w 2060"/>
                  <a:gd name="T55" fmla="*/ 290 h 440"/>
                  <a:gd name="T56" fmla="*/ 1294 w 2060"/>
                  <a:gd name="T57" fmla="*/ 68 h 440"/>
                  <a:gd name="T58" fmla="*/ 762 w 2060"/>
                  <a:gd name="T59" fmla="*/ 299 h 440"/>
                  <a:gd name="T60" fmla="*/ 747 w 2060"/>
                  <a:gd name="T61" fmla="*/ 79 h 440"/>
                  <a:gd name="T62" fmla="*/ 1007 w 2060"/>
                  <a:gd name="T63" fmla="*/ 35 h 440"/>
                  <a:gd name="T64" fmla="*/ 1054 w 2060"/>
                  <a:gd name="T65" fmla="*/ 35 h 440"/>
                  <a:gd name="T66" fmla="*/ 1249 w 2060"/>
                  <a:gd name="T67" fmla="*/ 45 h 440"/>
                  <a:gd name="T68" fmla="*/ 1054 w 2060"/>
                  <a:gd name="T69" fmla="*/ 35 h 440"/>
                  <a:gd name="T70" fmla="*/ 1342 w 2060"/>
                  <a:gd name="T71" fmla="*/ 36 h 440"/>
                  <a:gd name="T72" fmla="*/ 1499 w 2060"/>
                  <a:gd name="T73" fmla="*/ 45 h 440"/>
                  <a:gd name="T74" fmla="*/ 717 w 2060"/>
                  <a:gd name="T75" fmla="*/ 35 h 440"/>
                  <a:gd name="T76" fmla="*/ 198 w 2060"/>
                  <a:gd name="T77" fmla="*/ 118 h 440"/>
                  <a:gd name="T78" fmla="*/ 138 w 2060"/>
                  <a:gd name="T79" fmla="*/ 118 h 440"/>
                  <a:gd name="T80" fmla="*/ 1625 w 2060"/>
                  <a:gd name="T81" fmla="*/ 118 h 440"/>
                  <a:gd name="T82" fmla="*/ 311 w 2060"/>
                  <a:gd name="T83" fmla="*/ 94 h 440"/>
                  <a:gd name="T84" fmla="*/ 311 w 2060"/>
                  <a:gd name="T85" fmla="*/ 118 h 440"/>
                  <a:gd name="T86" fmla="*/ 1796 w 2060"/>
                  <a:gd name="T87" fmla="*/ 118 h 440"/>
                  <a:gd name="T88" fmla="*/ 1736 w 2060"/>
                  <a:gd name="T89" fmla="*/ 118 h 440"/>
                  <a:gd name="T90" fmla="*/ 1908 w 2060"/>
                  <a:gd name="T91" fmla="*/ 94 h 440"/>
                  <a:gd name="T92" fmla="*/ 422 w 2060"/>
                  <a:gd name="T93" fmla="*/ 95 h 440"/>
                  <a:gd name="T94" fmla="*/ 422 w 2060"/>
                  <a:gd name="T95" fmla="*/ 118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060" h="440">
                    <a:moveTo>
                      <a:pt x="1545" y="41"/>
                    </a:moveTo>
                    <a:cubicBezTo>
                      <a:pt x="1551" y="43"/>
                      <a:pt x="1558" y="45"/>
                      <a:pt x="1565" y="45"/>
                    </a:cubicBezTo>
                    <a:cubicBezTo>
                      <a:pt x="1687" y="46"/>
                      <a:pt x="1810" y="45"/>
                      <a:pt x="1933" y="45"/>
                    </a:cubicBezTo>
                    <a:cubicBezTo>
                      <a:pt x="1942" y="45"/>
                      <a:pt x="1951" y="45"/>
                      <a:pt x="1962" y="45"/>
                    </a:cubicBezTo>
                    <a:cubicBezTo>
                      <a:pt x="1962" y="147"/>
                      <a:pt x="1962" y="247"/>
                      <a:pt x="1962" y="349"/>
                    </a:cubicBezTo>
                    <a:cubicBezTo>
                      <a:pt x="1969" y="349"/>
                      <a:pt x="1973" y="351"/>
                      <a:pt x="1978" y="350"/>
                    </a:cubicBezTo>
                    <a:cubicBezTo>
                      <a:pt x="2008" y="343"/>
                      <a:pt x="2025" y="357"/>
                      <a:pt x="2036" y="385"/>
                    </a:cubicBezTo>
                    <a:cubicBezTo>
                      <a:pt x="2041" y="401"/>
                      <a:pt x="2051" y="416"/>
                      <a:pt x="2060" y="433"/>
                    </a:cubicBezTo>
                    <a:cubicBezTo>
                      <a:pt x="2053" y="434"/>
                      <a:pt x="2048" y="435"/>
                      <a:pt x="2043" y="435"/>
                    </a:cubicBezTo>
                    <a:cubicBezTo>
                      <a:pt x="1885" y="435"/>
                      <a:pt x="1727" y="434"/>
                      <a:pt x="1569" y="435"/>
                    </a:cubicBezTo>
                    <a:cubicBezTo>
                      <a:pt x="1555" y="435"/>
                      <a:pt x="1547" y="431"/>
                      <a:pt x="1542" y="418"/>
                    </a:cubicBezTo>
                    <a:cubicBezTo>
                      <a:pt x="1529" y="386"/>
                      <a:pt x="1514" y="355"/>
                      <a:pt x="1498" y="319"/>
                    </a:cubicBezTo>
                    <a:cubicBezTo>
                      <a:pt x="1524" y="319"/>
                      <a:pt x="1546" y="319"/>
                      <a:pt x="1569" y="319"/>
                    </a:cubicBezTo>
                    <a:cubicBezTo>
                      <a:pt x="1569" y="316"/>
                      <a:pt x="1569" y="313"/>
                      <a:pt x="1570" y="310"/>
                    </a:cubicBezTo>
                    <a:cubicBezTo>
                      <a:pt x="1563" y="309"/>
                      <a:pt x="1556" y="306"/>
                      <a:pt x="1549" y="306"/>
                    </a:cubicBezTo>
                    <a:cubicBezTo>
                      <a:pt x="1464" y="306"/>
                      <a:pt x="1379" y="306"/>
                      <a:pt x="1293" y="306"/>
                    </a:cubicBezTo>
                    <a:cubicBezTo>
                      <a:pt x="1046" y="307"/>
                      <a:pt x="799" y="307"/>
                      <a:pt x="552" y="308"/>
                    </a:cubicBezTo>
                    <a:cubicBezTo>
                      <a:pt x="545" y="308"/>
                      <a:pt x="538" y="309"/>
                      <a:pt x="531" y="310"/>
                    </a:cubicBezTo>
                    <a:cubicBezTo>
                      <a:pt x="531" y="313"/>
                      <a:pt x="531" y="315"/>
                      <a:pt x="531" y="318"/>
                    </a:cubicBezTo>
                    <a:cubicBezTo>
                      <a:pt x="545" y="318"/>
                      <a:pt x="558" y="319"/>
                      <a:pt x="574" y="320"/>
                    </a:cubicBezTo>
                    <a:cubicBezTo>
                      <a:pt x="563" y="344"/>
                      <a:pt x="550" y="367"/>
                      <a:pt x="542" y="392"/>
                    </a:cubicBezTo>
                    <a:cubicBezTo>
                      <a:pt x="530" y="426"/>
                      <a:pt x="511" y="436"/>
                      <a:pt x="475" y="436"/>
                    </a:cubicBezTo>
                    <a:cubicBezTo>
                      <a:pt x="327" y="435"/>
                      <a:pt x="180" y="438"/>
                      <a:pt x="33" y="439"/>
                    </a:cubicBezTo>
                    <a:cubicBezTo>
                      <a:pt x="23" y="440"/>
                      <a:pt x="13" y="440"/>
                      <a:pt x="0" y="440"/>
                    </a:cubicBezTo>
                    <a:cubicBezTo>
                      <a:pt x="14" y="413"/>
                      <a:pt x="27" y="388"/>
                      <a:pt x="41" y="365"/>
                    </a:cubicBezTo>
                    <a:cubicBezTo>
                      <a:pt x="44" y="361"/>
                      <a:pt x="51" y="359"/>
                      <a:pt x="57" y="359"/>
                    </a:cubicBezTo>
                    <a:cubicBezTo>
                      <a:pt x="66" y="358"/>
                      <a:pt x="76" y="358"/>
                      <a:pt x="87" y="358"/>
                    </a:cubicBezTo>
                    <a:cubicBezTo>
                      <a:pt x="87" y="254"/>
                      <a:pt x="87" y="151"/>
                      <a:pt x="87" y="45"/>
                    </a:cubicBezTo>
                    <a:cubicBezTo>
                      <a:pt x="229" y="45"/>
                      <a:pt x="371" y="46"/>
                      <a:pt x="513" y="45"/>
                    </a:cubicBezTo>
                    <a:cubicBezTo>
                      <a:pt x="512" y="42"/>
                      <a:pt x="512" y="38"/>
                      <a:pt x="512" y="34"/>
                    </a:cubicBezTo>
                    <a:cubicBezTo>
                      <a:pt x="371" y="34"/>
                      <a:pt x="229" y="34"/>
                      <a:pt x="87" y="34"/>
                    </a:cubicBezTo>
                    <a:cubicBezTo>
                      <a:pt x="87" y="20"/>
                      <a:pt x="87" y="11"/>
                      <a:pt x="87" y="0"/>
                    </a:cubicBezTo>
                    <a:cubicBezTo>
                      <a:pt x="712" y="0"/>
                      <a:pt x="1336" y="0"/>
                      <a:pt x="1961" y="0"/>
                    </a:cubicBezTo>
                    <a:cubicBezTo>
                      <a:pt x="1961" y="10"/>
                      <a:pt x="1961" y="20"/>
                      <a:pt x="1961" y="33"/>
                    </a:cubicBezTo>
                    <a:cubicBezTo>
                      <a:pt x="1823" y="33"/>
                      <a:pt x="1684" y="33"/>
                      <a:pt x="1546" y="33"/>
                    </a:cubicBezTo>
                    <a:cubicBezTo>
                      <a:pt x="1546" y="36"/>
                      <a:pt x="1545" y="39"/>
                      <a:pt x="1545" y="41"/>
                    </a:cubicBezTo>
                    <a:close/>
                    <a:moveTo>
                      <a:pt x="1269" y="301"/>
                    </a:moveTo>
                    <a:cubicBezTo>
                      <a:pt x="1269" y="244"/>
                      <a:pt x="1269" y="188"/>
                      <a:pt x="1269" y="133"/>
                    </a:cubicBezTo>
                    <a:cubicBezTo>
                      <a:pt x="1269" y="128"/>
                      <a:pt x="1266" y="123"/>
                      <a:pt x="1263" y="119"/>
                    </a:cubicBezTo>
                    <a:cubicBezTo>
                      <a:pt x="1249" y="104"/>
                      <a:pt x="1235" y="88"/>
                      <a:pt x="1220" y="74"/>
                    </a:cubicBezTo>
                    <a:cubicBezTo>
                      <a:pt x="1216" y="70"/>
                      <a:pt x="1209" y="67"/>
                      <a:pt x="1203" y="67"/>
                    </a:cubicBezTo>
                    <a:cubicBezTo>
                      <a:pt x="1087" y="66"/>
                      <a:pt x="971" y="66"/>
                      <a:pt x="855" y="67"/>
                    </a:cubicBezTo>
                    <a:cubicBezTo>
                      <a:pt x="849" y="67"/>
                      <a:pt x="842" y="69"/>
                      <a:pt x="838" y="74"/>
                    </a:cubicBezTo>
                    <a:cubicBezTo>
                      <a:pt x="809" y="103"/>
                      <a:pt x="786" y="134"/>
                      <a:pt x="796" y="179"/>
                    </a:cubicBezTo>
                    <a:cubicBezTo>
                      <a:pt x="796" y="183"/>
                      <a:pt x="796" y="188"/>
                      <a:pt x="796" y="193"/>
                    </a:cubicBezTo>
                    <a:cubicBezTo>
                      <a:pt x="796" y="229"/>
                      <a:pt x="796" y="264"/>
                      <a:pt x="796" y="300"/>
                    </a:cubicBezTo>
                    <a:cubicBezTo>
                      <a:pt x="852" y="300"/>
                      <a:pt x="906" y="300"/>
                      <a:pt x="962" y="300"/>
                    </a:cubicBezTo>
                    <a:cubicBezTo>
                      <a:pt x="962" y="248"/>
                      <a:pt x="962" y="197"/>
                      <a:pt x="962" y="145"/>
                    </a:cubicBezTo>
                    <a:cubicBezTo>
                      <a:pt x="1008" y="145"/>
                      <a:pt x="1053" y="145"/>
                      <a:pt x="1099" y="145"/>
                    </a:cubicBezTo>
                    <a:cubicBezTo>
                      <a:pt x="1099" y="198"/>
                      <a:pt x="1099" y="249"/>
                      <a:pt x="1099" y="301"/>
                    </a:cubicBezTo>
                    <a:cubicBezTo>
                      <a:pt x="1156" y="301"/>
                      <a:pt x="1211" y="301"/>
                      <a:pt x="1269" y="301"/>
                    </a:cubicBezTo>
                    <a:close/>
                    <a:moveTo>
                      <a:pt x="717" y="301"/>
                    </a:moveTo>
                    <a:cubicBezTo>
                      <a:pt x="717" y="244"/>
                      <a:pt x="718" y="188"/>
                      <a:pt x="717" y="132"/>
                    </a:cubicBezTo>
                    <a:cubicBezTo>
                      <a:pt x="717" y="127"/>
                      <a:pt x="714" y="122"/>
                      <a:pt x="711" y="118"/>
                    </a:cubicBezTo>
                    <a:cubicBezTo>
                      <a:pt x="698" y="103"/>
                      <a:pt x="685" y="89"/>
                      <a:pt x="671" y="74"/>
                    </a:cubicBezTo>
                    <a:cubicBezTo>
                      <a:pt x="667" y="71"/>
                      <a:pt x="661" y="67"/>
                      <a:pt x="656" y="67"/>
                    </a:cubicBezTo>
                    <a:cubicBezTo>
                      <a:pt x="616" y="62"/>
                      <a:pt x="580" y="65"/>
                      <a:pt x="558" y="107"/>
                    </a:cubicBezTo>
                    <a:cubicBezTo>
                      <a:pt x="551" y="120"/>
                      <a:pt x="543" y="130"/>
                      <a:pt x="544" y="146"/>
                    </a:cubicBezTo>
                    <a:cubicBezTo>
                      <a:pt x="544" y="188"/>
                      <a:pt x="544" y="230"/>
                      <a:pt x="544" y="272"/>
                    </a:cubicBezTo>
                    <a:cubicBezTo>
                      <a:pt x="544" y="282"/>
                      <a:pt x="544" y="291"/>
                      <a:pt x="544" y="301"/>
                    </a:cubicBezTo>
                    <a:cubicBezTo>
                      <a:pt x="603" y="301"/>
                      <a:pt x="659" y="301"/>
                      <a:pt x="717" y="301"/>
                    </a:cubicBezTo>
                    <a:close/>
                    <a:moveTo>
                      <a:pt x="1513" y="301"/>
                    </a:moveTo>
                    <a:cubicBezTo>
                      <a:pt x="1513" y="243"/>
                      <a:pt x="1514" y="186"/>
                      <a:pt x="1513" y="130"/>
                    </a:cubicBezTo>
                    <a:cubicBezTo>
                      <a:pt x="1513" y="126"/>
                      <a:pt x="1510" y="121"/>
                      <a:pt x="1507" y="118"/>
                    </a:cubicBezTo>
                    <a:cubicBezTo>
                      <a:pt x="1494" y="103"/>
                      <a:pt x="1481" y="89"/>
                      <a:pt x="1467" y="74"/>
                    </a:cubicBezTo>
                    <a:cubicBezTo>
                      <a:pt x="1463" y="71"/>
                      <a:pt x="1457" y="67"/>
                      <a:pt x="1452" y="67"/>
                    </a:cubicBezTo>
                    <a:cubicBezTo>
                      <a:pt x="1412" y="62"/>
                      <a:pt x="1376" y="66"/>
                      <a:pt x="1354" y="107"/>
                    </a:cubicBezTo>
                    <a:cubicBezTo>
                      <a:pt x="1347" y="120"/>
                      <a:pt x="1339" y="130"/>
                      <a:pt x="1340" y="146"/>
                    </a:cubicBezTo>
                    <a:cubicBezTo>
                      <a:pt x="1341" y="187"/>
                      <a:pt x="1340" y="229"/>
                      <a:pt x="1340" y="270"/>
                    </a:cubicBezTo>
                    <a:cubicBezTo>
                      <a:pt x="1340" y="280"/>
                      <a:pt x="1340" y="290"/>
                      <a:pt x="1340" y="301"/>
                    </a:cubicBezTo>
                    <a:cubicBezTo>
                      <a:pt x="1399" y="301"/>
                      <a:pt x="1455" y="301"/>
                      <a:pt x="1513" y="301"/>
                    </a:cubicBezTo>
                    <a:close/>
                    <a:moveTo>
                      <a:pt x="1544" y="67"/>
                    </a:moveTo>
                    <a:cubicBezTo>
                      <a:pt x="1544" y="146"/>
                      <a:pt x="1544" y="223"/>
                      <a:pt x="1544" y="302"/>
                    </a:cubicBezTo>
                    <a:cubicBezTo>
                      <a:pt x="1552" y="301"/>
                      <a:pt x="1558" y="301"/>
                      <a:pt x="1564" y="300"/>
                    </a:cubicBezTo>
                    <a:cubicBezTo>
                      <a:pt x="1564" y="222"/>
                      <a:pt x="1564" y="145"/>
                      <a:pt x="1564" y="67"/>
                    </a:cubicBezTo>
                    <a:cubicBezTo>
                      <a:pt x="1557" y="67"/>
                      <a:pt x="1551" y="67"/>
                      <a:pt x="1544" y="67"/>
                    </a:cubicBezTo>
                    <a:close/>
                    <a:moveTo>
                      <a:pt x="491" y="67"/>
                    </a:moveTo>
                    <a:cubicBezTo>
                      <a:pt x="491" y="146"/>
                      <a:pt x="491" y="223"/>
                      <a:pt x="491" y="302"/>
                    </a:cubicBezTo>
                    <a:cubicBezTo>
                      <a:pt x="500" y="302"/>
                      <a:pt x="506" y="301"/>
                      <a:pt x="512" y="300"/>
                    </a:cubicBezTo>
                    <a:cubicBezTo>
                      <a:pt x="512" y="222"/>
                      <a:pt x="512" y="145"/>
                      <a:pt x="512" y="67"/>
                    </a:cubicBezTo>
                    <a:cubicBezTo>
                      <a:pt x="505" y="67"/>
                      <a:pt x="499" y="67"/>
                      <a:pt x="491" y="67"/>
                    </a:cubicBezTo>
                    <a:close/>
                    <a:moveTo>
                      <a:pt x="1294" y="300"/>
                    </a:moveTo>
                    <a:cubicBezTo>
                      <a:pt x="1296" y="301"/>
                      <a:pt x="1298" y="302"/>
                      <a:pt x="1300" y="304"/>
                    </a:cubicBezTo>
                    <a:cubicBezTo>
                      <a:pt x="1303" y="299"/>
                      <a:pt x="1308" y="295"/>
                      <a:pt x="1308" y="290"/>
                    </a:cubicBezTo>
                    <a:cubicBezTo>
                      <a:pt x="1309" y="219"/>
                      <a:pt x="1309" y="149"/>
                      <a:pt x="1308" y="78"/>
                    </a:cubicBezTo>
                    <a:cubicBezTo>
                      <a:pt x="1308" y="74"/>
                      <a:pt x="1302" y="69"/>
                      <a:pt x="1299" y="65"/>
                    </a:cubicBezTo>
                    <a:cubicBezTo>
                      <a:pt x="1297" y="66"/>
                      <a:pt x="1295" y="67"/>
                      <a:pt x="1294" y="68"/>
                    </a:cubicBezTo>
                    <a:cubicBezTo>
                      <a:pt x="1294" y="146"/>
                      <a:pt x="1294" y="223"/>
                      <a:pt x="1294" y="300"/>
                    </a:cubicBezTo>
                    <a:close/>
                    <a:moveTo>
                      <a:pt x="755" y="304"/>
                    </a:moveTo>
                    <a:cubicBezTo>
                      <a:pt x="757" y="302"/>
                      <a:pt x="760" y="301"/>
                      <a:pt x="762" y="299"/>
                    </a:cubicBezTo>
                    <a:cubicBezTo>
                      <a:pt x="762" y="226"/>
                      <a:pt x="762" y="152"/>
                      <a:pt x="762" y="78"/>
                    </a:cubicBezTo>
                    <a:cubicBezTo>
                      <a:pt x="762" y="74"/>
                      <a:pt x="758" y="70"/>
                      <a:pt x="755" y="66"/>
                    </a:cubicBezTo>
                    <a:cubicBezTo>
                      <a:pt x="752" y="70"/>
                      <a:pt x="747" y="75"/>
                      <a:pt x="747" y="79"/>
                    </a:cubicBezTo>
                    <a:cubicBezTo>
                      <a:pt x="746" y="149"/>
                      <a:pt x="746" y="219"/>
                      <a:pt x="747" y="290"/>
                    </a:cubicBezTo>
                    <a:cubicBezTo>
                      <a:pt x="747" y="295"/>
                      <a:pt x="752" y="299"/>
                      <a:pt x="755" y="304"/>
                    </a:cubicBezTo>
                    <a:close/>
                    <a:moveTo>
                      <a:pt x="1007" y="35"/>
                    </a:moveTo>
                    <a:cubicBezTo>
                      <a:pt x="935" y="35"/>
                      <a:pt x="867" y="35"/>
                      <a:pt x="796" y="35"/>
                    </a:cubicBezTo>
                    <a:cubicBezTo>
                      <a:pt x="808" y="49"/>
                      <a:pt x="994" y="49"/>
                      <a:pt x="1007" y="35"/>
                    </a:cubicBezTo>
                    <a:close/>
                    <a:moveTo>
                      <a:pt x="1054" y="35"/>
                    </a:moveTo>
                    <a:cubicBezTo>
                      <a:pt x="1053" y="37"/>
                      <a:pt x="1053" y="39"/>
                      <a:pt x="1052" y="41"/>
                    </a:cubicBezTo>
                    <a:cubicBezTo>
                      <a:pt x="1056" y="42"/>
                      <a:pt x="1060" y="45"/>
                      <a:pt x="1064" y="45"/>
                    </a:cubicBezTo>
                    <a:cubicBezTo>
                      <a:pt x="1125" y="46"/>
                      <a:pt x="1187" y="46"/>
                      <a:pt x="1249" y="45"/>
                    </a:cubicBezTo>
                    <a:cubicBezTo>
                      <a:pt x="1253" y="45"/>
                      <a:pt x="1257" y="41"/>
                      <a:pt x="1262" y="39"/>
                    </a:cubicBezTo>
                    <a:cubicBezTo>
                      <a:pt x="1261" y="38"/>
                      <a:pt x="1260" y="36"/>
                      <a:pt x="1260" y="35"/>
                    </a:cubicBezTo>
                    <a:cubicBezTo>
                      <a:pt x="1191" y="35"/>
                      <a:pt x="1123" y="35"/>
                      <a:pt x="1054" y="35"/>
                    </a:cubicBezTo>
                    <a:close/>
                    <a:moveTo>
                      <a:pt x="1514" y="40"/>
                    </a:moveTo>
                    <a:cubicBezTo>
                      <a:pt x="1513" y="38"/>
                      <a:pt x="1513" y="37"/>
                      <a:pt x="1512" y="36"/>
                    </a:cubicBezTo>
                    <a:cubicBezTo>
                      <a:pt x="1455" y="36"/>
                      <a:pt x="1399" y="36"/>
                      <a:pt x="1342" y="36"/>
                    </a:cubicBezTo>
                    <a:cubicBezTo>
                      <a:pt x="1341" y="38"/>
                      <a:pt x="1341" y="40"/>
                      <a:pt x="1341" y="42"/>
                    </a:cubicBezTo>
                    <a:cubicBezTo>
                      <a:pt x="1346" y="43"/>
                      <a:pt x="1350" y="45"/>
                      <a:pt x="1355" y="45"/>
                    </a:cubicBezTo>
                    <a:cubicBezTo>
                      <a:pt x="1403" y="46"/>
                      <a:pt x="1451" y="46"/>
                      <a:pt x="1499" y="45"/>
                    </a:cubicBezTo>
                    <a:cubicBezTo>
                      <a:pt x="1504" y="45"/>
                      <a:pt x="1509" y="42"/>
                      <a:pt x="1514" y="40"/>
                    </a:cubicBezTo>
                    <a:close/>
                    <a:moveTo>
                      <a:pt x="548" y="35"/>
                    </a:moveTo>
                    <a:cubicBezTo>
                      <a:pt x="558" y="49"/>
                      <a:pt x="705" y="50"/>
                      <a:pt x="717" y="35"/>
                    </a:cubicBezTo>
                    <a:cubicBezTo>
                      <a:pt x="660" y="35"/>
                      <a:pt x="605" y="35"/>
                      <a:pt x="548" y="35"/>
                    </a:cubicBezTo>
                    <a:close/>
                    <a:moveTo>
                      <a:pt x="138" y="118"/>
                    </a:moveTo>
                    <a:cubicBezTo>
                      <a:pt x="159" y="118"/>
                      <a:pt x="178" y="118"/>
                      <a:pt x="198" y="118"/>
                    </a:cubicBezTo>
                    <a:cubicBezTo>
                      <a:pt x="198" y="109"/>
                      <a:pt x="198" y="102"/>
                      <a:pt x="198" y="94"/>
                    </a:cubicBezTo>
                    <a:cubicBezTo>
                      <a:pt x="177" y="94"/>
                      <a:pt x="158" y="94"/>
                      <a:pt x="138" y="94"/>
                    </a:cubicBezTo>
                    <a:cubicBezTo>
                      <a:pt x="138" y="103"/>
                      <a:pt x="138" y="110"/>
                      <a:pt x="138" y="118"/>
                    </a:cubicBezTo>
                    <a:close/>
                    <a:moveTo>
                      <a:pt x="1684" y="94"/>
                    </a:moveTo>
                    <a:cubicBezTo>
                      <a:pt x="1663" y="94"/>
                      <a:pt x="1644" y="94"/>
                      <a:pt x="1625" y="94"/>
                    </a:cubicBezTo>
                    <a:cubicBezTo>
                      <a:pt x="1625" y="103"/>
                      <a:pt x="1625" y="111"/>
                      <a:pt x="1625" y="118"/>
                    </a:cubicBezTo>
                    <a:cubicBezTo>
                      <a:pt x="1645" y="118"/>
                      <a:pt x="1664" y="118"/>
                      <a:pt x="1684" y="118"/>
                    </a:cubicBezTo>
                    <a:cubicBezTo>
                      <a:pt x="1684" y="110"/>
                      <a:pt x="1684" y="103"/>
                      <a:pt x="1684" y="94"/>
                    </a:cubicBezTo>
                    <a:close/>
                    <a:moveTo>
                      <a:pt x="311" y="94"/>
                    </a:moveTo>
                    <a:cubicBezTo>
                      <a:pt x="290" y="94"/>
                      <a:pt x="270" y="94"/>
                      <a:pt x="251" y="94"/>
                    </a:cubicBezTo>
                    <a:cubicBezTo>
                      <a:pt x="251" y="103"/>
                      <a:pt x="251" y="111"/>
                      <a:pt x="251" y="118"/>
                    </a:cubicBezTo>
                    <a:cubicBezTo>
                      <a:pt x="272" y="118"/>
                      <a:pt x="291" y="118"/>
                      <a:pt x="311" y="118"/>
                    </a:cubicBezTo>
                    <a:cubicBezTo>
                      <a:pt x="311" y="109"/>
                      <a:pt x="311" y="103"/>
                      <a:pt x="311" y="94"/>
                    </a:cubicBezTo>
                    <a:close/>
                    <a:moveTo>
                      <a:pt x="1736" y="118"/>
                    </a:moveTo>
                    <a:cubicBezTo>
                      <a:pt x="1757" y="118"/>
                      <a:pt x="1777" y="118"/>
                      <a:pt x="1796" y="118"/>
                    </a:cubicBezTo>
                    <a:cubicBezTo>
                      <a:pt x="1796" y="109"/>
                      <a:pt x="1796" y="102"/>
                      <a:pt x="1796" y="94"/>
                    </a:cubicBezTo>
                    <a:cubicBezTo>
                      <a:pt x="1776" y="94"/>
                      <a:pt x="1756" y="94"/>
                      <a:pt x="1736" y="94"/>
                    </a:cubicBezTo>
                    <a:cubicBezTo>
                      <a:pt x="1736" y="102"/>
                      <a:pt x="1736" y="109"/>
                      <a:pt x="1736" y="118"/>
                    </a:cubicBezTo>
                    <a:close/>
                    <a:moveTo>
                      <a:pt x="1848" y="118"/>
                    </a:moveTo>
                    <a:cubicBezTo>
                      <a:pt x="1868" y="118"/>
                      <a:pt x="1888" y="118"/>
                      <a:pt x="1908" y="118"/>
                    </a:cubicBezTo>
                    <a:cubicBezTo>
                      <a:pt x="1908" y="109"/>
                      <a:pt x="1908" y="102"/>
                      <a:pt x="1908" y="94"/>
                    </a:cubicBezTo>
                    <a:cubicBezTo>
                      <a:pt x="1887" y="94"/>
                      <a:pt x="1868" y="94"/>
                      <a:pt x="1848" y="94"/>
                    </a:cubicBezTo>
                    <a:cubicBezTo>
                      <a:pt x="1848" y="103"/>
                      <a:pt x="1848" y="110"/>
                      <a:pt x="1848" y="118"/>
                    </a:cubicBezTo>
                    <a:close/>
                    <a:moveTo>
                      <a:pt x="422" y="95"/>
                    </a:moveTo>
                    <a:cubicBezTo>
                      <a:pt x="401" y="95"/>
                      <a:pt x="381" y="95"/>
                      <a:pt x="362" y="95"/>
                    </a:cubicBezTo>
                    <a:cubicBezTo>
                      <a:pt x="362" y="103"/>
                      <a:pt x="362" y="110"/>
                      <a:pt x="362" y="118"/>
                    </a:cubicBezTo>
                    <a:cubicBezTo>
                      <a:pt x="383" y="118"/>
                      <a:pt x="402" y="118"/>
                      <a:pt x="422" y="118"/>
                    </a:cubicBezTo>
                    <a:cubicBezTo>
                      <a:pt x="422" y="110"/>
                      <a:pt x="422" y="103"/>
                      <a:pt x="422" y="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1" name="Freeform 51">
                <a:extLst>
                  <a:ext uri="{FF2B5EF4-FFF2-40B4-BE49-F238E27FC236}">
                    <a16:creationId xmlns:a16="http://schemas.microsoft.com/office/drawing/2014/main" id="{C52E2339-19C4-9140-8600-EBDB4CEF0CAA}"/>
                  </a:ext>
                </a:extLst>
              </p:cNvPr>
              <p:cNvSpPr>
                <a:spLocks noEditPoints="1"/>
              </p:cNvSpPr>
              <p:nvPr/>
            </p:nvSpPr>
            <p:spPr bwMode="auto">
              <a:xfrm>
                <a:off x="5554874" y="2951463"/>
                <a:ext cx="1080787" cy="148539"/>
              </a:xfrm>
              <a:custGeom>
                <a:avLst/>
                <a:gdLst>
                  <a:gd name="T0" fmla="*/ 0 w 2219"/>
                  <a:gd name="T1" fmla="*/ 96 h 305"/>
                  <a:gd name="T2" fmla="*/ 88 w 2219"/>
                  <a:gd name="T3" fmla="*/ 160 h 305"/>
                  <a:gd name="T4" fmla="*/ 289 w 2219"/>
                  <a:gd name="T5" fmla="*/ 117 h 305"/>
                  <a:gd name="T6" fmla="*/ 349 w 2219"/>
                  <a:gd name="T7" fmla="*/ 8 h 305"/>
                  <a:gd name="T8" fmla="*/ 419 w 2219"/>
                  <a:gd name="T9" fmla="*/ 121 h 305"/>
                  <a:gd name="T10" fmla="*/ 521 w 2219"/>
                  <a:gd name="T11" fmla="*/ 187 h 305"/>
                  <a:gd name="T12" fmla="*/ 588 w 2219"/>
                  <a:gd name="T13" fmla="*/ 174 h 305"/>
                  <a:gd name="T14" fmla="*/ 666 w 2219"/>
                  <a:gd name="T15" fmla="*/ 127 h 305"/>
                  <a:gd name="T16" fmla="*/ 664 w 2219"/>
                  <a:gd name="T17" fmla="*/ 121 h 305"/>
                  <a:gd name="T18" fmla="*/ 428 w 2219"/>
                  <a:gd name="T19" fmla="*/ 121 h 305"/>
                  <a:gd name="T20" fmla="*/ 427 w 2219"/>
                  <a:gd name="T21" fmla="*/ 99 h 305"/>
                  <a:gd name="T22" fmla="*/ 1790 w 2219"/>
                  <a:gd name="T23" fmla="*/ 99 h 305"/>
                  <a:gd name="T24" fmla="*/ 1775 w 2219"/>
                  <a:gd name="T25" fmla="*/ 121 h 305"/>
                  <a:gd name="T26" fmla="*/ 1567 w 2219"/>
                  <a:gd name="T27" fmla="*/ 121 h 305"/>
                  <a:gd name="T28" fmla="*/ 1545 w 2219"/>
                  <a:gd name="T29" fmla="*/ 121 h 305"/>
                  <a:gd name="T30" fmla="*/ 1785 w 2219"/>
                  <a:gd name="T31" fmla="*/ 132 h 305"/>
                  <a:gd name="T32" fmla="*/ 1855 w 2219"/>
                  <a:gd name="T33" fmla="*/ 19 h 305"/>
                  <a:gd name="T34" fmla="*/ 1865 w 2219"/>
                  <a:gd name="T35" fmla="*/ 0 h 305"/>
                  <a:gd name="T36" fmla="*/ 1884 w 2219"/>
                  <a:gd name="T37" fmla="*/ 45 h 305"/>
                  <a:gd name="T38" fmla="*/ 1947 w 2219"/>
                  <a:gd name="T39" fmla="*/ 141 h 305"/>
                  <a:gd name="T40" fmla="*/ 2096 w 2219"/>
                  <a:gd name="T41" fmla="*/ 174 h 305"/>
                  <a:gd name="T42" fmla="*/ 2189 w 2219"/>
                  <a:gd name="T43" fmla="*/ 118 h 305"/>
                  <a:gd name="T44" fmla="*/ 2219 w 2219"/>
                  <a:gd name="T45" fmla="*/ 92 h 305"/>
                  <a:gd name="T46" fmla="*/ 2161 w 2219"/>
                  <a:gd name="T47" fmla="*/ 217 h 305"/>
                  <a:gd name="T48" fmla="*/ 2125 w 2219"/>
                  <a:gd name="T49" fmla="*/ 254 h 305"/>
                  <a:gd name="T50" fmla="*/ 1992 w 2219"/>
                  <a:gd name="T51" fmla="*/ 305 h 305"/>
                  <a:gd name="T52" fmla="*/ 183 w 2219"/>
                  <a:gd name="T53" fmla="*/ 305 h 305"/>
                  <a:gd name="T54" fmla="*/ 108 w 2219"/>
                  <a:gd name="T55" fmla="*/ 277 h 305"/>
                  <a:gd name="T56" fmla="*/ 0 w 2219"/>
                  <a:gd name="T57" fmla="*/ 96 h 305"/>
                  <a:gd name="T58" fmla="*/ 1515 w 2219"/>
                  <a:gd name="T59" fmla="*/ 269 h 305"/>
                  <a:gd name="T60" fmla="*/ 1515 w 2219"/>
                  <a:gd name="T61" fmla="*/ 175 h 305"/>
                  <a:gd name="T62" fmla="*/ 1525 w 2219"/>
                  <a:gd name="T63" fmla="*/ 149 h 305"/>
                  <a:gd name="T64" fmla="*/ 1480 w 2219"/>
                  <a:gd name="T65" fmla="*/ 121 h 305"/>
                  <a:gd name="T66" fmla="*/ 715 w 2219"/>
                  <a:gd name="T67" fmla="*/ 121 h 305"/>
                  <a:gd name="T68" fmla="*/ 684 w 2219"/>
                  <a:gd name="T69" fmla="*/ 157 h 305"/>
                  <a:gd name="T70" fmla="*/ 699 w 2219"/>
                  <a:gd name="T71" fmla="*/ 160 h 305"/>
                  <a:gd name="T72" fmla="*/ 699 w 2219"/>
                  <a:gd name="T73" fmla="*/ 269 h 305"/>
                  <a:gd name="T74" fmla="*/ 679 w 2219"/>
                  <a:gd name="T75" fmla="*/ 269 h 305"/>
                  <a:gd name="T76" fmla="*/ 679 w 2219"/>
                  <a:gd name="T77" fmla="*/ 168 h 305"/>
                  <a:gd name="T78" fmla="*/ 657 w 2219"/>
                  <a:gd name="T79" fmla="*/ 268 h 305"/>
                  <a:gd name="T80" fmla="*/ 637 w 2219"/>
                  <a:gd name="T81" fmla="*/ 268 h 305"/>
                  <a:gd name="T82" fmla="*/ 637 w 2219"/>
                  <a:gd name="T83" fmla="*/ 231 h 305"/>
                  <a:gd name="T84" fmla="*/ 633 w 2219"/>
                  <a:gd name="T85" fmla="*/ 230 h 305"/>
                  <a:gd name="T86" fmla="*/ 603 w 2219"/>
                  <a:gd name="T87" fmla="*/ 276 h 305"/>
                  <a:gd name="T88" fmla="*/ 1616 w 2219"/>
                  <a:gd name="T89" fmla="*/ 276 h 305"/>
                  <a:gd name="T90" fmla="*/ 1581 w 2219"/>
                  <a:gd name="T91" fmla="*/ 232 h 305"/>
                  <a:gd name="T92" fmla="*/ 1576 w 2219"/>
                  <a:gd name="T93" fmla="*/ 234 h 305"/>
                  <a:gd name="T94" fmla="*/ 1576 w 2219"/>
                  <a:gd name="T95" fmla="*/ 269 h 305"/>
                  <a:gd name="T96" fmla="*/ 1558 w 2219"/>
                  <a:gd name="T97" fmla="*/ 269 h 305"/>
                  <a:gd name="T98" fmla="*/ 1535 w 2219"/>
                  <a:gd name="T99" fmla="*/ 175 h 305"/>
                  <a:gd name="T100" fmla="*/ 1535 w 2219"/>
                  <a:gd name="T101" fmla="*/ 269 h 305"/>
                  <a:gd name="T102" fmla="*/ 1515 w 2219"/>
                  <a:gd name="T103" fmla="*/ 269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219" h="305">
                    <a:moveTo>
                      <a:pt x="0" y="96"/>
                    </a:moveTo>
                    <a:cubicBezTo>
                      <a:pt x="30" y="118"/>
                      <a:pt x="58" y="142"/>
                      <a:pt x="88" y="160"/>
                    </a:cubicBezTo>
                    <a:cubicBezTo>
                      <a:pt x="167" y="205"/>
                      <a:pt x="236" y="191"/>
                      <a:pt x="289" y="117"/>
                    </a:cubicBezTo>
                    <a:cubicBezTo>
                      <a:pt x="314" y="82"/>
                      <a:pt x="331" y="42"/>
                      <a:pt x="349" y="8"/>
                    </a:cubicBezTo>
                    <a:cubicBezTo>
                      <a:pt x="371" y="43"/>
                      <a:pt x="393" y="83"/>
                      <a:pt x="419" y="121"/>
                    </a:cubicBezTo>
                    <a:cubicBezTo>
                      <a:pt x="444" y="156"/>
                      <a:pt x="476" y="185"/>
                      <a:pt x="521" y="187"/>
                    </a:cubicBezTo>
                    <a:cubicBezTo>
                      <a:pt x="544" y="188"/>
                      <a:pt x="568" y="183"/>
                      <a:pt x="588" y="174"/>
                    </a:cubicBezTo>
                    <a:cubicBezTo>
                      <a:pt x="616" y="162"/>
                      <a:pt x="640" y="143"/>
                      <a:pt x="666" y="127"/>
                    </a:cubicBezTo>
                    <a:cubicBezTo>
                      <a:pt x="665" y="125"/>
                      <a:pt x="664" y="123"/>
                      <a:pt x="664" y="121"/>
                    </a:cubicBezTo>
                    <a:cubicBezTo>
                      <a:pt x="586" y="121"/>
                      <a:pt x="508" y="121"/>
                      <a:pt x="428" y="121"/>
                    </a:cubicBezTo>
                    <a:cubicBezTo>
                      <a:pt x="428" y="113"/>
                      <a:pt x="428" y="108"/>
                      <a:pt x="427" y="99"/>
                    </a:cubicBezTo>
                    <a:cubicBezTo>
                      <a:pt x="882" y="99"/>
                      <a:pt x="1337" y="99"/>
                      <a:pt x="1790" y="99"/>
                    </a:cubicBezTo>
                    <a:cubicBezTo>
                      <a:pt x="1796" y="115"/>
                      <a:pt x="1791" y="121"/>
                      <a:pt x="1775" y="121"/>
                    </a:cubicBezTo>
                    <a:cubicBezTo>
                      <a:pt x="1706" y="121"/>
                      <a:pt x="1637" y="121"/>
                      <a:pt x="1567" y="121"/>
                    </a:cubicBezTo>
                    <a:cubicBezTo>
                      <a:pt x="1560" y="121"/>
                      <a:pt x="1553" y="121"/>
                      <a:pt x="1545" y="121"/>
                    </a:cubicBezTo>
                    <a:cubicBezTo>
                      <a:pt x="1609" y="207"/>
                      <a:pt x="1718" y="213"/>
                      <a:pt x="1785" y="132"/>
                    </a:cubicBezTo>
                    <a:cubicBezTo>
                      <a:pt x="1813" y="98"/>
                      <a:pt x="1832" y="57"/>
                      <a:pt x="1855" y="19"/>
                    </a:cubicBezTo>
                    <a:cubicBezTo>
                      <a:pt x="1858" y="14"/>
                      <a:pt x="1861" y="9"/>
                      <a:pt x="1865" y="0"/>
                    </a:cubicBezTo>
                    <a:cubicBezTo>
                      <a:pt x="1872" y="17"/>
                      <a:pt x="1876" y="32"/>
                      <a:pt x="1884" y="45"/>
                    </a:cubicBezTo>
                    <a:cubicBezTo>
                      <a:pt x="1904" y="78"/>
                      <a:pt x="1922" y="113"/>
                      <a:pt x="1947" y="141"/>
                    </a:cubicBezTo>
                    <a:cubicBezTo>
                      <a:pt x="1987" y="186"/>
                      <a:pt x="2040" y="198"/>
                      <a:pt x="2096" y="174"/>
                    </a:cubicBezTo>
                    <a:cubicBezTo>
                      <a:pt x="2129" y="160"/>
                      <a:pt x="2159" y="138"/>
                      <a:pt x="2189" y="118"/>
                    </a:cubicBezTo>
                    <a:cubicBezTo>
                      <a:pt x="2199" y="112"/>
                      <a:pt x="2207" y="102"/>
                      <a:pt x="2219" y="92"/>
                    </a:cubicBezTo>
                    <a:cubicBezTo>
                      <a:pt x="2211" y="142"/>
                      <a:pt x="2191" y="182"/>
                      <a:pt x="2161" y="217"/>
                    </a:cubicBezTo>
                    <a:cubicBezTo>
                      <a:pt x="2150" y="230"/>
                      <a:pt x="2137" y="242"/>
                      <a:pt x="2125" y="254"/>
                    </a:cubicBezTo>
                    <a:cubicBezTo>
                      <a:pt x="2088" y="289"/>
                      <a:pt x="2047" y="305"/>
                      <a:pt x="1992" y="305"/>
                    </a:cubicBezTo>
                    <a:cubicBezTo>
                      <a:pt x="1389" y="303"/>
                      <a:pt x="786" y="303"/>
                      <a:pt x="183" y="305"/>
                    </a:cubicBezTo>
                    <a:cubicBezTo>
                      <a:pt x="150" y="305"/>
                      <a:pt x="130" y="294"/>
                      <a:pt x="108" y="277"/>
                    </a:cubicBezTo>
                    <a:cubicBezTo>
                      <a:pt x="50" y="229"/>
                      <a:pt x="13" y="170"/>
                      <a:pt x="0" y="96"/>
                    </a:cubicBezTo>
                    <a:close/>
                    <a:moveTo>
                      <a:pt x="1515" y="269"/>
                    </a:moveTo>
                    <a:cubicBezTo>
                      <a:pt x="1515" y="237"/>
                      <a:pt x="1514" y="206"/>
                      <a:pt x="1515" y="175"/>
                    </a:cubicBezTo>
                    <a:cubicBezTo>
                      <a:pt x="1515" y="168"/>
                      <a:pt x="1521" y="160"/>
                      <a:pt x="1525" y="149"/>
                    </a:cubicBezTo>
                    <a:cubicBezTo>
                      <a:pt x="1515" y="121"/>
                      <a:pt x="1515" y="121"/>
                      <a:pt x="1480" y="121"/>
                    </a:cubicBezTo>
                    <a:cubicBezTo>
                      <a:pt x="1225" y="121"/>
                      <a:pt x="970" y="121"/>
                      <a:pt x="715" y="121"/>
                    </a:cubicBezTo>
                    <a:cubicBezTo>
                      <a:pt x="697" y="121"/>
                      <a:pt x="682" y="138"/>
                      <a:pt x="684" y="157"/>
                    </a:cubicBezTo>
                    <a:cubicBezTo>
                      <a:pt x="689" y="158"/>
                      <a:pt x="694" y="159"/>
                      <a:pt x="699" y="160"/>
                    </a:cubicBezTo>
                    <a:cubicBezTo>
                      <a:pt x="699" y="197"/>
                      <a:pt x="699" y="232"/>
                      <a:pt x="699" y="269"/>
                    </a:cubicBezTo>
                    <a:cubicBezTo>
                      <a:pt x="692" y="269"/>
                      <a:pt x="686" y="269"/>
                      <a:pt x="679" y="269"/>
                    </a:cubicBezTo>
                    <a:cubicBezTo>
                      <a:pt x="679" y="235"/>
                      <a:pt x="679" y="203"/>
                      <a:pt x="679" y="168"/>
                    </a:cubicBezTo>
                    <a:cubicBezTo>
                      <a:pt x="647" y="198"/>
                      <a:pt x="664" y="235"/>
                      <a:pt x="657" y="268"/>
                    </a:cubicBezTo>
                    <a:cubicBezTo>
                      <a:pt x="651" y="268"/>
                      <a:pt x="645" y="268"/>
                      <a:pt x="637" y="268"/>
                    </a:cubicBezTo>
                    <a:cubicBezTo>
                      <a:pt x="637" y="255"/>
                      <a:pt x="637" y="243"/>
                      <a:pt x="637" y="231"/>
                    </a:cubicBezTo>
                    <a:cubicBezTo>
                      <a:pt x="636" y="231"/>
                      <a:pt x="635" y="230"/>
                      <a:pt x="633" y="230"/>
                    </a:cubicBezTo>
                    <a:cubicBezTo>
                      <a:pt x="624" y="245"/>
                      <a:pt x="614" y="260"/>
                      <a:pt x="603" y="276"/>
                    </a:cubicBezTo>
                    <a:cubicBezTo>
                      <a:pt x="942" y="276"/>
                      <a:pt x="1277" y="276"/>
                      <a:pt x="1616" y="276"/>
                    </a:cubicBezTo>
                    <a:cubicBezTo>
                      <a:pt x="1603" y="260"/>
                      <a:pt x="1592" y="246"/>
                      <a:pt x="1581" y="232"/>
                    </a:cubicBezTo>
                    <a:cubicBezTo>
                      <a:pt x="1579" y="233"/>
                      <a:pt x="1578" y="234"/>
                      <a:pt x="1576" y="234"/>
                    </a:cubicBezTo>
                    <a:cubicBezTo>
                      <a:pt x="1576" y="245"/>
                      <a:pt x="1576" y="257"/>
                      <a:pt x="1576" y="269"/>
                    </a:cubicBezTo>
                    <a:cubicBezTo>
                      <a:pt x="1569" y="269"/>
                      <a:pt x="1564" y="269"/>
                      <a:pt x="1558" y="269"/>
                    </a:cubicBezTo>
                    <a:cubicBezTo>
                      <a:pt x="1550" y="238"/>
                      <a:pt x="1568" y="202"/>
                      <a:pt x="1535" y="175"/>
                    </a:cubicBezTo>
                    <a:cubicBezTo>
                      <a:pt x="1535" y="208"/>
                      <a:pt x="1535" y="238"/>
                      <a:pt x="1535" y="269"/>
                    </a:cubicBezTo>
                    <a:cubicBezTo>
                      <a:pt x="1528" y="269"/>
                      <a:pt x="1523" y="269"/>
                      <a:pt x="1515" y="26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2" name="Freeform 52">
                <a:extLst>
                  <a:ext uri="{FF2B5EF4-FFF2-40B4-BE49-F238E27FC236}">
                    <a16:creationId xmlns:a16="http://schemas.microsoft.com/office/drawing/2014/main" id="{C9CBB6E6-B829-DE4E-B0EC-B813B76FCDE3}"/>
                  </a:ext>
                </a:extLst>
              </p:cNvPr>
              <p:cNvSpPr>
                <a:spLocks/>
              </p:cNvSpPr>
              <p:nvPr/>
            </p:nvSpPr>
            <p:spPr bwMode="auto">
              <a:xfrm>
                <a:off x="5837303" y="2706535"/>
                <a:ext cx="518860" cy="273346"/>
              </a:xfrm>
              <a:custGeom>
                <a:avLst/>
                <a:gdLst>
                  <a:gd name="T0" fmla="*/ 372 w 1065"/>
                  <a:gd name="T1" fmla="*/ 235 h 561"/>
                  <a:gd name="T2" fmla="*/ 412 w 1065"/>
                  <a:gd name="T3" fmla="*/ 264 h 561"/>
                  <a:gd name="T4" fmla="*/ 474 w 1065"/>
                  <a:gd name="T5" fmla="*/ 264 h 561"/>
                  <a:gd name="T6" fmla="*/ 494 w 1065"/>
                  <a:gd name="T7" fmla="*/ 237 h 561"/>
                  <a:gd name="T8" fmla="*/ 486 w 1065"/>
                  <a:gd name="T9" fmla="*/ 134 h 561"/>
                  <a:gd name="T10" fmla="*/ 487 w 1065"/>
                  <a:gd name="T11" fmla="*/ 124 h 561"/>
                  <a:gd name="T12" fmla="*/ 488 w 1065"/>
                  <a:gd name="T13" fmla="*/ 49 h 561"/>
                  <a:gd name="T14" fmla="*/ 495 w 1065"/>
                  <a:gd name="T15" fmla="*/ 27 h 561"/>
                  <a:gd name="T16" fmla="*/ 508 w 1065"/>
                  <a:gd name="T17" fmla="*/ 0 h 561"/>
                  <a:gd name="T18" fmla="*/ 547 w 1065"/>
                  <a:gd name="T19" fmla="*/ 0 h 561"/>
                  <a:gd name="T20" fmla="*/ 560 w 1065"/>
                  <a:gd name="T21" fmla="*/ 34 h 561"/>
                  <a:gd name="T22" fmla="*/ 555 w 1065"/>
                  <a:gd name="T23" fmla="*/ 71 h 561"/>
                  <a:gd name="T24" fmla="*/ 553 w 1065"/>
                  <a:gd name="T25" fmla="*/ 95 h 561"/>
                  <a:gd name="T26" fmla="*/ 559 w 1065"/>
                  <a:gd name="T27" fmla="*/ 221 h 561"/>
                  <a:gd name="T28" fmla="*/ 589 w 1065"/>
                  <a:gd name="T29" fmla="*/ 264 h 561"/>
                  <a:gd name="T30" fmla="*/ 667 w 1065"/>
                  <a:gd name="T31" fmla="*/ 263 h 561"/>
                  <a:gd name="T32" fmla="*/ 684 w 1065"/>
                  <a:gd name="T33" fmla="*/ 255 h 561"/>
                  <a:gd name="T34" fmla="*/ 719 w 1065"/>
                  <a:gd name="T35" fmla="*/ 236 h 561"/>
                  <a:gd name="T36" fmla="*/ 735 w 1065"/>
                  <a:gd name="T37" fmla="*/ 236 h 561"/>
                  <a:gd name="T38" fmla="*/ 735 w 1065"/>
                  <a:gd name="T39" fmla="*/ 287 h 561"/>
                  <a:gd name="T40" fmla="*/ 731 w 1065"/>
                  <a:gd name="T41" fmla="*/ 295 h 561"/>
                  <a:gd name="T42" fmla="*/ 716 w 1065"/>
                  <a:gd name="T43" fmla="*/ 309 h 561"/>
                  <a:gd name="T44" fmla="*/ 716 w 1065"/>
                  <a:gd name="T45" fmla="*/ 369 h 561"/>
                  <a:gd name="T46" fmla="*/ 726 w 1065"/>
                  <a:gd name="T47" fmla="*/ 377 h 561"/>
                  <a:gd name="T48" fmla="*/ 841 w 1065"/>
                  <a:gd name="T49" fmla="*/ 371 h 561"/>
                  <a:gd name="T50" fmla="*/ 890 w 1065"/>
                  <a:gd name="T51" fmla="*/ 331 h 561"/>
                  <a:gd name="T52" fmla="*/ 882 w 1065"/>
                  <a:gd name="T53" fmla="*/ 401 h 561"/>
                  <a:gd name="T54" fmla="*/ 921 w 1065"/>
                  <a:gd name="T55" fmla="*/ 460 h 561"/>
                  <a:gd name="T56" fmla="*/ 1043 w 1065"/>
                  <a:gd name="T57" fmla="*/ 452 h 561"/>
                  <a:gd name="T58" fmla="*/ 1065 w 1065"/>
                  <a:gd name="T59" fmla="*/ 438 h 561"/>
                  <a:gd name="T60" fmla="*/ 998 w 1065"/>
                  <a:gd name="T61" fmla="*/ 529 h 561"/>
                  <a:gd name="T62" fmla="*/ 934 w 1065"/>
                  <a:gd name="T63" fmla="*/ 534 h 561"/>
                  <a:gd name="T64" fmla="*/ 931 w 1065"/>
                  <a:gd name="T65" fmla="*/ 532 h 561"/>
                  <a:gd name="T66" fmla="*/ 771 w 1065"/>
                  <a:gd name="T67" fmla="*/ 488 h 561"/>
                  <a:gd name="T68" fmla="*/ 243 w 1065"/>
                  <a:gd name="T69" fmla="*/ 489 h 561"/>
                  <a:gd name="T70" fmla="*/ 212 w 1065"/>
                  <a:gd name="T71" fmla="*/ 498 h 561"/>
                  <a:gd name="T72" fmla="*/ 144 w 1065"/>
                  <a:gd name="T73" fmla="*/ 541 h 561"/>
                  <a:gd name="T74" fmla="*/ 53 w 1065"/>
                  <a:gd name="T75" fmla="*/ 527 h 561"/>
                  <a:gd name="T76" fmla="*/ 33 w 1065"/>
                  <a:gd name="T77" fmla="*/ 497 h 561"/>
                  <a:gd name="T78" fmla="*/ 0 w 1065"/>
                  <a:gd name="T79" fmla="*/ 437 h 561"/>
                  <a:gd name="T80" fmla="*/ 101 w 1065"/>
                  <a:gd name="T81" fmla="*/ 469 h 561"/>
                  <a:gd name="T82" fmla="*/ 137 w 1065"/>
                  <a:gd name="T83" fmla="*/ 464 h 561"/>
                  <a:gd name="T84" fmla="*/ 175 w 1065"/>
                  <a:gd name="T85" fmla="*/ 417 h 561"/>
                  <a:gd name="T86" fmla="*/ 175 w 1065"/>
                  <a:gd name="T87" fmla="*/ 328 h 561"/>
                  <a:gd name="T88" fmla="*/ 189 w 1065"/>
                  <a:gd name="T89" fmla="*/ 341 h 561"/>
                  <a:gd name="T90" fmla="*/ 247 w 1065"/>
                  <a:gd name="T91" fmla="*/ 384 h 561"/>
                  <a:gd name="T92" fmla="*/ 338 w 1065"/>
                  <a:gd name="T93" fmla="*/ 368 h 561"/>
                  <a:gd name="T94" fmla="*/ 342 w 1065"/>
                  <a:gd name="T95" fmla="*/ 358 h 561"/>
                  <a:gd name="T96" fmla="*/ 339 w 1065"/>
                  <a:gd name="T97" fmla="*/ 312 h 561"/>
                  <a:gd name="T98" fmla="*/ 338 w 1065"/>
                  <a:gd name="T99" fmla="*/ 306 h 561"/>
                  <a:gd name="T100" fmla="*/ 318 w 1065"/>
                  <a:gd name="T101" fmla="*/ 235 h 561"/>
                  <a:gd name="T102" fmla="*/ 372 w 1065"/>
                  <a:gd name="T103" fmla="*/ 235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065" h="561">
                    <a:moveTo>
                      <a:pt x="372" y="235"/>
                    </a:moveTo>
                    <a:cubicBezTo>
                      <a:pt x="374" y="260"/>
                      <a:pt x="389" y="266"/>
                      <a:pt x="412" y="264"/>
                    </a:cubicBezTo>
                    <a:cubicBezTo>
                      <a:pt x="432" y="262"/>
                      <a:pt x="453" y="264"/>
                      <a:pt x="474" y="264"/>
                    </a:cubicBezTo>
                    <a:cubicBezTo>
                      <a:pt x="492" y="263"/>
                      <a:pt x="496" y="255"/>
                      <a:pt x="494" y="237"/>
                    </a:cubicBezTo>
                    <a:cubicBezTo>
                      <a:pt x="489" y="202"/>
                      <a:pt x="488" y="168"/>
                      <a:pt x="486" y="134"/>
                    </a:cubicBezTo>
                    <a:cubicBezTo>
                      <a:pt x="485" y="130"/>
                      <a:pt x="485" y="127"/>
                      <a:pt x="487" y="124"/>
                    </a:cubicBezTo>
                    <a:cubicBezTo>
                      <a:pt x="497" y="99"/>
                      <a:pt x="506" y="75"/>
                      <a:pt x="488" y="49"/>
                    </a:cubicBezTo>
                    <a:cubicBezTo>
                      <a:pt x="485" y="45"/>
                      <a:pt x="492" y="35"/>
                      <a:pt x="495" y="27"/>
                    </a:cubicBezTo>
                    <a:cubicBezTo>
                      <a:pt x="499" y="19"/>
                      <a:pt x="503" y="11"/>
                      <a:pt x="508" y="0"/>
                    </a:cubicBezTo>
                    <a:cubicBezTo>
                      <a:pt x="520" y="0"/>
                      <a:pt x="534" y="0"/>
                      <a:pt x="547" y="0"/>
                    </a:cubicBezTo>
                    <a:cubicBezTo>
                      <a:pt x="551" y="12"/>
                      <a:pt x="555" y="23"/>
                      <a:pt x="560" y="34"/>
                    </a:cubicBezTo>
                    <a:cubicBezTo>
                      <a:pt x="566" y="48"/>
                      <a:pt x="566" y="60"/>
                      <a:pt x="555" y="71"/>
                    </a:cubicBezTo>
                    <a:cubicBezTo>
                      <a:pt x="546" y="79"/>
                      <a:pt x="548" y="86"/>
                      <a:pt x="553" y="95"/>
                    </a:cubicBezTo>
                    <a:cubicBezTo>
                      <a:pt x="575" y="136"/>
                      <a:pt x="572" y="179"/>
                      <a:pt x="559" y="221"/>
                    </a:cubicBezTo>
                    <a:cubicBezTo>
                      <a:pt x="550" y="252"/>
                      <a:pt x="556" y="264"/>
                      <a:pt x="589" y="264"/>
                    </a:cubicBezTo>
                    <a:cubicBezTo>
                      <a:pt x="615" y="264"/>
                      <a:pt x="641" y="264"/>
                      <a:pt x="667" y="263"/>
                    </a:cubicBezTo>
                    <a:cubicBezTo>
                      <a:pt x="673" y="263"/>
                      <a:pt x="684" y="259"/>
                      <a:pt x="684" y="255"/>
                    </a:cubicBezTo>
                    <a:cubicBezTo>
                      <a:pt x="689" y="234"/>
                      <a:pt x="704" y="236"/>
                      <a:pt x="719" y="236"/>
                    </a:cubicBezTo>
                    <a:cubicBezTo>
                      <a:pt x="724" y="236"/>
                      <a:pt x="729" y="236"/>
                      <a:pt x="735" y="236"/>
                    </a:cubicBezTo>
                    <a:cubicBezTo>
                      <a:pt x="735" y="254"/>
                      <a:pt x="736" y="270"/>
                      <a:pt x="735" y="287"/>
                    </a:cubicBezTo>
                    <a:cubicBezTo>
                      <a:pt x="735" y="289"/>
                      <a:pt x="733" y="292"/>
                      <a:pt x="731" y="295"/>
                    </a:cubicBezTo>
                    <a:cubicBezTo>
                      <a:pt x="726" y="300"/>
                      <a:pt x="716" y="304"/>
                      <a:pt x="716" y="309"/>
                    </a:cubicBezTo>
                    <a:cubicBezTo>
                      <a:pt x="714" y="329"/>
                      <a:pt x="715" y="349"/>
                      <a:pt x="716" y="369"/>
                    </a:cubicBezTo>
                    <a:cubicBezTo>
                      <a:pt x="716" y="372"/>
                      <a:pt x="722" y="375"/>
                      <a:pt x="726" y="377"/>
                    </a:cubicBezTo>
                    <a:cubicBezTo>
                      <a:pt x="765" y="397"/>
                      <a:pt x="804" y="398"/>
                      <a:pt x="841" y="371"/>
                    </a:cubicBezTo>
                    <a:cubicBezTo>
                      <a:pt x="857" y="358"/>
                      <a:pt x="873" y="345"/>
                      <a:pt x="890" y="331"/>
                    </a:cubicBezTo>
                    <a:cubicBezTo>
                      <a:pt x="887" y="356"/>
                      <a:pt x="884" y="378"/>
                      <a:pt x="882" y="401"/>
                    </a:cubicBezTo>
                    <a:cubicBezTo>
                      <a:pt x="880" y="434"/>
                      <a:pt x="890" y="448"/>
                      <a:pt x="921" y="460"/>
                    </a:cubicBezTo>
                    <a:cubicBezTo>
                      <a:pt x="963" y="477"/>
                      <a:pt x="1004" y="478"/>
                      <a:pt x="1043" y="452"/>
                    </a:cubicBezTo>
                    <a:cubicBezTo>
                      <a:pt x="1048" y="448"/>
                      <a:pt x="1054" y="445"/>
                      <a:pt x="1065" y="438"/>
                    </a:cubicBezTo>
                    <a:cubicBezTo>
                      <a:pt x="1044" y="475"/>
                      <a:pt x="1027" y="507"/>
                      <a:pt x="998" y="529"/>
                    </a:cubicBezTo>
                    <a:cubicBezTo>
                      <a:pt x="978" y="545"/>
                      <a:pt x="957" y="545"/>
                      <a:pt x="934" y="534"/>
                    </a:cubicBezTo>
                    <a:cubicBezTo>
                      <a:pt x="933" y="533"/>
                      <a:pt x="932" y="533"/>
                      <a:pt x="931" y="532"/>
                    </a:cubicBezTo>
                    <a:cubicBezTo>
                      <a:pt x="884" y="492"/>
                      <a:pt x="830" y="487"/>
                      <a:pt x="771" y="488"/>
                    </a:cubicBezTo>
                    <a:cubicBezTo>
                      <a:pt x="595" y="491"/>
                      <a:pt x="419" y="489"/>
                      <a:pt x="243" y="489"/>
                    </a:cubicBezTo>
                    <a:cubicBezTo>
                      <a:pt x="233" y="489"/>
                      <a:pt x="221" y="493"/>
                      <a:pt x="212" y="498"/>
                    </a:cubicBezTo>
                    <a:cubicBezTo>
                      <a:pt x="189" y="512"/>
                      <a:pt x="167" y="527"/>
                      <a:pt x="144" y="541"/>
                    </a:cubicBezTo>
                    <a:cubicBezTo>
                      <a:pt x="112" y="561"/>
                      <a:pt x="77" y="556"/>
                      <a:pt x="53" y="527"/>
                    </a:cubicBezTo>
                    <a:cubicBezTo>
                      <a:pt x="46" y="517"/>
                      <a:pt x="39" y="507"/>
                      <a:pt x="33" y="497"/>
                    </a:cubicBezTo>
                    <a:cubicBezTo>
                      <a:pt x="23" y="479"/>
                      <a:pt x="13" y="460"/>
                      <a:pt x="0" y="437"/>
                    </a:cubicBezTo>
                    <a:cubicBezTo>
                      <a:pt x="35" y="457"/>
                      <a:pt x="65" y="474"/>
                      <a:pt x="101" y="469"/>
                    </a:cubicBezTo>
                    <a:cubicBezTo>
                      <a:pt x="113" y="467"/>
                      <a:pt x="125" y="467"/>
                      <a:pt x="137" y="464"/>
                    </a:cubicBezTo>
                    <a:cubicBezTo>
                      <a:pt x="166" y="458"/>
                      <a:pt x="175" y="447"/>
                      <a:pt x="175" y="417"/>
                    </a:cubicBezTo>
                    <a:cubicBezTo>
                      <a:pt x="175" y="388"/>
                      <a:pt x="175" y="359"/>
                      <a:pt x="175" y="328"/>
                    </a:cubicBezTo>
                    <a:cubicBezTo>
                      <a:pt x="179" y="332"/>
                      <a:pt x="184" y="337"/>
                      <a:pt x="189" y="341"/>
                    </a:cubicBezTo>
                    <a:cubicBezTo>
                      <a:pt x="208" y="356"/>
                      <a:pt x="227" y="371"/>
                      <a:pt x="247" y="384"/>
                    </a:cubicBezTo>
                    <a:cubicBezTo>
                      <a:pt x="274" y="400"/>
                      <a:pt x="317" y="392"/>
                      <a:pt x="338" y="368"/>
                    </a:cubicBezTo>
                    <a:cubicBezTo>
                      <a:pt x="341" y="365"/>
                      <a:pt x="343" y="361"/>
                      <a:pt x="342" y="358"/>
                    </a:cubicBezTo>
                    <a:cubicBezTo>
                      <a:pt x="342" y="342"/>
                      <a:pt x="341" y="327"/>
                      <a:pt x="339" y="312"/>
                    </a:cubicBezTo>
                    <a:cubicBezTo>
                      <a:pt x="339" y="310"/>
                      <a:pt x="339" y="306"/>
                      <a:pt x="338" y="306"/>
                    </a:cubicBezTo>
                    <a:cubicBezTo>
                      <a:pt x="304" y="290"/>
                      <a:pt x="326" y="260"/>
                      <a:pt x="318" y="235"/>
                    </a:cubicBezTo>
                    <a:cubicBezTo>
                      <a:pt x="336" y="235"/>
                      <a:pt x="353" y="235"/>
                      <a:pt x="372" y="2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3" name="Freeform 53">
                <a:extLst>
                  <a:ext uri="{FF2B5EF4-FFF2-40B4-BE49-F238E27FC236}">
                    <a16:creationId xmlns:a16="http://schemas.microsoft.com/office/drawing/2014/main" id="{5C14B257-5DC9-4D43-B696-F94BB4092DAF}"/>
                  </a:ext>
                </a:extLst>
              </p:cNvPr>
              <p:cNvSpPr>
                <a:spLocks/>
              </p:cNvSpPr>
              <p:nvPr/>
            </p:nvSpPr>
            <p:spPr bwMode="auto">
              <a:xfrm>
                <a:off x="5633099" y="2552137"/>
                <a:ext cx="924631" cy="479308"/>
              </a:xfrm>
              <a:custGeom>
                <a:avLst/>
                <a:gdLst>
                  <a:gd name="T0" fmla="*/ 30 w 1898"/>
                  <a:gd name="T1" fmla="*/ 973 h 984"/>
                  <a:gd name="T2" fmla="*/ 0 w 1898"/>
                  <a:gd name="T3" fmla="*/ 973 h 984"/>
                  <a:gd name="T4" fmla="*/ 400 w 1898"/>
                  <a:gd name="T5" fmla="*/ 243 h 984"/>
                  <a:gd name="T6" fmla="*/ 1421 w 1898"/>
                  <a:gd name="T7" fmla="*/ 195 h 984"/>
                  <a:gd name="T8" fmla="*/ 1898 w 1898"/>
                  <a:gd name="T9" fmla="*/ 978 h 984"/>
                  <a:gd name="T10" fmla="*/ 1862 w 1898"/>
                  <a:gd name="T11" fmla="*/ 961 h 984"/>
                  <a:gd name="T12" fmla="*/ 1623 w 1898"/>
                  <a:gd name="T13" fmla="*/ 396 h 984"/>
                  <a:gd name="T14" fmla="*/ 1090 w 1898"/>
                  <a:gd name="T15" fmla="*/ 110 h 984"/>
                  <a:gd name="T16" fmla="*/ 52 w 1898"/>
                  <a:gd name="T17" fmla="*/ 826 h 984"/>
                  <a:gd name="T18" fmla="*/ 30 w 1898"/>
                  <a:gd name="T19" fmla="*/ 973 h 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98" h="984">
                    <a:moveTo>
                      <a:pt x="30" y="973"/>
                    </a:moveTo>
                    <a:cubicBezTo>
                      <a:pt x="22" y="973"/>
                      <a:pt x="13" y="973"/>
                      <a:pt x="0" y="973"/>
                    </a:cubicBezTo>
                    <a:cubicBezTo>
                      <a:pt x="21" y="667"/>
                      <a:pt x="149" y="417"/>
                      <a:pt x="400" y="243"/>
                    </a:cubicBezTo>
                    <a:cubicBezTo>
                      <a:pt x="727" y="18"/>
                      <a:pt x="1075" y="0"/>
                      <a:pt x="1421" y="195"/>
                    </a:cubicBezTo>
                    <a:cubicBezTo>
                      <a:pt x="1721" y="365"/>
                      <a:pt x="1872" y="635"/>
                      <a:pt x="1898" y="978"/>
                    </a:cubicBezTo>
                    <a:cubicBezTo>
                      <a:pt x="1869" y="984"/>
                      <a:pt x="1864" y="981"/>
                      <a:pt x="1862" y="961"/>
                    </a:cubicBezTo>
                    <a:cubicBezTo>
                      <a:pt x="1849" y="745"/>
                      <a:pt x="1769" y="556"/>
                      <a:pt x="1623" y="396"/>
                    </a:cubicBezTo>
                    <a:cubicBezTo>
                      <a:pt x="1479" y="239"/>
                      <a:pt x="1301" y="143"/>
                      <a:pt x="1090" y="110"/>
                    </a:cubicBezTo>
                    <a:cubicBezTo>
                      <a:pt x="608" y="35"/>
                      <a:pt x="151" y="350"/>
                      <a:pt x="52" y="826"/>
                    </a:cubicBezTo>
                    <a:cubicBezTo>
                      <a:pt x="42" y="874"/>
                      <a:pt x="37" y="922"/>
                      <a:pt x="30" y="9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4" name="Freeform 54">
                <a:extLst>
                  <a:ext uri="{FF2B5EF4-FFF2-40B4-BE49-F238E27FC236}">
                    <a16:creationId xmlns:a16="http://schemas.microsoft.com/office/drawing/2014/main" id="{A153ED47-DE21-8B47-8A44-357B1FE85760}"/>
                  </a:ext>
                </a:extLst>
              </p:cNvPr>
              <p:cNvSpPr>
                <a:spLocks/>
              </p:cNvSpPr>
              <p:nvPr/>
            </p:nvSpPr>
            <p:spPr bwMode="auto">
              <a:xfrm>
                <a:off x="5776364" y="3375691"/>
                <a:ext cx="636929" cy="180766"/>
              </a:xfrm>
              <a:custGeom>
                <a:avLst/>
                <a:gdLst>
                  <a:gd name="T0" fmla="*/ 0 w 1307"/>
                  <a:gd name="T1" fmla="*/ 5 h 371"/>
                  <a:gd name="T2" fmla="*/ 65 w 1307"/>
                  <a:gd name="T3" fmla="*/ 22 h 371"/>
                  <a:gd name="T4" fmla="*/ 528 w 1307"/>
                  <a:gd name="T5" fmla="*/ 230 h 371"/>
                  <a:gd name="T6" fmla="*/ 1242 w 1307"/>
                  <a:gd name="T7" fmla="*/ 24 h 371"/>
                  <a:gd name="T8" fmla="*/ 1307 w 1307"/>
                  <a:gd name="T9" fmla="*/ 5 h 371"/>
                  <a:gd name="T10" fmla="*/ 0 w 1307"/>
                  <a:gd name="T11" fmla="*/ 5 h 371"/>
                </a:gdLst>
                <a:ahLst/>
                <a:cxnLst>
                  <a:cxn ang="0">
                    <a:pos x="T0" y="T1"/>
                  </a:cxn>
                  <a:cxn ang="0">
                    <a:pos x="T2" y="T3"/>
                  </a:cxn>
                  <a:cxn ang="0">
                    <a:pos x="T4" y="T5"/>
                  </a:cxn>
                  <a:cxn ang="0">
                    <a:pos x="T6" y="T7"/>
                  </a:cxn>
                  <a:cxn ang="0">
                    <a:pos x="T8" y="T9"/>
                  </a:cxn>
                  <a:cxn ang="0">
                    <a:pos x="T10" y="T11"/>
                  </a:cxn>
                </a:cxnLst>
                <a:rect l="0" t="0" r="r" b="b"/>
                <a:pathLst>
                  <a:path w="1307" h="371">
                    <a:moveTo>
                      <a:pt x="0" y="5"/>
                    </a:moveTo>
                    <a:cubicBezTo>
                      <a:pt x="26" y="0"/>
                      <a:pt x="45" y="6"/>
                      <a:pt x="65" y="22"/>
                    </a:cubicBezTo>
                    <a:cubicBezTo>
                      <a:pt x="199" y="136"/>
                      <a:pt x="354" y="207"/>
                      <a:pt x="528" y="230"/>
                    </a:cubicBezTo>
                    <a:cubicBezTo>
                      <a:pt x="795" y="264"/>
                      <a:pt x="1033" y="195"/>
                      <a:pt x="1242" y="24"/>
                    </a:cubicBezTo>
                    <a:cubicBezTo>
                      <a:pt x="1270" y="1"/>
                      <a:pt x="1271" y="0"/>
                      <a:pt x="1307" y="5"/>
                    </a:cubicBezTo>
                    <a:cubicBezTo>
                      <a:pt x="975" y="346"/>
                      <a:pt x="369" y="371"/>
                      <a:pt x="0"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5" name="Freeform 55">
                <a:extLst>
                  <a:ext uri="{FF2B5EF4-FFF2-40B4-BE49-F238E27FC236}">
                    <a16:creationId xmlns:a16="http://schemas.microsoft.com/office/drawing/2014/main" id="{1B9F6155-4CDB-4C4A-99E2-B6A5F3ACD928}"/>
                  </a:ext>
                </a:extLst>
              </p:cNvPr>
              <p:cNvSpPr>
                <a:spLocks/>
              </p:cNvSpPr>
              <p:nvPr/>
            </p:nvSpPr>
            <p:spPr bwMode="auto">
              <a:xfrm>
                <a:off x="5573332" y="3340827"/>
                <a:ext cx="1049438" cy="9668"/>
              </a:xfrm>
              <a:custGeom>
                <a:avLst/>
                <a:gdLst>
                  <a:gd name="T0" fmla="*/ 2154 w 2154"/>
                  <a:gd name="T1" fmla="*/ 0 h 20"/>
                  <a:gd name="T2" fmla="*/ 2127 w 2154"/>
                  <a:gd name="T3" fmla="*/ 20 h 20"/>
                  <a:gd name="T4" fmla="*/ 28 w 2154"/>
                  <a:gd name="T5" fmla="*/ 20 h 20"/>
                  <a:gd name="T6" fmla="*/ 0 w 2154"/>
                  <a:gd name="T7" fmla="*/ 0 h 20"/>
                  <a:gd name="T8" fmla="*/ 2154 w 2154"/>
                  <a:gd name="T9" fmla="*/ 0 h 20"/>
                </a:gdLst>
                <a:ahLst/>
                <a:cxnLst>
                  <a:cxn ang="0">
                    <a:pos x="T0" y="T1"/>
                  </a:cxn>
                  <a:cxn ang="0">
                    <a:pos x="T2" y="T3"/>
                  </a:cxn>
                  <a:cxn ang="0">
                    <a:pos x="T4" y="T5"/>
                  </a:cxn>
                  <a:cxn ang="0">
                    <a:pos x="T6" y="T7"/>
                  </a:cxn>
                  <a:cxn ang="0">
                    <a:pos x="T8" y="T9"/>
                  </a:cxn>
                </a:cxnLst>
                <a:rect l="0" t="0" r="r" b="b"/>
                <a:pathLst>
                  <a:path w="2154" h="20">
                    <a:moveTo>
                      <a:pt x="2154" y="0"/>
                    </a:moveTo>
                    <a:cubicBezTo>
                      <a:pt x="2150" y="16"/>
                      <a:pt x="2141" y="20"/>
                      <a:pt x="2127" y="20"/>
                    </a:cubicBezTo>
                    <a:cubicBezTo>
                      <a:pt x="1427" y="19"/>
                      <a:pt x="727" y="19"/>
                      <a:pt x="28" y="20"/>
                    </a:cubicBezTo>
                    <a:cubicBezTo>
                      <a:pt x="13" y="20"/>
                      <a:pt x="3" y="17"/>
                      <a:pt x="0" y="0"/>
                    </a:cubicBezTo>
                    <a:cubicBezTo>
                      <a:pt x="718" y="0"/>
                      <a:pt x="1435" y="0"/>
                      <a:pt x="215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6" name="Freeform 56">
                <a:extLst>
                  <a:ext uri="{FF2B5EF4-FFF2-40B4-BE49-F238E27FC236}">
                    <a16:creationId xmlns:a16="http://schemas.microsoft.com/office/drawing/2014/main" id="{66D28020-5AA3-814F-BF5B-088CC083A53F}"/>
                  </a:ext>
                </a:extLst>
              </p:cNvPr>
              <p:cNvSpPr>
                <a:spLocks/>
              </p:cNvSpPr>
              <p:nvPr/>
            </p:nvSpPr>
            <p:spPr bwMode="auto">
              <a:xfrm>
                <a:off x="5585051" y="3363679"/>
                <a:ext cx="1026000" cy="9668"/>
              </a:xfrm>
              <a:custGeom>
                <a:avLst/>
                <a:gdLst>
                  <a:gd name="T0" fmla="*/ 2106 w 2106"/>
                  <a:gd name="T1" fmla="*/ 0 h 20"/>
                  <a:gd name="T2" fmla="*/ 2080 w 2106"/>
                  <a:gd name="T3" fmla="*/ 20 h 20"/>
                  <a:gd name="T4" fmla="*/ 26 w 2106"/>
                  <a:gd name="T5" fmla="*/ 20 h 20"/>
                  <a:gd name="T6" fmla="*/ 0 w 2106"/>
                  <a:gd name="T7" fmla="*/ 0 h 20"/>
                  <a:gd name="T8" fmla="*/ 2106 w 2106"/>
                  <a:gd name="T9" fmla="*/ 0 h 20"/>
                </a:gdLst>
                <a:ahLst/>
                <a:cxnLst>
                  <a:cxn ang="0">
                    <a:pos x="T0" y="T1"/>
                  </a:cxn>
                  <a:cxn ang="0">
                    <a:pos x="T2" y="T3"/>
                  </a:cxn>
                  <a:cxn ang="0">
                    <a:pos x="T4" y="T5"/>
                  </a:cxn>
                  <a:cxn ang="0">
                    <a:pos x="T6" y="T7"/>
                  </a:cxn>
                  <a:cxn ang="0">
                    <a:pos x="T8" y="T9"/>
                  </a:cxn>
                </a:cxnLst>
                <a:rect l="0" t="0" r="r" b="b"/>
                <a:pathLst>
                  <a:path w="2106" h="20">
                    <a:moveTo>
                      <a:pt x="2106" y="0"/>
                    </a:moveTo>
                    <a:cubicBezTo>
                      <a:pt x="2102" y="17"/>
                      <a:pt x="2094" y="20"/>
                      <a:pt x="2080" y="20"/>
                    </a:cubicBezTo>
                    <a:cubicBezTo>
                      <a:pt x="1395" y="20"/>
                      <a:pt x="710" y="20"/>
                      <a:pt x="26" y="20"/>
                    </a:cubicBezTo>
                    <a:cubicBezTo>
                      <a:pt x="11" y="20"/>
                      <a:pt x="3" y="16"/>
                      <a:pt x="0" y="0"/>
                    </a:cubicBezTo>
                    <a:cubicBezTo>
                      <a:pt x="702" y="0"/>
                      <a:pt x="1403" y="0"/>
                      <a:pt x="210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7" name="Freeform 57">
                <a:extLst>
                  <a:ext uri="{FF2B5EF4-FFF2-40B4-BE49-F238E27FC236}">
                    <a16:creationId xmlns:a16="http://schemas.microsoft.com/office/drawing/2014/main" id="{910952E9-42CE-2143-AB82-DCF58D0299AB}"/>
                  </a:ext>
                </a:extLst>
              </p:cNvPr>
              <p:cNvSpPr>
                <a:spLocks/>
              </p:cNvSpPr>
              <p:nvPr/>
            </p:nvSpPr>
            <p:spPr bwMode="auto">
              <a:xfrm>
                <a:off x="5878319" y="3325007"/>
                <a:ext cx="440342" cy="2637"/>
              </a:xfrm>
              <a:custGeom>
                <a:avLst/>
                <a:gdLst>
                  <a:gd name="T0" fmla="*/ 904 w 904"/>
                  <a:gd name="T1" fmla="*/ 5 h 5"/>
                  <a:gd name="T2" fmla="*/ 0 w 904"/>
                  <a:gd name="T3" fmla="*/ 5 h 5"/>
                  <a:gd name="T4" fmla="*/ 0 w 904"/>
                  <a:gd name="T5" fmla="*/ 0 h 5"/>
                  <a:gd name="T6" fmla="*/ 904 w 904"/>
                  <a:gd name="T7" fmla="*/ 0 h 5"/>
                  <a:gd name="T8" fmla="*/ 904 w 904"/>
                  <a:gd name="T9" fmla="*/ 5 h 5"/>
                </a:gdLst>
                <a:ahLst/>
                <a:cxnLst>
                  <a:cxn ang="0">
                    <a:pos x="T0" y="T1"/>
                  </a:cxn>
                  <a:cxn ang="0">
                    <a:pos x="T2" y="T3"/>
                  </a:cxn>
                  <a:cxn ang="0">
                    <a:pos x="T4" y="T5"/>
                  </a:cxn>
                  <a:cxn ang="0">
                    <a:pos x="T6" y="T7"/>
                  </a:cxn>
                  <a:cxn ang="0">
                    <a:pos x="T8" y="T9"/>
                  </a:cxn>
                </a:cxnLst>
                <a:rect l="0" t="0" r="r" b="b"/>
                <a:pathLst>
                  <a:path w="904" h="5">
                    <a:moveTo>
                      <a:pt x="904" y="5"/>
                    </a:moveTo>
                    <a:cubicBezTo>
                      <a:pt x="603" y="5"/>
                      <a:pt x="301" y="5"/>
                      <a:pt x="0" y="5"/>
                    </a:cubicBezTo>
                    <a:cubicBezTo>
                      <a:pt x="0" y="3"/>
                      <a:pt x="0" y="2"/>
                      <a:pt x="0" y="0"/>
                    </a:cubicBezTo>
                    <a:cubicBezTo>
                      <a:pt x="301" y="0"/>
                      <a:pt x="603" y="0"/>
                      <a:pt x="904" y="0"/>
                    </a:cubicBezTo>
                    <a:cubicBezTo>
                      <a:pt x="904" y="2"/>
                      <a:pt x="904" y="3"/>
                      <a:pt x="904"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8" name="Freeform 58">
                <a:extLst>
                  <a:ext uri="{FF2B5EF4-FFF2-40B4-BE49-F238E27FC236}">
                    <a16:creationId xmlns:a16="http://schemas.microsoft.com/office/drawing/2014/main" id="{D3D72396-F92F-1F4B-BD90-52EE73CEBCA0}"/>
                  </a:ext>
                </a:extLst>
              </p:cNvPr>
              <p:cNvSpPr>
                <a:spLocks/>
              </p:cNvSpPr>
              <p:nvPr/>
            </p:nvSpPr>
            <p:spPr bwMode="auto">
              <a:xfrm>
                <a:off x="5885936" y="3310065"/>
                <a:ext cx="424814" cy="2344"/>
              </a:xfrm>
              <a:custGeom>
                <a:avLst/>
                <a:gdLst>
                  <a:gd name="T0" fmla="*/ 0 w 872"/>
                  <a:gd name="T1" fmla="*/ 0 h 5"/>
                  <a:gd name="T2" fmla="*/ 872 w 872"/>
                  <a:gd name="T3" fmla="*/ 0 h 5"/>
                  <a:gd name="T4" fmla="*/ 872 w 872"/>
                  <a:gd name="T5" fmla="*/ 5 h 5"/>
                  <a:gd name="T6" fmla="*/ 0 w 872"/>
                  <a:gd name="T7" fmla="*/ 5 h 5"/>
                  <a:gd name="T8" fmla="*/ 0 w 872"/>
                  <a:gd name="T9" fmla="*/ 0 h 5"/>
                </a:gdLst>
                <a:ahLst/>
                <a:cxnLst>
                  <a:cxn ang="0">
                    <a:pos x="T0" y="T1"/>
                  </a:cxn>
                  <a:cxn ang="0">
                    <a:pos x="T2" y="T3"/>
                  </a:cxn>
                  <a:cxn ang="0">
                    <a:pos x="T4" y="T5"/>
                  </a:cxn>
                  <a:cxn ang="0">
                    <a:pos x="T6" y="T7"/>
                  </a:cxn>
                  <a:cxn ang="0">
                    <a:pos x="T8" y="T9"/>
                  </a:cxn>
                </a:cxnLst>
                <a:rect l="0" t="0" r="r" b="b"/>
                <a:pathLst>
                  <a:path w="872" h="5">
                    <a:moveTo>
                      <a:pt x="0" y="0"/>
                    </a:moveTo>
                    <a:cubicBezTo>
                      <a:pt x="291" y="0"/>
                      <a:pt x="582" y="0"/>
                      <a:pt x="872" y="0"/>
                    </a:cubicBezTo>
                    <a:cubicBezTo>
                      <a:pt x="872" y="2"/>
                      <a:pt x="872" y="4"/>
                      <a:pt x="872" y="5"/>
                    </a:cubicBezTo>
                    <a:cubicBezTo>
                      <a:pt x="582" y="5"/>
                      <a:pt x="291" y="5"/>
                      <a:pt x="0" y="5"/>
                    </a:cubicBezTo>
                    <a:cubicBezTo>
                      <a:pt x="0" y="4"/>
                      <a:pt x="0" y="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9" name="Freeform 59">
                <a:extLst>
                  <a:ext uri="{FF2B5EF4-FFF2-40B4-BE49-F238E27FC236}">
                    <a16:creationId xmlns:a16="http://schemas.microsoft.com/office/drawing/2014/main" id="{758F51E8-8659-C842-A593-611C76E3DA9A}"/>
                  </a:ext>
                </a:extLst>
              </p:cNvPr>
              <p:cNvSpPr>
                <a:spLocks/>
              </p:cNvSpPr>
              <p:nvPr/>
            </p:nvSpPr>
            <p:spPr bwMode="auto">
              <a:xfrm>
                <a:off x="5890917" y="3298346"/>
                <a:ext cx="415439" cy="5860"/>
              </a:xfrm>
              <a:custGeom>
                <a:avLst/>
                <a:gdLst>
                  <a:gd name="T0" fmla="*/ 0 w 853"/>
                  <a:gd name="T1" fmla="*/ 0 h 12"/>
                  <a:gd name="T2" fmla="*/ 853 w 853"/>
                  <a:gd name="T3" fmla="*/ 0 h 12"/>
                  <a:gd name="T4" fmla="*/ 0 w 853"/>
                  <a:gd name="T5" fmla="*/ 0 h 12"/>
                </a:gdLst>
                <a:ahLst/>
                <a:cxnLst>
                  <a:cxn ang="0">
                    <a:pos x="T0" y="T1"/>
                  </a:cxn>
                  <a:cxn ang="0">
                    <a:pos x="T2" y="T3"/>
                  </a:cxn>
                  <a:cxn ang="0">
                    <a:pos x="T4" y="T5"/>
                  </a:cxn>
                </a:cxnLst>
                <a:rect l="0" t="0" r="r" b="b"/>
                <a:pathLst>
                  <a:path w="853" h="12">
                    <a:moveTo>
                      <a:pt x="0" y="0"/>
                    </a:moveTo>
                    <a:cubicBezTo>
                      <a:pt x="284" y="0"/>
                      <a:pt x="568" y="0"/>
                      <a:pt x="853" y="0"/>
                    </a:cubicBezTo>
                    <a:cubicBezTo>
                      <a:pt x="843" y="8"/>
                      <a:pt x="34" y="1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0" name="Freeform 60">
                <a:extLst>
                  <a:ext uri="{FF2B5EF4-FFF2-40B4-BE49-F238E27FC236}">
                    <a16:creationId xmlns:a16="http://schemas.microsoft.com/office/drawing/2014/main" id="{A1BCB6BD-108F-8643-A65B-8DBD53BD01C2}"/>
                  </a:ext>
                </a:extLst>
              </p:cNvPr>
              <p:cNvSpPr>
                <a:spLocks/>
              </p:cNvSpPr>
              <p:nvPr/>
            </p:nvSpPr>
            <p:spPr bwMode="auto">
              <a:xfrm>
                <a:off x="5897656" y="3282232"/>
                <a:ext cx="401376" cy="5860"/>
              </a:xfrm>
              <a:custGeom>
                <a:avLst/>
                <a:gdLst>
                  <a:gd name="T0" fmla="*/ 0 w 824"/>
                  <a:gd name="T1" fmla="*/ 0 h 12"/>
                  <a:gd name="T2" fmla="*/ 824 w 824"/>
                  <a:gd name="T3" fmla="*/ 0 h 12"/>
                  <a:gd name="T4" fmla="*/ 0 w 824"/>
                  <a:gd name="T5" fmla="*/ 0 h 12"/>
                </a:gdLst>
                <a:ahLst/>
                <a:cxnLst>
                  <a:cxn ang="0">
                    <a:pos x="T0" y="T1"/>
                  </a:cxn>
                  <a:cxn ang="0">
                    <a:pos x="T2" y="T3"/>
                  </a:cxn>
                  <a:cxn ang="0">
                    <a:pos x="T4" y="T5"/>
                  </a:cxn>
                </a:cxnLst>
                <a:rect l="0" t="0" r="r" b="b"/>
                <a:pathLst>
                  <a:path w="824" h="12">
                    <a:moveTo>
                      <a:pt x="0" y="0"/>
                    </a:moveTo>
                    <a:cubicBezTo>
                      <a:pt x="274" y="0"/>
                      <a:pt x="549" y="0"/>
                      <a:pt x="824" y="0"/>
                    </a:cubicBezTo>
                    <a:cubicBezTo>
                      <a:pt x="813" y="9"/>
                      <a:pt x="28" y="1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1" name="Freeform 61">
                <a:extLst>
                  <a:ext uri="{FF2B5EF4-FFF2-40B4-BE49-F238E27FC236}">
                    <a16:creationId xmlns:a16="http://schemas.microsoft.com/office/drawing/2014/main" id="{7F34E4B1-8D2E-6B46-9EA1-D578C80D3414}"/>
                  </a:ext>
                </a:extLst>
              </p:cNvPr>
              <p:cNvSpPr>
                <a:spLocks/>
              </p:cNvSpPr>
              <p:nvPr/>
            </p:nvSpPr>
            <p:spPr bwMode="auto">
              <a:xfrm>
                <a:off x="5904980" y="3271099"/>
                <a:ext cx="387900" cy="5860"/>
              </a:xfrm>
              <a:custGeom>
                <a:avLst/>
                <a:gdLst>
                  <a:gd name="T0" fmla="*/ 0 w 796"/>
                  <a:gd name="T1" fmla="*/ 0 h 12"/>
                  <a:gd name="T2" fmla="*/ 796 w 796"/>
                  <a:gd name="T3" fmla="*/ 0 h 12"/>
                  <a:gd name="T4" fmla="*/ 0 w 796"/>
                  <a:gd name="T5" fmla="*/ 0 h 12"/>
                </a:gdLst>
                <a:ahLst/>
                <a:cxnLst>
                  <a:cxn ang="0">
                    <a:pos x="T0" y="T1"/>
                  </a:cxn>
                  <a:cxn ang="0">
                    <a:pos x="T2" y="T3"/>
                  </a:cxn>
                  <a:cxn ang="0">
                    <a:pos x="T4" y="T5"/>
                  </a:cxn>
                </a:cxnLst>
                <a:rect l="0" t="0" r="r" b="b"/>
                <a:pathLst>
                  <a:path w="796" h="12">
                    <a:moveTo>
                      <a:pt x="0" y="0"/>
                    </a:moveTo>
                    <a:cubicBezTo>
                      <a:pt x="265" y="0"/>
                      <a:pt x="530" y="0"/>
                      <a:pt x="796" y="0"/>
                    </a:cubicBezTo>
                    <a:cubicBezTo>
                      <a:pt x="786" y="8"/>
                      <a:pt x="31" y="1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2" name="Freeform 62">
                <a:extLst>
                  <a:ext uri="{FF2B5EF4-FFF2-40B4-BE49-F238E27FC236}">
                    <a16:creationId xmlns:a16="http://schemas.microsoft.com/office/drawing/2014/main" id="{2C4550A4-FA81-6045-909B-882799CB0CAF}"/>
                  </a:ext>
                </a:extLst>
              </p:cNvPr>
              <p:cNvSpPr>
                <a:spLocks/>
              </p:cNvSpPr>
              <p:nvPr/>
            </p:nvSpPr>
            <p:spPr bwMode="auto">
              <a:xfrm>
                <a:off x="6166607" y="2957322"/>
                <a:ext cx="47755" cy="13770"/>
              </a:xfrm>
              <a:custGeom>
                <a:avLst/>
                <a:gdLst>
                  <a:gd name="T0" fmla="*/ 0 w 98"/>
                  <a:gd name="T1" fmla="*/ 28 h 28"/>
                  <a:gd name="T2" fmla="*/ 0 w 98"/>
                  <a:gd name="T3" fmla="*/ 0 h 28"/>
                  <a:gd name="T4" fmla="*/ 98 w 98"/>
                  <a:gd name="T5" fmla="*/ 0 h 28"/>
                  <a:gd name="T6" fmla="*/ 98 w 98"/>
                  <a:gd name="T7" fmla="*/ 28 h 28"/>
                  <a:gd name="T8" fmla="*/ 0 w 98"/>
                  <a:gd name="T9" fmla="*/ 28 h 28"/>
                </a:gdLst>
                <a:ahLst/>
                <a:cxnLst>
                  <a:cxn ang="0">
                    <a:pos x="T0" y="T1"/>
                  </a:cxn>
                  <a:cxn ang="0">
                    <a:pos x="T2" y="T3"/>
                  </a:cxn>
                  <a:cxn ang="0">
                    <a:pos x="T4" y="T5"/>
                  </a:cxn>
                  <a:cxn ang="0">
                    <a:pos x="T6" y="T7"/>
                  </a:cxn>
                  <a:cxn ang="0">
                    <a:pos x="T8" y="T9"/>
                  </a:cxn>
                </a:cxnLst>
                <a:rect l="0" t="0" r="r" b="b"/>
                <a:pathLst>
                  <a:path w="98" h="28">
                    <a:moveTo>
                      <a:pt x="0" y="28"/>
                    </a:moveTo>
                    <a:cubicBezTo>
                      <a:pt x="0" y="18"/>
                      <a:pt x="0" y="10"/>
                      <a:pt x="0" y="0"/>
                    </a:cubicBezTo>
                    <a:cubicBezTo>
                      <a:pt x="32" y="0"/>
                      <a:pt x="64" y="0"/>
                      <a:pt x="98" y="0"/>
                    </a:cubicBezTo>
                    <a:cubicBezTo>
                      <a:pt x="98" y="9"/>
                      <a:pt x="98" y="18"/>
                      <a:pt x="98" y="28"/>
                    </a:cubicBezTo>
                    <a:cubicBezTo>
                      <a:pt x="65" y="28"/>
                      <a:pt x="33" y="28"/>
                      <a:pt x="0"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3" name="Freeform 63">
                <a:extLst>
                  <a:ext uri="{FF2B5EF4-FFF2-40B4-BE49-F238E27FC236}">
                    <a16:creationId xmlns:a16="http://schemas.microsoft.com/office/drawing/2014/main" id="{DBB5C19D-8C34-2443-867F-0436FE506E27}"/>
                  </a:ext>
                </a:extLst>
              </p:cNvPr>
              <p:cNvSpPr>
                <a:spLocks/>
              </p:cNvSpPr>
              <p:nvPr/>
            </p:nvSpPr>
            <p:spPr bwMode="auto">
              <a:xfrm>
                <a:off x="6106254" y="2957322"/>
                <a:ext cx="47755" cy="13184"/>
              </a:xfrm>
              <a:custGeom>
                <a:avLst/>
                <a:gdLst>
                  <a:gd name="T0" fmla="*/ 0 w 98"/>
                  <a:gd name="T1" fmla="*/ 27 h 27"/>
                  <a:gd name="T2" fmla="*/ 0 w 98"/>
                  <a:gd name="T3" fmla="*/ 0 h 27"/>
                  <a:gd name="T4" fmla="*/ 98 w 98"/>
                  <a:gd name="T5" fmla="*/ 0 h 27"/>
                  <a:gd name="T6" fmla="*/ 98 w 98"/>
                  <a:gd name="T7" fmla="*/ 27 h 27"/>
                  <a:gd name="T8" fmla="*/ 0 w 98"/>
                  <a:gd name="T9" fmla="*/ 27 h 27"/>
                </a:gdLst>
                <a:ahLst/>
                <a:cxnLst>
                  <a:cxn ang="0">
                    <a:pos x="T0" y="T1"/>
                  </a:cxn>
                  <a:cxn ang="0">
                    <a:pos x="T2" y="T3"/>
                  </a:cxn>
                  <a:cxn ang="0">
                    <a:pos x="T4" y="T5"/>
                  </a:cxn>
                  <a:cxn ang="0">
                    <a:pos x="T6" y="T7"/>
                  </a:cxn>
                  <a:cxn ang="0">
                    <a:pos x="T8" y="T9"/>
                  </a:cxn>
                </a:cxnLst>
                <a:rect l="0" t="0" r="r" b="b"/>
                <a:pathLst>
                  <a:path w="98" h="27">
                    <a:moveTo>
                      <a:pt x="0" y="27"/>
                    </a:moveTo>
                    <a:cubicBezTo>
                      <a:pt x="0" y="18"/>
                      <a:pt x="0" y="9"/>
                      <a:pt x="0" y="0"/>
                    </a:cubicBezTo>
                    <a:cubicBezTo>
                      <a:pt x="33" y="0"/>
                      <a:pt x="65" y="0"/>
                      <a:pt x="98" y="0"/>
                    </a:cubicBezTo>
                    <a:cubicBezTo>
                      <a:pt x="98" y="9"/>
                      <a:pt x="98" y="17"/>
                      <a:pt x="98" y="27"/>
                    </a:cubicBezTo>
                    <a:cubicBezTo>
                      <a:pt x="66" y="27"/>
                      <a:pt x="34" y="27"/>
                      <a:pt x="0"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4" name="Freeform 64">
                <a:extLst>
                  <a:ext uri="{FF2B5EF4-FFF2-40B4-BE49-F238E27FC236}">
                    <a16:creationId xmlns:a16="http://schemas.microsoft.com/office/drawing/2014/main" id="{BEDD04BC-6890-D14E-A11A-FD50A050C704}"/>
                  </a:ext>
                </a:extLst>
              </p:cNvPr>
              <p:cNvSpPr>
                <a:spLocks/>
              </p:cNvSpPr>
              <p:nvPr/>
            </p:nvSpPr>
            <p:spPr bwMode="auto">
              <a:xfrm>
                <a:off x="6045901" y="2957322"/>
                <a:ext cx="47755" cy="13184"/>
              </a:xfrm>
              <a:custGeom>
                <a:avLst/>
                <a:gdLst>
                  <a:gd name="T0" fmla="*/ 98 w 98"/>
                  <a:gd name="T1" fmla="*/ 0 h 27"/>
                  <a:gd name="T2" fmla="*/ 98 w 98"/>
                  <a:gd name="T3" fmla="*/ 27 h 27"/>
                  <a:gd name="T4" fmla="*/ 0 w 98"/>
                  <a:gd name="T5" fmla="*/ 27 h 27"/>
                  <a:gd name="T6" fmla="*/ 0 w 98"/>
                  <a:gd name="T7" fmla="*/ 0 h 27"/>
                  <a:gd name="T8" fmla="*/ 98 w 98"/>
                  <a:gd name="T9" fmla="*/ 0 h 27"/>
                </a:gdLst>
                <a:ahLst/>
                <a:cxnLst>
                  <a:cxn ang="0">
                    <a:pos x="T0" y="T1"/>
                  </a:cxn>
                  <a:cxn ang="0">
                    <a:pos x="T2" y="T3"/>
                  </a:cxn>
                  <a:cxn ang="0">
                    <a:pos x="T4" y="T5"/>
                  </a:cxn>
                  <a:cxn ang="0">
                    <a:pos x="T6" y="T7"/>
                  </a:cxn>
                  <a:cxn ang="0">
                    <a:pos x="T8" y="T9"/>
                  </a:cxn>
                </a:cxnLst>
                <a:rect l="0" t="0" r="r" b="b"/>
                <a:pathLst>
                  <a:path w="98" h="27">
                    <a:moveTo>
                      <a:pt x="98" y="0"/>
                    </a:moveTo>
                    <a:cubicBezTo>
                      <a:pt x="98" y="10"/>
                      <a:pt x="98" y="18"/>
                      <a:pt x="98" y="27"/>
                    </a:cubicBezTo>
                    <a:cubicBezTo>
                      <a:pt x="66" y="27"/>
                      <a:pt x="34" y="27"/>
                      <a:pt x="0" y="27"/>
                    </a:cubicBezTo>
                    <a:cubicBezTo>
                      <a:pt x="0" y="18"/>
                      <a:pt x="0" y="10"/>
                      <a:pt x="0" y="0"/>
                    </a:cubicBezTo>
                    <a:cubicBezTo>
                      <a:pt x="32" y="0"/>
                      <a:pt x="64" y="0"/>
                      <a:pt x="9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5" name="Freeform 65">
                <a:extLst>
                  <a:ext uri="{FF2B5EF4-FFF2-40B4-BE49-F238E27FC236}">
                    <a16:creationId xmlns:a16="http://schemas.microsoft.com/office/drawing/2014/main" id="{5A420DE3-8C87-1F4F-8CDC-E744DD6831BE}"/>
                  </a:ext>
                </a:extLst>
              </p:cNvPr>
              <p:cNvSpPr>
                <a:spLocks/>
              </p:cNvSpPr>
              <p:nvPr/>
            </p:nvSpPr>
            <p:spPr bwMode="auto">
              <a:xfrm>
                <a:off x="5984962" y="2957322"/>
                <a:ext cx="48048" cy="13184"/>
              </a:xfrm>
              <a:custGeom>
                <a:avLst/>
                <a:gdLst>
                  <a:gd name="T0" fmla="*/ 99 w 99"/>
                  <a:gd name="T1" fmla="*/ 0 h 27"/>
                  <a:gd name="T2" fmla="*/ 99 w 99"/>
                  <a:gd name="T3" fmla="*/ 27 h 27"/>
                  <a:gd name="T4" fmla="*/ 0 w 99"/>
                  <a:gd name="T5" fmla="*/ 27 h 27"/>
                  <a:gd name="T6" fmla="*/ 0 w 99"/>
                  <a:gd name="T7" fmla="*/ 0 h 27"/>
                  <a:gd name="T8" fmla="*/ 99 w 99"/>
                  <a:gd name="T9" fmla="*/ 0 h 27"/>
                </a:gdLst>
                <a:ahLst/>
                <a:cxnLst>
                  <a:cxn ang="0">
                    <a:pos x="T0" y="T1"/>
                  </a:cxn>
                  <a:cxn ang="0">
                    <a:pos x="T2" y="T3"/>
                  </a:cxn>
                  <a:cxn ang="0">
                    <a:pos x="T4" y="T5"/>
                  </a:cxn>
                  <a:cxn ang="0">
                    <a:pos x="T6" y="T7"/>
                  </a:cxn>
                  <a:cxn ang="0">
                    <a:pos x="T8" y="T9"/>
                  </a:cxn>
                </a:cxnLst>
                <a:rect l="0" t="0" r="r" b="b"/>
                <a:pathLst>
                  <a:path w="99" h="27">
                    <a:moveTo>
                      <a:pt x="99" y="0"/>
                    </a:moveTo>
                    <a:cubicBezTo>
                      <a:pt x="99" y="10"/>
                      <a:pt x="99" y="18"/>
                      <a:pt x="99" y="27"/>
                    </a:cubicBezTo>
                    <a:cubicBezTo>
                      <a:pt x="66" y="27"/>
                      <a:pt x="34" y="27"/>
                      <a:pt x="0" y="27"/>
                    </a:cubicBezTo>
                    <a:cubicBezTo>
                      <a:pt x="0" y="18"/>
                      <a:pt x="0" y="10"/>
                      <a:pt x="0" y="0"/>
                    </a:cubicBezTo>
                    <a:cubicBezTo>
                      <a:pt x="32" y="0"/>
                      <a:pt x="65" y="0"/>
                      <a:pt x="9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6" name="Freeform 66">
                <a:extLst>
                  <a:ext uri="{FF2B5EF4-FFF2-40B4-BE49-F238E27FC236}">
                    <a16:creationId xmlns:a16="http://schemas.microsoft.com/office/drawing/2014/main" id="{966227A9-C82E-A144-AFD2-0112FCA39DD8}"/>
                  </a:ext>
                </a:extLst>
              </p:cNvPr>
              <p:cNvSpPr>
                <a:spLocks/>
              </p:cNvSpPr>
              <p:nvPr/>
            </p:nvSpPr>
            <p:spPr bwMode="auto">
              <a:xfrm>
                <a:off x="5918750" y="2958201"/>
                <a:ext cx="50978" cy="29298"/>
              </a:xfrm>
              <a:custGeom>
                <a:avLst/>
                <a:gdLst>
                  <a:gd name="T0" fmla="*/ 0 w 105"/>
                  <a:gd name="T1" fmla="*/ 33 h 60"/>
                  <a:gd name="T2" fmla="*/ 94 w 105"/>
                  <a:gd name="T3" fmla="*/ 0 h 60"/>
                  <a:gd name="T4" fmla="*/ 105 w 105"/>
                  <a:gd name="T5" fmla="*/ 27 h 60"/>
                  <a:gd name="T6" fmla="*/ 11 w 105"/>
                  <a:gd name="T7" fmla="*/ 60 h 60"/>
                  <a:gd name="T8" fmla="*/ 0 w 105"/>
                  <a:gd name="T9" fmla="*/ 33 h 60"/>
                </a:gdLst>
                <a:ahLst/>
                <a:cxnLst>
                  <a:cxn ang="0">
                    <a:pos x="T0" y="T1"/>
                  </a:cxn>
                  <a:cxn ang="0">
                    <a:pos x="T2" y="T3"/>
                  </a:cxn>
                  <a:cxn ang="0">
                    <a:pos x="T4" y="T5"/>
                  </a:cxn>
                  <a:cxn ang="0">
                    <a:pos x="T6" y="T7"/>
                  </a:cxn>
                  <a:cxn ang="0">
                    <a:pos x="T8" y="T9"/>
                  </a:cxn>
                </a:cxnLst>
                <a:rect l="0" t="0" r="r" b="b"/>
                <a:pathLst>
                  <a:path w="105" h="60">
                    <a:moveTo>
                      <a:pt x="0" y="33"/>
                    </a:moveTo>
                    <a:cubicBezTo>
                      <a:pt x="33" y="22"/>
                      <a:pt x="63" y="11"/>
                      <a:pt x="94" y="0"/>
                    </a:cubicBezTo>
                    <a:cubicBezTo>
                      <a:pt x="98" y="9"/>
                      <a:pt x="101" y="17"/>
                      <a:pt x="105" y="27"/>
                    </a:cubicBezTo>
                    <a:cubicBezTo>
                      <a:pt x="74" y="38"/>
                      <a:pt x="43" y="49"/>
                      <a:pt x="11" y="60"/>
                    </a:cubicBezTo>
                    <a:cubicBezTo>
                      <a:pt x="7" y="51"/>
                      <a:pt x="4" y="43"/>
                      <a:pt x="0" y="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7" name="Freeform 67">
                <a:extLst>
                  <a:ext uri="{FF2B5EF4-FFF2-40B4-BE49-F238E27FC236}">
                    <a16:creationId xmlns:a16="http://schemas.microsoft.com/office/drawing/2014/main" id="{6A700E01-772F-B14E-908D-36644B62144A}"/>
                  </a:ext>
                </a:extLst>
              </p:cNvPr>
              <p:cNvSpPr>
                <a:spLocks/>
              </p:cNvSpPr>
              <p:nvPr/>
            </p:nvSpPr>
            <p:spPr bwMode="auto">
              <a:xfrm>
                <a:off x="6229597" y="2958201"/>
                <a:ext cx="50685" cy="29298"/>
              </a:xfrm>
              <a:custGeom>
                <a:avLst/>
                <a:gdLst>
                  <a:gd name="T0" fmla="*/ 0 w 104"/>
                  <a:gd name="T1" fmla="*/ 28 h 60"/>
                  <a:gd name="T2" fmla="*/ 9 w 104"/>
                  <a:gd name="T3" fmla="*/ 0 h 60"/>
                  <a:gd name="T4" fmla="*/ 104 w 104"/>
                  <a:gd name="T5" fmla="*/ 33 h 60"/>
                  <a:gd name="T6" fmla="*/ 94 w 104"/>
                  <a:gd name="T7" fmla="*/ 60 h 60"/>
                  <a:gd name="T8" fmla="*/ 0 w 104"/>
                  <a:gd name="T9" fmla="*/ 28 h 60"/>
                </a:gdLst>
                <a:ahLst/>
                <a:cxnLst>
                  <a:cxn ang="0">
                    <a:pos x="T0" y="T1"/>
                  </a:cxn>
                  <a:cxn ang="0">
                    <a:pos x="T2" y="T3"/>
                  </a:cxn>
                  <a:cxn ang="0">
                    <a:pos x="T4" y="T5"/>
                  </a:cxn>
                  <a:cxn ang="0">
                    <a:pos x="T6" y="T7"/>
                  </a:cxn>
                  <a:cxn ang="0">
                    <a:pos x="T8" y="T9"/>
                  </a:cxn>
                </a:cxnLst>
                <a:rect l="0" t="0" r="r" b="b"/>
                <a:pathLst>
                  <a:path w="104" h="60">
                    <a:moveTo>
                      <a:pt x="0" y="28"/>
                    </a:moveTo>
                    <a:cubicBezTo>
                      <a:pt x="3" y="18"/>
                      <a:pt x="6" y="10"/>
                      <a:pt x="9" y="0"/>
                    </a:cubicBezTo>
                    <a:cubicBezTo>
                      <a:pt x="40" y="11"/>
                      <a:pt x="71" y="21"/>
                      <a:pt x="104" y="33"/>
                    </a:cubicBezTo>
                    <a:cubicBezTo>
                      <a:pt x="100" y="42"/>
                      <a:pt x="98" y="50"/>
                      <a:pt x="94" y="60"/>
                    </a:cubicBezTo>
                    <a:cubicBezTo>
                      <a:pt x="63" y="50"/>
                      <a:pt x="32" y="39"/>
                      <a:pt x="0"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 name="Freeform 68">
                <a:extLst>
                  <a:ext uri="{FF2B5EF4-FFF2-40B4-BE49-F238E27FC236}">
                    <a16:creationId xmlns:a16="http://schemas.microsoft.com/office/drawing/2014/main" id="{7F5406CC-A39C-4C44-AC13-7EEAD21320A9}"/>
                  </a:ext>
                </a:extLst>
              </p:cNvPr>
              <p:cNvSpPr>
                <a:spLocks/>
              </p:cNvSpPr>
              <p:nvPr/>
            </p:nvSpPr>
            <p:spPr bwMode="auto">
              <a:xfrm>
                <a:off x="6336533" y="3018847"/>
                <a:ext cx="74123" cy="7617"/>
              </a:xfrm>
              <a:custGeom>
                <a:avLst/>
                <a:gdLst>
                  <a:gd name="T0" fmla="*/ 5 w 152"/>
                  <a:gd name="T1" fmla="*/ 0 h 16"/>
                  <a:gd name="T2" fmla="*/ 137 w 152"/>
                  <a:gd name="T3" fmla="*/ 1 h 16"/>
                  <a:gd name="T4" fmla="*/ 152 w 152"/>
                  <a:gd name="T5" fmla="*/ 9 h 16"/>
                  <a:gd name="T6" fmla="*/ 149 w 152"/>
                  <a:gd name="T7" fmla="*/ 16 h 16"/>
                  <a:gd name="T8" fmla="*/ 10 w 152"/>
                  <a:gd name="T9" fmla="*/ 16 h 16"/>
                  <a:gd name="T10" fmla="*/ 0 w 152"/>
                  <a:gd name="T11" fmla="*/ 4 h 16"/>
                  <a:gd name="T12" fmla="*/ 5 w 152"/>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152" h="16">
                    <a:moveTo>
                      <a:pt x="5" y="0"/>
                    </a:moveTo>
                    <a:cubicBezTo>
                      <a:pt x="49" y="0"/>
                      <a:pt x="93" y="0"/>
                      <a:pt x="137" y="1"/>
                    </a:cubicBezTo>
                    <a:cubicBezTo>
                      <a:pt x="142" y="1"/>
                      <a:pt x="147" y="6"/>
                      <a:pt x="152" y="9"/>
                    </a:cubicBezTo>
                    <a:cubicBezTo>
                      <a:pt x="151" y="11"/>
                      <a:pt x="150" y="14"/>
                      <a:pt x="149" y="16"/>
                    </a:cubicBezTo>
                    <a:cubicBezTo>
                      <a:pt x="103" y="16"/>
                      <a:pt x="56" y="16"/>
                      <a:pt x="10" y="16"/>
                    </a:cubicBezTo>
                    <a:cubicBezTo>
                      <a:pt x="7" y="15"/>
                      <a:pt x="4" y="8"/>
                      <a:pt x="0" y="4"/>
                    </a:cubicBezTo>
                    <a:cubicBezTo>
                      <a:pt x="2" y="3"/>
                      <a:pt x="4" y="2"/>
                      <a:pt x="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 name="Freeform 69">
                <a:extLst>
                  <a:ext uri="{FF2B5EF4-FFF2-40B4-BE49-F238E27FC236}">
                    <a16:creationId xmlns:a16="http://schemas.microsoft.com/office/drawing/2014/main" id="{B5F47A29-8368-1042-BCED-B1FEE5B2D3AF}"/>
                  </a:ext>
                </a:extLst>
              </p:cNvPr>
              <p:cNvSpPr>
                <a:spLocks/>
              </p:cNvSpPr>
              <p:nvPr/>
            </p:nvSpPr>
            <p:spPr bwMode="auto">
              <a:xfrm>
                <a:off x="5779293" y="3018847"/>
                <a:ext cx="66798" cy="7617"/>
              </a:xfrm>
              <a:custGeom>
                <a:avLst/>
                <a:gdLst>
                  <a:gd name="T0" fmla="*/ 0 w 137"/>
                  <a:gd name="T1" fmla="*/ 10 h 16"/>
                  <a:gd name="T2" fmla="*/ 12 w 137"/>
                  <a:gd name="T3" fmla="*/ 1 h 16"/>
                  <a:gd name="T4" fmla="*/ 126 w 137"/>
                  <a:gd name="T5" fmla="*/ 0 h 16"/>
                  <a:gd name="T6" fmla="*/ 137 w 137"/>
                  <a:gd name="T7" fmla="*/ 8 h 16"/>
                  <a:gd name="T8" fmla="*/ 125 w 137"/>
                  <a:gd name="T9" fmla="*/ 16 h 16"/>
                  <a:gd name="T10" fmla="*/ 5 w 137"/>
                  <a:gd name="T11" fmla="*/ 16 h 16"/>
                  <a:gd name="T12" fmla="*/ 0 w 137"/>
                  <a:gd name="T13" fmla="*/ 10 h 16"/>
                </a:gdLst>
                <a:ahLst/>
                <a:cxnLst>
                  <a:cxn ang="0">
                    <a:pos x="T0" y="T1"/>
                  </a:cxn>
                  <a:cxn ang="0">
                    <a:pos x="T2" y="T3"/>
                  </a:cxn>
                  <a:cxn ang="0">
                    <a:pos x="T4" y="T5"/>
                  </a:cxn>
                  <a:cxn ang="0">
                    <a:pos x="T6" y="T7"/>
                  </a:cxn>
                  <a:cxn ang="0">
                    <a:pos x="T8" y="T9"/>
                  </a:cxn>
                  <a:cxn ang="0">
                    <a:pos x="T10" y="T11"/>
                  </a:cxn>
                  <a:cxn ang="0">
                    <a:pos x="T12" y="T13"/>
                  </a:cxn>
                </a:cxnLst>
                <a:rect l="0" t="0" r="r" b="b"/>
                <a:pathLst>
                  <a:path w="137" h="16">
                    <a:moveTo>
                      <a:pt x="0" y="10"/>
                    </a:moveTo>
                    <a:cubicBezTo>
                      <a:pt x="4" y="7"/>
                      <a:pt x="8" y="1"/>
                      <a:pt x="12" y="1"/>
                    </a:cubicBezTo>
                    <a:cubicBezTo>
                      <a:pt x="50" y="0"/>
                      <a:pt x="88" y="0"/>
                      <a:pt x="126" y="0"/>
                    </a:cubicBezTo>
                    <a:cubicBezTo>
                      <a:pt x="130" y="0"/>
                      <a:pt x="133" y="5"/>
                      <a:pt x="137" y="8"/>
                    </a:cubicBezTo>
                    <a:cubicBezTo>
                      <a:pt x="133" y="11"/>
                      <a:pt x="129" y="16"/>
                      <a:pt x="125" y="16"/>
                    </a:cubicBezTo>
                    <a:cubicBezTo>
                      <a:pt x="85" y="16"/>
                      <a:pt x="45" y="16"/>
                      <a:pt x="5" y="16"/>
                    </a:cubicBezTo>
                    <a:cubicBezTo>
                      <a:pt x="4" y="14"/>
                      <a:pt x="2" y="12"/>
                      <a:pt x="0"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 name="Freeform 70">
                <a:extLst>
                  <a:ext uri="{FF2B5EF4-FFF2-40B4-BE49-F238E27FC236}">
                    <a16:creationId xmlns:a16="http://schemas.microsoft.com/office/drawing/2014/main" id="{74D8B5D4-CAAE-384F-AFDA-46CE6A77E1E0}"/>
                  </a:ext>
                </a:extLst>
              </p:cNvPr>
              <p:cNvSpPr>
                <a:spLocks/>
              </p:cNvSpPr>
              <p:nvPr/>
            </p:nvSpPr>
            <p:spPr bwMode="auto">
              <a:xfrm>
                <a:off x="5895312" y="3020312"/>
                <a:ext cx="397568" cy="2344"/>
              </a:xfrm>
              <a:custGeom>
                <a:avLst/>
                <a:gdLst>
                  <a:gd name="T0" fmla="*/ 816 w 816"/>
                  <a:gd name="T1" fmla="*/ 5 h 5"/>
                  <a:gd name="T2" fmla="*/ 0 w 816"/>
                  <a:gd name="T3" fmla="*/ 5 h 5"/>
                  <a:gd name="T4" fmla="*/ 0 w 816"/>
                  <a:gd name="T5" fmla="*/ 0 h 5"/>
                  <a:gd name="T6" fmla="*/ 816 w 816"/>
                  <a:gd name="T7" fmla="*/ 0 h 5"/>
                  <a:gd name="T8" fmla="*/ 816 w 816"/>
                  <a:gd name="T9" fmla="*/ 5 h 5"/>
                </a:gdLst>
                <a:ahLst/>
                <a:cxnLst>
                  <a:cxn ang="0">
                    <a:pos x="T0" y="T1"/>
                  </a:cxn>
                  <a:cxn ang="0">
                    <a:pos x="T2" y="T3"/>
                  </a:cxn>
                  <a:cxn ang="0">
                    <a:pos x="T4" y="T5"/>
                  </a:cxn>
                  <a:cxn ang="0">
                    <a:pos x="T6" y="T7"/>
                  </a:cxn>
                  <a:cxn ang="0">
                    <a:pos x="T8" y="T9"/>
                  </a:cxn>
                </a:cxnLst>
                <a:rect l="0" t="0" r="r" b="b"/>
                <a:pathLst>
                  <a:path w="816" h="5">
                    <a:moveTo>
                      <a:pt x="816" y="5"/>
                    </a:moveTo>
                    <a:cubicBezTo>
                      <a:pt x="544" y="5"/>
                      <a:pt x="272" y="5"/>
                      <a:pt x="0" y="5"/>
                    </a:cubicBezTo>
                    <a:cubicBezTo>
                      <a:pt x="0" y="4"/>
                      <a:pt x="0" y="2"/>
                      <a:pt x="0" y="0"/>
                    </a:cubicBezTo>
                    <a:cubicBezTo>
                      <a:pt x="272" y="0"/>
                      <a:pt x="544" y="0"/>
                      <a:pt x="816" y="0"/>
                    </a:cubicBezTo>
                    <a:cubicBezTo>
                      <a:pt x="816" y="2"/>
                      <a:pt x="816" y="4"/>
                      <a:pt x="816"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 name="Freeform 71">
                <a:extLst>
                  <a:ext uri="{FF2B5EF4-FFF2-40B4-BE49-F238E27FC236}">
                    <a16:creationId xmlns:a16="http://schemas.microsoft.com/office/drawing/2014/main" id="{34A60FB2-9BBF-874A-B680-6DD8E1AA4E02}"/>
                  </a:ext>
                </a:extLst>
              </p:cNvPr>
              <p:cNvSpPr>
                <a:spLocks/>
              </p:cNvSpPr>
              <p:nvPr/>
            </p:nvSpPr>
            <p:spPr bwMode="auto">
              <a:xfrm>
                <a:off x="6048831" y="3028808"/>
                <a:ext cx="9082" cy="54201"/>
              </a:xfrm>
              <a:custGeom>
                <a:avLst/>
                <a:gdLst>
                  <a:gd name="T0" fmla="*/ 0 w 19"/>
                  <a:gd name="T1" fmla="*/ 0 h 111"/>
                  <a:gd name="T2" fmla="*/ 19 w 19"/>
                  <a:gd name="T3" fmla="*/ 0 h 111"/>
                  <a:gd name="T4" fmla="*/ 19 w 19"/>
                  <a:gd name="T5" fmla="*/ 110 h 111"/>
                  <a:gd name="T6" fmla="*/ 0 w 19"/>
                  <a:gd name="T7" fmla="*/ 111 h 111"/>
                  <a:gd name="T8" fmla="*/ 0 w 19"/>
                  <a:gd name="T9" fmla="*/ 0 h 111"/>
                </a:gdLst>
                <a:ahLst/>
                <a:cxnLst>
                  <a:cxn ang="0">
                    <a:pos x="T0" y="T1"/>
                  </a:cxn>
                  <a:cxn ang="0">
                    <a:pos x="T2" y="T3"/>
                  </a:cxn>
                  <a:cxn ang="0">
                    <a:pos x="T4" y="T5"/>
                  </a:cxn>
                  <a:cxn ang="0">
                    <a:pos x="T6" y="T7"/>
                  </a:cxn>
                  <a:cxn ang="0">
                    <a:pos x="T8" y="T9"/>
                  </a:cxn>
                </a:cxnLst>
                <a:rect l="0" t="0" r="r" b="b"/>
                <a:pathLst>
                  <a:path w="19" h="111">
                    <a:moveTo>
                      <a:pt x="0" y="0"/>
                    </a:moveTo>
                    <a:cubicBezTo>
                      <a:pt x="7" y="0"/>
                      <a:pt x="12" y="0"/>
                      <a:pt x="19" y="0"/>
                    </a:cubicBezTo>
                    <a:cubicBezTo>
                      <a:pt x="19" y="37"/>
                      <a:pt x="19" y="73"/>
                      <a:pt x="19" y="110"/>
                    </a:cubicBezTo>
                    <a:cubicBezTo>
                      <a:pt x="13" y="110"/>
                      <a:pt x="7" y="110"/>
                      <a:pt x="0" y="111"/>
                    </a:cubicBezTo>
                    <a:cubicBezTo>
                      <a:pt x="0" y="74"/>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 name="Freeform 72">
                <a:extLst>
                  <a:ext uri="{FF2B5EF4-FFF2-40B4-BE49-F238E27FC236}">
                    <a16:creationId xmlns:a16="http://schemas.microsoft.com/office/drawing/2014/main" id="{9FD8AADB-019E-5547-B353-3C0323C606B7}"/>
                  </a:ext>
                </a:extLst>
              </p:cNvPr>
              <p:cNvSpPr>
                <a:spLocks/>
              </p:cNvSpPr>
              <p:nvPr/>
            </p:nvSpPr>
            <p:spPr bwMode="auto">
              <a:xfrm>
                <a:off x="5906445" y="3028808"/>
                <a:ext cx="9375" cy="53615"/>
              </a:xfrm>
              <a:custGeom>
                <a:avLst/>
                <a:gdLst>
                  <a:gd name="T0" fmla="*/ 19 w 19"/>
                  <a:gd name="T1" fmla="*/ 110 h 110"/>
                  <a:gd name="T2" fmla="*/ 0 w 19"/>
                  <a:gd name="T3" fmla="*/ 110 h 110"/>
                  <a:gd name="T4" fmla="*/ 0 w 19"/>
                  <a:gd name="T5" fmla="*/ 0 h 110"/>
                  <a:gd name="T6" fmla="*/ 19 w 19"/>
                  <a:gd name="T7" fmla="*/ 0 h 110"/>
                  <a:gd name="T8" fmla="*/ 19 w 19"/>
                  <a:gd name="T9" fmla="*/ 110 h 110"/>
                </a:gdLst>
                <a:ahLst/>
                <a:cxnLst>
                  <a:cxn ang="0">
                    <a:pos x="T0" y="T1"/>
                  </a:cxn>
                  <a:cxn ang="0">
                    <a:pos x="T2" y="T3"/>
                  </a:cxn>
                  <a:cxn ang="0">
                    <a:pos x="T4" y="T5"/>
                  </a:cxn>
                  <a:cxn ang="0">
                    <a:pos x="T6" y="T7"/>
                  </a:cxn>
                  <a:cxn ang="0">
                    <a:pos x="T8" y="T9"/>
                  </a:cxn>
                </a:cxnLst>
                <a:rect l="0" t="0" r="r" b="b"/>
                <a:pathLst>
                  <a:path w="19" h="110">
                    <a:moveTo>
                      <a:pt x="19" y="110"/>
                    </a:moveTo>
                    <a:cubicBezTo>
                      <a:pt x="12" y="110"/>
                      <a:pt x="7" y="110"/>
                      <a:pt x="0" y="110"/>
                    </a:cubicBezTo>
                    <a:cubicBezTo>
                      <a:pt x="0" y="73"/>
                      <a:pt x="0" y="37"/>
                      <a:pt x="0" y="0"/>
                    </a:cubicBezTo>
                    <a:cubicBezTo>
                      <a:pt x="6" y="0"/>
                      <a:pt x="12" y="0"/>
                      <a:pt x="19" y="0"/>
                    </a:cubicBezTo>
                    <a:cubicBezTo>
                      <a:pt x="19" y="36"/>
                      <a:pt x="19" y="72"/>
                      <a:pt x="19" y="1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 name="Freeform 73">
                <a:extLst>
                  <a:ext uri="{FF2B5EF4-FFF2-40B4-BE49-F238E27FC236}">
                    <a16:creationId xmlns:a16="http://schemas.microsoft.com/office/drawing/2014/main" id="{25908D42-82B7-164B-BC3E-0CE44919DEF9}"/>
                  </a:ext>
                </a:extLst>
              </p:cNvPr>
              <p:cNvSpPr>
                <a:spLocks/>
              </p:cNvSpPr>
              <p:nvPr/>
            </p:nvSpPr>
            <p:spPr bwMode="auto">
              <a:xfrm>
                <a:off x="6231355" y="3028515"/>
                <a:ext cx="9375" cy="53908"/>
              </a:xfrm>
              <a:custGeom>
                <a:avLst/>
                <a:gdLst>
                  <a:gd name="T0" fmla="*/ 0 w 19"/>
                  <a:gd name="T1" fmla="*/ 111 h 111"/>
                  <a:gd name="T2" fmla="*/ 0 w 19"/>
                  <a:gd name="T3" fmla="*/ 1 h 111"/>
                  <a:gd name="T4" fmla="*/ 19 w 19"/>
                  <a:gd name="T5" fmla="*/ 0 h 111"/>
                  <a:gd name="T6" fmla="*/ 19 w 19"/>
                  <a:gd name="T7" fmla="*/ 111 h 111"/>
                  <a:gd name="T8" fmla="*/ 0 w 19"/>
                  <a:gd name="T9" fmla="*/ 111 h 111"/>
                </a:gdLst>
                <a:ahLst/>
                <a:cxnLst>
                  <a:cxn ang="0">
                    <a:pos x="T0" y="T1"/>
                  </a:cxn>
                  <a:cxn ang="0">
                    <a:pos x="T2" y="T3"/>
                  </a:cxn>
                  <a:cxn ang="0">
                    <a:pos x="T4" y="T5"/>
                  </a:cxn>
                  <a:cxn ang="0">
                    <a:pos x="T6" y="T7"/>
                  </a:cxn>
                  <a:cxn ang="0">
                    <a:pos x="T8" y="T9"/>
                  </a:cxn>
                </a:cxnLst>
                <a:rect l="0" t="0" r="r" b="b"/>
                <a:pathLst>
                  <a:path w="19" h="111">
                    <a:moveTo>
                      <a:pt x="0" y="111"/>
                    </a:moveTo>
                    <a:cubicBezTo>
                      <a:pt x="0" y="74"/>
                      <a:pt x="0" y="38"/>
                      <a:pt x="0" y="1"/>
                    </a:cubicBezTo>
                    <a:cubicBezTo>
                      <a:pt x="6" y="1"/>
                      <a:pt x="12" y="1"/>
                      <a:pt x="19" y="0"/>
                    </a:cubicBezTo>
                    <a:cubicBezTo>
                      <a:pt x="19" y="38"/>
                      <a:pt x="19" y="74"/>
                      <a:pt x="19" y="111"/>
                    </a:cubicBezTo>
                    <a:cubicBezTo>
                      <a:pt x="13" y="111"/>
                      <a:pt x="7" y="111"/>
                      <a:pt x="0"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 name="Freeform 74">
                <a:extLst>
                  <a:ext uri="{FF2B5EF4-FFF2-40B4-BE49-F238E27FC236}">
                    <a16:creationId xmlns:a16="http://schemas.microsoft.com/office/drawing/2014/main" id="{A3F4382A-88FB-3449-B29A-7F2C14B5F754}"/>
                  </a:ext>
                </a:extLst>
              </p:cNvPr>
              <p:cNvSpPr>
                <a:spLocks/>
              </p:cNvSpPr>
              <p:nvPr/>
            </p:nvSpPr>
            <p:spPr bwMode="auto">
              <a:xfrm>
                <a:off x="6191510" y="3028808"/>
                <a:ext cx="8789" cy="54201"/>
              </a:xfrm>
              <a:custGeom>
                <a:avLst/>
                <a:gdLst>
                  <a:gd name="T0" fmla="*/ 0 w 18"/>
                  <a:gd name="T1" fmla="*/ 0 h 111"/>
                  <a:gd name="T2" fmla="*/ 18 w 18"/>
                  <a:gd name="T3" fmla="*/ 0 h 111"/>
                  <a:gd name="T4" fmla="*/ 18 w 18"/>
                  <a:gd name="T5" fmla="*/ 109 h 111"/>
                  <a:gd name="T6" fmla="*/ 0 w 18"/>
                  <a:gd name="T7" fmla="*/ 111 h 111"/>
                  <a:gd name="T8" fmla="*/ 0 w 18"/>
                  <a:gd name="T9" fmla="*/ 0 h 111"/>
                </a:gdLst>
                <a:ahLst/>
                <a:cxnLst>
                  <a:cxn ang="0">
                    <a:pos x="T0" y="T1"/>
                  </a:cxn>
                  <a:cxn ang="0">
                    <a:pos x="T2" y="T3"/>
                  </a:cxn>
                  <a:cxn ang="0">
                    <a:pos x="T4" y="T5"/>
                  </a:cxn>
                  <a:cxn ang="0">
                    <a:pos x="T6" y="T7"/>
                  </a:cxn>
                  <a:cxn ang="0">
                    <a:pos x="T8" y="T9"/>
                  </a:cxn>
                </a:cxnLst>
                <a:rect l="0" t="0" r="r" b="b"/>
                <a:pathLst>
                  <a:path w="18" h="111">
                    <a:moveTo>
                      <a:pt x="0" y="0"/>
                    </a:moveTo>
                    <a:cubicBezTo>
                      <a:pt x="6" y="0"/>
                      <a:pt x="11" y="0"/>
                      <a:pt x="18" y="0"/>
                    </a:cubicBezTo>
                    <a:cubicBezTo>
                      <a:pt x="18" y="36"/>
                      <a:pt x="18" y="72"/>
                      <a:pt x="18" y="109"/>
                    </a:cubicBezTo>
                    <a:cubicBezTo>
                      <a:pt x="13" y="110"/>
                      <a:pt x="7" y="110"/>
                      <a:pt x="0" y="111"/>
                    </a:cubicBezTo>
                    <a:cubicBezTo>
                      <a:pt x="0" y="74"/>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 name="Freeform 75">
                <a:extLst>
                  <a:ext uri="{FF2B5EF4-FFF2-40B4-BE49-F238E27FC236}">
                    <a16:creationId xmlns:a16="http://schemas.microsoft.com/office/drawing/2014/main" id="{6487E141-63D6-424D-9394-04B78A9AF718}"/>
                  </a:ext>
                </a:extLst>
              </p:cNvPr>
              <p:cNvSpPr>
                <a:spLocks/>
              </p:cNvSpPr>
              <p:nvPr/>
            </p:nvSpPr>
            <p:spPr bwMode="auto">
              <a:xfrm>
                <a:off x="6089261" y="3028808"/>
                <a:ext cx="9082" cy="54201"/>
              </a:xfrm>
              <a:custGeom>
                <a:avLst/>
                <a:gdLst>
                  <a:gd name="T0" fmla="*/ 0 w 19"/>
                  <a:gd name="T1" fmla="*/ 0 h 111"/>
                  <a:gd name="T2" fmla="*/ 19 w 19"/>
                  <a:gd name="T3" fmla="*/ 0 h 111"/>
                  <a:gd name="T4" fmla="*/ 19 w 19"/>
                  <a:gd name="T5" fmla="*/ 109 h 111"/>
                  <a:gd name="T6" fmla="*/ 0 w 19"/>
                  <a:gd name="T7" fmla="*/ 111 h 111"/>
                  <a:gd name="T8" fmla="*/ 0 w 19"/>
                  <a:gd name="T9" fmla="*/ 0 h 111"/>
                </a:gdLst>
                <a:ahLst/>
                <a:cxnLst>
                  <a:cxn ang="0">
                    <a:pos x="T0" y="T1"/>
                  </a:cxn>
                  <a:cxn ang="0">
                    <a:pos x="T2" y="T3"/>
                  </a:cxn>
                  <a:cxn ang="0">
                    <a:pos x="T4" y="T5"/>
                  </a:cxn>
                  <a:cxn ang="0">
                    <a:pos x="T6" y="T7"/>
                  </a:cxn>
                  <a:cxn ang="0">
                    <a:pos x="T8" y="T9"/>
                  </a:cxn>
                </a:cxnLst>
                <a:rect l="0" t="0" r="r" b="b"/>
                <a:pathLst>
                  <a:path w="19" h="111">
                    <a:moveTo>
                      <a:pt x="0" y="0"/>
                    </a:moveTo>
                    <a:cubicBezTo>
                      <a:pt x="6" y="0"/>
                      <a:pt x="12" y="0"/>
                      <a:pt x="19" y="0"/>
                    </a:cubicBezTo>
                    <a:cubicBezTo>
                      <a:pt x="19" y="36"/>
                      <a:pt x="19" y="72"/>
                      <a:pt x="19" y="109"/>
                    </a:cubicBezTo>
                    <a:cubicBezTo>
                      <a:pt x="13" y="110"/>
                      <a:pt x="8" y="110"/>
                      <a:pt x="0" y="111"/>
                    </a:cubicBezTo>
                    <a:cubicBezTo>
                      <a:pt x="0" y="74"/>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 name="Freeform 76">
                <a:extLst>
                  <a:ext uri="{FF2B5EF4-FFF2-40B4-BE49-F238E27FC236}">
                    <a16:creationId xmlns:a16="http://schemas.microsoft.com/office/drawing/2014/main" id="{A3FC1DB2-219F-9541-A765-9005BD33600D}"/>
                  </a:ext>
                </a:extLst>
              </p:cNvPr>
              <p:cNvSpPr>
                <a:spLocks/>
              </p:cNvSpPr>
              <p:nvPr/>
            </p:nvSpPr>
            <p:spPr bwMode="auto">
              <a:xfrm>
                <a:off x="5946875" y="3028808"/>
                <a:ext cx="9375" cy="53322"/>
              </a:xfrm>
              <a:custGeom>
                <a:avLst/>
                <a:gdLst>
                  <a:gd name="T0" fmla="*/ 0 w 19"/>
                  <a:gd name="T1" fmla="*/ 0 h 109"/>
                  <a:gd name="T2" fmla="*/ 19 w 19"/>
                  <a:gd name="T3" fmla="*/ 0 h 109"/>
                  <a:gd name="T4" fmla="*/ 19 w 19"/>
                  <a:gd name="T5" fmla="*/ 109 h 109"/>
                  <a:gd name="T6" fmla="*/ 0 w 19"/>
                  <a:gd name="T7" fmla="*/ 109 h 109"/>
                  <a:gd name="T8" fmla="*/ 0 w 19"/>
                  <a:gd name="T9" fmla="*/ 0 h 109"/>
                </a:gdLst>
                <a:ahLst/>
                <a:cxnLst>
                  <a:cxn ang="0">
                    <a:pos x="T0" y="T1"/>
                  </a:cxn>
                  <a:cxn ang="0">
                    <a:pos x="T2" y="T3"/>
                  </a:cxn>
                  <a:cxn ang="0">
                    <a:pos x="T4" y="T5"/>
                  </a:cxn>
                  <a:cxn ang="0">
                    <a:pos x="T6" y="T7"/>
                  </a:cxn>
                  <a:cxn ang="0">
                    <a:pos x="T8" y="T9"/>
                  </a:cxn>
                </a:cxnLst>
                <a:rect l="0" t="0" r="r" b="b"/>
                <a:pathLst>
                  <a:path w="19" h="109">
                    <a:moveTo>
                      <a:pt x="0" y="0"/>
                    </a:moveTo>
                    <a:cubicBezTo>
                      <a:pt x="6" y="0"/>
                      <a:pt x="12" y="0"/>
                      <a:pt x="19" y="0"/>
                    </a:cubicBezTo>
                    <a:cubicBezTo>
                      <a:pt x="19" y="36"/>
                      <a:pt x="19" y="72"/>
                      <a:pt x="19" y="109"/>
                    </a:cubicBezTo>
                    <a:cubicBezTo>
                      <a:pt x="13" y="109"/>
                      <a:pt x="7" y="109"/>
                      <a:pt x="0" y="109"/>
                    </a:cubicBezTo>
                    <a:cubicBezTo>
                      <a:pt x="0" y="73"/>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 name="Freeform 77">
                <a:extLst>
                  <a:ext uri="{FF2B5EF4-FFF2-40B4-BE49-F238E27FC236}">
                    <a16:creationId xmlns:a16="http://schemas.microsoft.com/office/drawing/2014/main" id="{4C1B94A3-3046-C348-B46B-4A0D12B66C9A}"/>
                  </a:ext>
                </a:extLst>
              </p:cNvPr>
              <p:cNvSpPr>
                <a:spLocks/>
              </p:cNvSpPr>
              <p:nvPr/>
            </p:nvSpPr>
            <p:spPr bwMode="auto">
              <a:xfrm>
                <a:off x="6211432" y="3028808"/>
                <a:ext cx="8789" cy="54201"/>
              </a:xfrm>
              <a:custGeom>
                <a:avLst/>
                <a:gdLst>
                  <a:gd name="T0" fmla="*/ 0 w 18"/>
                  <a:gd name="T1" fmla="*/ 0 h 111"/>
                  <a:gd name="T2" fmla="*/ 18 w 18"/>
                  <a:gd name="T3" fmla="*/ 0 h 111"/>
                  <a:gd name="T4" fmla="*/ 18 w 18"/>
                  <a:gd name="T5" fmla="*/ 109 h 111"/>
                  <a:gd name="T6" fmla="*/ 0 w 18"/>
                  <a:gd name="T7" fmla="*/ 111 h 111"/>
                  <a:gd name="T8" fmla="*/ 0 w 18"/>
                  <a:gd name="T9" fmla="*/ 0 h 111"/>
                </a:gdLst>
                <a:ahLst/>
                <a:cxnLst>
                  <a:cxn ang="0">
                    <a:pos x="T0" y="T1"/>
                  </a:cxn>
                  <a:cxn ang="0">
                    <a:pos x="T2" y="T3"/>
                  </a:cxn>
                  <a:cxn ang="0">
                    <a:pos x="T4" y="T5"/>
                  </a:cxn>
                  <a:cxn ang="0">
                    <a:pos x="T6" y="T7"/>
                  </a:cxn>
                  <a:cxn ang="0">
                    <a:pos x="T8" y="T9"/>
                  </a:cxn>
                </a:cxnLst>
                <a:rect l="0" t="0" r="r" b="b"/>
                <a:pathLst>
                  <a:path w="18" h="111">
                    <a:moveTo>
                      <a:pt x="0" y="0"/>
                    </a:moveTo>
                    <a:cubicBezTo>
                      <a:pt x="7" y="0"/>
                      <a:pt x="12" y="0"/>
                      <a:pt x="18" y="0"/>
                    </a:cubicBezTo>
                    <a:cubicBezTo>
                      <a:pt x="18" y="36"/>
                      <a:pt x="18" y="72"/>
                      <a:pt x="18" y="109"/>
                    </a:cubicBezTo>
                    <a:cubicBezTo>
                      <a:pt x="13" y="110"/>
                      <a:pt x="7" y="110"/>
                      <a:pt x="0" y="111"/>
                    </a:cubicBezTo>
                    <a:cubicBezTo>
                      <a:pt x="0" y="74"/>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 name="Freeform 78">
                <a:extLst>
                  <a:ext uri="{FF2B5EF4-FFF2-40B4-BE49-F238E27FC236}">
                    <a16:creationId xmlns:a16="http://schemas.microsoft.com/office/drawing/2014/main" id="{1C770005-CEFE-AA4A-B779-92B8E79D8835}"/>
                  </a:ext>
                </a:extLst>
              </p:cNvPr>
              <p:cNvSpPr>
                <a:spLocks/>
              </p:cNvSpPr>
              <p:nvPr/>
            </p:nvSpPr>
            <p:spPr bwMode="auto">
              <a:xfrm>
                <a:off x="6252449" y="3028808"/>
                <a:ext cx="8789" cy="54201"/>
              </a:xfrm>
              <a:custGeom>
                <a:avLst/>
                <a:gdLst>
                  <a:gd name="T0" fmla="*/ 18 w 18"/>
                  <a:gd name="T1" fmla="*/ 110 h 111"/>
                  <a:gd name="T2" fmla="*/ 0 w 18"/>
                  <a:gd name="T3" fmla="*/ 111 h 111"/>
                  <a:gd name="T4" fmla="*/ 0 w 18"/>
                  <a:gd name="T5" fmla="*/ 0 h 111"/>
                  <a:gd name="T6" fmla="*/ 18 w 18"/>
                  <a:gd name="T7" fmla="*/ 0 h 111"/>
                  <a:gd name="T8" fmla="*/ 18 w 18"/>
                  <a:gd name="T9" fmla="*/ 110 h 111"/>
                </a:gdLst>
                <a:ahLst/>
                <a:cxnLst>
                  <a:cxn ang="0">
                    <a:pos x="T0" y="T1"/>
                  </a:cxn>
                  <a:cxn ang="0">
                    <a:pos x="T2" y="T3"/>
                  </a:cxn>
                  <a:cxn ang="0">
                    <a:pos x="T4" y="T5"/>
                  </a:cxn>
                  <a:cxn ang="0">
                    <a:pos x="T6" y="T7"/>
                  </a:cxn>
                  <a:cxn ang="0">
                    <a:pos x="T8" y="T9"/>
                  </a:cxn>
                </a:cxnLst>
                <a:rect l="0" t="0" r="r" b="b"/>
                <a:pathLst>
                  <a:path w="18" h="111">
                    <a:moveTo>
                      <a:pt x="18" y="110"/>
                    </a:moveTo>
                    <a:cubicBezTo>
                      <a:pt x="12" y="110"/>
                      <a:pt x="7" y="110"/>
                      <a:pt x="0" y="111"/>
                    </a:cubicBezTo>
                    <a:cubicBezTo>
                      <a:pt x="0" y="74"/>
                      <a:pt x="0" y="38"/>
                      <a:pt x="0" y="0"/>
                    </a:cubicBezTo>
                    <a:cubicBezTo>
                      <a:pt x="6" y="0"/>
                      <a:pt x="11" y="0"/>
                      <a:pt x="18" y="0"/>
                    </a:cubicBezTo>
                    <a:cubicBezTo>
                      <a:pt x="18" y="36"/>
                      <a:pt x="18" y="72"/>
                      <a:pt x="18" y="1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 name="Freeform 79">
                <a:extLst>
                  <a:ext uri="{FF2B5EF4-FFF2-40B4-BE49-F238E27FC236}">
                    <a16:creationId xmlns:a16="http://schemas.microsoft.com/office/drawing/2014/main" id="{AC1B3C87-1252-294C-80BE-AD22A2F5AD7E}"/>
                  </a:ext>
                </a:extLst>
              </p:cNvPr>
              <p:cNvSpPr>
                <a:spLocks/>
              </p:cNvSpPr>
              <p:nvPr/>
            </p:nvSpPr>
            <p:spPr bwMode="auto">
              <a:xfrm>
                <a:off x="6150493" y="3028515"/>
                <a:ext cx="8789" cy="53908"/>
              </a:xfrm>
              <a:custGeom>
                <a:avLst/>
                <a:gdLst>
                  <a:gd name="T0" fmla="*/ 18 w 18"/>
                  <a:gd name="T1" fmla="*/ 111 h 111"/>
                  <a:gd name="T2" fmla="*/ 0 w 18"/>
                  <a:gd name="T3" fmla="*/ 111 h 111"/>
                  <a:gd name="T4" fmla="*/ 0 w 18"/>
                  <a:gd name="T5" fmla="*/ 1 h 111"/>
                  <a:gd name="T6" fmla="*/ 18 w 18"/>
                  <a:gd name="T7" fmla="*/ 0 h 111"/>
                  <a:gd name="T8" fmla="*/ 18 w 18"/>
                  <a:gd name="T9" fmla="*/ 111 h 111"/>
                </a:gdLst>
                <a:ahLst/>
                <a:cxnLst>
                  <a:cxn ang="0">
                    <a:pos x="T0" y="T1"/>
                  </a:cxn>
                  <a:cxn ang="0">
                    <a:pos x="T2" y="T3"/>
                  </a:cxn>
                  <a:cxn ang="0">
                    <a:pos x="T4" y="T5"/>
                  </a:cxn>
                  <a:cxn ang="0">
                    <a:pos x="T6" y="T7"/>
                  </a:cxn>
                  <a:cxn ang="0">
                    <a:pos x="T8" y="T9"/>
                  </a:cxn>
                </a:cxnLst>
                <a:rect l="0" t="0" r="r" b="b"/>
                <a:pathLst>
                  <a:path w="18" h="111">
                    <a:moveTo>
                      <a:pt x="18" y="111"/>
                    </a:moveTo>
                    <a:cubicBezTo>
                      <a:pt x="12" y="111"/>
                      <a:pt x="7" y="111"/>
                      <a:pt x="0" y="111"/>
                    </a:cubicBezTo>
                    <a:cubicBezTo>
                      <a:pt x="0" y="74"/>
                      <a:pt x="0" y="39"/>
                      <a:pt x="0" y="1"/>
                    </a:cubicBezTo>
                    <a:cubicBezTo>
                      <a:pt x="6" y="1"/>
                      <a:pt x="11" y="0"/>
                      <a:pt x="18" y="0"/>
                    </a:cubicBezTo>
                    <a:cubicBezTo>
                      <a:pt x="18" y="37"/>
                      <a:pt x="18" y="73"/>
                      <a:pt x="18"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 name="Freeform 80">
                <a:extLst>
                  <a:ext uri="{FF2B5EF4-FFF2-40B4-BE49-F238E27FC236}">
                    <a16:creationId xmlns:a16="http://schemas.microsoft.com/office/drawing/2014/main" id="{AFD14770-167D-324C-A6E3-40F15FC05004}"/>
                  </a:ext>
                </a:extLst>
              </p:cNvPr>
              <p:cNvSpPr>
                <a:spLocks/>
              </p:cNvSpPr>
              <p:nvPr/>
            </p:nvSpPr>
            <p:spPr bwMode="auto">
              <a:xfrm>
                <a:off x="6129985" y="3028808"/>
                <a:ext cx="8789" cy="53322"/>
              </a:xfrm>
              <a:custGeom>
                <a:avLst/>
                <a:gdLst>
                  <a:gd name="T0" fmla="*/ 0 w 18"/>
                  <a:gd name="T1" fmla="*/ 0 h 109"/>
                  <a:gd name="T2" fmla="*/ 18 w 18"/>
                  <a:gd name="T3" fmla="*/ 0 h 109"/>
                  <a:gd name="T4" fmla="*/ 18 w 18"/>
                  <a:gd name="T5" fmla="*/ 109 h 109"/>
                  <a:gd name="T6" fmla="*/ 0 w 18"/>
                  <a:gd name="T7" fmla="*/ 109 h 109"/>
                  <a:gd name="T8" fmla="*/ 0 w 18"/>
                  <a:gd name="T9" fmla="*/ 0 h 109"/>
                </a:gdLst>
                <a:ahLst/>
                <a:cxnLst>
                  <a:cxn ang="0">
                    <a:pos x="T0" y="T1"/>
                  </a:cxn>
                  <a:cxn ang="0">
                    <a:pos x="T2" y="T3"/>
                  </a:cxn>
                  <a:cxn ang="0">
                    <a:pos x="T4" y="T5"/>
                  </a:cxn>
                  <a:cxn ang="0">
                    <a:pos x="T6" y="T7"/>
                  </a:cxn>
                  <a:cxn ang="0">
                    <a:pos x="T8" y="T9"/>
                  </a:cxn>
                </a:cxnLst>
                <a:rect l="0" t="0" r="r" b="b"/>
                <a:pathLst>
                  <a:path w="18" h="109">
                    <a:moveTo>
                      <a:pt x="0" y="0"/>
                    </a:moveTo>
                    <a:cubicBezTo>
                      <a:pt x="6" y="0"/>
                      <a:pt x="11" y="0"/>
                      <a:pt x="18" y="0"/>
                    </a:cubicBezTo>
                    <a:cubicBezTo>
                      <a:pt x="18" y="36"/>
                      <a:pt x="18" y="72"/>
                      <a:pt x="18" y="109"/>
                    </a:cubicBezTo>
                    <a:cubicBezTo>
                      <a:pt x="12" y="109"/>
                      <a:pt x="6" y="109"/>
                      <a:pt x="0" y="109"/>
                    </a:cubicBezTo>
                    <a:cubicBezTo>
                      <a:pt x="0" y="73"/>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 name="Freeform 81">
                <a:extLst>
                  <a:ext uri="{FF2B5EF4-FFF2-40B4-BE49-F238E27FC236}">
                    <a16:creationId xmlns:a16="http://schemas.microsoft.com/office/drawing/2014/main" id="{4061EDCC-F21E-E74E-8F9D-FE2874226668}"/>
                  </a:ext>
                </a:extLst>
              </p:cNvPr>
              <p:cNvSpPr>
                <a:spLocks/>
              </p:cNvSpPr>
              <p:nvPr/>
            </p:nvSpPr>
            <p:spPr bwMode="auto">
              <a:xfrm>
                <a:off x="6110063" y="3028515"/>
                <a:ext cx="8789" cy="54493"/>
              </a:xfrm>
              <a:custGeom>
                <a:avLst/>
                <a:gdLst>
                  <a:gd name="T0" fmla="*/ 0 w 18"/>
                  <a:gd name="T1" fmla="*/ 112 h 112"/>
                  <a:gd name="T2" fmla="*/ 0 w 18"/>
                  <a:gd name="T3" fmla="*/ 1 h 112"/>
                  <a:gd name="T4" fmla="*/ 18 w 18"/>
                  <a:gd name="T5" fmla="*/ 0 h 112"/>
                  <a:gd name="T6" fmla="*/ 18 w 18"/>
                  <a:gd name="T7" fmla="*/ 110 h 112"/>
                  <a:gd name="T8" fmla="*/ 0 w 18"/>
                  <a:gd name="T9" fmla="*/ 112 h 112"/>
                </a:gdLst>
                <a:ahLst/>
                <a:cxnLst>
                  <a:cxn ang="0">
                    <a:pos x="T0" y="T1"/>
                  </a:cxn>
                  <a:cxn ang="0">
                    <a:pos x="T2" y="T3"/>
                  </a:cxn>
                  <a:cxn ang="0">
                    <a:pos x="T4" y="T5"/>
                  </a:cxn>
                  <a:cxn ang="0">
                    <a:pos x="T6" y="T7"/>
                  </a:cxn>
                  <a:cxn ang="0">
                    <a:pos x="T8" y="T9"/>
                  </a:cxn>
                </a:cxnLst>
                <a:rect l="0" t="0" r="r" b="b"/>
                <a:pathLst>
                  <a:path w="18" h="112">
                    <a:moveTo>
                      <a:pt x="0" y="112"/>
                    </a:moveTo>
                    <a:cubicBezTo>
                      <a:pt x="0" y="74"/>
                      <a:pt x="0" y="38"/>
                      <a:pt x="0" y="1"/>
                    </a:cubicBezTo>
                    <a:cubicBezTo>
                      <a:pt x="5" y="1"/>
                      <a:pt x="11" y="1"/>
                      <a:pt x="18" y="0"/>
                    </a:cubicBezTo>
                    <a:cubicBezTo>
                      <a:pt x="18" y="37"/>
                      <a:pt x="18" y="73"/>
                      <a:pt x="18" y="110"/>
                    </a:cubicBezTo>
                    <a:cubicBezTo>
                      <a:pt x="13" y="111"/>
                      <a:pt x="7" y="111"/>
                      <a:pt x="0" y="1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 name="Freeform 82">
                <a:extLst>
                  <a:ext uri="{FF2B5EF4-FFF2-40B4-BE49-F238E27FC236}">
                    <a16:creationId xmlns:a16="http://schemas.microsoft.com/office/drawing/2014/main" id="{8309B9D1-09FE-5543-97E4-BA9F52AD203C}"/>
                  </a:ext>
                </a:extLst>
              </p:cNvPr>
              <p:cNvSpPr>
                <a:spLocks/>
              </p:cNvSpPr>
              <p:nvPr/>
            </p:nvSpPr>
            <p:spPr bwMode="auto">
              <a:xfrm>
                <a:off x="6069339" y="3028808"/>
                <a:ext cx="8496" cy="54201"/>
              </a:xfrm>
              <a:custGeom>
                <a:avLst/>
                <a:gdLst>
                  <a:gd name="T0" fmla="*/ 0 w 18"/>
                  <a:gd name="T1" fmla="*/ 0 h 111"/>
                  <a:gd name="T2" fmla="*/ 18 w 18"/>
                  <a:gd name="T3" fmla="*/ 0 h 111"/>
                  <a:gd name="T4" fmla="*/ 18 w 18"/>
                  <a:gd name="T5" fmla="*/ 109 h 111"/>
                  <a:gd name="T6" fmla="*/ 0 w 18"/>
                  <a:gd name="T7" fmla="*/ 111 h 111"/>
                  <a:gd name="T8" fmla="*/ 0 w 18"/>
                  <a:gd name="T9" fmla="*/ 0 h 111"/>
                </a:gdLst>
                <a:ahLst/>
                <a:cxnLst>
                  <a:cxn ang="0">
                    <a:pos x="T0" y="T1"/>
                  </a:cxn>
                  <a:cxn ang="0">
                    <a:pos x="T2" y="T3"/>
                  </a:cxn>
                  <a:cxn ang="0">
                    <a:pos x="T4" y="T5"/>
                  </a:cxn>
                  <a:cxn ang="0">
                    <a:pos x="T6" y="T7"/>
                  </a:cxn>
                  <a:cxn ang="0">
                    <a:pos x="T8" y="T9"/>
                  </a:cxn>
                </a:cxnLst>
                <a:rect l="0" t="0" r="r" b="b"/>
                <a:pathLst>
                  <a:path w="18" h="111">
                    <a:moveTo>
                      <a:pt x="0" y="0"/>
                    </a:moveTo>
                    <a:cubicBezTo>
                      <a:pt x="6" y="0"/>
                      <a:pt x="12" y="0"/>
                      <a:pt x="18" y="0"/>
                    </a:cubicBezTo>
                    <a:cubicBezTo>
                      <a:pt x="18" y="37"/>
                      <a:pt x="18" y="72"/>
                      <a:pt x="18" y="109"/>
                    </a:cubicBezTo>
                    <a:cubicBezTo>
                      <a:pt x="13" y="110"/>
                      <a:pt x="7" y="110"/>
                      <a:pt x="0" y="111"/>
                    </a:cubicBezTo>
                    <a:cubicBezTo>
                      <a:pt x="0" y="73"/>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 name="Freeform 83">
                <a:extLst>
                  <a:ext uri="{FF2B5EF4-FFF2-40B4-BE49-F238E27FC236}">
                    <a16:creationId xmlns:a16="http://schemas.microsoft.com/office/drawing/2014/main" id="{346FB616-19E9-4143-BF03-4AB9D6E75A91}"/>
                  </a:ext>
                </a:extLst>
              </p:cNvPr>
              <p:cNvSpPr>
                <a:spLocks/>
              </p:cNvSpPr>
              <p:nvPr/>
            </p:nvSpPr>
            <p:spPr bwMode="auto">
              <a:xfrm>
                <a:off x="6028323" y="3028808"/>
                <a:ext cx="8789" cy="53615"/>
              </a:xfrm>
              <a:custGeom>
                <a:avLst/>
                <a:gdLst>
                  <a:gd name="T0" fmla="*/ 0 w 18"/>
                  <a:gd name="T1" fmla="*/ 0 h 110"/>
                  <a:gd name="T2" fmla="*/ 18 w 18"/>
                  <a:gd name="T3" fmla="*/ 0 h 110"/>
                  <a:gd name="T4" fmla="*/ 18 w 18"/>
                  <a:gd name="T5" fmla="*/ 110 h 110"/>
                  <a:gd name="T6" fmla="*/ 0 w 18"/>
                  <a:gd name="T7" fmla="*/ 110 h 110"/>
                  <a:gd name="T8" fmla="*/ 0 w 18"/>
                  <a:gd name="T9" fmla="*/ 0 h 110"/>
                </a:gdLst>
                <a:ahLst/>
                <a:cxnLst>
                  <a:cxn ang="0">
                    <a:pos x="T0" y="T1"/>
                  </a:cxn>
                  <a:cxn ang="0">
                    <a:pos x="T2" y="T3"/>
                  </a:cxn>
                  <a:cxn ang="0">
                    <a:pos x="T4" y="T5"/>
                  </a:cxn>
                  <a:cxn ang="0">
                    <a:pos x="T6" y="T7"/>
                  </a:cxn>
                  <a:cxn ang="0">
                    <a:pos x="T8" y="T9"/>
                  </a:cxn>
                </a:cxnLst>
                <a:rect l="0" t="0" r="r" b="b"/>
                <a:pathLst>
                  <a:path w="18" h="110">
                    <a:moveTo>
                      <a:pt x="0" y="0"/>
                    </a:moveTo>
                    <a:cubicBezTo>
                      <a:pt x="7" y="0"/>
                      <a:pt x="12" y="0"/>
                      <a:pt x="18" y="0"/>
                    </a:cubicBezTo>
                    <a:cubicBezTo>
                      <a:pt x="18" y="37"/>
                      <a:pt x="18" y="73"/>
                      <a:pt x="18" y="110"/>
                    </a:cubicBezTo>
                    <a:cubicBezTo>
                      <a:pt x="12" y="110"/>
                      <a:pt x="6" y="110"/>
                      <a:pt x="0" y="110"/>
                    </a:cubicBezTo>
                    <a:cubicBezTo>
                      <a:pt x="0" y="73"/>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 name="Freeform 84">
                <a:extLst>
                  <a:ext uri="{FF2B5EF4-FFF2-40B4-BE49-F238E27FC236}">
                    <a16:creationId xmlns:a16="http://schemas.microsoft.com/office/drawing/2014/main" id="{D3CEFC0A-E76B-2148-88D5-7C36A8F8261B}"/>
                  </a:ext>
                </a:extLst>
              </p:cNvPr>
              <p:cNvSpPr>
                <a:spLocks/>
              </p:cNvSpPr>
              <p:nvPr/>
            </p:nvSpPr>
            <p:spPr bwMode="auto">
              <a:xfrm>
                <a:off x="6008400" y="3027344"/>
                <a:ext cx="9668" cy="56544"/>
              </a:xfrm>
              <a:custGeom>
                <a:avLst/>
                <a:gdLst>
                  <a:gd name="T0" fmla="*/ 0 w 20"/>
                  <a:gd name="T1" fmla="*/ 3 h 116"/>
                  <a:gd name="T2" fmla="*/ 20 w 20"/>
                  <a:gd name="T3" fmla="*/ 17 h 116"/>
                  <a:gd name="T4" fmla="*/ 20 w 20"/>
                  <a:gd name="T5" fmla="*/ 99 h 116"/>
                  <a:gd name="T6" fmla="*/ 0 w 20"/>
                  <a:gd name="T7" fmla="*/ 113 h 116"/>
                  <a:gd name="T8" fmla="*/ 0 w 20"/>
                  <a:gd name="T9" fmla="*/ 3 h 116"/>
                </a:gdLst>
                <a:ahLst/>
                <a:cxnLst>
                  <a:cxn ang="0">
                    <a:pos x="T0" y="T1"/>
                  </a:cxn>
                  <a:cxn ang="0">
                    <a:pos x="T2" y="T3"/>
                  </a:cxn>
                  <a:cxn ang="0">
                    <a:pos x="T4" y="T5"/>
                  </a:cxn>
                  <a:cxn ang="0">
                    <a:pos x="T6" y="T7"/>
                  </a:cxn>
                  <a:cxn ang="0">
                    <a:pos x="T8" y="T9"/>
                  </a:cxn>
                </a:cxnLst>
                <a:rect l="0" t="0" r="r" b="b"/>
                <a:pathLst>
                  <a:path w="20" h="116">
                    <a:moveTo>
                      <a:pt x="0" y="3"/>
                    </a:moveTo>
                    <a:cubicBezTo>
                      <a:pt x="14" y="0"/>
                      <a:pt x="20" y="2"/>
                      <a:pt x="20" y="17"/>
                    </a:cubicBezTo>
                    <a:cubicBezTo>
                      <a:pt x="19" y="44"/>
                      <a:pt x="19" y="71"/>
                      <a:pt x="20" y="99"/>
                    </a:cubicBezTo>
                    <a:cubicBezTo>
                      <a:pt x="20" y="113"/>
                      <a:pt x="14" y="116"/>
                      <a:pt x="0" y="113"/>
                    </a:cubicBezTo>
                    <a:cubicBezTo>
                      <a:pt x="0" y="77"/>
                      <a:pt x="0" y="41"/>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 name="Freeform 85">
                <a:extLst>
                  <a:ext uri="{FF2B5EF4-FFF2-40B4-BE49-F238E27FC236}">
                    <a16:creationId xmlns:a16="http://schemas.microsoft.com/office/drawing/2014/main" id="{C4F38D01-1A45-1F49-A135-E09D17456C5F}"/>
                  </a:ext>
                </a:extLst>
              </p:cNvPr>
              <p:cNvSpPr>
                <a:spLocks/>
              </p:cNvSpPr>
              <p:nvPr/>
            </p:nvSpPr>
            <p:spPr bwMode="auto">
              <a:xfrm>
                <a:off x="5987892" y="3028808"/>
                <a:ext cx="8789" cy="53615"/>
              </a:xfrm>
              <a:custGeom>
                <a:avLst/>
                <a:gdLst>
                  <a:gd name="T0" fmla="*/ 18 w 18"/>
                  <a:gd name="T1" fmla="*/ 110 h 110"/>
                  <a:gd name="T2" fmla="*/ 0 w 18"/>
                  <a:gd name="T3" fmla="*/ 110 h 110"/>
                  <a:gd name="T4" fmla="*/ 0 w 18"/>
                  <a:gd name="T5" fmla="*/ 0 h 110"/>
                  <a:gd name="T6" fmla="*/ 18 w 18"/>
                  <a:gd name="T7" fmla="*/ 0 h 110"/>
                  <a:gd name="T8" fmla="*/ 18 w 18"/>
                  <a:gd name="T9" fmla="*/ 110 h 110"/>
                </a:gdLst>
                <a:ahLst/>
                <a:cxnLst>
                  <a:cxn ang="0">
                    <a:pos x="T0" y="T1"/>
                  </a:cxn>
                  <a:cxn ang="0">
                    <a:pos x="T2" y="T3"/>
                  </a:cxn>
                  <a:cxn ang="0">
                    <a:pos x="T4" y="T5"/>
                  </a:cxn>
                  <a:cxn ang="0">
                    <a:pos x="T6" y="T7"/>
                  </a:cxn>
                  <a:cxn ang="0">
                    <a:pos x="T8" y="T9"/>
                  </a:cxn>
                </a:cxnLst>
                <a:rect l="0" t="0" r="r" b="b"/>
                <a:pathLst>
                  <a:path w="18" h="110">
                    <a:moveTo>
                      <a:pt x="18" y="110"/>
                    </a:moveTo>
                    <a:cubicBezTo>
                      <a:pt x="11" y="110"/>
                      <a:pt x="6" y="110"/>
                      <a:pt x="0" y="110"/>
                    </a:cubicBezTo>
                    <a:cubicBezTo>
                      <a:pt x="0" y="73"/>
                      <a:pt x="0" y="37"/>
                      <a:pt x="0" y="0"/>
                    </a:cubicBezTo>
                    <a:cubicBezTo>
                      <a:pt x="6" y="0"/>
                      <a:pt x="12" y="0"/>
                      <a:pt x="18" y="0"/>
                    </a:cubicBezTo>
                    <a:cubicBezTo>
                      <a:pt x="18" y="37"/>
                      <a:pt x="18" y="72"/>
                      <a:pt x="18" y="1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 name="Freeform 86">
                <a:extLst>
                  <a:ext uri="{FF2B5EF4-FFF2-40B4-BE49-F238E27FC236}">
                    <a16:creationId xmlns:a16="http://schemas.microsoft.com/office/drawing/2014/main" id="{96D32BFA-0FF9-A94A-BE83-13BF55DDC621}"/>
                  </a:ext>
                </a:extLst>
              </p:cNvPr>
              <p:cNvSpPr>
                <a:spLocks/>
              </p:cNvSpPr>
              <p:nvPr/>
            </p:nvSpPr>
            <p:spPr bwMode="auto">
              <a:xfrm>
                <a:off x="5967970" y="3028515"/>
                <a:ext cx="8789" cy="53908"/>
              </a:xfrm>
              <a:custGeom>
                <a:avLst/>
                <a:gdLst>
                  <a:gd name="T0" fmla="*/ 18 w 18"/>
                  <a:gd name="T1" fmla="*/ 111 h 111"/>
                  <a:gd name="T2" fmla="*/ 0 w 18"/>
                  <a:gd name="T3" fmla="*/ 111 h 111"/>
                  <a:gd name="T4" fmla="*/ 0 w 18"/>
                  <a:gd name="T5" fmla="*/ 1 h 111"/>
                  <a:gd name="T6" fmla="*/ 18 w 18"/>
                  <a:gd name="T7" fmla="*/ 0 h 111"/>
                  <a:gd name="T8" fmla="*/ 18 w 18"/>
                  <a:gd name="T9" fmla="*/ 111 h 111"/>
                </a:gdLst>
                <a:ahLst/>
                <a:cxnLst>
                  <a:cxn ang="0">
                    <a:pos x="T0" y="T1"/>
                  </a:cxn>
                  <a:cxn ang="0">
                    <a:pos x="T2" y="T3"/>
                  </a:cxn>
                  <a:cxn ang="0">
                    <a:pos x="T4" y="T5"/>
                  </a:cxn>
                  <a:cxn ang="0">
                    <a:pos x="T6" y="T7"/>
                  </a:cxn>
                  <a:cxn ang="0">
                    <a:pos x="T8" y="T9"/>
                  </a:cxn>
                </a:cxnLst>
                <a:rect l="0" t="0" r="r" b="b"/>
                <a:pathLst>
                  <a:path w="18" h="111">
                    <a:moveTo>
                      <a:pt x="18" y="111"/>
                    </a:moveTo>
                    <a:cubicBezTo>
                      <a:pt x="12" y="111"/>
                      <a:pt x="6" y="111"/>
                      <a:pt x="0" y="111"/>
                    </a:cubicBezTo>
                    <a:cubicBezTo>
                      <a:pt x="0" y="74"/>
                      <a:pt x="0" y="39"/>
                      <a:pt x="0" y="1"/>
                    </a:cubicBezTo>
                    <a:cubicBezTo>
                      <a:pt x="5" y="1"/>
                      <a:pt x="11" y="0"/>
                      <a:pt x="18" y="0"/>
                    </a:cubicBezTo>
                    <a:cubicBezTo>
                      <a:pt x="18" y="37"/>
                      <a:pt x="18" y="72"/>
                      <a:pt x="18"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 name="Freeform 87">
                <a:extLst>
                  <a:ext uri="{FF2B5EF4-FFF2-40B4-BE49-F238E27FC236}">
                    <a16:creationId xmlns:a16="http://schemas.microsoft.com/office/drawing/2014/main" id="{612116B6-DD78-B647-9CCC-1EE67357441C}"/>
                  </a:ext>
                </a:extLst>
              </p:cNvPr>
              <p:cNvSpPr>
                <a:spLocks/>
              </p:cNvSpPr>
              <p:nvPr/>
            </p:nvSpPr>
            <p:spPr bwMode="auto">
              <a:xfrm>
                <a:off x="5926953" y="3028808"/>
                <a:ext cx="8789" cy="53322"/>
              </a:xfrm>
              <a:custGeom>
                <a:avLst/>
                <a:gdLst>
                  <a:gd name="T0" fmla="*/ 0 w 18"/>
                  <a:gd name="T1" fmla="*/ 0 h 109"/>
                  <a:gd name="T2" fmla="*/ 18 w 18"/>
                  <a:gd name="T3" fmla="*/ 0 h 109"/>
                  <a:gd name="T4" fmla="*/ 18 w 18"/>
                  <a:gd name="T5" fmla="*/ 109 h 109"/>
                  <a:gd name="T6" fmla="*/ 0 w 18"/>
                  <a:gd name="T7" fmla="*/ 109 h 109"/>
                  <a:gd name="T8" fmla="*/ 0 w 18"/>
                  <a:gd name="T9" fmla="*/ 0 h 109"/>
                </a:gdLst>
                <a:ahLst/>
                <a:cxnLst>
                  <a:cxn ang="0">
                    <a:pos x="T0" y="T1"/>
                  </a:cxn>
                  <a:cxn ang="0">
                    <a:pos x="T2" y="T3"/>
                  </a:cxn>
                  <a:cxn ang="0">
                    <a:pos x="T4" y="T5"/>
                  </a:cxn>
                  <a:cxn ang="0">
                    <a:pos x="T6" y="T7"/>
                  </a:cxn>
                  <a:cxn ang="0">
                    <a:pos x="T8" y="T9"/>
                  </a:cxn>
                </a:cxnLst>
                <a:rect l="0" t="0" r="r" b="b"/>
                <a:pathLst>
                  <a:path w="18" h="109">
                    <a:moveTo>
                      <a:pt x="0" y="0"/>
                    </a:moveTo>
                    <a:cubicBezTo>
                      <a:pt x="6" y="0"/>
                      <a:pt x="11" y="0"/>
                      <a:pt x="18" y="0"/>
                    </a:cubicBezTo>
                    <a:cubicBezTo>
                      <a:pt x="18" y="36"/>
                      <a:pt x="18" y="72"/>
                      <a:pt x="18" y="109"/>
                    </a:cubicBezTo>
                    <a:cubicBezTo>
                      <a:pt x="12" y="109"/>
                      <a:pt x="6" y="109"/>
                      <a:pt x="0" y="109"/>
                    </a:cubicBezTo>
                    <a:cubicBezTo>
                      <a:pt x="0" y="74"/>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8" name="Freeform 88">
                <a:extLst>
                  <a:ext uri="{FF2B5EF4-FFF2-40B4-BE49-F238E27FC236}">
                    <a16:creationId xmlns:a16="http://schemas.microsoft.com/office/drawing/2014/main" id="{D32DFAA6-4887-F041-AFFA-F042DD564B8A}"/>
                  </a:ext>
                </a:extLst>
              </p:cNvPr>
              <p:cNvSpPr>
                <a:spLocks/>
              </p:cNvSpPr>
              <p:nvPr/>
            </p:nvSpPr>
            <p:spPr bwMode="auto">
              <a:xfrm>
                <a:off x="6170416" y="3028808"/>
                <a:ext cx="8789" cy="53615"/>
              </a:xfrm>
              <a:custGeom>
                <a:avLst/>
                <a:gdLst>
                  <a:gd name="T0" fmla="*/ 0 w 18"/>
                  <a:gd name="T1" fmla="*/ 0 h 110"/>
                  <a:gd name="T2" fmla="*/ 18 w 18"/>
                  <a:gd name="T3" fmla="*/ 0 h 110"/>
                  <a:gd name="T4" fmla="*/ 18 w 18"/>
                  <a:gd name="T5" fmla="*/ 110 h 110"/>
                  <a:gd name="T6" fmla="*/ 0 w 18"/>
                  <a:gd name="T7" fmla="*/ 110 h 110"/>
                  <a:gd name="T8" fmla="*/ 0 w 18"/>
                  <a:gd name="T9" fmla="*/ 0 h 110"/>
                </a:gdLst>
                <a:ahLst/>
                <a:cxnLst>
                  <a:cxn ang="0">
                    <a:pos x="T0" y="T1"/>
                  </a:cxn>
                  <a:cxn ang="0">
                    <a:pos x="T2" y="T3"/>
                  </a:cxn>
                  <a:cxn ang="0">
                    <a:pos x="T4" y="T5"/>
                  </a:cxn>
                  <a:cxn ang="0">
                    <a:pos x="T6" y="T7"/>
                  </a:cxn>
                  <a:cxn ang="0">
                    <a:pos x="T8" y="T9"/>
                  </a:cxn>
                </a:cxnLst>
                <a:rect l="0" t="0" r="r" b="b"/>
                <a:pathLst>
                  <a:path w="18" h="110">
                    <a:moveTo>
                      <a:pt x="0" y="0"/>
                    </a:moveTo>
                    <a:cubicBezTo>
                      <a:pt x="7" y="0"/>
                      <a:pt x="12" y="0"/>
                      <a:pt x="18" y="0"/>
                    </a:cubicBezTo>
                    <a:cubicBezTo>
                      <a:pt x="18" y="36"/>
                      <a:pt x="18" y="72"/>
                      <a:pt x="18" y="110"/>
                    </a:cubicBezTo>
                    <a:cubicBezTo>
                      <a:pt x="13" y="110"/>
                      <a:pt x="7" y="110"/>
                      <a:pt x="0" y="110"/>
                    </a:cubicBezTo>
                    <a:cubicBezTo>
                      <a:pt x="0" y="73"/>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9" name="Freeform 89">
                <a:extLst>
                  <a:ext uri="{FF2B5EF4-FFF2-40B4-BE49-F238E27FC236}">
                    <a16:creationId xmlns:a16="http://schemas.microsoft.com/office/drawing/2014/main" id="{091CB293-3EDB-C34E-ABEB-99BAF9D24104}"/>
                  </a:ext>
                </a:extLst>
              </p:cNvPr>
              <p:cNvSpPr>
                <a:spLocks/>
              </p:cNvSpPr>
              <p:nvPr/>
            </p:nvSpPr>
            <p:spPr bwMode="auto">
              <a:xfrm>
                <a:off x="6271785" y="3028515"/>
                <a:ext cx="9375" cy="53908"/>
              </a:xfrm>
              <a:custGeom>
                <a:avLst/>
                <a:gdLst>
                  <a:gd name="T0" fmla="*/ 19 w 19"/>
                  <a:gd name="T1" fmla="*/ 111 h 111"/>
                  <a:gd name="T2" fmla="*/ 0 w 19"/>
                  <a:gd name="T3" fmla="*/ 111 h 111"/>
                  <a:gd name="T4" fmla="*/ 0 w 19"/>
                  <a:gd name="T5" fmla="*/ 1 h 111"/>
                  <a:gd name="T6" fmla="*/ 19 w 19"/>
                  <a:gd name="T7" fmla="*/ 0 h 111"/>
                  <a:gd name="T8" fmla="*/ 19 w 19"/>
                  <a:gd name="T9" fmla="*/ 111 h 111"/>
                </a:gdLst>
                <a:ahLst/>
                <a:cxnLst>
                  <a:cxn ang="0">
                    <a:pos x="T0" y="T1"/>
                  </a:cxn>
                  <a:cxn ang="0">
                    <a:pos x="T2" y="T3"/>
                  </a:cxn>
                  <a:cxn ang="0">
                    <a:pos x="T4" y="T5"/>
                  </a:cxn>
                  <a:cxn ang="0">
                    <a:pos x="T6" y="T7"/>
                  </a:cxn>
                  <a:cxn ang="0">
                    <a:pos x="T8" y="T9"/>
                  </a:cxn>
                </a:cxnLst>
                <a:rect l="0" t="0" r="r" b="b"/>
                <a:pathLst>
                  <a:path w="19" h="111">
                    <a:moveTo>
                      <a:pt x="19" y="111"/>
                    </a:moveTo>
                    <a:cubicBezTo>
                      <a:pt x="12" y="111"/>
                      <a:pt x="7" y="111"/>
                      <a:pt x="0" y="111"/>
                    </a:cubicBezTo>
                    <a:cubicBezTo>
                      <a:pt x="0" y="74"/>
                      <a:pt x="0" y="38"/>
                      <a:pt x="0" y="1"/>
                    </a:cubicBezTo>
                    <a:cubicBezTo>
                      <a:pt x="7" y="1"/>
                      <a:pt x="12" y="1"/>
                      <a:pt x="19" y="0"/>
                    </a:cubicBezTo>
                    <a:cubicBezTo>
                      <a:pt x="19" y="38"/>
                      <a:pt x="19" y="74"/>
                      <a:pt x="19"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矩形 37">
            <a:extLst>
              <a:ext uri="{FF2B5EF4-FFF2-40B4-BE49-F238E27FC236}">
                <a16:creationId xmlns:a16="http://schemas.microsoft.com/office/drawing/2014/main" id="{F493E34E-9E78-C94D-9C1E-0AD16EB1D936}"/>
              </a:ext>
            </a:extLst>
          </p:cNvPr>
          <p:cNvSpPr/>
          <p:nvPr/>
        </p:nvSpPr>
        <p:spPr>
          <a:xfrm>
            <a:off x="0" y="-27940"/>
            <a:ext cx="1814830" cy="6885940"/>
          </a:xfrm>
          <a:prstGeom prst="rect">
            <a:avLst/>
          </a:prstGeom>
          <a:solidFill>
            <a:srgbClr val="1B51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7" name="矩形 36">
            <a:extLst>
              <a:ext uri="{FF2B5EF4-FFF2-40B4-BE49-F238E27FC236}">
                <a16:creationId xmlns:a16="http://schemas.microsoft.com/office/drawing/2014/main" id="{8E7EE05C-5A00-284A-A584-AD34FBDDC4CA}"/>
              </a:ext>
            </a:extLst>
          </p:cNvPr>
          <p:cNvSpPr/>
          <p:nvPr/>
        </p:nvSpPr>
        <p:spPr>
          <a:xfrm>
            <a:off x="2846943" y="571152"/>
            <a:ext cx="115099" cy="228898"/>
          </a:xfrm>
          <a:prstGeom prst="rect">
            <a:avLst/>
          </a:prstGeom>
        </p:spPr>
        <p:txBody>
          <a:bodyPr wrap="none">
            <a:spAutoFit/>
          </a:bodyPr>
          <a:lstStyle/>
          <a:p>
            <a:endParaRPr lang="zh-CN" altLang="en-US" sz="1200" dirty="0">
              <a:solidFill>
                <a:schemeClr val="bg1">
                  <a:lumMod val="65000"/>
                </a:schemeClr>
              </a:solidFill>
              <a:latin typeface="思源黑体 CN Medium" panose="020B0600000000000000" charset="-122"/>
              <a:ea typeface="思源黑体 CN Medium" panose="020B0600000000000000" charset="-122"/>
            </a:endParaRPr>
          </a:p>
        </p:txBody>
      </p:sp>
      <p:sp>
        <p:nvSpPr>
          <p:cNvPr id="40" name="矩形 39">
            <a:extLst>
              <a:ext uri="{FF2B5EF4-FFF2-40B4-BE49-F238E27FC236}">
                <a16:creationId xmlns:a16="http://schemas.microsoft.com/office/drawing/2014/main" id="{9AE99A2A-82A6-7A43-A1D0-0AD405055D95}"/>
              </a:ext>
            </a:extLst>
          </p:cNvPr>
          <p:cNvSpPr/>
          <p:nvPr/>
        </p:nvSpPr>
        <p:spPr>
          <a:xfrm>
            <a:off x="-4271" y="1988669"/>
            <a:ext cx="1814830" cy="894229"/>
          </a:xfrm>
          <a:prstGeom prst="rect">
            <a:avLst/>
          </a:prstGeom>
          <a:solidFill>
            <a:srgbClr val="1B5187"/>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1"/>
                </a:solidFill>
              </a:rPr>
              <a:t>研究背景与意义</a:t>
            </a:r>
          </a:p>
        </p:txBody>
      </p:sp>
      <p:sp>
        <p:nvSpPr>
          <p:cNvPr id="47" name="矩形 46">
            <a:extLst>
              <a:ext uri="{FF2B5EF4-FFF2-40B4-BE49-F238E27FC236}">
                <a16:creationId xmlns:a16="http://schemas.microsoft.com/office/drawing/2014/main" id="{61390A2D-6723-4847-A3B1-E9BFCF1998FE}"/>
              </a:ext>
            </a:extLst>
          </p:cNvPr>
          <p:cNvSpPr/>
          <p:nvPr/>
        </p:nvSpPr>
        <p:spPr>
          <a:xfrm>
            <a:off x="0" y="2891241"/>
            <a:ext cx="1814830" cy="894229"/>
          </a:xfrm>
          <a:prstGeom prst="rect">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1B5187"/>
                </a:solidFill>
              </a:rPr>
              <a:t>研究内容与过程</a:t>
            </a:r>
          </a:p>
        </p:txBody>
      </p:sp>
      <p:sp>
        <p:nvSpPr>
          <p:cNvPr id="48" name="矩形 47">
            <a:extLst>
              <a:ext uri="{FF2B5EF4-FFF2-40B4-BE49-F238E27FC236}">
                <a16:creationId xmlns:a16="http://schemas.microsoft.com/office/drawing/2014/main" id="{7436FCE2-52DB-2D45-A2FA-B39685AB6953}"/>
              </a:ext>
            </a:extLst>
          </p:cNvPr>
          <p:cNvSpPr/>
          <p:nvPr/>
        </p:nvSpPr>
        <p:spPr>
          <a:xfrm>
            <a:off x="0" y="3793813"/>
            <a:ext cx="1814830" cy="894229"/>
          </a:xfrm>
          <a:prstGeom prst="rect">
            <a:avLst/>
          </a:prstGeom>
          <a:solidFill>
            <a:srgbClr val="1B5187"/>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1"/>
                </a:solidFill>
              </a:rPr>
              <a:t>总结与未来展望</a:t>
            </a:r>
          </a:p>
        </p:txBody>
      </p:sp>
      <p:sp>
        <p:nvSpPr>
          <p:cNvPr id="49" name="矩形 48">
            <a:extLst>
              <a:ext uri="{FF2B5EF4-FFF2-40B4-BE49-F238E27FC236}">
                <a16:creationId xmlns:a16="http://schemas.microsoft.com/office/drawing/2014/main" id="{9D3719F4-A0EF-FB46-870D-025192FB2EA2}"/>
              </a:ext>
            </a:extLst>
          </p:cNvPr>
          <p:cNvSpPr/>
          <p:nvPr/>
        </p:nvSpPr>
        <p:spPr>
          <a:xfrm>
            <a:off x="0" y="4696385"/>
            <a:ext cx="1814830" cy="894229"/>
          </a:xfrm>
          <a:prstGeom prst="rect">
            <a:avLst/>
          </a:prstGeom>
          <a:solidFill>
            <a:srgbClr val="1B5187"/>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1"/>
                </a:solidFill>
              </a:rPr>
              <a:t>重要参考文献</a:t>
            </a:r>
          </a:p>
        </p:txBody>
      </p:sp>
      <p:grpSp>
        <p:nvGrpSpPr>
          <p:cNvPr id="53" name="组合 52">
            <a:extLst>
              <a:ext uri="{FF2B5EF4-FFF2-40B4-BE49-F238E27FC236}">
                <a16:creationId xmlns:a16="http://schemas.microsoft.com/office/drawing/2014/main" id="{3280788C-66F0-B140-9839-DC8E14E95AFB}"/>
              </a:ext>
            </a:extLst>
          </p:cNvPr>
          <p:cNvGrpSpPr/>
          <p:nvPr/>
        </p:nvGrpSpPr>
        <p:grpSpPr>
          <a:xfrm>
            <a:off x="1956001" y="136110"/>
            <a:ext cx="6095459" cy="736600"/>
            <a:chOff x="550" y="967"/>
            <a:chExt cx="10154" cy="1160"/>
          </a:xfrm>
        </p:grpSpPr>
        <p:grpSp>
          <p:nvGrpSpPr>
            <p:cNvPr id="54" name="组合 53">
              <a:extLst>
                <a:ext uri="{FF2B5EF4-FFF2-40B4-BE49-F238E27FC236}">
                  <a16:creationId xmlns:a16="http://schemas.microsoft.com/office/drawing/2014/main" id="{B3F4C418-733F-344E-A433-8CE6296285F2}"/>
                </a:ext>
              </a:extLst>
            </p:cNvPr>
            <p:cNvGrpSpPr/>
            <p:nvPr/>
          </p:nvGrpSpPr>
          <p:grpSpPr>
            <a:xfrm>
              <a:off x="550" y="967"/>
              <a:ext cx="10154" cy="1160"/>
              <a:chOff x="6796" y="3122"/>
              <a:chExt cx="10154" cy="1160"/>
            </a:xfrm>
          </p:grpSpPr>
          <p:grpSp>
            <p:nvGrpSpPr>
              <p:cNvPr id="56" name="组合 55">
                <a:extLst>
                  <a:ext uri="{FF2B5EF4-FFF2-40B4-BE49-F238E27FC236}">
                    <a16:creationId xmlns:a16="http://schemas.microsoft.com/office/drawing/2014/main" id="{086A84DE-6070-F646-BF84-63284571840F}"/>
                  </a:ext>
                </a:extLst>
              </p:cNvPr>
              <p:cNvGrpSpPr/>
              <p:nvPr/>
            </p:nvGrpSpPr>
            <p:grpSpPr>
              <a:xfrm>
                <a:off x="6796" y="3122"/>
                <a:ext cx="10154" cy="1160"/>
                <a:chOff x="6796" y="3122"/>
                <a:chExt cx="10154" cy="1160"/>
              </a:xfrm>
            </p:grpSpPr>
            <p:grpSp>
              <p:nvGrpSpPr>
                <p:cNvPr id="58" name="组合 57">
                  <a:extLst>
                    <a:ext uri="{FF2B5EF4-FFF2-40B4-BE49-F238E27FC236}">
                      <a16:creationId xmlns:a16="http://schemas.microsoft.com/office/drawing/2014/main" id="{B4B8D9A4-13F9-D14A-B497-09F66890D7E9}"/>
                    </a:ext>
                  </a:extLst>
                </p:cNvPr>
                <p:cNvGrpSpPr/>
                <p:nvPr/>
              </p:nvGrpSpPr>
              <p:grpSpPr>
                <a:xfrm>
                  <a:off x="7653" y="3235"/>
                  <a:ext cx="9297" cy="1047"/>
                  <a:chOff x="9499" y="1839"/>
                  <a:chExt cx="9297" cy="1047"/>
                </a:xfrm>
              </p:grpSpPr>
              <p:sp>
                <p:nvSpPr>
                  <p:cNvPr id="60" name="文本框 59">
                    <a:extLst>
                      <a:ext uri="{FF2B5EF4-FFF2-40B4-BE49-F238E27FC236}">
                        <a16:creationId xmlns:a16="http://schemas.microsoft.com/office/drawing/2014/main" id="{371AC7F2-5AE2-9C4B-A57F-E893C08E01FF}"/>
                      </a:ext>
                    </a:extLst>
                  </p:cNvPr>
                  <p:cNvSpPr txBox="1"/>
                  <p:nvPr/>
                </p:nvSpPr>
                <p:spPr>
                  <a:xfrm>
                    <a:off x="9499" y="1839"/>
                    <a:ext cx="9297" cy="727"/>
                  </a:xfrm>
                  <a:prstGeom prst="rect">
                    <a:avLst/>
                  </a:prstGeom>
                  <a:noFill/>
                </p:spPr>
                <p:txBody>
                  <a:bodyPr wrap="square" rtlCol="0">
                    <a:spAutoFit/>
                  </a:bodyPr>
                  <a:lstStyle/>
                  <a:p>
                    <a:r>
                      <a:rPr lang="zh-CN" altLang="en-US" sz="2400" dirty="0">
                        <a:solidFill>
                          <a:srgbClr val="000000"/>
                        </a:solidFill>
                        <a:latin typeface="思源黑体 CN Medium" panose="020B0600000000000000" charset="-122"/>
                        <a:ea typeface="思源黑体 CN Medium" panose="020B0600000000000000" charset="-122"/>
                      </a:rPr>
                      <a:t>主要工作</a:t>
                    </a:r>
                  </a:p>
                </p:txBody>
              </p:sp>
              <p:sp>
                <p:nvSpPr>
                  <p:cNvPr id="61" name="矩形 60">
                    <a:extLst>
                      <a:ext uri="{FF2B5EF4-FFF2-40B4-BE49-F238E27FC236}">
                        <a16:creationId xmlns:a16="http://schemas.microsoft.com/office/drawing/2014/main" id="{D0A47408-5EBC-B64C-AA84-9959B96220FC}"/>
                      </a:ext>
                    </a:extLst>
                  </p:cNvPr>
                  <p:cNvSpPr/>
                  <p:nvPr/>
                </p:nvSpPr>
                <p:spPr>
                  <a:xfrm>
                    <a:off x="10150" y="2450"/>
                    <a:ext cx="291" cy="436"/>
                  </a:xfrm>
                  <a:prstGeom prst="rect">
                    <a:avLst/>
                  </a:prstGeom>
                </p:spPr>
                <p:txBody>
                  <a:bodyPr wrap="none">
                    <a:spAutoFit/>
                  </a:bodyPr>
                  <a:lstStyle/>
                  <a:p>
                    <a:endParaRPr lang="zh-CN" altLang="en-US" sz="1200" dirty="0">
                      <a:solidFill>
                        <a:schemeClr val="bg1">
                          <a:lumMod val="65000"/>
                        </a:schemeClr>
                      </a:solidFill>
                      <a:latin typeface="思源黑体 CN Medium" panose="020B0600000000000000" charset="-122"/>
                      <a:ea typeface="思源黑体 CN Medium" panose="020B0600000000000000" charset="-122"/>
                    </a:endParaRPr>
                  </a:p>
                </p:txBody>
              </p:sp>
            </p:grpSp>
            <p:sp>
              <p:nvSpPr>
                <p:cNvPr id="59" name="PA-圆角矩形 5">
                  <a:extLst>
                    <a:ext uri="{FF2B5EF4-FFF2-40B4-BE49-F238E27FC236}">
                      <a16:creationId xmlns:a16="http://schemas.microsoft.com/office/drawing/2014/main" id="{3AFD8720-8ECE-6048-93EA-46D4B45EAE45}"/>
                    </a:ext>
                  </a:extLst>
                </p:cNvPr>
                <p:cNvSpPr/>
                <p:nvPr>
                  <p:custDataLst>
                    <p:tags r:id="rId1"/>
                  </p:custDataLst>
                </p:nvPr>
              </p:nvSpPr>
              <p:spPr>
                <a:xfrm>
                  <a:off x="6796" y="3122"/>
                  <a:ext cx="857" cy="1129"/>
                </a:xfrm>
                <a:prstGeom prst="roundRect">
                  <a:avLst>
                    <a:gd name="adj" fmla="val 0"/>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rgbClr val="000000"/>
                    </a:solidFill>
                    <a:latin typeface="思源黑体 CN Medium" panose="020B0600000000000000" charset="-122"/>
                    <a:ea typeface="思源黑体 CN Medium" panose="020B0600000000000000" charset="-122"/>
                  </a:endParaRPr>
                </a:p>
              </p:txBody>
            </p:sp>
          </p:grpSp>
          <p:sp>
            <p:nvSpPr>
              <p:cNvPr id="57" name="矩形 56">
                <a:extLst>
                  <a:ext uri="{FF2B5EF4-FFF2-40B4-BE49-F238E27FC236}">
                    <a16:creationId xmlns:a16="http://schemas.microsoft.com/office/drawing/2014/main" id="{18A2AF7B-1841-AA47-B072-82E536AADC66}"/>
                  </a:ext>
                </a:extLst>
              </p:cNvPr>
              <p:cNvSpPr/>
              <p:nvPr/>
            </p:nvSpPr>
            <p:spPr>
              <a:xfrm>
                <a:off x="6980" y="3252"/>
                <a:ext cx="911" cy="727"/>
              </a:xfrm>
              <a:prstGeom prst="rect">
                <a:avLst/>
              </a:prstGeom>
            </p:spPr>
            <p:txBody>
              <a:bodyPr wrap="none">
                <a:spAutoFit/>
              </a:bodyPr>
              <a:lstStyle/>
              <a:p>
                <a:r>
                  <a:rPr lang="en-US" altLang="zh-CN" sz="2400" dirty="0">
                    <a:latin typeface="+mj-ea"/>
                    <a:ea typeface="+mj-ea"/>
                  </a:rPr>
                  <a:t>01</a:t>
                </a:r>
                <a:endParaRPr lang="en-US" sz="2400" dirty="0">
                  <a:latin typeface="+mj-ea"/>
                  <a:ea typeface="+mj-ea"/>
                </a:endParaRPr>
              </a:p>
            </p:txBody>
          </p:sp>
        </p:grpSp>
        <p:sp>
          <p:nvSpPr>
            <p:cNvPr id="55" name="矩形 54">
              <a:extLst>
                <a:ext uri="{FF2B5EF4-FFF2-40B4-BE49-F238E27FC236}">
                  <a16:creationId xmlns:a16="http://schemas.microsoft.com/office/drawing/2014/main" id="{CC1C0737-B689-A947-8B2D-15F3B8BED734}"/>
                </a:ext>
              </a:extLst>
            </p:cNvPr>
            <p:cNvSpPr/>
            <p:nvPr/>
          </p:nvSpPr>
          <p:spPr>
            <a:xfrm>
              <a:off x="612" y="1111"/>
              <a:ext cx="122" cy="594"/>
            </a:xfrm>
            <a:prstGeom prst="rect">
              <a:avLst/>
            </a:prstGeom>
            <a:solidFill>
              <a:srgbClr val="000000"/>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cxnSp>
        <p:nvCxnSpPr>
          <p:cNvPr id="14" name="直线连接符 13">
            <a:extLst>
              <a:ext uri="{FF2B5EF4-FFF2-40B4-BE49-F238E27FC236}">
                <a16:creationId xmlns:a16="http://schemas.microsoft.com/office/drawing/2014/main" id="{39916F18-BA74-D744-86F7-D2F64694FD46}"/>
              </a:ext>
            </a:extLst>
          </p:cNvPr>
          <p:cNvCxnSpPr>
            <a:cxnSpLocks/>
          </p:cNvCxnSpPr>
          <p:nvPr/>
        </p:nvCxnSpPr>
        <p:spPr>
          <a:xfrm>
            <a:off x="2577705" y="652829"/>
            <a:ext cx="117489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文本框 21">
            <a:extLst>
              <a:ext uri="{FF2B5EF4-FFF2-40B4-BE49-F238E27FC236}">
                <a16:creationId xmlns:a16="http://schemas.microsoft.com/office/drawing/2014/main" id="{BD7FCAD6-1A34-A948-BDF4-81330F6947F5}"/>
              </a:ext>
            </a:extLst>
          </p:cNvPr>
          <p:cNvSpPr txBox="1"/>
          <p:nvPr/>
        </p:nvSpPr>
        <p:spPr>
          <a:xfrm>
            <a:off x="2213230" y="986564"/>
            <a:ext cx="9872134" cy="4839210"/>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US" altLang="zh-CN" sz="2400" dirty="0">
                <a:effectLst/>
                <a:latin typeface="+mn-ea"/>
                <a:cs typeface="Times New Roman" panose="02020603050405020304" pitchFamily="18" charset="0"/>
              </a:rPr>
              <a:t>1</a:t>
            </a:r>
            <a:r>
              <a:rPr lang="zh-CN" altLang="en-US" sz="2400" dirty="0">
                <a:effectLst/>
                <a:latin typeface="+mn-ea"/>
                <a:cs typeface="Times New Roman" panose="02020603050405020304" pitchFamily="18" charset="0"/>
              </a:rPr>
              <a:t>）</a:t>
            </a:r>
            <a:r>
              <a:rPr lang="zh-CN" altLang="zh-CN" sz="2400" dirty="0">
                <a:effectLst/>
                <a:latin typeface="+mn-ea"/>
                <a:cs typeface="Times New Roman" panose="02020603050405020304" pitchFamily="18" charset="0"/>
              </a:rPr>
              <a:t>首个</a:t>
            </a:r>
            <a:r>
              <a:rPr lang="zh-CN" altLang="zh-CN" sz="2400" dirty="0">
                <a:solidFill>
                  <a:srgbClr val="FF0000"/>
                </a:solidFill>
                <a:effectLst/>
                <a:latin typeface="+mn-ea"/>
                <a:cs typeface="Times New Roman" panose="02020603050405020304" pitchFamily="18" charset="0"/>
              </a:rPr>
              <a:t>多用户</a:t>
            </a:r>
            <a:r>
              <a:rPr lang="zh-CN" altLang="zh-CN" sz="2400" dirty="0">
                <a:effectLst/>
                <a:latin typeface="+mn-ea"/>
                <a:cs typeface="Times New Roman" panose="02020603050405020304" pitchFamily="18" charset="0"/>
              </a:rPr>
              <a:t>场景下</a:t>
            </a:r>
            <a:r>
              <a:rPr lang="zh-CN" altLang="en-US" sz="2400" dirty="0">
                <a:solidFill>
                  <a:srgbClr val="FF0000"/>
                </a:solidFill>
                <a:effectLst/>
                <a:latin typeface="+mn-ea"/>
                <a:cs typeface="Times New Roman" panose="02020603050405020304" pitchFamily="18" charset="0"/>
              </a:rPr>
              <a:t>高效</a:t>
            </a:r>
            <a:r>
              <a:rPr lang="zh-CN" altLang="zh-CN" sz="2400" dirty="0">
                <a:solidFill>
                  <a:srgbClr val="FF0000"/>
                </a:solidFill>
                <a:effectLst/>
                <a:latin typeface="+mn-ea"/>
                <a:cs typeface="Times New Roman" panose="02020603050405020304" pitchFamily="18" charset="0"/>
              </a:rPr>
              <a:t>支持</a:t>
            </a:r>
            <a:r>
              <a:rPr lang="en-US" altLang="zh-CN" sz="2400" dirty="0">
                <a:solidFill>
                  <a:srgbClr val="FF0000"/>
                </a:solidFill>
                <a:effectLst/>
                <a:latin typeface="+mn-ea"/>
              </a:rPr>
              <a:t>Join</a:t>
            </a:r>
            <a:r>
              <a:rPr lang="zh-CN" altLang="zh-CN" sz="2400" dirty="0">
                <a:effectLst/>
                <a:latin typeface="+mn-ea"/>
                <a:cs typeface="Times New Roman" panose="02020603050405020304" pitchFamily="18" charset="0"/>
              </a:rPr>
              <a:t>查询的对称可搜索加密</a:t>
            </a:r>
            <a:r>
              <a:rPr lang="zh-CN" altLang="en-US" sz="2400" dirty="0">
                <a:latin typeface="+mn-ea"/>
                <a:cs typeface="Times New Roman" panose="02020603050405020304" pitchFamily="18" charset="0"/>
              </a:rPr>
              <a:t>方案</a:t>
            </a:r>
            <a:endParaRPr lang="en-US" altLang="zh-CN" sz="2400" dirty="0">
              <a:latin typeface="+mn-ea"/>
              <a:cs typeface="Times New Roman" panose="02020603050405020304" pitchFamily="18" charset="0"/>
            </a:endParaRPr>
          </a:p>
          <a:p>
            <a:pPr marL="800100" lvl="1" indent="-342900">
              <a:lnSpc>
                <a:spcPct val="150000"/>
              </a:lnSpc>
              <a:buFont typeface="Arial" panose="020B0604020202020204" pitchFamily="34" charset="0"/>
              <a:buChar char="•"/>
            </a:pPr>
            <a:r>
              <a:rPr lang="zh-CN" altLang="en-US" sz="2000" dirty="0">
                <a:effectLst/>
                <a:latin typeface="+mn-ea"/>
                <a:cs typeface="Times New Roman" panose="02020603050405020304" pitchFamily="18" charset="0"/>
              </a:rPr>
              <a:t>在</a:t>
            </a:r>
            <a:r>
              <a:rPr lang="zh-CN" altLang="zh-CN" sz="2000" dirty="0">
                <a:effectLst/>
                <a:latin typeface="+mn-ea"/>
                <a:cs typeface="Times New Roman" panose="02020603050405020304" pitchFamily="18" charset="0"/>
              </a:rPr>
              <a:t>单用户</a:t>
            </a:r>
            <a:r>
              <a:rPr lang="en-US" altLang="zh-CN" sz="2000" dirty="0">
                <a:effectLst/>
                <a:latin typeface="+mn-ea"/>
                <a:cs typeface="Times New Roman" panose="02020603050405020304" pitchFamily="18" charset="0"/>
              </a:rPr>
              <a:t>SSE</a:t>
            </a:r>
            <a:r>
              <a:rPr lang="zh-CN" altLang="en-US" sz="2000" dirty="0">
                <a:effectLst/>
                <a:latin typeface="+mn-ea"/>
                <a:cs typeface="Times New Roman" panose="02020603050405020304" pitchFamily="18" charset="0"/>
              </a:rPr>
              <a:t>协议</a:t>
            </a:r>
            <a:r>
              <a:rPr lang="en-US" altLang="zh-CN" sz="2000" dirty="0">
                <a:effectLst/>
                <a:latin typeface="+mn-ea"/>
              </a:rPr>
              <a:t>JXT</a:t>
            </a:r>
            <a:r>
              <a:rPr lang="zh-CN" altLang="zh-CN" sz="2000" dirty="0">
                <a:effectLst/>
                <a:latin typeface="+mn-ea"/>
                <a:cs typeface="Times New Roman" panose="02020603050405020304" pitchFamily="18" charset="0"/>
              </a:rPr>
              <a:t>的基础上设计</a:t>
            </a:r>
            <a:r>
              <a:rPr lang="zh-CN" altLang="en-US" sz="2000" dirty="0">
                <a:latin typeface="+mn-ea"/>
                <a:cs typeface="Times New Roman" panose="02020603050405020304" pitchFamily="18" charset="0"/>
              </a:rPr>
              <a:t>而</a:t>
            </a:r>
            <a:r>
              <a:rPr lang="zh-CN" altLang="en-US" sz="2000" dirty="0">
                <a:effectLst/>
                <a:latin typeface="+mn-ea"/>
                <a:cs typeface="Times New Roman" panose="02020603050405020304" pitchFamily="18" charset="0"/>
              </a:rPr>
              <a:t>来</a:t>
            </a:r>
            <a:endParaRPr lang="en-US" altLang="zh-CN" sz="2000" dirty="0">
              <a:effectLst/>
              <a:latin typeface="+mn-ea"/>
              <a:cs typeface="Times New Roman" panose="02020603050405020304" pitchFamily="18" charset="0"/>
            </a:endParaRPr>
          </a:p>
          <a:p>
            <a:pPr marL="800100" lvl="1" indent="-342900">
              <a:lnSpc>
                <a:spcPct val="150000"/>
              </a:lnSpc>
              <a:buFont typeface="Arial" panose="020B0604020202020204" pitchFamily="34" charset="0"/>
              <a:buChar char="•"/>
            </a:pPr>
            <a:r>
              <a:rPr lang="zh-CN" altLang="en-US" sz="2000" dirty="0">
                <a:latin typeface="+mn-ea"/>
                <a:cs typeface="Times New Roman" panose="02020603050405020304" pitchFamily="18" charset="0"/>
              </a:rPr>
              <a:t>采用</a:t>
            </a:r>
            <a:r>
              <a:rPr lang="zh-CN" altLang="zh-CN" sz="2000" dirty="0">
                <a:effectLst/>
                <a:latin typeface="+mn-ea"/>
                <a:cs typeface="Times New Roman" panose="02020603050405020304" pitchFamily="18" charset="0"/>
              </a:rPr>
              <a:t>子令牌拆分</a:t>
            </a:r>
            <a:r>
              <a:rPr lang="zh-CN" altLang="en-US" sz="2000" dirty="0">
                <a:latin typeface="+mn-ea"/>
                <a:cs typeface="Times New Roman" panose="02020603050405020304" pitchFamily="18" charset="0"/>
              </a:rPr>
              <a:t>技术解决</a:t>
            </a:r>
            <a:r>
              <a:rPr lang="zh-CN" altLang="zh-CN" sz="2000" dirty="0">
                <a:effectLst/>
                <a:latin typeface="+mn-ea"/>
                <a:cs typeface="Times New Roman" panose="02020603050405020304" pitchFamily="18" charset="0"/>
              </a:rPr>
              <a:t>搜索令牌分发</a:t>
            </a:r>
            <a:r>
              <a:rPr lang="zh-CN" altLang="en-US" sz="2000" dirty="0">
                <a:effectLst/>
                <a:latin typeface="+mn-ea"/>
                <a:cs typeface="Times New Roman" panose="02020603050405020304" pitchFamily="18" charset="0"/>
              </a:rPr>
              <a:t>问题</a:t>
            </a:r>
            <a:endParaRPr lang="en-US" altLang="zh-CN" sz="2000" dirty="0">
              <a:effectLst/>
              <a:latin typeface="+mn-ea"/>
              <a:cs typeface="Times New Roman" panose="02020603050405020304" pitchFamily="18" charset="0"/>
            </a:endParaRPr>
          </a:p>
          <a:p>
            <a:pPr marL="800100" lvl="1" indent="-342900">
              <a:lnSpc>
                <a:spcPct val="150000"/>
              </a:lnSpc>
              <a:buFont typeface="Arial" panose="020B0604020202020204" pitchFamily="34" charset="0"/>
              <a:buChar char="•"/>
            </a:pPr>
            <a:r>
              <a:rPr lang="zh-CN" altLang="en-US" sz="2000" dirty="0">
                <a:latin typeface="+mn-ea"/>
                <a:cs typeface="Times New Roman" panose="02020603050405020304" pitchFamily="18" charset="0"/>
              </a:rPr>
              <a:t>采用同态签名技术解决服务端搜索令牌验证问题</a:t>
            </a:r>
            <a:endParaRPr lang="en-US" altLang="zh-CN" sz="2000" dirty="0">
              <a:effectLst/>
              <a:latin typeface="+mn-ea"/>
              <a:cs typeface="Times New Roman" panose="02020603050405020304" pitchFamily="18" charset="0"/>
            </a:endParaRPr>
          </a:p>
          <a:p>
            <a:pPr marL="800100" lvl="1" indent="-342900">
              <a:lnSpc>
                <a:spcPct val="150000"/>
              </a:lnSpc>
              <a:buFont typeface="Arial" panose="020B0604020202020204" pitchFamily="34" charset="0"/>
              <a:buChar char="•"/>
            </a:pPr>
            <a:r>
              <a:rPr lang="zh-CN" altLang="en-US" sz="2000" dirty="0">
                <a:latin typeface="+mn-ea"/>
                <a:cs typeface="Times New Roman" panose="02020603050405020304" pitchFamily="18" charset="0"/>
              </a:rPr>
              <a:t>在支持高效</a:t>
            </a:r>
            <a:r>
              <a:rPr lang="en-US" altLang="zh-CN" sz="2000" dirty="0">
                <a:latin typeface="+mn-ea"/>
                <a:cs typeface="Times New Roman" panose="02020603050405020304" pitchFamily="18" charset="0"/>
              </a:rPr>
              <a:t>Join</a:t>
            </a:r>
            <a:r>
              <a:rPr lang="zh-CN" altLang="en-US" sz="2000" dirty="0">
                <a:latin typeface="+mn-ea"/>
                <a:cs typeface="Times New Roman" panose="02020603050405020304" pitchFamily="18" charset="0"/>
              </a:rPr>
              <a:t>查询的同时，实现多用户数据共享</a:t>
            </a:r>
            <a:endParaRPr lang="en-US" altLang="zh-CN" sz="2000" dirty="0">
              <a:latin typeface="+mn-ea"/>
              <a:cs typeface="Times New Roman" panose="02020603050405020304" pitchFamily="18" charset="0"/>
            </a:endParaRPr>
          </a:p>
          <a:p>
            <a:pPr marL="800100" lvl="1" indent="-342900">
              <a:lnSpc>
                <a:spcPct val="150000"/>
              </a:lnSpc>
              <a:buFont typeface="Arial" panose="020B0604020202020204" pitchFamily="34" charset="0"/>
              <a:buChar char="•"/>
            </a:pPr>
            <a:endParaRPr lang="en-US" altLang="zh-CN" sz="2000" kern="100" dirty="0">
              <a:effectLst/>
              <a:latin typeface="+mn-ea"/>
              <a:cs typeface="Times New Roman" panose="02020603050405020304" pitchFamily="18" charset="0"/>
            </a:endParaRPr>
          </a:p>
          <a:p>
            <a:pPr marL="342900" indent="-342900">
              <a:lnSpc>
                <a:spcPct val="150000"/>
              </a:lnSpc>
              <a:buFont typeface="Arial" panose="020B0604020202020204" pitchFamily="34" charset="0"/>
              <a:buChar char="•"/>
            </a:pPr>
            <a:r>
              <a:rPr lang="en-US" altLang="zh-CN" sz="2400" dirty="0">
                <a:latin typeface="+mn-ea"/>
              </a:rPr>
              <a:t>2</a:t>
            </a:r>
            <a:r>
              <a:rPr lang="zh-CN" altLang="en-US" sz="2400" dirty="0">
                <a:latin typeface="+mn-ea"/>
              </a:rPr>
              <a:t>）对协议进行了理论分析和实际性能测试</a:t>
            </a:r>
            <a:endParaRPr lang="en-US" altLang="zh-CN" sz="2400" dirty="0">
              <a:latin typeface="+mn-ea"/>
            </a:endParaRPr>
          </a:p>
          <a:p>
            <a:pPr marL="800100" lvl="1" indent="-342900">
              <a:lnSpc>
                <a:spcPct val="150000"/>
              </a:lnSpc>
              <a:buFont typeface="Arial" panose="020B0604020202020204" pitchFamily="34" charset="0"/>
              <a:buChar char="•"/>
            </a:pPr>
            <a:r>
              <a:rPr lang="zh-CN" altLang="zh-CN" sz="2000" kern="100" dirty="0">
                <a:effectLst/>
                <a:latin typeface="+mn-ea"/>
                <a:cs typeface="Times New Roman" panose="02020603050405020304" pitchFamily="18" charset="0"/>
              </a:rPr>
              <a:t>正确性</a:t>
            </a:r>
            <a:r>
              <a:rPr lang="zh-CN" altLang="en-US" sz="2000" kern="100" dirty="0">
                <a:latin typeface="+mn-ea"/>
                <a:cs typeface="Times New Roman" panose="02020603050405020304" pitchFamily="18" charset="0"/>
              </a:rPr>
              <a:t>定义和证明</a:t>
            </a:r>
            <a:endParaRPr lang="en-US" altLang="zh-CN" sz="2000" kern="100" dirty="0">
              <a:latin typeface="+mn-ea"/>
              <a:cs typeface="Times New Roman" panose="02020603050405020304" pitchFamily="18" charset="0"/>
            </a:endParaRPr>
          </a:p>
          <a:p>
            <a:pPr marL="800100" lvl="1" indent="-342900">
              <a:lnSpc>
                <a:spcPct val="150000"/>
              </a:lnSpc>
              <a:buFont typeface="Arial" panose="020B0604020202020204" pitchFamily="34" charset="0"/>
              <a:buChar char="•"/>
            </a:pPr>
            <a:r>
              <a:rPr lang="zh-CN" altLang="en-US" sz="2000" kern="100" dirty="0">
                <a:latin typeface="+mn-ea"/>
                <a:cs typeface="Times New Roman" panose="02020603050405020304" pitchFamily="18" charset="0"/>
              </a:rPr>
              <a:t>安全性定义和证明</a:t>
            </a:r>
            <a:endParaRPr lang="en-US" altLang="zh-CN" sz="2000" kern="100" dirty="0">
              <a:latin typeface="+mn-ea"/>
              <a:cs typeface="Times New Roman" panose="02020603050405020304" pitchFamily="18" charset="0"/>
            </a:endParaRPr>
          </a:p>
          <a:p>
            <a:pPr marL="800100" lvl="1" indent="-342900">
              <a:lnSpc>
                <a:spcPct val="150000"/>
              </a:lnSpc>
              <a:buFont typeface="Arial" panose="020B0604020202020204" pitchFamily="34" charset="0"/>
              <a:buChar char="•"/>
            </a:pPr>
            <a:r>
              <a:rPr lang="zh-CN" altLang="en-US" sz="2000" kern="100" dirty="0">
                <a:effectLst/>
                <a:latin typeface="+mn-ea"/>
                <a:cs typeface="Times New Roman" panose="02020603050405020304" pitchFamily="18" charset="0"/>
              </a:rPr>
              <a:t>在</a:t>
            </a:r>
            <a:r>
              <a:rPr lang="zh-CN" altLang="zh-CN" sz="2000" kern="100" dirty="0">
                <a:effectLst/>
                <a:latin typeface="+mn-ea"/>
                <a:cs typeface="Times New Roman" panose="02020603050405020304" pitchFamily="18" charset="0"/>
              </a:rPr>
              <a:t>大小为超过</a:t>
            </a:r>
            <a:r>
              <a:rPr lang="en-US" altLang="zh-CN" sz="2000" kern="100" dirty="0">
                <a:latin typeface="+mn-ea"/>
                <a:cs typeface="Times New Roman" panose="02020603050405020304" pitchFamily="18" charset="0"/>
              </a:rPr>
              <a:t>6</a:t>
            </a:r>
            <a:r>
              <a:rPr lang="en-US" altLang="zh-CN" sz="2000" kern="100" dirty="0">
                <a:effectLst/>
                <a:latin typeface="+mn-ea"/>
                <a:cs typeface="Times New Roman" panose="02020603050405020304" pitchFamily="18" charset="0"/>
              </a:rPr>
              <a:t>0000</a:t>
            </a:r>
            <a:r>
              <a:rPr lang="zh-CN" altLang="zh-CN" sz="2000" kern="100" dirty="0">
                <a:effectLst/>
                <a:latin typeface="+mn-ea"/>
                <a:cs typeface="Times New Roman" panose="02020603050405020304" pitchFamily="18" charset="0"/>
              </a:rPr>
              <a:t>条记录的关系型数据库上</a:t>
            </a:r>
            <a:r>
              <a:rPr lang="zh-CN" altLang="en-US" sz="2000" kern="100" dirty="0">
                <a:effectLst/>
                <a:latin typeface="+mn-ea"/>
                <a:cs typeface="Times New Roman" panose="02020603050405020304" pitchFamily="18" charset="0"/>
              </a:rPr>
              <a:t>设计实验</a:t>
            </a:r>
            <a:r>
              <a:rPr lang="zh-CN" altLang="zh-CN" sz="2000" kern="100" dirty="0">
                <a:effectLst/>
                <a:latin typeface="+mn-ea"/>
                <a:cs typeface="Times New Roman" panose="02020603050405020304" pitchFamily="18" charset="0"/>
              </a:rPr>
              <a:t>测试</a:t>
            </a:r>
            <a:endParaRPr lang="en-US" altLang="zh-CN" sz="2000" kern="100" dirty="0">
              <a:effectLst/>
              <a:latin typeface="+mn-ea"/>
              <a:cs typeface="Times New Roman" panose="02020603050405020304" pitchFamily="18" charset="0"/>
            </a:endParaRPr>
          </a:p>
        </p:txBody>
      </p:sp>
      <p:sp>
        <p:nvSpPr>
          <p:cNvPr id="2" name="右大括号 1">
            <a:extLst>
              <a:ext uri="{FF2B5EF4-FFF2-40B4-BE49-F238E27FC236}">
                <a16:creationId xmlns:a16="http://schemas.microsoft.com/office/drawing/2014/main" id="{8EEF98C2-010A-5346-A80C-741040945A4A}"/>
              </a:ext>
            </a:extLst>
          </p:cNvPr>
          <p:cNvSpPr/>
          <p:nvPr/>
        </p:nvSpPr>
        <p:spPr>
          <a:xfrm>
            <a:off x="8550233" y="2150572"/>
            <a:ext cx="308759" cy="732325"/>
          </a:xfrm>
          <a:prstGeom prst="rightBrace">
            <a:avLst/>
          </a:prstGeom>
          <a:ln w="19050" cap="rnd"/>
        </p:spPr>
        <p:style>
          <a:lnRef idx="1">
            <a:schemeClr val="dk1"/>
          </a:lnRef>
          <a:fillRef idx="0">
            <a:schemeClr val="dk1"/>
          </a:fillRef>
          <a:effectRef idx="0">
            <a:schemeClr val="dk1"/>
          </a:effectRef>
          <a:fontRef idx="minor">
            <a:schemeClr val="tx1"/>
          </a:fontRef>
        </p:style>
        <p:txBody>
          <a:bodyPr rtlCol="0" anchor="ctr"/>
          <a:lstStyle/>
          <a:p>
            <a:pPr algn="ctr"/>
            <a:endParaRPr kumimoji="1" lang="zh-CN" altLang="en-US"/>
          </a:p>
        </p:txBody>
      </p:sp>
      <p:sp>
        <p:nvSpPr>
          <p:cNvPr id="3" name="文本框 2">
            <a:extLst>
              <a:ext uri="{FF2B5EF4-FFF2-40B4-BE49-F238E27FC236}">
                <a16:creationId xmlns:a16="http://schemas.microsoft.com/office/drawing/2014/main" id="{90E9121E-C8AC-A944-A0EC-8B83E32AC433}"/>
              </a:ext>
            </a:extLst>
          </p:cNvPr>
          <p:cNvSpPr txBox="1"/>
          <p:nvPr/>
        </p:nvSpPr>
        <p:spPr>
          <a:xfrm>
            <a:off x="8999055" y="2190203"/>
            <a:ext cx="1769423" cy="646331"/>
          </a:xfrm>
          <a:prstGeom prst="rect">
            <a:avLst/>
          </a:prstGeom>
          <a:noFill/>
        </p:spPr>
        <p:txBody>
          <a:bodyPr wrap="square" rtlCol="0">
            <a:spAutoFit/>
          </a:bodyPr>
          <a:lstStyle/>
          <a:p>
            <a:r>
              <a:rPr kumimoji="1" lang="zh-CN" altLang="en-US" dirty="0">
                <a:solidFill>
                  <a:srgbClr val="FF0000"/>
                </a:solidFill>
              </a:rPr>
              <a:t>多用户</a:t>
            </a:r>
            <a:r>
              <a:rPr kumimoji="1" lang="en-US" altLang="zh-CN" dirty="0">
                <a:solidFill>
                  <a:srgbClr val="FF0000"/>
                </a:solidFill>
              </a:rPr>
              <a:t>SSE</a:t>
            </a:r>
            <a:r>
              <a:rPr kumimoji="1" lang="zh-CN" altLang="en-US" dirty="0">
                <a:solidFill>
                  <a:srgbClr val="FF0000"/>
                </a:solidFill>
              </a:rPr>
              <a:t>设计</a:t>
            </a:r>
            <a:endParaRPr kumimoji="1" lang="en-US" altLang="zh-CN" dirty="0">
              <a:solidFill>
                <a:srgbClr val="FF0000"/>
              </a:solidFill>
            </a:endParaRPr>
          </a:p>
          <a:p>
            <a:r>
              <a:rPr kumimoji="1" lang="zh-CN" altLang="en-US" dirty="0">
                <a:solidFill>
                  <a:srgbClr val="FF0000"/>
                </a:solidFill>
              </a:rPr>
              <a:t>核心问题</a:t>
            </a:r>
          </a:p>
        </p:txBody>
      </p:sp>
      <p:grpSp>
        <p:nvGrpSpPr>
          <p:cNvPr id="24" name="组合 23">
            <a:extLst>
              <a:ext uri="{FF2B5EF4-FFF2-40B4-BE49-F238E27FC236}">
                <a16:creationId xmlns:a16="http://schemas.microsoft.com/office/drawing/2014/main" id="{C249B798-914D-4545-8F58-9DFB985C6D6E}"/>
              </a:ext>
            </a:extLst>
          </p:cNvPr>
          <p:cNvGrpSpPr/>
          <p:nvPr/>
        </p:nvGrpSpPr>
        <p:grpSpPr>
          <a:xfrm>
            <a:off x="196874" y="294661"/>
            <a:ext cx="1385458" cy="1385458"/>
            <a:chOff x="5372911" y="2138708"/>
            <a:chExt cx="1446178" cy="1446178"/>
          </a:xfrm>
        </p:grpSpPr>
        <p:sp>
          <p:nvSpPr>
            <p:cNvPr id="25" name="椭圆 24">
              <a:extLst>
                <a:ext uri="{FF2B5EF4-FFF2-40B4-BE49-F238E27FC236}">
                  <a16:creationId xmlns:a16="http://schemas.microsoft.com/office/drawing/2014/main" id="{776F462E-F694-4945-A924-48364854BE54}"/>
                </a:ext>
              </a:extLst>
            </p:cNvPr>
            <p:cNvSpPr/>
            <p:nvPr/>
          </p:nvSpPr>
          <p:spPr>
            <a:xfrm>
              <a:off x="5372911" y="2138708"/>
              <a:ext cx="1446178" cy="144617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Freeform 49">
              <a:extLst>
                <a:ext uri="{FF2B5EF4-FFF2-40B4-BE49-F238E27FC236}">
                  <a16:creationId xmlns:a16="http://schemas.microsoft.com/office/drawing/2014/main" id="{F06F18D2-02EF-8A46-94E4-76F0D9185A7C}"/>
                </a:ext>
              </a:extLst>
            </p:cNvPr>
            <p:cNvSpPr>
              <a:spLocks noEditPoints="1"/>
            </p:cNvSpPr>
            <p:nvPr/>
          </p:nvSpPr>
          <p:spPr bwMode="auto">
            <a:xfrm>
              <a:off x="5462587" y="2202309"/>
              <a:ext cx="1266826" cy="1318976"/>
            </a:xfrm>
            <a:custGeom>
              <a:avLst/>
              <a:gdLst>
                <a:gd name="T0" fmla="*/ 2600 w 2600"/>
                <a:gd name="T1" fmla="*/ 1441 h 2707"/>
                <a:gd name="T2" fmla="*/ 2593 w 2600"/>
                <a:gd name="T3" fmla="*/ 1460 h 2707"/>
                <a:gd name="T4" fmla="*/ 2264 w 2600"/>
                <a:gd name="T5" fmla="*/ 2235 h 2707"/>
                <a:gd name="T6" fmla="*/ 1548 w 2600"/>
                <a:gd name="T7" fmla="*/ 2643 h 2707"/>
                <a:gd name="T8" fmla="*/ 620 w 2600"/>
                <a:gd name="T9" fmla="*/ 2475 h 2707"/>
                <a:gd name="T10" fmla="*/ 47 w 2600"/>
                <a:gd name="T11" fmla="*/ 1714 h 2707"/>
                <a:gd name="T12" fmla="*/ 4 w 2600"/>
                <a:gd name="T13" fmla="*/ 1458 h 2707"/>
                <a:gd name="T14" fmla="*/ 0 w 2600"/>
                <a:gd name="T15" fmla="*/ 1437 h 2707"/>
                <a:gd name="T16" fmla="*/ 0 w 2600"/>
                <a:gd name="T17" fmla="*/ 1301 h 2707"/>
                <a:gd name="T18" fmla="*/ 4 w 2600"/>
                <a:gd name="T19" fmla="*/ 1284 h 2707"/>
                <a:gd name="T20" fmla="*/ 17 w 2600"/>
                <a:gd name="T21" fmla="*/ 1161 h 2707"/>
                <a:gd name="T22" fmla="*/ 291 w 2600"/>
                <a:gd name="T23" fmla="*/ 555 h 2707"/>
                <a:gd name="T24" fmla="*/ 1573 w 2600"/>
                <a:gd name="T25" fmla="*/ 104 h 2707"/>
                <a:gd name="T26" fmla="*/ 2593 w 2600"/>
                <a:gd name="T27" fmla="*/ 1280 h 2707"/>
                <a:gd name="T28" fmla="*/ 2600 w 2600"/>
                <a:gd name="T29" fmla="*/ 1297 h 2707"/>
                <a:gd name="T30" fmla="*/ 2600 w 2600"/>
                <a:gd name="T31" fmla="*/ 1441 h 2707"/>
                <a:gd name="T32" fmla="*/ 2290 w 2600"/>
                <a:gd name="T33" fmla="*/ 1337 h 2707"/>
                <a:gd name="T34" fmla="*/ 1345 w 2600"/>
                <a:gd name="T35" fmla="*/ 390 h 2707"/>
                <a:gd name="T36" fmla="*/ 693 w 2600"/>
                <a:gd name="T37" fmla="*/ 597 h 2707"/>
                <a:gd name="T38" fmla="*/ 307 w 2600"/>
                <a:gd name="T39" fmla="*/ 1329 h 2707"/>
                <a:gd name="T40" fmla="*/ 145 w 2600"/>
                <a:gd name="T41" fmla="*/ 1198 h 2707"/>
                <a:gd name="T42" fmla="*/ 152 w 2600"/>
                <a:gd name="T43" fmla="*/ 1277 h 2707"/>
                <a:gd name="T44" fmla="*/ 287 w 2600"/>
                <a:gd name="T45" fmla="*/ 1500 h 2707"/>
                <a:gd name="T46" fmla="*/ 323 w 2600"/>
                <a:gd name="T47" fmla="*/ 1561 h 2707"/>
                <a:gd name="T48" fmla="*/ 324 w 2600"/>
                <a:gd name="T49" fmla="*/ 1575 h 2707"/>
                <a:gd name="T50" fmla="*/ 324 w 2600"/>
                <a:gd name="T51" fmla="*/ 1825 h 2707"/>
                <a:gd name="T52" fmla="*/ 324 w 2600"/>
                <a:gd name="T53" fmla="*/ 1844 h 2707"/>
                <a:gd name="T54" fmla="*/ 269 w 2600"/>
                <a:gd name="T55" fmla="*/ 1879 h 2707"/>
                <a:gd name="T56" fmla="*/ 240 w 2600"/>
                <a:gd name="T57" fmla="*/ 1927 h 2707"/>
                <a:gd name="T58" fmla="*/ 189 w 2600"/>
                <a:gd name="T59" fmla="*/ 1955 h 2707"/>
                <a:gd name="T60" fmla="*/ 245 w 2600"/>
                <a:gd name="T61" fmla="*/ 2047 h 2707"/>
                <a:gd name="T62" fmla="*/ 272 w 2600"/>
                <a:gd name="T63" fmla="*/ 2062 h 2707"/>
                <a:gd name="T64" fmla="*/ 560 w 2600"/>
                <a:gd name="T65" fmla="*/ 2061 h 2707"/>
                <a:gd name="T66" fmla="*/ 592 w 2600"/>
                <a:gd name="T67" fmla="*/ 2074 h 2707"/>
                <a:gd name="T68" fmla="*/ 674 w 2600"/>
                <a:gd name="T69" fmla="*/ 2149 h 2707"/>
                <a:gd name="T70" fmla="*/ 1450 w 2600"/>
                <a:gd name="T71" fmla="*/ 2359 h 2707"/>
                <a:gd name="T72" fmla="*/ 2004 w 2600"/>
                <a:gd name="T73" fmla="*/ 2075 h 2707"/>
                <a:gd name="T74" fmla="*/ 2038 w 2600"/>
                <a:gd name="T75" fmla="*/ 2061 h 2707"/>
                <a:gd name="T76" fmla="*/ 2350 w 2600"/>
                <a:gd name="T77" fmla="*/ 2062 h 2707"/>
                <a:gd name="T78" fmla="*/ 2375 w 2600"/>
                <a:gd name="T79" fmla="*/ 2048 h 2707"/>
                <a:gd name="T80" fmla="*/ 2406 w 2600"/>
                <a:gd name="T81" fmla="*/ 1992 h 2707"/>
                <a:gd name="T82" fmla="*/ 2405 w 2600"/>
                <a:gd name="T83" fmla="*/ 1965 h 2707"/>
                <a:gd name="T84" fmla="*/ 2350 w 2600"/>
                <a:gd name="T85" fmla="*/ 1889 h 2707"/>
                <a:gd name="T86" fmla="*/ 2275 w 2600"/>
                <a:gd name="T87" fmla="*/ 1849 h 2707"/>
                <a:gd name="T88" fmla="*/ 2268 w 2600"/>
                <a:gd name="T89" fmla="*/ 1847 h 2707"/>
                <a:gd name="T90" fmla="*/ 2268 w 2600"/>
                <a:gd name="T91" fmla="*/ 1646 h 2707"/>
                <a:gd name="T92" fmla="*/ 2278 w 2600"/>
                <a:gd name="T93" fmla="*/ 1533 h 2707"/>
                <a:gd name="T94" fmla="*/ 2313 w 2600"/>
                <a:gd name="T95" fmla="*/ 1481 h 2707"/>
                <a:gd name="T96" fmla="*/ 2450 w 2600"/>
                <a:gd name="T97" fmla="*/ 1214 h 2707"/>
                <a:gd name="T98" fmla="*/ 2290 w 2600"/>
                <a:gd name="T99" fmla="*/ 1337 h 27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600" h="2707">
                  <a:moveTo>
                    <a:pt x="2600" y="1441"/>
                  </a:moveTo>
                  <a:cubicBezTo>
                    <a:pt x="2598" y="1447"/>
                    <a:pt x="2593" y="1454"/>
                    <a:pt x="2593" y="1460"/>
                  </a:cubicBezTo>
                  <a:cubicBezTo>
                    <a:pt x="2571" y="1756"/>
                    <a:pt x="2461" y="2015"/>
                    <a:pt x="2264" y="2235"/>
                  </a:cubicBezTo>
                  <a:cubicBezTo>
                    <a:pt x="2071" y="2451"/>
                    <a:pt x="1832" y="2588"/>
                    <a:pt x="1548" y="2643"/>
                  </a:cubicBezTo>
                  <a:cubicBezTo>
                    <a:pt x="1218" y="2707"/>
                    <a:pt x="906" y="2652"/>
                    <a:pt x="620" y="2475"/>
                  </a:cubicBezTo>
                  <a:cubicBezTo>
                    <a:pt x="331" y="2297"/>
                    <a:pt x="140" y="2041"/>
                    <a:pt x="47" y="1714"/>
                  </a:cubicBezTo>
                  <a:cubicBezTo>
                    <a:pt x="23" y="1630"/>
                    <a:pt x="8" y="1545"/>
                    <a:pt x="4" y="1458"/>
                  </a:cubicBezTo>
                  <a:cubicBezTo>
                    <a:pt x="3" y="1451"/>
                    <a:pt x="1" y="1444"/>
                    <a:pt x="0" y="1437"/>
                  </a:cubicBezTo>
                  <a:cubicBezTo>
                    <a:pt x="0" y="1392"/>
                    <a:pt x="0" y="1346"/>
                    <a:pt x="0" y="1301"/>
                  </a:cubicBezTo>
                  <a:cubicBezTo>
                    <a:pt x="1" y="1295"/>
                    <a:pt x="3" y="1290"/>
                    <a:pt x="4" y="1284"/>
                  </a:cubicBezTo>
                  <a:cubicBezTo>
                    <a:pt x="8" y="1243"/>
                    <a:pt x="10" y="1201"/>
                    <a:pt x="17" y="1161"/>
                  </a:cubicBezTo>
                  <a:cubicBezTo>
                    <a:pt x="55" y="935"/>
                    <a:pt x="142" y="729"/>
                    <a:pt x="291" y="555"/>
                  </a:cubicBezTo>
                  <a:cubicBezTo>
                    <a:pt x="630" y="158"/>
                    <a:pt x="1061" y="0"/>
                    <a:pt x="1573" y="104"/>
                  </a:cubicBezTo>
                  <a:cubicBezTo>
                    <a:pt x="2147" y="221"/>
                    <a:pt x="2557" y="718"/>
                    <a:pt x="2593" y="1280"/>
                  </a:cubicBezTo>
                  <a:cubicBezTo>
                    <a:pt x="2593" y="1286"/>
                    <a:pt x="2598" y="1292"/>
                    <a:pt x="2600" y="1297"/>
                  </a:cubicBezTo>
                  <a:cubicBezTo>
                    <a:pt x="2600" y="1345"/>
                    <a:pt x="2600" y="1393"/>
                    <a:pt x="2600" y="1441"/>
                  </a:cubicBezTo>
                  <a:close/>
                  <a:moveTo>
                    <a:pt x="2290" y="1337"/>
                  </a:moveTo>
                  <a:cubicBezTo>
                    <a:pt x="2269" y="831"/>
                    <a:pt x="1859" y="414"/>
                    <a:pt x="1345" y="390"/>
                  </a:cubicBezTo>
                  <a:cubicBezTo>
                    <a:pt x="1103" y="379"/>
                    <a:pt x="883" y="447"/>
                    <a:pt x="693" y="597"/>
                  </a:cubicBezTo>
                  <a:cubicBezTo>
                    <a:pt x="456" y="782"/>
                    <a:pt x="330" y="1028"/>
                    <a:pt x="307" y="1329"/>
                  </a:cubicBezTo>
                  <a:cubicBezTo>
                    <a:pt x="241" y="1301"/>
                    <a:pt x="195" y="1252"/>
                    <a:pt x="145" y="1198"/>
                  </a:cubicBezTo>
                  <a:cubicBezTo>
                    <a:pt x="148" y="1228"/>
                    <a:pt x="149" y="1253"/>
                    <a:pt x="152" y="1277"/>
                  </a:cubicBezTo>
                  <a:cubicBezTo>
                    <a:pt x="165" y="1370"/>
                    <a:pt x="206" y="1448"/>
                    <a:pt x="287" y="1500"/>
                  </a:cubicBezTo>
                  <a:cubicBezTo>
                    <a:pt x="311" y="1516"/>
                    <a:pt x="322" y="1534"/>
                    <a:pt x="323" y="1561"/>
                  </a:cubicBezTo>
                  <a:cubicBezTo>
                    <a:pt x="323" y="1565"/>
                    <a:pt x="324" y="1570"/>
                    <a:pt x="324" y="1575"/>
                  </a:cubicBezTo>
                  <a:cubicBezTo>
                    <a:pt x="324" y="1658"/>
                    <a:pt x="324" y="1741"/>
                    <a:pt x="324" y="1825"/>
                  </a:cubicBezTo>
                  <a:cubicBezTo>
                    <a:pt x="324" y="1831"/>
                    <a:pt x="324" y="1838"/>
                    <a:pt x="324" y="1844"/>
                  </a:cubicBezTo>
                  <a:cubicBezTo>
                    <a:pt x="287" y="1851"/>
                    <a:pt x="287" y="1851"/>
                    <a:pt x="269" y="1879"/>
                  </a:cubicBezTo>
                  <a:cubicBezTo>
                    <a:pt x="259" y="1895"/>
                    <a:pt x="250" y="1911"/>
                    <a:pt x="240" y="1927"/>
                  </a:cubicBezTo>
                  <a:cubicBezTo>
                    <a:pt x="229" y="1944"/>
                    <a:pt x="222" y="1967"/>
                    <a:pt x="189" y="1955"/>
                  </a:cubicBezTo>
                  <a:cubicBezTo>
                    <a:pt x="210" y="1989"/>
                    <a:pt x="228" y="2018"/>
                    <a:pt x="245" y="2047"/>
                  </a:cubicBezTo>
                  <a:cubicBezTo>
                    <a:pt x="252" y="2058"/>
                    <a:pt x="259" y="2062"/>
                    <a:pt x="272" y="2062"/>
                  </a:cubicBezTo>
                  <a:cubicBezTo>
                    <a:pt x="368" y="2061"/>
                    <a:pt x="464" y="2062"/>
                    <a:pt x="560" y="2061"/>
                  </a:cubicBezTo>
                  <a:cubicBezTo>
                    <a:pt x="573" y="2061"/>
                    <a:pt x="582" y="2065"/>
                    <a:pt x="592" y="2074"/>
                  </a:cubicBezTo>
                  <a:cubicBezTo>
                    <a:pt x="618" y="2100"/>
                    <a:pt x="645" y="2126"/>
                    <a:pt x="674" y="2149"/>
                  </a:cubicBezTo>
                  <a:cubicBezTo>
                    <a:pt x="903" y="2331"/>
                    <a:pt x="1162" y="2402"/>
                    <a:pt x="1450" y="2359"/>
                  </a:cubicBezTo>
                  <a:cubicBezTo>
                    <a:pt x="1666" y="2328"/>
                    <a:pt x="1850" y="2230"/>
                    <a:pt x="2004" y="2075"/>
                  </a:cubicBezTo>
                  <a:cubicBezTo>
                    <a:pt x="2014" y="2065"/>
                    <a:pt x="2024" y="2061"/>
                    <a:pt x="2038" y="2061"/>
                  </a:cubicBezTo>
                  <a:cubicBezTo>
                    <a:pt x="2142" y="2062"/>
                    <a:pt x="2246" y="2061"/>
                    <a:pt x="2350" y="2062"/>
                  </a:cubicBezTo>
                  <a:cubicBezTo>
                    <a:pt x="2362" y="2062"/>
                    <a:pt x="2370" y="2059"/>
                    <a:pt x="2375" y="2048"/>
                  </a:cubicBezTo>
                  <a:cubicBezTo>
                    <a:pt x="2384" y="2028"/>
                    <a:pt x="2395" y="2010"/>
                    <a:pt x="2406" y="1992"/>
                  </a:cubicBezTo>
                  <a:cubicBezTo>
                    <a:pt x="2412" y="1982"/>
                    <a:pt x="2412" y="1975"/>
                    <a:pt x="2405" y="1965"/>
                  </a:cubicBezTo>
                  <a:cubicBezTo>
                    <a:pt x="2386" y="1940"/>
                    <a:pt x="2366" y="1916"/>
                    <a:pt x="2350" y="1889"/>
                  </a:cubicBezTo>
                  <a:cubicBezTo>
                    <a:pt x="2332" y="1860"/>
                    <a:pt x="2312" y="1841"/>
                    <a:pt x="2275" y="1849"/>
                  </a:cubicBezTo>
                  <a:cubicBezTo>
                    <a:pt x="2274" y="1849"/>
                    <a:pt x="2272" y="1848"/>
                    <a:pt x="2268" y="1847"/>
                  </a:cubicBezTo>
                  <a:cubicBezTo>
                    <a:pt x="2268" y="1780"/>
                    <a:pt x="2267" y="1713"/>
                    <a:pt x="2268" y="1646"/>
                  </a:cubicBezTo>
                  <a:cubicBezTo>
                    <a:pt x="2269" y="1608"/>
                    <a:pt x="2276" y="1571"/>
                    <a:pt x="2278" y="1533"/>
                  </a:cubicBezTo>
                  <a:cubicBezTo>
                    <a:pt x="2279" y="1507"/>
                    <a:pt x="2292" y="1493"/>
                    <a:pt x="2313" y="1481"/>
                  </a:cubicBezTo>
                  <a:cubicBezTo>
                    <a:pt x="2414" y="1423"/>
                    <a:pt x="2430" y="1320"/>
                    <a:pt x="2450" y="1214"/>
                  </a:cubicBezTo>
                  <a:cubicBezTo>
                    <a:pt x="2398" y="1261"/>
                    <a:pt x="2353" y="1309"/>
                    <a:pt x="2290" y="1337"/>
                  </a:cubicBezTo>
                  <a:close/>
                </a:path>
              </a:pathLst>
            </a:custGeom>
            <a:solidFill>
              <a:schemeClr val="tx2">
                <a:lumMod val="7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27" name="组合 26">
              <a:extLst>
                <a:ext uri="{FF2B5EF4-FFF2-40B4-BE49-F238E27FC236}">
                  <a16:creationId xmlns:a16="http://schemas.microsoft.com/office/drawing/2014/main" id="{70D364EC-63BA-F848-BD08-8DD7A7ACDD3C}"/>
                </a:ext>
              </a:extLst>
            </p:cNvPr>
            <p:cNvGrpSpPr/>
            <p:nvPr/>
          </p:nvGrpSpPr>
          <p:grpSpPr>
            <a:xfrm>
              <a:off x="5554874" y="2381317"/>
              <a:ext cx="1080787" cy="1004320"/>
              <a:chOff x="5554874" y="2552137"/>
              <a:chExt cx="1080787" cy="1004320"/>
            </a:xfrm>
            <a:solidFill>
              <a:schemeClr val="tx2">
                <a:lumMod val="75000"/>
              </a:schemeClr>
            </a:solidFill>
          </p:grpSpPr>
          <p:sp>
            <p:nvSpPr>
              <p:cNvPr id="28" name="Freeform 50">
                <a:extLst>
                  <a:ext uri="{FF2B5EF4-FFF2-40B4-BE49-F238E27FC236}">
                    <a16:creationId xmlns:a16="http://schemas.microsoft.com/office/drawing/2014/main" id="{C01D7DE5-A5CA-5F4D-9724-3899D6DE3BCE}"/>
                  </a:ext>
                </a:extLst>
              </p:cNvPr>
              <p:cNvSpPr>
                <a:spLocks noEditPoints="1"/>
              </p:cNvSpPr>
              <p:nvPr/>
            </p:nvSpPr>
            <p:spPr bwMode="auto">
              <a:xfrm>
                <a:off x="5594719" y="3111135"/>
                <a:ext cx="1003441" cy="214458"/>
              </a:xfrm>
              <a:custGeom>
                <a:avLst/>
                <a:gdLst>
                  <a:gd name="T0" fmla="*/ 1933 w 2060"/>
                  <a:gd name="T1" fmla="*/ 45 h 440"/>
                  <a:gd name="T2" fmla="*/ 1978 w 2060"/>
                  <a:gd name="T3" fmla="*/ 350 h 440"/>
                  <a:gd name="T4" fmla="*/ 2043 w 2060"/>
                  <a:gd name="T5" fmla="*/ 435 h 440"/>
                  <a:gd name="T6" fmla="*/ 1498 w 2060"/>
                  <a:gd name="T7" fmla="*/ 319 h 440"/>
                  <a:gd name="T8" fmla="*/ 1549 w 2060"/>
                  <a:gd name="T9" fmla="*/ 306 h 440"/>
                  <a:gd name="T10" fmla="*/ 531 w 2060"/>
                  <a:gd name="T11" fmla="*/ 310 h 440"/>
                  <a:gd name="T12" fmla="*/ 542 w 2060"/>
                  <a:gd name="T13" fmla="*/ 392 h 440"/>
                  <a:gd name="T14" fmla="*/ 0 w 2060"/>
                  <a:gd name="T15" fmla="*/ 440 h 440"/>
                  <a:gd name="T16" fmla="*/ 87 w 2060"/>
                  <a:gd name="T17" fmla="*/ 358 h 440"/>
                  <a:gd name="T18" fmla="*/ 512 w 2060"/>
                  <a:gd name="T19" fmla="*/ 34 h 440"/>
                  <a:gd name="T20" fmla="*/ 1961 w 2060"/>
                  <a:gd name="T21" fmla="*/ 0 h 440"/>
                  <a:gd name="T22" fmla="*/ 1545 w 2060"/>
                  <a:gd name="T23" fmla="*/ 41 h 440"/>
                  <a:gd name="T24" fmla="*/ 1263 w 2060"/>
                  <a:gd name="T25" fmla="*/ 119 h 440"/>
                  <a:gd name="T26" fmla="*/ 855 w 2060"/>
                  <a:gd name="T27" fmla="*/ 67 h 440"/>
                  <a:gd name="T28" fmla="*/ 796 w 2060"/>
                  <a:gd name="T29" fmla="*/ 193 h 440"/>
                  <a:gd name="T30" fmla="*/ 962 w 2060"/>
                  <a:gd name="T31" fmla="*/ 145 h 440"/>
                  <a:gd name="T32" fmla="*/ 1269 w 2060"/>
                  <a:gd name="T33" fmla="*/ 301 h 440"/>
                  <a:gd name="T34" fmla="*/ 711 w 2060"/>
                  <a:gd name="T35" fmla="*/ 118 h 440"/>
                  <a:gd name="T36" fmla="*/ 558 w 2060"/>
                  <a:gd name="T37" fmla="*/ 107 h 440"/>
                  <a:gd name="T38" fmla="*/ 544 w 2060"/>
                  <a:gd name="T39" fmla="*/ 301 h 440"/>
                  <a:gd name="T40" fmla="*/ 1513 w 2060"/>
                  <a:gd name="T41" fmla="*/ 130 h 440"/>
                  <a:gd name="T42" fmla="*/ 1452 w 2060"/>
                  <a:gd name="T43" fmla="*/ 67 h 440"/>
                  <a:gd name="T44" fmla="*/ 1340 w 2060"/>
                  <a:gd name="T45" fmla="*/ 270 h 440"/>
                  <a:gd name="T46" fmla="*/ 1544 w 2060"/>
                  <a:gd name="T47" fmla="*/ 67 h 440"/>
                  <a:gd name="T48" fmla="*/ 1564 w 2060"/>
                  <a:gd name="T49" fmla="*/ 67 h 440"/>
                  <a:gd name="T50" fmla="*/ 491 w 2060"/>
                  <a:gd name="T51" fmla="*/ 302 h 440"/>
                  <a:gd name="T52" fmla="*/ 491 w 2060"/>
                  <a:gd name="T53" fmla="*/ 67 h 440"/>
                  <a:gd name="T54" fmla="*/ 1308 w 2060"/>
                  <a:gd name="T55" fmla="*/ 290 h 440"/>
                  <a:gd name="T56" fmla="*/ 1294 w 2060"/>
                  <a:gd name="T57" fmla="*/ 68 h 440"/>
                  <a:gd name="T58" fmla="*/ 762 w 2060"/>
                  <a:gd name="T59" fmla="*/ 299 h 440"/>
                  <a:gd name="T60" fmla="*/ 747 w 2060"/>
                  <a:gd name="T61" fmla="*/ 79 h 440"/>
                  <a:gd name="T62" fmla="*/ 1007 w 2060"/>
                  <a:gd name="T63" fmla="*/ 35 h 440"/>
                  <a:gd name="T64" fmla="*/ 1054 w 2060"/>
                  <a:gd name="T65" fmla="*/ 35 h 440"/>
                  <a:gd name="T66" fmla="*/ 1249 w 2060"/>
                  <a:gd name="T67" fmla="*/ 45 h 440"/>
                  <a:gd name="T68" fmla="*/ 1054 w 2060"/>
                  <a:gd name="T69" fmla="*/ 35 h 440"/>
                  <a:gd name="T70" fmla="*/ 1342 w 2060"/>
                  <a:gd name="T71" fmla="*/ 36 h 440"/>
                  <a:gd name="T72" fmla="*/ 1499 w 2060"/>
                  <a:gd name="T73" fmla="*/ 45 h 440"/>
                  <a:gd name="T74" fmla="*/ 717 w 2060"/>
                  <a:gd name="T75" fmla="*/ 35 h 440"/>
                  <a:gd name="T76" fmla="*/ 198 w 2060"/>
                  <a:gd name="T77" fmla="*/ 118 h 440"/>
                  <a:gd name="T78" fmla="*/ 138 w 2060"/>
                  <a:gd name="T79" fmla="*/ 118 h 440"/>
                  <a:gd name="T80" fmla="*/ 1625 w 2060"/>
                  <a:gd name="T81" fmla="*/ 118 h 440"/>
                  <a:gd name="T82" fmla="*/ 311 w 2060"/>
                  <a:gd name="T83" fmla="*/ 94 h 440"/>
                  <a:gd name="T84" fmla="*/ 311 w 2060"/>
                  <a:gd name="T85" fmla="*/ 118 h 440"/>
                  <a:gd name="T86" fmla="*/ 1796 w 2060"/>
                  <a:gd name="T87" fmla="*/ 118 h 440"/>
                  <a:gd name="T88" fmla="*/ 1736 w 2060"/>
                  <a:gd name="T89" fmla="*/ 118 h 440"/>
                  <a:gd name="T90" fmla="*/ 1908 w 2060"/>
                  <a:gd name="T91" fmla="*/ 94 h 440"/>
                  <a:gd name="T92" fmla="*/ 422 w 2060"/>
                  <a:gd name="T93" fmla="*/ 95 h 440"/>
                  <a:gd name="T94" fmla="*/ 422 w 2060"/>
                  <a:gd name="T95" fmla="*/ 118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060" h="440">
                    <a:moveTo>
                      <a:pt x="1545" y="41"/>
                    </a:moveTo>
                    <a:cubicBezTo>
                      <a:pt x="1551" y="43"/>
                      <a:pt x="1558" y="45"/>
                      <a:pt x="1565" y="45"/>
                    </a:cubicBezTo>
                    <a:cubicBezTo>
                      <a:pt x="1687" y="46"/>
                      <a:pt x="1810" y="45"/>
                      <a:pt x="1933" y="45"/>
                    </a:cubicBezTo>
                    <a:cubicBezTo>
                      <a:pt x="1942" y="45"/>
                      <a:pt x="1951" y="45"/>
                      <a:pt x="1962" y="45"/>
                    </a:cubicBezTo>
                    <a:cubicBezTo>
                      <a:pt x="1962" y="147"/>
                      <a:pt x="1962" y="247"/>
                      <a:pt x="1962" y="349"/>
                    </a:cubicBezTo>
                    <a:cubicBezTo>
                      <a:pt x="1969" y="349"/>
                      <a:pt x="1973" y="351"/>
                      <a:pt x="1978" y="350"/>
                    </a:cubicBezTo>
                    <a:cubicBezTo>
                      <a:pt x="2008" y="343"/>
                      <a:pt x="2025" y="357"/>
                      <a:pt x="2036" y="385"/>
                    </a:cubicBezTo>
                    <a:cubicBezTo>
                      <a:pt x="2041" y="401"/>
                      <a:pt x="2051" y="416"/>
                      <a:pt x="2060" y="433"/>
                    </a:cubicBezTo>
                    <a:cubicBezTo>
                      <a:pt x="2053" y="434"/>
                      <a:pt x="2048" y="435"/>
                      <a:pt x="2043" y="435"/>
                    </a:cubicBezTo>
                    <a:cubicBezTo>
                      <a:pt x="1885" y="435"/>
                      <a:pt x="1727" y="434"/>
                      <a:pt x="1569" y="435"/>
                    </a:cubicBezTo>
                    <a:cubicBezTo>
                      <a:pt x="1555" y="435"/>
                      <a:pt x="1547" y="431"/>
                      <a:pt x="1542" y="418"/>
                    </a:cubicBezTo>
                    <a:cubicBezTo>
                      <a:pt x="1529" y="386"/>
                      <a:pt x="1514" y="355"/>
                      <a:pt x="1498" y="319"/>
                    </a:cubicBezTo>
                    <a:cubicBezTo>
                      <a:pt x="1524" y="319"/>
                      <a:pt x="1546" y="319"/>
                      <a:pt x="1569" y="319"/>
                    </a:cubicBezTo>
                    <a:cubicBezTo>
                      <a:pt x="1569" y="316"/>
                      <a:pt x="1569" y="313"/>
                      <a:pt x="1570" y="310"/>
                    </a:cubicBezTo>
                    <a:cubicBezTo>
                      <a:pt x="1563" y="309"/>
                      <a:pt x="1556" y="306"/>
                      <a:pt x="1549" y="306"/>
                    </a:cubicBezTo>
                    <a:cubicBezTo>
                      <a:pt x="1464" y="306"/>
                      <a:pt x="1379" y="306"/>
                      <a:pt x="1293" y="306"/>
                    </a:cubicBezTo>
                    <a:cubicBezTo>
                      <a:pt x="1046" y="307"/>
                      <a:pt x="799" y="307"/>
                      <a:pt x="552" y="308"/>
                    </a:cubicBezTo>
                    <a:cubicBezTo>
                      <a:pt x="545" y="308"/>
                      <a:pt x="538" y="309"/>
                      <a:pt x="531" y="310"/>
                    </a:cubicBezTo>
                    <a:cubicBezTo>
                      <a:pt x="531" y="313"/>
                      <a:pt x="531" y="315"/>
                      <a:pt x="531" y="318"/>
                    </a:cubicBezTo>
                    <a:cubicBezTo>
                      <a:pt x="545" y="318"/>
                      <a:pt x="558" y="319"/>
                      <a:pt x="574" y="320"/>
                    </a:cubicBezTo>
                    <a:cubicBezTo>
                      <a:pt x="563" y="344"/>
                      <a:pt x="550" y="367"/>
                      <a:pt x="542" y="392"/>
                    </a:cubicBezTo>
                    <a:cubicBezTo>
                      <a:pt x="530" y="426"/>
                      <a:pt x="511" y="436"/>
                      <a:pt x="475" y="436"/>
                    </a:cubicBezTo>
                    <a:cubicBezTo>
                      <a:pt x="327" y="435"/>
                      <a:pt x="180" y="438"/>
                      <a:pt x="33" y="439"/>
                    </a:cubicBezTo>
                    <a:cubicBezTo>
                      <a:pt x="23" y="440"/>
                      <a:pt x="13" y="440"/>
                      <a:pt x="0" y="440"/>
                    </a:cubicBezTo>
                    <a:cubicBezTo>
                      <a:pt x="14" y="413"/>
                      <a:pt x="27" y="388"/>
                      <a:pt x="41" y="365"/>
                    </a:cubicBezTo>
                    <a:cubicBezTo>
                      <a:pt x="44" y="361"/>
                      <a:pt x="51" y="359"/>
                      <a:pt x="57" y="359"/>
                    </a:cubicBezTo>
                    <a:cubicBezTo>
                      <a:pt x="66" y="358"/>
                      <a:pt x="76" y="358"/>
                      <a:pt x="87" y="358"/>
                    </a:cubicBezTo>
                    <a:cubicBezTo>
                      <a:pt x="87" y="254"/>
                      <a:pt x="87" y="151"/>
                      <a:pt x="87" y="45"/>
                    </a:cubicBezTo>
                    <a:cubicBezTo>
                      <a:pt x="229" y="45"/>
                      <a:pt x="371" y="46"/>
                      <a:pt x="513" y="45"/>
                    </a:cubicBezTo>
                    <a:cubicBezTo>
                      <a:pt x="512" y="42"/>
                      <a:pt x="512" y="38"/>
                      <a:pt x="512" y="34"/>
                    </a:cubicBezTo>
                    <a:cubicBezTo>
                      <a:pt x="371" y="34"/>
                      <a:pt x="229" y="34"/>
                      <a:pt x="87" y="34"/>
                    </a:cubicBezTo>
                    <a:cubicBezTo>
                      <a:pt x="87" y="20"/>
                      <a:pt x="87" y="11"/>
                      <a:pt x="87" y="0"/>
                    </a:cubicBezTo>
                    <a:cubicBezTo>
                      <a:pt x="712" y="0"/>
                      <a:pt x="1336" y="0"/>
                      <a:pt x="1961" y="0"/>
                    </a:cubicBezTo>
                    <a:cubicBezTo>
                      <a:pt x="1961" y="10"/>
                      <a:pt x="1961" y="20"/>
                      <a:pt x="1961" y="33"/>
                    </a:cubicBezTo>
                    <a:cubicBezTo>
                      <a:pt x="1823" y="33"/>
                      <a:pt x="1684" y="33"/>
                      <a:pt x="1546" y="33"/>
                    </a:cubicBezTo>
                    <a:cubicBezTo>
                      <a:pt x="1546" y="36"/>
                      <a:pt x="1545" y="39"/>
                      <a:pt x="1545" y="41"/>
                    </a:cubicBezTo>
                    <a:close/>
                    <a:moveTo>
                      <a:pt x="1269" y="301"/>
                    </a:moveTo>
                    <a:cubicBezTo>
                      <a:pt x="1269" y="244"/>
                      <a:pt x="1269" y="188"/>
                      <a:pt x="1269" y="133"/>
                    </a:cubicBezTo>
                    <a:cubicBezTo>
                      <a:pt x="1269" y="128"/>
                      <a:pt x="1266" y="123"/>
                      <a:pt x="1263" y="119"/>
                    </a:cubicBezTo>
                    <a:cubicBezTo>
                      <a:pt x="1249" y="104"/>
                      <a:pt x="1235" y="88"/>
                      <a:pt x="1220" y="74"/>
                    </a:cubicBezTo>
                    <a:cubicBezTo>
                      <a:pt x="1216" y="70"/>
                      <a:pt x="1209" y="67"/>
                      <a:pt x="1203" y="67"/>
                    </a:cubicBezTo>
                    <a:cubicBezTo>
                      <a:pt x="1087" y="66"/>
                      <a:pt x="971" y="66"/>
                      <a:pt x="855" y="67"/>
                    </a:cubicBezTo>
                    <a:cubicBezTo>
                      <a:pt x="849" y="67"/>
                      <a:pt x="842" y="69"/>
                      <a:pt x="838" y="74"/>
                    </a:cubicBezTo>
                    <a:cubicBezTo>
                      <a:pt x="809" y="103"/>
                      <a:pt x="786" y="134"/>
                      <a:pt x="796" y="179"/>
                    </a:cubicBezTo>
                    <a:cubicBezTo>
                      <a:pt x="796" y="183"/>
                      <a:pt x="796" y="188"/>
                      <a:pt x="796" y="193"/>
                    </a:cubicBezTo>
                    <a:cubicBezTo>
                      <a:pt x="796" y="229"/>
                      <a:pt x="796" y="264"/>
                      <a:pt x="796" y="300"/>
                    </a:cubicBezTo>
                    <a:cubicBezTo>
                      <a:pt x="852" y="300"/>
                      <a:pt x="906" y="300"/>
                      <a:pt x="962" y="300"/>
                    </a:cubicBezTo>
                    <a:cubicBezTo>
                      <a:pt x="962" y="248"/>
                      <a:pt x="962" y="197"/>
                      <a:pt x="962" y="145"/>
                    </a:cubicBezTo>
                    <a:cubicBezTo>
                      <a:pt x="1008" y="145"/>
                      <a:pt x="1053" y="145"/>
                      <a:pt x="1099" y="145"/>
                    </a:cubicBezTo>
                    <a:cubicBezTo>
                      <a:pt x="1099" y="198"/>
                      <a:pt x="1099" y="249"/>
                      <a:pt x="1099" y="301"/>
                    </a:cubicBezTo>
                    <a:cubicBezTo>
                      <a:pt x="1156" y="301"/>
                      <a:pt x="1211" y="301"/>
                      <a:pt x="1269" y="301"/>
                    </a:cubicBezTo>
                    <a:close/>
                    <a:moveTo>
                      <a:pt x="717" y="301"/>
                    </a:moveTo>
                    <a:cubicBezTo>
                      <a:pt x="717" y="244"/>
                      <a:pt x="718" y="188"/>
                      <a:pt x="717" y="132"/>
                    </a:cubicBezTo>
                    <a:cubicBezTo>
                      <a:pt x="717" y="127"/>
                      <a:pt x="714" y="122"/>
                      <a:pt x="711" y="118"/>
                    </a:cubicBezTo>
                    <a:cubicBezTo>
                      <a:pt x="698" y="103"/>
                      <a:pt x="685" y="89"/>
                      <a:pt x="671" y="74"/>
                    </a:cubicBezTo>
                    <a:cubicBezTo>
                      <a:pt x="667" y="71"/>
                      <a:pt x="661" y="67"/>
                      <a:pt x="656" y="67"/>
                    </a:cubicBezTo>
                    <a:cubicBezTo>
                      <a:pt x="616" y="62"/>
                      <a:pt x="580" y="65"/>
                      <a:pt x="558" y="107"/>
                    </a:cubicBezTo>
                    <a:cubicBezTo>
                      <a:pt x="551" y="120"/>
                      <a:pt x="543" y="130"/>
                      <a:pt x="544" y="146"/>
                    </a:cubicBezTo>
                    <a:cubicBezTo>
                      <a:pt x="544" y="188"/>
                      <a:pt x="544" y="230"/>
                      <a:pt x="544" y="272"/>
                    </a:cubicBezTo>
                    <a:cubicBezTo>
                      <a:pt x="544" y="282"/>
                      <a:pt x="544" y="291"/>
                      <a:pt x="544" y="301"/>
                    </a:cubicBezTo>
                    <a:cubicBezTo>
                      <a:pt x="603" y="301"/>
                      <a:pt x="659" y="301"/>
                      <a:pt x="717" y="301"/>
                    </a:cubicBezTo>
                    <a:close/>
                    <a:moveTo>
                      <a:pt x="1513" y="301"/>
                    </a:moveTo>
                    <a:cubicBezTo>
                      <a:pt x="1513" y="243"/>
                      <a:pt x="1514" y="186"/>
                      <a:pt x="1513" y="130"/>
                    </a:cubicBezTo>
                    <a:cubicBezTo>
                      <a:pt x="1513" y="126"/>
                      <a:pt x="1510" y="121"/>
                      <a:pt x="1507" y="118"/>
                    </a:cubicBezTo>
                    <a:cubicBezTo>
                      <a:pt x="1494" y="103"/>
                      <a:pt x="1481" y="89"/>
                      <a:pt x="1467" y="74"/>
                    </a:cubicBezTo>
                    <a:cubicBezTo>
                      <a:pt x="1463" y="71"/>
                      <a:pt x="1457" y="67"/>
                      <a:pt x="1452" y="67"/>
                    </a:cubicBezTo>
                    <a:cubicBezTo>
                      <a:pt x="1412" y="62"/>
                      <a:pt x="1376" y="66"/>
                      <a:pt x="1354" y="107"/>
                    </a:cubicBezTo>
                    <a:cubicBezTo>
                      <a:pt x="1347" y="120"/>
                      <a:pt x="1339" y="130"/>
                      <a:pt x="1340" y="146"/>
                    </a:cubicBezTo>
                    <a:cubicBezTo>
                      <a:pt x="1341" y="187"/>
                      <a:pt x="1340" y="229"/>
                      <a:pt x="1340" y="270"/>
                    </a:cubicBezTo>
                    <a:cubicBezTo>
                      <a:pt x="1340" y="280"/>
                      <a:pt x="1340" y="290"/>
                      <a:pt x="1340" y="301"/>
                    </a:cubicBezTo>
                    <a:cubicBezTo>
                      <a:pt x="1399" y="301"/>
                      <a:pt x="1455" y="301"/>
                      <a:pt x="1513" y="301"/>
                    </a:cubicBezTo>
                    <a:close/>
                    <a:moveTo>
                      <a:pt x="1544" y="67"/>
                    </a:moveTo>
                    <a:cubicBezTo>
                      <a:pt x="1544" y="146"/>
                      <a:pt x="1544" y="223"/>
                      <a:pt x="1544" y="302"/>
                    </a:cubicBezTo>
                    <a:cubicBezTo>
                      <a:pt x="1552" y="301"/>
                      <a:pt x="1558" y="301"/>
                      <a:pt x="1564" y="300"/>
                    </a:cubicBezTo>
                    <a:cubicBezTo>
                      <a:pt x="1564" y="222"/>
                      <a:pt x="1564" y="145"/>
                      <a:pt x="1564" y="67"/>
                    </a:cubicBezTo>
                    <a:cubicBezTo>
                      <a:pt x="1557" y="67"/>
                      <a:pt x="1551" y="67"/>
                      <a:pt x="1544" y="67"/>
                    </a:cubicBezTo>
                    <a:close/>
                    <a:moveTo>
                      <a:pt x="491" y="67"/>
                    </a:moveTo>
                    <a:cubicBezTo>
                      <a:pt x="491" y="146"/>
                      <a:pt x="491" y="223"/>
                      <a:pt x="491" y="302"/>
                    </a:cubicBezTo>
                    <a:cubicBezTo>
                      <a:pt x="500" y="302"/>
                      <a:pt x="506" y="301"/>
                      <a:pt x="512" y="300"/>
                    </a:cubicBezTo>
                    <a:cubicBezTo>
                      <a:pt x="512" y="222"/>
                      <a:pt x="512" y="145"/>
                      <a:pt x="512" y="67"/>
                    </a:cubicBezTo>
                    <a:cubicBezTo>
                      <a:pt x="505" y="67"/>
                      <a:pt x="499" y="67"/>
                      <a:pt x="491" y="67"/>
                    </a:cubicBezTo>
                    <a:close/>
                    <a:moveTo>
                      <a:pt x="1294" y="300"/>
                    </a:moveTo>
                    <a:cubicBezTo>
                      <a:pt x="1296" y="301"/>
                      <a:pt x="1298" y="302"/>
                      <a:pt x="1300" y="304"/>
                    </a:cubicBezTo>
                    <a:cubicBezTo>
                      <a:pt x="1303" y="299"/>
                      <a:pt x="1308" y="295"/>
                      <a:pt x="1308" y="290"/>
                    </a:cubicBezTo>
                    <a:cubicBezTo>
                      <a:pt x="1309" y="219"/>
                      <a:pt x="1309" y="149"/>
                      <a:pt x="1308" y="78"/>
                    </a:cubicBezTo>
                    <a:cubicBezTo>
                      <a:pt x="1308" y="74"/>
                      <a:pt x="1302" y="69"/>
                      <a:pt x="1299" y="65"/>
                    </a:cubicBezTo>
                    <a:cubicBezTo>
                      <a:pt x="1297" y="66"/>
                      <a:pt x="1295" y="67"/>
                      <a:pt x="1294" y="68"/>
                    </a:cubicBezTo>
                    <a:cubicBezTo>
                      <a:pt x="1294" y="146"/>
                      <a:pt x="1294" y="223"/>
                      <a:pt x="1294" y="300"/>
                    </a:cubicBezTo>
                    <a:close/>
                    <a:moveTo>
                      <a:pt x="755" y="304"/>
                    </a:moveTo>
                    <a:cubicBezTo>
                      <a:pt x="757" y="302"/>
                      <a:pt x="760" y="301"/>
                      <a:pt x="762" y="299"/>
                    </a:cubicBezTo>
                    <a:cubicBezTo>
                      <a:pt x="762" y="226"/>
                      <a:pt x="762" y="152"/>
                      <a:pt x="762" y="78"/>
                    </a:cubicBezTo>
                    <a:cubicBezTo>
                      <a:pt x="762" y="74"/>
                      <a:pt x="758" y="70"/>
                      <a:pt x="755" y="66"/>
                    </a:cubicBezTo>
                    <a:cubicBezTo>
                      <a:pt x="752" y="70"/>
                      <a:pt x="747" y="75"/>
                      <a:pt x="747" y="79"/>
                    </a:cubicBezTo>
                    <a:cubicBezTo>
                      <a:pt x="746" y="149"/>
                      <a:pt x="746" y="219"/>
                      <a:pt x="747" y="290"/>
                    </a:cubicBezTo>
                    <a:cubicBezTo>
                      <a:pt x="747" y="295"/>
                      <a:pt x="752" y="299"/>
                      <a:pt x="755" y="304"/>
                    </a:cubicBezTo>
                    <a:close/>
                    <a:moveTo>
                      <a:pt x="1007" y="35"/>
                    </a:moveTo>
                    <a:cubicBezTo>
                      <a:pt x="935" y="35"/>
                      <a:pt x="867" y="35"/>
                      <a:pt x="796" y="35"/>
                    </a:cubicBezTo>
                    <a:cubicBezTo>
                      <a:pt x="808" y="49"/>
                      <a:pt x="994" y="49"/>
                      <a:pt x="1007" y="35"/>
                    </a:cubicBezTo>
                    <a:close/>
                    <a:moveTo>
                      <a:pt x="1054" y="35"/>
                    </a:moveTo>
                    <a:cubicBezTo>
                      <a:pt x="1053" y="37"/>
                      <a:pt x="1053" y="39"/>
                      <a:pt x="1052" y="41"/>
                    </a:cubicBezTo>
                    <a:cubicBezTo>
                      <a:pt x="1056" y="42"/>
                      <a:pt x="1060" y="45"/>
                      <a:pt x="1064" y="45"/>
                    </a:cubicBezTo>
                    <a:cubicBezTo>
                      <a:pt x="1125" y="46"/>
                      <a:pt x="1187" y="46"/>
                      <a:pt x="1249" y="45"/>
                    </a:cubicBezTo>
                    <a:cubicBezTo>
                      <a:pt x="1253" y="45"/>
                      <a:pt x="1257" y="41"/>
                      <a:pt x="1262" y="39"/>
                    </a:cubicBezTo>
                    <a:cubicBezTo>
                      <a:pt x="1261" y="38"/>
                      <a:pt x="1260" y="36"/>
                      <a:pt x="1260" y="35"/>
                    </a:cubicBezTo>
                    <a:cubicBezTo>
                      <a:pt x="1191" y="35"/>
                      <a:pt x="1123" y="35"/>
                      <a:pt x="1054" y="35"/>
                    </a:cubicBezTo>
                    <a:close/>
                    <a:moveTo>
                      <a:pt x="1514" y="40"/>
                    </a:moveTo>
                    <a:cubicBezTo>
                      <a:pt x="1513" y="38"/>
                      <a:pt x="1513" y="37"/>
                      <a:pt x="1512" y="36"/>
                    </a:cubicBezTo>
                    <a:cubicBezTo>
                      <a:pt x="1455" y="36"/>
                      <a:pt x="1399" y="36"/>
                      <a:pt x="1342" y="36"/>
                    </a:cubicBezTo>
                    <a:cubicBezTo>
                      <a:pt x="1341" y="38"/>
                      <a:pt x="1341" y="40"/>
                      <a:pt x="1341" y="42"/>
                    </a:cubicBezTo>
                    <a:cubicBezTo>
                      <a:pt x="1346" y="43"/>
                      <a:pt x="1350" y="45"/>
                      <a:pt x="1355" y="45"/>
                    </a:cubicBezTo>
                    <a:cubicBezTo>
                      <a:pt x="1403" y="46"/>
                      <a:pt x="1451" y="46"/>
                      <a:pt x="1499" y="45"/>
                    </a:cubicBezTo>
                    <a:cubicBezTo>
                      <a:pt x="1504" y="45"/>
                      <a:pt x="1509" y="42"/>
                      <a:pt x="1514" y="40"/>
                    </a:cubicBezTo>
                    <a:close/>
                    <a:moveTo>
                      <a:pt x="548" y="35"/>
                    </a:moveTo>
                    <a:cubicBezTo>
                      <a:pt x="558" y="49"/>
                      <a:pt x="705" y="50"/>
                      <a:pt x="717" y="35"/>
                    </a:cubicBezTo>
                    <a:cubicBezTo>
                      <a:pt x="660" y="35"/>
                      <a:pt x="605" y="35"/>
                      <a:pt x="548" y="35"/>
                    </a:cubicBezTo>
                    <a:close/>
                    <a:moveTo>
                      <a:pt x="138" y="118"/>
                    </a:moveTo>
                    <a:cubicBezTo>
                      <a:pt x="159" y="118"/>
                      <a:pt x="178" y="118"/>
                      <a:pt x="198" y="118"/>
                    </a:cubicBezTo>
                    <a:cubicBezTo>
                      <a:pt x="198" y="109"/>
                      <a:pt x="198" y="102"/>
                      <a:pt x="198" y="94"/>
                    </a:cubicBezTo>
                    <a:cubicBezTo>
                      <a:pt x="177" y="94"/>
                      <a:pt x="158" y="94"/>
                      <a:pt x="138" y="94"/>
                    </a:cubicBezTo>
                    <a:cubicBezTo>
                      <a:pt x="138" y="103"/>
                      <a:pt x="138" y="110"/>
                      <a:pt x="138" y="118"/>
                    </a:cubicBezTo>
                    <a:close/>
                    <a:moveTo>
                      <a:pt x="1684" y="94"/>
                    </a:moveTo>
                    <a:cubicBezTo>
                      <a:pt x="1663" y="94"/>
                      <a:pt x="1644" y="94"/>
                      <a:pt x="1625" y="94"/>
                    </a:cubicBezTo>
                    <a:cubicBezTo>
                      <a:pt x="1625" y="103"/>
                      <a:pt x="1625" y="111"/>
                      <a:pt x="1625" y="118"/>
                    </a:cubicBezTo>
                    <a:cubicBezTo>
                      <a:pt x="1645" y="118"/>
                      <a:pt x="1664" y="118"/>
                      <a:pt x="1684" y="118"/>
                    </a:cubicBezTo>
                    <a:cubicBezTo>
                      <a:pt x="1684" y="110"/>
                      <a:pt x="1684" y="103"/>
                      <a:pt x="1684" y="94"/>
                    </a:cubicBezTo>
                    <a:close/>
                    <a:moveTo>
                      <a:pt x="311" y="94"/>
                    </a:moveTo>
                    <a:cubicBezTo>
                      <a:pt x="290" y="94"/>
                      <a:pt x="270" y="94"/>
                      <a:pt x="251" y="94"/>
                    </a:cubicBezTo>
                    <a:cubicBezTo>
                      <a:pt x="251" y="103"/>
                      <a:pt x="251" y="111"/>
                      <a:pt x="251" y="118"/>
                    </a:cubicBezTo>
                    <a:cubicBezTo>
                      <a:pt x="272" y="118"/>
                      <a:pt x="291" y="118"/>
                      <a:pt x="311" y="118"/>
                    </a:cubicBezTo>
                    <a:cubicBezTo>
                      <a:pt x="311" y="109"/>
                      <a:pt x="311" y="103"/>
                      <a:pt x="311" y="94"/>
                    </a:cubicBezTo>
                    <a:close/>
                    <a:moveTo>
                      <a:pt x="1736" y="118"/>
                    </a:moveTo>
                    <a:cubicBezTo>
                      <a:pt x="1757" y="118"/>
                      <a:pt x="1777" y="118"/>
                      <a:pt x="1796" y="118"/>
                    </a:cubicBezTo>
                    <a:cubicBezTo>
                      <a:pt x="1796" y="109"/>
                      <a:pt x="1796" y="102"/>
                      <a:pt x="1796" y="94"/>
                    </a:cubicBezTo>
                    <a:cubicBezTo>
                      <a:pt x="1776" y="94"/>
                      <a:pt x="1756" y="94"/>
                      <a:pt x="1736" y="94"/>
                    </a:cubicBezTo>
                    <a:cubicBezTo>
                      <a:pt x="1736" y="102"/>
                      <a:pt x="1736" y="109"/>
                      <a:pt x="1736" y="118"/>
                    </a:cubicBezTo>
                    <a:close/>
                    <a:moveTo>
                      <a:pt x="1848" y="118"/>
                    </a:moveTo>
                    <a:cubicBezTo>
                      <a:pt x="1868" y="118"/>
                      <a:pt x="1888" y="118"/>
                      <a:pt x="1908" y="118"/>
                    </a:cubicBezTo>
                    <a:cubicBezTo>
                      <a:pt x="1908" y="109"/>
                      <a:pt x="1908" y="102"/>
                      <a:pt x="1908" y="94"/>
                    </a:cubicBezTo>
                    <a:cubicBezTo>
                      <a:pt x="1887" y="94"/>
                      <a:pt x="1868" y="94"/>
                      <a:pt x="1848" y="94"/>
                    </a:cubicBezTo>
                    <a:cubicBezTo>
                      <a:pt x="1848" y="103"/>
                      <a:pt x="1848" y="110"/>
                      <a:pt x="1848" y="118"/>
                    </a:cubicBezTo>
                    <a:close/>
                    <a:moveTo>
                      <a:pt x="422" y="95"/>
                    </a:moveTo>
                    <a:cubicBezTo>
                      <a:pt x="401" y="95"/>
                      <a:pt x="381" y="95"/>
                      <a:pt x="362" y="95"/>
                    </a:cubicBezTo>
                    <a:cubicBezTo>
                      <a:pt x="362" y="103"/>
                      <a:pt x="362" y="110"/>
                      <a:pt x="362" y="118"/>
                    </a:cubicBezTo>
                    <a:cubicBezTo>
                      <a:pt x="383" y="118"/>
                      <a:pt x="402" y="118"/>
                      <a:pt x="422" y="118"/>
                    </a:cubicBezTo>
                    <a:cubicBezTo>
                      <a:pt x="422" y="110"/>
                      <a:pt x="422" y="103"/>
                      <a:pt x="422" y="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Freeform 51">
                <a:extLst>
                  <a:ext uri="{FF2B5EF4-FFF2-40B4-BE49-F238E27FC236}">
                    <a16:creationId xmlns:a16="http://schemas.microsoft.com/office/drawing/2014/main" id="{C1C44D65-949B-6649-BECC-D0F8D20964FE}"/>
                  </a:ext>
                </a:extLst>
              </p:cNvPr>
              <p:cNvSpPr>
                <a:spLocks noEditPoints="1"/>
              </p:cNvSpPr>
              <p:nvPr/>
            </p:nvSpPr>
            <p:spPr bwMode="auto">
              <a:xfrm>
                <a:off x="5554874" y="2951463"/>
                <a:ext cx="1080787" cy="148539"/>
              </a:xfrm>
              <a:custGeom>
                <a:avLst/>
                <a:gdLst>
                  <a:gd name="T0" fmla="*/ 0 w 2219"/>
                  <a:gd name="T1" fmla="*/ 96 h 305"/>
                  <a:gd name="T2" fmla="*/ 88 w 2219"/>
                  <a:gd name="T3" fmla="*/ 160 h 305"/>
                  <a:gd name="T4" fmla="*/ 289 w 2219"/>
                  <a:gd name="T5" fmla="*/ 117 h 305"/>
                  <a:gd name="T6" fmla="*/ 349 w 2219"/>
                  <a:gd name="T7" fmla="*/ 8 h 305"/>
                  <a:gd name="T8" fmla="*/ 419 w 2219"/>
                  <a:gd name="T9" fmla="*/ 121 h 305"/>
                  <a:gd name="T10" fmla="*/ 521 w 2219"/>
                  <a:gd name="T11" fmla="*/ 187 h 305"/>
                  <a:gd name="T12" fmla="*/ 588 w 2219"/>
                  <a:gd name="T13" fmla="*/ 174 h 305"/>
                  <a:gd name="T14" fmla="*/ 666 w 2219"/>
                  <a:gd name="T15" fmla="*/ 127 h 305"/>
                  <a:gd name="T16" fmla="*/ 664 w 2219"/>
                  <a:gd name="T17" fmla="*/ 121 h 305"/>
                  <a:gd name="T18" fmla="*/ 428 w 2219"/>
                  <a:gd name="T19" fmla="*/ 121 h 305"/>
                  <a:gd name="T20" fmla="*/ 427 w 2219"/>
                  <a:gd name="T21" fmla="*/ 99 h 305"/>
                  <a:gd name="T22" fmla="*/ 1790 w 2219"/>
                  <a:gd name="T23" fmla="*/ 99 h 305"/>
                  <a:gd name="T24" fmla="*/ 1775 w 2219"/>
                  <a:gd name="T25" fmla="*/ 121 h 305"/>
                  <a:gd name="T26" fmla="*/ 1567 w 2219"/>
                  <a:gd name="T27" fmla="*/ 121 h 305"/>
                  <a:gd name="T28" fmla="*/ 1545 w 2219"/>
                  <a:gd name="T29" fmla="*/ 121 h 305"/>
                  <a:gd name="T30" fmla="*/ 1785 w 2219"/>
                  <a:gd name="T31" fmla="*/ 132 h 305"/>
                  <a:gd name="T32" fmla="*/ 1855 w 2219"/>
                  <a:gd name="T33" fmla="*/ 19 h 305"/>
                  <a:gd name="T34" fmla="*/ 1865 w 2219"/>
                  <a:gd name="T35" fmla="*/ 0 h 305"/>
                  <a:gd name="T36" fmla="*/ 1884 w 2219"/>
                  <a:gd name="T37" fmla="*/ 45 h 305"/>
                  <a:gd name="T38" fmla="*/ 1947 w 2219"/>
                  <a:gd name="T39" fmla="*/ 141 h 305"/>
                  <a:gd name="T40" fmla="*/ 2096 w 2219"/>
                  <a:gd name="T41" fmla="*/ 174 h 305"/>
                  <a:gd name="T42" fmla="*/ 2189 w 2219"/>
                  <a:gd name="T43" fmla="*/ 118 h 305"/>
                  <a:gd name="T44" fmla="*/ 2219 w 2219"/>
                  <a:gd name="T45" fmla="*/ 92 h 305"/>
                  <a:gd name="T46" fmla="*/ 2161 w 2219"/>
                  <a:gd name="T47" fmla="*/ 217 h 305"/>
                  <a:gd name="T48" fmla="*/ 2125 w 2219"/>
                  <a:gd name="T49" fmla="*/ 254 h 305"/>
                  <a:gd name="T50" fmla="*/ 1992 w 2219"/>
                  <a:gd name="T51" fmla="*/ 305 h 305"/>
                  <a:gd name="T52" fmla="*/ 183 w 2219"/>
                  <a:gd name="T53" fmla="*/ 305 h 305"/>
                  <a:gd name="T54" fmla="*/ 108 w 2219"/>
                  <a:gd name="T55" fmla="*/ 277 h 305"/>
                  <a:gd name="T56" fmla="*/ 0 w 2219"/>
                  <a:gd name="T57" fmla="*/ 96 h 305"/>
                  <a:gd name="T58" fmla="*/ 1515 w 2219"/>
                  <a:gd name="T59" fmla="*/ 269 h 305"/>
                  <a:gd name="T60" fmla="*/ 1515 w 2219"/>
                  <a:gd name="T61" fmla="*/ 175 h 305"/>
                  <a:gd name="T62" fmla="*/ 1525 w 2219"/>
                  <a:gd name="T63" fmla="*/ 149 h 305"/>
                  <a:gd name="T64" fmla="*/ 1480 w 2219"/>
                  <a:gd name="T65" fmla="*/ 121 h 305"/>
                  <a:gd name="T66" fmla="*/ 715 w 2219"/>
                  <a:gd name="T67" fmla="*/ 121 h 305"/>
                  <a:gd name="T68" fmla="*/ 684 w 2219"/>
                  <a:gd name="T69" fmla="*/ 157 h 305"/>
                  <a:gd name="T70" fmla="*/ 699 w 2219"/>
                  <a:gd name="T71" fmla="*/ 160 h 305"/>
                  <a:gd name="T72" fmla="*/ 699 w 2219"/>
                  <a:gd name="T73" fmla="*/ 269 h 305"/>
                  <a:gd name="T74" fmla="*/ 679 w 2219"/>
                  <a:gd name="T75" fmla="*/ 269 h 305"/>
                  <a:gd name="T76" fmla="*/ 679 w 2219"/>
                  <a:gd name="T77" fmla="*/ 168 h 305"/>
                  <a:gd name="T78" fmla="*/ 657 w 2219"/>
                  <a:gd name="T79" fmla="*/ 268 h 305"/>
                  <a:gd name="T80" fmla="*/ 637 w 2219"/>
                  <a:gd name="T81" fmla="*/ 268 h 305"/>
                  <a:gd name="T82" fmla="*/ 637 w 2219"/>
                  <a:gd name="T83" fmla="*/ 231 h 305"/>
                  <a:gd name="T84" fmla="*/ 633 w 2219"/>
                  <a:gd name="T85" fmla="*/ 230 h 305"/>
                  <a:gd name="T86" fmla="*/ 603 w 2219"/>
                  <a:gd name="T87" fmla="*/ 276 h 305"/>
                  <a:gd name="T88" fmla="*/ 1616 w 2219"/>
                  <a:gd name="T89" fmla="*/ 276 h 305"/>
                  <a:gd name="T90" fmla="*/ 1581 w 2219"/>
                  <a:gd name="T91" fmla="*/ 232 h 305"/>
                  <a:gd name="T92" fmla="*/ 1576 w 2219"/>
                  <a:gd name="T93" fmla="*/ 234 h 305"/>
                  <a:gd name="T94" fmla="*/ 1576 w 2219"/>
                  <a:gd name="T95" fmla="*/ 269 h 305"/>
                  <a:gd name="T96" fmla="*/ 1558 w 2219"/>
                  <a:gd name="T97" fmla="*/ 269 h 305"/>
                  <a:gd name="T98" fmla="*/ 1535 w 2219"/>
                  <a:gd name="T99" fmla="*/ 175 h 305"/>
                  <a:gd name="T100" fmla="*/ 1535 w 2219"/>
                  <a:gd name="T101" fmla="*/ 269 h 305"/>
                  <a:gd name="T102" fmla="*/ 1515 w 2219"/>
                  <a:gd name="T103" fmla="*/ 269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219" h="305">
                    <a:moveTo>
                      <a:pt x="0" y="96"/>
                    </a:moveTo>
                    <a:cubicBezTo>
                      <a:pt x="30" y="118"/>
                      <a:pt x="58" y="142"/>
                      <a:pt x="88" y="160"/>
                    </a:cubicBezTo>
                    <a:cubicBezTo>
                      <a:pt x="167" y="205"/>
                      <a:pt x="236" y="191"/>
                      <a:pt x="289" y="117"/>
                    </a:cubicBezTo>
                    <a:cubicBezTo>
                      <a:pt x="314" y="82"/>
                      <a:pt x="331" y="42"/>
                      <a:pt x="349" y="8"/>
                    </a:cubicBezTo>
                    <a:cubicBezTo>
                      <a:pt x="371" y="43"/>
                      <a:pt x="393" y="83"/>
                      <a:pt x="419" y="121"/>
                    </a:cubicBezTo>
                    <a:cubicBezTo>
                      <a:pt x="444" y="156"/>
                      <a:pt x="476" y="185"/>
                      <a:pt x="521" y="187"/>
                    </a:cubicBezTo>
                    <a:cubicBezTo>
                      <a:pt x="544" y="188"/>
                      <a:pt x="568" y="183"/>
                      <a:pt x="588" y="174"/>
                    </a:cubicBezTo>
                    <a:cubicBezTo>
                      <a:pt x="616" y="162"/>
                      <a:pt x="640" y="143"/>
                      <a:pt x="666" y="127"/>
                    </a:cubicBezTo>
                    <a:cubicBezTo>
                      <a:pt x="665" y="125"/>
                      <a:pt x="664" y="123"/>
                      <a:pt x="664" y="121"/>
                    </a:cubicBezTo>
                    <a:cubicBezTo>
                      <a:pt x="586" y="121"/>
                      <a:pt x="508" y="121"/>
                      <a:pt x="428" y="121"/>
                    </a:cubicBezTo>
                    <a:cubicBezTo>
                      <a:pt x="428" y="113"/>
                      <a:pt x="428" y="108"/>
                      <a:pt x="427" y="99"/>
                    </a:cubicBezTo>
                    <a:cubicBezTo>
                      <a:pt x="882" y="99"/>
                      <a:pt x="1337" y="99"/>
                      <a:pt x="1790" y="99"/>
                    </a:cubicBezTo>
                    <a:cubicBezTo>
                      <a:pt x="1796" y="115"/>
                      <a:pt x="1791" y="121"/>
                      <a:pt x="1775" y="121"/>
                    </a:cubicBezTo>
                    <a:cubicBezTo>
                      <a:pt x="1706" y="121"/>
                      <a:pt x="1637" y="121"/>
                      <a:pt x="1567" y="121"/>
                    </a:cubicBezTo>
                    <a:cubicBezTo>
                      <a:pt x="1560" y="121"/>
                      <a:pt x="1553" y="121"/>
                      <a:pt x="1545" y="121"/>
                    </a:cubicBezTo>
                    <a:cubicBezTo>
                      <a:pt x="1609" y="207"/>
                      <a:pt x="1718" y="213"/>
                      <a:pt x="1785" y="132"/>
                    </a:cubicBezTo>
                    <a:cubicBezTo>
                      <a:pt x="1813" y="98"/>
                      <a:pt x="1832" y="57"/>
                      <a:pt x="1855" y="19"/>
                    </a:cubicBezTo>
                    <a:cubicBezTo>
                      <a:pt x="1858" y="14"/>
                      <a:pt x="1861" y="9"/>
                      <a:pt x="1865" y="0"/>
                    </a:cubicBezTo>
                    <a:cubicBezTo>
                      <a:pt x="1872" y="17"/>
                      <a:pt x="1876" y="32"/>
                      <a:pt x="1884" y="45"/>
                    </a:cubicBezTo>
                    <a:cubicBezTo>
                      <a:pt x="1904" y="78"/>
                      <a:pt x="1922" y="113"/>
                      <a:pt x="1947" y="141"/>
                    </a:cubicBezTo>
                    <a:cubicBezTo>
                      <a:pt x="1987" y="186"/>
                      <a:pt x="2040" y="198"/>
                      <a:pt x="2096" y="174"/>
                    </a:cubicBezTo>
                    <a:cubicBezTo>
                      <a:pt x="2129" y="160"/>
                      <a:pt x="2159" y="138"/>
                      <a:pt x="2189" y="118"/>
                    </a:cubicBezTo>
                    <a:cubicBezTo>
                      <a:pt x="2199" y="112"/>
                      <a:pt x="2207" y="102"/>
                      <a:pt x="2219" y="92"/>
                    </a:cubicBezTo>
                    <a:cubicBezTo>
                      <a:pt x="2211" y="142"/>
                      <a:pt x="2191" y="182"/>
                      <a:pt x="2161" y="217"/>
                    </a:cubicBezTo>
                    <a:cubicBezTo>
                      <a:pt x="2150" y="230"/>
                      <a:pt x="2137" y="242"/>
                      <a:pt x="2125" y="254"/>
                    </a:cubicBezTo>
                    <a:cubicBezTo>
                      <a:pt x="2088" y="289"/>
                      <a:pt x="2047" y="305"/>
                      <a:pt x="1992" y="305"/>
                    </a:cubicBezTo>
                    <a:cubicBezTo>
                      <a:pt x="1389" y="303"/>
                      <a:pt x="786" y="303"/>
                      <a:pt x="183" y="305"/>
                    </a:cubicBezTo>
                    <a:cubicBezTo>
                      <a:pt x="150" y="305"/>
                      <a:pt x="130" y="294"/>
                      <a:pt x="108" y="277"/>
                    </a:cubicBezTo>
                    <a:cubicBezTo>
                      <a:pt x="50" y="229"/>
                      <a:pt x="13" y="170"/>
                      <a:pt x="0" y="96"/>
                    </a:cubicBezTo>
                    <a:close/>
                    <a:moveTo>
                      <a:pt x="1515" y="269"/>
                    </a:moveTo>
                    <a:cubicBezTo>
                      <a:pt x="1515" y="237"/>
                      <a:pt x="1514" y="206"/>
                      <a:pt x="1515" y="175"/>
                    </a:cubicBezTo>
                    <a:cubicBezTo>
                      <a:pt x="1515" y="168"/>
                      <a:pt x="1521" y="160"/>
                      <a:pt x="1525" y="149"/>
                    </a:cubicBezTo>
                    <a:cubicBezTo>
                      <a:pt x="1515" y="121"/>
                      <a:pt x="1515" y="121"/>
                      <a:pt x="1480" y="121"/>
                    </a:cubicBezTo>
                    <a:cubicBezTo>
                      <a:pt x="1225" y="121"/>
                      <a:pt x="970" y="121"/>
                      <a:pt x="715" y="121"/>
                    </a:cubicBezTo>
                    <a:cubicBezTo>
                      <a:pt x="697" y="121"/>
                      <a:pt x="682" y="138"/>
                      <a:pt x="684" y="157"/>
                    </a:cubicBezTo>
                    <a:cubicBezTo>
                      <a:pt x="689" y="158"/>
                      <a:pt x="694" y="159"/>
                      <a:pt x="699" y="160"/>
                    </a:cubicBezTo>
                    <a:cubicBezTo>
                      <a:pt x="699" y="197"/>
                      <a:pt x="699" y="232"/>
                      <a:pt x="699" y="269"/>
                    </a:cubicBezTo>
                    <a:cubicBezTo>
                      <a:pt x="692" y="269"/>
                      <a:pt x="686" y="269"/>
                      <a:pt x="679" y="269"/>
                    </a:cubicBezTo>
                    <a:cubicBezTo>
                      <a:pt x="679" y="235"/>
                      <a:pt x="679" y="203"/>
                      <a:pt x="679" y="168"/>
                    </a:cubicBezTo>
                    <a:cubicBezTo>
                      <a:pt x="647" y="198"/>
                      <a:pt x="664" y="235"/>
                      <a:pt x="657" y="268"/>
                    </a:cubicBezTo>
                    <a:cubicBezTo>
                      <a:pt x="651" y="268"/>
                      <a:pt x="645" y="268"/>
                      <a:pt x="637" y="268"/>
                    </a:cubicBezTo>
                    <a:cubicBezTo>
                      <a:pt x="637" y="255"/>
                      <a:pt x="637" y="243"/>
                      <a:pt x="637" y="231"/>
                    </a:cubicBezTo>
                    <a:cubicBezTo>
                      <a:pt x="636" y="231"/>
                      <a:pt x="635" y="230"/>
                      <a:pt x="633" y="230"/>
                    </a:cubicBezTo>
                    <a:cubicBezTo>
                      <a:pt x="624" y="245"/>
                      <a:pt x="614" y="260"/>
                      <a:pt x="603" y="276"/>
                    </a:cubicBezTo>
                    <a:cubicBezTo>
                      <a:pt x="942" y="276"/>
                      <a:pt x="1277" y="276"/>
                      <a:pt x="1616" y="276"/>
                    </a:cubicBezTo>
                    <a:cubicBezTo>
                      <a:pt x="1603" y="260"/>
                      <a:pt x="1592" y="246"/>
                      <a:pt x="1581" y="232"/>
                    </a:cubicBezTo>
                    <a:cubicBezTo>
                      <a:pt x="1579" y="233"/>
                      <a:pt x="1578" y="234"/>
                      <a:pt x="1576" y="234"/>
                    </a:cubicBezTo>
                    <a:cubicBezTo>
                      <a:pt x="1576" y="245"/>
                      <a:pt x="1576" y="257"/>
                      <a:pt x="1576" y="269"/>
                    </a:cubicBezTo>
                    <a:cubicBezTo>
                      <a:pt x="1569" y="269"/>
                      <a:pt x="1564" y="269"/>
                      <a:pt x="1558" y="269"/>
                    </a:cubicBezTo>
                    <a:cubicBezTo>
                      <a:pt x="1550" y="238"/>
                      <a:pt x="1568" y="202"/>
                      <a:pt x="1535" y="175"/>
                    </a:cubicBezTo>
                    <a:cubicBezTo>
                      <a:pt x="1535" y="208"/>
                      <a:pt x="1535" y="238"/>
                      <a:pt x="1535" y="269"/>
                    </a:cubicBezTo>
                    <a:cubicBezTo>
                      <a:pt x="1528" y="269"/>
                      <a:pt x="1523" y="269"/>
                      <a:pt x="1515" y="26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Freeform 52">
                <a:extLst>
                  <a:ext uri="{FF2B5EF4-FFF2-40B4-BE49-F238E27FC236}">
                    <a16:creationId xmlns:a16="http://schemas.microsoft.com/office/drawing/2014/main" id="{D7D14B54-01B4-5E41-AE05-FFAC4002C8B1}"/>
                  </a:ext>
                </a:extLst>
              </p:cNvPr>
              <p:cNvSpPr>
                <a:spLocks/>
              </p:cNvSpPr>
              <p:nvPr/>
            </p:nvSpPr>
            <p:spPr bwMode="auto">
              <a:xfrm>
                <a:off x="5837303" y="2706535"/>
                <a:ext cx="518860" cy="273346"/>
              </a:xfrm>
              <a:custGeom>
                <a:avLst/>
                <a:gdLst>
                  <a:gd name="T0" fmla="*/ 372 w 1065"/>
                  <a:gd name="T1" fmla="*/ 235 h 561"/>
                  <a:gd name="T2" fmla="*/ 412 w 1065"/>
                  <a:gd name="T3" fmla="*/ 264 h 561"/>
                  <a:gd name="T4" fmla="*/ 474 w 1065"/>
                  <a:gd name="T5" fmla="*/ 264 h 561"/>
                  <a:gd name="T6" fmla="*/ 494 w 1065"/>
                  <a:gd name="T7" fmla="*/ 237 h 561"/>
                  <a:gd name="T8" fmla="*/ 486 w 1065"/>
                  <a:gd name="T9" fmla="*/ 134 h 561"/>
                  <a:gd name="T10" fmla="*/ 487 w 1065"/>
                  <a:gd name="T11" fmla="*/ 124 h 561"/>
                  <a:gd name="T12" fmla="*/ 488 w 1065"/>
                  <a:gd name="T13" fmla="*/ 49 h 561"/>
                  <a:gd name="T14" fmla="*/ 495 w 1065"/>
                  <a:gd name="T15" fmla="*/ 27 h 561"/>
                  <a:gd name="T16" fmla="*/ 508 w 1065"/>
                  <a:gd name="T17" fmla="*/ 0 h 561"/>
                  <a:gd name="T18" fmla="*/ 547 w 1065"/>
                  <a:gd name="T19" fmla="*/ 0 h 561"/>
                  <a:gd name="T20" fmla="*/ 560 w 1065"/>
                  <a:gd name="T21" fmla="*/ 34 h 561"/>
                  <a:gd name="T22" fmla="*/ 555 w 1065"/>
                  <a:gd name="T23" fmla="*/ 71 h 561"/>
                  <a:gd name="T24" fmla="*/ 553 w 1065"/>
                  <a:gd name="T25" fmla="*/ 95 h 561"/>
                  <a:gd name="T26" fmla="*/ 559 w 1065"/>
                  <a:gd name="T27" fmla="*/ 221 h 561"/>
                  <a:gd name="T28" fmla="*/ 589 w 1065"/>
                  <a:gd name="T29" fmla="*/ 264 h 561"/>
                  <a:gd name="T30" fmla="*/ 667 w 1065"/>
                  <a:gd name="T31" fmla="*/ 263 h 561"/>
                  <a:gd name="T32" fmla="*/ 684 w 1065"/>
                  <a:gd name="T33" fmla="*/ 255 h 561"/>
                  <a:gd name="T34" fmla="*/ 719 w 1065"/>
                  <a:gd name="T35" fmla="*/ 236 h 561"/>
                  <a:gd name="T36" fmla="*/ 735 w 1065"/>
                  <a:gd name="T37" fmla="*/ 236 h 561"/>
                  <a:gd name="T38" fmla="*/ 735 w 1065"/>
                  <a:gd name="T39" fmla="*/ 287 h 561"/>
                  <a:gd name="T40" fmla="*/ 731 w 1065"/>
                  <a:gd name="T41" fmla="*/ 295 h 561"/>
                  <a:gd name="T42" fmla="*/ 716 w 1065"/>
                  <a:gd name="T43" fmla="*/ 309 h 561"/>
                  <a:gd name="T44" fmla="*/ 716 w 1065"/>
                  <a:gd name="T45" fmla="*/ 369 h 561"/>
                  <a:gd name="T46" fmla="*/ 726 w 1065"/>
                  <a:gd name="T47" fmla="*/ 377 h 561"/>
                  <a:gd name="T48" fmla="*/ 841 w 1065"/>
                  <a:gd name="T49" fmla="*/ 371 h 561"/>
                  <a:gd name="T50" fmla="*/ 890 w 1065"/>
                  <a:gd name="T51" fmla="*/ 331 h 561"/>
                  <a:gd name="T52" fmla="*/ 882 w 1065"/>
                  <a:gd name="T53" fmla="*/ 401 h 561"/>
                  <a:gd name="T54" fmla="*/ 921 w 1065"/>
                  <a:gd name="T55" fmla="*/ 460 h 561"/>
                  <a:gd name="T56" fmla="*/ 1043 w 1065"/>
                  <a:gd name="T57" fmla="*/ 452 h 561"/>
                  <a:gd name="T58" fmla="*/ 1065 w 1065"/>
                  <a:gd name="T59" fmla="*/ 438 h 561"/>
                  <a:gd name="T60" fmla="*/ 998 w 1065"/>
                  <a:gd name="T61" fmla="*/ 529 h 561"/>
                  <a:gd name="T62" fmla="*/ 934 w 1065"/>
                  <a:gd name="T63" fmla="*/ 534 h 561"/>
                  <a:gd name="T64" fmla="*/ 931 w 1065"/>
                  <a:gd name="T65" fmla="*/ 532 h 561"/>
                  <a:gd name="T66" fmla="*/ 771 w 1065"/>
                  <a:gd name="T67" fmla="*/ 488 h 561"/>
                  <a:gd name="T68" fmla="*/ 243 w 1065"/>
                  <a:gd name="T69" fmla="*/ 489 h 561"/>
                  <a:gd name="T70" fmla="*/ 212 w 1065"/>
                  <a:gd name="T71" fmla="*/ 498 h 561"/>
                  <a:gd name="T72" fmla="*/ 144 w 1065"/>
                  <a:gd name="T73" fmla="*/ 541 h 561"/>
                  <a:gd name="T74" fmla="*/ 53 w 1065"/>
                  <a:gd name="T75" fmla="*/ 527 h 561"/>
                  <a:gd name="T76" fmla="*/ 33 w 1065"/>
                  <a:gd name="T77" fmla="*/ 497 h 561"/>
                  <a:gd name="T78" fmla="*/ 0 w 1065"/>
                  <a:gd name="T79" fmla="*/ 437 h 561"/>
                  <a:gd name="T80" fmla="*/ 101 w 1065"/>
                  <a:gd name="T81" fmla="*/ 469 h 561"/>
                  <a:gd name="T82" fmla="*/ 137 w 1065"/>
                  <a:gd name="T83" fmla="*/ 464 h 561"/>
                  <a:gd name="T84" fmla="*/ 175 w 1065"/>
                  <a:gd name="T85" fmla="*/ 417 h 561"/>
                  <a:gd name="T86" fmla="*/ 175 w 1065"/>
                  <a:gd name="T87" fmla="*/ 328 h 561"/>
                  <a:gd name="T88" fmla="*/ 189 w 1065"/>
                  <a:gd name="T89" fmla="*/ 341 h 561"/>
                  <a:gd name="T90" fmla="*/ 247 w 1065"/>
                  <a:gd name="T91" fmla="*/ 384 h 561"/>
                  <a:gd name="T92" fmla="*/ 338 w 1065"/>
                  <a:gd name="T93" fmla="*/ 368 h 561"/>
                  <a:gd name="T94" fmla="*/ 342 w 1065"/>
                  <a:gd name="T95" fmla="*/ 358 h 561"/>
                  <a:gd name="T96" fmla="*/ 339 w 1065"/>
                  <a:gd name="T97" fmla="*/ 312 h 561"/>
                  <a:gd name="T98" fmla="*/ 338 w 1065"/>
                  <a:gd name="T99" fmla="*/ 306 h 561"/>
                  <a:gd name="T100" fmla="*/ 318 w 1065"/>
                  <a:gd name="T101" fmla="*/ 235 h 561"/>
                  <a:gd name="T102" fmla="*/ 372 w 1065"/>
                  <a:gd name="T103" fmla="*/ 235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065" h="561">
                    <a:moveTo>
                      <a:pt x="372" y="235"/>
                    </a:moveTo>
                    <a:cubicBezTo>
                      <a:pt x="374" y="260"/>
                      <a:pt x="389" y="266"/>
                      <a:pt x="412" y="264"/>
                    </a:cubicBezTo>
                    <a:cubicBezTo>
                      <a:pt x="432" y="262"/>
                      <a:pt x="453" y="264"/>
                      <a:pt x="474" y="264"/>
                    </a:cubicBezTo>
                    <a:cubicBezTo>
                      <a:pt x="492" y="263"/>
                      <a:pt x="496" y="255"/>
                      <a:pt x="494" y="237"/>
                    </a:cubicBezTo>
                    <a:cubicBezTo>
                      <a:pt x="489" y="202"/>
                      <a:pt x="488" y="168"/>
                      <a:pt x="486" y="134"/>
                    </a:cubicBezTo>
                    <a:cubicBezTo>
                      <a:pt x="485" y="130"/>
                      <a:pt x="485" y="127"/>
                      <a:pt x="487" y="124"/>
                    </a:cubicBezTo>
                    <a:cubicBezTo>
                      <a:pt x="497" y="99"/>
                      <a:pt x="506" y="75"/>
                      <a:pt x="488" y="49"/>
                    </a:cubicBezTo>
                    <a:cubicBezTo>
                      <a:pt x="485" y="45"/>
                      <a:pt x="492" y="35"/>
                      <a:pt x="495" y="27"/>
                    </a:cubicBezTo>
                    <a:cubicBezTo>
                      <a:pt x="499" y="19"/>
                      <a:pt x="503" y="11"/>
                      <a:pt x="508" y="0"/>
                    </a:cubicBezTo>
                    <a:cubicBezTo>
                      <a:pt x="520" y="0"/>
                      <a:pt x="534" y="0"/>
                      <a:pt x="547" y="0"/>
                    </a:cubicBezTo>
                    <a:cubicBezTo>
                      <a:pt x="551" y="12"/>
                      <a:pt x="555" y="23"/>
                      <a:pt x="560" y="34"/>
                    </a:cubicBezTo>
                    <a:cubicBezTo>
                      <a:pt x="566" y="48"/>
                      <a:pt x="566" y="60"/>
                      <a:pt x="555" y="71"/>
                    </a:cubicBezTo>
                    <a:cubicBezTo>
                      <a:pt x="546" y="79"/>
                      <a:pt x="548" y="86"/>
                      <a:pt x="553" y="95"/>
                    </a:cubicBezTo>
                    <a:cubicBezTo>
                      <a:pt x="575" y="136"/>
                      <a:pt x="572" y="179"/>
                      <a:pt x="559" y="221"/>
                    </a:cubicBezTo>
                    <a:cubicBezTo>
                      <a:pt x="550" y="252"/>
                      <a:pt x="556" y="264"/>
                      <a:pt x="589" y="264"/>
                    </a:cubicBezTo>
                    <a:cubicBezTo>
                      <a:pt x="615" y="264"/>
                      <a:pt x="641" y="264"/>
                      <a:pt x="667" y="263"/>
                    </a:cubicBezTo>
                    <a:cubicBezTo>
                      <a:pt x="673" y="263"/>
                      <a:pt x="684" y="259"/>
                      <a:pt x="684" y="255"/>
                    </a:cubicBezTo>
                    <a:cubicBezTo>
                      <a:pt x="689" y="234"/>
                      <a:pt x="704" y="236"/>
                      <a:pt x="719" y="236"/>
                    </a:cubicBezTo>
                    <a:cubicBezTo>
                      <a:pt x="724" y="236"/>
                      <a:pt x="729" y="236"/>
                      <a:pt x="735" y="236"/>
                    </a:cubicBezTo>
                    <a:cubicBezTo>
                      <a:pt x="735" y="254"/>
                      <a:pt x="736" y="270"/>
                      <a:pt x="735" y="287"/>
                    </a:cubicBezTo>
                    <a:cubicBezTo>
                      <a:pt x="735" y="289"/>
                      <a:pt x="733" y="292"/>
                      <a:pt x="731" y="295"/>
                    </a:cubicBezTo>
                    <a:cubicBezTo>
                      <a:pt x="726" y="300"/>
                      <a:pt x="716" y="304"/>
                      <a:pt x="716" y="309"/>
                    </a:cubicBezTo>
                    <a:cubicBezTo>
                      <a:pt x="714" y="329"/>
                      <a:pt x="715" y="349"/>
                      <a:pt x="716" y="369"/>
                    </a:cubicBezTo>
                    <a:cubicBezTo>
                      <a:pt x="716" y="372"/>
                      <a:pt x="722" y="375"/>
                      <a:pt x="726" y="377"/>
                    </a:cubicBezTo>
                    <a:cubicBezTo>
                      <a:pt x="765" y="397"/>
                      <a:pt x="804" y="398"/>
                      <a:pt x="841" y="371"/>
                    </a:cubicBezTo>
                    <a:cubicBezTo>
                      <a:pt x="857" y="358"/>
                      <a:pt x="873" y="345"/>
                      <a:pt x="890" y="331"/>
                    </a:cubicBezTo>
                    <a:cubicBezTo>
                      <a:pt x="887" y="356"/>
                      <a:pt x="884" y="378"/>
                      <a:pt x="882" y="401"/>
                    </a:cubicBezTo>
                    <a:cubicBezTo>
                      <a:pt x="880" y="434"/>
                      <a:pt x="890" y="448"/>
                      <a:pt x="921" y="460"/>
                    </a:cubicBezTo>
                    <a:cubicBezTo>
                      <a:pt x="963" y="477"/>
                      <a:pt x="1004" y="478"/>
                      <a:pt x="1043" y="452"/>
                    </a:cubicBezTo>
                    <a:cubicBezTo>
                      <a:pt x="1048" y="448"/>
                      <a:pt x="1054" y="445"/>
                      <a:pt x="1065" y="438"/>
                    </a:cubicBezTo>
                    <a:cubicBezTo>
                      <a:pt x="1044" y="475"/>
                      <a:pt x="1027" y="507"/>
                      <a:pt x="998" y="529"/>
                    </a:cubicBezTo>
                    <a:cubicBezTo>
                      <a:pt x="978" y="545"/>
                      <a:pt x="957" y="545"/>
                      <a:pt x="934" y="534"/>
                    </a:cubicBezTo>
                    <a:cubicBezTo>
                      <a:pt x="933" y="533"/>
                      <a:pt x="932" y="533"/>
                      <a:pt x="931" y="532"/>
                    </a:cubicBezTo>
                    <a:cubicBezTo>
                      <a:pt x="884" y="492"/>
                      <a:pt x="830" y="487"/>
                      <a:pt x="771" y="488"/>
                    </a:cubicBezTo>
                    <a:cubicBezTo>
                      <a:pt x="595" y="491"/>
                      <a:pt x="419" y="489"/>
                      <a:pt x="243" y="489"/>
                    </a:cubicBezTo>
                    <a:cubicBezTo>
                      <a:pt x="233" y="489"/>
                      <a:pt x="221" y="493"/>
                      <a:pt x="212" y="498"/>
                    </a:cubicBezTo>
                    <a:cubicBezTo>
                      <a:pt x="189" y="512"/>
                      <a:pt x="167" y="527"/>
                      <a:pt x="144" y="541"/>
                    </a:cubicBezTo>
                    <a:cubicBezTo>
                      <a:pt x="112" y="561"/>
                      <a:pt x="77" y="556"/>
                      <a:pt x="53" y="527"/>
                    </a:cubicBezTo>
                    <a:cubicBezTo>
                      <a:pt x="46" y="517"/>
                      <a:pt x="39" y="507"/>
                      <a:pt x="33" y="497"/>
                    </a:cubicBezTo>
                    <a:cubicBezTo>
                      <a:pt x="23" y="479"/>
                      <a:pt x="13" y="460"/>
                      <a:pt x="0" y="437"/>
                    </a:cubicBezTo>
                    <a:cubicBezTo>
                      <a:pt x="35" y="457"/>
                      <a:pt x="65" y="474"/>
                      <a:pt x="101" y="469"/>
                    </a:cubicBezTo>
                    <a:cubicBezTo>
                      <a:pt x="113" y="467"/>
                      <a:pt x="125" y="467"/>
                      <a:pt x="137" y="464"/>
                    </a:cubicBezTo>
                    <a:cubicBezTo>
                      <a:pt x="166" y="458"/>
                      <a:pt x="175" y="447"/>
                      <a:pt x="175" y="417"/>
                    </a:cubicBezTo>
                    <a:cubicBezTo>
                      <a:pt x="175" y="388"/>
                      <a:pt x="175" y="359"/>
                      <a:pt x="175" y="328"/>
                    </a:cubicBezTo>
                    <a:cubicBezTo>
                      <a:pt x="179" y="332"/>
                      <a:pt x="184" y="337"/>
                      <a:pt x="189" y="341"/>
                    </a:cubicBezTo>
                    <a:cubicBezTo>
                      <a:pt x="208" y="356"/>
                      <a:pt x="227" y="371"/>
                      <a:pt x="247" y="384"/>
                    </a:cubicBezTo>
                    <a:cubicBezTo>
                      <a:pt x="274" y="400"/>
                      <a:pt x="317" y="392"/>
                      <a:pt x="338" y="368"/>
                    </a:cubicBezTo>
                    <a:cubicBezTo>
                      <a:pt x="341" y="365"/>
                      <a:pt x="343" y="361"/>
                      <a:pt x="342" y="358"/>
                    </a:cubicBezTo>
                    <a:cubicBezTo>
                      <a:pt x="342" y="342"/>
                      <a:pt x="341" y="327"/>
                      <a:pt x="339" y="312"/>
                    </a:cubicBezTo>
                    <a:cubicBezTo>
                      <a:pt x="339" y="310"/>
                      <a:pt x="339" y="306"/>
                      <a:pt x="338" y="306"/>
                    </a:cubicBezTo>
                    <a:cubicBezTo>
                      <a:pt x="304" y="290"/>
                      <a:pt x="326" y="260"/>
                      <a:pt x="318" y="235"/>
                    </a:cubicBezTo>
                    <a:cubicBezTo>
                      <a:pt x="336" y="235"/>
                      <a:pt x="353" y="235"/>
                      <a:pt x="372" y="2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Freeform 53">
                <a:extLst>
                  <a:ext uri="{FF2B5EF4-FFF2-40B4-BE49-F238E27FC236}">
                    <a16:creationId xmlns:a16="http://schemas.microsoft.com/office/drawing/2014/main" id="{CFF96222-BD18-C247-8BFF-75D02CCB4AF5}"/>
                  </a:ext>
                </a:extLst>
              </p:cNvPr>
              <p:cNvSpPr>
                <a:spLocks/>
              </p:cNvSpPr>
              <p:nvPr/>
            </p:nvSpPr>
            <p:spPr bwMode="auto">
              <a:xfrm>
                <a:off x="5633099" y="2552137"/>
                <a:ext cx="924631" cy="479308"/>
              </a:xfrm>
              <a:custGeom>
                <a:avLst/>
                <a:gdLst>
                  <a:gd name="T0" fmla="*/ 30 w 1898"/>
                  <a:gd name="T1" fmla="*/ 973 h 984"/>
                  <a:gd name="T2" fmla="*/ 0 w 1898"/>
                  <a:gd name="T3" fmla="*/ 973 h 984"/>
                  <a:gd name="T4" fmla="*/ 400 w 1898"/>
                  <a:gd name="T5" fmla="*/ 243 h 984"/>
                  <a:gd name="T6" fmla="*/ 1421 w 1898"/>
                  <a:gd name="T7" fmla="*/ 195 h 984"/>
                  <a:gd name="T8" fmla="*/ 1898 w 1898"/>
                  <a:gd name="T9" fmla="*/ 978 h 984"/>
                  <a:gd name="T10" fmla="*/ 1862 w 1898"/>
                  <a:gd name="T11" fmla="*/ 961 h 984"/>
                  <a:gd name="T12" fmla="*/ 1623 w 1898"/>
                  <a:gd name="T13" fmla="*/ 396 h 984"/>
                  <a:gd name="T14" fmla="*/ 1090 w 1898"/>
                  <a:gd name="T15" fmla="*/ 110 h 984"/>
                  <a:gd name="T16" fmla="*/ 52 w 1898"/>
                  <a:gd name="T17" fmla="*/ 826 h 984"/>
                  <a:gd name="T18" fmla="*/ 30 w 1898"/>
                  <a:gd name="T19" fmla="*/ 973 h 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98" h="984">
                    <a:moveTo>
                      <a:pt x="30" y="973"/>
                    </a:moveTo>
                    <a:cubicBezTo>
                      <a:pt x="22" y="973"/>
                      <a:pt x="13" y="973"/>
                      <a:pt x="0" y="973"/>
                    </a:cubicBezTo>
                    <a:cubicBezTo>
                      <a:pt x="21" y="667"/>
                      <a:pt x="149" y="417"/>
                      <a:pt x="400" y="243"/>
                    </a:cubicBezTo>
                    <a:cubicBezTo>
                      <a:pt x="727" y="18"/>
                      <a:pt x="1075" y="0"/>
                      <a:pt x="1421" y="195"/>
                    </a:cubicBezTo>
                    <a:cubicBezTo>
                      <a:pt x="1721" y="365"/>
                      <a:pt x="1872" y="635"/>
                      <a:pt x="1898" y="978"/>
                    </a:cubicBezTo>
                    <a:cubicBezTo>
                      <a:pt x="1869" y="984"/>
                      <a:pt x="1864" y="981"/>
                      <a:pt x="1862" y="961"/>
                    </a:cubicBezTo>
                    <a:cubicBezTo>
                      <a:pt x="1849" y="745"/>
                      <a:pt x="1769" y="556"/>
                      <a:pt x="1623" y="396"/>
                    </a:cubicBezTo>
                    <a:cubicBezTo>
                      <a:pt x="1479" y="239"/>
                      <a:pt x="1301" y="143"/>
                      <a:pt x="1090" y="110"/>
                    </a:cubicBezTo>
                    <a:cubicBezTo>
                      <a:pt x="608" y="35"/>
                      <a:pt x="151" y="350"/>
                      <a:pt x="52" y="826"/>
                    </a:cubicBezTo>
                    <a:cubicBezTo>
                      <a:pt x="42" y="874"/>
                      <a:pt x="37" y="922"/>
                      <a:pt x="30" y="9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Freeform 54">
                <a:extLst>
                  <a:ext uri="{FF2B5EF4-FFF2-40B4-BE49-F238E27FC236}">
                    <a16:creationId xmlns:a16="http://schemas.microsoft.com/office/drawing/2014/main" id="{1C54B9AF-1648-234D-B176-0C5C8C133F27}"/>
                  </a:ext>
                </a:extLst>
              </p:cNvPr>
              <p:cNvSpPr>
                <a:spLocks/>
              </p:cNvSpPr>
              <p:nvPr/>
            </p:nvSpPr>
            <p:spPr bwMode="auto">
              <a:xfrm>
                <a:off x="5776364" y="3375691"/>
                <a:ext cx="636929" cy="180766"/>
              </a:xfrm>
              <a:custGeom>
                <a:avLst/>
                <a:gdLst>
                  <a:gd name="T0" fmla="*/ 0 w 1307"/>
                  <a:gd name="T1" fmla="*/ 5 h 371"/>
                  <a:gd name="T2" fmla="*/ 65 w 1307"/>
                  <a:gd name="T3" fmla="*/ 22 h 371"/>
                  <a:gd name="T4" fmla="*/ 528 w 1307"/>
                  <a:gd name="T5" fmla="*/ 230 h 371"/>
                  <a:gd name="T6" fmla="*/ 1242 w 1307"/>
                  <a:gd name="T7" fmla="*/ 24 h 371"/>
                  <a:gd name="T8" fmla="*/ 1307 w 1307"/>
                  <a:gd name="T9" fmla="*/ 5 h 371"/>
                  <a:gd name="T10" fmla="*/ 0 w 1307"/>
                  <a:gd name="T11" fmla="*/ 5 h 371"/>
                </a:gdLst>
                <a:ahLst/>
                <a:cxnLst>
                  <a:cxn ang="0">
                    <a:pos x="T0" y="T1"/>
                  </a:cxn>
                  <a:cxn ang="0">
                    <a:pos x="T2" y="T3"/>
                  </a:cxn>
                  <a:cxn ang="0">
                    <a:pos x="T4" y="T5"/>
                  </a:cxn>
                  <a:cxn ang="0">
                    <a:pos x="T6" y="T7"/>
                  </a:cxn>
                  <a:cxn ang="0">
                    <a:pos x="T8" y="T9"/>
                  </a:cxn>
                  <a:cxn ang="0">
                    <a:pos x="T10" y="T11"/>
                  </a:cxn>
                </a:cxnLst>
                <a:rect l="0" t="0" r="r" b="b"/>
                <a:pathLst>
                  <a:path w="1307" h="371">
                    <a:moveTo>
                      <a:pt x="0" y="5"/>
                    </a:moveTo>
                    <a:cubicBezTo>
                      <a:pt x="26" y="0"/>
                      <a:pt x="45" y="6"/>
                      <a:pt x="65" y="22"/>
                    </a:cubicBezTo>
                    <a:cubicBezTo>
                      <a:pt x="199" y="136"/>
                      <a:pt x="354" y="207"/>
                      <a:pt x="528" y="230"/>
                    </a:cubicBezTo>
                    <a:cubicBezTo>
                      <a:pt x="795" y="264"/>
                      <a:pt x="1033" y="195"/>
                      <a:pt x="1242" y="24"/>
                    </a:cubicBezTo>
                    <a:cubicBezTo>
                      <a:pt x="1270" y="1"/>
                      <a:pt x="1271" y="0"/>
                      <a:pt x="1307" y="5"/>
                    </a:cubicBezTo>
                    <a:cubicBezTo>
                      <a:pt x="975" y="346"/>
                      <a:pt x="369" y="371"/>
                      <a:pt x="0"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Freeform 55">
                <a:extLst>
                  <a:ext uri="{FF2B5EF4-FFF2-40B4-BE49-F238E27FC236}">
                    <a16:creationId xmlns:a16="http://schemas.microsoft.com/office/drawing/2014/main" id="{40D87B4F-53FC-6543-8B27-01812F79C3DF}"/>
                  </a:ext>
                </a:extLst>
              </p:cNvPr>
              <p:cNvSpPr>
                <a:spLocks/>
              </p:cNvSpPr>
              <p:nvPr/>
            </p:nvSpPr>
            <p:spPr bwMode="auto">
              <a:xfrm>
                <a:off x="5573332" y="3340827"/>
                <a:ext cx="1049438" cy="9668"/>
              </a:xfrm>
              <a:custGeom>
                <a:avLst/>
                <a:gdLst>
                  <a:gd name="T0" fmla="*/ 2154 w 2154"/>
                  <a:gd name="T1" fmla="*/ 0 h 20"/>
                  <a:gd name="T2" fmla="*/ 2127 w 2154"/>
                  <a:gd name="T3" fmla="*/ 20 h 20"/>
                  <a:gd name="T4" fmla="*/ 28 w 2154"/>
                  <a:gd name="T5" fmla="*/ 20 h 20"/>
                  <a:gd name="T6" fmla="*/ 0 w 2154"/>
                  <a:gd name="T7" fmla="*/ 0 h 20"/>
                  <a:gd name="T8" fmla="*/ 2154 w 2154"/>
                  <a:gd name="T9" fmla="*/ 0 h 20"/>
                </a:gdLst>
                <a:ahLst/>
                <a:cxnLst>
                  <a:cxn ang="0">
                    <a:pos x="T0" y="T1"/>
                  </a:cxn>
                  <a:cxn ang="0">
                    <a:pos x="T2" y="T3"/>
                  </a:cxn>
                  <a:cxn ang="0">
                    <a:pos x="T4" y="T5"/>
                  </a:cxn>
                  <a:cxn ang="0">
                    <a:pos x="T6" y="T7"/>
                  </a:cxn>
                  <a:cxn ang="0">
                    <a:pos x="T8" y="T9"/>
                  </a:cxn>
                </a:cxnLst>
                <a:rect l="0" t="0" r="r" b="b"/>
                <a:pathLst>
                  <a:path w="2154" h="20">
                    <a:moveTo>
                      <a:pt x="2154" y="0"/>
                    </a:moveTo>
                    <a:cubicBezTo>
                      <a:pt x="2150" y="16"/>
                      <a:pt x="2141" y="20"/>
                      <a:pt x="2127" y="20"/>
                    </a:cubicBezTo>
                    <a:cubicBezTo>
                      <a:pt x="1427" y="19"/>
                      <a:pt x="727" y="19"/>
                      <a:pt x="28" y="20"/>
                    </a:cubicBezTo>
                    <a:cubicBezTo>
                      <a:pt x="13" y="20"/>
                      <a:pt x="3" y="17"/>
                      <a:pt x="0" y="0"/>
                    </a:cubicBezTo>
                    <a:cubicBezTo>
                      <a:pt x="718" y="0"/>
                      <a:pt x="1435" y="0"/>
                      <a:pt x="215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Freeform 56">
                <a:extLst>
                  <a:ext uri="{FF2B5EF4-FFF2-40B4-BE49-F238E27FC236}">
                    <a16:creationId xmlns:a16="http://schemas.microsoft.com/office/drawing/2014/main" id="{11BD8C5A-9634-1D4C-8CAF-C6487B60CFB2}"/>
                  </a:ext>
                </a:extLst>
              </p:cNvPr>
              <p:cNvSpPr>
                <a:spLocks/>
              </p:cNvSpPr>
              <p:nvPr/>
            </p:nvSpPr>
            <p:spPr bwMode="auto">
              <a:xfrm>
                <a:off x="5585051" y="3363679"/>
                <a:ext cx="1026000" cy="9668"/>
              </a:xfrm>
              <a:custGeom>
                <a:avLst/>
                <a:gdLst>
                  <a:gd name="T0" fmla="*/ 2106 w 2106"/>
                  <a:gd name="T1" fmla="*/ 0 h 20"/>
                  <a:gd name="T2" fmla="*/ 2080 w 2106"/>
                  <a:gd name="T3" fmla="*/ 20 h 20"/>
                  <a:gd name="T4" fmla="*/ 26 w 2106"/>
                  <a:gd name="T5" fmla="*/ 20 h 20"/>
                  <a:gd name="T6" fmla="*/ 0 w 2106"/>
                  <a:gd name="T7" fmla="*/ 0 h 20"/>
                  <a:gd name="T8" fmla="*/ 2106 w 2106"/>
                  <a:gd name="T9" fmla="*/ 0 h 20"/>
                </a:gdLst>
                <a:ahLst/>
                <a:cxnLst>
                  <a:cxn ang="0">
                    <a:pos x="T0" y="T1"/>
                  </a:cxn>
                  <a:cxn ang="0">
                    <a:pos x="T2" y="T3"/>
                  </a:cxn>
                  <a:cxn ang="0">
                    <a:pos x="T4" y="T5"/>
                  </a:cxn>
                  <a:cxn ang="0">
                    <a:pos x="T6" y="T7"/>
                  </a:cxn>
                  <a:cxn ang="0">
                    <a:pos x="T8" y="T9"/>
                  </a:cxn>
                </a:cxnLst>
                <a:rect l="0" t="0" r="r" b="b"/>
                <a:pathLst>
                  <a:path w="2106" h="20">
                    <a:moveTo>
                      <a:pt x="2106" y="0"/>
                    </a:moveTo>
                    <a:cubicBezTo>
                      <a:pt x="2102" y="17"/>
                      <a:pt x="2094" y="20"/>
                      <a:pt x="2080" y="20"/>
                    </a:cubicBezTo>
                    <a:cubicBezTo>
                      <a:pt x="1395" y="20"/>
                      <a:pt x="710" y="20"/>
                      <a:pt x="26" y="20"/>
                    </a:cubicBezTo>
                    <a:cubicBezTo>
                      <a:pt x="11" y="20"/>
                      <a:pt x="3" y="16"/>
                      <a:pt x="0" y="0"/>
                    </a:cubicBezTo>
                    <a:cubicBezTo>
                      <a:pt x="702" y="0"/>
                      <a:pt x="1403" y="0"/>
                      <a:pt x="210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Freeform 57">
                <a:extLst>
                  <a:ext uri="{FF2B5EF4-FFF2-40B4-BE49-F238E27FC236}">
                    <a16:creationId xmlns:a16="http://schemas.microsoft.com/office/drawing/2014/main" id="{ED28B664-2D58-2042-A58E-8326658374A5}"/>
                  </a:ext>
                </a:extLst>
              </p:cNvPr>
              <p:cNvSpPr>
                <a:spLocks/>
              </p:cNvSpPr>
              <p:nvPr/>
            </p:nvSpPr>
            <p:spPr bwMode="auto">
              <a:xfrm>
                <a:off x="5878319" y="3325007"/>
                <a:ext cx="440342" cy="2637"/>
              </a:xfrm>
              <a:custGeom>
                <a:avLst/>
                <a:gdLst>
                  <a:gd name="T0" fmla="*/ 904 w 904"/>
                  <a:gd name="T1" fmla="*/ 5 h 5"/>
                  <a:gd name="T2" fmla="*/ 0 w 904"/>
                  <a:gd name="T3" fmla="*/ 5 h 5"/>
                  <a:gd name="T4" fmla="*/ 0 w 904"/>
                  <a:gd name="T5" fmla="*/ 0 h 5"/>
                  <a:gd name="T6" fmla="*/ 904 w 904"/>
                  <a:gd name="T7" fmla="*/ 0 h 5"/>
                  <a:gd name="T8" fmla="*/ 904 w 904"/>
                  <a:gd name="T9" fmla="*/ 5 h 5"/>
                </a:gdLst>
                <a:ahLst/>
                <a:cxnLst>
                  <a:cxn ang="0">
                    <a:pos x="T0" y="T1"/>
                  </a:cxn>
                  <a:cxn ang="0">
                    <a:pos x="T2" y="T3"/>
                  </a:cxn>
                  <a:cxn ang="0">
                    <a:pos x="T4" y="T5"/>
                  </a:cxn>
                  <a:cxn ang="0">
                    <a:pos x="T6" y="T7"/>
                  </a:cxn>
                  <a:cxn ang="0">
                    <a:pos x="T8" y="T9"/>
                  </a:cxn>
                </a:cxnLst>
                <a:rect l="0" t="0" r="r" b="b"/>
                <a:pathLst>
                  <a:path w="904" h="5">
                    <a:moveTo>
                      <a:pt x="904" y="5"/>
                    </a:moveTo>
                    <a:cubicBezTo>
                      <a:pt x="603" y="5"/>
                      <a:pt x="301" y="5"/>
                      <a:pt x="0" y="5"/>
                    </a:cubicBezTo>
                    <a:cubicBezTo>
                      <a:pt x="0" y="3"/>
                      <a:pt x="0" y="2"/>
                      <a:pt x="0" y="0"/>
                    </a:cubicBezTo>
                    <a:cubicBezTo>
                      <a:pt x="301" y="0"/>
                      <a:pt x="603" y="0"/>
                      <a:pt x="904" y="0"/>
                    </a:cubicBezTo>
                    <a:cubicBezTo>
                      <a:pt x="904" y="2"/>
                      <a:pt x="904" y="3"/>
                      <a:pt x="904"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Freeform 58">
                <a:extLst>
                  <a:ext uri="{FF2B5EF4-FFF2-40B4-BE49-F238E27FC236}">
                    <a16:creationId xmlns:a16="http://schemas.microsoft.com/office/drawing/2014/main" id="{BA25DDB5-23B6-1C47-90FF-16B66167C558}"/>
                  </a:ext>
                </a:extLst>
              </p:cNvPr>
              <p:cNvSpPr>
                <a:spLocks/>
              </p:cNvSpPr>
              <p:nvPr/>
            </p:nvSpPr>
            <p:spPr bwMode="auto">
              <a:xfrm>
                <a:off x="5885936" y="3310065"/>
                <a:ext cx="424814" cy="2344"/>
              </a:xfrm>
              <a:custGeom>
                <a:avLst/>
                <a:gdLst>
                  <a:gd name="T0" fmla="*/ 0 w 872"/>
                  <a:gd name="T1" fmla="*/ 0 h 5"/>
                  <a:gd name="T2" fmla="*/ 872 w 872"/>
                  <a:gd name="T3" fmla="*/ 0 h 5"/>
                  <a:gd name="T4" fmla="*/ 872 w 872"/>
                  <a:gd name="T5" fmla="*/ 5 h 5"/>
                  <a:gd name="T6" fmla="*/ 0 w 872"/>
                  <a:gd name="T7" fmla="*/ 5 h 5"/>
                  <a:gd name="T8" fmla="*/ 0 w 872"/>
                  <a:gd name="T9" fmla="*/ 0 h 5"/>
                </a:gdLst>
                <a:ahLst/>
                <a:cxnLst>
                  <a:cxn ang="0">
                    <a:pos x="T0" y="T1"/>
                  </a:cxn>
                  <a:cxn ang="0">
                    <a:pos x="T2" y="T3"/>
                  </a:cxn>
                  <a:cxn ang="0">
                    <a:pos x="T4" y="T5"/>
                  </a:cxn>
                  <a:cxn ang="0">
                    <a:pos x="T6" y="T7"/>
                  </a:cxn>
                  <a:cxn ang="0">
                    <a:pos x="T8" y="T9"/>
                  </a:cxn>
                </a:cxnLst>
                <a:rect l="0" t="0" r="r" b="b"/>
                <a:pathLst>
                  <a:path w="872" h="5">
                    <a:moveTo>
                      <a:pt x="0" y="0"/>
                    </a:moveTo>
                    <a:cubicBezTo>
                      <a:pt x="291" y="0"/>
                      <a:pt x="582" y="0"/>
                      <a:pt x="872" y="0"/>
                    </a:cubicBezTo>
                    <a:cubicBezTo>
                      <a:pt x="872" y="2"/>
                      <a:pt x="872" y="4"/>
                      <a:pt x="872" y="5"/>
                    </a:cubicBezTo>
                    <a:cubicBezTo>
                      <a:pt x="582" y="5"/>
                      <a:pt x="291" y="5"/>
                      <a:pt x="0" y="5"/>
                    </a:cubicBezTo>
                    <a:cubicBezTo>
                      <a:pt x="0" y="4"/>
                      <a:pt x="0" y="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Freeform 59">
                <a:extLst>
                  <a:ext uri="{FF2B5EF4-FFF2-40B4-BE49-F238E27FC236}">
                    <a16:creationId xmlns:a16="http://schemas.microsoft.com/office/drawing/2014/main" id="{F76663DA-F055-F54E-BDF0-9C4E996B8F75}"/>
                  </a:ext>
                </a:extLst>
              </p:cNvPr>
              <p:cNvSpPr>
                <a:spLocks/>
              </p:cNvSpPr>
              <p:nvPr/>
            </p:nvSpPr>
            <p:spPr bwMode="auto">
              <a:xfrm>
                <a:off x="5890917" y="3298346"/>
                <a:ext cx="415439" cy="5860"/>
              </a:xfrm>
              <a:custGeom>
                <a:avLst/>
                <a:gdLst>
                  <a:gd name="T0" fmla="*/ 0 w 853"/>
                  <a:gd name="T1" fmla="*/ 0 h 12"/>
                  <a:gd name="T2" fmla="*/ 853 w 853"/>
                  <a:gd name="T3" fmla="*/ 0 h 12"/>
                  <a:gd name="T4" fmla="*/ 0 w 853"/>
                  <a:gd name="T5" fmla="*/ 0 h 12"/>
                </a:gdLst>
                <a:ahLst/>
                <a:cxnLst>
                  <a:cxn ang="0">
                    <a:pos x="T0" y="T1"/>
                  </a:cxn>
                  <a:cxn ang="0">
                    <a:pos x="T2" y="T3"/>
                  </a:cxn>
                  <a:cxn ang="0">
                    <a:pos x="T4" y="T5"/>
                  </a:cxn>
                </a:cxnLst>
                <a:rect l="0" t="0" r="r" b="b"/>
                <a:pathLst>
                  <a:path w="853" h="12">
                    <a:moveTo>
                      <a:pt x="0" y="0"/>
                    </a:moveTo>
                    <a:cubicBezTo>
                      <a:pt x="284" y="0"/>
                      <a:pt x="568" y="0"/>
                      <a:pt x="853" y="0"/>
                    </a:cubicBezTo>
                    <a:cubicBezTo>
                      <a:pt x="843" y="8"/>
                      <a:pt x="34" y="1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Freeform 60">
                <a:extLst>
                  <a:ext uri="{FF2B5EF4-FFF2-40B4-BE49-F238E27FC236}">
                    <a16:creationId xmlns:a16="http://schemas.microsoft.com/office/drawing/2014/main" id="{D1B2B5BA-0871-774D-9B93-DC09ACAB3F0A}"/>
                  </a:ext>
                </a:extLst>
              </p:cNvPr>
              <p:cNvSpPr>
                <a:spLocks/>
              </p:cNvSpPr>
              <p:nvPr/>
            </p:nvSpPr>
            <p:spPr bwMode="auto">
              <a:xfrm>
                <a:off x="5897656" y="3282232"/>
                <a:ext cx="401376" cy="5860"/>
              </a:xfrm>
              <a:custGeom>
                <a:avLst/>
                <a:gdLst>
                  <a:gd name="T0" fmla="*/ 0 w 824"/>
                  <a:gd name="T1" fmla="*/ 0 h 12"/>
                  <a:gd name="T2" fmla="*/ 824 w 824"/>
                  <a:gd name="T3" fmla="*/ 0 h 12"/>
                  <a:gd name="T4" fmla="*/ 0 w 824"/>
                  <a:gd name="T5" fmla="*/ 0 h 12"/>
                </a:gdLst>
                <a:ahLst/>
                <a:cxnLst>
                  <a:cxn ang="0">
                    <a:pos x="T0" y="T1"/>
                  </a:cxn>
                  <a:cxn ang="0">
                    <a:pos x="T2" y="T3"/>
                  </a:cxn>
                  <a:cxn ang="0">
                    <a:pos x="T4" y="T5"/>
                  </a:cxn>
                </a:cxnLst>
                <a:rect l="0" t="0" r="r" b="b"/>
                <a:pathLst>
                  <a:path w="824" h="12">
                    <a:moveTo>
                      <a:pt x="0" y="0"/>
                    </a:moveTo>
                    <a:cubicBezTo>
                      <a:pt x="274" y="0"/>
                      <a:pt x="549" y="0"/>
                      <a:pt x="824" y="0"/>
                    </a:cubicBezTo>
                    <a:cubicBezTo>
                      <a:pt x="813" y="9"/>
                      <a:pt x="28" y="1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Freeform 61">
                <a:extLst>
                  <a:ext uri="{FF2B5EF4-FFF2-40B4-BE49-F238E27FC236}">
                    <a16:creationId xmlns:a16="http://schemas.microsoft.com/office/drawing/2014/main" id="{5053CE89-483E-4C42-A928-E8AE91F315D5}"/>
                  </a:ext>
                </a:extLst>
              </p:cNvPr>
              <p:cNvSpPr>
                <a:spLocks/>
              </p:cNvSpPr>
              <p:nvPr/>
            </p:nvSpPr>
            <p:spPr bwMode="auto">
              <a:xfrm>
                <a:off x="5904980" y="3271099"/>
                <a:ext cx="387900" cy="5860"/>
              </a:xfrm>
              <a:custGeom>
                <a:avLst/>
                <a:gdLst>
                  <a:gd name="T0" fmla="*/ 0 w 796"/>
                  <a:gd name="T1" fmla="*/ 0 h 12"/>
                  <a:gd name="T2" fmla="*/ 796 w 796"/>
                  <a:gd name="T3" fmla="*/ 0 h 12"/>
                  <a:gd name="T4" fmla="*/ 0 w 796"/>
                  <a:gd name="T5" fmla="*/ 0 h 12"/>
                </a:gdLst>
                <a:ahLst/>
                <a:cxnLst>
                  <a:cxn ang="0">
                    <a:pos x="T0" y="T1"/>
                  </a:cxn>
                  <a:cxn ang="0">
                    <a:pos x="T2" y="T3"/>
                  </a:cxn>
                  <a:cxn ang="0">
                    <a:pos x="T4" y="T5"/>
                  </a:cxn>
                </a:cxnLst>
                <a:rect l="0" t="0" r="r" b="b"/>
                <a:pathLst>
                  <a:path w="796" h="12">
                    <a:moveTo>
                      <a:pt x="0" y="0"/>
                    </a:moveTo>
                    <a:cubicBezTo>
                      <a:pt x="265" y="0"/>
                      <a:pt x="530" y="0"/>
                      <a:pt x="796" y="0"/>
                    </a:cubicBezTo>
                    <a:cubicBezTo>
                      <a:pt x="786" y="8"/>
                      <a:pt x="31" y="1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Freeform 62">
                <a:extLst>
                  <a:ext uri="{FF2B5EF4-FFF2-40B4-BE49-F238E27FC236}">
                    <a16:creationId xmlns:a16="http://schemas.microsoft.com/office/drawing/2014/main" id="{2F7EBD7B-41A5-C34B-888A-1DBA15DB203E}"/>
                  </a:ext>
                </a:extLst>
              </p:cNvPr>
              <p:cNvSpPr>
                <a:spLocks/>
              </p:cNvSpPr>
              <p:nvPr/>
            </p:nvSpPr>
            <p:spPr bwMode="auto">
              <a:xfrm>
                <a:off x="6166607" y="2957322"/>
                <a:ext cx="47755" cy="13770"/>
              </a:xfrm>
              <a:custGeom>
                <a:avLst/>
                <a:gdLst>
                  <a:gd name="T0" fmla="*/ 0 w 98"/>
                  <a:gd name="T1" fmla="*/ 28 h 28"/>
                  <a:gd name="T2" fmla="*/ 0 w 98"/>
                  <a:gd name="T3" fmla="*/ 0 h 28"/>
                  <a:gd name="T4" fmla="*/ 98 w 98"/>
                  <a:gd name="T5" fmla="*/ 0 h 28"/>
                  <a:gd name="T6" fmla="*/ 98 w 98"/>
                  <a:gd name="T7" fmla="*/ 28 h 28"/>
                  <a:gd name="T8" fmla="*/ 0 w 98"/>
                  <a:gd name="T9" fmla="*/ 28 h 28"/>
                </a:gdLst>
                <a:ahLst/>
                <a:cxnLst>
                  <a:cxn ang="0">
                    <a:pos x="T0" y="T1"/>
                  </a:cxn>
                  <a:cxn ang="0">
                    <a:pos x="T2" y="T3"/>
                  </a:cxn>
                  <a:cxn ang="0">
                    <a:pos x="T4" y="T5"/>
                  </a:cxn>
                  <a:cxn ang="0">
                    <a:pos x="T6" y="T7"/>
                  </a:cxn>
                  <a:cxn ang="0">
                    <a:pos x="T8" y="T9"/>
                  </a:cxn>
                </a:cxnLst>
                <a:rect l="0" t="0" r="r" b="b"/>
                <a:pathLst>
                  <a:path w="98" h="28">
                    <a:moveTo>
                      <a:pt x="0" y="28"/>
                    </a:moveTo>
                    <a:cubicBezTo>
                      <a:pt x="0" y="18"/>
                      <a:pt x="0" y="10"/>
                      <a:pt x="0" y="0"/>
                    </a:cubicBezTo>
                    <a:cubicBezTo>
                      <a:pt x="32" y="0"/>
                      <a:pt x="64" y="0"/>
                      <a:pt x="98" y="0"/>
                    </a:cubicBezTo>
                    <a:cubicBezTo>
                      <a:pt x="98" y="9"/>
                      <a:pt x="98" y="18"/>
                      <a:pt x="98" y="28"/>
                    </a:cubicBezTo>
                    <a:cubicBezTo>
                      <a:pt x="65" y="28"/>
                      <a:pt x="33" y="28"/>
                      <a:pt x="0"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Freeform 63">
                <a:extLst>
                  <a:ext uri="{FF2B5EF4-FFF2-40B4-BE49-F238E27FC236}">
                    <a16:creationId xmlns:a16="http://schemas.microsoft.com/office/drawing/2014/main" id="{0FFA8CA7-2BA8-204C-9056-1B637FB9CCC3}"/>
                  </a:ext>
                </a:extLst>
              </p:cNvPr>
              <p:cNvSpPr>
                <a:spLocks/>
              </p:cNvSpPr>
              <p:nvPr/>
            </p:nvSpPr>
            <p:spPr bwMode="auto">
              <a:xfrm>
                <a:off x="6106254" y="2957322"/>
                <a:ext cx="47755" cy="13184"/>
              </a:xfrm>
              <a:custGeom>
                <a:avLst/>
                <a:gdLst>
                  <a:gd name="T0" fmla="*/ 0 w 98"/>
                  <a:gd name="T1" fmla="*/ 27 h 27"/>
                  <a:gd name="T2" fmla="*/ 0 w 98"/>
                  <a:gd name="T3" fmla="*/ 0 h 27"/>
                  <a:gd name="T4" fmla="*/ 98 w 98"/>
                  <a:gd name="T5" fmla="*/ 0 h 27"/>
                  <a:gd name="T6" fmla="*/ 98 w 98"/>
                  <a:gd name="T7" fmla="*/ 27 h 27"/>
                  <a:gd name="T8" fmla="*/ 0 w 98"/>
                  <a:gd name="T9" fmla="*/ 27 h 27"/>
                </a:gdLst>
                <a:ahLst/>
                <a:cxnLst>
                  <a:cxn ang="0">
                    <a:pos x="T0" y="T1"/>
                  </a:cxn>
                  <a:cxn ang="0">
                    <a:pos x="T2" y="T3"/>
                  </a:cxn>
                  <a:cxn ang="0">
                    <a:pos x="T4" y="T5"/>
                  </a:cxn>
                  <a:cxn ang="0">
                    <a:pos x="T6" y="T7"/>
                  </a:cxn>
                  <a:cxn ang="0">
                    <a:pos x="T8" y="T9"/>
                  </a:cxn>
                </a:cxnLst>
                <a:rect l="0" t="0" r="r" b="b"/>
                <a:pathLst>
                  <a:path w="98" h="27">
                    <a:moveTo>
                      <a:pt x="0" y="27"/>
                    </a:moveTo>
                    <a:cubicBezTo>
                      <a:pt x="0" y="18"/>
                      <a:pt x="0" y="9"/>
                      <a:pt x="0" y="0"/>
                    </a:cubicBezTo>
                    <a:cubicBezTo>
                      <a:pt x="33" y="0"/>
                      <a:pt x="65" y="0"/>
                      <a:pt x="98" y="0"/>
                    </a:cubicBezTo>
                    <a:cubicBezTo>
                      <a:pt x="98" y="9"/>
                      <a:pt x="98" y="17"/>
                      <a:pt x="98" y="27"/>
                    </a:cubicBezTo>
                    <a:cubicBezTo>
                      <a:pt x="66" y="27"/>
                      <a:pt x="34" y="27"/>
                      <a:pt x="0"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Freeform 64">
                <a:extLst>
                  <a:ext uri="{FF2B5EF4-FFF2-40B4-BE49-F238E27FC236}">
                    <a16:creationId xmlns:a16="http://schemas.microsoft.com/office/drawing/2014/main" id="{2CF23270-F2AA-9841-B0BE-978F29BF3BB0}"/>
                  </a:ext>
                </a:extLst>
              </p:cNvPr>
              <p:cNvSpPr>
                <a:spLocks/>
              </p:cNvSpPr>
              <p:nvPr/>
            </p:nvSpPr>
            <p:spPr bwMode="auto">
              <a:xfrm>
                <a:off x="6045901" y="2957322"/>
                <a:ext cx="47755" cy="13184"/>
              </a:xfrm>
              <a:custGeom>
                <a:avLst/>
                <a:gdLst>
                  <a:gd name="T0" fmla="*/ 98 w 98"/>
                  <a:gd name="T1" fmla="*/ 0 h 27"/>
                  <a:gd name="T2" fmla="*/ 98 w 98"/>
                  <a:gd name="T3" fmla="*/ 27 h 27"/>
                  <a:gd name="T4" fmla="*/ 0 w 98"/>
                  <a:gd name="T5" fmla="*/ 27 h 27"/>
                  <a:gd name="T6" fmla="*/ 0 w 98"/>
                  <a:gd name="T7" fmla="*/ 0 h 27"/>
                  <a:gd name="T8" fmla="*/ 98 w 98"/>
                  <a:gd name="T9" fmla="*/ 0 h 27"/>
                </a:gdLst>
                <a:ahLst/>
                <a:cxnLst>
                  <a:cxn ang="0">
                    <a:pos x="T0" y="T1"/>
                  </a:cxn>
                  <a:cxn ang="0">
                    <a:pos x="T2" y="T3"/>
                  </a:cxn>
                  <a:cxn ang="0">
                    <a:pos x="T4" y="T5"/>
                  </a:cxn>
                  <a:cxn ang="0">
                    <a:pos x="T6" y="T7"/>
                  </a:cxn>
                  <a:cxn ang="0">
                    <a:pos x="T8" y="T9"/>
                  </a:cxn>
                </a:cxnLst>
                <a:rect l="0" t="0" r="r" b="b"/>
                <a:pathLst>
                  <a:path w="98" h="27">
                    <a:moveTo>
                      <a:pt x="98" y="0"/>
                    </a:moveTo>
                    <a:cubicBezTo>
                      <a:pt x="98" y="10"/>
                      <a:pt x="98" y="18"/>
                      <a:pt x="98" y="27"/>
                    </a:cubicBezTo>
                    <a:cubicBezTo>
                      <a:pt x="66" y="27"/>
                      <a:pt x="34" y="27"/>
                      <a:pt x="0" y="27"/>
                    </a:cubicBezTo>
                    <a:cubicBezTo>
                      <a:pt x="0" y="18"/>
                      <a:pt x="0" y="10"/>
                      <a:pt x="0" y="0"/>
                    </a:cubicBezTo>
                    <a:cubicBezTo>
                      <a:pt x="32" y="0"/>
                      <a:pt x="64" y="0"/>
                      <a:pt x="9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Freeform 65">
                <a:extLst>
                  <a:ext uri="{FF2B5EF4-FFF2-40B4-BE49-F238E27FC236}">
                    <a16:creationId xmlns:a16="http://schemas.microsoft.com/office/drawing/2014/main" id="{15587FF8-0366-074D-BB1E-EF6E585147EC}"/>
                  </a:ext>
                </a:extLst>
              </p:cNvPr>
              <p:cNvSpPr>
                <a:spLocks/>
              </p:cNvSpPr>
              <p:nvPr/>
            </p:nvSpPr>
            <p:spPr bwMode="auto">
              <a:xfrm>
                <a:off x="5984962" y="2957322"/>
                <a:ext cx="48048" cy="13184"/>
              </a:xfrm>
              <a:custGeom>
                <a:avLst/>
                <a:gdLst>
                  <a:gd name="T0" fmla="*/ 99 w 99"/>
                  <a:gd name="T1" fmla="*/ 0 h 27"/>
                  <a:gd name="T2" fmla="*/ 99 w 99"/>
                  <a:gd name="T3" fmla="*/ 27 h 27"/>
                  <a:gd name="T4" fmla="*/ 0 w 99"/>
                  <a:gd name="T5" fmla="*/ 27 h 27"/>
                  <a:gd name="T6" fmla="*/ 0 w 99"/>
                  <a:gd name="T7" fmla="*/ 0 h 27"/>
                  <a:gd name="T8" fmla="*/ 99 w 99"/>
                  <a:gd name="T9" fmla="*/ 0 h 27"/>
                </a:gdLst>
                <a:ahLst/>
                <a:cxnLst>
                  <a:cxn ang="0">
                    <a:pos x="T0" y="T1"/>
                  </a:cxn>
                  <a:cxn ang="0">
                    <a:pos x="T2" y="T3"/>
                  </a:cxn>
                  <a:cxn ang="0">
                    <a:pos x="T4" y="T5"/>
                  </a:cxn>
                  <a:cxn ang="0">
                    <a:pos x="T6" y="T7"/>
                  </a:cxn>
                  <a:cxn ang="0">
                    <a:pos x="T8" y="T9"/>
                  </a:cxn>
                </a:cxnLst>
                <a:rect l="0" t="0" r="r" b="b"/>
                <a:pathLst>
                  <a:path w="99" h="27">
                    <a:moveTo>
                      <a:pt x="99" y="0"/>
                    </a:moveTo>
                    <a:cubicBezTo>
                      <a:pt x="99" y="10"/>
                      <a:pt x="99" y="18"/>
                      <a:pt x="99" y="27"/>
                    </a:cubicBezTo>
                    <a:cubicBezTo>
                      <a:pt x="66" y="27"/>
                      <a:pt x="34" y="27"/>
                      <a:pt x="0" y="27"/>
                    </a:cubicBezTo>
                    <a:cubicBezTo>
                      <a:pt x="0" y="18"/>
                      <a:pt x="0" y="10"/>
                      <a:pt x="0" y="0"/>
                    </a:cubicBezTo>
                    <a:cubicBezTo>
                      <a:pt x="32" y="0"/>
                      <a:pt x="65" y="0"/>
                      <a:pt x="9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 name="Freeform 66">
                <a:extLst>
                  <a:ext uri="{FF2B5EF4-FFF2-40B4-BE49-F238E27FC236}">
                    <a16:creationId xmlns:a16="http://schemas.microsoft.com/office/drawing/2014/main" id="{9F40719C-327E-EF44-BE78-F98F8C1CDC7F}"/>
                  </a:ext>
                </a:extLst>
              </p:cNvPr>
              <p:cNvSpPr>
                <a:spLocks/>
              </p:cNvSpPr>
              <p:nvPr/>
            </p:nvSpPr>
            <p:spPr bwMode="auto">
              <a:xfrm>
                <a:off x="5918750" y="2958201"/>
                <a:ext cx="50978" cy="29298"/>
              </a:xfrm>
              <a:custGeom>
                <a:avLst/>
                <a:gdLst>
                  <a:gd name="T0" fmla="*/ 0 w 105"/>
                  <a:gd name="T1" fmla="*/ 33 h 60"/>
                  <a:gd name="T2" fmla="*/ 94 w 105"/>
                  <a:gd name="T3" fmla="*/ 0 h 60"/>
                  <a:gd name="T4" fmla="*/ 105 w 105"/>
                  <a:gd name="T5" fmla="*/ 27 h 60"/>
                  <a:gd name="T6" fmla="*/ 11 w 105"/>
                  <a:gd name="T7" fmla="*/ 60 h 60"/>
                  <a:gd name="T8" fmla="*/ 0 w 105"/>
                  <a:gd name="T9" fmla="*/ 33 h 60"/>
                </a:gdLst>
                <a:ahLst/>
                <a:cxnLst>
                  <a:cxn ang="0">
                    <a:pos x="T0" y="T1"/>
                  </a:cxn>
                  <a:cxn ang="0">
                    <a:pos x="T2" y="T3"/>
                  </a:cxn>
                  <a:cxn ang="0">
                    <a:pos x="T4" y="T5"/>
                  </a:cxn>
                  <a:cxn ang="0">
                    <a:pos x="T6" y="T7"/>
                  </a:cxn>
                  <a:cxn ang="0">
                    <a:pos x="T8" y="T9"/>
                  </a:cxn>
                </a:cxnLst>
                <a:rect l="0" t="0" r="r" b="b"/>
                <a:pathLst>
                  <a:path w="105" h="60">
                    <a:moveTo>
                      <a:pt x="0" y="33"/>
                    </a:moveTo>
                    <a:cubicBezTo>
                      <a:pt x="33" y="22"/>
                      <a:pt x="63" y="11"/>
                      <a:pt x="94" y="0"/>
                    </a:cubicBezTo>
                    <a:cubicBezTo>
                      <a:pt x="98" y="9"/>
                      <a:pt x="101" y="17"/>
                      <a:pt x="105" y="27"/>
                    </a:cubicBezTo>
                    <a:cubicBezTo>
                      <a:pt x="74" y="38"/>
                      <a:pt x="43" y="49"/>
                      <a:pt x="11" y="60"/>
                    </a:cubicBezTo>
                    <a:cubicBezTo>
                      <a:pt x="7" y="51"/>
                      <a:pt x="4" y="43"/>
                      <a:pt x="0" y="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 name="Freeform 67">
                <a:extLst>
                  <a:ext uri="{FF2B5EF4-FFF2-40B4-BE49-F238E27FC236}">
                    <a16:creationId xmlns:a16="http://schemas.microsoft.com/office/drawing/2014/main" id="{D26CA8FD-4FF3-3C44-9AAC-7A58D28ACF87}"/>
                  </a:ext>
                </a:extLst>
              </p:cNvPr>
              <p:cNvSpPr>
                <a:spLocks/>
              </p:cNvSpPr>
              <p:nvPr/>
            </p:nvSpPr>
            <p:spPr bwMode="auto">
              <a:xfrm>
                <a:off x="6229597" y="2958201"/>
                <a:ext cx="50685" cy="29298"/>
              </a:xfrm>
              <a:custGeom>
                <a:avLst/>
                <a:gdLst>
                  <a:gd name="T0" fmla="*/ 0 w 104"/>
                  <a:gd name="T1" fmla="*/ 28 h 60"/>
                  <a:gd name="T2" fmla="*/ 9 w 104"/>
                  <a:gd name="T3" fmla="*/ 0 h 60"/>
                  <a:gd name="T4" fmla="*/ 104 w 104"/>
                  <a:gd name="T5" fmla="*/ 33 h 60"/>
                  <a:gd name="T6" fmla="*/ 94 w 104"/>
                  <a:gd name="T7" fmla="*/ 60 h 60"/>
                  <a:gd name="T8" fmla="*/ 0 w 104"/>
                  <a:gd name="T9" fmla="*/ 28 h 60"/>
                </a:gdLst>
                <a:ahLst/>
                <a:cxnLst>
                  <a:cxn ang="0">
                    <a:pos x="T0" y="T1"/>
                  </a:cxn>
                  <a:cxn ang="0">
                    <a:pos x="T2" y="T3"/>
                  </a:cxn>
                  <a:cxn ang="0">
                    <a:pos x="T4" y="T5"/>
                  </a:cxn>
                  <a:cxn ang="0">
                    <a:pos x="T6" y="T7"/>
                  </a:cxn>
                  <a:cxn ang="0">
                    <a:pos x="T8" y="T9"/>
                  </a:cxn>
                </a:cxnLst>
                <a:rect l="0" t="0" r="r" b="b"/>
                <a:pathLst>
                  <a:path w="104" h="60">
                    <a:moveTo>
                      <a:pt x="0" y="28"/>
                    </a:moveTo>
                    <a:cubicBezTo>
                      <a:pt x="3" y="18"/>
                      <a:pt x="6" y="10"/>
                      <a:pt x="9" y="0"/>
                    </a:cubicBezTo>
                    <a:cubicBezTo>
                      <a:pt x="40" y="11"/>
                      <a:pt x="71" y="21"/>
                      <a:pt x="104" y="33"/>
                    </a:cubicBezTo>
                    <a:cubicBezTo>
                      <a:pt x="100" y="42"/>
                      <a:pt x="98" y="50"/>
                      <a:pt x="94" y="60"/>
                    </a:cubicBezTo>
                    <a:cubicBezTo>
                      <a:pt x="63" y="50"/>
                      <a:pt x="32" y="39"/>
                      <a:pt x="0"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 name="Freeform 68">
                <a:extLst>
                  <a:ext uri="{FF2B5EF4-FFF2-40B4-BE49-F238E27FC236}">
                    <a16:creationId xmlns:a16="http://schemas.microsoft.com/office/drawing/2014/main" id="{57EB974D-B030-8443-B4EE-A542691361E4}"/>
                  </a:ext>
                </a:extLst>
              </p:cNvPr>
              <p:cNvSpPr>
                <a:spLocks/>
              </p:cNvSpPr>
              <p:nvPr/>
            </p:nvSpPr>
            <p:spPr bwMode="auto">
              <a:xfrm>
                <a:off x="6336533" y="3018847"/>
                <a:ext cx="74123" cy="7617"/>
              </a:xfrm>
              <a:custGeom>
                <a:avLst/>
                <a:gdLst>
                  <a:gd name="T0" fmla="*/ 5 w 152"/>
                  <a:gd name="T1" fmla="*/ 0 h 16"/>
                  <a:gd name="T2" fmla="*/ 137 w 152"/>
                  <a:gd name="T3" fmla="*/ 1 h 16"/>
                  <a:gd name="T4" fmla="*/ 152 w 152"/>
                  <a:gd name="T5" fmla="*/ 9 h 16"/>
                  <a:gd name="T6" fmla="*/ 149 w 152"/>
                  <a:gd name="T7" fmla="*/ 16 h 16"/>
                  <a:gd name="T8" fmla="*/ 10 w 152"/>
                  <a:gd name="T9" fmla="*/ 16 h 16"/>
                  <a:gd name="T10" fmla="*/ 0 w 152"/>
                  <a:gd name="T11" fmla="*/ 4 h 16"/>
                  <a:gd name="T12" fmla="*/ 5 w 152"/>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152" h="16">
                    <a:moveTo>
                      <a:pt x="5" y="0"/>
                    </a:moveTo>
                    <a:cubicBezTo>
                      <a:pt x="49" y="0"/>
                      <a:pt x="93" y="0"/>
                      <a:pt x="137" y="1"/>
                    </a:cubicBezTo>
                    <a:cubicBezTo>
                      <a:pt x="142" y="1"/>
                      <a:pt x="147" y="6"/>
                      <a:pt x="152" y="9"/>
                    </a:cubicBezTo>
                    <a:cubicBezTo>
                      <a:pt x="151" y="11"/>
                      <a:pt x="150" y="14"/>
                      <a:pt x="149" y="16"/>
                    </a:cubicBezTo>
                    <a:cubicBezTo>
                      <a:pt x="103" y="16"/>
                      <a:pt x="56" y="16"/>
                      <a:pt x="10" y="16"/>
                    </a:cubicBezTo>
                    <a:cubicBezTo>
                      <a:pt x="7" y="15"/>
                      <a:pt x="4" y="8"/>
                      <a:pt x="0" y="4"/>
                    </a:cubicBezTo>
                    <a:cubicBezTo>
                      <a:pt x="2" y="3"/>
                      <a:pt x="4" y="2"/>
                      <a:pt x="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 name="Freeform 69">
                <a:extLst>
                  <a:ext uri="{FF2B5EF4-FFF2-40B4-BE49-F238E27FC236}">
                    <a16:creationId xmlns:a16="http://schemas.microsoft.com/office/drawing/2014/main" id="{ADE707D7-7041-A24F-80DC-7EAA0F8CC77C}"/>
                  </a:ext>
                </a:extLst>
              </p:cNvPr>
              <p:cNvSpPr>
                <a:spLocks/>
              </p:cNvSpPr>
              <p:nvPr/>
            </p:nvSpPr>
            <p:spPr bwMode="auto">
              <a:xfrm>
                <a:off x="5779293" y="3018847"/>
                <a:ext cx="66798" cy="7617"/>
              </a:xfrm>
              <a:custGeom>
                <a:avLst/>
                <a:gdLst>
                  <a:gd name="T0" fmla="*/ 0 w 137"/>
                  <a:gd name="T1" fmla="*/ 10 h 16"/>
                  <a:gd name="T2" fmla="*/ 12 w 137"/>
                  <a:gd name="T3" fmla="*/ 1 h 16"/>
                  <a:gd name="T4" fmla="*/ 126 w 137"/>
                  <a:gd name="T5" fmla="*/ 0 h 16"/>
                  <a:gd name="T6" fmla="*/ 137 w 137"/>
                  <a:gd name="T7" fmla="*/ 8 h 16"/>
                  <a:gd name="T8" fmla="*/ 125 w 137"/>
                  <a:gd name="T9" fmla="*/ 16 h 16"/>
                  <a:gd name="T10" fmla="*/ 5 w 137"/>
                  <a:gd name="T11" fmla="*/ 16 h 16"/>
                  <a:gd name="T12" fmla="*/ 0 w 137"/>
                  <a:gd name="T13" fmla="*/ 10 h 16"/>
                </a:gdLst>
                <a:ahLst/>
                <a:cxnLst>
                  <a:cxn ang="0">
                    <a:pos x="T0" y="T1"/>
                  </a:cxn>
                  <a:cxn ang="0">
                    <a:pos x="T2" y="T3"/>
                  </a:cxn>
                  <a:cxn ang="0">
                    <a:pos x="T4" y="T5"/>
                  </a:cxn>
                  <a:cxn ang="0">
                    <a:pos x="T6" y="T7"/>
                  </a:cxn>
                  <a:cxn ang="0">
                    <a:pos x="T8" y="T9"/>
                  </a:cxn>
                  <a:cxn ang="0">
                    <a:pos x="T10" y="T11"/>
                  </a:cxn>
                  <a:cxn ang="0">
                    <a:pos x="T12" y="T13"/>
                  </a:cxn>
                </a:cxnLst>
                <a:rect l="0" t="0" r="r" b="b"/>
                <a:pathLst>
                  <a:path w="137" h="16">
                    <a:moveTo>
                      <a:pt x="0" y="10"/>
                    </a:moveTo>
                    <a:cubicBezTo>
                      <a:pt x="4" y="7"/>
                      <a:pt x="8" y="1"/>
                      <a:pt x="12" y="1"/>
                    </a:cubicBezTo>
                    <a:cubicBezTo>
                      <a:pt x="50" y="0"/>
                      <a:pt x="88" y="0"/>
                      <a:pt x="126" y="0"/>
                    </a:cubicBezTo>
                    <a:cubicBezTo>
                      <a:pt x="130" y="0"/>
                      <a:pt x="133" y="5"/>
                      <a:pt x="137" y="8"/>
                    </a:cubicBezTo>
                    <a:cubicBezTo>
                      <a:pt x="133" y="11"/>
                      <a:pt x="129" y="16"/>
                      <a:pt x="125" y="16"/>
                    </a:cubicBezTo>
                    <a:cubicBezTo>
                      <a:pt x="85" y="16"/>
                      <a:pt x="45" y="16"/>
                      <a:pt x="5" y="16"/>
                    </a:cubicBezTo>
                    <a:cubicBezTo>
                      <a:pt x="4" y="14"/>
                      <a:pt x="2" y="12"/>
                      <a:pt x="0"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 name="Freeform 70">
                <a:extLst>
                  <a:ext uri="{FF2B5EF4-FFF2-40B4-BE49-F238E27FC236}">
                    <a16:creationId xmlns:a16="http://schemas.microsoft.com/office/drawing/2014/main" id="{87E6C268-0F78-9647-81BD-0CAD14398F74}"/>
                  </a:ext>
                </a:extLst>
              </p:cNvPr>
              <p:cNvSpPr>
                <a:spLocks/>
              </p:cNvSpPr>
              <p:nvPr/>
            </p:nvSpPr>
            <p:spPr bwMode="auto">
              <a:xfrm>
                <a:off x="5895312" y="3020312"/>
                <a:ext cx="397568" cy="2344"/>
              </a:xfrm>
              <a:custGeom>
                <a:avLst/>
                <a:gdLst>
                  <a:gd name="T0" fmla="*/ 816 w 816"/>
                  <a:gd name="T1" fmla="*/ 5 h 5"/>
                  <a:gd name="T2" fmla="*/ 0 w 816"/>
                  <a:gd name="T3" fmla="*/ 5 h 5"/>
                  <a:gd name="T4" fmla="*/ 0 w 816"/>
                  <a:gd name="T5" fmla="*/ 0 h 5"/>
                  <a:gd name="T6" fmla="*/ 816 w 816"/>
                  <a:gd name="T7" fmla="*/ 0 h 5"/>
                  <a:gd name="T8" fmla="*/ 816 w 816"/>
                  <a:gd name="T9" fmla="*/ 5 h 5"/>
                </a:gdLst>
                <a:ahLst/>
                <a:cxnLst>
                  <a:cxn ang="0">
                    <a:pos x="T0" y="T1"/>
                  </a:cxn>
                  <a:cxn ang="0">
                    <a:pos x="T2" y="T3"/>
                  </a:cxn>
                  <a:cxn ang="0">
                    <a:pos x="T4" y="T5"/>
                  </a:cxn>
                  <a:cxn ang="0">
                    <a:pos x="T6" y="T7"/>
                  </a:cxn>
                  <a:cxn ang="0">
                    <a:pos x="T8" y="T9"/>
                  </a:cxn>
                </a:cxnLst>
                <a:rect l="0" t="0" r="r" b="b"/>
                <a:pathLst>
                  <a:path w="816" h="5">
                    <a:moveTo>
                      <a:pt x="816" y="5"/>
                    </a:moveTo>
                    <a:cubicBezTo>
                      <a:pt x="544" y="5"/>
                      <a:pt x="272" y="5"/>
                      <a:pt x="0" y="5"/>
                    </a:cubicBezTo>
                    <a:cubicBezTo>
                      <a:pt x="0" y="4"/>
                      <a:pt x="0" y="2"/>
                      <a:pt x="0" y="0"/>
                    </a:cubicBezTo>
                    <a:cubicBezTo>
                      <a:pt x="272" y="0"/>
                      <a:pt x="544" y="0"/>
                      <a:pt x="816" y="0"/>
                    </a:cubicBezTo>
                    <a:cubicBezTo>
                      <a:pt x="816" y="2"/>
                      <a:pt x="816" y="4"/>
                      <a:pt x="816"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 name="Freeform 71">
                <a:extLst>
                  <a:ext uri="{FF2B5EF4-FFF2-40B4-BE49-F238E27FC236}">
                    <a16:creationId xmlns:a16="http://schemas.microsoft.com/office/drawing/2014/main" id="{83965092-9584-D84D-9529-A0428C4FF1BA}"/>
                  </a:ext>
                </a:extLst>
              </p:cNvPr>
              <p:cNvSpPr>
                <a:spLocks/>
              </p:cNvSpPr>
              <p:nvPr/>
            </p:nvSpPr>
            <p:spPr bwMode="auto">
              <a:xfrm>
                <a:off x="6048831" y="3028808"/>
                <a:ext cx="9082" cy="54201"/>
              </a:xfrm>
              <a:custGeom>
                <a:avLst/>
                <a:gdLst>
                  <a:gd name="T0" fmla="*/ 0 w 19"/>
                  <a:gd name="T1" fmla="*/ 0 h 111"/>
                  <a:gd name="T2" fmla="*/ 19 w 19"/>
                  <a:gd name="T3" fmla="*/ 0 h 111"/>
                  <a:gd name="T4" fmla="*/ 19 w 19"/>
                  <a:gd name="T5" fmla="*/ 110 h 111"/>
                  <a:gd name="T6" fmla="*/ 0 w 19"/>
                  <a:gd name="T7" fmla="*/ 111 h 111"/>
                  <a:gd name="T8" fmla="*/ 0 w 19"/>
                  <a:gd name="T9" fmla="*/ 0 h 111"/>
                </a:gdLst>
                <a:ahLst/>
                <a:cxnLst>
                  <a:cxn ang="0">
                    <a:pos x="T0" y="T1"/>
                  </a:cxn>
                  <a:cxn ang="0">
                    <a:pos x="T2" y="T3"/>
                  </a:cxn>
                  <a:cxn ang="0">
                    <a:pos x="T4" y="T5"/>
                  </a:cxn>
                  <a:cxn ang="0">
                    <a:pos x="T6" y="T7"/>
                  </a:cxn>
                  <a:cxn ang="0">
                    <a:pos x="T8" y="T9"/>
                  </a:cxn>
                </a:cxnLst>
                <a:rect l="0" t="0" r="r" b="b"/>
                <a:pathLst>
                  <a:path w="19" h="111">
                    <a:moveTo>
                      <a:pt x="0" y="0"/>
                    </a:moveTo>
                    <a:cubicBezTo>
                      <a:pt x="7" y="0"/>
                      <a:pt x="12" y="0"/>
                      <a:pt x="19" y="0"/>
                    </a:cubicBezTo>
                    <a:cubicBezTo>
                      <a:pt x="19" y="37"/>
                      <a:pt x="19" y="73"/>
                      <a:pt x="19" y="110"/>
                    </a:cubicBezTo>
                    <a:cubicBezTo>
                      <a:pt x="13" y="110"/>
                      <a:pt x="7" y="110"/>
                      <a:pt x="0" y="111"/>
                    </a:cubicBezTo>
                    <a:cubicBezTo>
                      <a:pt x="0" y="74"/>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 name="Freeform 72">
                <a:extLst>
                  <a:ext uri="{FF2B5EF4-FFF2-40B4-BE49-F238E27FC236}">
                    <a16:creationId xmlns:a16="http://schemas.microsoft.com/office/drawing/2014/main" id="{B4EE4B62-8861-DB49-BEE2-E35798A92AED}"/>
                  </a:ext>
                </a:extLst>
              </p:cNvPr>
              <p:cNvSpPr>
                <a:spLocks/>
              </p:cNvSpPr>
              <p:nvPr/>
            </p:nvSpPr>
            <p:spPr bwMode="auto">
              <a:xfrm>
                <a:off x="5906445" y="3028808"/>
                <a:ext cx="9375" cy="53615"/>
              </a:xfrm>
              <a:custGeom>
                <a:avLst/>
                <a:gdLst>
                  <a:gd name="T0" fmla="*/ 19 w 19"/>
                  <a:gd name="T1" fmla="*/ 110 h 110"/>
                  <a:gd name="T2" fmla="*/ 0 w 19"/>
                  <a:gd name="T3" fmla="*/ 110 h 110"/>
                  <a:gd name="T4" fmla="*/ 0 w 19"/>
                  <a:gd name="T5" fmla="*/ 0 h 110"/>
                  <a:gd name="T6" fmla="*/ 19 w 19"/>
                  <a:gd name="T7" fmla="*/ 0 h 110"/>
                  <a:gd name="T8" fmla="*/ 19 w 19"/>
                  <a:gd name="T9" fmla="*/ 110 h 110"/>
                </a:gdLst>
                <a:ahLst/>
                <a:cxnLst>
                  <a:cxn ang="0">
                    <a:pos x="T0" y="T1"/>
                  </a:cxn>
                  <a:cxn ang="0">
                    <a:pos x="T2" y="T3"/>
                  </a:cxn>
                  <a:cxn ang="0">
                    <a:pos x="T4" y="T5"/>
                  </a:cxn>
                  <a:cxn ang="0">
                    <a:pos x="T6" y="T7"/>
                  </a:cxn>
                  <a:cxn ang="0">
                    <a:pos x="T8" y="T9"/>
                  </a:cxn>
                </a:cxnLst>
                <a:rect l="0" t="0" r="r" b="b"/>
                <a:pathLst>
                  <a:path w="19" h="110">
                    <a:moveTo>
                      <a:pt x="19" y="110"/>
                    </a:moveTo>
                    <a:cubicBezTo>
                      <a:pt x="12" y="110"/>
                      <a:pt x="7" y="110"/>
                      <a:pt x="0" y="110"/>
                    </a:cubicBezTo>
                    <a:cubicBezTo>
                      <a:pt x="0" y="73"/>
                      <a:pt x="0" y="37"/>
                      <a:pt x="0" y="0"/>
                    </a:cubicBezTo>
                    <a:cubicBezTo>
                      <a:pt x="6" y="0"/>
                      <a:pt x="12" y="0"/>
                      <a:pt x="19" y="0"/>
                    </a:cubicBezTo>
                    <a:cubicBezTo>
                      <a:pt x="19" y="36"/>
                      <a:pt x="19" y="72"/>
                      <a:pt x="19" y="1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 name="Freeform 73">
                <a:extLst>
                  <a:ext uri="{FF2B5EF4-FFF2-40B4-BE49-F238E27FC236}">
                    <a16:creationId xmlns:a16="http://schemas.microsoft.com/office/drawing/2014/main" id="{A5FF5E35-D776-DE4F-82D3-6215916F881F}"/>
                  </a:ext>
                </a:extLst>
              </p:cNvPr>
              <p:cNvSpPr>
                <a:spLocks/>
              </p:cNvSpPr>
              <p:nvPr/>
            </p:nvSpPr>
            <p:spPr bwMode="auto">
              <a:xfrm>
                <a:off x="6231355" y="3028515"/>
                <a:ext cx="9375" cy="53908"/>
              </a:xfrm>
              <a:custGeom>
                <a:avLst/>
                <a:gdLst>
                  <a:gd name="T0" fmla="*/ 0 w 19"/>
                  <a:gd name="T1" fmla="*/ 111 h 111"/>
                  <a:gd name="T2" fmla="*/ 0 w 19"/>
                  <a:gd name="T3" fmla="*/ 1 h 111"/>
                  <a:gd name="T4" fmla="*/ 19 w 19"/>
                  <a:gd name="T5" fmla="*/ 0 h 111"/>
                  <a:gd name="T6" fmla="*/ 19 w 19"/>
                  <a:gd name="T7" fmla="*/ 111 h 111"/>
                  <a:gd name="T8" fmla="*/ 0 w 19"/>
                  <a:gd name="T9" fmla="*/ 111 h 111"/>
                </a:gdLst>
                <a:ahLst/>
                <a:cxnLst>
                  <a:cxn ang="0">
                    <a:pos x="T0" y="T1"/>
                  </a:cxn>
                  <a:cxn ang="0">
                    <a:pos x="T2" y="T3"/>
                  </a:cxn>
                  <a:cxn ang="0">
                    <a:pos x="T4" y="T5"/>
                  </a:cxn>
                  <a:cxn ang="0">
                    <a:pos x="T6" y="T7"/>
                  </a:cxn>
                  <a:cxn ang="0">
                    <a:pos x="T8" y="T9"/>
                  </a:cxn>
                </a:cxnLst>
                <a:rect l="0" t="0" r="r" b="b"/>
                <a:pathLst>
                  <a:path w="19" h="111">
                    <a:moveTo>
                      <a:pt x="0" y="111"/>
                    </a:moveTo>
                    <a:cubicBezTo>
                      <a:pt x="0" y="74"/>
                      <a:pt x="0" y="38"/>
                      <a:pt x="0" y="1"/>
                    </a:cubicBezTo>
                    <a:cubicBezTo>
                      <a:pt x="6" y="1"/>
                      <a:pt x="12" y="1"/>
                      <a:pt x="19" y="0"/>
                    </a:cubicBezTo>
                    <a:cubicBezTo>
                      <a:pt x="19" y="38"/>
                      <a:pt x="19" y="74"/>
                      <a:pt x="19" y="111"/>
                    </a:cubicBezTo>
                    <a:cubicBezTo>
                      <a:pt x="13" y="111"/>
                      <a:pt x="7" y="111"/>
                      <a:pt x="0"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 name="Freeform 74">
                <a:extLst>
                  <a:ext uri="{FF2B5EF4-FFF2-40B4-BE49-F238E27FC236}">
                    <a16:creationId xmlns:a16="http://schemas.microsoft.com/office/drawing/2014/main" id="{9702C381-10B1-7647-BB07-8620C6808A9A}"/>
                  </a:ext>
                </a:extLst>
              </p:cNvPr>
              <p:cNvSpPr>
                <a:spLocks/>
              </p:cNvSpPr>
              <p:nvPr/>
            </p:nvSpPr>
            <p:spPr bwMode="auto">
              <a:xfrm>
                <a:off x="6191510" y="3028808"/>
                <a:ext cx="8789" cy="54201"/>
              </a:xfrm>
              <a:custGeom>
                <a:avLst/>
                <a:gdLst>
                  <a:gd name="T0" fmla="*/ 0 w 18"/>
                  <a:gd name="T1" fmla="*/ 0 h 111"/>
                  <a:gd name="T2" fmla="*/ 18 w 18"/>
                  <a:gd name="T3" fmla="*/ 0 h 111"/>
                  <a:gd name="T4" fmla="*/ 18 w 18"/>
                  <a:gd name="T5" fmla="*/ 109 h 111"/>
                  <a:gd name="T6" fmla="*/ 0 w 18"/>
                  <a:gd name="T7" fmla="*/ 111 h 111"/>
                  <a:gd name="T8" fmla="*/ 0 w 18"/>
                  <a:gd name="T9" fmla="*/ 0 h 111"/>
                </a:gdLst>
                <a:ahLst/>
                <a:cxnLst>
                  <a:cxn ang="0">
                    <a:pos x="T0" y="T1"/>
                  </a:cxn>
                  <a:cxn ang="0">
                    <a:pos x="T2" y="T3"/>
                  </a:cxn>
                  <a:cxn ang="0">
                    <a:pos x="T4" y="T5"/>
                  </a:cxn>
                  <a:cxn ang="0">
                    <a:pos x="T6" y="T7"/>
                  </a:cxn>
                  <a:cxn ang="0">
                    <a:pos x="T8" y="T9"/>
                  </a:cxn>
                </a:cxnLst>
                <a:rect l="0" t="0" r="r" b="b"/>
                <a:pathLst>
                  <a:path w="18" h="111">
                    <a:moveTo>
                      <a:pt x="0" y="0"/>
                    </a:moveTo>
                    <a:cubicBezTo>
                      <a:pt x="6" y="0"/>
                      <a:pt x="11" y="0"/>
                      <a:pt x="18" y="0"/>
                    </a:cubicBezTo>
                    <a:cubicBezTo>
                      <a:pt x="18" y="36"/>
                      <a:pt x="18" y="72"/>
                      <a:pt x="18" y="109"/>
                    </a:cubicBezTo>
                    <a:cubicBezTo>
                      <a:pt x="13" y="110"/>
                      <a:pt x="7" y="110"/>
                      <a:pt x="0" y="111"/>
                    </a:cubicBezTo>
                    <a:cubicBezTo>
                      <a:pt x="0" y="74"/>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 name="Freeform 75">
                <a:extLst>
                  <a:ext uri="{FF2B5EF4-FFF2-40B4-BE49-F238E27FC236}">
                    <a16:creationId xmlns:a16="http://schemas.microsoft.com/office/drawing/2014/main" id="{C6087908-2581-9D4E-BBA7-35228343D8F3}"/>
                  </a:ext>
                </a:extLst>
              </p:cNvPr>
              <p:cNvSpPr>
                <a:spLocks/>
              </p:cNvSpPr>
              <p:nvPr/>
            </p:nvSpPr>
            <p:spPr bwMode="auto">
              <a:xfrm>
                <a:off x="6089261" y="3028808"/>
                <a:ext cx="9082" cy="54201"/>
              </a:xfrm>
              <a:custGeom>
                <a:avLst/>
                <a:gdLst>
                  <a:gd name="T0" fmla="*/ 0 w 19"/>
                  <a:gd name="T1" fmla="*/ 0 h 111"/>
                  <a:gd name="T2" fmla="*/ 19 w 19"/>
                  <a:gd name="T3" fmla="*/ 0 h 111"/>
                  <a:gd name="T4" fmla="*/ 19 w 19"/>
                  <a:gd name="T5" fmla="*/ 109 h 111"/>
                  <a:gd name="T6" fmla="*/ 0 w 19"/>
                  <a:gd name="T7" fmla="*/ 111 h 111"/>
                  <a:gd name="T8" fmla="*/ 0 w 19"/>
                  <a:gd name="T9" fmla="*/ 0 h 111"/>
                </a:gdLst>
                <a:ahLst/>
                <a:cxnLst>
                  <a:cxn ang="0">
                    <a:pos x="T0" y="T1"/>
                  </a:cxn>
                  <a:cxn ang="0">
                    <a:pos x="T2" y="T3"/>
                  </a:cxn>
                  <a:cxn ang="0">
                    <a:pos x="T4" y="T5"/>
                  </a:cxn>
                  <a:cxn ang="0">
                    <a:pos x="T6" y="T7"/>
                  </a:cxn>
                  <a:cxn ang="0">
                    <a:pos x="T8" y="T9"/>
                  </a:cxn>
                </a:cxnLst>
                <a:rect l="0" t="0" r="r" b="b"/>
                <a:pathLst>
                  <a:path w="19" h="111">
                    <a:moveTo>
                      <a:pt x="0" y="0"/>
                    </a:moveTo>
                    <a:cubicBezTo>
                      <a:pt x="6" y="0"/>
                      <a:pt x="12" y="0"/>
                      <a:pt x="19" y="0"/>
                    </a:cubicBezTo>
                    <a:cubicBezTo>
                      <a:pt x="19" y="36"/>
                      <a:pt x="19" y="72"/>
                      <a:pt x="19" y="109"/>
                    </a:cubicBezTo>
                    <a:cubicBezTo>
                      <a:pt x="13" y="110"/>
                      <a:pt x="8" y="110"/>
                      <a:pt x="0" y="111"/>
                    </a:cubicBezTo>
                    <a:cubicBezTo>
                      <a:pt x="0" y="74"/>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 name="Freeform 76">
                <a:extLst>
                  <a:ext uri="{FF2B5EF4-FFF2-40B4-BE49-F238E27FC236}">
                    <a16:creationId xmlns:a16="http://schemas.microsoft.com/office/drawing/2014/main" id="{669A6E40-1153-9D43-AA55-FBE8F915F423}"/>
                  </a:ext>
                </a:extLst>
              </p:cNvPr>
              <p:cNvSpPr>
                <a:spLocks/>
              </p:cNvSpPr>
              <p:nvPr/>
            </p:nvSpPr>
            <p:spPr bwMode="auto">
              <a:xfrm>
                <a:off x="5946875" y="3028808"/>
                <a:ext cx="9375" cy="53322"/>
              </a:xfrm>
              <a:custGeom>
                <a:avLst/>
                <a:gdLst>
                  <a:gd name="T0" fmla="*/ 0 w 19"/>
                  <a:gd name="T1" fmla="*/ 0 h 109"/>
                  <a:gd name="T2" fmla="*/ 19 w 19"/>
                  <a:gd name="T3" fmla="*/ 0 h 109"/>
                  <a:gd name="T4" fmla="*/ 19 w 19"/>
                  <a:gd name="T5" fmla="*/ 109 h 109"/>
                  <a:gd name="T6" fmla="*/ 0 w 19"/>
                  <a:gd name="T7" fmla="*/ 109 h 109"/>
                  <a:gd name="T8" fmla="*/ 0 w 19"/>
                  <a:gd name="T9" fmla="*/ 0 h 109"/>
                </a:gdLst>
                <a:ahLst/>
                <a:cxnLst>
                  <a:cxn ang="0">
                    <a:pos x="T0" y="T1"/>
                  </a:cxn>
                  <a:cxn ang="0">
                    <a:pos x="T2" y="T3"/>
                  </a:cxn>
                  <a:cxn ang="0">
                    <a:pos x="T4" y="T5"/>
                  </a:cxn>
                  <a:cxn ang="0">
                    <a:pos x="T6" y="T7"/>
                  </a:cxn>
                  <a:cxn ang="0">
                    <a:pos x="T8" y="T9"/>
                  </a:cxn>
                </a:cxnLst>
                <a:rect l="0" t="0" r="r" b="b"/>
                <a:pathLst>
                  <a:path w="19" h="109">
                    <a:moveTo>
                      <a:pt x="0" y="0"/>
                    </a:moveTo>
                    <a:cubicBezTo>
                      <a:pt x="6" y="0"/>
                      <a:pt x="12" y="0"/>
                      <a:pt x="19" y="0"/>
                    </a:cubicBezTo>
                    <a:cubicBezTo>
                      <a:pt x="19" y="36"/>
                      <a:pt x="19" y="72"/>
                      <a:pt x="19" y="109"/>
                    </a:cubicBezTo>
                    <a:cubicBezTo>
                      <a:pt x="13" y="109"/>
                      <a:pt x="7" y="109"/>
                      <a:pt x="0" y="109"/>
                    </a:cubicBezTo>
                    <a:cubicBezTo>
                      <a:pt x="0" y="73"/>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 name="Freeform 77">
                <a:extLst>
                  <a:ext uri="{FF2B5EF4-FFF2-40B4-BE49-F238E27FC236}">
                    <a16:creationId xmlns:a16="http://schemas.microsoft.com/office/drawing/2014/main" id="{8B1C16E9-1A01-834B-8A3E-8007C948D69F}"/>
                  </a:ext>
                </a:extLst>
              </p:cNvPr>
              <p:cNvSpPr>
                <a:spLocks/>
              </p:cNvSpPr>
              <p:nvPr/>
            </p:nvSpPr>
            <p:spPr bwMode="auto">
              <a:xfrm>
                <a:off x="6211432" y="3028808"/>
                <a:ext cx="8789" cy="54201"/>
              </a:xfrm>
              <a:custGeom>
                <a:avLst/>
                <a:gdLst>
                  <a:gd name="T0" fmla="*/ 0 w 18"/>
                  <a:gd name="T1" fmla="*/ 0 h 111"/>
                  <a:gd name="T2" fmla="*/ 18 w 18"/>
                  <a:gd name="T3" fmla="*/ 0 h 111"/>
                  <a:gd name="T4" fmla="*/ 18 w 18"/>
                  <a:gd name="T5" fmla="*/ 109 h 111"/>
                  <a:gd name="T6" fmla="*/ 0 w 18"/>
                  <a:gd name="T7" fmla="*/ 111 h 111"/>
                  <a:gd name="T8" fmla="*/ 0 w 18"/>
                  <a:gd name="T9" fmla="*/ 0 h 111"/>
                </a:gdLst>
                <a:ahLst/>
                <a:cxnLst>
                  <a:cxn ang="0">
                    <a:pos x="T0" y="T1"/>
                  </a:cxn>
                  <a:cxn ang="0">
                    <a:pos x="T2" y="T3"/>
                  </a:cxn>
                  <a:cxn ang="0">
                    <a:pos x="T4" y="T5"/>
                  </a:cxn>
                  <a:cxn ang="0">
                    <a:pos x="T6" y="T7"/>
                  </a:cxn>
                  <a:cxn ang="0">
                    <a:pos x="T8" y="T9"/>
                  </a:cxn>
                </a:cxnLst>
                <a:rect l="0" t="0" r="r" b="b"/>
                <a:pathLst>
                  <a:path w="18" h="111">
                    <a:moveTo>
                      <a:pt x="0" y="0"/>
                    </a:moveTo>
                    <a:cubicBezTo>
                      <a:pt x="7" y="0"/>
                      <a:pt x="12" y="0"/>
                      <a:pt x="18" y="0"/>
                    </a:cubicBezTo>
                    <a:cubicBezTo>
                      <a:pt x="18" y="36"/>
                      <a:pt x="18" y="72"/>
                      <a:pt x="18" y="109"/>
                    </a:cubicBezTo>
                    <a:cubicBezTo>
                      <a:pt x="13" y="110"/>
                      <a:pt x="7" y="110"/>
                      <a:pt x="0" y="111"/>
                    </a:cubicBezTo>
                    <a:cubicBezTo>
                      <a:pt x="0" y="74"/>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 name="Freeform 78">
                <a:extLst>
                  <a:ext uri="{FF2B5EF4-FFF2-40B4-BE49-F238E27FC236}">
                    <a16:creationId xmlns:a16="http://schemas.microsoft.com/office/drawing/2014/main" id="{C1292224-C939-D046-B8A3-5A973B706945}"/>
                  </a:ext>
                </a:extLst>
              </p:cNvPr>
              <p:cNvSpPr>
                <a:spLocks/>
              </p:cNvSpPr>
              <p:nvPr/>
            </p:nvSpPr>
            <p:spPr bwMode="auto">
              <a:xfrm>
                <a:off x="6252449" y="3028808"/>
                <a:ext cx="8789" cy="54201"/>
              </a:xfrm>
              <a:custGeom>
                <a:avLst/>
                <a:gdLst>
                  <a:gd name="T0" fmla="*/ 18 w 18"/>
                  <a:gd name="T1" fmla="*/ 110 h 111"/>
                  <a:gd name="T2" fmla="*/ 0 w 18"/>
                  <a:gd name="T3" fmla="*/ 111 h 111"/>
                  <a:gd name="T4" fmla="*/ 0 w 18"/>
                  <a:gd name="T5" fmla="*/ 0 h 111"/>
                  <a:gd name="T6" fmla="*/ 18 w 18"/>
                  <a:gd name="T7" fmla="*/ 0 h 111"/>
                  <a:gd name="T8" fmla="*/ 18 w 18"/>
                  <a:gd name="T9" fmla="*/ 110 h 111"/>
                </a:gdLst>
                <a:ahLst/>
                <a:cxnLst>
                  <a:cxn ang="0">
                    <a:pos x="T0" y="T1"/>
                  </a:cxn>
                  <a:cxn ang="0">
                    <a:pos x="T2" y="T3"/>
                  </a:cxn>
                  <a:cxn ang="0">
                    <a:pos x="T4" y="T5"/>
                  </a:cxn>
                  <a:cxn ang="0">
                    <a:pos x="T6" y="T7"/>
                  </a:cxn>
                  <a:cxn ang="0">
                    <a:pos x="T8" y="T9"/>
                  </a:cxn>
                </a:cxnLst>
                <a:rect l="0" t="0" r="r" b="b"/>
                <a:pathLst>
                  <a:path w="18" h="111">
                    <a:moveTo>
                      <a:pt x="18" y="110"/>
                    </a:moveTo>
                    <a:cubicBezTo>
                      <a:pt x="12" y="110"/>
                      <a:pt x="7" y="110"/>
                      <a:pt x="0" y="111"/>
                    </a:cubicBezTo>
                    <a:cubicBezTo>
                      <a:pt x="0" y="74"/>
                      <a:pt x="0" y="38"/>
                      <a:pt x="0" y="0"/>
                    </a:cubicBezTo>
                    <a:cubicBezTo>
                      <a:pt x="6" y="0"/>
                      <a:pt x="11" y="0"/>
                      <a:pt x="18" y="0"/>
                    </a:cubicBezTo>
                    <a:cubicBezTo>
                      <a:pt x="18" y="36"/>
                      <a:pt x="18" y="72"/>
                      <a:pt x="18" y="1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 name="Freeform 79">
                <a:extLst>
                  <a:ext uri="{FF2B5EF4-FFF2-40B4-BE49-F238E27FC236}">
                    <a16:creationId xmlns:a16="http://schemas.microsoft.com/office/drawing/2014/main" id="{B88F6CA5-BB92-DB4A-8752-183E2FEF32CF}"/>
                  </a:ext>
                </a:extLst>
              </p:cNvPr>
              <p:cNvSpPr>
                <a:spLocks/>
              </p:cNvSpPr>
              <p:nvPr/>
            </p:nvSpPr>
            <p:spPr bwMode="auto">
              <a:xfrm>
                <a:off x="6150493" y="3028515"/>
                <a:ext cx="8789" cy="53908"/>
              </a:xfrm>
              <a:custGeom>
                <a:avLst/>
                <a:gdLst>
                  <a:gd name="T0" fmla="*/ 18 w 18"/>
                  <a:gd name="T1" fmla="*/ 111 h 111"/>
                  <a:gd name="T2" fmla="*/ 0 w 18"/>
                  <a:gd name="T3" fmla="*/ 111 h 111"/>
                  <a:gd name="T4" fmla="*/ 0 w 18"/>
                  <a:gd name="T5" fmla="*/ 1 h 111"/>
                  <a:gd name="T6" fmla="*/ 18 w 18"/>
                  <a:gd name="T7" fmla="*/ 0 h 111"/>
                  <a:gd name="T8" fmla="*/ 18 w 18"/>
                  <a:gd name="T9" fmla="*/ 111 h 111"/>
                </a:gdLst>
                <a:ahLst/>
                <a:cxnLst>
                  <a:cxn ang="0">
                    <a:pos x="T0" y="T1"/>
                  </a:cxn>
                  <a:cxn ang="0">
                    <a:pos x="T2" y="T3"/>
                  </a:cxn>
                  <a:cxn ang="0">
                    <a:pos x="T4" y="T5"/>
                  </a:cxn>
                  <a:cxn ang="0">
                    <a:pos x="T6" y="T7"/>
                  </a:cxn>
                  <a:cxn ang="0">
                    <a:pos x="T8" y="T9"/>
                  </a:cxn>
                </a:cxnLst>
                <a:rect l="0" t="0" r="r" b="b"/>
                <a:pathLst>
                  <a:path w="18" h="111">
                    <a:moveTo>
                      <a:pt x="18" y="111"/>
                    </a:moveTo>
                    <a:cubicBezTo>
                      <a:pt x="12" y="111"/>
                      <a:pt x="7" y="111"/>
                      <a:pt x="0" y="111"/>
                    </a:cubicBezTo>
                    <a:cubicBezTo>
                      <a:pt x="0" y="74"/>
                      <a:pt x="0" y="39"/>
                      <a:pt x="0" y="1"/>
                    </a:cubicBezTo>
                    <a:cubicBezTo>
                      <a:pt x="6" y="1"/>
                      <a:pt x="11" y="0"/>
                      <a:pt x="18" y="0"/>
                    </a:cubicBezTo>
                    <a:cubicBezTo>
                      <a:pt x="18" y="37"/>
                      <a:pt x="18" y="73"/>
                      <a:pt x="18"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 name="Freeform 80">
                <a:extLst>
                  <a:ext uri="{FF2B5EF4-FFF2-40B4-BE49-F238E27FC236}">
                    <a16:creationId xmlns:a16="http://schemas.microsoft.com/office/drawing/2014/main" id="{67DB2A80-507E-0843-94E5-064A3164FC1D}"/>
                  </a:ext>
                </a:extLst>
              </p:cNvPr>
              <p:cNvSpPr>
                <a:spLocks/>
              </p:cNvSpPr>
              <p:nvPr/>
            </p:nvSpPr>
            <p:spPr bwMode="auto">
              <a:xfrm>
                <a:off x="6129985" y="3028808"/>
                <a:ext cx="8789" cy="53322"/>
              </a:xfrm>
              <a:custGeom>
                <a:avLst/>
                <a:gdLst>
                  <a:gd name="T0" fmla="*/ 0 w 18"/>
                  <a:gd name="T1" fmla="*/ 0 h 109"/>
                  <a:gd name="T2" fmla="*/ 18 w 18"/>
                  <a:gd name="T3" fmla="*/ 0 h 109"/>
                  <a:gd name="T4" fmla="*/ 18 w 18"/>
                  <a:gd name="T5" fmla="*/ 109 h 109"/>
                  <a:gd name="T6" fmla="*/ 0 w 18"/>
                  <a:gd name="T7" fmla="*/ 109 h 109"/>
                  <a:gd name="T8" fmla="*/ 0 w 18"/>
                  <a:gd name="T9" fmla="*/ 0 h 109"/>
                </a:gdLst>
                <a:ahLst/>
                <a:cxnLst>
                  <a:cxn ang="0">
                    <a:pos x="T0" y="T1"/>
                  </a:cxn>
                  <a:cxn ang="0">
                    <a:pos x="T2" y="T3"/>
                  </a:cxn>
                  <a:cxn ang="0">
                    <a:pos x="T4" y="T5"/>
                  </a:cxn>
                  <a:cxn ang="0">
                    <a:pos x="T6" y="T7"/>
                  </a:cxn>
                  <a:cxn ang="0">
                    <a:pos x="T8" y="T9"/>
                  </a:cxn>
                </a:cxnLst>
                <a:rect l="0" t="0" r="r" b="b"/>
                <a:pathLst>
                  <a:path w="18" h="109">
                    <a:moveTo>
                      <a:pt x="0" y="0"/>
                    </a:moveTo>
                    <a:cubicBezTo>
                      <a:pt x="6" y="0"/>
                      <a:pt x="11" y="0"/>
                      <a:pt x="18" y="0"/>
                    </a:cubicBezTo>
                    <a:cubicBezTo>
                      <a:pt x="18" y="36"/>
                      <a:pt x="18" y="72"/>
                      <a:pt x="18" y="109"/>
                    </a:cubicBezTo>
                    <a:cubicBezTo>
                      <a:pt x="12" y="109"/>
                      <a:pt x="6" y="109"/>
                      <a:pt x="0" y="109"/>
                    </a:cubicBezTo>
                    <a:cubicBezTo>
                      <a:pt x="0" y="73"/>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 name="Freeform 81">
                <a:extLst>
                  <a:ext uri="{FF2B5EF4-FFF2-40B4-BE49-F238E27FC236}">
                    <a16:creationId xmlns:a16="http://schemas.microsoft.com/office/drawing/2014/main" id="{34D01376-1A3C-BD47-8F62-60628C759A3C}"/>
                  </a:ext>
                </a:extLst>
              </p:cNvPr>
              <p:cNvSpPr>
                <a:spLocks/>
              </p:cNvSpPr>
              <p:nvPr/>
            </p:nvSpPr>
            <p:spPr bwMode="auto">
              <a:xfrm>
                <a:off x="6110063" y="3028515"/>
                <a:ext cx="8789" cy="54493"/>
              </a:xfrm>
              <a:custGeom>
                <a:avLst/>
                <a:gdLst>
                  <a:gd name="T0" fmla="*/ 0 w 18"/>
                  <a:gd name="T1" fmla="*/ 112 h 112"/>
                  <a:gd name="T2" fmla="*/ 0 w 18"/>
                  <a:gd name="T3" fmla="*/ 1 h 112"/>
                  <a:gd name="T4" fmla="*/ 18 w 18"/>
                  <a:gd name="T5" fmla="*/ 0 h 112"/>
                  <a:gd name="T6" fmla="*/ 18 w 18"/>
                  <a:gd name="T7" fmla="*/ 110 h 112"/>
                  <a:gd name="T8" fmla="*/ 0 w 18"/>
                  <a:gd name="T9" fmla="*/ 112 h 112"/>
                </a:gdLst>
                <a:ahLst/>
                <a:cxnLst>
                  <a:cxn ang="0">
                    <a:pos x="T0" y="T1"/>
                  </a:cxn>
                  <a:cxn ang="0">
                    <a:pos x="T2" y="T3"/>
                  </a:cxn>
                  <a:cxn ang="0">
                    <a:pos x="T4" y="T5"/>
                  </a:cxn>
                  <a:cxn ang="0">
                    <a:pos x="T6" y="T7"/>
                  </a:cxn>
                  <a:cxn ang="0">
                    <a:pos x="T8" y="T9"/>
                  </a:cxn>
                </a:cxnLst>
                <a:rect l="0" t="0" r="r" b="b"/>
                <a:pathLst>
                  <a:path w="18" h="112">
                    <a:moveTo>
                      <a:pt x="0" y="112"/>
                    </a:moveTo>
                    <a:cubicBezTo>
                      <a:pt x="0" y="74"/>
                      <a:pt x="0" y="38"/>
                      <a:pt x="0" y="1"/>
                    </a:cubicBezTo>
                    <a:cubicBezTo>
                      <a:pt x="5" y="1"/>
                      <a:pt x="11" y="1"/>
                      <a:pt x="18" y="0"/>
                    </a:cubicBezTo>
                    <a:cubicBezTo>
                      <a:pt x="18" y="37"/>
                      <a:pt x="18" y="73"/>
                      <a:pt x="18" y="110"/>
                    </a:cubicBezTo>
                    <a:cubicBezTo>
                      <a:pt x="13" y="111"/>
                      <a:pt x="7" y="111"/>
                      <a:pt x="0" y="1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 name="Freeform 82">
                <a:extLst>
                  <a:ext uri="{FF2B5EF4-FFF2-40B4-BE49-F238E27FC236}">
                    <a16:creationId xmlns:a16="http://schemas.microsoft.com/office/drawing/2014/main" id="{EE8FDABD-04AF-534B-B91A-6BF0766F313D}"/>
                  </a:ext>
                </a:extLst>
              </p:cNvPr>
              <p:cNvSpPr>
                <a:spLocks/>
              </p:cNvSpPr>
              <p:nvPr/>
            </p:nvSpPr>
            <p:spPr bwMode="auto">
              <a:xfrm>
                <a:off x="6069339" y="3028808"/>
                <a:ext cx="8496" cy="54201"/>
              </a:xfrm>
              <a:custGeom>
                <a:avLst/>
                <a:gdLst>
                  <a:gd name="T0" fmla="*/ 0 w 18"/>
                  <a:gd name="T1" fmla="*/ 0 h 111"/>
                  <a:gd name="T2" fmla="*/ 18 w 18"/>
                  <a:gd name="T3" fmla="*/ 0 h 111"/>
                  <a:gd name="T4" fmla="*/ 18 w 18"/>
                  <a:gd name="T5" fmla="*/ 109 h 111"/>
                  <a:gd name="T6" fmla="*/ 0 w 18"/>
                  <a:gd name="T7" fmla="*/ 111 h 111"/>
                  <a:gd name="T8" fmla="*/ 0 w 18"/>
                  <a:gd name="T9" fmla="*/ 0 h 111"/>
                </a:gdLst>
                <a:ahLst/>
                <a:cxnLst>
                  <a:cxn ang="0">
                    <a:pos x="T0" y="T1"/>
                  </a:cxn>
                  <a:cxn ang="0">
                    <a:pos x="T2" y="T3"/>
                  </a:cxn>
                  <a:cxn ang="0">
                    <a:pos x="T4" y="T5"/>
                  </a:cxn>
                  <a:cxn ang="0">
                    <a:pos x="T6" y="T7"/>
                  </a:cxn>
                  <a:cxn ang="0">
                    <a:pos x="T8" y="T9"/>
                  </a:cxn>
                </a:cxnLst>
                <a:rect l="0" t="0" r="r" b="b"/>
                <a:pathLst>
                  <a:path w="18" h="111">
                    <a:moveTo>
                      <a:pt x="0" y="0"/>
                    </a:moveTo>
                    <a:cubicBezTo>
                      <a:pt x="6" y="0"/>
                      <a:pt x="12" y="0"/>
                      <a:pt x="18" y="0"/>
                    </a:cubicBezTo>
                    <a:cubicBezTo>
                      <a:pt x="18" y="37"/>
                      <a:pt x="18" y="72"/>
                      <a:pt x="18" y="109"/>
                    </a:cubicBezTo>
                    <a:cubicBezTo>
                      <a:pt x="13" y="110"/>
                      <a:pt x="7" y="110"/>
                      <a:pt x="0" y="111"/>
                    </a:cubicBezTo>
                    <a:cubicBezTo>
                      <a:pt x="0" y="73"/>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 name="Freeform 83">
                <a:extLst>
                  <a:ext uri="{FF2B5EF4-FFF2-40B4-BE49-F238E27FC236}">
                    <a16:creationId xmlns:a16="http://schemas.microsoft.com/office/drawing/2014/main" id="{56428302-CDDF-BB4E-AC5E-3F255B8D761F}"/>
                  </a:ext>
                </a:extLst>
              </p:cNvPr>
              <p:cNvSpPr>
                <a:spLocks/>
              </p:cNvSpPr>
              <p:nvPr/>
            </p:nvSpPr>
            <p:spPr bwMode="auto">
              <a:xfrm>
                <a:off x="6028323" y="3028808"/>
                <a:ext cx="8789" cy="53615"/>
              </a:xfrm>
              <a:custGeom>
                <a:avLst/>
                <a:gdLst>
                  <a:gd name="T0" fmla="*/ 0 w 18"/>
                  <a:gd name="T1" fmla="*/ 0 h 110"/>
                  <a:gd name="T2" fmla="*/ 18 w 18"/>
                  <a:gd name="T3" fmla="*/ 0 h 110"/>
                  <a:gd name="T4" fmla="*/ 18 w 18"/>
                  <a:gd name="T5" fmla="*/ 110 h 110"/>
                  <a:gd name="T6" fmla="*/ 0 w 18"/>
                  <a:gd name="T7" fmla="*/ 110 h 110"/>
                  <a:gd name="T8" fmla="*/ 0 w 18"/>
                  <a:gd name="T9" fmla="*/ 0 h 110"/>
                </a:gdLst>
                <a:ahLst/>
                <a:cxnLst>
                  <a:cxn ang="0">
                    <a:pos x="T0" y="T1"/>
                  </a:cxn>
                  <a:cxn ang="0">
                    <a:pos x="T2" y="T3"/>
                  </a:cxn>
                  <a:cxn ang="0">
                    <a:pos x="T4" y="T5"/>
                  </a:cxn>
                  <a:cxn ang="0">
                    <a:pos x="T6" y="T7"/>
                  </a:cxn>
                  <a:cxn ang="0">
                    <a:pos x="T8" y="T9"/>
                  </a:cxn>
                </a:cxnLst>
                <a:rect l="0" t="0" r="r" b="b"/>
                <a:pathLst>
                  <a:path w="18" h="110">
                    <a:moveTo>
                      <a:pt x="0" y="0"/>
                    </a:moveTo>
                    <a:cubicBezTo>
                      <a:pt x="7" y="0"/>
                      <a:pt x="12" y="0"/>
                      <a:pt x="18" y="0"/>
                    </a:cubicBezTo>
                    <a:cubicBezTo>
                      <a:pt x="18" y="37"/>
                      <a:pt x="18" y="73"/>
                      <a:pt x="18" y="110"/>
                    </a:cubicBezTo>
                    <a:cubicBezTo>
                      <a:pt x="12" y="110"/>
                      <a:pt x="6" y="110"/>
                      <a:pt x="0" y="110"/>
                    </a:cubicBezTo>
                    <a:cubicBezTo>
                      <a:pt x="0" y="73"/>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0" name="Freeform 84">
                <a:extLst>
                  <a:ext uri="{FF2B5EF4-FFF2-40B4-BE49-F238E27FC236}">
                    <a16:creationId xmlns:a16="http://schemas.microsoft.com/office/drawing/2014/main" id="{85614EF0-50C6-DE45-9BEE-38A0F0056AE8}"/>
                  </a:ext>
                </a:extLst>
              </p:cNvPr>
              <p:cNvSpPr>
                <a:spLocks/>
              </p:cNvSpPr>
              <p:nvPr/>
            </p:nvSpPr>
            <p:spPr bwMode="auto">
              <a:xfrm>
                <a:off x="6008400" y="3027344"/>
                <a:ext cx="9668" cy="56544"/>
              </a:xfrm>
              <a:custGeom>
                <a:avLst/>
                <a:gdLst>
                  <a:gd name="T0" fmla="*/ 0 w 20"/>
                  <a:gd name="T1" fmla="*/ 3 h 116"/>
                  <a:gd name="T2" fmla="*/ 20 w 20"/>
                  <a:gd name="T3" fmla="*/ 17 h 116"/>
                  <a:gd name="T4" fmla="*/ 20 w 20"/>
                  <a:gd name="T5" fmla="*/ 99 h 116"/>
                  <a:gd name="T6" fmla="*/ 0 w 20"/>
                  <a:gd name="T7" fmla="*/ 113 h 116"/>
                  <a:gd name="T8" fmla="*/ 0 w 20"/>
                  <a:gd name="T9" fmla="*/ 3 h 116"/>
                </a:gdLst>
                <a:ahLst/>
                <a:cxnLst>
                  <a:cxn ang="0">
                    <a:pos x="T0" y="T1"/>
                  </a:cxn>
                  <a:cxn ang="0">
                    <a:pos x="T2" y="T3"/>
                  </a:cxn>
                  <a:cxn ang="0">
                    <a:pos x="T4" y="T5"/>
                  </a:cxn>
                  <a:cxn ang="0">
                    <a:pos x="T6" y="T7"/>
                  </a:cxn>
                  <a:cxn ang="0">
                    <a:pos x="T8" y="T9"/>
                  </a:cxn>
                </a:cxnLst>
                <a:rect l="0" t="0" r="r" b="b"/>
                <a:pathLst>
                  <a:path w="20" h="116">
                    <a:moveTo>
                      <a:pt x="0" y="3"/>
                    </a:moveTo>
                    <a:cubicBezTo>
                      <a:pt x="14" y="0"/>
                      <a:pt x="20" y="2"/>
                      <a:pt x="20" y="17"/>
                    </a:cubicBezTo>
                    <a:cubicBezTo>
                      <a:pt x="19" y="44"/>
                      <a:pt x="19" y="71"/>
                      <a:pt x="20" y="99"/>
                    </a:cubicBezTo>
                    <a:cubicBezTo>
                      <a:pt x="20" y="113"/>
                      <a:pt x="14" y="116"/>
                      <a:pt x="0" y="113"/>
                    </a:cubicBezTo>
                    <a:cubicBezTo>
                      <a:pt x="0" y="77"/>
                      <a:pt x="0" y="41"/>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1" name="Freeform 85">
                <a:extLst>
                  <a:ext uri="{FF2B5EF4-FFF2-40B4-BE49-F238E27FC236}">
                    <a16:creationId xmlns:a16="http://schemas.microsoft.com/office/drawing/2014/main" id="{1C3D0994-EB51-9348-8026-0A1A4D89AD18}"/>
                  </a:ext>
                </a:extLst>
              </p:cNvPr>
              <p:cNvSpPr>
                <a:spLocks/>
              </p:cNvSpPr>
              <p:nvPr/>
            </p:nvSpPr>
            <p:spPr bwMode="auto">
              <a:xfrm>
                <a:off x="5987892" y="3028808"/>
                <a:ext cx="8789" cy="53615"/>
              </a:xfrm>
              <a:custGeom>
                <a:avLst/>
                <a:gdLst>
                  <a:gd name="T0" fmla="*/ 18 w 18"/>
                  <a:gd name="T1" fmla="*/ 110 h 110"/>
                  <a:gd name="T2" fmla="*/ 0 w 18"/>
                  <a:gd name="T3" fmla="*/ 110 h 110"/>
                  <a:gd name="T4" fmla="*/ 0 w 18"/>
                  <a:gd name="T5" fmla="*/ 0 h 110"/>
                  <a:gd name="T6" fmla="*/ 18 w 18"/>
                  <a:gd name="T7" fmla="*/ 0 h 110"/>
                  <a:gd name="T8" fmla="*/ 18 w 18"/>
                  <a:gd name="T9" fmla="*/ 110 h 110"/>
                </a:gdLst>
                <a:ahLst/>
                <a:cxnLst>
                  <a:cxn ang="0">
                    <a:pos x="T0" y="T1"/>
                  </a:cxn>
                  <a:cxn ang="0">
                    <a:pos x="T2" y="T3"/>
                  </a:cxn>
                  <a:cxn ang="0">
                    <a:pos x="T4" y="T5"/>
                  </a:cxn>
                  <a:cxn ang="0">
                    <a:pos x="T6" y="T7"/>
                  </a:cxn>
                  <a:cxn ang="0">
                    <a:pos x="T8" y="T9"/>
                  </a:cxn>
                </a:cxnLst>
                <a:rect l="0" t="0" r="r" b="b"/>
                <a:pathLst>
                  <a:path w="18" h="110">
                    <a:moveTo>
                      <a:pt x="18" y="110"/>
                    </a:moveTo>
                    <a:cubicBezTo>
                      <a:pt x="11" y="110"/>
                      <a:pt x="6" y="110"/>
                      <a:pt x="0" y="110"/>
                    </a:cubicBezTo>
                    <a:cubicBezTo>
                      <a:pt x="0" y="73"/>
                      <a:pt x="0" y="37"/>
                      <a:pt x="0" y="0"/>
                    </a:cubicBezTo>
                    <a:cubicBezTo>
                      <a:pt x="6" y="0"/>
                      <a:pt x="12" y="0"/>
                      <a:pt x="18" y="0"/>
                    </a:cubicBezTo>
                    <a:cubicBezTo>
                      <a:pt x="18" y="37"/>
                      <a:pt x="18" y="72"/>
                      <a:pt x="18" y="1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2" name="Freeform 86">
                <a:extLst>
                  <a:ext uri="{FF2B5EF4-FFF2-40B4-BE49-F238E27FC236}">
                    <a16:creationId xmlns:a16="http://schemas.microsoft.com/office/drawing/2014/main" id="{A64592B2-A4CE-8A4D-8E9B-1AFD69BFB3AA}"/>
                  </a:ext>
                </a:extLst>
              </p:cNvPr>
              <p:cNvSpPr>
                <a:spLocks/>
              </p:cNvSpPr>
              <p:nvPr/>
            </p:nvSpPr>
            <p:spPr bwMode="auto">
              <a:xfrm>
                <a:off x="5967970" y="3028515"/>
                <a:ext cx="8789" cy="53908"/>
              </a:xfrm>
              <a:custGeom>
                <a:avLst/>
                <a:gdLst>
                  <a:gd name="T0" fmla="*/ 18 w 18"/>
                  <a:gd name="T1" fmla="*/ 111 h 111"/>
                  <a:gd name="T2" fmla="*/ 0 w 18"/>
                  <a:gd name="T3" fmla="*/ 111 h 111"/>
                  <a:gd name="T4" fmla="*/ 0 w 18"/>
                  <a:gd name="T5" fmla="*/ 1 h 111"/>
                  <a:gd name="T6" fmla="*/ 18 w 18"/>
                  <a:gd name="T7" fmla="*/ 0 h 111"/>
                  <a:gd name="T8" fmla="*/ 18 w 18"/>
                  <a:gd name="T9" fmla="*/ 111 h 111"/>
                </a:gdLst>
                <a:ahLst/>
                <a:cxnLst>
                  <a:cxn ang="0">
                    <a:pos x="T0" y="T1"/>
                  </a:cxn>
                  <a:cxn ang="0">
                    <a:pos x="T2" y="T3"/>
                  </a:cxn>
                  <a:cxn ang="0">
                    <a:pos x="T4" y="T5"/>
                  </a:cxn>
                  <a:cxn ang="0">
                    <a:pos x="T6" y="T7"/>
                  </a:cxn>
                  <a:cxn ang="0">
                    <a:pos x="T8" y="T9"/>
                  </a:cxn>
                </a:cxnLst>
                <a:rect l="0" t="0" r="r" b="b"/>
                <a:pathLst>
                  <a:path w="18" h="111">
                    <a:moveTo>
                      <a:pt x="18" y="111"/>
                    </a:moveTo>
                    <a:cubicBezTo>
                      <a:pt x="12" y="111"/>
                      <a:pt x="6" y="111"/>
                      <a:pt x="0" y="111"/>
                    </a:cubicBezTo>
                    <a:cubicBezTo>
                      <a:pt x="0" y="74"/>
                      <a:pt x="0" y="39"/>
                      <a:pt x="0" y="1"/>
                    </a:cubicBezTo>
                    <a:cubicBezTo>
                      <a:pt x="5" y="1"/>
                      <a:pt x="11" y="0"/>
                      <a:pt x="18" y="0"/>
                    </a:cubicBezTo>
                    <a:cubicBezTo>
                      <a:pt x="18" y="37"/>
                      <a:pt x="18" y="72"/>
                      <a:pt x="18"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3" name="Freeform 87">
                <a:extLst>
                  <a:ext uri="{FF2B5EF4-FFF2-40B4-BE49-F238E27FC236}">
                    <a16:creationId xmlns:a16="http://schemas.microsoft.com/office/drawing/2014/main" id="{9C9D4B28-40BB-BB4B-98F1-0BA9B2BA7B31}"/>
                  </a:ext>
                </a:extLst>
              </p:cNvPr>
              <p:cNvSpPr>
                <a:spLocks/>
              </p:cNvSpPr>
              <p:nvPr/>
            </p:nvSpPr>
            <p:spPr bwMode="auto">
              <a:xfrm>
                <a:off x="5926953" y="3028808"/>
                <a:ext cx="8789" cy="53322"/>
              </a:xfrm>
              <a:custGeom>
                <a:avLst/>
                <a:gdLst>
                  <a:gd name="T0" fmla="*/ 0 w 18"/>
                  <a:gd name="T1" fmla="*/ 0 h 109"/>
                  <a:gd name="T2" fmla="*/ 18 w 18"/>
                  <a:gd name="T3" fmla="*/ 0 h 109"/>
                  <a:gd name="T4" fmla="*/ 18 w 18"/>
                  <a:gd name="T5" fmla="*/ 109 h 109"/>
                  <a:gd name="T6" fmla="*/ 0 w 18"/>
                  <a:gd name="T7" fmla="*/ 109 h 109"/>
                  <a:gd name="T8" fmla="*/ 0 w 18"/>
                  <a:gd name="T9" fmla="*/ 0 h 109"/>
                </a:gdLst>
                <a:ahLst/>
                <a:cxnLst>
                  <a:cxn ang="0">
                    <a:pos x="T0" y="T1"/>
                  </a:cxn>
                  <a:cxn ang="0">
                    <a:pos x="T2" y="T3"/>
                  </a:cxn>
                  <a:cxn ang="0">
                    <a:pos x="T4" y="T5"/>
                  </a:cxn>
                  <a:cxn ang="0">
                    <a:pos x="T6" y="T7"/>
                  </a:cxn>
                  <a:cxn ang="0">
                    <a:pos x="T8" y="T9"/>
                  </a:cxn>
                </a:cxnLst>
                <a:rect l="0" t="0" r="r" b="b"/>
                <a:pathLst>
                  <a:path w="18" h="109">
                    <a:moveTo>
                      <a:pt x="0" y="0"/>
                    </a:moveTo>
                    <a:cubicBezTo>
                      <a:pt x="6" y="0"/>
                      <a:pt x="11" y="0"/>
                      <a:pt x="18" y="0"/>
                    </a:cubicBezTo>
                    <a:cubicBezTo>
                      <a:pt x="18" y="36"/>
                      <a:pt x="18" y="72"/>
                      <a:pt x="18" y="109"/>
                    </a:cubicBezTo>
                    <a:cubicBezTo>
                      <a:pt x="12" y="109"/>
                      <a:pt x="6" y="109"/>
                      <a:pt x="0" y="109"/>
                    </a:cubicBezTo>
                    <a:cubicBezTo>
                      <a:pt x="0" y="74"/>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4" name="Freeform 88">
                <a:extLst>
                  <a:ext uri="{FF2B5EF4-FFF2-40B4-BE49-F238E27FC236}">
                    <a16:creationId xmlns:a16="http://schemas.microsoft.com/office/drawing/2014/main" id="{8EC1F486-C797-1F46-A693-402BD6707257}"/>
                  </a:ext>
                </a:extLst>
              </p:cNvPr>
              <p:cNvSpPr>
                <a:spLocks/>
              </p:cNvSpPr>
              <p:nvPr/>
            </p:nvSpPr>
            <p:spPr bwMode="auto">
              <a:xfrm>
                <a:off x="6170416" y="3028808"/>
                <a:ext cx="8789" cy="53615"/>
              </a:xfrm>
              <a:custGeom>
                <a:avLst/>
                <a:gdLst>
                  <a:gd name="T0" fmla="*/ 0 w 18"/>
                  <a:gd name="T1" fmla="*/ 0 h 110"/>
                  <a:gd name="T2" fmla="*/ 18 w 18"/>
                  <a:gd name="T3" fmla="*/ 0 h 110"/>
                  <a:gd name="T4" fmla="*/ 18 w 18"/>
                  <a:gd name="T5" fmla="*/ 110 h 110"/>
                  <a:gd name="T6" fmla="*/ 0 w 18"/>
                  <a:gd name="T7" fmla="*/ 110 h 110"/>
                  <a:gd name="T8" fmla="*/ 0 w 18"/>
                  <a:gd name="T9" fmla="*/ 0 h 110"/>
                </a:gdLst>
                <a:ahLst/>
                <a:cxnLst>
                  <a:cxn ang="0">
                    <a:pos x="T0" y="T1"/>
                  </a:cxn>
                  <a:cxn ang="0">
                    <a:pos x="T2" y="T3"/>
                  </a:cxn>
                  <a:cxn ang="0">
                    <a:pos x="T4" y="T5"/>
                  </a:cxn>
                  <a:cxn ang="0">
                    <a:pos x="T6" y="T7"/>
                  </a:cxn>
                  <a:cxn ang="0">
                    <a:pos x="T8" y="T9"/>
                  </a:cxn>
                </a:cxnLst>
                <a:rect l="0" t="0" r="r" b="b"/>
                <a:pathLst>
                  <a:path w="18" h="110">
                    <a:moveTo>
                      <a:pt x="0" y="0"/>
                    </a:moveTo>
                    <a:cubicBezTo>
                      <a:pt x="7" y="0"/>
                      <a:pt x="12" y="0"/>
                      <a:pt x="18" y="0"/>
                    </a:cubicBezTo>
                    <a:cubicBezTo>
                      <a:pt x="18" y="36"/>
                      <a:pt x="18" y="72"/>
                      <a:pt x="18" y="110"/>
                    </a:cubicBezTo>
                    <a:cubicBezTo>
                      <a:pt x="13" y="110"/>
                      <a:pt x="7" y="110"/>
                      <a:pt x="0" y="110"/>
                    </a:cubicBezTo>
                    <a:cubicBezTo>
                      <a:pt x="0" y="73"/>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5" name="Freeform 89">
                <a:extLst>
                  <a:ext uri="{FF2B5EF4-FFF2-40B4-BE49-F238E27FC236}">
                    <a16:creationId xmlns:a16="http://schemas.microsoft.com/office/drawing/2014/main" id="{26A60015-8ED5-F04F-8E24-2ED976FBD1D8}"/>
                  </a:ext>
                </a:extLst>
              </p:cNvPr>
              <p:cNvSpPr>
                <a:spLocks/>
              </p:cNvSpPr>
              <p:nvPr/>
            </p:nvSpPr>
            <p:spPr bwMode="auto">
              <a:xfrm>
                <a:off x="6271785" y="3028515"/>
                <a:ext cx="9375" cy="53908"/>
              </a:xfrm>
              <a:custGeom>
                <a:avLst/>
                <a:gdLst>
                  <a:gd name="T0" fmla="*/ 19 w 19"/>
                  <a:gd name="T1" fmla="*/ 111 h 111"/>
                  <a:gd name="T2" fmla="*/ 0 w 19"/>
                  <a:gd name="T3" fmla="*/ 111 h 111"/>
                  <a:gd name="T4" fmla="*/ 0 w 19"/>
                  <a:gd name="T5" fmla="*/ 1 h 111"/>
                  <a:gd name="T6" fmla="*/ 19 w 19"/>
                  <a:gd name="T7" fmla="*/ 0 h 111"/>
                  <a:gd name="T8" fmla="*/ 19 w 19"/>
                  <a:gd name="T9" fmla="*/ 111 h 111"/>
                </a:gdLst>
                <a:ahLst/>
                <a:cxnLst>
                  <a:cxn ang="0">
                    <a:pos x="T0" y="T1"/>
                  </a:cxn>
                  <a:cxn ang="0">
                    <a:pos x="T2" y="T3"/>
                  </a:cxn>
                  <a:cxn ang="0">
                    <a:pos x="T4" y="T5"/>
                  </a:cxn>
                  <a:cxn ang="0">
                    <a:pos x="T6" y="T7"/>
                  </a:cxn>
                  <a:cxn ang="0">
                    <a:pos x="T8" y="T9"/>
                  </a:cxn>
                </a:cxnLst>
                <a:rect l="0" t="0" r="r" b="b"/>
                <a:pathLst>
                  <a:path w="19" h="111">
                    <a:moveTo>
                      <a:pt x="19" y="111"/>
                    </a:moveTo>
                    <a:cubicBezTo>
                      <a:pt x="12" y="111"/>
                      <a:pt x="7" y="111"/>
                      <a:pt x="0" y="111"/>
                    </a:cubicBezTo>
                    <a:cubicBezTo>
                      <a:pt x="0" y="74"/>
                      <a:pt x="0" y="38"/>
                      <a:pt x="0" y="1"/>
                    </a:cubicBezTo>
                    <a:cubicBezTo>
                      <a:pt x="7" y="1"/>
                      <a:pt x="12" y="1"/>
                      <a:pt x="19" y="0"/>
                    </a:cubicBezTo>
                    <a:cubicBezTo>
                      <a:pt x="19" y="38"/>
                      <a:pt x="19" y="74"/>
                      <a:pt x="19"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spTree>
    <p:extLst>
      <p:ext uri="{BB962C8B-B14F-4D97-AF65-F5344CB8AC3E}">
        <p14:creationId xmlns:p14="http://schemas.microsoft.com/office/powerpoint/2010/main" val="23997566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矩形 37">
            <a:extLst>
              <a:ext uri="{FF2B5EF4-FFF2-40B4-BE49-F238E27FC236}">
                <a16:creationId xmlns:a16="http://schemas.microsoft.com/office/drawing/2014/main" id="{F493E34E-9E78-C94D-9C1E-0AD16EB1D936}"/>
              </a:ext>
            </a:extLst>
          </p:cNvPr>
          <p:cNvSpPr/>
          <p:nvPr/>
        </p:nvSpPr>
        <p:spPr>
          <a:xfrm>
            <a:off x="0" y="-27940"/>
            <a:ext cx="1814830" cy="6885940"/>
          </a:xfrm>
          <a:prstGeom prst="rect">
            <a:avLst/>
          </a:prstGeom>
          <a:solidFill>
            <a:srgbClr val="1B51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7" name="矩形 36">
            <a:extLst>
              <a:ext uri="{FF2B5EF4-FFF2-40B4-BE49-F238E27FC236}">
                <a16:creationId xmlns:a16="http://schemas.microsoft.com/office/drawing/2014/main" id="{8E7EE05C-5A00-284A-A584-AD34FBDDC4CA}"/>
              </a:ext>
            </a:extLst>
          </p:cNvPr>
          <p:cNvSpPr/>
          <p:nvPr/>
        </p:nvSpPr>
        <p:spPr>
          <a:xfrm>
            <a:off x="2846943" y="571152"/>
            <a:ext cx="115099" cy="228898"/>
          </a:xfrm>
          <a:prstGeom prst="rect">
            <a:avLst/>
          </a:prstGeom>
        </p:spPr>
        <p:txBody>
          <a:bodyPr wrap="none">
            <a:spAutoFit/>
          </a:bodyPr>
          <a:lstStyle/>
          <a:p>
            <a:endParaRPr lang="zh-CN" altLang="en-US" sz="1200" dirty="0">
              <a:solidFill>
                <a:schemeClr val="bg1">
                  <a:lumMod val="65000"/>
                </a:schemeClr>
              </a:solidFill>
              <a:latin typeface="思源黑体 CN Medium" panose="020B0600000000000000" charset="-122"/>
              <a:ea typeface="思源黑体 CN Medium" panose="020B0600000000000000" charset="-122"/>
            </a:endParaRPr>
          </a:p>
        </p:txBody>
      </p:sp>
      <p:sp>
        <p:nvSpPr>
          <p:cNvPr id="40" name="矩形 39">
            <a:extLst>
              <a:ext uri="{FF2B5EF4-FFF2-40B4-BE49-F238E27FC236}">
                <a16:creationId xmlns:a16="http://schemas.microsoft.com/office/drawing/2014/main" id="{9AE99A2A-82A6-7A43-A1D0-0AD405055D95}"/>
              </a:ext>
            </a:extLst>
          </p:cNvPr>
          <p:cNvSpPr/>
          <p:nvPr/>
        </p:nvSpPr>
        <p:spPr>
          <a:xfrm>
            <a:off x="-4271" y="1988669"/>
            <a:ext cx="1814830" cy="894229"/>
          </a:xfrm>
          <a:prstGeom prst="rect">
            <a:avLst/>
          </a:prstGeom>
          <a:solidFill>
            <a:srgbClr val="1B5187"/>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1"/>
                </a:solidFill>
              </a:rPr>
              <a:t>研究背景与意义</a:t>
            </a:r>
          </a:p>
        </p:txBody>
      </p:sp>
      <p:sp>
        <p:nvSpPr>
          <p:cNvPr id="47" name="矩形 46">
            <a:extLst>
              <a:ext uri="{FF2B5EF4-FFF2-40B4-BE49-F238E27FC236}">
                <a16:creationId xmlns:a16="http://schemas.microsoft.com/office/drawing/2014/main" id="{61390A2D-6723-4847-A3B1-E9BFCF1998FE}"/>
              </a:ext>
            </a:extLst>
          </p:cNvPr>
          <p:cNvSpPr/>
          <p:nvPr/>
        </p:nvSpPr>
        <p:spPr>
          <a:xfrm>
            <a:off x="0" y="2891241"/>
            <a:ext cx="1814830" cy="894229"/>
          </a:xfrm>
          <a:prstGeom prst="rect">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1B5187"/>
                </a:solidFill>
              </a:rPr>
              <a:t>研究内容与过程</a:t>
            </a:r>
          </a:p>
        </p:txBody>
      </p:sp>
      <p:sp>
        <p:nvSpPr>
          <p:cNvPr id="48" name="矩形 47">
            <a:extLst>
              <a:ext uri="{FF2B5EF4-FFF2-40B4-BE49-F238E27FC236}">
                <a16:creationId xmlns:a16="http://schemas.microsoft.com/office/drawing/2014/main" id="{7436FCE2-52DB-2D45-A2FA-B39685AB6953}"/>
              </a:ext>
            </a:extLst>
          </p:cNvPr>
          <p:cNvSpPr/>
          <p:nvPr/>
        </p:nvSpPr>
        <p:spPr>
          <a:xfrm>
            <a:off x="0" y="3793813"/>
            <a:ext cx="1814830" cy="894229"/>
          </a:xfrm>
          <a:prstGeom prst="rect">
            <a:avLst/>
          </a:prstGeom>
          <a:solidFill>
            <a:srgbClr val="1B5187"/>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1"/>
                </a:solidFill>
              </a:rPr>
              <a:t>总结与未来展望</a:t>
            </a:r>
          </a:p>
        </p:txBody>
      </p:sp>
      <p:sp>
        <p:nvSpPr>
          <p:cNvPr id="49" name="矩形 48">
            <a:extLst>
              <a:ext uri="{FF2B5EF4-FFF2-40B4-BE49-F238E27FC236}">
                <a16:creationId xmlns:a16="http://schemas.microsoft.com/office/drawing/2014/main" id="{9D3719F4-A0EF-FB46-870D-025192FB2EA2}"/>
              </a:ext>
            </a:extLst>
          </p:cNvPr>
          <p:cNvSpPr/>
          <p:nvPr/>
        </p:nvSpPr>
        <p:spPr>
          <a:xfrm>
            <a:off x="0" y="4696385"/>
            <a:ext cx="1814830" cy="894229"/>
          </a:xfrm>
          <a:prstGeom prst="rect">
            <a:avLst/>
          </a:prstGeom>
          <a:solidFill>
            <a:srgbClr val="1B5187"/>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1"/>
                </a:solidFill>
              </a:rPr>
              <a:t>重要参考文献</a:t>
            </a:r>
          </a:p>
        </p:txBody>
      </p:sp>
      <p:grpSp>
        <p:nvGrpSpPr>
          <p:cNvPr id="3" name="组合 2">
            <a:extLst>
              <a:ext uri="{FF2B5EF4-FFF2-40B4-BE49-F238E27FC236}">
                <a16:creationId xmlns:a16="http://schemas.microsoft.com/office/drawing/2014/main" id="{62EBCF9E-B65C-F74F-9CED-8060D822F413}"/>
              </a:ext>
            </a:extLst>
          </p:cNvPr>
          <p:cNvGrpSpPr/>
          <p:nvPr/>
        </p:nvGrpSpPr>
        <p:grpSpPr>
          <a:xfrm>
            <a:off x="1872650" y="300718"/>
            <a:ext cx="6095459" cy="736600"/>
            <a:chOff x="1956001" y="136110"/>
            <a:chExt cx="6095459" cy="736600"/>
          </a:xfrm>
        </p:grpSpPr>
        <p:grpSp>
          <p:nvGrpSpPr>
            <p:cNvPr id="53" name="组合 52">
              <a:extLst>
                <a:ext uri="{FF2B5EF4-FFF2-40B4-BE49-F238E27FC236}">
                  <a16:creationId xmlns:a16="http://schemas.microsoft.com/office/drawing/2014/main" id="{3280788C-66F0-B140-9839-DC8E14E95AFB}"/>
                </a:ext>
              </a:extLst>
            </p:cNvPr>
            <p:cNvGrpSpPr/>
            <p:nvPr/>
          </p:nvGrpSpPr>
          <p:grpSpPr>
            <a:xfrm>
              <a:off x="1956001" y="136110"/>
              <a:ext cx="6095459" cy="736600"/>
              <a:chOff x="550" y="967"/>
              <a:chExt cx="10154" cy="1160"/>
            </a:xfrm>
          </p:grpSpPr>
          <p:grpSp>
            <p:nvGrpSpPr>
              <p:cNvPr id="54" name="组合 53">
                <a:extLst>
                  <a:ext uri="{FF2B5EF4-FFF2-40B4-BE49-F238E27FC236}">
                    <a16:creationId xmlns:a16="http://schemas.microsoft.com/office/drawing/2014/main" id="{B3F4C418-733F-344E-A433-8CE6296285F2}"/>
                  </a:ext>
                </a:extLst>
              </p:cNvPr>
              <p:cNvGrpSpPr/>
              <p:nvPr/>
            </p:nvGrpSpPr>
            <p:grpSpPr>
              <a:xfrm>
                <a:off x="550" y="967"/>
                <a:ext cx="10154" cy="1160"/>
                <a:chOff x="6796" y="3122"/>
                <a:chExt cx="10154" cy="1160"/>
              </a:xfrm>
            </p:grpSpPr>
            <p:grpSp>
              <p:nvGrpSpPr>
                <p:cNvPr id="56" name="组合 55">
                  <a:extLst>
                    <a:ext uri="{FF2B5EF4-FFF2-40B4-BE49-F238E27FC236}">
                      <a16:creationId xmlns:a16="http://schemas.microsoft.com/office/drawing/2014/main" id="{086A84DE-6070-F646-BF84-63284571840F}"/>
                    </a:ext>
                  </a:extLst>
                </p:cNvPr>
                <p:cNvGrpSpPr/>
                <p:nvPr/>
              </p:nvGrpSpPr>
              <p:grpSpPr>
                <a:xfrm>
                  <a:off x="6796" y="3122"/>
                  <a:ext cx="10154" cy="1160"/>
                  <a:chOff x="6796" y="3122"/>
                  <a:chExt cx="10154" cy="1160"/>
                </a:xfrm>
              </p:grpSpPr>
              <p:grpSp>
                <p:nvGrpSpPr>
                  <p:cNvPr id="58" name="组合 57">
                    <a:extLst>
                      <a:ext uri="{FF2B5EF4-FFF2-40B4-BE49-F238E27FC236}">
                        <a16:creationId xmlns:a16="http://schemas.microsoft.com/office/drawing/2014/main" id="{B4B8D9A4-13F9-D14A-B497-09F66890D7E9}"/>
                      </a:ext>
                    </a:extLst>
                  </p:cNvPr>
                  <p:cNvGrpSpPr/>
                  <p:nvPr/>
                </p:nvGrpSpPr>
                <p:grpSpPr>
                  <a:xfrm>
                    <a:off x="7653" y="3235"/>
                    <a:ext cx="9297" cy="1047"/>
                    <a:chOff x="9499" y="1839"/>
                    <a:chExt cx="9297" cy="1047"/>
                  </a:xfrm>
                </p:grpSpPr>
                <p:sp>
                  <p:nvSpPr>
                    <p:cNvPr id="60" name="文本框 59">
                      <a:extLst>
                        <a:ext uri="{FF2B5EF4-FFF2-40B4-BE49-F238E27FC236}">
                          <a16:creationId xmlns:a16="http://schemas.microsoft.com/office/drawing/2014/main" id="{371AC7F2-5AE2-9C4B-A57F-E893C08E01FF}"/>
                        </a:ext>
                      </a:extLst>
                    </p:cNvPr>
                    <p:cNvSpPr txBox="1"/>
                    <p:nvPr/>
                  </p:nvSpPr>
                  <p:spPr>
                    <a:xfrm>
                      <a:off x="9499" y="1839"/>
                      <a:ext cx="9297" cy="727"/>
                    </a:xfrm>
                    <a:prstGeom prst="rect">
                      <a:avLst/>
                    </a:prstGeom>
                    <a:noFill/>
                  </p:spPr>
                  <p:txBody>
                    <a:bodyPr wrap="square" rtlCol="0">
                      <a:spAutoFit/>
                    </a:bodyPr>
                    <a:lstStyle/>
                    <a:p>
                      <a:r>
                        <a:rPr lang="zh-CN" altLang="en-US" sz="2400" dirty="0">
                          <a:solidFill>
                            <a:srgbClr val="000000"/>
                          </a:solidFill>
                          <a:latin typeface="思源黑体 CN Medium" panose="020B0600000000000000" charset="-122"/>
                          <a:ea typeface="思源黑体 CN Medium" panose="020B0600000000000000" charset="-122"/>
                        </a:rPr>
                        <a:t>多用户</a:t>
                      </a:r>
                      <a:r>
                        <a:rPr lang="en-US" altLang="zh-CN" sz="2400" dirty="0">
                          <a:solidFill>
                            <a:srgbClr val="000000"/>
                          </a:solidFill>
                          <a:latin typeface="思源黑体 CN Medium" panose="020B0600000000000000" charset="-122"/>
                          <a:ea typeface="思源黑体 CN Medium" panose="020B0600000000000000" charset="-122"/>
                        </a:rPr>
                        <a:t>SSE</a:t>
                      </a:r>
                      <a:r>
                        <a:rPr lang="zh-CN" altLang="en-US" sz="2400" dirty="0">
                          <a:solidFill>
                            <a:srgbClr val="000000"/>
                          </a:solidFill>
                          <a:latin typeface="思源黑体 CN Medium" panose="020B0600000000000000" charset="-122"/>
                          <a:ea typeface="思源黑体 CN Medium" panose="020B0600000000000000" charset="-122"/>
                        </a:rPr>
                        <a:t>设计要解决的核心问题</a:t>
                      </a:r>
                    </a:p>
                  </p:txBody>
                </p:sp>
                <p:sp>
                  <p:nvSpPr>
                    <p:cNvPr id="61" name="矩形 60">
                      <a:extLst>
                        <a:ext uri="{FF2B5EF4-FFF2-40B4-BE49-F238E27FC236}">
                          <a16:creationId xmlns:a16="http://schemas.microsoft.com/office/drawing/2014/main" id="{D0A47408-5EBC-B64C-AA84-9959B96220FC}"/>
                        </a:ext>
                      </a:extLst>
                    </p:cNvPr>
                    <p:cNvSpPr/>
                    <p:nvPr/>
                  </p:nvSpPr>
                  <p:spPr>
                    <a:xfrm>
                      <a:off x="10150" y="2450"/>
                      <a:ext cx="291" cy="436"/>
                    </a:xfrm>
                    <a:prstGeom prst="rect">
                      <a:avLst/>
                    </a:prstGeom>
                  </p:spPr>
                  <p:txBody>
                    <a:bodyPr wrap="none">
                      <a:spAutoFit/>
                    </a:bodyPr>
                    <a:lstStyle/>
                    <a:p>
                      <a:endParaRPr lang="zh-CN" altLang="en-US" sz="1200" dirty="0">
                        <a:solidFill>
                          <a:schemeClr val="bg1">
                            <a:lumMod val="65000"/>
                          </a:schemeClr>
                        </a:solidFill>
                        <a:latin typeface="思源黑体 CN Medium" panose="020B0600000000000000" charset="-122"/>
                        <a:ea typeface="思源黑体 CN Medium" panose="020B0600000000000000" charset="-122"/>
                      </a:endParaRPr>
                    </a:p>
                  </p:txBody>
                </p:sp>
              </p:grpSp>
              <p:sp>
                <p:nvSpPr>
                  <p:cNvPr id="59" name="PA-圆角矩形 5">
                    <a:extLst>
                      <a:ext uri="{FF2B5EF4-FFF2-40B4-BE49-F238E27FC236}">
                        <a16:creationId xmlns:a16="http://schemas.microsoft.com/office/drawing/2014/main" id="{3AFD8720-8ECE-6048-93EA-46D4B45EAE45}"/>
                      </a:ext>
                    </a:extLst>
                  </p:cNvPr>
                  <p:cNvSpPr/>
                  <p:nvPr>
                    <p:custDataLst>
                      <p:tags r:id="rId1"/>
                    </p:custDataLst>
                  </p:nvPr>
                </p:nvSpPr>
                <p:spPr>
                  <a:xfrm>
                    <a:off x="6796" y="3122"/>
                    <a:ext cx="857" cy="1129"/>
                  </a:xfrm>
                  <a:prstGeom prst="roundRect">
                    <a:avLst>
                      <a:gd name="adj" fmla="val 0"/>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rgbClr val="000000"/>
                      </a:solidFill>
                      <a:latin typeface="思源黑体 CN Medium" panose="020B0600000000000000" charset="-122"/>
                      <a:ea typeface="思源黑体 CN Medium" panose="020B0600000000000000" charset="-122"/>
                    </a:endParaRPr>
                  </a:p>
                </p:txBody>
              </p:sp>
            </p:grpSp>
            <p:sp>
              <p:nvSpPr>
                <p:cNvPr id="57" name="矩形 56">
                  <a:extLst>
                    <a:ext uri="{FF2B5EF4-FFF2-40B4-BE49-F238E27FC236}">
                      <a16:creationId xmlns:a16="http://schemas.microsoft.com/office/drawing/2014/main" id="{18A2AF7B-1841-AA47-B072-82E536AADC66}"/>
                    </a:ext>
                  </a:extLst>
                </p:cNvPr>
                <p:cNvSpPr/>
                <p:nvPr/>
              </p:nvSpPr>
              <p:spPr>
                <a:xfrm>
                  <a:off x="6980" y="3252"/>
                  <a:ext cx="911" cy="727"/>
                </a:xfrm>
                <a:prstGeom prst="rect">
                  <a:avLst/>
                </a:prstGeom>
              </p:spPr>
              <p:txBody>
                <a:bodyPr wrap="none">
                  <a:spAutoFit/>
                </a:bodyPr>
                <a:lstStyle/>
                <a:p>
                  <a:r>
                    <a:rPr lang="en-US" altLang="zh-CN" sz="2400" dirty="0">
                      <a:latin typeface="+mj-ea"/>
                      <a:ea typeface="+mj-ea"/>
                    </a:rPr>
                    <a:t>02</a:t>
                  </a:r>
                  <a:endParaRPr lang="en-US" sz="2400" dirty="0">
                    <a:latin typeface="+mj-ea"/>
                    <a:ea typeface="+mj-ea"/>
                  </a:endParaRPr>
                </a:p>
              </p:txBody>
            </p:sp>
          </p:grpSp>
          <p:sp>
            <p:nvSpPr>
              <p:cNvPr id="55" name="矩形 54">
                <a:extLst>
                  <a:ext uri="{FF2B5EF4-FFF2-40B4-BE49-F238E27FC236}">
                    <a16:creationId xmlns:a16="http://schemas.microsoft.com/office/drawing/2014/main" id="{CC1C0737-B689-A947-8B2D-15F3B8BED734}"/>
                  </a:ext>
                </a:extLst>
              </p:cNvPr>
              <p:cNvSpPr/>
              <p:nvPr/>
            </p:nvSpPr>
            <p:spPr>
              <a:xfrm>
                <a:off x="612" y="1111"/>
                <a:ext cx="122" cy="594"/>
              </a:xfrm>
              <a:prstGeom prst="rect">
                <a:avLst/>
              </a:prstGeom>
              <a:solidFill>
                <a:srgbClr val="000000"/>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cxnSp>
          <p:nvCxnSpPr>
            <p:cNvPr id="14" name="直线连接符 13">
              <a:extLst>
                <a:ext uri="{FF2B5EF4-FFF2-40B4-BE49-F238E27FC236}">
                  <a16:creationId xmlns:a16="http://schemas.microsoft.com/office/drawing/2014/main" id="{39916F18-BA74-D744-86F7-D2F64694FD46}"/>
                </a:ext>
              </a:extLst>
            </p:cNvPr>
            <p:cNvCxnSpPr>
              <a:cxnSpLocks/>
            </p:cNvCxnSpPr>
            <p:nvPr/>
          </p:nvCxnSpPr>
          <p:spPr>
            <a:xfrm>
              <a:off x="2577705" y="652829"/>
              <a:ext cx="450802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8" name="组合 27">
            <a:extLst>
              <a:ext uri="{FF2B5EF4-FFF2-40B4-BE49-F238E27FC236}">
                <a16:creationId xmlns:a16="http://schemas.microsoft.com/office/drawing/2014/main" id="{3BC417E7-448E-4E4D-8C03-52299FAA0AD2}"/>
              </a:ext>
            </a:extLst>
          </p:cNvPr>
          <p:cNvGrpSpPr/>
          <p:nvPr/>
        </p:nvGrpSpPr>
        <p:grpSpPr>
          <a:xfrm>
            <a:off x="178500" y="291170"/>
            <a:ext cx="1385458" cy="1385458"/>
            <a:chOff x="5372911" y="2138708"/>
            <a:chExt cx="1446178" cy="1446178"/>
          </a:xfrm>
        </p:grpSpPr>
        <p:sp>
          <p:nvSpPr>
            <p:cNvPr id="29" name="椭圆 28">
              <a:extLst>
                <a:ext uri="{FF2B5EF4-FFF2-40B4-BE49-F238E27FC236}">
                  <a16:creationId xmlns:a16="http://schemas.microsoft.com/office/drawing/2014/main" id="{425EEBE1-5927-B845-94E3-E95ECFAF8793}"/>
                </a:ext>
              </a:extLst>
            </p:cNvPr>
            <p:cNvSpPr/>
            <p:nvPr/>
          </p:nvSpPr>
          <p:spPr>
            <a:xfrm>
              <a:off x="5372911" y="2138708"/>
              <a:ext cx="1446178" cy="144617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Freeform 49">
              <a:extLst>
                <a:ext uri="{FF2B5EF4-FFF2-40B4-BE49-F238E27FC236}">
                  <a16:creationId xmlns:a16="http://schemas.microsoft.com/office/drawing/2014/main" id="{7B2F7A6C-B3BA-1141-9750-88CCD198331C}"/>
                </a:ext>
              </a:extLst>
            </p:cNvPr>
            <p:cNvSpPr>
              <a:spLocks noEditPoints="1"/>
            </p:cNvSpPr>
            <p:nvPr/>
          </p:nvSpPr>
          <p:spPr bwMode="auto">
            <a:xfrm>
              <a:off x="5462587" y="2202309"/>
              <a:ext cx="1266826" cy="1318976"/>
            </a:xfrm>
            <a:custGeom>
              <a:avLst/>
              <a:gdLst>
                <a:gd name="T0" fmla="*/ 2600 w 2600"/>
                <a:gd name="T1" fmla="*/ 1441 h 2707"/>
                <a:gd name="T2" fmla="*/ 2593 w 2600"/>
                <a:gd name="T3" fmla="*/ 1460 h 2707"/>
                <a:gd name="T4" fmla="*/ 2264 w 2600"/>
                <a:gd name="T5" fmla="*/ 2235 h 2707"/>
                <a:gd name="T6" fmla="*/ 1548 w 2600"/>
                <a:gd name="T7" fmla="*/ 2643 h 2707"/>
                <a:gd name="T8" fmla="*/ 620 w 2600"/>
                <a:gd name="T9" fmla="*/ 2475 h 2707"/>
                <a:gd name="T10" fmla="*/ 47 w 2600"/>
                <a:gd name="T11" fmla="*/ 1714 h 2707"/>
                <a:gd name="T12" fmla="*/ 4 w 2600"/>
                <a:gd name="T13" fmla="*/ 1458 h 2707"/>
                <a:gd name="T14" fmla="*/ 0 w 2600"/>
                <a:gd name="T15" fmla="*/ 1437 h 2707"/>
                <a:gd name="T16" fmla="*/ 0 w 2600"/>
                <a:gd name="T17" fmla="*/ 1301 h 2707"/>
                <a:gd name="T18" fmla="*/ 4 w 2600"/>
                <a:gd name="T19" fmla="*/ 1284 h 2707"/>
                <a:gd name="T20" fmla="*/ 17 w 2600"/>
                <a:gd name="T21" fmla="*/ 1161 h 2707"/>
                <a:gd name="T22" fmla="*/ 291 w 2600"/>
                <a:gd name="T23" fmla="*/ 555 h 2707"/>
                <a:gd name="T24" fmla="*/ 1573 w 2600"/>
                <a:gd name="T25" fmla="*/ 104 h 2707"/>
                <a:gd name="T26" fmla="*/ 2593 w 2600"/>
                <a:gd name="T27" fmla="*/ 1280 h 2707"/>
                <a:gd name="T28" fmla="*/ 2600 w 2600"/>
                <a:gd name="T29" fmla="*/ 1297 h 2707"/>
                <a:gd name="T30" fmla="*/ 2600 w 2600"/>
                <a:gd name="T31" fmla="*/ 1441 h 2707"/>
                <a:gd name="T32" fmla="*/ 2290 w 2600"/>
                <a:gd name="T33" fmla="*/ 1337 h 2707"/>
                <a:gd name="T34" fmla="*/ 1345 w 2600"/>
                <a:gd name="T35" fmla="*/ 390 h 2707"/>
                <a:gd name="T36" fmla="*/ 693 w 2600"/>
                <a:gd name="T37" fmla="*/ 597 h 2707"/>
                <a:gd name="T38" fmla="*/ 307 w 2600"/>
                <a:gd name="T39" fmla="*/ 1329 h 2707"/>
                <a:gd name="T40" fmla="*/ 145 w 2600"/>
                <a:gd name="T41" fmla="*/ 1198 h 2707"/>
                <a:gd name="T42" fmla="*/ 152 w 2600"/>
                <a:gd name="T43" fmla="*/ 1277 h 2707"/>
                <a:gd name="T44" fmla="*/ 287 w 2600"/>
                <a:gd name="T45" fmla="*/ 1500 h 2707"/>
                <a:gd name="T46" fmla="*/ 323 w 2600"/>
                <a:gd name="T47" fmla="*/ 1561 h 2707"/>
                <a:gd name="T48" fmla="*/ 324 w 2600"/>
                <a:gd name="T49" fmla="*/ 1575 h 2707"/>
                <a:gd name="T50" fmla="*/ 324 w 2600"/>
                <a:gd name="T51" fmla="*/ 1825 h 2707"/>
                <a:gd name="T52" fmla="*/ 324 w 2600"/>
                <a:gd name="T53" fmla="*/ 1844 h 2707"/>
                <a:gd name="T54" fmla="*/ 269 w 2600"/>
                <a:gd name="T55" fmla="*/ 1879 h 2707"/>
                <a:gd name="T56" fmla="*/ 240 w 2600"/>
                <a:gd name="T57" fmla="*/ 1927 h 2707"/>
                <a:gd name="T58" fmla="*/ 189 w 2600"/>
                <a:gd name="T59" fmla="*/ 1955 h 2707"/>
                <a:gd name="T60" fmla="*/ 245 w 2600"/>
                <a:gd name="T61" fmla="*/ 2047 h 2707"/>
                <a:gd name="T62" fmla="*/ 272 w 2600"/>
                <a:gd name="T63" fmla="*/ 2062 h 2707"/>
                <a:gd name="T64" fmla="*/ 560 w 2600"/>
                <a:gd name="T65" fmla="*/ 2061 h 2707"/>
                <a:gd name="T66" fmla="*/ 592 w 2600"/>
                <a:gd name="T67" fmla="*/ 2074 h 2707"/>
                <a:gd name="T68" fmla="*/ 674 w 2600"/>
                <a:gd name="T69" fmla="*/ 2149 h 2707"/>
                <a:gd name="T70" fmla="*/ 1450 w 2600"/>
                <a:gd name="T71" fmla="*/ 2359 h 2707"/>
                <a:gd name="T72" fmla="*/ 2004 w 2600"/>
                <a:gd name="T73" fmla="*/ 2075 h 2707"/>
                <a:gd name="T74" fmla="*/ 2038 w 2600"/>
                <a:gd name="T75" fmla="*/ 2061 h 2707"/>
                <a:gd name="T76" fmla="*/ 2350 w 2600"/>
                <a:gd name="T77" fmla="*/ 2062 h 2707"/>
                <a:gd name="T78" fmla="*/ 2375 w 2600"/>
                <a:gd name="T79" fmla="*/ 2048 h 2707"/>
                <a:gd name="T80" fmla="*/ 2406 w 2600"/>
                <a:gd name="T81" fmla="*/ 1992 h 2707"/>
                <a:gd name="T82" fmla="*/ 2405 w 2600"/>
                <a:gd name="T83" fmla="*/ 1965 h 2707"/>
                <a:gd name="T84" fmla="*/ 2350 w 2600"/>
                <a:gd name="T85" fmla="*/ 1889 h 2707"/>
                <a:gd name="T86" fmla="*/ 2275 w 2600"/>
                <a:gd name="T87" fmla="*/ 1849 h 2707"/>
                <a:gd name="T88" fmla="*/ 2268 w 2600"/>
                <a:gd name="T89" fmla="*/ 1847 h 2707"/>
                <a:gd name="T90" fmla="*/ 2268 w 2600"/>
                <a:gd name="T91" fmla="*/ 1646 h 2707"/>
                <a:gd name="T92" fmla="*/ 2278 w 2600"/>
                <a:gd name="T93" fmla="*/ 1533 h 2707"/>
                <a:gd name="T94" fmla="*/ 2313 w 2600"/>
                <a:gd name="T95" fmla="*/ 1481 h 2707"/>
                <a:gd name="T96" fmla="*/ 2450 w 2600"/>
                <a:gd name="T97" fmla="*/ 1214 h 2707"/>
                <a:gd name="T98" fmla="*/ 2290 w 2600"/>
                <a:gd name="T99" fmla="*/ 1337 h 27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600" h="2707">
                  <a:moveTo>
                    <a:pt x="2600" y="1441"/>
                  </a:moveTo>
                  <a:cubicBezTo>
                    <a:pt x="2598" y="1447"/>
                    <a:pt x="2593" y="1454"/>
                    <a:pt x="2593" y="1460"/>
                  </a:cubicBezTo>
                  <a:cubicBezTo>
                    <a:pt x="2571" y="1756"/>
                    <a:pt x="2461" y="2015"/>
                    <a:pt x="2264" y="2235"/>
                  </a:cubicBezTo>
                  <a:cubicBezTo>
                    <a:pt x="2071" y="2451"/>
                    <a:pt x="1832" y="2588"/>
                    <a:pt x="1548" y="2643"/>
                  </a:cubicBezTo>
                  <a:cubicBezTo>
                    <a:pt x="1218" y="2707"/>
                    <a:pt x="906" y="2652"/>
                    <a:pt x="620" y="2475"/>
                  </a:cubicBezTo>
                  <a:cubicBezTo>
                    <a:pt x="331" y="2297"/>
                    <a:pt x="140" y="2041"/>
                    <a:pt x="47" y="1714"/>
                  </a:cubicBezTo>
                  <a:cubicBezTo>
                    <a:pt x="23" y="1630"/>
                    <a:pt x="8" y="1545"/>
                    <a:pt x="4" y="1458"/>
                  </a:cubicBezTo>
                  <a:cubicBezTo>
                    <a:pt x="3" y="1451"/>
                    <a:pt x="1" y="1444"/>
                    <a:pt x="0" y="1437"/>
                  </a:cubicBezTo>
                  <a:cubicBezTo>
                    <a:pt x="0" y="1392"/>
                    <a:pt x="0" y="1346"/>
                    <a:pt x="0" y="1301"/>
                  </a:cubicBezTo>
                  <a:cubicBezTo>
                    <a:pt x="1" y="1295"/>
                    <a:pt x="3" y="1290"/>
                    <a:pt x="4" y="1284"/>
                  </a:cubicBezTo>
                  <a:cubicBezTo>
                    <a:pt x="8" y="1243"/>
                    <a:pt x="10" y="1201"/>
                    <a:pt x="17" y="1161"/>
                  </a:cubicBezTo>
                  <a:cubicBezTo>
                    <a:pt x="55" y="935"/>
                    <a:pt x="142" y="729"/>
                    <a:pt x="291" y="555"/>
                  </a:cubicBezTo>
                  <a:cubicBezTo>
                    <a:pt x="630" y="158"/>
                    <a:pt x="1061" y="0"/>
                    <a:pt x="1573" y="104"/>
                  </a:cubicBezTo>
                  <a:cubicBezTo>
                    <a:pt x="2147" y="221"/>
                    <a:pt x="2557" y="718"/>
                    <a:pt x="2593" y="1280"/>
                  </a:cubicBezTo>
                  <a:cubicBezTo>
                    <a:pt x="2593" y="1286"/>
                    <a:pt x="2598" y="1292"/>
                    <a:pt x="2600" y="1297"/>
                  </a:cubicBezTo>
                  <a:cubicBezTo>
                    <a:pt x="2600" y="1345"/>
                    <a:pt x="2600" y="1393"/>
                    <a:pt x="2600" y="1441"/>
                  </a:cubicBezTo>
                  <a:close/>
                  <a:moveTo>
                    <a:pt x="2290" y="1337"/>
                  </a:moveTo>
                  <a:cubicBezTo>
                    <a:pt x="2269" y="831"/>
                    <a:pt x="1859" y="414"/>
                    <a:pt x="1345" y="390"/>
                  </a:cubicBezTo>
                  <a:cubicBezTo>
                    <a:pt x="1103" y="379"/>
                    <a:pt x="883" y="447"/>
                    <a:pt x="693" y="597"/>
                  </a:cubicBezTo>
                  <a:cubicBezTo>
                    <a:pt x="456" y="782"/>
                    <a:pt x="330" y="1028"/>
                    <a:pt x="307" y="1329"/>
                  </a:cubicBezTo>
                  <a:cubicBezTo>
                    <a:pt x="241" y="1301"/>
                    <a:pt x="195" y="1252"/>
                    <a:pt x="145" y="1198"/>
                  </a:cubicBezTo>
                  <a:cubicBezTo>
                    <a:pt x="148" y="1228"/>
                    <a:pt x="149" y="1253"/>
                    <a:pt x="152" y="1277"/>
                  </a:cubicBezTo>
                  <a:cubicBezTo>
                    <a:pt x="165" y="1370"/>
                    <a:pt x="206" y="1448"/>
                    <a:pt x="287" y="1500"/>
                  </a:cubicBezTo>
                  <a:cubicBezTo>
                    <a:pt x="311" y="1516"/>
                    <a:pt x="322" y="1534"/>
                    <a:pt x="323" y="1561"/>
                  </a:cubicBezTo>
                  <a:cubicBezTo>
                    <a:pt x="323" y="1565"/>
                    <a:pt x="324" y="1570"/>
                    <a:pt x="324" y="1575"/>
                  </a:cubicBezTo>
                  <a:cubicBezTo>
                    <a:pt x="324" y="1658"/>
                    <a:pt x="324" y="1741"/>
                    <a:pt x="324" y="1825"/>
                  </a:cubicBezTo>
                  <a:cubicBezTo>
                    <a:pt x="324" y="1831"/>
                    <a:pt x="324" y="1838"/>
                    <a:pt x="324" y="1844"/>
                  </a:cubicBezTo>
                  <a:cubicBezTo>
                    <a:pt x="287" y="1851"/>
                    <a:pt x="287" y="1851"/>
                    <a:pt x="269" y="1879"/>
                  </a:cubicBezTo>
                  <a:cubicBezTo>
                    <a:pt x="259" y="1895"/>
                    <a:pt x="250" y="1911"/>
                    <a:pt x="240" y="1927"/>
                  </a:cubicBezTo>
                  <a:cubicBezTo>
                    <a:pt x="229" y="1944"/>
                    <a:pt x="222" y="1967"/>
                    <a:pt x="189" y="1955"/>
                  </a:cubicBezTo>
                  <a:cubicBezTo>
                    <a:pt x="210" y="1989"/>
                    <a:pt x="228" y="2018"/>
                    <a:pt x="245" y="2047"/>
                  </a:cubicBezTo>
                  <a:cubicBezTo>
                    <a:pt x="252" y="2058"/>
                    <a:pt x="259" y="2062"/>
                    <a:pt x="272" y="2062"/>
                  </a:cubicBezTo>
                  <a:cubicBezTo>
                    <a:pt x="368" y="2061"/>
                    <a:pt x="464" y="2062"/>
                    <a:pt x="560" y="2061"/>
                  </a:cubicBezTo>
                  <a:cubicBezTo>
                    <a:pt x="573" y="2061"/>
                    <a:pt x="582" y="2065"/>
                    <a:pt x="592" y="2074"/>
                  </a:cubicBezTo>
                  <a:cubicBezTo>
                    <a:pt x="618" y="2100"/>
                    <a:pt x="645" y="2126"/>
                    <a:pt x="674" y="2149"/>
                  </a:cubicBezTo>
                  <a:cubicBezTo>
                    <a:pt x="903" y="2331"/>
                    <a:pt x="1162" y="2402"/>
                    <a:pt x="1450" y="2359"/>
                  </a:cubicBezTo>
                  <a:cubicBezTo>
                    <a:pt x="1666" y="2328"/>
                    <a:pt x="1850" y="2230"/>
                    <a:pt x="2004" y="2075"/>
                  </a:cubicBezTo>
                  <a:cubicBezTo>
                    <a:pt x="2014" y="2065"/>
                    <a:pt x="2024" y="2061"/>
                    <a:pt x="2038" y="2061"/>
                  </a:cubicBezTo>
                  <a:cubicBezTo>
                    <a:pt x="2142" y="2062"/>
                    <a:pt x="2246" y="2061"/>
                    <a:pt x="2350" y="2062"/>
                  </a:cubicBezTo>
                  <a:cubicBezTo>
                    <a:pt x="2362" y="2062"/>
                    <a:pt x="2370" y="2059"/>
                    <a:pt x="2375" y="2048"/>
                  </a:cubicBezTo>
                  <a:cubicBezTo>
                    <a:pt x="2384" y="2028"/>
                    <a:pt x="2395" y="2010"/>
                    <a:pt x="2406" y="1992"/>
                  </a:cubicBezTo>
                  <a:cubicBezTo>
                    <a:pt x="2412" y="1982"/>
                    <a:pt x="2412" y="1975"/>
                    <a:pt x="2405" y="1965"/>
                  </a:cubicBezTo>
                  <a:cubicBezTo>
                    <a:pt x="2386" y="1940"/>
                    <a:pt x="2366" y="1916"/>
                    <a:pt x="2350" y="1889"/>
                  </a:cubicBezTo>
                  <a:cubicBezTo>
                    <a:pt x="2332" y="1860"/>
                    <a:pt x="2312" y="1841"/>
                    <a:pt x="2275" y="1849"/>
                  </a:cubicBezTo>
                  <a:cubicBezTo>
                    <a:pt x="2274" y="1849"/>
                    <a:pt x="2272" y="1848"/>
                    <a:pt x="2268" y="1847"/>
                  </a:cubicBezTo>
                  <a:cubicBezTo>
                    <a:pt x="2268" y="1780"/>
                    <a:pt x="2267" y="1713"/>
                    <a:pt x="2268" y="1646"/>
                  </a:cubicBezTo>
                  <a:cubicBezTo>
                    <a:pt x="2269" y="1608"/>
                    <a:pt x="2276" y="1571"/>
                    <a:pt x="2278" y="1533"/>
                  </a:cubicBezTo>
                  <a:cubicBezTo>
                    <a:pt x="2279" y="1507"/>
                    <a:pt x="2292" y="1493"/>
                    <a:pt x="2313" y="1481"/>
                  </a:cubicBezTo>
                  <a:cubicBezTo>
                    <a:pt x="2414" y="1423"/>
                    <a:pt x="2430" y="1320"/>
                    <a:pt x="2450" y="1214"/>
                  </a:cubicBezTo>
                  <a:cubicBezTo>
                    <a:pt x="2398" y="1261"/>
                    <a:pt x="2353" y="1309"/>
                    <a:pt x="2290" y="1337"/>
                  </a:cubicBezTo>
                  <a:close/>
                </a:path>
              </a:pathLst>
            </a:custGeom>
            <a:solidFill>
              <a:schemeClr val="tx2">
                <a:lumMod val="7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31" name="组合 30">
              <a:extLst>
                <a:ext uri="{FF2B5EF4-FFF2-40B4-BE49-F238E27FC236}">
                  <a16:creationId xmlns:a16="http://schemas.microsoft.com/office/drawing/2014/main" id="{0C0D25F1-0A5A-5E48-B2AB-54D44950F972}"/>
                </a:ext>
              </a:extLst>
            </p:cNvPr>
            <p:cNvGrpSpPr/>
            <p:nvPr/>
          </p:nvGrpSpPr>
          <p:grpSpPr>
            <a:xfrm>
              <a:off x="5554874" y="2381317"/>
              <a:ext cx="1080787" cy="1004320"/>
              <a:chOff x="5554874" y="2552137"/>
              <a:chExt cx="1080787" cy="1004320"/>
            </a:xfrm>
            <a:solidFill>
              <a:schemeClr val="tx2">
                <a:lumMod val="75000"/>
              </a:schemeClr>
            </a:solidFill>
          </p:grpSpPr>
          <p:sp>
            <p:nvSpPr>
              <p:cNvPr id="32" name="Freeform 50">
                <a:extLst>
                  <a:ext uri="{FF2B5EF4-FFF2-40B4-BE49-F238E27FC236}">
                    <a16:creationId xmlns:a16="http://schemas.microsoft.com/office/drawing/2014/main" id="{C548AD2A-96EC-A34F-B5AC-F93FD73375DB}"/>
                  </a:ext>
                </a:extLst>
              </p:cNvPr>
              <p:cNvSpPr>
                <a:spLocks noEditPoints="1"/>
              </p:cNvSpPr>
              <p:nvPr/>
            </p:nvSpPr>
            <p:spPr bwMode="auto">
              <a:xfrm>
                <a:off x="5594719" y="3111135"/>
                <a:ext cx="1003441" cy="214458"/>
              </a:xfrm>
              <a:custGeom>
                <a:avLst/>
                <a:gdLst>
                  <a:gd name="T0" fmla="*/ 1933 w 2060"/>
                  <a:gd name="T1" fmla="*/ 45 h 440"/>
                  <a:gd name="T2" fmla="*/ 1978 w 2060"/>
                  <a:gd name="T3" fmla="*/ 350 h 440"/>
                  <a:gd name="T4" fmla="*/ 2043 w 2060"/>
                  <a:gd name="T5" fmla="*/ 435 h 440"/>
                  <a:gd name="T6" fmla="*/ 1498 w 2060"/>
                  <a:gd name="T7" fmla="*/ 319 h 440"/>
                  <a:gd name="T8" fmla="*/ 1549 w 2060"/>
                  <a:gd name="T9" fmla="*/ 306 h 440"/>
                  <a:gd name="T10" fmla="*/ 531 w 2060"/>
                  <a:gd name="T11" fmla="*/ 310 h 440"/>
                  <a:gd name="T12" fmla="*/ 542 w 2060"/>
                  <a:gd name="T13" fmla="*/ 392 h 440"/>
                  <a:gd name="T14" fmla="*/ 0 w 2060"/>
                  <a:gd name="T15" fmla="*/ 440 h 440"/>
                  <a:gd name="T16" fmla="*/ 87 w 2060"/>
                  <a:gd name="T17" fmla="*/ 358 h 440"/>
                  <a:gd name="T18" fmla="*/ 512 w 2060"/>
                  <a:gd name="T19" fmla="*/ 34 h 440"/>
                  <a:gd name="T20" fmla="*/ 1961 w 2060"/>
                  <a:gd name="T21" fmla="*/ 0 h 440"/>
                  <a:gd name="T22" fmla="*/ 1545 w 2060"/>
                  <a:gd name="T23" fmla="*/ 41 h 440"/>
                  <a:gd name="T24" fmla="*/ 1263 w 2060"/>
                  <a:gd name="T25" fmla="*/ 119 h 440"/>
                  <a:gd name="T26" fmla="*/ 855 w 2060"/>
                  <a:gd name="T27" fmla="*/ 67 h 440"/>
                  <a:gd name="T28" fmla="*/ 796 w 2060"/>
                  <a:gd name="T29" fmla="*/ 193 h 440"/>
                  <a:gd name="T30" fmla="*/ 962 w 2060"/>
                  <a:gd name="T31" fmla="*/ 145 h 440"/>
                  <a:gd name="T32" fmla="*/ 1269 w 2060"/>
                  <a:gd name="T33" fmla="*/ 301 h 440"/>
                  <a:gd name="T34" fmla="*/ 711 w 2060"/>
                  <a:gd name="T35" fmla="*/ 118 h 440"/>
                  <a:gd name="T36" fmla="*/ 558 w 2060"/>
                  <a:gd name="T37" fmla="*/ 107 h 440"/>
                  <a:gd name="T38" fmla="*/ 544 w 2060"/>
                  <a:gd name="T39" fmla="*/ 301 h 440"/>
                  <a:gd name="T40" fmla="*/ 1513 w 2060"/>
                  <a:gd name="T41" fmla="*/ 130 h 440"/>
                  <a:gd name="T42" fmla="*/ 1452 w 2060"/>
                  <a:gd name="T43" fmla="*/ 67 h 440"/>
                  <a:gd name="T44" fmla="*/ 1340 w 2060"/>
                  <a:gd name="T45" fmla="*/ 270 h 440"/>
                  <a:gd name="T46" fmla="*/ 1544 w 2060"/>
                  <a:gd name="T47" fmla="*/ 67 h 440"/>
                  <a:gd name="T48" fmla="*/ 1564 w 2060"/>
                  <a:gd name="T49" fmla="*/ 67 h 440"/>
                  <a:gd name="T50" fmla="*/ 491 w 2060"/>
                  <a:gd name="T51" fmla="*/ 302 h 440"/>
                  <a:gd name="T52" fmla="*/ 491 w 2060"/>
                  <a:gd name="T53" fmla="*/ 67 h 440"/>
                  <a:gd name="T54" fmla="*/ 1308 w 2060"/>
                  <a:gd name="T55" fmla="*/ 290 h 440"/>
                  <a:gd name="T56" fmla="*/ 1294 w 2060"/>
                  <a:gd name="T57" fmla="*/ 68 h 440"/>
                  <a:gd name="T58" fmla="*/ 762 w 2060"/>
                  <a:gd name="T59" fmla="*/ 299 h 440"/>
                  <a:gd name="T60" fmla="*/ 747 w 2060"/>
                  <a:gd name="T61" fmla="*/ 79 h 440"/>
                  <a:gd name="T62" fmla="*/ 1007 w 2060"/>
                  <a:gd name="T63" fmla="*/ 35 h 440"/>
                  <a:gd name="T64" fmla="*/ 1054 w 2060"/>
                  <a:gd name="T65" fmla="*/ 35 h 440"/>
                  <a:gd name="T66" fmla="*/ 1249 w 2060"/>
                  <a:gd name="T67" fmla="*/ 45 h 440"/>
                  <a:gd name="T68" fmla="*/ 1054 w 2060"/>
                  <a:gd name="T69" fmla="*/ 35 h 440"/>
                  <a:gd name="T70" fmla="*/ 1342 w 2060"/>
                  <a:gd name="T71" fmla="*/ 36 h 440"/>
                  <a:gd name="T72" fmla="*/ 1499 w 2060"/>
                  <a:gd name="T73" fmla="*/ 45 h 440"/>
                  <a:gd name="T74" fmla="*/ 717 w 2060"/>
                  <a:gd name="T75" fmla="*/ 35 h 440"/>
                  <a:gd name="T76" fmla="*/ 198 w 2060"/>
                  <a:gd name="T77" fmla="*/ 118 h 440"/>
                  <a:gd name="T78" fmla="*/ 138 w 2060"/>
                  <a:gd name="T79" fmla="*/ 118 h 440"/>
                  <a:gd name="T80" fmla="*/ 1625 w 2060"/>
                  <a:gd name="T81" fmla="*/ 118 h 440"/>
                  <a:gd name="T82" fmla="*/ 311 w 2060"/>
                  <a:gd name="T83" fmla="*/ 94 h 440"/>
                  <a:gd name="T84" fmla="*/ 311 w 2060"/>
                  <a:gd name="T85" fmla="*/ 118 h 440"/>
                  <a:gd name="T86" fmla="*/ 1796 w 2060"/>
                  <a:gd name="T87" fmla="*/ 118 h 440"/>
                  <a:gd name="T88" fmla="*/ 1736 w 2060"/>
                  <a:gd name="T89" fmla="*/ 118 h 440"/>
                  <a:gd name="T90" fmla="*/ 1908 w 2060"/>
                  <a:gd name="T91" fmla="*/ 94 h 440"/>
                  <a:gd name="T92" fmla="*/ 422 w 2060"/>
                  <a:gd name="T93" fmla="*/ 95 h 440"/>
                  <a:gd name="T94" fmla="*/ 422 w 2060"/>
                  <a:gd name="T95" fmla="*/ 118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060" h="440">
                    <a:moveTo>
                      <a:pt x="1545" y="41"/>
                    </a:moveTo>
                    <a:cubicBezTo>
                      <a:pt x="1551" y="43"/>
                      <a:pt x="1558" y="45"/>
                      <a:pt x="1565" y="45"/>
                    </a:cubicBezTo>
                    <a:cubicBezTo>
                      <a:pt x="1687" y="46"/>
                      <a:pt x="1810" y="45"/>
                      <a:pt x="1933" y="45"/>
                    </a:cubicBezTo>
                    <a:cubicBezTo>
                      <a:pt x="1942" y="45"/>
                      <a:pt x="1951" y="45"/>
                      <a:pt x="1962" y="45"/>
                    </a:cubicBezTo>
                    <a:cubicBezTo>
                      <a:pt x="1962" y="147"/>
                      <a:pt x="1962" y="247"/>
                      <a:pt x="1962" y="349"/>
                    </a:cubicBezTo>
                    <a:cubicBezTo>
                      <a:pt x="1969" y="349"/>
                      <a:pt x="1973" y="351"/>
                      <a:pt x="1978" y="350"/>
                    </a:cubicBezTo>
                    <a:cubicBezTo>
                      <a:pt x="2008" y="343"/>
                      <a:pt x="2025" y="357"/>
                      <a:pt x="2036" y="385"/>
                    </a:cubicBezTo>
                    <a:cubicBezTo>
                      <a:pt x="2041" y="401"/>
                      <a:pt x="2051" y="416"/>
                      <a:pt x="2060" y="433"/>
                    </a:cubicBezTo>
                    <a:cubicBezTo>
                      <a:pt x="2053" y="434"/>
                      <a:pt x="2048" y="435"/>
                      <a:pt x="2043" y="435"/>
                    </a:cubicBezTo>
                    <a:cubicBezTo>
                      <a:pt x="1885" y="435"/>
                      <a:pt x="1727" y="434"/>
                      <a:pt x="1569" y="435"/>
                    </a:cubicBezTo>
                    <a:cubicBezTo>
                      <a:pt x="1555" y="435"/>
                      <a:pt x="1547" y="431"/>
                      <a:pt x="1542" y="418"/>
                    </a:cubicBezTo>
                    <a:cubicBezTo>
                      <a:pt x="1529" y="386"/>
                      <a:pt x="1514" y="355"/>
                      <a:pt x="1498" y="319"/>
                    </a:cubicBezTo>
                    <a:cubicBezTo>
                      <a:pt x="1524" y="319"/>
                      <a:pt x="1546" y="319"/>
                      <a:pt x="1569" y="319"/>
                    </a:cubicBezTo>
                    <a:cubicBezTo>
                      <a:pt x="1569" y="316"/>
                      <a:pt x="1569" y="313"/>
                      <a:pt x="1570" y="310"/>
                    </a:cubicBezTo>
                    <a:cubicBezTo>
                      <a:pt x="1563" y="309"/>
                      <a:pt x="1556" y="306"/>
                      <a:pt x="1549" y="306"/>
                    </a:cubicBezTo>
                    <a:cubicBezTo>
                      <a:pt x="1464" y="306"/>
                      <a:pt x="1379" y="306"/>
                      <a:pt x="1293" y="306"/>
                    </a:cubicBezTo>
                    <a:cubicBezTo>
                      <a:pt x="1046" y="307"/>
                      <a:pt x="799" y="307"/>
                      <a:pt x="552" y="308"/>
                    </a:cubicBezTo>
                    <a:cubicBezTo>
                      <a:pt x="545" y="308"/>
                      <a:pt x="538" y="309"/>
                      <a:pt x="531" y="310"/>
                    </a:cubicBezTo>
                    <a:cubicBezTo>
                      <a:pt x="531" y="313"/>
                      <a:pt x="531" y="315"/>
                      <a:pt x="531" y="318"/>
                    </a:cubicBezTo>
                    <a:cubicBezTo>
                      <a:pt x="545" y="318"/>
                      <a:pt x="558" y="319"/>
                      <a:pt x="574" y="320"/>
                    </a:cubicBezTo>
                    <a:cubicBezTo>
                      <a:pt x="563" y="344"/>
                      <a:pt x="550" y="367"/>
                      <a:pt x="542" y="392"/>
                    </a:cubicBezTo>
                    <a:cubicBezTo>
                      <a:pt x="530" y="426"/>
                      <a:pt x="511" y="436"/>
                      <a:pt x="475" y="436"/>
                    </a:cubicBezTo>
                    <a:cubicBezTo>
                      <a:pt x="327" y="435"/>
                      <a:pt x="180" y="438"/>
                      <a:pt x="33" y="439"/>
                    </a:cubicBezTo>
                    <a:cubicBezTo>
                      <a:pt x="23" y="440"/>
                      <a:pt x="13" y="440"/>
                      <a:pt x="0" y="440"/>
                    </a:cubicBezTo>
                    <a:cubicBezTo>
                      <a:pt x="14" y="413"/>
                      <a:pt x="27" y="388"/>
                      <a:pt x="41" y="365"/>
                    </a:cubicBezTo>
                    <a:cubicBezTo>
                      <a:pt x="44" y="361"/>
                      <a:pt x="51" y="359"/>
                      <a:pt x="57" y="359"/>
                    </a:cubicBezTo>
                    <a:cubicBezTo>
                      <a:pt x="66" y="358"/>
                      <a:pt x="76" y="358"/>
                      <a:pt x="87" y="358"/>
                    </a:cubicBezTo>
                    <a:cubicBezTo>
                      <a:pt x="87" y="254"/>
                      <a:pt x="87" y="151"/>
                      <a:pt x="87" y="45"/>
                    </a:cubicBezTo>
                    <a:cubicBezTo>
                      <a:pt x="229" y="45"/>
                      <a:pt x="371" y="46"/>
                      <a:pt x="513" y="45"/>
                    </a:cubicBezTo>
                    <a:cubicBezTo>
                      <a:pt x="512" y="42"/>
                      <a:pt x="512" y="38"/>
                      <a:pt x="512" y="34"/>
                    </a:cubicBezTo>
                    <a:cubicBezTo>
                      <a:pt x="371" y="34"/>
                      <a:pt x="229" y="34"/>
                      <a:pt x="87" y="34"/>
                    </a:cubicBezTo>
                    <a:cubicBezTo>
                      <a:pt x="87" y="20"/>
                      <a:pt x="87" y="11"/>
                      <a:pt x="87" y="0"/>
                    </a:cubicBezTo>
                    <a:cubicBezTo>
                      <a:pt x="712" y="0"/>
                      <a:pt x="1336" y="0"/>
                      <a:pt x="1961" y="0"/>
                    </a:cubicBezTo>
                    <a:cubicBezTo>
                      <a:pt x="1961" y="10"/>
                      <a:pt x="1961" y="20"/>
                      <a:pt x="1961" y="33"/>
                    </a:cubicBezTo>
                    <a:cubicBezTo>
                      <a:pt x="1823" y="33"/>
                      <a:pt x="1684" y="33"/>
                      <a:pt x="1546" y="33"/>
                    </a:cubicBezTo>
                    <a:cubicBezTo>
                      <a:pt x="1546" y="36"/>
                      <a:pt x="1545" y="39"/>
                      <a:pt x="1545" y="41"/>
                    </a:cubicBezTo>
                    <a:close/>
                    <a:moveTo>
                      <a:pt x="1269" y="301"/>
                    </a:moveTo>
                    <a:cubicBezTo>
                      <a:pt x="1269" y="244"/>
                      <a:pt x="1269" y="188"/>
                      <a:pt x="1269" y="133"/>
                    </a:cubicBezTo>
                    <a:cubicBezTo>
                      <a:pt x="1269" y="128"/>
                      <a:pt x="1266" y="123"/>
                      <a:pt x="1263" y="119"/>
                    </a:cubicBezTo>
                    <a:cubicBezTo>
                      <a:pt x="1249" y="104"/>
                      <a:pt x="1235" y="88"/>
                      <a:pt x="1220" y="74"/>
                    </a:cubicBezTo>
                    <a:cubicBezTo>
                      <a:pt x="1216" y="70"/>
                      <a:pt x="1209" y="67"/>
                      <a:pt x="1203" y="67"/>
                    </a:cubicBezTo>
                    <a:cubicBezTo>
                      <a:pt x="1087" y="66"/>
                      <a:pt x="971" y="66"/>
                      <a:pt x="855" y="67"/>
                    </a:cubicBezTo>
                    <a:cubicBezTo>
                      <a:pt x="849" y="67"/>
                      <a:pt x="842" y="69"/>
                      <a:pt x="838" y="74"/>
                    </a:cubicBezTo>
                    <a:cubicBezTo>
                      <a:pt x="809" y="103"/>
                      <a:pt x="786" y="134"/>
                      <a:pt x="796" y="179"/>
                    </a:cubicBezTo>
                    <a:cubicBezTo>
                      <a:pt x="796" y="183"/>
                      <a:pt x="796" y="188"/>
                      <a:pt x="796" y="193"/>
                    </a:cubicBezTo>
                    <a:cubicBezTo>
                      <a:pt x="796" y="229"/>
                      <a:pt x="796" y="264"/>
                      <a:pt x="796" y="300"/>
                    </a:cubicBezTo>
                    <a:cubicBezTo>
                      <a:pt x="852" y="300"/>
                      <a:pt x="906" y="300"/>
                      <a:pt x="962" y="300"/>
                    </a:cubicBezTo>
                    <a:cubicBezTo>
                      <a:pt x="962" y="248"/>
                      <a:pt x="962" y="197"/>
                      <a:pt x="962" y="145"/>
                    </a:cubicBezTo>
                    <a:cubicBezTo>
                      <a:pt x="1008" y="145"/>
                      <a:pt x="1053" y="145"/>
                      <a:pt x="1099" y="145"/>
                    </a:cubicBezTo>
                    <a:cubicBezTo>
                      <a:pt x="1099" y="198"/>
                      <a:pt x="1099" y="249"/>
                      <a:pt x="1099" y="301"/>
                    </a:cubicBezTo>
                    <a:cubicBezTo>
                      <a:pt x="1156" y="301"/>
                      <a:pt x="1211" y="301"/>
                      <a:pt x="1269" y="301"/>
                    </a:cubicBezTo>
                    <a:close/>
                    <a:moveTo>
                      <a:pt x="717" y="301"/>
                    </a:moveTo>
                    <a:cubicBezTo>
                      <a:pt x="717" y="244"/>
                      <a:pt x="718" y="188"/>
                      <a:pt x="717" y="132"/>
                    </a:cubicBezTo>
                    <a:cubicBezTo>
                      <a:pt x="717" y="127"/>
                      <a:pt x="714" y="122"/>
                      <a:pt x="711" y="118"/>
                    </a:cubicBezTo>
                    <a:cubicBezTo>
                      <a:pt x="698" y="103"/>
                      <a:pt x="685" y="89"/>
                      <a:pt x="671" y="74"/>
                    </a:cubicBezTo>
                    <a:cubicBezTo>
                      <a:pt x="667" y="71"/>
                      <a:pt x="661" y="67"/>
                      <a:pt x="656" y="67"/>
                    </a:cubicBezTo>
                    <a:cubicBezTo>
                      <a:pt x="616" y="62"/>
                      <a:pt x="580" y="65"/>
                      <a:pt x="558" y="107"/>
                    </a:cubicBezTo>
                    <a:cubicBezTo>
                      <a:pt x="551" y="120"/>
                      <a:pt x="543" y="130"/>
                      <a:pt x="544" y="146"/>
                    </a:cubicBezTo>
                    <a:cubicBezTo>
                      <a:pt x="544" y="188"/>
                      <a:pt x="544" y="230"/>
                      <a:pt x="544" y="272"/>
                    </a:cubicBezTo>
                    <a:cubicBezTo>
                      <a:pt x="544" y="282"/>
                      <a:pt x="544" y="291"/>
                      <a:pt x="544" y="301"/>
                    </a:cubicBezTo>
                    <a:cubicBezTo>
                      <a:pt x="603" y="301"/>
                      <a:pt x="659" y="301"/>
                      <a:pt x="717" y="301"/>
                    </a:cubicBezTo>
                    <a:close/>
                    <a:moveTo>
                      <a:pt x="1513" y="301"/>
                    </a:moveTo>
                    <a:cubicBezTo>
                      <a:pt x="1513" y="243"/>
                      <a:pt x="1514" y="186"/>
                      <a:pt x="1513" y="130"/>
                    </a:cubicBezTo>
                    <a:cubicBezTo>
                      <a:pt x="1513" y="126"/>
                      <a:pt x="1510" y="121"/>
                      <a:pt x="1507" y="118"/>
                    </a:cubicBezTo>
                    <a:cubicBezTo>
                      <a:pt x="1494" y="103"/>
                      <a:pt x="1481" y="89"/>
                      <a:pt x="1467" y="74"/>
                    </a:cubicBezTo>
                    <a:cubicBezTo>
                      <a:pt x="1463" y="71"/>
                      <a:pt x="1457" y="67"/>
                      <a:pt x="1452" y="67"/>
                    </a:cubicBezTo>
                    <a:cubicBezTo>
                      <a:pt x="1412" y="62"/>
                      <a:pt x="1376" y="66"/>
                      <a:pt x="1354" y="107"/>
                    </a:cubicBezTo>
                    <a:cubicBezTo>
                      <a:pt x="1347" y="120"/>
                      <a:pt x="1339" y="130"/>
                      <a:pt x="1340" y="146"/>
                    </a:cubicBezTo>
                    <a:cubicBezTo>
                      <a:pt x="1341" y="187"/>
                      <a:pt x="1340" y="229"/>
                      <a:pt x="1340" y="270"/>
                    </a:cubicBezTo>
                    <a:cubicBezTo>
                      <a:pt x="1340" y="280"/>
                      <a:pt x="1340" y="290"/>
                      <a:pt x="1340" y="301"/>
                    </a:cubicBezTo>
                    <a:cubicBezTo>
                      <a:pt x="1399" y="301"/>
                      <a:pt x="1455" y="301"/>
                      <a:pt x="1513" y="301"/>
                    </a:cubicBezTo>
                    <a:close/>
                    <a:moveTo>
                      <a:pt x="1544" y="67"/>
                    </a:moveTo>
                    <a:cubicBezTo>
                      <a:pt x="1544" y="146"/>
                      <a:pt x="1544" y="223"/>
                      <a:pt x="1544" y="302"/>
                    </a:cubicBezTo>
                    <a:cubicBezTo>
                      <a:pt x="1552" y="301"/>
                      <a:pt x="1558" y="301"/>
                      <a:pt x="1564" y="300"/>
                    </a:cubicBezTo>
                    <a:cubicBezTo>
                      <a:pt x="1564" y="222"/>
                      <a:pt x="1564" y="145"/>
                      <a:pt x="1564" y="67"/>
                    </a:cubicBezTo>
                    <a:cubicBezTo>
                      <a:pt x="1557" y="67"/>
                      <a:pt x="1551" y="67"/>
                      <a:pt x="1544" y="67"/>
                    </a:cubicBezTo>
                    <a:close/>
                    <a:moveTo>
                      <a:pt x="491" y="67"/>
                    </a:moveTo>
                    <a:cubicBezTo>
                      <a:pt x="491" y="146"/>
                      <a:pt x="491" y="223"/>
                      <a:pt x="491" y="302"/>
                    </a:cubicBezTo>
                    <a:cubicBezTo>
                      <a:pt x="500" y="302"/>
                      <a:pt x="506" y="301"/>
                      <a:pt x="512" y="300"/>
                    </a:cubicBezTo>
                    <a:cubicBezTo>
                      <a:pt x="512" y="222"/>
                      <a:pt x="512" y="145"/>
                      <a:pt x="512" y="67"/>
                    </a:cubicBezTo>
                    <a:cubicBezTo>
                      <a:pt x="505" y="67"/>
                      <a:pt x="499" y="67"/>
                      <a:pt x="491" y="67"/>
                    </a:cubicBezTo>
                    <a:close/>
                    <a:moveTo>
                      <a:pt x="1294" y="300"/>
                    </a:moveTo>
                    <a:cubicBezTo>
                      <a:pt x="1296" y="301"/>
                      <a:pt x="1298" y="302"/>
                      <a:pt x="1300" y="304"/>
                    </a:cubicBezTo>
                    <a:cubicBezTo>
                      <a:pt x="1303" y="299"/>
                      <a:pt x="1308" y="295"/>
                      <a:pt x="1308" y="290"/>
                    </a:cubicBezTo>
                    <a:cubicBezTo>
                      <a:pt x="1309" y="219"/>
                      <a:pt x="1309" y="149"/>
                      <a:pt x="1308" y="78"/>
                    </a:cubicBezTo>
                    <a:cubicBezTo>
                      <a:pt x="1308" y="74"/>
                      <a:pt x="1302" y="69"/>
                      <a:pt x="1299" y="65"/>
                    </a:cubicBezTo>
                    <a:cubicBezTo>
                      <a:pt x="1297" y="66"/>
                      <a:pt x="1295" y="67"/>
                      <a:pt x="1294" y="68"/>
                    </a:cubicBezTo>
                    <a:cubicBezTo>
                      <a:pt x="1294" y="146"/>
                      <a:pt x="1294" y="223"/>
                      <a:pt x="1294" y="300"/>
                    </a:cubicBezTo>
                    <a:close/>
                    <a:moveTo>
                      <a:pt x="755" y="304"/>
                    </a:moveTo>
                    <a:cubicBezTo>
                      <a:pt x="757" y="302"/>
                      <a:pt x="760" y="301"/>
                      <a:pt x="762" y="299"/>
                    </a:cubicBezTo>
                    <a:cubicBezTo>
                      <a:pt x="762" y="226"/>
                      <a:pt x="762" y="152"/>
                      <a:pt x="762" y="78"/>
                    </a:cubicBezTo>
                    <a:cubicBezTo>
                      <a:pt x="762" y="74"/>
                      <a:pt x="758" y="70"/>
                      <a:pt x="755" y="66"/>
                    </a:cubicBezTo>
                    <a:cubicBezTo>
                      <a:pt x="752" y="70"/>
                      <a:pt x="747" y="75"/>
                      <a:pt x="747" y="79"/>
                    </a:cubicBezTo>
                    <a:cubicBezTo>
                      <a:pt x="746" y="149"/>
                      <a:pt x="746" y="219"/>
                      <a:pt x="747" y="290"/>
                    </a:cubicBezTo>
                    <a:cubicBezTo>
                      <a:pt x="747" y="295"/>
                      <a:pt x="752" y="299"/>
                      <a:pt x="755" y="304"/>
                    </a:cubicBezTo>
                    <a:close/>
                    <a:moveTo>
                      <a:pt x="1007" y="35"/>
                    </a:moveTo>
                    <a:cubicBezTo>
                      <a:pt x="935" y="35"/>
                      <a:pt x="867" y="35"/>
                      <a:pt x="796" y="35"/>
                    </a:cubicBezTo>
                    <a:cubicBezTo>
                      <a:pt x="808" y="49"/>
                      <a:pt x="994" y="49"/>
                      <a:pt x="1007" y="35"/>
                    </a:cubicBezTo>
                    <a:close/>
                    <a:moveTo>
                      <a:pt x="1054" y="35"/>
                    </a:moveTo>
                    <a:cubicBezTo>
                      <a:pt x="1053" y="37"/>
                      <a:pt x="1053" y="39"/>
                      <a:pt x="1052" y="41"/>
                    </a:cubicBezTo>
                    <a:cubicBezTo>
                      <a:pt x="1056" y="42"/>
                      <a:pt x="1060" y="45"/>
                      <a:pt x="1064" y="45"/>
                    </a:cubicBezTo>
                    <a:cubicBezTo>
                      <a:pt x="1125" y="46"/>
                      <a:pt x="1187" y="46"/>
                      <a:pt x="1249" y="45"/>
                    </a:cubicBezTo>
                    <a:cubicBezTo>
                      <a:pt x="1253" y="45"/>
                      <a:pt x="1257" y="41"/>
                      <a:pt x="1262" y="39"/>
                    </a:cubicBezTo>
                    <a:cubicBezTo>
                      <a:pt x="1261" y="38"/>
                      <a:pt x="1260" y="36"/>
                      <a:pt x="1260" y="35"/>
                    </a:cubicBezTo>
                    <a:cubicBezTo>
                      <a:pt x="1191" y="35"/>
                      <a:pt x="1123" y="35"/>
                      <a:pt x="1054" y="35"/>
                    </a:cubicBezTo>
                    <a:close/>
                    <a:moveTo>
                      <a:pt x="1514" y="40"/>
                    </a:moveTo>
                    <a:cubicBezTo>
                      <a:pt x="1513" y="38"/>
                      <a:pt x="1513" y="37"/>
                      <a:pt x="1512" y="36"/>
                    </a:cubicBezTo>
                    <a:cubicBezTo>
                      <a:pt x="1455" y="36"/>
                      <a:pt x="1399" y="36"/>
                      <a:pt x="1342" y="36"/>
                    </a:cubicBezTo>
                    <a:cubicBezTo>
                      <a:pt x="1341" y="38"/>
                      <a:pt x="1341" y="40"/>
                      <a:pt x="1341" y="42"/>
                    </a:cubicBezTo>
                    <a:cubicBezTo>
                      <a:pt x="1346" y="43"/>
                      <a:pt x="1350" y="45"/>
                      <a:pt x="1355" y="45"/>
                    </a:cubicBezTo>
                    <a:cubicBezTo>
                      <a:pt x="1403" y="46"/>
                      <a:pt x="1451" y="46"/>
                      <a:pt x="1499" y="45"/>
                    </a:cubicBezTo>
                    <a:cubicBezTo>
                      <a:pt x="1504" y="45"/>
                      <a:pt x="1509" y="42"/>
                      <a:pt x="1514" y="40"/>
                    </a:cubicBezTo>
                    <a:close/>
                    <a:moveTo>
                      <a:pt x="548" y="35"/>
                    </a:moveTo>
                    <a:cubicBezTo>
                      <a:pt x="558" y="49"/>
                      <a:pt x="705" y="50"/>
                      <a:pt x="717" y="35"/>
                    </a:cubicBezTo>
                    <a:cubicBezTo>
                      <a:pt x="660" y="35"/>
                      <a:pt x="605" y="35"/>
                      <a:pt x="548" y="35"/>
                    </a:cubicBezTo>
                    <a:close/>
                    <a:moveTo>
                      <a:pt x="138" y="118"/>
                    </a:moveTo>
                    <a:cubicBezTo>
                      <a:pt x="159" y="118"/>
                      <a:pt x="178" y="118"/>
                      <a:pt x="198" y="118"/>
                    </a:cubicBezTo>
                    <a:cubicBezTo>
                      <a:pt x="198" y="109"/>
                      <a:pt x="198" y="102"/>
                      <a:pt x="198" y="94"/>
                    </a:cubicBezTo>
                    <a:cubicBezTo>
                      <a:pt x="177" y="94"/>
                      <a:pt x="158" y="94"/>
                      <a:pt x="138" y="94"/>
                    </a:cubicBezTo>
                    <a:cubicBezTo>
                      <a:pt x="138" y="103"/>
                      <a:pt x="138" y="110"/>
                      <a:pt x="138" y="118"/>
                    </a:cubicBezTo>
                    <a:close/>
                    <a:moveTo>
                      <a:pt x="1684" y="94"/>
                    </a:moveTo>
                    <a:cubicBezTo>
                      <a:pt x="1663" y="94"/>
                      <a:pt x="1644" y="94"/>
                      <a:pt x="1625" y="94"/>
                    </a:cubicBezTo>
                    <a:cubicBezTo>
                      <a:pt x="1625" y="103"/>
                      <a:pt x="1625" y="111"/>
                      <a:pt x="1625" y="118"/>
                    </a:cubicBezTo>
                    <a:cubicBezTo>
                      <a:pt x="1645" y="118"/>
                      <a:pt x="1664" y="118"/>
                      <a:pt x="1684" y="118"/>
                    </a:cubicBezTo>
                    <a:cubicBezTo>
                      <a:pt x="1684" y="110"/>
                      <a:pt x="1684" y="103"/>
                      <a:pt x="1684" y="94"/>
                    </a:cubicBezTo>
                    <a:close/>
                    <a:moveTo>
                      <a:pt x="311" y="94"/>
                    </a:moveTo>
                    <a:cubicBezTo>
                      <a:pt x="290" y="94"/>
                      <a:pt x="270" y="94"/>
                      <a:pt x="251" y="94"/>
                    </a:cubicBezTo>
                    <a:cubicBezTo>
                      <a:pt x="251" y="103"/>
                      <a:pt x="251" y="111"/>
                      <a:pt x="251" y="118"/>
                    </a:cubicBezTo>
                    <a:cubicBezTo>
                      <a:pt x="272" y="118"/>
                      <a:pt x="291" y="118"/>
                      <a:pt x="311" y="118"/>
                    </a:cubicBezTo>
                    <a:cubicBezTo>
                      <a:pt x="311" y="109"/>
                      <a:pt x="311" y="103"/>
                      <a:pt x="311" y="94"/>
                    </a:cubicBezTo>
                    <a:close/>
                    <a:moveTo>
                      <a:pt x="1736" y="118"/>
                    </a:moveTo>
                    <a:cubicBezTo>
                      <a:pt x="1757" y="118"/>
                      <a:pt x="1777" y="118"/>
                      <a:pt x="1796" y="118"/>
                    </a:cubicBezTo>
                    <a:cubicBezTo>
                      <a:pt x="1796" y="109"/>
                      <a:pt x="1796" y="102"/>
                      <a:pt x="1796" y="94"/>
                    </a:cubicBezTo>
                    <a:cubicBezTo>
                      <a:pt x="1776" y="94"/>
                      <a:pt x="1756" y="94"/>
                      <a:pt x="1736" y="94"/>
                    </a:cubicBezTo>
                    <a:cubicBezTo>
                      <a:pt x="1736" y="102"/>
                      <a:pt x="1736" y="109"/>
                      <a:pt x="1736" y="118"/>
                    </a:cubicBezTo>
                    <a:close/>
                    <a:moveTo>
                      <a:pt x="1848" y="118"/>
                    </a:moveTo>
                    <a:cubicBezTo>
                      <a:pt x="1868" y="118"/>
                      <a:pt x="1888" y="118"/>
                      <a:pt x="1908" y="118"/>
                    </a:cubicBezTo>
                    <a:cubicBezTo>
                      <a:pt x="1908" y="109"/>
                      <a:pt x="1908" y="102"/>
                      <a:pt x="1908" y="94"/>
                    </a:cubicBezTo>
                    <a:cubicBezTo>
                      <a:pt x="1887" y="94"/>
                      <a:pt x="1868" y="94"/>
                      <a:pt x="1848" y="94"/>
                    </a:cubicBezTo>
                    <a:cubicBezTo>
                      <a:pt x="1848" y="103"/>
                      <a:pt x="1848" y="110"/>
                      <a:pt x="1848" y="118"/>
                    </a:cubicBezTo>
                    <a:close/>
                    <a:moveTo>
                      <a:pt x="422" y="95"/>
                    </a:moveTo>
                    <a:cubicBezTo>
                      <a:pt x="401" y="95"/>
                      <a:pt x="381" y="95"/>
                      <a:pt x="362" y="95"/>
                    </a:cubicBezTo>
                    <a:cubicBezTo>
                      <a:pt x="362" y="103"/>
                      <a:pt x="362" y="110"/>
                      <a:pt x="362" y="118"/>
                    </a:cubicBezTo>
                    <a:cubicBezTo>
                      <a:pt x="383" y="118"/>
                      <a:pt x="402" y="118"/>
                      <a:pt x="422" y="118"/>
                    </a:cubicBezTo>
                    <a:cubicBezTo>
                      <a:pt x="422" y="110"/>
                      <a:pt x="422" y="103"/>
                      <a:pt x="422" y="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Freeform 51">
                <a:extLst>
                  <a:ext uri="{FF2B5EF4-FFF2-40B4-BE49-F238E27FC236}">
                    <a16:creationId xmlns:a16="http://schemas.microsoft.com/office/drawing/2014/main" id="{9BCEED6C-E7B0-9441-B07B-AF3C5BB39FE9}"/>
                  </a:ext>
                </a:extLst>
              </p:cNvPr>
              <p:cNvSpPr>
                <a:spLocks noEditPoints="1"/>
              </p:cNvSpPr>
              <p:nvPr/>
            </p:nvSpPr>
            <p:spPr bwMode="auto">
              <a:xfrm>
                <a:off x="5554874" y="2951463"/>
                <a:ext cx="1080787" cy="148539"/>
              </a:xfrm>
              <a:custGeom>
                <a:avLst/>
                <a:gdLst>
                  <a:gd name="T0" fmla="*/ 0 w 2219"/>
                  <a:gd name="T1" fmla="*/ 96 h 305"/>
                  <a:gd name="T2" fmla="*/ 88 w 2219"/>
                  <a:gd name="T3" fmla="*/ 160 h 305"/>
                  <a:gd name="T4" fmla="*/ 289 w 2219"/>
                  <a:gd name="T5" fmla="*/ 117 h 305"/>
                  <a:gd name="T6" fmla="*/ 349 w 2219"/>
                  <a:gd name="T7" fmla="*/ 8 h 305"/>
                  <a:gd name="T8" fmla="*/ 419 w 2219"/>
                  <a:gd name="T9" fmla="*/ 121 h 305"/>
                  <a:gd name="T10" fmla="*/ 521 w 2219"/>
                  <a:gd name="T11" fmla="*/ 187 h 305"/>
                  <a:gd name="T12" fmla="*/ 588 w 2219"/>
                  <a:gd name="T13" fmla="*/ 174 h 305"/>
                  <a:gd name="T14" fmla="*/ 666 w 2219"/>
                  <a:gd name="T15" fmla="*/ 127 h 305"/>
                  <a:gd name="T16" fmla="*/ 664 w 2219"/>
                  <a:gd name="T17" fmla="*/ 121 h 305"/>
                  <a:gd name="T18" fmla="*/ 428 w 2219"/>
                  <a:gd name="T19" fmla="*/ 121 h 305"/>
                  <a:gd name="T20" fmla="*/ 427 w 2219"/>
                  <a:gd name="T21" fmla="*/ 99 h 305"/>
                  <a:gd name="T22" fmla="*/ 1790 w 2219"/>
                  <a:gd name="T23" fmla="*/ 99 h 305"/>
                  <a:gd name="T24" fmla="*/ 1775 w 2219"/>
                  <a:gd name="T25" fmla="*/ 121 h 305"/>
                  <a:gd name="T26" fmla="*/ 1567 w 2219"/>
                  <a:gd name="T27" fmla="*/ 121 h 305"/>
                  <a:gd name="T28" fmla="*/ 1545 w 2219"/>
                  <a:gd name="T29" fmla="*/ 121 h 305"/>
                  <a:gd name="T30" fmla="*/ 1785 w 2219"/>
                  <a:gd name="T31" fmla="*/ 132 h 305"/>
                  <a:gd name="T32" fmla="*/ 1855 w 2219"/>
                  <a:gd name="T33" fmla="*/ 19 h 305"/>
                  <a:gd name="T34" fmla="*/ 1865 w 2219"/>
                  <a:gd name="T35" fmla="*/ 0 h 305"/>
                  <a:gd name="T36" fmla="*/ 1884 w 2219"/>
                  <a:gd name="T37" fmla="*/ 45 h 305"/>
                  <a:gd name="T38" fmla="*/ 1947 w 2219"/>
                  <a:gd name="T39" fmla="*/ 141 h 305"/>
                  <a:gd name="T40" fmla="*/ 2096 w 2219"/>
                  <a:gd name="T41" fmla="*/ 174 h 305"/>
                  <a:gd name="T42" fmla="*/ 2189 w 2219"/>
                  <a:gd name="T43" fmla="*/ 118 h 305"/>
                  <a:gd name="T44" fmla="*/ 2219 w 2219"/>
                  <a:gd name="T45" fmla="*/ 92 h 305"/>
                  <a:gd name="T46" fmla="*/ 2161 w 2219"/>
                  <a:gd name="T47" fmla="*/ 217 h 305"/>
                  <a:gd name="T48" fmla="*/ 2125 w 2219"/>
                  <a:gd name="T49" fmla="*/ 254 h 305"/>
                  <a:gd name="T50" fmla="*/ 1992 w 2219"/>
                  <a:gd name="T51" fmla="*/ 305 h 305"/>
                  <a:gd name="T52" fmla="*/ 183 w 2219"/>
                  <a:gd name="T53" fmla="*/ 305 h 305"/>
                  <a:gd name="T54" fmla="*/ 108 w 2219"/>
                  <a:gd name="T55" fmla="*/ 277 h 305"/>
                  <a:gd name="T56" fmla="*/ 0 w 2219"/>
                  <a:gd name="T57" fmla="*/ 96 h 305"/>
                  <a:gd name="T58" fmla="*/ 1515 w 2219"/>
                  <a:gd name="T59" fmla="*/ 269 h 305"/>
                  <a:gd name="T60" fmla="*/ 1515 w 2219"/>
                  <a:gd name="T61" fmla="*/ 175 h 305"/>
                  <a:gd name="T62" fmla="*/ 1525 w 2219"/>
                  <a:gd name="T63" fmla="*/ 149 h 305"/>
                  <a:gd name="T64" fmla="*/ 1480 w 2219"/>
                  <a:gd name="T65" fmla="*/ 121 h 305"/>
                  <a:gd name="T66" fmla="*/ 715 w 2219"/>
                  <a:gd name="T67" fmla="*/ 121 h 305"/>
                  <a:gd name="T68" fmla="*/ 684 w 2219"/>
                  <a:gd name="T69" fmla="*/ 157 h 305"/>
                  <a:gd name="T70" fmla="*/ 699 w 2219"/>
                  <a:gd name="T71" fmla="*/ 160 h 305"/>
                  <a:gd name="T72" fmla="*/ 699 w 2219"/>
                  <a:gd name="T73" fmla="*/ 269 h 305"/>
                  <a:gd name="T74" fmla="*/ 679 w 2219"/>
                  <a:gd name="T75" fmla="*/ 269 h 305"/>
                  <a:gd name="T76" fmla="*/ 679 w 2219"/>
                  <a:gd name="T77" fmla="*/ 168 h 305"/>
                  <a:gd name="T78" fmla="*/ 657 w 2219"/>
                  <a:gd name="T79" fmla="*/ 268 h 305"/>
                  <a:gd name="T80" fmla="*/ 637 w 2219"/>
                  <a:gd name="T81" fmla="*/ 268 h 305"/>
                  <a:gd name="T82" fmla="*/ 637 w 2219"/>
                  <a:gd name="T83" fmla="*/ 231 h 305"/>
                  <a:gd name="T84" fmla="*/ 633 w 2219"/>
                  <a:gd name="T85" fmla="*/ 230 h 305"/>
                  <a:gd name="T86" fmla="*/ 603 w 2219"/>
                  <a:gd name="T87" fmla="*/ 276 h 305"/>
                  <a:gd name="T88" fmla="*/ 1616 w 2219"/>
                  <a:gd name="T89" fmla="*/ 276 h 305"/>
                  <a:gd name="T90" fmla="*/ 1581 w 2219"/>
                  <a:gd name="T91" fmla="*/ 232 h 305"/>
                  <a:gd name="T92" fmla="*/ 1576 w 2219"/>
                  <a:gd name="T93" fmla="*/ 234 h 305"/>
                  <a:gd name="T94" fmla="*/ 1576 w 2219"/>
                  <a:gd name="T95" fmla="*/ 269 h 305"/>
                  <a:gd name="T96" fmla="*/ 1558 w 2219"/>
                  <a:gd name="T97" fmla="*/ 269 h 305"/>
                  <a:gd name="T98" fmla="*/ 1535 w 2219"/>
                  <a:gd name="T99" fmla="*/ 175 h 305"/>
                  <a:gd name="T100" fmla="*/ 1535 w 2219"/>
                  <a:gd name="T101" fmla="*/ 269 h 305"/>
                  <a:gd name="T102" fmla="*/ 1515 w 2219"/>
                  <a:gd name="T103" fmla="*/ 269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219" h="305">
                    <a:moveTo>
                      <a:pt x="0" y="96"/>
                    </a:moveTo>
                    <a:cubicBezTo>
                      <a:pt x="30" y="118"/>
                      <a:pt x="58" y="142"/>
                      <a:pt x="88" y="160"/>
                    </a:cubicBezTo>
                    <a:cubicBezTo>
                      <a:pt x="167" y="205"/>
                      <a:pt x="236" y="191"/>
                      <a:pt x="289" y="117"/>
                    </a:cubicBezTo>
                    <a:cubicBezTo>
                      <a:pt x="314" y="82"/>
                      <a:pt x="331" y="42"/>
                      <a:pt x="349" y="8"/>
                    </a:cubicBezTo>
                    <a:cubicBezTo>
                      <a:pt x="371" y="43"/>
                      <a:pt x="393" y="83"/>
                      <a:pt x="419" y="121"/>
                    </a:cubicBezTo>
                    <a:cubicBezTo>
                      <a:pt x="444" y="156"/>
                      <a:pt x="476" y="185"/>
                      <a:pt x="521" y="187"/>
                    </a:cubicBezTo>
                    <a:cubicBezTo>
                      <a:pt x="544" y="188"/>
                      <a:pt x="568" y="183"/>
                      <a:pt x="588" y="174"/>
                    </a:cubicBezTo>
                    <a:cubicBezTo>
                      <a:pt x="616" y="162"/>
                      <a:pt x="640" y="143"/>
                      <a:pt x="666" y="127"/>
                    </a:cubicBezTo>
                    <a:cubicBezTo>
                      <a:pt x="665" y="125"/>
                      <a:pt x="664" y="123"/>
                      <a:pt x="664" y="121"/>
                    </a:cubicBezTo>
                    <a:cubicBezTo>
                      <a:pt x="586" y="121"/>
                      <a:pt x="508" y="121"/>
                      <a:pt x="428" y="121"/>
                    </a:cubicBezTo>
                    <a:cubicBezTo>
                      <a:pt x="428" y="113"/>
                      <a:pt x="428" y="108"/>
                      <a:pt x="427" y="99"/>
                    </a:cubicBezTo>
                    <a:cubicBezTo>
                      <a:pt x="882" y="99"/>
                      <a:pt x="1337" y="99"/>
                      <a:pt x="1790" y="99"/>
                    </a:cubicBezTo>
                    <a:cubicBezTo>
                      <a:pt x="1796" y="115"/>
                      <a:pt x="1791" y="121"/>
                      <a:pt x="1775" y="121"/>
                    </a:cubicBezTo>
                    <a:cubicBezTo>
                      <a:pt x="1706" y="121"/>
                      <a:pt x="1637" y="121"/>
                      <a:pt x="1567" y="121"/>
                    </a:cubicBezTo>
                    <a:cubicBezTo>
                      <a:pt x="1560" y="121"/>
                      <a:pt x="1553" y="121"/>
                      <a:pt x="1545" y="121"/>
                    </a:cubicBezTo>
                    <a:cubicBezTo>
                      <a:pt x="1609" y="207"/>
                      <a:pt x="1718" y="213"/>
                      <a:pt x="1785" y="132"/>
                    </a:cubicBezTo>
                    <a:cubicBezTo>
                      <a:pt x="1813" y="98"/>
                      <a:pt x="1832" y="57"/>
                      <a:pt x="1855" y="19"/>
                    </a:cubicBezTo>
                    <a:cubicBezTo>
                      <a:pt x="1858" y="14"/>
                      <a:pt x="1861" y="9"/>
                      <a:pt x="1865" y="0"/>
                    </a:cubicBezTo>
                    <a:cubicBezTo>
                      <a:pt x="1872" y="17"/>
                      <a:pt x="1876" y="32"/>
                      <a:pt x="1884" y="45"/>
                    </a:cubicBezTo>
                    <a:cubicBezTo>
                      <a:pt x="1904" y="78"/>
                      <a:pt x="1922" y="113"/>
                      <a:pt x="1947" y="141"/>
                    </a:cubicBezTo>
                    <a:cubicBezTo>
                      <a:pt x="1987" y="186"/>
                      <a:pt x="2040" y="198"/>
                      <a:pt x="2096" y="174"/>
                    </a:cubicBezTo>
                    <a:cubicBezTo>
                      <a:pt x="2129" y="160"/>
                      <a:pt x="2159" y="138"/>
                      <a:pt x="2189" y="118"/>
                    </a:cubicBezTo>
                    <a:cubicBezTo>
                      <a:pt x="2199" y="112"/>
                      <a:pt x="2207" y="102"/>
                      <a:pt x="2219" y="92"/>
                    </a:cubicBezTo>
                    <a:cubicBezTo>
                      <a:pt x="2211" y="142"/>
                      <a:pt x="2191" y="182"/>
                      <a:pt x="2161" y="217"/>
                    </a:cubicBezTo>
                    <a:cubicBezTo>
                      <a:pt x="2150" y="230"/>
                      <a:pt x="2137" y="242"/>
                      <a:pt x="2125" y="254"/>
                    </a:cubicBezTo>
                    <a:cubicBezTo>
                      <a:pt x="2088" y="289"/>
                      <a:pt x="2047" y="305"/>
                      <a:pt x="1992" y="305"/>
                    </a:cubicBezTo>
                    <a:cubicBezTo>
                      <a:pt x="1389" y="303"/>
                      <a:pt x="786" y="303"/>
                      <a:pt x="183" y="305"/>
                    </a:cubicBezTo>
                    <a:cubicBezTo>
                      <a:pt x="150" y="305"/>
                      <a:pt x="130" y="294"/>
                      <a:pt x="108" y="277"/>
                    </a:cubicBezTo>
                    <a:cubicBezTo>
                      <a:pt x="50" y="229"/>
                      <a:pt x="13" y="170"/>
                      <a:pt x="0" y="96"/>
                    </a:cubicBezTo>
                    <a:close/>
                    <a:moveTo>
                      <a:pt x="1515" y="269"/>
                    </a:moveTo>
                    <a:cubicBezTo>
                      <a:pt x="1515" y="237"/>
                      <a:pt x="1514" y="206"/>
                      <a:pt x="1515" y="175"/>
                    </a:cubicBezTo>
                    <a:cubicBezTo>
                      <a:pt x="1515" y="168"/>
                      <a:pt x="1521" y="160"/>
                      <a:pt x="1525" y="149"/>
                    </a:cubicBezTo>
                    <a:cubicBezTo>
                      <a:pt x="1515" y="121"/>
                      <a:pt x="1515" y="121"/>
                      <a:pt x="1480" y="121"/>
                    </a:cubicBezTo>
                    <a:cubicBezTo>
                      <a:pt x="1225" y="121"/>
                      <a:pt x="970" y="121"/>
                      <a:pt x="715" y="121"/>
                    </a:cubicBezTo>
                    <a:cubicBezTo>
                      <a:pt x="697" y="121"/>
                      <a:pt x="682" y="138"/>
                      <a:pt x="684" y="157"/>
                    </a:cubicBezTo>
                    <a:cubicBezTo>
                      <a:pt x="689" y="158"/>
                      <a:pt x="694" y="159"/>
                      <a:pt x="699" y="160"/>
                    </a:cubicBezTo>
                    <a:cubicBezTo>
                      <a:pt x="699" y="197"/>
                      <a:pt x="699" y="232"/>
                      <a:pt x="699" y="269"/>
                    </a:cubicBezTo>
                    <a:cubicBezTo>
                      <a:pt x="692" y="269"/>
                      <a:pt x="686" y="269"/>
                      <a:pt x="679" y="269"/>
                    </a:cubicBezTo>
                    <a:cubicBezTo>
                      <a:pt x="679" y="235"/>
                      <a:pt x="679" y="203"/>
                      <a:pt x="679" y="168"/>
                    </a:cubicBezTo>
                    <a:cubicBezTo>
                      <a:pt x="647" y="198"/>
                      <a:pt x="664" y="235"/>
                      <a:pt x="657" y="268"/>
                    </a:cubicBezTo>
                    <a:cubicBezTo>
                      <a:pt x="651" y="268"/>
                      <a:pt x="645" y="268"/>
                      <a:pt x="637" y="268"/>
                    </a:cubicBezTo>
                    <a:cubicBezTo>
                      <a:pt x="637" y="255"/>
                      <a:pt x="637" y="243"/>
                      <a:pt x="637" y="231"/>
                    </a:cubicBezTo>
                    <a:cubicBezTo>
                      <a:pt x="636" y="231"/>
                      <a:pt x="635" y="230"/>
                      <a:pt x="633" y="230"/>
                    </a:cubicBezTo>
                    <a:cubicBezTo>
                      <a:pt x="624" y="245"/>
                      <a:pt x="614" y="260"/>
                      <a:pt x="603" y="276"/>
                    </a:cubicBezTo>
                    <a:cubicBezTo>
                      <a:pt x="942" y="276"/>
                      <a:pt x="1277" y="276"/>
                      <a:pt x="1616" y="276"/>
                    </a:cubicBezTo>
                    <a:cubicBezTo>
                      <a:pt x="1603" y="260"/>
                      <a:pt x="1592" y="246"/>
                      <a:pt x="1581" y="232"/>
                    </a:cubicBezTo>
                    <a:cubicBezTo>
                      <a:pt x="1579" y="233"/>
                      <a:pt x="1578" y="234"/>
                      <a:pt x="1576" y="234"/>
                    </a:cubicBezTo>
                    <a:cubicBezTo>
                      <a:pt x="1576" y="245"/>
                      <a:pt x="1576" y="257"/>
                      <a:pt x="1576" y="269"/>
                    </a:cubicBezTo>
                    <a:cubicBezTo>
                      <a:pt x="1569" y="269"/>
                      <a:pt x="1564" y="269"/>
                      <a:pt x="1558" y="269"/>
                    </a:cubicBezTo>
                    <a:cubicBezTo>
                      <a:pt x="1550" y="238"/>
                      <a:pt x="1568" y="202"/>
                      <a:pt x="1535" y="175"/>
                    </a:cubicBezTo>
                    <a:cubicBezTo>
                      <a:pt x="1535" y="208"/>
                      <a:pt x="1535" y="238"/>
                      <a:pt x="1535" y="269"/>
                    </a:cubicBezTo>
                    <a:cubicBezTo>
                      <a:pt x="1528" y="269"/>
                      <a:pt x="1523" y="269"/>
                      <a:pt x="1515" y="26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Freeform 52">
                <a:extLst>
                  <a:ext uri="{FF2B5EF4-FFF2-40B4-BE49-F238E27FC236}">
                    <a16:creationId xmlns:a16="http://schemas.microsoft.com/office/drawing/2014/main" id="{40C91173-7A89-5440-98E7-028808347F92}"/>
                  </a:ext>
                </a:extLst>
              </p:cNvPr>
              <p:cNvSpPr>
                <a:spLocks/>
              </p:cNvSpPr>
              <p:nvPr/>
            </p:nvSpPr>
            <p:spPr bwMode="auto">
              <a:xfrm>
                <a:off x="5837303" y="2706535"/>
                <a:ext cx="518860" cy="273346"/>
              </a:xfrm>
              <a:custGeom>
                <a:avLst/>
                <a:gdLst>
                  <a:gd name="T0" fmla="*/ 372 w 1065"/>
                  <a:gd name="T1" fmla="*/ 235 h 561"/>
                  <a:gd name="T2" fmla="*/ 412 w 1065"/>
                  <a:gd name="T3" fmla="*/ 264 h 561"/>
                  <a:gd name="T4" fmla="*/ 474 w 1065"/>
                  <a:gd name="T5" fmla="*/ 264 h 561"/>
                  <a:gd name="T6" fmla="*/ 494 w 1065"/>
                  <a:gd name="T7" fmla="*/ 237 h 561"/>
                  <a:gd name="T8" fmla="*/ 486 w 1065"/>
                  <a:gd name="T9" fmla="*/ 134 h 561"/>
                  <a:gd name="T10" fmla="*/ 487 w 1065"/>
                  <a:gd name="T11" fmla="*/ 124 h 561"/>
                  <a:gd name="T12" fmla="*/ 488 w 1065"/>
                  <a:gd name="T13" fmla="*/ 49 h 561"/>
                  <a:gd name="T14" fmla="*/ 495 w 1065"/>
                  <a:gd name="T15" fmla="*/ 27 h 561"/>
                  <a:gd name="T16" fmla="*/ 508 w 1065"/>
                  <a:gd name="T17" fmla="*/ 0 h 561"/>
                  <a:gd name="T18" fmla="*/ 547 w 1065"/>
                  <a:gd name="T19" fmla="*/ 0 h 561"/>
                  <a:gd name="T20" fmla="*/ 560 w 1065"/>
                  <a:gd name="T21" fmla="*/ 34 h 561"/>
                  <a:gd name="T22" fmla="*/ 555 w 1065"/>
                  <a:gd name="T23" fmla="*/ 71 h 561"/>
                  <a:gd name="T24" fmla="*/ 553 w 1065"/>
                  <a:gd name="T25" fmla="*/ 95 h 561"/>
                  <a:gd name="T26" fmla="*/ 559 w 1065"/>
                  <a:gd name="T27" fmla="*/ 221 h 561"/>
                  <a:gd name="T28" fmla="*/ 589 w 1065"/>
                  <a:gd name="T29" fmla="*/ 264 h 561"/>
                  <a:gd name="T30" fmla="*/ 667 w 1065"/>
                  <a:gd name="T31" fmla="*/ 263 h 561"/>
                  <a:gd name="T32" fmla="*/ 684 w 1065"/>
                  <a:gd name="T33" fmla="*/ 255 h 561"/>
                  <a:gd name="T34" fmla="*/ 719 w 1065"/>
                  <a:gd name="T35" fmla="*/ 236 h 561"/>
                  <a:gd name="T36" fmla="*/ 735 w 1065"/>
                  <a:gd name="T37" fmla="*/ 236 h 561"/>
                  <a:gd name="T38" fmla="*/ 735 w 1065"/>
                  <a:gd name="T39" fmla="*/ 287 h 561"/>
                  <a:gd name="T40" fmla="*/ 731 w 1065"/>
                  <a:gd name="T41" fmla="*/ 295 h 561"/>
                  <a:gd name="T42" fmla="*/ 716 w 1065"/>
                  <a:gd name="T43" fmla="*/ 309 h 561"/>
                  <a:gd name="T44" fmla="*/ 716 w 1065"/>
                  <a:gd name="T45" fmla="*/ 369 h 561"/>
                  <a:gd name="T46" fmla="*/ 726 w 1065"/>
                  <a:gd name="T47" fmla="*/ 377 h 561"/>
                  <a:gd name="T48" fmla="*/ 841 w 1065"/>
                  <a:gd name="T49" fmla="*/ 371 h 561"/>
                  <a:gd name="T50" fmla="*/ 890 w 1065"/>
                  <a:gd name="T51" fmla="*/ 331 h 561"/>
                  <a:gd name="T52" fmla="*/ 882 w 1065"/>
                  <a:gd name="T53" fmla="*/ 401 h 561"/>
                  <a:gd name="T54" fmla="*/ 921 w 1065"/>
                  <a:gd name="T55" fmla="*/ 460 h 561"/>
                  <a:gd name="T56" fmla="*/ 1043 w 1065"/>
                  <a:gd name="T57" fmla="*/ 452 h 561"/>
                  <a:gd name="T58" fmla="*/ 1065 w 1065"/>
                  <a:gd name="T59" fmla="*/ 438 h 561"/>
                  <a:gd name="T60" fmla="*/ 998 w 1065"/>
                  <a:gd name="T61" fmla="*/ 529 h 561"/>
                  <a:gd name="T62" fmla="*/ 934 w 1065"/>
                  <a:gd name="T63" fmla="*/ 534 h 561"/>
                  <a:gd name="T64" fmla="*/ 931 w 1065"/>
                  <a:gd name="T65" fmla="*/ 532 h 561"/>
                  <a:gd name="T66" fmla="*/ 771 w 1065"/>
                  <a:gd name="T67" fmla="*/ 488 h 561"/>
                  <a:gd name="T68" fmla="*/ 243 w 1065"/>
                  <a:gd name="T69" fmla="*/ 489 h 561"/>
                  <a:gd name="T70" fmla="*/ 212 w 1065"/>
                  <a:gd name="T71" fmla="*/ 498 h 561"/>
                  <a:gd name="T72" fmla="*/ 144 w 1065"/>
                  <a:gd name="T73" fmla="*/ 541 h 561"/>
                  <a:gd name="T74" fmla="*/ 53 w 1065"/>
                  <a:gd name="T75" fmla="*/ 527 h 561"/>
                  <a:gd name="T76" fmla="*/ 33 w 1065"/>
                  <a:gd name="T77" fmla="*/ 497 h 561"/>
                  <a:gd name="T78" fmla="*/ 0 w 1065"/>
                  <a:gd name="T79" fmla="*/ 437 h 561"/>
                  <a:gd name="T80" fmla="*/ 101 w 1065"/>
                  <a:gd name="T81" fmla="*/ 469 h 561"/>
                  <a:gd name="T82" fmla="*/ 137 w 1065"/>
                  <a:gd name="T83" fmla="*/ 464 h 561"/>
                  <a:gd name="T84" fmla="*/ 175 w 1065"/>
                  <a:gd name="T85" fmla="*/ 417 h 561"/>
                  <a:gd name="T86" fmla="*/ 175 w 1065"/>
                  <a:gd name="T87" fmla="*/ 328 h 561"/>
                  <a:gd name="T88" fmla="*/ 189 w 1065"/>
                  <a:gd name="T89" fmla="*/ 341 h 561"/>
                  <a:gd name="T90" fmla="*/ 247 w 1065"/>
                  <a:gd name="T91" fmla="*/ 384 h 561"/>
                  <a:gd name="T92" fmla="*/ 338 w 1065"/>
                  <a:gd name="T93" fmla="*/ 368 h 561"/>
                  <a:gd name="T94" fmla="*/ 342 w 1065"/>
                  <a:gd name="T95" fmla="*/ 358 h 561"/>
                  <a:gd name="T96" fmla="*/ 339 w 1065"/>
                  <a:gd name="T97" fmla="*/ 312 h 561"/>
                  <a:gd name="T98" fmla="*/ 338 w 1065"/>
                  <a:gd name="T99" fmla="*/ 306 h 561"/>
                  <a:gd name="T100" fmla="*/ 318 w 1065"/>
                  <a:gd name="T101" fmla="*/ 235 h 561"/>
                  <a:gd name="T102" fmla="*/ 372 w 1065"/>
                  <a:gd name="T103" fmla="*/ 235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065" h="561">
                    <a:moveTo>
                      <a:pt x="372" y="235"/>
                    </a:moveTo>
                    <a:cubicBezTo>
                      <a:pt x="374" y="260"/>
                      <a:pt x="389" y="266"/>
                      <a:pt x="412" y="264"/>
                    </a:cubicBezTo>
                    <a:cubicBezTo>
                      <a:pt x="432" y="262"/>
                      <a:pt x="453" y="264"/>
                      <a:pt x="474" y="264"/>
                    </a:cubicBezTo>
                    <a:cubicBezTo>
                      <a:pt x="492" y="263"/>
                      <a:pt x="496" y="255"/>
                      <a:pt x="494" y="237"/>
                    </a:cubicBezTo>
                    <a:cubicBezTo>
                      <a:pt x="489" y="202"/>
                      <a:pt x="488" y="168"/>
                      <a:pt x="486" y="134"/>
                    </a:cubicBezTo>
                    <a:cubicBezTo>
                      <a:pt x="485" y="130"/>
                      <a:pt x="485" y="127"/>
                      <a:pt x="487" y="124"/>
                    </a:cubicBezTo>
                    <a:cubicBezTo>
                      <a:pt x="497" y="99"/>
                      <a:pt x="506" y="75"/>
                      <a:pt x="488" y="49"/>
                    </a:cubicBezTo>
                    <a:cubicBezTo>
                      <a:pt x="485" y="45"/>
                      <a:pt x="492" y="35"/>
                      <a:pt x="495" y="27"/>
                    </a:cubicBezTo>
                    <a:cubicBezTo>
                      <a:pt x="499" y="19"/>
                      <a:pt x="503" y="11"/>
                      <a:pt x="508" y="0"/>
                    </a:cubicBezTo>
                    <a:cubicBezTo>
                      <a:pt x="520" y="0"/>
                      <a:pt x="534" y="0"/>
                      <a:pt x="547" y="0"/>
                    </a:cubicBezTo>
                    <a:cubicBezTo>
                      <a:pt x="551" y="12"/>
                      <a:pt x="555" y="23"/>
                      <a:pt x="560" y="34"/>
                    </a:cubicBezTo>
                    <a:cubicBezTo>
                      <a:pt x="566" y="48"/>
                      <a:pt x="566" y="60"/>
                      <a:pt x="555" y="71"/>
                    </a:cubicBezTo>
                    <a:cubicBezTo>
                      <a:pt x="546" y="79"/>
                      <a:pt x="548" y="86"/>
                      <a:pt x="553" y="95"/>
                    </a:cubicBezTo>
                    <a:cubicBezTo>
                      <a:pt x="575" y="136"/>
                      <a:pt x="572" y="179"/>
                      <a:pt x="559" y="221"/>
                    </a:cubicBezTo>
                    <a:cubicBezTo>
                      <a:pt x="550" y="252"/>
                      <a:pt x="556" y="264"/>
                      <a:pt x="589" y="264"/>
                    </a:cubicBezTo>
                    <a:cubicBezTo>
                      <a:pt x="615" y="264"/>
                      <a:pt x="641" y="264"/>
                      <a:pt x="667" y="263"/>
                    </a:cubicBezTo>
                    <a:cubicBezTo>
                      <a:pt x="673" y="263"/>
                      <a:pt x="684" y="259"/>
                      <a:pt x="684" y="255"/>
                    </a:cubicBezTo>
                    <a:cubicBezTo>
                      <a:pt x="689" y="234"/>
                      <a:pt x="704" y="236"/>
                      <a:pt x="719" y="236"/>
                    </a:cubicBezTo>
                    <a:cubicBezTo>
                      <a:pt x="724" y="236"/>
                      <a:pt x="729" y="236"/>
                      <a:pt x="735" y="236"/>
                    </a:cubicBezTo>
                    <a:cubicBezTo>
                      <a:pt x="735" y="254"/>
                      <a:pt x="736" y="270"/>
                      <a:pt x="735" y="287"/>
                    </a:cubicBezTo>
                    <a:cubicBezTo>
                      <a:pt x="735" y="289"/>
                      <a:pt x="733" y="292"/>
                      <a:pt x="731" y="295"/>
                    </a:cubicBezTo>
                    <a:cubicBezTo>
                      <a:pt x="726" y="300"/>
                      <a:pt x="716" y="304"/>
                      <a:pt x="716" y="309"/>
                    </a:cubicBezTo>
                    <a:cubicBezTo>
                      <a:pt x="714" y="329"/>
                      <a:pt x="715" y="349"/>
                      <a:pt x="716" y="369"/>
                    </a:cubicBezTo>
                    <a:cubicBezTo>
                      <a:pt x="716" y="372"/>
                      <a:pt x="722" y="375"/>
                      <a:pt x="726" y="377"/>
                    </a:cubicBezTo>
                    <a:cubicBezTo>
                      <a:pt x="765" y="397"/>
                      <a:pt x="804" y="398"/>
                      <a:pt x="841" y="371"/>
                    </a:cubicBezTo>
                    <a:cubicBezTo>
                      <a:pt x="857" y="358"/>
                      <a:pt x="873" y="345"/>
                      <a:pt x="890" y="331"/>
                    </a:cubicBezTo>
                    <a:cubicBezTo>
                      <a:pt x="887" y="356"/>
                      <a:pt x="884" y="378"/>
                      <a:pt x="882" y="401"/>
                    </a:cubicBezTo>
                    <a:cubicBezTo>
                      <a:pt x="880" y="434"/>
                      <a:pt x="890" y="448"/>
                      <a:pt x="921" y="460"/>
                    </a:cubicBezTo>
                    <a:cubicBezTo>
                      <a:pt x="963" y="477"/>
                      <a:pt x="1004" y="478"/>
                      <a:pt x="1043" y="452"/>
                    </a:cubicBezTo>
                    <a:cubicBezTo>
                      <a:pt x="1048" y="448"/>
                      <a:pt x="1054" y="445"/>
                      <a:pt x="1065" y="438"/>
                    </a:cubicBezTo>
                    <a:cubicBezTo>
                      <a:pt x="1044" y="475"/>
                      <a:pt x="1027" y="507"/>
                      <a:pt x="998" y="529"/>
                    </a:cubicBezTo>
                    <a:cubicBezTo>
                      <a:pt x="978" y="545"/>
                      <a:pt x="957" y="545"/>
                      <a:pt x="934" y="534"/>
                    </a:cubicBezTo>
                    <a:cubicBezTo>
                      <a:pt x="933" y="533"/>
                      <a:pt x="932" y="533"/>
                      <a:pt x="931" y="532"/>
                    </a:cubicBezTo>
                    <a:cubicBezTo>
                      <a:pt x="884" y="492"/>
                      <a:pt x="830" y="487"/>
                      <a:pt x="771" y="488"/>
                    </a:cubicBezTo>
                    <a:cubicBezTo>
                      <a:pt x="595" y="491"/>
                      <a:pt x="419" y="489"/>
                      <a:pt x="243" y="489"/>
                    </a:cubicBezTo>
                    <a:cubicBezTo>
                      <a:pt x="233" y="489"/>
                      <a:pt x="221" y="493"/>
                      <a:pt x="212" y="498"/>
                    </a:cubicBezTo>
                    <a:cubicBezTo>
                      <a:pt x="189" y="512"/>
                      <a:pt x="167" y="527"/>
                      <a:pt x="144" y="541"/>
                    </a:cubicBezTo>
                    <a:cubicBezTo>
                      <a:pt x="112" y="561"/>
                      <a:pt x="77" y="556"/>
                      <a:pt x="53" y="527"/>
                    </a:cubicBezTo>
                    <a:cubicBezTo>
                      <a:pt x="46" y="517"/>
                      <a:pt x="39" y="507"/>
                      <a:pt x="33" y="497"/>
                    </a:cubicBezTo>
                    <a:cubicBezTo>
                      <a:pt x="23" y="479"/>
                      <a:pt x="13" y="460"/>
                      <a:pt x="0" y="437"/>
                    </a:cubicBezTo>
                    <a:cubicBezTo>
                      <a:pt x="35" y="457"/>
                      <a:pt x="65" y="474"/>
                      <a:pt x="101" y="469"/>
                    </a:cubicBezTo>
                    <a:cubicBezTo>
                      <a:pt x="113" y="467"/>
                      <a:pt x="125" y="467"/>
                      <a:pt x="137" y="464"/>
                    </a:cubicBezTo>
                    <a:cubicBezTo>
                      <a:pt x="166" y="458"/>
                      <a:pt x="175" y="447"/>
                      <a:pt x="175" y="417"/>
                    </a:cubicBezTo>
                    <a:cubicBezTo>
                      <a:pt x="175" y="388"/>
                      <a:pt x="175" y="359"/>
                      <a:pt x="175" y="328"/>
                    </a:cubicBezTo>
                    <a:cubicBezTo>
                      <a:pt x="179" y="332"/>
                      <a:pt x="184" y="337"/>
                      <a:pt x="189" y="341"/>
                    </a:cubicBezTo>
                    <a:cubicBezTo>
                      <a:pt x="208" y="356"/>
                      <a:pt x="227" y="371"/>
                      <a:pt x="247" y="384"/>
                    </a:cubicBezTo>
                    <a:cubicBezTo>
                      <a:pt x="274" y="400"/>
                      <a:pt x="317" y="392"/>
                      <a:pt x="338" y="368"/>
                    </a:cubicBezTo>
                    <a:cubicBezTo>
                      <a:pt x="341" y="365"/>
                      <a:pt x="343" y="361"/>
                      <a:pt x="342" y="358"/>
                    </a:cubicBezTo>
                    <a:cubicBezTo>
                      <a:pt x="342" y="342"/>
                      <a:pt x="341" y="327"/>
                      <a:pt x="339" y="312"/>
                    </a:cubicBezTo>
                    <a:cubicBezTo>
                      <a:pt x="339" y="310"/>
                      <a:pt x="339" y="306"/>
                      <a:pt x="338" y="306"/>
                    </a:cubicBezTo>
                    <a:cubicBezTo>
                      <a:pt x="304" y="290"/>
                      <a:pt x="326" y="260"/>
                      <a:pt x="318" y="235"/>
                    </a:cubicBezTo>
                    <a:cubicBezTo>
                      <a:pt x="336" y="235"/>
                      <a:pt x="353" y="235"/>
                      <a:pt x="372" y="2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Freeform 53">
                <a:extLst>
                  <a:ext uri="{FF2B5EF4-FFF2-40B4-BE49-F238E27FC236}">
                    <a16:creationId xmlns:a16="http://schemas.microsoft.com/office/drawing/2014/main" id="{88CC02CB-BF55-814F-8C04-56C7BD0F1765}"/>
                  </a:ext>
                </a:extLst>
              </p:cNvPr>
              <p:cNvSpPr>
                <a:spLocks/>
              </p:cNvSpPr>
              <p:nvPr/>
            </p:nvSpPr>
            <p:spPr bwMode="auto">
              <a:xfrm>
                <a:off x="5633099" y="2552137"/>
                <a:ext cx="924631" cy="479308"/>
              </a:xfrm>
              <a:custGeom>
                <a:avLst/>
                <a:gdLst>
                  <a:gd name="T0" fmla="*/ 30 w 1898"/>
                  <a:gd name="T1" fmla="*/ 973 h 984"/>
                  <a:gd name="T2" fmla="*/ 0 w 1898"/>
                  <a:gd name="T3" fmla="*/ 973 h 984"/>
                  <a:gd name="T4" fmla="*/ 400 w 1898"/>
                  <a:gd name="T5" fmla="*/ 243 h 984"/>
                  <a:gd name="T6" fmla="*/ 1421 w 1898"/>
                  <a:gd name="T7" fmla="*/ 195 h 984"/>
                  <a:gd name="T8" fmla="*/ 1898 w 1898"/>
                  <a:gd name="T9" fmla="*/ 978 h 984"/>
                  <a:gd name="T10" fmla="*/ 1862 w 1898"/>
                  <a:gd name="T11" fmla="*/ 961 h 984"/>
                  <a:gd name="T12" fmla="*/ 1623 w 1898"/>
                  <a:gd name="T13" fmla="*/ 396 h 984"/>
                  <a:gd name="T14" fmla="*/ 1090 w 1898"/>
                  <a:gd name="T15" fmla="*/ 110 h 984"/>
                  <a:gd name="T16" fmla="*/ 52 w 1898"/>
                  <a:gd name="T17" fmla="*/ 826 h 984"/>
                  <a:gd name="T18" fmla="*/ 30 w 1898"/>
                  <a:gd name="T19" fmla="*/ 973 h 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98" h="984">
                    <a:moveTo>
                      <a:pt x="30" y="973"/>
                    </a:moveTo>
                    <a:cubicBezTo>
                      <a:pt x="22" y="973"/>
                      <a:pt x="13" y="973"/>
                      <a:pt x="0" y="973"/>
                    </a:cubicBezTo>
                    <a:cubicBezTo>
                      <a:pt x="21" y="667"/>
                      <a:pt x="149" y="417"/>
                      <a:pt x="400" y="243"/>
                    </a:cubicBezTo>
                    <a:cubicBezTo>
                      <a:pt x="727" y="18"/>
                      <a:pt x="1075" y="0"/>
                      <a:pt x="1421" y="195"/>
                    </a:cubicBezTo>
                    <a:cubicBezTo>
                      <a:pt x="1721" y="365"/>
                      <a:pt x="1872" y="635"/>
                      <a:pt x="1898" y="978"/>
                    </a:cubicBezTo>
                    <a:cubicBezTo>
                      <a:pt x="1869" y="984"/>
                      <a:pt x="1864" y="981"/>
                      <a:pt x="1862" y="961"/>
                    </a:cubicBezTo>
                    <a:cubicBezTo>
                      <a:pt x="1849" y="745"/>
                      <a:pt x="1769" y="556"/>
                      <a:pt x="1623" y="396"/>
                    </a:cubicBezTo>
                    <a:cubicBezTo>
                      <a:pt x="1479" y="239"/>
                      <a:pt x="1301" y="143"/>
                      <a:pt x="1090" y="110"/>
                    </a:cubicBezTo>
                    <a:cubicBezTo>
                      <a:pt x="608" y="35"/>
                      <a:pt x="151" y="350"/>
                      <a:pt x="52" y="826"/>
                    </a:cubicBezTo>
                    <a:cubicBezTo>
                      <a:pt x="42" y="874"/>
                      <a:pt x="37" y="922"/>
                      <a:pt x="30" y="9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Freeform 54">
                <a:extLst>
                  <a:ext uri="{FF2B5EF4-FFF2-40B4-BE49-F238E27FC236}">
                    <a16:creationId xmlns:a16="http://schemas.microsoft.com/office/drawing/2014/main" id="{38741C7E-5BFE-D348-B043-763E2A7AD6F9}"/>
                  </a:ext>
                </a:extLst>
              </p:cNvPr>
              <p:cNvSpPr>
                <a:spLocks/>
              </p:cNvSpPr>
              <p:nvPr/>
            </p:nvSpPr>
            <p:spPr bwMode="auto">
              <a:xfrm>
                <a:off x="5776364" y="3375691"/>
                <a:ext cx="636929" cy="180766"/>
              </a:xfrm>
              <a:custGeom>
                <a:avLst/>
                <a:gdLst>
                  <a:gd name="T0" fmla="*/ 0 w 1307"/>
                  <a:gd name="T1" fmla="*/ 5 h 371"/>
                  <a:gd name="T2" fmla="*/ 65 w 1307"/>
                  <a:gd name="T3" fmla="*/ 22 h 371"/>
                  <a:gd name="T4" fmla="*/ 528 w 1307"/>
                  <a:gd name="T5" fmla="*/ 230 h 371"/>
                  <a:gd name="T6" fmla="*/ 1242 w 1307"/>
                  <a:gd name="T7" fmla="*/ 24 h 371"/>
                  <a:gd name="T8" fmla="*/ 1307 w 1307"/>
                  <a:gd name="T9" fmla="*/ 5 h 371"/>
                  <a:gd name="T10" fmla="*/ 0 w 1307"/>
                  <a:gd name="T11" fmla="*/ 5 h 371"/>
                </a:gdLst>
                <a:ahLst/>
                <a:cxnLst>
                  <a:cxn ang="0">
                    <a:pos x="T0" y="T1"/>
                  </a:cxn>
                  <a:cxn ang="0">
                    <a:pos x="T2" y="T3"/>
                  </a:cxn>
                  <a:cxn ang="0">
                    <a:pos x="T4" y="T5"/>
                  </a:cxn>
                  <a:cxn ang="0">
                    <a:pos x="T6" y="T7"/>
                  </a:cxn>
                  <a:cxn ang="0">
                    <a:pos x="T8" y="T9"/>
                  </a:cxn>
                  <a:cxn ang="0">
                    <a:pos x="T10" y="T11"/>
                  </a:cxn>
                </a:cxnLst>
                <a:rect l="0" t="0" r="r" b="b"/>
                <a:pathLst>
                  <a:path w="1307" h="371">
                    <a:moveTo>
                      <a:pt x="0" y="5"/>
                    </a:moveTo>
                    <a:cubicBezTo>
                      <a:pt x="26" y="0"/>
                      <a:pt x="45" y="6"/>
                      <a:pt x="65" y="22"/>
                    </a:cubicBezTo>
                    <a:cubicBezTo>
                      <a:pt x="199" y="136"/>
                      <a:pt x="354" y="207"/>
                      <a:pt x="528" y="230"/>
                    </a:cubicBezTo>
                    <a:cubicBezTo>
                      <a:pt x="795" y="264"/>
                      <a:pt x="1033" y="195"/>
                      <a:pt x="1242" y="24"/>
                    </a:cubicBezTo>
                    <a:cubicBezTo>
                      <a:pt x="1270" y="1"/>
                      <a:pt x="1271" y="0"/>
                      <a:pt x="1307" y="5"/>
                    </a:cubicBezTo>
                    <a:cubicBezTo>
                      <a:pt x="975" y="346"/>
                      <a:pt x="369" y="371"/>
                      <a:pt x="0"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Freeform 55">
                <a:extLst>
                  <a:ext uri="{FF2B5EF4-FFF2-40B4-BE49-F238E27FC236}">
                    <a16:creationId xmlns:a16="http://schemas.microsoft.com/office/drawing/2014/main" id="{0D0A2702-CF7E-A143-A920-72F8D6121D02}"/>
                  </a:ext>
                </a:extLst>
              </p:cNvPr>
              <p:cNvSpPr>
                <a:spLocks/>
              </p:cNvSpPr>
              <p:nvPr/>
            </p:nvSpPr>
            <p:spPr bwMode="auto">
              <a:xfrm>
                <a:off x="5573332" y="3340827"/>
                <a:ext cx="1049438" cy="9668"/>
              </a:xfrm>
              <a:custGeom>
                <a:avLst/>
                <a:gdLst>
                  <a:gd name="T0" fmla="*/ 2154 w 2154"/>
                  <a:gd name="T1" fmla="*/ 0 h 20"/>
                  <a:gd name="T2" fmla="*/ 2127 w 2154"/>
                  <a:gd name="T3" fmla="*/ 20 h 20"/>
                  <a:gd name="T4" fmla="*/ 28 w 2154"/>
                  <a:gd name="T5" fmla="*/ 20 h 20"/>
                  <a:gd name="T6" fmla="*/ 0 w 2154"/>
                  <a:gd name="T7" fmla="*/ 0 h 20"/>
                  <a:gd name="T8" fmla="*/ 2154 w 2154"/>
                  <a:gd name="T9" fmla="*/ 0 h 20"/>
                </a:gdLst>
                <a:ahLst/>
                <a:cxnLst>
                  <a:cxn ang="0">
                    <a:pos x="T0" y="T1"/>
                  </a:cxn>
                  <a:cxn ang="0">
                    <a:pos x="T2" y="T3"/>
                  </a:cxn>
                  <a:cxn ang="0">
                    <a:pos x="T4" y="T5"/>
                  </a:cxn>
                  <a:cxn ang="0">
                    <a:pos x="T6" y="T7"/>
                  </a:cxn>
                  <a:cxn ang="0">
                    <a:pos x="T8" y="T9"/>
                  </a:cxn>
                </a:cxnLst>
                <a:rect l="0" t="0" r="r" b="b"/>
                <a:pathLst>
                  <a:path w="2154" h="20">
                    <a:moveTo>
                      <a:pt x="2154" y="0"/>
                    </a:moveTo>
                    <a:cubicBezTo>
                      <a:pt x="2150" y="16"/>
                      <a:pt x="2141" y="20"/>
                      <a:pt x="2127" y="20"/>
                    </a:cubicBezTo>
                    <a:cubicBezTo>
                      <a:pt x="1427" y="19"/>
                      <a:pt x="727" y="19"/>
                      <a:pt x="28" y="20"/>
                    </a:cubicBezTo>
                    <a:cubicBezTo>
                      <a:pt x="13" y="20"/>
                      <a:pt x="3" y="17"/>
                      <a:pt x="0" y="0"/>
                    </a:cubicBezTo>
                    <a:cubicBezTo>
                      <a:pt x="718" y="0"/>
                      <a:pt x="1435" y="0"/>
                      <a:pt x="215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Freeform 56">
                <a:extLst>
                  <a:ext uri="{FF2B5EF4-FFF2-40B4-BE49-F238E27FC236}">
                    <a16:creationId xmlns:a16="http://schemas.microsoft.com/office/drawing/2014/main" id="{7C29636B-4F9B-0B4B-933B-5563190A0E4D}"/>
                  </a:ext>
                </a:extLst>
              </p:cNvPr>
              <p:cNvSpPr>
                <a:spLocks/>
              </p:cNvSpPr>
              <p:nvPr/>
            </p:nvSpPr>
            <p:spPr bwMode="auto">
              <a:xfrm>
                <a:off x="5585051" y="3363679"/>
                <a:ext cx="1026000" cy="9668"/>
              </a:xfrm>
              <a:custGeom>
                <a:avLst/>
                <a:gdLst>
                  <a:gd name="T0" fmla="*/ 2106 w 2106"/>
                  <a:gd name="T1" fmla="*/ 0 h 20"/>
                  <a:gd name="T2" fmla="*/ 2080 w 2106"/>
                  <a:gd name="T3" fmla="*/ 20 h 20"/>
                  <a:gd name="T4" fmla="*/ 26 w 2106"/>
                  <a:gd name="T5" fmla="*/ 20 h 20"/>
                  <a:gd name="T6" fmla="*/ 0 w 2106"/>
                  <a:gd name="T7" fmla="*/ 0 h 20"/>
                  <a:gd name="T8" fmla="*/ 2106 w 2106"/>
                  <a:gd name="T9" fmla="*/ 0 h 20"/>
                </a:gdLst>
                <a:ahLst/>
                <a:cxnLst>
                  <a:cxn ang="0">
                    <a:pos x="T0" y="T1"/>
                  </a:cxn>
                  <a:cxn ang="0">
                    <a:pos x="T2" y="T3"/>
                  </a:cxn>
                  <a:cxn ang="0">
                    <a:pos x="T4" y="T5"/>
                  </a:cxn>
                  <a:cxn ang="0">
                    <a:pos x="T6" y="T7"/>
                  </a:cxn>
                  <a:cxn ang="0">
                    <a:pos x="T8" y="T9"/>
                  </a:cxn>
                </a:cxnLst>
                <a:rect l="0" t="0" r="r" b="b"/>
                <a:pathLst>
                  <a:path w="2106" h="20">
                    <a:moveTo>
                      <a:pt x="2106" y="0"/>
                    </a:moveTo>
                    <a:cubicBezTo>
                      <a:pt x="2102" y="17"/>
                      <a:pt x="2094" y="20"/>
                      <a:pt x="2080" y="20"/>
                    </a:cubicBezTo>
                    <a:cubicBezTo>
                      <a:pt x="1395" y="20"/>
                      <a:pt x="710" y="20"/>
                      <a:pt x="26" y="20"/>
                    </a:cubicBezTo>
                    <a:cubicBezTo>
                      <a:pt x="11" y="20"/>
                      <a:pt x="3" y="16"/>
                      <a:pt x="0" y="0"/>
                    </a:cubicBezTo>
                    <a:cubicBezTo>
                      <a:pt x="702" y="0"/>
                      <a:pt x="1403" y="0"/>
                      <a:pt x="210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Freeform 57">
                <a:extLst>
                  <a:ext uri="{FF2B5EF4-FFF2-40B4-BE49-F238E27FC236}">
                    <a16:creationId xmlns:a16="http://schemas.microsoft.com/office/drawing/2014/main" id="{CE3CEE9B-AF3D-7749-AF95-23C7E322B8A6}"/>
                  </a:ext>
                </a:extLst>
              </p:cNvPr>
              <p:cNvSpPr>
                <a:spLocks/>
              </p:cNvSpPr>
              <p:nvPr/>
            </p:nvSpPr>
            <p:spPr bwMode="auto">
              <a:xfrm>
                <a:off x="5878319" y="3325007"/>
                <a:ext cx="440342" cy="2637"/>
              </a:xfrm>
              <a:custGeom>
                <a:avLst/>
                <a:gdLst>
                  <a:gd name="T0" fmla="*/ 904 w 904"/>
                  <a:gd name="T1" fmla="*/ 5 h 5"/>
                  <a:gd name="T2" fmla="*/ 0 w 904"/>
                  <a:gd name="T3" fmla="*/ 5 h 5"/>
                  <a:gd name="T4" fmla="*/ 0 w 904"/>
                  <a:gd name="T5" fmla="*/ 0 h 5"/>
                  <a:gd name="T6" fmla="*/ 904 w 904"/>
                  <a:gd name="T7" fmla="*/ 0 h 5"/>
                  <a:gd name="T8" fmla="*/ 904 w 904"/>
                  <a:gd name="T9" fmla="*/ 5 h 5"/>
                </a:gdLst>
                <a:ahLst/>
                <a:cxnLst>
                  <a:cxn ang="0">
                    <a:pos x="T0" y="T1"/>
                  </a:cxn>
                  <a:cxn ang="0">
                    <a:pos x="T2" y="T3"/>
                  </a:cxn>
                  <a:cxn ang="0">
                    <a:pos x="T4" y="T5"/>
                  </a:cxn>
                  <a:cxn ang="0">
                    <a:pos x="T6" y="T7"/>
                  </a:cxn>
                  <a:cxn ang="0">
                    <a:pos x="T8" y="T9"/>
                  </a:cxn>
                </a:cxnLst>
                <a:rect l="0" t="0" r="r" b="b"/>
                <a:pathLst>
                  <a:path w="904" h="5">
                    <a:moveTo>
                      <a:pt x="904" y="5"/>
                    </a:moveTo>
                    <a:cubicBezTo>
                      <a:pt x="603" y="5"/>
                      <a:pt x="301" y="5"/>
                      <a:pt x="0" y="5"/>
                    </a:cubicBezTo>
                    <a:cubicBezTo>
                      <a:pt x="0" y="3"/>
                      <a:pt x="0" y="2"/>
                      <a:pt x="0" y="0"/>
                    </a:cubicBezTo>
                    <a:cubicBezTo>
                      <a:pt x="301" y="0"/>
                      <a:pt x="603" y="0"/>
                      <a:pt x="904" y="0"/>
                    </a:cubicBezTo>
                    <a:cubicBezTo>
                      <a:pt x="904" y="2"/>
                      <a:pt x="904" y="3"/>
                      <a:pt x="904"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Freeform 58">
                <a:extLst>
                  <a:ext uri="{FF2B5EF4-FFF2-40B4-BE49-F238E27FC236}">
                    <a16:creationId xmlns:a16="http://schemas.microsoft.com/office/drawing/2014/main" id="{99A9E40B-EBEF-7342-9BFD-01420F774272}"/>
                  </a:ext>
                </a:extLst>
              </p:cNvPr>
              <p:cNvSpPr>
                <a:spLocks/>
              </p:cNvSpPr>
              <p:nvPr/>
            </p:nvSpPr>
            <p:spPr bwMode="auto">
              <a:xfrm>
                <a:off x="5885936" y="3310065"/>
                <a:ext cx="424814" cy="2344"/>
              </a:xfrm>
              <a:custGeom>
                <a:avLst/>
                <a:gdLst>
                  <a:gd name="T0" fmla="*/ 0 w 872"/>
                  <a:gd name="T1" fmla="*/ 0 h 5"/>
                  <a:gd name="T2" fmla="*/ 872 w 872"/>
                  <a:gd name="T3" fmla="*/ 0 h 5"/>
                  <a:gd name="T4" fmla="*/ 872 w 872"/>
                  <a:gd name="T5" fmla="*/ 5 h 5"/>
                  <a:gd name="T6" fmla="*/ 0 w 872"/>
                  <a:gd name="T7" fmla="*/ 5 h 5"/>
                  <a:gd name="T8" fmla="*/ 0 w 872"/>
                  <a:gd name="T9" fmla="*/ 0 h 5"/>
                </a:gdLst>
                <a:ahLst/>
                <a:cxnLst>
                  <a:cxn ang="0">
                    <a:pos x="T0" y="T1"/>
                  </a:cxn>
                  <a:cxn ang="0">
                    <a:pos x="T2" y="T3"/>
                  </a:cxn>
                  <a:cxn ang="0">
                    <a:pos x="T4" y="T5"/>
                  </a:cxn>
                  <a:cxn ang="0">
                    <a:pos x="T6" y="T7"/>
                  </a:cxn>
                  <a:cxn ang="0">
                    <a:pos x="T8" y="T9"/>
                  </a:cxn>
                </a:cxnLst>
                <a:rect l="0" t="0" r="r" b="b"/>
                <a:pathLst>
                  <a:path w="872" h="5">
                    <a:moveTo>
                      <a:pt x="0" y="0"/>
                    </a:moveTo>
                    <a:cubicBezTo>
                      <a:pt x="291" y="0"/>
                      <a:pt x="582" y="0"/>
                      <a:pt x="872" y="0"/>
                    </a:cubicBezTo>
                    <a:cubicBezTo>
                      <a:pt x="872" y="2"/>
                      <a:pt x="872" y="4"/>
                      <a:pt x="872" y="5"/>
                    </a:cubicBezTo>
                    <a:cubicBezTo>
                      <a:pt x="582" y="5"/>
                      <a:pt x="291" y="5"/>
                      <a:pt x="0" y="5"/>
                    </a:cubicBezTo>
                    <a:cubicBezTo>
                      <a:pt x="0" y="4"/>
                      <a:pt x="0" y="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Freeform 59">
                <a:extLst>
                  <a:ext uri="{FF2B5EF4-FFF2-40B4-BE49-F238E27FC236}">
                    <a16:creationId xmlns:a16="http://schemas.microsoft.com/office/drawing/2014/main" id="{5F8BD679-45EC-C849-B5CD-2B66FC280B5E}"/>
                  </a:ext>
                </a:extLst>
              </p:cNvPr>
              <p:cNvSpPr>
                <a:spLocks/>
              </p:cNvSpPr>
              <p:nvPr/>
            </p:nvSpPr>
            <p:spPr bwMode="auto">
              <a:xfrm>
                <a:off x="5890917" y="3298346"/>
                <a:ext cx="415439" cy="5860"/>
              </a:xfrm>
              <a:custGeom>
                <a:avLst/>
                <a:gdLst>
                  <a:gd name="T0" fmla="*/ 0 w 853"/>
                  <a:gd name="T1" fmla="*/ 0 h 12"/>
                  <a:gd name="T2" fmla="*/ 853 w 853"/>
                  <a:gd name="T3" fmla="*/ 0 h 12"/>
                  <a:gd name="T4" fmla="*/ 0 w 853"/>
                  <a:gd name="T5" fmla="*/ 0 h 12"/>
                </a:gdLst>
                <a:ahLst/>
                <a:cxnLst>
                  <a:cxn ang="0">
                    <a:pos x="T0" y="T1"/>
                  </a:cxn>
                  <a:cxn ang="0">
                    <a:pos x="T2" y="T3"/>
                  </a:cxn>
                  <a:cxn ang="0">
                    <a:pos x="T4" y="T5"/>
                  </a:cxn>
                </a:cxnLst>
                <a:rect l="0" t="0" r="r" b="b"/>
                <a:pathLst>
                  <a:path w="853" h="12">
                    <a:moveTo>
                      <a:pt x="0" y="0"/>
                    </a:moveTo>
                    <a:cubicBezTo>
                      <a:pt x="284" y="0"/>
                      <a:pt x="568" y="0"/>
                      <a:pt x="853" y="0"/>
                    </a:cubicBezTo>
                    <a:cubicBezTo>
                      <a:pt x="843" y="8"/>
                      <a:pt x="34" y="1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Freeform 60">
                <a:extLst>
                  <a:ext uri="{FF2B5EF4-FFF2-40B4-BE49-F238E27FC236}">
                    <a16:creationId xmlns:a16="http://schemas.microsoft.com/office/drawing/2014/main" id="{C3AB8E68-6E77-8C43-8DE4-047E0D84A444}"/>
                  </a:ext>
                </a:extLst>
              </p:cNvPr>
              <p:cNvSpPr>
                <a:spLocks/>
              </p:cNvSpPr>
              <p:nvPr/>
            </p:nvSpPr>
            <p:spPr bwMode="auto">
              <a:xfrm>
                <a:off x="5897656" y="3282232"/>
                <a:ext cx="401376" cy="5860"/>
              </a:xfrm>
              <a:custGeom>
                <a:avLst/>
                <a:gdLst>
                  <a:gd name="T0" fmla="*/ 0 w 824"/>
                  <a:gd name="T1" fmla="*/ 0 h 12"/>
                  <a:gd name="T2" fmla="*/ 824 w 824"/>
                  <a:gd name="T3" fmla="*/ 0 h 12"/>
                  <a:gd name="T4" fmla="*/ 0 w 824"/>
                  <a:gd name="T5" fmla="*/ 0 h 12"/>
                </a:gdLst>
                <a:ahLst/>
                <a:cxnLst>
                  <a:cxn ang="0">
                    <a:pos x="T0" y="T1"/>
                  </a:cxn>
                  <a:cxn ang="0">
                    <a:pos x="T2" y="T3"/>
                  </a:cxn>
                  <a:cxn ang="0">
                    <a:pos x="T4" y="T5"/>
                  </a:cxn>
                </a:cxnLst>
                <a:rect l="0" t="0" r="r" b="b"/>
                <a:pathLst>
                  <a:path w="824" h="12">
                    <a:moveTo>
                      <a:pt x="0" y="0"/>
                    </a:moveTo>
                    <a:cubicBezTo>
                      <a:pt x="274" y="0"/>
                      <a:pt x="549" y="0"/>
                      <a:pt x="824" y="0"/>
                    </a:cubicBezTo>
                    <a:cubicBezTo>
                      <a:pt x="813" y="9"/>
                      <a:pt x="28" y="1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Freeform 61">
                <a:extLst>
                  <a:ext uri="{FF2B5EF4-FFF2-40B4-BE49-F238E27FC236}">
                    <a16:creationId xmlns:a16="http://schemas.microsoft.com/office/drawing/2014/main" id="{ECFAA4ED-9184-7648-A5B8-9381A05347AD}"/>
                  </a:ext>
                </a:extLst>
              </p:cNvPr>
              <p:cNvSpPr>
                <a:spLocks/>
              </p:cNvSpPr>
              <p:nvPr/>
            </p:nvSpPr>
            <p:spPr bwMode="auto">
              <a:xfrm>
                <a:off x="5904980" y="3271099"/>
                <a:ext cx="387900" cy="5860"/>
              </a:xfrm>
              <a:custGeom>
                <a:avLst/>
                <a:gdLst>
                  <a:gd name="T0" fmla="*/ 0 w 796"/>
                  <a:gd name="T1" fmla="*/ 0 h 12"/>
                  <a:gd name="T2" fmla="*/ 796 w 796"/>
                  <a:gd name="T3" fmla="*/ 0 h 12"/>
                  <a:gd name="T4" fmla="*/ 0 w 796"/>
                  <a:gd name="T5" fmla="*/ 0 h 12"/>
                </a:gdLst>
                <a:ahLst/>
                <a:cxnLst>
                  <a:cxn ang="0">
                    <a:pos x="T0" y="T1"/>
                  </a:cxn>
                  <a:cxn ang="0">
                    <a:pos x="T2" y="T3"/>
                  </a:cxn>
                  <a:cxn ang="0">
                    <a:pos x="T4" y="T5"/>
                  </a:cxn>
                </a:cxnLst>
                <a:rect l="0" t="0" r="r" b="b"/>
                <a:pathLst>
                  <a:path w="796" h="12">
                    <a:moveTo>
                      <a:pt x="0" y="0"/>
                    </a:moveTo>
                    <a:cubicBezTo>
                      <a:pt x="265" y="0"/>
                      <a:pt x="530" y="0"/>
                      <a:pt x="796" y="0"/>
                    </a:cubicBezTo>
                    <a:cubicBezTo>
                      <a:pt x="786" y="8"/>
                      <a:pt x="31" y="1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 name="Freeform 62">
                <a:extLst>
                  <a:ext uri="{FF2B5EF4-FFF2-40B4-BE49-F238E27FC236}">
                    <a16:creationId xmlns:a16="http://schemas.microsoft.com/office/drawing/2014/main" id="{13B31265-E2C7-7D4D-9700-49566EBCF7D1}"/>
                  </a:ext>
                </a:extLst>
              </p:cNvPr>
              <p:cNvSpPr>
                <a:spLocks/>
              </p:cNvSpPr>
              <p:nvPr/>
            </p:nvSpPr>
            <p:spPr bwMode="auto">
              <a:xfrm>
                <a:off x="6166607" y="2957322"/>
                <a:ext cx="47755" cy="13770"/>
              </a:xfrm>
              <a:custGeom>
                <a:avLst/>
                <a:gdLst>
                  <a:gd name="T0" fmla="*/ 0 w 98"/>
                  <a:gd name="T1" fmla="*/ 28 h 28"/>
                  <a:gd name="T2" fmla="*/ 0 w 98"/>
                  <a:gd name="T3" fmla="*/ 0 h 28"/>
                  <a:gd name="T4" fmla="*/ 98 w 98"/>
                  <a:gd name="T5" fmla="*/ 0 h 28"/>
                  <a:gd name="T6" fmla="*/ 98 w 98"/>
                  <a:gd name="T7" fmla="*/ 28 h 28"/>
                  <a:gd name="T8" fmla="*/ 0 w 98"/>
                  <a:gd name="T9" fmla="*/ 28 h 28"/>
                </a:gdLst>
                <a:ahLst/>
                <a:cxnLst>
                  <a:cxn ang="0">
                    <a:pos x="T0" y="T1"/>
                  </a:cxn>
                  <a:cxn ang="0">
                    <a:pos x="T2" y="T3"/>
                  </a:cxn>
                  <a:cxn ang="0">
                    <a:pos x="T4" y="T5"/>
                  </a:cxn>
                  <a:cxn ang="0">
                    <a:pos x="T6" y="T7"/>
                  </a:cxn>
                  <a:cxn ang="0">
                    <a:pos x="T8" y="T9"/>
                  </a:cxn>
                </a:cxnLst>
                <a:rect l="0" t="0" r="r" b="b"/>
                <a:pathLst>
                  <a:path w="98" h="28">
                    <a:moveTo>
                      <a:pt x="0" y="28"/>
                    </a:moveTo>
                    <a:cubicBezTo>
                      <a:pt x="0" y="18"/>
                      <a:pt x="0" y="10"/>
                      <a:pt x="0" y="0"/>
                    </a:cubicBezTo>
                    <a:cubicBezTo>
                      <a:pt x="32" y="0"/>
                      <a:pt x="64" y="0"/>
                      <a:pt x="98" y="0"/>
                    </a:cubicBezTo>
                    <a:cubicBezTo>
                      <a:pt x="98" y="9"/>
                      <a:pt x="98" y="18"/>
                      <a:pt x="98" y="28"/>
                    </a:cubicBezTo>
                    <a:cubicBezTo>
                      <a:pt x="65" y="28"/>
                      <a:pt x="33" y="28"/>
                      <a:pt x="0"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 name="Freeform 63">
                <a:extLst>
                  <a:ext uri="{FF2B5EF4-FFF2-40B4-BE49-F238E27FC236}">
                    <a16:creationId xmlns:a16="http://schemas.microsoft.com/office/drawing/2014/main" id="{144153DE-4976-CC4F-8E28-8D19625645E7}"/>
                  </a:ext>
                </a:extLst>
              </p:cNvPr>
              <p:cNvSpPr>
                <a:spLocks/>
              </p:cNvSpPr>
              <p:nvPr/>
            </p:nvSpPr>
            <p:spPr bwMode="auto">
              <a:xfrm>
                <a:off x="6106254" y="2957322"/>
                <a:ext cx="47755" cy="13184"/>
              </a:xfrm>
              <a:custGeom>
                <a:avLst/>
                <a:gdLst>
                  <a:gd name="T0" fmla="*/ 0 w 98"/>
                  <a:gd name="T1" fmla="*/ 27 h 27"/>
                  <a:gd name="T2" fmla="*/ 0 w 98"/>
                  <a:gd name="T3" fmla="*/ 0 h 27"/>
                  <a:gd name="T4" fmla="*/ 98 w 98"/>
                  <a:gd name="T5" fmla="*/ 0 h 27"/>
                  <a:gd name="T6" fmla="*/ 98 w 98"/>
                  <a:gd name="T7" fmla="*/ 27 h 27"/>
                  <a:gd name="T8" fmla="*/ 0 w 98"/>
                  <a:gd name="T9" fmla="*/ 27 h 27"/>
                </a:gdLst>
                <a:ahLst/>
                <a:cxnLst>
                  <a:cxn ang="0">
                    <a:pos x="T0" y="T1"/>
                  </a:cxn>
                  <a:cxn ang="0">
                    <a:pos x="T2" y="T3"/>
                  </a:cxn>
                  <a:cxn ang="0">
                    <a:pos x="T4" y="T5"/>
                  </a:cxn>
                  <a:cxn ang="0">
                    <a:pos x="T6" y="T7"/>
                  </a:cxn>
                  <a:cxn ang="0">
                    <a:pos x="T8" y="T9"/>
                  </a:cxn>
                </a:cxnLst>
                <a:rect l="0" t="0" r="r" b="b"/>
                <a:pathLst>
                  <a:path w="98" h="27">
                    <a:moveTo>
                      <a:pt x="0" y="27"/>
                    </a:moveTo>
                    <a:cubicBezTo>
                      <a:pt x="0" y="18"/>
                      <a:pt x="0" y="9"/>
                      <a:pt x="0" y="0"/>
                    </a:cubicBezTo>
                    <a:cubicBezTo>
                      <a:pt x="33" y="0"/>
                      <a:pt x="65" y="0"/>
                      <a:pt x="98" y="0"/>
                    </a:cubicBezTo>
                    <a:cubicBezTo>
                      <a:pt x="98" y="9"/>
                      <a:pt x="98" y="17"/>
                      <a:pt x="98" y="27"/>
                    </a:cubicBezTo>
                    <a:cubicBezTo>
                      <a:pt x="66" y="27"/>
                      <a:pt x="34" y="27"/>
                      <a:pt x="0"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 name="Freeform 64">
                <a:extLst>
                  <a:ext uri="{FF2B5EF4-FFF2-40B4-BE49-F238E27FC236}">
                    <a16:creationId xmlns:a16="http://schemas.microsoft.com/office/drawing/2014/main" id="{50578BE7-AA23-3B44-A28B-30DAA9D24FD6}"/>
                  </a:ext>
                </a:extLst>
              </p:cNvPr>
              <p:cNvSpPr>
                <a:spLocks/>
              </p:cNvSpPr>
              <p:nvPr/>
            </p:nvSpPr>
            <p:spPr bwMode="auto">
              <a:xfrm>
                <a:off x="6045901" y="2957322"/>
                <a:ext cx="47755" cy="13184"/>
              </a:xfrm>
              <a:custGeom>
                <a:avLst/>
                <a:gdLst>
                  <a:gd name="T0" fmla="*/ 98 w 98"/>
                  <a:gd name="T1" fmla="*/ 0 h 27"/>
                  <a:gd name="T2" fmla="*/ 98 w 98"/>
                  <a:gd name="T3" fmla="*/ 27 h 27"/>
                  <a:gd name="T4" fmla="*/ 0 w 98"/>
                  <a:gd name="T5" fmla="*/ 27 h 27"/>
                  <a:gd name="T6" fmla="*/ 0 w 98"/>
                  <a:gd name="T7" fmla="*/ 0 h 27"/>
                  <a:gd name="T8" fmla="*/ 98 w 98"/>
                  <a:gd name="T9" fmla="*/ 0 h 27"/>
                </a:gdLst>
                <a:ahLst/>
                <a:cxnLst>
                  <a:cxn ang="0">
                    <a:pos x="T0" y="T1"/>
                  </a:cxn>
                  <a:cxn ang="0">
                    <a:pos x="T2" y="T3"/>
                  </a:cxn>
                  <a:cxn ang="0">
                    <a:pos x="T4" y="T5"/>
                  </a:cxn>
                  <a:cxn ang="0">
                    <a:pos x="T6" y="T7"/>
                  </a:cxn>
                  <a:cxn ang="0">
                    <a:pos x="T8" y="T9"/>
                  </a:cxn>
                </a:cxnLst>
                <a:rect l="0" t="0" r="r" b="b"/>
                <a:pathLst>
                  <a:path w="98" h="27">
                    <a:moveTo>
                      <a:pt x="98" y="0"/>
                    </a:moveTo>
                    <a:cubicBezTo>
                      <a:pt x="98" y="10"/>
                      <a:pt x="98" y="18"/>
                      <a:pt x="98" y="27"/>
                    </a:cubicBezTo>
                    <a:cubicBezTo>
                      <a:pt x="66" y="27"/>
                      <a:pt x="34" y="27"/>
                      <a:pt x="0" y="27"/>
                    </a:cubicBezTo>
                    <a:cubicBezTo>
                      <a:pt x="0" y="18"/>
                      <a:pt x="0" y="10"/>
                      <a:pt x="0" y="0"/>
                    </a:cubicBezTo>
                    <a:cubicBezTo>
                      <a:pt x="32" y="0"/>
                      <a:pt x="64" y="0"/>
                      <a:pt x="9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 name="Freeform 65">
                <a:extLst>
                  <a:ext uri="{FF2B5EF4-FFF2-40B4-BE49-F238E27FC236}">
                    <a16:creationId xmlns:a16="http://schemas.microsoft.com/office/drawing/2014/main" id="{DEE0F215-20A3-6445-B6FE-F24F782EF575}"/>
                  </a:ext>
                </a:extLst>
              </p:cNvPr>
              <p:cNvSpPr>
                <a:spLocks/>
              </p:cNvSpPr>
              <p:nvPr/>
            </p:nvSpPr>
            <p:spPr bwMode="auto">
              <a:xfrm>
                <a:off x="5984962" y="2957322"/>
                <a:ext cx="48048" cy="13184"/>
              </a:xfrm>
              <a:custGeom>
                <a:avLst/>
                <a:gdLst>
                  <a:gd name="T0" fmla="*/ 99 w 99"/>
                  <a:gd name="T1" fmla="*/ 0 h 27"/>
                  <a:gd name="T2" fmla="*/ 99 w 99"/>
                  <a:gd name="T3" fmla="*/ 27 h 27"/>
                  <a:gd name="T4" fmla="*/ 0 w 99"/>
                  <a:gd name="T5" fmla="*/ 27 h 27"/>
                  <a:gd name="T6" fmla="*/ 0 w 99"/>
                  <a:gd name="T7" fmla="*/ 0 h 27"/>
                  <a:gd name="T8" fmla="*/ 99 w 99"/>
                  <a:gd name="T9" fmla="*/ 0 h 27"/>
                </a:gdLst>
                <a:ahLst/>
                <a:cxnLst>
                  <a:cxn ang="0">
                    <a:pos x="T0" y="T1"/>
                  </a:cxn>
                  <a:cxn ang="0">
                    <a:pos x="T2" y="T3"/>
                  </a:cxn>
                  <a:cxn ang="0">
                    <a:pos x="T4" y="T5"/>
                  </a:cxn>
                  <a:cxn ang="0">
                    <a:pos x="T6" y="T7"/>
                  </a:cxn>
                  <a:cxn ang="0">
                    <a:pos x="T8" y="T9"/>
                  </a:cxn>
                </a:cxnLst>
                <a:rect l="0" t="0" r="r" b="b"/>
                <a:pathLst>
                  <a:path w="99" h="27">
                    <a:moveTo>
                      <a:pt x="99" y="0"/>
                    </a:moveTo>
                    <a:cubicBezTo>
                      <a:pt x="99" y="10"/>
                      <a:pt x="99" y="18"/>
                      <a:pt x="99" y="27"/>
                    </a:cubicBezTo>
                    <a:cubicBezTo>
                      <a:pt x="66" y="27"/>
                      <a:pt x="34" y="27"/>
                      <a:pt x="0" y="27"/>
                    </a:cubicBezTo>
                    <a:cubicBezTo>
                      <a:pt x="0" y="18"/>
                      <a:pt x="0" y="10"/>
                      <a:pt x="0" y="0"/>
                    </a:cubicBezTo>
                    <a:cubicBezTo>
                      <a:pt x="32" y="0"/>
                      <a:pt x="65" y="0"/>
                      <a:pt x="9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 name="Freeform 66">
                <a:extLst>
                  <a:ext uri="{FF2B5EF4-FFF2-40B4-BE49-F238E27FC236}">
                    <a16:creationId xmlns:a16="http://schemas.microsoft.com/office/drawing/2014/main" id="{4EDF77DE-0BA4-364C-8E8D-71905B3D2E30}"/>
                  </a:ext>
                </a:extLst>
              </p:cNvPr>
              <p:cNvSpPr>
                <a:spLocks/>
              </p:cNvSpPr>
              <p:nvPr/>
            </p:nvSpPr>
            <p:spPr bwMode="auto">
              <a:xfrm>
                <a:off x="5918750" y="2958201"/>
                <a:ext cx="50978" cy="29298"/>
              </a:xfrm>
              <a:custGeom>
                <a:avLst/>
                <a:gdLst>
                  <a:gd name="T0" fmla="*/ 0 w 105"/>
                  <a:gd name="T1" fmla="*/ 33 h 60"/>
                  <a:gd name="T2" fmla="*/ 94 w 105"/>
                  <a:gd name="T3" fmla="*/ 0 h 60"/>
                  <a:gd name="T4" fmla="*/ 105 w 105"/>
                  <a:gd name="T5" fmla="*/ 27 h 60"/>
                  <a:gd name="T6" fmla="*/ 11 w 105"/>
                  <a:gd name="T7" fmla="*/ 60 h 60"/>
                  <a:gd name="T8" fmla="*/ 0 w 105"/>
                  <a:gd name="T9" fmla="*/ 33 h 60"/>
                </a:gdLst>
                <a:ahLst/>
                <a:cxnLst>
                  <a:cxn ang="0">
                    <a:pos x="T0" y="T1"/>
                  </a:cxn>
                  <a:cxn ang="0">
                    <a:pos x="T2" y="T3"/>
                  </a:cxn>
                  <a:cxn ang="0">
                    <a:pos x="T4" y="T5"/>
                  </a:cxn>
                  <a:cxn ang="0">
                    <a:pos x="T6" y="T7"/>
                  </a:cxn>
                  <a:cxn ang="0">
                    <a:pos x="T8" y="T9"/>
                  </a:cxn>
                </a:cxnLst>
                <a:rect l="0" t="0" r="r" b="b"/>
                <a:pathLst>
                  <a:path w="105" h="60">
                    <a:moveTo>
                      <a:pt x="0" y="33"/>
                    </a:moveTo>
                    <a:cubicBezTo>
                      <a:pt x="33" y="22"/>
                      <a:pt x="63" y="11"/>
                      <a:pt x="94" y="0"/>
                    </a:cubicBezTo>
                    <a:cubicBezTo>
                      <a:pt x="98" y="9"/>
                      <a:pt x="101" y="17"/>
                      <a:pt x="105" y="27"/>
                    </a:cubicBezTo>
                    <a:cubicBezTo>
                      <a:pt x="74" y="38"/>
                      <a:pt x="43" y="49"/>
                      <a:pt x="11" y="60"/>
                    </a:cubicBezTo>
                    <a:cubicBezTo>
                      <a:pt x="7" y="51"/>
                      <a:pt x="4" y="43"/>
                      <a:pt x="0" y="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 name="Freeform 67">
                <a:extLst>
                  <a:ext uri="{FF2B5EF4-FFF2-40B4-BE49-F238E27FC236}">
                    <a16:creationId xmlns:a16="http://schemas.microsoft.com/office/drawing/2014/main" id="{45D6355D-F2EB-0841-984B-47295F9DE2DD}"/>
                  </a:ext>
                </a:extLst>
              </p:cNvPr>
              <p:cNvSpPr>
                <a:spLocks/>
              </p:cNvSpPr>
              <p:nvPr/>
            </p:nvSpPr>
            <p:spPr bwMode="auto">
              <a:xfrm>
                <a:off x="6229597" y="2958201"/>
                <a:ext cx="50685" cy="29298"/>
              </a:xfrm>
              <a:custGeom>
                <a:avLst/>
                <a:gdLst>
                  <a:gd name="T0" fmla="*/ 0 w 104"/>
                  <a:gd name="T1" fmla="*/ 28 h 60"/>
                  <a:gd name="T2" fmla="*/ 9 w 104"/>
                  <a:gd name="T3" fmla="*/ 0 h 60"/>
                  <a:gd name="T4" fmla="*/ 104 w 104"/>
                  <a:gd name="T5" fmla="*/ 33 h 60"/>
                  <a:gd name="T6" fmla="*/ 94 w 104"/>
                  <a:gd name="T7" fmla="*/ 60 h 60"/>
                  <a:gd name="T8" fmla="*/ 0 w 104"/>
                  <a:gd name="T9" fmla="*/ 28 h 60"/>
                </a:gdLst>
                <a:ahLst/>
                <a:cxnLst>
                  <a:cxn ang="0">
                    <a:pos x="T0" y="T1"/>
                  </a:cxn>
                  <a:cxn ang="0">
                    <a:pos x="T2" y="T3"/>
                  </a:cxn>
                  <a:cxn ang="0">
                    <a:pos x="T4" y="T5"/>
                  </a:cxn>
                  <a:cxn ang="0">
                    <a:pos x="T6" y="T7"/>
                  </a:cxn>
                  <a:cxn ang="0">
                    <a:pos x="T8" y="T9"/>
                  </a:cxn>
                </a:cxnLst>
                <a:rect l="0" t="0" r="r" b="b"/>
                <a:pathLst>
                  <a:path w="104" h="60">
                    <a:moveTo>
                      <a:pt x="0" y="28"/>
                    </a:moveTo>
                    <a:cubicBezTo>
                      <a:pt x="3" y="18"/>
                      <a:pt x="6" y="10"/>
                      <a:pt x="9" y="0"/>
                    </a:cubicBezTo>
                    <a:cubicBezTo>
                      <a:pt x="40" y="11"/>
                      <a:pt x="71" y="21"/>
                      <a:pt x="104" y="33"/>
                    </a:cubicBezTo>
                    <a:cubicBezTo>
                      <a:pt x="100" y="42"/>
                      <a:pt x="98" y="50"/>
                      <a:pt x="94" y="60"/>
                    </a:cubicBezTo>
                    <a:cubicBezTo>
                      <a:pt x="63" y="50"/>
                      <a:pt x="32" y="39"/>
                      <a:pt x="0"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 name="Freeform 68">
                <a:extLst>
                  <a:ext uri="{FF2B5EF4-FFF2-40B4-BE49-F238E27FC236}">
                    <a16:creationId xmlns:a16="http://schemas.microsoft.com/office/drawing/2014/main" id="{52FD1C97-5495-1E4C-9C07-C0CF63DCD5BF}"/>
                  </a:ext>
                </a:extLst>
              </p:cNvPr>
              <p:cNvSpPr>
                <a:spLocks/>
              </p:cNvSpPr>
              <p:nvPr/>
            </p:nvSpPr>
            <p:spPr bwMode="auto">
              <a:xfrm>
                <a:off x="6336533" y="3018847"/>
                <a:ext cx="74123" cy="7617"/>
              </a:xfrm>
              <a:custGeom>
                <a:avLst/>
                <a:gdLst>
                  <a:gd name="T0" fmla="*/ 5 w 152"/>
                  <a:gd name="T1" fmla="*/ 0 h 16"/>
                  <a:gd name="T2" fmla="*/ 137 w 152"/>
                  <a:gd name="T3" fmla="*/ 1 h 16"/>
                  <a:gd name="T4" fmla="*/ 152 w 152"/>
                  <a:gd name="T5" fmla="*/ 9 h 16"/>
                  <a:gd name="T6" fmla="*/ 149 w 152"/>
                  <a:gd name="T7" fmla="*/ 16 h 16"/>
                  <a:gd name="T8" fmla="*/ 10 w 152"/>
                  <a:gd name="T9" fmla="*/ 16 h 16"/>
                  <a:gd name="T10" fmla="*/ 0 w 152"/>
                  <a:gd name="T11" fmla="*/ 4 h 16"/>
                  <a:gd name="T12" fmla="*/ 5 w 152"/>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152" h="16">
                    <a:moveTo>
                      <a:pt x="5" y="0"/>
                    </a:moveTo>
                    <a:cubicBezTo>
                      <a:pt x="49" y="0"/>
                      <a:pt x="93" y="0"/>
                      <a:pt x="137" y="1"/>
                    </a:cubicBezTo>
                    <a:cubicBezTo>
                      <a:pt x="142" y="1"/>
                      <a:pt x="147" y="6"/>
                      <a:pt x="152" y="9"/>
                    </a:cubicBezTo>
                    <a:cubicBezTo>
                      <a:pt x="151" y="11"/>
                      <a:pt x="150" y="14"/>
                      <a:pt x="149" y="16"/>
                    </a:cubicBezTo>
                    <a:cubicBezTo>
                      <a:pt x="103" y="16"/>
                      <a:pt x="56" y="16"/>
                      <a:pt x="10" y="16"/>
                    </a:cubicBezTo>
                    <a:cubicBezTo>
                      <a:pt x="7" y="15"/>
                      <a:pt x="4" y="8"/>
                      <a:pt x="0" y="4"/>
                    </a:cubicBezTo>
                    <a:cubicBezTo>
                      <a:pt x="2" y="3"/>
                      <a:pt x="4" y="2"/>
                      <a:pt x="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 name="Freeform 69">
                <a:extLst>
                  <a:ext uri="{FF2B5EF4-FFF2-40B4-BE49-F238E27FC236}">
                    <a16:creationId xmlns:a16="http://schemas.microsoft.com/office/drawing/2014/main" id="{704523F9-6836-A443-86BE-BB9F5E598060}"/>
                  </a:ext>
                </a:extLst>
              </p:cNvPr>
              <p:cNvSpPr>
                <a:spLocks/>
              </p:cNvSpPr>
              <p:nvPr/>
            </p:nvSpPr>
            <p:spPr bwMode="auto">
              <a:xfrm>
                <a:off x="5779293" y="3018847"/>
                <a:ext cx="66798" cy="7617"/>
              </a:xfrm>
              <a:custGeom>
                <a:avLst/>
                <a:gdLst>
                  <a:gd name="T0" fmla="*/ 0 w 137"/>
                  <a:gd name="T1" fmla="*/ 10 h 16"/>
                  <a:gd name="T2" fmla="*/ 12 w 137"/>
                  <a:gd name="T3" fmla="*/ 1 h 16"/>
                  <a:gd name="T4" fmla="*/ 126 w 137"/>
                  <a:gd name="T5" fmla="*/ 0 h 16"/>
                  <a:gd name="T6" fmla="*/ 137 w 137"/>
                  <a:gd name="T7" fmla="*/ 8 h 16"/>
                  <a:gd name="T8" fmla="*/ 125 w 137"/>
                  <a:gd name="T9" fmla="*/ 16 h 16"/>
                  <a:gd name="T10" fmla="*/ 5 w 137"/>
                  <a:gd name="T11" fmla="*/ 16 h 16"/>
                  <a:gd name="T12" fmla="*/ 0 w 137"/>
                  <a:gd name="T13" fmla="*/ 10 h 16"/>
                </a:gdLst>
                <a:ahLst/>
                <a:cxnLst>
                  <a:cxn ang="0">
                    <a:pos x="T0" y="T1"/>
                  </a:cxn>
                  <a:cxn ang="0">
                    <a:pos x="T2" y="T3"/>
                  </a:cxn>
                  <a:cxn ang="0">
                    <a:pos x="T4" y="T5"/>
                  </a:cxn>
                  <a:cxn ang="0">
                    <a:pos x="T6" y="T7"/>
                  </a:cxn>
                  <a:cxn ang="0">
                    <a:pos x="T8" y="T9"/>
                  </a:cxn>
                  <a:cxn ang="0">
                    <a:pos x="T10" y="T11"/>
                  </a:cxn>
                  <a:cxn ang="0">
                    <a:pos x="T12" y="T13"/>
                  </a:cxn>
                </a:cxnLst>
                <a:rect l="0" t="0" r="r" b="b"/>
                <a:pathLst>
                  <a:path w="137" h="16">
                    <a:moveTo>
                      <a:pt x="0" y="10"/>
                    </a:moveTo>
                    <a:cubicBezTo>
                      <a:pt x="4" y="7"/>
                      <a:pt x="8" y="1"/>
                      <a:pt x="12" y="1"/>
                    </a:cubicBezTo>
                    <a:cubicBezTo>
                      <a:pt x="50" y="0"/>
                      <a:pt x="88" y="0"/>
                      <a:pt x="126" y="0"/>
                    </a:cubicBezTo>
                    <a:cubicBezTo>
                      <a:pt x="130" y="0"/>
                      <a:pt x="133" y="5"/>
                      <a:pt x="137" y="8"/>
                    </a:cubicBezTo>
                    <a:cubicBezTo>
                      <a:pt x="133" y="11"/>
                      <a:pt x="129" y="16"/>
                      <a:pt x="125" y="16"/>
                    </a:cubicBezTo>
                    <a:cubicBezTo>
                      <a:pt x="85" y="16"/>
                      <a:pt x="45" y="16"/>
                      <a:pt x="5" y="16"/>
                    </a:cubicBezTo>
                    <a:cubicBezTo>
                      <a:pt x="4" y="14"/>
                      <a:pt x="2" y="12"/>
                      <a:pt x="0"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 name="Freeform 70">
                <a:extLst>
                  <a:ext uri="{FF2B5EF4-FFF2-40B4-BE49-F238E27FC236}">
                    <a16:creationId xmlns:a16="http://schemas.microsoft.com/office/drawing/2014/main" id="{5EDF5D65-532A-5D4D-A5C6-B718FACADAC1}"/>
                  </a:ext>
                </a:extLst>
              </p:cNvPr>
              <p:cNvSpPr>
                <a:spLocks/>
              </p:cNvSpPr>
              <p:nvPr/>
            </p:nvSpPr>
            <p:spPr bwMode="auto">
              <a:xfrm>
                <a:off x="5895312" y="3020312"/>
                <a:ext cx="397568" cy="2344"/>
              </a:xfrm>
              <a:custGeom>
                <a:avLst/>
                <a:gdLst>
                  <a:gd name="T0" fmla="*/ 816 w 816"/>
                  <a:gd name="T1" fmla="*/ 5 h 5"/>
                  <a:gd name="T2" fmla="*/ 0 w 816"/>
                  <a:gd name="T3" fmla="*/ 5 h 5"/>
                  <a:gd name="T4" fmla="*/ 0 w 816"/>
                  <a:gd name="T5" fmla="*/ 0 h 5"/>
                  <a:gd name="T6" fmla="*/ 816 w 816"/>
                  <a:gd name="T7" fmla="*/ 0 h 5"/>
                  <a:gd name="T8" fmla="*/ 816 w 816"/>
                  <a:gd name="T9" fmla="*/ 5 h 5"/>
                </a:gdLst>
                <a:ahLst/>
                <a:cxnLst>
                  <a:cxn ang="0">
                    <a:pos x="T0" y="T1"/>
                  </a:cxn>
                  <a:cxn ang="0">
                    <a:pos x="T2" y="T3"/>
                  </a:cxn>
                  <a:cxn ang="0">
                    <a:pos x="T4" y="T5"/>
                  </a:cxn>
                  <a:cxn ang="0">
                    <a:pos x="T6" y="T7"/>
                  </a:cxn>
                  <a:cxn ang="0">
                    <a:pos x="T8" y="T9"/>
                  </a:cxn>
                </a:cxnLst>
                <a:rect l="0" t="0" r="r" b="b"/>
                <a:pathLst>
                  <a:path w="816" h="5">
                    <a:moveTo>
                      <a:pt x="816" y="5"/>
                    </a:moveTo>
                    <a:cubicBezTo>
                      <a:pt x="544" y="5"/>
                      <a:pt x="272" y="5"/>
                      <a:pt x="0" y="5"/>
                    </a:cubicBezTo>
                    <a:cubicBezTo>
                      <a:pt x="0" y="4"/>
                      <a:pt x="0" y="2"/>
                      <a:pt x="0" y="0"/>
                    </a:cubicBezTo>
                    <a:cubicBezTo>
                      <a:pt x="272" y="0"/>
                      <a:pt x="544" y="0"/>
                      <a:pt x="816" y="0"/>
                    </a:cubicBezTo>
                    <a:cubicBezTo>
                      <a:pt x="816" y="2"/>
                      <a:pt x="816" y="4"/>
                      <a:pt x="816"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 name="Freeform 71">
                <a:extLst>
                  <a:ext uri="{FF2B5EF4-FFF2-40B4-BE49-F238E27FC236}">
                    <a16:creationId xmlns:a16="http://schemas.microsoft.com/office/drawing/2014/main" id="{37DFEF7D-6AD3-CF40-B883-8C7817567FB1}"/>
                  </a:ext>
                </a:extLst>
              </p:cNvPr>
              <p:cNvSpPr>
                <a:spLocks/>
              </p:cNvSpPr>
              <p:nvPr/>
            </p:nvSpPr>
            <p:spPr bwMode="auto">
              <a:xfrm>
                <a:off x="6048831" y="3028808"/>
                <a:ext cx="9082" cy="54201"/>
              </a:xfrm>
              <a:custGeom>
                <a:avLst/>
                <a:gdLst>
                  <a:gd name="T0" fmla="*/ 0 w 19"/>
                  <a:gd name="T1" fmla="*/ 0 h 111"/>
                  <a:gd name="T2" fmla="*/ 19 w 19"/>
                  <a:gd name="T3" fmla="*/ 0 h 111"/>
                  <a:gd name="T4" fmla="*/ 19 w 19"/>
                  <a:gd name="T5" fmla="*/ 110 h 111"/>
                  <a:gd name="T6" fmla="*/ 0 w 19"/>
                  <a:gd name="T7" fmla="*/ 111 h 111"/>
                  <a:gd name="T8" fmla="*/ 0 w 19"/>
                  <a:gd name="T9" fmla="*/ 0 h 111"/>
                </a:gdLst>
                <a:ahLst/>
                <a:cxnLst>
                  <a:cxn ang="0">
                    <a:pos x="T0" y="T1"/>
                  </a:cxn>
                  <a:cxn ang="0">
                    <a:pos x="T2" y="T3"/>
                  </a:cxn>
                  <a:cxn ang="0">
                    <a:pos x="T4" y="T5"/>
                  </a:cxn>
                  <a:cxn ang="0">
                    <a:pos x="T6" y="T7"/>
                  </a:cxn>
                  <a:cxn ang="0">
                    <a:pos x="T8" y="T9"/>
                  </a:cxn>
                </a:cxnLst>
                <a:rect l="0" t="0" r="r" b="b"/>
                <a:pathLst>
                  <a:path w="19" h="111">
                    <a:moveTo>
                      <a:pt x="0" y="0"/>
                    </a:moveTo>
                    <a:cubicBezTo>
                      <a:pt x="7" y="0"/>
                      <a:pt x="12" y="0"/>
                      <a:pt x="19" y="0"/>
                    </a:cubicBezTo>
                    <a:cubicBezTo>
                      <a:pt x="19" y="37"/>
                      <a:pt x="19" y="73"/>
                      <a:pt x="19" y="110"/>
                    </a:cubicBezTo>
                    <a:cubicBezTo>
                      <a:pt x="13" y="110"/>
                      <a:pt x="7" y="110"/>
                      <a:pt x="0" y="111"/>
                    </a:cubicBezTo>
                    <a:cubicBezTo>
                      <a:pt x="0" y="74"/>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 name="Freeform 72">
                <a:extLst>
                  <a:ext uri="{FF2B5EF4-FFF2-40B4-BE49-F238E27FC236}">
                    <a16:creationId xmlns:a16="http://schemas.microsoft.com/office/drawing/2014/main" id="{164D8F87-1039-0E47-89E0-4B1ADD012D6D}"/>
                  </a:ext>
                </a:extLst>
              </p:cNvPr>
              <p:cNvSpPr>
                <a:spLocks/>
              </p:cNvSpPr>
              <p:nvPr/>
            </p:nvSpPr>
            <p:spPr bwMode="auto">
              <a:xfrm>
                <a:off x="5906445" y="3028808"/>
                <a:ext cx="9375" cy="53615"/>
              </a:xfrm>
              <a:custGeom>
                <a:avLst/>
                <a:gdLst>
                  <a:gd name="T0" fmla="*/ 19 w 19"/>
                  <a:gd name="T1" fmla="*/ 110 h 110"/>
                  <a:gd name="T2" fmla="*/ 0 w 19"/>
                  <a:gd name="T3" fmla="*/ 110 h 110"/>
                  <a:gd name="T4" fmla="*/ 0 w 19"/>
                  <a:gd name="T5" fmla="*/ 0 h 110"/>
                  <a:gd name="T6" fmla="*/ 19 w 19"/>
                  <a:gd name="T7" fmla="*/ 0 h 110"/>
                  <a:gd name="T8" fmla="*/ 19 w 19"/>
                  <a:gd name="T9" fmla="*/ 110 h 110"/>
                </a:gdLst>
                <a:ahLst/>
                <a:cxnLst>
                  <a:cxn ang="0">
                    <a:pos x="T0" y="T1"/>
                  </a:cxn>
                  <a:cxn ang="0">
                    <a:pos x="T2" y="T3"/>
                  </a:cxn>
                  <a:cxn ang="0">
                    <a:pos x="T4" y="T5"/>
                  </a:cxn>
                  <a:cxn ang="0">
                    <a:pos x="T6" y="T7"/>
                  </a:cxn>
                  <a:cxn ang="0">
                    <a:pos x="T8" y="T9"/>
                  </a:cxn>
                </a:cxnLst>
                <a:rect l="0" t="0" r="r" b="b"/>
                <a:pathLst>
                  <a:path w="19" h="110">
                    <a:moveTo>
                      <a:pt x="19" y="110"/>
                    </a:moveTo>
                    <a:cubicBezTo>
                      <a:pt x="12" y="110"/>
                      <a:pt x="7" y="110"/>
                      <a:pt x="0" y="110"/>
                    </a:cubicBezTo>
                    <a:cubicBezTo>
                      <a:pt x="0" y="73"/>
                      <a:pt x="0" y="37"/>
                      <a:pt x="0" y="0"/>
                    </a:cubicBezTo>
                    <a:cubicBezTo>
                      <a:pt x="6" y="0"/>
                      <a:pt x="12" y="0"/>
                      <a:pt x="19" y="0"/>
                    </a:cubicBezTo>
                    <a:cubicBezTo>
                      <a:pt x="19" y="36"/>
                      <a:pt x="19" y="72"/>
                      <a:pt x="19" y="1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 name="Freeform 73">
                <a:extLst>
                  <a:ext uri="{FF2B5EF4-FFF2-40B4-BE49-F238E27FC236}">
                    <a16:creationId xmlns:a16="http://schemas.microsoft.com/office/drawing/2014/main" id="{6F977A00-8810-FB46-B134-260625F021D9}"/>
                  </a:ext>
                </a:extLst>
              </p:cNvPr>
              <p:cNvSpPr>
                <a:spLocks/>
              </p:cNvSpPr>
              <p:nvPr/>
            </p:nvSpPr>
            <p:spPr bwMode="auto">
              <a:xfrm>
                <a:off x="6231355" y="3028515"/>
                <a:ext cx="9375" cy="53908"/>
              </a:xfrm>
              <a:custGeom>
                <a:avLst/>
                <a:gdLst>
                  <a:gd name="T0" fmla="*/ 0 w 19"/>
                  <a:gd name="T1" fmla="*/ 111 h 111"/>
                  <a:gd name="T2" fmla="*/ 0 w 19"/>
                  <a:gd name="T3" fmla="*/ 1 h 111"/>
                  <a:gd name="T4" fmla="*/ 19 w 19"/>
                  <a:gd name="T5" fmla="*/ 0 h 111"/>
                  <a:gd name="T6" fmla="*/ 19 w 19"/>
                  <a:gd name="T7" fmla="*/ 111 h 111"/>
                  <a:gd name="T8" fmla="*/ 0 w 19"/>
                  <a:gd name="T9" fmla="*/ 111 h 111"/>
                </a:gdLst>
                <a:ahLst/>
                <a:cxnLst>
                  <a:cxn ang="0">
                    <a:pos x="T0" y="T1"/>
                  </a:cxn>
                  <a:cxn ang="0">
                    <a:pos x="T2" y="T3"/>
                  </a:cxn>
                  <a:cxn ang="0">
                    <a:pos x="T4" y="T5"/>
                  </a:cxn>
                  <a:cxn ang="0">
                    <a:pos x="T6" y="T7"/>
                  </a:cxn>
                  <a:cxn ang="0">
                    <a:pos x="T8" y="T9"/>
                  </a:cxn>
                </a:cxnLst>
                <a:rect l="0" t="0" r="r" b="b"/>
                <a:pathLst>
                  <a:path w="19" h="111">
                    <a:moveTo>
                      <a:pt x="0" y="111"/>
                    </a:moveTo>
                    <a:cubicBezTo>
                      <a:pt x="0" y="74"/>
                      <a:pt x="0" y="38"/>
                      <a:pt x="0" y="1"/>
                    </a:cubicBezTo>
                    <a:cubicBezTo>
                      <a:pt x="6" y="1"/>
                      <a:pt x="12" y="1"/>
                      <a:pt x="19" y="0"/>
                    </a:cubicBezTo>
                    <a:cubicBezTo>
                      <a:pt x="19" y="38"/>
                      <a:pt x="19" y="74"/>
                      <a:pt x="19" y="111"/>
                    </a:cubicBezTo>
                    <a:cubicBezTo>
                      <a:pt x="13" y="111"/>
                      <a:pt x="7" y="111"/>
                      <a:pt x="0"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 name="Freeform 74">
                <a:extLst>
                  <a:ext uri="{FF2B5EF4-FFF2-40B4-BE49-F238E27FC236}">
                    <a16:creationId xmlns:a16="http://schemas.microsoft.com/office/drawing/2014/main" id="{CF40D694-8E7A-B840-BBA5-C36D49B09FA5}"/>
                  </a:ext>
                </a:extLst>
              </p:cNvPr>
              <p:cNvSpPr>
                <a:spLocks/>
              </p:cNvSpPr>
              <p:nvPr/>
            </p:nvSpPr>
            <p:spPr bwMode="auto">
              <a:xfrm>
                <a:off x="6191510" y="3028808"/>
                <a:ext cx="8789" cy="54201"/>
              </a:xfrm>
              <a:custGeom>
                <a:avLst/>
                <a:gdLst>
                  <a:gd name="T0" fmla="*/ 0 w 18"/>
                  <a:gd name="T1" fmla="*/ 0 h 111"/>
                  <a:gd name="T2" fmla="*/ 18 w 18"/>
                  <a:gd name="T3" fmla="*/ 0 h 111"/>
                  <a:gd name="T4" fmla="*/ 18 w 18"/>
                  <a:gd name="T5" fmla="*/ 109 h 111"/>
                  <a:gd name="T6" fmla="*/ 0 w 18"/>
                  <a:gd name="T7" fmla="*/ 111 h 111"/>
                  <a:gd name="T8" fmla="*/ 0 w 18"/>
                  <a:gd name="T9" fmla="*/ 0 h 111"/>
                </a:gdLst>
                <a:ahLst/>
                <a:cxnLst>
                  <a:cxn ang="0">
                    <a:pos x="T0" y="T1"/>
                  </a:cxn>
                  <a:cxn ang="0">
                    <a:pos x="T2" y="T3"/>
                  </a:cxn>
                  <a:cxn ang="0">
                    <a:pos x="T4" y="T5"/>
                  </a:cxn>
                  <a:cxn ang="0">
                    <a:pos x="T6" y="T7"/>
                  </a:cxn>
                  <a:cxn ang="0">
                    <a:pos x="T8" y="T9"/>
                  </a:cxn>
                </a:cxnLst>
                <a:rect l="0" t="0" r="r" b="b"/>
                <a:pathLst>
                  <a:path w="18" h="111">
                    <a:moveTo>
                      <a:pt x="0" y="0"/>
                    </a:moveTo>
                    <a:cubicBezTo>
                      <a:pt x="6" y="0"/>
                      <a:pt x="11" y="0"/>
                      <a:pt x="18" y="0"/>
                    </a:cubicBezTo>
                    <a:cubicBezTo>
                      <a:pt x="18" y="36"/>
                      <a:pt x="18" y="72"/>
                      <a:pt x="18" y="109"/>
                    </a:cubicBezTo>
                    <a:cubicBezTo>
                      <a:pt x="13" y="110"/>
                      <a:pt x="7" y="110"/>
                      <a:pt x="0" y="111"/>
                    </a:cubicBezTo>
                    <a:cubicBezTo>
                      <a:pt x="0" y="74"/>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 name="Freeform 75">
                <a:extLst>
                  <a:ext uri="{FF2B5EF4-FFF2-40B4-BE49-F238E27FC236}">
                    <a16:creationId xmlns:a16="http://schemas.microsoft.com/office/drawing/2014/main" id="{E47C8B06-458B-6843-A1AE-0E8A1ADF6CA5}"/>
                  </a:ext>
                </a:extLst>
              </p:cNvPr>
              <p:cNvSpPr>
                <a:spLocks/>
              </p:cNvSpPr>
              <p:nvPr/>
            </p:nvSpPr>
            <p:spPr bwMode="auto">
              <a:xfrm>
                <a:off x="6089261" y="3028808"/>
                <a:ext cx="9082" cy="54201"/>
              </a:xfrm>
              <a:custGeom>
                <a:avLst/>
                <a:gdLst>
                  <a:gd name="T0" fmla="*/ 0 w 19"/>
                  <a:gd name="T1" fmla="*/ 0 h 111"/>
                  <a:gd name="T2" fmla="*/ 19 w 19"/>
                  <a:gd name="T3" fmla="*/ 0 h 111"/>
                  <a:gd name="T4" fmla="*/ 19 w 19"/>
                  <a:gd name="T5" fmla="*/ 109 h 111"/>
                  <a:gd name="T6" fmla="*/ 0 w 19"/>
                  <a:gd name="T7" fmla="*/ 111 h 111"/>
                  <a:gd name="T8" fmla="*/ 0 w 19"/>
                  <a:gd name="T9" fmla="*/ 0 h 111"/>
                </a:gdLst>
                <a:ahLst/>
                <a:cxnLst>
                  <a:cxn ang="0">
                    <a:pos x="T0" y="T1"/>
                  </a:cxn>
                  <a:cxn ang="0">
                    <a:pos x="T2" y="T3"/>
                  </a:cxn>
                  <a:cxn ang="0">
                    <a:pos x="T4" y="T5"/>
                  </a:cxn>
                  <a:cxn ang="0">
                    <a:pos x="T6" y="T7"/>
                  </a:cxn>
                  <a:cxn ang="0">
                    <a:pos x="T8" y="T9"/>
                  </a:cxn>
                </a:cxnLst>
                <a:rect l="0" t="0" r="r" b="b"/>
                <a:pathLst>
                  <a:path w="19" h="111">
                    <a:moveTo>
                      <a:pt x="0" y="0"/>
                    </a:moveTo>
                    <a:cubicBezTo>
                      <a:pt x="6" y="0"/>
                      <a:pt x="12" y="0"/>
                      <a:pt x="19" y="0"/>
                    </a:cubicBezTo>
                    <a:cubicBezTo>
                      <a:pt x="19" y="36"/>
                      <a:pt x="19" y="72"/>
                      <a:pt x="19" y="109"/>
                    </a:cubicBezTo>
                    <a:cubicBezTo>
                      <a:pt x="13" y="110"/>
                      <a:pt x="8" y="110"/>
                      <a:pt x="0" y="111"/>
                    </a:cubicBezTo>
                    <a:cubicBezTo>
                      <a:pt x="0" y="74"/>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 name="Freeform 76">
                <a:extLst>
                  <a:ext uri="{FF2B5EF4-FFF2-40B4-BE49-F238E27FC236}">
                    <a16:creationId xmlns:a16="http://schemas.microsoft.com/office/drawing/2014/main" id="{1787DC3D-7D7B-FD41-BCCA-CE9460E23BE9}"/>
                  </a:ext>
                </a:extLst>
              </p:cNvPr>
              <p:cNvSpPr>
                <a:spLocks/>
              </p:cNvSpPr>
              <p:nvPr/>
            </p:nvSpPr>
            <p:spPr bwMode="auto">
              <a:xfrm>
                <a:off x="5946875" y="3028808"/>
                <a:ext cx="9375" cy="53322"/>
              </a:xfrm>
              <a:custGeom>
                <a:avLst/>
                <a:gdLst>
                  <a:gd name="T0" fmla="*/ 0 w 19"/>
                  <a:gd name="T1" fmla="*/ 0 h 109"/>
                  <a:gd name="T2" fmla="*/ 19 w 19"/>
                  <a:gd name="T3" fmla="*/ 0 h 109"/>
                  <a:gd name="T4" fmla="*/ 19 w 19"/>
                  <a:gd name="T5" fmla="*/ 109 h 109"/>
                  <a:gd name="T6" fmla="*/ 0 w 19"/>
                  <a:gd name="T7" fmla="*/ 109 h 109"/>
                  <a:gd name="T8" fmla="*/ 0 w 19"/>
                  <a:gd name="T9" fmla="*/ 0 h 109"/>
                </a:gdLst>
                <a:ahLst/>
                <a:cxnLst>
                  <a:cxn ang="0">
                    <a:pos x="T0" y="T1"/>
                  </a:cxn>
                  <a:cxn ang="0">
                    <a:pos x="T2" y="T3"/>
                  </a:cxn>
                  <a:cxn ang="0">
                    <a:pos x="T4" y="T5"/>
                  </a:cxn>
                  <a:cxn ang="0">
                    <a:pos x="T6" y="T7"/>
                  </a:cxn>
                  <a:cxn ang="0">
                    <a:pos x="T8" y="T9"/>
                  </a:cxn>
                </a:cxnLst>
                <a:rect l="0" t="0" r="r" b="b"/>
                <a:pathLst>
                  <a:path w="19" h="109">
                    <a:moveTo>
                      <a:pt x="0" y="0"/>
                    </a:moveTo>
                    <a:cubicBezTo>
                      <a:pt x="6" y="0"/>
                      <a:pt x="12" y="0"/>
                      <a:pt x="19" y="0"/>
                    </a:cubicBezTo>
                    <a:cubicBezTo>
                      <a:pt x="19" y="36"/>
                      <a:pt x="19" y="72"/>
                      <a:pt x="19" y="109"/>
                    </a:cubicBezTo>
                    <a:cubicBezTo>
                      <a:pt x="13" y="109"/>
                      <a:pt x="7" y="109"/>
                      <a:pt x="0" y="109"/>
                    </a:cubicBezTo>
                    <a:cubicBezTo>
                      <a:pt x="0" y="73"/>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 name="Freeform 77">
                <a:extLst>
                  <a:ext uri="{FF2B5EF4-FFF2-40B4-BE49-F238E27FC236}">
                    <a16:creationId xmlns:a16="http://schemas.microsoft.com/office/drawing/2014/main" id="{EA083BC8-88E0-6D42-9CD5-726A465454A3}"/>
                  </a:ext>
                </a:extLst>
              </p:cNvPr>
              <p:cNvSpPr>
                <a:spLocks/>
              </p:cNvSpPr>
              <p:nvPr/>
            </p:nvSpPr>
            <p:spPr bwMode="auto">
              <a:xfrm>
                <a:off x="6211432" y="3028808"/>
                <a:ext cx="8789" cy="54201"/>
              </a:xfrm>
              <a:custGeom>
                <a:avLst/>
                <a:gdLst>
                  <a:gd name="T0" fmla="*/ 0 w 18"/>
                  <a:gd name="T1" fmla="*/ 0 h 111"/>
                  <a:gd name="T2" fmla="*/ 18 w 18"/>
                  <a:gd name="T3" fmla="*/ 0 h 111"/>
                  <a:gd name="T4" fmla="*/ 18 w 18"/>
                  <a:gd name="T5" fmla="*/ 109 h 111"/>
                  <a:gd name="T6" fmla="*/ 0 w 18"/>
                  <a:gd name="T7" fmla="*/ 111 h 111"/>
                  <a:gd name="T8" fmla="*/ 0 w 18"/>
                  <a:gd name="T9" fmla="*/ 0 h 111"/>
                </a:gdLst>
                <a:ahLst/>
                <a:cxnLst>
                  <a:cxn ang="0">
                    <a:pos x="T0" y="T1"/>
                  </a:cxn>
                  <a:cxn ang="0">
                    <a:pos x="T2" y="T3"/>
                  </a:cxn>
                  <a:cxn ang="0">
                    <a:pos x="T4" y="T5"/>
                  </a:cxn>
                  <a:cxn ang="0">
                    <a:pos x="T6" y="T7"/>
                  </a:cxn>
                  <a:cxn ang="0">
                    <a:pos x="T8" y="T9"/>
                  </a:cxn>
                </a:cxnLst>
                <a:rect l="0" t="0" r="r" b="b"/>
                <a:pathLst>
                  <a:path w="18" h="111">
                    <a:moveTo>
                      <a:pt x="0" y="0"/>
                    </a:moveTo>
                    <a:cubicBezTo>
                      <a:pt x="7" y="0"/>
                      <a:pt x="12" y="0"/>
                      <a:pt x="18" y="0"/>
                    </a:cubicBezTo>
                    <a:cubicBezTo>
                      <a:pt x="18" y="36"/>
                      <a:pt x="18" y="72"/>
                      <a:pt x="18" y="109"/>
                    </a:cubicBezTo>
                    <a:cubicBezTo>
                      <a:pt x="13" y="110"/>
                      <a:pt x="7" y="110"/>
                      <a:pt x="0" y="111"/>
                    </a:cubicBezTo>
                    <a:cubicBezTo>
                      <a:pt x="0" y="74"/>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 name="Freeform 78">
                <a:extLst>
                  <a:ext uri="{FF2B5EF4-FFF2-40B4-BE49-F238E27FC236}">
                    <a16:creationId xmlns:a16="http://schemas.microsoft.com/office/drawing/2014/main" id="{BA4E4D34-DD2A-5F4B-AC97-5CD7F975F244}"/>
                  </a:ext>
                </a:extLst>
              </p:cNvPr>
              <p:cNvSpPr>
                <a:spLocks/>
              </p:cNvSpPr>
              <p:nvPr/>
            </p:nvSpPr>
            <p:spPr bwMode="auto">
              <a:xfrm>
                <a:off x="6252449" y="3028808"/>
                <a:ext cx="8789" cy="54201"/>
              </a:xfrm>
              <a:custGeom>
                <a:avLst/>
                <a:gdLst>
                  <a:gd name="T0" fmla="*/ 18 w 18"/>
                  <a:gd name="T1" fmla="*/ 110 h 111"/>
                  <a:gd name="T2" fmla="*/ 0 w 18"/>
                  <a:gd name="T3" fmla="*/ 111 h 111"/>
                  <a:gd name="T4" fmla="*/ 0 w 18"/>
                  <a:gd name="T5" fmla="*/ 0 h 111"/>
                  <a:gd name="T6" fmla="*/ 18 w 18"/>
                  <a:gd name="T7" fmla="*/ 0 h 111"/>
                  <a:gd name="T8" fmla="*/ 18 w 18"/>
                  <a:gd name="T9" fmla="*/ 110 h 111"/>
                </a:gdLst>
                <a:ahLst/>
                <a:cxnLst>
                  <a:cxn ang="0">
                    <a:pos x="T0" y="T1"/>
                  </a:cxn>
                  <a:cxn ang="0">
                    <a:pos x="T2" y="T3"/>
                  </a:cxn>
                  <a:cxn ang="0">
                    <a:pos x="T4" y="T5"/>
                  </a:cxn>
                  <a:cxn ang="0">
                    <a:pos x="T6" y="T7"/>
                  </a:cxn>
                  <a:cxn ang="0">
                    <a:pos x="T8" y="T9"/>
                  </a:cxn>
                </a:cxnLst>
                <a:rect l="0" t="0" r="r" b="b"/>
                <a:pathLst>
                  <a:path w="18" h="111">
                    <a:moveTo>
                      <a:pt x="18" y="110"/>
                    </a:moveTo>
                    <a:cubicBezTo>
                      <a:pt x="12" y="110"/>
                      <a:pt x="7" y="110"/>
                      <a:pt x="0" y="111"/>
                    </a:cubicBezTo>
                    <a:cubicBezTo>
                      <a:pt x="0" y="74"/>
                      <a:pt x="0" y="38"/>
                      <a:pt x="0" y="0"/>
                    </a:cubicBezTo>
                    <a:cubicBezTo>
                      <a:pt x="6" y="0"/>
                      <a:pt x="11" y="0"/>
                      <a:pt x="18" y="0"/>
                    </a:cubicBezTo>
                    <a:cubicBezTo>
                      <a:pt x="18" y="36"/>
                      <a:pt x="18" y="72"/>
                      <a:pt x="18" y="1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 name="Freeform 79">
                <a:extLst>
                  <a:ext uri="{FF2B5EF4-FFF2-40B4-BE49-F238E27FC236}">
                    <a16:creationId xmlns:a16="http://schemas.microsoft.com/office/drawing/2014/main" id="{02CCE3CE-D10C-964D-AF93-1AB801122F64}"/>
                  </a:ext>
                </a:extLst>
              </p:cNvPr>
              <p:cNvSpPr>
                <a:spLocks/>
              </p:cNvSpPr>
              <p:nvPr/>
            </p:nvSpPr>
            <p:spPr bwMode="auto">
              <a:xfrm>
                <a:off x="6150493" y="3028515"/>
                <a:ext cx="8789" cy="53908"/>
              </a:xfrm>
              <a:custGeom>
                <a:avLst/>
                <a:gdLst>
                  <a:gd name="T0" fmla="*/ 18 w 18"/>
                  <a:gd name="T1" fmla="*/ 111 h 111"/>
                  <a:gd name="T2" fmla="*/ 0 w 18"/>
                  <a:gd name="T3" fmla="*/ 111 h 111"/>
                  <a:gd name="T4" fmla="*/ 0 w 18"/>
                  <a:gd name="T5" fmla="*/ 1 h 111"/>
                  <a:gd name="T6" fmla="*/ 18 w 18"/>
                  <a:gd name="T7" fmla="*/ 0 h 111"/>
                  <a:gd name="T8" fmla="*/ 18 w 18"/>
                  <a:gd name="T9" fmla="*/ 111 h 111"/>
                </a:gdLst>
                <a:ahLst/>
                <a:cxnLst>
                  <a:cxn ang="0">
                    <a:pos x="T0" y="T1"/>
                  </a:cxn>
                  <a:cxn ang="0">
                    <a:pos x="T2" y="T3"/>
                  </a:cxn>
                  <a:cxn ang="0">
                    <a:pos x="T4" y="T5"/>
                  </a:cxn>
                  <a:cxn ang="0">
                    <a:pos x="T6" y="T7"/>
                  </a:cxn>
                  <a:cxn ang="0">
                    <a:pos x="T8" y="T9"/>
                  </a:cxn>
                </a:cxnLst>
                <a:rect l="0" t="0" r="r" b="b"/>
                <a:pathLst>
                  <a:path w="18" h="111">
                    <a:moveTo>
                      <a:pt x="18" y="111"/>
                    </a:moveTo>
                    <a:cubicBezTo>
                      <a:pt x="12" y="111"/>
                      <a:pt x="7" y="111"/>
                      <a:pt x="0" y="111"/>
                    </a:cubicBezTo>
                    <a:cubicBezTo>
                      <a:pt x="0" y="74"/>
                      <a:pt x="0" y="39"/>
                      <a:pt x="0" y="1"/>
                    </a:cubicBezTo>
                    <a:cubicBezTo>
                      <a:pt x="6" y="1"/>
                      <a:pt x="11" y="0"/>
                      <a:pt x="18" y="0"/>
                    </a:cubicBezTo>
                    <a:cubicBezTo>
                      <a:pt x="18" y="37"/>
                      <a:pt x="18" y="73"/>
                      <a:pt x="18"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0" name="Freeform 80">
                <a:extLst>
                  <a:ext uri="{FF2B5EF4-FFF2-40B4-BE49-F238E27FC236}">
                    <a16:creationId xmlns:a16="http://schemas.microsoft.com/office/drawing/2014/main" id="{7C3CF603-620E-1A4E-AB5E-EBB08BCBD8B8}"/>
                  </a:ext>
                </a:extLst>
              </p:cNvPr>
              <p:cNvSpPr>
                <a:spLocks/>
              </p:cNvSpPr>
              <p:nvPr/>
            </p:nvSpPr>
            <p:spPr bwMode="auto">
              <a:xfrm>
                <a:off x="6129985" y="3028808"/>
                <a:ext cx="8789" cy="53322"/>
              </a:xfrm>
              <a:custGeom>
                <a:avLst/>
                <a:gdLst>
                  <a:gd name="T0" fmla="*/ 0 w 18"/>
                  <a:gd name="T1" fmla="*/ 0 h 109"/>
                  <a:gd name="T2" fmla="*/ 18 w 18"/>
                  <a:gd name="T3" fmla="*/ 0 h 109"/>
                  <a:gd name="T4" fmla="*/ 18 w 18"/>
                  <a:gd name="T5" fmla="*/ 109 h 109"/>
                  <a:gd name="T6" fmla="*/ 0 w 18"/>
                  <a:gd name="T7" fmla="*/ 109 h 109"/>
                  <a:gd name="T8" fmla="*/ 0 w 18"/>
                  <a:gd name="T9" fmla="*/ 0 h 109"/>
                </a:gdLst>
                <a:ahLst/>
                <a:cxnLst>
                  <a:cxn ang="0">
                    <a:pos x="T0" y="T1"/>
                  </a:cxn>
                  <a:cxn ang="0">
                    <a:pos x="T2" y="T3"/>
                  </a:cxn>
                  <a:cxn ang="0">
                    <a:pos x="T4" y="T5"/>
                  </a:cxn>
                  <a:cxn ang="0">
                    <a:pos x="T6" y="T7"/>
                  </a:cxn>
                  <a:cxn ang="0">
                    <a:pos x="T8" y="T9"/>
                  </a:cxn>
                </a:cxnLst>
                <a:rect l="0" t="0" r="r" b="b"/>
                <a:pathLst>
                  <a:path w="18" h="109">
                    <a:moveTo>
                      <a:pt x="0" y="0"/>
                    </a:moveTo>
                    <a:cubicBezTo>
                      <a:pt x="6" y="0"/>
                      <a:pt x="11" y="0"/>
                      <a:pt x="18" y="0"/>
                    </a:cubicBezTo>
                    <a:cubicBezTo>
                      <a:pt x="18" y="36"/>
                      <a:pt x="18" y="72"/>
                      <a:pt x="18" y="109"/>
                    </a:cubicBezTo>
                    <a:cubicBezTo>
                      <a:pt x="12" y="109"/>
                      <a:pt x="6" y="109"/>
                      <a:pt x="0" y="109"/>
                    </a:cubicBezTo>
                    <a:cubicBezTo>
                      <a:pt x="0" y="73"/>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1" name="Freeform 81">
                <a:extLst>
                  <a:ext uri="{FF2B5EF4-FFF2-40B4-BE49-F238E27FC236}">
                    <a16:creationId xmlns:a16="http://schemas.microsoft.com/office/drawing/2014/main" id="{6957E270-AF62-CB47-BAC4-22D2BA2AA5B8}"/>
                  </a:ext>
                </a:extLst>
              </p:cNvPr>
              <p:cNvSpPr>
                <a:spLocks/>
              </p:cNvSpPr>
              <p:nvPr/>
            </p:nvSpPr>
            <p:spPr bwMode="auto">
              <a:xfrm>
                <a:off x="6110063" y="3028515"/>
                <a:ext cx="8789" cy="54493"/>
              </a:xfrm>
              <a:custGeom>
                <a:avLst/>
                <a:gdLst>
                  <a:gd name="T0" fmla="*/ 0 w 18"/>
                  <a:gd name="T1" fmla="*/ 112 h 112"/>
                  <a:gd name="T2" fmla="*/ 0 w 18"/>
                  <a:gd name="T3" fmla="*/ 1 h 112"/>
                  <a:gd name="T4" fmla="*/ 18 w 18"/>
                  <a:gd name="T5" fmla="*/ 0 h 112"/>
                  <a:gd name="T6" fmla="*/ 18 w 18"/>
                  <a:gd name="T7" fmla="*/ 110 h 112"/>
                  <a:gd name="T8" fmla="*/ 0 w 18"/>
                  <a:gd name="T9" fmla="*/ 112 h 112"/>
                </a:gdLst>
                <a:ahLst/>
                <a:cxnLst>
                  <a:cxn ang="0">
                    <a:pos x="T0" y="T1"/>
                  </a:cxn>
                  <a:cxn ang="0">
                    <a:pos x="T2" y="T3"/>
                  </a:cxn>
                  <a:cxn ang="0">
                    <a:pos x="T4" y="T5"/>
                  </a:cxn>
                  <a:cxn ang="0">
                    <a:pos x="T6" y="T7"/>
                  </a:cxn>
                  <a:cxn ang="0">
                    <a:pos x="T8" y="T9"/>
                  </a:cxn>
                </a:cxnLst>
                <a:rect l="0" t="0" r="r" b="b"/>
                <a:pathLst>
                  <a:path w="18" h="112">
                    <a:moveTo>
                      <a:pt x="0" y="112"/>
                    </a:moveTo>
                    <a:cubicBezTo>
                      <a:pt x="0" y="74"/>
                      <a:pt x="0" y="38"/>
                      <a:pt x="0" y="1"/>
                    </a:cubicBezTo>
                    <a:cubicBezTo>
                      <a:pt x="5" y="1"/>
                      <a:pt x="11" y="1"/>
                      <a:pt x="18" y="0"/>
                    </a:cubicBezTo>
                    <a:cubicBezTo>
                      <a:pt x="18" y="37"/>
                      <a:pt x="18" y="73"/>
                      <a:pt x="18" y="110"/>
                    </a:cubicBezTo>
                    <a:cubicBezTo>
                      <a:pt x="13" y="111"/>
                      <a:pt x="7" y="111"/>
                      <a:pt x="0" y="1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2" name="Freeform 82">
                <a:extLst>
                  <a:ext uri="{FF2B5EF4-FFF2-40B4-BE49-F238E27FC236}">
                    <a16:creationId xmlns:a16="http://schemas.microsoft.com/office/drawing/2014/main" id="{3E72FD05-7FB9-E74C-B2E2-AE1E340B52FE}"/>
                  </a:ext>
                </a:extLst>
              </p:cNvPr>
              <p:cNvSpPr>
                <a:spLocks/>
              </p:cNvSpPr>
              <p:nvPr/>
            </p:nvSpPr>
            <p:spPr bwMode="auto">
              <a:xfrm>
                <a:off x="6069339" y="3028808"/>
                <a:ext cx="8496" cy="54201"/>
              </a:xfrm>
              <a:custGeom>
                <a:avLst/>
                <a:gdLst>
                  <a:gd name="T0" fmla="*/ 0 w 18"/>
                  <a:gd name="T1" fmla="*/ 0 h 111"/>
                  <a:gd name="T2" fmla="*/ 18 w 18"/>
                  <a:gd name="T3" fmla="*/ 0 h 111"/>
                  <a:gd name="T4" fmla="*/ 18 w 18"/>
                  <a:gd name="T5" fmla="*/ 109 h 111"/>
                  <a:gd name="T6" fmla="*/ 0 w 18"/>
                  <a:gd name="T7" fmla="*/ 111 h 111"/>
                  <a:gd name="T8" fmla="*/ 0 w 18"/>
                  <a:gd name="T9" fmla="*/ 0 h 111"/>
                </a:gdLst>
                <a:ahLst/>
                <a:cxnLst>
                  <a:cxn ang="0">
                    <a:pos x="T0" y="T1"/>
                  </a:cxn>
                  <a:cxn ang="0">
                    <a:pos x="T2" y="T3"/>
                  </a:cxn>
                  <a:cxn ang="0">
                    <a:pos x="T4" y="T5"/>
                  </a:cxn>
                  <a:cxn ang="0">
                    <a:pos x="T6" y="T7"/>
                  </a:cxn>
                  <a:cxn ang="0">
                    <a:pos x="T8" y="T9"/>
                  </a:cxn>
                </a:cxnLst>
                <a:rect l="0" t="0" r="r" b="b"/>
                <a:pathLst>
                  <a:path w="18" h="111">
                    <a:moveTo>
                      <a:pt x="0" y="0"/>
                    </a:moveTo>
                    <a:cubicBezTo>
                      <a:pt x="6" y="0"/>
                      <a:pt x="12" y="0"/>
                      <a:pt x="18" y="0"/>
                    </a:cubicBezTo>
                    <a:cubicBezTo>
                      <a:pt x="18" y="37"/>
                      <a:pt x="18" y="72"/>
                      <a:pt x="18" y="109"/>
                    </a:cubicBezTo>
                    <a:cubicBezTo>
                      <a:pt x="13" y="110"/>
                      <a:pt x="7" y="110"/>
                      <a:pt x="0" y="111"/>
                    </a:cubicBezTo>
                    <a:cubicBezTo>
                      <a:pt x="0" y="73"/>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3" name="Freeform 83">
                <a:extLst>
                  <a:ext uri="{FF2B5EF4-FFF2-40B4-BE49-F238E27FC236}">
                    <a16:creationId xmlns:a16="http://schemas.microsoft.com/office/drawing/2014/main" id="{BD293EBF-62A5-0544-98F9-70E9422392EE}"/>
                  </a:ext>
                </a:extLst>
              </p:cNvPr>
              <p:cNvSpPr>
                <a:spLocks/>
              </p:cNvSpPr>
              <p:nvPr/>
            </p:nvSpPr>
            <p:spPr bwMode="auto">
              <a:xfrm>
                <a:off x="6028323" y="3028808"/>
                <a:ext cx="8789" cy="53615"/>
              </a:xfrm>
              <a:custGeom>
                <a:avLst/>
                <a:gdLst>
                  <a:gd name="T0" fmla="*/ 0 w 18"/>
                  <a:gd name="T1" fmla="*/ 0 h 110"/>
                  <a:gd name="T2" fmla="*/ 18 w 18"/>
                  <a:gd name="T3" fmla="*/ 0 h 110"/>
                  <a:gd name="T4" fmla="*/ 18 w 18"/>
                  <a:gd name="T5" fmla="*/ 110 h 110"/>
                  <a:gd name="T6" fmla="*/ 0 w 18"/>
                  <a:gd name="T7" fmla="*/ 110 h 110"/>
                  <a:gd name="T8" fmla="*/ 0 w 18"/>
                  <a:gd name="T9" fmla="*/ 0 h 110"/>
                </a:gdLst>
                <a:ahLst/>
                <a:cxnLst>
                  <a:cxn ang="0">
                    <a:pos x="T0" y="T1"/>
                  </a:cxn>
                  <a:cxn ang="0">
                    <a:pos x="T2" y="T3"/>
                  </a:cxn>
                  <a:cxn ang="0">
                    <a:pos x="T4" y="T5"/>
                  </a:cxn>
                  <a:cxn ang="0">
                    <a:pos x="T6" y="T7"/>
                  </a:cxn>
                  <a:cxn ang="0">
                    <a:pos x="T8" y="T9"/>
                  </a:cxn>
                </a:cxnLst>
                <a:rect l="0" t="0" r="r" b="b"/>
                <a:pathLst>
                  <a:path w="18" h="110">
                    <a:moveTo>
                      <a:pt x="0" y="0"/>
                    </a:moveTo>
                    <a:cubicBezTo>
                      <a:pt x="7" y="0"/>
                      <a:pt x="12" y="0"/>
                      <a:pt x="18" y="0"/>
                    </a:cubicBezTo>
                    <a:cubicBezTo>
                      <a:pt x="18" y="37"/>
                      <a:pt x="18" y="73"/>
                      <a:pt x="18" y="110"/>
                    </a:cubicBezTo>
                    <a:cubicBezTo>
                      <a:pt x="12" y="110"/>
                      <a:pt x="6" y="110"/>
                      <a:pt x="0" y="110"/>
                    </a:cubicBezTo>
                    <a:cubicBezTo>
                      <a:pt x="0" y="73"/>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4" name="Freeform 84">
                <a:extLst>
                  <a:ext uri="{FF2B5EF4-FFF2-40B4-BE49-F238E27FC236}">
                    <a16:creationId xmlns:a16="http://schemas.microsoft.com/office/drawing/2014/main" id="{36B25B57-5BFB-6844-BAE9-16CA8B446F2F}"/>
                  </a:ext>
                </a:extLst>
              </p:cNvPr>
              <p:cNvSpPr>
                <a:spLocks/>
              </p:cNvSpPr>
              <p:nvPr/>
            </p:nvSpPr>
            <p:spPr bwMode="auto">
              <a:xfrm>
                <a:off x="6008400" y="3027344"/>
                <a:ext cx="9668" cy="56544"/>
              </a:xfrm>
              <a:custGeom>
                <a:avLst/>
                <a:gdLst>
                  <a:gd name="T0" fmla="*/ 0 w 20"/>
                  <a:gd name="T1" fmla="*/ 3 h 116"/>
                  <a:gd name="T2" fmla="*/ 20 w 20"/>
                  <a:gd name="T3" fmla="*/ 17 h 116"/>
                  <a:gd name="T4" fmla="*/ 20 w 20"/>
                  <a:gd name="T5" fmla="*/ 99 h 116"/>
                  <a:gd name="T6" fmla="*/ 0 w 20"/>
                  <a:gd name="T7" fmla="*/ 113 h 116"/>
                  <a:gd name="T8" fmla="*/ 0 w 20"/>
                  <a:gd name="T9" fmla="*/ 3 h 116"/>
                </a:gdLst>
                <a:ahLst/>
                <a:cxnLst>
                  <a:cxn ang="0">
                    <a:pos x="T0" y="T1"/>
                  </a:cxn>
                  <a:cxn ang="0">
                    <a:pos x="T2" y="T3"/>
                  </a:cxn>
                  <a:cxn ang="0">
                    <a:pos x="T4" y="T5"/>
                  </a:cxn>
                  <a:cxn ang="0">
                    <a:pos x="T6" y="T7"/>
                  </a:cxn>
                  <a:cxn ang="0">
                    <a:pos x="T8" y="T9"/>
                  </a:cxn>
                </a:cxnLst>
                <a:rect l="0" t="0" r="r" b="b"/>
                <a:pathLst>
                  <a:path w="20" h="116">
                    <a:moveTo>
                      <a:pt x="0" y="3"/>
                    </a:moveTo>
                    <a:cubicBezTo>
                      <a:pt x="14" y="0"/>
                      <a:pt x="20" y="2"/>
                      <a:pt x="20" y="17"/>
                    </a:cubicBezTo>
                    <a:cubicBezTo>
                      <a:pt x="19" y="44"/>
                      <a:pt x="19" y="71"/>
                      <a:pt x="20" y="99"/>
                    </a:cubicBezTo>
                    <a:cubicBezTo>
                      <a:pt x="20" y="113"/>
                      <a:pt x="14" y="116"/>
                      <a:pt x="0" y="113"/>
                    </a:cubicBezTo>
                    <a:cubicBezTo>
                      <a:pt x="0" y="77"/>
                      <a:pt x="0" y="41"/>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5" name="Freeform 85">
                <a:extLst>
                  <a:ext uri="{FF2B5EF4-FFF2-40B4-BE49-F238E27FC236}">
                    <a16:creationId xmlns:a16="http://schemas.microsoft.com/office/drawing/2014/main" id="{7240D342-3568-384B-AEA8-C0A91444CDC3}"/>
                  </a:ext>
                </a:extLst>
              </p:cNvPr>
              <p:cNvSpPr>
                <a:spLocks/>
              </p:cNvSpPr>
              <p:nvPr/>
            </p:nvSpPr>
            <p:spPr bwMode="auto">
              <a:xfrm>
                <a:off x="5987892" y="3028808"/>
                <a:ext cx="8789" cy="53615"/>
              </a:xfrm>
              <a:custGeom>
                <a:avLst/>
                <a:gdLst>
                  <a:gd name="T0" fmla="*/ 18 w 18"/>
                  <a:gd name="T1" fmla="*/ 110 h 110"/>
                  <a:gd name="T2" fmla="*/ 0 w 18"/>
                  <a:gd name="T3" fmla="*/ 110 h 110"/>
                  <a:gd name="T4" fmla="*/ 0 w 18"/>
                  <a:gd name="T5" fmla="*/ 0 h 110"/>
                  <a:gd name="T6" fmla="*/ 18 w 18"/>
                  <a:gd name="T7" fmla="*/ 0 h 110"/>
                  <a:gd name="T8" fmla="*/ 18 w 18"/>
                  <a:gd name="T9" fmla="*/ 110 h 110"/>
                </a:gdLst>
                <a:ahLst/>
                <a:cxnLst>
                  <a:cxn ang="0">
                    <a:pos x="T0" y="T1"/>
                  </a:cxn>
                  <a:cxn ang="0">
                    <a:pos x="T2" y="T3"/>
                  </a:cxn>
                  <a:cxn ang="0">
                    <a:pos x="T4" y="T5"/>
                  </a:cxn>
                  <a:cxn ang="0">
                    <a:pos x="T6" y="T7"/>
                  </a:cxn>
                  <a:cxn ang="0">
                    <a:pos x="T8" y="T9"/>
                  </a:cxn>
                </a:cxnLst>
                <a:rect l="0" t="0" r="r" b="b"/>
                <a:pathLst>
                  <a:path w="18" h="110">
                    <a:moveTo>
                      <a:pt x="18" y="110"/>
                    </a:moveTo>
                    <a:cubicBezTo>
                      <a:pt x="11" y="110"/>
                      <a:pt x="6" y="110"/>
                      <a:pt x="0" y="110"/>
                    </a:cubicBezTo>
                    <a:cubicBezTo>
                      <a:pt x="0" y="73"/>
                      <a:pt x="0" y="37"/>
                      <a:pt x="0" y="0"/>
                    </a:cubicBezTo>
                    <a:cubicBezTo>
                      <a:pt x="6" y="0"/>
                      <a:pt x="12" y="0"/>
                      <a:pt x="18" y="0"/>
                    </a:cubicBezTo>
                    <a:cubicBezTo>
                      <a:pt x="18" y="37"/>
                      <a:pt x="18" y="72"/>
                      <a:pt x="18" y="1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6" name="Freeform 86">
                <a:extLst>
                  <a:ext uri="{FF2B5EF4-FFF2-40B4-BE49-F238E27FC236}">
                    <a16:creationId xmlns:a16="http://schemas.microsoft.com/office/drawing/2014/main" id="{C0FEB218-E9B1-5D44-BA02-EA6F188EB4EE}"/>
                  </a:ext>
                </a:extLst>
              </p:cNvPr>
              <p:cNvSpPr>
                <a:spLocks/>
              </p:cNvSpPr>
              <p:nvPr/>
            </p:nvSpPr>
            <p:spPr bwMode="auto">
              <a:xfrm>
                <a:off x="5967970" y="3028515"/>
                <a:ext cx="8789" cy="53908"/>
              </a:xfrm>
              <a:custGeom>
                <a:avLst/>
                <a:gdLst>
                  <a:gd name="T0" fmla="*/ 18 w 18"/>
                  <a:gd name="T1" fmla="*/ 111 h 111"/>
                  <a:gd name="T2" fmla="*/ 0 w 18"/>
                  <a:gd name="T3" fmla="*/ 111 h 111"/>
                  <a:gd name="T4" fmla="*/ 0 w 18"/>
                  <a:gd name="T5" fmla="*/ 1 h 111"/>
                  <a:gd name="T6" fmla="*/ 18 w 18"/>
                  <a:gd name="T7" fmla="*/ 0 h 111"/>
                  <a:gd name="T8" fmla="*/ 18 w 18"/>
                  <a:gd name="T9" fmla="*/ 111 h 111"/>
                </a:gdLst>
                <a:ahLst/>
                <a:cxnLst>
                  <a:cxn ang="0">
                    <a:pos x="T0" y="T1"/>
                  </a:cxn>
                  <a:cxn ang="0">
                    <a:pos x="T2" y="T3"/>
                  </a:cxn>
                  <a:cxn ang="0">
                    <a:pos x="T4" y="T5"/>
                  </a:cxn>
                  <a:cxn ang="0">
                    <a:pos x="T6" y="T7"/>
                  </a:cxn>
                  <a:cxn ang="0">
                    <a:pos x="T8" y="T9"/>
                  </a:cxn>
                </a:cxnLst>
                <a:rect l="0" t="0" r="r" b="b"/>
                <a:pathLst>
                  <a:path w="18" h="111">
                    <a:moveTo>
                      <a:pt x="18" y="111"/>
                    </a:moveTo>
                    <a:cubicBezTo>
                      <a:pt x="12" y="111"/>
                      <a:pt x="6" y="111"/>
                      <a:pt x="0" y="111"/>
                    </a:cubicBezTo>
                    <a:cubicBezTo>
                      <a:pt x="0" y="74"/>
                      <a:pt x="0" y="39"/>
                      <a:pt x="0" y="1"/>
                    </a:cubicBezTo>
                    <a:cubicBezTo>
                      <a:pt x="5" y="1"/>
                      <a:pt x="11" y="0"/>
                      <a:pt x="18" y="0"/>
                    </a:cubicBezTo>
                    <a:cubicBezTo>
                      <a:pt x="18" y="37"/>
                      <a:pt x="18" y="72"/>
                      <a:pt x="18"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7" name="Freeform 87">
                <a:extLst>
                  <a:ext uri="{FF2B5EF4-FFF2-40B4-BE49-F238E27FC236}">
                    <a16:creationId xmlns:a16="http://schemas.microsoft.com/office/drawing/2014/main" id="{6BBD2467-BC73-8A42-9856-30ECC00AF28F}"/>
                  </a:ext>
                </a:extLst>
              </p:cNvPr>
              <p:cNvSpPr>
                <a:spLocks/>
              </p:cNvSpPr>
              <p:nvPr/>
            </p:nvSpPr>
            <p:spPr bwMode="auto">
              <a:xfrm>
                <a:off x="5926953" y="3028808"/>
                <a:ext cx="8789" cy="53322"/>
              </a:xfrm>
              <a:custGeom>
                <a:avLst/>
                <a:gdLst>
                  <a:gd name="T0" fmla="*/ 0 w 18"/>
                  <a:gd name="T1" fmla="*/ 0 h 109"/>
                  <a:gd name="T2" fmla="*/ 18 w 18"/>
                  <a:gd name="T3" fmla="*/ 0 h 109"/>
                  <a:gd name="T4" fmla="*/ 18 w 18"/>
                  <a:gd name="T5" fmla="*/ 109 h 109"/>
                  <a:gd name="T6" fmla="*/ 0 w 18"/>
                  <a:gd name="T7" fmla="*/ 109 h 109"/>
                  <a:gd name="T8" fmla="*/ 0 w 18"/>
                  <a:gd name="T9" fmla="*/ 0 h 109"/>
                </a:gdLst>
                <a:ahLst/>
                <a:cxnLst>
                  <a:cxn ang="0">
                    <a:pos x="T0" y="T1"/>
                  </a:cxn>
                  <a:cxn ang="0">
                    <a:pos x="T2" y="T3"/>
                  </a:cxn>
                  <a:cxn ang="0">
                    <a:pos x="T4" y="T5"/>
                  </a:cxn>
                  <a:cxn ang="0">
                    <a:pos x="T6" y="T7"/>
                  </a:cxn>
                  <a:cxn ang="0">
                    <a:pos x="T8" y="T9"/>
                  </a:cxn>
                </a:cxnLst>
                <a:rect l="0" t="0" r="r" b="b"/>
                <a:pathLst>
                  <a:path w="18" h="109">
                    <a:moveTo>
                      <a:pt x="0" y="0"/>
                    </a:moveTo>
                    <a:cubicBezTo>
                      <a:pt x="6" y="0"/>
                      <a:pt x="11" y="0"/>
                      <a:pt x="18" y="0"/>
                    </a:cubicBezTo>
                    <a:cubicBezTo>
                      <a:pt x="18" y="36"/>
                      <a:pt x="18" y="72"/>
                      <a:pt x="18" y="109"/>
                    </a:cubicBezTo>
                    <a:cubicBezTo>
                      <a:pt x="12" y="109"/>
                      <a:pt x="6" y="109"/>
                      <a:pt x="0" y="109"/>
                    </a:cubicBezTo>
                    <a:cubicBezTo>
                      <a:pt x="0" y="74"/>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8" name="Freeform 88">
                <a:extLst>
                  <a:ext uri="{FF2B5EF4-FFF2-40B4-BE49-F238E27FC236}">
                    <a16:creationId xmlns:a16="http://schemas.microsoft.com/office/drawing/2014/main" id="{BF774B70-9318-D74D-BC4B-98FE02097536}"/>
                  </a:ext>
                </a:extLst>
              </p:cNvPr>
              <p:cNvSpPr>
                <a:spLocks/>
              </p:cNvSpPr>
              <p:nvPr/>
            </p:nvSpPr>
            <p:spPr bwMode="auto">
              <a:xfrm>
                <a:off x="6170416" y="3028808"/>
                <a:ext cx="8789" cy="53615"/>
              </a:xfrm>
              <a:custGeom>
                <a:avLst/>
                <a:gdLst>
                  <a:gd name="T0" fmla="*/ 0 w 18"/>
                  <a:gd name="T1" fmla="*/ 0 h 110"/>
                  <a:gd name="T2" fmla="*/ 18 w 18"/>
                  <a:gd name="T3" fmla="*/ 0 h 110"/>
                  <a:gd name="T4" fmla="*/ 18 w 18"/>
                  <a:gd name="T5" fmla="*/ 110 h 110"/>
                  <a:gd name="T6" fmla="*/ 0 w 18"/>
                  <a:gd name="T7" fmla="*/ 110 h 110"/>
                  <a:gd name="T8" fmla="*/ 0 w 18"/>
                  <a:gd name="T9" fmla="*/ 0 h 110"/>
                </a:gdLst>
                <a:ahLst/>
                <a:cxnLst>
                  <a:cxn ang="0">
                    <a:pos x="T0" y="T1"/>
                  </a:cxn>
                  <a:cxn ang="0">
                    <a:pos x="T2" y="T3"/>
                  </a:cxn>
                  <a:cxn ang="0">
                    <a:pos x="T4" y="T5"/>
                  </a:cxn>
                  <a:cxn ang="0">
                    <a:pos x="T6" y="T7"/>
                  </a:cxn>
                  <a:cxn ang="0">
                    <a:pos x="T8" y="T9"/>
                  </a:cxn>
                </a:cxnLst>
                <a:rect l="0" t="0" r="r" b="b"/>
                <a:pathLst>
                  <a:path w="18" h="110">
                    <a:moveTo>
                      <a:pt x="0" y="0"/>
                    </a:moveTo>
                    <a:cubicBezTo>
                      <a:pt x="7" y="0"/>
                      <a:pt x="12" y="0"/>
                      <a:pt x="18" y="0"/>
                    </a:cubicBezTo>
                    <a:cubicBezTo>
                      <a:pt x="18" y="36"/>
                      <a:pt x="18" y="72"/>
                      <a:pt x="18" y="110"/>
                    </a:cubicBezTo>
                    <a:cubicBezTo>
                      <a:pt x="13" y="110"/>
                      <a:pt x="7" y="110"/>
                      <a:pt x="0" y="110"/>
                    </a:cubicBezTo>
                    <a:cubicBezTo>
                      <a:pt x="0" y="73"/>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9" name="Freeform 89">
                <a:extLst>
                  <a:ext uri="{FF2B5EF4-FFF2-40B4-BE49-F238E27FC236}">
                    <a16:creationId xmlns:a16="http://schemas.microsoft.com/office/drawing/2014/main" id="{744317F4-A4E1-0A4B-BD0A-1AB41E3A3758}"/>
                  </a:ext>
                </a:extLst>
              </p:cNvPr>
              <p:cNvSpPr>
                <a:spLocks/>
              </p:cNvSpPr>
              <p:nvPr/>
            </p:nvSpPr>
            <p:spPr bwMode="auto">
              <a:xfrm>
                <a:off x="6271785" y="3028515"/>
                <a:ext cx="9375" cy="53908"/>
              </a:xfrm>
              <a:custGeom>
                <a:avLst/>
                <a:gdLst>
                  <a:gd name="T0" fmla="*/ 19 w 19"/>
                  <a:gd name="T1" fmla="*/ 111 h 111"/>
                  <a:gd name="T2" fmla="*/ 0 w 19"/>
                  <a:gd name="T3" fmla="*/ 111 h 111"/>
                  <a:gd name="T4" fmla="*/ 0 w 19"/>
                  <a:gd name="T5" fmla="*/ 1 h 111"/>
                  <a:gd name="T6" fmla="*/ 19 w 19"/>
                  <a:gd name="T7" fmla="*/ 0 h 111"/>
                  <a:gd name="T8" fmla="*/ 19 w 19"/>
                  <a:gd name="T9" fmla="*/ 111 h 111"/>
                </a:gdLst>
                <a:ahLst/>
                <a:cxnLst>
                  <a:cxn ang="0">
                    <a:pos x="T0" y="T1"/>
                  </a:cxn>
                  <a:cxn ang="0">
                    <a:pos x="T2" y="T3"/>
                  </a:cxn>
                  <a:cxn ang="0">
                    <a:pos x="T4" y="T5"/>
                  </a:cxn>
                  <a:cxn ang="0">
                    <a:pos x="T6" y="T7"/>
                  </a:cxn>
                  <a:cxn ang="0">
                    <a:pos x="T8" y="T9"/>
                  </a:cxn>
                </a:cxnLst>
                <a:rect l="0" t="0" r="r" b="b"/>
                <a:pathLst>
                  <a:path w="19" h="111">
                    <a:moveTo>
                      <a:pt x="19" y="111"/>
                    </a:moveTo>
                    <a:cubicBezTo>
                      <a:pt x="12" y="111"/>
                      <a:pt x="7" y="111"/>
                      <a:pt x="0" y="111"/>
                    </a:cubicBezTo>
                    <a:cubicBezTo>
                      <a:pt x="0" y="74"/>
                      <a:pt x="0" y="38"/>
                      <a:pt x="0" y="1"/>
                    </a:cubicBezTo>
                    <a:cubicBezTo>
                      <a:pt x="7" y="1"/>
                      <a:pt x="12" y="1"/>
                      <a:pt x="19" y="0"/>
                    </a:cubicBezTo>
                    <a:cubicBezTo>
                      <a:pt x="19" y="38"/>
                      <a:pt x="19" y="74"/>
                      <a:pt x="19"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4" name="组合 3">
            <a:extLst>
              <a:ext uri="{FF2B5EF4-FFF2-40B4-BE49-F238E27FC236}">
                <a16:creationId xmlns:a16="http://schemas.microsoft.com/office/drawing/2014/main" id="{B74F0A65-C8D4-744B-B4FC-DCE075BE8FE4}"/>
              </a:ext>
            </a:extLst>
          </p:cNvPr>
          <p:cNvGrpSpPr/>
          <p:nvPr/>
        </p:nvGrpSpPr>
        <p:grpSpPr>
          <a:xfrm>
            <a:off x="1861192" y="1188035"/>
            <a:ext cx="10650908" cy="4729019"/>
            <a:chOff x="1861192" y="1188035"/>
            <a:chExt cx="10650908" cy="4729019"/>
          </a:xfrm>
        </p:grpSpPr>
        <p:pic>
          <p:nvPicPr>
            <p:cNvPr id="8" name="图片 7">
              <a:extLst>
                <a:ext uri="{FF2B5EF4-FFF2-40B4-BE49-F238E27FC236}">
                  <a16:creationId xmlns:a16="http://schemas.microsoft.com/office/drawing/2014/main" id="{F09BAC7D-8D2F-C042-9762-5C0A30A9CEF8}"/>
                </a:ext>
              </a:extLst>
            </p:cNvPr>
            <p:cNvPicPr>
              <a:picLocks noChangeAspect="1"/>
            </p:cNvPicPr>
            <p:nvPr/>
          </p:nvPicPr>
          <p:blipFill>
            <a:blip r:embed="rId4"/>
            <a:stretch>
              <a:fillRect/>
            </a:stretch>
          </p:blipFill>
          <p:spPr>
            <a:xfrm>
              <a:off x="1861192" y="1188035"/>
              <a:ext cx="5482118" cy="4729019"/>
            </a:xfrm>
            <a:prstGeom prst="rect">
              <a:avLst/>
            </a:prstGeom>
          </p:spPr>
        </p:pic>
        <p:sp>
          <p:nvSpPr>
            <p:cNvPr id="90" name="文本框 89">
              <a:extLst>
                <a:ext uri="{FF2B5EF4-FFF2-40B4-BE49-F238E27FC236}">
                  <a16:creationId xmlns:a16="http://schemas.microsoft.com/office/drawing/2014/main" id="{1D7B8F19-F7CA-1147-AAD3-D11EC30F3FF9}"/>
                </a:ext>
              </a:extLst>
            </p:cNvPr>
            <p:cNvSpPr txBox="1"/>
            <p:nvPr/>
          </p:nvSpPr>
          <p:spPr>
            <a:xfrm>
              <a:off x="7209694" y="1279169"/>
              <a:ext cx="5302406" cy="1869230"/>
            </a:xfrm>
            <a:prstGeom prst="rect">
              <a:avLst/>
            </a:prstGeom>
            <a:noFill/>
          </p:spPr>
          <p:txBody>
            <a:bodyPr wrap="square">
              <a:spAutoFit/>
            </a:bodyPr>
            <a:lstStyle/>
            <a:p>
              <a:pPr>
                <a:lnSpc>
                  <a:spcPct val="150000"/>
                </a:lnSpc>
              </a:pPr>
              <a:r>
                <a:rPr kumimoji="1" lang="zh-CN" altLang="en-US" sz="2200" dirty="0"/>
                <a:t>算法构成</a:t>
              </a:r>
              <a:r>
                <a:rPr kumimoji="1" lang="en-US" altLang="zh-CN" sz="2200" dirty="0"/>
                <a:t>:</a:t>
              </a:r>
            </a:p>
            <a:p>
              <a:pPr>
                <a:lnSpc>
                  <a:spcPct val="150000"/>
                </a:lnSpc>
              </a:pPr>
              <a:r>
                <a:rPr kumimoji="1" lang="en-US" altLang="zh-CN" sz="1900" dirty="0" err="1"/>
                <a:t>EDBSetup</a:t>
              </a:r>
              <a:r>
                <a:rPr kumimoji="1" lang="zh-CN" altLang="en-US" sz="1900" dirty="0"/>
                <a:t>：提供者生成密态数据库</a:t>
              </a:r>
              <a:endParaRPr kumimoji="1" lang="en-US" altLang="zh-CN" sz="1900" dirty="0"/>
            </a:p>
            <a:p>
              <a:pPr>
                <a:lnSpc>
                  <a:spcPct val="150000"/>
                </a:lnSpc>
              </a:pPr>
              <a:r>
                <a:rPr kumimoji="1" lang="en-US" altLang="zh-CN" sz="1900" dirty="0" err="1"/>
                <a:t>GenToken</a:t>
              </a:r>
              <a:r>
                <a:rPr kumimoji="1" lang="zh-CN" altLang="en-US" sz="1900" dirty="0"/>
                <a:t>：提供者根据请求向检索者分发令牌</a:t>
              </a:r>
              <a:endParaRPr kumimoji="1" lang="en-US" altLang="zh-CN" sz="1900" dirty="0"/>
            </a:p>
            <a:p>
              <a:pPr>
                <a:lnSpc>
                  <a:spcPct val="150000"/>
                </a:lnSpc>
              </a:pPr>
              <a:r>
                <a:rPr kumimoji="1" lang="en-US" altLang="zh-CN" sz="1900" dirty="0"/>
                <a:t>Search</a:t>
              </a:r>
              <a:r>
                <a:rPr kumimoji="1" lang="zh-CN" altLang="en-US" sz="1900" dirty="0"/>
                <a:t>：检索者用令牌和服务端进行交互查询</a:t>
              </a:r>
              <a:endParaRPr kumimoji="1" lang="en-US" altLang="zh-CN" sz="1900" dirty="0"/>
            </a:p>
          </p:txBody>
        </p:sp>
      </p:grpSp>
      <p:sp>
        <p:nvSpPr>
          <p:cNvPr id="91" name="文本框 90">
            <a:extLst>
              <a:ext uri="{FF2B5EF4-FFF2-40B4-BE49-F238E27FC236}">
                <a16:creationId xmlns:a16="http://schemas.microsoft.com/office/drawing/2014/main" id="{8DDBD9A3-1FA0-E74D-BB6E-7B918432828D}"/>
              </a:ext>
            </a:extLst>
          </p:cNvPr>
          <p:cNvSpPr txBox="1"/>
          <p:nvPr/>
        </p:nvSpPr>
        <p:spPr>
          <a:xfrm>
            <a:off x="7209694" y="3700377"/>
            <a:ext cx="5302406" cy="2307811"/>
          </a:xfrm>
          <a:prstGeom prst="rect">
            <a:avLst/>
          </a:prstGeom>
          <a:noFill/>
        </p:spPr>
        <p:txBody>
          <a:bodyPr wrap="square">
            <a:spAutoFit/>
          </a:bodyPr>
          <a:lstStyle/>
          <a:p>
            <a:pPr>
              <a:lnSpc>
                <a:spcPct val="150000"/>
              </a:lnSpc>
            </a:pPr>
            <a:r>
              <a:rPr kumimoji="1" lang="zh-CN" altLang="en-US" sz="2200" dirty="0"/>
              <a:t>要解决的核心问题</a:t>
            </a:r>
            <a:r>
              <a:rPr kumimoji="1" lang="en-US" altLang="zh-CN" sz="2200" dirty="0"/>
              <a:t>:</a:t>
            </a:r>
          </a:p>
          <a:p>
            <a:pPr>
              <a:lnSpc>
                <a:spcPct val="150000"/>
              </a:lnSpc>
            </a:pPr>
            <a:r>
              <a:rPr kumimoji="1" lang="en-US" altLang="zh-CN" sz="1900" dirty="0"/>
              <a:t>Q1</a:t>
            </a:r>
            <a:r>
              <a:rPr kumimoji="1" lang="zh-CN" altLang="en-US" sz="1900" dirty="0"/>
              <a:t>：提供者采取何种方案给检索者分发令牌</a:t>
            </a:r>
            <a:r>
              <a:rPr kumimoji="1" lang="en-US" altLang="zh-CN" sz="1900" dirty="0"/>
              <a:t>?</a:t>
            </a:r>
          </a:p>
          <a:p>
            <a:pPr>
              <a:lnSpc>
                <a:spcPct val="150000"/>
              </a:lnSpc>
            </a:pPr>
            <a:r>
              <a:rPr kumimoji="1" lang="en-US" altLang="zh-CN" sz="1900" dirty="0"/>
              <a:t>A1</a:t>
            </a:r>
            <a:r>
              <a:rPr kumimoji="1" lang="zh-CN" altLang="en-US" sz="1900" dirty="0"/>
              <a:t>：</a:t>
            </a:r>
            <a:r>
              <a:rPr kumimoji="1" lang="zh-CN" altLang="en-US" sz="1900" dirty="0">
                <a:solidFill>
                  <a:srgbClr val="FF0000"/>
                </a:solidFill>
              </a:rPr>
              <a:t>子令牌拆分分发方案</a:t>
            </a:r>
            <a:endParaRPr kumimoji="1" lang="en-US" altLang="zh-CN" sz="1900" dirty="0">
              <a:solidFill>
                <a:srgbClr val="FF0000"/>
              </a:solidFill>
            </a:endParaRPr>
          </a:p>
          <a:p>
            <a:pPr>
              <a:lnSpc>
                <a:spcPct val="150000"/>
              </a:lnSpc>
            </a:pPr>
            <a:r>
              <a:rPr kumimoji="1" lang="en-US" altLang="zh-CN" sz="1900" dirty="0"/>
              <a:t>Q2</a:t>
            </a:r>
            <a:r>
              <a:rPr kumimoji="1" lang="zh-CN" altLang="en-US" sz="1900" dirty="0"/>
              <a:t>：服务端如何验证令牌是提供者生成的</a:t>
            </a:r>
            <a:r>
              <a:rPr kumimoji="1" lang="en-US" altLang="zh-CN" sz="1900" dirty="0"/>
              <a:t>?</a:t>
            </a:r>
          </a:p>
          <a:p>
            <a:pPr>
              <a:lnSpc>
                <a:spcPct val="150000"/>
              </a:lnSpc>
            </a:pPr>
            <a:r>
              <a:rPr kumimoji="1" lang="en-US" altLang="zh-CN" sz="1900" dirty="0"/>
              <a:t>A2</a:t>
            </a:r>
            <a:r>
              <a:rPr kumimoji="1" lang="zh-CN" altLang="en-US" sz="1900" dirty="0"/>
              <a:t>：</a:t>
            </a:r>
            <a:r>
              <a:rPr kumimoji="1" lang="zh-CN" altLang="en-US" sz="1900" dirty="0">
                <a:solidFill>
                  <a:srgbClr val="FF0000"/>
                </a:solidFill>
              </a:rPr>
              <a:t>同态签名方案</a:t>
            </a:r>
            <a:endParaRPr kumimoji="1" lang="en-US" altLang="zh-CN" sz="1900" dirty="0">
              <a:solidFill>
                <a:srgbClr val="FF0000"/>
              </a:solidFill>
            </a:endParaRPr>
          </a:p>
        </p:txBody>
      </p:sp>
    </p:spTree>
    <p:extLst>
      <p:ext uri="{BB962C8B-B14F-4D97-AF65-F5344CB8AC3E}">
        <p14:creationId xmlns:p14="http://schemas.microsoft.com/office/powerpoint/2010/main" val="2893565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矩形 37">
            <a:extLst>
              <a:ext uri="{FF2B5EF4-FFF2-40B4-BE49-F238E27FC236}">
                <a16:creationId xmlns:a16="http://schemas.microsoft.com/office/drawing/2014/main" id="{F493E34E-9E78-C94D-9C1E-0AD16EB1D936}"/>
              </a:ext>
            </a:extLst>
          </p:cNvPr>
          <p:cNvSpPr/>
          <p:nvPr/>
        </p:nvSpPr>
        <p:spPr>
          <a:xfrm>
            <a:off x="0" y="-27940"/>
            <a:ext cx="1814830" cy="6885940"/>
          </a:xfrm>
          <a:prstGeom prst="rect">
            <a:avLst/>
          </a:prstGeom>
          <a:solidFill>
            <a:srgbClr val="1B51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7" name="矩形 36">
            <a:extLst>
              <a:ext uri="{FF2B5EF4-FFF2-40B4-BE49-F238E27FC236}">
                <a16:creationId xmlns:a16="http://schemas.microsoft.com/office/drawing/2014/main" id="{8E7EE05C-5A00-284A-A584-AD34FBDDC4CA}"/>
              </a:ext>
            </a:extLst>
          </p:cNvPr>
          <p:cNvSpPr/>
          <p:nvPr/>
        </p:nvSpPr>
        <p:spPr>
          <a:xfrm>
            <a:off x="2846943" y="571152"/>
            <a:ext cx="115099" cy="228898"/>
          </a:xfrm>
          <a:prstGeom prst="rect">
            <a:avLst/>
          </a:prstGeom>
        </p:spPr>
        <p:txBody>
          <a:bodyPr wrap="none">
            <a:spAutoFit/>
          </a:bodyPr>
          <a:lstStyle/>
          <a:p>
            <a:endParaRPr lang="zh-CN" altLang="en-US" sz="1200" dirty="0">
              <a:solidFill>
                <a:schemeClr val="bg1">
                  <a:lumMod val="65000"/>
                </a:schemeClr>
              </a:solidFill>
              <a:latin typeface="思源黑体 CN Medium" panose="020B0600000000000000" charset="-122"/>
              <a:ea typeface="思源黑体 CN Medium" panose="020B0600000000000000" charset="-122"/>
            </a:endParaRPr>
          </a:p>
        </p:txBody>
      </p:sp>
      <p:sp>
        <p:nvSpPr>
          <p:cNvPr id="40" name="矩形 39">
            <a:extLst>
              <a:ext uri="{FF2B5EF4-FFF2-40B4-BE49-F238E27FC236}">
                <a16:creationId xmlns:a16="http://schemas.microsoft.com/office/drawing/2014/main" id="{9AE99A2A-82A6-7A43-A1D0-0AD405055D95}"/>
              </a:ext>
            </a:extLst>
          </p:cNvPr>
          <p:cNvSpPr/>
          <p:nvPr/>
        </p:nvSpPr>
        <p:spPr>
          <a:xfrm>
            <a:off x="-4271" y="1988669"/>
            <a:ext cx="1814830" cy="894229"/>
          </a:xfrm>
          <a:prstGeom prst="rect">
            <a:avLst/>
          </a:prstGeom>
          <a:solidFill>
            <a:srgbClr val="1B5187"/>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1"/>
                </a:solidFill>
              </a:rPr>
              <a:t>研究背景与意义</a:t>
            </a:r>
          </a:p>
        </p:txBody>
      </p:sp>
      <p:sp>
        <p:nvSpPr>
          <p:cNvPr id="47" name="矩形 46">
            <a:extLst>
              <a:ext uri="{FF2B5EF4-FFF2-40B4-BE49-F238E27FC236}">
                <a16:creationId xmlns:a16="http://schemas.microsoft.com/office/drawing/2014/main" id="{61390A2D-6723-4847-A3B1-E9BFCF1998FE}"/>
              </a:ext>
            </a:extLst>
          </p:cNvPr>
          <p:cNvSpPr/>
          <p:nvPr/>
        </p:nvSpPr>
        <p:spPr>
          <a:xfrm>
            <a:off x="0" y="2891241"/>
            <a:ext cx="1814830" cy="894229"/>
          </a:xfrm>
          <a:prstGeom prst="rect">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1B5187"/>
                </a:solidFill>
              </a:rPr>
              <a:t>研究内容与过程</a:t>
            </a:r>
          </a:p>
        </p:txBody>
      </p:sp>
      <p:sp>
        <p:nvSpPr>
          <p:cNvPr id="48" name="矩形 47">
            <a:extLst>
              <a:ext uri="{FF2B5EF4-FFF2-40B4-BE49-F238E27FC236}">
                <a16:creationId xmlns:a16="http://schemas.microsoft.com/office/drawing/2014/main" id="{7436FCE2-52DB-2D45-A2FA-B39685AB6953}"/>
              </a:ext>
            </a:extLst>
          </p:cNvPr>
          <p:cNvSpPr/>
          <p:nvPr/>
        </p:nvSpPr>
        <p:spPr>
          <a:xfrm>
            <a:off x="0" y="3793813"/>
            <a:ext cx="1814830" cy="894229"/>
          </a:xfrm>
          <a:prstGeom prst="rect">
            <a:avLst/>
          </a:prstGeom>
          <a:solidFill>
            <a:srgbClr val="1B5187"/>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1"/>
                </a:solidFill>
              </a:rPr>
              <a:t>总结与未来展望</a:t>
            </a:r>
          </a:p>
        </p:txBody>
      </p:sp>
      <p:sp>
        <p:nvSpPr>
          <p:cNvPr id="49" name="矩形 48">
            <a:extLst>
              <a:ext uri="{FF2B5EF4-FFF2-40B4-BE49-F238E27FC236}">
                <a16:creationId xmlns:a16="http://schemas.microsoft.com/office/drawing/2014/main" id="{9D3719F4-A0EF-FB46-870D-025192FB2EA2}"/>
              </a:ext>
            </a:extLst>
          </p:cNvPr>
          <p:cNvSpPr/>
          <p:nvPr/>
        </p:nvSpPr>
        <p:spPr>
          <a:xfrm>
            <a:off x="0" y="4696385"/>
            <a:ext cx="1814830" cy="894229"/>
          </a:xfrm>
          <a:prstGeom prst="rect">
            <a:avLst/>
          </a:prstGeom>
          <a:solidFill>
            <a:srgbClr val="1B5187"/>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1"/>
                </a:solidFill>
              </a:rPr>
              <a:t>重要参考文献</a:t>
            </a:r>
          </a:p>
        </p:txBody>
      </p:sp>
      <p:grpSp>
        <p:nvGrpSpPr>
          <p:cNvPr id="53" name="组合 52">
            <a:extLst>
              <a:ext uri="{FF2B5EF4-FFF2-40B4-BE49-F238E27FC236}">
                <a16:creationId xmlns:a16="http://schemas.microsoft.com/office/drawing/2014/main" id="{3280788C-66F0-B140-9839-DC8E14E95AFB}"/>
              </a:ext>
            </a:extLst>
          </p:cNvPr>
          <p:cNvGrpSpPr/>
          <p:nvPr/>
        </p:nvGrpSpPr>
        <p:grpSpPr>
          <a:xfrm>
            <a:off x="1956001" y="136110"/>
            <a:ext cx="6095459" cy="736600"/>
            <a:chOff x="550" y="967"/>
            <a:chExt cx="10154" cy="1160"/>
          </a:xfrm>
        </p:grpSpPr>
        <p:grpSp>
          <p:nvGrpSpPr>
            <p:cNvPr id="54" name="组合 53">
              <a:extLst>
                <a:ext uri="{FF2B5EF4-FFF2-40B4-BE49-F238E27FC236}">
                  <a16:creationId xmlns:a16="http://schemas.microsoft.com/office/drawing/2014/main" id="{B3F4C418-733F-344E-A433-8CE6296285F2}"/>
                </a:ext>
              </a:extLst>
            </p:cNvPr>
            <p:cNvGrpSpPr/>
            <p:nvPr/>
          </p:nvGrpSpPr>
          <p:grpSpPr>
            <a:xfrm>
              <a:off x="550" y="967"/>
              <a:ext cx="10154" cy="1160"/>
              <a:chOff x="6796" y="3122"/>
              <a:chExt cx="10154" cy="1160"/>
            </a:xfrm>
          </p:grpSpPr>
          <p:grpSp>
            <p:nvGrpSpPr>
              <p:cNvPr id="56" name="组合 55">
                <a:extLst>
                  <a:ext uri="{FF2B5EF4-FFF2-40B4-BE49-F238E27FC236}">
                    <a16:creationId xmlns:a16="http://schemas.microsoft.com/office/drawing/2014/main" id="{086A84DE-6070-F646-BF84-63284571840F}"/>
                  </a:ext>
                </a:extLst>
              </p:cNvPr>
              <p:cNvGrpSpPr/>
              <p:nvPr/>
            </p:nvGrpSpPr>
            <p:grpSpPr>
              <a:xfrm>
                <a:off x="6796" y="3122"/>
                <a:ext cx="10154" cy="1160"/>
                <a:chOff x="6796" y="3122"/>
                <a:chExt cx="10154" cy="1160"/>
              </a:xfrm>
            </p:grpSpPr>
            <p:grpSp>
              <p:nvGrpSpPr>
                <p:cNvPr id="58" name="组合 57">
                  <a:extLst>
                    <a:ext uri="{FF2B5EF4-FFF2-40B4-BE49-F238E27FC236}">
                      <a16:creationId xmlns:a16="http://schemas.microsoft.com/office/drawing/2014/main" id="{B4B8D9A4-13F9-D14A-B497-09F66890D7E9}"/>
                    </a:ext>
                  </a:extLst>
                </p:cNvPr>
                <p:cNvGrpSpPr/>
                <p:nvPr/>
              </p:nvGrpSpPr>
              <p:grpSpPr>
                <a:xfrm>
                  <a:off x="7653" y="3235"/>
                  <a:ext cx="9297" cy="1047"/>
                  <a:chOff x="9499" y="1839"/>
                  <a:chExt cx="9297" cy="1047"/>
                </a:xfrm>
              </p:grpSpPr>
              <p:sp>
                <p:nvSpPr>
                  <p:cNvPr id="60" name="文本框 59">
                    <a:extLst>
                      <a:ext uri="{FF2B5EF4-FFF2-40B4-BE49-F238E27FC236}">
                        <a16:creationId xmlns:a16="http://schemas.microsoft.com/office/drawing/2014/main" id="{371AC7F2-5AE2-9C4B-A57F-E893C08E01FF}"/>
                      </a:ext>
                    </a:extLst>
                  </p:cNvPr>
                  <p:cNvSpPr txBox="1"/>
                  <p:nvPr/>
                </p:nvSpPr>
                <p:spPr>
                  <a:xfrm>
                    <a:off x="9499" y="1839"/>
                    <a:ext cx="9297" cy="727"/>
                  </a:xfrm>
                  <a:prstGeom prst="rect">
                    <a:avLst/>
                  </a:prstGeom>
                  <a:noFill/>
                </p:spPr>
                <p:txBody>
                  <a:bodyPr wrap="square" rtlCol="0">
                    <a:spAutoFit/>
                  </a:bodyPr>
                  <a:lstStyle/>
                  <a:p>
                    <a:r>
                      <a:rPr lang="zh-CN" altLang="en-US" sz="2400" dirty="0">
                        <a:solidFill>
                          <a:srgbClr val="000000"/>
                        </a:solidFill>
                        <a:latin typeface="思源黑体 CN Medium" panose="020B0600000000000000" charset="-122"/>
                        <a:ea typeface="思源黑体 CN Medium" panose="020B0600000000000000" charset="-122"/>
                      </a:rPr>
                      <a:t>子令牌拆分</a:t>
                    </a:r>
                  </a:p>
                </p:txBody>
              </p:sp>
              <p:sp>
                <p:nvSpPr>
                  <p:cNvPr id="61" name="矩形 60">
                    <a:extLst>
                      <a:ext uri="{FF2B5EF4-FFF2-40B4-BE49-F238E27FC236}">
                        <a16:creationId xmlns:a16="http://schemas.microsoft.com/office/drawing/2014/main" id="{D0A47408-5EBC-B64C-AA84-9959B96220FC}"/>
                      </a:ext>
                    </a:extLst>
                  </p:cNvPr>
                  <p:cNvSpPr/>
                  <p:nvPr/>
                </p:nvSpPr>
                <p:spPr>
                  <a:xfrm>
                    <a:off x="10150" y="2450"/>
                    <a:ext cx="291" cy="436"/>
                  </a:xfrm>
                  <a:prstGeom prst="rect">
                    <a:avLst/>
                  </a:prstGeom>
                </p:spPr>
                <p:txBody>
                  <a:bodyPr wrap="none">
                    <a:spAutoFit/>
                  </a:bodyPr>
                  <a:lstStyle/>
                  <a:p>
                    <a:endParaRPr lang="zh-CN" altLang="en-US" sz="1200" dirty="0">
                      <a:solidFill>
                        <a:schemeClr val="bg1">
                          <a:lumMod val="65000"/>
                        </a:schemeClr>
                      </a:solidFill>
                      <a:latin typeface="思源黑体 CN Medium" panose="020B0600000000000000" charset="-122"/>
                      <a:ea typeface="思源黑体 CN Medium" panose="020B0600000000000000" charset="-122"/>
                    </a:endParaRPr>
                  </a:p>
                </p:txBody>
              </p:sp>
            </p:grpSp>
            <p:sp>
              <p:nvSpPr>
                <p:cNvPr id="59" name="PA-圆角矩形 5">
                  <a:extLst>
                    <a:ext uri="{FF2B5EF4-FFF2-40B4-BE49-F238E27FC236}">
                      <a16:creationId xmlns:a16="http://schemas.microsoft.com/office/drawing/2014/main" id="{3AFD8720-8ECE-6048-93EA-46D4B45EAE45}"/>
                    </a:ext>
                  </a:extLst>
                </p:cNvPr>
                <p:cNvSpPr/>
                <p:nvPr>
                  <p:custDataLst>
                    <p:tags r:id="rId1"/>
                  </p:custDataLst>
                </p:nvPr>
              </p:nvSpPr>
              <p:spPr>
                <a:xfrm>
                  <a:off x="6796" y="3122"/>
                  <a:ext cx="857" cy="1129"/>
                </a:xfrm>
                <a:prstGeom prst="roundRect">
                  <a:avLst>
                    <a:gd name="adj" fmla="val 0"/>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rgbClr val="000000"/>
                    </a:solidFill>
                    <a:latin typeface="思源黑体 CN Medium" panose="020B0600000000000000" charset="-122"/>
                    <a:ea typeface="思源黑体 CN Medium" panose="020B0600000000000000" charset="-122"/>
                  </a:endParaRPr>
                </a:p>
              </p:txBody>
            </p:sp>
          </p:grpSp>
          <p:sp>
            <p:nvSpPr>
              <p:cNvPr id="57" name="矩形 56">
                <a:extLst>
                  <a:ext uri="{FF2B5EF4-FFF2-40B4-BE49-F238E27FC236}">
                    <a16:creationId xmlns:a16="http://schemas.microsoft.com/office/drawing/2014/main" id="{18A2AF7B-1841-AA47-B072-82E536AADC66}"/>
                  </a:ext>
                </a:extLst>
              </p:cNvPr>
              <p:cNvSpPr/>
              <p:nvPr/>
            </p:nvSpPr>
            <p:spPr>
              <a:xfrm>
                <a:off x="6980" y="3252"/>
                <a:ext cx="911" cy="727"/>
              </a:xfrm>
              <a:prstGeom prst="rect">
                <a:avLst/>
              </a:prstGeom>
            </p:spPr>
            <p:txBody>
              <a:bodyPr wrap="none">
                <a:spAutoFit/>
              </a:bodyPr>
              <a:lstStyle/>
              <a:p>
                <a:r>
                  <a:rPr lang="en-US" altLang="zh-CN" sz="2400" dirty="0">
                    <a:latin typeface="+mj-ea"/>
                    <a:ea typeface="+mj-ea"/>
                  </a:rPr>
                  <a:t>03</a:t>
                </a:r>
                <a:endParaRPr lang="en-US" sz="2400" dirty="0">
                  <a:latin typeface="+mj-ea"/>
                  <a:ea typeface="+mj-ea"/>
                </a:endParaRPr>
              </a:p>
            </p:txBody>
          </p:sp>
        </p:grpSp>
        <p:sp>
          <p:nvSpPr>
            <p:cNvPr id="55" name="矩形 54">
              <a:extLst>
                <a:ext uri="{FF2B5EF4-FFF2-40B4-BE49-F238E27FC236}">
                  <a16:creationId xmlns:a16="http://schemas.microsoft.com/office/drawing/2014/main" id="{CC1C0737-B689-A947-8B2D-15F3B8BED734}"/>
                </a:ext>
              </a:extLst>
            </p:cNvPr>
            <p:cNvSpPr/>
            <p:nvPr/>
          </p:nvSpPr>
          <p:spPr>
            <a:xfrm>
              <a:off x="612" y="1111"/>
              <a:ext cx="122" cy="594"/>
            </a:xfrm>
            <a:prstGeom prst="rect">
              <a:avLst/>
            </a:prstGeom>
            <a:solidFill>
              <a:srgbClr val="000000"/>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cxnSp>
        <p:nvCxnSpPr>
          <p:cNvPr id="14" name="直线连接符 13">
            <a:extLst>
              <a:ext uri="{FF2B5EF4-FFF2-40B4-BE49-F238E27FC236}">
                <a16:creationId xmlns:a16="http://schemas.microsoft.com/office/drawing/2014/main" id="{39916F18-BA74-D744-86F7-D2F64694FD46}"/>
              </a:ext>
            </a:extLst>
          </p:cNvPr>
          <p:cNvCxnSpPr>
            <a:cxnSpLocks/>
          </p:cNvCxnSpPr>
          <p:nvPr/>
        </p:nvCxnSpPr>
        <p:spPr>
          <a:xfrm>
            <a:off x="2577705" y="652829"/>
            <a:ext cx="148365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 name="组合 2">
            <a:extLst>
              <a:ext uri="{FF2B5EF4-FFF2-40B4-BE49-F238E27FC236}">
                <a16:creationId xmlns:a16="http://schemas.microsoft.com/office/drawing/2014/main" id="{9BDDEBAD-0FBA-B145-8389-D33C830FEEF7}"/>
              </a:ext>
            </a:extLst>
          </p:cNvPr>
          <p:cNvGrpSpPr/>
          <p:nvPr/>
        </p:nvGrpSpPr>
        <p:grpSpPr>
          <a:xfrm>
            <a:off x="3834150" y="6205171"/>
            <a:ext cx="6250496" cy="565578"/>
            <a:chOff x="3570456" y="6919751"/>
            <a:chExt cx="6250496" cy="565578"/>
          </a:xfrm>
        </p:grpSpPr>
        <p:sp>
          <p:nvSpPr>
            <p:cNvPr id="29" name="文本框 28">
              <a:extLst>
                <a:ext uri="{FF2B5EF4-FFF2-40B4-BE49-F238E27FC236}">
                  <a16:creationId xmlns:a16="http://schemas.microsoft.com/office/drawing/2014/main" id="{38EDD387-466A-544F-A1EE-0FF4D9A14C5E}"/>
                </a:ext>
              </a:extLst>
            </p:cNvPr>
            <p:cNvSpPr txBox="1"/>
            <p:nvPr/>
          </p:nvSpPr>
          <p:spPr>
            <a:xfrm>
              <a:off x="3570456" y="6985769"/>
              <a:ext cx="5205760" cy="499560"/>
            </a:xfrm>
            <a:prstGeom prst="rect">
              <a:avLst/>
            </a:prstGeom>
            <a:noFill/>
          </p:spPr>
          <p:txBody>
            <a:bodyPr wrap="square">
              <a:spAutoFit/>
            </a:bodyPr>
            <a:lstStyle/>
            <a:p>
              <a:pPr>
                <a:lnSpc>
                  <a:spcPct val="150000"/>
                </a:lnSpc>
              </a:pPr>
              <a:r>
                <a:rPr lang="zh-CN" altLang="en-US" sz="2000" dirty="0">
                  <a:latin typeface="+mn-ea"/>
                </a:rPr>
                <a:t>一次</a:t>
              </a:r>
              <a:r>
                <a:rPr lang="en-US" altLang="zh-CN" sz="2000" dirty="0">
                  <a:latin typeface="+mn-ea"/>
                </a:rPr>
                <a:t>Join</a:t>
              </a:r>
              <a:r>
                <a:rPr lang="zh-CN" altLang="en-US" sz="2000" dirty="0">
                  <a:latin typeface="+mn-ea"/>
                </a:rPr>
                <a:t>查询的令牌分发开销：</a:t>
              </a:r>
              <a:r>
                <a:rPr lang="en-US" altLang="zh-CN" sz="2000" dirty="0">
                  <a:latin typeface="+mn-ea"/>
                </a:rPr>
                <a:t>2</a:t>
              </a:r>
              <a:r>
                <a:rPr lang="zh-CN" altLang="en-US" sz="2000" dirty="0">
                  <a:latin typeface="+mn-ea"/>
                </a:rPr>
                <a:t>*</a:t>
              </a:r>
              <a:r>
                <a:rPr lang="en-US" altLang="zh-CN" sz="2000" dirty="0" err="1">
                  <a:latin typeface="+mn-ea"/>
                </a:rPr>
                <a:t>maxlen</a:t>
              </a:r>
              <a:endParaRPr lang="en-US" altLang="zh-CN" sz="2000" dirty="0">
                <a:latin typeface="+mn-ea"/>
              </a:endParaRPr>
            </a:p>
          </p:txBody>
        </p:sp>
        <p:cxnSp>
          <p:nvCxnSpPr>
            <p:cNvPr id="30" name="直线箭头连接符 29">
              <a:extLst>
                <a:ext uri="{FF2B5EF4-FFF2-40B4-BE49-F238E27FC236}">
                  <a16:creationId xmlns:a16="http://schemas.microsoft.com/office/drawing/2014/main" id="{BCCFFE3B-9983-0443-94FC-8DBA54108EDA}"/>
                </a:ext>
              </a:extLst>
            </p:cNvPr>
            <p:cNvCxnSpPr/>
            <p:nvPr/>
          </p:nvCxnSpPr>
          <p:spPr>
            <a:xfrm>
              <a:off x="8366108" y="7235549"/>
              <a:ext cx="970845" cy="0"/>
            </a:xfrm>
            <a:prstGeom prst="straightConnector1">
              <a:avLst/>
            </a:prstGeom>
            <a:ln w="635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1" name="文本框 30">
              <a:extLst>
                <a:ext uri="{FF2B5EF4-FFF2-40B4-BE49-F238E27FC236}">
                  <a16:creationId xmlns:a16="http://schemas.microsoft.com/office/drawing/2014/main" id="{08C267B5-F568-F246-BC12-9E5FF1777FF2}"/>
                </a:ext>
              </a:extLst>
            </p:cNvPr>
            <p:cNvSpPr txBox="1"/>
            <p:nvPr/>
          </p:nvSpPr>
          <p:spPr>
            <a:xfrm>
              <a:off x="9427264" y="6919751"/>
              <a:ext cx="393688" cy="499560"/>
            </a:xfrm>
            <a:prstGeom prst="rect">
              <a:avLst/>
            </a:prstGeom>
            <a:noFill/>
          </p:spPr>
          <p:txBody>
            <a:bodyPr wrap="square">
              <a:spAutoFit/>
            </a:bodyPr>
            <a:lstStyle/>
            <a:p>
              <a:pPr>
                <a:lnSpc>
                  <a:spcPct val="150000"/>
                </a:lnSpc>
              </a:pPr>
              <a:r>
                <a:rPr lang="en-US" altLang="zh-CN" sz="2000" dirty="0">
                  <a:latin typeface="+mn-ea"/>
                </a:rPr>
                <a:t>2</a:t>
              </a:r>
            </a:p>
          </p:txBody>
        </p:sp>
      </p:grpSp>
      <p:grpSp>
        <p:nvGrpSpPr>
          <p:cNvPr id="2" name="组合 1">
            <a:extLst>
              <a:ext uri="{FF2B5EF4-FFF2-40B4-BE49-F238E27FC236}">
                <a16:creationId xmlns:a16="http://schemas.microsoft.com/office/drawing/2014/main" id="{A9B6ACD9-CD23-4247-B061-3B2FAACAF76A}"/>
              </a:ext>
            </a:extLst>
          </p:cNvPr>
          <p:cNvGrpSpPr/>
          <p:nvPr/>
        </p:nvGrpSpPr>
        <p:grpSpPr>
          <a:xfrm>
            <a:off x="4533074" y="1988670"/>
            <a:ext cx="7129983" cy="2203586"/>
            <a:chOff x="4533074" y="1988670"/>
            <a:chExt cx="7129983" cy="2203586"/>
          </a:xfrm>
        </p:grpSpPr>
        <p:pic>
          <p:nvPicPr>
            <p:cNvPr id="9" name="图片 8">
              <a:extLst>
                <a:ext uri="{FF2B5EF4-FFF2-40B4-BE49-F238E27FC236}">
                  <a16:creationId xmlns:a16="http://schemas.microsoft.com/office/drawing/2014/main" id="{2A3A71CD-C8AF-F949-941F-3878C1CB4A39}"/>
                </a:ext>
              </a:extLst>
            </p:cNvPr>
            <p:cNvPicPr>
              <a:picLocks noChangeAspect="1"/>
            </p:cNvPicPr>
            <p:nvPr/>
          </p:nvPicPr>
          <p:blipFill>
            <a:blip r:embed="rId4"/>
            <a:stretch>
              <a:fillRect/>
            </a:stretch>
          </p:blipFill>
          <p:spPr>
            <a:xfrm>
              <a:off x="4533074" y="1988670"/>
              <a:ext cx="5067573" cy="2203586"/>
            </a:xfrm>
            <a:prstGeom prst="rect">
              <a:avLst/>
            </a:prstGeom>
          </p:spPr>
        </p:pic>
        <mc:AlternateContent xmlns:mc="http://schemas.openxmlformats.org/markup-compatibility/2006">
          <mc:Choice xmlns:a14="http://schemas.microsoft.com/office/drawing/2010/main" Requires="a14">
            <p:sp>
              <p:nvSpPr>
                <p:cNvPr id="6" name="文本框 5">
                  <a:extLst>
                    <a:ext uri="{FF2B5EF4-FFF2-40B4-BE49-F238E27FC236}">
                      <a16:creationId xmlns:a16="http://schemas.microsoft.com/office/drawing/2014/main" id="{61A10AFB-98AE-D945-A776-79B87B0EC4E8}"/>
                    </a:ext>
                  </a:extLst>
                </p:cNvPr>
                <p:cNvSpPr txBox="1"/>
                <p:nvPr/>
              </p:nvSpPr>
              <p:spPr>
                <a:xfrm>
                  <a:off x="9039910" y="2698232"/>
                  <a:ext cx="2623147" cy="369332"/>
                </a:xfrm>
                <a:prstGeom prst="rect">
                  <a:avLst/>
                </a:prstGeom>
                <a:noFill/>
              </p:spPr>
              <p:txBody>
                <a:bodyPr wrap="square" rtlCol="0">
                  <a:spAutoFit/>
                </a:bodyPr>
                <a:lstStyle/>
                <a:p>
                  <a14:m>
                    <m:oMath xmlns:m="http://schemas.openxmlformats.org/officeDocument/2006/math">
                      <m:sSub>
                        <m:sSubPr>
                          <m:ctrlPr>
                            <a:rPr lang="zh-CN" altLang="zh-CN" i="1" smtClean="0">
                              <a:effectLst/>
                              <a:latin typeface="Cambria Math" panose="02040503050406030204" pitchFamily="18" charset="0"/>
                              <a:ea typeface="Cambria Math" panose="02040503050406030204" pitchFamily="18" charset="0"/>
                            </a:rPr>
                          </m:ctrlPr>
                        </m:sSubPr>
                        <m:e>
                          <m:r>
                            <a:rPr lang="en-US" altLang="zh-CN" sz="1800" i="1">
                              <a:effectLst/>
                              <a:latin typeface="Cambria Math" panose="02040503050406030204" pitchFamily="18" charset="0"/>
                              <a:ea typeface="楷体_GB2312"/>
                              <a:cs typeface="Times New Roman" panose="02020603050405020304" pitchFamily="18" charset="0"/>
                            </a:rPr>
                            <m:t>𝑐</m:t>
                          </m:r>
                        </m:e>
                        <m:sub>
                          <m:r>
                            <a:rPr lang="en-US" altLang="zh-CN" sz="1800" i="1">
                              <a:effectLst/>
                              <a:latin typeface="Cambria Math" panose="02040503050406030204" pitchFamily="18" charset="0"/>
                              <a:ea typeface="楷体_GB2312"/>
                              <a:cs typeface="Times New Roman" panose="02020603050405020304" pitchFamily="18" charset="0"/>
                            </a:rPr>
                            <m:t>1</m:t>
                          </m:r>
                        </m:sub>
                      </m:sSub>
                      <m:r>
                        <a:rPr lang="en-US" altLang="zh-CN" sz="1800" i="1">
                          <a:effectLst/>
                          <a:latin typeface="Cambria Math" panose="02040503050406030204" pitchFamily="18" charset="0"/>
                          <a:ea typeface="楷体_GB2312"/>
                          <a:cs typeface="Times New Roman" panose="02020603050405020304" pitchFamily="18" charset="0"/>
                        </a:rPr>
                        <m:t>,</m:t>
                      </m:r>
                      <m:sSub>
                        <m:sSubPr>
                          <m:ctrlPr>
                            <a:rPr lang="zh-CN" altLang="zh-CN" i="1">
                              <a:effectLst/>
                              <a:latin typeface="Cambria Math" panose="02040503050406030204" pitchFamily="18" charset="0"/>
                              <a:ea typeface="Cambria Math" panose="02040503050406030204" pitchFamily="18" charset="0"/>
                            </a:rPr>
                          </m:ctrlPr>
                        </m:sSubPr>
                        <m:e>
                          <m:r>
                            <a:rPr lang="en-US" altLang="zh-CN" sz="1800" i="1">
                              <a:effectLst/>
                              <a:latin typeface="Cambria Math" panose="02040503050406030204" pitchFamily="18" charset="0"/>
                              <a:ea typeface="楷体_GB2312"/>
                              <a:cs typeface="Times New Roman" panose="02020603050405020304" pitchFamily="18" charset="0"/>
                            </a:rPr>
                            <m:t>𝑐</m:t>
                          </m:r>
                        </m:e>
                        <m:sub>
                          <m:r>
                            <a:rPr lang="en-US" altLang="zh-CN" sz="1800" i="1">
                              <a:effectLst/>
                              <a:latin typeface="Cambria Math" panose="02040503050406030204" pitchFamily="18" charset="0"/>
                              <a:ea typeface="楷体_GB2312"/>
                              <a:cs typeface="Times New Roman" panose="02020603050405020304" pitchFamily="18" charset="0"/>
                            </a:rPr>
                            <m:t>2</m:t>
                          </m:r>
                        </m:sub>
                      </m:sSub>
                      <m:r>
                        <a:rPr lang="en-US" altLang="zh-CN" sz="1800" i="1">
                          <a:effectLst/>
                          <a:latin typeface="Cambria Math" panose="02040503050406030204" pitchFamily="18" charset="0"/>
                          <a:ea typeface="楷体_GB2312"/>
                          <a:cs typeface="Times New Roman" panose="02020603050405020304" pitchFamily="18" charset="0"/>
                        </a:rPr>
                        <m:t>=1,...,</m:t>
                      </m:r>
                      <m:r>
                        <a:rPr lang="en-US" altLang="zh-CN" sz="1800" i="1">
                          <a:effectLst/>
                          <a:latin typeface="Cambria Math" panose="02040503050406030204" pitchFamily="18" charset="0"/>
                          <a:ea typeface="楷体_GB2312"/>
                          <a:cs typeface="Times New Roman" panose="02020603050405020304" pitchFamily="18" charset="0"/>
                        </a:rPr>
                        <m:t>𝑚𝑎𝑥𝑙𝑒𝑛</m:t>
                      </m:r>
                    </m:oMath>
                  </a14:m>
                  <a:r>
                    <a:rPr lang="zh-CN" altLang="zh-CN" dirty="0">
                      <a:effectLst/>
                    </a:rPr>
                    <a:t> </a:t>
                  </a:r>
                  <a:endParaRPr kumimoji="1" lang="zh-CN" altLang="en-US" dirty="0"/>
                </a:p>
              </p:txBody>
            </p:sp>
          </mc:Choice>
          <mc:Fallback>
            <p:sp>
              <p:nvSpPr>
                <p:cNvPr id="6" name="文本框 5">
                  <a:extLst>
                    <a:ext uri="{FF2B5EF4-FFF2-40B4-BE49-F238E27FC236}">
                      <a16:creationId xmlns:a16="http://schemas.microsoft.com/office/drawing/2014/main" id="{61A10AFB-98AE-D945-A776-79B87B0EC4E8}"/>
                    </a:ext>
                  </a:extLst>
                </p:cNvPr>
                <p:cNvSpPr txBox="1">
                  <a:spLocks noRot="1" noChangeAspect="1" noMove="1" noResize="1" noEditPoints="1" noAdjustHandles="1" noChangeArrowheads="1" noChangeShapeType="1" noTextEdit="1"/>
                </p:cNvSpPr>
                <p:nvPr/>
              </p:nvSpPr>
              <p:spPr>
                <a:xfrm>
                  <a:off x="9039910" y="2698232"/>
                  <a:ext cx="2623147" cy="369332"/>
                </a:xfrm>
                <a:prstGeom prst="rect">
                  <a:avLst/>
                </a:prstGeom>
                <a:blipFill>
                  <a:blip r:embed="rId5"/>
                  <a:stretch>
                    <a:fillRect/>
                  </a:stretch>
                </a:blipFill>
              </p:spPr>
              <p:txBody>
                <a:bodyPr/>
                <a:lstStyle/>
                <a:p>
                  <a:r>
                    <a:rPr lang="zh-CN" altLang="en-US">
                      <a:noFill/>
                    </a:rPr>
                    <a:t> </a:t>
                  </a:r>
                </a:p>
              </p:txBody>
            </p:sp>
          </mc:Fallback>
        </mc:AlternateContent>
      </p:grpSp>
      <p:grpSp>
        <p:nvGrpSpPr>
          <p:cNvPr id="35" name="组合 34">
            <a:extLst>
              <a:ext uri="{FF2B5EF4-FFF2-40B4-BE49-F238E27FC236}">
                <a16:creationId xmlns:a16="http://schemas.microsoft.com/office/drawing/2014/main" id="{FCFBBFBC-460F-D349-A65D-A14CF747A790}"/>
              </a:ext>
            </a:extLst>
          </p:cNvPr>
          <p:cNvGrpSpPr/>
          <p:nvPr/>
        </p:nvGrpSpPr>
        <p:grpSpPr>
          <a:xfrm>
            <a:off x="210415" y="287636"/>
            <a:ext cx="1385458" cy="1385458"/>
            <a:chOff x="5372911" y="2138708"/>
            <a:chExt cx="1446178" cy="1446178"/>
          </a:xfrm>
        </p:grpSpPr>
        <p:sp>
          <p:nvSpPr>
            <p:cNvPr id="36" name="椭圆 35">
              <a:extLst>
                <a:ext uri="{FF2B5EF4-FFF2-40B4-BE49-F238E27FC236}">
                  <a16:creationId xmlns:a16="http://schemas.microsoft.com/office/drawing/2014/main" id="{04E6ECD3-188E-A74B-8DEB-FBB02EA27847}"/>
                </a:ext>
              </a:extLst>
            </p:cNvPr>
            <p:cNvSpPr/>
            <p:nvPr/>
          </p:nvSpPr>
          <p:spPr>
            <a:xfrm>
              <a:off x="5372911" y="2138708"/>
              <a:ext cx="1446178" cy="144617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Freeform 49">
              <a:extLst>
                <a:ext uri="{FF2B5EF4-FFF2-40B4-BE49-F238E27FC236}">
                  <a16:creationId xmlns:a16="http://schemas.microsoft.com/office/drawing/2014/main" id="{B74F4F1C-FEA0-B942-8C94-C11E3BFCF417}"/>
                </a:ext>
              </a:extLst>
            </p:cNvPr>
            <p:cNvSpPr>
              <a:spLocks noEditPoints="1"/>
            </p:cNvSpPr>
            <p:nvPr/>
          </p:nvSpPr>
          <p:spPr bwMode="auto">
            <a:xfrm>
              <a:off x="5462587" y="2202309"/>
              <a:ext cx="1266826" cy="1318976"/>
            </a:xfrm>
            <a:custGeom>
              <a:avLst/>
              <a:gdLst>
                <a:gd name="T0" fmla="*/ 2600 w 2600"/>
                <a:gd name="T1" fmla="*/ 1441 h 2707"/>
                <a:gd name="T2" fmla="*/ 2593 w 2600"/>
                <a:gd name="T3" fmla="*/ 1460 h 2707"/>
                <a:gd name="T4" fmla="*/ 2264 w 2600"/>
                <a:gd name="T5" fmla="*/ 2235 h 2707"/>
                <a:gd name="T6" fmla="*/ 1548 w 2600"/>
                <a:gd name="T7" fmla="*/ 2643 h 2707"/>
                <a:gd name="T8" fmla="*/ 620 w 2600"/>
                <a:gd name="T9" fmla="*/ 2475 h 2707"/>
                <a:gd name="T10" fmla="*/ 47 w 2600"/>
                <a:gd name="T11" fmla="*/ 1714 h 2707"/>
                <a:gd name="T12" fmla="*/ 4 w 2600"/>
                <a:gd name="T13" fmla="*/ 1458 h 2707"/>
                <a:gd name="T14" fmla="*/ 0 w 2600"/>
                <a:gd name="T15" fmla="*/ 1437 h 2707"/>
                <a:gd name="T16" fmla="*/ 0 w 2600"/>
                <a:gd name="T17" fmla="*/ 1301 h 2707"/>
                <a:gd name="T18" fmla="*/ 4 w 2600"/>
                <a:gd name="T19" fmla="*/ 1284 h 2707"/>
                <a:gd name="T20" fmla="*/ 17 w 2600"/>
                <a:gd name="T21" fmla="*/ 1161 h 2707"/>
                <a:gd name="T22" fmla="*/ 291 w 2600"/>
                <a:gd name="T23" fmla="*/ 555 h 2707"/>
                <a:gd name="T24" fmla="*/ 1573 w 2600"/>
                <a:gd name="T25" fmla="*/ 104 h 2707"/>
                <a:gd name="T26" fmla="*/ 2593 w 2600"/>
                <a:gd name="T27" fmla="*/ 1280 h 2707"/>
                <a:gd name="T28" fmla="*/ 2600 w 2600"/>
                <a:gd name="T29" fmla="*/ 1297 h 2707"/>
                <a:gd name="T30" fmla="*/ 2600 w 2600"/>
                <a:gd name="T31" fmla="*/ 1441 h 2707"/>
                <a:gd name="T32" fmla="*/ 2290 w 2600"/>
                <a:gd name="T33" fmla="*/ 1337 h 2707"/>
                <a:gd name="T34" fmla="*/ 1345 w 2600"/>
                <a:gd name="T35" fmla="*/ 390 h 2707"/>
                <a:gd name="T36" fmla="*/ 693 w 2600"/>
                <a:gd name="T37" fmla="*/ 597 h 2707"/>
                <a:gd name="T38" fmla="*/ 307 w 2600"/>
                <a:gd name="T39" fmla="*/ 1329 h 2707"/>
                <a:gd name="T40" fmla="*/ 145 w 2600"/>
                <a:gd name="T41" fmla="*/ 1198 h 2707"/>
                <a:gd name="T42" fmla="*/ 152 w 2600"/>
                <a:gd name="T43" fmla="*/ 1277 h 2707"/>
                <a:gd name="T44" fmla="*/ 287 w 2600"/>
                <a:gd name="T45" fmla="*/ 1500 h 2707"/>
                <a:gd name="T46" fmla="*/ 323 w 2600"/>
                <a:gd name="T47" fmla="*/ 1561 h 2707"/>
                <a:gd name="T48" fmla="*/ 324 w 2600"/>
                <a:gd name="T49" fmla="*/ 1575 h 2707"/>
                <a:gd name="T50" fmla="*/ 324 w 2600"/>
                <a:gd name="T51" fmla="*/ 1825 h 2707"/>
                <a:gd name="T52" fmla="*/ 324 w 2600"/>
                <a:gd name="T53" fmla="*/ 1844 h 2707"/>
                <a:gd name="T54" fmla="*/ 269 w 2600"/>
                <a:gd name="T55" fmla="*/ 1879 h 2707"/>
                <a:gd name="T56" fmla="*/ 240 w 2600"/>
                <a:gd name="T57" fmla="*/ 1927 h 2707"/>
                <a:gd name="T58" fmla="*/ 189 w 2600"/>
                <a:gd name="T59" fmla="*/ 1955 h 2707"/>
                <a:gd name="T60" fmla="*/ 245 w 2600"/>
                <a:gd name="T61" fmla="*/ 2047 h 2707"/>
                <a:gd name="T62" fmla="*/ 272 w 2600"/>
                <a:gd name="T63" fmla="*/ 2062 h 2707"/>
                <a:gd name="T64" fmla="*/ 560 w 2600"/>
                <a:gd name="T65" fmla="*/ 2061 h 2707"/>
                <a:gd name="T66" fmla="*/ 592 w 2600"/>
                <a:gd name="T67" fmla="*/ 2074 h 2707"/>
                <a:gd name="T68" fmla="*/ 674 w 2600"/>
                <a:gd name="T69" fmla="*/ 2149 h 2707"/>
                <a:gd name="T70" fmla="*/ 1450 w 2600"/>
                <a:gd name="T71" fmla="*/ 2359 h 2707"/>
                <a:gd name="T72" fmla="*/ 2004 w 2600"/>
                <a:gd name="T73" fmla="*/ 2075 h 2707"/>
                <a:gd name="T74" fmla="*/ 2038 w 2600"/>
                <a:gd name="T75" fmla="*/ 2061 h 2707"/>
                <a:gd name="T76" fmla="*/ 2350 w 2600"/>
                <a:gd name="T77" fmla="*/ 2062 h 2707"/>
                <a:gd name="T78" fmla="*/ 2375 w 2600"/>
                <a:gd name="T79" fmla="*/ 2048 h 2707"/>
                <a:gd name="T80" fmla="*/ 2406 w 2600"/>
                <a:gd name="T81" fmla="*/ 1992 h 2707"/>
                <a:gd name="T82" fmla="*/ 2405 w 2600"/>
                <a:gd name="T83" fmla="*/ 1965 h 2707"/>
                <a:gd name="T84" fmla="*/ 2350 w 2600"/>
                <a:gd name="T85" fmla="*/ 1889 h 2707"/>
                <a:gd name="T86" fmla="*/ 2275 w 2600"/>
                <a:gd name="T87" fmla="*/ 1849 h 2707"/>
                <a:gd name="T88" fmla="*/ 2268 w 2600"/>
                <a:gd name="T89" fmla="*/ 1847 h 2707"/>
                <a:gd name="T90" fmla="*/ 2268 w 2600"/>
                <a:gd name="T91" fmla="*/ 1646 h 2707"/>
                <a:gd name="T92" fmla="*/ 2278 w 2600"/>
                <a:gd name="T93" fmla="*/ 1533 h 2707"/>
                <a:gd name="T94" fmla="*/ 2313 w 2600"/>
                <a:gd name="T95" fmla="*/ 1481 h 2707"/>
                <a:gd name="T96" fmla="*/ 2450 w 2600"/>
                <a:gd name="T97" fmla="*/ 1214 h 2707"/>
                <a:gd name="T98" fmla="*/ 2290 w 2600"/>
                <a:gd name="T99" fmla="*/ 1337 h 27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600" h="2707">
                  <a:moveTo>
                    <a:pt x="2600" y="1441"/>
                  </a:moveTo>
                  <a:cubicBezTo>
                    <a:pt x="2598" y="1447"/>
                    <a:pt x="2593" y="1454"/>
                    <a:pt x="2593" y="1460"/>
                  </a:cubicBezTo>
                  <a:cubicBezTo>
                    <a:pt x="2571" y="1756"/>
                    <a:pt x="2461" y="2015"/>
                    <a:pt x="2264" y="2235"/>
                  </a:cubicBezTo>
                  <a:cubicBezTo>
                    <a:pt x="2071" y="2451"/>
                    <a:pt x="1832" y="2588"/>
                    <a:pt x="1548" y="2643"/>
                  </a:cubicBezTo>
                  <a:cubicBezTo>
                    <a:pt x="1218" y="2707"/>
                    <a:pt x="906" y="2652"/>
                    <a:pt x="620" y="2475"/>
                  </a:cubicBezTo>
                  <a:cubicBezTo>
                    <a:pt x="331" y="2297"/>
                    <a:pt x="140" y="2041"/>
                    <a:pt x="47" y="1714"/>
                  </a:cubicBezTo>
                  <a:cubicBezTo>
                    <a:pt x="23" y="1630"/>
                    <a:pt x="8" y="1545"/>
                    <a:pt x="4" y="1458"/>
                  </a:cubicBezTo>
                  <a:cubicBezTo>
                    <a:pt x="3" y="1451"/>
                    <a:pt x="1" y="1444"/>
                    <a:pt x="0" y="1437"/>
                  </a:cubicBezTo>
                  <a:cubicBezTo>
                    <a:pt x="0" y="1392"/>
                    <a:pt x="0" y="1346"/>
                    <a:pt x="0" y="1301"/>
                  </a:cubicBezTo>
                  <a:cubicBezTo>
                    <a:pt x="1" y="1295"/>
                    <a:pt x="3" y="1290"/>
                    <a:pt x="4" y="1284"/>
                  </a:cubicBezTo>
                  <a:cubicBezTo>
                    <a:pt x="8" y="1243"/>
                    <a:pt x="10" y="1201"/>
                    <a:pt x="17" y="1161"/>
                  </a:cubicBezTo>
                  <a:cubicBezTo>
                    <a:pt x="55" y="935"/>
                    <a:pt x="142" y="729"/>
                    <a:pt x="291" y="555"/>
                  </a:cubicBezTo>
                  <a:cubicBezTo>
                    <a:pt x="630" y="158"/>
                    <a:pt x="1061" y="0"/>
                    <a:pt x="1573" y="104"/>
                  </a:cubicBezTo>
                  <a:cubicBezTo>
                    <a:pt x="2147" y="221"/>
                    <a:pt x="2557" y="718"/>
                    <a:pt x="2593" y="1280"/>
                  </a:cubicBezTo>
                  <a:cubicBezTo>
                    <a:pt x="2593" y="1286"/>
                    <a:pt x="2598" y="1292"/>
                    <a:pt x="2600" y="1297"/>
                  </a:cubicBezTo>
                  <a:cubicBezTo>
                    <a:pt x="2600" y="1345"/>
                    <a:pt x="2600" y="1393"/>
                    <a:pt x="2600" y="1441"/>
                  </a:cubicBezTo>
                  <a:close/>
                  <a:moveTo>
                    <a:pt x="2290" y="1337"/>
                  </a:moveTo>
                  <a:cubicBezTo>
                    <a:pt x="2269" y="831"/>
                    <a:pt x="1859" y="414"/>
                    <a:pt x="1345" y="390"/>
                  </a:cubicBezTo>
                  <a:cubicBezTo>
                    <a:pt x="1103" y="379"/>
                    <a:pt x="883" y="447"/>
                    <a:pt x="693" y="597"/>
                  </a:cubicBezTo>
                  <a:cubicBezTo>
                    <a:pt x="456" y="782"/>
                    <a:pt x="330" y="1028"/>
                    <a:pt x="307" y="1329"/>
                  </a:cubicBezTo>
                  <a:cubicBezTo>
                    <a:pt x="241" y="1301"/>
                    <a:pt x="195" y="1252"/>
                    <a:pt x="145" y="1198"/>
                  </a:cubicBezTo>
                  <a:cubicBezTo>
                    <a:pt x="148" y="1228"/>
                    <a:pt x="149" y="1253"/>
                    <a:pt x="152" y="1277"/>
                  </a:cubicBezTo>
                  <a:cubicBezTo>
                    <a:pt x="165" y="1370"/>
                    <a:pt x="206" y="1448"/>
                    <a:pt x="287" y="1500"/>
                  </a:cubicBezTo>
                  <a:cubicBezTo>
                    <a:pt x="311" y="1516"/>
                    <a:pt x="322" y="1534"/>
                    <a:pt x="323" y="1561"/>
                  </a:cubicBezTo>
                  <a:cubicBezTo>
                    <a:pt x="323" y="1565"/>
                    <a:pt x="324" y="1570"/>
                    <a:pt x="324" y="1575"/>
                  </a:cubicBezTo>
                  <a:cubicBezTo>
                    <a:pt x="324" y="1658"/>
                    <a:pt x="324" y="1741"/>
                    <a:pt x="324" y="1825"/>
                  </a:cubicBezTo>
                  <a:cubicBezTo>
                    <a:pt x="324" y="1831"/>
                    <a:pt x="324" y="1838"/>
                    <a:pt x="324" y="1844"/>
                  </a:cubicBezTo>
                  <a:cubicBezTo>
                    <a:pt x="287" y="1851"/>
                    <a:pt x="287" y="1851"/>
                    <a:pt x="269" y="1879"/>
                  </a:cubicBezTo>
                  <a:cubicBezTo>
                    <a:pt x="259" y="1895"/>
                    <a:pt x="250" y="1911"/>
                    <a:pt x="240" y="1927"/>
                  </a:cubicBezTo>
                  <a:cubicBezTo>
                    <a:pt x="229" y="1944"/>
                    <a:pt x="222" y="1967"/>
                    <a:pt x="189" y="1955"/>
                  </a:cubicBezTo>
                  <a:cubicBezTo>
                    <a:pt x="210" y="1989"/>
                    <a:pt x="228" y="2018"/>
                    <a:pt x="245" y="2047"/>
                  </a:cubicBezTo>
                  <a:cubicBezTo>
                    <a:pt x="252" y="2058"/>
                    <a:pt x="259" y="2062"/>
                    <a:pt x="272" y="2062"/>
                  </a:cubicBezTo>
                  <a:cubicBezTo>
                    <a:pt x="368" y="2061"/>
                    <a:pt x="464" y="2062"/>
                    <a:pt x="560" y="2061"/>
                  </a:cubicBezTo>
                  <a:cubicBezTo>
                    <a:pt x="573" y="2061"/>
                    <a:pt x="582" y="2065"/>
                    <a:pt x="592" y="2074"/>
                  </a:cubicBezTo>
                  <a:cubicBezTo>
                    <a:pt x="618" y="2100"/>
                    <a:pt x="645" y="2126"/>
                    <a:pt x="674" y="2149"/>
                  </a:cubicBezTo>
                  <a:cubicBezTo>
                    <a:pt x="903" y="2331"/>
                    <a:pt x="1162" y="2402"/>
                    <a:pt x="1450" y="2359"/>
                  </a:cubicBezTo>
                  <a:cubicBezTo>
                    <a:pt x="1666" y="2328"/>
                    <a:pt x="1850" y="2230"/>
                    <a:pt x="2004" y="2075"/>
                  </a:cubicBezTo>
                  <a:cubicBezTo>
                    <a:pt x="2014" y="2065"/>
                    <a:pt x="2024" y="2061"/>
                    <a:pt x="2038" y="2061"/>
                  </a:cubicBezTo>
                  <a:cubicBezTo>
                    <a:pt x="2142" y="2062"/>
                    <a:pt x="2246" y="2061"/>
                    <a:pt x="2350" y="2062"/>
                  </a:cubicBezTo>
                  <a:cubicBezTo>
                    <a:pt x="2362" y="2062"/>
                    <a:pt x="2370" y="2059"/>
                    <a:pt x="2375" y="2048"/>
                  </a:cubicBezTo>
                  <a:cubicBezTo>
                    <a:pt x="2384" y="2028"/>
                    <a:pt x="2395" y="2010"/>
                    <a:pt x="2406" y="1992"/>
                  </a:cubicBezTo>
                  <a:cubicBezTo>
                    <a:pt x="2412" y="1982"/>
                    <a:pt x="2412" y="1975"/>
                    <a:pt x="2405" y="1965"/>
                  </a:cubicBezTo>
                  <a:cubicBezTo>
                    <a:pt x="2386" y="1940"/>
                    <a:pt x="2366" y="1916"/>
                    <a:pt x="2350" y="1889"/>
                  </a:cubicBezTo>
                  <a:cubicBezTo>
                    <a:pt x="2332" y="1860"/>
                    <a:pt x="2312" y="1841"/>
                    <a:pt x="2275" y="1849"/>
                  </a:cubicBezTo>
                  <a:cubicBezTo>
                    <a:pt x="2274" y="1849"/>
                    <a:pt x="2272" y="1848"/>
                    <a:pt x="2268" y="1847"/>
                  </a:cubicBezTo>
                  <a:cubicBezTo>
                    <a:pt x="2268" y="1780"/>
                    <a:pt x="2267" y="1713"/>
                    <a:pt x="2268" y="1646"/>
                  </a:cubicBezTo>
                  <a:cubicBezTo>
                    <a:pt x="2269" y="1608"/>
                    <a:pt x="2276" y="1571"/>
                    <a:pt x="2278" y="1533"/>
                  </a:cubicBezTo>
                  <a:cubicBezTo>
                    <a:pt x="2279" y="1507"/>
                    <a:pt x="2292" y="1493"/>
                    <a:pt x="2313" y="1481"/>
                  </a:cubicBezTo>
                  <a:cubicBezTo>
                    <a:pt x="2414" y="1423"/>
                    <a:pt x="2430" y="1320"/>
                    <a:pt x="2450" y="1214"/>
                  </a:cubicBezTo>
                  <a:cubicBezTo>
                    <a:pt x="2398" y="1261"/>
                    <a:pt x="2353" y="1309"/>
                    <a:pt x="2290" y="1337"/>
                  </a:cubicBezTo>
                  <a:close/>
                </a:path>
              </a:pathLst>
            </a:custGeom>
            <a:solidFill>
              <a:schemeClr val="tx2">
                <a:lumMod val="7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41" name="组合 40">
              <a:extLst>
                <a:ext uri="{FF2B5EF4-FFF2-40B4-BE49-F238E27FC236}">
                  <a16:creationId xmlns:a16="http://schemas.microsoft.com/office/drawing/2014/main" id="{1B1E6BCC-9228-594E-B860-1CB98BC348E7}"/>
                </a:ext>
              </a:extLst>
            </p:cNvPr>
            <p:cNvGrpSpPr/>
            <p:nvPr/>
          </p:nvGrpSpPr>
          <p:grpSpPr>
            <a:xfrm>
              <a:off x="5554874" y="2381317"/>
              <a:ext cx="1080787" cy="1004320"/>
              <a:chOff x="5554874" y="2552137"/>
              <a:chExt cx="1080787" cy="1004320"/>
            </a:xfrm>
            <a:solidFill>
              <a:schemeClr val="tx2">
                <a:lumMod val="75000"/>
              </a:schemeClr>
            </a:solidFill>
          </p:grpSpPr>
          <p:sp>
            <p:nvSpPr>
              <p:cNvPr id="42" name="Freeform 50">
                <a:extLst>
                  <a:ext uri="{FF2B5EF4-FFF2-40B4-BE49-F238E27FC236}">
                    <a16:creationId xmlns:a16="http://schemas.microsoft.com/office/drawing/2014/main" id="{80E777E8-AF0C-C741-9708-D7D13C89D19A}"/>
                  </a:ext>
                </a:extLst>
              </p:cNvPr>
              <p:cNvSpPr>
                <a:spLocks noEditPoints="1"/>
              </p:cNvSpPr>
              <p:nvPr/>
            </p:nvSpPr>
            <p:spPr bwMode="auto">
              <a:xfrm>
                <a:off x="5594719" y="3111135"/>
                <a:ext cx="1003441" cy="214458"/>
              </a:xfrm>
              <a:custGeom>
                <a:avLst/>
                <a:gdLst>
                  <a:gd name="T0" fmla="*/ 1933 w 2060"/>
                  <a:gd name="T1" fmla="*/ 45 h 440"/>
                  <a:gd name="T2" fmla="*/ 1978 w 2060"/>
                  <a:gd name="T3" fmla="*/ 350 h 440"/>
                  <a:gd name="T4" fmla="*/ 2043 w 2060"/>
                  <a:gd name="T5" fmla="*/ 435 h 440"/>
                  <a:gd name="T6" fmla="*/ 1498 w 2060"/>
                  <a:gd name="T7" fmla="*/ 319 h 440"/>
                  <a:gd name="T8" fmla="*/ 1549 w 2060"/>
                  <a:gd name="T9" fmla="*/ 306 h 440"/>
                  <a:gd name="T10" fmla="*/ 531 w 2060"/>
                  <a:gd name="T11" fmla="*/ 310 h 440"/>
                  <a:gd name="T12" fmla="*/ 542 w 2060"/>
                  <a:gd name="T13" fmla="*/ 392 h 440"/>
                  <a:gd name="T14" fmla="*/ 0 w 2060"/>
                  <a:gd name="T15" fmla="*/ 440 h 440"/>
                  <a:gd name="T16" fmla="*/ 87 w 2060"/>
                  <a:gd name="T17" fmla="*/ 358 h 440"/>
                  <a:gd name="T18" fmla="*/ 512 w 2060"/>
                  <a:gd name="T19" fmla="*/ 34 h 440"/>
                  <a:gd name="T20" fmla="*/ 1961 w 2060"/>
                  <a:gd name="T21" fmla="*/ 0 h 440"/>
                  <a:gd name="T22" fmla="*/ 1545 w 2060"/>
                  <a:gd name="T23" fmla="*/ 41 h 440"/>
                  <a:gd name="T24" fmla="*/ 1263 w 2060"/>
                  <a:gd name="T25" fmla="*/ 119 h 440"/>
                  <a:gd name="T26" fmla="*/ 855 w 2060"/>
                  <a:gd name="T27" fmla="*/ 67 h 440"/>
                  <a:gd name="T28" fmla="*/ 796 w 2060"/>
                  <a:gd name="T29" fmla="*/ 193 h 440"/>
                  <a:gd name="T30" fmla="*/ 962 w 2060"/>
                  <a:gd name="T31" fmla="*/ 145 h 440"/>
                  <a:gd name="T32" fmla="*/ 1269 w 2060"/>
                  <a:gd name="T33" fmla="*/ 301 h 440"/>
                  <a:gd name="T34" fmla="*/ 711 w 2060"/>
                  <a:gd name="T35" fmla="*/ 118 h 440"/>
                  <a:gd name="T36" fmla="*/ 558 w 2060"/>
                  <a:gd name="T37" fmla="*/ 107 h 440"/>
                  <a:gd name="T38" fmla="*/ 544 w 2060"/>
                  <a:gd name="T39" fmla="*/ 301 h 440"/>
                  <a:gd name="T40" fmla="*/ 1513 w 2060"/>
                  <a:gd name="T41" fmla="*/ 130 h 440"/>
                  <a:gd name="T42" fmla="*/ 1452 w 2060"/>
                  <a:gd name="T43" fmla="*/ 67 h 440"/>
                  <a:gd name="T44" fmla="*/ 1340 w 2060"/>
                  <a:gd name="T45" fmla="*/ 270 h 440"/>
                  <a:gd name="T46" fmla="*/ 1544 w 2060"/>
                  <a:gd name="T47" fmla="*/ 67 h 440"/>
                  <a:gd name="T48" fmla="*/ 1564 w 2060"/>
                  <a:gd name="T49" fmla="*/ 67 h 440"/>
                  <a:gd name="T50" fmla="*/ 491 w 2060"/>
                  <a:gd name="T51" fmla="*/ 302 h 440"/>
                  <a:gd name="T52" fmla="*/ 491 w 2060"/>
                  <a:gd name="T53" fmla="*/ 67 h 440"/>
                  <a:gd name="T54" fmla="*/ 1308 w 2060"/>
                  <a:gd name="T55" fmla="*/ 290 h 440"/>
                  <a:gd name="T56" fmla="*/ 1294 w 2060"/>
                  <a:gd name="T57" fmla="*/ 68 h 440"/>
                  <a:gd name="T58" fmla="*/ 762 w 2060"/>
                  <a:gd name="T59" fmla="*/ 299 h 440"/>
                  <a:gd name="T60" fmla="*/ 747 w 2060"/>
                  <a:gd name="T61" fmla="*/ 79 h 440"/>
                  <a:gd name="T62" fmla="*/ 1007 w 2060"/>
                  <a:gd name="T63" fmla="*/ 35 h 440"/>
                  <a:gd name="T64" fmla="*/ 1054 w 2060"/>
                  <a:gd name="T65" fmla="*/ 35 h 440"/>
                  <a:gd name="T66" fmla="*/ 1249 w 2060"/>
                  <a:gd name="T67" fmla="*/ 45 h 440"/>
                  <a:gd name="T68" fmla="*/ 1054 w 2060"/>
                  <a:gd name="T69" fmla="*/ 35 h 440"/>
                  <a:gd name="T70" fmla="*/ 1342 w 2060"/>
                  <a:gd name="T71" fmla="*/ 36 h 440"/>
                  <a:gd name="T72" fmla="*/ 1499 w 2060"/>
                  <a:gd name="T73" fmla="*/ 45 h 440"/>
                  <a:gd name="T74" fmla="*/ 717 w 2060"/>
                  <a:gd name="T75" fmla="*/ 35 h 440"/>
                  <a:gd name="T76" fmla="*/ 198 w 2060"/>
                  <a:gd name="T77" fmla="*/ 118 h 440"/>
                  <a:gd name="T78" fmla="*/ 138 w 2060"/>
                  <a:gd name="T79" fmla="*/ 118 h 440"/>
                  <a:gd name="T80" fmla="*/ 1625 w 2060"/>
                  <a:gd name="T81" fmla="*/ 118 h 440"/>
                  <a:gd name="T82" fmla="*/ 311 w 2060"/>
                  <a:gd name="T83" fmla="*/ 94 h 440"/>
                  <a:gd name="T84" fmla="*/ 311 w 2060"/>
                  <a:gd name="T85" fmla="*/ 118 h 440"/>
                  <a:gd name="T86" fmla="*/ 1796 w 2060"/>
                  <a:gd name="T87" fmla="*/ 118 h 440"/>
                  <a:gd name="T88" fmla="*/ 1736 w 2060"/>
                  <a:gd name="T89" fmla="*/ 118 h 440"/>
                  <a:gd name="T90" fmla="*/ 1908 w 2060"/>
                  <a:gd name="T91" fmla="*/ 94 h 440"/>
                  <a:gd name="T92" fmla="*/ 422 w 2060"/>
                  <a:gd name="T93" fmla="*/ 95 h 440"/>
                  <a:gd name="T94" fmla="*/ 422 w 2060"/>
                  <a:gd name="T95" fmla="*/ 118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060" h="440">
                    <a:moveTo>
                      <a:pt x="1545" y="41"/>
                    </a:moveTo>
                    <a:cubicBezTo>
                      <a:pt x="1551" y="43"/>
                      <a:pt x="1558" y="45"/>
                      <a:pt x="1565" y="45"/>
                    </a:cubicBezTo>
                    <a:cubicBezTo>
                      <a:pt x="1687" y="46"/>
                      <a:pt x="1810" y="45"/>
                      <a:pt x="1933" y="45"/>
                    </a:cubicBezTo>
                    <a:cubicBezTo>
                      <a:pt x="1942" y="45"/>
                      <a:pt x="1951" y="45"/>
                      <a:pt x="1962" y="45"/>
                    </a:cubicBezTo>
                    <a:cubicBezTo>
                      <a:pt x="1962" y="147"/>
                      <a:pt x="1962" y="247"/>
                      <a:pt x="1962" y="349"/>
                    </a:cubicBezTo>
                    <a:cubicBezTo>
                      <a:pt x="1969" y="349"/>
                      <a:pt x="1973" y="351"/>
                      <a:pt x="1978" y="350"/>
                    </a:cubicBezTo>
                    <a:cubicBezTo>
                      <a:pt x="2008" y="343"/>
                      <a:pt x="2025" y="357"/>
                      <a:pt x="2036" y="385"/>
                    </a:cubicBezTo>
                    <a:cubicBezTo>
                      <a:pt x="2041" y="401"/>
                      <a:pt x="2051" y="416"/>
                      <a:pt x="2060" y="433"/>
                    </a:cubicBezTo>
                    <a:cubicBezTo>
                      <a:pt x="2053" y="434"/>
                      <a:pt x="2048" y="435"/>
                      <a:pt x="2043" y="435"/>
                    </a:cubicBezTo>
                    <a:cubicBezTo>
                      <a:pt x="1885" y="435"/>
                      <a:pt x="1727" y="434"/>
                      <a:pt x="1569" y="435"/>
                    </a:cubicBezTo>
                    <a:cubicBezTo>
                      <a:pt x="1555" y="435"/>
                      <a:pt x="1547" y="431"/>
                      <a:pt x="1542" y="418"/>
                    </a:cubicBezTo>
                    <a:cubicBezTo>
                      <a:pt x="1529" y="386"/>
                      <a:pt x="1514" y="355"/>
                      <a:pt x="1498" y="319"/>
                    </a:cubicBezTo>
                    <a:cubicBezTo>
                      <a:pt x="1524" y="319"/>
                      <a:pt x="1546" y="319"/>
                      <a:pt x="1569" y="319"/>
                    </a:cubicBezTo>
                    <a:cubicBezTo>
                      <a:pt x="1569" y="316"/>
                      <a:pt x="1569" y="313"/>
                      <a:pt x="1570" y="310"/>
                    </a:cubicBezTo>
                    <a:cubicBezTo>
                      <a:pt x="1563" y="309"/>
                      <a:pt x="1556" y="306"/>
                      <a:pt x="1549" y="306"/>
                    </a:cubicBezTo>
                    <a:cubicBezTo>
                      <a:pt x="1464" y="306"/>
                      <a:pt x="1379" y="306"/>
                      <a:pt x="1293" y="306"/>
                    </a:cubicBezTo>
                    <a:cubicBezTo>
                      <a:pt x="1046" y="307"/>
                      <a:pt x="799" y="307"/>
                      <a:pt x="552" y="308"/>
                    </a:cubicBezTo>
                    <a:cubicBezTo>
                      <a:pt x="545" y="308"/>
                      <a:pt x="538" y="309"/>
                      <a:pt x="531" y="310"/>
                    </a:cubicBezTo>
                    <a:cubicBezTo>
                      <a:pt x="531" y="313"/>
                      <a:pt x="531" y="315"/>
                      <a:pt x="531" y="318"/>
                    </a:cubicBezTo>
                    <a:cubicBezTo>
                      <a:pt x="545" y="318"/>
                      <a:pt x="558" y="319"/>
                      <a:pt x="574" y="320"/>
                    </a:cubicBezTo>
                    <a:cubicBezTo>
                      <a:pt x="563" y="344"/>
                      <a:pt x="550" y="367"/>
                      <a:pt x="542" y="392"/>
                    </a:cubicBezTo>
                    <a:cubicBezTo>
                      <a:pt x="530" y="426"/>
                      <a:pt x="511" y="436"/>
                      <a:pt x="475" y="436"/>
                    </a:cubicBezTo>
                    <a:cubicBezTo>
                      <a:pt x="327" y="435"/>
                      <a:pt x="180" y="438"/>
                      <a:pt x="33" y="439"/>
                    </a:cubicBezTo>
                    <a:cubicBezTo>
                      <a:pt x="23" y="440"/>
                      <a:pt x="13" y="440"/>
                      <a:pt x="0" y="440"/>
                    </a:cubicBezTo>
                    <a:cubicBezTo>
                      <a:pt x="14" y="413"/>
                      <a:pt x="27" y="388"/>
                      <a:pt x="41" y="365"/>
                    </a:cubicBezTo>
                    <a:cubicBezTo>
                      <a:pt x="44" y="361"/>
                      <a:pt x="51" y="359"/>
                      <a:pt x="57" y="359"/>
                    </a:cubicBezTo>
                    <a:cubicBezTo>
                      <a:pt x="66" y="358"/>
                      <a:pt x="76" y="358"/>
                      <a:pt x="87" y="358"/>
                    </a:cubicBezTo>
                    <a:cubicBezTo>
                      <a:pt x="87" y="254"/>
                      <a:pt x="87" y="151"/>
                      <a:pt x="87" y="45"/>
                    </a:cubicBezTo>
                    <a:cubicBezTo>
                      <a:pt x="229" y="45"/>
                      <a:pt x="371" y="46"/>
                      <a:pt x="513" y="45"/>
                    </a:cubicBezTo>
                    <a:cubicBezTo>
                      <a:pt x="512" y="42"/>
                      <a:pt x="512" y="38"/>
                      <a:pt x="512" y="34"/>
                    </a:cubicBezTo>
                    <a:cubicBezTo>
                      <a:pt x="371" y="34"/>
                      <a:pt x="229" y="34"/>
                      <a:pt x="87" y="34"/>
                    </a:cubicBezTo>
                    <a:cubicBezTo>
                      <a:pt x="87" y="20"/>
                      <a:pt x="87" y="11"/>
                      <a:pt x="87" y="0"/>
                    </a:cubicBezTo>
                    <a:cubicBezTo>
                      <a:pt x="712" y="0"/>
                      <a:pt x="1336" y="0"/>
                      <a:pt x="1961" y="0"/>
                    </a:cubicBezTo>
                    <a:cubicBezTo>
                      <a:pt x="1961" y="10"/>
                      <a:pt x="1961" y="20"/>
                      <a:pt x="1961" y="33"/>
                    </a:cubicBezTo>
                    <a:cubicBezTo>
                      <a:pt x="1823" y="33"/>
                      <a:pt x="1684" y="33"/>
                      <a:pt x="1546" y="33"/>
                    </a:cubicBezTo>
                    <a:cubicBezTo>
                      <a:pt x="1546" y="36"/>
                      <a:pt x="1545" y="39"/>
                      <a:pt x="1545" y="41"/>
                    </a:cubicBezTo>
                    <a:close/>
                    <a:moveTo>
                      <a:pt x="1269" y="301"/>
                    </a:moveTo>
                    <a:cubicBezTo>
                      <a:pt x="1269" y="244"/>
                      <a:pt x="1269" y="188"/>
                      <a:pt x="1269" y="133"/>
                    </a:cubicBezTo>
                    <a:cubicBezTo>
                      <a:pt x="1269" y="128"/>
                      <a:pt x="1266" y="123"/>
                      <a:pt x="1263" y="119"/>
                    </a:cubicBezTo>
                    <a:cubicBezTo>
                      <a:pt x="1249" y="104"/>
                      <a:pt x="1235" y="88"/>
                      <a:pt x="1220" y="74"/>
                    </a:cubicBezTo>
                    <a:cubicBezTo>
                      <a:pt x="1216" y="70"/>
                      <a:pt x="1209" y="67"/>
                      <a:pt x="1203" y="67"/>
                    </a:cubicBezTo>
                    <a:cubicBezTo>
                      <a:pt x="1087" y="66"/>
                      <a:pt x="971" y="66"/>
                      <a:pt x="855" y="67"/>
                    </a:cubicBezTo>
                    <a:cubicBezTo>
                      <a:pt x="849" y="67"/>
                      <a:pt x="842" y="69"/>
                      <a:pt x="838" y="74"/>
                    </a:cubicBezTo>
                    <a:cubicBezTo>
                      <a:pt x="809" y="103"/>
                      <a:pt x="786" y="134"/>
                      <a:pt x="796" y="179"/>
                    </a:cubicBezTo>
                    <a:cubicBezTo>
                      <a:pt x="796" y="183"/>
                      <a:pt x="796" y="188"/>
                      <a:pt x="796" y="193"/>
                    </a:cubicBezTo>
                    <a:cubicBezTo>
                      <a:pt x="796" y="229"/>
                      <a:pt x="796" y="264"/>
                      <a:pt x="796" y="300"/>
                    </a:cubicBezTo>
                    <a:cubicBezTo>
                      <a:pt x="852" y="300"/>
                      <a:pt x="906" y="300"/>
                      <a:pt x="962" y="300"/>
                    </a:cubicBezTo>
                    <a:cubicBezTo>
                      <a:pt x="962" y="248"/>
                      <a:pt x="962" y="197"/>
                      <a:pt x="962" y="145"/>
                    </a:cubicBezTo>
                    <a:cubicBezTo>
                      <a:pt x="1008" y="145"/>
                      <a:pt x="1053" y="145"/>
                      <a:pt x="1099" y="145"/>
                    </a:cubicBezTo>
                    <a:cubicBezTo>
                      <a:pt x="1099" y="198"/>
                      <a:pt x="1099" y="249"/>
                      <a:pt x="1099" y="301"/>
                    </a:cubicBezTo>
                    <a:cubicBezTo>
                      <a:pt x="1156" y="301"/>
                      <a:pt x="1211" y="301"/>
                      <a:pt x="1269" y="301"/>
                    </a:cubicBezTo>
                    <a:close/>
                    <a:moveTo>
                      <a:pt x="717" y="301"/>
                    </a:moveTo>
                    <a:cubicBezTo>
                      <a:pt x="717" y="244"/>
                      <a:pt x="718" y="188"/>
                      <a:pt x="717" y="132"/>
                    </a:cubicBezTo>
                    <a:cubicBezTo>
                      <a:pt x="717" y="127"/>
                      <a:pt x="714" y="122"/>
                      <a:pt x="711" y="118"/>
                    </a:cubicBezTo>
                    <a:cubicBezTo>
                      <a:pt x="698" y="103"/>
                      <a:pt x="685" y="89"/>
                      <a:pt x="671" y="74"/>
                    </a:cubicBezTo>
                    <a:cubicBezTo>
                      <a:pt x="667" y="71"/>
                      <a:pt x="661" y="67"/>
                      <a:pt x="656" y="67"/>
                    </a:cubicBezTo>
                    <a:cubicBezTo>
                      <a:pt x="616" y="62"/>
                      <a:pt x="580" y="65"/>
                      <a:pt x="558" y="107"/>
                    </a:cubicBezTo>
                    <a:cubicBezTo>
                      <a:pt x="551" y="120"/>
                      <a:pt x="543" y="130"/>
                      <a:pt x="544" y="146"/>
                    </a:cubicBezTo>
                    <a:cubicBezTo>
                      <a:pt x="544" y="188"/>
                      <a:pt x="544" y="230"/>
                      <a:pt x="544" y="272"/>
                    </a:cubicBezTo>
                    <a:cubicBezTo>
                      <a:pt x="544" y="282"/>
                      <a:pt x="544" y="291"/>
                      <a:pt x="544" y="301"/>
                    </a:cubicBezTo>
                    <a:cubicBezTo>
                      <a:pt x="603" y="301"/>
                      <a:pt x="659" y="301"/>
                      <a:pt x="717" y="301"/>
                    </a:cubicBezTo>
                    <a:close/>
                    <a:moveTo>
                      <a:pt x="1513" y="301"/>
                    </a:moveTo>
                    <a:cubicBezTo>
                      <a:pt x="1513" y="243"/>
                      <a:pt x="1514" y="186"/>
                      <a:pt x="1513" y="130"/>
                    </a:cubicBezTo>
                    <a:cubicBezTo>
                      <a:pt x="1513" y="126"/>
                      <a:pt x="1510" y="121"/>
                      <a:pt x="1507" y="118"/>
                    </a:cubicBezTo>
                    <a:cubicBezTo>
                      <a:pt x="1494" y="103"/>
                      <a:pt x="1481" y="89"/>
                      <a:pt x="1467" y="74"/>
                    </a:cubicBezTo>
                    <a:cubicBezTo>
                      <a:pt x="1463" y="71"/>
                      <a:pt x="1457" y="67"/>
                      <a:pt x="1452" y="67"/>
                    </a:cubicBezTo>
                    <a:cubicBezTo>
                      <a:pt x="1412" y="62"/>
                      <a:pt x="1376" y="66"/>
                      <a:pt x="1354" y="107"/>
                    </a:cubicBezTo>
                    <a:cubicBezTo>
                      <a:pt x="1347" y="120"/>
                      <a:pt x="1339" y="130"/>
                      <a:pt x="1340" y="146"/>
                    </a:cubicBezTo>
                    <a:cubicBezTo>
                      <a:pt x="1341" y="187"/>
                      <a:pt x="1340" y="229"/>
                      <a:pt x="1340" y="270"/>
                    </a:cubicBezTo>
                    <a:cubicBezTo>
                      <a:pt x="1340" y="280"/>
                      <a:pt x="1340" y="290"/>
                      <a:pt x="1340" y="301"/>
                    </a:cubicBezTo>
                    <a:cubicBezTo>
                      <a:pt x="1399" y="301"/>
                      <a:pt x="1455" y="301"/>
                      <a:pt x="1513" y="301"/>
                    </a:cubicBezTo>
                    <a:close/>
                    <a:moveTo>
                      <a:pt x="1544" y="67"/>
                    </a:moveTo>
                    <a:cubicBezTo>
                      <a:pt x="1544" y="146"/>
                      <a:pt x="1544" y="223"/>
                      <a:pt x="1544" y="302"/>
                    </a:cubicBezTo>
                    <a:cubicBezTo>
                      <a:pt x="1552" y="301"/>
                      <a:pt x="1558" y="301"/>
                      <a:pt x="1564" y="300"/>
                    </a:cubicBezTo>
                    <a:cubicBezTo>
                      <a:pt x="1564" y="222"/>
                      <a:pt x="1564" y="145"/>
                      <a:pt x="1564" y="67"/>
                    </a:cubicBezTo>
                    <a:cubicBezTo>
                      <a:pt x="1557" y="67"/>
                      <a:pt x="1551" y="67"/>
                      <a:pt x="1544" y="67"/>
                    </a:cubicBezTo>
                    <a:close/>
                    <a:moveTo>
                      <a:pt x="491" y="67"/>
                    </a:moveTo>
                    <a:cubicBezTo>
                      <a:pt x="491" y="146"/>
                      <a:pt x="491" y="223"/>
                      <a:pt x="491" y="302"/>
                    </a:cubicBezTo>
                    <a:cubicBezTo>
                      <a:pt x="500" y="302"/>
                      <a:pt x="506" y="301"/>
                      <a:pt x="512" y="300"/>
                    </a:cubicBezTo>
                    <a:cubicBezTo>
                      <a:pt x="512" y="222"/>
                      <a:pt x="512" y="145"/>
                      <a:pt x="512" y="67"/>
                    </a:cubicBezTo>
                    <a:cubicBezTo>
                      <a:pt x="505" y="67"/>
                      <a:pt x="499" y="67"/>
                      <a:pt x="491" y="67"/>
                    </a:cubicBezTo>
                    <a:close/>
                    <a:moveTo>
                      <a:pt x="1294" y="300"/>
                    </a:moveTo>
                    <a:cubicBezTo>
                      <a:pt x="1296" y="301"/>
                      <a:pt x="1298" y="302"/>
                      <a:pt x="1300" y="304"/>
                    </a:cubicBezTo>
                    <a:cubicBezTo>
                      <a:pt x="1303" y="299"/>
                      <a:pt x="1308" y="295"/>
                      <a:pt x="1308" y="290"/>
                    </a:cubicBezTo>
                    <a:cubicBezTo>
                      <a:pt x="1309" y="219"/>
                      <a:pt x="1309" y="149"/>
                      <a:pt x="1308" y="78"/>
                    </a:cubicBezTo>
                    <a:cubicBezTo>
                      <a:pt x="1308" y="74"/>
                      <a:pt x="1302" y="69"/>
                      <a:pt x="1299" y="65"/>
                    </a:cubicBezTo>
                    <a:cubicBezTo>
                      <a:pt x="1297" y="66"/>
                      <a:pt x="1295" y="67"/>
                      <a:pt x="1294" y="68"/>
                    </a:cubicBezTo>
                    <a:cubicBezTo>
                      <a:pt x="1294" y="146"/>
                      <a:pt x="1294" y="223"/>
                      <a:pt x="1294" y="300"/>
                    </a:cubicBezTo>
                    <a:close/>
                    <a:moveTo>
                      <a:pt x="755" y="304"/>
                    </a:moveTo>
                    <a:cubicBezTo>
                      <a:pt x="757" y="302"/>
                      <a:pt x="760" y="301"/>
                      <a:pt x="762" y="299"/>
                    </a:cubicBezTo>
                    <a:cubicBezTo>
                      <a:pt x="762" y="226"/>
                      <a:pt x="762" y="152"/>
                      <a:pt x="762" y="78"/>
                    </a:cubicBezTo>
                    <a:cubicBezTo>
                      <a:pt x="762" y="74"/>
                      <a:pt x="758" y="70"/>
                      <a:pt x="755" y="66"/>
                    </a:cubicBezTo>
                    <a:cubicBezTo>
                      <a:pt x="752" y="70"/>
                      <a:pt x="747" y="75"/>
                      <a:pt x="747" y="79"/>
                    </a:cubicBezTo>
                    <a:cubicBezTo>
                      <a:pt x="746" y="149"/>
                      <a:pt x="746" y="219"/>
                      <a:pt x="747" y="290"/>
                    </a:cubicBezTo>
                    <a:cubicBezTo>
                      <a:pt x="747" y="295"/>
                      <a:pt x="752" y="299"/>
                      <a:pt x="755" y="304"/>
                    </a:cubicBezTo>
                    <a:close/>
                    <a:moveTo>
                      <a:pt x="1007" y="35"/>
                    </a:moveTo>
                    <a:cubicBezTo>
                      <a:pt x="935" y="35"/>
                      <a:pt x="867" y="35"/>
                      <a:pt x="796" y="35"/>
                    </a:cubicBezTo>
                    <a:cubicBezTo>
                      <a:pt x="808" y="49"/>
                      <a:pt x="994" y="49"/>
                      <a:pt x="1007" y="35"/>
                    </a:cubicBezTo>
                    <a:close/>
                    <a:moveTo>
                      <a:pt x="1054" y="35"/>
                    </a:moveTo>
                    <a:cubicBezTo>
                      <a:pt x="1053" y="37"/>
                      <a:pt x="1053" y="39"/>
                      <a:pt x="1052" y="41"/>
                    </a:cubicBezTo>
                    <a:cubicBezTo>
                      <a:pt x="1056" y="42"/>
                      <a:pt x="1060" y="45"/>
                      <a:pt x="1064" y="45"/>
                    </a:cubicBezTo>
                    <a:cubicBezTo>
                      <a:pt x="1125" y="46"/>
                      <a:pt x="1187" y="46"/>
                      <a:pt x="1249" y="45"/>
                    </a:cubicBezTo>
                    <a:cubicBezTo>
                      <a:pt x="1253" y="45"/>
                      <a:pt x="1257" y="41"/>
                      <a:pt x="1262" y="39"/>
                    </a:cubicBezTo>
                    <a:cubicBezTo>
                      <a:pt x="1261" y="38"/>
                      <a:pt x="1260" y="36"/>
                      <a:pt x="1260" y="35"/>
                    </a:cubicBezTo>
                    <a:cubicBezTo>
                      <a:pt x="1191" y="35"/>
                      <a:pt x="1123" y="35"/>
                      <a:pt x="1054" y="35"/>
                    </a:cubicBezTo>
                    <a:close/>
                    <a:moveTo>
                      <a:pt x="1514" y="40"/>
                    </a:moveTo>
                    <a:cubicBezTo>
                      <a:pt x="1513" y="38"/>
                      <a:pt x="1513" y="37"/>
                      <a:pt x="1512" y="36"/>
                    </a:cubicBezTo>
                    <a:cubicBezTo>
                      <a:pt x="1455" y="36"/>
                      <a:pt x="1399" y="36"/>
                      <a:pt x="1342" y="36"/>
                    </a:cubicBezTo>
                    <a:cubicBezTo>
                      <a:pt x="1341" y="38"/>
                      <a:pt x="1341" y="40"/>
                      <a:pt x="1341" y="42"/>
                    </a:cubicBezTo>
                    <a:cubicBezTo>
                      <a:pt x="1346" y="43"/>
                      <a:pt x="1350" y="45"/>
                      <a:pt x="1355" y="45"/>
                    </a:cubicBezTo>
                    <a:cubicBezTo>
                      <a:pt x="1403" y="46"/>
                      <a:pt x="1451" y="46"/>
                      <a:pt x="1499" y="45"/>
                    </a:cubicBezTo>
                    <a:cubicBezTo>
                      <a:pt x="1504" y="45"/>
                      <a:pt x="1509" y="42"/>
                      <a:pt x="1514" y="40"/>
                    </a:cubicBezTo>
                    <a:close/>
                    <a:moveTo>
                      <a:pt x="548" y="35"/>
                    </a:moveTo>
                    <a:cubicBezTo>
                      <a:pt x="558" y="49"/>
                      <a:pt x="705" y="50"/>
                      <a:pt x="717" y="35"/>
                    </a:cubicBezTo>
                    <a:cubicBezTo>
                      <a:pt x="660" y="35"/>
                      <a:pt x="605" y="35"/>
                      <a:pt x="548" y="35"/>
                    </a:cubicBezTo>
                    <a:close/>
                    <a:moveTo>
                      <a:pt x="138" y="118"/>
                    </a:moveTo>
                    <a:cubicBezTo>
                      <a:pt x="159" y="118"/>
                      <a:pt x="178" y="118"/>
                      <a:pt x="198" y="118"/>
                    </a:cubicBezTo>
                    <a:cubicBezTo>
                      <a:pt x="198" y="109"/>
                      <a:pt x="198" y="102"/>
                      <a:pt x="198" y="94"/>
                    </a:cubicBezTo>
                    <a:cubicBezTo>
                      <a:pt x="177" y="94"/>
                      <a:pt x="158" y="94"/>
                      <a:pt x="138" y="94"/>
                    </a:cubicBezTo>
                    <a:cubicBezTo>
                      <a:pt x="138" y="103"/>
                      <a:pt x="138" y="110"/>
                      <a:pt x="138" y="118"/>
                    </a:cubicBezTo>
                    <a:close/>
                    <a:moveTo>
                      <a:pt x="1684" y="94"/>
                    </a:moveTo>
                    <a:cubicBezTo>
                      <a:pt x="1663" y="94"/>
                      <a:pt x="1644" y="94"/>
                      <a:pt x="1625" y="94"/>
                    </a:cubicBezTo>
                    <a:cubicBezTo>
                      <a:pt x="1625" y="103"/>
                      <a:pt x="1625" y="111"/>
                      <a:pt x="1625" y="118"/>
                    </a:cubicBezTo>
                    <a:cubicBezTo>
                      <a:pt x="1645" y="118"/>
                      <a:pt x="1664" y="118"/>
                      <a:pt x="1684" y="118"/>
                    </a:cubicBezTo>
                    <a:cubicBezTo>
                      <a:pt x="1684" y="110"/>
                      <a:pt x="1684" y="103"/>
                      <a:pt x="1684" y="94"/>
                    </a:cubicBezTo>
                    <a:close/>
                    <a:moveTo>
                      <a:pt x="311" y="94"/>
                    </a:moveTo>
                    <a:cubicBezTo>
                      <a:pt x="290" y="94"/>
                      <a:pt x="270" y="94"/>
                      <a:pt x="251" y="94"/>
                    </a:cubicBezTo>
                    <a:cubicBezTo>
                      <a:pt x="251" y="103"/>
                      <a:pt x="251" y="111"/>
                      <a:pt x="251" y="118"/>
                    </a:cubicBezTo>
                    <a:cubicBezTo>
                      <a:pt x="272" y="118"/>
                      <a:pt x="291" y="118"/>
                      <a:pt x="311" y="118"/>
                    </a:cubicBezTo>
                    <a:cubicBezTo>
                      <a:pt x="311" y="109"/>
                      <a:pt x="311" y="103"/>
                      <a:pt x="311" y="94"/>
                    </a:cubicBezTo>
                    <a:close/>
                    <a:moveTo>
                      <a:pt x="1736" y="118"/>
                    </a:moveTo>
                    <a:cubicBezTo>
                      <a:pt x="1757" y="118"/>
                      <a:pt x="1777" y="118"/>
                      <a:pt x="1796" y="118"/>
                    </a:cubicBezTo>
                    <a:cubicBezTo>
                      <a:pt x="1796" y="109"/>
                      <a:pt x="1796" y="102"/>
                      <a:pt x="1796" y="94"/>
                    </a:cubicBezTo>
                    <a:cubicBezTo>
                      <a:pt x="1776" y="94"/>
                      <a:pt x="1756" y="94"/>
                      <a:pt x="1736" y="94"/>
                    </a:cubicBezTo>
                    <a:cubicBezTo>
                      <a:pt x="1736" y="102"/>
                      <a:pt x="1736" y="109"/>
                      <a:pt x="1736" y="118"/>
                    </a:cubicBezTo>
                    <a:close/>
                    <a:moveTo>
                      <a:pt x="1848" y="118"/>
                    </a:moveTo>
                    <a:cubicBezTo>
                      <a:pt x="1868" y="118"/>
                      <a:pt x="1888" y="118"/>
                      <a:pt x="1908" y="118"/>
                    </a:cubicBezTo>
                    <a:cubicBezTo>
                      <a:pt x="1908" y="109"/>
                      <a:pt x="1908" y="102"/>
                      <a:pt x="1908" y="94"/>
                    </a:cubicBezTo>
                    <a:cubicBezTo>
                      <a:pt x="1887" y="94"/>
                      <a:pt x="1868" y="94"/>
                      <a:pt x="1848" y="94"/>
                    </a:cubicBezTo>
                    <a:cubicBezTo>
                      <a:pt x="1848" y="103"/>
                      <a:pt x="1848" y="110"/>
                      <a:pt x="1848" y="118"/>
                    </a:cubicBezTo>
                    <a:close/>
                    <a:moveTo>
                      <a:pt x="422" y="95"/>
                    </a:moveTo>
                    <a:cubicBezTo>
                      <a:pt x="401" y="95"/>
                      <a:pt x="381" y="95"/>
                      <a:pt x="362" y="95"/>
                    </a:cubicBezTo>
                    <a:cubicBezTo>
                      <a:pt x="362" y="103"/>
                      <a:pt x="362" y="110"/>
                      <a:pt x="362" y="118"/>
                    </a:cubicBezTo>
                    <a:cubicBezTo>
                      <a:pt x="383" y="118"/>
                      <a:pt x="402" y="118"/>
                      <a:pt x="422" y="118"/>
                    </a:cubicBezTo>
                    <a:cubicBezTo>
                      <a:pt x="422" y="110"/>
                      <a:pt x="422" y="103"/>
                      <a:pt x="422" y="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Freeform 51">
                <a:extLst>
                  <a:ext uri="{FF2B5EF4-FFF2-40B4-BE49-F238E27FC236}">
                    <a16:creationId xmlns:a16="http://schemas.microsoft.com/office/drawing/2014/main" id="{FDF07B68-62CF-5E4B-A7AF-7D291B9F2045}"/>
                  </a:ext>
                </a:extLst>
              </p:cNvPr>
              <p:cNvSpPr>
                <a:spLocks noEditPoints="1"/>
              </p:cNvSpPr>
              <p:nvPr/>
            </p:nvSpPr>
            <p:spPr bwMode="auto">
              <a:xfrm>
                <a:off x="5554874" y="2951463"/>
                <a:ext cx="1080787" cy="148539"/>
              </a:xfrm>
              <a:custGeom>
                <a:avLst/>
                <a:gdLst>
                  <a:gd name="T0" fmla="*/ 0 w 2219"/>
                  <a:gd name="T1" fmla="*/ 96 h 305"/>
                  <a:gd name="T2" fmla="*/ 88 w 2219"/>
                  <a:gd name="T3" fmla="*/ 160 h 305"/>
                  <a:gd name="T4" fmla="*/ 289 w 2219"/>
                  <a:gd name="T5" fmla="*/ 117 h 305"/>
                  <a:gd name="T6" fmla="*/ 349 w 2219"/>
                  <a:gd name="T7" fmla="*/ 8 h 305"/>
                  <a:gd name="T8" fmla="*/ 419 w 2219"/>
                  <a:gd name="T9" fmla="*/ 121 h 305"/>
                  <a:gd name="T10" fmla="*/ 521 w 2219"/>
                  <a:gd name="T11" fmla="*/ 187 h 305"/>
                  <a:gd name="T12" fmla="*/ 588 w 2219"/>
                  <a:gd name="T13" fmla="*/ 174 h 305"/>
                  <a:gd name="T14" fmla="*/ 666 w 2219"/>
                  <a:gd name="T15" fmla="*/ 127 h 305"/>
                  <a:gd name="T16" fmla="*/ 664 w 2219"/>
                  <a:gd name="T17" fmla="*/ 121 h 305"/>
                  <a:gd name="T18" fmla="*/ 428 w 2219"/>
                  <a:gd name="T19" fmla="*/ 121 h 305"/>
                  <a:gd name="T20" fmla="*/ 427 w 2219"/>
                  <a:gd name="T21" fmla="*/ 99 h 305"/>
                  <a:gd name="T22" fmla="*/ 1790 w 2219"/>
                  <a:gd name="T23" fmla="*/ 99 h 305"/>
                  <a:gd name="T24" fmla="*/ 1775 w 2219"/>
                  <a:gd name="T25" fmla="*/ 121 h 305"/>
                  <a:gd name="T26" fmla="*/ 1567 w 2219"/>
                  <a:gd name="T27" fmla="*/ 121 h 305"/>
                  <a:gd name="T28" fmla="*/ 1545 w 2219"/>
                  <a:gd name="T29" fmla="*/ 121 h 305"/>
                  <a:gd name="T30" fmla="*/ 1785 w 2219"/>
                  <a:gd name="T31" fmla="*/ 132 h 305"/>
                  <a:gd name="T32" fmla="*/ 1855 w 2219"/>
                  <a:gd name="T33" fmla="*/ 19 h 305"/>
                  <a:gd name="T34" fmla="*/ 1865 w 2219"/>
                  <a:gd name="T35" fmla="*/ 0 h 305"/>
                  <a:gd name="T36" fmla="*/ 1884 w 2219"/>
                  <a:gd name="T37" fmla="*/ 45 h 305"/>
                  <a:gd name="T38" fmla="*/ 1947 w 2219"/>
                  <a:gd name="T39" fmla="*/ 141 h 305"/>
                  <a:gd name="T40" fmla="*/ 2096 w 2219"/>
                  <a:gd name="T41" fmla="*/ 174 h 305"/>
                  <a:gd name="T42" fmla="*/ 2189 w 2219"/>
                  <a:gd name="T43" fmla="*/ 118 h 305"/>
                  <a:gd name="T44" fmla="*/ 2219 w 2219"/>
                  <a:gd name="T45" fmla="*/ 92 h 305"/>
                  <a:gd name="T46" fmla="*/ 2161 w 2219"/>
                  <a:gd name="T47" fmla="*/ 217 h 305"/>
                  <a:gd name="T48" fmla="*/ 2125 w 2219"/>
                  <a:gd name="T49" fmla="*/ 254 h 305"/>
                  <a:gd name="T50" fmla="*/ 1992 w 2219"/>
                  <a:gd name="T51" fmla="*/ 305 h 305"/>
                  <a:gd name="T52" fmla="*/ 183 w 2219"/>
                  <a:gd name="T53" fmla="*/ 305 h 305"/>
                  <a:gd name="T54" fmla="*/ 108 w 2219"/>
                  <a:gd name="T55" fmla="*/ 277 h 305"/>
                  <a:gd name="T56" fmla="*/ 0 w 2219"/>
                  <a:gd name="T57" fmla="*/ 96 h 305"/>
                  <a:gd name="T58" fmla="*/ 1515 w 2219"/>
                  <a:gd name="T59" fmla="*/ 269 h 305"/>
                  <a:gd name="T60" fmla="*/ 1515 w 2219"/>
                  <a:gd name="T61" fmla="*/ 175 h 305"/>
                  <a:gd name="T62" fmla="*/ 1525 w 2219"/>
                  <a:gd name="T63" fmla="*/ 149 h 305"/>
                  <a:gd name="T64" fmla="*/ 1480 w 2219"/>
                  <a:gd name="T65" fmla="*/ 121 h 305"/>
                  <a:gd name="T66" fmla="*/ 715 w 2219"/>
                  <a:gd name="T67" fmla="*/ 121 h 305"/>
                  <a:gd name="T68" fmla="*/ 684 w 2219"/>
                  <a:gd name="T69" fmla="*/ 157 h 305"/>
                  <a:gd name="T70" fmla="*/ 699 w 2219"/>
                  <a:gd name="T71" fmla="*/ 160 h 305"/>
                  <a:gd name="T72" fmla="*/ 699 w 2219"/>
                  <a:gd name="T73" fmla="*/ 269 h 305"/>
                  <a:gd name="T74" fmla="*/ 679 w 2219"/>
                  <a:gd name="T75" fmla="*/ 269 h 305"/>
                  <a:gd name="T76" fmla="*/ 679 w 2219"/>
                  <a:gd name="T77" fmla="*/ 168 h 305"/>
                  <a:gd name="T78" fmla="*/ 657 w 2219"/>
                  <a:gd name="T79" fmla="*/ 268 h 305"/>
                  <a:gd name="T80" fmla="*/ 637 w 2219"/>
                  <a:gd name="T81" fmla="*/ 268 h 305"/>
                  <a:gd name="T82" fmla="*/ 637 w 2219"/>
                  <a:gd name="T83" fmla="*/ 231 h 305"/>
                  <a:gd name="T84" fmla="*/ 633 w 2219"/>
                  <a:gd name="T85" fmla="*/ 230 h 305"/>
                  <a:gd name="T86" fmla="*/ 603 w 2219"/>
                  <a:gd name="T87" fmla="*/ 276 h 305"/>
                  <a:gd name="T88" fmla="*/ 1616 w 2219"/>
                  <a:gd name="T89" fmla="*/ 276 h 305"/>
                  <a:gd name="T90" fmla="*/ 1581 w 2219"/>
                  <a:gd name="T91" fmla="*/ 232 h 305"/>
                  <a:gd name="T92" fmla="*/ 1576 w 2219"/>
                  <a:gd name="T93" fmla="*/ 234 h 305"/>
                  <a:gd name="T94" fmla="*/ 1576 w 2219"/>
                  <a:gd name="T95" fmla="*/ 269 h 305"/>
                  <a:gd name="T96" fmla="*/ 1558 w 2219"/>
                  <a:gd name="T97" fmla="*/ 269 h 305"/>
                  <a:gd name="T98" fmla="*/ 1535 w 2219"/>
                  <a:gd name="T99" fmla="*/ 175 h 305"/>
                  <a:gd name="T100" fmla="*/ 1535 w 2219"/>
                  <a:gd name="T101" fmla="*/ 269 h 305"/>
                  <a:gd name="T102" fmla="*/ 1515 w 2219"/>
                  <a:gd name="T103" fmla="*/ 269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219" h="305">
                    <a:moveTo>
                      <a:pt x="0" y="96"/>
                    </a:moveTo>
                    <a:cubicBezTo>
                      <a:pt x="30" y="118"/>
                      <a:pt x="58" y="142"/>
                      <a:pt x="88" y="160"/>
                    </a:cubicBezTo>
                    <a:cubicBezTo>
                      <a:pt x="167" y="205"/>
                      <a:pt x="236" y="191"/>
                      <a:pt x="289" y="117"/>
                    </a:cubicBezTo>
                    <a:cubicBezTo>
                      <a:pt x="314" y="82"/>
                      <a:pt x="331" y="42"/>
                      <a:pt x="349" y="8"/>
                    </a:cubicBezTo>
                    <a:cubicBezTo>
                      <a:pt x="371" y="43"/>
                      <a:pt x="393" y="83"/>
                      <a:pt x="419" y="121"/>
                    </a:cubicBezTo>
                    <a:cubicBezTo>
                      <a:pt x="444" y="156"/>
                      <a:pt x="476" y="185"/>
                      <a:pt x="521" y="187"/>
                    </a:cubicBezTo>
                    <a:cubicBezTo>
                      <a:pt x="544" y="188"/>
                      <a:pt x="568" y="183"/>
                      <a:pt x="588" y="174"/>
                    </a:cubicBezTo>
                    <a:cubicBezTo>
                      <a:pt x="616" y="162"/>
                      <a:pt x="640" y="143"/>
                      <a:pt x="666" y="127"/>
                    </a:cubicBezTo>
                    <a:cubicBezTo>
                      <a:pt x="665" y="125"/>
                      <a:pt x="664" y="123"/>
                      <a:pt x="664" y="121"/>
                    </a:cubicBezTo>
                    <a:cubicBezTo>
                      <a:pt x="586" y="121"/>
                      <a:pt x="508" y="121"/>
                      <a:pt x="428" y="121"/>
                    </a:cubicBezTo>
                    <a:cubicBezTo>
                      <a:pt x="428" y="113"/>
                      <a:pt x="428" y="108"/>
                      <a:pt x="427" y="99"/>
                    </a:cubicBezTo>
                    <a:cubicBezTo>
                      <a:pt x="882" y="99"/>
                      <a:pt x="1337" y="99"/>
                      <a:pt x="1790" y="99"/>
                    </a:cubicBezTo>
                    <a:cubicBezTo>
                      <a:pt x="1796" y="115"/>
                      <a:pt x="1791" y="121"/>
                      <a:pt x="1775" y="121"/>
                    </a:cubicBezTo>
                    <a:cubicBezTo>
                      <a:pt x="1706" y="121"/>
                      <a:pt x="1637" y="121"/>
                      <a:pt x="1567" y="121"/>
                    </a:cubicBezTo>
                    <a:cubicBezTo>
                      <a:pt x="1560" y="121"/>
                      <a:pt x="1553" y="121"/>
                      <a:pt x="1545" y="121"/>
                    </a:cubicBezTo>
                    <a:cubicBezTo>
                      <a:pt x="1609" y="207"/>
                      <a:pt x="1718" y="213"/>
                      <a:pt x="1785" y="132"/>
                    </a:cubicBezTo>
                    <a:cubicBezTo>
                      <a:pt x="1813" y="98"/>
                      <a:pt x="1832" y="57"/>
                      <a:pt x="1855" y="19"/>
                    </a:cubicBezTo>
                    <a:cubicBezTo>
                      <a:pt x="1858" y="14"/>
                      <a:pt x="1861" y="9"/>
                      <a:pt x="1865" y="0"/>
                    </a:cubicBezTo>
                    <a:cubicBezTo>
                      <a:pt x="1872" y="17"/>
                      <a:pt x="1876" y="32"/>
                      <a:pt x="1884" y="45"/>
                    </a:cubicBezTo>
                    <a:cubicBezTo>
                      <a:pt x="1904" y="78"/>
                      <a:pt x="1922" y="113"/>
                      <a:pt x="1947" y="141"/>
                    </a:cubicBezTo>
                    <a:cubicBezTo>
                      <a:pt x="1987" y="186"/>
                      <a:pt x="2040" y="198"/>
                      <a:pt x="2096" y="174"/>
                    </a:cubicBezTo>
                    <a:cubicBezTo>
                      <a:pt x="2129" y="160"/>
                      <a:pt x="2159" y="138"/>
                      <a:pt x="2189" y="118"/>
                    </a:cubicBezTo>
                    <a:cubicBezTo>
                      <a:pt x="2199" y="112"/>
                      <a:pt x="2207" y="102"/>
                      <a:pt x="2219" y="92"/>
                    </a:cubicBezTo>
                    <a:cubicBezTo>
                      <a:pt x="2211" y="142"/>
                      <a:pt x="2191" y="182"/>
                      <a:pt x="2161" y="217"/>
                    </a:cubicBezTo>
                    <a:cubicBezTo>
                      <a:pt x="2150" y="230"/>
                      <a:pt x="2137" y="242"/>
                      <a:pt x="2125" y="254"/>
                    </a:cubicBezTo>
                    <a:cubicBezTo>
                      <a:pt x="2088" y="289"/>
                      <a:pt x="2047" y="305"/>
                      <a:pt x="1992" y="305"/>
                    </a:cubicBezTo>
                    <a:cubicBezTo>
                      <a:pt x="1389" y="303"/>
                      <a:pt x="786" y="303"/>
                      <a:pt x="183" y="305"/>
                    </a:cubicBezTo>
                    <a:cubicBezTo>
                      <a:pt x="150" y="305"/>
                      <a:pt x="130" y="294"/>
                      <a:pt x="108" y="277"/>
                    </a:cubicBezTo>
                    <a:cubicBezTo>
                      <a:pt x="50" y="229"/>
                      <a:pt x="13" y="170"/>
                      <a:pt x="0" y="96"/>
                    </a:cubicBezTo>
                    <a:close/>
                    <a:moveTo>
                      <a:pt x="1515" y="269"/>
                    </a:moveTo>
                    <a:cubicBezTo>
                      <a:pt x="1515" y="237"/>
                      <a:pt x="1514" y="206"/>
                      <a:pt x="1515" y="175"/>
                    </a:cubicBezTo>
                    <a:cubicBezTo>
                      <a:pt x="1515" y="168"/>
                      <a:pt x="1521" y="160"/>
                      <a:pt x="1525" y="149"/>
                    </a:cubicBezTo>
                    <a:cubicBezTo>
                      <a:pt x="1515" y="121"/>
                      <a:pt x="1515" y="121"/>
                      <a:pt x="1480" y="121"/>
                    </a:cubicBezTo>
                    <a:cubicBezTo>
                      <a:pt x="1225" y="121"/>
                      <a:pt x="970" y="121"/>
                      <a:pt x="715" y="121"/>
                    </a:cubicBezTo>
                    <a:cubicBezTo>
                      <a:pt x="697" y="121"/>
                      <a:pt x="682" y="138"/>
                      <a:pt x="684" y="157"/>
                    </a:cubicBezTo>
                    <a:cubicBezTo>
                      <a:pt x="689" y="158"/>
                      <a:pt x="694" y="159"/>
                      <a:pt x="699" y="160"/>
                    </a:cubicBezTo>
                    <a:cubicBezTo>
                      <a:pt x="699" y="197"/>
                      <a:pt x="699" y="232"/>
                      <a:pt x="699" y="269"/>
                    </a:cubicBezTo>
                    <a:cubicBezTo>
                      <a:pt x="692" y="269"/>
                      <a:pt x="686" y="269"/>
                      <a:pt x="679" y="269"/>
                    </a:cubicBezTo>
                    <a:cubicBezTo>
                      <a:pt x="679" y="235"/>
                      <a:pt x="679" y="203"/>
                      <a:pt x="679" y="168"/>
                    </a:cubicBezTo>
                    <a:cubicBezTo>
                      <a:pt x="647" y="198"/>
                      <a:pt x="664" y="235"/>
                      <a:pt x="657" y="268"/>
                    </a:cubicBezTo>
                    <a:cubicBezTo>
                      <a:pt x="651" y="268"/>
                      <a:pt x="645" y="268"/>
                      <a:pt x="637" y="268"/>
                    </a:cubicBezTo>
                    <a:cubicBezTo>
                      <a:pt x="637" y="255"/>
                      <a:pt x="637" y="243"/>
                      <a:pt x="637" y="231"/>
                    </a:cubicBezTo>
                    <a:cubicBezTo>
                      <a:pt x="636" y="231"/>
                      <a:pt x="635" y="230"/>
                      <a:pt x="633" y="230"/>
                    </a:cubicBezTo>
                    <a:cubicBezTo>
                      <a:pt x="624" y="245"/>
                      <a:pt x="614" y="260"/>
                      <a:pt x="603" y="276"/>
                    </a:cubicBezTo>
                    <a:cubicBezTo>
                      <a:pt x="942" y="276"/>
                      <a:pt x="1277" y="276"/>
                      <a:pt x="1616" y="276"/>
                    </a:cubicBezTo>
                    <a:cubicBezTo>
                      <a:pt x="1603" y="260"/>
                      <a:pt x="1592" y="246"/>
                      <a:pt x="1581" y="232"/>
                    </a:cubicBezTo>
                    <a:cubicBezTo>
                      <a:pt x="1579" y="233"/>
                      <a:pt x="1578" y="234"/>
                      <a:pt x="1576" y="234"/>
                    </a:cubicBezTo>
                    <a:cubicBezTo>
                      <a:pt x="1576" y="245"/>
                      <a:pt x="1576" y="257"/>
                      <a:pt x="1576" y="269"/>
                    </a:cubicBezTo>
                    <a:cubicBezTo>
                      <a:pt x="1569" y="269"/>
                      <a:pt x="1564" y="269"/>
                      <a:pt x="1558" y="269"/>
                    </a:cubicBezTo>
                    <a:cubicBezTo>
                      <a:pt x="1550" y="238"/>
                      <a:pt x="1568" y="202"/>
                      <a:pt x="1535" y="175"/>
                    </a:cubicBezTo>
                    <a:cubicBezTo>
                      <a:pt x="1535" y="208"/>
                      <a:pt x="1535" y="238"/>
                      <a:pt x="1535" y="269"/>
                    </a:cubicBezTo>
                    <a:cubicBezTo>
                      <a:pt x="1528" y="269"/>
                      <a:pt x="1523" y="269"/>
                      <a:pt x="1515" y="26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Freeform 52">
                <a:extLst>
                  <a:ext uri="{FF2B5EF4-FFF2-40B4-BE49-F238E27FC236}">
                    <a16:creationId xmlns:a16="http://schemas.microsoft.com/office/drawing/2014/main" id="{0723EA7A-63D1-4248-8D49-BF2B21A5DBC3}"/>
                  </a:ext>
                </a:extLst>
              </p:cNvPr>
              <p:cNvSpPr>
                <a:spLocks/>
              </p:cNvSpPr>
              <p:nvPr/>
            </p:nvSpPr>
            <p:spPr bwMode="auto">
              <a:xfrm>
                <a:off x="5837303" y="2706535"/>
                <a:ext cx="518860" cy="273346"/>
              </a:xfrm>
              <a:custGeom>
                <a:avLst/>
                <a:gdLst>
                  <a:gd name="T0" fmla="*/ 372 w 1065"/>
                  <a:gd name="T1" fmla="*/ 235 h 561"/>
                  <a:gd name="T2" fmla="*/ 412 w 1065"/>
                  <a:gd name="T3" fmla="*/ 264 h 561"/>
                  <a:gd name="T4" fmla="*/ 474 w 1065"/>
                  <a:gd name="T5" fmla="*/ 264 h 561"/>
                  <a:gd name="T6" fmla="*/ 494 w 1065"/>
                  <a:gd name="T7" fmla="*/ 237 h 561"/>
                  <a:gd name="T8" fmla="*/ 486 w 1065"/>
                  <a:gd name="T9" fmla="*/ 134 h 561"/>
                  <a:gd name="T10" fmla="*/ 487 w 1065"/>
                  <a:gd name="T11" fmla="*/ 124 h 561"/>
                  <a:gd name="T12" fmla="*/ 488 w 1065"/>
                  <a:gd name="T13" fmla="*/ 49 h 561"/>
                  <a:gd name="T14" fmla="*/ 495 w 1065"/>
                  <a:gd name="T15" fmla="*/ 27 h 561"/>
                  <a:gd name="T16" fmla="*/ 508 w 1065"/>
                  <a:gd name="T17" fmla="*/ 0 h 561"/>
                  <a:gd name="T18" fmla="*/ 547 w 1065"/>
                  <a:gd name="T19" fmla="*/ 0 h 561"/>
                  <a:gd name="T20" fmla="*/ 560 w 1065"/>
                  <a:gd name="T21" fmla="*/ 34 h 561"/>
                  <a:gd name="T22" fmla="*/ 555 w 1065"/>
                  <a:gd name="T23" fmla="*/ 71 h 561"/>
                  <a:gd name="T24" fmla="*/ 553 w 1065"/>
                  <a:gd name="T25" fmla="*/ 95 h 561"/>
                  <a:gd name="T26" fmla="*/ 559 w 1065"/>
                  <a:gd name="T27" fmla="*/ 221 h 561"/>
                  <a:gd name="T28" fmla="*/ 589 w 1065"/>
                  <a:gd name="T29" fmla="*/ 264 h 561"/>
                  <a:gd name="T30" fmla="*/ 667 w 1065"/>
                  <a:gd name="T31" fmla="*/ 263 h 561"/>
                  <a:gd name="T32" fmla="*/ 684 w 1065"/>
                  <a:gd name="T33" fmla="*/ 255 h 561"/>
                  <a:gd name="T34" fmla="*/ 719 w 1065"/>
                  <a:gd name="T35" fmla="*/ 236 h 561"/>
                  <a:gd name="T36" fmla="*/ 735 w 1065"/>
                  <a:gd name="T37" fmla="*/ 236 h 561"/>
                  <a:gd name="T38" fmla="*/ 735 w 1065"/>
                  <a:gd name="T39" fmla="*/ 287 h 561"/>
                  <a:gd name="T40" fmla="*/ 731 w 1065"/>
                  <a:gd name="T41" fmla="*/ 295 h 561"/>
                  <a:gd name="T42" fmla="*/ 716 w 1065"/>
                  <a:gd name="T43" fmla="*/ 309 h 561"/>
                  <a:gd name="T44" fmla="*/ 716 w 1065"/>
                  <a:gd name="T45" fmla="*/ 369 h 561"/>
                  <a:gd name="T46" fmla="*/ 726 w 1065"/>
                  <a:gd name="T47" fmla="*/ 377 h 561"/>
                  <a:gd name="T48" fmla="*/ 841 w 1065"/>
                  <a:gd name="T49" fmla="*/ 371 h 561"/>
                  <a:gd name="T50" fmla="*/ 890 w 1065"/>
                  <a:gd name="T51" fmla="*/ 331 h 561"/>
                  <a:gd name="T52" fmla="*/ 882 w 1065"/>
                  <a:gd name="T53" fmla="*/ 401 h 561"/>
                  <a:gd name="T54" fmla="*/ 921 w 1065"/>
                  <a:gd name="T55" fmla="*/ 460 h 561"/>
                  <a:gd name="T56" fmla="*/ 1043 w 1065"/>
                  <a:gd name="T57" fmla="*/ 452 h 561"/>
                  <a:gd name="T58" fmla="*/ 1065 w 1065"/>
                  <a:gd name="T59" fmla="*/ 438 h 561"/>
                  <a:gd name="T60" fmla="*/ 998 w 1065"/>
                  <a:gd name="T61" fmla="*/ 529 h 561"/>
                  <a:gd name="T62" fmla="*/ 934 w 1065"/>
                  <a:gd name="T63" fmla="*/ 534 h 561"/>
                  <a:gd name="T64" fmla="*/ 931 w 1065"/>
                  <a:gd name="T65" fmla="*/ 532 h 561"/>
                  <a:gd name="T66" fmla="*/ 771 w 1065"/>
                  <a:gd name="T67" fmla="*/ 488 h 561"/>
                  <a:gd name="T68" fmla="*/ 243 w 1065"/>
                  <a:gd name="T69" fmla="*/ 489 h 561"/>
                  <a:gd name="T70" fmla="*/ 212 w 1065"/>
                  <a:gd name="T71" fmla="*/ 498 h 561"/>
                  <a:gd name="T72" fmla="*/ 144 w 1065"/>
                  <a:gd name="T73" fmla="*/ 541 h 561"/>
                  <a:gd name="T74" fmla="*/ 53 w 1065"/>
                  <a:gd name="T75" fmla="*/ 527 h 561"/>
                  <a:gd name="T76" fmla="*/ 33 w 1065"/>
                  <a:gd name="T77" fmla="*/ 497 h 561"/>
                  <a:gd name="T78" fmla="*/ 0 w 1065"/>
                  <a:gd name="T79" fmla="*/ 437 h 561"/>
                  <a:gd name="T80" fmla="*/ 101 w 1065"/>
                  <a:gd name="T81" fmla="*/ 469 h 561"/>
                  <a:gd name="T82" fmla="*/ 137 w 1065"/>
                  <a:gd name="T83" fmla="*/ 464 h 561"/>
                  <a:gd name="T84" fmla="*/ 175 w 1065"/>
                  <a:gd name="T85" fmla="*/ 417 h 561"/>
                  <a:gd name="T86" fmla="*/ 175 w 1065"/>
                  <a:gd name="T87" fmla="*/ 328 h 561"/>
                  <a:gd name="T88" fmla="*/ 189 w 1065"/>
                  <a:gd name="T89" fmla="*/ 341 h 561"/>
                  <a:gd name="T90" fmla="*/ 247 w 1065"/>
                  <a:gd name="T91" fmla="*/ 384 h 561"/>
                  <a:gd name="T92" fmla="*/ 338 w 1065"/>
                  <a:gd name="T93" fmla="*/ 368 h 561"/>
                  <a:gd name="T94" fmla="*/ 342 w 1065"/>
                  <a:gd name="T95" fmla="*/ 358 h 561"/>
                  <a:gd name="T96" fmla="*/ 339 w 1065"/>
                  <a:gd name="T97" fmla="*/ 312 h 561"/>
                  <a:gd name="T98" fmla="*/ 338 w 1065"/>
                  <a:gd name="T99" fmla="*/ 306 h 561"/>
                  <a:gd name="T100" fmla="*/ 318 w 1065"/>
                  <a:gd name="T101" fmla="*/ 235 h 561"/>
                  <a:gd name="T102" fmla="*/ 372 w 1065"/>
                  <a:gd name="T103" fmla="*/ 235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065" h="561">
                    <a:moveTo>
                      <a:pt x="372" y="235"/>
                    </a:moveTo>
                    <a:cubicBezTo>
                      <a:pt x="374" y="260"/>
                      <a:pt x="389" y="266"/>
                      <a:pt x="412" y="264"/>
                    </a:cubicBezTo>
                    <a:cubicBezTo>
                      <a:pt x="432" y="262"/>
                      <a:pt x="453" y="264"/>
                      <a:pt x="474" y="264"/>
                    </a:cubicBezTo>
                    <a:cubicBezTo>
                      <a:pt x="492" y="263"/>
                      <a:pt x="496" y="255"/>
                      <a:pt x="494" y="237"/>
                    </a:cubicBezTo>
                    <a:cubicBezTo>
                      <a:pt x="489" y="202"/>
                      <a:pt x="488" y="168"/>
                      <a:pt x="486" y="134"/>
                    </a:cubicBezTo>
                    <a:cubicBezTo>
                      <a:pt x="485" y="130"/>
                      <a:pt x="485" y="127"/>
                      <a:pt x="487" y="124"/>
                    </a:cubicBezTo>
                    <a:cubicBezTo>
                      <a:pt x="497" y="99"/>
                      <a:pt x="506" y="75"/>
                      <a:pt x="488" y="49"/>
                    </a:cubicBezTo>
                    <a:cubicBezTo>
                      <a:pt x="485" y="45"/>
                      <a:pt x="492" y="35"/>
                      <a:pt x="495" y="27"/>
                    </a:cubicBezTo>
                    <a:cubicBezTo>
                      <a:pt x="499" y="19"/>
                      <a:pt x="503" y="11"/>
                      <a:pt x="508" y="0"/>
                    </a:cubicBezTo>
                    <a:cubicBezTo>
                      <a:pt x="520" y="0"/>
                      <a:pt x="534" y="0"/>
                      <a:pt x="547" y="0"/>
                    </a:cubicBezTo>
                    <a:cubicBezTo>
                      <a:pt x="551" y="12"/>
                      <a:pt x="555" y="23"/>
                      <a:pt x="560" y="34"/>
                    </a:cubicBezTo>
                    <a:cubicBezTo>
                      <a:pt x="566" y="48"/>
                      <a:pt x="566" y="60"/>
                      <a:pt x="555" y="71"/>
                    </a:cubicBezTo>
                    <a:cubicBezTo>
                      <a:pt x="546" y="79"/>
                      <a:pt x="548" y="86"/>
                      <a:pt x="553" y="95"/>
                    </a:cubicBezTo>
                    <a:cubicBezTo>
                      <a:pt x="575" y="136"/>
                      <a:pt x="572" y="179"/>
                      <a:pt x="559" y="221"/>
                    </a:cubicBezTo>
                    <a:cubicBezTo>
                      <a:pt x="550" y="252"/>
                      <a:pt x="556" y="264"/>
                      <a:pt x="589" y="264"/>
                    </a:cubicBezTo>
                    <a:cubicBezTo>
                      <a:pt x="615" y="264"/>
                      <a:pt x="641" y="264"/>
                      <a:pt x="667" y="263"/>
                    </a:cubicBezTo>
                    <a:cubicBezTo>
                      <a:pt x="673" y="263"/>
                      <a:pt x="684" y="259"/>
                      <a:pt x="684" y="255"/>
                    </a:cubicBezTo>
                    <a:cubicBezTo>
                      <a:pt x="689" y="234"/>
                      <a:pt x="704" y="236"/>
                      <a:pt x="719" y="236"/>
                    </a:cubicBezTo>
                    <a:cubicBezTo>
                      <a:pt x="724" y="236"/>
                      <a:pt x="729" y="236"/>
                      <a:pt x="735" y="236"/>
                    </a:cubicBezTo>
                    <a:cubicBezTo>
                      <a:pt x="735" y="254"/>
                      <a:pt x="736" y="270"/>
                      <a:pt x="735" y="287"/>
                    </a:cubicBezTo>
                    <a:cubicBezTo>
                      <a:pt x="735" y="289"/>
                      <a:pt x="733" y="292"/>
                      <a:pt x="731" y="295"/>
                    </a:cubicBezTo>
                    <a:cubicBezTo>
                      <a:pt x="726" y="300"/>
                      <a:pt x="716" y="304"/>
                      <a:pt x="716" y="309"/>
                    </a:cubicBezTo>
                    <a:cubicBezTo>
                      <a:pt x="714" y="329"/>
                      <a:pt x="715" y="349"/>
                      <a:pt x="716" y="369"/>
                    </a:cubicBezTo>
                    <a:cubicBezTo>
                      <a:pt x="716" y="372"/>
                      <a:pt x="722" y="375"/>
                      <a:pt x="726" y="377"/>
                    </a:cubicBezTo>
                    <a:cubicBezTo>
                      <a:pt x="765" y="397"/>
                      <a:pt x="804" y="398"/>
                      <a:pt x="841" y="371"/>
                    </a:cubicBezTo>
                    <a:cubicBezTo>
                      <a:pt x="857" y="358"/>
                      <a:pt x="873" y="345"/>
                      <a:pt x="890" y="331"/>
                    </a:cubicBezTo>
                    <a:cubicBezTo>
                      <a:pt x="887" y="356"/>
                      <a:pt x="884" y="378"/>
                      <a:pt x="882" y="401"/>
                    </a:cubicBezTo>
                    <a:cubicBezTo>
                      <a:pt x="880" y="434"/>
                      <a:pt x="890" y="448"/>
                      <a:pt x="921" y="460"/>
                    </a:cubicBezTo>
                    <a:cubicBezTo>
                      <a:pt x="963" y="477"/>
                      <a:pt x="1004" y="478"/>
                      <a:pt x="1043" y="452"/>
                    </a:cubicBezTo>
                    <a:cubicBezTo>
                      <a:pt x="1048" y="448"/>
                      <a:pt x="1054" y="445"/>
                      <a:pt x="1065" y="438"/>
                    </a:cubicBezTo>
                    <a:cubicBezTo>
                      <a:pt x="1044" y="475"/>
                      <a:pt x="1027" y="507"/>
                      <a:pt x="998" y="529"/>
                    </a:cubicBezTo>
                    <a:cubicBezTo>
                      <a:pt x="978" y="545"/>
                      <a:pt x="957" y="545"/>
                      <a:pt x="934" y="534"/>
                    </a:cubicBezTo>
                    <a:cubicBezTo>
                      <a:pt x="933" y="533"/>
                      <a:pt x="932" y="533"/>
                      <a:pt x="931" y="532"/>
                    </a:cubicBezTo>
                    <a:cubicBezTo>
                      <a:pt x="884" y="492"/>
                      <a:pt x="830" y="487"/>
                      <a:pt x="771" y="488"/>
                    </a:cubicBezTo>
                    <a:cubicBezTo>
                      <a:pt x="595" y="491"/>
                      <a:pt x="419" y="489"/>
                      <a:pt x="243" y="489"/>
                    </a:cubicBezTo>
                    <a:cubicBezTo>
                      <a:pt x="233" y="489"/>
                      <a:pt x="221" y="493"/>
                      <a:pt x="212" y="498"/>
                    </a:cubicBezTo>
                    <a:cubicBezTo>
                      <a:pt x="189" y="512"/>
                      <a:pt x="167" y="527"/>
                      <a:pt x="144" y="541"/>
                    </a:cubicBezTo>
                    <a:cubicBezTo>
                      <a:pt x="112" y="561"/>
                      <a:pt x="77" y="556"/>
                      <a:pt x="53" y="527"/>
                    </a:cubicBezTo>
                    <a:cubicBezTo>
                      <a:pt x="46" y="517"/>
                      <a:pt x="39" y="507"/>
                      <a:pt x="33" y="497"/>
                    </a:cubicBezTo>
                    <a:cubicBezTo>
                      <a:pt x="23" y="479"/>
                      <a:pt x="13" y="460"/>
                      <a:pt x="0" y="437"/>
                    </a:cubicBezTo>
                    <a:cubicBezTo>
                      <a:pt x="35" y="457"/>
                      <a:pt x="65" y="474"/>
                      <a:pt x="101" y="469"/>
                    </a:cubicBezTo>
                    <a:cubicBezTo>
                      <a:pt x="113" y="467"/>
                      <a:pt x="125" y="467"/>
                      <a:pt x="137" y="464"/>
                    </a:cubicBezTo>
                    <a:cubicBezTo>
                      <a:pt x="166" y="458"/>
                      <a:pt x="175" y="447"/>
                      <a:pt x="175" y="417"/>
                    </a:cubicBezTo>
                    <a:cubicBezTo>
                      <a:pt x="175" y="388"/>
                      <a:pt x="175" y="359"/>
                      <a:pt x="175" y="328"/>
                    </a:cubicBezTo>
                    <a:cubicBezTo>
                      <a:pt x="179" y="332"/>
                      <a:pt x="184" y="337"/>
                      <a:pt x="189" y="341"/>
                    </a:cubicBezTo>
                    <a:cubicBezTo>
                      <a:pt x="208" y="356"/>
                      <a:pt x="227" y="371"/>
                      <a:pt x="247" y="384"/>
                    </a:cubicBezTo>
                    <a:cubicBezTo>
                      <a:pt x="274" y="400"/>
                      <a:pt x="317" y="392"/>
                      <a:pt x="338" y="368"/>
                    </a:cubicBezTo>
                    <a:cubicBezTo>
                      <a:pt x="341" y="365"/>
                      <a:pt x="343" y="361"/>
                      <a:pt x="342" y="358"/>
                    </a:cubicBezTo>
                    <a:cubicBezTo>
                      <a:pt x="342" y="342"/>
                      <a:pt x="341" y="327"/>
                      <a:pt x="339" y="312"/>
                    </a:cubicBezTo>
                    <a:cubicBezTo>
                      <a:pt x="339" y="310"/>
                      <a:pt x="339" y="306"/>
                      <a:pt x="338" y="306"/>
                    </a:cubicBezTo>
                    <a:cubicBezTo>
                      <a:pt x="304" y="290"/>
                      <a:pt x="326" y="260"/>
                      <a:pt x="318" y="235"/>
                    </a:cubicBezTo>
                    <a:cubicBezTo>
                      <a:pt x="336" y="235"/>
                      <a:pt x="353" y="235"/>
                      <a:pt x="372" y="2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Freeform 53">
                <a:extLst>
                  <a:ext uri="{FF2B5EF4-FFF2-40B4-BE49-F238E27FC236}">
                    <a16:creationId xmlns:a16="http://schemas.microsoft.com/office/drawing/2014/main" id="{5074DC18-1080-154E-B00B-7ADE2C172988}"/>
                  </a:ext>
                </a:extLst>
              </p:cNvPr>
              <p:cNvSpPr>
                <a:spLocks/>
              </p:cNvSpPr>
              <p:nvPr/>
            </p:nvSpPr>
            <p:spPr bwMode="auto">
              <a:xfrm>
                <a:off x="5633099" y="2552137"/>
                <a:ext cx="924631" cy="479308"/>
              </a:xfrm>
              <a:custGeom>
                <a:avLst/>
                <a:gdLst>
                  <a:gd name="T0" fmla="*/ 30 w 1898"/>
                  <a:gd name="T1" fmla="*/ 973 h 984"/>
                  <a:gd name="T2" fmla="*/ 0 w 1898"/>
                  <a:gd name="T3" fmla="*/ 973 h 984"/>
                  <a:gd name="T4" fmla="*/ 400 w 1898"/>
                  <a:gd name="T5" fmla="*/ 243 h 984"/>
                  <a:gd name="T6" fmla="*/ 1421 w 1898"/>
                  <a:gd name="T7" fmla="*/ 195 h 984"/>
                  <a:gd name="T8" fmla="*/ 1898 w 1898"/>
                  <a:gd name="T9" fmla="*/ 978 h 984"/>
                  <a:gd name="T10" fmla="*/ 1862 w 1898"/>
                  <a:gd name="T11" fmla="*/ 961 h 984"/>
                  <a:gd name="T12" fmla="*/ 1623 w 1898"/>
                  <a:gd name="T13" fmla="*/ 396 h 984"/>
                  <a:gd name="T14" fmla="*/ 1090 w 1898"/>
                  <a:gd name="T15" fmla="*/ 110 h 984"/>
                  <a:gd name="T16" fmla="*/ 52 w 1898"/>
                  <a:gd name="T17" fmla="*/ 826 h 984"/>
                  <a:gd name="T18" fmla="*/ 30 w 1898"/>
                  <a:gd name="T19" fmla="*/ 973 h 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98" h="984">
                    <a:moveTo>
                      <a:pt x="30" y="973"/>
                    </a:moveTo>
                    <a:cubicBezTo>
                      <a:pt x="22" y="973"/>
                      <a:pt x="13" y="973"/>
                      <a:pt x="0" y="973"/>
                    </a:cubicBezTo>
                    <a:cubicBezTo>
                      <a:pt x="21" y="667"/>
                      <a:pt x="149" y="417"/>
                      <a:pt x="400" y="243"/>
                    </a:cubicBezTo>
                    <a:cubicBezTo>
                      <a:pt x="727" y="18"/>
                      <a:pt x="1075" y="0"/>
                      <a:pt x="1421" y="195"/>
                    </a:cubicBezTo>
                    <a:cubicBezTo>
                      <a:pt x="1721" y="365"/>
                      <a:pt x="1872" y="635"/>
                      <a:pt x="1898" y="978"/>
                    </a:cubicBezTo>
                    <a:cubicBezTo>
                      <a:pt x="1869" y="984"/>
                      <a:pt x="1864" y="981"/>
                      <a:pt x="1862" y="961"/>
                    </a:cubicBezTo>
                    <a:cubicBezTo>
                      <a:pt x="1849" y="745"/>
                      <a:pt x="1769" y="556"/>
                      <a:pt x="1623" y="396"/>
                    </a:cubicBezTo>
                    <a:cubicBezTo>
                      <a:pt x="1479" y="239"/>
                      <a:pt x="1301" y="143"/>
                      <a:pt x="1090" y="110"/>
                    </a:cubicBezTo>
                    <a:cubicBezTo>
                      <a:pt x="608" y="35"/>
                      <a:pt x="151" y="350"/>
                      <a:pt x="52" y="826"/>
                    </a:cubicBezTo>
                    <a:cubicBezTo>
                      <a:pt x="42" y="874"/>
                      <a:pt x="37" y="922"/>
                      <a:pt x="30" y="9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Freeform 54">
                <a:extLst>
                  <a:ext uri="{FF2B5EF4-FFF2-40B4-BE49-F238E27FC236}">
                    <a16:creationId xmlns:a16="http://schemas.microsoft.com/office/drawing/2014/main" id="{57F46CAE-2606-BE43-B625-D7A8121466CC}"/>
                  </a:ext>
                </a:extLst>
              </p:cNvPr>
              <p:cNvSpPr>
                <a:spLocks/>
              </p:cNvSpPr>
              <p:nvPr/>
            </p:nvSpPr>
            <p:spPr bwMode="auto">
              <a:xfrm>
                <a:off x="5776364" y="3375691"/>
                <a:ext cx="636929" cy="180766"/>
              </a:xfrm>
              <a:custGeom>
                <a:avLst/>
                <a:gdLst>
                  <a:gd name="T0" fmla="*/ 0 w 1307"/>
                  <a:gd name="T1" fmla="*/ 5 h 371"/>
                  <a:gd name="T2" fmla="*/ 65 w 1307"/>
                  <a:gd name="T3" fmla="*/ 22 h 371"/>
                  <a:gd name="T4" fmla="*/ 528 w 1307"/>
                  <a:gd name="T5" fmla="*/ 230 h 371"/>
                  <a:gd name="T6" fmla="*/ 1242 w 1307"/>
                  <a:gd name="T7" fmla="*/ 24 h 371"/>
                  <a:gd name="T8" fmla="*/ 1307 w 1307"/>
                  <a:gd name="T9" fmla="*/ 5 h 371"/>
                  <a:gd name="T10" fmla="*/ 0 w 1307"/>
                  <a:gd name="T11" fmla="*/ 5 h 371"/>
                </a:gdLst>
                <a:ahLst/>
                <a:cxnLst>
                  <a:cxn ang="0">
                    <a:pos x="T0" y="T1"/>
                  </a:cxn>
                  <a:cxn ang="0">
                    <a:pos x="T2" y="T3"/>
                  </a:cxn>
                  <a:cxn ang="0">
                    <a:pos x="T4" y="T5"/>
                  </a:cxn>
                  <a:cxn ang="0">
                    <a:pos x="T6" y="T7"/>
                  </a:cxn>
                  <a:cxn ang="0">
                    <a:pos x="T8" y="T9"/>
                  </a:cxn>
                  <a:cxn ang="0">
                    <a:pos x="T10" y="T11"/>
                  </a:cxn>
                </a:cxnLst>
                <a:rect l="0" t="0" r="r" b="b"/>
                <a:pathLst>
                  <a:path w="1307" h="371">
                    <a:moveTo>
                      <a:pt x="0" y="5"/>
                    </a:moveTo>
                    <a:cubicBezTo>
                      <a:pt x="26" y="0"/>
                      <a:pt x="45" y="6"/>
                      <a:pt x="65" y="22"/>
                    </a:cubicBezTo>
                    <a:cubicBezTo>
                      <a:pt x="199" y="136"/>
                      <a:pt x="354" y="207"/>
                      <a:pt x="528" y="230"/>
                    </a:cubicBezTo>
                    <a:cubicBezTo>
                      <a:pt x="795" y="264"/>
                      <a:pt x="1033" y="195"/>
                      <a:pt x="1242" y="24"/>
                    </a:cubicBezTo>
                    <a:cubicBezTo>
                      <a:pt x="1270" y="1"/>
                      <a:pt x="1271" y="0"/>
                      <a:pt x="1307" y="5"/>
                    </a:cubicBezTo>
                    <a:cubicBezTo>
                      <a:pt x="975" y="346"/>
                      <a:pt x="369" y="371"/>
                      <a:pt x="0"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 name="Freeform 55">
                <a:extLst>
                  <a:ext uri="{FF2B5EF4-FFF2-40B4-BE49-F238E27FC236}">
                    <a16:creationId xmlns:a16="http://schemas.microsoft.com/office/drawing/2014/main" id="{E98E3A2A-91BD-5E4A-88BB-C7C0303335A6}"/>
                  </a:ext>
                </a:extLst>
              </p:cNvPr>
              <p:cNvSpPr>
                <a:spLocks/>
              </p:cNvSpPr>
              <p:nvPr/>
            </p:nvSpPr>
            <p:spPr bwMode="auto">
              <a:xfrm>
                <a:off x="5573332" y="3340827"/>
                <a:ext cx="1049438" cy="9668"/>
              </a:xfrm>
              <a:custGeom>
                <a:avLst/>
                <a:gdLst>
                  <a:gd name="T0" fmla="*/ 2154 w 2154"/>
                  <a:gd name="T1" fmla="*/ 0 h 20"/>
                  <a:gd name="T2" fmla="*/ 2127 w 2154"/>
                  <a:gd name="T3" fmla="*/ 20 h 20"/>
                  <a:gd name="T4" fmla="*/ 28 w 2154"/>
                  <a:gd name="T5" fmla="*/ 20 h 20"/>
                  <a:gd name="T6" fmla="*/ 0 w 2154"/>
                  <a:gd name="T7" fmla="*/ 0 h 20"/>
                  <a:gd name="T8" fmla="*/ 2154 w 2154"/>
                  <a:gd name="T9" fmla="*/ 0 h 20"/>
                </a:gdLst>
                <a:ahLst/>
                <a:cxnLst>
                  <a:cxn ang="0">
                    <a:pos x="T0" y="T1"/>
                  </a:cxn>
                  <a:cxn ang="0">
                    <a:pos x="T2" y="T3"/>
                  </a:cxn>
                  <a:cxn ang="0">
                    <a:pos x="T4" y="T5"/>
                  </a:cxn>
                  <a:cxn ang="0">
                    <a:pos x="T6" y="T7"/>
                  </a:cxn>
                  <a:cxn ang="0">
                    <a:pos x="T8" y="T9"/>
                  </a:cxn>
                </a:cxnLst>
                <a:rect l="0" t="0" r="r" b="b"/>
                <a:pathLst>
                  <a:path w="2154" h="20">
                    <a:moveTo>
                      <a:pt x="2154" y="0"/>
                    </a:moveTo>
                    <a:cubicBezTo>
                      <a:pt x="2150" y="16"/>
                      <a:pt x="2141" y="20"/>
                      <a:pt x="2127" y="20"/>
                    </a:cubicBezTo>
                    <a:cubicBezTo>
                      <a:pt x="1427" y="19"/>
                      <a:pt x="727" y="19"/>
                      <a:pt x="28" y="20"/>
                    </a:cubicBezTo>
                    <a:cubicBezTo>
                      <a:pt x="13" y="20"/>
                      <a:pt x="3" y="17"/>
                      <a:pt x="0" y="0"/>
                    </a:cubicBezTo>
                    <a:cubicBezTo>
                      <a:pt x="718" y="0"/>
                      <a:pt x="1435" y="0"/>
                      <a:pt x="215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 name="Freeform 56">
                <a:extLst>
                  <a:ext uri="{FF2B5EF4-FFF2-40B4-BE49-F238E27FC236}">
                    <a16:creationId xmlns:a16="http://schemas.microsoft.com/office/drawing/2014/main" id="{FEBBAC6C-5C6B-8D45-867F-471FE82332AD}"/>
                  </a:ext>
                </a:extLst>
              </p:cNvPr>
              <p:cNvSpPr>
                <a:spLocks/>
              </p:cNvSpPr>
              <p:nvPr/>
            </p:nvSpPr>
            <p:spPr bwMode="auto">
              <a:xfrm>
                <a:off x="5585051" y="3363679"/>
                <a:ext cx="1026000" cy="9668"/>
              </a:xfrm>
              <a:custGeom>
                <a:avLst/>
                <a:gdLst>
                  <a:gd name="T0" fmla="*/ 2106 w 2106"/>
                  <a:gd name="T1" fmla="*/ 0 h 20"/>
                  <a:gd name="T2" fmla="*/ 2080 w 2106"/>
                  <a:gd name="T3" fmla="*/ 20 h 20"/>
                  <a:gd name="T4" fmla="*/ 26 w 2106"/>
                  <a:gd name="T5" fmla="*/ 20 h 20"/>
                  <a:gd name="T6" fmla="*/ 0 w 2106"/>
                  <a:gd name="T7" fmla="*/ 0 h 20"/>
                  <a:gd name="T8" fmla="*/ 2106 w 2106"/>
                  <a:gd name="T9" fmla="*/ 0 h 20"/>
                </a:gdLst>
                <a:ahLst/>
                <a:cxnLst>
                  <a:cxn ang="0">
                    <a:pos x="T0" y="T1"/>
                  </a:cxn>
                  <a:cxn ang="0">
                    <a:pos x="T2" y="T3"/>
                  </a:cxn>
                  <a:cxn ang="0">
                    <a:pos x="T4" y="T5"/>
                  </a:cxn>
                  <a:cxn ang="0">
                    <a:pos x="T6" y="T7"/>
                  </a:cxn>
                  <a:cxn ang="0">
                    <a:pos x="T8" y="T9"/>
                  </a:cxn>
                </a:cxnLst>
                <a:rect l="0" t="0" r="r" b="b"/>
                <a:pathLst>
                  <a:path w="2106" h="20">
                    <a:moveTo>
                      <a:pt x="2106" y="0"/>
                    </a:moveTo>
                    <a:cubicBezTo>
                      <a:pt x="2102" y="17"/>
                      <a:pt x="2094" y="20"/>
                      <a:pt x="2080" y="20"/>
                    </a:cubicBezTo>
                    <a:cubicBezTo>
                      <a:pt x="1395" y="20"/>
                      <a:pt x="710" y="20"/>
                      <a:pt x="26" y="20"/>
                    </a:cubicBezTo>
                    <a:cubicBezTo>
                      <a:pt x="11" y="20"/>
                      <a:pt x="3" y="16"/>
                      <a:pt x="0" y="0"/>
                    </a:cubicBezTo>
                    <a:cubicBezTo>
                      <a:pt x="702" y="0"/>
                      <a:pt x="1403" y="0"/>
                      <a:pt x="210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 name="Freeform 57">
                <a:extLst>
                  <a:ext uri="{FF2B5EF4-FFF2-40B4-BE49-F238E27FC236}">
                    <a16:creationId xmlns:a16="http://schemas.microsoft.com/office/drawing/2014/main" id="{4EA0E7CB-A813-4040-A7D9-A8E886F15113}"/>
                  </a:ext>
                </a:extLst>
              </p:cNvPr>
              <p:cNvSpPr>
                <a:spLocks/>
              </p:cNvSpPr>
              <p:nvPr/>
            </p:nvSpPr>
            <p:spPr bwMode="auto">
              <a:xfrm>
                <a:off x="5878319" y="3325007"/>
                <a:ext cx="440342" cy="2637"/>
              </a:xfrm>
              <a:custGeom>
                <a:avLst/>
                <a:gdLst>
                  <a:gd name="T0" fmla="*/ 904 w 904"/>
                  <a:gd name="T1" fmla="*/ 5 h 5"/>
                  <a:gd name="T2" fmla="*/ 0 w 904"/>
                  <a:gd name="T3" fmla="*/ 5 h 5"/>
                  <a:gd name="T4" fmla="*/ 0 w 904"/>
                  <a:gd name="T5" fmla="*/ 0 h 5"/>
                  <a:gd name="T6" fmla="*/ 904 w 904"/>
                  <a:gd name="T7" fmla="*/ 0 h 5"/>
                  <a:gd name="T8" fmla="*/ 904 w 904"/>
                  <a:gd name="T9" fmla="*/ 5 h 5"/>
                </a:gdLst>
                <a:ahLst/>
                <a:cxnLst>
                  <a:cxn ang="0">
                    <a:pos x="T0" y="T1"/>
                  </a:cxn>
                  <a:cxn ang="0">
                    <a:pos x="T2" y="T3"/>
                  </a:cxn>
                  <a:cxn ang="0">
                    <a:pos x="T4" y="T5"/>
                  </a:cxn>
                  <a:cxn ang="0">
                    <a:pos x="T6" y="T7"/>
                  </a:cxn>
                  <a:cxn ang="0">
                    <a:pos x="T8" y="T9"/>
                  </a:cxn>
                </a:cxnLst>
                <a:rect l="0" t="0" r="r" b="b"/>
                <a:pathLst>
                  <a:path w="904" h="5">
                    <a:moveTo>
                      <a:pt x="904" y="5"/>
                    </a:moveTo>
                    <a:cubicBezTo>
                      <a:pt x="603" y="5"/>
                      <a:pt x="301" y="5"/>
                      <a:pt x="0" y="5"/>
                    </a:cubicBezTo>
                    <a:cubicBezTo>
                      <a:pt x="0" y="3"/>
                      <a:pt x="0" y="2"/>
                      <a:pt x="0" y="0"/>
                    </a:cubicBezTo>
                    <a:cubicBezTo>
                      <a:pt x="301" y="0"/>
                      <a:pt x="603" y="0"/>
                      <a:pt x="904" y="0"/>
                    </a:cubicBezTo>
                    <a:cubicBezTo>
                      <a:pt x="904" y="2"/>
                      <a:pt x="904" y="3"/>
                      <a:pt x="904"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 name="Freeform 58">
                <a:extLst>
                  <a:ext uri="{FF2B5EF4-FFF2-40B4-BE49-F238E27FC236}">
                    <a16:creationId xmlns:a16="http://schemas.microsoft.com/office/drawing/2014/main" id="{14ED8205-2957-424D-B4DF-0F96F7FAE272}"/>
                  </a:ext>
                </a:extLst>
              </p:cNvPr>
              <p:cNvSpPr>
                <a:spLocks/>
              </p:cNvSpPr>
              <p:nvPr/>
            </p:nvSpPr>
            <p:spPr bwMode="auto">
              <a:xfrm>
                <a:off x="5885936" y="3310065"/>
                <a:ext cx="424814" cy="2344"/>
              </a:xfrm>
              <a:custGeom>
                <a:avLst/>
                <a:gdLst>
                  <a:gd name="T0" fmla="*/ 0 w 872"/>
                  <a:gd name="T1" fmla="*/ 0 h 5"/>
                  <a:gd name="T2" fmla="*/ 872 w 872"/>
                  <a:gd name="T3" fmla="*/ 0 h 5"/>
                  <a:gd name="T4" fmla="*/ 872 w 872"/>
                  <a:gd name="T5" fmla="*/ 5 h 5"/>
                  <a:gd name="T6" fmla="*/ 0 w 872"/>
                  <a:gd name="T7" fmla="*/ 5 h 5"/>
                  <a:gd name="T8" fmla="*/ 0 w 872"/>
                  <a:gd name="T9" fmla="*/ 0 h 5"/>
                </a:gdLst>
                <a:ahLst/>
                <a:cxnLst>
                  <a:cxn ang="0">
                    <a:pos x="T0" y="T1"/>
                  </a:cxn>
                  <a:cxn ang="0">
                    <a:pos x="T2" y="T3"/>
                  </a:cxn>
                  <a:cxn ang="0">
                    <a:pos x="T4" y="T5"/>
                  </a:cxn>
                  <a:cxn ang="0">
                    <a:pos x="T6" y="T7"/>
                  </a:cxn>
                  <a:cxn ang="0">
                    <a:pos x="T8" y="T9"/>
                  </a:cxn>
                </a:cxnLst>
                <a:rect l="0" t="0" r="r" b="b"/>
                <a:pathLst>
                  <a:path w="872" h="5">
                    <a:moveTo>
                      <a:pt x="0" y="0"/>
                    </a:moveTo>
                    <a:cubicBezTo>
                      <a:pt x="291" y="0"/>
                      <a:pt x="582" y="0"/>
                      <a:pt x="872" y="0"/>
                    </a:cubicBezTo>
                    <a:cubicBezTo>
                      <a:pt x="872" y="2"/>
                      <a:pt x="872" y="4"/>
                      <a:pt x="872" y="5"/>
                    </a:cubicBezTo>
                    <a:cubicBezTo>
                      <a:pt x="582" y="5"/>
                      <a:pt x="291" y="5"/>
                      <a:pt x="0" y="5"/>
                    </a:cubicBezTo>
                    <a:cubicBezTo>
                      <a:pt x="0" y="4"/>
                      <a:pt x="0" y="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 name="Freeform 59">
                <a:extLst>
                  <a:ext uri="{FF2B5EF4-FFF2-40B4-BE49-F238E27FC236}">
                    <a16:creationId xmlns:a16="http://schemas.microsoft.com/office/drawing/2014/main" id="{DF61818B-B1B9-D347-A106-8D4C223D7694}"/>
                  </a:ext>
                </a:extLst>
              </p:cNvPr>
              <p:cNvSpPr>
                <a:spLocks/>
              </p:cNvSpPr>
              <p:nvPr/>
            </p:nvSpPr>
            <p:spPr bwMode="auto">
              <a:xfrm>
                <a:off x="5890917" y="3298346"/>
                <a:ext cx="415439" cy="5860"/>
              </a:xfrm>
              <a:custGeom>
                <a:avLst/>
                <a:gdLst>
                  <a:gd name="T0" fmla="*/ 0 w 853"/>
                  <a:gd name="T1" fmla="*/ 0 h 12"/>
                  <a:gd name="T2" fmla="*/ 853 w 853"/>
                  <a:gd name="T3" fmla="*/ 0 h 12"/>
                  <a:gd name="T4" fmla="*/ 0 w 853"/>
                  <a:gd name="T5" fmla="*/ 0 h 12"/>
                </a:gdLst>
                <a:ahLst/>
                <a:cxnLst>
                  <a:cxn ang="0">
                    <a:pos x="T0" y="T1"/>
                  </a:cxn>
                  <a:cxn ang="0">
                    <a:pos x="T2" y="T3"/>
                  </a:cxn>
                  <a:cxn ang="0">
                    <a:pos x="T4" y="T5"/>
                  </a:cxn>
                </a:cxnLst>
                <a:rect l="0" t="0" r="r" b="b"/>
                <a:pathLst>
                  <a:path w="853" h="12">
                    <a:moveTo>
                      <a:pt x="0" y="0"/>
                    </a:moveTo>
                    <a:cubicBezTo>
                      <a:pt x="284" y="0"/>
                      <a:pt x="568" y="0"/>
                      <a:pt x="853" y="0"/>
                    </a:cubicBezTo>
                    <a:cubicBezTo>
                      <a:pt x="843" y="8"/>
                      <a:pt x="34" y="1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 name="Freeform 60">
                <a:extLst>
                  <a:ext uri="{FF2B5EF4-FFF2-40B4-BE49-F238E27FC236}">
                    <a16:creationId xmlns:a16="http://schemas.microsoft.com/office/drawing/2014/main" id="{FEF18F1F-8BDD-7E40-B45D-CDCC30E005C2}"/>
                  </a:ext>
                </a:extLst>
              </p:cNvPr>
              <p:cNvSpPr>
                <a:spLocks/>
              </p:cNvSpPr>
              <p:nvPr/>
            </p:nvSpPr>
            <p:spPr bwMode="auto">
              <a:xfrm>
                <a:off x="5897656" y="3282232"/>
                <a:ext cx="401376" cy="5860"/>
              </a:xfrm>
              <a:custGeom>
                <a:avLst/>
                <a:gdLst>
                  <a:gd name="T0" fmla="*/ 0 w 824"/>
                  <a:gd name="T1" fmla="*/ 0 h 12"/>
                  <a:gd name="T2" fmla="*/ 824 w 824"/>
                  <a:gd name="T3" fmla="*/ 0 h 12"/>
                  <a:gd name="T4" fmla="*/ 0 w 824"/>
                  <a:gd name="T5" fmla="*/ 0 h 12"/>
                </a:gdLst>
                <a:ahLst/>
                <a:cxnLst>
                  <a:cxn ang="0">
                    <a:pos x="T0" y="T1"/>
                  </a:cxn>
                  <a:cxn ang="0">
                    <a:pos x="T2" y="T3"/>
                  </a:cxn>
                  <a:cxn ang="0">
                    <a:pos x="T4" y="T5"/>
                  </a:cxn>
                </a:cxnLst>
                <a:rect l="0" t="0" r="r" b="b"/>
                <a:pathLst>
                  <a:path w="824" h="12">
                    <a:moveTo>
                      <a:pt x="0" y="0"/>
                    </a:moveTo>
                    <a:cubicBezTo>
                      <a:pt x="274" y="0"/>
                      <a:pt x="549" y="0"/>
                      <a:pt x="824" y="0"/>
                    </a:cubicBezTo>
                    <a:cubicBezTo>
                      <a:pt x="813" y="9"/>
                      <a:pt x="28" y="1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 name="Freeform 61">
                <a:extLst>
                  <a:ext uri="{FF2B5EF4-FFF2-40B4-BE49-F238E27FC236}">
                    <a16:creationId xmlns:a16="http://schemas.microsoft.com/office/drawing/2014/main" id="{FB3E30C2-E6E5-204C-8803-388C4932D40B}"/>
                  </a:ext>
                </a:extLst>
              </p:cNvPr>
              <p:cNvSpPr>
                <a:spLocks/>
              </p:cNvSpPr>
              <p:nvPr/>
            </p:nvSpPr>
            <p:spPr bwMode="auto">
              <a:xfrm>
                <a:off x="5904980" y="3271099"/>
                <a:ext cx="387900" cy="5860"/>
              </a:xfrm>
              <a:custGeom>
                <a:avLst/>
                <a:gdLst>
                  <a:gd name="T0" fmla="*/ 0 w 796"/>
                  <a:gd name="T1" fmla="*/ 0 h 12"/>
                  <a:gd name="T2" fmla="*/ 796 w 796"/>
                  <a:gd name="T3" fmla="*/ 0 h 12"/>
                  <a:gd name="T4" fmla="*/ 0 w 796"/>
                  <a:gd name="T5" fmla="*/ 0 h 12"/>
                </a:gdLst>
                <a:ahLst/>
                <a:cxnLst>
                  <a:cxn ang="0">
                    <a:pos x="T0" y="T1"/>
                  </a:cxn>
                  <a:cxn ang="0">
                    <a:pos x="T2" y="T3"/>
                  </a:cxn>
                  <a:cxn ang="0">
                    <a:pos x="T4" y="T5"/>
                  </a:cxn>
                </a:cxnLst>
                <a:rect l="0" t="0" r="r" b="b"/>
                <a:pathLst>
                  <a:path w="796" h="12">
                    <a:moveTo>
                      <a:pt x="0" y="0"/>
                    </a:moveTo>
                    <a:cubicBezTo>
                      <a:pt x="265" y="0"/>
                      <a:pt x="530" y="0"/>
                      <a:pt x="796" y="0"/>
                    </a:cubicBezTo>
                    <a:cubicBezTo>
                      <a:pt x="786" y="8"/>
                      <a:pt x="31" y="1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 name="Freeform 62">
                <a:extLst>
                  <a:ext uri="{FF2B5EF4-FFF2-40B4-BE49-F238E27FC236}">
                    <a16:creationId xmlns:a16="http://schemas.microsoft.com/office/drawing/2014/main" id="{7FA6DF59-B38E-B94A-8534-F64B6EA09135}"/>
                  </a:ext>
                </a:extLst>
              </p:cNvPr>
              <p:cNvSpPr>
                <a:spLocks/>
              </p:cNvSpPr>
              <p:nvPr/>
            </p:nvSpPr>
            <p:spPr bwMode="auto">
              <a:xfrm>
                <a:off x="6166607" y="2957322"/>
                <a:ext cx="47755" cy="13770"/>
              </a:xfrm>
              <a:custGeom>
                <a:avLst/>
                <a:gdLst>
                  <a:gd name="T0" fmla="*/ 0 w 98"/>
                  <a:gd name="T1" fmla="*/ 28 h 28"/>
                  <a:gd name="T2" fmla="*/ 0 w 98"/>
                  <a:gd name="T3" fmla="*/ 0 h 28"/>
                  <a:gd name="T4" fmla="*/ 98 w 98"/>
                  <a:gd name="T5" fmla="*/ 0 h 28"/>
                  <a:gd name="T6" fmla="*/ 98 w 98"/>
                  <a:gd name="T7" fmla="*/ 28 h 28"/>
                  <a:gd name="T8" fmla="*/ 0 w 98"/>
                  <a:gd name="T9" fmla="*/ 28 h 28"/>
                </a:gdLst>
                <a:ahLst/>
                <a:cxnLst>
                  <a:cxn ang="0">
                    <a:pos x="T0" y="T1"/>
                  </a:cxn>
                  <a:cxn ang="0">
                    <a:pos x="T2" y="T3"/>
                  </a:cxn>
                  <a:cxn ang="0">
                    <a:pos x="T4" y="T5"/>
                  </a:cxn>
                  <a:cxn ang="0">
                    <a:pos x="T6" y="T7"/>
                  </a:cxn>
                  <a:cxn ang="0">
                    <a:pos x="T8" y="T9"/>
                  </a:cxn>
                </a:cxnLst>
                <a:rect l="0" t="0" r="r" b="b"/>
                <a:pathLst>
                  <a:path w="98" h="28">
                    <a:moveTo>
                      <a:pt x="0" y="28"/>
                    </a:moveTo>
                    <a:cubicBezTo>
                      <a:pt x="0" y="18"/>
                      <a:pt x="0" y="10"/>
                      <a:pt x="0" y="0"/>
                    </a:cubicBezTo>
                    <a:cubicBezTo>
                      <a:pt x="32" y="0"/>
                      <a:pt x="64" y="0"/>
                      <a:pt x="98" y="0"/>
                    </a:cubicBezTo>
                    <a:cubicBezTo>
                      <a:pt x="98" y="9"/>
                      <a:pt x="98" y="18"/>
                      <a:pt x="98" y="28"/>
                    </a:cubicBezTo>
                    <a:cubicBezTo>
                      <a:pt x="65" y="28"/>
                      <a:pt x="33" y="28"/>
                      <a:pt x="0"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 name="Freeform 63">
                <a:extLst>
                  <a:ext uri="{FF2B5EF4-FFF2-40B4-BE49-F238E27FC236}">
                    <a16:creationId xmlns:a16="http://schemas.microsoft.com/office/drawing/2014/main" id="{9DF43BF0-49EA-B94D-BF61-FDEB9B2B9349}"/>
                  </a:ext>
                </a:extLst>
              </p:cNvPr>
              <p:cNvSpPr>
                <a:spLocks/>
              </p:cNvSpPr>
              <p:nvPr/>
            </p:nvSpPr>
            <p:spPr bwMode="auto">
              <a:xfrm>
                <a:off x="6106254" y="2957322"/>
                <a:ext cx="47755" cy="13184"/>
              </a:xfrm>
              <a:custGeom>
                <a:avLst/>
                <a:gdLst>
                  <a:gd name="T0" fmla="*/ 0 w 98"/>
                  <a:gd name="T1" fmla="*/ 27 h 27"/>
                  <a:gd name="T2" fmla="*/ 0 w 98"/>
                  <a:gd name="T3" fmla="*/ 0 h 27"/>
                  <a:gd name="T4" fmla="*/ 98 w 98"/>
                  <a:gd name="T5" fmla="*/ 0 h 27"/>
                  <a:gd name="T6" fmla="*/ 98 w 98"/>
                  <a:gd name="T7" fmla="*/ 27 h 27"/>
                  <a:gd name="T8" fmla="*/ 0 w 98"/>
                  <a:gd name="T9" fmla="*/ 27 h 27"/>
                </a:gdLst>
                <a:ahLst/>
                <a:cxnLst>
                  <a:cxn ang="0">
                    <a:pos x="T0" y="T1"/>
                  </a:cxn>
                  <a:cxn ang="0">
                    <a:pos x="T2" y="T3"/>
                  </a:cxn>
                  <a:cxn ang="0">
                    <a:pos x="T4" y="T5"/>
                  </a:cxn>
                  <a:cxn ang="0">
                    <a:pos x="T6" y="T7"/>
                  </a:cxn>
                  <a:cxn ang="0">
                    <a:pos x="T8" y="T9"/>
                  </a:cxn>
                </a:cxnLst>
                <a:rect l="0" t="0" r="r" b="b"/>
                <a:pathLst>
                  <a:path w="98" h="27">
                    <a:moveTo>
                      <a:pt x="0" y="27"/>
                    </a:moveTo>
                    <a:cubicBezTo>
                      <a:pt x="0" y="18"/>
                      <a:pt x="0" y="9"/>
                      <a:pt x="0" y="0"/>
                    </a:cubicBezTo>
                    <a:cubicBezTo>
                      <a:pt x="33" y="0"/>
                      <a:pt x="65" y="0"/>
                      <a:pt x="98" y="0"/>
                    </a:cubicBezTo>
                    <a:cubicBezTo>
                      <a:pt x="98" y="9"/>
                      <a:pt x="98" y="17"/>
                      <a:pt x="98" y="27"/>
                    </a:cubicBezTo>
                    <a:cubicBezTo>
                      <a:pt x="66" y="27"/>
                      <a:pt x="34" y="27"/>
                      <a:pt x="0"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 name="Freeform 64">
                <a:extLst>
                  <a:ext uri="{FF2B5EF4-FFF2-40B4-BE49-F238E27FC236}">
                    <a16:creationId xmlns:a16="http://schemas.microsoft.com/office/drawing/2014/main" id="{04D1B093-9F9F-B241-861B-D0DE1643D96E}"/>
                  </a:ext>
                </a:extLst>
              </p:cNvPr>
              <p:cNvSpPr>
                <a:spLocks/>
              </p:cNvSpPr>
              <p:nvPr/>
            </p:nvSpPr>
            <p:spPr bwMode="auto">
              <a:xfrm>
                <a:off x="6045901" y="2957322"/>
                <a:ext cx="47755" cy="13184"/>
              </a:xfrm>
              <a:custGeom>
                <a:avLst/>
                <a:gdLst>
                  <a:gd name="T0" fmla="*/ 98 w 98"/>
                  <a:gd name="T1" fmla="*/ 0 h 27"/>
                  <a:gd name="T2" fmla="*/ 98 w 98"/>
                  <a:gd name="T3" fmla="*/ 27 h 27"/>
                  <a:gd name="T4" fmla="*/ 0 w 98"/>
                  <a:gd name="T5" fmla="*/ 27 h 27"/>
                  <a:gd name="T6" fmla="*/ 0 w 98"/>
                  <a:gd name="T7" fmla="*/ 0 h 27"/>
                  <a:gd name="T8" fmla="*/ 98 w 98"/>
                  <a:gd name="T9" fmla="*/ 0 h 27"/>
                </a:gdLst>
                <a:ahLst/>
                <a:cxnLst>
                  <a:cxn ang="0">
                    <a:pos x="T0" y="T1"/>
                  </a:cxn>
                  <a:cxn ang="0">
                    <a:pos x="T2" y="T3"/>
                  </a:cxn>
                  <a:cxn ang="0">
                    <a:pos x="T4" y="T5"/>
                  </a:cxn>
                  <a:cxn ang="0">
                    <a:pos x="T6" y="T7"/>
                  </a:cxn>
                  <a:cxn ang="0">
                    <a:pos x="T8" y="T9"/>
                  </a:cxn>
                </a:cxnLst>
                <a:rect l="0" t="0" r="r" b="b"/>
                <a:pathLst>
                  <a:path w="98" h="27">
                    <a:moveTo>
                      <a:pt x="98" y="0"/>
                    </a:moveTo>
                    <a:cubicBezTo>
                      <a:pt x="98" y="10"/>
                      <a:pt x="98" y="18"/>
                      <a:pt x="98" y="27"/>
                    </a:cubicBezTo>
                    <a:cubicBezTo>
                      <a:pt x="66" y="27"/>
                      <a:pt x="34" y="27"/>
                      <a:pt x="0" y="27"/>
                    </a:cubicBezTo>
                    <a:cubicBezTo>
                      <a:pt x="0" y="18"/>
                      <a:pt x="0" y="10"/>
                      <a:pt x="0" y="0"/>
                    </a:cubicBezTo>
                    <a:cubicBezTo>
                      <a:pt x="32" y="0"/>
                      <a:pt x="64" y="0"/>
                      <a:pt x="9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 name="Freeform 65">
                <a:extLst>
                  <a:ext uri="{FF2B5EF4-FFF2-40B4-BE49-F238E27FC236}">
                    <a16:creationId xmlns:a16="http://schemas.microsoft.com/office/drawing/2014/main" id="{21B8225D-9AC7-5B44-8538-A6370C2B8E90}"/>
                  </a:ext>
                </a:extLst>
              </p:cNvPr>
              <p:cNvSpPr>
                <a:spLocks/>
              </p:cNvSpPr>
              <p:nvPr/>
            </p:nvSpPr>
            <p:spPr bwMode="auto">
              <a:xfrm>
                <a:off x="5984962" y="2957322"/>
                <a:ext cx="48048" cy="13184"/>
              </a:xfrm>
              <a:custGeom>
                <a:avLst/>
                <a:gdLst>
                  <a:gd name="T0" fmla="*/ 99 w 99"/>
                  <a:gd name="T1" fmla="*/ 0 h 27"/>
                  <a:gd name="T2" fmla="*/ 99 w 99"/>
                  <a:gd name="T3" fmla="*/ 27 h 27"/>
                  <a:gd name="T4" fmla="*/ 0 w 99"/>
                  <a:gd name="T5" fmla="*/ 27 h 27"/>
                  <a:gd name="T6" fmla="*/ 0 w 99"/>
                  <a:gd name="T7" fmla="*/ 0 h 27"/>
                  <a:gd name="T8" fmla="*/ 99 w 99"/>
                  <a:gd name="T9" fmla="*/ 0 h 27"/>
                </a:gdLst>
                <a:ahLst/>
                <a:cxnLst>
                  <a:cxn ang="0">
                    <a:pos x="T0" y="T1"/>
                  </a:cxn>
                  <a:cxn ang="0">
                    <a:pos x="T2" y="T3"/>
                  </a:cxn>
                  <a:cxn ang="0">
                    <a:pos x="T4" y="T5"/>
                  </a:cxn>
                  <a:cxn ang="0">
                    <a:pos x="T6" y="T7"/>
                  </a:cxn>
                  <a:cxn ang="0">
                    <a:pos x="T8" y="T9"/>
                  </a:cxn>
                </a:cxnLst>
                <a:rect l="0" t="0" r="r" b="b"/>
                <a:pathLst>
                  <a:path w="99" h="27">
                    <a:moveTo>
                      <a:pt x="99" y="0"/>
                    </a:moveTo>
                    <a:cubicBezTo>
                      <a:pt x="99" y="10"/>
                      <a:pt x="99" y="18"/>
                      <a:pt x="99" y="27"/>
                    </a:cubicBezTo>
                    <a:cubicBezTo>
                      <a:pt x="66" y="27"/>
                      <a:pt x="34" y="27"/>
                      <a:pt x="0" y="27"/>
                    </a:cubicBezTo>
                    <a:cubicBezTo>
                      <a:pt x="0" y="18"/>
                      <a:pt x="0" y="10"/>
                      <a:pt x="0" y="0"/>
                    </a:cubicBezTo>
                    <a:cubicBezTo>
                      <a:pt x="32" y="0"/>
                      <a:pt x="65" y="0"/>
                      <a:pt x="9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 name="Freeform 66">
                <a:extLst>
                  <a:ext uri="{FF2B5EF4-FFF2-40B4-BE49-F238E27FC236}">
                    <a16:creationId xmlns:a16="http://schemas.microsoft.com/office/drawing/2014/main" id="{3E045A45-3138-2B4C-8971-9EDB5AE0FEEC}"/>
                  </a:ext>
                </a:extLst>
              </p:cNvPr>
              <p:cNvSpPr>
                <a:spLocks/>
              </p:cNvSpPr>
              <p:nvPr/>
            </p:nvSpPr>
            <p:spPr bwMode="auto">
              <a:xfrm>
                <a:off x="5918750" y="2958201"/>
                <a:ext cx="50978" cy="29298"/>
              </a:xfrm>
              <a:custGeom>
                <a:avLst/>
                <a:gdLst>
                  <a:gd name="T0" fmla="*/ 0 w 105"/>
                  <a:gd name="T1" fmla="*/ 33 h 60"/>
                  <a:gd name="T2" fmla="*/ 94 w 105"/>
                  <a:gd name="T3" fmla="*/ 0 h 60"/>
                  <a:gd name="T4" fmla="*/ 105 w 105"/>
                  <a:gd name="T5" fmla="*/ 27 h 60"/>
                  <a:gd name="T6" fmla="*/ 11 w 105"/>
                  <a:gd name="T7" fmla="*/ 60 h 60"/>
                  <a:gd name="T8" fmla="*/ 0 w 105"/>
                  <a:gd name="T9" fmla="*/ 33 h 60"/>
                </a:gdLst>
                <a:ahLst/>
                <a:cxnLst>
                  <a:cxn ang="0">
                    <a:pos x="T0" y="T1"/>
                  </a:cxn>
                  <a:cxn ang="0">
                    <a:pos x="T2" y="T3"/>
                  </a:cxn>
                  <a:cxn ang="0">
                    <a:pos x="T4" y="T5"/>
                  </a:cxn>
                  <a:cxn ang="0">
                    <a:pos x="T6" y="T7"/>
                  </a:cxn>
                  <a:cxn ang="0">
                    <a:pos x="T8" y="T9"/>
                  </a:cxn>
                </a:cxnLst>
                <a:rect l="0" t="0" r="r" b="b"/>
                <a:pathLst>
                  <a:path w="105" h="60">
                    <a:moveTo>
                      <a:pt x="0" y="33"/>
                    </a:moveTo>
                    <a:cubicBezTo>
                      <a:pt x="33" y="22"/>
                      <a:pt x="63" y="11"/>
                      <a:pt x="94" y="0"/>
                    </a:cubicBezTo>
                    <a:cubicBezTo>
                      <a:pt x="98" y="9"/>
                      <a:pt x="101" y="17"/>
                      <a:pt x="105" y="27"/>
                    </a:cubicBezTo>
                    <a:cubicBezTo>
                      <a:pt x="74" y="38"/>
                      <a:pt x="43" y="49"/>
                      <a:pt x="11" y="60"/>
                    </a:cubicBezTo>
                    <a:cubicBezTo>
                      <a:pt x="7" y="51"/>
                      <a:pt x="4" y="43"/>
                      <a:pt x="0" y="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 name="Freeform 67">
                <a:extLst>
                  <a:ext uri="{FF2B5EF4-FFF2-40B4-BE49-F238E27FC236}">
                    <a16:creationId xmlns:a16="http://schemas.microsoft.com/office/drawing/2014/main" id="{62EDF0DA-BE7E-8149-8292-2FADE77057E7}"/>
                  </a:ext>
                </a:extLst>
              </p:cNvPr>
              <p:cNvSpPr>
                <a:spLocks/>
              </p:cNvSpPr>
              <p:nvPr/>
            </p:nvSpPr>
            <p:spPr bwMode="auto">
              <a:xfrm>
                <a:off x="6229597" y="2958201"/>
                <a:ext cx="50685" cy="29298"/>
              </a:xfrm>
              <a:custGeom>
                <a:avLst/>
                <a:gdLst>
                  <a:gd name="T0" fmla="*/ 0 w 104"/>
                  <a:gd name="T1" fmla="*/ 28 h 60"/>
                  <a:gd name="T2" fmla="*/ 9 w 104"/>
                  <a:gd name="T3" fmla="*/ 0 h 60"/>
                  <a:gd name="T4" fmla="*/ 104 w 104"/>
                  <a:gd name="T5" fmla="*/ 33 h 60"/>
                  <a:gd name="T6" fmla="*/ 94 w 104"/>
                  <a:gd name="T7" fmla="*/ 60 h 60"/>
                  <a:gd name="T8" fmla="*/ 0 w 104"/>
                  <a:gd name="T9" fmla="*/ 28 h 60"/>
                </a:gdLst>
                <a:ahLst/>
                <a:cxnLst>
                  <a:cxn ang="0">
                    <a:pos x="T0" y="T1"/>
                  </a:cxn>
                  <a:cxn ang="0">
                    <a:pos x="T2" y="T3"/>
                  </a:cxn>
                  <a:cxn ang="0">
                    <a:pos x="T4" y="T5"/>
                  </a:cxn>
                  <a:cxn ang="0">
                    <a:pos x="T6" y="T7"/>
                  </a:cxn>
                  <a:cxn ang="0">
                    <a:pos x="T8" y="T9"/>
                  </a:cxn>
                </a:cxnLst>
                <a:rect l="0" t="0" r="r" b="b"/>
                <a:pathLst>
                  <a:path w="104" h="60">
                    <a:moveTo>
                      <a:pt x="0" y="28"/>
                    </a:moveTo>
                    <a:cubicBezTo>
                      <a:pt x="3" y="18"/>
                      <a:pt x="6" y="10"/>
                      <a:pt x="9" y="0"/>
                    </a:cubicBezTo>
                    <a:cubicBezTo>
                      <a:pt x="40" y="11"/>
                      <a:pt x="71" y="21"/>
                      <a:pt x="104" y="33"/>
                    </a:cubicBezTo>
                    <a:cubicBezTo>
                      <a:pt x="100" y="42"/>
                      <a:pt x="98" y="50"/>
                      <a:pt x="94" y="60"/>
                    </a:cubicBezTo>
                    <a:cubicBezTo>
                      <a:pt x="63" y="50"/>
                      <a:pt x="32" y="39"/>
                      <a:pt x="0"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 name="Freeform 68">
                <a:extLst>
                  <a:ext uri="{FF2B5EF4-FFF2-40B4-BE49-F238E27FC236}">
                    <a16:creationId xmlns:a16="http://schemas.microsoft.com/office/drawing/2014/main" id="{FAB3EE09-488A-6041-8A49-8CCA8A2AA032}"/>
                  </a:ext>
                </a:extLst>
              </p:cNvPr>
              <p:cNvSpPr>
                <a:spLocks/>
              </p:cNvSpPr>
              <p:nvPr/>
            </p:nvSpPr>
            <p:spPr bwMode="auto">
              <a:xfrm>
                <a:off x="6336533" y="3018847"/>
                <a:ext cx="74123" cy="7617"/>
              </a:xfrm>
              <a:custGeom>
                <a:avLst/>
                <a:gdLst>
                  <a:gd name="T0" fmla="*/ 5 w 152"/>
                  <a:gd name="T1" fmla="*/ 0 h 16"/>
                  <a:gd name="T2" fmla="*/ 137 w 152"/>
                  <a:gd name="T3" fmla="*/ 1 h 16"/>
                  <a:gd name="T4" fmla="*/ 152 w 152"/>
                  <a:gd name="T5" fmla="*/ 9 h 16"/>
                  <a:gd name="T6" fmla="*/ 149 w 152"/>
                  <a:gd name="T7" fmla="*/ 16 h 16"/>
                  <a:gd name="T8" fmla="*/ 10 w 152"/>
                  <a:gd name="T9" fmla="*/ 16 h 16"/>
                  <a:gd name="T10" fmla="*/ 0 w 152"/>
                  <a:gd name="T11" fmla="*/ 4 h 16"/>
                  <a:gd name="T12" fmla="*/ 5 w 152"/>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152" h="16">
                    <a:moveTo>
                      <a:pt x="5" y="0"/>
                    </a:moveTo>
                    <a:cubicBezTo>
                      <a:pt x="49" y="0"/>
                      <a:pt x="93" y="0"/>
                      <a:pt x="137" y="1"/>
                    </a:cubicBezTo>
                    <a:cubicBezTo>
                      <a:pt x="142" y="1"/>
                      <a:pt x="147" y="6"/>
                      <a:pt x="152" y="9"/>
                    </a:cubicBezTo>
                    <a:cubicBezTo>
                      <a:pt x="151" y="11"/>
                      <a:pt x="150" y="14"/>
                      <a:pt x="149" y="16"/>
                    </a:cubicBezTo>
                    <a:cubicBezTo>
                      <a:pt x="103" y="16"/>
                      <a:pt x="56" y="16"/>
                      <a:pt x="10" y="16"/>
                    </a:cubicBezTo>
                    <a:cubicBezTo>
                      <a:pt x="7" y="15"/>
                      <a:pt x="4" y="8"/>
                      <a:pt x="0" y="4"/>
                    </a:cubicBezTo>
                    <a:cubicBezTo>
                      <a:pt x="2" y="3"/>
                      <a:pt x="4" y="2"/>
                      <a:pt x="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 name="Freeform 69">
                <a:extLst>
                  <a:ext uri="{FF2B5EF4-FFF2-40B4-BE49-F238E27FC236}">
                    <a16:creationId xmlns:a16="http://schemas.microsoft.com/office/drawing/2014/main" id="{5AFDA178-616A-6549-97B0-BD8D01B77312}"/>
                  </a:ext>
                </a:extLst>
              </p:cNvPr>
              <p:cNvSpPr>
                <a:spLocks/>
              </p:cNvSpPr>
              <p:nvPr/>
            </p:nvSpPr>
            <p:spPr bwMode="auto">
              <a:xfrm>
                <a:off x="5779293" y="3018847"/>
                <a:ext cx="66798" cy="7617"/>
              </a:xfrm>
              <a:custGeom>
                <a:avLst/>
                <a:gdLst>
                  <a:gd name="T0" fmla="*/ 0 w 137"/>
                  <a:gd name="T1" fmla="*/ 10 h 16"/>
                  <a:gd name="T2" fmla="*/ 12 w 137"/>
                  <a:gd name="T3" fmla="*/ 1 h 16"/>
                  <a:gd name="T4" fmla="*/ 126 w 137"/>
                  <a:gd name="T5" fmla="*/ 0 h 16"/>
                  <a:gd name="T6" fmla="*/ 137 w 137"/>
                  <a:gd name="T7" fmla="*/ 8 h 16"/>
                  <a:gd name="T8" fmla="*/ 125 w 137"/>
                  <a:gd name="T9" fmla="*/ 16 h 16"/>
                  <a:gd name="T10" fmla="*/ 5 w 137"/>
                  <a:gd name="T11" fmla="*/ 16 h 16"/>
                  <a:gd name="T12" fmla="*/ 0 w 137"/>
                  <a:gd name="T13" fmla="*/ 10 h 16"/>
                </a:gdLst>
                <a:ahLst/>
                <a:cxnLst>
                  <a:cxn ang="0">
                    <a:pos x="T0" y="T1"/>
                  </a:cxn>
                  <a:cxn ang="0">
                    <a:pos x="T2" y="T3"/>
                  </a:cxn>
                  <a:cxn ang="0">
                    <a:pos x="T4" y="T5"/>
                  </a:cxn>
                  <a:cxn ang="0">
                    <a:pos x="T6" y="T7"/>
                  </a:cxn>
                  <a:cxn ang="0">
                    <a:pos x="T8" y="T9"/>
                  </a:cxn>
                  <a:cxn ang="0">
                    <a:pos x="T10" y="T11"/>
                  </a:cxn>
                  <a:cxn ang="0">
                    <a:pos x="T12" y="T13"/>
                  </a:cxn>
                </a:cxnLst>
                <a:rect l="0" t="0" r="r" b="b"/>
                <a:pathLst>
                  <a:path w="137" h="16">
                    <a:moveTo>
                      <a:pt x="0" y="10"/>
                    </a:moveTo>
                    <a:cubicBezTo>
                      <a:pt x="4" y="7"/>
                      <a:pt x="8" y="1"/>
                      <a:pt x="12" y="1"/>
                    </a:cubicBezTo>
                    <a:cubicBezTo>
                      <a:pt x="50" y="0"/>
                      <a:pt x="88" y="0"/>
                      <a:pt x="126" y="0"/>
                    </a:cubicBezTo>
                    <a:cubicBezTo>
                      <a:pt x="130" y="0"/>
                      <a:pt x="133" y="5"/>
                      <a:pt x="137" y="8"/>
                    </a:cubicBezTo>
                    <a:cubicBezTo>
                      <a:pt x="133" y="11"/>
                      <a:pt x="129" y="16"/>
                      <a:pt x="125" y="16"/>
                    </a:cubicBezTo>
                    <a:cubicBezTo>
                      <a:pt x="85" y="16"/>
                      <a:pt x="45" y="16"/>
                      <a:pt x="5" y="16"/>
                    </a:cubicBezTo>
                    <a:cubicBezTo>
                      <a:pt x="4" y="14"/>
                      <a:pt x="2" y="12"/>
                      <a:pt x="0"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 name="Freeform 70">
                <a:extLst>
                  <a:ext uri="{FF2B5EF4-FFF2-40B4-BE49-F238E27FC236}">
                    <a16:creationId xmlns:a16="http://schemas.microsoft.com/office/drawing/2014/main" id="{3B257F86-AA2B-BA46-9CFD-1F2D5120CE5E}"/>
                  </a:ext>
                </a:extLst>
              </p:cNvPr>
              <p:cNvSpPr>
                <a:spLocks/>
              </p:cNvSpPr>
              <p:nvPr/>
            </p:nvSpPr>
            <p:spPr bwMode="auto">
              <a:xfrm>
                <a:off x="5895312" y="3020312"/>
                <a:ext cx="397568" cy="2344"/>
              </a:xfrm>
              <a:custGeom>
                <a:avLst/>
                <a:gdLst>
                  <a:gd name="T0" fmla="*/ 816 w 816"/>
                  <a:gd name="T1" fmla="*/ 5 h 5"/>
                  <a:gd name="T2" fmla="*/ 0 w 816"/>
                  <a:gd name="T3" fmla="*/ 5 h 5"/>
                  <a:gd name="T4" fmla="*/ 0 w 816"/>
                  <a:gd name="T5" fmla="*/ 0 h 5"/>
                  <a:gd name="T6" fmla="*/ 816 w 816"/>
                  <a:gd name="T7" fmla="*/ 0 h 5"/>
                  <a:gd name="T8" fmla="*/ 816 w 816"/>
                  <a:gd name="T9" fmla="*/ 5 h 5"/>
                </a:gdLst>
                <a:ahLst/>
                <a:cxnLst>
                  <a:cxn ang="0">
                    <a:pos x="T0" y="T1"/>
                  </a:cxn>
                  <a:cxn ang="0">
                    <a:pos x="T2" y="T3"/>
                  </a:cxn>
                  <a:cxn ang="0">
                    <a:pos x="T4" y="T5"/>
                  </a:cxn>
                  <a:cxn ang="0">
                    <a:pos x="T6" y="T7"/>
                  </a:cxn>
                  <a:cxn ang="0">
                    <a:pos x="T8" y="T9"/>
                  </a:cxn>
                </a:cxnLst>
                <a:rect l="0" t="0" r="r" b="b"/>
                <a:pathLst>
                  <a:path w="816" h="5">
                    <a:moveTo>
                      <a:pt x="816" y="5"/>
                    </a:moveTo>
                    <a:cubicBezTo>
                      <a:pt x="544" y="5"/>
                      <a:pt x="272" y="5"/>
                      <a:pt x="0" y="5"/>
                    </a:cubicBezTo>
                    <a:cubicBezTo>
                      <a:pt x="0" y="4"/>
                      <a:pt x="0" y="2"/>
                      <a:pt x="0" y="0"/>
                    </a:cubicBezTo>
                    <a:cubicBezTo>
                      <a:pt x="272" y="0"/>
                      <a:pt x="544" y="0"/>
                      <a:pt x="816" y="0"/>
                    </a:cubicBezTo>
                    <a:cubicBezTo>
                      <a:pt x="816" y="2"/>
                      <a:pt x="816" y="4"/>
                      <a:pt x="816"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 name="Freeform 71">
                <a:extLst>
                  <a:ext uri="{FF2B5EF4-FFF2-40B4-BE49-F238E27FC236}">
                    <a16:creationId xmlns:a16="http://schemas.microsoft.com/office/drawing/2014/main" id="{E42EF653-4DFE-B446-90AA-F08C29FB7C39}"/>
                  </a:ext>
                </a:extLst>
              </p:cNvPr>
              <p:cNvSpPr>
                <a:spLocks/>
              </p:cNvSpPr>
              <p:nvPr/>
            </p:nvSpPr>
            <p:spPr bwMode="auto">
              <a:xfrm>
                <a:off x="6048831" y="3028808"/>
                <a:ext cx="9082" cy="54201"/>
              </a:xfrm>
              <a:custGeom>
                <a:avLst/>
                <a:gdLst>
                  <a:gd name="T0" fmla="*/ 0 w 19"/>
                  <a:gd name="T1" fmla="*/ 0 h 111"/>
                  <a:gd name="T2" fmla="*/ 19 w 19"/>
                  <a:gd name="T3" fmla="*/ 0 h 111"/>
                  <a:gd name="T4" fmla="*/ 19 w 19"/>
                  <a:gd name="T5" fmla="*/ 110 h 111"/>
                  <a:gd name="T6" fmla="*/ 0 w 19"/>
                  <a:gd name="T7" fmla="*/ 111 h 111"/>
                  <a:gd name="T8" fmla="*/ 0 w 19"/>
                  <a:gd name="T9" fmla="*/ 0 h 111"/>
                </a:gdLst>
                <a:ahLst/>
                <a:cxnLst>
                  <a:cxn ang="0">
                    <a:pos x="T0" y="T1"/>
                  </a:cxn>
                  <a:cxn ang="0">
                    <a:pos x="T2" y="T3"/>
                  </a:cxn>
                  <a:cxn ang="0">
                    <a:pos x="T4" y="T5"/>
                  </a:cxn>
                  <a:cxn ang="0">
                    <a:pos x="T6" y="T7"/>
                  </a:cxn>
                  <a:cxn ang="0">
                    <a:pos x="T8" y="T9"/>
                  </a:cxn>
                </a:cxnLst>
                <a:rect l="0" t="0" r="r" b="b"/>
                <a:pathLst>
                  <a:path w="19" h="111">
                    <a:moveTo>
                      <a:pt x="0" y="0"/>
                    </a:moveTo>
                    <a:cubicBezTo>
                      <a:pt x="7" y="0"/>
                      <a:pt x="12" y="0"/>
                      <a:pt x="19" y="0"/>
                    </a:cubicBezTo>
                    <a:cubicBezTo>
                      <a:pt x="19" y="37"/>
                      <a:pt x="19" y="73"/>
                      <a:pt x="19" y="110"/>
                    </a:cubicBezTo>
                    <a:cubicBezTo>
                      <a:pt x="13" y="110"/>
                      <a:pt x="7" y="110"/>
                      <a:pt x="0" y="111"/>
                    </a:cubicBezTo>
                    <a:cubicBezTo>
                      <a:pt x="0" y="74"/>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 name="Freeform 72">
                <a:extLst>
                  <a:ext uri="{FF2B5EF4-FFF2-40B4-BE49-F238E27FC236}">
                    <a16:creationId xmlns:a16="http://schemas.microsoft.com/office/drawing/2014/main" id="{9B4839D6-E782-474E-9044-750AB81B7D11}"/>
                  </a:ext>
                </a:extLst>
              </p:cNvPr>
              <p:cNvSpPr>
                <a:spLocks/>
              </p:cNvSpPr>
              <p:nvPr/>
            </p:nvSpPr>
            <p:spPr bwMode="auto">
              <a:xfrm>
                <a:off x="5906445" y="3028808"/>
                <a:ext cx="9375" cy="53615"/>
              </a:xfrm>
              <a:custGeom>
                <a:avLst/>
                <a:gdLst>
                  <a:gd name="T0" fmla="*/ 19 w 19"/>
                  <a:gd name="T1" fmla="*/ 110 h 110"/>
                  <a:gd name="T2" fmla="*/ 0 w 19"/>
                  <a:gd name="T3" fmla="*/ 110 h 110"/>
                  <a:gd name="T4" fmla="*/ 0 w 19"/>
                  <a:gd name="T5" fmla="*/ 0 h 110"/>
                  <a:gd name="T6" fmla="*/ 19 w 19"/>
                  <a:gd name="T7" fmla="*/ 0 h 110"/>
                  <a:gd name="T8" fmla="*/ 19 w 19"/>
                  <a:gd name="T9" fmla="*/ 110 h 110"/>
                </a:gdLst>
                <a:ahLst/>
                <a:cxnLst>
                  <a:cxn ang="0">
                    <a:pos x="T0" y="T1"/>
                  </a:cxn>
                  <a:cxn ang="0">
                    <a:pos x="T2" y="T3"/>
                  </a:cxn>
                  <a:cxn ang="0">
                    <a:pos x="T4" y="T5"/>
                  </a:cxn>
                  <a:cxn ang="0">
                    <a:pos x="T6" y="T7"/>
                  </a:cxn>
                  <a:cxn ang="0">
                    <a:pos x="T8" y="T9"/>
                  </a:cxn>
                </a:cxnLst>
                <a:rect l="0" t="0" r="r" b="b"/>
                <a:pathLst>
                  <a:path w="19" h="110">
                    <a:moveTo>
                      <a:pt x="19" y="110"/>
                    </a:moveTo>
                    <a:cubicBezTo>
                      <a:pt x="12" y="110"/>
                      <a:pt x="7" y="110"/>
                      <a:pt x="0" y="110"/>
                    </a:cubicBezTo>
                    <a:cubicBezTo>
                      <a:pt x="0" y="73"/>
                      <a:pt x="0" y="37"/>
                      <a:pt x="0" y="0"/>
                    </a:cubicBezTo>
                    <a:cubicBezTo>
                      <a:pt x="6" y="0"/>
                      <a:pt x="12" y="0"/>
                      <a:pt x="19" y="0"/>
                    </a:cubicBezTo>
                    <a:cubicBezTo>
                      <a:pt x="19" y="36"/>
                      <a:pt x="19" y="72"/>
                      <a:pt x="19" y="1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0" name="Freeform 73">
                <a:extLst>
                  <a:ext uri="{FF2B5EF4-FFF2-40B4-BE49-F238E27FC236}">
                    <a16:creationId xmlns:a16="http://schemas.microsoft.com/office/drawing/2014/main" id="{BDD67626-4FE6-DF40-AA19-F43D3BC20418}"/>
                  </a:ext>
                </a:extLst>
              </p:cNvPr>
              <p:cNvSpPr>
                <a:spLocks/>
              </p:cNvSpPr>
              <p:nvPr/>
            </p:nvSpPr>
            <p:spPr bwMode="auto">
              <a:xfrm>
                <a:off x="6231355" y="3028515"/>
                <a:ext cx="9375" cy="53908"/>
              </a:xfrm>
              <a:custGeom>
                <a:avLst/>
                <a:gdLst>
                  <a:gd name="T0" fmla="*/ 0 w 19"/>
                  <a:gd name="T1" fmla="*/ 111 h 111"/>
                  <a:gd name="T2" fmla="*/ 0 w 19"/>
                  <a:gd name="T3" fmla="*/ 1 h 111"/>
                  <a:gd name="T4" fmla="*/ 19 w 19"/>
                  <a:gd name="T5" fmla="*/ 0 h 111"/>
                  <a:gd name="T6" fmla="*/ 19 w 19"/>
                  <a:gd name="T7" fmla="*/ 111 h 111"/>
                  <a:gd name="T8" fmla="*/ 0 w 19"/>
                  <a:gd name="T9" fmla="*/ 111 h 111"/>
                </a:gdLst>
                <a:ahLst/>
                <a:cxnLst>
                  <a:cxn ang="0">
                    <a:pos x="T0" y="T1"/>
                  </a:cxn>
                  <a:cxn ang="0">
                    <a:pos x="T2" y="T3"/>
                  </a:cxn>
                  <a:cxn ang="0">
                    <a:pos x="T4" y="T5"/>
                  </a:cxn>
                  <a:cxn ang="0">
                    <a:pos x="T6" y="T7"/>
                  </a:cxn>
                  <a:cxn ang="0">
                    <a:pos x="T8" y="T9"/>
                  </a:cxn>
                </a:cxnLst>
                <a:rect l="0" t="0" r="r" b="b"/>
                <a:pathLst>
                  <a:path w="19" h="111">
                    <a:moveTo>
                      <a:pt x="0" y="111"/>
                    </a:moveTo>
                    <a:cubicBezTo>
                      <a:pt x="0" y="74"/>
                      <a:pt x="0" y="38"/>
                      <a:pt x="0" y="1"/>
                    </a:cubicBezTo>
                    <a:cubicBezTo>
                      <a:pt x="6" y="1"/>
                      <a:pt x="12" y="1"/>
                      <a:pt x="19" y="0"/>
                    </a:cubicBezTo>
                    <a:cubicBezTo>
                      <a:pt x="19" y="38"/>
                      <a:pt x="19" y="74"/>
                      <a:pt x="19" y="111"/>
                    </a:cubicBezTo>
                    <a:cubicBezTo>
                      <a:pt x="13" y="111"/>
                      <a:pt x="7" y="111"/>
                      <a:pt x="0"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1" name="Freeform 74">
                <a:extLst>
                  <a:ext uri="{FF2B5EF4-FFF2-40B4-BE49-F238E27FC236}">
                    <a16:creationId xmlns:a16="http://schemas.microsoft.com/office/drawing/2014/main" id="{E56DA3FE-602C-8046-B50A-8E3DE02E7BD2}"/>
                  </a:ext>
                </a:extLst>
              </p:cNvPr>
              <p:cNvSpPr>
                <a:spLocks/>
              </p:cNvSpPr>
              <p:nvPr/>
            </p:nvSpPr>
            <p:spPr bwMode="auto">
              <a:xfrm>
                <a:off x="6191510" y="3028808"/>
                <a:ext cx="8789" cy="54201"/>
              </a:xfrm>
              <a:custGeom>
                <a:avLst/>
                <a:gdLst>
                  <a:gd name="T0" fmla="*/ 0 w 18"/>
                  <a:gd name="T1" fmla="*/ 0 h 111"/>
                  <a:gd name="T2" fmla="*/ 18 w 18"/>
                  <a:gd name="T3" fmla="*/ 0 h 111"/>
                  <a:gd name="T4" fmla="*/ 18 w 18"/>
                  <a:gd name="T5" fmla="*/ 109 h 111"/>
                  <a:gd name="T6" fmla="*/ 0 w 18"/>
                  <a:gd name="T7" fmla="*/ 111 h 111"/>
                  <a:gd name="T8" fmla="*/ 0 w 18"/>
                  <a:gd name="T9" fmla="*/ 0 h 111"/>
                </a:gdLst>
                <a:ahLst/>
                <a:cxnLst>
                  <a:cxn ang="0">
                    <a:pos x="T0" y="T1"/>
                  </a:cxn>
                  <a:cxn ang="0">
                    <a:pos x="T2" y="T3"/>
                  </a:cxn>
                  <a:cxn ang="0">
                    <a:pos x="T4" y="T5"/>
                  </a:cxn>
                  <a:cxn ang="0">
                    <a:pos x="T6" y="T7"/>
                  </a:cxn>
                  <a:cxn ang="0">
                    <a:pos x="T8" y="T9"/>
                  </a:cxn>
                </a:cxnLst>
                <a:rect l="0" t="0" r="r" b="b"/>
                <a:pathLst>
                  <a:path w="18" h="111">
                    <a:moveTo>
                      <a:pt x="0" y="0"/>
                    </a:moveTo>
                    <a:cubicBezTo>
                      <a:pt x="6" y="0"/>
                      <a:pt x="11" y="0"/>
                      <a:pt x="18" y="0"/>
                    </a:cubicBezTo>
                    <a:cubicBezTo>
                      <a:pt x="18" y="36"/>
                      <a:pt x="18" y="72"/>
                      <a:pt x="18" y="109"/>
                    </a:cubicBezTo>
                    <a:cubicBezTo>
                      <a:pt x="13" y="110"/>
                      <a:pt x="7" y="110"/>
                      <a:pt x="0" y="111"/>
                    </a:cubicBezTo>
                    <a:cubicBezTo>
                      <a:pt x="0" y="74"/>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2" name="Freeform 75">
                <a:extLst>
                  <a:ext uri="{FF2B5EF4-FFF2-40B4-BE49-F238E27FC236}">
                    <a16:creationId xmlns:a16="http://schemas.microsoft.com/office/drawing/2014/main" id="{84A483BE-25DB-CC47-8581-E5F5A447BF14}"/>
                  </a:ext>
                </a:extLst>
              </p:cNvPr>
              <p:cNvSpPr>
                <a:spLocks/>
              </p:cNvSpPr>
              <p:nvPr/>
            </p:nvSpPr>
            <p:spPr bwMode="auto">
              <a:xfrm>
                <a:off x="6089261" y="3028808"/>
                <a:ext cx="9082" cy="54201"/>
              </a:xfrm>
              <a:custGeom>
                <a:avLst/>
                <a:gdLst>
                  <a:gd name="T0" fmla="*/ 0 w 19"/>
                  <a:gd name="T1" fmla="*/ 0 h 111"/>
                  <a:gd name="T2" fmla="*/ 19 w 19"/>
                  <a:gd name="T3" fmla="*/ 0 h 111"/>
                  <a:gd name="T4" fmla="*/ 19 w 19"/>
                  <a:gd name="T5" fmla="*/ 109 h 111"/>
                  <a:gd name="T6" fmla="*/ 0 w 19"/>
                  <a:gd name="T7" fmla="*/ 111 h 111"/>
                  <a:gd name="T8" fmla="*/ 0 w 19"/>
                  <a:gd name="T9" fmla="*/ 0 h 111"/>
                </a:gdLst>
                <a:ahLst/>
                <a:cxnLst>
                  <a:cxn ang="0">
                    <a:pos x="T0" y="T1"/>
                  </a:cxn>
                  <a:cxn ang="0">
                    <a:pos x="T2" y="T3"/>
                  </a:cxn>
                  <a:cxn ang="0">
                    <a:pos x="T4" y="T5"/>
                  </a:cxn>
                  <a:cxn ang="0">
                    <a:pos x="T6" y="T7"/>
                  </a:cxn>
                  <a:cxn ang="0">
                    <a:pos x="T8" y="T9"/>
                  </a:cxn>
                </a:cxnLst>
                <a:rect l="0" t="0" r="r" b="b"/>
                <a:pathLst>
                  <a:path w="19" h="111">
                    <a:moveTo>
                      <a:pt x="0" y="0"/>
                    </a:moveTo>
                    <a:cubicBezTo>
                      <a:pt x="6" y="0"/>
                      <a:pt x="12" y="0"/>
                      <a:pt x="19" y="0"/>
                    </a:cubicBezTo>
                    <a:cubicBezTo>
                      <a:pt x="19" y="36"/>
                      <a:pt x="19" y="72"/>
                      <a:pt x="19" y="109"/>
                    </a:cubicBezTo>
                    <a:cubicBezTo>
                      <a:pt x="13" y="110"/>
                      <a:pt x="8" y="110"/>
                      <a:pt x="0" y="111"/>
                    </a:cubicBezTo>
                    <a:cubicBezTo>
                      <a:pt x="0" y="74"/>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3" name="Freeform 76">
                <a:extLst>
                  <a:ext uri="{FF2B5EF4-FFF2-40B4-BE49-F238E27FC236}">
                    <a16:creationId xmlns:a16="http://schemas.microsoft.com/office/drawing/2014/main" id="{99EF8729-18B6-B847-8F66-0AAA503580D2}"/>
                  </a:ext>
                </a:extLst>
              </p:cNvPr>
              <p:cNvSpPr>
                <a:spLocks/>
              </p:cNvSpPr>
              <p:nvPr/>
            </p:nvSpPr>
            <p:spPr bwMode="auto">
              <a:xfrm>
                <a:off x="5946875" y="3028808"/>
                <a:ext cx="9375" cy="53322"/>
              </a:xfrm>
              <a:custGeom>
                <a:avLst/>
                <a:gdLst>
                  <a:gd name="T0" fmla="*/ 0 w 19"/>
                  <a:gd name="T1" fmla="*/ 0 h 109"/>
                  <a:gd name="T2" fmla="*/ 19 w 19"/>
                  <a:gd name="T3" fmla="*/ 0 h 109"/>
                  <a:gd name="T4" fmla="*/ 19 w 19"/>
                  <a:gd name="T5" fmla="*/ 109 h 109"/>
                  <a:gd name="T6" fmla="*/ 0 w 19"/>
                  <a:gd name="T7" fmla="*/ 109 h 109"/>
                  <a:gd name="T8" fmla="*/ 0 w 19"/>
                  <a:gd name="T9" fmla="*/ 0 h 109"/>
                </a:gdLst>
                <a:ahLst/>
                <a:cxnLst>
                  <a:cxn ang="0">
                    <a:pos x="T0" y="T1"/>
                  </a:cxn>
                  <a:cxn ang="0">
                    <a:pos x="T2" y="T3"/>
                  </a:cxn>
                  <a:cxn ang="0">
                    <a:pos x="T4" y="T5"/>
                  </a:cxn>
                  <a:cxn ang="0">
                    <a:pos x="T6" y="T7"/>
                  </a:cxn>
                  <a:cxn ang="0">
                    <a:pos x="T8" y="T9"/>
                  </a:cxn>
                </a:cxnLst>
                <a:rect l="0" t="0" r="r" b="b"/>
                <a:pathLst>
                  <a:path w="19" h="109">
                    <a:moveTo>
                      <a:pt x="0" y="0"/>
                    </a:moveTo>
                    <a:cubicBezTo>
                      <a:pt x="6" y="0"/>
                      <a:pt x="12" y="0"/>
                      <a:pt x="19" y="0"/>
                    </a:cubicBezTo>
                    <a:cubicBezTo>
                      <a:pt x="19" y="36"/>
                      <a:pt x="19" y="72"/>
                      <a:pt x="19" y="109"/>
                    </a:cubicBezTo>
                    <a:cubicBezTo>
                      <a:pt x="13" y="109"/>
                      <a:pt x="7" y="109"/>
                      <a:pt x="0" y="109"/>
                    </a:cubicBezTo>
                    <a:cubicBezTo>
                      <a:pt x="0" y="73"/>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4" name="Freeform 77">
                <a:extLst>
                  <a:ext uri="{FF2B5EF4-FFF2-40B4-BE49-F238E27FC236}">
                    <a16:creationId xmlns:a16="http://schemas.microsoft.com/office/drawing/2014/main" id="{4136A744-1EBF-584D-9655-311FB17A63C9}"/>
                  </a:ext>
                </a:extLst>
              </p:cNvPr>
              <p:cNvSpPr>
                <a:spLocks/>
              </p:cNvSpPr>
              <p:nvPr/>
            </p:nvSpPr>
            <p:spPr bwMode="auto">
              <a:xfrm>
                <a:off x="6211432" y="3028808"/>
                <a:ext cx="8789" cy="54201"/>
              </a:xfrm>
              <a:custGeom>
                <a:avLst/>
                <a:gdLst>
                  <a:gd name="T0" fmla="*/ 0 w 18"/>
                  <a:gd name="T1" fmla="*/ 0 h 111"/>
                  <a:gd name="T2" fmla="*/ 18 w 18"/>
                  <a:gd name="T3" fmla="*/ 0 h 111"/>
                  <a:gd name="T4" fmla="*/ 18 w 18"/>
                  <a:gd name="T5" fmla="*/ 109 h 111"/>
                  <a:gd name="T6" fmla="*/ 0 w 18"/>
                  <a:gd name="T7" fmla="*/ 111 h 111"/>
                  <a:gd name="T8" fmla="*/ 0 w 18"/>
                  <a:gd name="T9" fmla="*/ 0 h 111"/>
                </a:gdLst>
                <a:ahLst/>
                <a:cxnLst>
                  <a:cxn ang="0">
                    <a:pos x="T0" y="T1"/>
                  </a:cxn>
                  <a:cxn ang="0">
                    <a:pos x="T2" y="T3"/>
                  </a:cxn>
                  <a:cxn ang="0">
                    <a:pos x="T4" y="T5"/>
                  </a:cxn>
                  <a:cxn ang="0">
                    <a:pos x="T6" y="T7"/>
                  </a:cxn>
                  <a:cxn ang="0">
                    <a:pos x="T8" y="T9"/>
                  </a:cxn>
                </a:cxnLst>
                <a:rect l="0" t="0" r="r" b="b"/>
                <a:pathLst>
                  <a:path w="18" h="111">
                    <a:moveTo>
                      <a:pt x="0" y="0"/>
                    </a:moveTo>
                    <a:cubicBezTo>
                      <a:pt x="7" y="0"/>
                      <a:pt x="12" y="0"/>
                      <a:pt x="18" y="0"/>
                    </a:cubicBezTo>
                    <a:cubicBezTo>
                      <a:pt x="18" y="36"/>
                      <a:pt x="18" y="72"/>
                      <a:pt x="18" y="109"/>
                    </a:cubicBezTo>
                    <a:cubicBezTo>
                      <a:pt x="13" y="110"/>
                      <a:pt x="7" y="110"/>
                      <a:pt x="0" y="111"/>
                    </a:cubicBezTo>
                    <a:cubicBezTo>
                      <a:pt x="0" y="74"/>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5" name="Freeform 78">
                <a:extLst>
                  <a:ext uri="{FF2B5EF4-FFF2-40B4-BE49-F238E27FC236}">
                    <a16:creationId xmlns:a16="http://schemas.microsoft.com/office/drawing/2014/main" id="{F64CB757-E47A-C141-8644-FE68C5B5B772}"/>
                  </a:ext>
                </a:extLst>
              </p:cNvPr>
              <p:cNvSpPr>
                <a:spLocks/>
              </p:cNvSpPr>
              <p:nvPr/>
            </p:nvSpPr>
            <p:spPr bwMode="auto">
              <a:xfrm>
                <a:off x="6252449" y="3028808"/>
                <a:ext cx="8789" cy="54201"/>
              </a:xfrm>
              <a:custGeom>
                <a:avLst/>
                <a:gdLst>
                  <a:gd name="T0" fmla="*/ 18 w 18"/>
                  <a:gd name="T1" fmla="*/ 110 h 111"/>
                  <a:gd name="T2" fmla="*/ 0 w 18"/>
                  <a:gd name="T3" fmla="*/ 111 h 111"/>
                  <a:gd name="T4" fmla="*/ 0 w 18"/>
                  <a:gd name="T5" fmla="*/ 0 h 111"/>
                  <a:gd name="T6" fmla="*/ 18 w 18"/>
                  <a:gd name="T7" fmla="*/ 0 h 111"/>
                  <a:gd name="T8" fmla="*/ 18 w 18"/>
                  <a:gd name="T9" fmla="*/ 110 h 111"/>
                </a:gdLst>
                <a:ahLst/>
                <a:cxnLst>
                  <a:cxn ang="0">
                    <a:pos x="T0" y="T1"/>
                  </a:cxn>
                  <a:cxn ang="0">
                    <a:pos x="T2" y="T3"/>
                  </a:cxn>
                  <a:cxn ang="0">
                    <a:pos x="T4" y="T5"/>
                  </a:cxn>
                  <a:cxn ang="0">
                    <a:pos x="T6" y="T7"/>
                  </a:cxn>
                  <a:cxn ang="0">
                    <a:pos x="T8" y="T9"/>
                  </a:cxn>
                </a:cxnLst>
                <a:rect l="0" t="0" r="r" b="b"/>
                <a:pathLst>
                  <a:path w="18" h="111">
                    <a:moveTo>
                      <a:pt x="18" y="110"/>
                    </a:moveTo>
                    <a:cubicBezTo>
                      <a:pt x="12" y="110"/>
                      <a:pt x="7" y="110"/>
                      <a:pt x="0" y="111"/>
                    </a:cubicBezTo>
                    <a:cubicBezTo>
                      <a:pt x="0" y="74"/>
                      <a:pt x="0" y="38"/>
                      <a:pt x="0" y="0"/>
                    </a:cubicBezTo>
                    <a:cubicBezTo>
                      <a:pt x="6" y="0"/>
                      <a:pt x="11" y="0"/>
                      <a:pt x="18" y="0"/>
                    </a:cubicBezTo>
                    <a:cubicBezTo>
                      <a:pt x="18" y="36"/>
                      <a:pt x="18" y="72"/>
                      <a:pt x="18" y="1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6" name="Freeform 79">
                <a:extLst>
                  <a:ext uri="{FF2B5EF4-FFF2-40B4-BE49-F238E27FC236}">
                    <a16:creationId xmlns:a16="http://schemas.microsoft.com/office/drawing/2014/main" id="{6FDCE966-6572-6A40-A17D-7255EB4CA12D}"/>
                  </a:ext>
                </a:extLst>
              </p:cNvPr>
              <p:cNvSpPr>
                <a:spLocks/>
              </p:cNvSpPr>
              <p:nvPr/>
            </p:nvSpPr>
            <p:spPr bwMode="auto">
              <a:xfrm>
                <a:off x="6150493" y="3028515"/>
                <a:ext cx="8789" cy="53908"/>
              </a:xfrm>
              <a:custGeom>
                <a:avLst/>
                <a:gdLst>
                  <a:gd name="T0" fmla="*/ 18 w 18"/>
                  <a:gd name="T1" fmla="*/ 111 h 111"/>
                  <a:gd name="T2" fmla="*/ 0 w 18"/>
                  <a:gd name="T3" fmla="*/ 111 h 111"/>
                  <a:gd name="T4" fmla="*/ 0 w 18"/>
                  <a:gd name="T5" fmla="*/ 1 h 111"/>
                  <a:gd name="T6" fmla="*/ 18 w 18"/>
                  <a:gd name="T7" fmla="*/ 0 h 111"/>
                  <a:gd name="T8" fmla="*/ 18 w 18"/>
                  <a:gd name="T9" fmla="*/ 111 h 111"/>
                </a:gdLst>
                <a:ahLst/>
                <a:cxnLst>
                  <a:cxn ang="0">
                    <a:pos x="T0" y="T1"/>
                  </a:cxn>
                  <a:cxn ang="0">
                    <a:pos x="T2" y="T3"/>
                  </a:cxn>
                  <a:cxn ang="0">
                    <a:pos x="T4" y="T5"/>
                  </a:cxn>
                  <a:cxn ang="0">
                    <a:pos x="T6" y="T7"/>
                  </a:cxn>
                  <a:cxn ang="0">
                    <a:pos x="T8" y="T9"/>
                  </a:cxn>
                </a:cxnLst>
                <a:rect l="0" t="0" r="r" b="b"/>
                <a:pathLst>
                  <a:path w="18" h="111">
                    <a:moveTo>
                      <a:pt x="18" y="111"/>
                    </a:moveTo>
                    <a:cubicBezTo>
                      <a:pt x="12" y="111"/>
                      <a:pt x="7" y="111"/>
                      <a:pt x="0" y="111"/>
                    </a:cubicBezTo>
                    <a:cubicBezTo>
                      <a:pt x="0" y="74"/>
                      <a:pt x="0" y="39"/>
                      <a:pt x="0" y="1"/>
                    </a:cubicBezTo>
                    <a:cubicBezTo>
                      <a:pt x="6" y="1"/>
                      <a:pt x="11" y="0"/>
                      <a:pt x="18" y="0"/>
                    </a:cubicBezTo>
                    <a:cubicBezTo>
                      <a:pt x="18" y="37"/>
                      <a:pt x="18" y="73"/>
                      <a:pt x="18"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7" name="Freeform 80">
                <a:extLst>
                  <a:ext uri="{FF2B5EF4-FFF2-40B4-BE49-F238E27FC236}">
                    <a16:creationId xmlns:a16="http://schemas.microsoft.com/office/drawing/2014/main" id="{60502EBB-B50A-CA45-BAB1-0F24012636F3}"/>
                  </a:ext>
                </a:extLst>
              </p:cNvPr>
              <p:cNvSpPr>
                <a:spLocks/>
              </p:cNvSpPr>
              <p:nvPr/>
            </p:nvSpPr>
            <p:spPr bwMode="auto">
              <a:xfrm>
                <a:off x="6129985" y="3028808"/>
                <a:ext cx="8789" cy="53322"/>
              </a:xfrm>
              <a:custGeom>
                <a:avLst/>
                <a:gdLst>
                  <a:gd name="T0" fmla="*/ 0 w 18"/>
                  <a:gd name="T1" fmla="*/ 0 h 109"/>
                  <a:gd name="T2" fmla="*/ 18 w 18"/>
                  <a:gd name="T3" fmla="*/ 0 h 109"/>
                  <a:gd name="T4" fmla="*/ 18 w 18"/>
                  <a:gd name="T5" fmla="*/ 109 h 109"/>
                  <a:gd name="T6" fmla="*/ 0 w 18"/>
                  <a:gd name="T7" fmla="*/ 109 h 109"/>
                  <a:gd name="T8" fmla="*/ 0 w 18"/>
                  <a:gd name="T9" fmla="*/ 0 h 109"/>
                </a:gdLst>
                <a:ahLst/>
                <a:cxnLst>
                  <a:cxn ang="0">
                    <a:pos x="T0" y="T1"/>
                  </a:cxn>
                  <a:cxn ang="0">
                    <a:pos x="T2" y="T3"/>
                  </a:cxn>
                  <a:cxn ang="0">
                    <a:pos x="T4" y="T5"/>
                  </a:cxn>
                  <a:cxn ang="0">
                    <a:pos x="T6" y="T7"/>
                  </a:cxn>
                  <a:cxn ang="0">
                    <a:pos x="T8" y="T9"/>
                  </a:cxn>
                </a:cxnLst>
                <a:rect l="0" t="0" r="r" b="b"/>
                <a:pathLst>
                  <a:path w="18" h="109">
                    <a:moveTo>
                      <a:pt x="0" y="0"/>
                    </a:moveTo>
                    <a:cubicBezTo>
                      <a:pt x="6" y="0"/>
                      <a:pt x="11" y="0"/>
                      <a:pt x="18" y="0"/>
                    </a:cubicBezTo>
                    <a:cubicBezTo>
                      <a:pt x="18" y="36"/>
                      <a:pt x="18" y="72"/>
                      <a:pt x="18" y="109"/>
                    </a:cubicBezTo>
                    <a:cubicBezTo>
                      <a:pt x="12" y="109"/>
                      <a:pt x="6" y="109"/>
                      <a:pt x="0" y="109"/>
                    </a:cubicBezTo>
                    <a:cubicBezTo>
                      <a:pt x="0" y="73"/>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8" name="Freeform 81">
                <a:extLst>
                  <a:ext uri="{FF2B5EF4-FFF2-40B4-BE49-F238E27FC236}">
                    <a16:creationId xmlns:a16="http://schemas.microsoft.com/office/drawing/2014/main" id="{491A1DC8-C0A3-F443-BB1C-0A99C62B5778}"/>
                  </a:ext>
                </a:extLst>
              </p:cNvPr>
              <p:cNvSpPr>
                <a:spLocks/>
              </p:cNvSpPr>
              <p:nvPr/>
            </p:nvSpPr>
            <p:spPr bwMode="auto">
              <a:xfrm>
                <a:off x="6110063" y="3028515"/>
                <a:ext cx="8789" cy="54493"/>
              </a:xfrm>
              <a:custGeom>
                <a:avLst/>
                <a:gdLst>
                  <a:gd name="T0" fmla="*/ 0 w 18"/>
                  <a:gd name="T1" fmla="*/ 112 h 112"/>
                  <a:gd name="T2" fmla="*/ 0 w 18"/>
                  <a:gd name="T3" fmla="*/ 1 h 112"/>
                  <a:gd name="T4" fmla="*/ 18 w 18"/>
                  <a:gd name="T5" fmla="*/ 0 h 112"/>
                  <a:gd name="T6" fmla="*/ 18 w 18"/>
                  <a:gd name="T7" fmla="*/ 110 h 112"/>
                  <a:gd name="T8" fmla="*/ 0 w 18"/>
                  <a:gd name="T9" fmla="*/ 112 h 112"/>
                </a:gdLst>
                <a:ahLst/>
                <a:cxnLst>
                  <a:cxn ang="0">
                    <a:pos x="T0" y="T1"/>
                  </a:cxn>
                  <a:cxn ang="0">
                    <a:pos x="T2" y="T3"/>
                  </a:cxn>
                  <a:cxn ang="0">
                    <a:pos x="T4" y="T5"/>
                  </a:cxn>
                  <a:cxn ang="0">
                    <a:pos x="T6" y="T7"/>
                  </a:cxn>
                  <a:cxn ang="0">
                    <a:pos x="T8" y="T9"/>
                  </a:cxn>
                </a:cxnLst>
                <a:rect l="0" t="0" r="r" b="b"/>
                <a:pathLst>
                  <a:path w="18" h="112">
                    <a:moveTo>
                      <a:pt x="0" y="112"/>
                    </a:moveTo>
                    <a:cubicBezTo>
                      <a:pt x="0" y="74"/>
                      <a:pt x="0" y="38"/>
                      <a:pt x="0" y="1"/>
                    </a:cubicBezTo>
                    <a:cubicBezTo>
                      <a:pt x="5" y="1"/>
                      <a:pt x="11" y="1"/>
                      <a:pt x="18" y="0"/>
                    </a:cubicBezTo>
                    <a:cubicBezTo>
                      <a:pt x="18" y="37"/>
                      <a:pt x="18" y="73"/>
                      <a:pt x="18" y="110"/>
                    </a:cubicBezTo>
                    <a:cubicBezTo>
                      <a:pt x="13" y="111"/>
                      <a:pt x="7" y="111"/>
                      <a:pt x="0" y="1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9" name="Freeform 82">
                <a:extLst>
                  <a:ext uri="{FF2B5EF4-FFF2-40B4-BE49-F238E27FC236}">
                    <a16:creationId xmlns:a16="http://schemas.microsoft.com/office/drawing/2014/main" id="{EE84CF9E-F403-444D-B377-D1C8B66929D2}"/>
                  </a:ext>
                </a:extLst>
              </p:cNvPr>
              <p:cNvSpPr>
                <a:spLocks/>
              </p:cNvSpPr>
              <p:nvPr/>
            </p:nvSpPr>
            <p:spPr bwMode="auto">
              <a:xfrm>
                <a:off x="6069339" y="3028808"/>
                <a:ext cx="8496" cy="54201"/>
              </a:xfrm>
              <a:custGeom>
                <a:avLst/>
                <a:gdLst>
                  <a:gd name="T0" fmla="*/ 0 w 18"/>
                  <a:gd name="T1" fmla="*/ 0 h 111"/>
                  <a:gd name="T2" fmla="*/ 18 w 18"/>
                  <a:gd name="T3" fmla="*/ 0 h 111"/>
                  <a:gd name="T4" fmla="*/ 18 w 18"/>
                  <a:gd name="T5" fmla="*/ 109 h 111"/>
                  <a:gd name="T6" fmla="*/ 0 w 18"/>
                  <a:gd name="T7" fmla="*/ 111 h 111"/>
                  <a:gd name="T8" fmla="*/ 0 w 18"/>
                  <a:gd name="T9" fmla="*/ 0 h 111"/>
                </a:gdLst>
                <a:ahLst/>
                <a:cxnLst>
                  <a:cxn ang="0">
                    <a:pos x="T0" y="T1"/>
                  </a:cxn>
                  <a:cxn ang="0">
                    <a:pos x="T2" y="T3"/>
                  </a:cxn>
                  <a:cxn ang="0">
                    <a:pos x="T4" y="T5"/>
                  </a:cxn>
                  <a:cxn ang="0">
                    <a:pos x="T6" y="T7"/>
                  </a:cxn>
                  <a:cxn ang="0">
                    <a:pos x="T8" y="T9"/>
                  </a:cxn>
                </a:cxnLst>
                <a:rect l="0" t="0" r="r" b="b"/>
                <a:pathLst>
                  <a:path w="18" h="111">
                    <a:moveTo>
                      <a:pt x="0" y="0"/>
                    </a:moveTo>
                    <a:cubicBezTo>
                      <a:pt x="6" y="0"/>
                      <a:pt x="12" y="0"/>
                      <a:pt x="18" y="0"/>
                    </a:cubicBezTo>
                    <a:cubicBezTo>
                      <a:pt x="18" y="37"/>
                      <a:pt x="18" y="72"/>
                      <a:pt x="18" y="109"/>
                    </a:cubicBezTo>
                    <a:cubicBezTo>
                      <a:pt x="13" y="110"/>
                      <a:pt x="7" y="110"/>
                      <a:pt x="0" y="111"/>
                    </a:cubicBezTo>
                    <a:cubicBezTo>
                      <a:pt x="0" y="73"/>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0" name="Freeform 83">
                <a:extLst>
                  <a:ext uri="{FF2B5EF4-FFF2-40B4-BE49-F238E27FC236}">
                    <a16:creationId xmlns:a16="http://schemas.microsoft.com/office/drawing/2014/main" id="{1D1CEA45-AE1D-3648-9509-9E540514C88A}"/>
                  </a:ext>
                </a:extLst>
              </p:cNvPr>
              <p:cNvSpPr>
                <a:spLocks/>
              </p:cNvSpPr>
              <p:nvPr/>
            </p:nvSpPr>
            <p:spPr bwMode="auto">
              <a:xfrm>
                <a:off x="6028323" y="3028808"/>
                <a:ext cx="8789" cy="53615"/>
              </a:xfrm>
              <a:custGeom>
                <a:avLst/>
                <a:gdLst>
                  <a:gd name="T0" fmla="*/ 0 w 18"/>
                  <a:gd name="T1" fmla="*/ 0 h 110"/>
                  <a:gd name="T2" fmla="*/ 18 w 18"/>
                  <a:gd name="T3" fmla="*/ 0 h 110"/>
                  <a:gd name="T4" fmla="*/ 18 w 18"/>
                  <a:gd name="T5" fmla="*/ 110 h 110"/>
                  <a:gd name="T6" fmla="*/ 0 w 18"/>
                  <a:gd name="T7" fmla="*/ 110 h 110"/>
                  <a:gd name="T8" fmla="*/ 0 w 18"/>
                  <a:gd name="T9" fmla="*/ 0 h 110"/>
                </a:gdLst>
                <a:ahLst/>
                <a:cxnLst>
                  <a:cxn ang="0">
                    <a:pos x="T0" y="T1"/>
                  </a:cxn>
                  <a:cxn ang="0">
                    <a:pos x="T2" y="T3"/>
                  </a:cxn>
                  <a:cxn ang="0">
                    <a:pos x="T4" y="T5"/>
                  </a:cxn>
                  <a:cxn ang="0">
                    <a:pos x="T6" y="T7"/>
                  </a:cxn>
                  <a:cxn ang="0">
                    <a:pos x="T8" y="T9"/>
                  </a:cxn>
                </a:cxnLst>
                <a:rect l="0" t="0" r="r" b="b"/>
                <a:pathLst>
                  <a:path w="18" h="110">
                    <a:moveTo>
                      <a:pt x="0" y="0"/>
                    </a:moveTo>
                    <a:cubicBezTo>
                      <a:pt x="7" y="0"/>
                      <a:pt x="12" y="0"/>
                      <a:pt x="18" y="0"/>
                    </a:cubicBezTo>
                    <a:cubicBezTo>
                      <a:pt x="18" y="37"/>
                      <a:pt x="18" y="73"/>
                      <a:pt x="18" y="110"/>
                    </a:cubicBezTo>
                    <a:cubicBezTo>
                      <a:pt x="12" y="110"/>
                      <a:pt x="6" y="110"/>
                      <a:pt x="0" y="110"/>
                    </a:cubicBezTo>
                    <a:cubicBezTo>
                      <a:pt x="0" y="73"/>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1" name="Freeform 84">
                <a:extLst>
                  <a:ext uri="{FF2B5EF4-FFF2-40B4-BE49-F238E27FC236}">
                    <a16:creationId xmlns:a16="http://schemas.microsoft.com/office/drawing/2014/main" id="{4E4B651F-B99B-BB45-836C-9D858766CCD4}"/>
                  </a:ext>
                </a:extLst>
              </p:cNvPr>
              <p:cNvSpPr>
                <a:spLocks/>
              </p:cNvSpPr>
              <p:nvPr/>
            </p:nvSpPr>
            <p:spPr bwMode="auto">
              <a:xfrm>
                <a:off x="6008400" y="3027344"/>
                <a:ext cx="9668" cy="56544"/>
              </a:xfrm>
              <a:custGeom>
                <a:avLst/>
                <a:gdLst>
                  <a:gd name="T0" fmla="*/ 0 w 20"/>
                  <a:gd name="T1" fmla="*/ 3 h 116"/>
                  <a:gd name="T2" fmla="*/ 20 w 20"/>
                  <a:gd name="T3" fmla="*/ 17 h 116"/>
                  <a:gd name="T4" fmla="*/ 20 w 20"/>
                  <a:gd name="T5" fmla="*/ 99 h 116"/>
                  <a:gd name="T6" fmla="*/ 0 w 20"/>
                  <a:gd name="T7" fmla="*/ 113 h 116"/>
                  <a:gd name="T8" fmla="*/ 0 w 20"/>
                  <a:gd name="T9" fmla="*/ 3 h 116"/>
                </a:gdLst>
                <a:ahLst/>
                <a:cxnLst>
                  <a:cxn ang="0">
                    <a:pos x="T0" y="T1"/>
                  </a:cxn>
                  <a:cxn ang="0">
                    <a:pos x="T2" y="T3"/>
                  </a:cxn>
                  <a:cxn ang="0">
                    <a:pos x="T4" y="T5"/>
                  </a:cxn>
                  <a:cxn ang="0">
                    <a:pos x="T6" y="T7"/>
                  </a:cxn>
                  <a:cxn ang="0">
                    <a:pos x="T8" y="T9"/>
                  </a:cxn>
                </a:cxnLst>
                <a:rect l="0" t="0" r="r" b="b"/>
                <a:pathLst>
                  <a:path w="20" h="116">
                    <a:moveTo>
                      <a:pt x="0" y="3"/>
                    </a:moveTo>
                    <a:cubicBezTo>
                      <a:pt x="14" y="0"/>
                      <a:pt x="20" y="2"/>
                      <a:pt x="20" y="17"/>
                    </a:cubicBezTo>
                    <a:cubicBezTo>
                      <a:pt x="19" y="44"/>
                      <a:pt x="19" y="71"/>
                      <a:pt x="20" y="99"/>
                    </a:cubicBezTo>
                    <a:cubicBezTo>
                      <a:pt x="20" y="113"/>
                      <a:pt x="14" y="116"/>
                      <a:pt x="0" y="113"/>
                    </a:cubicBezTo>
                    <a:cubicBezTo>
                      <a:pt x="0" y="77"/>
                      <a:pt x="0" y="41"/>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2" name="Freeform 85">
                <a:extLst>
                  <a:ext uri="{FF2B5EF4-FFF2-40B4-BE49-F238E27FC236}">
                    <a16:creationId xmlns:a16="http://schemas.microsoft.com/office/drawing/2014/main" id="{E3225103-6CD2-0447-A735-D81BF980FD58}"/>
                  </a:ext>
                </a:extLst>
              </p:cNvPr>
              <p:cNvSpPr>
                <a:spLocks/>
              </p:cNvSpPr>
              <p:nvPr/>
            </p:nvSpPr>
            <p:spPr bwMode="auto">
              <a:xfrm>
                <a:off x="5987892" y="3028808"/>
                <a:ext cx="8789" cy="53615"/>
              </a:xfrm>
              <a:custGeom>
                <a:avLst/>
                <a:gdLst>
                  <a:gd name="T0" fmla="*/ 18 w 18"/>
                  <a:gd name="T1" fmla="*/ 110 h 110"/>
                  <a:gd name="T2" fmla="*/ 0 w 18"/>
                  <a:gd name="T3" fmla="*/ 110 h 110"/>
                  <a:gd name="T4" fmla="*/ 0 w 18"/>
                  <a:gd name="T5" fmla="*/ 0 h 110"/>
                  <a:gd name="T6" fmla="*/ 18 w 18"/>
                  <a:gd name="T7" fmla="*/ 0 h 110"/>
                  <a:gd name="T8" fmla="*/ 18 w 18"/>
                  <a:gd name="T9" fmla="*/ 110 h 110"/>
                </a:gdLst>
                <a:ahLst/>
                <a:cxnLst>
                  <a:cxn ang="0">
                    <a:pos x="T0" y="T1"/>
                  </a:cxn>
                  <a:cxn ang="0">
                    <a:pos x="T2" y="T3"/>
                  </a:cxn>
                  <a:cxn ang="0">
                    <a:pos x="T4" y="T5"/>
                  </a:cxn>
                  <a:cxn ang="0">
                    <a:pos x="T6" y="T7"/>
                  </a:cxn>
                  <a:cxn ang="0">
                    <a:pos x="T8" y="T9"/>
                  </a:cxn>
                </a:cxnLst>
                <a:rect l="0" t="0" r="r" b="b"/>
                <a:pathLst>
                  <a:path w="18" h="110">
                    <a:moveTo>
                      <a:pt x="18" y="110"/>
                    </a:moveTo>
                    <a:cubicBezTo>
                      <a:pt x="11" y="110"/>
                      <a:pt x="6" y="110"/>
                      <a:pt x="0" y="110"/>
                    </a:cubicBezTo>
                    <a:cubicBezTo>
                      <a:pt x="0" y="73"/>
                      <a:pt x="0" y="37"/>
                      <a:pt x="0" y="0"/>
                    </a:cubicBezTo>
                    <a:cubicBezTo>
                      <a:pt x="6" y="0"/>
                      <a:pt x="12" y="0"/>
                      <a:pt x="18" y="0"/>
                    </a:cubicBezTo>
                    <a:cubicBezTo>
                      <a:pt x="18" y="37"/>
                      <a:pt x="18" y="72"/>
                      <a:pt x="18" y="1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3" name="Freeform 86">
                <a:extLst>
                  <a:ext uri="{FF2B5EF4-FFF2-40B4-BE49-F238E27FC236}">
                    <a16:creationId xmlns:a16="http://schemas.microsoft.com/office/drawing/2014/main" id="{F1B9F143-C66C-1946-B149-85FFD8EBC715}"/>
                  </a:ext>
                </a:extLst>
              </p:cNvPr>
              <p:cNvSpPr>
                <a:spLocks/>
              </p:cNvSpPr>
              <p:nvPr/>
            </p:nvSpPr>
            <p:spPr bwMode="auto">
              <a:xfrm>
                <a:off x="5967970" y="3028515"/>
                <a:ext cx="8789" cy="53908"/>
              </a:xfrm>
              <a:custGeom>
                <a:avLst/>
                <a:gdLst>
                  <a:gd name="T0" fmla="*/ 18 w 18"/>
                  <a:gd name="T1" fmla="*/ 111 h 111"/>
                  <a:gd name="T2" fmla="*/ 0 w 18"/>
                  <a:gd name="T3" fmla="*/ 111 h 111"/>
                  <a:gd name="T4" fmla="*/ 0 w 18"/>
                  <a:gd name="T5" fmla="*/ 1 h 111"/>
                  <a:gd name="T6" fmla="*/ 18 w 18"/>
                  <a:gd name="T7" fmla="*/ 0 h 111"/>
                  <a:gd name="T8" fmla="*/ 18 w 18"/>
                  <a:gd name="T9" fmla="*/ 111 h 111"/>
                </a:gdLst>
                <a:ahLst/>
                <a:cxnLst>
                  <a:cxn ang="0">
                    <a:pos x="T0" y="T1"/>
                  </a:cxn>
                  <a:cxn ang="0">
                    <a:pos x="T2" y="T3"/>
                  </a:cxn>
                  <a:cxn ang="0">
                    <a:pos x="T4" y="T5"/>
                  </a:cxn>
                  <a:cxn ang="0">
                    <a:pos x="T6" y="T7"/>
                  </a:cxn>
                  <a:cxn ang="0">
                    <a:pos x="T8" y="T9"/>
                  </a:cxn>
                </a:cxnLst>
                <a:rect l="0" t="0" r="r" b="b"/>
                <a:pathLst>
                  <a:path w="18" h="111">
                    <a:moveTo>
                      <a:pt x="18" y="111"/>
                    </a:moveTo>
                    <a:cubicBezTo>
                      <a:pt x="12" y="111"/>
                      <a:pt x="6" y="111"/>
                      <a:pt x="0" y="111"/>
                    </a:cubicBezTo>
                    <a:cubicBezTo>
                      <a:pt x="0" y="74"/>
                      <a:pt x="0" y="39"/>
                      <a:pt x="0" y="1"/>
                    </a:cubicBezTo>
                    <a:cubicBezTo>
                      <a:pt x="5" y="1"/>
                      <a:pt x="11" y="0"/>
                      <a:pt x="18" y="0"/>
                    </a:cubicBezTo>
                    <a:cubicBezTo>
                      <a:pt x="18" y="37"/>
                      <a:pt x="18" y="72"/>
                      <a:pt x="18"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4" name="Freeform 87">
                <a:extLst>
                  <a:ext uri="{FF2B5EF4-FFF2-40B4-BE49-F238E27FC236}">
                    <a16:creationId xmlns:a16="http://schemas.microsoft.com/office/drawing/2014/main" id="{5E9D21BF-4FAE-EA40-A519-B7AB31B61198}"/>
                  </a:ext>
                </a:extLst>
              </p:cNvPr>
              <p:cNvSpPr>
                <a:spLocks/>
              </p:cNvSpPr>
              <p:nvPr/>
            </p:nvSpPr>
            <p:spPr bwMode="auto">
              <a:xfrm>
                <a:off x="5926953" y="3028808"/>
                <a:ext cx="8789" cy="53322"/>
              </a:xfrm>
              <a:custGeom>
                <a:avLst/>
                <a:gdLst>
                  <a:gd name="T0" fmla="*/ 0 w 18"/>
                  <a:gd name="T1" fmla="*/ 0 h 109"/>
                  <a:gd name="T2" fmla="*/ 18 w 18"/>
                  <a:gd name="T3" fmla="*/ 0 h 109"/>
                  <a:gd name="T4" fmla="*/ 18 w 18"/>
                  <a:gd name="T5" fmla="*/ 109 h 109"/>
                  <a:gd name="T6" fmla="*/ 0 w 18"/>
                  <a:gd name="T7" fmla="*/ 109 h 109"/>
                  <a:gd name="T8" fmla="*/ 0 w 18"/>
                  <a:gd name="T9" fmla="*/ 0 h 109"/>
                </a:gdLst>
                <a:ahLst/>
                <a:cxnLst>
                  <a:cxn ang="0">
                    <a:pos x="T0" y="T1"/>
                  </a:cxn>
                  <a:cxn ang="0">
                    <a:pos x="T2" y="T3"/>
                  </a:cxn>
                  <a:cxn ang="0">
                    <a:pos x="T4" y="T5"/>
                  </a:cxn>
                  <a:cxn ang="0">
                    <a:pos x="T6" y="T7"/>
                  </a:cxn>
                  <a:cxn ang="0">
                    <a:pos x="T8" y="T9"/>
                  </a:cxn>
                </a:cxnLst>
                <a:rect l="0" t="0" r="r" b="b"/>
                <a:pathLst>
                  <a:path w="18" h="109">
                    <a:moveTo>
                      <a:pt x="0" y="0"/>
                    </a:moveTo>
                    <a:cubicBezTo>
                      <a:pt x="6" y="0"/>
                      <a:pt x="11" y="0"/>
                      <a:pt x="18" y="0"/>
                    </a:cubicBezTo>
                    <a:cubicBezTo>
                      <a:pt x="18" y="36"/>
                      <a:pt x="18" y="72"/>
                      <a:pt x="18" y="109"/>
                    </a:cubicBezTo>
                    <a:cubicBezTo>
                      <a:pt x="12" y="109"/>
                      <a:pt x="6" y="109"/>
                      <a:pt x="0" y="109"/>
                    </a:cubicBezTo>
                    <a:cubicBezTo>
                      <a:pt x="0" y="74"/>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5" name="Freeform 88">
                <a:extLst>
                  <a:ext uri="{FF2B5EF4-FFF2-40B4-BE49-F238E27FC236}">
                    <a16:creationId xmlns:a16="http://schemas.microsoft.com/office/drawing/2014/main" id="{E238C306-E8B5-1C48-A4ED-BA81C187CE64}"/>
                  </a:ext>
                </a:extLst>
              </p:cNvPr>
              <p:cNvSpPr>
                <a:spLocks/>
              </p:cNvSpPr>
              <p:nvPr/>
            </p:nvSpPr>
            <p:spPr bwMode="auto">
              <a:xfrm>
                <a:off x="6170416" y="3028808"/>
                <a:ext cx="8789" cy="53615"/>
              </a:xfrm>
              <a:custGeom>
                <a:avLst/>
                <a:gdLst>
                  <a:gd name="T0" fmla="*/ 0 w 18"/>
                  <a:gd name="T1" fmla="*/ 0 h 110"/>
                  <a:gd name="T2" fmla="*/ 18 w 18"/>
                  <a:gd name="T3" fmla="*/ 0 h 110"/>
                  <a:gd name="T4" fmla="*/ 18 w 18"/>
                  <a:gd name="T5" fmla="*/ 110 h 110"/>
                  <a:gd name="T6" fmla="*/ 0 w 18"/>
                  <a:gd name="T7" fmla="*/ 110 h 110"/>
                  <a:gd name="T8" fmla="*/ 0 w 18"/>
                  <a:gd name="T9" fmla="*/ 0 h 110"/>
                </a:gdLst>
                <a:ahLst/>
                <a:cxnLst>
                  <a:cxn ang="0">
                    <a:pos x="T0" y="T1"/>
                  </a:cxn>
                  <a:cxn ang="0">
                    <a:pos x="T2" y="T3"/>
                  </a:cxn>
                  <a:cxn ang="0">
                    <a:pos x="T4" y="T5"/>
                  </a:cxn>
                  <a:cxn ang="0">
                    <a:pos x="T6" y="T7"/>
                  </a:cxn>
                  <a:cxn ang="0">
                    <a:pos x="T8" y="T9"/>
                  </a:cxn>
                </a:cxnLst>
                <a:rect l="0" t="0" r="r" b="b"/>
                <a:pathLst>
                  <a:path w="18" h="110">
                    <a:moveTo>
                      <a:pt x="0" y="0"/>
                    </a:moveTo>
                    <a:cubicBezTo>
                      <a:pt x="7" y="0"/>
                      <a:pt x="12" y="0"/>
                      <a:pt x="18" y="0"/>
                    </a:cubicBezTo>
                    <a:cubicBezTo>
                      <a:pt x="18" y="36"/>
                      <a:pt x="18" y="72"/>
                      <a:pt x="18" y="110"/>
                    </a:cubicBezTo>
                    <a:cubicBezTo>
                      <a:pt x="13" y="110"/>
                      <a:pt x="7" y="110"/>
                      <a:pt x="0" y="110"/>
                    </a:cubicBezTo>
                    <a:cubicBezTo>
                      <a:pt x="0" y="73"/>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6" name="Freeform 89">
                <a:extLst>
                  <a:ext uri="{FF2B5EF4-FFF2-40B4-BE49-F238E27FC236}">
                    <a16:creationId xmlns:a16="http://schemas.microsoft.com/office/drawing/2014/main" id="{4FF46538-738D-8648-8ED4-1112EC02CE8F}"/>
                  </a:ext>
                </a:extLst>
              </p:cNvPr>
              <p:cNvSpPr>
                <a:spLocks/>
              </p:cNvSpPr>
              <p:nvPr/>
            </p:nvSpPr>
            <p:spPr bwMode="auto">
              <a:xfrm>
                <a:off x="6271785" y="3028515"/>
                <a:ext cx="9375" cy="53908"/>
              </a:xfrm>
              <a:custGeom>
                <a:avLst/>
                <a:gdLst>
                  <a:gd name="T0" fmla="*/ 19 w 19"/>
                  <a:gd name="T1" fmla="*/ 111 h 111"/>
                  <a:gd name="T2" fmla="*/ 0 w 19"/>
                  <a:gd name="T3" fmla="*/ 111 h 111"/>
                  <a:gd name="T4" fmla="*/ 0 w 19"/>
                  <a:gd name="T5" fmla="*/ 1 h 111"/>
                  <a:gd name="T6" fmla="*/ 19 w 19"/>
                  <a:gd name="T7" fmla="*/ 0 h 111"/>
                  <a:gd name="T8" fmla="*/ 19 w 19"/>
                  <a:gd name="T9" fmla="*/ 111 h 111"/>
                </a:gdLst>
                <a:ahLst/>
                <a:cxnLst>
                  <a:cxn ang="0">
                    <a:pos x="T0" y="T1"/>
                  </a:cxn>
                  <a:cxn ang="0">
                    <a:pos x="T2" y="T3"/>
                  </a:cxn>
                  <a:cxn ang="0">
                    <a:pos x="T4" y="T5"/>
                  </a:cxn>
                  <a:cxn ang="0">
                    <a:pos x="T6" y="T7"/>
                  </a:cxn>
                  <a:cxn ang="0">
                    <a:pos x="T8" y="T9"/>
                  </a:cxn>
                </a:cxnLst>
                <a:rect l="0" t="0" r="r" b="b"/>
                <a:pathLst>
                  <a:path w="19" h="111">
                    <a:moveTo>
                      <a:pt x="19" y="111"/>
                    </a:moveTo>
                    <a:cubicBezTo>
                      <a:pt x="12" y="111"/>
                      <a:pt x="7" y="111"/>
                      <a:pt x="0" y="111"/>
                    </a:cubicBezTo>
                    <a:cubicBezTo>
                      <a:pt x="0" y="74"/>
                      <a:pt x="0" y="38"/>
                      <a:pt x="0" y="1"/>
                    </a:cubicBezTo>
                    <a:cubicBezTo>
                      <a:pt x="7" y="1"/>
                      <a:pt x="12" y="1"/>
                      <a:pt x="19" y="0"/>
                    </a:cubicBezTo>
                    <a:cubicBezTo>
                      <a:pt x="19" y="38"/>
                      <a:pt x="19" y="74"/>
                      <a:pt x="19"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pic>
        <p:nvPicPr>
          <p:cNvPr id="4" name="图片 3">
            <a:extLst>
              <a:ext uri="{FF2B5EF4-FFF2-40B4-BE49-F238E27FC236}">
                <a16:creationId xmlns:a16="http://schemas.microsoft.com/office/drawing/2014/main" id="{B5340475-4CB6-4149-A656-B6FB94B994DC}"/>
              </a:ext>
            </a:extLst>
          </p:cNvPr>
          <p:cNvPicPr>
            <a:picLocks noChangeAspect="1"/>
          </p:cNvPicPr>
          <p:nvPr/>
        </p:nvPicPr>
        <p:blipFill>
          <a:blip r:embed="rId6"/>
          <a:stretch>
            <a:fillRect/>
          </a:stretch>
        </p:blipFill>
        <p:spPr>
          <a:xfrm>
            <a:off x="4173593" y="680304"/>
            <a:ext cx="5322976" cy="1078157"/>
          </a:xfrm>
          <a:prstGeom prst="rect">
            <a:avLst/>
          </a:prstGeom>
        </p:spPr>
      </p:pic>
      <p:pic>
        <p:nvPicPr>
          <p:cNvPr id="10" name="图片 9">
            <a:extLst>
              <a:ext uri="{FF2B5EF4-FFF2-40B4-BE49-F238E27FC236}">
                <a16:creationId xmlns:a16="http://schemas.microsoft.com/office/drawing/2014/main" id="{1A45DA20-5354-7340-9286-2008D14C52B4}"/>
              </a:ext>
            </a:extLst>
          </p:cNvPr>
          <p:cNvPicPr>
            <a:picLocks noChangeAspect="1"/>
          </p:cNvPicPr>
          <p:nvPr/>
        </p:nvPicPr>
        <p:blipFill>
          <a:blip r:embed="rId7"/>
          <a:stretch>
            <a:fillRect/>
          </a:stretch>
        </p:blipFill>
        <p:spPr>
          <a:xfrm>
            <a:off x="4452338" y="4203953"/>
            <a:ext cx="5229044" cy="1912275"/>
          </a:xfrm>
          <a:prstGeom prst="rect">
            <a:avLst/>
          </a:prstGeom>
        </p:spPr>
      </p:pic>
    </p:spTree>
    <p:extLst>
      <p:ext uri="{BB962C8B-B14F-4D97-AF65-F5344CB8AC3E}">
        <p14:creationId xmlns:p14="http://schemas.microsoft.com/office/powerpoint/2010/main" val="3175062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a:extLst>
              <a:ext uri="{FF2B5EF4-FFF2-40B4-BE49-F238E27FC236}">
                <a16:creationId xmlns:a16="http://schemas.microsoft.com/office/drawing/2014/main" id="{2F8DF9A5-9E1E-644D-97C0-7C0A514628DF}"/>
              </a:ext>
            </a:extLst>
          </p:cNvPr>
          <p:cNvPicPr>
            <a:picLocks noChangeAspect="1"/>
          </p:cNvPicPr>
          <p:nvPr/>
        </p:nvPicPr>
        <p:blipFill>
          <a:blip r:embed="rId4"/>
          <a:stretch>
            <a:fillRect/>
          </a:stretch>
        </p:blipFill>
        <p:spPr>
          <a:xfrm>
            <a:off x="6278177" y="1370687"/>
            <a:ext cx="5913823" cy="4301914"/>
          </a:xfrm>
          <a:prstGeom prst="rect">
            <a:avLst/>
          </a:prstGeom>
        </p:spPr>
      </p:pic>
      <p:sp>
        <p:nvSpPr>
          <p:cNvPr id="38" name="矩形 37">
            <a:extLst>
              <a:ext uri="{FF2B5EF4-FFF2-40B4-BE49-F238E27FC236}">
                <a16:creationId xmlns:a16="http://schemas.microsoft.com/office/drawing/2014/main" id="{F493E34E-9E78-C94D-9C1E-0AD16EB1D936}"/>
              </a:ext>
            </a:extLst>
          </p:cNvPr>
          <p:cNvSpPr/>
          <p:nvPr/>
        </p:nvSpPr>
        <p:spPr>
          <a:xfrm>
            <a:off x="0" y="-27940"/>
            <a:ext cx="1814830" cy="6885940"/>
          </a:xfrm>
          <a:prstGeom prst="rect">
            <a:avLst/>
          </a:prstGeom>
          <a:solidFill>
            <a:srgbClr val="1B51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7" name="矩形 36">
            <a:extLst>
              <a:ext uri="{FF2B5EF4-FFF2-40B4-BE49-F238E27FC236}">
                <a16:creationId xmlns:a16="http://schemas.microsoft.com/office/drawing/2014/main" id="{8E7EE05C-5A00-284A-A584-AD34FBDDC4CA}"/>
              </a:ext>
            </a:extLst>
          </p:cNvPr>
          <p:cNvSpPr/>
          <p:nvPr/>
        </p:nvSpPr>
        <p:spPr>
          <a:xfrm>
            <a:off x="2846943" y="571152"/>
            <a:ext cx="115099" cy="228898"/>
          </a:xfrm>
          <a:prstGeom prst="rect">
            <a:avLst/>
          </a:prstGeom>
        </p:spPr>
        <p:txBody>
          <a:bodyPr wrap="none">
            <a:spAutoFit/>
          </a:bodyPr>
          <a:lstStyle/>
          <a:p>
            <a:endParaRPr lang="zh-CN" altLang="en-US" sz="1200" dirty="0">
              <a:solidFill>
                <a:schemeClr val="bg1">
                  <a:lumMod val="65000"/>
                </a:schemeClr>
              </a:solidFill>
              <a:latin typeface="思源黑体 CN Medium" panose="020B0600000000000000" charset="-122"/>
              <a:ea typeface="思源黑体 CN Medium" panose="020B0600000000000000" charset="-122"/>
            </a:endParaRPr>
          </a:p>
        </p:txBody>
      </p:sp>
      <p:sp>
        <p:nvSpPr>
          <p:cNvPr id="40" name="矩形 39">
            <a:extLst>
              <a:ext uri="{FF2B5EF4-FFF2-40B4-BE49-F238E27FC236}">
                <a16:creationId xmlns:a16="http://schemas.microsoft.com/office/drawing/2014/main" id="{9AE99A2A-82A6-7A43-A1D0-0AD405055D95}"/>
              </a:ext>
            </a:extLst>
          </p:cNvPr>
          <p:cNvSpPr/>
          <p:nvPr/>
        </p:nvSpPr>
        <p:spPr>
          <a:xfrm>
            <a:off x="-4271" y="1988669"/>
            <a:ext cx="1814830" cy="894229"/>
          </a:xfrm>
          <a:prstGeom prst="rect">
            <a:avLst/>
          </a:prstGeom>
          <a:solidFill>
            <a:srgbClr val="1B5187"/>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1"/>
                </a:solidFill>
              </a:rPr>
              <a:t>研究背景与意义</a:t>
            </a:r>
          </a:p>
        </p:txBody>
      </p:sp>
      <p:sp>
        <p:nvSpPr>
          <p:cNvPr id="47" name="矩形 46">
            <a:extLst>
              <a:ext uri="{FF2B5EF4-FFF2-40B4-BE49-F238E27FC236}">
                <a16:creationId xmlns:a16="http://schemas.microsoft.com/office/drawing/2014/main" id="{61390A2D-6723-4847-A3B1-E9BFCF1998FE}"/>
              </a:ext>
            </a:extLst>
          </p:cNvPr>
          <p:cNvSpPr/>
          <p:nvPr/>
        </p:nvSpPr>
        <p:spPr>
          <a:xfrm>
            <a:off x="0" y="2891241"/>
            <a:ext cx="1814830" cy="894229"/>
          </a:xfrm>
          <a:prstGeom prst="rect">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1B5187"/>
                </a:solidFill>
              </a:rPr>
              <a:t>研究内容与过程</a:t>
            </a:r>
          </a:p>
        </p:txBody>
      </p:sp>
      <p:sp>
        <p:nvSpPr>
          <p:cNvPr id="48" name="矩形 47">
            <a:extLst>
              <a:ext uri="{FF2B5EF4-FFF2-40B4-BE49-F238E27FC236}">
                <a16:creationId xmlns:a16="http://schemas.microsoft.com/office/drawing/2014/main" id="{7436FCE2-52DB-2D45-A2FA-B39685AB6953}"/>
              </a:ext>
            </a:extLst>
          </p:cNvPr>
          <p:cNvSpPr/>
          <p:nvPr/>
        </p:nvSpPr>
        <p:spPr>
          <a:xfrm>
            <a:off x="0" y="3793813"/>
            <a:ext cx="1814830" cy="894229"/>
          </a:xfrm>
          <a:prstGeom prst="rect">
            <a:avLst/>
          </a:prstGeom>
          <a:solidFill>
            <a:srgbClr val="1B5187"/>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1"/>
                </a:solidFill>
              </a:rPr>
              <a:t>总结与未来展望</a:t>
            </a:r>
          </a:p>
        </p:txBody>
      </p:sp>
      <p:sp>
        <p:nvSpPr>
          <p:cNvPr id="49" name="矩形 48">
            <a:extLst>
              <a:ext uri="{FF2B5EF4-FFF2-40B4-BE49-F238E27FC236}">
                <a16:creationId xmlns:a16="http://schemas.microsoft.com/office/drawing/2014/main" id="{9D3719F4-A0EF-FB46-870D-025192FB2EA2}"/>
              </a:ext>
            </a:extLst>
          </p:cNvPr>
          <p:cNvSpPr/>
          <p:nvPr/>
        </p:nvSpPr>
        <p:spPr>
          <a:xfrm>
            <a:off x="0" y="4696385"/>
            <a:ext cx="1814830" cy="894229"/>
          </a:xfrm>
          <a:prstGeom prst="rect">
            <a:avLst/>
          </a:prstGeom>
          <a:solidFill>
            <a:srgbClr val="1B5187"/>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1"/>
                </a:solidFill>
              </a:rPr>
              <a:t>重要参考文献</a:t>
            </a:r>
          </a:p>
        </p:txBody>
      </p:sp>
      <p:grpSp>
        <p:nvGrpSpPr>
          <p:cNvPr id="9" name="组合 8">
            <a:extLst>
              <a:ext uri="{FF2B5EF4-FFF2-40B4-BE49-F238E27FC236}">
                <a16:creationId xmlns:a16="http://schemas.microsoft.com/office/drawing/2014/main" id="{5A3986A4-6E6B-9440-B7E1-FB2B1B1F0368}"/>
              </a:ext>
            </a:extLst>
          </p:cNvPr>
          <p:cNvGrpSpPr/>
          <p:nvPr/>
        </p:nvGrpSpPr>
        <p:grpSpPr>
          <a:xfrm>
            <a:off x="1978183" y="202852"/>
            <a:ext cx="6095459" cy="736600"/>
            <a:chOff x="1980495" y="129216"/>
            <a:chExt cx="6095459" cy="736600"/>
          </a:xfrm>
        </p:grpSpPr>
        <p:grpSp>
          <p:nvGrpSpPr>
            <p:cNvPr id="53" name="组合 52">
              <a:extLst>
                <a:ext uri="{FF2B5EF4-FFF2-40B4-BE49-F238E27FC236}">
                  <a16:creationId xmlns:a16="http://schemas.microsoft.com/office/drawing/2014/main" id="{3280788C-66F0-B140-9839-DC8E14E95AFB}"/>
                </a:ext>
              </a:extLst>
            </p:cNvPr>
            <p:cNvGrpSpPr/>
            <p:nvPr/>
          </p:nvGrpSpPr>
          <p:grpSpPr>
            <a:xfrm>
              <a:off x="1980495" y="129216"/>
              <a:ext cx="6095459" cy="736600"/>
              <a:chOff x="550" y="967"/>
              <a:chExt cx="10154" cy="1160"/>
            </a:xfrm>
          </p:grpSpPr>
          <p:grpSp>
            <p:nvGrpSpPr>
              <p:cNvPr id="54" name="组合 53">
                <a:extLst>
                  <a:ext uri="{FF2B5EF4-FFF2-40B4-BE49-F238E27FC236}">
                    <a16:creationId xmlns:a16="http://schemas.microsoft.com/office/drawing/2014/main" id="{B3F4C418-733F-344E-A433-8CE6296285F2}"/>
                  </a:ext>
                </a:extLst>
              </p:cNvPr>
              <p:cNvGrpSpPr/>
              <p:nvPr/>
            </p:nvGrpSpPr>
            <p:grpSpPr>
              <a:xfrm>
                <a:off x="550" y="967"/>
                <a:ext cx="10154" cy="1160"/>
                <a:chOff x="6796" y="3122"/>
                <a:chExt cx="10154" cy="1160"/>
              </a:xfrm>
            </p:grpSpPr>
            <p:grpSp>
              <p:nvGrpSpPr>
                <p:cNvPr id="56" name="组合 55">
                  <a:extLst>
                    <a:ext uri="{FF2B5EF4-FFF2-40B4-BE49-F238E27FC236}">
                      <a16:creationId xmlns:a16="http://schemas.microsoft.com/office/drawing/2014/main" id="{086A84DE-6070-F646-BF84-63284571840F}"/>
                    </a:ext>
                  </a:extLst>
                </p:cNvPr>
                <p:cNvGrpSpPr/>
                <p:nvPr/>
              </p:nvGrpSpPr>
              <p:grpSpPr>
                <a:xfrm>
                  <a:off x="6796" y="3122"/>
                  <a:ext cx="10154" cy="1160"/>
                  <a:chOff x="6796" y="3122"/>
                  <a:chExt cx="10154" cy="1160"/>
                </a:xfrm>
              </p:grpSpPr>
              <p:grpSp>
                <p:nvGrpSpPr>
                  <p:cNvPr id="58" name="组合 57">
                    <a:extLst>
                      <a:ext uri="{FF2B5EF4-FFF2-40B4-BE49-F238E27FC236}">
                        <a16:creationId xmlns:a16="http://schemas.microsoft.com/office/drawing/2014/main" id="{B4B8D9A4-13F9-D14A-B497-09F66890D7E9}"/>
                      </a:ext>
                    </a:extLst>
                  </p:cNvPr>
                  <p:cNvGrpSpPr/>
                  <p:nvPr/>
                </p:nvGrpSpPr>
                <p:grpSpPr>
                  <a:xfrm>
                    <a:off x="7653" y="3235"/>
                    <a:ext cx="9297" cy="1047"/>
                    <a:chOff x="9499" y="1839"/>
                    <a:chExt cx="9297" cy="1047"/>
                  </a:xfrm>
                </p:grpSpPr>
                <p:sp>
                  <p:nvSpPr>
                    <p:cNvPr id="60" name="文本框 59">
                      <a:extLst>
                        <a:ext uri="{FF2B5EF4-FFF2-40B4-BE49-F238E27FC236}">
                          <a16:creationId xmlns:a16="http://schemas.microsoft.com/office/drawing/2014/main" id="{371AC7F2-5AE2-9C4B-A57F-E893C08E01FF}"/>
                        </a:ext>
                      </a:extLst>
                    </p:cNvPr>
                    <p:cNvSpPr txBox="1"/>
                    <p:nvPr/>
                  </p:nvSpPr>
                  <p:spPr>
                    <a:xfrm>
                      <a:off x="9499" y="1839"/>
                      <a:ext cx="9297" cy="727"/>
                    </a:xfrm>
                    <a:prstGeom prst="rect">
                      <a:avLst/>
                    </a:prstGeom>
                    <a:noFill/>
                  </p:spPr>
                  <p:txBody>
                    <a:bodyPr wrap="square" rtlCol="0">
                      <a:spAutoFit/>
                    </a:bodyPr>
                    <a:lstStyle/>
                    <a:p>
                      <a:r>
                        <a:rPr lang="zh-CN" altLang="en-US" sz="2400" dirty="0">
                          <a:solidFill>
                            <a:srgbClr val="000000"/>
                          </a:solidFill>
                          <a:latin typeface="思源黑体 CN Medium" panose="020B0600000000000000" charset="-122"/>
                          <a:ea typeface="思源黑体 CN Medium" panose="020B0600000000000000" charset="-122"/>
                        </a:rPr>
                        <a:t>同态签名</a:t>
                      </a:r>
                    </a:p>
                  </p:txBody>
                </p:sp>
                <p:sp>
                  <p:nvSpPr>
                    <p:cNvPr id="61" name="矩形 60">
                      <a:extLst>
                        <a:ext uri="{FF2B5EF4-FFF2-40B4-BE49-F238E27FC236}">
                          <a16:creationId xmlns:a16="http://schemas.microsoft.com/office/drawing/2014/main" id="{D0A47408-5EBC-B64C-AA84-9959B96220FC}"/>
                        </a:ext>
                      </a:extLst>
                    </p:cNvPr>
                    <p:cNvSpPr/>
                    <p:nvPr/>
                  </p:nvSpPr>
                  <p:spPr>
                    <a:xfrm>
                      <a:off x="10150" y="2450"/>
                      <a:ext cx="291" cy="436"/>
                    </a:xfrm>
                    <a:prstGeom prst="rect">
                      <a:avLst/>
                    </a:prstGeom>
                  </p:spPr>
                  <p:txBody>
                    <a:bodyPr wrap="none">
                      <a:spAutoFit/>
                    </a:bodyPr>
                    <a:lstStyle/>
                    <a:p>
                      <a:endParaRPr lang="zh-CN" altLang="en-US" sz="1200" dirty="0">
                        <a:solidFill>
                          <a:schemeClr val="bg1">
                            <a:lumMod val="65000"/>
                          </a:schemeClr>
                        </a:solidFill>
                        <a:latin typeface="思源黑体 CN Medium" panose="020B0600000000000000" charset="-122"/>
                        <a:ea typeface="思源黑体 CN Medium" panose="020B0600000000000000" charset="-122"/>
                      </a:endParaRPr>
                    </a:p>
                  </p:txBody>
                </p:sp>
              </p:grpSp>
              <p:sp>
                <p:nvSpPr>
                  <p:cNvPr id="59" name="PA-圆角矩形 5">
                    <a:extLst>
                      <a:ext uri="{FF2B5EF4-FFF2-40B4-BE49-F238E27FC236}">
                        <a16:creationId xmlns:a16="http://schemas.microsoft.com/office/drawing/2014/main" id="{3AFD8720-8ECE-6048-93EA-46D4B45EAE45}"/>
                      </a:ext>
                    </a:extLst>
                  </p:cNvPr>
                  <p:cNvSpPr/>
                  <p:nvPr>
                    <p:custDataLst>
                      <p:tags r:id="rId1"/>
                    </p:custDataLst>
                  </p:nvPr>
                </p:nvSpPr>
                <p:spPr>
                  <a:xfrm>
                    <a:off x="6796" y="3122"/>
                    <a:ext cx="857" cy="1129"/>
                  </a:xfrm>
                  <a:prstGeom prst="roundRect">
                    <a:avLst>
                      <a:gd name="adj" fmla="val 0"/>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rgbClr val="000000"/>
                      </a:solidFill>
                      <a:latin typeface="思源黑体 CN Medium" panose="020B0600000000000000" charset="-122"/>
                      <a:ea typeface="思源黑体 CN Medium" panose="020B0600000000000000" charset="-122"/>
                    </a:endParaRPr>
                  </a:p>
                </p:txBody>
              </p:sp>
            </p:grpSp>
            <p:sp>
              <p:nvSpPr>
                <p:cNvPr id="57" name="矩形 56">
                  <a:extLst>
                    <a:ext uri="{FF2B5EF4-FFF2-40B4-BE49-F238E27FC236}">
                      <a16:creationId xmlns:a16="http://schemas.microsoft.com/office/drawing/2014/main" id="{18A2AF7B-1841-AA47-B072-82E536AADC66}"/>
                    </a:ext>
                  </a:extLst>
                </p:cNvPr>
                <p:cNvSpPr/>
                <p:nvPr/>
              </p:nvSpPr>
              <p:spPr>
                <a:xfrm>
                  <a:off x="6980" y="3252"/>
                  <a:ext cx="911" cy="727"/>
                </a:xfrm>
                <a:prstGeom prst="rect">
                  <a:avLst/>
                </a:prstGeom>
              </p:spPr>
              <p:txBody>
                <a:bodyPr wrap="none">
                  <a:spAutoFit/>
                </a:bodyPr>
                <a:lstStyle/>
                <a:p>
                  <a:r>
                    <a:rPr lang="en-US" altLang="zh-CN" sz="2400" dirty="0">
                      <a:latin typeface="+mj-ea"/>
                      <a:ea typeface="+mj-ea"/>
                    </a:rPr>
                    <a:t>04</a:t>
                  </a:r>
                  <a:endParaRPr lang="en-US" sz="2400" dirty="0">
                    <a:latin typeface="+mj-ea"/>
                    <a:ea typeface="+mj-ea"/>
                  </a:endParaRPr>
                </a:p>
              </p:txBody>
            </p:sp>
          </p:grpSp>
          <p:sp>
            <p:nvSpPr>
              <p:cNvPr id="55" name="矩形 54">
                <a:extLst>
                  <a:ext uri="{FF2B5EF4-FFF2-40B4-BE49-F238E27FC236}">
                    <a16:creationId xmlns:a16="http://schemas.microsoft.com/office/drawing/2014/main" id="{CC1C0737-B689-A947-8B2D-15F3B8BED734}"/>
                  </a:ext>
                </a:extLst>
              </p:cNvPr>
              <p:cNvSpPr/>
              <p:nvPr/>
            </p:nvSpPr>
            <p:spPr>
              <a:xfrm>
                <a:off x="612" y="1111"/>
                <a:ext cx="122" cy="594"/>
              </a:xfrm>
              <a:prstGeom prst="rect">
                <a:avLst/>
              </a:prstGeom>
              <a:solidFill>
                <a:srgbClr val="000000"/>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cxnSp>
          <p:nvCxnSpPr>
            <p:cNvPr id="14" name="直线连接符 13">
              <a:extLst>
                <a:ext uri="{FF2B5EF4-FFF2-40B4-BE49-F238E27FC236}">
                  <a16:creationId xmlns:a16="http://schemas.microsoft.com/office/drawing/2014/main" id="{39916F18-BA74-D744-86F7-D2F64694FD46}"/>
                </a:ext>
              </a:extLst>
            </p:cNvPr>
            <p:cNvCxnSpPr>
              <a:cxnSpLocks/>
            </p:cNvCxnSpPr>
            <p:nvPr/>
          </p:nvCxnSpPr>
          <p:spPr>
            <a:xfrm>
              <a:off x="2577705" y="652829"/>
              <a:ext cx="124615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6" name="组合 5">
            <a:extLst>
              <a:ext uri="{FF2B5EF4-FFF2-40B4-BE49-F238E27FC236}">
                <a16:creationId xmlns:a16="http://schemas.microsoft.com/office/drawing/2014/main" id="{38581EB5-2774-9B4B-919F-6436BE7353DA}"/>
              </a:ext>
            </a:extLst>
          </p:cNvPr>
          <p:cNvGrpSpPr/>
          <p:nvPr/>
        </p:nvGrpSpPr>
        <p:grpSpPr>
          <a:xfrm>
            <a:off x="2202292" y="1078801"/>
            <a:ext cx="5189516" cy="2257556"/>
            <a:chOff x="1956001" y="1220672"/>
            <a:chExt cx="5189516" cy="2257556"/>
          </a:xfrm>
        </p:grpSpPr>
        <p:pic>
          <p:nvPicPr>
            <p:cNvPr id="4" name="图片 3">
              <a:extLst>
                <a:ext uri="{FF2B5EF4-FFF2-40B4-BE49-F238E27FC236}">
                  <a16:creationId xmlns:a16="http://schemas.microsoft.com/office/drawing/2014/main" id="{C21BB963-780A-744F-8DAD-954805A7FE56}"/>
                </a:ext>
              </a:extLst>
            </p:cNvPr>
            <p:cNvPicPr>
              <a:picLocks noChangeAspect="1"/>
            </p:cNvPicPr>
            <p:nvPr/>
          </p:nvPicPr>
          <p:blipFill>
            <a:blip r:embed="rId5"/>
            <a:stretch>
              <a:fillRect/>
            </a:stretch>
          </p:blipFill>
          <p:spPr>
            <a:xfrm>
              <a:off x="2040390" y="1220672"/>
              <a:ext cx="299503" cy="425211"/>
            </a:xfrm>
            <a:prstGeom prst="rect">
              <a:avLst/>
            </a:prstGeom>
          </p:spPr>
        </p:pic>
        <p:sp>
          <p:nvSpPr>
            <p:cNvPr id="35" name="文本框 34">
              <a:extLst>
                <a:ext uri="{FF2B5EF4-FFF2-40B4-BE49-F238E27FC236}">
                  <a16:creationId xmlns:a16="http://schemas.microsoft.com/office/drawing/2014/main" id="{CFAA5790-7FD0-0646-8641-37C61E01CF81}"/>
                </a:ext>
              </a:extLst>
            </p:cNvPr>
            <p:cNvSpPr txBox="1"/>
            <p:nvPr/>
          </p:nvSpPr>
          <p:spPr>
            <a:xfrm>
              <a:off x="1956001" y="1593673"/>
              <a:ext cx="5189516" cy="1884555"/>
            </a:xfrm>
            <a:prstGeom prst="rect">
              <a:avLst/>
            </a:prstGeom>
            <a:noFill/>
          </p:spPr>
          <p:txBody>
            <a:bodyPr wrap="square">
              <a:spAutoFit/>
            </a:bodyPr>
            <a:lstStyle/>
            <a:p>
              <a:pPr>
                <a:lnSpc>
                  <a:spcPct val="150000"/>
                </a:lnSpc>
              </a:pPr>
              <a:r>
                <a:rPr lang="zh-CN" altLang="en-US" sz="2000" dirty="0">
                  <a:latin typeface="+mn-ea"/>
                </a:rPr>
                <a:t>如何在满足子令牌拆分的前提下，对完整令牌进行数字签名</a:t>
              </a:r>
              <a:r>
                <a:rPr lang="en-US" altLang="zh-CN" sz="2000" dirty="0">
                  <a:latin typeface="+mn-ea"/>
                </a:rPr>
                <a:t>?</a:t>
              </a:r>
            </a:p>
            <a:p>
              <a:pPr marL="342900" indent="-342900">
                <a:lnSpc>
                  <a:spcPct val="150000"/>
                </a:lnSpc>
                <a:buFont typeface="Arial" panose="020B0604020202020204" pitchFamily="34" charset="0"/>
                <a:buChar char="•"/>
              </a:pPr>
              <a:r>
                <a:rPr lang="zh-CN" altLang="en-US" sz="2000" dirty="0">
                  <a:latin typeface="+mn-ea"/>
                </a:rPr>
                <a:t>数据提供者对完整令牌不可见</a:t>
              </a:r>
              <a:endParaRPr lang="en-US" altLang="zh-CN" sz="2000" dirty="0">
                <a:latin typeface="+mn-ea"/>
              </a:endParaRPr>
            </a:p>
            <a:p>
              <a:pPr marL="342900" indent="-342900">
                <a:lnSpc>
                  <a:spcPct val="150000"/>
                </a:lnSpc>
                <a:buFont typeface="Arial" panose="020B0604020202020204" pitchFamily="34" charset="0"/>
                <a:buChar char="•"/>
              </a:pPr>
              <a:r>
                <a:rPr lang="zh-CN" altLang="en-US" sz="2000" dirty="0">
                  <a:latin typeface="+mn-ea"/>
                </a:rPr>
                <a:t>数据提供者只对子令牌</a:t>
              </a:r>
              <a:r>
                <a:rPr lang="en-US" altLang="zh-CN" sz="2000" dirty="0">
                  <a:latin typeface="+mn-ea"/>
                </a:rPr>
                <a:t>2</a:t>
              </a:r>
              <a:r>
                <a:rPr lang="zh-CN" altLang="en-US" sz="2000" dirty="0">
                  <a:latin typeface="+mn-ea"/>
                </a:rPr>
                <a:t>可见</a:t>
              </a:r>
              <a:endParaRPr lang="en-US" altLang="zh-CN" sz="2000" dirty="0">
                <a:latin typeface="+mn-ea"/>
              </a:endParaRPr>
            </a:p>
          </p:txBody>
        </p:sp>
      </p:grpSp>
      <p:grpSp>
        <p:nvGrpSpPr>
          <p:cNvPr id="7" name="组合 6">
            <a:extLst>
              <a:ext uri="{FF2B5EF4-FFF2-40B4-BE49-F238E27FC236}">
                <a16:creationId xmlns:a16="http://schemas.microsoft.com/office/drawing/2014/main" id="{B175DD70-3170-B54F-B5C6-B35DDB0691E9}"/>
              </a:ext>
            </a:extLst>
          </p:cNvPr>
          <p:cNvGrpSpPr/>
          <p:nvPr/>
        </p:nvGrpSpPr>
        <p:grpSpPr>
          <a:xfrm>
            <a:off x="2170267" y="3485971"/>
            <a:ext cx="4294759" cy="2914301"/>
            <a:chOff x="1907460" y="3546592"/>
            <a:chExt cx="4294759" cy="2914301"/>
          </a:xfrm>
        </p:grpSpPr>
        <p:sp>
          <p:nvSpPr>
            <p:cNvPr id="34" name="文本框 33">
              <a:extLst>
                <a:ext uri="{FF2B5EF4-FFF2-40B4-BE49-F238E27FC236}">
                  <a16:creationId xmlns:a16="http://schemas.microsoft.com/office/drawing/2014/main" id="{D77A633D-3CA5-1E45-B480-A677AC14928E}"/>
                </a:ext>
              </a:extLst>
            </p:cNvPr>
            <p:cNvSpPr txBox="1"/>
            <p:nvPr/>
          </p:nvSpPr>
          <p:spPr>
            <a:xfrm>
              <a:off x="1907460" y="4114673"/>
              <a:ext cx="4294759" cy="2346220"/>
            </a:xfrm>
            <a:prstGeom prst="rect">
              <a:avLst/>
            </a:prstGeom>
            <a:noFill/>
          </p:spPr>
          <p:txBody>
            <a:bodyPr wrap="square">
              <a:spAutoFit/>
            </a:bodyPr>
            <a:lstStyle/>
            <a:p>
              <a:pPr>
                <a:lnSpc>
                  <a:spcPct val="150000"/>
                </a:lnSpc>
              </a:pPr>
              <a:r>
                <a:rPr lang="zh-CN" altLang="en-US" sz="2000" dirty="0">
                  <a:latin typeface="+mn-ea"/>
                </a:rPr>
                <a:t>同态签名</a:t>
              </a:r>
              <a:endParaRPr lang="en-US" altLang="zh-CN" sz="2000" dirty="0">
                <a:latin typeface="+mn-ea"/>
              </a:endParaRPr>
            </a:p>
            <a:p>
              <a:pPr marL="342900" indent="-342900">
                <a:lnSpc>
                  <a:spcPct val="150000"/>
                </a:lnSpc>
                <a:buFont typeface="Arial" panose="020B0604020202020204" pitchFamily="34" charset="0"/>
                <a:buChar char="•"/>
              </a:pPr>
              <a:r>
                <a:rPr lang="zh-CN" altLang="en-US" sz="2000" dirty="0">
                  <a:solidFill>
                    <a:srgbClr val="FF0000"/>
                  </a:solidFill>
                  <a:latin typeface="+mn-ea"/>
                </a:rPr>
                <a:t>对子令牌</a:t>
              </a:r>
              <a:r>
                <a:rPr lang="en-US" altLang="zh-CN" sz="2000" dirty="0">
                  <a:solidFill>
                    <a:srgbClr val="FF0000"/>
                  </a:solidFill>
                  <a:latin typeface="+mn-ea"/>
                </a:rPr>
                <a:t>2</a:t>
              </a:r>
              <a:r>
                <a:rPr lang="zh-CN" altLang="en-US" sz="2000" dirty="0">
                  <a:solidFill>
                    <a:srgbClr val="FF0000"/>
                  </a:solidFill>
                  <a:latin typeface="+mn-ea"/>
                </a:rPr>
                <a:t>的签名可以保留到完整令牌上</a:t>
              </a:r>
              <a:endParaRPr lang="en-US" altLang="zh-CN" sz="2000" dirty="0">
                <a:solidFill>
                  <a:srgbClr val="FF0000"/>
                </a:solidFill>
                <a:latin typeface="+mn-ea"/>
              </a:endParaRPr>
            </a:p>
            <a:p>
              <a:pPr marL="342900" indent="-342900">
                <a:lnSpc>
                  <a:spcPct val="150000"/>
                </a:lnSpc>
                <a:buFont typeface="Arial" panose="020B0604020202020204" pitchFamily="34" charset="0"/>
                <a:buChar char="•"/>
              </a:pPr>
              <a:r>
                <a:rPr lang="en-US" altLang="zh-CN" sz="2000" dirty="0">
                  <a:solidFill>
                    <a:srgbClr val="FF0000"/>
                  </a:solidFill>
                  <a:latin typeface="+mn-ea"/>
                </a:rPr>
                <a:t>sign(</a:t>
              </a:r>
              <a:r>
                <a:rPr lang="zh-CN" altLang="en-US" sz="2000" dirty="0">
                  <a:solidFill>
                    <a:srgbClr val="FF0000"/>
                  </a:solidFill>
                  <a:latin typeface="+mn-ea"/>
                </a:rPr>
                <a:t>完整令牌</a:t>
              </a:r>
              <a:r>
                <a:rPr lang="en-US" altLang="zh-CN" sz="2000" dirty="0">
                  <a:solidFill>
                    <a:srgbClr val="FF0000"/>
                  </a:solidFill>
                  <a:latin typeface="+mn-ea"/>
                </a:rPr>
                <a:t>)=sign(</a:t>
              </a:r>
              <a:r>
                <a:rPr lang="zh-CN" altLang="en-US" sz="2000" dirty="0">
                  <a:solidFill>
                    <a:srgbClr val="FF0000"/>
                  </a:solidFill>
                  <a:latin typeface="+mn-ea"/>
                </a:rPr>
                <a:t>子令牌</a:t>
              </a:r>
              <a:r>
                <a:rPr lang="en-US" altLang="zh-CN" sz="2000" dirty="0">
                  <a:solidFill>
                    <a:srgbClr val="FF0000"/>
                  </a:solidFill>
                  <a:latin typeface="+mn-ea"/>
                </a:rPr>
                <a:t>2)+</a:t>
              </a:r>
              <a:r>
                <a:rPr lang="zh-CN" altLang="en-US" sz="2000" dirty="0">
                  <a:solidFill>
                    <a:srgbClr val="FF0000"/>
                  </a:solidFill>
                  <a:latin typeface="+mn-ea"/>
                </a:rPr>
                <a:t>子令牌</a:t>
              </a:r>
              <a:r>
                <a:rPr lang="en-US" altLang="zh-CN" sz="2000" dirty="0">
                  <a:solidFill>
                    <a:srgbClr val="FF0000"/>
                  </a:solidFill>
                  <a:latin typeface="+mn-ea"/>
                </a:rPr>
                <a:t>1</a:t>
              </a:r>
            </a:p>
          </p:txBody>
        </p:sp>
        <p:pic>
          <p:nvPicPr>
            <p:cNvPr id="5" name="图片 4">
              <a:extLst>
                <a:ext uri="{FF2B5EF4-FFF2-40B4-BE49-F238E27FC236}">
                  <a16:creationId xmlns:a16="http://schemas.microsoft.com/office/drawing/2014/main" id="{2AE9DDE0-013D-E34F-995C-FD6F8A9D1BF9}"/>
                </a:ext>
              </a:extLst>
            </p:cNvPr>
            <p:cNvPicPr>
              <a:picLocks noChangeAspect="1"/>
            </p:cNvPicPr>
            <p:nvPr/>
          </p:nvPicPr>
          <p:blipFill>
            <a:blip r:embed="rId6"/>
            <a:stretch>
              <a:fillRect/>
            </a:stretch>
          </p:blipFill>
          <p:spPr>
            <a:xfrm>
              <a:off x="1907460" y="3546592"/>
              <a:ext cx="565362" cy="609274"/>
            </a:xfrm>
            <a:prstGeom prst="rect">
              <a:avLst/>
            </a:prstGeom>
          </p:spPr>
        </p:pic>
      </p:grpSp>
      <p:grpSp>
        <p:nvGrpSpPr>
          <p:cNvPr id="30" name="组合 29">
            <a:extLst>
              <a:ext uri="{FF2B5EF4-FFF2-40B4-BE49-F238E27FC236}">
                <a16:creationId xmlns:a16="http://schemas.microsoft.com/office/drawing/2014/main" id="{2335262E-2FB7-DD4C-A5F1-7D0AB0500CCC}"/>
              </a:ext>
            </a:extLst>
          </p:cNvPr>
          <p:cNvGrpSpPr/>
          <p:nvPr/>
        </p:nvGrpSpPr>
        <p:grpSpPr>
          <a:xfrm>
            <a:off x="210415" y="310446"/>
            <a:ext cx="1385458" cy="1385458"/>
            <a:chOff x="5372911" y="2138708"/>
            <a:chExt cx="1446178" cy="1446178"/>
          </a:xfrm>
        </p:grpSpPr>
        <p:sp>
          <p:nvSpPr>
            <p:cNvPr id="31" name="椭圆 30">
              <a:extLst>
                <a:ext uri="{FF2B5EF4-FFF2-40B4-BE49-F238E27FC236}">
                  <a16:creationId xmlns:a16="http://schemas.microsoft.com/office/drawing/2014/main" id="{64FD79DC-743D-B441-A56D-FC7C79D2356C}"/>
                </a:ext>
              </a:extLst>
            </p:cNvPr>
            <p:cNvSpPr/>
            <p:nvPr/>
          </p:nvSpPr>
          <p:spPr>
            <a:xfrm>
              <a:off x="5372911" y="2138708"/>
              <a:ext cx="1446178" cy="144617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Freeform 49">
              <a:extLst>
                <a:ext uri="{FF2B5EF4-FFF2-40B4-BE49-F238E27FC236}">
                  <a16:creationId xmlns:a16="http://schemas.microsoft.com/office/drawing/2014/main" id="{36051531-71B5-FB42-A6C8-BC3C5AA345B2}"/>
                </a:ext>
              </a:extLst>
            </p:cNvPr>
            <p:cNvSpPr>
              <a:spLocks noEditPoints="1"/>
            </p:cNvSpPr>
            <p:nvPr/>
          </p:nvSpPr>
          <p:spPr bwMode="auto">
            <a:xfrm>
              <a:off x="5462587" y="2202309"/>
              <a:ext cx="1266826" cy="1318976"/>
            </a:xfrm>
            <a:custGeom>
              <a:avLst/>
              <a:gdLst>
                <a:gd name="T0" fmla="*/ 2600 w 2600"/>
                <a:gd name="T1" fmla="*/ 1441 h 2707"/>
                <a:gd name="T2" fmla="*/ 2593 w 2600"/>
                <a:gd name="T3" fmla="*/ 1460 h 2707"/>
                <a:gd name="T4" fmla="*/ 2264 w 2600"/>
                <a:gd name="T5" fmla="*/ 2235 h 2707"/>
                <a:gd name="T6" fmla="*/ 1548 w 2600"/>
                <a:gd name="T7" fmla="*/ 2643 h 2707"/>
                <a:gd name="T8" fmla="*/ 620 w 2600"/>
                <a:gd name="T9" fmla="*/ 2475 h 2707"/>
                <a:gd name="T10" fmla="*/ 47 w 2600"/>
                <a:gd name="T11" fmla="*/ 1714 h 2707"/>
                <a:gd name="T12" fmla="*/ 4 w 2600"/>
                <a:gd name="T13" fmla="*/ 1458 h 2707"/>
                <a:gd name="T14" fmla="*/ 0 w 2600"/>
                <a:gd name="T15" fmla="*/ 1437 h 2707"/>
                <a:gd name="T16" fmla="*/ 0 w 2600"/>
                <a:gd name="T17" fmla="*/ 1301 h 2707"/>
                <a:gd name="T18" fmla="*/ 4 w 2600"/>
                <a:gd name="T19" fmla="*/ 1284 h 2707"/>
                <a:gd name="T20" fmla="*/ 17 w 2600"/>
                <a:gd name="T21" fmla="*/ 1161 h 2707"/>
                <a:gd name="T22" fmla="*/ 291 w 2600"/>
                <a:gd name="T23" fmla="*/ 555 h 2707"/>
                <a:gd name="T24" fmla="*/ 1573 w 2600"/>
                <a:gd name="T25" fmla="*/ 104 h 2707"/>
                <a:gd name="T26" fmla="*/ 2593 w 2600"/>
                <a:gd name="T27" fmla="*/ 1280 h 2707"/>
                <a:gd name="T28" fmla="*/ 2600 w 2600"/>
                <a:gd name="T29" fmla="*/ 1297 h 2707"/>
                <a:gd name="T30" fmla="*/ 2600 w 2600"/>
                <a:gd name="T31" fmla="*/ 1441 h 2707"/>
                <a:gd name="T32" fmla="*/ 2290 w 2600"/>
                <a:gd name="T33" fmla="*/ 1337 h 2707"/>
                <a:gd name="T34" fmla="*/ 1345 w 2600"/>
                <a:gd name="T35" fmla="*/ 390 h 2707"/>
                <a:gd name="T36" fmla="*/ 693 w 2600"/>
                <a:gd name="T37" fmla="*/ 597 h 2707"/>
                <a:gd name="T38" fmla="*/ 307 w 2600"/>
                <a:gd name="T39" fmla="*/ 1329 h 2707"/>
                <a:gd name="T40" fmla="*/ 145 w 2600"/>
                <a:gd name="T41" fmla="*/ 1198 h 2707"/>
                <a:gd name="T42" fmla="*/ 152 w 2600"/>
                <a:gd name="T43" fmla="*/ 1277 h 2707"/>
                <a:gd name="T44" fmla="*/ 287 w 2600"/>
                <a:gd name="T45" fmla="*/ 1500 h 2707"/>
                <a:gd name="T46" fmla="*/ 323 w 2600"/>
                <a:gd name="T47" fmla="*/ 1561 h 2707"/>
                <a:gd name="T48" fmla="*/ 324 w 2600"/>
                <a:gd name="T49" fmla="*/ 1575 h 2707"/>
                <a:gd name="T50" fmla="*/ 324 w 2600"/>
                <a:gd name="T51" fmla="*/ 1825 h 2707"/>
                <a:gd name="T52" fmla="*/ 324 w 2600"/>
                <a:gd name="T53" fmla="*/ 1844 h 2707"/>
                <a:gd name="T54" fmla="*/ 269 w 2600"/>
                <a:gd name="T55" fmla="*/ 1879 h 2707"/>
                <a:gd name="T56" fmla="*/ 240 w 2600"/>
                <a:gd name="T57" fmla="*/ 1927 h 2707"/>
                <a:gd name="T58" fmla="*/ 189 w 2600"/>
                <a:gd name="T59" fmla="*/ 1955 h 2707"/>
                <a:gd name="T60" fmla="*/ 245 w 2600"/>
                <a:gd name="T61" fmla="*/ 2047 h 2707"/>
                <a:gd name="T62" fmla="*/ 272 w 2600"/>
                <a:gd name="T63" fmla="*/ 2062 h 2707"/>
                <a:gd name="T64" fmla="*/ 560 w 2600"/>
                <a:gd name="T65" fmla="*/ 2061 h 2707"/>
                <a:gd name="T66" fmla="*/ 592 w 2600"/>
                <a:gd name="T67" fmla="*/ 2074 h 2707"/>
                <a:gd name="T68" fmla="*/ 674 w 2600"/>
                <a:gd name="T69" fmla="*/ 2149 h 2707"/>
                <a:gd name="T70" fmla="*/ 1450 w 2600"/>
                <a:gd name="T71" fmla="*/ 2359 h 2707"/>
                <a:gd name="T72" fmla="*/ 2004 w 2600"/>
                <a:gd name="T73" fmla="*/ 2075 h 2707"/>
                <a:gd name="T74" fmla="*/ 2038 w 2600"/>
                <a:gd name="T75" fmla="*/ 2061 h 2707"/>
                <a:gd name="T76" fmla="*/ 2350 w 2600"/>
                <a:gd name="T77" fmla="*/ 2062 h 2707"/>
                <a:gd name="T78" fmla="*/ 2375 w 2600"/>
                <a:gd name="T79" fmla="*/ 2048 h 2707"/>
                <a:gd name="T80" fmla="*/ 2406 w 2600"/>
                <a:gd name="T81" fmla="*/ 1992 h 2707"/>
                <a:gd name="T82" fmla="*/ 2405 w 2600"/>
                <a:gd name="T83" fmla="*/ 1965 h 2707"/>
                <a:gd name="T84" fmla="*/ 2350 w 2600"/>
                <a:gd name="T85" fmla="*/ 1889 h 2707"/>
                <a:gd name="T86" fmla="*/ 2275 w 2600"/>
                <a:gd name="T87" fmla="*/ 1849 h 2707"/>
                <a:gd name="T88" fmla="*/ 2268 w 2600"/>
                <a:gd name="T89" fmla="*/ 1847 h 2707"/>
                <a:gd name="T90" fmla="*/ 2268 w 2600"/>
                <a:gd name="T91" fmla="*/ 1646 h 2707"/>
                <a:gd name="T92" fmla="*/ 2278 w 2600"/>
                <a:gd name="T93" fmla="*/ 1533 h 2707"/>
                <a:gd name="T94" fmla="*/ 2313 w 2600"/>
                <a:gd name="T95" fmla="*/ 1481 h 2707"/>
                <a:gd name="T96" fmla="*/ 2450 w 2600"/>
                <a:gd name="T97" fmla="*/ 1214 h 2707"/>
                <a:gd name="T98" fmla="*/ 2290 w 2600"/>
                <a:gd name="T99" fmla="*/ 1337 h 27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600" h="2707">
                  <a:moveTo>
                    <a:pt x="2600" y="1441"/>
                  </a:moveTo>
                  <a:cubicBezTo>
                    <a:pt x="2598" y="1447"/>
                    <a:pt x="2593" y="1454"/>
                    <a:pt x="2593" y="1460"/>
                  </a:cubicBezTo>
                  <a:cubicBezTo>
                    <a:pt x="2571" y="1756"/>
                    <a:pt x="2461" y="2015"/>
                    <a:pt x="2264" y="2235"/>
                  </a:cubicBezTo>
                  <a:cubicBezTo>
                    <a:pt x="2071" y="2451"/>
                    <a:pt x="1832" y="2588"/>
                    <a:pt x="1548" y="2643"/>
                  </a:cubicBezTo>
                  <a:cubicBezTo>
                    <a:pt x="1218" y="2707"/>
                    <a:pt x="906" y="2652"/>
                    <a:pt x="620" y="2475"/>
                  </a:cubicBezTo>
                  <a:cubicBezTo>
                    <a:pt x="331" y="2297"/>
                    <a:pt x="140" y="2041"/>
                    <a:pt x="47" y="1714"/>
                  </a:cubicBezTo>
                  <a:cubicBezTo>
                    <a:pt x="23" y="1630"/>
                    <a:pt x="8" y="1545"/>
                    <a:pt x="4" y="1458"/>
                  </a:cubicBezTo>
                  <a:cubicBezTo>
                    <a:pt x="3" y="1451"/>
                    <a:pt x="1" y="1444"/>
                    <a:pt x="0" y="1437"/>
                  </a:cubicBezTo>
                  <a:cubicBezTo>
                    <a:pt x="0" y="1392"/>
                    <a:pt x="0" y="1346"/>
                    <a:pt x="0" y="1301"/>
                  </a:cubicBezTo>
                  <a:cubicBezTo>
                    <a:pt x="1" y="1295"/>
                    <a:pt x="3" y="1290"/>
                    <a:pt x="4" y="1284"/>
                  </a:cubicBezTo>
                  <a:cubicBezTo>
                    <a:pt x="8" y="1243"/>
                    <a:pt x="10" y="1201"/>
                    <a:pt x="17" y="1161"/>
                  </a:cubicBezTo>
                  <a:cubicBezTo>
                    <a:pt x="55" y="935"/>
                    <a:pt x="142" y="729"/>
                    <a:pt x="291" y="555"/>
                  </a:cubicBezTo>
                  <a:cubicBezTo>
                    <a:pt x="630" y="158"/>
                    <a:pt x="1061" y="0"/>
                    <a:pt x="1573" y="104"/>
                  </a:cubicBezTo>
                  <a:cubicBezTo>
                    <a:pt x="2147" y="221"/>
                    <a:pt x="2557" y="718"/>
                    <a:pt x="2593" y="1280"/>
                  </a:cubicBezTo>
                  <a:cubicBezTo>
                    <a:pt x="2593" y="1286"/>
                    <a:pt x="2598" y="1292"/>
                    <a:pt x="2600" y="1297"/>
                  </a:cubicBezTo>
                  <a:cubicBezTo>
                    <a:pt x="2600" y="1345"/>
                    <a:pt x="2600" y="1393"/>
                    <a:pt x="2600" y="1441"/>
                  </a:cubicBezTo>
                  <a:close/>
                  <a:moveTo>
                    <a:pt x="2290" y="1337"/>
                  </a:moveTo>
                  <a:cubicBezTo>
                    <a:pt x="2269" y="831"/>
                    <a:pt x="1859" y="414"/>
                    <a:pt x="1345" y="390"/>
                  </a:cubicBezTo>
                  <a:cubicBezTo>
                    <a:pt x="1103" y="379"/>
                    <a:pt x="883" y="447"/>
                    <a:pt x="693" y="597"/>
                  </a:cubicBezTo>
                  <a:cubicBezTo>
                    <a:pt x="456" y="782"/>
                    <a:pt x="330" y="1028"/>
                    <a:pt x="307" y="1329"/>
                  </a:cubicBezTo>
                  <a:cubicBezTo>
                    <a:pt x="241" y="1301"/>
                    <a:pt x="195" y="1252"/>
                    <a:pt x="145" y="1198"/>
                  </a:cubicBezTo>
                  <a:cubicBezTo>
                    <a:pt x="148" y="1228"/>
                    <a:pt x="149" y="1253"/>
                    <a:pt x="152" y="1277"/>
                  </a:cubicBezTo>
                  <a:cubicBezTo>
                    <a:pt x="165" y="1370"/>
                    <a:pt x="206" y="1448"/>
                    <a:pt x="287" y="1500"/>
                  </a:cubicBezTo>
                  <a:cubicBezTo>
                    <a:pt x="311" y="1516"/>
                    <a:pt x="322" y="1534"/>
                    <a:pt x="323" y="1561"/>
                  </a:cubicBezTo>
                  <a:cubicBezTo>
                    <a:pt x="323" y="1565"/>
                    <a:pt x="324" y="1570"/>
                    <a:pt x="324" y="1575"/>
                  </a:cubicBezTo>
                  <a:cubicBezTo>
                    <a:pt x="324" y="1658"/>
                    <a:pt x="324" y="1741"/>
                    <a:pt x="324" y="1825"/>
                  </a:cubicBezTo>
                  <a:cubicBezTo>
                    <a:pt x="324" y="1831"/>
                    <a:pt x="324" y="1838"/>
                    <a:pt x="324" y="1844"/>
                  </a:cubicBezTo>
                  <a:cubicBezTo>
                    <a:pt x="287" y="1851"/>
                    <a:pt x="287" y="1851"/>
                    <a:pt x="269" y="1879"/>
                  </a:cubicBezTo>
                  <a:cubicBezTo>
                    <a:pt x="259" y="1895"/>
                    <a:pt x="250" y="1911"/>
                    <a:pt x="240" y="1927"/>
                  </a:cubicBezTo>
                  <a:cubicBezTo>
                    <a:pt x="229" y="1944"/>
                    <a:pt x="222" y="1967"/>
                    <a:pt x="189" y="1955"/>
                  </a:cubicBezTo>
                  <a:cubicBezTo>
                    <a:pt x="210" y="1989"/>
                    <a:pt x="228" y="2018"/>
                    <a:pt x="245" y="2047"/>
                  </a:cubicBezTo>
                  <a:cubicBezTo>
                    <a:pt x="252" y="2058"/>
                    <a:pt x="259" y="2062"/>
                    <a:pt x="272" y="2062"/>
                  </a:cubicBezTo>
                  <a:cubicBezTo>
                    <a:pt x="368" y="2061"/>
                    <a:pt x="464" y="2062"/>
                    <a:pt x="560" y="2061"/>
                  </a:cubicBezTo>
                  <a:cubicBezTo>
                    <a:pt x="573" y="2061"/>
                    <a:pt x="582" y="2065"/>
                    <a:pt x="592" y="2074"/>
                  </a:cubicBezTo>
                  <a:cubicBezTo>
                    <a:pt x="618" y="2100"/>
                    <a:pt x="645" y="2126"/>
                    <a:pt x="674" y="2149"/>
                  </a:cubicBezTo>
                  <a:cubicBezTo>
                    <a:pt x="903" y="2331"/>
                    <a:pt x="1162" y="2402"/>
                    <a:pt x="1450" y="2359"/>
                  </a:cubicBezTo>
                  <a:cubicBezTo>
                    <a:pt x="1666" y="2328"/>
                    <a:pt x="1850" y="2230"/>
                    <a:pt x="2004" y="2075"/>
                  </a:cubicBezTo>
                  <a:cubicBezTo>
                    <a:pt x="2014" y="2065"/>
                    <a:pt x="2024" y="2061"/>
                    <a:pt x="2038" y="2061"/>
                  </a:cubicBezTo>
                  <a:cubicBezTo>
                    <a:pt x="2142" y="2062"/>
                    <a:pt x="2246" y="2061"/>
                    <a:pt x="2350" y="2062"/>
                  </a:cubicBezTo>
                  <a:cubicBezTo>
                    <a:pt x="2362" y="2062"/>
                    <a:pt x="2370" y="2059"/>
                    <a:pt x="2375" y="2048"/>
                  </a:cubicBezTo>
                  <a:cubicBezTo>
                    <a:pt x="2384" y="2028"/>
                    <a:pt x="2395" y="2010"/>
                    <a:pt x="2406" y="1992"/>
                  </a:cubicBezTo>
                  <a:cubicBezTo>
                    <a:pt x="2412" y="1982"/>
                    <a:pt x="2412" y="1975"/>
                    <a:pt x="2405" y="1965"/>
                  </a:cubicBezTo>
                  <a:cubicBezTo>
                    <a:pt x="2386" y="1940"/>
                    <a:pt x="2366" y="1916"/>
                    <a:pt x="2350" y="1889"/>
                  </a:cubicBezTo>
                  <a:cubicBezTo>
                    <a:pt x="2332" y="1860"/>
                    <a:pt x="2312" y="1841"/>
                    <a:pt x="2275" y="1849"/>
                  </a:cubicBezTo>
                  <a:cubicBezTo>
                    <a:pt x="2274" y="1849"/>
                    <a:pt x="2272" y="1848"/>
                    <a:pt x="2268" y="1847"/>
                  </a:cubicBezTo>
                  <a:cubicBezTo>
                    <a:pt x="2268" y="1780"/>
                    <a:pt x="2267" y="1713"/>
                    <a:pt x="2268" y="1646"/>
                  </a:cubicBezTo>
                  <a:cubicBezTo>
                    <a:pt x="2269" y="1608"/>
                    <a:pt x="2276" y="1571"/>
                    <a:pt x="2278" y="1533"/>
                  </a:cubicBezTo>
                  <a:cubicBezTo>
                    <a:pt x="2279" y="1507"/>
                    <a:pt x="2292" y="1493"/>
                    <a:pt x="2313" y="1481"/>
                  </a:cubicBezTo>
                  <a:cubicBezTo>
                    <a:pt x="2414" y="1423"/>
                    <a:pt x="2430" y="1320"/>
                    <a:pt x="2450" y="1214"/>
                  </a:cubicBezTo>
                  <a:cubicBezTo>
                    <a:pt x="2398" y="1261"/>
                    <a:pt x="2353" y="1309"/>
                    <a:pt x="2290" y="1337"/>
                  </a:cubicBezTo>
                  <a:close/>
                </a:path>
              </a:pathLst>
            </a:custGeom>
            <a:solidFill>
              <a:schemeClr val="tx2">
                <a:lumMod val="7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36" name="组合 35">
              <a:extLst>
                <a:ext uri="{FF2B5EF4-FFF2-40B4-BE49-F238E27FC236}">
                  <a16:creationId xmlns:a16="http://schemas.microsoft.com/office/drawing/2014/main" id="{3FC15340-1525-E644-AA10-BDDC96624113}"/>
                </a:ext>
              </a:extLst>
            </p:cNvPr>
            <p:cNvGrpSpPr/>
            <p:nvPr/>
          </p:nvGrpSpPr>
          <p:grpSpPr>
            <a:xfrm>
              <a:off x="5554874" y="2381317"/>
              <a:ext cx="1080787" cy="1004320"/>
              <a:chOff x="5554874" y="2552137"/>
              <a:chExt cx="1080787" cy="1004320"/>
            </a:xfrm>
            <a:solidFill>
              <a:schemeClr val="tx2">
                <a:lumMod val="75000"/>
              </a:schemeClr>
            </a:solidFill>
          </p:grpSpPr>
          <p:sp>
            <p:nvSpPr>
              <p:cNvPr id="39" name="Freeform 50">
                <a:extLst>
                  <a:ext uri="{FF2B5EF4-FFF2-40B4-BE49-F238E27FC236}">
                    <a16:creationId xmlns:a16="http://schemas.microsoft.com/office/drawing/2014/main" id="{66827063-3999-414D-8B81-6764F5B6067E}"/>
                  </a:ext>
                </a:extLst>
              </p:cNvPr>
              <p:cNvSpPr>
                <a:spLocks noEditPoints="1"/>
              </p:cNvSpPr>
              <p:nvPr/>
            </p:nvSpPr>
            <p:spPr bwMode="auto">
              <a:xfrm>
                <a:off x="5594719" y="3111135"/>
                <a:ext cx="1003441" cy="214458"/>
              </a:xfrm>
              <a:custGeom>
                <a:avLst/>
                <a:gdLst>
                  <a:gd name="T0" fmla="*/ 1933 w 2060"/>
                  <a:gd name="T1" fmla="*/ 45 h 440"/>
                  <a:gd name="T2" fmla="*/ 1978 w 2060"/>
                  <a:gd name="T3" fmla="*/ 350 h 440"/>
                  <a:gd name="T4" fmla="*/ 2043 w 2060"/>
                  <a:gd name="T5" fmla="*/ 435 h 440"/>
                  <a:gd name="T6" fmla="*/ 1498 w 2060"/>
                  <a:gd name="T7" fmla="*/ 319 h 440"/>
                  <a:gd name="T8" fmla="*/ 1549 w 2060"/>
                  <a:gd name="T9" fmla="*/ 306 h 440"/>
                  <a:gd name="T10" fmla="*/ 531 w 2060"/>
                  <a:gd name="T11" fmla="*/ 310 h 440"/>
                  <a:gd name="T12" fmla="*/ 542 w 2060"/>
                  <a:gd name="T13" fmla="*/ 392 h 440"/>
                  <a:gd name="T14" fmla="*/ 0 w 2060"/>
                  <a:gd name="T15" fmla="*/ 440 h 440"/>
                  <a:gd name="T16" fmla="*/ 87 w 2060"/>
                  <a:gd name="T17" fmla="*/ 358 h 440"/>
                  <a:gd name="T18" fmla="*/ 512 w 2060"/>
                  <a:gd name="T19" fmla="*/ 34 h 440"/>
                  <a:gd name="T20" fmla="*/ 1961 w 2060"/>
                  <a:gd name="T21" fmla="*/ 0 h 440"/>
                  <a:gd name="T22" fmla="*/ 1545 w 2060"/>
                  <a:gd name="T23" fmla="*/ 41 h 440"/>
                  <a:gd name="T24" fmla="*/ 1263 w 2060"/>
                  <a:gd name="T25" fmla="*/ 119 h 440"/>
                  <a:gd name="T26" fmla="*/ 855 w 2060"/>
                  <a:gd name="T27" fmla="*/ 67 h 440"/>
                  <a:gd name="T28" fmla="*/ 796 w 2060"/>
                  <a:gd name="T29" fmla="*/ 193 h 440"/>
                  <a:gd name="T30" fmla="*/ 962 w 2060"/>
                  <a:gd name="T31" fmla="*/ 145 h 440"/>
                  <a:gd name="T32" fmla="*/ 1269 w 2060"/>
                  <a:gd name="T33" fmla="*/ 301 h 440"/>
                  <a:gd name="T34" fmla="*/ 711 w 2060"/>
                  <a:gd name="T35" fmla="*/ 118 h 440"/>
                  <a:gd name="T36" fmla="*/ 558 w 2060"/>
                  <a:gd name="T37" fmla="*/ 107 h 440"/>
                  <a:gd name="T38" fmla="*/ 544 w 2060"/>
                  <a:gd name="T39" fmla="*/ 301 h 440"/>
                  <a:gd name="T40" fmla="*/ 1513 w 2060"/>
                  <a:gd name="T41" fmla="*/ 130 h 440"/>
                  <a:gd name="T42" fmla="*/ 1452 w 2060"/>
                  <a:gd name="T43" fmla="*/ 67 h 440"/>
                  <a:gd name="T44" fmla="*/ 1340 w 2060"/>
                  <a:gd name="T45" fmla="*/ 270 h 440"/>
                  <a:gd name="T46" fmla="*/ 1544 w 2060"/>
                  <a:gd name="T47" fmla="*/ 67 h 440"/>
                  <a:gd name="T48" fmla="*/ 1564 w 2060"/>
                  <a:gd name="T49" fmla="*/ 67 h 440"/>
                  <a:gd name="T50" fmla="*/ 491 w 2060"/>
                  <a:gd name="T51" fmla="*/ 302 h 440"/>
                  <a:gd name="T52" fmla="*/ 491 w 2060"/>
                  <a:gd name="T53" fmla="*/ 67 h 440"/>
                  <a:gd name="T54" fmla="*/ 1308 w 2060"/>
                  <a:gd name="T55" fmla="*/ 290 h 440"/>
                  <a:gd name="T56" fmla="*/ 1294 w 2060"/>
                  <a:gd name="T57" fmla="*/ 68 h 440"/>
                  <a:gd name="T58" fmla="*/ 762 w 2060"/>
                  <a:gd name="T59" fmla="*/ 299 h 440"/>
                  <a:gd name="T60" fmla="*/ 747 w 2060"/>
                  <a:gd name="T61" fmla="*/ 79 h 440"/>
                  <a:gd name="T62" fmla="*/ 1007 w 2060"/>
                  <a:gd name="T63" fmla="*/ 35 h 440"/>
                  <a:gd name="T64" fmla="*/ 1054 w 2060"/>
                  <a:gd name="T65" fmla="*/ 35 h 440"/>
                  <a:gd name="T66" fmla="*/ 1249 w 2060"/>
                  <a:gd name="T67" fmla="*/ 45 h 440"/>
                  <a:gd name="T68" fmla="*/ 1054 w 2060"/>
                  <a:gd name="T69" fmla="*/ 35 h 440"/>
                  <a:gd name="T70" fmla="*/ 1342 w 2060"/>
                  <a:gd name="T71" fmla="*/ 36 h 440"/>
                  <a:gd name="T72" fmla="*/ 1499 w 2060"/>
                  <a:gd name="T73" fmla="*/ 45 h 440"/>
                  <a:gd name="T74" fmla="*/ 717 w 2060"/>
                  <a:gd name="T75" fmla="*/ 35 h 440"/>
                  <a:gd name="T76" fmla="*/ 198 w 2060"/>
                  <a:gd name="T77" fmla="*/ 118 h 440"/>
                  <a:gd name="T78" fmla="*/ 138 w 2060"/>
                  <a:gd name="T79" fmla="*/ 118 h 440"/>
                  <a:gd name="T80" fmla="*/ 1625 w 2060"/>
                  <a:gd name="T81" fmla="*/ 118 h 440"/>
                  <a:gd name="T82" fmla="*/ 311 w 2060"/>
                  <a:gd name="T83" fmla="*/ 94 h 440"/>
                  <a:gd name="T84" fmla="*/ 311 w 2060"/>
                  <a:gd name="T85" fmla="*/ 118 h 440"/>
                  <a:gd name="T86" fmla="*/ 1796 w 2060"/>
                  <a:gd name="T87" fmla="*/ 118 h 440"/>
                  <a:gd name="T88" fmla="*/ 1736 w 2060"/>
                  <a:gd name="T89" fmla="*/ 118 h 440"/>
                  <a:gd name="T90" fmla="*/ 1908 w 2060"/>
                  <a:gd name="T91" fmla="*/ 94 h 440"/>
                  <a:gd name="T92" fmla="*/ 422 w 2060"/>
                  <a:gd name="T93" fmla="*/ 95 h 440"/>
                  <a:gd name="T94" fmla="*/ 422 w 2060"/>
                  <a:gd name="T95" fmla="*/ 118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060" h="440">
                    <a:moveTo>
                      <a:pt x="1545" y="41"/>
                    </a:moveTo>
                    <a:cubicBezTo>
                      <a:pt x="1551" y="43"/>
                      <a:pt x="1558" y="45"/>
                      <a:pt x="1565" y="45"/>
                    </a:cubicBezTo>
                    <a:cubicBezTo>
                      <a:pt x="1687" y="46"/>
                      <a:pt x="1810" y="45"/>
                      <a:pt x="1933" y="45"/>
                    </a:cubicBezTo>
                    <a:cubicBezTo>
                      <a:pt x="1942" y="45"/>
                      <a:pt x="1951" y="45"/>
                      <a:pt x="1962" y="45"/>
                    </a:cubicBezTo>
                    <a:cubicBezTo>
                      <a:pt x="1962" y="147"/>
                      <a:pt x="1962" y="247"/>
                      <a:pt x="1962" y="349"/>
                    </a:cubicBezTo>
                    <a:cubicBezTo>
                      <a:pt x="1969" y="349"/>
                      <a:pt x="1973" y="351"/>
                      <a:pt x="1978" y="350"/>
                    </a:cubicBezTo>
                    <a:cubicBezTo>
                      <a:pt x="2008" y="343"/>
                      <a:pt x="2025" y="357"/>
                      <a:pt x="2036" y="385"/>
                    </a:cubicBezTo>
                    <a:cubicBezTo>
                      <a:pt x="2041" y="401"/>
                      <a:pt x="2051" y="416"/>
                      <a:pt x="2060" y="433"/>
                    </a:cubicBezTo>
                    <a:cubicBezTo>
                      <a:pt x="2053" y="434"/>
                      <a:pt x="2048" y="435"/>
                      <a:pt x="2043" y="435"/>
                    </a:cubicBezTo>
                    <a:cubicBezTo>
                      <a:pt x="1885" y="435"/>
                      <a:pt x="1727" y="434"/>
                      <a:pt x="1569" y="435"/>
                    </a:cubicBezTo>
                    <a:cubicBezTo>
                      <a:pt x="1555" y="435"/>
                      <a:pt x="1547" y="431"/>
                      <a:pt x="1542" y="418"/>
                    </a:cubicBezTo>
                    <a:cubicBezTo>
                      <a:pt x="1529" y="386"/>
                      <a:pt x="1514" y="355"/>
                      <a:pt x="1498" y="319"/>
                    </a:cubicBezTo>
                    <a:cubicBezTo>
                      <a:pt x="1524" y="319"/>
                      <a:pt x="1546" y="319"/>
                      <a:pt x="1569" y="319"/>
                    </a:cubicBezTo>
                    <a:cubicBezTo>
                      <a:pt x="1569" y="316"/>
                      <a:pt x="1569" y="313"/>
                      <a:pt x="1570" y="310"/>
                    </a:cubicBezTo>
                    <a:cubicBezTo>
                      <a:pt x="1563" y="309"/>
                      <a:pt x="1556" y="306"/>
                      <a:pt x="1549" y="306"/>
                    </a:cubicBezTo>
                    <a:cubicBezTo>
                      <a:pt x="1464" y="306"/>
                      <a:pt x="1379" y="306"/>
                      <a:pt x="1293" y="306"/>
                    </a:cubicBezTo>
                    <a:cubicBezTo>
                      <a:pt x="1046" y="307"/>
                      <a:pt x="799" y="307"/>
                      <a:pt x="552" y="308"/>
                    </a:cubicBezTo>
                    <a:cubicBezTo>
                      <a:pt x="545" y="308"/>
                      <a:pt x="538" y="309"/>
                      <a:pt x="531" y="310"/>
                    </a:cubicBezTo>
                    <a:cubicBezTo>
                      <a:pt x="531" y="313"/>
                      <a:pt x="531" y="315"/>
                      <a:pt x="531" y="318"/>
                    </a:cubicBezTo>
                    <a:cubicBezTo>
                      <a:pt x="545" y="318"/>
                      <a:pt x="558" y="319"/>
                      <a:pt x="574" y="320"/>
                    </a:cubicBezTo>
                    <a:cubicBezTo>
                      <a:pt x="563" y="344"/>
                      <a:pt x="550" y="367"/>
                      <a:pt x="542" y="392"/>
                    </a:cubicBezTo>
                    <a:cubicBezTo>
                      <a:pt x="530" y="426"/>
                      <a:pt x="511" y="436"/>
                      <a:pt x="475" y="436"/>
                    </a:cubicBezTo>
                    <a:cubicBezTo>
                      <a:pt x="327" y="435"/>
                      <a:pt x="180" y="438"/>
                      <a:pt x="33" y="439"/>
                    </a:cubicBezTo>
                    <a:cubicBezTo>
                      <a:pt x="23" y="440"/>
                      <a:pt x="13" y="440"/>
                      <a:pt x="0" y="440"/>
                    </a:cubicBezTo>
                    <a:cubicBezTo>
                      <a:pt x="14" y="413"/>
                      <a:pt x="27" y="388"/>
                      <a:pt x="41" y="365"/>
                    </a:cubicBezTo>
                    <a:cubicBezTo>
                      <a:pt x="44" y="361"/>
                      <a:pt x="51" y="359"/>
                      <a:pt x="57" y="359"/>
                    </a:cubicBezTo>
                    <a:cubicBezTo>
                      <a:pt x="66" y="358"/>
                      <a:pt x="76" y="358"/>
                      <a:pt x="87" y="358"/>
                    </a:cubicBezTo>
                    <a:cubicBezTo>
                      <a:pt x="87" y="254"/>
                      <a:pt x="87" y="151"/>
                      <a:pt x="87" y="45"/>
                    </a:cubicBezTo>
                    <a:cubicBezTo>
                      <a:pt x="229" y="45"/>
                      <a:pt x="371" y="46"/>
                      <a:pt x="513" y="45"/>
                    </a:cubicBezTo>
                    <a:cubicBezTo>
                      <a:pt x="512" y="42"/>
                      <a:pt x="512" y="38"/>
                      <a:pt x="512" y="34"/>
                    </a:cubicBezTo>
                    <a:cubicBezTo>
                      <a:pt x="371" y="34"/>
                      <a:pt x="229" y="34"/>
                      <a:pt x="87" y="34"/>
                    </a:cubicBezTo>
                    <a:cubicBezTo>
                      <a:pt x="87" y="20"/>
                      <a:pt x="87" y="11"/>
                      <a:pt x="87" y="0"/>
                    </a:cubicBezTo>
                    <a:cubicBezTo>
                      <a:pt x="712" y="0"/>
                      <a:pt x="1336" y="0"/>
                      <a:pt x="1961" y="0"/>
                    </a:cubicBezTo>
                    <a:cubicBezTo>
                      <a:pt x="1961" y="10"/>
                      <a:pt x="1961" y="20"/>
                      <a:pt x="1961" y="33"/>
                    </a:cubicBezTo>
                    <a:cubicBezTo>
                      <a:pt x="1823" y="33"/>
                      <a:pt x="1684" y="33"/>
                      <a:pt x="1546" y="33"/>
                    </a:cubicBezTo>
                    <a:cubicBezTo>
                      <a:pt x="1546" y="36"/>
                      <a:pt x="1545" y="39"/>
                      <a:pt x="1545" y="41"/>
                    </a:cubicBezTo>
                    <a:close/>
                    <a:moveTo>
                      <a:pt x="1269" y="301"/>
                    </a:moveTo>
                    <a:cubicBezTo>
                      <a:pt x="1269" y="244"/>
                      <a:pt x="1269" y="188"/>
                      <a:pt x="1269" y="133"/>
                    </a:cubicBezTo>
                    <a:cubicBezTo>
                      <a:pt x="1269" y="128"/>
                      <a:pt x="1266" y="123"/>
                      <a:pt x="1263" y="119"/>
                    </a:cubicBezTo>
                    <a:cubicBezTo>
                      <a:pt x="1249" y="104"/>
                      <a:pt x="1235" y="88"/>
                      <a:pt x="1220" y="74"/>
                    </a:cubicBezTo>
                    <a:cubicBezTo>
                      <a:pt x="1216" y="70"/>
                      <a:pt x="1209" y="67"/>
                      <a:pt x="1203" y="67"/>
                    </a:cubicBezTo>
                    <a:cubicBezTo>
                      <a:pt x="1087" y="66"/>
                      <a:pt x="971" y="66"/>
                      <a:pt x="855" y="67"/>
                    </a:cubicBezTo>
                    <a:cubicBezTo>
                      <a:pt x="849" y="67"/>
                      <a:pt x="842" y="69"/>
                      <a:pt x="838" y="74"/>
                    </a:cubicBezTo>
                    <a:cubicBezTo>
                      <a:pt x="809" y="103"/>
                      <a:pt x="786" y="134"/>
                      <a:pt x="796" y="179"/>
                    </a:cubicBezTo>
                    <a:cubicBezTo>
                      <a:pt x="796" y="183"/>
                      <a:pt x="796" y="188"/>
                      <a:pt x="796" y="193"/>
                    </a:cubicBezTo>
                    <a:cubicBezTo>
                      <a:pt x="796" y="229"/>
                      <a:pt x="796" y="264"/>
                      <a:pt x="796" y="300"/>
                    </a:cubicBezTo>
                    <a:cubicBezTo>
                      <a:pt x="852" y="300"/>
                      <a:pt x="906" y="300"/>
                      <a:pt x="962" y="300"/>
                    </a:cubicBezTo>
                    <a:cubicBezTo>
                      <a:pt x="962" y="248"/>
                      <a:pt x="962" y="197"/>
                      <a:pt x="962" y="145"/>
                    </a:cubicBezTo>
                    <a:cubicBezTo>
                      <a:pt x="1008" y="145"/>
                      <a:pt x="1053" y="145"/>
                      <a:pt x="1099" y="145"/>
                    </a:cubicBezTo>
                    <a:cubicBezTo>
                      <a:pt x="1099" y="198"/>
                      <a:pt x="1099" y="249"/>
                      <a:pt x="1099" y="301"/>
                    </a:cubicBezTo>
                    <a:cubicBezTo>
                      <a:pt x="1156" y="301"/>
                      <a:pt x="1211" y="301"/>
                      <a:pt x="1269" y="301"/>
                    </a:cubicBezTo>
                    <a:close/>
                    <a:moveTo>
                      <a:pt x="717" y="301"/>
                    </a:moveTo>
                    <a:cubicBezTo>
                      <a:pt x="717" y="244"/>
                      <a:pt x="718" y="188"/>
                      <a:pt x="717" y="132"/>
                    </a:cubicBezTo>
                    <a:cubicBezTo>
                      <a:pt x="717" y="127"/>
                      <a:pt x="714" y="122"/>
                      <a:pt x="711" y="118"/>
                    </a:cubicBezTo>
                    <a:cubicBezTo>
                      <a:pt x="698" y="103"/>
                      <a:pt x="685" y="89"/>
                      <a:pt x="671" y="74"/>
                    </a:cubicBezTo>
                    <a:cubicBezTo>
                      <a:pt x="667" y="71"/>
                      <a:pt x="661" y="67"/>
                      <a:pt x="656" y="67"/>
                    </a:cubicBezTo>
                    <a:cubicBezTo>
                      <a:pt x="616" y="62"/>
                      <a:pt x="580" y="65"/>
                      <a:pt x="558" y="107"/>
                    </a:cubicBezTo>
                    <a:cubicBezTo>
                      <a:pt x="551" y="120"/>
                      <a:pt x="543" y="130"/>
                      <a:pt x="544" y="146"/>
                    </a:cubicBezTo>
                    <a:cubicBezTo>
                      <a:pt x="544" y="188"/>
                      <a:pt x="544" y="230"/>
                      <a:pt x="544" y="272"/>
                    </a:cubicBezTo>
                    <a:cubicBezTo>
                      <a:pt x="544" y="282"/>
                      <a:pt x="544" y="291"/>
                      <a:pt x="544" y="301"/>
                    </a:cubicBezTo>
                    <a:cubicBezTo>
                      <a:pt x="603" y="301"/>
                      <a:pt x="659" y="301"/>
                      <a:pt x="717" y="301"/>
                    </a:cubicBezTo>
                    <a:close/>
                    <a:moveTo>
                      <a:pt x="1513" y="301"/>
                    </a:moveTo>
                    <a:cubicBezTo>
                      <a:pt x="1513" y="243"/>
                      <a:pt x="1514" y="186"/>
                      <a:pt x="1513" y="130"/>
                    </a:cubicBezTo>
                    <a:cubicBezTo>
                      <a:pt x="1513" y="126"/>
                      <a:pt x="1510" y="121"/>
                      <a:pt x="1507" y="118"/>
                    </a:cubicBezTo>
                    <a:cubicBezTo>
                      <a:pt x="1494" y="103"/>
                      <a:pt x="1481" y="89"/>
                      <a:pt x="1467" y="74"/>
                    </a:cubicBezTo>
                    <a:cubicBezTo>
                      <a:pt x="1463" y="71"/>
                      <a:pt x="1457" y="67"/>
                      <a:pt x="1452" y="67"/>
                    </a:cubicBezTo>
                    <a:cubicBezTo>
                      <a:pt x="1412" y="62"/>
                      <a:pt x="1376" y="66"/>
                      <a:pt x="1354" y="107"/>
                    </a:cubicBezTo>
                    <a:cubicBezTo>
                      <a:pt x="1347" y="120"/>
                      <a:pt x="1339" y="130"/>
                      <a:pt x="1340" y="146"/>
                    </a:cubicBezTo>
                    <a:cubicBezTo>
                      <a:pt x="1341" y="187"/>
                      <a:pt x="1340" y="229"/>
                      <a:pt x="1340" y="270"/>
                    </a:cubicBezTo>
                    <a:cubicBezTo>
                      <a:pt x="1340" y="280"/>
                      <a:pt x="1340" y="290"/>
                      <a:pt x="1340" y="301"/>
                    </a:cubicBezTo>
                    <a:cubicBezTo>
                      <a:pt x="1399" y="301"/>
                      <a:pt x="1455" y="301"/>
                      <a:pt x="1513" y="301"/>
                    </a:cubicBezTo>
                    <a:close/>
                    <a:moveTo>
                      <a:pt x="1544" y="67"/>
                    </a:moveTo>
                    <a:cubicBezTo>
                      <a:pt x="1544" y="146"/>
                      <a:pt x="1544" y="223"/>
                      <a:pt x="1544" y="302"/>
                    </a:cubicBezTo>
                    <a:cubicBezTo>
                      <a:pt x="1552" y="301"/>
                      <a:pt x="1558" y="301"/>
                      <a:pt x="1564" y="300"/>
                    </a:cubicBezTo>
                    <a:cubicBezTo>
                      <a:pt x="1564" y="222"/>
                      <a:pt x="1564" y="145"/>
                      <a:pt x="1564" y="67"/>
                    </a:cubicBezTo>
                    <a:cubicBezTo>
                      <a:pt x="1557" y="67"/>
                      <a:pt x="1551" y="67"/>
                      <a:pt x="1544" y="67"/>
                    </a:cubicBezTo>
                    <a:close/>
                    <a:moveTo>
                      <a:pt x="491" y="67"/>
                    </a:moveTo>
                    <a:cubicBezTo>
                      <a:pt x="491" y="146"/>
                      <a:pt x="491" y="223"/>
                      <a:pt x="491" y="302"/>
                    </a:cubicBezTo>
                    <a:cubicBezTo>
                      <a:pt x="500" y="302"/>
                      <a:pt x="506" y="301"/>
                      <a:pt x="512" y="300"/>
                    </a:cubicBezTo>
                    <a:cubicBezTo>
                      <a:pt x="512" y="222"/>
                      <a:pt x="512" y="145"/>
                      <a:pt x="512" y="67"/>
                    </a:cubicBezTo>
                    <a:cubicBezTo>
                      <a:pt x="505" y="67"/>
                      <a:pt x="499" y="67"/>
                      <a:pt x="491" y="67"/>
                    </a:cubicBezTo>
                    <a:close/>
                    <a:moveTo>
                      <a:pt x="1294" y="300"/>
                    </a:moveTo>
                    <a:cubicBezTo>
                      <a:pt x="1296" y="301"/>
                      <a:pt x="1298" y="302"/>
                      <a:pt x="1300" y="304"/>
                    </a:cubicBezTo>
                    <a:cubicBezTo>
                      <a:pt x="1303" y="299"/>
                      <a:pt x="1308" y="295"/>
                      <a:pt x="1308" y="290"/>
                    </a:cubicBezTo>
                    <a:cubicBezTo>
                      <a:pt x="1309" y="219"/>
                      <a:pt x="1309" y="149"/>
                      <a:pt x="1308" y="78"/>
                    </a:cubicBezTo>
                    <a:cubicBezTo>
                      <a:pt x="1308" y="74"/>
                      <a:pt x="1302" y="69"/>
                      <a:pt x="1299" y="65"/>
                    </a:cubicBezTo>
                    <a:cubicBezTo>
                      <a:pt x="1297" y="66"/>
                      <a:pt x="1295" y="67"/>
                      <a:pt x="1294" y="68"/>
                    </a:cubicBezTo>
                    <a:cubicBezTo>
                      <a:pt x="1294" y="146"/>
                      <a:pt x="1294" y="223"/>
                      <a:pt x="1294" y="300"/>
                    </a:cubicBezTo>
                    <a:close/>
                    <a:moveTo>
                      <a:pt x="755" y="304"/>
                    </a:moveTo>
                    <a:cubicBezTo>
                      <a:pt x="757" y="302"/>
                      <a:pt x="760" y="301"/>
                      <a:pt x="762" y="299"/>
                    </a:cubicBezTo>
                    <a:cubicBezTo>
                      <a:pt x="762" y="226"/>
                      <a:pt x="762" y="152"/>
                      <a:pt x="762" y="78"/>
                    </a:cubicBezTo>
                    <a:cubicBezTo>
                      <a:pt x="762" y="74"/>
                      <a:pt x="758" y="70"/>
                      <a:pt x="755" y="66"/>
                    </a:cubicBezTo>
                    <a:cubicBezTo>
                      <a:pt x="752" y="70"/>
                      <a:pt x="747" y="75"/>
                      <a:pt x="747" y="79"/>
                    </a:cubicBezTo>
                    <a:cubicBezTo>
                      <a:pt x="746" y="149"/>
                      <a:pt x="746" y="219"/>
                      <a:pt x="747" y="290"/>
                    </a:cubicBezTo>
                    <a:cubicBezTo>
                      <a:pt x="747" y="295"/>
                      <a:pt x="752" y="299"/>
                      <a:pt x="755" y="304"/>
                    </a:cubicBezTo>
                    <a:close/>
                    <a:moveTo>
                      <a:pt x="1007" y="35"/>
                    </a:moveTo>
                    <a:cubicBezTo>
                      <a:pt x="935" y="35"/>
                      <a:pt x="867" y="35"/>
                      <a:pt x="796" y="35"/>
                    </a:cubicBezTo>
                    <a:cubicBezTo>
                      <a:pt x="808" y="49"/>
                      <a:pt x="994" y="49"/>
                      <a:pt x="1007" y="35"/>
                    </a:cubicBezTo>
                    <a:close/>
                    <a:moveTo>
                      <a:pt x="1054" y="35"/>
                    </a:moveTo>
                    <a:cubicBezTo>
                      <a:pt x="1053" y="37"/>
                      <a:pt x="1053" y="39"/>
                      <a:pt x="1052" y="41"/>
                    </a:cubicBezTo>
                    <a:cubicBezTo>
                      <a:pt x="1056" y="42"/>
                      <a:pt x="1060" y="45"/>
                      <a:pt x="1064" y="45"/>
                    </a:cubicBezTo>
                    <a:cubicBezTo>
                      <a:pt x="1125" y="46"/>
                      <a:pt x="1187" y="46"/>
                      <a:pt x="1249" y="45"/>
                    </a:cubicBezTo>
                    <a:cubicBezTo>
                      <a:pt x="1253" y="45"/>
                      <a:pt x="1257" y="41"/>
                      <a:pt x="1262" y="39"/>
                    </a:cubicBezTo>
                    <a:cubicBezTo>
                      <a:pt x="1261" y="38"/>
                      <a:pt x="1260" y="36"/>
                      <a:pt x="1260" y="35"/>
                    </a:cubicBezTo>
                    <a:cubicBezTo>
                      <a:pt x="1191" y="35"/>
                      <a:pt x="1123" y="35"/>
                      <a:pt x="1054" y="35"/>
                    </a:cubicBezTo>
                    <a:close/>
                    <a:moveTo>
                      <a:pt x="1514" y="40"/>
                    </a:moveTo>
                    <a:cubicBezTo>
                      <a:pt x="1513" y="38"/>
                      <a:pt x="1513" y="37"/>
                      <a:pt x="1512" y="36"/>
                    </a:cubicBezTo>
                    <a:cubicBezTo>
                      <a:pt x="1455" y="36"/>
                      <a:pt x="1399" y="36"/>
                      <a:pt x="1342" y="36"/>
                    </a:cubicBezTo>
                    <a:cubicBezTo>
                      <a:pt x="1341" y="38"/>
                      <a:pt x="1341" y="40"/>
                      <a:pt x="1341" y="42"/>
                    </a:cubicBezTo>
                    <a:cubicBezTo>
                      <a:pt x="1346" y="43"/>
                      <a:pt x="1350" y="45"/>
                      <a:pt x="1355" y="45"/>
                    </a:cubicBezTo>
                    <a:cubicBezTo>
                      <a:pt x="1403" y="46"/>
                      <a:pt x="1451" y="46"/>
                      <a:pt x="1499" y="45"/>
                    </a:cubicBezTo>
                    <a:cubicBezTo>
                      <a:pt x="1504" y="45"/>
                      <a:pt x="1509" y="42"/>
                      <a:pt x="1514" y="40"/>
                    </a:cubicBezTo>
                    <a:close/>
                    <a:moveTo>
                      <a:pt x="548" y="35"/>
                    </a:moveTo>
                    <a:cubicBezTo>
                      <a:pt x="558" y="49"/>
                      <a:pt x="705" y="50"/>
                      <a:pt x="717" y="35"/>
                    </a:cubicBezTo>
                    <a:cubicBezTo>
                      <a:pt x="660" y="35"/>
                      <a:pt x="605" y="35"/>
                      <a:pt x="548" y="35"/>
                    </a:cubicBezTo>
                    <a:close/>
                    <a:moveTo>
                      <a:pt x="138" y="118"/>
                    </a:moveTo>
                    <a:cubicBezTo>
                      <a:pt x="159" y="118"/>
                      <a:pt x="178" y="118"/>
                      <a:pt x="198" y="118"/>
                    </a:cubicBezTo>
                    <a:cubicBezTo>
                      <a:pt x="198" y="109"/>
                      <a:pt x="198" y="102"/>
                      <a:pt x="198" y="94"/>
                    </a:cubicBezTo>
                    <a:cubicBezTo>
                      <a:pt x="177" y="94"/>
                      <a:pt x="158" y="94"/>
                      <a:pt x="138" y="94"/>
                    </a:cubicBezTo>
                    <a:cubicBezTo>
                      <a:pt x="138" y="103"/>
                      <a:pt x="138" y="110"/>
                      <a:pt x="138" y="118"/>
                    </a:cubicBezTo>
                    <a:close/>
                    <a:moveTo>
                      <a:pt x="1684" y="94"/>
                    </a:moveTo>
                    <a:cubicBezTo>
                      <a:pt x="1663" y="94"/>
                      <a:pt x="1644" y="94"/>
                      <a:pt x="1625" y="94"/>
                    </a:cubicBezTo>
                    <a:cubicBezTo>
                      <a:pt x="1625" y="103"/>
                      <a:pt x="1625" y="111"/>
                      <a:pt x="1625" y="118"/>
                    </a:cubicBezTo>
                    <a:cubicBezTo>
                      <a:pt x="1645" y="118"/>
                      <a:pt x="1664" y="118"/>
                      <a:pt x="1684" y="118"/>
                    </a:cubicBezTo>
                    <a:cubicBezTo>
                      <a:pt x="1684" y="110"/>
                      <a:pt x="1684" y="103"/>
                      <a:pt x="1684" y="94"/>
                    </a:cubicBezTo>
                    <a:close/>
                    <a:moveTo>
                      <a:pt x="311" y="94"/>
                    </a:moveTo>
                    <a:cubicBezTo>
                      <a:pt x="290" y="94"/>
                      <a:pt x="270" y="94"/>
                      <a:pt x="251" y="94"/>
                    </a:cubicBezTo>
                    <a:cubicBezTo>
                      <a:pt x="251" y="103"/>
                      <a:pt x="251" y="111"/>
                      <a:pt x="251" y="118"/>
                    </a:cubicBezTo>
                    <a:cubicBezTo>
                      <a:pt x="272" y="118"/>
                      <a:pt x="291" y="118"/>
                      <a:pt x="311" y="118"/>
                    </a:cubicBezTo>
                    <a:cubicBezTo>
                      <a:pt x="311" y="109"/>
                      <a:pt x="311" y="103"/>
                      <a:pt x="311" y="94"/>
                    </a:cubicBezTo>
                    <a:close/>
                    <a:moveTo>
                      <a:pt x="1736" y="118"/>
                    </a:moveTo>
                    <a:cubicBezTo>
                      <a:pt x="1757" y="118"/>
                      <a:pt x="1777" y="118"/>
                      <a:pt x="1796" y="118"/>
                    </a:cubicBezTo>
                    <a:cubicBezTo>
                      <a:pt x="1796" y="109"/>
                      <a:pt x="1796" y="102"/>
                      <a:pt x="1796" y="94"/>
                    </a:cubicBezTo>
                    <a:cubicBezTo>
                      <a:pt x="1776" y="94"/>
                      <a:pt x="1756" y="94"/>
                      <a:pt x="1736" y="94"/>
                    </a:cubicBezTo>
                    <a:cubicBezTo>
                      <a:pt x="1736" y="102"/>
                      <a:pt x="1736" y="109"/>
                      <a:pt x="1736" y="118"/>
                    </a:cubicBezTo>
                    <a:close/>
                    <a:moveTo>
                      <a:pt x="1848" y="118"/>
                    </a:moveTo>
                    <a:cubicBezTo>
                      <a:pt x="1868" y="118"/>
                      <a:pt x="1888" y="118"/>
                      <a:pt x="1908" y="118"/>
                    </a:cubicBezTo>
                    <a:cubicBezTo>
                      <a:pt x="1908" y="109"/>
                      <a:pt x="1908" y="102"/>
                      <a:pt x="1908" y="94"/>
                    </a:cubicBezTo>
                    <a:cubicBezTo>
                      <a:pt x="1887" y="94"/>
                      <a:pt x="1868" y="94"/>
                      <a:pt x="1848" y="94"/>
                    </a:cubicBezTo>
                    <a:cubicBezTo>
                      <a:pt x="1848" y="103"/>
                      <a:pt x="1848" y="110"/>
                      <a:pt x="1848" y="118"/>
                    </a:cubicBezTo>
                    <a:close/>
                    <a:moveTo>
                      <a:pt x="422" y="95"/>
                    </a:moveTo>
                    <a:cubicBezTo>
                      <a:pt x="401" y="95"/>
                      <a:pt x="381" y="95"/>
                      <a:pt x="362" y="95"/>
                    </a:cubicBezTo>
                    <a:cubicBezTo>
                      <a:pt x="362" y="103"/>
                      <a:pt x="362" y="110"/>
                      <a:pt x="362" y="118"/>
                    </a:cubicBezTo>
                    <a:cubicBezTo>
                      <a:pt x="383" y="118"/>
                      <a:pt x="402" y="118"/>
                      <a:pt x="422" y="118"/>
                    </a:cubicBezTo>
                    <a:cubicBezTo>
                      <a:pt x="422" y="110"/>
                      <a:pt x="422" y="103"/>
                      <a:pt x="422" y="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Freeform 51">
                <a:extLst>
                  <a:ext uri="{FF2B5EF4-FFF2-40B4-BE49-F238E27FC236}">
                    <a16:creationId xmlns:a16="http://schemas.microsoft.com/office/drawing/2014/main" id="{E0DED7F1-B349-1941-8472-FA142EC052A0}"/>
                  </a:ext>
                </a:extLst>
              </p:cNvPr>
              <p:cNvSpPr>
                <a:spLocks noEditPoints="1"/>
              </p:cNvSpPr>
              <p:nvPr/>
            </p:nvSpPr>
            <p:spPr bwMode="auto">
              <a:xfrm>
                <a:off x="5554874" y="2951463"/>
                <a:ext cx="1080787" cy="148539"/>
              </a:xfrm>
              <a:custGeom>
                <a:avLst/>
                <a:gdLst>
                  <a:gd name="T0" fmla="*/ 0 w 2219"/>
                  <a:gd name="T1" fmla="*/ 96 h 305"/>
                  <a:gd name="T2" fmla="*/ 88 w 2219"/>
                  <a:gd name="T3" fmla="*/ 160 h 305"/>
                  <a:gd name="T4" fmla="*/ 289 w 2219"/>
                  <a:gd name="T5" fmla="*/ 117 h 305"/>
                  <a:gd name="T6" fmla="*/ 349 w 2219"/>
                  <a:gd name="T7" fmla="*/ 8 h 305"/>
                  <a:gd name="T8" fmla="*/ 419 w 2219"/>
                  <a:gd name="T9" fmla="*/ 121 h 305"/>
                  <a:gd name="T10" fmla="*/ 521 w 2219"/>
                  <a:gd name="T11" fmla="*/ 187 h 305"/>
                  <a:gd name="T12" fmla="*/ 588 w 2219"/>
                  <a:gd name="T13" fmla="*/ 174 h 305"/>
                  <a:gd name="T14" fmla="*/ 666 w 2219"/>
                  <a:gd name="T15" fmla="*/ 127 h 305"/>
                  <a:gd name="T16" fmla="*/ 664 w 2219"/>
                  <a:gd name="T17" fmla="*/ 121 h 305"/>
                  <a:gd name="T18" fmla="*/ 428 w 2219"/>
                  <a:gd name="T19" fmla="*/ 121 h 305"/>
                  <a:gd name="T20" fmla="*/ 427 w 2219"/>
                  <a:gd name="T21" fmla="*/ 99 h 305"/>
                  <a:gd name="T22" fmla="*/ 1790 w 2219"/>
                  <a:gd name="T23" fmla="*/ 99 h 305"/>
                  <a:gd name="T24" fmla="*/ 1775 w 2219"/>
                  <a:gd name="T25" fmla="*/ 121 h 305"/>
                  <a:gd name="T26" fmla="*/ 1567 w 2219"/>
                  <a:gd name="T27" fmla="*/ 121 h 305"/>
                  <a:gd name="T28" fmla="*/ 1545 w 2219"/>
                  <a:gd name="T29" fmla="*/ 121 h 305"/>
                  <a:gd name="T30" fmla="*/ 1785 w 2219"/>
                  <a:gd name="T31" fmla="*/ 132 h 305"/>
                  <a:gd name="T32" fmla="*/ 1855 w 2219"/>
                  <a:gd name="T33" fmla="*/ 19 h 305"/>
                  <a:gd name="T34" fmla="*/ 1865 w 2219"/>
                  <a:gd name="T35" fmla="*/ 0 h 305"/>
                  <a:gd name="T36" fmla="*/ 1884 w 2219"/>
                  <a:gd name="T37" fmla="*/ 45 h 305"/>
                  <a:gd name="T38" fmla="*/ 1947 w 2219"/>
                  <a:gd name="T39" fmla="*/ 141 h 305"/>
                  <a:gd name="T40" fmla="*/ 2096 w 2219"/>
                  <a:gd name="T41" fmla="*/ 174 h 305"/>
                  <a:gd name="T42" fmla="*/ 2189 w 2219"/>
                  <a:gd name="T43" fmla="*/ 118 h 305"/>
                  <a:gd name="T44" fmla="*/ 2219 w 2219"/>
                  <a:gd name="T45" fmla="*/ 92 h 305"/>
                  <a:gd name="T46" fmla="*/ 2161 w 2219"/>
                  <a:gd name="T47" fmla="*/ 217 h 305"/>
                  <a:gd name="T48" fmla="*/ 2125 w 2219"/>
                  <a:gd name="T49" fmla="*/ 254 h 305"/>
                  <a:gd name="T50" fmla="*/ 1992 w 2219"/>
                  <a:gd name="T51" fmla="*/ 305 h 305"/>
                  <a:gd name="T52" fmla="*/ 183 w 2219"/>
                  <a:gd name="T53" fmla="*/ 305 h 305"/>
                  <a:gd name="T54" fmla="*/ 108 w 2219"/>
                  <a:gd name="T55" fmla="*/ 277 h 305"/>
                  <a:gd name="T56" fmla="*/ 0 w 2219"/>
                  <a:gd name="T57" fmla="*/ 96 h 305"/>
                  <a:gd name="T58" fmla="*/ 1515 w 2219"/>
                  <a:gd name="T59" fmla="*/ 269 h 305"/>
                  <a:gd name="T60" fmla="*/ 1515 w 2219"/>
                  <a:gd name="T61" fmla="*/ 175 h 305"/>
                  <a:gd name="T62" fmla="*/ 1525 w 2219"/>
                  <a:gd name="T63" fmla="*/ 149 h 305"/>
                  <a:gd name="T64" fmla="*/ 1480 w 2219"/>
                  <a:gd name="T65" fmla="*/ 121 h 305"/>
                  <a:gd name="T66" fmla="*/ 715 w 2219"/>
                  <a:gd name="T67" fmla="*/ 121 h 305"/>
                  <a:gd name="T68" fmla="*/ 684 w 2219"/>
                  <a:gd name="T69" fmla="*/ 157 h 305"/>
                  <a:gd name="T70" fmla="*/ 699 w 2219"/>
                  <a:gd name="T71" fmla="*/ 160 h 305"/>
                  <a:gd name="T72" fmla="*/ 699 w 2219"/>
                  <a:gd name="T73" fmla="*/ 269 h 305"/>
                  <a:gd name="T74" fmla="*/ 679 w 2219"/>
                  <a:gd name="T75" fmla="*/ 269 h 305"/>
                  <a:gd name="T76" fmla="*/ 679 w 2219"/>
                  <a:gd name="T77" fmla="*/ 168 h 305"/>
                  <a:gd name="T78" fmla="*/ 657 w 2219"/>
                  <a:gd name="T79" fmla="*/ 268 h 305"/>
                  <a:gd name="T80" fmla="*/ 637 w 2219"/>
                  <a:gd name="T81" fmla="*/ 268 h 305"/>
                  <a:gd name="T82" fmla="*/ 637 w 2219"/>
                  <a:gd name="T83" fmla="*/ 231 h 305"/>
                  <a:gd name="T84" fmla="*/ 633 w 2219"/>
                  <a:gd name="T85" fmla="*/ 230 h 305"/>
                  <a:gd name="T86" fmla="*/ 603 w 2219"/>
                  <a:gd name="T87" fmla="*/ 276 h 305"/>
                  <a:gd name="T88" fmla="*/ 1616 w 2219"/>
                  <a:gd name="T89" fmla="*/ 276 h 305"/>
                  <a:gd name="T90" fmla="*/ 1581 w 2219"/>
                  <a:gd name="T91" fmla="*/ 232 h 305"/>
                  <a:gd name="T92" fmla="*/ 1576 w 2219"/>
                  <a:gd name="T93" fmla="*/ 234 h 305"/>
                  <a:gd name="T94" fmla="*/ 1576 w 2219"/>
                  <a:gd name="T95" fmla="*/ 269 h 305"/>
                  <a:gd name="T96" fmla="*/ 1558 w 2219"/>
                  <a:gd name="T97" fmla="*/ 269 h 305"/>
                  <a:gd name="T98" fmla="*/ 1535 w 2219"/>
                  <a:gd name="T99" fmla="*/ 175 h 305"/>
                  <a:gd name="T100" fmla="*/ 1535 w 2219"/>
                  <a:gd name="T101" fmla="*/ 269 h 305"/>
                  <a:gd name="T102" fmla="*/ 1515 w 2219"/>
                  <a:gd name="T103" fmla="*/ 269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219" h="305">
                    <a:moveTo>
                      <a:pt x="0" y="96"/>
                    </a:moveTo>
                    <a:cubicBezTo>
                      <a:pt x="30" y="118"/>
                      <a:pt x="58" y="142"/>
                      <a:pt x="88" y="160"/>
                    </a:cubicBezTo>
                    <a:cubicBezTo>
                      <a:pt x="167" y="205"/>
                      <a:pt x="236" y="191"/>
                      <a:pt x="289" y="117"/>
                    </a:cubicBezTo>
                    <a:cubicBezTo>
                      <a:pt x="314" y="82"/>
                      <a:pt x="331" y="42"/>
                      <a:pt x="349" y="8"/>
                    </a:cubicBezTo>
                    <a:cubicBezTo>
                      <a:pt x="371" y="43"/>
                      <a:pt x="393" y="83"/>
                      <a:pt x="419" y="121"/>
                    </a:cubicBezTo>
                    <a:cubicBezTo>
                      <a:pt x="444" y="156"/>
                      <a:pt x="476" y="185"/>
                      <a:pt x="521" y="187"/>
                    </a:cubicBezTo>
                    <a:cubicBezTo>
                      <a:pt x="544" y="188"/>
                      <a:pt x="568" y="183"/>
                      <a:pt x="588" y="174"/>
                    </a:cubicBezTo>
                    <a:cubicBezTo>
                      <a:pt x="616" y="162"/>
                      <a:pt x="640" y="143"/>
                      <a:pt x="666" y="127"/>
                    </a:cubicBezTo>
                    <a:cubicBezTo>
                      <a:pt x="665" y="125"/>
                      <a:pt x="664" y="123"/>
                      <a:pt x="664" y="121"/>
                    </a:cubicBezTo>
                    <a:cubicBezTo>
                      <a:pt x="586" y="121"/>
                      <a:pt x="508" y="121"/>
                      <a:pt x="428" y="121"/>
                    </a:cubicBezTo>
                    <a:cubicBezTo>
                      <a:pt x="428" y="113"/>
                      <a:pt x="428" y="108"/>
                      <a:pt x="427" y="99"/>
                    </a:cubicBezTo>
                    <a:cubicBezTo>
                      <a:pt x="882" y="99"/>
                      <a:pt x="1337" y="99"/>
                      <a:pt x="1790" y="99"/>
                    </a:cubicBezTo>
                    <a:cubicBezTo>
                      <a:pt x="1796" y="115"/>
                      <a:pt x="1791" y="121"/>
                      <a:pt x="1775" y="121"/>
                    </a:cubicBezTo>
                    <a:cubicBezTo>
                      <a:pt x="1706" y="121"/>
                      <a:pt x="1637" y="121"/>
                      <a:pt x="1567" y="121"/>
                    </a:cubicBezTo>
                    <a:cubicBezTo>
                      <a:pt x="1560" y="121"/>
                      <a:pt x="1553" y="121"/>
                      <a:pt x="1545" y="121"/>
                    </a:cubicBezTo>
                    <a:cubicBezTo>
                      <a:pt x="1609" y="207"/>
                      <a:pt x="1718" y="213"/>
                      <a:pt x="1785" y="132"/>
                    </a:cubicBezTo>
                    <a:cubicBezTo>
                      <a:pt x="1813" y="98"/>
                      <a:pt x="1832" y="57"/>
                      <a:pt x="1855" y="19"/>
                    </a:cubicBezTo>
                    <a:cubicBezTo>
                      <a:pt x="1858" y="14"/>
                      <a:pt x="1861" y="9"/>
                      <a:pt x="1865" y="0"/>
                    </a:cubicBezTo>
                    <a:cubicBezTo>
                      <a:pt x="1872" y="17"/>
                      <a:pt x="1876" y="32"/>
                      <a:pt x="1884" y="45"/>
                    </a:cubicBezTo>
                    <a:cubicBezTo>
                      <a:pt x="1904" y="78"/>
                      <a:pt x="1922" y="113"/>
                      <a:pt x="1947" y="141"/>
                    </a:cubicBezTo>
                    <a:cubicBezTo>
                      <a:pt x="1987" y="186"/>
                      <a:pt x="2040" y="198"/>
                      <a:pt x="2096" y="174"/>
                    </a:cubicBezTo>
                    <a:cubicBezTo>
                      <a:pt x="2129" y="160"/>
                      <a:pt x="2159" y="138"/>
                      <a:pt x="2189" y="118"/>
                    </a:cubicBezTo>
                    <a:cubicBezTo>
                      <a:pt x="2199" y="112"/>
                      <a:pt x="2207" y="102"/>
                      <a:pt x="2219" y="92"/>
                    </a:cubicBezTo>
                    <a:cubicBezTo>
                      <a:pt x="2211" y="142"/>
                      <a:pt x="2191" y="182"/>
                      <a:pt x="2161" y="217"/>
                    </a:cubicBezTo>
                    <a:cubicBezTo>
                      <a:pt x="2150" y="230"/>
                      <a:pt x="2137" y="242"/>
                      <a:pt x="2125" y="254"/>
                    </a:cubicBezTo>
                    <a:cubicBezTo>
                      <a:pt x="2088" y="289"/>
                      <a:pt x="2047" y="305"/>
                      <a:pt x="1992" y="305"/>
                    </a:cubicBezTo>
                    <a:cubicBezTo>
                      <a:pt x="1389" y="303"/>
                      <a:pt x="786" y="303"/>
                      <a:pt x="183" y="305"/>
                    </a:cubicBezTo>
                    <a:cubicBezTo>
                      <a:pt x="150" y="305"/>
                      <a:pt x="130" y="294"/>
                      <a:pt x="108" y="277"/>
                    </a:cubicBezTo>
                    <a:cubicBezTo>
                      <a:pt x="50" y="229"/>
                      <a:pt x="13" y="170"/>
                      <a:pt x="0" y="96"/>
                    </a:cubicBezTo>
                    <a:close/>
                    <a:moveTo>
                      <a:pt x="1515" y="269"/>
                    </a:moveTo>
                    <a:cubicBezTo>
                      <a:pt x="1515" y="237"/>
                      <a:pt x="1514" y="206"/>
                      <a:pt x="1515" y="175"/>
                    </a:cubicBezTo>
                    <a:cubicBezTo>
                      <a:pt x="1515" y="168"/>
                      <a:pt x="1521" y="160"/>
                      <a:pt x="1525" y="149"/>
                    </a:cubicBezTo>
                    <a:cubicBezTo>
                      <a:pt x="1515" y="121"/>
                      <a:pt x="1515" y="121"/>
                      <a:pt x="1480" y="121"/>
                    </a:cubicBezTo>
                    <a:cubicBezTo>
                      <a:pt x="1225" y="121"/>
                      <a:pt x="970" y="121"/>
                      <a:pt x="715" y="121"/>
                    </a:cubicBezTo>
                    <a:cubicBezTo>
                      <a:pt x="697" y="121"/>
                      <a:pt x="682" y="138"/>
                      <a:pt x="684" y="157"/>
                    </a:cubicBezTo>
                    <a:cubicBezTo>
                      <a:pt x="689" y="158"/>
                      <a:pt x="694" y="159"/>
                      <a:pt x="699" y="160"/>
                    </a:cubicBezTo>
                    <a:cubicBezTo>
                      <a:pt x="699" y="197"/>
                      <a:pt x="699" y="232"/>
                      <a:pt x="699" y="269"/>
                    </a:cubicBezTo>
                    <a:cubicBezTo>
                      <a:pt x="692" y="269"/>
                      <a:pt x="686" y="269"/>
                      <a:pt x="679" y="269"/>
                    </a:cubicBezTo>
                    <a:cubicBezTo>
                      <a:pt x="679" y="235"/>
                      <a:pt x="679" y="203"/>
                      <a:pt x="679" y="168"/>
                    </a:cubicBezTo>
                    <a:cubicBezTo>
                      <a:pt x="647" y="198"/>
                      <a:pt x="664" y="235"/>
                      <a:pt x="657" y="268"/>
                    </a:cubicBezTo>
                    <a:cubicBezTo>
                      <a:pt x="651" y="268"/>
                      <a:pt x="645" y="268"/>
                      <a:pt x="637" y="268"/>
                    </a:cubicBezTo>
                    <a:cubicBezTo>
                      <a:pt x="637" y="255"/>
                      <a:pt x="637" y="243"/>
                      <a:pt x="637" y="231"/>
                    </a:cubicBezTo>
                    <a:cubicBezTo>
                      <a:pt x="636" y="231"/>
                      <a:pt x="635" y="230"/>
                      <a:pt x="633" y="230"/>
                    </a:cubicBezTo>
                    <a:cubicBezTo>
                      <a:pt x="624" y="245"/>
                      <a:pt x="614" y="260"/>
                      <a:pt x="603" y="276"/>
                    </a:cubicBezTo>
                    <a:cubicBezTo>
                      <a:pt x="942" y="276"/>
                      <a:pt x="1277" y="276"/>
                      <a:pt x="1616" y="276"/>
                    </a:cubicBezTo>
                    <a:cubicBezTo>
                      <a:pt x="1603" y="260"/>
                      <a:pt x="1592" y="246"/>
                      <a:pt x="1581" y="232"/>
                    </a:cubicBezTo>
                    <a:cubicBezTo>
                      <a:pt x="1579" y="233"/>
                      <a:pt x="1578" y="234"/>
                      <a:pt x="1576" y="234"/>
                    </a:cubicBezTo>
                    <a:cubicBezTo>
                      <a:pt x="1576" y="245"/>
                      <a:pt x="1576" y="257"/>
                      <a:pt x="1576" y="269"/>
                    </a:cubicBezTo>
                    <a:cubicBezTo>
                      <a:pt x="1569" y="269"/>
                      <a:pt x="1564" y="269"/>
                      <a:pt x="1558" y="269"/>
                    </a:cubicBezTo>
                    <a:cubicBezTo>
                      <a:pt x="1550" y="238"/>
                      <a:pt x="1568" y="202"/>
                      <a:pt x="1535" y="175"/>
                    </a:cubicBezTo>
                    <a:cubicBezTo>
                      <a:pt x="1535" y="208"/>
                      <a:pt x="1535" y="238"/>
                      <a:pt x="1535" y="269"/>
                    </a:cubicBezTo>
                    <a:cubicBezTo>
                      <a:pt x="1528" y="269"/>
                      <a:pt x="1523" y="269"/>
                      <a:pt x="1515" y="26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Freeform 52">
                <a:extLst>
                  <a:ext uri="{FF2B5EF4-FFF2-40B4-BE49-F238E27FC236}">
                    <a16:creationId xmlns:a16="http://schemas.microsoft.com/office/drawing/2014/main" id="{3607F076-0681-EB4F-B348-5726C41E229A}"/>
                  </a:ext>
                </a:extLst>
              </p:cNvPr>
              <p:cNvSpPr>
                <a:spLocks/>
              </p:cNvSpPr>
              <p:nvPr/>
            </p:nvSpPr>
            <p:spPr bwMode="auto">
              <a:xfrm>
                <a:off x="5837303" y="2706535"/>
                <a:ext cx="518860" cy="273346"/>
              </a:xfrm>
              <a:custGeom>
                <a:avLst/>
                <a:gdLst>
                  <a:gd name="T0" fmla="*/ 372 w 1065"/>
                  <a:gd name="T1" fmla="*/ 235 h 561"/>
                  <a:gd name="T2" fmla="*/ 412 w 1065"/>
                  <a:gd name="T3" fmla="*/ 264 h 561"/>
                  <a:gd name="T4" fmla="*/ 474 w 1065"/>
                  <a:gd name="T5" fmla="*/ 264 h 561"/>
                  <a:gd name="T6" fmla="*/ 494 w 1065"/>
                  <a:gd name="T7" fmla="*/ 237 h 561"/>
                  <a:gd name="T8" fmla="*/ 486 w 1065"/>
                  <a:gd name="T9" fmla="*/ 134 h 561"/>
                  <a:gd name="T10" fmla="*/ 487 w 1065"/>
                  <a:gd name="T11" fmla="*/ 124 h 561"/>
                  <a:gd name="T12" fmla="*/ 488 w 1065"/>
                  <a:gd name="T13" fmla="*/ 49 h 561"/>
                  <a:gd name="T14" fmla="*/ 495 w 1065"/>
                  <a:gd name="T15" fmla="*/ 27 h 561"/>
                  <a:gd name="T16" fmla="*/ 508 w 1065"/>
                  <a:gd name="T17" fmla="*/ 0 h 561"/>
                  <a:gd name="T18" fmla="*/ 547 w 1065"/>
                  <a:gd name="T19" fmla="*/ 0 h 561"/>
                  <a:gd name="T20" fmla="*/ 560 w 1065"/>
                  <a:gd name="T21" fmla="*/ 34 h 561"/>
                  <a:gd name="T22" fmla="*/ 555 w 1065"/>
                  <a:gd name="T23" fmla="*/ 71 h 561"/>
                  <a:gd name="T24" fmla="*/ 553 w 1065"/>
                  <a:gd name="T25" fmla="*/ 95 h 561"/>
                  <a:gd name="T26" fmla="*/ 559 w 1065"/>
                  <a:gd name="T27" fmla="*/ 221 h 561"/>
                  <a:gd name="T28" fmla="*/ 589 w 1065"/>
                  <a:gd name="T29" fmla="*/ 264 h 561"/>
                  <a:gd name="T30" fmla="*/ 667 w 1065"/>
                  <a:gd name="T31" fmla="*/ 263 h 561"/>
                  <a:gd name="T32" fmla="*/ 684 w 1065"/>
                  <a:gd name="T33" fmla="*/ 255 h 561"/>
                  <a:gd name="T34" fmla="*/ 719 w 1065"/>
                  <a:gd name="T35" fmla="*/ 236 h 561"/>
                  <a:gd name="T36" fmla="*/ 735 w 1065"/>
                  <a:gd name="T37" fmla="*/ 236 h 561"/>
                  <a:gd name="T38" fmla="*/ 735 w 1065"/>
                  <a:gd name="T39" fmla="*/ 287 h 561"/>
                  <a:gd name="T40" fmla="*/ 731 w 1065"/>
                  <a:gd name="T41" fmla="*/ 295 h 561"/>
                  <a:gd name="T42" fmla="*/ 716 w 1065"/>
                  <a:gd name="T43" fmla="*/ 309 h 561"/>
                  <a:gd name="T44" fmla="*/ 716 w 1065"/>
                  <a:gd name="T45" fmla="*/ 369 h 561"/>
                  <a:gd name="T46" fmla="*/ 726 w 1065"/>
                  <a:gd name="T47" fmla="*/ 377 h 561"/>
                  <a:gd name="T48" fmla="*/ 841 w 1065"/>
                  <a:gd name="T49" fmla="*/ 371 h 561"/>
                  <a:gd name="T50" fmla="*/ 890 w 1065"/>
                  <a:gd name="T51" fmla="*/ 331 h 561"/>
                  <a:gd name="T52" fmla="*/ 882 w 1065"/>
                  <a:gd name="T53" fmla="*/ 401 h 561"/>
                  <a:gd name="T54" fmla="*/ 921 w 1065"/>
                  <a:gd name="T55" fmla="*/ 460 h 561"/>
                  <a:gd name="T56" fmla="*/ 1043 w 1065"/>
                  <a:gd name="T57" fmla="*/ 452 h 561"/>
                  <a:gd name="T58" fmla="*/ 1065 w 1065"/>
                  <a:gd name="T59" fmla="*/ 438 h 561"/>
                  <a:gd name="T60" fmla="*/ 998 w 1065"/>
                  <a:gd name="T61" fmla="*/ 529 h 561"/>
                  <a:gd name="T62" fmla="*/ 934 w 1065"/>
                  <a:gd name="T63" fmla="*/ 534 h 561"/>
                  <a:gd name="T64" fmla="*/ 931 w 1065"/>
                  <a:gd name="T65" fmla="*/ 532 h 561"/>
                  <a:gd name="T66" fmla="*/ 771 w 1065"/>
                  <a:gd name="T67" fmla="*/ 488 h 561"/>
                  <a:gd name="T68" fmla="*/ 243 w 1065"/>
                  <a:gd name="T69" fmla="*/ 489 h 561"/>
                  <a:gd name="T70" fmla="*/ 212 w 1065"/>
                  <a:gd name="T71" fmla="*/ 498 h 561"/>
                  <a:gd name="T72" fmla="*/ 144 w 1065"/>
                  <a:gd name="T73" fmla="*/ 541 h 561"/>
                  <a:gd name="T74" fmla="*/ 53 w 1065"/>
                  <a:gd name="T75" fmla="*/ 527 h 561"/>
                  <a:gd name="T76" fmla="*/ 33 w 1065"/>
                  <a:gd name="T77" fmla="*/ 497 h 561"/>
                  <a:gd name="T78" fmla="*/ 0 w 1065"/>
                  <a:gd name="T79" fmla="*/ 437 h 561"/>
                  <a:gd name="T80" fmla="*/ 101 w 1065"/>
                  <a:gd name="T81" fmla="*/ 469 h 561"/>
                  <a:gd name="T82" fmla="*/ 137 w 1065"/>
                  <a:gd name="T83" fmla="*/ 464 h 561"/>
                  <a:gd name="T84" fmla="*/ 175 w 1065"/>
                  <a:gd name="T85" fmla="*/ 417 h 561"/>
                  <a:gd name="T86" fmla="*/ 175 w 1065"/>
                  <a:gd name="T87" fmla="*/ 328 h 561"/>
                  <a:gd name="T88" fmla="*/ 189 w 1065"/>
                  <a:gd name="T89" fmla="*/ 341 h 561"/>
                  <a:gd name="T90" fmla="*/ 247 w 1065"/>
                  <a:gd name="T91" fmla="*/ 384 h 561"/>
                  <a:gd name="T92" fmla="*/ 338 w 1065"/>
                  <a:gd name="T93" fmla="*/ 368 h 561"/>
                  <a:gd name="T94" fmla="*/ 342 w 1065"/>
                  <a:gd name="T95" fmla="*/ 358 h 561"/>
                  <a:gd name="T96" fmla="*/ 339 w 1065"/>
                  <a:gd name="T97" fmla="*/ 312 h 561"/>
                  <a:gd name="T98" fmla="*/ 338 w 1065"/>
                  <a:gd name="T99" fmla="*/ 306 h 561"/>
                  <a:gd name="T100" fmla="*/ 318 w 1065"/>
                  <a:gd name="T101" fmla="*/ 235 h 561"/>
                  <a:gd name="T102" fmla="*/ 372 w 1065"/>
                  <a:gd name="T103" fmla="*/ 235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065" h="561">
                    <a:moveTo>
                      <a:pt x="372" y="235"/>
                    </a:moveTo>
                    <a:cubicBezTo>
                      <a:pt x="374" y="260"/>
                      <a:pt x="389" y="266"/>
                      <a:pt x="412" y="264"/>
                    </a:cubicBezTo>
                    <a:cubicBezTo>
                      <a:pt x="432" y="262"/>
                      <a:pt x="453" y="264"/>
                      <a:pt x="474" y="264"/>
                    </a:cubicBezTo>
                    <a:cubicBezTo>
                      <a:pt x="492" y="263"/>
                      <a:pt x="496" y="255"/>
                      <a:pt x="494" y="237"/>
                    </a:cubicBezTo>
                    <a:cubicBezTo>
                      <a:pt x="489" y="202"/>
                      <a:pt x="488" y="168"/>
                      <a:pt x="486" y="134"/>
                    </a:cubicBezTo>
                    <a:cubicBezTo>
                      <a:pt x="485" y="130"/>
                      <a:pt x="485" y="127"/>
                      <a:pt x="487" y="124"/>
                    </a:cubicBezTo>
                    <a:cubicBezTo>
                      <a:pt x="497" y="99"/>
                      <a:pt x="506" y="75"/>
                      <a:pt x="488" y="49"/>
                    </a:cubicBezTo>
                    <a:cubicBezTo>
                      <a:pt x="485" y="45"/>
                      <a:pt x="492" y="35"/>
                      <a:pt x="495" y="27"/>
                    </a:cubicBezTo>
                    <a:cubicBezTo>
                      <a:pt x="499" y="19"/>
                      <a:pt x="503" y="11"/>
                      <a:pt x="508" y="0"/>
                    </a:cubicBezTo>
                    <a:cubicBezTo>
                      <a:pt x="520" y="0"/>
                      <a:pt x="534" y="0"/>
                      <a:pt x="547" y="0"/>
                    </a:cubicBezTo>
                    <a:cubicBezTo>
                      <a:pt x="551" y="12"/>
                      <a:pt x="555" y="23"/>
                      <a:pt x="560" y="34"/>
                    </a:cubicBezTo>
                    <a:cubicBezTo>
                      <a:pt x="566" y="48"/>
                      <a:pt x="566" y="60"/>
                      <a:pt x="555" y="71"/>
                    </a:cubicBezTo>
                    <a:cubicBezTo>
                      <a:pt x="546" y="79"/>
                      <a:pt x="548" y="86"/>
                      <a:pt x="553" y="95"/>
                    </a:cubicBezTo>
                    <a:cubicBezTo>
                      <a:pt x="575" y="136"/>
                      <a:pt x="572" y="179"/>
                      <a:pt x="559" y="221"/>
                    </a:cubicBezTo>
                    <a:cubicBezTo>
                      <a:pt x="550" y="252"/>
                      <a:pt x="556" y="264"/>
                      <a:pt x="589" y="264"/>
                    </a:cubicBezTo>
                    <a:cubicBezTo>
                      <a:pt x="615" y="264"/>
                      <a:pt x="641" y="264"/>
                      <a:pt x="667" y="263"/>
                    </a:cubicBezTo>
                    <a:cubicBezTo>
                      <a:pt x="673" y="263"/>
                      <a:pt x="684" y="259"/>
                      <a:pt x="684" y="255"/>
                    </a:cubicBezTo>
                    <a:cubicBezTo>
                      <a:pt x="689" y="234"/>
                      <a:pt x="704" y="236"/>
                      <a:pt x="719" y="236"/>
                    </a:cubicBezTo>
                    <a:cubicBezTo>
                      <a:pt x="724" y="236"/>
                      <a:pt x="729" y="236"/>
                      <a:pt x="735" y="236"/>
                    </a:cubicBezTo>
                    <a:cubicBezTo>
                      <a:pt x="735" y="254"/>
                      <a:pt x="736" y="270"/>
                      <a:pt x="735" y="287"/>
                    </a:cubicBezTo>
                    <a:cubicBezTo>
                      <a:pt x="735" y="289"/>
                      <a:pt x="733" y="292"/>
                      <a:pt x="731" y="295"/>
                    </a:cubicBezTo>
                    <a:cubicBezTo>
                      <a:pt x="726" y="300"/>
                      <a:pt x="716" y="304"/>
                      <a:pt x="716" y="309"/>
                    </a:cubicBezTo>
                    <a:cubicBezTo>
                      <a:pt x="714" y="329"/>
                      <a:pt x="715" y="349"/>
                      <a:pt x="716" y="369"/>
                    </a:cubicBezTo>
                    <a:cubicBezTo>
                      <a:pt x="716" y="372"/>
                      <a:pt x="722" y="375"/>
                      <a:pt x="726" y="377"/>
                    </a:cubicBezTo>
                    <a:cubicBezTo>
                      <a:pt x="765" y="397"/>
                      <a:pt x="804" y="398"/>
                      <a:pt x="841" y="371"/>
                    </a:cubicBezTo>
                    <a:cubicBezTo>
                      <a:pt x="857" y="358"/>
                      <a:pt x="873" y="345"/>
                      <a:pt x="890" y="331"/>
                    </a:cubicBezTo>
                    <a:cubicBezTo>
                      <a:pt x="887" y="356"/>
                      <a:pt x="884" y="378"/>
                      <a:pt x="882" y="401"/>
                    </a:cubicBezTo>
                    <a:cubicBezTo>
                      <a:pt x="880" y="434"/>
                      <a:pt x="890" y="448"/>
                      <a:pt x="921" y="460"/>
                    </a:cubicBezTo>
                    <a:cubicBezTo>
                      <a:pt x="963" y="477"/>
                      <a:pt x="1004" y="478"/>
                      <a:pt x="1043" y="452"/>
                    </a:cubicBezTo>
                    <a:cubicBezTo>
                      <a:pt x="1048" y="448"/>
                      <a:pt x="1054" y="445"/>
                      <a:pt x="1065" y="438"/>
                    </a:cubicBezTo>
                    <a:cubicBezTo>
                      <a:pt x="1044" y="475"/>
                      <a:pt x="1027" y="507"/>
                      <a:pt x="998" y="529"/>
                    </a:cubicBezTo>
                    <a:cubicBezTo>
                      <a:pt x="978" y="545"/>
                      <a:pt x="957" y="545"/>
                      <a:pt x="934" y="534"/>
                    </a:cubicBezTo>
                    <a:cubicBezTo>
                      <a:pt x="933" y="533"/>
                      <a:pt x="932" y="533"/>
                      <a:pt x="931" y="532"/>
                    </a:cubicBezTo>
                    <a:cubicBezTo>
                      <a:pt x="884" y="492"/>
                      <a:pt x="830" y="487"/>
                      <a:pt x="771" y="488"/>
                    </a:cubicBezTo>
                    <a:cubicBezTo>
                      <a:pt x="595" y="491"/>
                      <a:pt x="419" y="489"/>
                      <a:pt x="243" y="489"/>
                    </a:cubicBezTo>
                    <a:cubicBezTo>
                      <a:pt x="233" y="489"/>
                      <a:pt x="221" y="493"/>
                      <a:pt x="212" y="498"/>
                    </a:cubicBezTo>
                    <a:cubicBezTo>
                      <a:pt x="189" y="512"/>
                      <a:pt x="167" y="527"/>
                      <a:pt x="144" y="541"/>
                    </a:cubicBezTo>
                    <a:cubicBezTo>
                      <a:pt x="112" y="561"/>
                      <a:pt x="77" y="556"/>
                      <a:pt x="53" y="527"/>
                    </a:cubicBezTo>
                    <a:cubicBezTo>
                      <a:pt x="46" y="517"/>
                      <a:pt x="39" y="507"/>
                      <a:pt x="33" y="497"/>
                    </a:cubicBezTo>
                    <a:cubicBezTo>
                      <a:pt x="23" y="479"/>
                      <a:pt x="13" y="460"/>
                      <a:pt x="0" y="437"/>
                    </a:cubicBezTo>
                    <a:cubicBezTo>
                      <a:pt x="35" y="457"/>
                      <a:pt x="65" y="474"/>
                      <a:pt x="101" y="469"/>
                    </a:cubicBezTo>
                    <a:cubicBezTo>
                      <a:pt x="113" y="467"/>
                      <a:pt x="125" y="467"/>
                      <a:pt x="137" y="464"/>
                    </a:cubicBezTo>
                    <a:cubicBezTo>
                      <a:pt x="166" y="458"/>
                      <a:pt x="175" y="447"/>
                      <a:pt x="175" y="417"/>
                    </a:cubicBezTo>
                    <a:cubicBezTo>
                      <a:pt x="175" y="388"/>
                      <a:pt x="175" y="359"/>
                      <a:pt x="175" y="328"/>
                    </a:cubicBezTo>
                    <a:cubicBezTo>
                      <a:pt x="179" y="332"/>
                      <a:pt x="184" y="337"/>
                      <a:pt x="189" y="341"/>
                    </a:cubicBezTo>
                    <a:cubicBezTo>
                      <a:pt x="208" y="356"/>
                      <a:pt x="227" y="371"/>
                      <a:pt x="247" y="384"/>
                    </a:cubicBezTo>
                    <a:cubicBezTo>
                      <a:pt x="274" y="400"/>
                      <a:pt x="317" y="392"/>
                      <a:pt x="338" y="368"/>
                    </a:cubicBezTo>
                    <a:cubicBezTo>
                      <a:pt x="341" y="365"/>
                      <a:pt x="343" y="361"/>
                      <a:pt x="342" y="358"/>
                    </a:cubicBezTo>
                    <a:cubicBezTo>
                      <a:pt x="342" y="342"/>
                      <a:pt x="341" y="327"/>
                      <a:pt x="339" y="312"/>
                    </a:cubicBezTo>
                    <a:cubicBezTo>
                      <a:pt x="339" y="310"/>
                      <a:pt x="339" y="306"/>
                      <a:pt x="338" y="306"/>
                    </a:cubicBezTo>
                    <a:cubicBezTo>
                      <a:pt x="304" y="290"/>
                      <a:pt x="326" y="260"/>
                      <a:pt x="318" y="235"/>
                    </a:cubicBezTo>
                    <a:cubicBezTo>
                      <a:pt x="336" y="235"/>
                      <a:pt x="353" y="235"/>
                      <a:pt x="372" y="2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Freeform 53">
                <a:extLst>
                  <a:ext uri="{FF2B5EF4-FFF2-40B4-BE49-F238E27FC236}">
                    <a16:creationId xmlns:a16="http://schemas.microsoft.com/office/drawing/2014/main" id="{24B0B480-88BD-FC49-9B45-4D851AF30F2F}"/>
                  </a:ext>
                </a:extLst>
              </p:cNvPr>
              <p:cNvSpPr>
                <a:spLocks/>
              </p:cNvSpPr>
              <p:nvPr/>
            </p:nvSpPr>
            <p:spPr bwMode="auto">
              <a:xfrm>
                <a:off x="5633099" y="2552137"/>
                <a:ext cx="924631" cy="479308"/>
              </a:xfrm>
              <a:custGeom>
                <a:avLst/>
                <a:gdLst>
                  <a:gd name="T0" fmla="*/ 30 w 1898"/>
                  <a:gd name="T1" fmla="*/ 973 h 984"/>
                  <a:gd name="T2" fmla="*/ 0 w 1898"/>
                  <a:gd name="T3" fmla="*/ 973 h 984"/>
                  <a:gd name="T4" fmla="*/ 400 w 1898"/>
                  <a:gd name="T5" fmla="*/ 243 h 984"/>
                  <a:gd name="T6" fmla="*/ 1421 w 1898"/>
                  <a:gd name="T7" fmla="*/ 195 h 984"/>
                  <a:gd name="T8" fmla="*/ 1898 w 1898"/>
                  <a:gd name="T9" fmla="*/ 978 h 984"/>
                  <a:gd name="T10" fmla="*/ 1862 w 1898"/>
                  <a:gd name="T11" fmla="*/ 961 h 984"/>
                  <a:gd name="T12" fmla="*/ 1623 w 1898"/>
                  <a:gd name="T13" fmla="*/ 396 h 984"/>
                  <a:gd name="T14" fmla="*/ 1090 w 1898"/>
                  <a:gd name="T15" fmla="*/ 110 h 984"/>
                  <a:gd name="T16" fmla="*/ 52 w 1898"/>
                  <a:gd name="T17" fmla="*/ 826 h 984"/>
                  <a:gd name="T18" fmla="*/ 30 w 1898"/>
                  <a:gd name="T19" fmla="*/ 973 h 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98" h="984">
                    <a:moveTo>
                      <a:pt x="30" y="973"/>
                    </a:moveTo>
                    <a:cubicBezTo>
                      <a:pt x="22" y="973"/>
                      <a:pt x="13" y="973"/>
                      <a:pt x="0" y="973"/>
                    </a:cubicBezTo>
                    <a:cubicBezTo>
                      <a:pt x="21" y="667"/>
                      <a:pt x="149" y="417"/>
                      <a:pt x="400" y="243"/>
                    </a:cubicBezTo>
                    <a:cubicBezTo>
                      <a:pt x="727" y="18"/>
                      <a:pt x="1075" y="0"/>
                      <a:pt x="1421" y="195"/>
                    </a:cubicBezTo>
                    <a:cubicBezTo>
                      <a:pt x="1721" y="365"/>
                      <a:pt x="1872" y="635"/>
                      <a:pt x="1898" y="978"/>
                    </a:cubicBezTo>
                    <a:cubicBezTo>
                      <a:pt x="1869" y="984"/>
                      <a:pt x="1864" y="981"/>
                      <a:pt x="1862" y="961"/>
                    </a:cubicBezTo>
                    <a:cubicBezTo>
                      <a:pt x="1849" y="745"/>
                      <a:pt x="1769" y="556"/>
                      <a:pt x="1623" y="396"/>
                    </a:cubicBezTo>
                    <a:cubicBezTo>
                      <a:pt x="1479" y="239"/>
                      <a:pt x="1301" y="143"/>
                      <a:pt x="1090" y="110"/>
                    </a:cubicBezTo>
                    <a:cubicBezTo>
                      <a:pt x="608" y="35"/>
                      <a:pt x="151" y="350"/>
                      <a:pt x="52" y="826"/>
                    </a:cubicBezTo>
                    <a:cubicBezTo>
                      <a:pt x="42" y="874"/>
                      <a:pt x="37" y="922"/>
                      <a:pt x="30" y="9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Freeform 54">
                <a:extLst>
                  <a:ext uri="{FF2B5EF4-FFF2-40B4-BE49-F238E27FC236}">
                    <a16:creationId xmlns:a16="http://schemas.microsoft.com/office/drawing/2014/main" id="{BD4C4BE9-5801-D24D-A5DB-43D1B8A1E18C}"/>
                  </a:ext>
                </a:extLst>
              </p:cNvPr>
              <p:cNvSpPr>
                <a:spLocks/>
              </p:cNvSpPr>
              <p:nvPr/>
            </p:nvSpPr>
            <p:spPr bwMode="auto">
              <a:xfrm>
                <a:off x="5776364" y="3375691"/>
                <a:ext cx="636929" cy="180766"/>
              </a:xfrm>
              <a:custGeom>
                <a:avLst/>
                <a:gdLst>
                  <a:gd name="T0" fmla="*/ 0 w 1307"/>
                  <a:gd name="T1" fmla="*/ 5 h 371"/>
                  <a:gd name="T2" fmla="*/ 65 w 1307"/>
                  <a:gd name="T3" fmla="*/ 22 h 371"/>
                  <a:gd name="T4" fmla="*/ 528 w 1307"/>
                  <a:gd name="T5" fmla="*/ 230 h 371"/>
                  <a:gd name="T6" fmla="*/ 1242 w 1307"/>
                  <a:gd name="T7" fmla="*/ 24 h 371"/>
                  <a:gd name="T8" fmla="*/ 1307 w 1307"/>
                  <a:gd name="T9" fmla="*/ 5 h 371"/>
                  <a:gd name="T10" fmla="*/ 0 w 1307"/>
                  <a:gd name="T11" fmla="*/ 5 h 371"/>
                </a:gdLst>
                <a:ahLst/>
                <a:cxnLst>
                  <a:cxn ang="0">
                    <a:pos x="T0" y="T1"/>
                  </a:cxn>
                  <a:cxn ang="0">
                    <a:pos x="T2" y="T3"/>
                  </a:cxn>
                  <a:cxn ang="0">
                    <a:pos x="T4" y="T5"/>
                  </a:cxn>
                  <a:cxn ang="0">
                    <a:pos x="T6" y="T7"/>
                  </a:cxn>
                  <a:cxn ang="0">
                    <a:pos x="T8" y="T9"/>
                  </a:cxn>
                  <a:cxn ang="0">
                    <a:pos x="T10" y="T11"/>
                  </a:cxn>
                </a:cxnLst>
                <a:rect l="0" t="0" r="r" b="b"/>
                <a:pathLst>
                  <a:path w="1307" h="371">
                    <a:moveTo>
                      <a:pt x="0" y="5"/>
                    </a:moveTo>
                    <a:cubicBezTo>
                      <a:pt x="26" y="0"/>
                      <a:pt x="45" y="6"/>
                      <a:pt x="65" y="22"/>
                    </a:cubicBezTo>
                    <a:cubicBezTo>
                      <a:pt x="199" y="136"/>
                      <a:pt x="354" y="207"/>
                      <a:pt x="528" y="230"/>
                    </a:cubicBezTo>
                    <a:cubicBezTo>
                      <a:pt x="795" y="264"/>
                      <a:pt x="1033" y="195"/>
                      <a:pt x="1242" y="24"/>
                    </a:cubicBezTo>
                    <a:cubicBezTo>
                      <a:pt x="1270" y="1"/>
                      <a:pt x="1271" y="0"/>
                      <a:pt x="1307" y="5"/>
                    </a:cubicBezTo>
                    <a:cubicBezTo>
                      <a:pt x="975" y="346"/>
                      <a:pt x="369" y="371"/>
                      <a:pt x="0"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Freeform 55">
                <a:extLst>
                  <a:ext uri="{FF2B5EF4-FFF2-40B4-BE49-F238E27FC236}">
                    <a16:creationId xmlns:a16="http://schemas.microsoft.com/office/drawing/2014/main" id="{26AC7315-B317-A941-A2D3-F5D201E50A3A}"/>
                  </a:ext>
                </a:extLst>
              </p:cNvPr>
              <p:cNvSpPr>
                <a:spLocks/>
              </p:cNvSpPr>
              <p:nvPr/>
            </p:nvSpPr>
            <p:spPr bwMode="auto">
              <a:xfrm>
                <a:off x="5573332" y="3340827"/>
                <a:ext cx="1049438" cy="9668"/>
              </a:xfrm>
              <a:custGeom>
                <a:avLst/>
                <a:gdLst>
                  <a:gd name="T0" fmla="*/ 2154 w 2154"/>
                  <a:gd name="T1" fmla="*/ 0 h 20"/>
                  <a:gd name="T2" fmla="*/ 2127 w 2154"/>
                  <a:gd name="T3" fmla="*/ 20 h 20"/>
                  <a:gd name="T4" fmla="*/ 28 w 2154"/>
                  <a:gd name="T5" fmla="*/ 20 h 20"/>
                  <a:gd name="T6" fmla="*/ 0 w 2154"/>
                  <a:gd name="T7" fmla="*/ 0 h 20"/>
                  <a:gd name="T8" fmla="*/ 2154 w 2154"/>
                  <a:gd name="T9" fmla="*/ 0 h 20"/>
                </a:gdLst>
                <a:ahLst/>
                <a:cxnLst>
                  <a:cxn ang="0">
                    <a:pos x="T0" y="T1"/>
                  </a:cxn>
                  <a:cxn ang="0">
                    <a:pos x="T2" y="T3"/>
                  </a:cxn>
                  <a:cxn ang="0">
                    <a:pos x="T4" y="T5"/>
                  </a:cxn>
                  <a:cxn ang="0">
                    <a:pos x="T6" y="T7"/>
                  </a:cxn>
                  <a:cxn ang="0">
                    <a:pos x="T8" y="T9"/>
                  </a:cxn>
                </a:cxnLst>
                <a:rect l="0" t="0" r="r" b="b"/>
                <a:pathLst>
                  <a:path w="2154" h="20">
                    <a:moveTo>
                      <a:pt x="2154" y="0"/>
                    </a:moveTo>
                    <a:cubicBezTo>
                      <a:pt x="2150" y="16"/>
                      <a:pt x="2141" y="20"/>
                      <a:pt x="2127" y="20"/>
                    </a:cubicBezTo>
                    <a:cubicBezTo>
                      <a:pt x="1427" y="19"/>
                      <a:pt x="727" y="19"/>
                      <a:pt x="28" y="20"/>
                    </a:cubicBezTo>
                    <a:cubicBezTo>
                      <a:pt x="13" y="20"/>
                      <a:pt x="3" y="17"/>
                      <a:pt x="0" y="0"/>
                    </a:cubicBezTo>
                    <a:cubicBezTo>
                      <a:pt x="718" y="0"/>
                      <a:pt x="1435" y="0"/>
                      <a:pt x="215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Freeform 56">
                <a:extLst>
                  <a:ext uri="{FF2B5EF4-FFF2-40B4-BE49-F238E27FC236}">
                    <a16:creationId xmlns:a16="http://schemas.microsoft.com/office/drawing/2014/main" id="{1AB89439-269F-E743-9E57-E1B0A22A8560}"/>
                  </a:ext>
                </a:extLst>
              </p:cNvPr>
              <p:cNvSpPr>
                <a:spLocks/>
              </p:cNvSpPr>
              <p:nvPr/>
            </p:nvSpPr>
            <p:spPr bwMode="auto">
              <a:xfrm>
                <a:off x="5585051" y="3363679"/>
                <a:ext cx="1026000" cy="9668"/>
              </a:xfrm>
              <a:custGeom>
                <a:avLst/>
                <a:gdLst>
                  <a:gd name="T0" fmla="*/ 2106 w 2106"/>
                  <a:gd name="T1" fmla="*/ 0 h 20"/>
                  <a:gd name="T2" fmla="*/ 2080 w 2106"/>
                  <a:gd name="T3" fmla="*/ 20 h 20"/>
                  <a:gd name="T4" fmla="*/ 26 w 2106"/>
                  <a:gd name="T5" fmla="*/ 20 h 20"/>
                  <a:gd name="T6" fmla="*/ 0 w 2106"/>
                  <a:gd name="T7" fmla="*/ 0 h 20"/>
                  <a:gd name="T8" fmla="*/ 2106 w 2106"/>
                  <a:gd name="T9" fmla="*/ 0 h 20"/>
                </a:gdLst>
                <a:ahLst/>
                <a:cxnLst>
                  <a:cxn ang="0">
                    <a:pos x="T0" y="T1"/>
                  </a:cxn>
                  <a:cxn ang="0">
                    <a:pos x="T2" y="T3"/>
                  </a:cxn>
                  <a:cxn ang="0">
                    <a:pos x="T4" y="T5"/>
                  </a:cxn>
                  <a:cxn ang="0">
                    <a:pos x="T6" y="T7"/>
                  </a:cxn>
                  <a:cxn ang="0">
                    <a:pos x="T8" y="T9"/>
                  </a:cxn>
                </a:cxnLst>
                <a:rect l="0" t="0" r="r" b="b"/>
                <a:pathLst>
                  <a:path w="2106" h="20">
                    <a:moveTo>
                      <a:pt x="2106" y="0"/>
                    </a:moveTo>
                    <a:cubicBezTo>
                      <a:pt x="2102" y="17"/>
                      <a:pt x="2094" y="20"/>
                      <a:pt x="2080" y="20"/>
                    </a:cubicBezTo>
                    <a:cubicBezTo>
                      <a:pt x="1395" y="20"/>
                      <a:pt x="710" y="20"/>
                      <a:pt x="26" y="20"/>
                    </a:cubicBezTo>
                    <a:cubicBezTo>
                      <a:pt x="11" y="20"/>
                      <a:pt x="3" y="16"/>
                      <a:pt x="0" y="0"/>
                    </a:cubicBezTo>
                    <a:cubicBezTo>
                      <a:pt x="702" y="0"/>
                      <a:pt x="1403" y="0"/>
                      <a:pt x="210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 name="Freeform 57">
                <a:extLst>
                  <a:ext uri="{FF2B5EF4-FFF2-40B4-BE49-F238E27FC236}">
                    <a16:creationId xmlns:a16="http://schemas.microsoft.com/office/drawing/2014/main" id="{E311CA03-C716-D143-8527-C676805E6A55}"/>
                  </a:ext>
                </a:extLst>
              </p:cNvPr>
              <p:cNvSpPr>
                <a:spLocks/>
              </p:cNvSpPr>
              <p:nvPr/>
            </p:nvSpPr>
            <p:spPr bwMode="auto">
              <a:xfrm>
                <a:off x="5878319" y="3325007"/>
                <a:ext cx="440342" cy="2637"/>
              </a:xfrm>
              <a:custGeom>
                <a:avLst/>
                <a:gdLst>
                  <a:gd name="T0" fmla="*/ 904 w 904"/>
                  <a:gd name="T1" fmla="*/ 5 h 5"/>
                  <a:gd name="T2" fmla="*/ 0 w 904"/>
                  <a:gd name="T3" fmla="*/ 5 h 5"/>
                  <a:gd name="T4" fmla="*/ 0 w 904"/>
                  <a:gd name="T5" fmla="*/ 0 h 5"/>
                  <a:gd name="T6" fmla="*/ 904 w 904"/>
                  <a:gd name="T7" fmla="*/ 0 h 5"/>
                  <a:gd name="T8" fmla="*/ 904 w 904"/>
                  <a:gd name="T9" fmla="*/ 5 h 5"/>
                </a:gdLst>
                <a:ahLst/>
                <a:cxnLst>
                  <a:cxn ang="0">
                    <a:pos x="T0" y="T1"/>
                  </a:cxn>
                  <a:cxn ang="0">
                    <a:pos x="T2" y="T3"/>
                  </a:cxn>
                  <a:cxn ang="0">
                    <a:pos x="T4" y="T5"/>
                  </a:cxn>
                  <a:cxn ang="0">
                    <a:pos x="T6" y="T7"/>
                  </a:cxn>
                  <a:cxn ang="0">
                    <a:pos x="T8" y="T9"/>
                  </a:cxn>
                </a:cxnLst>
                <a:rect l="0" t="0" r="r" b="b"/>
                <a:pathLst>
                  <a:path w="904" h="5">
                    <a:moveTo>
                      <a:pt x="904" y="5"/>
                    </a:moveTo>
                    <a:cubicBezTo>
                      <a:pt x="603" y="5"/>
                      <a:pt x="301" y="5"/>
                      <a:pt x="0" y="5"/>
                    </a:cubicBezTo>
                    <a:cubicBezTo>
                      <a:pt x="0" y="3"/>
                      <a:pt x="0" y="2"/>
                      <a:pt x="0" y="0"/>
                    </a:cubicBezTo>
                    <a:cubicBezTo>
                      <a:pt x="301" y="0"/>
                      <a:pt x="603" y="0"/>
                      <a:pt x="904" y="0"/>
                    </a:cubicBezTo>
                    <a:cubicBezTo>
                      <a:pt x="904" y="2"/>
                      <a:pt x="904" y="3"/>
                      <a:pt x="904"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 name="Freeform 58">
                <a:extLst>
                  <a:ext uri="{FF2B5EF4-FFF2-40B4-BE49-F238E27FC236}">
                    <a16:creationId xmlns:a16="http://schemas.microsoft.com/office/drawing/2014/main" id="{3EE98D54-DC4E-6D43-9153-172BB6314C19}"/>
                  </a:ext>
                </a:extLst>
              </p:cNvPr>
              <p:cNvSpPr>
                <a:spLocks/>
              </p:cNvSpPr>
              <p:nvPr/>
            </p:nvSpPr>
            <p:spPr bwMode="auto">
              <a:xfrm>
                <a:off x="5885936" y="3310065"/>
                <a:ext cx="424814" cy="2344"/>
              </a:xfrm>
              <a:custGeom>
                <a:avLst/>
                <a:gdLst>
                  <a:gd name="T0" fmla="*/ 0 w 872"/>
                  <a:gd name="T1" fmla="*/ 0 h 5"/>
                  <a:gd name="T2" fmla="*/ 872 w 872"/>
                  <a:gd name="T3" fmla="*/ 0 h 5"/>
                  <a:gd name="T4" fmla="*/ 872 w 872"/>
                  <a:gd name="T5" fmla="*/ 5 h 5"/>
                  <a:gd name="T6" fmla="*/ 0 w 872"/>
                  <a:gd name="T7" fmla="*/ 5 h 5"/>
                  <a:gd name="T8" fmla="*/ 0 w 872"/>
                  <a:gd name="T9" fmla="*/ 0 h 5"/>
                </a:gdLst>
                <a:ahLst/>
                <a:cxnLst>
                  <a:cxn ang="0">
                    <a:pos x="T0" y="T1"/>
                  </a:cxn>
                  <a:cxn ang="0">
                    <a:pos x="T2" y="T3"/>
                  </a:cxn>
                  <a:cxn ang="0">
                    <a:pos x="T4" y="T5"/>
                  </a:cxn>
                  <a:cxn ang="0">
                    <a:pos x="T6" y="T7"/>
                  </a:cxn>
                  <a:cxn ang="0">
                    <a:pos x="T8" y="T9"/>
                  </a:cxn>
                </a:cxnLst>
                <a:rect l="0" t="0" r="r" b="b"/>
                <a:pathLst>
                  <a:path w="872" h="5">
                    <a:moveTo>
                      <a:pt x="0" y="0"/>
                    </a:moveTo>
                    <a:cubicBezTo>
                      <a:pt x="291" y="0"/>
                      <a:pt x="582" y="0"/>
                      <a:pt x="872" y="0"/>
                    </a:cubicBezTo>
                    <a:cubicBezTo>
                      <a:pt x="872" y="2"/>
                      <a:pt x="872" y="4"/>
                      <a:pt x="872" y="5"/>
                    </a:cubicBezTo>
                    <a:cubicBezTo>
                      <a:pt x="582" y="5"/>
                      <a:pt x="291" y="5"/>
                      <a:pt x="0" y="5"/>
                    </a:cubicBezTo>
                    <a:cubicBezTo>
                      <a:pt x="0" y="4"/>
                      <a:pt x="0" y="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 name="Freeform 59">
                <a:extLst>
                  <a:ext uri="{FF2B5EF4-FFF2-40B4-BE49-F238E27FC236}">
                    <a16:creationId xmlns:a16="http://schemas.microsoft.com/office/drawing/2014/main" id="{8F1C6426-8AAC-734D-946B-063EB1D23903}"/>
                  </a:ext>
                </a:extLst>
              </p:cNvPr>
              <p:cNvSpPr>
                <a:spLocks/>
              </p:cNvSpPr>
              <p:nvPr/>
            </p:nvSpPr>
            <p:spPr bwMode="auto">
              <a:xfrm>
                <a:off x="5890917" y="3298346"/>
                <a:ext cx="415439" cy="5860"/>
              </a:xfrm>
              <a:custGeom>
                <a:avLst/>
                <a:gdLst>
                  <a:gd name="T0" fmla="*/ 0 w 853"/>
                  <a:gd name="T1" fmla="*/ 0 h 12"/>
                  <a:gd name="T2" fmla="*/ 853 w 853"/>
                  <a:gd name="T3" fmla="*/ 0 h 12"/>
                  <a:gd name="T4" fmla="*/ 0 w 853"/>
                  <a:gd name="T5" fmla="*/ 0 h 12"/>
                </a:gdLst>
                <a:ahLst/>
                <a:cxnLst>
                  <a:cxn ang="0">
                    <a:pos x="T0" y="T1"/>
                  </a:cxn>
                  <a:cxn ang="0">
                    <a:pos x="T2" y="T3"/>
                  </a:cxn>
                  <a:cxn ang="0">
                    <a:pos x="T4" y="T5"/>
                  </a:cxn>
                </a:cxnLst>
                <a:rect l="0" t="0" r="r" b="b"/>
                <a:pathLst>
                  <a:path w="853" h="12">
                    <a:moveTo>
                      <a:pt x="0" y="0"/>
                    </a:moveTo>
                    <a:cubicBezTo>
                      <a:pt x="284" y="0"/>
                      <a:pt x="568" y="0"/>
                      <a:pt x="853" y="0"/>
                    </a:cubicBezTo>
                    <a:cubicBezTo>
                      <a:pt x="843" y="8"/>
                      <a:pt x="34" y="1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 name="Freeform 60">
                <a:extLst>
                  <a:ext uri="{FF2B5EF4-FFF2-40B4-BE49-F238E27FC236}">
                    <a16:creationId xmlns:a16="http://schemas.microsoft.com/office/drawing/2014/main" id="{72F6BBA9-A0CF-DF46-A9A6-C4E1220AE939}"/>
                  </a:ext>
                </a:extLst>
              </p:cNvPr>
              <p:cNvSpPr>
                <a:spLocks/>
              </p:cNvSpPr>
              <p:nvPr/>
            </p:nvSpPr>
            <p:spPr bwMode="auto">
              <a:xfrm>
                <a:off x="5897656" y="3282232"/>
                <a:ext cx="401376" cy="5860"/>
              </a:xfrm>
              <a:custGeom>
                <a:avLst/>
                <a:gdLst>
                  <a:gd name="T0" fmla="*/ 0 w 824"/>
                  <a:gd name="T1" fmla="*/ 0 h 12"/>
                  <a:gd name="T2" fmla="*/ 824 w 824"/>
                  <a:gd name="T3" fmla="*/ 0 h 12"/>
                  <a:gd name="T4" fmla="*/ 0 w 824"/>
                  <a:gd name="T5" fmla="*/ 0 h 12"/>
                </a:gdLst>
                <a:ahLst/>
                <a:cxnLst>
                  <a:cxn ang="0">
                    <a:pos x="T0" y="T1"/>
                  </a:cxn>
                  <a:cxn ang="0">
                    <a:pos x="T2" y="T3"/>
                  </a:cxn>
                  <a:cxn ang="0">
                    <a:pos x="T4" y="T5"/>
                  </a:cxn>
                </a:cxnLst>
                <a:rect l="0" t="0" r="r" b="b"/>
                <a:pathLst>
                  <a:path w="824" h="12">
                    <a:moveTo>
                      <a:pt x="0" y="0"/>
                    </a:moveTo>
                    <a:cubicBezTo>
                      <a:pt x="274" y="0"/>
                      <a:pt x="549" y="0"/>
                      <a:pt x="824" y="0"/>
                    </a:cubicBezTo>
                    <a:cubicBezTo>
                      <a:pt x="813" y="9"/>
                      <a:pt x="28" y="1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 name="Freeform 61">
                <a:extLst>
                  <a:ext uri="{FF2B5EF4-FFF2-40B4-BE49-F238E27FC236}">
                    <a16:creationId xmlns:a16="http://schemas.microsoft.com/office/drawing/2014/main" id="{C40C093F-4FD8-AB4E-A823-432B66C4364C}"/>
                  </a:ext>
                </a:extLst>
              </p:cNvPr>
              <p:cNvSpPr>
                <a:spLocks/>
              </p:cNvSpPr>
              <p:nvPr/>
            </p:nvSpPr>
            <p:spPr bwMode="auto">
              <a:xfrm>
                <a:off x="5904980" y="3271099"/>
                <a:ext cx="387900" cy="5860"/>
              </a:xfrm>
              <a:custGeom>
                <a:avLst/>
                <a:gdLst>
                  <a:gd name="T0" fmla="*/ 0 w 796"/>
                  <a:gd name="T1" fmla="*/ 0 h 12"/>
                  <a:gd name="T2" fmla="*/ 796 w 796"/>
                  <a:gd name="T3" fmla="*/ 0 h 12"/>
                  <a:gd name="T4" fmla="*/ 0 w 796"/>
                  <a:gd name="T5" fmla="*/ 0 h 12"/>
                </a:gdLst>
                <a:ahLst/>
                <a:cxnLst>
                  <a:cxn ang="0">
                    <a:pos x="T0" y="T1"/>
                  </a:cxn>
                  <a:cxn ang="0">
                    <a:pos x="T2" y="T3"/>
                  </a:cxn>
                  <a:cxn ang="0">
                    <a:pos x="T4" y="T5"/>
                  </a:cxn>
                </a:cxnLst>
                <a:rect l="0" t="0" r="r" b="b"/>
                <a:pathLst>
                  <a:path w="796" h="12">
                    <a:moveTo>
                      <a:pt x="0" y="0"/>
                    </a:moveTo>
                    <a:cubicBezTo>
                      <a:pt x="265" y="0"/>
                      <a:pt x="530" y="0"/>
                      <a:pt x="796" y="0"/>
                    </a:cubicBezTo>
                    <a:cubicBezTo>
                      <a:pt x="786" y="8"/>
                      <a:pt x="31" y="1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 name="Freeform 62">
                <a:extLst>
                  <a:ext uri="{FF2B5EF4-FFF2-40B4-BE49-F238E27FC236}">
                    <a16:creationId xmlns:a16="http://schemas.microsoft.com/office/drawing/2014/main" id="{D0B07640-78A6-0748-BB8B-48FDBD2ED9DA}"/>
                  </a:ext>
                </a:extLst>
              </p:cNvPr>
              <p:cNvSpPr>
                <a:spLocks/>
              </p:cNvSpPr>
              <p:nvPr/>
            </p:nvSpPr>
            <p:spPr bwMode="auto">
              <a:xfrm>
                <a:off x="6166607" y="2957322"/>
                <a:ext cx="47755" cy="13770"/>
              </a:xfrm>
              <a:custGeom>
                <a:avLst/>
                <a:gdLst>
                  <a:gd name="T0" fmla="*/ 0 w 98"/>
                  <a:gd name="T1" fmla="*/ 28 h 28"/>
                  <a:gd name="T2" fmla="*/ 0 w 98"/>
                  <a:gd name="T3" fmla="*/ 0 h 28"/>
                  <a:gd name="T4" fmla="*/ 98 w 98"/>
                  <a:gd name="T5" fmla="*/ 0 h 28"/>
                  <a:gd name="T6" fmla="*/ 98 w 98"/>
                  <a:gd name="T7" fmla="*/ 28 h 28"/>
                  <a:gd name="T8" fmla="*/ 0 w 98"/>
                  <a:gd name="T9" fmla="*/ 28 h 28"/>
                </a:gdLst>
                <a:ahLst/>
                <a:cxnLst>
                  <a:cxn ang="0">
                    <a:pos x="T0" y="T1"/>
                  </a:cxn>
                  <a:cxn ang="0">
                    <a:pos x="T2" y="T3"/>
                  </a:cxn>
                  <a:cxn ang="0">
                    <a:pos x="T4" y="T5"/>
                  </a:cxn>
                  <a:cxn ang="0">
                    <a:pos x="T6" y="T7"/>
                  </a:cxn>
                  <a:cxn ang="0">
                    <a:pos x="T8" y="T9"/>
                  </a:cxn>
                </a:cxnLst>
                <a:rect l="0" t="0" r="r" b="b"/>
                <a:pathLst>
                  <a:path w="98" h="28">
                    <a:moveTo>
                      <a:pt x="0" y="28"/>
                    </a:moveTo>
                    <a:cubicBezTo>
                      <a:pt x="0" y="18"/>
                      <a:pt x="0" y="10"/>
                      <a:pt x="0" y="0"/>
                    </a:cubicBezTo>
                    <a:cubicBezTo>
                      <a:pt x="32" y="0"/>
                      <a:pt x="64" y="0"/>
                      <a:pt x="98" y="0"/>
                    </a:cubicBezTo>
                    <a:cubicBezTo>
                      <a:pt x="98" y="9"/>
                      <a:pt x="98" y="18"/>
                      <a:pt x="98" y="28"/>
                    </a:cubicBezTo>
                    <a:cubicBezTo>
                      <a:pt x="65" y="28"/>
                      <a:pt x="33" y="28"/>
                      <a:pt x="0"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 name="Freeform 63">
                <a:extLst>
                  <a:ext uri="{FF2B5EF4-FFF2-40B4-BE49-F238E27FC236}">
                    <a16:creationId xmlns:a16="http://schemas.microsoft.com/office/drawing/2014/main" id="{9799BD8F-E8E1-3343-82B0-84ED8E8F02C7}"/>
                  </a:ext>
                </a:extLst>
              </p:cNvPr>
              <p:cNvSpPr>
                <a:spLocks/>
              </p:cNvSpPr>
              <p:nvPr/>
            </p:nvSpPr>
            <p:spPr bwMode="auto">
              <a:xfrm>
                <a:off x="6106254" y="2957322"/>
                <a:ext cx="47755" cy="13184"/>
              </a:xfrm>
              <a:custGeom>
                <a:avLst/>
                <a:gdLst>
                  <a:gd name="T0" fmla="*/ 0 w 98"/>
                  <a:gd name="T1" fmla="*/ 27 h 27"/>
                  <a:gd name="T2" fmla="*/ 0 w 98"/>
                  <a:gd name="T3" fmla="*/ 0 h 27"/>
                  <a:gd name="T4" fmla="*/ 98 w 98"/>
                  <a:gd name="T5" fmla="*/ 0 h 27"/>
                  <a:gd name="T6" fmla="*/ 98 w 98"/>
                  <a:gd name="T7" fmla="*/ 27 h 27"/>
                  <a:gd name="T8" fmla="*/ 0 w 98"/>
                  <a:gd name="T9" fmla="*/ 27 h 27"/>
                </a:gdLst>
                <a:ahLst/>
                <a:cxnLst>
                  <a:cxn ang="0">
                    <a:pos x="T0" y="T1"/>
                  </a:cxn>
                  <a:cxn ang="0">
                    <a:pos x="T2" y="T3"/>
                  </a:cxn>
                  <a:cxn ang="0">
                    <a:pos x="T4" y="T5"/>
                  </a:cxn>
                  <a:cxn ang="0">
                    <a:pos x="T6" y="T7"/>
                  </a:cxn>
                  <a:cxn ang="0">
                    <a:pos x="T8" y="T9"/>
                  </a:cxn>
                </a:cxnLst>
                <a:rect l="0" t="0" r="r" b="b"/>
                <a:pathLst>
                  <a:path w="98" h="27">
                    <a:moveTo>
                      <a:pt x="0" y="27"/>
                    </a:moveTo>
                    <a:cubicBezTo>
                      <a:pt x="0" y="18"/>
                      <a:pt x="0" y="9"/>
                      <a:pt x="0" y="0"/>
                    </a:cubicBezTo>
                    <a:cubicBezTo>
                      <a:pt x="33" y="0"/>
                      <a:pt x="65" y="0"/>
                      <a:pt x="98" y="0"/>
                    </a:cubicBezTo>
                    <a:cubicBezTo>
                      <a:pt x="98" y="9"/>
                      <a:pt x="98" y="17"/>
                      <a:pt x="98" y="27"/>
                    </a:cubicBezTo>
                    <a:cubicBezTo>
                      <a:pt x="66" y="27"/>
                      <a:pt x="34" y="27"/>
                      <a:pt x="0"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 name="Freeform 64">
                <a:extLst>
                  <a:ext uri="{FF2B5EF4-FFF2-40B4-BE49-F238E27FC236}">
                    <a16:creationId xmlns:a16="http://schemas.microsoft.com/office/drawing/2014/main" id="{0969CCC0-36DE-954A-B4E3-A2D33CB2294D}"/>
                  </a:ext>
                </a:extLst>
              </p:cNvPr>
              <p:cNvSpPr>
                <a:spLocks/>
              </p:cNvSpPr>
              <p:nvPr/>
            </p:nvSpPr>
            <p:spPr bwMode="auto">
              <a:xfrm>
                <a:off x="6045901" y="2957322"/>
                <a:ext cx="47755" cy="13184"/>
              </a:xfrm>
              <a:custGeom>
                <a:avLst/>
                <a:gdLst>
                  <a:gd name="T0" fmla="*/ 98 w 98"/>
                  <a:gd name="T1" fmla="*/ 0 h 27"/>
                  <a:gd name="T2" fmla="*/ 98 w 98"/>
                  <a:gd name="T3" fmla="*/ 27 h 27"/>
                  <a:gd name="T4" fmla="*/ 0 w 98"/>
                  <a:gd name="T5" fmla="*/ 27 h 27"/>
                  <a:gd name="T6" fmla="*/ 0 w 98"/>
                  <a:gd name="T7" fmla="*/ 0 h 27"/>
                  <a:gd name="T8" fmla="*/ 98 w 98"/>
                  <a:gd name="T9" fmla="*/ 0 h 27"/>
                </a:gdLst>
                <a:ahLst/>
                <a:cxnLst>
                  <a:cxn ang="0">
                    <a:pos x="T0" y="T1"/>
                  </a:cxn>
                  <a:cxn ang="0">
                    <a:pos x="T2" y="T3"/>
                  </a:cxn>
                  <a:cxn ang="0">
                    <a:pos x="T4" y="T5"/>
                  </a:cxn>
                  <a:cxn ang="0">
                    <a:pos x="T6" y="T7"/>
                  </a:cxn>
                  <a:cxn ang="0">
                    <a:pos x="T8" y="T9"/>
                  </a:cxn>
                </a:cxnLst>
                <a:rect l="0" t="0" r="r" b="b"/>
                <a:pathLst>
                  <a:path w="98" h="27">
                    <a:moveTo>
                      <a:pt x="98" y="0"/>
                    </a:moveTo>
                    <a:cubicBezTo>
                      <a:pt x="98" y="10"/>
                      <a:pt x="98" y="18"/>
                      <a:pt x="98" y="27"/>
                    </a:cubicBezTo>
                    <a:cubicBezTo>
                      <a:pt x="66" y="27"/>
                      <a:pt x="34" y="27"/>
                      <a:pt x="0" y="27"/>
                    </a:cubicBezTo>
                    <a:cubicBezTo>
                      <a:pt x="0" y="18"/>
                      <a:pt x="0" y="10"/>
                      <a:pt x="0" y="0"/>
                    </a:cubicBezTo>
                    <a:cubicBezTo>
                      <a:pt x="32" y="0"/>
                      <a:pt x="64" y="0"/>
                      <a:pt x="9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 name="Freeform 65">
                <a:extLst>
                  <a:ext uri="{FF2B5EF4-FFF2-40B4-BE49-F238E27FC236}">
                    <a16:creationId xmlns:a16="http://schemas.microsoft.com/office/drawing/2014/main" id="{3FB46059-CBF8-684C-B40A-FD075017C091}"/>
                  </a:ext>
                </a:extLst>
              </p:cNvPr>
              <p:cNvSpPr>
                <a:spLocks/>
              </p:cNvSpPr>
              <p:nvPr/>
            </p:nvSpPr>
            <p:spPr bwMode="auto">
              <a:xfrm>
                <a:off x="5984962" y="2957322"/>
                <a:ext cx="48048" cy="13184"/>
              </a:xfrm>
              <a:custGeom>
                <a:avLst/>
                <a:gdLst>
                  <a:gd name="T0" fmla="*/ 99 w 99"/>
                  <a:gd name="T1" fmla="*/ 0 h 27"/>
                  <a:gd name="T2" fmla="*/ 99 w 99"/>
                  <a:gd name="T3" fmla="*/ 27 h 27"/>
                  <a:gd name="T4" fmla="*/ 0 w 99"/>
                  <a:gd name="T5" fmla="*/ 27 h 27"/>
                  <a:gd name="T6" fmla="*/ 0 w 99"/>
                  <a:gd name="T7" fmla="*/ 0 h 27"/>
                  <a:gd name="T8" fmla="*/ 99 w 99"/>
                  <a:gd name="T9" fmla="*/ 0 h 27"/>
                </a:gdLst>
                <a:ahLst/>
                <a:cxnLst>
                  <a:cxn ang="0">
                    <a:pos x="T0" y="T1"/>
                  </a:cxn>
                  <a:cxn ang="0">
                    <a:pos x="T2" y="T3"/>
                  </a:cxn>
                  <a:cxn ang="0">
                    <a:pos x="T4" y="T5"/>
                  </a:cxn>
                  <a:cxn ang="0">
                    <a:pos x="T6" y="T7"/>
                  </a:cxn>
                  <a:cxn ang="0">
                    <a:pos x="T8" y="T9"/>
                  </a:cxn>
                </a:cxnLst>
                <a:rect l="0" t="0" r="r" b="b"/>
                <a:pathLst>
                  <a:path w="99" h="27">
                    <a:moveTo>
                      <a:pt x="99" y="0"/>
                    </a:moveTo>
                    <a:cubicBezTo>
                      <a:pt x="99" y="10"/>
                      <a:pt x="99" y="18"/>
                      <a:pt x="99" y="27"/>
                    </a:cubicBezTo>
                    <a:cubicBezTo>
                      <a:pt x="66" y="27"/>
                      <a:pt x="34" y="27"/>
                      <a:pt x="0" y="27"/>
                    </a:cubicBezTo>
                    <a:cubicBezTo>
                      <a:pt x="0" y="18"/>
                      <a:pt x="0" y="10"/>
                      <a:pt x="0" y="0"/>
                    </a:cubicBezTo>
                    <a:cubicBezTo>
                      <a:pt x="32" y="0"/>
                      <a:pt x="65" y="0"/>
                      <a:pt x="9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 name="Freeform 66">
                <a:extLst>
                  <a:ext uri="{FF2B5EF4-FFF2-40B4-BE49-F238E27FC236}">
                    <a16:creationId xmlns:a16="http://schemas.microsoft.com/office/drawing/2014/main" id="{5C66BE56-3BC8-6F49-8FEA-78586158A3AF}"/>
                  </a:ext>
                </a:extLst>
              </p:cNvPr>
              <p:cNvSpPr>
                <a:spLocks/>
              </p:cNvSpPr>
              <p:nvPr/>
            </p:nvSpPr>
            <p:spPr bwMode="auto">
              <a:xfrm>
                <a:off x="5918750" y="2958201"/>
                <a:ext cx="50978" cy="29298"/>
              </a:xfrm>
              <a:custGeom>
                <a:avLst/>
                <a:gdLst>
                  <a:gd name="T0" fmla="*/ 0 w 105"/>
                  <a:gd name="T1" fmla="*/ 33 h 60"/>
                  <a:gd name="T2" fmla="*/ 94 w 105"/>
                  <a:gd name="T3" fmla="*/ 0 h 60"/>
                  <a:gd name="T4" fmla="*/ 105 w 105"/>
                  <a:gd name="T5" fmla="*/ 27 h 60"/>
                  <a:gd name="T6" fmla="*/ 11 w 105"/>
                  <a:gd name="T7" fmla="*/ 60 h 60"/>
                  <a:gd name="T8" fmla="*/ 0 w 105"/>
                  <a:gd name="T9" fmla="*/ 33 h 60"/>
                </a:gdLst>
                <a:ahLst/>
                <a:cxnLst>
                  <a:cxn ang="0">
                    <a:pos x="T0" y="T1"/>
                  </a:cxn>
                  <a:cxn ang="0">
                    <a:pos x="T2" y="T3"/>
                  </a:cxn>
                  <a:cxn ang="0">
                    <a:pos x="T4" y="T5"/>
                  </a:cxn>
                  <a:cxn ang="0">
                    <a:pos x="T6" y="T7"/>
                  </a:cxn>
                  <a:cxn ang="0">
                    <a:pos x="T8" y="T9"/>
                  </a:cxn>
                </a:cxnLst>
                <a:rect l="0" t="0" r="r" b="b"/>
                <a:pathLst>
                  <a:path w="105" h="60">
                    <a:moveTo>
                      <a:pt x="0" y="33"/>
                    </a:moveTo>
                    <a:cubicBezTo>
                      <a:pt x="33" y="22"/>
                      <a:pt x="63" y="11"/>
                      <a:pt x="94" y="0"/>
                    </a:cubicBezTo>
                    <a:cubicBezTo>
                      <a:pt x="98" y="9"/>
                      <a:pt x="101" y="17"/>
                      <a:pt x="105" y="27"/>
                    </a:cubicBezTo>
                    <a:cubicBezTo>
                      <a:pt x="74" y="38"/>
                      <a:pt x="43" y="49"/>
                      <a:pt x="11" y="60"/>
                    </a:cubicBezTo>
                    <a:cubicBezTo>
                      <a:pt x="7" y="51"/>
                      <a:pt x="4" y="43"/>
                      <a:pt x="0" y="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 name="Freeform 67">
                <a:extLst>
                  <a:ext uri="{FF2B5EF4-FFF2-40B4-BE49-F238E27FC236}">
                    <a16:creationId xmlns:a16="http://schemas.microsoft.com/office/drawing/2014/main" id="{C0B9B2D9-5634-3242-ACC6-D7F59D5947A3}"/>
                  </a:ext>
                </a:extLst>
              </p:cNvPr>
              <p:cNvSpPr>
                <a:spLocks/>
              </p:cNvSpPr>
              <p:nvPr/>
            </p:nvSpPr>
            <p:spPr bwMode="auto">
              <a:xfrm>
                <a:off x="6229597" y="2958201"/>
                <a:ext cx="50685" cy="29298"/>
              </a:xfrm>
              <a:custGeom>
                <a:avLst/>
                <a:gdLst>
                  <a:gd name="T0" fmla="*/ 0 w 104"/>
                  <a:gd name="T1" fmla="*/ 28 h 60"/>
                  <a:gd name="T2" fmla="*/ 9 w 104"/>
                  <a:gd name="T3" fmla="*/ 0 h 60"/>
                  <a:gd name="T4" fmla="*/ 104 w 104"/>
                  <a:gd name="T5" fmla="*/ 33 h 60"/>
                  <a:gd name="T6" fmla="*/ 94 w 104"/>
                  <a:gd name="T7" fmla="*/ 60 h 60"/>
                  <a:gd name="T8" fmla="*/ 0 w 104"/>
                  <a:gd name="T9" fmla="*/ 28 h 60"/>
                </a:gdLst>
                <a:ahLst/>
                <a:cxnLst>
                  <a:cxn ang="0">
                    <a:pos x="T0" y="T1"/>
                  </a:cxn>
                  <a:cxn ang="0">
                    <a:pos x="T2" y="T3"/>
                  </a:cxn>
                  <a:cxn ang="0">
                    <a:pos x="T4" y="T5"/>
                  </a:cxn>
                  <a:cxn ang="0">
                    <a:pos x="T6" y="T7"/>
                  </a:cxn>
                  <a:cxn ang="0">
                    <a:pos x="T8" y="T9"/>
                  </a:cxn>
                </a:cxnLst>
                <a:rect l="0" t="0" r="r" b="b"/>
                <a:pathLst>
                  <a:path w="104" h="60">
                    <a:moveTo>
                      <a:pt x="0" y="28"/>
                    </a:moveTo>
                    <a:cubicBezTo>
                      <a:pt x="3" y="18"/>
                      <a:pt x="6" y="10"/>
                      <a:pt x="9" y="0"/>
                    </a:cubicBezTo>
                    <a:cubicBezTo>
                      <a:pt x="40" y="11"/>
                      <a:pt x="71" y="21"/>
                      <a:pt x="104" y="33"/>
                    </a:cubicBezTo>
                    <a:cubicBezTo>
                      <a:pt x="100" y="42"/>
                      <a:pt x="98" y="50"/>
                      <a:pt x="94" y="60"/>
                    </a:cubicBezTo>
                    <a:cubicBezTo>
                      <a:pt x="63" y="50"/>
                      <a:pt x="32" y="39"/>
                      <a:pt x="0"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 name="Freeform 68">
                <a:extLst>
                  <a:ext uri="{FF2B5EF4-FFF2-40B4-BE49-F238E27FC236}">
                    <a16:creationId xmlns:a16="http://schemas.microsoft.com/office/drawing/2014/main" id="{2291BAF1-B55C-7E4A-88CF-4BC6657EEF2A}"/>
                  </a:ext>
                </a:extLst>
              </p:cNvPr>
              <p:cNvSpPr>
                <a:spLocks/>
              </p:cNvSpPr>
              <p:nvPr/>
            </p:nvSpPr>
            <p:spPr bwMode="auto">
              <a:xfrm>
                <a:off x="6336533" y="3018847"/>
                <a:ext cx="74123" cy="7617"/>
              </a:xfrm>
              <a:custGeom>
                <a:avLst/>
                <a:gdLst>
                  <a:gd name="T0" fmla="*/ 5 w 152"/>
                  <a:gd name="T1" fmla="*/ 0 h 16"/>
                  <a:gd name="T2" fmla="*/ 137 w 152"/>
                  <a:gd name="T3" fmla="*/ 1 h 16"/>
                  <a:gd name="T4" fmla="*/ 152 w 152"/>
                  <a:gd name="T5" fmla="*/ 9 h 16"/>
                  <a:gd name="T6" fmla="*/ 149 w 152"/>
                  <a:gd name="T7" fmla="*/ 16 h 16"/>
                  <a:gd name="T8" fmla="*/ 10 w 152"/>
                  <a:gd name="T9" fmla="*/ 16 h 16"/>
                  <a:gd name="T10" fmla="*/ 0 w 152"/>
                  <a:gd name="T11" fmla="*/ 4 h 16"/>
                  <a:gd name="T12" fmla="*/ 5 w 152"/>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152" h="16">
                    <a:moveTo>
                      <a:pt x="5" y="0"/>
                    </a:moveTo>
                    <a:cubicBezTo>
                      <a:pt x="49" y="0"/>
                      <a:pt x="93" y="0"/>
                      <a:pt x="137" y="1"/>
                    </a:cubicBezTo>
                    <a:cubicBezTo>
                      <a:pt x="142" y="1"/>
                      <a:pt x="147" y="6"/>
                      <a:pt x="152" y="9"/>
                    </a:cubicBezTo>
                    <a:cubicBezTo>
                      <a:pt x="151" y="11"/>
                      <a:pt x="150" y="14"/>
                      <a:pt x="149" y="16"/>
                    </a:cubicBezTo>
                    <a:cubicBezTo>
                      <a:pt x="103" y="16"/>
                      <a:pt x="56" y="16"/>
                      <a:pt x="10" y="16"/>
                    </a:cubicBezTo>
                    <a:cubicBezTo>
                      <a:pt x="7" y="15"/>
                      <a:pt x="4" y="8"/>
                      <a:pt x="0" y="4"/>
                    </a:cubicBezTo>
                    <a:cubicBezTo>
                      <a:pt x="2" y="3"/>
                      <a:pt x="4" y="2"/>
                      <a:pt x="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 name="Freeform 69">
                <a:extLst>
                  <a:ext uri="{FF2B5EF4-FFF2-40B4-BE49-F238E27FC236}">
                    <a16:creationId xmlns:a16="http://schemas.microsoft.com/office/drawing/2014/main" id="{039913E6-4C57-9347-8DFC-5904AA4FD91D}"/>
                  </a:ext>
                </a:extLst>
              </p:cNvPr>
              <p:cNvSpPr>
                <a:spLocks/>
              </p:cNvSpPr>
              <p:nvPr/>
            </p:nvSpPr>
            <p:spPr bwMode="auto">
              <a:xfrm>
                <a:off x="5779293" y="3018847"/>
                <a:ext cx="66798" cy="7617"/>
              </a:xfrm>
              <a:custGeom>
                <a:avLst/>
                <a:gdLst>
                  <a:gd name="T0" fmla="*/ 0 w 137"/>
                  <a:gd name="T1" fmla="*/ 10 h 16"/>
                  <a:gd name="T2" fmla="*/ 12 w 137"/>
                  <a:gd name="T3" fmla="*/ 1 h 16"/>
                  <a:gd name="T4" fmla="*/ 126 w 137"/>
                  <a:gd name="T5" fmla="*/ 0 h 16"/>
                  <a:gd name="T6" fmla="*/ 137 w 137"/>
                  <a:gd name="T7" fmla="*/ 8 h 16"/>
                  <a:gd name="T8" fmla="*/ 125 w 137"/>
                  <a:gd name="T9" fmla="*/ 16 h 16"/>
                  <a:gd name="T10" fmla="*/ 5 w 137"/>
                  <a:gd name="T11" fmla="*/ 16 h 16"/>
                  <a:gd name="T12" fmla="*/ 0 w 137"/>
                  <a:gd name="T13" fmla="*/ 10 h 16"/>
                </a:gdLst>
                <a:ahLst/>
                <a:cxnLst>
                  <a:cxn ang="0">
                    <a:pos x="T0" y="T1"/>
                  </a:cxn>
                  <a:cxn ang="0">
                    <a:pos x="T2" y="T3"/>
                  </a:cxn>
                  <a:cxn ang="0">
                    <a:pos x="T4" y="T5"/>
                  </a:cxn>
                  <a:cxn ang="0">
                    <a:pos x="T6" y="T7"/>
                  </a:cxn>
                  <a:cxn ang="0">
                    <a:pos x="T8" y="T9"/>
                  </a:cxn>
                  <a:cxn ang="0">
                    <a:pos x="T10" y="T11"/>
                  </a:cxn>
                  <a:cxn ang="0">
                    <a:pos x="T12" y="T13"/>
                  </a:cxn>
                </a:cxnLst>
                <a:rect l="0" t="0" r="r" b="b"/>
                <a:pathLst>
                  <a:path w="137" h="16">
                    <a:moveTo>
                      <a:pt x="0" y="10"/>
                    </a:moveTo>
                    <a:cubicBezTo>
                      <a:pt x="4" y="7"/>
                      <a:pt x="8" y="1"/>
                      <a:pt x="12" y="1"/>
                    </a:cubicBezTo>
                    <a:cubicBezTo>
                      <a:pt x="50" y="0"/>
                      <a:pt x="88" y="0"/>
                      <a:pt x="126" y="0"/>
                    </a:cubicBezTo>
                    <a:cubicBezTo>
                      <a:pt x="130" y="0"/>
                      <a:pt x="133" y="5"/>
                      <a:pt x="137" y="8"/>
                    </a:cubicBezTo>
                    <a:cubicBezTo>
                      <a:pt x="133" y="11"/>
                      <a:pt x="129" y="16"/>
                      <a:pt x="125" y="16"/>
                    </a:cubicBezTo>
                    <a:cubicBezTo>
                      <a:pt x="85" y="16"/>
                      <a:pt x="45" y="16"/>
                      <a:pt x="5" y="16"/>
                    </a:cubicBezTo>
                    <a:cubicBezTo>
                      <a:pt x="4" y="14"/>
                      <a:pt x="2" y="12"/>
                      <a:pt x="0"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 name="Freeform 70">
                <a:extLst>
                  <a:ext uri="{FF2B5EF4-FFF2-40B4-BE49-F238E27FC236}">
                    <a16:creationId xmlns:a16="http://schemas.microsoft.com/office/drawing/2014/main" id="{6A6FC0C0-F219-DF47-AA4D-CF1CE85776B1}"/>
                  </a:ext>
                </a:extLst>
              </p:cNvPr>
              <p:cNvSpPr>
                <a:spLocks/>
              </p:cNvSpPr>
              <p:nvPr/>
            </p:nvSpPr>
            <p:spPr bwMode="auto">
              <a:xfrm>
                <a:off x="5895312" y="3020312"/>
                <a:ext cx="397568" cy="2344"/>
              </a:xfrm>
              <a:custGeom>
                <a:avLst/>
                <a:gdLst>
                  <a:gd name="T0" fmla="*/ 816 w 816"/>
                  <a:gd name="T1" fmla="*/ 5 h 5"/>
                  <a:gd name="T2" fmla="*/ 0 w 816"/>
                  <a:gd name="T3" fmla="*/ 5 h 5"/>
                  <a:gd name="T4" fmla="*/ 0 w 816"/>
                  <a:gd name="T5" fmla="*/ 0 h 5"/>
                  <a:gd name="T6" fmla="*/ 816 w 816"/>
                  <a:gd name="T7" fmla="*/ 0 h 5"/>
                  <a:gd name="T8" fmla="*/ 816 w 816"/>
                  <a:gd name="T9" fmla="*/ 5 h 5"/>
                </a:gdLst>
                <a:ahLst/>
                <a:cxnLst>
                  <a:cxn ang="0">
                    <a:pos x="T0" y="T1"/>
                  </a:cxn>
                  <a:cxn ang="0">
                    <a:pos x="T2" y="T3"/>
                  </a:cxn>
                  <a:cxn ang="0">
                    <a:pos x="T4" y="T5"/>
                  </a:cxn>
                  <a:cxn ang="0">
                    <a:pos x="T6" y="T7"/>
                  </a:cxn>
                  <a:cxn ang="0">
                    <a:pos x="T8" y="T9"/>
                  </a:cxn>
                </a:cxnLst>
                <a:rect l="0" t="0" r="r" b="b"/>
                <a:pathLst>
                  <a:path w="816" h="5">
                    <a:moveTo>
                      <a:pt x="816" y="5"/>
                    </a:moveTo>
                    <a:cubicBezTo>
                      <a:pt x="544" y="5"/>
                      <a:pt x="272" y="5"/>
                      <a:pt x="0" y="5"/>
                    </a:cubicBezTo>
                    <a:cubicBezTo>
                      <a:pt x="0" y="4"/>
                      <a:pt x="0" y="2"/>
                      <a:pt x="0" y="0"/>
                    </a:cubicBezTo>
                    <a:cubicBezTo>
                      <a:pt x="272" y="0"/>
                      <a:pt x="544" y="0"/>
                      <a:pt x="816" y="0"/>
                    </a:cubicBezTo>
                    <a:cubicBezTo>
                      <a:pt x="816" y="2"/>
                      <a:pt x="816" y="4"/>
                      <a:pt x="816"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 name="Freeform 71">
                <a:extLst>
                  <a:ext uri="{FF2B5EF4-FFF2-40B4-BE49-F238E27FC236}">
                    <a16:creationId xmlns:a16="http://schemas.microsoft.com/office/drawing/2014/main" id="{C4822253-6209-9A40-9BB2-BC61DD628FF6}"/>
                  </a:ext>
                </a:extLst>
              </p:cNvPr>
              <p:cNvSpPr>
                <a:spLocks/>
              </p:cNvSpPr>
              <p:nvPr/>
            </p:nvSpPr>
            <p:spPr bwMode="auto">
              <a:xfrm>
                <a:off x="6048831" y="3028808"/>
                <a:ext cx="9082" cy="54201"/>
              </a:xfrm>
              <a:custGeom>
                <a:avLst/>
                <a:gdLst>
                  <a:gd name="T0" fmla="*/ 0 w 19"/>
                  <a:gd name="T1" fmla="*/ 0 h 111"/>
                  <a:gd name="T2" fmla="*/ 19 w 19"/>
                  <a:gd name="T3" fmla="*/ 0 h 111"/>
                  <a:gd name="T4" fmla="*/ 19 w 19"/>
                  <a:gd name="T5" fmla="*/ 110 h 111"/>
                  <a:gd name="T6" fmla="*/ 0 w 19"/>
                  <a:gd name="T7" fmla="*/ 111 h 111"/>
                  <a:gd name="T8" fmla="*/ 0 w 19"/>
                  <a:gd name="T9" fmla="*/ 0 h 111"/>
                </a:gdLst>
                <a:ahLst/>
                <a:cxnLst>
                  <a:cxn ang="0">
                    <a:pos x="T0" y="T1"/>
                  </a:cxn>
                  <a:cxn ang="0">
                    <a:pos x="T2" y="T3"/>
                  </a:cxn>
                  <a:cxn ang="0">
                    <a:pos x="T4" y="T5"/>
                  </a:cxn>
                  <a:cxn ang="0">
                    <a:pos x="T6" y="T7"/>
                  </a:cxn>
                  <a:cxn ang="0">
                    <a:pos x="T8" y="T9"/>
                  </a:cxn>
                </a:cxnLst>
                <a:rect l="0" t="0" r="r" b="b"/>
                <a:pathLst>
                  <a:path w="19" h="111">
                    <a:moveTo>
                      <a:pt x="0" y="0"/>
                    </a:moveTo>
                    <a:cubicBezTo>
                      <a:pt x="7" y="0"/>
                      <a:pt x="12" y="0"/>
                      <a:pt x="19" y="0"/>
                    </a:cubicBezTo>
                    <a:cubicBezTo>
                      <a:pt x="19" y="37"/>
                      <a:pt x="19" y="73"/>
                      <a:pt x="19" y="110"/>
                    </a:cubicBezTo>
                    <a:cubicBezTo>
                      <a:pt x="13" y="110"/>
                      <a:pt x="7" y="110"/>
                      <a:pt x="0" y="111"/>
                    </a:cubicBezTo>
                    <a:cubicBezTo>
                      <a:pt x="0" y="74"/>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 name="Freeform 72">
                <a:extLst>
                  <a:ext uri="{FF2B5EF4-FFF2-40B4-BE49-F238E27FC236}">
                    <a16:creationId xmlns:a16="http://schemas.microsoft.com/office/drawing/2014/main" id="{83F66312-C924-7540-B0CC-FF75AD7E4646}"/>
                  </a:ext>
                </a:extLst>
              </p:cNvPr>
              <p:cNvSpPr>
                <a:spLocks/>
              </p:cNvSpPr>
              <p:nvPr/>
            </p:nvSpPr>
            <p:spPr bwMode="auto">
              <a:xfrm>
                <a:off x="5906445" y="3028808"/>
                <a:ext cx="9375" cy="53615"/>
              </a:xfrm>
              <a:custGeom>
                <a:avLst/>
                <a:gdLst>
                  <a:gd name="T0" fmla="*/ 19 w 19"/>
                  <a:gd name="T1" fmla="*/ 110 h 110"/>
                  <a:gd name="T2" fmla="*/ 0 w 19"/>
                  <a:gd name="T3" fmla="*/ 110 h 110"/>
                  <a:gd name="T4" fmla="*/ 0 w 19"/>
                  <a:gd name="T5" fmla="*/ 0 h 110"/>
                  <a:gd name="T6" fmla="*/ 19 w 19"/>
                  <a:gd name="T7" fmla="*/ 0 h 110"/>
                  <a:gd name="T8" fmla="*/ 19 w 19"/>
                  <a:gd name="T9" fmla="*/ 110 h 110"/>
                </a:gdLst>
                <a:ahLst/>
                <a:cxnLst>
                  <a:cxn ang="0">
                    <a:pos x="T0" y="T1"/>
                  </a:cxn>
                  <a:cxn ang="0">
                    <a:pos x="T2" y="T3"/>
                  </a:cxn>
                  <a:cxn ang="0">
                    <a:pos x="T4" y="T5"/>
                  </a:cxn>
                  <a:cxn ang="0">
                    <a:pos x="T6" y="T7"/>
                  </a:cxn>
                  <a:cxn ang="0">
                    <a:pos x="T8" y="T9"/>
                  </a:cxn>
                </a:cxnLst>
                <a:rect l="0" t="0" r="r" b="b"/>
                <a:pathLst>
                  <a:path w="19" h="110">
                    <a:moveTo>
                      <a:pt x="19" y="110"/>
                    </a:moveTo>
                    <a:cubicBezTo>
                      <a:pt x="12" y="110"/>
                      <a:pt x="7" y="110"/>
                      <a:pt x="0" y="110"/>
                    </a:cubicBezTo>
                    <a:cubicBezTo>
                      <a:pt x="0" y="73"/>
                      <a:pt x="0" y="37"/>
                      <a:pt x="0" y="0"/>
                    </a:cubicBezTo>
                    <a:cubicBezTo>
                      <a:pt x="6" y="0"/>
                      <a:pt x="12" y="0"/>
                      <a:pt x="19" y="0"/>
                    </a:cubicBezTo>
                    <a:cubicBezTo>
                      <a:pt x="19" y="36"/>
                      <a:pt x="19" y="72"/>
                      <a:pt x="19" y="1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 name="Freeform 73">
                <a:extLst>
                  <a:ext uri="{FF2B5EF4-FFF2-40B4-BE49-F238E27FC236}">
                    <a16:creationId xmlns:a16="http://schemas.microsoft.com/office/drawing/2014/main" id="{1BC2F177-45DE-3544-BE43-A2B81B07EE3C}"/>
                  </a:ext>
                </a:extLst>
              </p:cNvPr>
              <p:cNvSpPr>
                <a:spLocks/>
              </p:cNvSpPr>
              <p:nvPr/>
            </p:nvSpPr>
            <p:spPr bwMode="auto">
              <a:xfrm>
                <a:off x="6231355" y="3028515"/>
                <a:ext cx="9375" cy="53908"/>
              </a:xfrm>
              <a:custGeom>
                <a:avLst/>
                <a:gdLst>
                  <a:gd name="T0" fmla="*/ 0 w 19"/>
                  <a:gd name="T1" fmla="*/ 111 h 111"/>
                  <a:gd name="T2" fmla="*/ 0 w 19"/>
                  <a:gd name="T3" fmla="*/ 1 h 111"/>
                  <a:gd name="T4" fmla="*/ 19 w 19"/>
                  <a:gd name="T5" fmla="*/ 0 h 111"/>
                  <a:gd name="T6" fmla="*/ 19 w 19"/>
                  <a:gd name="T7" fmla="*/ 111 h 111"/>
                  <a:gd name="T8" fmla="*/ 0 w 19"/>
                  <a:gd name="T9" fmla="*/ 111 h 111"/>
                </a:gdLst>
                <a:ahLst/>
                <a:cxnLst>
                  <a:cxn ang="0">
                    <a:pos x="T0" y="T1"/>
                  </a:cxn>
                  <a:cxn ang="0">
                    <a:pos x="T2" y="T3"/>
                  </a:cxn>
                  <a:cxn ang="0">
                    <a:pos x="T4" y="T5"/>
                  </a:cxn>
                  <a:cxn ang="0">
                    <a:pos x="T6" y="T7"/>
                  </a:cxn>
                  <a:cxn ang="0">
                    <a:pos x="T8" y="T9"/>
                  </a:cxn>
                </a:cxnLst>
                <a:rect l="0" t="0" r="r" b="b"/>
                <a:pathLst>
                  <a:path w="19" h="111">
                    <a:moveTo>
                      <a:pt x="0" y="111"/>
                    </a:moveTo>
                    <a:cubicBezTo>
                      <a:pt x="0" y="74"/>
                      <a:pt x="0" y="38"/>
                      <a:pt x="0" y="1"/>
                    </a:cubicBezTo>
                    <a:cubicBezTo>
                      <a:pt x="6" y="1"/>
                      <a:pt x="12" y="1"/>
                      <a:pt x="19" y="0"/>
                    </a:cubicBezTo>
                    <a:cubicBezTo>
                      <a:pt x="19" y="38"/>
                      <a:pt x="19" y="74"/>
                      <a:pt x="19" y="111"/>
                    </a:cubicBezTo>
                    <a:cubicBezTo>
                      <a:pt x="13" y="111"/>
                      <a:pt x="7" y="111"/>
                      <a:pt x="0"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 name="Freeform 74">
                <a:extLst>
                  <a:ext uri="{FF2B5EF4-FFF2-40B4-BE49-F238E27FC236}">
                    <a16:creationId xmlns:a16="http://schemas.microsoft.com/office/drawing/2014/main" id="{75B7A9C8-76A6-1749-B55A-1AD510A03061}"/>
                  </a:ext>
                </a:extLst>
              </p:cNvPr>
              <p:cNvSpPr>
                <a:spLocks/>
              </p:cNvSpPr>
              <p:nvPr/>
            </p:nvSpPr>
            <p:spPr bwMode="auto">
              <a:xfrm>
                <a:off x="6191510" y="3028808"/>
                <a:ext cx="8789" cy="54201"/>
              </a:xfrm>
              <a:custGeom>
                <a:avLst/>
                <a:gdLst>
                  <a:gd name="T0" fmla="*/ 0 w 18"/>
                  <a:gd name="T1" fmla="*/ 0 h 111"/>
                  <a:gd name="T2" fmla="*/ 18 w 18"/>
                  <a:gd name="T3" fmla="*/ 0 h 111"/>
                  <a:gd name="T4" fmla="*/ 18 w 18"/>
                  <a:gd name="T5" fmla="*/ 109 h 111"/>
                  <a:gd name="T6" fmla="*/ 0 w 18"/>
                  <a:gd name="T7" fmla="*/ 111 h 111"/>
                  <a:gd name="T8" fmla="*/ 0 w 18"/>
                  <a:gd name="T9" fmla="*/ 0 h 111"/>
                </a:gdLst>
                <a:ahLst/>
                <a:cxnLst>
                  <a:cxn ang="0">
                    <a:pos x="T0" y="T1"/>
                  </a:cxn>
                  <a:cxn ang="0">
                    <a:pos x="T2" y="T3"/>
                  </a:cxn>
                  <a:cxn ang="0">
                    <a:pos x="T4" y="T5"/>
                  </a:cxn>
                  <a:cxn ang="0">
                    <a:pos x="T6" y="T7"/>
                  </a:cxn>
                  <a:cxn ang="0">
                    <a:pos x="T8" y="T9"/>
                  </a:cxn>
                </a:cxnLst>
                <a:rect l="0" t="0" r="r" b="b"/>
                <a:pathLst>
                  <a:path w="18" h="111">
                    <a:moveTo>
                      <a:pt x="0" y="0"/>
                    </a:moveTo>
                    <a:cubicBezTo>
                      <a:pt x="6" y="0"/>
                      <a:pt x="11" y="0"/>
                      <a:pt x="18" y="0"/>
                    </a:cubicBezTo>
                    <a:cubicBezTo>
                      <a:pt x="18" y="36"/>
                      <a:pt x="18" y="72"/>
                      <a:pt x="18" y="109"/>
                    </a:cubicBezTo>
                    <a:cubicBezTo>
                      <a:pt x="13" y="110"/>
                      <a:pt x="7" y="110"/>
                      <a:pt x="0" y="111"/>
                    </a:cubicBezTo>
                    <a:cubicBezTo>
                      <a:pt x="0" y="74"/>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0" name="Freeform 75">
                <a:extLst>
                  <a:ext uri="{FF2B5EF4-FFF2-40B4-BE49-F238E27FC236}">
                    <a16:creationId xmlns:a16="http://schemas.microsoft.com/office/drawing/2014/main" id="{80BE0B72-ECB4-4043-BFDE-AE03BCB2FEA9}"/>
                  </a:ext>
                </a:extLst>
              </p:cNvPr>
              <p:cNvSpPr>
                <a:spLocks/>
              </p:cNvSpPr>
              <p:nvPr/>
            </p:nvSpPr>
            <p:spPr bwMode="auto">
              <a:xfrm>
                <a:off x="6089261" y="3028808"/>
                <a:ext cx="9082" cy="54201"/>
              </a:xfrm>
              <a:custGeom>
                <a:avLst/>
                <a:gdLst>
                  <a:gd name="T0" fmla="*/ 0 w 19"/>
                  <a:gd name="T1" fmla="*/ 0 h 111"/>
                  <a:gd name="T2" fmla="*/ 19 w 19"/>
                  <a:gd name="T3" fmla="*/ 0 h 111"/>
                  <a:gd name="T4" fmla="*/ 19 w 19"/>
                  <a:gd name="T5" fmla="*/ 109 h 111"/>
                  <a:gd name="T6" fmla="*/ 0 w 19"/>
                  <a:gd name="T7" fmla="*/ 111 h 111"/>
                  <a:gd name="T8" fmla="*/ 0 w 19"/>
                  <a:gd name="T9" fmla="*/ 0 h 111"/>
                </a:gdLst>
                <a:ahLst/>
                <a:cxnLst>
                  <a:cxn ang="0">
                    <a:pos x="T0" y="T1"/>
                  </a:cxn>
                  <a:cxn ang="0">
                    <a:pos x="T2" y="T3"/>
                  </a:cxn>
                  <a:cxn ang="0">
                    <a:pos x="T4" y="T5"/>
                  </a:cxn>
                  <a:cxn ang="0">
                    <a:pos x="T6" y="T7"/>
                  </a:cxn>
                  <a:cxn ang="0">
                    <a:pos x="T8" y="T9"/>
                  </a:cxn>
                </a:cxnLst>
                <a:rect l="0" t="0" r="r" b="b"/>
                <a:pathLst>
                  <a:path w="19" h="111">
                    <a:moveTo>
                      <a:pt x="0" y="0"/>
                    </a:moveTo>
                    <a:cubicBezTo>
                      <a:pt x="6" y="0"/>
                      <a:pt x="12" y="0"/>
                      <a:pt x="19" y="0"/>
                    </a:cubicBezTo>
                    <a:cubicBezTo>
                      <a:pt x="19" y="36"/>
                      <a:pt x="19" y="72"/>
                      <a:pt x="19" y="109"/>
                    </a:cubicBezTo>
                    <a:cubicBezTo>
                      <a:pt x="13" y="110"/>
                      <a:pt x="8" y="110"/>
                      <a:pt x="0" y="111"/>
                    </a:cubicBezTo>
                    <a:cubicBezTo>
                      <a:pt x="0" y="74"/>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1" name="Freeform 76">
                <a:extLst>
                  <a:ext uri="{FF2B5EF4-FFF2-40B4-BE49-F238E27FC236}">
                    <a16:creationId xmlns:a16="http://schemas.microsoft.com/office/drawing/2014/main" id="{5C0226F1-2940-FB47-BB91-628763E6D465}"/>
                  </a:ext>
                </a:extLst>
              </p:cNvPr>
              <p:cNvSpPr>
                <a:spLocks/>
              </p:cNvSpPr>
              <p:nvPr/>
            </p:nvSpPr>
            <p:spPr bwMode="auto">
              <a:xfrm>
                <a:off x="5946875" y="3028808"/>
                <a:ext cx="9375" cy="53322"/>
              </a:xfrm>
              <a:custGeom>
                <a:avLst/>
                <a:gdLst>
                  <a:gd name="T0" fmla="*/ 0 w 19"/>
                  <a:gd name="T1" fmla="*/ 0 h 109"/>
                  <a:gd name="T2" fmla="*/ 19 w 19"/>
                  <a:gd name="T3" fmla="*/ 0 h 109"/>
                  <a:gd name="T4" fmla="*/ 19 w 19"/>
                  <a:gd name="T5" fmla="*/ 109 h 109"/>
                  <a:gd name="T6" fmla="*/ 0 w 19"/>
                  <a:gd name="T7" fmla="*/ 109 h 109"/>
                  <a:gd name="T8" fmla="*/ 0 w 19"/>
                  <a:gd name="T9" fmla="*/ 0 h 109"/>
                </a:gdLst>
                <a:ahLst/>
                <a:cxnLst>
                  <a:cxn ang="0">
                    <a:pos x="T0" y="T1"/>
                  </a:cxn>
                  <a:cxn ang="0">
                    <a:pos x="T2" y="T3"/>
                  </a:cxn>
                  <a:cxn ang="0">
                    <a:pos x="T4" y="T5"/>
                  </a:cxn>
                  <a:cxn ang="0">
                    <a:pos x="T6" y="T7"/>
                  </a:cxn>
                  <a:cxn ang="0">
                    <a:pos x="T8" y="T9"/>
                  </a:cxn>
                </a:cxnLst>
                <a:rect l="0" t="0" r="r" b="b"/>
                <a:pathLst>
                  <a:path w="19" h="109">
                    <a:moveTo>
                      <a:pt x="0" y="0"/>
                    </a:moveTo>
                    <a:cubicBezTo>
                      <a:pt x="6" y="0"/>
                      <a:pt x="12" y="0"/>
                      <a:pt x="19" y="0"/>
                    </a:cubicBezTo>
                    <a:cubicBezTo>
                      <a:pt x="19" y="36"/>
                      <a:pt x="19" y="72"/>
                      <a:pt x="19" y="109"/>
                    </a:cubicBezTo>
                    <a:cubicBezTo>
                      <a:pt x="13" y="109"/>
                      <a:pt x="7" y="109"/>
                      <a:pt x="0" y="109"/>
                    </a:cubicBezTo>
                    <a:cubicBezTo>
                      <a:pt x="0" y="73"/>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2" name="Freeform 77">
                <a:extLst>
                  <a:ext uri="{FF2B5EF4-FFF2-40B4-BE49-F238E27FC236}">
                    <a16:creationId xmlns:a16="http://schemas.microsoft.com/office/drawing/2014/main" id="{C2AE2A80-4F8B-4847-8AAF-043C8937FD06}"/>
                  </a:ext>
                </a:extLst>
              </p:cNvPr>
              <p:cNvSpPr>
                <a:spLocks/>
              </p:cNvSpPr>
              <p:nvPr/>
            </p:nvSpPr>
            <p:spPr bwMode="auto">
              <a:xfrm>
                <a:off x="6211432" y="3028808"/>
                <a:ext cx="8789" cy="54201"/>
              </a:xfrm>
              <a:custGeom>
                <a:avLst/>
                <a:gdLst>
                  <a:gd name="T0" fmla="*/ 0 w 18"/>
                  <a:gd name="T1" fmla="*/ 0 h 111"/>
                  <a:gd name="T2" fmla="*/ 18 w 18"/>
                  <a:gd name="T3" fmla="*/ 0 h 111"/>
                  <a:gd name="T4" fmla="*/ 18 w 18"/>
                  <a:gd name="T5" fmla="*/ 109 h 111"/>
                  <a:gd name="T6" fmla="*/ 0 w 18"/>
                  <a:gd name="T7" fmla="*/ 111 h 111"/>
                  <a:gd name="T8" fmla="*/ 0 w 18"/>
                  <a:gd name="T9" fmla="*/ 0 h 111"/>
                </a:gdLst>
                <a:ahLst/>
                <a:cxnLst>
                  <a:cxn ang="0">
                    <a:pos x="T0" y="T1"/>
                  </a:cxn>
                  <a:cxn ang="0">
                    <a:pos x="T2" y="T3"/>
                  </a:cxn>
                  <a:cxn ang="0">
                    <a:pos x="T4" y="T5"/>
                  </a:cxn>
                  <a:cxn ang="0">
                    <a:pos x="T6" y="T7"/>
                  </a:cxn>
                  <a:cxn ang="0">
                    <a:pos x="T8" y="T9"/>
                  </a:cxn>
                </a:cxnLst>
                <a:rect l="0" t="0" r="r" b="b"/>
                <a:pathLst>
                  <a:path w="18" h="111">
                    <a:moveTo>
                      <a:pt x="0" y="0"/>
                    </a:moveTo>
                    <a:cubicBezTo>
                      <a:pt x="7" y="0"/>
                      <a:pt x="12" y="0"/>
                      <a:pt x="18" y="0"/>
                    </a:cubicBezTo>
                    <a:cubicBezTo>
                      <a:pt x="18" y="36"/>
                      <a:pt x="18" y="72"/>
                      <a:pt x="18" y="109"/>
                    </a:cubicBezTo>
                    <a:cubicBezTo>
                      <a:pt x="13" y="110"/>
                      <a:pt x="7" y="110"/>
                      <a:pt x="0" y="111"/>
                    </a:cubicBezTo>
                    <a:cubicBezTo>
                      <a:pt x="0" y="74"/>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3" name="Freeform 78">
                <a:extLst>
                  <a:ext uri="{FF2B5EF4-FFF2-40B4-BE49-F238E27FC236}">
                    <a16:creationId xmlns:a16="http://schemas.microsoft.com/office/drawing/2014/main" id="{E4D4522A-64BE-9A43-9916-C29353A5DB21}"/>
                  </a:ext>
                </a:extLst>
              </p:cNvPr>
              <p:cNvSpPr>
                <a:spLocks/>
              </p:cNvSpPr>
              <p:nvPr/>
            </p:nvSpPr>
            <p:spPr bwMode="auto">
              <a:xfrm>
                <a:off x="6252449" y="3028808"/>
                <a:ext cx="8789" cy="54201"/>
              </a:xfrm>
              <a:custGeom>
                <a:avLst/>
                <a:gdLst>
                  <a:gd name="T0" fmla="*/ 18 w 18"/>
                  <a:gd name="T1" fmla="*/ 110 h 111"/>
                  <a:gd name="T2" fmla="*/ 0 w 18"/>
                  <a:gd name="T3" fmla="*/ 111 h 111"/>
                  <a:gd name="T4" fmla="*/ 0 w 18"/>
                  <a:gd name="T5" fmla="*/ 0 h 111"/>
                  <a:gd name="T6" fmla="*/ 18 w 18"/>
                  <a:gd name="T7" fmla="*/ 0 h 111"/>
                  <a:gd name="T8" fmla="*/ 18 w 18"/>
                  <a:gd name="T9" fmla="*/ 110 h 111"/>
                </a:gdLst>
                <a:ahLst/>
                <a:cxnLst>
                  <a:cxn ang="0">
                    <a:pos x="T0" y="T1"/>
                  </a:cxn>
                  <a:cxn ang="0">
                    <a:pos x="T2" y="T3"/>
                  </a:cxn>
                  <a:cxn ang="0">
                    <a:pos x="T4" y="T5"/>
                  </a:cxn>
                  <a:cxn ang="0">
                    <a:pos x="T6" y="T7"/>
                  </a:cxn>
                  <a:cxn ang="0">
                    <a:pos x="T8" y="T9"/>
                  </a:cxn>
                </a:cxnLst>
                <a:rect l="0" t="0" r="r" b="b"/>
                <a:pathLst>
                  <a:path w="18" h="111">
                    <a:moveTo>
                      <a:pt x="18" y="110"/>
                    </a:moveTo>
                    <a:cubicBezTo>
                      <a:pt x="12" y="110"/>
                      <a:pt x="7" y="110"/>
                      <a:pt x="0" y="111"/>
                    </a:cubicBezTo>
                    <a:cubicBezTo>
                      <a:pt x="0" y="74"/>
                      <a:pt x="0" y="38"/>
                      <a:pt x="0" y="0"/>
                    </a:cubicBezTo>
                    <a:cubicBezTo>
                      <a:pt x="6" y="0"/>
                      <a:pt x="11" y="0"/>
                      <a:pt x="18" y="0"/>
                    </a:cubicBezTo>
                    <a:cubicBezTo>
                      <a:pt x="18" y="36"/>
                      <a:pt x="18" y="72"/>
                      <a:pt x="18" y="1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4" name="Freeform 79">
                <a:extLst>
                  <a:ext uri="{FF2B5EF4-FFF2-40B4-BE49-F238E27FC236}">
                    <a16:creationId xmlns:a16="http://schemas.microsoft.com/office/drawing/2014/main" id="{60CAE497-F1B8-E34A-998E-91911F821BC1}"/>
                  </a:ext>
                </a:extLst>
              </p:cNvPr>
              <p:cNvSpPr>
                <a:spLocks/>
              </p:cNvSpPr>
              <p:nvPr/>
            </p:nvSpPr>
            <p:spPr bwMode="auto">
              <a:xfrm>
                <a:off x="6150493" y="3028515"/>
                <a:ext cx="8789" cy="53908"/>
              </a:xfrm>
              <a:custGeom>
                <a:avLst/>
                <a:gdLst>
                  <a:gd name="T0" fmla="*/ 18 w 18"/>
                  <a:gd name="T1" fmla="*/ 111 h 111"/>
                  <a:gd name="T2" fmla="*/ 0 w 18"/>
                  <a:gd name="T3" fmla="*/ 111 h 111"/>
                  <a:gd name="T4" fmla="*/ 0 w 18"/>
                  <a:gd name="T5" fmla="*/ 1 h 111"/>
                  <a:gd name="T6" fmla="*/ 18 w 18"/>
                  <a:gd name="T7" fmla="*/ 0 h 111"/>
                  <a:gd name="T8" fmla="*/ 18 w 18"/>
                  <a:gd name="T9" fmla="*/ 111 h 111"/>
                </a:gdLst>
                <a:ahLst/>
                <a:cxnLst>
                  <a:cxn ang="0">
                    <a:pos x="T0" y="T1"/>
                  </a:cxn>
                  <a:cxn ang="0">
                    <a:pos x="T2" y="T3"/>
                  </a:cxn>
                  <a:cxn ang="0">
                    <a:pos x="T4" y="T5"/>
                  </a:cxn>
                  <a:cxn ang="0">
                    <a:pos x="T6" y="T7"/>
                  </a:cxn>
                  <a:cxn ang="0">
                    <a:pos x="T8" y="T9"/>
                  </a:cxn>
                </a:cxnLst>
                <a:rect l="0" t="0" r="r" b="b"/>
                <a:pathLst>
                  <a:path w="18" h="111">
                    <a:moveTo>
                      <a:pt x="18" y="111"/>
                    </a:moveTo>
                    <a:cubicBezTo>
                      <a:pt x="12" y="111"/>
                      <a:pt x="7" y="111"/>
                      <a:pt x="0" y="111"/>
                    </a:cubicBezTo>
                    <a:cubicBezTo>
                      <a:pt x="0" y="74"/>
                      <a:pt x="0" y="39"/>
                      <a:pt x="0" y="1"/>
                    </a:cubicBezTo>
                    <a:cubicBezTo>
                      <a:pt x="6" y="1"/>
                      <a:pt x="11" y="0"/>
                      <a:pt x="18" y="0"/>
                    </a:cubicBezTo>
                    <a:cubicBezTo>
                      <a:pt x="18" y="37"/>
                      <a:pt x="18" y="73"/>
                      <a:pt x="18"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5" name="Freeform 80">
                <a:extLst>
                  <a:ext uri="{FF2B5EF4-FFF2-40B4-BE49-F238E27FC236}">
                    <a16:creationId xmlns:a16="http://schemas.microsoft.com/office/drawing/2014/main" id="{C57E671F-6A56-A84E-80FC-2315FF416CC0}"/>
                  </a:ext>
                </a:extLst>
              </p:cNvPr>
              <p:cNvSpPr>
                <a:spLocks/>
              </p:cNvSpPr>
              <p:nvPr/>
            </p:nvSpPr>
            <p:spPr bwMode="auto">
              <a:xfrm>
                <a:off x="6129985" y="3028808"/>
                <a:ext cx="8789" cy="53322"/>
              </a:xfrm>
              <a:custGeom>
                <a:avLst/>
                <a:gdLst>
                  <a:gd name="T0" fmla="*/ 0 w 18"/>
                  <a:gd name="T1" fmla="*/ 0 h 109"/>
                  <a:gd name="T2" fmla="*/ 18 w 18"/>
                  <a:gd name="T3" fmla="*/ 0 h 109"/>
                  <a:gd name="T4" fmla="*/ 18 w 18"/>
                  <a:gd name="T5" fmla="*/ 109 h 109"/>
                  <a:gd name="T6" fmla="*/ 0 w 18"/>
                  <a:gd name="T7" fmla="*/ 109 h 109"/>
                  <a:gd name="T8" fmla="*/ 0 w 18"/>
                  <a:gd name="T9" fmla="*/ 0 h 109"/>
                </a:gdLst>
                <a:ahLst/>
                <a:cxnLst>
                  <a:cxn ang="0">
                    <a:pos x="T0" y="T1"/>
                  </a:cxn>
                  <a:cxn ang="0">
                    <a:pos x="T2" y="T3"/>
                  </a:cxn>
                  <a:cxn ang="0">
                    <a:pos x="T4" y="T5"/>
                  </a:cxn>
                  <a:cxn ang="0">
                    <a:pos x="T6" y="T7"/>
                  </a:cxn>
                  <a:cxn ang="0">
                    <a:pos x="T8" y="T9"/>
                  </a:cxn>
                </a:cxnLst>
                <a:rect l="0" t="0" r="r" b="b"/>
                <a:pathLst>
                  <a:path w="18" h="109">
                    <a:moveTo>
                      <a:pt x="0" y="0"/>
                    </a:moveTo>
                    <a:cubicBezTo>
                      <a:pt x="6" y="0"/>
                      <a:pt x="11" y="0"/>
                      <a:pt x="18" y="0"/>
                    </a:cubicBezTo>
                    <a:cubicBezTo>
                      <a:pt x="18" y="36"/>
                      <a:pt x="18" y="72"/>
                      <a:pt x="18" y="109"/>
                    </a:cubicBezTo>
                    <a:cubicBezTo>
                      <a:pt x="12" y="109"/>
                      <a:pt x="6" y="109"/>
                      <a:pt x="0" y="109"/>
                    </a:cubicBezTo>
                    <a:cubicBezTo>
                      <a:pt x="0" y="73"/>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6" name="Freeform 81">
                <a:extLst>
                  <a:ext uri="{FF2B5EF4-FFF2-40B4-BE49-F238E27FC236}">
                    <a16:creationId xmlns:a16="http://schemas.microsoft.com/office/drawing/2014/main" id="{35A44B8F-47DF-DC45-AE68-E9A34CADAE21}"/>
                  </a:ext>
                </a:extLst>
              </p:cNvPr>
              <p:cNvSpPr>
                <a:spLocks/>
              </p:cNvSpPr>
              <p:nvPr/>
            </p:nvSpPr>
            <p:spPr bwMode="auto">
              <a:xfrm>
                <a:off x="6110063" y="3028515"/>
                <a:ext cx="8789" cy="54493"/>
              </a:xfrm>
              <a:custGeom>
                <a:avLst/>
                <a:gdLst>
                  <a:gd name="T0" fmla="*/ 0 w 18"/>
                  <a:gd name="T1" fmla="*/ 112 h 112"/>
                  <a:gd name="T2" fmla="*/ 0 w 18"/>
                  <a:gd name="T3" fmla="*/ 1 h 112"/>
                  <a:gd name="T4" fmla="*/ 18 w 18"/>
                  <a:gd name="T5" fmla="*/ 0 h 112"/>
                  <a:gd name="T6" fmla="*/ 18 w 18"/>
                  <a:gd name="T7" fmla="*/ 110 h 112"/>
                  <a:gd name="T8" fmla="*/ 0 w 18"/>
                  <a:gd name="T9" fmla="*/ 112 h 112"/>
                </a:gdLst>
                <a:ahLst/>
                <a:cxnLst>
                  <a:cxn ang="0">
                    <a:pos x="T0" y="T1"/>
                  </a:cxn>
                  <a:cxn ang="0">
                    <a:pos x="T2" y="T3"/>
                  </a:cxn>
                  <a:cxn ang="0">
                    <a:pos x="T4" y="T5"/>
                  </a:cxn>
                  <a:cxn ang="0">
                    <a:pos x="T6" y="T7"/>
                  </a:cxn>
                  <a:cxn ang="0">
                    <a:pos x="T8" y="T9"/>
                  </a:cxn>
                </a:cxnLst>
                <a:rect l="0" t="0" r="r" b="b"/>
                <a:pathLst>
                  <a:path w="18" h="112">
                    <a:moveTo>
                      <a:pt x="0" y="112"/>
                    </a:moveTo>
                    <a:cubicBezTo>
                      <a:pt x="0" y="74"/>
                      <a:pt x="0" y="38"/>
                      <a:pt x="0" y="1"/>
                    </a:cubicBezTo>
                    <a:cubicBezTo>
                      <a:pt x="5" y="1"/>
                      <a:pt x="11" y="1"/>
                      <a:pt x="18" y="0"/>
                    </a:cubicBezTo>
                    <a:cubicBezTo>
                      <a:pt x="18" y="37"/>
                      <a:pt x="18" y="73"/>
                      <a:pt x="18" y="110"/>
                    </a:cubicBezTo>
                    <a:cubicBezTo>
                      <a:pt x="13" y="111"/>
                      <a:pt x="7" y="111"/>
                      <a:pt x="0" y="1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7" name="Freeform 82">
                <a:extLst>
                  <a:ext uri="{FF2B5EF4-FFF2-40B4-BE49-F238E27FC236}">
                    <a16:creationId xmlns:a16="http://schemas.microsoft.com/office/drawing/2014/main" id="{52AD76BB-34F3-174A-8694-D1170D6BFC92}"/>
                  </a:ext>
                </a:extLst>
              </p:cNvPr>
              <p:cNvSpPr>
                <a:spLocks/>
              </p:cNvSpPr>
              <p:nvPr/>
            </p:nvSpPr>
            <p:spPr bwMode="auto">
              <a:xfrm>
                <a:off x="6069339" y="3028808"/>
                <a:ext cx="8496" cy="54201"/>
              </a:xfrm>
              <a:custGeom>
                <a:avLst/>
                <a:gdLst>
                  <a:gd name="T0" fmla="*/ 0 w 18"/>
                  <a:gd name="T1" fmla="*/ 0 h 111"/>
                  <a:gd name="T2" fmla="*/ 18 w 18"/>
                  <a:gd name="T3" fmla="*/ 0 h 111"/>
                  <a:gd name="T4" fmla="*/ 18 w 18"/>
                  <a:gd name="T5" fmla="*/ 109 h 111"/>
                  <a:gd name="T6" fmla="*/ 0 w 18"/>
                  <a:gd name="T7" fmla="*/ 111 h 111"/>
                  <a:gd name="T8" fmla="*/ 0 w 18"/>
                  <a:gd name="T9" fmla="*/ 0 h 111"/>
                </a:gdLst>
                <a:ahLst/>
                <a:cxnLst>
                  <a:cxn ang="0">
                    <a:pos x="T0" y="T1"/>
                  </a:cxn>
                  <a:cxn ang="0">
                    <a:pos x="T2" y="T3"/>
                  </a:cxn>
                  <a:cxn ang="0">
                    <a:pos x="T4" y="T5"/>
                  </a:cxn>
                  <a:cxn ang="0">
                    <a:pos x="T6" y="T7"/>
                  </a:cxn>
                  <a:cxn ang="0">
                    <a:pos x="T8" y="T9"/>
                  </a:cxn>
                </a:cxnLst>
                <a:rect l="0" t="0" r="r" b="b"/>
                <a:pathLst>
                  <a:path w="18" h="111">
                    <a:moveTo>
                      <a:pt x="0" y="0"/>
                    </a:moveTo>
                    <a:cubicBezTo>
                      <a:pt x="6" y="0"/>
                      <a:pt x="12" y="0"/>
                      <a:pt x="18" y="0"/>
                    </a:cubicBezTo>
                    <a:cubicBezTo>
                      <a:pt x="18" y="37"/>
                      <a:pt x="18" y="72"/>
                      <a:pt x="18" y="109"/>
                    </a:cubicBezTo>
                    <a:cubicBezTo>
                      <a:pt x="13" y="110"/>
                      <a:pt x="7" y="110"/>
                      <a:pt x="0" y="111"/>
                    </a:cubicBezTo>
                    <a:cubicBezTo>
                      <a:pt x="0" y="73"/>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8" name="Freeform 83">
                <a:extLst>
                  <a:ext uri="{FF2B5EF4-FFF2-40B4-BE49-F238E27FC236}">
                    <a16:creationId xmlns:a16="http://schemas.microsoft.com/office/drawing/2014/main" id="{E1F62A52-0DE7-DA4C-A776-8D4A617B9682}"/>
                  </a:ext>
                </a:extLst>
              </p:cNvPr>
              <p:cNvSpPr>
                <a:spLocks/>
              </p:cNvSpPr>
              <p:nvPr/>
            </p:nvSpPr>
            <p:spPr bwMode="auto">
              <a:xfrm>
                <a:off x="6028323" y="3028808"/>
                <a:ext cx="8789" cy="53615"/>
              </a:xfrm>
              <a:custGeom>
                <a:avLst/>
                <a:gdLst>
                  <a:gd name="T0" fmla="*/ 0 w 18"/>
                  <a:gd name="T1" fmla="*/ 0 h 110"/>
                  <a:gd name="T2" fmla="*/ 18 w 18"/>
                  <a:gd name="T3" fmla="*/ 0 h 110"/>
                  <a:gd name="T4" fmla="*/ 18 w 18"/>
                  <a:gd name="T5" fmla="*/ 110 h 110"/>
                  <a:gd name="T6" fmla="*/ 0 w 18"/>
                  <a:gd name="T7" fmla="*/ 110 h 110"/>
                  <a:gd name="T8" fmla="*/ 0 w 18"/>
                  <a:gd name="T9" fmla="*/ 0 h 110"/>
                </a:gdLst>
                <a:ahLst/>
                <a:cxnLst>
                  <a:cxn ang="0">
                    <a:pos x="T0" y="T1"/>
                  </a:cxn>
                  <a:cxn ang="0">
                    <a:pos x="T2" y="T3"/>
                  </a:cxn>
                  <a:cxn ang="0">
                    <a:pos x="T4" y="T5"/>
                  </a:cxn>
                  <a:cxn ang="0">
                    <a:pos x="T6" y="T7"/>
                  </a:cxn>
                  <a:cxn ang="0">
                    <a:pos x="T8" y="T9"/>
                  </a:cxn>
                </a:cxnLst>
                <a:rect l="0" t="0" r="r" b="b"/>
                <a:pathLst>
                  <a:path w="18" h="110">
                    <a:moveTo>
                      <a:pt x="0" y="0"/>
                    </a:moveTo>
                    <a:cubicBezTo>
                      <a:pt x="7" y="0"/>
                      <a:pt x="12" y="0"/>
                      <a:pt x="18" y="0"/>
                    </a:cubicBezTo>
                    <a:cubicBezTo>
                      <a:pt x="18" y="37"/>
                      <a:pt x="18" y="73"/>
                      <a:pt x="18" y="110"/>
                    </a:cubicBezTo>
                    <a:cubicBezTo>
                      <a:pt x="12" y="110"/>
                      <a:pt x="6" y="110"/>
                      <a:pt x="0" y="110"/>
                    </a:cubicBezTo>
                    <a:cubicBezTo>
                      <a:pt x="0" y="73"/>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9" name="Freeform 84">
                <a:extLst>
                  <a:ext uri="{FF2B5EF4-FFF2-40B4-BE49-F238E27FC236}">
                    <a16:creationId xmlns:a16="http://schemas.microsoft.com/office/drawing/2014/main" id="{9AF911BD-5E56-0B4A-9B96-D17CC255C1FE}"/>
                  </a:ext>
                </a:extLst>
              </p:cNvPr>
              <p:cNvSpPr>
                <a:spLocks/>
              </p:cNvSpPr>
              <p:nvPr/>
            </p:nvSpPr>
            <p:spPr bwMode="auto">
              <a:xfrm>
                <a:off x="6008400" y="3027344"/>
                <a:ext cx="9668" cy="56544"/>
              </a:xfrm>
              <a:custGeom>
                <a:avLst/>
                <a:gdLst>
                  <a:gd name="T0" fmla="*/ 0 w 20"/>
                  <a:gd name="T1" fmla="*/ 3 h 116"/>
                  <a:gd name="T2" fmla="*/ 20 w 20"/>
                  <a:gd name="T3" fmla="*/ 17 h 116"/>
                  <a:gd name="T4" fmla="*/ 20 w 20"/>
                  <a:gd name="T5" fmla="*/ 99 h 116"/>
                  <a:gd name="T6" fmla="*/ 0 w 20"/>
                  <a:gd name="T7" fmla="*/ 113 h 116"/>
                  <a:gd name="T8" fmla="*/ 0 w 20"/>
                  <a:gd name="T9" fmla="*/ 3 h 116"/>
                </a:gdLst>
                <a:ahLst/>
                <a:cxnLst>
                  <a:cxn ang="0">
                    <a:pos x="T0" y="T1"/>
                  </a:cxn>
                  <a:cxn ang="0">
                    <a:pos x="T2" y="T3"/>
                  </a:cxn>
                  <a:cxn ang="0">
                    <a:pos x="T4" y="T5"/>
                  </a:cxn>
                  <a:cxn ang="0">
                    <a:pos x="T6" y="T7"/>
                  </a:cxn>
                  <a:cxn ang="0">
                    <a:pos x="T8" y="T9"/>
                  </a:cxn>
                </a:cxnLst>
                <a:rect l="0" t="0" r="r" b="b"/>
                <a:pathLst>
                  <a:path w="20" h="116">
                    <a:moveTo>
                      <a:pt x="0" y="3"/>
                    </a:moveTo>
                    <a:cubicBezTo>
                      <a:pt x="14" y="0"/>
                      <a:pt x="20" y="2"/>
                      <a:pt x="20" y="17"/>
                    </a:cubicBezTo>
                    <a:cubicBezTo>
                      <a:pt x="19" y="44"/>
                      <a:pt x="19" y="71"/>
                      <a:pt x="20" y="99"/>
                    </a:cubicBezTo>
                    <a:cubicBezTo>
                      <a:pt x="20" y="113"/>
                      <a:pt x="14" y="116"/>
                      <a:pt x="0" y="113"/>
                    </a:cubicBezTo>
                    <a:cubicBezTo>
                      <a:pt x="0" y="77"/>
                      <a:pt x="0" y="41"/>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0" name="Freeform 85">
                <a:extLst>
                  <a:ext uri="{FF2B5EF4-FFF2-40B4-BE49-F238E27FC236}">
                    <a16:creationId xmlns:a16="http://schemas.microsoft.com/office/drawing/2014/main" id="{EB0D4333-9278-FC45-ACAB-47BF8416286C}"/>
                  </a:ext>
                </a:extLst>
              </p:cNvPr>
              <p:cNvSpPr>
                <a:spLocks/>
              </p:cNvSpPr>
              <p:nvPr/>
            </p:nvSpPr>
            <p:spPr bwMode="auto">
              <a:xfrm>
                <a:off x="5987892" y="3028808"/>
                <a:ext cx="8789" cy="53615"/>
              </a:xfrm>
              <a:custGeom>
                <a:avLst/>
                <a:gdLst>
                  <a:gd name="T0" fmla="*/ 18 w 18"/>
                  <a:gd name="T1" fmla="*/ 110 h 110"/>
                  <a:gd name="T2" fmla="*/ 0 w 18"/>
                  <a:gd name="T3" fmla="*/ 110 h 110"/>
                  <a:gd name="T4" fmla="*/ 0 w 18"/>
                  <a:gd name="T5" fmla="*/ 0 h 110"/>
                  <a:gd name="T6" fmla="*/ 18 w 18"/>
                  <a:gd name="T7" fmla="*/ 0 h 110"/>
                  <a:gd name="T8" fmla="*/ 18 w 18"/>
                  <a:gd name="T9" fmla="*/ 110 h 110"/>
                </a:gdLst>
                <a:ahLst/>
                <a:cxnLst>
                  <a:cxn ang="0">
                    <a:pos x="T0" y="T1"/>
                  </a:cxn>
                  <a:cxn ang="0">
                    <a:pos x="T2" y="T3"/>
                  </a:cxn>
                  <a:cxn ang="0">
                    <a:pos x="T4" y="T5"/>
                  </a:cxn>
                  <a:cxn ang="0">
                    <a:pos x="T6" y="T7"/>
                  </a:cxn>
                  <a:cxn ang="0">
                    <a:pos x="T8" y="T9"/>
                  </a:cxn>
                </a:cxnLst>
                <a:rect l="0" t="0" r="r" b="b"/>
                <a:pathLst>
                  <a:path w="18" h="110">
                    <a:moveTo>
                      <a:pt x="18" y="110"/>
                    </a:moveTo>
                    <a:cubicBezTo>
                      <a:pt x="11" y="110"/>
                      <a:pt x="6" y="110"/>
                      <a:pt x="0" y="110"/>
                    </a:cubicBezTo>
                    <a:cubicBezTo>
                      <a:pt x="0" y="73"/>
                      <a:pt x="0" y="37"/>
                      <a:pt x="0" y="0"/>
                    </a:cubicBezTo>
                    <a:cubicBezTo>
                      <a:pt x="6" y="0"/>
                      <a:pt x="12" y="0"/>
                      <a:pt x="18" y="0"/>
                    </a:cubicBezTo>
                    <a:cubicBezTo>
                      <a:pt x="18" y="37"/>
                      <a:pt x="18" y="72"/>
                      <a:pt x="18" y="1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1" name="Freeform 86">
                <a:extLst>
                  <a:ext uri="{FF2B5EF4-FFF2-40B4-BE49-F238E27FC236}">
                    <a16:creationId xmlns:a16="http://schemas.microsoft.com/office/drawing/2014/main" id="{B914D6AE-23AB-A346-8D66-D09DAA076B51}"/>
                  </a:ext>
                </a:extLst>
              </p:cNvPr>
              <p:cNvSpPr>
                <a:spLocks/>
              </p:cNvSpPr>
              <p:nvPr/>
            </p:nvSpPr>
            <p:spPr bwMode="auto">
              <a:xfrm>
                <a:off x="5967970" y="3028515"/>
                <a:ext cx="8789" cy="53908"/>
              </a:xfrm>
              <a:custGeom>
                <a:avLst/>
                <a:gdLst>
                  <a:gd name="T0" fmla="*/ 18 w 18"/>
                  <a:gd name="T1" fmla="*/ 111 h 111"/>
                  <a:gd name="T2" fmla="*/ 0 w 18"/>
                  <a:gd name="T3" fmla="*/ 111 h 111"/>
                  <a:gd name="T4" fmla="*/ 0 w 18"/>
                  <a:gd name="T5" fmla="*/ 1 h 111"/>
                  <a:gd name="T6" fmla="*/ 18 w 18"/>
                  <a:gd name="T7" fmla="*/ 0 h 111"/>
                  <a:gd name="T8" fmla="*/ 18 w 18"/>
                  <a:gd name="T9" fmla="*/ 111 h 111"/>
                </a:gdLst>
                <a:ahLst/>
                <a:cxnLst>
                  <a:cxn ang="0">
                    <a:pos x="T0" y="T1"/>
                  </a:cxn>
                  <a:cxn ang="0">
                    <a:pos x="T2" y="T3"/>
                  </a:cxn>
                  <a:cxn ang="0">
                    <a:pos x="T4" y="T5"/>
                  </a:cxn>
                  <a:cxn ang="0">
                    <a:pos x="T6" y="T7"/>
                  </a:cxn>
                  <a:cxn ang="0">
                    <a:pos x="T8" y="T9"/>
                  </a:cxn>
                </a:cxnLst>
                <a:rect l="0" t="0" r="r" b="b"/>
                <a:pathLst>
                  <a:path w="18" h="111">
                    <a:moveTo>
                      <a:pt x="18" y="111"/>
                    </a:moveTo>
                    <a:cubicBezTo>
                      <a:pt x="12" y="111"/>
                      <a:pt x="6" y="111"/>
                      <a:pt x="0" y="111"/>
                    </a:cubicBezTo>
                    <a:cubicBezTo>
                      <a:pt x="0" y="74"/>
                      <a:pt x="0" y="39"/>
                      <a:pt x="0" y="1"/>
                    </a:cubicBezTo>
                    <a:cubicBezTo>
                      <a:pt x="5" y="1"/>
                      <a:pt x="11" y="0"/>
                      <a:pt x="18" y="0"/>
                    </a:cubicBezTo>
                    <a:cubicBezTo>
                      <a:pt x="18" y="37"/>
                      <a:pt x="18" y="72"/>
                      <a:pt x="18"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2" name="Freeform 87">
                <a:extLst>
                  <a:ext uri="{FF2B5EF4-FFF2-40B4-BE49-F238E27FC236}">
                    <a16:creationId xmlns:a16="http://schemas.microsoft.com/office/drawing/2014/main" id="{6BB16EA5-F2BF-8A4E-B3AC-6067B6C92D95}"/>
                  </a:ext>
                </a:extLst>
              </p:cNvPr>
              <p:cNvSpPr>
                <a:spLocks/>
              </p:cNvSpPr>
              <p:nvPr/>
            </p:nvSpPr>
            <p:spPr bwMode="auto">
              <a:xfrm>
                <a:off x="5926953" y="3028808"/>
                <a:ext cx="8789" cy="53322"/>
              </a:xfrm>
              <a:custGeom>
                <a:avLst/>
                <a:gdLst>
                  <a:gd name="T0" fmla="*/ 0 w 18"/>
                  <a:gd name="T1" fmla="*/ 0 h 109"/>
                  <a:gd name="T2" fmla="*/ 18 w 18"/>
                  <a:gd name="T3" fmla="*/ 0 h 109"/>
                  <a:gd name="T4" fmla="*/ 18 w 18"/>
                  <a:gd name="T5" fmla="*/ 109 h 109"/>
                  <a:gd name="T6" fmla="*/ 0 w 18"/>
                  <a:gd name="T7" fmla="*/ 109 h 109"/>
                  <a:gd name="T8" fmla="*/ 0 w 18"/>
                  <a:gd name="T9" fmla="*/ 0 h 109"/>
                </a:gdLst>
                <a:ahLst/>
                <a:cxnLst>
                  <a:cxn ang="0">
                    <a:pos x="T0" y="T1"/>
                  </a:cxn>
                  <a:cxn ang="0">
                    <a:pos x="T2" y="T3"/>
                  </a:cxn>
                  <a:cxn ang="0">
                    <a:pos x="T4" y="T5"/>
                  </a:cxn>
                  <a:cxn ang="0">
                    <a:pos x="T6" y="T7"/>
                  </a:cxn>
                  <a:cxn ang="0">
                    <a:pos x="T8" y="T9"/>
                  </a:cxn>
                </a:cxnLst>
                <a:rect l="0" t="0" r="r" b="b"/>
                <a:pathLst>
                  <a:path w="18" h="109">
                    <a:moveTo>
                      <a:pt x="0" y="0"/>
                    </a:moveTo>
                    <a:cubicBezTo>
                      <a:pt x="6" y="0"/>
                      <a:pt x="11" y="0"/>
                      <a:pt x="18" y="0"/>
                    </a:cubicBezTo>
                    <a:cubicBezTo>
                      <a:pt x="18" y="36"/>
                      <a:pt x="18" y="72"/>
                      <a:pt x="18" y="109"/>
                    </a:cubicBezTo>
                    <a:cubicBezTo>
                      <a:pt x="12" y="109"/>
                      <a:pt x="6" y="109"/>
                      <a:pt x="0" y="109"/>
                    </a:cubicBezTo>
                    <a:cubicBezTo>
                      <a:pt x="0" y="74"/>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3" name="Freeform 88">
                <a:extLst>
                  <a:ext uri="{FF2B5EF4-FFF2-40B4-BE49-F238E27FC236}">
                    <a16:creationId xmlns:a16="http://schemas.microsoft.com/office/drawing/2014/main" id="{3A98787B-2ADB-0A48-BA06-F2BB052329F9}"/>
                  </a:ext>
                </a:extLst>
              </p:cNvPr>
              <p:cNvSpPr>
                <a:spLocks/>
              </p:cNvSpPr>
              <p:nvPr/>
            </p:nvSpPr>
            <p:spPr bwMode="auto">
              <a:xfrm>
                <a:off x="6170416" y="3028808"/>
                <a:ext cx="8789" cy="53615"/>
              </a:xfrm>
              <a:custGeom>
                <a:avLst/>
                <a:gdLst>
                  <a:gd name="T0" fmla="*/ 0 w 18"/>
                  <a:gd name="T1" fmla="*/ 0 h 110"/>
                  <a:gd name="T2" fmla="*/ 18 w 18"/>
                  <a:gd name="T3" fmla="*/ 0 h 110"/>
                  <a:gd name="T4" fmla="*/ 18 w 18"/>
                  <a:gd name="T5" fmla="*/ 110 h 110"/>
                  <a:gd name="T6" fmla="*/ 0 w 18"/>
                  <a:gd name="T7" fmla="*/ 110 h 110"/>
                  <a:gd name="T8" fmla="*/ 0 w 18"/>
                  <a:gd name="T9" fmla="*/ 0 h 110"/>
                </a:gdLst>
                <a:ahLst/>
                <a:cxnLst>
                  <a:cxn ang="0">
                    <a:pos x="T0" y="T1"/>
                  </a:cxn>
                  <a:cxn ang="0">
                    <a:pos x="T2" y="T3"/>
                  </a:cxn>
                  <a:cxn ang="0">
                    <a:pos x="T4" y="T5"/>
                  </a:cxn>
                  <a:cxn ang="0">
                    <a:pos x="T6" y="T7"/>
                  </a:cxn>
                  <a:cxn ang="0">
                    <a:pos x="T8" y="T9"/>
                  </a:cxn>
                </a:cxnLst>
                <a:rect l="0" t="0" r="r" b="b"/>
                <a:pathLst>
                  <a:path w="18" h="110">
                    <a:moveTo>
                      <a:pt x="0" y="0"/>
                    </a:moveTo>
                    <a:cubicBezTo>
                      <a:pt x="7" y="0"/>
                      <a:pt x="12" y="0"/>
                      <a:pt x="18" y="0"/>
                    </a:cubicBezTo>
                    <a:cubicBezTo>
                      <a:pt x="18" y="36"/>
                      <a:pt x="18" y="72"/>
                      <a:pt x="18" y="110"/>
                    </a:cubicBezTo>
                    <a:cubicBezTo>
                      <a:pt x="13" y="110"/>
                      <a:pt x="7" y="110"/>
                      <a:pt x="0" y="110"/>
                    </a:cubicBezTo>
                    <a:cubicBezTo>
                      <a:pt x="0" y="73"/>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4" name="Freeform 89">
                <a:extLst>
                  <a:ext uri="{FF2B5EF4-FFF2-40B4-BE49-F238E27FC236}">
                    <a16:creationId xmlns:a16="http://schemas.microsoft.com/office/drawing/2014/main" id="{5B9AAFA7-CAD4-AA49-B9FA-C0B1FE6E58CA}"/>
                  </a:ext>
                </a:extLst>
              </p:cNvPr>
              <p:cNvSpPr>
                <a:spLocks/>
              </p:cNvSpPr>
              <p:nvPr/>
            </p:nvSpPr>
            <p:spPr bwMode="auto">
              <a:xfrm>
                <a:off x="6271785" y="3028515"/>
                <a:ext cx="9375" cy="53908"/>
              </a:xfrm>
              <a:custGeom>
                <a:avLst/>
                <a:gdLst>
                  <a:gd name="T0" fmla="*/ 19 w 19"/>
                  <a:gd name="T1" fmla="*/ 111 h 111"/>
                  <a:gd name="T2" fmla="*/ 0 w 19"/>
                  <a:gd name="T3" fmla="*/ 111 h 111"/>
                  <a:gd name="T4" fmla="*/ 0 w 19"/>
                  <a:gd name="T5" fmla="*/ 1 h 111"/>
                  <a:gd name="T6" fmla="*/ 19 w 19"/>
                  <a:gd name="T7" fmla="*/ 0 h 111"/>
                  <a:gd name="T8" fmla="*/ 19 w 19"/>
                  <a:gd name="T9" fmla="*/ 111 h 111"/>
                </a:gdLst>
                <a:ahLst/>
                <a:cxnLst>
                  <a:cxn ang="0">
                    <a:pos x="T0" y="T1"/>
                  </a:cxn>
                  <a:cxn ang="0">
                    <a:pos x="T2" y="T3"/>
                  </a:cxn>
                  <a:cxn ang="0">
                    <a:pos x="T4" y="T5"/>
                  </a:cxn>
                  <a:cxn ang="0">
                    <a:pos x="T6" y="T7"/>
                  </a:cxn>
                  <a:cxn ang="0">
                    <a:pos x="T8" y="T9"/>
                  </a:cxn>
                </a:cxnLst>
                <a:rect l="0" t="0" r="r" b="b"/>
                <a:pathLst>
                  <a:path w="19" h="111">
                    <a:moveTo>
                      <a:pt x="19" y="111"/>
                    </a:moveTo>
                    <a:cubicBezTo>
                      <a:pt x="12" y="111"/>
                      <a:pt x="7" y="111"/>
                      <a:pt x="0" y="111"/>
                    </a:cubicBezTo>
                    <a:cubicBezTo>
                      <a:pt x="0" y="74"/>
                      <a:pt x="0" y="38"/>
                      <a:pt x="0" y="1"/>
                    </a:cubicBezTo>
                    <a:cubicBezTo>
                      <a:pt x="7" y="1"/>
                      <a:pt x="12" y="1"/>
                      <a:pt x="19" y="0"/>
                    </a:cubicBezTo>
                    <a:cubicBezTo>
                      <a:pt x="19" y="38"/>
                      <a:pt x="19" y="74"/>
                      <a:pt x="19"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spTree>
    <p:extLst>
      <p:ext uri="{BB962C8B-B14F-4D97-AF65-F5344CB8AC3E}">
        <p14:creationId xmlns:p14="http://schemas.microsoft.com/office/powerpoint/2010/main" val="3087673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矩形 37">
            <a:extLst>
              <a:ext uri="{FF2B5EF4-FFF2-40B4-BE49-F238E27FC236}">
                <a16:creationId xmlns:a16="http://schemas.microsoft.com/office/drawing/2014/main" id="{F493E34E-9E78-C94D-9C1E-0AD16EB1D936}"/>
              </a:ext>
            </a:extLst>
          </p:cNvPr>
          <p:cNvSpPr/>
          <p:nvPr/>
        </p:nvSpPr>
        <p:spPr>
          <a:xfrm>
            <a:off x="0" y="-27940"/>
            <a:ext cx="1814830" cy="6885940"/>
          </a:xfrm>
          <a:prstGeom prst="rect">
            <a:avLst/>
          </a:prstGeom>
          <a:solidFill>
            <a:srgbClr val="1B51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7" name="矩形 36">
            <a:extLst>
              <a:ext uri="{FF2B5EF4-FFF2-40B4-BE49-F238E27FC236}">
                <a16:creationId xmlns:a16="http://schemas.microsoft.com/office/drawing/2014/main" id="{8E7EE05C-5A00-284A-A584-AD34FBDDC4CA}"/>
              </a:ext>
            </a:extLst>
          </p:cNvPr>
          <p:cNvSpPr/>
          <p:nvPr/>
        </p:nvSpPr>
        <p:spPr>
          <a:xfrm>
            <a:off x="2846943" y="571152"/>
            <a:ext cx="115099" cy="228898"/>
          </a:xfrm>
          <a:prstGeom prst="rect">
            <a:avLst/>
          </a:prstGeom>
        </p:spPr>
        <p:txBody>
          <a:bodyPr wrap="none">
            <a:spAutoFit/>
          </a:bodyPr>
          <a:lstStyle/>
          <a:p>
            <a:endParaRPr lang="zh-CN" altLang="en-US" sz="1200" dirty="0">
              <a:solidFill>
                <a:schemeClr val="bg1">
                  <a:lumMod val="65000"/>
                </a:schemeClr>
              </a:solidFill>
              <a:latin typeface="思源黑体 CN Medium" panose="020B0600000000000000" charset="-122"/>
              <a:ea typeface="思源黑体 CN Medium" panose="020B0600000000000000" charset="-122"/>
            </a:endParaRPr>
          </a:p>
        </p:txBody>
      </p:sp>
      <p:sp>
        <p:nvSpPr>
          <p:cNvPr id="40" name="矩形 39">
            <a:extLst>
              <a:ext uri="{FF2B5EF4-FFF2-40B4-BE49-F238E27FC236}">
                <a16:creationId xmlns:a16="http://schemas.microsoft.com/office/drawing/2014/main" id="{9AE99A2A-82A6-7A43-A1D0-0AD405055D95}"/>
              </a:ext>
            </a:extLst>
          </p:cNvPr>
          <p:cNvSpPr/>
          <p:nvPr/>
        </p:nvSpPr>
        <p:spPr>
          <a:xfrm>
            <a:off x="-4271" y="1988669"/>
            <a:ext cx="1814830" cy="894229"/>
          </a:xfrm>
          <a:prstGeom prst="rect">
            <a:avLst/>
          </a:prstGeom>
          <a:solidFill>
            <a:srgbClr val="1B5187"/>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1"/>
                </a:solidFill>
              </a:rPr>
              <a:t>研究背景与意义</a:t>
            </a:r>
          </a:p>
        </p:txBody>
      </p:sp>
      <p:sp>
        <p:nvSpPr>
          <p:cNvPr id="47" name="矩形 46">
            <a:extLst>
              <a:ext uri="{FF2B5EF4-FFF2-40B4-BE49-F238E27FC236}">
                <a16:creationId xmlns:a16="http://schemas.microsoft.com/office/drawing/2014/main" id="{61390A2D-6723-4847-A3B1-E9BFCF1998FE}"/>
              </a:ext>
            </a:extLst>
          </p:cNvPr>
          <p:cNvSpPr/>
          <p:nvPr/>
        </p:nvSpPr>
        <p:spPr>
          <a:xfrm>
            <a:off x="0" y="2891241"/>
            <a:ext cx="1814830" cy="894229"/>
          </a:xfrm>
          <a:prstGeom prst="rect">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1B5187"/>
                </a:solidFill>
              </a:rPr>
              <a:t>研究内容与过程</a:t>
            </a:r>
          </a:p>
        </p:txBody>
      </p:sp>
      <p:sp>
        <p:nvSpPr>
          <p:cNvPr id="48" name="矩形 47">
            <a:extLst>
              <a:ext uri="{FF2B5EF4-FFF2-40B4-BE49-F238E27FC236}">
                <a16:creationId xmlns:a16="http://schemas.microsoft.com/office/drawing/2014/main" id="{7436FCE2-52DB-2D45-A2FA-B39685AB6953}"/>
              </a:ext>
            </a:extLst>
          </p:cNvPr>
          <p:cNvSpPr/>
          <p:nvPr/>
        </p:nvSpPr>
        <p:spPr>
          <a:xfrm>
            <a:off x="0" y="3793813"/>
            <a:ext cx="1814830" cy="894229"/>
          </a:xfrm>
          <a:prstGeom prst="rect">
            <a:avLst/>
          </a:prstGeom>
          <a:solidFill>
            <a:srgbClr val="1B5187"/>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1"/>
                </a:solidFill>
              </a:rPr>
              <a:t>总结与未来展望</a:t>
            </a:r>
          </a:p>
        </p:txBody>
      </p:sp>
      <p:sp>
        <p:nvSpPr>
          <p:cNvPr id="49" name="矩形 48">
            <a:extLst>
              <a:ext uri="{FF2B5EF4-FFF2-40B4-BE49-F238E27FC236}">
                <a16:creationId xmlns:a16="http://schemas.microsoft.com/office/drawing/2014/main" id="{9D3719F4-A0EF-FB46-870D-025192FB2EA2}"/>
              </a:ext>
            </a:extLst>
          </p:cNvPr>
          <p:cNvSpPr/>
          <p:nvPr/>
        </p:nvSpPr>
        <p:spPr>
          <a:xfrm>
            <a:off x="0" y="4696385"/>
            <a:ext cx="1814830" cy="894229"/>
          </a:xfrm>
          <a:prstGeom prst="rect">
            <a:avLst/>
          </a:prstGeom>
          <a:solidFill>
            <a:srgbClr val="1B5187"/>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1"/>
                </a:solidFill>
              </a:rPr>
              <a:t>重要参考文献</a:t>
            </a:r>
          </a:p>
        </p:txBody>
      </p:sp>
      <p:grpSp>
        <p:nvGrpSpPr>
          <p:cNvPr id="3" name="组合 2">
            <a:extLst>
              <a:ext uri="{FF2B5EF4-FFF2-40B4-BE49-F238E27FC236}">
                <a16:creationId xmlns:a16="http://schemas.microsoft.com/office/drawing/2014/main" id="{C3D5F6AE-2DEB-B04F-8CA4-A7B4710319E9}"/>
              </a:ext>
            </a:extLst>
          </p:cNvPr>
          <p:cNvGrpSpPr/>
          <p:nvPr/>
        </p:nvGrpSpPr>
        <p:grpSpPr>
          <a:xfrm>
            <a:off x="1878978" y="179130"/>
            <a:ext cx="6095459" cy="736600"/>
            <a:chOff x="1956001" y="136110"/>
            <a:chExt cx="6095459" cy="736600"/>
          </a:xfrm>
        </p:grpSpPr>
        <p:grpSp>
          <p:nvGrpSpPr>
            <p:cNvPr id="53" name="组合 52">
              <a:extLst>
                <a:ext uri="{FF2B5EF4-FFF2-40B4-BE49-F238E27FC236}">
                  <a16:creationId xmlns:a16="http://schemas.microsoft.com/office/drawing/2014/main" id="{3280788C-66F0-B140-9839-DC8E14E95AFB}"/>
                </a:ext>
              </a:extLst>
            </p:cNvPr>
            <p:cNvGrpSpPr/>
            <p:nvPr/>
          </p:nvGrpSpPr>
          <p:grpSpPr>
            <a:xfrm>
              <a:off x="1956001" y="136110"/>
              <a:ext cx="6095459" cy="736600"/>
              <a:chOff x="550" y="967"/>
              <a:chExt cx="10154" cy="1160"/>
            </a:xfrm>
          </p:grpSpPr>
          <p:grpSp>
            <p:nvGrpSpPr>
              <p:cNvPr id="54" name="组合 53">
                <a:extLst>
                  <a:ext uri="{FF2B5EF4-FFF2-40B4-BE49-F238E27FC236}">
                    <a16:creationId xmlns:a16="http://schemas.microsoft.com/office/drawing/2014/main" id="{B3F4C418-733F-344E-A433-8CE6296285F2}"/>
                  </a:ext>
                </a:extLst>
              </p:cNvPr>
              <p:cNvGrpSpPr/>
              <p:nvPr/>
            </p:nvGrpSpPr>
            <p:grpSpPr>
              <a:xfrm>
                <a:off x="550" y="967"/>
                <a:ext cx="10154" cy="1160"/>
                <a:chOff x="6796" y="3122"/>
                <a:chExt cx="10154" cy="1160"/>
              </a:xfrm>
            </p:grpSpPr>
            <p:grpSp>
              <p:nvGrpSpPr>
                <p:cNvPr id="56" name="组合 55">
                  <a:extLst>
                    <a:ext uri="{FF2B5EF4-FFF2-40B4-BE49-F238E27FC236}">
                      <a16:creationId xmlns:a16="http://schemas.microsoft.com/office/drawing/2014/main" id="{086A84DE-6070-F646-BF84-63284571840F}"/>
                    </a:ext>
                  </a:extLst>
                </p:cNvPr>
                <p:cNvGrpSpPr/>
                <p:nvPr/>
              </p:nvGrpSpPr>
              <p:grpSpPr>
                <a:xfrm>
                  <a:off x="6796" y="3122"/>
                  <a:ext cx="10154" cy="1160"/>
                  <a:chOff x="6796" y="3122"/>
                  <a:chExt cx="10154" cy="1160"/>
                </a:xfrm>
              </p:grpSpPr>
              <p:grpSp>
                <p:nvGrpSpPr>
                  <p:cNvPr id="58" name="组合 57">
                    <a:extLst>
                      <a:ext uri="{FF2B5EF4-FFF2-40B4-BE49-F238E27FC236}">
                        <a16:creationId xmlns:a16="http://schemas.microsoft.com/office/drawing/2014/main" id="{B4B8D9A4-13F9-D14A-B497-09F66890D7E9}"/>
                      </a:ext>
                    </a:extLst>
                  </p:cNvPr>
                  <p:cNvGrpSpPr/>
                  <p:nvPr/>
                </p:nvGrpSpPr>
                <p:grpSpPr>
                  <a:xfrm>
                    <a:off x="7653" y="3218"/>
                    <a:ext cx="9297" cy="1064"/>
                    <a:chOff x="9499" y="1822"/>
                    <a:chExt cx="9297" cy="1064"/>
                  </a:xfrm>
                </p:grpSpPr>
                <p:sp>
                  <p:nvSpPr>
                    <p:cNvPr id="60" name="文本框 59">
                      <a:extLst>
                        <a:ext uri="{FF2B5EF4-FFF2-40B4-BE49-F238E27FC236}">
                          <a16:creationId xmlns:a16="http://schemas.microsoft.com/office/drawing/2014/main" id="{371AC7F2-5AE2-9C4B-A57F-E893C08E01FF}"/>
                        </a:ext>
                      </a:extLst>
                    </p:cNvPr>
                    <p:cNvSpPr txBox="1"/>
                    <p:nvPr/>
                  </p:nvSpPr>
                  <p:spPr>
                    <a:xfrm>
                      <a:off x="9499" y="1822"/>
                      <a:ext cx="9297" cy="727"/>
                    </a:xfrm>
                    <a:prstGeom prst="rect">
                      <a:avLst/>
                    </a:prstGeom>
                    <a:noFill/>
                  </p:spPr>
                  <p:txBody>
                    <a:bodyPr wrap="square" rtlCol="0">
                      <a:spAutoFit/>
                    </a:bodyPr>
                    <a:lstStyle/>
                    <a:p>
                      <a:r>
                        <a:rPr lang="zh-CN" altLang="en-US" sz="2400" dirty="0">
                          <a:solidFill>
                            <a:srgbClr val="000000"/>
                          </a:solidFill>
                          <a:latin typeface="思源黑体 CN Medium" panose="020B0600000000000000" charset="-122"/>
                          <a:ea typeface="思源黑体 CN Medium" panose="020B0600000000000000" charset="-122"/>
                        </a:rPr>
                        <a:t>同态签名</a:t>
                      </a:r>
                    </a:p>
                  </p:txBody>
                </p:sp>
                <p:sp>
                  <p:nvSpPr>
                    <p:cNvPr id="61" name="矩形 60">
                      <a:extLst>
                        <a:ext uri="{FF2B5EF4-FFF2-40B4-BE49-F238E27FC236}">
                          <a16:creationId xmlns:a16="http://schemas.microsoft.com/office/drawing/2014/main" id="{D0A47408-5EBC-B64C-AA84-9959B96220FC}"/>
                        </a:ext>
                      </a:extLst>
                    </p:cNvPr>
                    <p:cNvSpPr/>
                    <p:nvPr/>
                  </p:nvSpPr>
                  <p:spPr>
                    <a:xfrm>
                      <a:off x="10150" y="2450"/>
                      <a:ext cx="291" cy="436"/>
                    </a:xfrm>
                    <a:prstGeom prst="rect">
                      <a:avLst/>
                    </a:prstGeom>
                  </p:spPr>
                  <p:txBody>
                    <a:bodyPr wrap="none">
                      <a:spAutoFit/>
                    </a:bodyPr>
                    <a:lstStyle/>
                    <a:p>
                      <a:endParaRPr lang="zh-CN" altLang="en-US" sz="1200" dirty="0">
                        <a:solidFill>
                          <a:schemeClr val="bg1">
                            <a:lumMod val="65000"/>
                          </a:schemeClr>
                        </a:solidFill>
                        <a:latin typeface="思源黑体 CN Medium" panose="020B0600000000000000" charset="-122"/>
                        <a:ea typeface="思源黑体 CN Medium" panose="020B0600000000000000" charset="-122"/>
                      </a:endParaRPr>
                    </a:p>
                  </p:txBody>
                </p:sp>
              </p:grpSp>
              <p:sp>
                <p:nvSpPr>
                  <p:cNvPr id="59" name="PA-圆角矩形 5">
                    <a:extLst>
                      <a:ext uri="{FF2B5EF4-FFF2-40B4-BE49-F238E27FC236}">
                        <a16:creationId xmlns:a16="http://schemas.microsoft.com/office/drawing/2014/main" id="{3AFD8720-8ECE-6048-93EA-46D4B45EAE45}"/>
                      </a:ext>
                    </a:extLst>
                  </p:cNvPr>
                  <p:cNvSpPr/>
                  <p:nvPr>
                    <p:custDataLst>
                      <p:tags r:id="rId1"/>
                    </p:custDataLst>
                  </p:nvPr>
                </p:nvSpPr>
                <p:spPr>
                  <a:xfrm>
                    <a:off x="6796" y="3122"/>
                    <a:ext cx="857" cy="1129"/>
                  </a:xfrm>
                  <a:prstGeom prst="roundRect">
                    <a:avLst>
                      <a:gd name="adj" fmla="val 0"/>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rgbClr val="000000"/>
                      </a:solidFill>
                      <a:latin typeface="思源黑体 CN Medium" panose="020B0600000000000000" charset="-122"/>
                      <a:ea typeface="思源黑体 CN Medium" panose="020B0600000000000000" charset="-122"/>
                    </a:endParaRPr>
                  </a:p>
                </p:txBody>
              </p:sp>
            </p:grpSp>
            <p:sp>
              <p:nvSpPr>
                <p:cNvPr id="57" name="矩形 56">
                  <a:extLst>
                    <a:ext uri="{FF2B5EF4-FFF2-40B4-BE49-F238E27FC236}">
                      <a16:creationId xmlns:a16="http://schemas.microsoft.com/office/drawing/2014/main" id="{18A2AF7B-1841-AA47-B072-82E536AADC66}"/>
                    </a:ext>
                  </a:extLst>
                </p:cNvPr>
                <p:cNvSpPr/>
                <p:nvPr/>
              </p:nvSpPr>
              <p:spPr>
                <a:xfrm>
                  <a:off x="6980" y="3252"/>
                  <a:ext cx="911" cy="727"/>
                </a:xfrm>
                <a:prstGeom prst="rect">
                  <a:avLst/>
                </a:prstGeom>
              </p:spPr>
              <p:txBody>
                <a:bodyPr wrap="none">
                  <a:spAutoFit/>
                </a:bodyPr>
                <a:lstStyle/>
                <a:p>
                  <a:r>
                    <a:rPr lang="en-US" altLang="zh-CN" sz="2400" dirty="0">
                      <a:latin typeface="+mj-ea"/>
                      <a:ea typeface="+mj-ea"/>
                    </a:rPr>
                    <a:t>04</a:t>
                  </a:r>
                  <a:endParaRPr lang="en-US" sz="2400" dirty="0">
                    <a:latin typeface="+mj-ea"/>
                    <a:ea typeface="+mj-ea"/>
                  </a:endParaRPr>
                </a:p>
              </p:txBody>
            </p:sp>
          </p:grpSp>
          <p:sp>
            <p:nvSpPr>
              <p:cNvPr id="55" name="矩形 54">
                <a:extLst>
                  <a:ext uri="{FF2B5EF4-FFF2-40B4-BE49-F238E27FC236}">
                    <a16:creationId xmlns:a16="http://schemas.microsoft.com/office/drawing/2014/main" id="{CC1C0737-B689-A947-8B2D-15F3B8BED734}"/>
                  </a:ext>
                </a:extLst>
              </p:cNvPr>
              <p:cNvSpPr/>
              <p:nvPr/>
            </p:nvSpPr>
            <p:spPr>
              <a:xfrm>
                <a:off x="612" y="1111"/>
                <a:ext cx="122" cy="594"/>
              </a:xfrm>
              <a:prstGeom prst="rect">
                <a:avLst/>
              </a:prstGeom>
              <a:solidFill>
                <a:srgbClr val="000000"/>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cxnSp>
          <p:nvCxnSpPr>
            <p:cNvPr id="14" name="直线连接符 13">
              <a:extLst>
                <a:ext uri="{FF2B5EF4-FFF2-40B4-BE49-F238E27FC236}">
                  <a16:creationId xmlns:a16="http://schemas.microsoft.com/office/drawing/2014/main" id="{39916F18-BA74-D744-86F7-D2F64694FD46}"/>
                </a:ext>
              </a:extLst>
            </p:cNvPr>
            <p:cNvCxnSpPr>
              <a:cxnSpLocks/>
            </p:cNvCxnSpPr>
            <p:nvPr/>
          </p:nvCxnSpPr>
          <p:spPr>
            <a:xfrm>
              <a:off x="2577705" y="652829"/>
              <a:ext cx="124615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8" name="组合 27">
            <a:extLst>
              <a:ext uri="{FF2B5EF4-FFF2-40B4-BE49-F238E27FC236}">
                <a16:creationId xmlns:a16="http://schemas.microsoft.com/office/drawing/2014/main" id="{43B02F44-C79B-8348-B514-28E8457D8723}"/>
              </a:ext>
            </a:extLst>
          </p:cNvPr>
          <p:cNvGrpSpPr/>
          <p:nvPr/>
        </p:nvGrpSpPr>
        <p:grpSpPr>
          <a:xfrm>
            <a:off x="210415" y="294292"/>
            <a:ext cx="1385458" cy="1385458"/>
            <a:chOff x="5372911" y="2138708"/>
            <a:chExt cx="1446178" cy="1446178"/>
          </a:xfrm>
        </p:grpSpPr>
        <p:sp>
          <p:nvSpPr>
            <p:cNvPr id="29" name="椭圆 28">
              <a:extLst>
                <a:ext uri="{FF2B5EF4-FFF2-40B4-BE49-F238E27FC236}">
                  <a16:creationId xmlns:a16="http://schemas.microsoft.com/office/drawing/2014/main" id="{859996D7-0ADE-E243-AB2E-AAB42A91D3F5}"/>
                </a:ext>
              </a:extLst>
            </p:cNvPr>
            <p:cNvSpPr/>
            <p:nvPr/>
          </p:nvSpPr>
          <p:spPr>
            <a:xfrm>
              <a:off x="5372911" y="2138708"/>
              <a:ext cx="1446178" cy="144617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Freeform 49">
              <a:extLst>
                <a:ext uri="{FF2B5EF4-FFF2-40B4-BE49-F238E27FC236}">
                  <a16:creationId xmlns:a16="http://schemas.microsoft.com/office/drawing/2014/main" id="{E4D73720-CCDD-4B47-A1CD-4DA0DB4B264E}"/>
                </a:ext>
              </a:extLst>
            </p:cNvPr>
            <p:cNvSpPr>
              <a:spLocks noEditPoints="1"/>
            </p:cNvSpPr>
            <p:nvPr/>
          </p:nvSpPr>
          <p:spPr bwMode="auto">
            <a:xfrm>
              <a:off x="5462587" y="2202309"/>
              <a:ext cx="1266826" cy="1318976"/>
            </a:xfrm>
            <a:custGeom>
              <a:avLst/>
              <a:gdLst>
                <a:gd name="T0" fmla="*/ 2600 w 2600"/>
                <a:gd name="T1" fmla="*/ 1441 h 2707"/>
                <a:gd name="T2" fmla="*/ 2593 w 2600"/>
                <a:gd name="T3" fmla="*/ 1460 h 2707"/>
                <a:gd name="T4" fmla="*/ 2264 w 2600"/>
                <a:gd name="T5" fmla="*/ 2235 h 2707"/>
                <a:gd name="T6" fmla="*/ 1548 w 2600"/>
                <a:gd name="T7" fmla="*/ 2643 h 2707"/>
                <a:gd name="T8" fmla="*/ 620 w 2600"/>
                <a:gd name="T9" fmla="*/ 2475 h 2707"/>
                <a:gd name="T10" fmla="*/ 47 w 2600"/>
                <a:gd name="T11" fmla="*/ 1714 h 2707"/>
                <a:gd name="T12" fmla="*/ 4 w 2600"/>
                <a:gd name="T13" fmla="*/ 1458 h 2707"/>
                <a:gd name="T14" fmla="*/ 0 w 2600"/>
                <a:gd name="T15" fmla="*/ 1437 h 2707"/>
                <a:gd name="T16" fmla="*/ 0 w 2600"/>
                <a:gd name="T17" fmla="*/ 1301 h 2707"/>
                <a:gd name="T18" fmla="*/ 4 w 2600"/>
                <a:gd name="T19" fmla="*/ 1284 h 2707"/>
                <a:gd name="T20" fmla="*/ 17 w 2600"/>
                <a:gd name="T21" fmla="*/ 1161 h 2707"/>
                <a:gd name="T22" fmla="*/ 291 w 2600"/>
                <a:gd name="T23" fmla="*/ 555 h 2707"/>
                <a:gd name="T24" fmla="*/ 1573 w 2600"/>
                <a:gd name="T25" fmla="*/ 104 h 2707"/>
                <a:gd name="T26" fmla="*/ 2593 w 2600"/>
                <a:gd name="T27" fmla="*/ 1280 h 2707"/>
                <a:gd name="T28" fmla="*/ 2600 w 2600"/>
                <a:gd name="T29" fmla="*/ 1297 h 2707"/>
                <a:gd name="T30" fmla="*/ 2600 w 2600"/>
                <a:gd name="T31" fmla="*/ 1441 h 2707"/>
                <a:gd name="T32" fmla="*/ 2290 w 2600"/>
                <a:gd name="T33" fmla="*/ 1337 h 2707"/>
                <a:gd name="T34" fmla="*/ 1345 w 2600"/>
                <a:gd name="T35" fmla="*/ 390 h 2707"/>
                <a:gd name="T36" fmla="*/ 693 w 2600"/>
                <a:gd name="T37" fmla="*/ 597 h 2707"/>
                <a:gd name="T38" fmla="*/ 307 w 2600"/>
                <a:gd name="T39" fmla="*/ 1329 h 2707"/>
                <a:gd name="T40" fmla="*/ 145 w 2600"/>
                <a:gd name="T41" fmla="*/ 1198 h 2707"/>
                <a:gd name="T42" fmla="*/ 152 w 2600"/>
                <a:gd name="T43" fmla="*/ 1277 h 2707"/>
                <a:gd name="T44" fmla="*/ 287 w 2600"/>
                <a:gd name="T45" fmla="*/ 1500 h 2707"/>
                <a:gd name="T46" fmla="*/ 323 w 2600"/>
                <a:gd name="T47" fmla="*/ 1561 h 2707"/>
                <a:gd name="T48" fmla="*/ 324 w 2600"/>
                <a:gd name="T49" fmla="*/ 1575 h 2707"/>
                <a:gd name="T50" fmla="*/ 324 w 2600"/>
                <a:gd name="T51" fmla="*/ 1825 h 2707"/>
                <a:gd name="T52" fmla="*/ 324 w 2600"/>
                <a:gd name="T53" fmla="*/ 1844 h 2707"/>
                <a:gd name="T54" fmla="*/ 269 w 2600"/>
                <a:gd name="T55" fmla="*/ 1879 h 2707"/>
                <a:gd name="T56" fmla="*/ 240 w 2600"/>
                <a:gd name="T57" fmla="*/ 1927 h 2707"/>
                <a:gd name="T58" fmla="*/ 189 w 2600"/>
                <a:gd name="T59" fmla="*/ 1955 h 2707"/>
                <a:gd name="T60" fmla="*/ 245 w 2600"/>
                <a:gd name="T61" fmla="*/ 2047 h 2707"/>
                <a:gd name="T62" fmla="*/ 272 w 2600"/>
                <a:gd name="T63" fmla="*/ 2062 h 2707"/>
                <a:gd name="T64" fmla="*/ 560 w 2600"/>
                <a:gd name="T65" fmla="*/ 2061 h 2707"/>
                <a:gd name="T66" fmla="*/ 592 w 2600"/>
                <a:gd name="T67" fmla="*/ 2074 h 2707"/>
                <a:gd name="T68" fmla="*/ 674 w 2600"/>
                <a:gd name="T69" fmla="*/ 2149 h 2707"/>
                <a:gd name="T70" fmla="*/ 1450 w 2600"/>
                <a:gd name="T71" fmla="*/ 2359 h 2707"/>
                <a:gd name="T72" fmla="*/ 2004 w 2600"/>
                <a:gd name="T73" fmla="*/ 2075 h 2707"/>
                <a:gd name="T74" fmla="*/ 2038 w 2600"/>
                <a:gd name="T75" fmla="*/ 2061 h 2707"/>
                <a:gd name="T76" fmla="*/ 2350 w 2600"/>
                <a:gd name="T77" fmla="*/ 2062 h 2707"/>
                <a:gd name="T78" fmla="*/ 2375 w 2600"/>
                <a:gd name="T79" fmla="*/ 2048 h 2707"/>
                <a:gd name="T80" fmla="*/ 2406 w 2600"/>
                <a:gd name="T81" fmla="*/ 1992 h 2707"/>
                <a:gd name="T82" fmla="*/ 2405 w 2600"/>
                <a:gd name="T83" fmla="*/ 1965 h 2707"/>
                <a:gd name="T84" fmla="*/ 2350 w 2600"/>
                <a:gd name="T85" fmla="*/ 1889 h 2707"/>
                <a:gd name="T86" fmla="*/ 2275 w 2600"/>
                <a:gd name="T87" fmla="*/ 1849 h 2707"/>
                <a:gd name="T88" fmla="*/ 2268 w 2600"/>
                <a:gd name="T89" fmla="*/ 1847 h 2707"/>
                <a:gd name="T90" fmla="*/ 2268 w 2600"/>
                <a:gd name="T91" fmla="*/ 1646 h 2707"/>
                <a:gd name="T92" fmla="*/ 2278 w 2600"/>
                <a:gd name="T93" fmla="*/ 1533 h 2707"/>
                <a:gd name="T94" fmla="*/ 2313 w 2600"/>
                <a:gd name="T95" fmla="*/ 1481 h 2707"/>
                <a:gd name="T96" fmla="*/ 2450 w 2600"/>
                <a:gd name="T97" fmla="*/ 1214 h 2707"/>
                <a:gd name="T98" fmla="*/ 2290 w 2600"/>
                <a:gd name="T99" fmla="*/ 1337 h 27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600" h="2707">
                  <a:moveTo>
                    <a:pt x="2600" y="1441"/>
                  </a:moveTo>
                  <a:cubicBezTo>
                    <a:pt x="2598" y="1447"/>
                    <a:pt x="2593" y="1454"/>
                    <a:pt x="2593" y="1460"/>
                  </a:cubicBezTo>
                  <a:cubicBezTo>
                    <a:pt x="2571" y="1756"/>
                    <a:pt x="2461" y="2015"/>
                    <a:pt x="2264" y="2235"/>
                  </a:cubicBezTo>
                  <a:cubicBezTo>
                    <a:pt x="2071" y="2451"/>
                    <a:pt x="1832" y="2588"/>
                    <a:pt x="1548" y="2643"/>
                  </a:cubicBezTo>
                  <a:cubicBezTo>
                    <a:pt x="1218" y="2707"/>
                    <a:pt x="906" y="2652"/>
                    <a:pt x="620" y="2475"/>
                  </a:cubicBezTo>
                  <a:cubicBezTo>
                    <a:pt x="331" y="2297"/>
                    <a:pt x="140" y="2041"/>
                    <a:pt x="47" y="1714"/>
                  </a:cubicBezTo>
                  <a:cubicBezTo>
                    <a:pt x="23" y="1630"/>
                    <a:pt x="8" y="1545"/>
                    <a:pt x="4" y="1458"/>
                  </a:cubicBezTo>
                  <a:cubicBezTo>
                    <a:pt x="3" y="1451"/>
                    <a:pt x="1" y="1444"/>
                    <a:pt x="0" y="1437"/>
                  </a:cubicBezTo>
                  <a:cubicBezTo>
                    <a:pt x="0" y="1392"/>
                    <a:pt x="0" y="1346"/>
                    <a:pt x="0" y="1301"/>
                  </a:cubicBezTo>
                  <a:cubicBezTo>
                    <a:pt x="1" y="1295"/>
                    <a:pt x="3" y="1290"/>
                    <a:pt x="4" y="1284"/>
                  </a:cubicBezTo>
                  <a:cubicBezTo>
                    <a:pt x="8" y="1243"/>
                    <a:pt x="10" y="1201"/>
                    <a:pt x="17" y="1161"/>
                  </a:cubicBezTo>
                  <a:cubicBezTo>
                    <a:pt x="55" y="935"/>
                    <a:pt x="142" y="729"/>
                    <a:pt x="291" y="555"/>
                  </a:cubicBezTo>
                  <a:cubicBezTo>
                    <a:pt x="630" y="158"/>
                    <a:pt x="1061" y="0"/>
                    <a:pt x="1573" y="104"/>
                  </a:cubicBezTo>
                  <a:cubicBezTo>
                    <a:pt x="2147" y="221"/>
                    <a:pt x="2557" y="718"/>
                    <a:pt x="2593" y="1280"/>
                  </a:cubicBezTo>
                  <a:cubicBezTo>
                    <a:pt x="2593" y="1286"/>
                    <a:pt x="2598" y="1292"/>
                    <a:pt x="2600" y="1297"/>
                  </a:cubicBezTo>
                  <a:cubicBezTo>
                    <a:pt x="2600" y="1345"/>
                    <a:pt x="2600" y="1393"/>
                    <a:pt x="2600" y="1441"/>
                  </a:cubicBezTo>
                  <a:close/>
                  <a:moveTo>
                    <a:pt x="2290" y="1337"/>
                  </a:moveTo>
                  <a:cubicBezTo>
                    <a:pt x="2269" y="831"/>
                    <a:pt x="1859" y="414"/>
                    <a:pt x="1345" y="390"/>
                  </a:cubicBezTo>
                  <a:cubicBezTo>
                    <a:pt x="1103" y="379"/>
                    <a:pt x="883" y="447"/>
                    <a:pt x="693" y="597"/>
                  </a:cubicBezTo>
                  <a:cubicBezTo>
                    <a:pt x="456" y="782"/>
                    <a:pt x="330" y="1028"/>
                    <a:pt x="307" y="1329"/>
                  </a:cubicBezTo>
                  <a:cubicBezTo>
                    <a:pt x="241" y="1301"/>
                    <a:pt x="195" y="1252"/>
                    <a:pt x="145" y="1198"/>
                  </a:cubicBezTo>
                  <a:cubicBezTo>
                    <a:pt x="148" y="1228"/>
                    <a:pt x="149" y="1253"/>
                    <a:pt x="152" y="1277"/>
                  </a:cubicBezTo>
                  <a:cubicBezTo>
                    <a:pt x="165" y="1370"/>
                    <a:pt x="206" y="1448"/>
                    <a:pt x="287" y="1500"/>
                  </a:cubicBezTo>
                  <a:cubicBezTo>
                    <a:pt x="311" y="1516"/>
                    <a:pt x="322" y="1534"/>
                    <a:pt x="323" y="1561"/>
                  </a:cubicBezTo>
                  <a:cubicBezTo>
                    <a:pt x="323" y="1565"/>
                    <a:pt x="324" y="1570"/>
                    <a:pt x="324" y="1575"/>
                  </a:cubicBezTo>
                  <a:cubicBezTo>
                    <a:pt x="324" y="1658"/>
                    <a:pt x="324" y="1741"/>
                    <a:pt x="324" y="1825"/>
                  </a:cubicBezTo>
                  <a:cubicBezTo>
                    <a:pt x="324" y="1831"/>
                    <a:pt x="324" y="1838"/>
                    <a:pt x="324" y="1844"/>
                  </a:cubicBezTo>
                  <a:cubicBezTo>
                    <a:pt x="287" y="1851"/>
                    <a:pt x="287" y="1851"/>
                    <a:pt x="269" y="1879"/>
                  </a:cubicBezTo>
                  <a:cubicBezTo>
                    <a:pt x="259" y="1895"/>
                    <a:pt x="250" y="1911"/>
                    <a:pt x="240" y="1927"/>
                  </a:cubicBezTo>
                  <a:cubicBezTo>
                    <a:pt x="229" y="1944"/>
                    <a:pt x="222" y="1967"/>
                    <a:pt x="189" y="1955"/>
                  </a:cubicBezTo>
                  <a:cubicBezTo>
                    <a:pt x="210" y="1989"/>
                    <a:pt x="228" y="2018"/>
                    <a:pt x="245" y="2047"/>
                  </a:cubicBezTo>
                  <a:cubicBezTo>
                    <a:pt x="252" y="2058"/>
                    <a:pt x="259" y="2062"/>
                    <a:pt x="272" y="2062"/>
                  </a:cubicBezTo>
                  <a:cubicBezTo>
                    <a:pt x="368" y="2061"/>
                    <a:pt x="464" y="2062"/>
                    <a:pt x="560" y="2061"/>
                  </a:cubicBezTo>
                  <a:cubicBezTo>
                    <a:pt x="573" y="2061"/>
                    <a:pt x="582" y="2065"/>
                    <a:pt x="592" y="2074"/>
                  </a:cubicBezTo>
                  <a:cubicBezTo>
                    <a:pt x="618" y="2100"/>
                    <a:pt x="645" y="2126"/>
                    <a:pt x="674" y="2149"/>
                  </a:cubicBezTo>
                  <a:cubicBezTo>
                    <a:pt x="903" y="2331"/>
                    <a:pt x="1162" y="2402"/>
                    <a:pt x="1450" y="2359"/>
                  </a:cubicBezTo>
                  <a:cubicBezTo>
                    <a:pt x="1666" y="2328"/>
                    <a:pt x="1850" y="2230"/>
                    <a:pt x="2004" y="2075"/>
                  </a:cubicBezTo>
                  <a:cubicBezTo>
                    <a:pt x="2014" y="2065"/>
                    <a:pt x="2024" y="2061"/>
                    <a:pt x="2038" y="2061"/>
                  </a:cubicBezTo>
                  <a:cubicBezTo>
                    <a:pt x="2142" y="2062"/>
                    <a:pt x="2246" y="2061"/>
                    <a:pt x="2350" y="2062"/>
                  </a:cubicBezTo>
                  <a:cubicBezTo>
                    <a:pt x="2362" y="2062"/>
                    <a:pt x="2370" y="2059"/>
                    <a:pt x="2375" y="2048"/>
                  </a:cubicBezTo>
                  <a:cubicBezTo>
                    <a:pt x="2384" y="2028"/>
                    <a:pt x="2395" y="2010"/>
                    <a:pt x="2406" y="1992"/>
                  </a:cubicBezTo>
                  <a:cubicBezTo>
                    <a:pt x="2412" y="1982"/>
                    <a:pt x="2412" y="1975"/>
                    <a:pt x="2405" y="1965"/>
                  </a:cubicBezTo>
                  <a:cubicBezTo>
                    <a:pt x="2386" y="1940"/>
                    <a:pt x="2366" y="1916"/>
                    <a:pt x="2350" y="1889"/>
                  </a:cubicBezTo>
                  <a:cubicBezTo>
                    <a:pt x="2332" y="1860"/>
                    <a:pt x="2312" y="1841"/>
                    <a:pt x="2275" y="1849"/>
                  </a:cubicBezTo>
                  <a:cubicBezTo>
                    <a:pt x="2274" y="1849"/>
                    <a:pt x="2272" y="1848"/>
                    <a:pt x="2268" y="1847"/>
                  </a:cubicBezTo>
                  <a:cubicBezTo>
                    <a:pt x="2268" y="1780"/>
                    <a:pt x="2267" y="1713"/>
                    <a:pt x="2268" y="1646"/>
                  </a:cubicBezTo>
                  <a:cubicBezTo>
                    <a:pt x="2269" y="1608"/>
                    <a:pt x="2276" y="1571"/>
                    <a:pt x="2278" y="1533"/>
                  </a:cubicBezTo>
                  <a:cubicBezTo>
                    <a:pt x="2279" y="1507"/>
                    <a:pt x="2292" y="1493"/>
                    <a:pt x="2313" y="1481"/>
                  </a:cubicBezTo>
                  <a:cubicBezTo>
                    <a:pt x="2414" y="1423"/>
                    <a:pt x="2430" y="1320"/>
                    <a:pt x="2450" y="1214"/>
                  </a:cubicBezTo>
                  <a:cubicBezTo>
                    <a:pt x="2398" y="1261"/>
                    <a:pt x="2353" y="1309"/>
                    <a:pt x="2290" y="1337"/>
                  </a:cubicBezTo>
                  <a:close/>
                </a:path>
              </a:pathLst>
            </a:custGeom>
            <a:solidFill>
              <a:schemeClr val="tx2">
                <a:lumMod val="7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31" name="组合 30">
              <a:extLst>
                <a:ext uri="{FF2B5EF4-FFF2-40B4-BE49-F238E27FC236}">
                  <a16:creationId xmlns:a16="http://schemas.microsoft.com/office/drawing/2014/main" id="{F3D4BA97-9FE9-4540-8F31-45B10FBEA580}"/>
                </a:ext>
              </a:extLst>
            </p:cNvPr>
            <p:cNvGrpSpPr/>
            <p:nvPr/>
          </p:nvGrpSpPr>
          <p:grpSpPr>
            <a:xfrm>
              <a:off x="5554874" y="2381317"/>
              <a:ext cx="1080787" cy="1004320"/>
              <a:chOff x="5554874" y="2552137"/>
              <a:chExt cx="1080787" cy="1004320"/>
            </a:xfrm>
            <a:solidFill>
              <a:schemeClr val="tx2">
                <a:lumMod val="75000"/>
              </a:schemeClr>
            </a:solidFill>
          </p:grpSpPr>
          <p:sp>
            <p:nvSpPr>
              <p:cNvPr id="32" name="Freeform 50">
                <a:extLst>
                  <a:ext uri="{FF2B5EF4-FFF2-40B4-BE49-F238E27FC236}">
                    <a16:creationId xmlns:a16="http://schemas.microsoft.com/office/drawing/2014/main" id="{7A7FADC3-70AE-8342-9192-A183708BF224}"/>
                  </a:ext>
                </a:extLst>
              </p:cNvPr>
              <p:cNvSpPr>
                <a:spLocks noEditPoints="1"/>
              </p:cNvSpPr>
              <p:nvPr/>
            </p:nvSpPr>
            <p:spPr bwMode="auto">
              <a:xfrm>
                <a:off x="5594719" y="3111135"/>
                <a:ext cx="1003441" cy="214458"/>
              </a:xfrm>
              <a:custGeom>
                <a:avLst/>
                <a:gdLst>
                  <a:gd name="T0" fmla="*/ 1933 w 2060"/>
                  <a:gd name="T1" fmla="*/ 45 h 440"/>
                  <a:gd name="T2" fmla="*/ 1978 w 2060"/>
                  <a:gd name="T3" fmla="*/ 350 h 440"/>
                  <a:gd name="T4" fmla="*/ 2043 w 2060"/>
                  <a:gd name="T5" fmla="*/ 435 h 440"/>
                  <a:gd name="T6" fmla="*/ 1498 w 2060"/>
                  <a:gd name="T7" fmla="*/ 319 h 440"/>
                  <a:gd name="T8" fmla="*/ 1549 w 2060"/>
                  <a:gd name="T9" fmla="*/ 306 h 440"/>
                  <a:gd name="T10" fmla="*/ 531 w 2060"/>
                  <a:gd name="T11" fmla="*/ 310 h 440"/>
                  <a:gd name="T12" fmla="*/ 542 w 2060"/>
                  <a:gd name="T13" fmla="*/ 392 h 440"/>
                  <a:gd name="T14" fmla="*/ 0 w 2060"/>
                  <a:gd name="T15" fmla="*/ 440 h 440"/>
                  <a:gd name="T16" fmla="*/ 87 w 2060"/>
                  <a:gd name="T17" fmla="*/ 358 h 440"/>
                  <a:gd name="T18" fmla="*/ 512 w 2060"/>
                  <a:gd name="T19" fmla="*/ 34 h 440"/>
                  <a:gd name="T20" fmla="*/ 1961 w 2060"/>
                  <a:gd name="T21" fmla="*/ 0 h 440"/>
                  <a:gd name="T22" fmla="*/ 1545 w 2060"/>
                  <a:gd name="T23" fmla="*/ 41 h 440"/>
                  <a:gd name="T24" fmla="*/ 1263 w 2060"/>
                  <a:gd name="T25" fmla="*/ 119 h 440"/>
                  <a:gd name="T26" fmla="*/ 855 w 2060"/>
                  <a:gd name="T27" fmla="*/ 67 h 440"/>
                  <a:gd name="T28" fmla="*/ 796 w 2060"/>
                  <a:gd name="T29" fmla="*/ 193 h 440"/>
                  <a:gd name="T30" fmla="*/ 962 w 2060"/>
                  <a:gd name="T31" fmla="*/ 145 h 440"/>
                  <a:gd name="T32" fmla="*/ 1269 w 2060"/>
                  <a:gd name="T33" fmla="*/ 301 h 440"/>
                  <a:gd name="T34" fmla="*/ 711 w 2060"/>
                  <a:gd name="T35" fmla="*/ 118 h 440"/>
                  <a:gd name="T36" fmla="*/ 558 w 2060"/>
                  <a:gd name="T37" fmla="*/ 107 h 440"/>
                  <a:gd name="T38" fmla="*/ 544 w 2060"/>
                  <a:gd name="T39" fmla="*/ 301 h 440"/>
                  <a:gd name="T40" fmla="*/ 1513 w 2060"/>
                  <a:gd name="T41" fmla="*/ 130 h 440"/>
                  <a:gd name="T42" fmla="*/ 1452 w 2060"/>
                  <a:gd name="T43" fmla="*/ 67 h 440"/>
                  <a:gd name="T44" fmla="*/ 1340 w 2060"/>
                  <a:gd name="T45" fmla="*/ 270 h 440"/>
                  <a:gd name="T46" fmla="*/ 1544 w 2060"/>
                  <a:gd name="T47" fmla="*/ 67 h 440"/>
                  <a:gd name="T48" fmla="*/ 1564 w 2060"/>
                  <a:gd name="T49" fmla="*/ 67 h 440"/>
                  <a:gd name="T50" fmla="*/ 491 w 2060"/>
                  <a:gd name="T51" fmla="*/ 302 h 440"/>
                  <a:gd name="T52" fmla="*/ 491 w 2060"/>
                  <a:gd name="T53" fmla="*/ 67 h 440"/>
                  <a:gd name="T54" fmla="*/ 1308 w 2060"/>
                  <a:gd name="T55" fmla="*/ 290 h 440"/>
                  <a:gd name="T56" fmla="*/ 1294 w 2060"/>
                  <a:gd name="T57" fmla="*/ 68 h 440"/>
                  <a:gd name="T58" fmla="*/ 762 w 2060"/>
                  <a:gd name="T59" fmla="*/ 299 h 440"/>
                  <a:gd name="T60" fmla="*/ 747 w 2060"/>
                  <a:gd name="T61" fmla="*/ 79 h 440"/>
                  <a:gd name="T62" fmla="*/ 1007 w 2060"/>
                  <a:gd name="T63" fmla="*/ 35 h 440"/>
                  <a:gd name="T64" fmla="*/ 1054 w 2060"/>
                  <a:gd name="T65" fmla="*/ 35 h 440"/>
                  <a:gd name="T66" fmla="*/ 1249 w 2060"/>
                  <a:gd name="T67" fmla="*/ 45 h 440"/>
                  <a:gd name="T68" fmla="*/ 1054 w 2060"/>
                  <a:gd name="T69" fmla="*/ 35 h 440"/>
                  <a:gd name="T70" fmla="*/ 1342 w 2060"/>
                  <a:gd name="T71" fmla="*/ 36 h 440"/>
                  <a:gd name="T72" fmla="*/ 1499 w 2060"/>
                  <a:gd name="T73" fmla="*/ 45 h 440"/>
                  <a:gd name="T74" fmla="*/ 717 w 2060"/>
                  <a:gd name="T75" fmla="*/ 35 h 440"/>
                  <a:gd name="T76" fmla="*/ 198 w 2060"/>
                  <a:gd name="T77" fmla="*/ 118 h 440"/>
                  <a:gd name="T78" fmla="*/ 138 w 2060"/>
                  <a:gd name="T79" fmla="*/ 118 h 440"/>
                  <a:gd name="T80" fmla="*/ 1625 w 2060"/>
                  <a:gd name="T81" fmla="*/ 118 h 440"/>
                  <a:gd name="T82" fmla="*/ 311 w 2060"/>
                  <a:gd name="T83" fmla="*/ 94 h 440"/>
                  <a:gd name="T84" fmla="*/ 311 w 2060"/>
                  <a:gd name="T85" fmla="*/ 118 h 440"/>
                  <a:gd name="T86" fmla="*/ 1796 w 2060"/>
                  <a:gd name="T87" fmla="*/ 118 h 440"/>
                  <a:gd name="T88" fmla="*/ 1736 w 2060"/>
                  <a:gd name="T89" fmla="*/ 118 h 440"/>
                  <a:gd name="T90" fmla="*/ 1908 w 2060"/>
                  <a:gd name="T91" fmla="*/ 94 h 440"/>
                  <a:gd name="T92" fmla="*/ 422 w 2060"/>
                  <a:gd name="T93" fmla="*/ 95 h 440"/>
                  <a:gd name="T94" fmla="*/ 422 w 2060"/>
                  <a:gd name="T95" fmla="*/ 118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060" h="440">
                    <a:moveTo>
                      <a:pt x="1545" y="41"/>
                    </a:moveTo>
                    <a:cubicBezTo>
                      <a:pt x="1551" y="43"/>
                      <a:pt x="1558" y="45"/>
                      <a:pt x="1565" y="45"/>
                    </a:cubicBezTo>
                    <a:cubicBezTo>
                      <a:pt x="1687" y="46"/>
                      <a:pt x="1810" y="45"/>
                      <a:pt x="1933" y="45"/>
                    </a:cubicBezTo>
                    <a:cubicBezTo>
                      <a:pt x="1942" y="45"/>
                      <a:pt x="1951" y="45"/>
                      <a:pt x="1962" y="45"/>
                    </a:cubicBezTo>
                    <a:cubicBezTo>
                      <a:pt x="1962" y="147"/>
                      <a:pt x="1962" y="247"/>
                      <a:pt x="1962" y="349"/>
                    </a:cubicBezTo>
                    <a:cubicBezTo>
                      <a:pt x="1969" y="349"/>
                      <a:pt x="1973" y="351"/>
                      <a:pt x="1978" y="350"/>
                    </a:cubicBezTo>
                    <a:cubicBezTo>
                      <a:pt x="2008" y="343"/>
                      <a:pt x="2025" y="357"/>
                      <a:pt x="2036" y="385"/>
                    </a:cubicBezTo>
                    <a:cubicBezTo>
                      <a:pt x="2041" y="401"/>
                      <a:pt x="2051" y="416"/>
                      <a:pt x="2060" y="433"/>
                    </a:cubicBezTo>
                    <a:cubicBezTo>
                      <a:pt x="2053" y="434"/>
                      <a:pt x="2048" y="435"/>
                      <a:pt x="2043" y="435"/>
                    </a:cubicBezTo>
                    <a:cubicBezTo>
                      <a:pt x="1885" y="435"/>
                      <a:pt x="1727" y="434"/>
                      <a:pt x="1569" y="435"/>
                    </a:cubicBezTo>
                    <a:cubicBezTo>
                      <a:pt x="1555" y="435"/>
                      <a:pt x="1547" y="431"/>
                      <a:pt x="1542" y="418"/>
                    </a:cubicBezTo>
                    <a:cubicBezTo>
                      <a:pt x="1529" y="386"/>
                      <a:pt x="1514" y="355"/>
                      <a:pt x="1498" y="319"/>
                    </a:cubicBezTo>
                    <a:cubicBezTo>
                      <a:pt x="1524" y="319"/>
                      <a:pt x="1546" y="319"/>
                      <a:pt x="1569" y="319"/>
                    </a:cubicBezTo>
                    <a:cubicBezTo>
                      <a:pt x="1569" y="316"/>
                      <a:pt x="1569" y="313"/>
                      <a:pt x="1570" y="310"/>
                    </a:cubicBezTo>
                    <a:cubicBezTo>
                      <a:pt x="1563" y="309"/>
                      <a:pt x="1556" y="306"/>
                      <a:pt x="1549" y="306"/>
                    </a:cubicBezTo>
                    <a:cubicBezTo>
                      <a:pt x="1464" y="306"/>
                      <a:pt x="1379" y="306"/>
                      <a:pt x="1293" y="306"/>
                    </a:cubicBezTo>
                    <a:cubicBezTo>
                      <a:pt x="1046" y="307"/>
                      <a:pt x="799" y="307"/>
                      <a:pt x="552" y="308"/>
                    </a:cubicBezTo>
                    <a:cubicBezTo>
                      <a:pt x="545" y="308"/>
                      <a:pt x="538" y="309"/>
                      <a:pt x="531" y="310"/>
                    </a:cubicBezTo>
                    <a:cubicBezTo>
                      <a:pt x="531" y="313"/>
                      <a:pt x="531" y="315"/>
                      <a:pt x="531" y="318"/>
                    </a:cubicBezTo>
                    <a:cubicBezTo>
                      <a:pt x="545" y="318"/>
                      <a:pt x="558" y="319"/>
                      <a:pt x="574" y="320"/>
                    </a:cubicBezTo>
                    <a:cubicBezTo>
                      <a:pt x="563" y="344"/>
                      <a:pt x="550" y="367"/>
                      <a:pt x="542" y="392"/>
                    </a:cubicBezTo>
                    <a:cubicBezTo>
                      <a:pt x="530" y="426"/>
                      <a:pt x="511" y="436"/>
                      <a:pt x="475" y="436"/>
                    </a:cubicBezTo>
                    <a:cubicBezTo>
                      <a:pt x="327" y="435"/>
                      <a:pt x="180" y="438"/>
                      <a:pt x="33" y="439"/>
                    </a:cubicBezTo>
                    <a:cubicBezTo>
                      <a:pt x="23" y="440"/>
                      <a:pt x="13" y="440"/>
                      <a:pt x="0" y="440"/>
                    </a:cubicBezTo>
                    <a:cubicBezTo>
                      <a:pt x="14" y="413"/>
                      <a:pt x="27" y="388"/>
                      <a:pt x="41" y="365"/>
                    </a:cubicBezTo>
                    <a:cubicBezTo>
                      <a:pt x="44" y="361"/>
                      <a:pt x="51" y="359"/>
                      <a:pt x="57" y="359"/>
                    </a:cubicBezTo>
                    <a:cubicBezTo>
                      <a:pt x="66" y="358"/>
                      <a:pt x="76" y="358"/>
                      <a:pt x="87" y="358"/>
                    </a:cubicBezTo>
                    <a:cubicBezTo>
                      <a:pt x="87" y="254"/>
                      <a:pt x="87" y="151"/>
                      <a:pt x="87" y="45"/>
                    </a:cubicBezTo>
                    <a:cubicBezTo>
                      <a:pt x="229" y="45"/>
                      <a:pt x="371" y="46"/>
                      <a:pt x="513" y="45"/>
                    </a:cubicBezTo>
                    <a:cubicBezTo>
                      <a:pt x="512" y="42"/>
                      <a:pt x="512" y="38"/>
                      <a:pt x="512" y="34"/>
                    </a:cubicBezTo>
                    <a:cubicBezTo>
                      <a:pt x="371" y="34"/>
                      <a:pt x="229" y="34"/>
                      <a:pt x="87" y="34"/>
                    </a:cubicBezTo>
                    <a:cubicBezTo>
                      <a:pt x="87" y="20"/>
                      <a:pt x="87" y="11"/>
                      <a:pt x="87" y="0"/>
                    </a:cubicBezTo>
                    <a:cubicBezTo>
                      <a:pt x="712" y="0"/>
                      <a:pt x="1336" y="0"/>
                      <a:pt x="1961" y="0"/>
                    </a:cubicBezTo>
                    <a:cubicBezTo>
                      <a:pt x="1961" y="10"/>
                      <a:pt x="1961" y="20"/>
                      <a:pt x="1961" y="33"/>
                    </a:cubicBezTo>
                    <a:cubicBezTo>
                      <a:pt x="1823" y="33"/>
                      <a:pt x="1684" y="33"/>
                      <a:pt x="1546" y="33"/>
                    </a:cubicBezTo>
                    <a:cubicBezTo>
                      <a:pt x="1546" y="36"/>
                      <a:pt x="1545" y="39"/>
                      <a:pt x="1545" y="41"/>
                    </a:cubicBezTo>
                    <a:close/>
                    <a:moveTo>
                      <a:pt x="1269" y="301"/>
                    </a:moveTo>
                    <a:cubicBezTo>
                      <a:pt x="1269" y="244"/>
                      <a:pt x="1269" y="188"/>
                      <a:pt x="1269" y="133"/>
                    </a:cubicBezTo>
                    <a:cubicBezTo>
                      <a:pt x="1269" y="128"/>
                      <a:pt x="1266" y="123"/>
                      <a:pt x="1263" y="119"/>
                    </a:cubicBezTo>
                    <a:cubicBezTo>
                      <a:pt x="1249" y="104"/>
                      <a:pt x="1235" y="88"/>
                      <a:pt x="1220" y="74"/>
                    </a:cubicBezTo>
                    <a:cubicBezTo>
                      <a:pt x="1216" y="70"/>
                      <a:pt x="1209" y="67"/>
                      <a:pt x="1203" y="67"/>
                    </a:cubicBezTo>
                    <a:cubicBezTo>
                      <a:pt x="1087" y="66"/>
                      <a:pt x="971" y="66"/>
                      <a:pt x="855" y="67"/>
                    </a:cubicBezTo>
                    <a:cubicBezTo>
                      <a:pt x="849" y="67"/>
                      <a:pt x="842" y="69"/>
                      <a:pt x="838" y="74"/>
                    </a:cubicBezTo>
                    <a:cubicBezTo>
                      <a:pt x="809" y="103"/>
                      <a:pt x="786" y="134"/>
                      <a:pt x="796" y="179"/>
                    </a:cubicBezTo>
                    <a:cubicBezTo>
                      <a:pt x="796" y="183"/>
                      <a:pt x="796" y="188"/>
                      <a:pt x="796" y="193"/>
                    </a:cubicBezTo>
                    <a:cubicBezTo>
                      <a:pt x="796" y="229"/>
                      <a:pt x="796" y="264"/>
                      <a:pt x="796" y="300"/>
                    </a:cubicBezTo>
                    <a:cubicBezTo>
                      <a:pt x="852" y="300"/>
                      <a:pt x="906" y="300"/>
                      <a:pt x="962" y="300"/>
                    </a:cubicBezTo>
                    <a:cubicBezTo>
                      <a:pt x="962" y="248"/>
                      <a:pt x="962" y="197"/>
                      <a:pt x="962" y="145"/>
                    </a:cubicBezTo>
                    <a:cubicBezTo>
                      <a:pt x="1008" y="145"/>
                      <a:pt x="1053" y="145"/>
                      <a:pt x="1099" y="145"/>
                    </a:cubicBezTo>
                    <a:cubicBezTo>
                      <a:pt x="1099" y="198"/>
                      <a:pt x="1099" y="249"/>
                      <a:pt x="1099" y="301"/>
                    </a:cubicBezTo>
                    <a:cubicBezTo>
                      <a:pt x="1156" y="301"/>
                      <a:pt x="1211" y="301"/>
                      <a:pt x="1269" y="301"/>
                    </a:cubicBezTo>
                    <a:close/>
                    <a:moveTo>
                      <a:pt x="717" y="301"/>
                    </a:moveTo>
                    <a:cubicBezTo>
                      <a:pt x="717" y="244"/>
                      <a:pt x="718" y="188"/>
                      <a:pt x="717" y="132"/>
                    </a:cubicBezTo>
                    <a:cubicBezTo>
                      <a:pt x="717" y="127"/>
                      <a:pt x="714" y="122"/>
                      <a:pt x="711" y="118"/>
                    </a:cubicBezTo>
                    <a:cubicBezTo>
                      <a:pt x="698" y="103"/>
                      <a:pt x="685" y="89"/>
                      <a:pt x="671" y="74"/>
                    </a:cubicBezTo>
                    <a:cubicBezTo>
                      <a:pt x="667" y="71"/>
                      <a:pt x="661" y="67"/>
                      <a:pt x="656" y="67"/>
                    </a:cubicBezTo>
                    <a:cubicBezTo>
                      <a:pt x="616" y="62"/>
                      <a:pt x="580" y="65"/>
                      <a:pt x="558" y="107"/>
                    </a:cubicBezTo>
                    <a:cubicBezTo>
                      <a:pt x="551" y="120"/>
                      <a:pt x="543" y="130"/>
                      <a:pt x="544" y="146"/>
                    </a:cubicBezTo>
                    <a:cubicBezTo>
                      <a:pt x="544" y="188"/>
                      <a:pt x="544" y="230"/>
                      <a:pt x="544" y="272"/>
                    </a:cubicBezTo>
                    <a:cubicBezTo>
                      <a:pt x="544" y="282"/>
                      <a:pt x="544" y="291"/>
                      <a:pt x="544" y="301"/>
                    </a:cubicBezTo>
                    <a:cubicBezTo>
                      <a:pt x="603" y="301"/>
                      <a:pt x="659" y="301"/>
                      <a:pt x="717" y="301"/>
                    </a:cubicBezTo>
                    <a:close/>
                    <a:moveTo>
                      <a:pt x="1513" y="301"/>
                    </a:moveTo>
                    <a:cubicBezTo>
                      <a:pt x="1513" y="243"/>
                      <a:pt x="1514" y="186"/>
                      <a:pt x="1513" y="130"/>
                    </a:cubicBezTo>
                    <a:cubicBezTo>
                      <a:pt x="1513" y="126"/>
                      <a:pt x="1510" y="121"/>
                      <a:pt x="1507" y="118"/>
                    </a:cubicBezTo>
                    <a:cubicBezTo>
                      <a:pt x="1494" y="103"/>
                      <a:pt x="1481" y="89"/>
                      <a:pt x="1467" y="74"/>
                    </a:cubicBezTo>
                    <a:cubicBezTo>
                      <a:pt x="1463" y="71"/>
                      <a:pt x="1457" y="67"/>
                      <a:pt x="1452" y="67"/>
                    </a:cubicBezTo>
                    <a:cubicBezTo>
                      <a:pt x="1412" y="62"/>
                      <a:pt x="1376" y="66"/>
                      <a:pt x="1354" y="107"/>
                    </a:cubicBezTo>
                    <a:cubicBezTo>
                      <a:pt x="1347" y="120"/>
                      <a:pt x="1339" y="130"/>
                      <a:pt x="1340" y="146"/>
                    </a:cubicBezTo>
                    <a:cubicBezTo>
                      <a:pt x="1341" y="187"/>
                      <a:pt x="1340" y="229"/>
                      <a:pt x="1340" y="270"/>
                    </a:cubicBezTo>
                    <a:cubicBezTo>
                      <a:pt x="1340" y="280"/>
                      <a:pt x="1340" y="290"/>
                      <a:pt x="1340" y="301"/>
                    </a:cubicBezTo>
                    <a:cubicBezTo>
                      <a:pt x="1399" y="301"/>
                      <a:pt x="1455" y="301"/>
                      <a:pt x="1513" y="301"/>
                    </a:cubicBezTo>
                    <a:close/>
                    <a:moveTo>
                      <a:pt x="1544" y="67"/>
                    </a:moveTo>
                    <a:cubicBezTo>
                      <a:pt x="1544" y="146"/>
                      <a:pt x="1544" y="223"/>
                      <a:pt x="1544" y="302"/>
                    </a:cubicBezTo>
                    <a:cubicBezTo>
                      <a:pt x="1552" y="301"/>
                      <a:pt x="1558" y="301"/>
                      <a:pt x="1564" y="300"/>
                    </a:cubicBezTo>
                    <a:cubicBezTo>
                      <a:pt x="1564" y="222"/>
                      <a:pt x="1564" y="145"/>
                      <a:pt x="1564" y="67"/>
                    </a:cubicBezTo>
                    <a:cubicBezTo>
                      <a:pt x="1557" y="67"/>
                      <a:pt x="1551" y="67"/>
                      <a:pt x="1544" y="67"/>
                    </a:cubicBezTo>
                    <a:close/>
                    <a:moveTo>
                      <a:pt x="491" y="67"/>
                    </a:moveTo>
                    <a:cubicBezTo>
                      <a:pt x="491" y="146"/>
                      <a:pt x="491" y="223"/>
                      <a:pt x="491" y="302"/>
                    </a:cubicBezTo>
                    <a:cubicBezTo>
                      <a:pt x="500" y="302"/>
                      <a:pt x="506" y="301"/>
                      <a:pt x="512" y="300"/>
                    </a:cubicBezTo>
                    <a:cubicBezTo>
                      <a:pt x="512" y="222"/>
                      <a:pt x="512" y="145"/>
                      <a:pt x="512" y="67"/>
                    </a:cubicBezTo>
                    <a:cubicBezTo>
                      <a:pt x="505" y="67"/>
                      <a:pt x="499" y="67"/>
                      <a:pt x="491" y="67"/>
                    </a:cubicBezTo>
                    <a:close/>
                    <a:moveTo>
                      <a:pt x="1294" y="300"/>
                    </a:moveTo>
                    <a:cubicBezTo>
                      <a:pt x="1296" y="301"/>
                      <a:pt x="1298" y="302"/>
                      <a:pt x="1300" y="304"/>
                    </a:cubicBezTo>
                    <a:cubicBezTo>
                      <a:pt x="1303" y="299"/>
                      <a:pt x="1308" y="295"/>
                      <a:pt x="1308" y="290"/>
                    </a:cubicBezTo>
                    <a:cubicBezTo>
                      <a:pt x="1309" y="219"/>
                      <a:pt x="1309" y="149"/>
                      <a:pt x="1308" y="78"/>
                    </a:cubicBezTo>
                    <a:cubicBezTo>
                      <a:pt x="1308" y="74"/>
                      <a:pt x="1302" y="69"/>
                      <a:pt x="1299" y="65"/>
                    </a:cubicBezTo>
                    <a:cubicBezTo>
                      <a:pt x="1297" y="66"/>
                      <a:pt x="1295" y="67"/>
                      <a:pt x="1294" y="68"/>
                    </a:cubicBezTo>
                    <a:cubicBezTo>
                      <a:pt x="1294" y="146"/>
                      <a:pt x="1294" y="223"/>
                      <a:pt x="1294" y="300"/>
                    </a:cubicBezTo>
                    <a:close/>
                    <a:moveTo>
                      <a:pt x="755" y="304"/>
                    </a:moveTo>
                    <a:cubicBezTo>
                      <a:pt x="757" y="302"/>
                      <a:pt x="760" y="301"/>
                      <a:pt x="762" y="299"/>
                    </a:cubicBezTo>
                    <a:cubicBezTo>
                      <a:pt x="762" y="226"/>
                      <a:pt x="762" y="152"/>
                      <a:pt x="762" y="78"/>
                    </a:cubicBezTo>
                    <a:cubicBezTo>
                      <a:pt x="762" y="74"/>
                      <a:pt x="758" y="70"/>
                      <a:pt x="755" y="66"/>
                    </a:cubicBezTo>
                    <a:cubicBezTo>
                      <a:pt x="752" y="70"/>
                      <a:pt x="747" y="75"/>
                      <a:pt x="747" y="79"/>
                    </a:cubicBezTo>
                    <a:cubicBezTo>
                      <a:pt x="746" y="149"/>
                      <a:pt x="746" y="219"/>
                      <a:pt x="747" y="290"/>
                    </a:cubicBezTo>
                    <a:cubicBezTo>
                      <a:pt x="747" y="295"/>
                      <a:pt x="752" y="299"/>
                      <a:pt x="755" y="304"/>
                    </a:cubicBezTo>
                    <a:close/>
                    <a:moveTo>
                      <a:pt x="1007" y="35"/>
                    </a:moveTo>
                    <a:cubicBezTo>
                      <a:pt x="935" y="35"/>
                      <a:pt x="867" y="35"/>
                      <a:pt x="796" y="35"/>
                    </a:cubicBezTo>
                    <a:cubicBezTo>
                      <a:pt x="808" y="49"/>
                      <a:pt x="994" y="49"/>
                      <a:pt x="1007" y="35"/>
                    </a:cubicBezTo>
                    <a:close/>
                    <a:moveTo>
                      <a:pt x="1054" y="35"/>
                    </a:moveTo>
                    <a:cubicBezTo>
                      <a:pt x="1053" y="37"/>
                      <a:pt x="1053" y="39"/>
                      <a:pt x="1052" y="41"/>
                    </a:cubicBezTo>
                    <a:cubicBezTo>
                      <a:pt x="1056" y="42"/>
                      <a:pt x="1060" y="45"/>
                      <a:pt x="1064" y="45"/>
                    </a:cubicBezTo>
                    <a:cubicBezTo>
                      <a:pt x="1125" y="46"/>
                      <a:pt x="1187" y="46"/>
                      <a:pt x="1249" y="45"/>
                    </a:cubicBezTo>
                    <a:cubicBezTo>
                      <a:pt x="1253" y="45"/>
                      <a:pt x="1257" y="41"/>
                      <a:pt x="1262" y="39"/>
                    </a:cubicBezTo>
                    <a:cubicBezTo>
                      <a:pt x="1261" y="38"/>
                      <a:pt x="1260" y="36"/>
                      <a:pt x="1260" y="35"/>
                    </a:cubicBezTo>
                    <a:cubicBezTo>
                      <a:pt x="1191" y="35"/>
                      <a:pt x="1123" y="35"/>
                      <a:pt x="1054" y="35"/>
                    </a:cubicBezTo>
                    <a:close/>
                    <a:moveTo>
                      <a:pt x="1514" y="40"/>
                    </a:moveTo>
                    <a:cubicBezTo>
                      <a:pt x="1513" y="38"/>
                      <a:pt x="1513" y="37"/>
                      <a:pt x="1512" y="36"/>
                    </a:cubicBezTo>
                    <a:cubicBezTo>
                      <a:pt x="1455" y="36"/>
                      <a:pt x="1399" y="36"/>
                      <a:pt x="1342" y="36"/>
                    </a:cubicBezTo>
                    <a:cubicBezTo>
                      <a:pt x="1341" y="38"/>
                      <a:pt x="1341" y="40"/>
                      <a:pt x="1341" y="42"/>
                    </a:cubicBezTo>
                    <a:cubicBezTo>
                      <a:pt x="1346" y="43"/>
                      <a:pt x="1350" y="45"/>
                      <a:pt x="1355" y="45"/>
                    </a:cubicBezTo>
                    <a:cubicBezTo>
                      <a:pt x="1403" y="46"/>
                      <a:pt x="1451" y="46"/>
                      <a:pt x="1499" y="45"/>
                    </a:cubicBezTo>
                    <a:cubicBezTo>
                      <a:pt x="1504" y="45"/>
                      <a:pt x="1509" y="42"/>
                      <a:pt x="1514" y="40"/>
                    </a:cubicBezTo>
                    <a:close/>
                    <a:moveTo>
                      <a:pt x="548" y="35"/>
                    </a:moveTo>
                    <a:cubicBezTo>
                      <a:pt x="558" y="49"/>
                      <a:pt x="705" y="50"/>
                      <a:pt x="717" y="35"/>
                    </a:cubicBezTo>
                    <a:cubicBezTo>
                      <a:pt x="660" y="35"/>
                      <a:pt x="605" y="35"/>
                      <a:pt x="548" y="35"/>
                    </a:cubicBezTo>
                    <a:close/>
                    <a:moveTo>
                      <a:pt x="138" y="118"/>
                    </a:moveTo>
                    <a:cubicBezTo>
                      <a:pt x="159" y="118"/>
                      <a:pt x="178" y="118"/>
                      <a:pt x="198" y="118"/>
                    </a:cubicBezTo>
                    <a:cubicBezTo>
                      <a:pt x="198" y="109"/>
                      <a:pt x="198" y="102"/>
                      <a:pt x="198" y="94"/>
                    </a:cubicBezTo>
                    <a:cubicBezTo>
                      <a:pt x="177" y="94"/>
                      <a:pt x="158" y="94"/>
                      <a:pt x="138" y="94"/>
                    </a:cubicBezTo>
                    <a:cubicBezTo>
                      <a:pt x="138" y="103"/>
                      <a:pt x="138" y="110"/>
                      <a:pt x="138" y="118"/>
                    </a:cubicBezTo>
                    <a:close/>
                    <a:moveTo>
                      <a:pt x="1684" y="94"/>
                    </a:moveTo>
                    <a:cubicBezTo>
                      <a:pt x="1663" y="94"/>
                      <a:pt x="1644" y="94"/>
                      <a:pt x="1625" y="94"/>
                    </a:cubicBezTo>
                    <a:cubicBezTo>
                      <a:pt x="1625" y="103"/>
                      <a:pt x="1625" y="111"/>
                      <a:pt x="1625" y="118"/>
                    </a:cubicBezTo>
                    <a:cubicBezTo>
                      <a:pt x="1645" y="118"/>
                      <a:pt x="1664" y="118"/>
                      <a:pt x="1684" y="118"/>
                    </a:cubicBezTo>
                    <a:cubicBezTo>
                      <a:pt x="1684" y="110"/>
                      <a:pt x="1684" y="103"/>
                      <a:pt x="1684" y="94"/>
                    </a:cubicBezTo>
                    <a:close/>
                    <a:moveTo>
                      <a:pt x="311" y="94"/>
                    </a:moveTo>
                    <a:cubicBezTo>
                      <a:pt x="290" y="94"/>
                      <a:pt x="270" y="94"/>
                      <a:pt x="251" y="94"/>
                    </a:cubicBezTo>
                    <a:cubicBezTo>
                      <a:pt x="251" y="103"/>
                      <a:pt x="251" y="111"/>
                      <a:pt x="251" y="118"/>
                    </a:cubicBezTo>
                    <a:cubicBezTo>
                      <a:pt x="272" y="118"/>
                      <a:pt x="291" y="118"/>
                      <a:pt x="311" y="118"/>
                    </a:cubicBezTo>
                    <a:cubicBezTo>
                      <a:pt x="311" y="109"/>
                      <a:pt x="311" y="103"/>
                      <a:pt x="311" y="94"/>
                    </a:cubicBezTo>
                    <a:close/>
                    <a:moveTo>
                      <a:pt x="1736" y="118"/>
                    </a:moveTo>
                    <a:cubicBezTo>
                      <a:pt x="1757" y="118"/>
                      <a:pt x="1777" y="118"/>
                      <a:pt x="1796" y="118"/>
                    </a:cubicBezTo>
                    <a:cubicBezTo>
                      <a:pt x="1796" y="109"/>
                      <a:pt x="1796" y="102"/>
                      <a:pt x="1796" y="94"/>
                    </a:cubicBezTo>
                    <a:cubicBezTo>
                      <a:pt x="1776" y="94"/>
                      <a:pt x="1756" y="94"/>
                      <a:pt x="1736" y="94"/>
                    </a:cubicBezTo>
                    <a:cubicBezTo>
                      <a:pt x="1736" y="102"/>
                      <a:pt x="1736" y="109"/>
                      <a:pt x="1736" y="118"/>
                    </a:cubicBezTo>
                    <a:close/>
                    <a:moveTo>
                      <a:pt x="1848" y="118"/>
                    </a:moveTo>
                    <a:cubicBezTo>
                      <a:pt x="1868" y="118"/>
                      <a:pt x="1888" y="118"/>
                      <a:pt x="1908" y="118"/>
                    </a:cubicBezTo>
                    <a:cubicBezTo>
                      <a:pt x="1908" y="109"/>
                      <a:pt x="1908" y="102"/>
                      <a:pt x="1908" y="94"/>
                    </a:cubicBezTo>
                    <a:cubicBezTo>
                      <a:pt x="1887" y="94"/>
                      <a:pt x="1868" y="94"/>
                      <a:pt x="1848" y="94"/>
                    </a:cubicBezTo>
                    <a:cubicBezTo>
                      <a:pt x="1848" y="103"/>
                      <a:pt x="1848" y="110"/>
                      <a:pt x="1848" y="118"/>
                    </a:cubicBezTo>
                    <a:close/>
                    <a:moveTo>
                      <a:pt x="422" y="95"/>
                    </a:moveTo>
                    <a:cubicBezTo>
                      <a:pt x="401" y="95"/>
                      <a:pt x="381" y="95"/>
                      <a:pt x="362" y="95"/>
                    </a:cubicBezTo>
                    <a:cubicBezTo>
                      <a:pt x="362" y="103"/>
                      <a:pt x="362" y="110"/>
                      <a:pt x="362" y="118"/>
                    </a:cubicBezTo>
                    <a:cubicBezTo>
                      <a:pt x="383" y="118"/>
                      <a:pt x="402" y="118"/>
                      <a:pt x="422" y="118"/>
                    </a:cubicBezTo>
                    <a:cubicBezTo>
                      <a:pt x="422" y="110"/>
                      <a:pt x="422" y="103"/>
                      <a:pt x="422" y="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Freeform 51">
                <a:extLst>
                  <a:ext uri="{FF2B5EF4-FFF2-40B4-BE49-F238E27FC236}">
                    <a16:creationId xmlns:a16="http://schemas.microsoft.com/office/drawing/2014/main" id="{25C0257F-B62F-E840-B906-4EDE8CEF7349}"/>
                  </a:ext>
                </a:extLst>
              </p:cNvPr>
              <p:cNvSpPr>
                <a:spLocks noEditPoints="1"/>
              </p:cNvSpPr>
              <p:nvPr/>
            </p:nvSpPr>
            <p:spPr bwMode="auto">
              <a:xfrm>
                <a:off x="5554874" y="2951463"/>
                <a:ext cx="1080787" cy="148539"/>
              </a:xfrm>
              <a:custGeom>
                <a:avLst/>
                <a:gdLst>
                  <a:gd name="T0" fmla="*/ 0 w 2219"/>
                  <a:gd name="T1" fmla="*/ 96 h 305"/>
                  <a:gd name="T2" fmla="*/ 88 w 2219"/>
                  <a:gd name="T3" fmla="*/ 160 h 305"/>
                  <a:gd name="T4" fmla="*/ 289 w 2219"/>
                  <a:gd name="T5" fmla="*/ 117 h 305"/>
                  <a:gd name="T6" fmla="*/ 349 w 2219"/>
                  <a:gd name="T7" fmla="*/ 8 h 305"/>
                  <a:gd name="T8" fmla="*/ 419 w 2219"/>
                  <a:gd name="T9" fmla="*/ 121 h 305"/>
                  <a:gd name="T10" fmla="*/ 521 w 2219"/>
                  <a:gd name="T11" fmla="*/ 187 h 305"/>
                  <a:gd name="T12" fmla="*/ 588 w 2219"/>
                  <a:gd name="T13" fmla="*/ 174 h 305"/>
                  <a:gd name="T14" fmla="*/ 666 w 2219"/>
                  <a:gd name="T15" fmla="*/ 127 h 305"/>
                  <a:gd name="T16" fmla="*/ 664 w 2219"/>
                  <a:gd name="T17" fmla="*/ 121 h 305"/>
                  <a:gd name="T18" fmla="*/ 428 w 2219"/>
                  <a:gd name="T19" fmla="*/ 121 h 305"/>
                  <a:gd name="T20" fmla="*/ 427 w 2219"/>
                  <a:gd name="T21" fmla="*/ 99 h 305"/>
                  <a:gd name="T22" fmla="*/ 1790 w 2219"/>
                  <a:gd name="T23" fmla="*/ 99 h 305"/>
                  <a:gd name="T24" fmla="*/ 1775 w 2219"/>
                  <a:gd name="T25" fmla="*/ 121 h 305"/>
                  <a:gd name="T26" fmla="*/ 1567 w 2219"/>
                  <a:gd name="T27" fmla="*/ 121 h 305"/>
                  <a:gd name="T28" fmla="*/ 1545 w 2219"/>
                  <a:gd name="T29" fmla="*/ 121 h 305"/>
                  <a:gd name="T30" fmla="*/ 1785 w 2219"/>
                  <a:gd name="T31" fmla="*/ 132 h 305"/>
                  <a:gd name="T32" fmla="*/ 1855 w 2219"/>
                  <a:gd name="T33" fmla="*/ 19 h 305"/>
                  <a:gd name="T34" fmla="*/ 1865 w 2219"/>
                  <a:gd name="T35" fmla="*/ 0 h 305"/>
                  <a:gd name="T36" fmla="*/ 1884 w 2219"/>
                  <a:gd name="T37" fmla="*/ 45 h 305"/>
                  <a:gd name="T38" fmla="*/ 1947 w 2219"/>
                  <a:gd name="T39" fmla="*/ 141 h 305"/>
                  <a:gd name="T40" fmla="*/ 2096 w 2219"/>
                  <a:gd name="T41" fmla="*/ 174 h 305"/>
                  <a:gd name="T42" fmla="*/ 2189 w 2219"/>
                  <a:gd name="T43" fmla="*/ 118 h 305"/>
                  <a:gd name="T44" fmla="*/ 2219 w 2219"/>
                  <a:gd name="T45" fmla="*/ 92 h 305"/>
                  <a:gd name="T46" fmla="*/ 2161 w 2219"/>
                  <a:gd name="T47" fmla="*/ 217 h 305"/>
                  <a:gd name="T48" fmla="*/ 2125 w 2219"/>
                  <a:gd name="T49" fmla="*/ 254 h 305"/>
                  <a:gd name="T50" fmla="*/ 1992 w 2219"/>
                  <a:gd name="T51" fmla="*/ 305 h 305"/>
                  <a:gd name="T52" fmla="*/ 183 w 2219"/>
                  <a:gd name="T53" fmla="*/ 305 h 305"/>
                  <a:gd name="T54" fmla="*/ 108 w 2219"/>
                  <a:gd name="T55" fmla="*/ 277 h 305"/>
                  <a:gd name="T56" fmla="*/ 0 w 2219"/>
                  <a:gd name="T57" fmla="*/ 96 h 305"/>
                  <a:gd name="T58" fmla="*/ 1515 w 2219"/>
                  <a:gd name="T59" fmla="*/ 269 h 305"/>
                  <a:gd name="T60" fmla="*/ 1515 w 2219"/>
                  <a:gd name="T61" fmla="*/ 175 h 305"/>
                  <a:gd name="T62" fmla="*/ 1525 w 2219"/>
                  <a:gd name="T63" fmla="*/ 149 h 305"/>
                  <a:gd name="T64" fmla="*/ 1480 w 2219"/>
                  <a:gd name="T65" fmla="*/ 121 h 305"/>
                  <a:gd name="T66" fmla="*/ 715 w 2219"/>
                  <a:gd name="T67" fmla="*/ 121 h 305"/>
                  <a:gd name="T68" fmla="*/ 684 w 2219"/>
                  <a:gd name="T69" fmla="*/ 157 h 305"/>
                  <a:gd name="T70" fmla="*/ 699 w 2219"/>
                  <a:gd name="T71" fmla="*/ 160 h 305"/>
                  <a:gd name="T72" fmla="*/ 699 w 2219"/>
                  <a:gd name="T73" fmla="*/ 269 h 305"/>
                  <a:gd name="T74" fmla="*/ 679 w 2219"/>
                  <a:gd name="T75" fmla="*/ 269 h 305"/>
                  <a:gd name="T76" fmla="*/ 679 w 2219"/>
                  <a:gd name="T77" fmla="*/ 168 h 305"/>
                  <a:gd name="T78" fmla="*/ 657 w 2219"/>
                  <a:gd name="T79" fmla="*/ 268 h 305"/>
                  <a:gd name="T80" fmla="*/ 637 w 2219"/>
                  <a:gd name="T81" fmla="*/ 268 h 305"/>
                  <a:gd name="T82" fmla="*/ 637 w 2219"/>
                  <a:gd name="T83" fmla="*/ 231 h 305"/>
                  <a:gd name="T84" fmla="*/ 633 w 2219"/>
                  <a:gd name="T85" fmla="*/ 230 h 305"/>
                  <a:gd name="T86" fmla="*/ 603 w 2219"/>
                  <a:gd name="T87" fmla="*/ 276 h 305"/>
                  <a:gd name="T88" fmla="*/ 1616 w 2219"/>
                  <a:gd name="T89" fmla="*/ 276 h 305"/>
                  <a:gd name="T90" fmla="*/ 1581 w 2219"/>
                  <a:gd name="T91" fmla="*/ 232 h 305"/>
                  <a:gd name="T92" fmla="*/ 1576 w 2219"/>
                  <a:gd name="T93" fmla="*/ 234 h 305"/>
                  <a:gd name="T94" fmla="*/ 1576 w 2219"/>
                  <a:gd name="T95" fmla="*/ 269 h 305"/>
                  <a:gd name="T96" fmla="*/ 1558 w 2219"/>
                  <a:gd name="T97" fmla="*/ 269 h 305"/>
                  <a:gd name="T98" fmla="*/ 1535 w 2219"/>
                  <a:gd name="T99" fmla="*/ 175 h 305"/>
                  <a:gd name="T100" fmla="*/ 1535 w 2219"/>
                  <a:gd name="T101" fmla="*/ 269 h 305"/>
                  <a:gd name="T102" fmla="*/ 1515 w 2219"/>
                  <a:gd name="T103" fmla="*/ 269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219" h="305">
                    <a:moveTo>
                      <a:pt x="0" y="96"/>
                    </a:moveTo>
                    <a:cubicBezTo>
                      <a:pt x="30" y="118"/>
                      <a:pt x="58" y="142"/>
                      <a:pt x="88" y="160"/>
                    </a:cubicBezTo>
                    <a:cubicBezTo>
                      <a:pt x="167" y="205"/>
                      <a:pt x="236" y="191"/>
                      <a:pt x="289" y="117"/>
                    </a:cubicBezTo>
                    <a:cubicBezTo>
                      <a:pt x="314" y="82"/>
                      <a:pt x="331" y="42"/>
                      <a:pt x="349" y="8"/>
                    </a:cubicBezTo>
                    <a:cubicBezTo>
                      <a:pt x="371" y="43"/>
                      <a:pt x="393" y="83"/>
                      <a:pt x="419" y="121"/>
                    </a:cubicBezTo>
                    <a:cubicBezTo>
                      <a:pt x="444" y="156"/>
                      <a:pt x="476" y="185"/>
                      <a:pt x="521" y="187"/>
                    </a:cubicBezTo>
                    <a:cubicBezTo>
                      <a:pt x="544" y="188"/>
                      <a:pt x="568" y="183"/>
                      <a:pt x="588" y="174"/>
                    </a:cubicBezTo>
                    <a:cubicBezTo>
                      <a:pt x="616" y="162"/>
                      <a:pt x="640" y="143"/>
                      <a:pt x="666" y="127"/>
                    </a:cubicBezTo>
                    <a:cubicBezTo>
                      <a:pt x="665" y="125"/>
                      <a:pt x="664" y="123"/>
                      <a:pt x="664" y="121"/>
                    </a:cubicBezTo>
                    <a:cubicBezTo>
                      <a:pt x="586" y="121"/>
                      <a:pt x="508" y="121"/>
                      <a:pt x="428" y="121"/>
                    </a:cubicBezTo>
                    <a:cubicBezTo>
                      <a:pt x="428" y="113"/>
                      <a:pt x="428" y="108"/>
                      <a:pt x="427" y="99"/>
                    </a:cubicBezTo>
                    <a:cubicBezTo>
                      <a:pt x="882" y="99"/>
                      <a:pt x="1337" y="99"/>
                      <a:pt x="1790" y="99"/>
                    </a:cubicBezTo>
                    <a:cubicBezTo>
                      <a:pt x="1796" y="115"/>
                      <a:pt x="1791" y="121"/>
                      <a:pt x="1775" y="121"/>
                    </a:cubicBezTo>
                    <a:cubicBezTo>
                      <a:pt x="1706" y="121"/>
                      <a:pt x="1637" y="121"/>
                      <a:pt x="1567" y="121"/>
                    </a:cubicBezTo>
                    <a:cubicBezTo>
                      <a:pt x="1560" y="121"/>
                      <a:pt x="1553" y="121"/>
                      <a:pt x="1545" y="121"/>
                    </a:cubicBezTo>
                    <a:cubicBezTo>
                      <a:pt x="1609" y="207"/>
                      <a:pt x="1718" y="213"/>
                      <a:pt x="1785" y="132"/>
                    </a:cubicBezTo>
                    <a:cubicBezTo>
                      <a:pt x="1813" y="98"/>
                      <a:pt x="1832" y="57"/>
                      <a:pt x="1855" y="19"/>
                    </a:cubicBezTo>
                    <a:cubicBezTo>
                      <a:pt x="1858" y="14"/>
                      <a:pt x="1861" y="9"/>
                      <a:pt x="1865" y="0"/>
                    </a:cubicBezTo>
                    <a:cubicBezTo>
                      <a:pt x="1872" y="17"/>
                      <a:pt x="1876" y="32"/>
                      <a:pt x="1884" y="45"/>
                    </a:cubicBezTo>
                    <a:cubicBezTo>
                      <a:pt x="1904" y="78"/>
                      <a:pt x="1922" y="113"/>
                      <a:pt x="1947" y="141"/>
                    </a:cubicBezTo>
                    <a:cubicBezTo>
                      <a:pt x="1987" y="186"/>
                      <a:pt x="2040" y="198"/>
                      <a:pt x="2096" y="174"/>
                    </a:cubicBezTo>
                    <a:cubicBezTo>
                      <a:pt x="2129" y="160"/>
                      <a:pt x="2159" y="138"/>
                      <a:pt x="2189" y="118"/>
                    </a:cubicBezTo>
                    <a:cubicBezTo>
                      <a:pt x="2199" y="112"/>
                      <a:pt x="2207" y="102"/>
                      <a:pt x="2219" y="92"/>
                    </a:cubicBezTo>
                    <a:cubicBezTo>
                      <a:pt x="2211" y="142"/>
                      <a:pt x="2191" y="182"/>
                      <a:pt x="2161" y="217"/>
                    </a:cubicBezTo>
                    <a:cubicBezTo>
                      <a:pt x="2150" y="230"/>
                      <a:pt x="2137" y="242"/>
                      <a:pt x="2125" y="254"/>
                    </a:cubicBezTo>
                    <a:cubicBezTo>
                      <a:pt x="2088" y="289"/>
                      <a:pt x="2047" y="305"/>
                      <a:pt x="1992" y="305"/>
                    </a:cubicBezTo>
                    <a:cubicBezTo>
                      <a:pt x="1389" y="303"/>
                      <a:pt x="786" y="303"/>
                      <a:pt x="183" y="305"/>
                    </a:cubicBezTo>
                    <a:cubicBezTo>
                      <a:pt x="150" y="305"/>
                      <a:pt x="130" y="294"/>
                      <a:pt x="108" y="277"/>
                    </a:cubicBezTo>
                    <a:cubicBezTo>
                      <a:pt x="50" y="229"/>
                      <a:pt x="13" y="170"/>
                      <a:pt x="0" y="96"/>
                    </a:cubicBezTo>
                    <a:close/>
                    <a:moveTo>
                      <a:pt x="1515" y="269"/>
                    </a:moveTo>
                    <a:cubicBezTo>
                      <a:pt x="1515" y="237"/>
                      <a:pt x="1514" y="206"/>
                      <a:pt x="1515" y="175"/>
                    </a:cubicBezTo>
                    <a:cubicBezTo>
                      <a:pt x="1515" y="168"/>
                      <a:pt x="1521" y="160"/>
                      <a:pt x="1525" y="149"/>
                    </a:cubicBezTo>
                    <a:cubicBezTo>
                      <a:pt x="1515" y="121"/>
                      <a:pt x="1515" y="121"/>
                      <a:pt x="1480" y="121"/>
                    </a:cubicBezTo>
                    <a:cubicBezTo>
                      <a:pt x="1225" y="121"/>
                      <a:pt x="970" y="121"/>
                      <a:pt x="715" y="121"/>
                    </a:cubicBezTo>
                    <a:cubicBezTo>
                      <a:pt x="697" y="121"/>
                      <a:pt x="682" y="138"/>
                      <a:pt x="684" y="157"/>
                    </a:cubicBezTo>
                    <a:cubicBezTo>
                      <a:pt x="689" y="158"/>
                      <a:pt x="694" y="159"/>
                      <a:pt x="699" y="160"/>
                    </a:cubicBezTo>
                    <a:cubicBezTo>
                      <a:pt x="699" y="197"/>
                      <a:pt x="699" y="232"/>
                      <a:pt x="699" y="269"/>
                    </a:cubicBezTo>
                    <a:cubicBezTo>
                      <a:pt x="692" y="269"/>
                      <a:pt x="686" y="269"/>
                      <a:pt x="679" y="269"/>
                    </a:cubicBezTo>
                    <a:cubicBezTo>
                      <a:pt x="679" y="235"/>
                      <a:pt x="679" y="203"/>
                      <a:pt x="679" y="168"/>
                    </a:cubicBezTo>
                    <a:cubicBezTo>
                      <a:pt x="647" y="198"/>
                      <a:pt x="664" y="235"/>
                      <a:pt x="657" y="268"/>
                    </a:cubicBezTo>
                    <a:cubicBezTo>
                      <a:pt x="651" y="268"/>
                      <a:pt x="645" y="268"/>
                      <a:pt x="637" y="268"/>
                    </a:cubicBezTo>
                    <a:cubicBezTo>
                      <a:pt x="637" y="255"/>
                      <a:pt x="637" y="243"/>
                      <a:pt x="637" y="231"/>
                    </a:cubicBezTo>
                    <a:cubicBezTo>
                      <a:pt x="636" y="231"/>
                      <a:pt x="635" y="230"/>
                      <a:pt x="633" y="230"/>
                    </a:cubicBezTo>
                    <a:cubicBezTo>
                      <a:pt x="624" y="245"/>
                      <a:pt x="614" y="260"/>
                      <a:pt x="603" y="276"/>
                    </a:cubicBezTo>
                    <a:cubicBezTo>
                      <a:pt x="942" y="276"/>
                      <a:pt x="1277" y="276"/>
                      <a:pt x="1616" y="276"/>
                    </a:cubicBezTo>
                    <a:cubicBezTo>
                      <a:pt x="1603" y="260"/>
                      <a:pt x="1592" y="246"/>
                      <a:pt x="1581" y="232"/>
                    </a:cubicBezTo>
                    <a:cubicBezTo>
                      <a:pt x="1579" y="233"/>
                      <a:pt x="1578" y="234"/>
                      <a:pt x="1576" y="234"/>
                    </a:cubicBezTo>
                    <a:cubicBezTo>
                      <a:pt x="1576" y="245"/>
                      <a:pt x="1576" y="257"/>
                      <a:pt x="1576" y="269"/>
                    </a:cubicBezTo>
                    <a:cubicBezTo>
                      <a:pt x="1569" y="269"/>
                      <a:pt x="1564" y="269"/>
                      <a:pt x="1558" y="269"/>
                    </a:cubicBezTo>
                    <a:cubicBezTo>
                      <a:pt x="1550" y="238"/>
                      <a:pt x="1568" y="202"/>
                      <a:pt x="1535" y="175"/>
                    </a:cubicBezTo>
                    <a:cubicBezTo>
                      <a:pt x="1535" y="208"/>
                      <a:pt x="1535" y="238"/>
                      <a:pt x="1535" y="269"/>
                    </a:cubicBezTo>
                    <a:cubicBezTo>
                      <a:pt x="1528" y="269"/>
                      <a:pt x="1523" y="269"/>
                      <a:pt x="1515" y="26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Freeform 52">
                <a:extLst>
                  <a:ext uri="{FF2B5EF4-FFF2-40B4-BE49-F238E27FC236}">
                    <a16:creationId xmlns:a16="http://schemas.microsoft.com/office/drawing/2014/main" id="{1F303322-365A-4E45-8AB5-85C59D44AE9B}"/>
                  </a:ext>
                </a:extLst>
              </p:cNvPr>
              <p:cNvSpPr>
                <a:spLocks/>
              </p:cNvSpPr>
              <p:nvPr/>
            </p:nvSpPr>
            <p:spPr bwMode="auto">
              <a:xfrm>
                <a:off x="5837303" y="2706535"/>
                <a:ext cx="518860" cy="273346"/>
              </a:xfrm>
              <a:custGeom>
                <a:avLst/>
                <a:gdLst>
                  <a:gd name="T0" fmla="*/ 372 w 1065"/>
                  <a:gd name="T1" fmla="*/ 235 h 561"/>
                  <a:gd name="T2" fmla="*/ 412 w 1065"/>
                  <a:gd name="T3" fmla="*/ 264 h 561"/>
                  <a:gd name="T4" fmla="*/ 474 w 1065"/>
                  <a:gd name="T5" fmla="*/ 264 h 561"/>
                  <a:gd name="T6" fmla="*/ 494 w 1065"/>
                  <a:gd name="T7" fmla="*/ 237 h 561"/>
                  <a:gd name="T8" fmla="*/ 486 w 1065"/>
                  <a:gd name="T9" fmla="*/ 134 h 561"/>
                  <a:gd name="T10" fmla="*/ 487 w 1065"/>
                  <a:gd name="T11" fmla="*/ 124 h 561"/>
                  <a:gd name="T12" fmla="*/ 488 w 1065"/>
                  <a:gd name="T13" fmla="*/ 49 h 561"/>
                  <a:gd name="T14" fmla="*/ 495 w 1065"/>
                  <a:gd name="T15" fmla="*/ 27 h 561"/>
                  <a:gd name="T16" fmla="*/ 508 w 1065"/>
                  <a:gd name="T17" fmla="*/ 0 h 561"/>
                  <a:gd name="T18" fmla="*/ 547 w 1065"/>
                  <a:gd name="T19" fmla="*/ 0 h 561"/>
                  <a:gd name="T20" fmla="*/ 560 w 1065"/>
                  <a:gd name="T21" fmla="*/ 34 h 561"/>
                  <a:gd name="T22" fmla="*/ 555 w 1065"/>
                  <a:gd name="T23" fmla="*/ 71 h 561"/>
                  <a:gd name="T24" fmla="*/ 553 w 1065"/>
                  <a:gd name="T25" fmla="*/ 95 h 561"/>
                  <a:gd name="T26" fmla="*/ 559 w 1065"/>
                  <a:gd name="T27" fmla="*/ 221 h 561"/>
                  <a:gd name="T28" fmla="*/ 589 w 1065"/>
                  <a:gd name="T29" fmla="*/ 264 h 561"/>
                  <a:gd name="T30" fmla="*/ 667 w 1065"/>
                  <a:gd name="T31" fmla="*/ 263 h 561"/>
                  <a:gd name="T32" fmla="*/ 684 w 1065"/>
                  <a:gd name="T33" fmla="*/ 255 h 561"/>
                  <a:gd name="T34" fmla="*/ 719 w 1065"/>
                  <a:gd name="T35" fmla="*/ 236 h 561"/>
                  <a:gd name="T36" fmla="*/ 735 w 1065"/>
                  <a:gd name="T37" fmla="*/ 236 h 561"/>
                  <a:gd name="T38" fmla="*/ 735 w 1065"/>
                  <a:gd name="T39" fmla="*/ 287 h 561"/>
                  <a:gd name="T40" fmla="*/ 731 w 1065"/>
                  <a:gd name="T41" fmla="*/ 295 h 561"/>
                  <a:gd name="T42" fmla="*/ 716 w 1065"/>
                  <a:gd name="T43" fmla="*/ 309 h 561"/>
                  <a:gd name="T44" fmla="*/ 716 w 1065"/>
                  <a:gd name="T45" fmla="*/ 369 h 561"/>
                  <a:gd name="T46" fmla="*/ 726 w 1065"/>
                  <a:gd name="T47" fmla="*/ 377 h 561"/>
                  <a:gd name="T48" fmla="*/ 841 w 1065"/>
                  <a:gd name="T49" fmla="*/ 371 h 561"/>
                  <a:gd name="T50" fmla="*/ 890 w 1065"/>
                  <a:gd name="T51" fmla="*/ 331 h 561"/>
                  <a:gd name="T52" fmla="*/ 882 w 1065"/>
                  <a:gd name="T53" fmla="*/ 401 h 561"/>
                  <a:gd name="T54" fmla="*/ 921 w 1065"/>
                  <a:gd name="T55" fmla="*/ 460 h 561"/>
                  <a:gd name="T56" fmla="*/ 1043 w 1065"/>
                  <a:gd name="T57" fmla="*/ 452 h 561"/>
                  <a:gd name="T58" fmla="*/ 1065 w 1065"/>
                  <a:gd name="T59" fmla="*/ 438 h 561"/>
                  <a:gd name="T60" fmla="*/ 998 w 1065"/>
                  <a:gd name="T61" fmla="*/ 529 h 561"/>
                  <a:gd name="T62" fmla="*/ 934 w 1065"/>
                  <a:gd name="T63" fmla="*/ 534 h 561"/>
                  <a:gd name="T64" fmla="*/ 931 w 1065"/>
                  <a:gd name="T65" fmla="*/ 532 h 561"/>
                  <a:gd name="T66" fmla="*/ 771 w 1065"/>
                  <a:gd name="T67" fmla="*/ 488 h 561"/>
                  <a:gd name="T68" fmla="*/ 243 w 1065"/>
                  <a:gd name="T69" fmla="*/ 489 h 561"/>
                  <a:gd name="T70" fmla="*/ 212 w 1065"/>
                  <a:gd name="T71" fmla="*/ 498 h 561"/>
                  <a:gd name="T72" fmla="*/ 144 w 1065"/>
                  <a:gd name="T73" fmla="*/ 541 h 561"/>
                  <a:gd name="T74" fmla="*/ 53 w 1065"/>
                  <a:gd name="T75" fmla="*/ 527 h 561"/>
                  <a:gd name="T76" fmla="*/ 33 w 1065"/>
                  <a:gd name="T77" fmla="*/ 497 h 561"/>
                  <a:gd name="T78" fmla="*/ 0 w 1065"/>
                  <a:gd name="T79" fmla="*/ 437 h 561"/>
                  <a:gd name="T80" fmla="*/ 101 w 1065"/>
                  <a:gd name="T81" fmla="*/ 469 h 561"/>
                  <a:gd name="T82" fmla="*/ 137 w 1065"/>
                  <a:gd name="T83" fmla="*/ 464 h 561"/>
                  <a:gd name="T84" fmla="*/ 175 w 1065"/>
                  <a:gd name="T85" fmla="*/ 417 h 561"/>
                  <a:gd name="T86" fmla="*/ 175 w 1065"/>
                  <a:gd name="T87" fmla="*/ 328 h 561"/>
                  <a:gd name="T88" fmla="*/ 189 w 1065"/>
                  <a:gd name="T89" fmla="*/ 341 h 561"/>
                  <a:gd name="T90" fmla="*/ 247 w 1065"/>
                  <a:gd name="T91" fmla="*/ 384 h 561"/>
                  <a:gd name="T92" fmla="*/ 338 w 1065"/>
                  <a:gd name="T93" fmla="*/ 368 h 561"/>
                  <a:gd name="T94" fmla="*/ 342 w 1065"/>
                  <a:gd name="T95" fmla="*/ 358 h 561"/>
                  <a:gd name="T96" fmla="*/ 339 w 1065"/>
                  <a:gd name="T97" fmla="*/ 312 h 561"/>
                  <a:gd name="T98" fmla="*/ 338 w 1065"/>
                  <a:gd name="T99" fmla="*/ 306 h 561"/>
                  <a:gd name="T100" fmla="*/ 318 w 1065"/>
                  <a:gd name="T101" fmla="*/ 235 h 561"/>
                  <a:gd name="T102" fmla="*/ 372 w 1065"/>
                  <a:gd name="T103" fmla="*/ 235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065" h="561">
                    <a:moveTo>
                      <a:pt x="372" y="235"/>
                    </a:moveTo>
                    <a:cubicBezTo>
                      <a:pt x="374" y="260"/>
                      <a:pt x="389" y="266"/>
                      <a:pt x="412" y="264"/>
                    </a:cubicBezTo>
                    <a:cubicBezTo>
                      <a:pt x="432" y="262"/>
                      <a:pt x="453" y="264"/>
                      <a:pt x="474" y="264"/>
                    </a:cubicBezTo>
                    <a:cubicBezTo>
                      <a:pt x="492" y="263"/>
                      <a:pt x="496" y="255"/>
                      <a:pt x="494" y="237"/>
                    </a:cubicBezTo>
                    <a:cubicBezTo>
                      <a:pt x="489" y="202"/>
                      <a:pt x="488" y="168"/>
                      <a:pt x="486" y="134"/>
                    </a:cubicBezTo>
                    <a:cubicBezTo>
                      <a:pt x="485" y="130"/>
                      <a:pt x="485" y="127"/>
                      <a:pt x="487" y="124"/>
                    </a:cubicBezTo>
                    <a:cubicBezTo>
                      <a:pt x="497" y="99"/>
                      <a:pt x="506" y="75"/>
                      <a:pt x="488" y="49"/>
                    </a:cubicBezTo>
                    <a:cubicBezTo>
                      <a:pt x="485" y="45"/>
                      <a:pt x="492" y="35"/>
                      <a:pt x="495" y="27"/>
                    </a:cubicBezTo>
                    <a:cubicBezTo>
                      <a:pt x="499" y="19"/>
                      <a:pt x="503" y="11"/>
                      <a:pt x="508" y="0"/>
                    </a:cubicBezTo>
                    <a:cubicBezTo>
                      <a:pt x="520" y="0"/>
                      <a:pt x="534" y="0"/>
                      <a:pt x="547" y="0"/>
                    </a:cubicBezTo>
                    <a:cubicBezTo>
                      <a:pt x="551" y="12"/>
                      <a:pt x="555" y="23"/>
                      <a:pt x="560" y="34"/>
                    </a:cubicBezTo>
                    <a:cubicBezTo>
                      <a:pt x="566" y="48"/>
                      <a:pt x="566" y="60"/>
                      <a:pt x="555" y="71"/>
                    </a:cubicBezTo>
                    <a:cubicBezTo>
                      <a:pt x="546" y="79"/>
                      <a:pt x="548" y="86"/>
                      <a:pt x="553" y="95"/>
                    </a:cubicBezTo>
                    <a:cubicBezTo>
                      <a:pt x="575" y="136"/>
                      <a:pt x="572" y="179"/>
                      <a:pt x="559" y="221"/>
                    </a:cubicBezTo>
                    <a:cubicBezTo>
                      <a:pt x="550" y="252"/>
                      <a:pt x="556" y="264"/>
                      <a:pt x="589" y="264"/>
                    </a:cubicBezTo>
                    <a:cubicBezTo>
                      <a:pt x="615" y="264"/>
                      <a:pt x="641" y="264"/>
                      <a:pt x="667" y="263"/>
                    </a:cubicBezTo>
                    <a:cubicBezTo>
                      <a:pt x="673" y="263"/>
                      <a:pt x="684" y="259"/>
                      <a:pt x="684" y="255"/>
                    </a:cubicBezTo>
                    <a:cubicBezTo>
                      <a:pt x="689" y="234"/>
                      <a:pt x="704" y="236"/>
                      <a:pt x="719" y="236"/>
                    </a:cubicBezTo>
                    <a:cubicBezTo>
                      <a:pt x="724" y="236"/>
                      <a:pt x="729" y="236"/>
                      <a:pt x="735" y="236"/>
                    </a:cubicBezTo>
                    <a:cubicBezTo>
                      <a:pt x="735" y="254"/>
                      <a:pt x="736" y="270"/>
                      <a:pt x="735" y="287"/>
                    </a:cubicBezTo>
                    <a:cubicBezTo>
                      <a:pt x="735" y="289"/>
                      <a:pt x="733" y="292"/>
                      <a:pt x="731" y="295"/>
                    </a:cubicBezTo>
                    <a:cubicBezTo>
                      <a:pt x="726" y="300"/>
                      <a:pt x="716" y="304"/>
                      <a:pt x="716" y="309"/>
                    </a:cubicBezTo>
                    <a:cubicBezTo>
                      <a:pt x="714" y="329"/>
                      <a:pt x="715" y="349"/>
                      <a:pt x="716" y="369"/>
                    </a:cubicBezTo>
                    <a:cubicBezTo>
                      <a:pt x="716" y="372"/>
                      <a:pt x="722" y="375"/>
                      <a:pt x="726" y="377"/>
                    </a:cubicBezTo>
                    <a:cubicBezTo>
                      <a:pt x="765" y="397"/>
                      <a:pt x="804" y="398"/>
                      <a:pt x="841" y="371"/>
                    </a:cubicBezTo>
                    <a:cubicBezTo>
                      <a:pt x="857" y="358"/>
                      <a:pt x="873" y="345"/>
                      <a:pt x="890" y="331"/>
                    </a:cubicBezTo>
                    <a:cubicBezTo>
                      <a:pt x="887" y="356"/>
                      <a:pt x="884" y="378"/>
                      <a:pt x="882" y="401"/>
                    </a:cubicBezTo>
                    <a:cubicBezTo>
                      <a:pt x="880" y="434"/>
                      <a:pt x="890" y="448"/>
                      <a:pt x="921" y="460"/>
                    </a:cubicBezTo>
                    <a:cubicBezTo>
                      <a:pt x="963" y="477"/>
                      <a:pt x="1004" y="478"/>
                      <a:pt x="1043" y="452"/>
                    </a:cubicBezTo>
                    <a:cubicBezTo>
                      <a:pt x="1048" y="448"/>
                      <a:pt x="1054" y="445"/>
                      <a:pt x="1065" y="438"/>
                    </a:cubicBezTo>
                    <a:cubicBezTo>
                      <a:pt x="1044" y="475"/>
                      <a:pt x="1027" y="507"/>
                      <a:pt x="998" y="529"/>
                    </a:cubicBezTo>
                    <a:cubicBezTo>
                      <a:pt x="978" y="545"/>
                      <a:pt x="957" y="545"/>
                      <a:pt x="934" y="534"/>
                    </a:cubicBezTo>
                    <a:cubicBezTo>
                      <a:pt x="933" y="533"/>
                      <a:pt x="932" y="533"/>
                      <a:pt x="931" y="532"/>
                    </a:cubicBezTo>
                    <a:cubicBezTo>
                      <a:pt x="884" y="492"/>
                      <a:pt x="830" y="487"/>
                      <a:pt x="771" y="488"/>
                    </a:cubicBezTo>
                    <a:cubicBezTo>
                      <a:pt x="595" y="491"/>
                      <a:pt x="419" y="489"/>
                      <a:pt x="243" y="489"/>
                    </a:cubicBezTo>
                    <a:cubicBezTo>
                      <a:pt x="233" y="489"/>
                      <a:pt x="221" y="493"/>
                      <a:pt x="212" y="498"/>
                    </a:cubicBezTo>
                    <a:cubicBezTo>
                      <a:pt x="189" y="512"/>
                      <a:pt x="167" y="527"/>
                      <a:pt x="144" y="541"/>
                    </a:cubicBezTo>
                    <a:cubicBezTo>
                      <a:pt x="112" y="561"/>
                      <a:pt x="77" y="556"/>
                      <a:pt x="53" y="527"/>
                    </a:cubicBezTo>
                    <a:cubicBezTo>
                      <a:pt x="46" y="517"/>
                      <a:pt x="39" y="507"/>
                      <a:pt x="33" y="497"/>
                    </a:cubicBezTo>
                    <a:cubicBezTo>
                      <a:pt x="23" y="479"/>
                      <a:pt x="13" y="460"/>
                      <a:pt x="0" y="437"/>
                    </a:cubicBezTo>
                    <a:cubicBezTo>
                      <a:pt x="35" y="457"/>
                      <a:pt x="65" y="474"/>
                      <a:pt x="101" y="469"/>
                    </a:cubicBezTo>
                    <a:cubicBezTo>
                      <a:pt x="113" y="467"/>
                      <a:pt x="125" y="467"/>
                      <a:pt x="137" y="464"/>
                    </a:cubicBezTo>
                    <a:cubicBezTo>
                      <a:pt x="166" y="458"/>
                      <a:pt x="175" y="447"/>
                      <a:pt x="175" y="417"/>
                    </a:cubicBezTo>
                    <a:cubicBezTo>
                      <a:pt x="175" y="388"/>
                      <a:pt x="175" y="359"/>
                      <a:pt x="175" y="328"/>
                    </a:cubicBezTo>
                    <a:cubicBezTo>
                      <a:pt x="179" y="332"/>
                      <a:pt x="184" y="337"/>
                      <a:pt x="189" y="341"/>
                    </a:cubicBezTo>
                    <a:cubicBezTo>
                      <a:pt x="208" y="356"/>
                      <a:pt x="227" y="371"/>
                      <a:pt x="247" y="384"/>
                    </a:cubicBezTo>
                    <a:cubicBezTo>
                      <a:pt x="274" y="400"/>
                      <a:pt x="317" y="392"/>
                      <a:pt x="338" y="368"/>
                    </a:cubicBezTo>
                    <a:cubicBezTo>
                      <a:pt x="341" y="365"/>
                      <a:pt x="343" y="361"/>
                      <a:pt x="342" y="358"/>
                    </a:cubicBezTo>
                    <a:cubicBezTo>
                      <a:pt x="342" y="342"/>
                      <a:pt x="341" y="327"/>
                      <a:pt x="339" y="312"/>
                    </a:cubicBezTo>
                    <a:cubicBezTo>
                      <a:pt x="339" y="310"/>
                      <a:pt x="339" y="306"/>
                      <a:pt x="338" y="306"/>
                    </a:cubicBezTo>
                    <a:cubicBezTo>
                      <a:pt x="304" y="290"/>
                      <a:pt x="326" y="260"/>
                      <a:pt x="318" y="235"/>
                    </a:cubicBezTo>
                    <a:cubicBezTo>
                      <a:pt x="336" y="235"/>
                      <a:pt x="353" y="235"/>
                      <a:pt x="372" y="2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Freeform 53">
                <a:extLst>
                  <a:ext uri="{FF2B5EF4-FFF2-40B4-BE49-F238E27FC236}">
                    <a16:creationId xmlns:a16="http://schemas.microsoft.com/office/drawing/2014/main" id="{F46F5D12-77EE-684F-8031-80FE0DA9E363}"/>
                  </a:ext>
                </a:extLst>
              </p:cNvPr>
              <p:cNvSpPr>
                <a:spLocks/>
              </p:cNvSpPr>
              <p:nvPr/>
            </p:nvSpPr>
            <p:spPr bwMode="auto">
              <a:xfrm>
                <a:off x="5633099" y="2552137"/>
                <a:ext cx="924631" cy="479308"/>
              </a:xfrm>
              <a:custGeom>
                <a:avLst/>
                <a:gdLst>
                  <a:gd name="T0" fmla="*/ 30 w 1898"/>
                  <a:gd name="T1" fmla="*/ 973 h 984"/>
                  <a:gd name="T2" fmla="*/ 0 w 1898"/>
                  <a:gd name="T3" fmla="*/ 973 h 984"/>
                  <a:gd name="T4" fmla="*/ 400 w 1898"/>
                  <a:gd name="T5" fmla="*/ 243 h 984"/>
                  <a:gd name="T6" fmla="*/ 1421 w 1898"/>
                  <a:gd name="T7" fmla="*/ 195 h 984"/>
                  <a:gd name="T8" fmla="*/ 1898 w 1898"/>
                  <a:gd name="T9" fmla="*/ 978 h 984"/>
                  <a:gd name="T10" fmla="*/ 1862 w 1898"/>
                  <a:gd name="T11" fmla="*/ 961 h 984"/>
                  <a:gd name="T12" fmla="*/ 1623 w 1898"/>
                  <a:gd name="T13" fmla="*/ 396 h 984"/>
                  <a:gd name="T14" fmla="*/ 1090 w 1898"/>
                  <a:gd name="T15" fmla="*/ 110 h 984"/>
                  <a:gd name="T16" fmla="*/ 52 w 1898"/>
                  <a:gd name="T17" fmla="*/ 826 h 984"/>
                  <a:gd name="T18" fmla="*/ 30 w 1898"/>
                  <a:gd name="T19" fmla="*/ 973 h 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98" h="984">
                    <a:moveTo>
                      <a:pt x="30" y="973"/>
                    </a:moveTo>
                    <a:cubicBezTo>
                      <a:pt x="22" y="973"/>
                      <a:pt x="13" y="973"/>
                      <a:pt x="0" y="973"/>
                    </a:cubicBezTo>
                    <a:cubicBezTo>
                      <a:pt x="21" y="667"/>
                      <a:pt x="149" y="417"/>
                      <a:pt x="400" y="243"/>
                    </a:cubicBezTo>
                    <a:cubicBezTo>
                      <a:pt x="727" y="18"/>
                      <a:pt x="1075" y="0"/>
                      <a:pt x="1421" y="195"/>
                    </a:cubicBezTo>
                    <a:cubicBezTo>
                      <a:pt x="1721" y="365"/>
                      <a:pt x="1872" y="635"/>
                      <a:pt x="1898" y="978"/>
                    </a:cubicBezTo>
                    <a:cubicBezTo>
                      <a:pt x="1869" y="984"/>
                      <a:pt x="1864" y="981"/>
                      <a:pt x="1862" y="961"/>
                    </a:cubicBezTo>
                    <a:cubicBezTo>
                      <a:pt x="1849" y="745"/>
                      <a:pt x="1769" y="556"/>
                      <a:pt x="1623" y="396"/>
                    </a:cubicBezTo>
                    <a:cubicBezTo>
                      <a:pt x="1479" y="239"/>
                      <a:pt x="1301" y="143"/>
                      <a:pt x="1090" y="110"/>
                    </a:cubicBezTo>
                    <a:cubicBezTo>
                      <a:pt x="608" y="35"/>
                      <a:pt x="151" y="350"/>
                      <a:pt x="52" y="826"/>
                    </a:cubicBezTo>
                    <a:cubicBezTo>
                      <a:pt x="42" y="874"/>
                      <a:pt x="37" y="922"/>
                      <a:pt x="30" y="9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Freeform 54">
                <a:extLst>
                  <a:ext uri="{FF2B5EF4-FFF2-40B4-BE49-F238E27FC236}">
                    <a16:creationId xmlns:a16="http://schemas.microsoft.com/office/drawing/2014/main" id="{A0E30292-B3E0-9245-9746-4DA46A09EEA7}"/>
                  </a:ext>
                </a:extLst>
              </p:cNvPr>
              <p:cNvSpPr>
                <a:spLocks/>
              </p:cNvSpPr>
              <p:nvPr/>
            </p:nvSpPr>
            <p:spPr bwMode="auto">
              <a:xfrm>
                <a:off x="5776364" y="3375691"/>
                <a:ext cx="636929" cy="180766"/>
              </a:xfrm>
              <a:custGeom>
                <a:avLst/>
                <a:gdLst>
                  <a:gd name="T0" fmla="*/ 0 w 1307"/>
                  <a:gd name="T1" fmla="*/ 5 h 371"/>
                  <a:gd name="T2" fmla="*/ 65 w 1307"/>
                  <a:gd name="T3" fmla="*/ 22 h 371"/>
                  <a:gd name="T4" fmla="*/ 528 w 1307"/>
                  <a:gd name="T5" fmla="*/ 230 h 371"/>
                  <a:gd name="T6" fmla="*/ 1242 w 1307"/>
                  <a:gd name="T7" fmla="*/ 24 h 371"/>
                  <a:gd name="T8" fmla="*/ 1307 w 1307"/>
                  <a:gd name="T9" fmla="*/ 5 h 371"/>
                  <a:gd name="T10" fmla="*/ 0 w 1307"/>
                  <a:gd name="T11" fmla="*/ 5 h 371"/>
                </a:gdLst>
                <a:ahLst/>
                <a:cxnLst>
                  <a:cxn ang="0">
                    <a:pos x="T0" y="T1"/>
                  </a:cxn>
                  <a:cxn ang="0">
                    <a:pos x="T2" y="T3"/>
                  </a:cxn>
                  <a:cxn ang="0">
                    <a:pos x="T4" y="T5"/>
                  </a:cxn>
                  <a:cxn ang="0">
                    <a:pos x="T6" y="T7"/>
                  </a:cxn>
                  <a:cxn ang="0">
                    <a:pos x="T8" y="T9"/>
                  </a:cxn>
                  <a:cxn ang="0">
                    <a:pos x="T10" y="T11"/>
                  </a:cxn>
                </a:cxnLst>
                <a:rect l="0" t="0" r="r" b="b"/>
                <a:pathLst>
                  <a:path w="1307" h="371">
                    <a:moveTo>
                      <a:pt x="0" y="5"/>
                    </a:moveTo>
                    <a:cubicBezTo>
                      <a:pt x="26" y="0"/>
                      <a:pt x="45" y="6"/>
                      <a:pt x="65" y="22"/>
                    </a:cubicBezTo>
                    <a:cubicBezTo>
                      <a:pt x="199" y="136"/>
                      <a:pt x="354" y="207"/>
                      <a:pt x="528" y="230"/>
                    </a:cubicBezTo>
                    <a:cubicBezTo>
                      <a:pt x="795" y="264"/>
                      <a:pt x="1033" y="195"/>
                      <a:pt x="1242" y="24"/>
                    </a:cubicBezTo>
                    <a:cubicBezTo>
                      <a:pt x="1270" y="1"/>
                      <a:pt x="1271" y="0"/>
                      <a:pt x="1307" y="5"/>
                    </a:cubicBezTo>
                    <a:cubicBezTo>
                      <a:pt x="975" y="346"/>
                      <a:pt x="369" y="371"/>
                      <a:pt x="0"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Freeform 55">
                <a:extLst>
                  <a:ext uri="{FF2B5EF4-FFF2-40B4-BE49-F238E27FC236}">
                    <a16:creationId xmlns:a16="http://schemas.microsoft.com/office/drawing/2014/main" id="{5FDF9352-56CC-CA41-885F-086F36CE16FA}"/>
                  </a:ext>
                </a:extLst>
              </p:cNvPr>
              <p:cNvSpPr>
                <a:spLocks/>
              </p:cNvSpPr>
              <p:nvPr/>
            </p:nvSpPr>
            <p:spPr bwMode="auto">
              <a:xfrm>
                <a:off x="5573332" y="3340827"/>
                <a:ext cx="1049438" cy="9668"/>
              </a:xfrm>
              <a:custGeom>
                <a:avLst/>
                <a:gdLst>
                  <a:gd name="T0" fmla="*/ 2154 w 2154"/>
                  <a:gd name="T1" fmla="*/ 0 h 20"/>
                  <a:gd name="T2" fmla="*/ 2127 w 2154"/>
                  <a:gd name="T3" fmla="*/ 20 h 20"/>
                  <a:gd name="T4" fmla="*/ 28 w 2154"/>
                  <a:gd name="T5" fmla="*/ 20 h 20"/>
                  <a:gd name="T6" fmla="*/ 0 w 2154"/>
                  <a:gd name="T7" fmla="*/ 0 h 20"/>
                  <a:gd name="T8" fmla="*/ 2154 w 2154"/>
                  <a:gd name="T9" fmla="*/ 0 h 20"/>
                </a:gdLst>
                <a:ahLst/>
                <a:cxnLst>
                  <a:cxn ang="0">
                    <a:pos x="T0" y="T1"/>
                  </a:cxn>
                  <a:cxn ang="0">
                    <a:pos x="T2" y="T3"/>
                  </a:cxn>
                  <a:cxn ang="0">
                    <a:pos x="T4" y="T5"/>
                  </a:cxn>
                  <a:cxn ang="0">
                    <a:pos x="T6" y="T7"/>
                  </a:cxn>
                  <a:cxn ang="0">
                    <a:pos x="T8" y="T9"/>
                  </a:cxn>
                </a:cxnLst>
                <a:rect l="0" t="0" r="r" b="b"/>
                <a:pathLst>
                  <a:path w="2154" h="20">
                    <a:moveTo>
                      <a:pt x="2154" y="0"/>
                    </a:moveTo>
                    <a:cubicBezTo>
                      <a:pt x="2150" y="16"/>
                      <a:pt x="2141" y="20"/>
                      <a:pt x="2127" y="20"/>
                    </a:cubicBezTo>
                    <a:cubicBezTo>
                      <a:pt x="1427" y="19"/>
                      <a:pt x="727" y="19"/>
                      <a:pt x="28" y="20"/>
                    </a:cubicBezTo>
                    <a:cubicBezTo>
                      <a:pt x="13" y="20"/>
                      <a:pt x="3" y="17"/>
                      <a:pt x="0" y="0"/>
                    </a:cubicBezTo>
                    <a:cubicBezTo>
                      <a:pt x="718" y="0"/>
                      <a:pt x="1435" y="0"/>
                      <a:pt x="215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Freeform 56">
                <a:extLst>
                  <a:ext uri="{FF2B5EF4-FFF2-40B4-BE49-F238E27FC236}">
                    <a16:creationId xmlns:a16="http://schemas.microsoft.com/office/drawing/2014/main" id="{4673A912-86A3-764A-AEFE-17246A596B22}"/>
                  </a:ext>
                </a:extLst>
              </p:cNvPr>
              <p:cNvSpPr>
                <a:spLocks/>
              </p:cNvSpPr>
              <p:nvPr/>
            </p:nvSpPr>
            <p:spPr bwMode="auto">
              <a:xfrm>
                <a:off x="5585051" y="3363679"/>
                <a:ext cx="1026000" cy="9668"/>
              </a:xfrm>
              <a:custGeom>
                <a:avLst/>
                <a:gdLst>
                  <a:gd name="T0" fmla="*/ 2106 w 2106"/>
                  <a:gd name="T1" fmla="*/ 0 h 20"/>
                  <a:gd name="T2" fmla="*/ 2080 w 2106"/>
                  <a:gd name="T3" fmla="*/ 20 h 20"/>
                  <a:gd name="T4" fmla="*/ 26 w 2106"/>
                  <a:gd name="T5" fmla="*/ 20 h 20"/>
                  <a:gd name="T6" fmla="*/ 0 w 2106"/>
                  <a:gd name="T7" fmla="*/ 0 h 20"/>
                  <a:gd name="T8" fmla="*/ 2106 w 2106"/>
                  <a:gd name="T9" fmla="*/ 0 h 20"/>
                </a:gdLst>
                <a:ahLst/>
                <a:cxnLst>
                  <a:cxn ang="0">
                    <a:pos x="T0" y="T1"/>
                  </a:cxn>
                  <a:cxn ang="0">
                    <a:pos x="T2" y="T3"/>
                  </a:cxn>
                  <a:cxn ang="0">
                    <a:pos x="T4" y="T5"/>
                  </a:cxn>
                  <a:cxn ang="0">
                    <a:pos x="T6" y="T7"/>
                  </a:cxn>
                  <a:cxn ang="0">
                    <a:pos x="T8" y="T9"/>
                  </a:cxn>
                </a:cxnLst>
                <a:rect l="0" t="0" r="r" b="b"/>
                <a:pathLst>
                  <a:path w="2106" h="20">
                    <a:moveTo>
                      <a:pt x="2106" y="0"/>
                    </a:moveTo>
                    <a:cubicBezTo>
                      <a:pt x="2102" y="17"/>
                      <a:pt x="2094" y="20"/>
                      <a:pt x="2080" y="20"/>
                    </a:cubicBezTo>
                    <a:cubicBezTo>
                      <a:pt x="1395" y="20"/>
                      <a:pt x="710" y="20"/>
                      <a:pt x="26" y="20"/>
                    </a:cubicBezTo>
                    <a:cubicBezTo>
                      <a:pt x="11" y="20"/>
                      <a:pt x="3" y="16"/>
                      <a:pt x="0" y="0"/>
                    </a:cubicBezTo>
                    <a:cubicBezTo>
                      <a:pt x="702" y="0"/>
                      <a:pt x="1403" y="0"/>
                      <a:pt x="210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Freeform 57">
                <a:extLst>
                  <a:ext uri="{FF2B5EF4-FFF2-40B4-BE49-F238E27FC236}">
                    <a16:creationId xmlns:a16="http://schemas.microsoft.com/office/drawing/2014/main" id="{FAE43F9E-7C69-7B42-91EF-8995DC0BA10C}"/>
                  </a:ext>
                </a:extLst>
              </p:cNvPr>
              <p:cNvSpPr>
                <a:spLocks/>
              </p:cNvSpPr>
              <p:nvPr/>
            </p:nvSpPr>
            <p:spPr bwMode="auto">
              <a:xfrm>
                <a:off x="5878319" y="3325007"/>
                <a:ext cx="440342" cy="2637"/>
              </a:xfrm>
              <a:custGeom>
                <a:avLst/>
                <a:gdLst>
                  <a:gd name="T0" fmla="*/ 904 w 904"/>
                  <a:gd name="T1" fmla="*/ 5 h 5"/>
                  <a:gd name="T2" fmla="*/ 0 w 904"/>
                  <a:gd name="T3" fmla="*/ 5 h 5"/>
                  <a:gd name="T4" fmla="*/ 0 w 904"/>
                  <a:gd name="T5" fmla="*/ 0 h 5"/>
                  <a:gd name="T6" fmla="*/ 904 w 904"/>
                  <a:gd name="T7" fmla="*/ 0 h 5"/>
                  <a:gd name="T8" fmla="*/ 904 w 904"/>
                  <a:gd name="T9" fmla="*/ 5 h 5"/>
                </a:gdLst>
                <a:ahLst/>
                <a:cxnLst>
                  <a:cxn ang="0">
                    <a:pos x="T0" y="T1"/>
                  </a:cxn>
                  <a:cxn ang="0">
                    <a:pos x="T2" y="T3"/>
                  </a:cxn>
                  <a:cxn ang="0">
                    <a:pos x="T4" y="T5"/>
                  </a:cxn>
                  <a:cxn ang="0">
                    <a:pos x="T6" y="T7"/>
                  </a:cxn>
                  <a:cxn ang="0">
                    <a:pos x="T8" y="T9"/>
                  </a:cxn>
                </a:cxnLst>
                <a:rect l="0" t="0" r="r" b="b"/>
                <a:pathLst>
                  <a:path w="904" h="5">
                    <a:moveTo>
                      <a:pt x="904" y="5"/>
                    </a:moveTo>
                    <a:cubicBezTo>
                      <a:pt x="603" y="5"/>
                      <a:pt x="301" y="5"/>
                      <a:pt x="0" y="5"/>
                    </a:cubicBezTo>
                    <a:cubicBezTo>
                      <a:pt x="0" y="3"/>
                      <a:pt x="0" y="2"/>
                      <a:pt x="0" y="0"/>
                    </a:cubicBezTo>
                    <a:cubicBezTo>
                      <a:pt x="301" y="0"/>
                      <a:pt x="603" y="0"/>
                      <a:pt x="904" y="0"/>
                    </a:cubicBezTo>
                    <a:cubicBezTo>
                      <a:pt x="904" y="2"/>
                      <a:pt x="904" y="3"/>
                      <a:pt x="904"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Freeform 58">
                <a:extLst>
                  <a:ext uri="{FF2B5EF4-FFF2-40B4-BE49-F238E27FC236}">
                    <a16:creationId xmlns:a16="http://schemas.microsoft.com/office/drawing/2014/main" id="{18E15610-54BA-1849-BB3A-8948668A0F54}"/>
                  </a:ext>
                </a:extLst>
              </p:cNvPr>
              <p:cNvSpPr>
                <a:spLocks/>
              </p:cNvSpPr>
              <p:nvPr/>
            </p:nvSpPr>
            <p:spPr bwMode="auto">
              <a:xfrm>
                <a:off x="5885936" y="3310065"/>
                <a:ext cx="424814" cy="2344"/>
              </a:xfrm>
              <a:custGeom>
                <a:avLst/>
                <a:gdLst>
                  <a:gd name="T0" fmla="*/ 0 w 872"/>
                  <a:gd name="T1" fmla="*/ 0 h 5"/>
                  <a:gd name="T2" fmla="*/ 872 w 872"/>
                  <a:gd name="T3" fmla="*/ 0 h 5"/>
                  <a:gd name="T4" fmla="*/ 872 w 872"/>
                  <a:gd name="T5" fmla="*/ 5 h 5"/>
                  <a:gd name="T6" fmla="*/ 0 w 872"/>
                  <a:gd name="T7" fmla="*/ 5 h 5"/>
                  <a:gd name="T8" fmla="*/ 0 w 872"/>
                  <a:gd name="T9" fmla="*/ 0 h 5"/>
                </a:gdLst>
                <a:ahLst/>
                <a:cxnLst>
                  <a:cxn ang="0">
                    <a:pos x="T0" y="T1"/>
                  </a:cxn>
                  <a:cxn ang="0">
                    <a:pos x="T2" y="T3"/>
                  </a:cxn>
                  <a:cxn ang="0">
                    <a:pos x="T4" y="T5"/>
                  </a:cxn>
                  <a:cxn ang="0">
                    <a:pos x="T6" y="T7"/>
                  </a:cxn>
                  <a:cxn ang="0">
                    <a:pos x="T8" y="T9"/>
                  </a:cxn>
                </a:cxnLst>
                <a:rect l="0" t="0" r="r" b="b"/>
                <a:pathLst>
                  <a:path w="872" h="5">
                    <a:moveTo>
                      <a:pt x="0" y="0"/>
                    </a:moveTo>
                    <a:cubicBezTo>
                      <a:pt x="291" y="0"/>
                      <a:pt x="582" y="0"/>
                      <a:pt x="872" y="0"/>
                    </a:cubicBezTo>
                    <a:cubicBezTo>
                      <a:pt x="872" y="2"/>
                      <a:pt x="872" y="4"/>
                      <a:pt x="872" y="5"/>
                    </a:cubicBezTo>
                    <a:cubicBezTo>
                      <a:pt x="582" y="5"/>
                      <a:pt x="291" y="5"/>
                      <a:pt x="0" y="5"/>
                    </a:cubicBezTo>
                    <a:cubicBezTo>
                      <a:pt x="0" y="4"/>
                      <a:pt x="0" y="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Freeform 59">
                <a:extLst>
                  <a:ext uri="{FF2B5EF4-FFF2-40B4-BE49-F238E27FC236}">
                    <a16:creationId xmlns:a16="http://schemas.microsoft.com/office/drawing/2014/main" id="{27EF4561-D5A3-3241-B4A8-5786C68361BE}"/>
                  </a:ext>
                </a:extLst>
              </p:cNvPr>
              <p:cNvSpPr>
                <a:spLocks/>
              </p:cNvSpPr>
              <p:nvPr/>
            </p:nvSpPr>
            <p:spPr bwMode="auto">
              <a:xfrm>
                <a:off x="5890917" y="3298346"/>
                <a:ext cx="415439" cy="5860"/>
              </a:xfrm>
              <a:custGeom>
                <a:avLst/>
                <a:gdLst>
                  <a:gd name="T0" fmla="*/ 0 w 853"/>
                  <a:gd name="T1" fmla="*/ 0 h 12"/>
                  <a:gd name="T2" fmla="*/ 853 w 853"/>
                  <a:gd name="T3" fmla="*/ 0 h 12"/>
                  <a:gd name="T4" fmla="*/ 0 w 853"/>
                  <a:gd name="T5" fmla="*/ 0 h 12"/>
                </a:gdLst>
                <a:ahLst/>
                <a:cxnLst>
                  <a:cxn ang="0">
                    <a:pos x="T0" y="T1"/>
                  </a:cxn>
                  <a:cxn ang="0">
                    <a:pos x="T2" y="T3"/>
                  </a:cxn>
                  <a:cxn ang="0">
                    <a:pos x="T4" y="T5"/>
                  </a:cxn>
                </a:cxnLst>
                <a:rect l="0" t="0" r="r" b="b"/>
                <a:pathLst>
                  <a:path w="853" h="12">
                    <a:moveTo>
                      <a:pt x="0" y="0"/>
                    </a:moveTo>
                    <a:cubicBezTo>
                      <a:pt x="284" y="0"/>
                      <a:pt x="568" y="0"/>
                      <a:pt x="853" y="0"/>
                    </a:cubicBezTo>
                    <a:cubicBezTo>
                      <a:pt x="843" y="8"/>
                      <a:pt x="34" y="1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Freeform 60">
                <a:extLst>
                  <a:ext uri="{FF2B5EF4-FFF2-40B4-BE49-F238E27FC236}">
                    <a16:creationId xmlns:a16="http://schemas.microsoft.com/office/drawing/2014/main" id="{56D0ABF8-392F-FC4B-8DCC-819B3A57964D}"/>
                  </a:ext>
                </a:extLst>
              </p:cNvPr>
              <p:cNvSpPr>
                <a:spLocks/>
              </p:cNvSpPr>
              <p:nvPr/>
            </p:nvSpPr>
            <p:spPr bwMode="auto">
              <a:xfrm>
                <a:off x="5897656" y="3282232"/>
                <a:ext cx="401376" cy="5860"/>
              </a:xfrm>
              <a:custGeom>
                <a:avLst/>
                <a:gdLst>
                  <a:gd name="T0" fmla="*/ 0 w 824"/>
                  <a:gd name="T1" fmla="*/ 0 h 12"/>
                  <a:gd name="T2" fmla="*/ 824 w 824"/>
                  <a:gd name="T3" fmla="*/ 0 h 12"/>
                  <a:gd name="T4" fmla="*/ 0 w 824"/>
                  <a:gd name="T5" fmla="*/ 0 h 12"/>
                </a:gdLst>
                <a:ahLst/>
                <a:cxnLst>
                  <a:cxn ang="0">
                    <a:pos x="T0" y="T1"/>
                  </a:cxn>
                  <a:cxn ang="0">
                    <a:pos x="T2" y="T3"/>
                  </a:cxn>
                  <a:cxn ang="0">
                    <a:pos x="T4" y="T5"/>
                  </a:cxn>
                </a:cxnLst>
                <a:rect l="0" t="0" r="r" b="b"/>
                <a:pathLst>
                  <a:path w="824" h="12">
                    <a:moveTo>
                      <a:pt x="0" y="0"/>
                    </a:moveTo>
                    <a:cubicBezTo>
                      <a:pt x="274" y="0"/>
                      <a:pt x="549" y="0"/>
                      <a:pt x="824" y="0"/>
                    </a:cubicBezTo>
                    <a:cubicBezTo>
                      <a:pt x="813" y="9"/>
                      <a:pt x="28" y="1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Freeform 61">
                <a:extLst>
                  <a:ext uri="{FF2B5EF4-FFF2-40B4-BE49-F238E27FC236}">
                    <a16:creationId xmlns:a16="http://schemas.microsoft.com/office/drawing/2014/main" id="{AFE138CA-C0BA-D646-93F8-38C27438A5E7}"/>
                  </a:ext>
                </a:extLst>
              </p:cNvPr>
              <p:cNvSpPr>
                <a:spLocks/>
              </p:cNvSpPr>
              <p:nvPr/>
            </p:nvSpPr>
            <p:spPr bwMode="auto">
              <a:xfrm>
                <a:off x="5904980" y="3271099"/>
                <a:ext cx="387900" cy="5860"/>
              </a:xfrm>
              <a:custGeom>
                <a:avLst/>
                <a:gdLst>
                  <a:gd name="T0" fmla="*/ 0 w 796"/>
                  <a:gd name="T1" fmla="*/ 0 h 12"/>
                  <a:gd name="T2" fmla="*/ 796 w 796"/>
                  <a:gd name="T3" fmla="*/ 0 h 12"/>
                  <a:gd name="T4" fmla="*/ 0 w 796"/>
                  <a:gd name="T5" fmla="*/ 0 h 12"/>
                </a:gdLst>
                <a:ahLst/>
                <a:cxnLst>
                  <a:cxn ang="0">
                    <a:pos x="T0" y="T1"/>
                  </a:cxn>
                  <a:cxn ang="0">
                    <a:pos x="T2" y="T3"/>
                  </a:cxn>
                  <a:cxn ang="0">
                    <a:pos x="T4" y="T5"/>
                  </a:cxn>
                </a:cxnLst>
                <a:rect l="0" t="0" r="r" b="b"/>
                <a:pathLst>
                  <a:path w="796" h="12">
                    <a:moveTo>
                      <a:pt x="0" y="0"/>
                    </a:moveTo>
                    <a:cubicBezTo>
                      <a:pt x="265" y="0"/>
                      <a:pt x="530" y="0"/>
                      <a:pt x="796" y="0"/>
                    </a:cubicBezTo>
                    <a:cubicBezTo>
                      <a:pt x="786" y="8"/>
                      <a:pt x="31" y="1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 name="Freeform 62">
                <a:extLst>
                  <a:ext uri="{FF2B5EF4-FFF2-40B4-BE49-F238E27FC236}">
                    <a16:creationId xmlns:a16="http://schemas.microsoft.com/office/drawing/2014/main" id="{A6B7C167-E06B-C04B-B029-FCF8199A500F}"/>
                  </a:ext>
                </a:extLst>
              </p:cNvPr>
              <p:cNvSpPr>
                <a:spLocks/>
              </p:cNvSpPr>
              <p:nvPr/>
            </p:nvSpPr>
            <p:spPr bwMode="auto">
              <a:xfrm>
                <a:off x="6166607" y="2957322"/>
                <a:ext cx="47755" cy="13770"/>
              </a:xfrm>
              <a:custGeom>
                <a:avLst/>
                <a:gdLst>
                  <a:gd name="T0" fmla="*/ 0 w 98"/>
                  <a:gd name="T1" fmla="*/ 28 h 28"/>
                  <a:gd name="T2" fmla="*/ 0 w 98"/>
                  <a:gd name="T3" fmla="*/ 0 h 28"/>
                  <a:gd name="T4" fmla="*/ 98 w 98"/>
                  <a:gd name="T5" fmla="*/ 0 h 28"/>
                  <a:gd name="T6" fmla="*/ 98 w 98"/>
                  <a:gd name="T7" fmla="*/ 28 h 28"/>
                  <a:gd name="T8" fmla="*/ 0 w 98"/>
                  <a:gd name="T9" fmla="*/ 28 h 28"/>
                </a:gdLst>
                <a:ahLst/>
                <a:cxnLst>
                  <a:cxn ang="0">
                    <a:pos x="T0" y="T1"/>
                  </a:cxn>
                  <a:cxn ang="0">
                    <a:pos x="T2" y="T3"/>
                  </a:cxn>
                  <a:cxn ang="0">
                    <a:pos x="T4" y="T5"/>
                  </a:cxn>
                  <a:cxn ang="0">
                    <a:pos x="T6" y="T7"/>
                  </a:cxn>
                  <a:cxn ang="0">
                    <a:pos x="T8" y="T9"/>
                  </a:cxn>
                </a:cxnLst>
                <a:rect l="0" t="0" r="r" b="b"/>
                <a:pathLst>
                  <a:path w="98" h="28">
                    <a:moveTo>
                      <a:pt x="0" y="28"/>
                    </a:moveTo>
                    <a:cubicBezTo>
                      <a:pt x="0" y="18"/>
                      <a:pt x="0" y="10"/>
                      <a:pt x="0" y="0"/>
                    </a:cubicBezTo>
                    <a:cubicBezTo>
                      <a:pt x="32" y="0"/>
                      <a:pt x="64" y="0"/>
                      <a:pt x="98" y="0"/>
                    </a:cubicBezTo>
                    <a:cubicBezTo>
                      <a:pt x="98" y="9"/>
                      <a:pt x="98" y="18"/>
                      <a:pt x="98" y="28"/>
                    </a:cubicBezTo>
                    <a:cubicBezTo>
                      <a:pt x="65" y="28"/>
                      <a:pt x="33" y="28"/>
                      <a:pt x="0"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 name="Freeform 63">
                <a:extLst>
                  <a:ext uri="{FF2B5EF4-FFF2-40B4-BE49-F238E27FC236}">
                    <a16:creationId xmlns:a16="http://schemas.microsoft.com/office/drawing/2014/main" id="{E417CA74-9DCD-5B45-8803-1908362EEE36}"/>
                  </a:ext>
                </a:extLst>
              </p:cNvPr>
              <p:cNvSpPr>
                <a:spLocks/>
              </p:cNvSpPr>
              <p:nvPr/>
            </p:nvSpPr>
            <p:spPr bwMode="auto">
              <a:xfrm>
                <a:off x="6106254" y="2957322"/>
                <a:ext cx="47755" cy="13184"/>
              </a:xfrm>
              <a:custGeom>
                <a:avLst/>
                <a:gdLst>
                  <a:gd name="T0" fmla="*/ 0 w 98"/>
                  <a:gd name="T1" fmla="*/ 27 h 27"/>
                  <a:gd name="T2" fmla="*/ 0 w 98"/>
                  <a:gd name="T3" fmla="*/ 0 h 27"/>
                  <a:gd name="T4" fmla="*/ 98 w 98"/>
                  <a:gd name="T5" fmla="*/ 0 h 27"/>
                  <a:gd name="T6" fmla="*/ 98 w 98"/>
                  <a:gd name="T7" fmla="*/ 27 h 27"/>
                  <a:gd name="T8" fmla="*/ 0 w 98"/>
                  <a:gd name="T9" fmla="*/ 27 h 27"/>
                </a:gdLst>
                <a:ahLst/>
                <a:cxnLst>
                  <a:cxn ang="0">
                    <a:pos x="T0" y="T1"/>
                  </a:cxn>
                  <a:cxn ang="0">
                    <a:pos x="T2" y="T3"/>
                  </a:cxn>
                  <a:cxn ang="0">
                    <a:pos x="T4" y="T5"/>
                  </a:cxn>
                  <a:cxn ang="0">
                    <a:pos x="T6" y="T7"/>
                  </a:cxn>
                  <a:cxn ang="0">
                    <a:pos x="T8" y="T9"/>
                  </a:cxn>
                </a:cxnLst>
                <a:rect l="0" t="0" r="r" b="b"/>
                <a:pathLst>
                  <a:path w="98" h="27">
                    <a:moveTo>
                      <a:pt x="0" y="27"/>
                    </a:moveTo>
                    <a:cubicBezTo>
                      <a:pt x="0" y="18"/>
                      <a:pt x="0" y="9"/>
                      <a:pt x="0" y="0"/>
                    </a:cubicBezTo>
                    <a:cubicBezTo>
                      <a:pt x="33" y="0"/>
                      <a:pt x="65" y="0"/>
                      <a:pt x="98" y="0"/>
                    </a:cubicBezTo>
                    <a:cubicBezTo>
                      <a:pt x="98" y="9"/>
                      <a:pt x="98" y="17"/>
                      <a:pt x="98" y="27"/>
                    </a:cubicBezTo>
                    <a:cubicBezTo>
                      <a:pt x="66" y="27"/>
                      <a:pt x="34" y="27"/>
                      <a:pt x="0"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 name="Freeform 64">
                <a:extLst>
                  <a:ext uri="{FF2B5EF4-FFF2-40B4-BE49-F238E27FC236}">
                    <a16:creationId xmlns:a16="http://schemas.microsoft.com/office/drawing/2014/main" id="{C3263842-504E-5F4F-9E94-2C2010620CAC}"/>
                  </a:ext>
                </a:extLst>
              </p:cNvPr>
              <p:cNvSpPr>
                <a:spLocks/>
              </p:cNvSpPr>
              <p:nvPr/>
            </p:nvSpPr>
            <p:spPr bwMode="auto">
              <a:xfrm>
                <a:off x="6045901" y="2957322"/>
                <a:ext cx="47755" cy="13184"/>
              </a:xfrm>
              <a:custGeom>
                <a:avLst/>
                <a:gdLst>
                  <a:gd name="T0" fmla="*/ 98 w 98"/>
                  <a:gd name="T1" fmla="*/ 0 h 27"/>
                  <a:gd name="T2" fmla="*/ 98 w 98"/>
                  <a:gd name="T3" fmla="*/ 27 h 27"/>
                  <a:gd name="T4" fmla="*/ 0 w 98"/>
                  <a:gd name="T5" fmla="*/ 27 h 27"/>
                  <a:gd name="T6" fmla="*/ 0 w 98"/>
                  <a:gd name="T7" fmla="*/ 0 h 27"/>
                  <a:gd name="T8" fmla="*/ 98 w 98"/>
                  <a:gd name="T9" fmla="*/ 0 h 27"/>
                </a:gdLst>
                <a:ahLst/>
                <a:cxnLst>
                  <a:cxn ang="0">
                    <a:pos x="T0" y="T1"/>
                  </a:cxn>
                  <a:cxn ang="0">
                    <a:pos x="T2" y="T3"/>
                  </a:cxn>
                  <a:cxn ang="0">
                    <a:pos x="T4" y="T5"/>
                  </a:cxn>
                  <a:cxn ang="0">
                    <a:pos x="T6" y="T7"/>
                  </a:cxn>
                  <a:cxn ang="0">
                    <a:pos x="T8" y="T9"/>
                  </a:cxn>
                </a:cxnLst>
                <a:rect l="0" t="0" r="r" b="b"/>
                <a:pathLst>
                  <a:path w="98" h="27">
                    <a:moveTo>
                      <a:pt x="98" y="0"/>
                    </a:moveTo>
                    <a:cubicBezTo>
                      <a:pt x="98" y="10"/>
                      <a:pt x="98" y="18"/>
                      <a:pt x="98" y="27"/>
                    </a:cubicBezTo>
                    <a:cubicBezTo>
                      <a:pt x="66" y="27"/>
                      <a:pt x="34" y="27"/>
                      <a:pt x="0" y="27"/>
                    </a:cubicBezTo>
                    <a:cubicBezTo>
                      <a:pt x="0" y="18"/>
                      <a:pt x="0" y="10"/>
                      <a:pt x="0" y="0"/>
                    </a:cubicBezTo>
                    <a:cubicBezTo>
                      <a:pt x="32" y="0"/>
                      <a:pt x="64" y="0"/>
                      <a:pt x="9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 name="Freeform 65">
                <a:extLst>
                  <a:ext uri="{FF2B5EF4-FFF2-40B4-BE49-F238E27FC236}">
                    <a16:creationId xmlns:a16="http://schemas.microsoft.com/office/drawing/2014/main" id="{EB4DFB14-26C1-4448-9B25-09F1B51DE429}"/>
                  </a:ext>
                </a:extLst>
              </p:cNvPr>
              <p:cNvSpPr>
                <a:spLocks/>
              </p:cNvSpPr>
              <p:nvPr/>
            </p:nvSpPr>
            <p:spPr bwMode="auto">
              <a:xfrm>
                <a:off x="5984962" y="2957322"/>
                <a:ext cx="48048" cy="13184"/>
              </a:xfrm>
              <a:custGeom>
                <a:avLst/>
                <a:gdLst>
                  <a:gd name="T0" fmla="*/ 99 w 99"/>
                  <a:gd name="T1" fmla="*/ 0 h 27"/>
                  <a:gd name="T2" fmla="*/ 99 w 99"/>
                  <a:gd name="T3" fmla="*/ 27 h 27"/>
                  <a:gd name="T4" fmla="*/ 0 w 99"/>
                  <a:gd name="T5" fmla="*/ 27 h 27"/>
                  <a:gd name="T6" fmla="*/ 0 w 99"/>
                  <a:gd name="T7" fmla="*/ 0 h 27"/>
                  <a:gd name="T8" fmla="*/ 99 w 99"/>
                  <a:gd name="T9" fmla="*/ 0 h 27"/>
                </a:gdLst>
                <a:ahLst/>
                <a:cxnLst>
                  <a:cxn ang="0">
                    <a:pos x="T0" y="T1"/>
                  </a:cxn>
                  <a:cxn ang="0">
                    <a:pos x="T2" y="T3"/>
                  </a:cxn>
                  <a:cxn ang="0">
                    <a:pos x="T4" y="T5"/>
                  </a:cxn>
                  <a:cxn ang="0">
                    <a:pos x="T6" y="T7"/>
                  </a:cxn>
                  <a:cxn ang="0">
                    <a:pos x="T8" y="T9"/>
                  </a:cxn>
                </a:cxnLst>
                <a:rect l="0" t="0" r="r" b="b"/>
                <a:pathLst>
                  <a:path w="99" h="27">
                    <a:moveTo>
                      <a:pt x="99" y="0"/>
                    </a:moveTo>
                    <a:cubicBezTo>
                      <a:pt x="99" y="10"/>
                      <a:pt x="99" y="18"/>
                      <a:pt x="99" y="27"/>
                    </a:cubicBezTo>
                    <a:cubicBezTo>
                      <a:pt x="66" y="27"/>
                      <a:pt x="34" y="27"/>
                      <a:pt x="0" y="27"/>
                    </a:cubicBezTo>
                    <a:cubicBezTo>
                      <a:pt x="0" y="18"/>
                      <a:pt x="0" y="10"/>
                      <a:pt x="0" y="0"/>
                    </a:cubicBezTo>
                    <a:cubicBezTo>
                      <a:pt x="32" y="0"/>
                      <a:pt x="65" y="0"/>
                      <a:pt x="9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 name="Freeform 66">
                <a:extLst>
                  <a:ext uri="{FF2B5EF4-FFF2-40B4-BE49-F238E27FC236}">
                    <a16:creationId xmlns:a16="http://schemas.microsoft.com/office/drawing/2014/main" id="{50B977A3-1E46-4F4B-97F8-95756DE14883}"/>
                  </a:ext>
                </a:extLst>
              </p:cNvPr>
              <p:cNvSpPr>
                <a:spLocks/>
              </p:cNvSpPr>
              <p:nvPr/>
            </p:nvSpPr>
            <p:spPr bwMode="auto">
              <a:xfrm>
                <a:off x="5918750" y="2958201"/>
                <a:ext cx="50978" cy="29298"/>
              </a:xfrm>
              <a:custGeom>
                <a:avLst/>
                <a:gdLst>
                  <a:gd name="T0" fmla="*/ 0 w 105"/>
                  <a:gd name="T1" fmla="*/ 33 h 60"/>
                  <a:gd name="T2" fmla="*/ 94 w 105"/>
                  <a:gd name="T3" fmla="*/ 0 h 60"/>
                  <a:gd name="T4" fmla="*/ 105 w 105"/>
                  <a:gd name="T5" fmla="*/ 27 h 60"/>
                  <a:gd name="T6" fmla="*/ 11 w 105"/>
                  <a:gd name="T7" fmla="*/ 60 h 60"/>
                  <a:gd name="T8" fmla="*/ 0 w 105"/>
                  <a:gd name="T9" fmla="*/ 33 h 60"/>
                </a:gdLst>
                <a:ahLst/>
                <a:cxnLst>
                  <a:cxn ang="0">
                    <a:pos x="T0" y="T1"/>
                  </a:cxn>
                  <a:cxn ang="0">
                    <a:pos x="T2" y="T3"/>
                  </a:cxn>
                  <a:cxn ang="0">
                    <a:pos x="T4" y="T5"/>
                  </a:cxn>
                  <a:cxn ang="0">
                    <a:pos x="T6" y="T7"/>
                  </a:cxn>
                  <a:cxn ang="0">
                    <a:pos x="T8" y="T9"/>
                  </a:cxn>
                </a:cxnLst>
                <a:rect l="0" t="0" r="r" b="b"/>
                <a:pathLst>
                  <a:path w="105" h="60">
                    <a:moveTo>
                      <a:pt x="0" y="33"/>
                    </a:moveTo>
                    <a:cubicBezTo>
                      <a:pt x="33" y="22"/>
                      <a:pt x="63" y="11"/>
                      <a:pt x="94" y="0"/>
                    </a:cubicBezTo>
                    <a:cubicBezTo>
                      <a:pt x="98" y="9"/>
                      <a:pt x="101" y="17"/>
                      <a:pt x="105" y="27"/>
                    </a:cubicBezTo>
                    <a:cubicBezTo>
                      <a:pt x="74" y="38"/>
                      <a:pt x="43" y="49"/>
                      <a:pt x="11" y="60"/>
                    </a:cubicBezTo>
                    <a:cubicBezTo>
                      <a:pt x="7" y="51"/>
                      <a:pt x="4" y="43"/>
                      <a:pt x="0" y="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 name="Freeform 67">
                <a:extLst>
                  <a:ext uri="{FF2B5EF4-FFF2-40B4-BE49-F238E27FC236}">
                    <a16:creationId xmlns:a16="http://schemas.microsoft.com/office/drawing/2014/main" id="{09B2828A-5948-6645-9D18-E8FACB6B859F}"/>
                  </a:ext>
                </a:extLst>
              </p:cNvPr>
              <p:cNvSpPr>
                <a:spLocks/>
              </p:cNvSpPr>
              <p:nvPr/>
            </p:nvSpPr>
            <p:spPr bwMode="auto">
              <a:xfrm>
                <a:off x="6229597" y="2958201"/>
                <a:ext cx="50685" cy="29298"/>
              </a:xfrm>
              <a:custGeom>
                <a:avLst/>
                <a:gdLst>
                  <a:gd name="T0" fmla="*/ 0 w 104"/>
                  <a:gd name="T1" fmla="*/ 28 h 60"/>
                  <a:gd name="T2" fmla="*/ 9 w 104"/>
                  <a:gd name="T3" fmla="*/ 0 h 60"/>
                  <a:gd name="T4" fmla="*/ 104 w 104"/>
                  <a:gd name="T5" fmla="*/ 33 h 60"/>
                  <a:gd name="T6" fmla="*/ 94 w 104"/>
                  <a:gd name="T7" fmla="*/ 60 h 60"/>
                  <a:gd name="T8" fmla="*/ 0 w 104"/>
                  <a:gd name="T9" fmla="*/ 28 h 60"/>
                </a:gdLst>
                <a:ahLst/>
                <a:cxnLst>
                  <a:cxn ang="0">
                    <a:pos x="T0" y="T1"/>
                  </a:cxn>
                  <a:cxn ang="0">
                    <a:pos x="T2" y="T3"/>
                  </a:cxn>
                  <a:cxn ang="0">
                    <a:pos x="T4" y="T5"/>
                  </a:cxn>
                  <a:cxn ang="0">
                    <a:pos x="T6" y="T7"/>
                  </a:cxn>
                  <a:cxn ang="0">
                    <a:pos x="T8" y="T9"/>
                  </a:cxn>
                </a:cxnLst>
                <a:rect l="0" t="0" r="r" b="b"/>
                <a:pathLst>
                  <a:path w="104" h="60">
                    <a:moveTo>
                      <a:pt x="0" y="28"/>
                    </a:moveTo>
                    <a:cubicBezTo>
                      <a:pt x="3" y="18"/>
                      <a:pt x="6" y="10"/>
                      <a:pt x="9" y="0"/>
                    </a:cubicBezTo>
                    <a:cubicBezTo>
                      <a:pt x="40" y="11"/>
                      <a:pt x="71" y="21"/>
                      <a:pt x="104" y="33"/>
                    </a:cubicBezTo>
                    <a:cubicBezTo>
                      <a:pt x="100" y="42"/>
                      <a:pt x="98" y="50"/>
                      <a:pt x="94" y="60"/>
                    </a:cubicBezTo>
                    <a:cubicBezTo>
                      <a:pt x="63" y="50"/>
                      <a:pt x="32" y="39"/>
                      <a:pt x="0"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 name="Freeform 68">
                <a:extLst>
                  <a:ext uri="{FF2B5EF4-FFF2-40B4-BE49-F238E27FC236}">
                    <a16:creationId xmlns:a16="http://schemas.microsoft.com/office/drawing/2014/main" id="{86F8F7A0-7BA8-9144-A112-80566C3DCF35}"/>
                  </a:ext>
                </a:extLst>
              </p:cNvPr>
              <p:cNvSpPr>
                <a:spLocks/>
              </p:cNvSpPr>
              <p:nvPr/>
            </p:nvSpPr>
            <p:spPr bwMode="auto">
              <a:xfrm>
                <a:off x="6336533" y="3018847"/>
                <a:ext cx="74123" cy="7617"/>
              </a:xfrm>
              <a:custGeom>
                <a:avLst/>
                <a:gdLst>
                  <a:gd name="T0" fmla="*/ 5 w 152"/>
                  <a:gd name="T1" fmla="*/ 0 h 16"/>
                  <a:gd name="T2" fmla="*/ 137 w 152"/>
                  <a:gd name="T3" fmla="*/ 1 h 16"/>
                  <a:gd name="T4" fmla="*/ 152 w 152"/>
                  <a:gd name="T5" fmla="*/ 9 h 16"/>
                  <a:gd name="T6" fmla="*/ 149 w 152"/>
                  <a:gd name="T7" fmla="*/ 16 h 16"/>
                  <a:gd name="T8" fmla="*/ 10 w 152"/>
                  <a:gd name="T9" fmla="*/ 16 h 16"/>
                  <a:gd name="T10" fmla="*/ 0 w 152"/>
                  <a:gd name="T11" fmla="*/ 4 h 16"/>
                  <a:gd name="T12" fmla="*/ 5 w 152"/>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152" h="16">
                    <a:moveTo>
                      <a:pt x="5" y="0"/>
                    </a:moveTo>
                    <a:cubicBezTo>
                      <a:pt x="49" y="0"/>
                      <a:pt x="93" y="0"/>
                      <a:pt x="137" y="1"/>
                    </a:cubicBezTo>
                    <a:cubicBezTo>
                      <a:pt x="142" y="1"/>
                      <a:pt x="147" y="6"/>
                      <a:pt x="152" y="9"/>
                    </a:cubicBezTo>
                    <a:cubicBezTo>
                      <a:pt x="151" y="11"/>
                      <a:pt x="150" y="14"/>
                      <a:pt x="149" y="16"/>
                    </a:cubicBezTo>
                    <a:cubicBezTo>
                      <a:pt x="103" y="16"/>
                      <a:pt x="56" y="16"/>
                      <a:pt x="10" y="16"/>
                    </a:cubicBezTo>
                    <a:cubicBezTo>
                      <a:pt x="7" y="15"/>
                      <a:pt x="4" y="8"/>
                      <a:pt x="0" y="4"/>
                    </a:cubicBezTo>
                    <a:cubicBezTo>
                      <a:pt x="2" y="3"/>
                      <a:pt x="4" y="2"/>
                      <a:pt x="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 name="Freeform 69">
                <a:extLst>
                  <a:ext uri="{FF2B5EF4-FFF2-40B4-BE49-F238E27FC236}">
                    <a16:creationId xmlns:a16="http://schemas.microsoft.com/office/drawing/2014/main" id="{3E2CF465-36BF-324E-B6AE-1869A5410129}"/>
                  </a:ext>
                </a:extLst>
              </p:cNvPr>
              <p:cNvSpPr>
                <a:spLocks/>
              </p:cNvSpPr>
              <p:nvPr/>
            </p:nvSpPr>
            <p:spPr bwMode="auto">
              <a:xfrm>
                <a:off x="5779293" y="3018847"/>
                <a:ext cx="66798" cy="7617"/>
              </a:xfrm>
              <a:custGeom>
                <a:avLst/>
                <a:gdLst>
                  <a:gd name="T0" fmla="*/ 0 w 137"/>
                  <a:gd name="T1" fmla="*/ 10 h 16"/>
                  <a:gd name="T2" fmla="*/ 12 w 137"/>
                  <a:gd name="T3" fmla="*/ 1 h 16"/>
                  <a:gd name="T4" fmla="*/ 126 w 137"/>
                  <a:gd name="T5" fmla="*/ 0 h 16"/>
                  <a:gd name="T6" fmla="*/ 137 w 137"/>
                  <a:gd name="T7" fmla="*/ 8 h 16"/>
                  <a:gd name="T8" fmla="*/ 125 w 137"/>
                  <a:gd name="T9" fmla="*/ 16 h 16"/>
                  <a:gd name="T10" fmla="*/ 5 w 137"/>
                  <a:gd name="T11" fmla="*/ 16 h 16"/>
                  <a:gd name="T12" fmla="*/ 0 w 137"/>
                  <a:gd name="T13" fmla="*/ 10 h 16"/>
                </a:gdLst>
                <a:ahLst/>
                <a:cxnLst>
                  <a:cxn ang="0">
                    <a:pos x="T0" y="T1"/>
                  </a:cxn>
                  <a:cxn ang="0">
                    <a:pos x="T2" y="T3"/>
                  </a:cxn>
                  <a:cxn ang="0">
                    <a:pos x="T4" y="T5"/>
                  </a:cxn>
                  <a:cxn ang="0">
                    <a:pos x="T6" y="T7"/>
                  </a:cxn>
                  <a:cxn ang="0">
                    <a:pos x="T8" y="T9"/>
                  </a:cxn>
                  <a:cxn ang="0">
                    <a:pos x="T10" y="T11"/>
                  </a:cxn>
                  <a:cxn ang="0">
                    <a:pos x="T12" y="T13"/>
                  </a:cxn>
                </a:cxnLst>
                <a:rect l="0" t="0" r="r" b="b"/>
                <a:pathLst>
                  <a:path w="137" h="16">
                    <a:moveTo>
                      <a:pt x="0" y="10"/>
                    </a:moveTo>
                    <a:cubicBezTo>
                      <a:pt x="4" y="7"/>
                      <a:pt x="8" y="1"/>
                      <a:pt x="12" y="1"/>
                    </a:cubicBezTo>
                    <a:cubicBezTo>
                      <a:pt x="50" y="0"/>
                      <a:pt x="88" y="0"/>
                      <a:pt x="126" y="0"/>
                    </a:cubicBezTo>
                    <a:cubicBezTo>
                      <a:pt x="130" y="0"/>
                      <a:pt x="133" y="5"/>
                      <a:pt x="137" y="8"/>
                    </a:cubicBezTo>
                    <a:cubicBezTo>
                      <a:pt x="133" y="11"/>
                      <a:pt x="129" y="16"/>
                      <a:pt x="125" y="16"/>
                    </a:cubicBezTo>
                    <a:cubicBezTo>
                      <a:pt x="85" y="16"/>
                      <a:pt x="45" y="16"/>
                      <a:pt x="5" y="16"/>
                    </a:cubicBezTo>
                    <a:cubicBezTo>
                      <a:pt x="4" y="14"/>
                      <a:pt x="2" y="12"/>
                      <a:pt x="0"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 name="Freeform 70">
                <a:extLst>
                  <a:ext uri="{FF2B5EF4-FFF2-40B4-BE49-F238E27FC236}">
                    <a16:creationId xmlns:a16="http://schemas.microsoft.com/office/drawing/2014/main" id="{19EC2384-228F-9046-965A-BE9AF1756C5B}"/>
                  </a:ext>
                </a:extLst>
              </p:cNvPr>
              <p:cNvSpPr>
                <a:spLocks/>
              </p:cNvSpPr>
              <p:nvPr/>
            </p:nvSpPr>
            <p:spPr bwMode="auto">
              <a:xfrm>
                <a:off x="5895312" y="3020312"/>
                <a:ext cx="397568" cy="2344"/>
              </a:xfrm>
              <a:custGeom>
                <a:avLst/>
                <a:gdLst>
                  <a:gd name="T0" fmla="*/ 816 w 816"/>
                  <a:gd name="T1" fmla="*/ 5 h 5"/>
                  <a:gd name="T2" fmla="*/ 0 w 816"/>
                  <a:gd name="T3" fmla="*/ 5 h 5"/>
                  <a:gd name="T4" fmla="*/ 0 w 816"/>
                  <a:gd name="T5" fmla="*/ 0 h 5"/>
                  <a:gd name="T6" fmla="*/ 816 w 816"/>
                  <a:gd name="T7" fmla="*/ 0 h 5"/>
                  <a:gd name="T8" fmla="*/ 816 w 816"/>
                  <a:gd name="T9" fmla="*/ 5 h 5"/>
                </a:gdLst>
                <a:ahLst/>
                <a:cxnLst>
                  <a:cxn ang="0">
                    <a:pos x="T0" y="T1"/>
                  </a:cxn>
                  <a:cxn ang="0">
                    <a:pos x="T2" y="T3"/>
                  </a:cxn>
                  <a:cxn ang="0">
                    <a:pos x="T4" y="T5"/>
                  </a:cxn>
                  <a:cxn ang="0">
                    <a:pos x="T6" y="T7"/>
                  </a:cxn>
                  <a:cxn ang="0">
                    <a:pos x="T8" y="T9"/>
                  </a:cxn>
                </a:cxnLst>
                <a:rect l="0" t="0" r="r" b="b"/>
                <a:pathLst>
                  <a:path w="816" h="5">
                    <a:moveTo>
                      <a:pt x="816" y="5"/>
                    </a:moveTo>
                    <a:cubicBezTo>
                      <a:pt x="544" y="5"/>
                      <a:pt x="272" y="5"/>
                      <a:pt x="0" y="5"/>
                    </a:cubicBezTo>
                    <a:cubicBezTo>
                      <a:pt x="0" y="4"/>
                      <a:pt x="0" y="2"/>
                      <a:pt x="0" y="0"/>
                    </a:cubicBezTo>
                    <a:cubicBezTo>
                      <a:pt x="272" y="0"/>
                      <a:pt x="544" y="0"/>
                      <a:pt x="816" y="0"/>
                    </a:cubicBezTo>
                    <a:cubicBezTo>
                      <a:pt x="816" y="2"/>
                      <a:pt x="816" y="4"/>
                      <a:pt x="816"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 name="Freeform 71">
                <a:extLst>
                  <a:ext uri="{FF2B5EF4-FFF2-40B4-BE49-F238E27FC236}">
                    <a16:creationId xmlns:a16="http://schemas.microsoft.com/office/drawing/2014/main" id="{E00E4D4D-BC5F-1D47-9645-FD6E786BD99F}"/>
                  </a:ext>
                </a:extLst>
              </p:cNvPr>
              <p:cNvSpPr>
                <a:spLocks/>
              </p:cNvSpPr>
              <p:nvPr/>
            </p:nvSpPr>
            <p:spPr bwMode="auto">
              <a:xfrm>
                <a:off x="6048831" y="3028808"/>
                <a:ext cx="9082" cy="54201"/>
              </a:xfrm>
              <a:custGeom>
                <a:avLst/>
                <a:gdLst>
                  <a:gd name="T0" fmla="*/ 0 w 19"/>
                  <a:gd name="T1" fmla="*/ 0 h 111"/>
                  <a:gd name="T2" fmla="*/ 19 w 19"/>
                  <a:gd name="T3" fmla="*/ 0 h 111"/>
                  <a:gd name="T4" fmla="*/ 19 w 19"/>
                  <a:gd name="T5" fmla="*/ 110 h 111"/>
                  <a:gd name="T6" fmla="*/ 0 w 19"/>
                  <a:gd name="T7" fmla="*/ 111 h 111"/>
                  <a:gd name="T8" fmla="*/ 0 w 19"/>
                  <a:gd name="T9" fmla="*/ 0 h 111"/>
                </a:gdLst>
                <a:ahLst/>
                <a:cxnLst>
                  <a:cxn ang="0">
                    <a:pos x="T0" y="T1"/>
                  </a:cxn>
                  <a:cxn ang="0">
                    <a:pos x="T2" y="T3"/>
                  </a:cxn>
                  <a:cxn ang="0">
                    <a:pos x="T4" y="T5"/>
                  </a:cxn>
                  <a:cxn ang="0">
                    <a:pos x="T6" y="T7"/>
                  </a:cxn>
                  <a:cxn ang="0">
                    <a:pos x="T8" y="T9"/>
                  </a:cxn>
                </a:cxnLst>
                <a:rect l="0" t="0" r="r" b="b"/>
                <a:pathLst>
                  <a:path w="19" h="111">
                    <a:moveTo>
                      <a:pt x="0" y="0"/>
                    </a:moveTo>
                    <a:cubicBezTo>
                      <a:pt x="7" y="0"/>
                      <a:pt x="12" y="0"/>
                      <a:pt x="19" y="0"/>
                    </a:cubicBezTo>
                    <a:cubicBezTo>
                      <a:pt x="19" y="37"/>
                      <a:pt x="19" y="73"/>
                      <a:pt x="19" y="110"/>
                    </a:cubicBezTo>
                    <a:cubicBezTo>
                      <a:pt x="13" y="110"/>
                      <a:pt x="7" y="110"/>
                      <a:pt x="0" y="111"/>
                    </a:cubicBezTo>
                    <a:cubicBezTo>
                      <a:pt x="0" y="74"/>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 name="Freeform 72">
                <a:extLst>
                  <a:ext uri="{FF2B5EF4-FFF2-40B4-BE49-F238E27FC236}">
                    <a16:creationId xmlns:a16="http://schemas.microsoft.com/office/drawing/2014/main" id="{62968A1B-C5EA-1840-9178-BB779297D7E4}"/>
                  </a:ext>
                </a:extLst>
              </p:cNvPr>
              <p:cNvSpPr>
                <a:spLocks/>
              </p:cNvSpPr>
              <p:nvPr/>
            </p:nvSpPr>
            <p:spPr bwMode="auto">
              <a:xfrm>
                <a:off x="5906445" y="3028808"/>
                <a:ext cx="9375" cy="53615"/>
              </a:xfrm>
              <a:custGeom>
                <a:avLst/>
                <a:gdLst>
                  <a:gd name="T0" fmla="*/ 19 w 19"/>
                  <a:gd name="T1" fmla="*/ 110 h 110"/>
                  <a:gd name="T2" fmla="*/ 0 w 19"/>
                  <a:gd name="T3" fmla="*/ 110 h 110"/>
                  <a:gd name="T4" fmla="*/ 0 w 19"/>
                  <a:gd name="T5" fmla="*/ 0 h 110"/>
                  <a:gd name="T6" fmla="*/ 19 w 19"/>
                  <a:gd name="T7" fmla="*/ 0 h 110"/>
                  <a:gd name="T8" fmla="*/ 19 w 19"/>
                  <a:gd name="T9" fmla="*/ 110 h 110"/>
                </a:gdLst>
                <a:ahLst/>
                <a:cxnLst>
                  <a:cxn ang="0">
                    <a:pos x="T0" y="T1"/>
                  </a:cxn>
                  <a:cxn ang="0">
                    <a:pos x="T2" y="T3"/>
                  </a:cxn>
                  <a:cxn ang="0">
                    <a:pos x="T4" y="T5"/>
                  </a:cxn>
                  <a:cxn ang="0">
                    <a:pos x="T6" y="T7"/>
                  </a:cxn>
                  <a:cxn ang="0">
                    <a:pos x="T8" y="T9"/>
                  </a:cxn>
                </a:cxnLst>
                <a:rect l="0" t="0" r="r" b="b"/>
                <a:pathLst>
                  <a:path w="19" h="110">
                    <a:moveTo>
                      <a:pt x="19" y="110"/>
                    </a:moveTo>
                    <a:cubicBezTo>
                      <a:pt x="12" y="110"/>
                      <a:pt x="7" y="110"/>
                      <a:pt x="0" y="110"/>
                    </a:cubicBezTo>
                    <a:cubicBezTo>
                      <a:pt x="0" y="73"/>
                      <a:pt x="0" y="37"/>
                      <a:pt x="0" y="0"/>
                    </a:cubicBezTo>
                    <a:cubicBezTo>
                      <a:pt x="6" y="0"/>
                      <a:pt x="12" y="0"/>
                      <a:pt x="19" y="0"/>
                    </a:cubicBezTo>
                    <a:cubicBezTo>
                      <a:pt x="19" y="36"/>
                      <a:pt x="19" y="72"/>
                      <a:pt x="19" y="1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 name="Freeform 73">
                <a:extLst>
                  <a:ext uri="{FF2B5EF4-FFF2-40B4-BE49-F238E27FC236}">
                    <a16:creationId xmlns:a16="http://schemas.microsoft.com/office/drawing/2014/main" id="{93FBCE4C-2C90-6348-A090-9A2D3546932E}"/>
                  </a:ext>
                </a:extLst>
              </p:cNvPr>
              <p:cNvSpPr>
                <a:spLocks/>
              </p:cNvSpPr>
              <p:nvPr/>
            </p:nvSpPr>
            <p:spPr bwMode="auto">
              <a:xfrm>
                <a:off x="6231355" y="3028515"/>
                <a:ext cx="9375" cy="53908"/>
              </a:xfrm>
              <a:custGeom>
                <a:avLst/>
                <a:gdLst>
                  <a:gd name="T0" fmla="*/ 0 w 19"/>
                  <a:gd name="T1" fmla="*/ 111 h 111"/>
                  <a:gd name="T2" fmla="*/ 0 w 19"/>
                  <a:gd name="T3" fmla="*/ 1 h 111"/>
                  <a:gd name="T4" fmla="*/ 19 w 19"/>
                  <a:gd name="T5" fmla="*/ 0 h 111"/>
                  <a:gd name="T6" fmla="*/ 19 w 19"/>
                  <a:gd name="T7" fmla="*/ 111 h 111"/>
                  <a:gd name="T8" fmla="*/ 0 w 19"/>
                  <a:gd name="T9" fmla="*/ 111 h 111"/>
                </a:gdLst>
                <a:ahLst/>
                <a:cxnLst>
                  <a:cxn ang="0">
                    <a:pos x="T0" y="T1"/>
                  </a:cxn>
                  <a:cxn ang="0">
                    <a:pos x="T2" y="T3"/>
                  </a:cxn>
                  <a:cxn ang="0">
                    <a:pos x="T4" y="T5"/>
                  </a:cxn>
                  <a:cxn ang="0">
                    <a:pos x="T6" y="T7"/>
                  </a:cxn>
                  <a:cxn ang="0">
                    <a:pos x="T8" y="T9"/>
                  </a:cxn>
                </a:cxnLst>
                <a:rect l="0" t="0" r="r" b="b"/>
                <a:pathLst>
                  <a:path w="19" h="111">
                    <a:moveTo>
                      <a:pt x="0" y="111"/>
                    </a:moveTo>
                    <a:cubicBezTo>
                      <a:pt x="0" y="74"/>
                      <a:pt x="0" y="38"/>
                      <a:pt x="0" y="1"/>
                    </a:cubicBezTo>
                    <a:cubicBezTo>
                      <a:pt x="6" y="1"/>
                      <a:pt x="12" y="1"/>
                      <a:pt x="19" y="0"/>
                    </a:cubicBezTo>
                    <a:cubicBezTo>
                      <a:pt x="19" y="38"/>
                      <a:pt x="19" y="74"/>
                      <a:pt x="19" y="111"/>
                    </a:cubicBezTo>
                    <a:cubicBezTo>
                      <a:pt x="13" y="111"/>
                      <a:pt x="7" y="111"/>
                      <a:pt x="0"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 name="Freeform 74">
                <a:extLst>
                  <a:ext uri="{FF2B5EF4-FFF2-40B4-BE49-F238E27FC236}">
                    <a16:creationId xmlns:a16="http://schemas.microsoft.com/office/drawing/2014/main" id="{CD964EB6-A1B3-1344-A92F-C80AD5CBD4FB}"/>
                  </a:ext>
                </a:extLst>
              </p:cNvPr>
              <p:cNvSpPr>
                <a:spLocks/>
              </p:cNvSpPr>
              <p:nvPr/>
            </p:nvSpPr>
            <p:spPr bwMode="auto">
              <a:xfrm>
                <a:off x="6191510" y="3028808"/>
                <a:ext cx="8789" cy="54201"/>
              </a:xfrm>
              <a:custGeom>
                <a:avLst/>
                <a:gdLst>
                  <a:gd name="T0" fmla="*/ 0 w 18"/>
                  <a:gd name="T1" fmla="*/ 0 h 111"/>
                  <a:gd name="T2" fmla="*/ 18 w 18"/>
                  <a:gd name="T3" fmla="*/ 0 h 111"/>
                  <a:gd name="T4" fmla="*/ 18 w 18"/>
                  <a:gd name="T5" fmla="*/ 109 h 111"/>
                  <a:gd name="T6" fmla="*/ 0 w 18"/>
                  <a:gd name="T7" fmla="*/ 111 h 111"/>
                  <a:gd name="T8" fmla="*/ 0 w 18"/>
                  <a:gd name="T9" fmla="*/ 0 h 111"/>
                </a:gdLst>
                <a:ahLst/>
                <a:cxnLst>
                  <a:cxn ang="0">
                    <a:pos x="T0" y="T1"/>
                  </a:cxn>
                  <a:cxn ang="0">
                    <a:pos x="T2" y="T3"/>
                  </a:cxn>
                  <a:cxn ang="0">
                    <a:pos x="T4" y="T5"/>
                  </a:cxn>
                  <a:cxn ang="0">
                    <a:pos x="T6" y="T7"/>
                  </a:cxn>
                  <a:cxn ang="0">
                    <a:pos x="T8" y="T9"/>
                  </a:cxn>
                </a:cxnLst>
                <a:rect l="0" t="0" r="r" b="b"/>
                <a:pathLst>
                  <a:path w="18" h="111">
                    <a:moveTo>
                      <a:pt x="0" y="0"/>
                    </a:moveTo>
                    <a:cubicBezTo>
                      <a:pt x="6" y="0"/>
                      <a:pt x="11" y="0"/>
                      <a:pt x="18" y="0"/>
                    </a:cubicBezTo>
                    <a:cubicBezTo>
                      <a:pt x="18" y="36"/>
                      <a:pt x="18" y="72"/>
                      <a:pt x="18" y="109"/>
                    </a:cubicBezTo>
                    <a:cubicBezTo>
                      <a:pt x="13" y="110"/>
                      <a:pt x="7" y="110"/>
                      <a:pt x="0" y="111"/>
                    </a:cubicBezTo>
                    <a:cubicBezTo>
                      <a:pt x="0" y="74"/>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 name="Freeform 75">
                <a:extLst>
                  <a:ext uri="{FF2B5EF4-FFF2-40B4-BE49-F238E27FC236}">
                    <a16:creationId xmlns:a16="http://schemas.microsoft.com/office/drawing/2014/main" id="{11EE2E92-3134-2842-BD38-30E73A38C2A7}"/>
                  </a:ext>
                </a:extLst>
              </p:cNvPr>
              <p:cNvSpPr>
                <a:spLocks/>
              </p:cNvSpPr>
              <p:nvPr/>
            </p:nvSpPr>
            <p:spPr bwMode="auto">
              <a:xfrm>
                <a:off x="6089261" y="3028808"/>
                <a:ext cx="9082" cy="54201"/>
              </a:xfrm>
              <a:custGeom>
                <a:avLst/>
                <a:gdLst>
                  <a:gd name="T0" fmla="*/ 0 w 19"/>
                  <a:gd name="T1" fmla="*/ 0 h 111"/>
                  <a:gd name="T2" fmla="*/ 19 w 19"/>
                  <a:gd name="T3" fmla="*/ 0 h 111"/>
                  <a:gd name="T4" fmla="*/ 19 w 19"/>
                  <a:gd name="T5" fmla="*/ 109 h 111"/>
                  <a:gd name="T6" fmla="*/ 0 w 19"/>
                  <a:gd name="T7" fmla="*/ 111 h 111"/>
                  <a:gd name="T8" fmla="*/ 0 w 19"/>
                  <a:gd name="T9" fmla="*/ 0 h 111"/>
                </a:gdLst>
                <a:ahLst/>
                <a:cxnLst>
                  <a:cxn ang="0">
                    <a:pos x="T0" y="T1"/>
                  </a:cxn>
                  <a:cxn ang="0">
                    <a:pos x="T2" y="T3"/>
                  </a:cxn>
                  <a:cxn ang="0">
                    <a:pos x="T4" y="T5"/>
                  </a:cxn>
                  <a:cxn ang="0">
                    <a:pos x="T6" y="T7"/>
                  </a:cxn>
                  <a:cxn ang="0">
                    <a:pos x="T8" y="T9"/>
                  </a:cxn>
                </a:cxnLst>
                <a:rect l="0" t="0" r="r" b="b"/>
                <a:pathLst>
                  <a:path w="19" h="111">
                    <a:moveTo>
                      <a:pt x="0" y="0"/>
                    </a:moveTo>
                    <a:cubicBezTo>
                      <a:pt x="6" y="0"/>
                      <a:pt x="12" y="0"/>
                      <a:pt x="19" y="0"/>
                    </a:cubicBezTo>
                    <a:cubicBezTo>
                      <a:pt x="19" y="36"/>
                      <a:pt x="19" y="72"/>
                      <a:pt x="19" y="109"/>
                    </a:cubicBezTo>
                    <a:cubicBezTo>
                      <a:pt x="13" y="110"/>
                      <a:pt x="8" y="110"/>
                      <a:pt x="0" y="111"/>
                    </a:cubicBezTo>
                    <a:cubicBezTo>
                      <a:pt x="0" y="74"/>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 name="Freeform 76">
                <a:extLst>
                  <a:ext uri="{FF2B5EF4-FFF2-40B4-BE49-F238E27FC236}">
                    <a16:creationId xmlns:a16="http://schemas.microsoft.com/office/drawing/2014/main" id="{9E800E59-9B82-9746-B644-E55880CEFF35}"/>
                  </a:ext>
                </a:extLst>
              </p:cNvPr>
              <p:cNvSpPr>
                <a:spLocks/>
              </p:cNvSpPr>
              <p:nvPr/>
            </p:nvSpPr>
            <p:spPr bwMode="auto">
              <a:xfrm>
                <a:off x="5946875" y="3028808"/>
                <a:ext cx="9375" cy="53322"/>
              </a:xfrm>
              <a:custGeom>
                <a:avLst/>
                <a:gdLst>
                  <a:gd name="T0" fmla="*/ 0 w 19"/>
                  <a:gd name="T1" fmla="*/ 0 h 109"/>
                  <a:gd name="T2" fmla="*/ 19 w 19"/>
                  <a:gd name="T3" fmla="*/ 0 h 109"/>
                  <a:gd name="T4" fmla="*/ 19 w 19"/>
                  <a:gd name="T5" fmla="*/ 109 h 109"/>
                  <a:gd name="T6" fmla="*/ 0 w 19"/>
                  <a:gd name="T7" fmla="*/ 109 h 109"/>
                  <a:gd name="T8" fmla="*/ 0 w 19"/>
                  <a:gd name="T9" fmla="*/ 0 h 109"/>
                </a:gdLst>
                <a:ahLst/>
                <a:cxnLst>
                  <a:cxn ang="0">
                    <a:pos x="T0" y="T1"/>
                  </a:cxn>
                  <a:cxn ang="0">
                    <a:pos x="T2" y="T3"/>
                  </a:cxn>
                  <a:cxn ang="0">
                    <a:pos x="T4" y="T5"/>
                  </a:cxn>
                  <a:cxn ang="0">
                    <a:pos x="T6" y="T7"/>
                  </a:cxn>
                  <a:cxn ang="0">
                    <a:pos x="T8" y="T9"/>
                  </a:cxn>
                </a:cxnLst>
                <a:rect l="0" t="0" r="r" b="b"/>
                <a:pathLst>
                  <a:path w="19" h="109">
                    <a:moveTo>
                      <a:pt x="0" y="0"/>
                    </a:moveTo>
                    <a:cubicBezTo>
                      <a:pt x="6" y="0"/>
                      <a:pt x="12" y="0"/>
                      <a:pt x="19" y="0"/>
                    </a:cubicBezTo>
                    <a:cubicBezTo>
                      <a:pt x="19" y="36"/>
                      <a:pt x="19" y="72"/>
                      <a:pt x="19" y="109"/>
                    </a:cubicBezTo>
                    <a:cubicBezTo>
                      <a:pt x="13" y="109"/>
                      <a:pt x="7" y="109"/>
                      <a:pt x="0" y="109"/>
                    </a:cubicBezTo>
                    <a:cubicBezTo>
                      <a:pt x="0" y="73"/>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 name="Freeform 77">
                <a:extLst>
                  <a:ext uri="{FF2B5EF4-FFF2-40B4-BE49-F238E27FC236}">
                    <a16:creationId xmlns:a16="http://schemas.microsoft.com/office/drawing/2014/main" id="{A89AFB9A-AD17-F54B-A51E-77D2052C2FAB}"/>
                  </a:ext>
                </a:extLst>
              </p:cNvPr>
              <p:cNvSpPr>
                <a:spLocks/>
              </p:cNvSpPr>
              <p:nvPr/>
            </p:nvSpPr>
            <p:spPr bwMode="auto">
              <a:xfrm>
                <a:off x="6211432" y="3028808"/>
                <a:ext cx="8789" cy="54201"/>
              </a:xfrm>
              <a:custGeom>
                <a:avLst/>
                <a:gdLst>
                  <a:gd name="T0" fmla="*/ 0 w 18"/>
                  <a:gd name="T1" fmla="*/ 0 h 111"/>
                  <a:gd name="T2" fmla="*/ 18 w 18"/>
                  <a:gd name="T3" fmla="*/ 0 h 111"/>
                  <a:gd name="T4" fmla="*/ 18 w 18"/>
                  <a:gd name="T5" fmla="*/ 109 h 111"/>
                  <a:gd name="T6" fmla="*/ 0 w 18"/>
                  <a:gd name="T7" fmla="*/ 111 h 111"/>
                  <a:gd name="T8" fmla="*/ 0 w 18"/>
                  <a:gd name="T9" fmla="*/ 0 h 111"/>
                </a:gdLst>
                <a:ahLst/>
                <a:cxnLst>
                  <a:cxn ang="0">
                    <a:pos x="T0" y="T1"/>
                  </a:cxn>
                  <a:cxn ang="0">
                    <a:pos x="T2" y="T3"/>
                  </a:cxn>
                  <a:cxn ang="0">
                    <a:pos x="T4" y="T5"/>
                  </a:cxn>
                  <a:cxn ang="0">
                    <a:pos x="T6" y="T7"/>
                  </a:cxn>
                  <a:cxn ang="0">
                    <a:pos x="T8" y="T9"/>
                  </a:cxn>
                </a:cxnLst>
                <a:rect l="0" t="0" r="r" b="b"/>
                <a:pathLst>
                  <a:path w="18" h="111">
                    <a:moveTo>
                      <a:pt x="0" y="0"/>
                    </a:moveTo>
                    <a:cubicBezTo>
                      <a:pt x="7" y="0"/>
                      <a:pt x="12" y="0"/>
                      <a:pt x="18" y="0"/>
                    </a:cubicBezTo>
                    <a:cubicBezTo>
                      <a:pt x="18" y="36"/>
                      <a:pt x="18" y="72"/>
                      <a:pt x="18" y="109"/>
                    </a:cubicBezTo>
                    <a:cubicBezTo>
                      <a:pt x="13" y="110"/>
                      <a:pt x="7" y="110"/>
                      <a:pt x="0" y="111"/>
                    </a:cubicBezTo>
                    <a:cubicBezTo>
                      <a:pt x="0" y="74"/>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 name="Freeform 78">
                <a:extLst>
                  <a:ext uri="{FF2B5EF4-FFF2-40B4-BE49-F238E27FC236}">
                    <a16:creationId xmlns:a16="http://schemas.microsoft.com/office/drawing/2014/main" id="{841DC53C-65AA-6442-9909-8DC4CDA37CED}"/>
                  </a:ext>
                </a:extLst>
              </p:cNvPr>
              <p:cNvSpPr>
                <a:spLocks/>
              </p:cNvSpPr>
              <p:nvPr/>
            </p:nvSpPr>
            <p:spPr bwMode="auto">
              <a:xfrm>
                <a:off x="6252449" y="3028808"/>
                <a:ext cx="8789" cy="54201"/>
              </a:xfrm>
              <a:custGeom>
                <a:avLst/>
                <a:gdLst>
                  <a:gd name="T0" fmla="*/ 18 w 18"/>
                  <a:gd name="T1" fmla="*/ 110 h 111"/>
                  <a:gd name="T2" fmla="*/ 0 w 18"/>
                  <a:gd name="T3" fmla="*/ 111 h 111"/>
                  <a:gd name="T4" fmla="*/ 0 w 18"/>
                  <a:gd name="T5" fmla="*/ 0 h 111"/>
                  <a:gd name="T6" fmla="*/ 18 w 18"/>
                  <a:gd name="T7" fmla="*/ 0 h 111"/>
                  <a:gd name="T8" fmla="*/ 18 w 18"/>
                  <a:gd name="T9" fmla="*/ 110 h 111"/>
                </a:gdLst>
                <a:ahLst/>
                <a:cxnLst>
                  <a:cxn ang="0">
                    <a:pos x="T0" y="T1"/>
                  </a:cxn>
                  <a:cxn ang="0">
                    <a:pos x="T2" y="T3"/>
                  </a:cxn>
                  <a:cxn ang="0">
                    <a:pos x="T4" y="T5"/>
                  </a:cxn>
                  <a:cxn ang="0">
                    <a:pos x="T6" y="T7"/>
                  </a:cxn>
                  <a:cxn ang="0">
                    <a:pos x="T8" y="T9"/>
                  </a:cxn>
                </a:cxnLst>
                <a:rect l="0" t="0" r="r" b="b"/>
                <a:pathLst>
                  <a:path w="18" h="111">
                    <a:moveTo>
                      <a:pt x="18" y="110"/>
                    </a:moveTo>
                    <a:cubicBezTo>
                      <a:pt x="12" y="110"/>
                      <a:pt x="7" y="110"/>
                      <a:pt x="0" y="111"/>
                    </a:cubicBezTo>
                    <a:cubicBezTo>
                      <a:pt x="0" y="74"/>
                      <a:pt x="0" y="38"/>
                      <a:pt x="0" y="0"/>
                    </a:cubicBezTo>
                    <a:cubicBezTo>
                      <a:pt x="6" y="0"/>
                      <a:pt x="11" y="0"/>
                      <a:pt x="18" y="0"/>
                    </a:cubicBezTo>
                    <a:cubicBezTo>
                      <a:pt x="18" y="36"/>
                      <a:pt x="18" y="72"/>
                      <a:pt x="18" y="1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 name="Freeform 79">
                <a:extLst>
                  <a:ext uri="{FF2B5EF4-FFF2-40B4-BE49-F238E27FC236}">
                    <a16:creationId xmlns:a16="http://schemas.microsoft.com/office/drawing/2014/main" id="{81B9A838-CC79-4B48-BDA3-47874FA087DB}"/>
                  </a:ext>
                </a:extLst>
              </p:cNvPr>
              <p:cNvSpPr>
                <a:spLocks/>
              </p:cNvSpPr>
              <p:nvPr/>
            </p:nvSpPr>
            <p:spPr bwMode="auto">
              <a:xfrm>
                <a:off x="6150493" y="3028515"/>
                <a:ext cx="8789" cy="53908"/>
              </a:xfrm>
              <a:custGeom>
                <a:avLst/>
                <a:gdLst>
                  <a:gd name="T0" fmla="*/ 18 w 18"/>
                  <a:gd name="T1" fmla="*/ 111 h 111"/>
                  <a:gd name="T2" fmla="*/ 0 w 18"/>
                  <a:gd name="T3" fmla="*/ 111 h 111"/>
                  <a:gd name="T4" fmla="*/ 0 w 18"/>
                  <a:gd name="T5" fmla="*/ 1 h 111"/>
                  <a:gd name="T6" fmla="*/ 18 w 18"/>
                  <a:gd name="T7" fmla="*/ 0 h 111"/>
                  <a:gd name="T8" fmla="*/ 18 w 18"/>
                  <a:gd name="T9" fmla="*/ 111 h 111"/>
                </a:gdLst>
                <a:ahLst/>
                <a:cxnLst>
                  <a:cxn ang="0">
                    <a:pos x="T0" y="T1"/>
                  </a:cxn>
                  <a:cxn ang="0">
                    <a:pos x="T2" y="T3"/>
                  </a:cxn>
                  <a:cxn ang="0">
                    <a:pos x="T4" y="T5"/>
                  </a:cxn>
                  <a:cxn ang="0">
                    <a:pos x="T6" y="T7"/>
                  </a:cxn>
                  <a:cxn ang="0">
                    <a:pos x="T8" y="T9"/>
                  </a:cxn>
                </a:cxnLst>
                <a:rect l="0" t="0" r="r" b="b"/>
                <a:pathLst>
                  <a:path w="18" h="111">
                    <a:moveTo>
                      <a:pt x="18" y="111"/>
                    </a:moveTo>
                    <a:cubicBezTo>
                      <a:pt x="12" y="111"/>
                      <a:pt x="7" y="111"/>
                      <a:pt x="0" y="111"/>
                    </a:cubicBezTo>
                    <a:cubicBezTo>
                      <a:pt x="0" y="74"/>
                      <a:pt x="0" y="39"/>
                      <a:pt x="0" y="1"/>
                    </a:cubicBezTo>
                    <a:cubicBezTo>
                      <a:pt x="6" y="1"/>
                      <a:pt x="11" y="0"/>
                      <a:pt x="18" y="0"/>
                    </a:cubicBezTo>
                    <a:cubicBezTo>
                      <a:pt x="18" y="37"/>
                      <a:pt x="18" y="73"/>
                      <a:pt x="18"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0" name="Freeform 80">
                <a:extLst>
                  <a:ext uri="{FF2B5EF4-FFF2-40B4-BE49-F238E27FC236}">
                    <a16:creationId xmlns:a16="http://schemas.microsoft.com/office/drawing/2014/main" id="{5B5E9F65-74A6-204E-BF46-98C5F41AACE8}"/>
                  </a:ext>
                </a:extLst>
              </p:cNvPr>
              <p:cNvSpPr>
                <a:spLocks/>
              </p:cNvSpPr>
              <p:nvPr/>
            </p:nvSpPr>
            <p:spPr bwMode="auto">
              <a:xfrm>
                <a:off x="6129985" y="3028808"/>
                <a:ext cx="8789" cy="53322"/>
              </a:xfrm>
              <a:custGeom>
                <a:avLst/>
                <a:gdLst>
                  <a:gd name="T0" fmla="*/ 0 w 18"/>
                  <a:gd name="T1" fmla="*/ 0 h 109"/>
                  <a:gd name="T2" fmla="*/ 18 w 18"/>
                  <a:gd name="T3" fmla="*/ 0 h 109"/>
                  <a:gd name="T4" fmla="*/ 18 w 18"/>
                  <a:gd name="T5" fmla="*/ 109 h 109"/>
                  <a:gd name="T6" fmla="*/ 0 w 18"/>
                  <a:gd name="T7" fmla="*/ 109 h 109"/>
                  <a:gd name="T8" fmla="*/ 0 w 18"/>
                  <a:gd name="T9" fmla="*/ 0 h 109"/>
                </a:gdLst>
                <a:ahLst/>
                <a:cxnLst>
                  <a:cxn ang="0">
                    <a:pos x="T0" y="T1"/>
                  </a:cxn>
                  <a:cxn ang="0">
                    <a:pos x="T2" y="T3"/>
                  </a:cxn>
                  <a:cxn ang="0">
                    <a:pos x="T4" y="T5"/>
                  </a:cxn>
                  <a:cxn ang="0">
                    <a:pos x="T6" y="T7"/>
                  </a:cxn>
                  <a:cxn ang="0">
                    <a:pos x="T8" y="T9"/>
                  </a:cxn>
                </a:cxnLst>
                <a:rect l="0" t="0" r="r" b="b"/>
                <a:pathLst>
                  <a:path w="18" h="109">
                    <a:moveTo>
                      <a:pt x="0" y="0"/>
                    </a:moveTo>
                    <a:cubicBezTo>
                      <a:pt x="6" y="0"/>
                      <a:pt x="11" y="0"/>
                      <a:pt x="18" y="0"/>
                    </a:cubicBezTo>
                    <a:cubicBezTo>
                      <a:pt x="18" y="36"/>
                      <a:pt x="18" y="72"/>
                      <a:pt x="18" y="109"/>
                    </a:cubicBezTo>
                    <a:cubicBezTo>
                      <a:pt x="12" y="109"/>
                      <a:pt x="6" y="109"/>
                      <a:pt x="0" y="109"/>
                    </a:cubicBezTo>
                    <a:cubicBezTo>
                      <a:pt x="0" y="73"/>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1" name="Freeform 81">
                <a:extLst>
                  <a:ext uri="{FF2B5EF4-FFF2-40B4-BE49-F238E27FC236}">
                    <a16:creationId xmlns:a16="http://schemas.microsoft.com/office/drawing/2014/main" id="{D7228045-813F-0543-873F-EB2DDE0143F1}"/>
                  </a:ext>
                </a:extLst>
              </p:cNvPr>
              <p:cNvSpPr>
                <a:spLocks/>
              </p:cNvSpPr>
              <p:nvPr/>
            </p:nvSpPr>
            <p:spPr bwMode="auto">
              <a:xfrm>
                <a:off x="6110063" y="3028515"/>
                <a:ext cx="8789" cy="54493"/>
              </a:xfrm>
              <a:custGeom>
                <a:avLst/>
                <a:gdLst>
                  <a:gd name="T0" fmla="*/ 0 w 18"/>
                  <a:gd name="T1" fmla="*/ 112 h 112"/>
                  <a:gd name="T2" fmla="*/ 0 w 18"/>
                  <a:gd name="T3" fmla="*/ 1 h 112"/>
                  <a:gd name="T4" fmla="*/ 18 w 18"/>
                  <a:gd name="T5" fmla="*/ 0 h 112"/>
                  <a:gd name="T6" fmla="*/ 18 w 18"/>
                  <a:gd name="T7" fmla="*/ 110 h 112"/>
                  <a:gd name="T8" fmla="*/ 0 w 18"/>
                  <a:gd name="T9" fmla="*/ 112 h 112"/>
                </a:gdLst>
                <a:ahLst/>
                <a:cxnLst>
                  <a:cxn ang="0">
                    <a:pos x="T0" y="T1"/>
                  </a:cxn>
                  <a:cxn ang="0">
                    <a:pos x="T2" y="T3"/>
                  </a:cxn>
                  <a:cxn ang="0">
                    <a:pos x="T4" y="T5"/>
                  </a:cxn>
                  <a:cxn ang="0">
                    <a:pos x="T6" y="T7"/>
                  </a:cxn>
                  <a:cxn ang="0">
                    <a:pos x="T8" y="T9"/>
                  </a:cxn>
                </a:cxnLst>
                <a:rect l="0" t="0" r="r" b="b"/>
                <a:pathLst>
                  <a:path w="18" h="112">
                    <a:moveTo>
                      <a:pt x="0" y="112"/>
                    </a:moveTo>
                    <a:cubicBezTo>
                      <a:pt x="0" y="74"/>
                      <a:pt x="0" y="38"/>
                      <a:pt x="0" y="1"/>
                    </a:cubicBezTo>
                    <a:cubicBezTo>
                      <a:pt x="5" y="1"/>
                      <a:pt x="11" y="1"/>
                      <a:pt x="18" y="0"/>
                    </a:cubicBezTo>
                    <a:cubicBezTo>
                      <a:pt x="18" y="37"/>
                      <a:pt x="18" y="73"/>
                      <a:pt x="18" y="110"/>
                    </a:cubicBezTo>
                    <a:cubicBezTo>
                      <a:pt x="13" y="111"/>
                      <a:pt x="7" y="111"/>
                      <a:pt x="0" y="1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2" name="Freeform 82">
                <a:extLst>
                  <a:ext uri="{FF2B5EF4-FFF2-40B4-BE49-F238E27FC236}">
                    <a16:creationId xmlns:a16="http://schemas.microsoft.com/office/drawing/2014/main" id="{44EA2237-0532-4941-8026-F32B10DC3DF7}"/>
                  </a:ext>
                </a:extLst>
              </p:cNvPr>
              <p:cNvSpPr>
                <a:spLocks/>
              </p:cNvSpPr>
              <p:nvPr/>
            </p:nvSpPr>
            <p:spPr bwMode="auto">
              <a:xfrm>
                <a:off x="6069339" y="3028808"/>
                <a:ext cx="8496" cy="54201"/>
              </a:xfrm>
              <a:custGeom>
                <a:avLst/>
                <a:gdLst>
                  <a:gd name="T0" fmla="*/ 0 w 18"/>
                  <a:gd name="T1" fmla="*/ 0 h 111"/>
                  <a:gd name="T2" fmla="*/ 18 w 18"/>
                  <a:gd name="T3" fmla="*/ 0 h 111"/>
                  <a:gd name="T4" fmla="*/ 18 w 18"/>
                  <a:gd name="T5" fmla="*/ 109 h 111"/>
                  <a:gd name="T6" fmla="*/ 0 w 18"/>
                  <a:gd name="T7" fmla="*/ 111 h 111"/>
                  <a:gd name="T8" fmla="*/ 0 w 18"/>
                  <a:gd name="T9" fmla="*/ 0 h 111"/>
                </a:gdLst>
                <a:ahLst/>
                <a:cxnLst>
                  <a:cxn ang="0">
                    <a:pos x="T0" y="T1"/>
                  </a:cxn>
                  <a:cxn ang="0">
                    <a:pos x="T2" y="T3"/>
                  </a:cxn>
                  <a:cxn ang="0">
                    <a:pos x="T4" y="T5"/>
                  </a:cxn>
                  <a:cxn ang="0">
                    <a:pos x="T6" y="T7"/>
                  </a:cxn>
                  <a:cxn ang="0">
                    <a:pos x="T8" y="T9"/>
                  </a:cxn>
                </a:cxnLst>
                <a:rect l="0" t="0" r="r" b="b"/>
                <a:pathLst>
                  <a:path w="18" h="111">
                    <a:moveTo>
                      <a:pt x="0" y="0"/>
                    </a:moveTo>
                    <a:cubicBezTo>
                      <a:pt x="6" y="0"/>
                      <a:pt x="12" y="0"/>
                      <a:pt x="18" y="0"/>
                    </a:cubicBezTo>
                    <a:cubicBezTo>
                      <a:pt x="18" y="37"/>
                      <a:pt x="18" y="72"/>
                      <a:pt x="18" y="109"/>
                    </a:cubicBezTo>
                    <a:cubicBezTo>
                      <a:pt x="13" y="110"/>
                      <a:pt x="7" y="110"/>
                      <a:pt x="0" y="111"/>
                    </a:cubicBezTo>
                    <a:cubicBezTo>
                      <a:pt x="0" y="73"/>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3" name="Freeform 83">
                <a:extLst>
                  <a:ext uri="{FF2B5EF4-FFF2-40B4-BE49-F238E27FC236}">
                    <a16:creationId xmlns:a16="http://schemas.microsoft.com/office/drawing/2014/main" id="{D3F11231-C59A-6345-B82D-1DF28737BE5B}"/>
                  </a:ext>
                </a:extLst>
              </p:cNvPr>
              <p:cNvSpPr>
                <a:spLocks/>
              </p:cNvSpPr>
              <p:nvPr/>
            </p:nvSpPr>
            <p:spPr bwMode="auto">
              <a:xfrm>
                <a:off x="6028323" y="3028808"/>
                <a:ext cx="8789" cy="53615"/>
              </a:xfrm>
              <a:custGeom>
                <a:avLst/>
                <a:gdLst>
                  <a:gd name="T0" fmla="*/ 0 w 18"/>
                  <a:gd name="T1" fmla="*/ 0 h 110"/>
                  <a:gd name="T2" fmla="*/ 18 w 18"/>
                  <a:gd name="T3" fmla="*/ 0 h 110"/>
                  <a:gd name="T4" fmla="*/ 18 w 18"/>
                  <a:gd name="T5" fmla="*/ 110 h 110"/>
                  <a:gd name="T6" fmla="*/ 0 w 18"/>
                  <a:gd name="T7" fmla="*/ 110 h 110"/>
                  <a:gd name="T8" fmla="*/ 0 w 18"/>
                  <a:gd name="T9" fmla="*/ 0 h 110"/>
                </a:gdLst>
                <a:ahLst/>
                <a:cxnLst>
                  <a:cxn ang="0">
                    <a:pos x="T0" y="T1"/>
                  </a:cxn>
                  <a:cxn ang="0">
                    <a:pos x="T2" y="T3"/>
                  </a:cxn>
                  <a:cxn ang="0">
                    <a:pos x="T4" y="T5"/>
                  </a:cxn>
                  <a:cxn ang="0">
                    <a:pos x="T6" y="T7"/>
                  </a:cxn>
                  <a:cxn ang="0">
                    <a:pos x="T8" y="T9"/>
                  </a:cxn>
                </a:cxnLst>
                <a:rect l="0" t="0" r="r" b="b"/>
                <a:pathLst>
                  <a:path w="18" h="110">
                    <a:moveTo>
                      <a:pt x="0" y="0"/>
                    </a:moveTo>
                    <a:cubicBezTo>
                      <a:pt x="7" y="0"/>
                      <a:pt x="12" y="0"/>
                      <a:pt x="18" y="0"/>
                    </a:cubicBezTo>
                    <a:cubicBezTo>
                      <a:pt x="18" y="37"/>
                      <a:pt x="18" y="73"/>
                      <a:pt x="18" y="110"/>
                    </a:cubicBezTo>
                    <a:cubicBezTo>
                      <a:pt x="12" y="110"/>
                      <a:pt x="6" y="110"/>
                      <a:pt x="0" y="110"/>
                    </a:cubicBezTo>
                    <a:cubicBezTo>
                      <a:pt x="0" y="73"/>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4" name="Freeform 84">
                <a:extLst>
                  <a:ext uri="{FF2B5EF4-FFF2-40B4-BE49-F238E27FC236}">
                    <a16:creationId xmlns:a16="http://schemas.microsoft.com/office/drawing/2014/main" id="{C0B38FE9-BA23-4048-8AA6-097764810755}"/>
                  </a:ext>
                </a:extLst>
              </p:cNvPr>
              <p:cNvSpPr>
                <a:spLocks/>
              </p:cNvSpPr>
              <p:nvPr/>
            </p:nvSpPr>
            <p:spPr bwMode="auto">
              <a:xfrm>
                <a:off x="6008400" y="3027344"/>
                <a:ext cx="9668" cy="56544"/>
              </a:xfrm>
              <a:custGeom>
                <a:avLst/>
                <a:gdLst>
                  <a:gd name="T0" fmla="*/ 0 w 20"/>
                  <a:gd name="T1" fmla="*/ 3 h 116"/>
                  <a:gd name="T2" fmla="*/ 20 w 20"/>
                  <a:gd name="T3" fmla="*/ 17 h 116"/>
                  <a:gd name="T4" fmla="*/ 20 w 20"/>
                  <a:gd name="T5" fmla="*/ 99 h 116"/>
                  <a:gd name="T6" fmla="*/ 0 w 20"/>
                  <a:gd name="T7" fmla="*/ 113 h 116"/>
                  <a:gd name="T8" fmla="*/ 0 w 20"/>
                  <a:gd name="T9" fmla="*/ 3 h 116"/>
                </a:gdLst>
                <a:ahLst/>
                <a:cxnLst>
                  <a:cxn ang="0">
                    <a:pos x="T0" y="T1"/>
                  </a:cxn>
                  <a:cxn ang="0">
                    <a:pos x="T2" y="T3"/>
                  </a:cxn>
                  <a:cxn ang="0">
                    <a:pos x="T4" y="T5"/>
                  </a:cxn>
                  <a:cxn ang="0">
                    <a:pos x="T6" y="T7"/>
                  </a:cxn>
                  <a:cxn ang="0">
                    <a:pos x="T8" y="T9"/>
                  </a:cxn>
                </a:cxnLst>
                <a:rect l="0" t="0" r="r" b="b"/>
                <a:pathLst>
                  <a:path w="20" h="116">
                    <a:moveTo>
                      <a:pt x="0" y="3"/>
                    </a:moveTo>
                    <a:cubicBezTo>
                      <a:pt x="14" y="0"/>
                      <a:pt x="20" y="2"/>
                      <a:pt x="20" y="17"/>
                    </a:cubicBezTo>
                    <a:cubicBezTo>
                      <a:pt x="19" y="44"/>
                      <a:pt x="19" y="71"/>
                      <a:pt x="20" y="99"/>
                    </a:cubicBezTo>
                    <a:cubicBezTo>
                      <a:pt x="20" y="113"/>
                      <a:pt x="14" y="116"/>
                      <a:pt x="0" y="113"/>
                    </a:cubicBezTo>
                    <a:cubicBezTo>
                      <a:pt x="0" y="77"/>
                      <a:pt x="0" y="41"/>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5" name="Freeform 85">
                <a:extLst>
                  <a:ext uri="{FF2B5EF4-FFF2-40B4-BE49-F238E27FC236}">
                    <a16:creationId xmlns:a16="http://schemas.microsoft.com/office/drawing/2014/main" id="{109006D0-3425-F74D-9637-766A216318A9}"/>
                  </a:ext>
                </a:extLst>
              </p:cNvPr>
              <p:cNvSpPr>
                <a:spLocks/>
              </p:cNvSpPr>
              <p:nvPr/>
            </p:nvSpPr>
            <p:spPr bwMode="auto">
              <a:xfrm>
                <a:off x="5987892" y="3028808"/>
                <a:ext cx="8789" cy="53615"/>
              </a:xfrm>
              <a:custGeom>
                <a:avLst/>
                <a:gdLst>
                  <a:gd name="T0" fmla="*/ 18 w 18"/>
                  <a:gd name="T1" fmla="*/ 110 h 110"/>
                  <a:gd name="T2" fmla="*/ 0 w 18"/>
                  <a:gd name="T3" fmla="*/ 110 h 110"/>
                  <a:gd name="T4" fmla="*/ 0 w 18"/>
                  <a:gd name="T5" fmla="*/ 0 h 110"/>
                  <a:gd name="T6" fmla="*/ 18 w 18"/>
                  <a:gd name="T7" fmla="*/ 0 h 110"/>
                  <a:gd name="T8" fmla="*/ 18 w 18"/>
                  <a:gd name="T9" fmla="*/ 110 h 110"/>
                </a:gdLst>
                <a:ahLst/>
                <a:cxnLst>
                  <a:cxn ang="0">
                    <a:pos x="T0" y="T1"/>
                  </a:cxn>
                  <a:cxn ang="0">
                    <a:pos x="T2" y="T3"/>
                  </a:cxn>
                  <a:cxn ang="0">
                    <a:pos x="T4" y="T5"/>
                  </a:cxn>
                  <a:cxn ang="0">
                    <a:pos x="T6" y="T7"/>
                  </a:cxn>
                  <a:cxn ang="0">
                    <a:pos x="T8" y="T9"/>
                  </a:cxn>
                </a:cxnLst>
                <a:rect l="0" t="0" r="r" b="b"/>
                <a:pathLst>
                  <a:path w="18" h="110">
                    <a:moveTo>
                      <a:pt x="18" y="110"/>
                    </a:moveTo>
                    <a:cubicBezTo>
                      <a:pt x="11" y="110"/>
                      <a:pt x="6" y="110"/>
                      <a:pt x="0" y="110"/>
                    </a:cubicBezTo>
                    <a:cubicBezTo>
                      <a:pt x="0" y="73"/>
                      <a:pt x="0" y="37"/>
                      <a:pt x="0" y="0"/>
                    </a:cubicBezTo>
                    <a:cubicBezTo>
                      <a:pt x="6" y="0"/>
                      <a:pt x="12" y="0"/>
                      <a:pt x="18" y="0"/>
                    </a:cubicBezTo>
                    <a:cubicBezTo>
                      <a:pt x="18" y="37"/>
                      <a:pt x="18" y="72"/>
                      <a:pt x="18" y="1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6" name="Freeform 86">
                <a:extLst>
                  <a:ext uri="{FF2B5EF4-FFF2-40B4-BE49-F238E27FC236}">
                    <a16:creationId xmlns:a16="http://schemas.microsoft.com/office/drawing/2014/main" id="{62A95718-CBB8-0E44-82E0-6D34725FB2DA}"/>
                  </a:ext>
                </a:extLst>
              </p:cNvPr>
              <p:cNvSpPr>
                <a:spLocks/>
              </p:cNvSpPr>
              <p:nvPr/>
            </p:nvSpPr>
            <p:spPr bwMode="auto">
              <a:xfrm>
                <a:off x="5967970" y="3028515"/>
                <a:ext cx="8789" cy="53908"/>
              </a:xfrm>
              <a:custGeom>
                <a:avLst/>
                <a:gdLst>
                  <a:gd name="T0" fmla="*/ 18 w 18"/>
                  <a:gd name="T1" fmla="*/ 111 h 111"/>
                  <a:gd name="T2" fmla="*/ 0 w 18"/>
                  <a:gd name="T3" fmla="*/ 111 h 111"/>
                  <a:gd name="T4" fmla="*/ 0 w 18"/>
                  <a:gd name="T5" fmla="*/ 1 h 111"/>
                  <a:gd name="T6" fmla="*/ 18 w 18"/>
                  <a:gd name="T7" fmla="*/ 0 h 111"/>
                  <a:gd name="T8" fmla="*/ 18 w 18"/>
                  <a:gd name="T9" fmla="*/ 111 h 111"/>
                </a:gdLst>
                <a:ahLst/>
                <a:cxnLst>
                  <a:cxn ang="0">
                    <a:pos x="T0" y="T1"/>
                  </a:cxn>
                  <a:cxn ang="0">
                    <a:pos x="T2" y="T3"/>
                  </a:cxn>
                  <a:cxn ang="0">
                    <a:pos x="T4" y="T5"/>
                  </a:cxn>
                  <a:cxn ang="0">
                    <a:pos x="T6" y="T7"/>
                  </a:cxn>
                  <a:cxn ang="0">
                    <a:pos x="T8" y="T9"/>
                  </a:cxn>
                </a:cxnLst>
                <a:rect l="0" t="0" r="r" b="b"/>
                <a:pathLst>
                  <a:path w="18" h="111">
                    <a:moveTo>
                      <a:pt x="18" y="111"/>
                    </a:moveTo>
                    <a:cubicBezTo>
                      <a:pt x="12" y="111"/>
                      <a:pt x="6" y="111"/>
                      <a:pt x="0" y="111"/>
                    </a:cubicBezTo>
                    <a:cubicBezTo>
                      <a:pt x="0" y="74"/>
                      <a:pt x="0" y="39"/>
                      <a:pt x="0" y="1"/>
                    </a:cubicBezTo>
                    <a:cubicBezTo>
                      <a:pt x="5" y="1"/>
                      <a:pt x="11" y="0"/>
                      <a:pt x="18" y="0"/>
                    </a:cubicBezTo>
                    <a:cubicBezTo>
                      <a:pt x="18" y="37"/>
                      <a:pt x="18" y="72"/>
                      <a:pt x="18"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7" name="Freeform 87">
                <a:extLst>
                  <a:ext uri="{FF2B5EF4-FFF2-40B4-BE49-F238E27FC236}">
                    <a16:creationId xmlns:a16="http://schemas.microsoft.com/office/drawing/2014/main" id="{932B9FA6-8E12-5F4A-923B-60EC709E9C71}"/>
                  </a:ext>
                </a:extLst>
              </p:cNvPr>
              <p:cNvSpPr>
                <a:spLocks/>
              </p:cNvSpPr>
              <p:nvPr/>
            </p:nvSpPr>
            <p:spPr bwMode="auto">
              <a:xfrm>
                <a:off x="5926953" y="3028808"/>
                <a:ext cx="8789" cy="53322"/>
              </a:xfrm>
              <a:custGeom>
                <a:avLst/>
                <a:gdLst>
                  <a:gd name="T0" fmla="*/ 0 w 18"/>
                  <a:gd name="T1" fmla="*/ 0 h 109"/>
                  <a:gd name="T2" fmla="*/ 18 w 18"/>
                  <a:gd name="T3" fmla="*/ 0 h 109"/>
                  <a:gd name="T4" fmla="*/ 18 w 18"/>
                  <a:gd name="T5" fmla="*/ 109 h 109"/>
                  <a:gd name="T6" fmla="*/ 0 w 18"/>
                  <a:gd name="T7" fmla="*/ 109 h 109"/>
                  <a:gd name="T8" fmla="*/ 0 w 18"/>
                  <a:gd name="T9" fmla="*/ 0 h 109"/>
                </a:gdLst>
                <a:ahLst/>
                <a:cxnLst>
                  <a:cxn ang="0">
                    <a:pos x="T0" y="T1"/>
                  </a:cxn>
                  <a:cxn ang="0">
                    <a:pos x="T2" y="T3"/>
                  </a:cxn>
                  <a:cxn ang="0">
                    <a:pos x="T4" y="T5"/>
                  </a:cxn>
                  <a:cxn ang="0">
                    <a:pos x="T6" y="T7"/>
                  </a:cxn>
                  <a:cxn ang="0">
                    <a:pos x="T8" y="T9"/>
                  </a:cxn>
                </a:cxnLst>
                <a:rect l="0" t="0" r="r" b="b"/>
                <a:pathLst>
                  <a:path w="18" h="109">
                    <a:moveTo>
                      <a:pt x="0" y="0"/>
                    </a:moveTo>
                    <a:cubicBezTo>
                      <a:pt x="6" y="0"/>
                      <a:pt x="11" y="0"/>
                      <a:pt x="18" y="0"/>
                    </a:cubicBezTo>
                    <a:cubicBezTo>
                      <a:pt x="18" y="36"/>
                      <a:pt x="18" y="72"/>
                      <a:pt x="18" y="109"/>
                    </a:cubicBezTo>
                    <a:cubicBezTo>
                      <a:pt x="12" y="109"/>
                      <a:pt x="6" y="109"/>
                      <a:pt x="0" y="109"/>
                    </a:cubicBezTo>
                    <a:cubicBezTo>
                      <a:pt x="0" y="74"/>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8" name="Freeform 88">
                <a:extLst>
                  <a:ext uri="{FF2B5EF4-FFF2-40B4-BE49-F238E27FC236}">
                    <a16:creationId xmlns:a16="http://schemas.microsoft.com/office/drawing/2014/main" id="{49706202-83D4-874D-95D9-7F6C1571AF4F}"/>
                  </a:ext>
                </a:extLst>
              </p:cNvPr>
              <p:cNvSpPr>
                <a:spLocks/>
              </p:cNvSpPr>
              <p:nvPr/>
            </p:nvSpPr>
            <p:spPr bwMode="auto">
              <a:xfrm>
                <a:off x="6170416" y="3028808"/>
                <a:ext cx="8789" cy="53615"/>
              </a:xfrm>
              <a:custGeom>
                <a:avLst/>
                <a:gdLst>
                  <a:gd name="T0" fmla="*/ 0 w 18"/>
                  <a:gd name="T1" fmla="*/ 0 h 110"/>
                  <a:gd name="T2" fmla="*/ 18 w 18"/>
                  <a:gd name="T3" fmla="*/ 0 h 110"/>
                  <a:gd name="T4" fmla="*/ 18 w 18"/>
                  <a:gd name="T5" fmla="*/ 110 h 110"/>
                  <a:gd name="T6" fmla="*/ 0 w 18"/>
                  <a:gd name="T7" fmla="*/ 110 h 110"/>
                  <a:gd name="T8" fmla="*/ 0 w 18"/>
                  <a:gd name="T9" fmla="*/ 0 h 110"/>
                </a:gdLst>
                <a:ahLst/>
                <a:cxnLst>
                  <a:cxn ang="0">
                    <a:pos x="T0" y="T1"/>
                  </a:cxn>
                  <a:cxn ang="0">
                    <a:pos x="T2" y="T3"/>
                  </a:cxn>
                  <a:cxn ang="0">
                    <a:pos x="T4" y="T5"/>
                  </a:cxn>
                  <a:cxn ang="0">
                    <a:pos x="T6" y="T7"/>
                  </a:cxn>
                  <a:cxn ang="0">
                    <a:pos x="T8" y="T9"/>
                  </a:cxn>
                </a:cxnLst>
                <a:rect l="0" t="0" r="r" b="b"/>
                <a:pathLst>
                  <a:path w="18" h="110">
                    <a:moveTo>
                      <a:pt x="0" y="0"/>
                    </a:moveTo>
                    <a:cubicBezTo>
                      <a:pt x="7" y="0"/>
                      <a:pt x="12" y="0"/>
                      <a:pt x="18" y="0"/>
                    </a:cubicBezTo>
                    <a:cubicBezTo>
                      <a:pt x="18" y="36"/>
                      <a:pt x="18" y="72"/>
                      <a:pt x="18" y="110"/>
                    </a:cubicBezTo>
                    <a:cubicBezTo>
                      <a:pt x="13" y="110"/>
                      <a:pt x="7" y="110"/>
                      <a:pt x="0" y="110"/>
                    </a:cubicBezTo>
                    <a:cubicBezTo>
                      <a:pt x="0" y="73"/>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9" name="Freeform 89">
                <a:extLst>
                  <a:ext uri="{FF2B5EF4-FFF2-40B4-BE49-F238E27FC236}">
                    <a16:creationId xmlns:a16="http://schemas.microsoft.com/office/drawing/2014/main" id="{AE4EA9CA-3C0F-8E4D-A265-4C68597AE73A}"/>
                  </a:ext>
                </a:extLst>
              </p:cNvPr>
              <p:cNvSpPr>
                <a:spLocks/>
              </p:cNvSpPr>
              <p:nvPr/>
            </p:nvSpPr>
            <p:spPr bwMode="auto">
              <a:xfrm>
                <a:off x="6271785" y="3028515"/>
                <a:ext cx="9375" cy="53908"/>
              </a:xfrm>
              <a:custGeom>
                <a:avLst/>
                <a:gdLst>
                  <a:gd name="T0" fmla="*/ 19 w 19"/>
                  <a:gd name="T1" fmla="*/ 111 h 111"/>
                  <a:gd name="T2" fmla="*/ 0 w 19"/>
                  <a:gd name="T3" fmla="*/ 111 h 111"/>
                  <a:gd name="T4" fmla="*/ 0 w 19"/>
                  <a:gd name="T5" fmla="*/ 1 h 111"/>
                  <a:gd name="T6" fmla="*/ 19 w 19"/>
                  <a:gd name="T7" fmla="*/ 0 h 111"/>
                  <a:gd name="T8" fmla="*/ 19 w 19"/>
                  <a:gd name="T9" fmla="*/ 111 h 111"/>
                </a:gdLst>
                <a:ahLst/>
                <a:cxnLst>
                  <a:cxn ang="0">
                    <a:pos x="T0" y="T1"/>
                  </a:cxn>
                  <a:cxn ang="0">
                    <a:pos x="T2" y="T3"/>
                  </a:cxn>
                  <a:cxn ang="0">
                    <a:pos x="T4" y="T5"/>
                  </a:cxn>
                  <a:cxn ang="0">
                    <a:pos x="T6" y="T7"/>
                  </a:cxn>
                  <a:cxn ang="0">
                    <a:pos x="T8" y="T9"/>
                  </a:cxn>
                </a:cxnLst>
                <a:rect l="0" t="0" r="r" b="b"/>
                <a:pathLst>
                  <a:path w="19" h="111">
                    <a:moveTo>
                      <a:pt x="19" y="111"/>
                    </a:moveTo>
                    <a:cubicBezTo>
                      <a:pt x="12" y="111"/>
                      <a:pt x="7" y="111"/>
                      <a:pt x="0" y="111"/>
                    </a:cubicBezTo>
                    <a:cubicBezTo>
                      <a:pt x="0" y="74"/>
                      <a:pt x="0" y="38"/>
                      <a:pt x="0" y="1"/>
                    </a:cubicBezTo>
                    <a:cubicBezTo>
                      <a:pt x="7" y="1"/>
                      <a:pt x="12" y="1"/>
                      <a:pt x="19" y="0"/>
                    </a:cubicBezTo>
                    <a:cubicBezTo>
                      <a:pt x="19" y="38"/>
                      <a:pt x="19" y="74"/>
                      <a:pt x="19"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pic>
        <p:nvPicPr>
          <p:cNvPr id="6" name="图片 5">
            <a:extLst>
              <a:ext uri="{FF2B5EF4-FFF2-40B4-BE49-F238E27FC236}">
                <a16:creationId xmlns:a16="http://schemas.microsoft.com/office/drawing/2014/main" id="{3DBD130E-CC98-B347-9DE1-F4A464B08CEF}"/>
              </a:ext>
            </a:extLst>
          </p:cNvPr>
          <p:cNvPicPr>
            <a:picLocks noChangeAspect="1"/>
          </p:cNvPicPr>
          <p:nvPr/>
        </p:nvPicPr>
        <p:blipFill>
          <a:blip r:embed="rId4"/>
          <a:stretch>
            <a:fillRect/>
          </a:stretch>
        </p:blipFill>
        <p:spPr>
          <a:xfrm>
            <a:off x="3396507" y="752829"/>
            <a:ext cx="6096409" cy="4194882"/>
          </a:xfrm>
          <a:prstGeom prst="rect">
            <a:avLst/>
          </a:prstGeom>
        </p:spPr>
      </p:pic>
      <p:pic>
        <p:nvPicPr>
          <p:cNvPr id="5" name="图片 4">
            <a:extLst>
              <a:ext uri="{FF2B5EF4-FFF2-40B4-BE49-F238E27FC236}">
                <a16:creationId xmlns:a16="http://schemas.microsoft.com/office/drawing/2014/main" id="{A69CC1AF-772A-F040-8E7B-14A340D32DEA}"/>
              </a:ext>
            </a:extLst>
          </p:cNvPr>
          <p:cNvPicPr>
            <a:picLocks noChangeAspect="1"/>
          </p:cNvPicPr>
          <p:nvPr/>
        </p:nvPicPr>
        <p:blipFill>
          <a:blip r:embed="rId5"/>
          <a:stretch>
            <a:fillRect/>
          </a:stretch>
        </p:blipFill>
        <p:spPr>
          <a:xfrm>
            <a:off x="7409779" y="723325"/>
            <a:ext cx="3250894" cy="1080067"/>
          </a:xfrm>
          <a:prstGeom prst="rect">
            <a:avLst/>
          </a:prstGeom>
        </p:spPr>
      </p:pic>
      <p:pic>
        <p:nvPicPr>
          <p:cNvPr id="4" name="图片 3">
            <a:extLst>
              <a:ext uri="{FF2B5EF4-FFF2-40B4-BE49-F238E27FC236}">
                <a16:creationId xmlns:a16="http://schemas.microsoft.com/office/drawing/2014/main" id="{E84C5B16-DE70-084C-B644-CC9C8CF45C53}"/>
              </a:ext>
            </a:extLst>
          </p:cNvPr>
          <p:cNvPicPr>
            <a:picLocks noChangeAspect="1"/>
          </p:cNvPicPr>
          <p:nvPr/>
        </p:nvPicPr>
        <p:blipFill>
          <a:blip r:embed="rId6"/>
          <a:stretch>
            <a:fillRect/>
          </a:stretch>
        </p:blipFill>
        <p:spPr>
          <a:xfrm>
            <a:off x="3661202" y="4944186"/>
            <a:ext cx="6642280" cy="1701741"/>
          </a:xfrm>
          <a:prstGeom prst="rect">
            <a:avLst/>
          </a:prstGeom>
        </p:spPr>
      </p:pic>
    </p:spTree>
    <p:extLst>
      <p:ext uri="{BB962C8B-B14F-4D97-AF65-F5344CB8AC3E}">
        <p14:creationId xmlns:p14="http://schemas.microsoft.com/office/powerpoint/2010/main" val="1749859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矩形 37">
            <a:extLst>
              <a:ext uri="{FF2B5EF4-FFF2-40B4-BE49-F238E27FC236}">
                <a16:creationId xmlns:a16="http://schemas.microsoft.com/office/drawing/2014/main" id="{F493E34E-9E78-C94D-9C1E-0AD16EB1D936}"/>
              </a:ext>
            </a:extLst>
          </p:cNvPr>
          <p:cNvSpPr/>
          <p:nvPr/>
        </p:nvSpPr>
        <p:spPr>
          <a:xfrm>
            <a:off x="0" y="-27940"/>
            <a:ext cx="1814830" cy="6885940"/>
          </a:xfrm>
          <a:prstGeom prst="rect">
            <a:avLst/>
          </a:prstGeom>
          <a:solidFill>
            <a:srgbClr val="1B51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7" name="矩形 36">
            <a:extLst>
              <a:ext uri="{FF2B5EF4-FFF2-40B4-BE49-F238E27FC236}">
                <a16:creationId xmlns:a16="http://schemas.microsoft.com/office/drawing/2014/main" id="{8E7EE05C-5A00-284A-A584-AD34FBDDC4CA}"/>
              </a:ext>
            </a:extLst>
          </p:cNvPr>
          <p:cNvSpPr/>
          <p:nvPr/>
        </p:nvSpPr>
        <p:spPr>
          <a:xfrm>
            <a:off x="2846943" y="571152"/>
            <a:ext cx="115099" cy="228898"/>
          </a:xfrm>
          <a:prstGeom prst="rect">
            <a:avLst/>
          </a:prstGeom>
        </p:spPr>
        <p:txBody>
          <a:bodyPr wrap="none">
            <a:spAutoFit/>
          </a:bodyPr>
          <a:lstStyle/>
          <a:p>
            <a:endParaRPr lang="zh-CN" altLang="en-US" sz="1200" dirty="0">
              <a:solidFill>
                <a:schemeClr val="bg1">
                  <a:lumMod val="65000"/>
                </a:schemeClr>
              </a:solidFill>
              <a:latin typeface="思源黑体 CN Medium" panose="020B0600000000000000" charset="-122"/>
              <a:ea typeface="思源黑体 CN Medium" panose="020B0600000000000000" charset="-122"/>
            </a:endParaRPr>
          </a:p>
        </p:txBody>
      </p:sp>
      <p:sp>
        <p:nvSpPr>
          <p:cNvPr id="40" name="矩形 39">
            <a:extLst>
              <a:ext uri="{FF2B5EF4-FFF2-40B4-BE49-F238E27FC236}">
                <a16:creationId xmlns:a16="http://schemas.microsoft.com/office/drawing/2014/main" id="{9AE99A2A-82A6-7A43-A1D0-0AD405055D95}"/>
              </a:ext>
            </a:extLst>
          </p:cNvPr>
          <p:cNvSpPr/>
          <p:nvPr/>
        </p:nvSpPr>
        <p:spPr>
          <a:xfrm>
            <a:off x="-4271" y="1988669"/>
            <a:ext cx="1814830" cy="894229"/>
          </a:xfrm>
          <a:prstGeom prst="rect">
            <a:avLst/>
          </a:prstGeom>
          <a:solidFill>
            <a:srgbClr val="1B5187"/>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1"/>
                </a:solidFill>
              </a:rPr>
              <a:t>研究背景与意义</a:t>
            </a:r>
          </a:p>
        </p:txBody>
      </p:sp>
      <p:sp>
        <p:nvSpPr>
          <p:cNvPr id="47" name="矩形 46">
            <a:extLst>
              <a:ext uri="{FF2B5EF4-FFF2-40B4-BE49-F238E27FC236}">
                <a16:creationId xmlns:a16="http://schemas.microsoft.com/office/drawing/2014/main" id="{61390A2D-6723-4847-A3B1-E9BFCF1998FE}"/>
              </a:ext>
            </a:extLst>
          </p:cNvPr>
          <p:cNvSpPr/>
          <p:nvPr/>
        </p:nvSpPr>
        <p:spPr>
          <a:xfrm>
            <a:off x="0" y="2891241"/>
            <a:ext cx="1814830" cy="894229"/>
          </a:xfrm>
          <a:prstGeom prst="rect">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1B5187"/>
                </a:solidFill>
              </a:rPr>
              <a:t>研究内容与过程</a:t>
            </a:r>
          </a:p>
        </p:txBody>
      </p:sp>
      <p:sp>
        <p:nvSpPr>
          <p:cNvPr id="48" name="矩形 47">
            <a:extLst>
              <a:ext uri="{FF2B5EF4-FFF2-40B4-BE49-F238E27FC236}">
                <a16:creationId xmlns:a16="http://schemas.microsoft.com/office/drawing/2014/main" id="{7436FCE2-52DB-2D45-A2FA-B39685AB6953}"/>
              </a:ext>
            </a:extLst>
          </p:cNvPr>
          <p:cNvSpPr/>
          <p:nvPr/>
        </p:nvSpPr>
        <p:spPr>
          <a:xfrm>
            <a:off x="0" y="3793813"/>
            <a:ext cx="1814830" cy="894229"/>
          </a:xfrm>
          <a:prstGeom prst="rect">
            <a:avLst/>
          </a:prstGeom>
          <a:solidFill>
            <a:srgbClr val="1B5187"/>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1"/>
                </a:solidFill>
              </a:rPr>
              <a:t>总结与未来展望</a:t>
            </a:r>
          </a:p>
        </p:txBody>
      </p:sp>
      <p:sp>
        <p:nvSpPr>
          <p:cNvPr id="49" name="矩形 48">
            <a:extLst>
              <a:ext uri="{FF2B5EF4-FFF2-40B4-BE49-F238E27FC236}">
                <a16:creationId xmlns:a16="http://schemas.microsoft.com/office/drawing/2014/main" id="{9D3719F4-A0EF-FB46-870D-025192FB2EA2}"/>
              </a:ext>
            </a:extLst>
          </p:cNvPr>
          <p:cNvSpPr/>
          <p:nvPr/>
        </p:nvSpPr>
        <p:spPr>
          <a:xfrm>
            <a:off x="0" y="4696385"/>
            <a:ext cx="1814830" cy="894229"/>
          </a:xfrm>
          <a:prstGeom prst="rect">
            <a:avLst/>
          </a:prstGeom>
          <a:solidFill>
            <a:srgbClr val="1B5187"/>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1"/>
                </a:solidFill>
              </a:rPr>
              <a:t>重要参考文献</a:t>
            </a:r>
          </a:p>
        </p:txBody>
      </p:sp>
      <p:grpSp>
        <p:nvGrpSpPr>
          <p:cNvPr id="53" name="组合 52">
            <a:extLst>
              <a:ext uri="{FF2B5EF4-FFF2-40B4-BE49-F238E27FC236}">
                <a16:creationId xmlns:a16="http://schemas.microsoft.com/office/drawing/2014/main" id="{3280788C-66F0-B140-9839-DC8E14E95AFB}"/>
              </a:ext>
            </a:extLst>
          </p:cNvPr>
          <p:cNvGrpSpPr/>
          <p:nvPr/>
        </p:nvGrpSpPr>
        <p:grpSpPr>
          <a:xfrm>
            <a:off x="1956001" y="136110"/>
            <a:ext cx="6095459" cy="736600"/>
            <a:chOff x="550" y="967"/>
            <a:chExt cx="10154" cy="1160"/>
          </a:xfrm>
        </p:grpSpPr>
        <p:grpSp>
          <p:nvGrpSpPr>
            <p:cNvPr id="54" name="组合 53">
              <a:extLst>
                <a:ext uri="{FF2B5EF4-FFF2-40B4-BE49-F238E27FC236}">
                  <a16:creationId xmlns:a16="http://schemas.microsoft.com/office/drawing/2014/main" id="{B3F4C418-733F-344E-A433-8CE6296285F2}"/>
                </a:ext>
              </a:extLst>
            </p:cNvPr>
            <p:cNvGrpSpPr/>
            <p:nvPr/>
          </p:nvGrpSpPr>
          <p:grpSpPr>
            <a:xfrm>
              <a:off x="550" y="967"/>
              <a:ext cx="10154" cy="1160"/>
              <a:chOff x="6796" y="3122"/>
              <a:chExt cx="10154" cy="1160"/>
            </a:xfrm>
          </p:grpSpPr>
          <p:grpSp>
            <p:nvGrpSpPr>
              <p:cNvPr id="56" name="组合 55">
                <a:extLst>
                  <a:ext uri="{FF2B5EF4-FFF2-40B4-BE49-F238E27FC236}">
                    <a16:creationId xmlns:a16="http://schemas.microsoft.com/office/drawing/2014/main" id="{086A84DE-6070-F646-BF84-63284571840F}"/>
                  </a:ext>
                </a:extLst>
              </p:cNvPr>
              <p:cNvGrpSpPr/>
              <p:nvPr/>
            </p:nvGrpSpPr>
            <p:grpSpPr>
              <a:xfrm>
                <a:off x="6796" y="3122"/>
                <a:ext cx="10154" cy="1160"/>
                <a:chOff x="6796" y="3122"/>
                <a:chExt cx="10154" cy="1160"/>
              </a:xfrm>
            </p:grpSpPr>
            <p:grpSp>
              <p:nvGrpSpPr>
                <p:cNvPr id="58" name="组合 57">
                  <a:extLst>
                    <a:ext uri="{FF2B5EF4-FFF2-40B4-BE49-F238E27FC236}">
                      <a16:creationId xmlns:a16="http://schemas.microsoft.com/office/drawing/2014/main" id="{B4B8D9A4-13F9-D14A-B497-09F66890D7E9}"/>
                    </a:ext>
                  </a:extLst>
                </p:cNvPr>
                <p:cNvGrpSpPr/>
                <p:nvPr/>
              </p:nvGrpSpPr>
              <p:grpSpPr>
                <a:xfrm>
                  <a:off x="7653" y="3235"/>
                  <a:ext cx="9297" cy="1047"/>
                  <a:chOff x="9499" y="1839"/>
                  <a:chExt cx="9297" cy="1047"/>
                </a:xfrm>
              </p:grpSpPr>
              <p:sp>
                <p:nvSpPr>
                  <p:cNvPr id="60" name="文本框 59">
                    <a:extLst>
                      <a:ext uri="{FF2B5EF4-FFF2-40B4-BE49-F238E27FC236}">
                        <a16:creationId xmlns:a16="http://schemas.microsoft.com/office/drawing/2014/main" id="{371AC7F2-5AE2-9C4B-A57F-E893C08E01FF}"/>
                      </a:ext>
                    </a:extLst>
                  </p:cNvPr>
                  <p:cNvSpPr txBox="1"/>
                  <p:nvPr/>
                </p:nvSpPr>
                <p:spPr>
                  <a:xfrm>
                    <a:off x="9499" y="1839"/>
                    <a:ext cx="9297" cy="727"/>
                  </a:xfrm>
                  <a:prstGeom prst="rect">
                    <a:avLst/>
                  </a:prstGeom>
                  <a:noFill/>
                </p:spPr>
                <p:txBody>
                  <a:bodyPr wrap="square" rtlCol="0">
                    <a:spAutoFit/>
                  </a:bodyPr>
                  <a:lstStyle/>
                  <a:p>
                    <a:r>
                      <a:rPr lang="zh-CN" altLang="en-US" sz="2400" dirty="0">
                        <a:solidFill>
                          <a:srgbClr val="000000"/>
                        </a:solidFill>
                        <a:latin typeface="思源黑体 CN Medium" panose="020B0600000000000000" charset="-122"/>
                        <a:ea typeface="思源黑体 CN Medium" panose="020B0600000000000000" charset="-122"/>
                      </a:rPr>
                      <a:t>安全性</a:t>
                    </a:r>
                  </a:p>
                </p:txBody>
              </p:sp>
              <p:sp>
                <p:nvSpPr>
                  <p:cNvPr id="61" name="矩形 60">
                    <a:extLst>
                      <a:ext uri="{FF2B5EF4-FFF2-40B4-BE49-F238E27FC236}">
                        <a16:creationId xmlns:a16="http://schemas.microsoft.com/office/drawing/2014/main" id="{D0A47408-5EBC-B64C-AA84-9959B96220FC}"/>
                      </a:ext>
                    </a:extLst>
                  </p:cNvPr>
                  <p:cNvSpPr/>
                  <p:nvPr/>
                </p:nvSpPr>
                <p:spPr>
                  <a:xfrm>
                    <a:off x="10150" y="2450"/>
                    <a:ext cx="291" cy="436"/>
                  </a:xfrm>
                  <a:prstGeom prst="rect">
                    <a:avLst/>
                  </a:prstGeom>
                </p:spPr>
                <p:txBody>
                  <a:bodyPr wrap="none">
                    <a:spAutoFit/>
                  </a:bodyPr>
                  <a:lstStyle/>
                  <a:p>
                    <a:endParaRPr lang="zh-CN" altLang="en-US" sz="1200" dirty="0">
                      <a:solidFill>
                        <a:schemeClr val="bg1">
                          <a:lumMod val="65000"/>
                        </a:schemeClr>
                      </a:solidFill>
                      <a:latin typeface="思源黑体 CN Medium" panose="020B0600000000000000" charset="-122"/>
                      <a:ea typeface="思源黑体 CN Medium" panose="020B0600000000000000" charset="-122"/>
                    </a:endParaRPr>
                  </a:p>
                </p:txBody>
              </p:sp>
            </p:grpSp>
            <p:sp>
              <p:nvSpPr>
                <p:cNvPr id="59" name="PA-圆角矩形 5">
                  <a:extLst>
                    <a:ext uri="{FF2B5EF4-FFF2-40B4-BE49-F238E27FC236}">
                      <a16:creationId xmlns:a16="http://schemas.microsoft.com/office/drawing/2014/main" id="{3AFD8720-8ECE-6048-93EA-46D4B45EAE45}"/>
                    </a:ext>
                  </a:extLst>
                </p:cNvPr>
                <p:cNvSpPr/>
                <p:nvPr>
                  <p:custDataLst>
                    <p:tags r:id="rId1"/>
                  </p:custDataLst>
                </p:nvPr>
              </p:nvSpPr>
              <p:spPr>
                <a:xfrm>
                  <a:off x="6796" y="3122"/>
                  <a:ext cx="857" cy="1129"/>
                </a:xfrm>
                <a:prstGeom prst="roundRect">
                  <a:avLst>
                    <a:gd name="adj" fmla="val 0"/>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rgbClr val="000000"/>
                    </a:solidFill>
                    <a:latin typeface="思源黑体 CN Medium" panose="020B0600000000000000" charset="-122"/>
                    <a:ea typeface="思源黑体 CN Medium" panose="020B0600000000000000" charset="-122"/>
                  </a:endParaRPr>
                </a:p>
              </p:txBody>
            </p:sp>
          </p:grpSp>
          <p:sp>
            <p:nvSpPr>
              <p:cNvPr id="57" name="矩形 56">
                <a:extLst>
                  <a:ext uri="{FF2B5EF4-FFF2-40B4-BE49-F238E27FC236}">
                    <a16:creationId xmlns:a16="http://schemas.microsoft.com/office/drawing/2014/main" id="{18A2AF7B-1841-AA47-B072-82E536AADC66}"/>
                  </a:ext>
                </a:extLst>
              </p:cNvPr>
              <p:cNvSpPr/>
              <p:nvPr/>
            </p:nvSpPr>
            <p:spPr>
              <a:xfrm>
                <a:off x="6980" y="3252"/>
                <a:ext cx="911" cy="727"/>
              </a:xfrm>
              <a:prstGeom prst="rect">
                <a:avLst/>
              </a:prstGeom>
            </p:spPr>
            <p:txBody>
              <a:bodyPr wrap="none">
                <a:spAutoFit/>
              </a:bodyPr>
              <a:lstStyle/>
              <a:p>
                <a:r>
                  <a:rPr lang="en-US" altLang="zh-CN" sz="2400" dirty="0">
                    <a:latin typeface="+mj-ea"/>
                    <a:ea typeface="+mj-ea"/>
                  </a:rPr>
                  <a:t>05</a:t>
                </a:r>
                <a:endParaRPr lang="en-US" sz="2400" dirty="0">
                  <a:latin typeface="+mj-ea"/>
                  <a:ea typeface="+mj-ea"/>
                </a:endParaRPr>
              </a:p>
            </p:txBody>
          </p:sp>
        </p:grpSp>
        <p:sp>
          <p:nvSpPr>
            <p:cNvPr id="55" name="矩形 54">
              <a:extLst>
                <a:ext uri="{FF2B5EF4-FFF2-40B4-BE49-F238E27FC236}">
                  <a16:creationId xmlns:a16="http://schemas.microsoft.com/office/drawing/2014/main" id="{CC1C0737-B689-A947-8B2D-15F3B8BED734}"/>
                </a:ext>
              </a:extLst>
            </p:cNvPr>
            <p:cNvSpPr/>
            <p:nvPr/>
          </p:nvSpPr>
          <p:spPr>
            <a:xfrm>
              <a:off x="612" y="1111"/>
              <a:ext cx="122" cy="594"/>
            </a:xfrm>
            <a:prstGeom prst="rect">
              <a:avLst/>
            </a:prstGeom>
            <a:solidFill>
              <a:srgbClr val="000000"/>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cxnSp>
        <p:nvCxnSpPr>
          <p:cNvPr id="14" name="直线连接符 13">
            <a:extLst>
              <a:ext uri="{FF2B5EF4-FFF2-40B4-BE49-F238E27FC236}">
                <a16:creationId xmlns:a16="http://schemas.microsoft.com/office/drawing/2014/main" id="{39916F18-BA74-D744-86F7-D2F64694FD46}"/>
              </a:ext>
            </a:extLst>
          </p:cNvPr>
          <p:cNvCxnSpPr>
            <a:cxnSpLocks/>
          </p:cNvCxnSpPr>
          <p:nvPr/>
        </p:nvCxnSpPr>
        <p:spPr>
          <a:xfrm>
            <a:off x="2577705" y="652829"/>
            <a:ext cx="90176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7" name="文本框 26">
                <a:extLst>
                  <a:ext uri="{FF2B5EF4-FFF2-40B4-BE49-F238E27FC236}">
                    <a16:creationId xmlns:a16="http://schemas.microsoft.com/office/drawing/2014/main" id="{A7A94B30-5C71-D34B-A0C3-443D895C871B}"/>
                  </a:ext>
                </a:extLst>
              </p:cNvPr>
              <p:cNvSpPr txBox="1"/>
              <p:nvPr/>
            </p:nvSpPr>
            <p:spPr>
              <a:xfrm>
                <a:off x="2861255" y="724499"/>
                <a:ext cx="8812746" cy="1137556"/>
              </a:xfrm>
              <a:prstGeom prst="rect">
                <a:avLst/>
              </a:prstGeom>
              <a:noFill/>
            </p:spPr>
            <p:txBody>
              <a:bodyPr wrap="square" rtlCol="0">
                <a:spAutoFit/>
              </a:bodyPr>
              <a:lstStyle/>
              <a:p>
                <a:pPr>
                  <a:lnSpc>
                    <a:spcPct val="130000"/>
                  </a:lnSpc>
                </a:pPr>
                <a:r>
                  <a:rPr lang="en-US" altLang="zh-CN" dirty="0">
                    <a:effectLst/>
                    <a:latin typeface="+mn-ea"/>
                  </a:rPr>
                  <a:t>MC-JXT</a:t>
                </a:r>
                <a:r>
                  <a:rPr lang="zh-CN" altLang="en-US" dirty="0">
                    <a:effectLst/>
                    <a:latin typeface="+mn-ea"/>
                  </a:rPr>
                  <a:t>的</a:t>
                </a:r>
                <a:r>
                  <a:rPr lang="zh-CN" altLang="zh-CN" dirty="0">
                    <a:effectLst/>
                    <a:latin typeface="+mn-ea"/>
                    <a:cs typeface="Times New Roman" panose="02020603050405020304" pitchFamily="18" charset="0"/>
                  </a:rPr>
                  <a:t>安全</a:t>
                </a:r>
                <a:r>
                  <a:rPr lang="zh-CN" altLang="en-US" dirty="0">
                    <a:effectLst/>
                    <a:latin typeface="+mn-ea"/>
                    <a:cs typeface="Times New Roman" panose="02020603050405020304" pitchFamily="18" charset="0"/>
                  </a:rPr>
                  <a:t>性</a:t>
                </a:r>
                <a:r>
                  <a:rPr lang="zh-CN" altLang="zh-CN" dirty="0">
                    <a:effectLst/>
                    <a:latin typeface="+mn-ea"/>
                    <a:cs typeface="Times New Roman" panose="02020603050405020304" pitchFamily="18" charset="0"/>
                  </a:rPr>
                  <a:t>都定义在由泄露函数</a:t>
                </a:r>
                <a14:m>
                  <m:oMath xmlns:m="http://schemas.openxmlformats.org/officeDocument/2006/math">
                    <m:r>
                      <a:rPr lang="zh-CN" altLang="zh-CN">
                        <a:effectLst/>
                        <a:latin typeface="Cambria Math" panose="02040503050406030204" pitchFamily="18" charset="0"/>
                        <a:cs typeface="Times New Roman" panose="02020603050405020304" pitchFamily="18" charset="0"/>
                      </a:rPr>
                      <m:t> </m:t>
                    </m:r>
                    <m:r>
                      <a:rPr lang="en-US" altLang="zh-CN" i="1">
                        <a:effectLst/>
                        <a:latin typeface="Cambria Math" panose="02040503050406030204" pitchFamily="18" charset="0"/>
                        <a:cs typeface="Times New Roman" panose="02020603050405020304" pitchFamily="18" charset="0"/>
                      </a:rPr>
                      <m:t>ℒ</m:t>
                    </m:r>
                    <m:r>
                      <a:rPr lang="en-US" altLang="zh-CN" i="1">
                        <a:effectLst/>
                        <a:latin typeface="Cambria Math" panose="02040503050406030204" pitchFamily="18" charset="0"/>
                        <a:cs typeface="Times New Roman" panose="02020603050405020304" pitchFamily="18" charset="0"/>
                      </a:rPr>
                      <m:t> </m:t>
                    </m:r>
                  </m:oMath>
                </a14:m>
                <a:r>
                  <a:rPr lang="zh-CN" altLang="zh-CN" dirty="0">
                    <a:effectLst/>
                    <a:latin typeface="+mn-ea"/>
                    <a:cs typeface="Times New Roman" panose="02020603050405020304" pitchFamily="18" charset="0"/>
                  </a:rPr>
                  <a:t>参数化的理想</a:t>
                </a:r>
                <a:r>
                  <a:rPr lang="en-US" altLang="zh-CN" dirty="0">
                    <a:effectLst/>
                    <a:latin typeface="+mn-ea"/>
                  </a:rPr>
                  <a:t>/</a:t>
                </a:r>
                <a:r>
                  <a:rPr lang="zh-CN" altLang="zh-CN" dirty="0">
                    <a:effectLst/>
                    <a:latin typeface="+mn-ea"/>
                    <a:cs typeface="Times New Roman" panose="02020603050405020304" pitchFamily="18" charset="0"/>
                  </a:rPr>
                  <a:t>现实范式框架下</a:t>
                </a:r>
                <a:r>
                  <a:rPr lang="zh-CN" altLang="zh-CN" dirty="0">
                    <a:effectLst/>
                    <a:latin typeface="+mn-ea"/>
                  </a:rPr>
                  <a:t> </a:t>
                </a:r>
                <a:r>
                  <a:rPr kumimoji="1" lang="zh-CN" altLang="en-US" dirty="0">
                    <a:latin typeface="+mn-ea"/>
                  </a:rPr>
                  <a:t>，</a:t>
                </a:r>
                <a:r>
                  <a:rPr lang="zh-CN" altLang="zh-CN" dirty="0">
                    <a:effectLst/>
                    <a:latin typeface="+mn-ea"/>
                    <a:cs typeface="Times New Roman" panose="02020603050405020304" pitchFamily="18" charset="0"/>
                  </a:rPr>
                  <a:t>在假设</a:t>
                </a:r>
                <a:r>
                  <a:rPr lang="zh-CN" altLang="zh-CN" dirty="0">
                    <a:solidFill>
                      <a:srgbClr val="FF0000"/>
                    </a:solidFill>
                    <a:effectLst/>
                    <a:latin typeface="+mn-ea"/>
                    <a:cs typeface="Times New Roman" panose="02020603050405020304" pitchFamily="18" charset="0"/>
                  </a:rPr>
                  <a:t>客户端和服务端</a:t>
                </a:r>
                <a:r>
                  <a:rPr lang="zh-CN" altLang="zh-CN" dirty="0">
                    <a:effectLst/>
                    <a:latin typeface="+mn-ea"/>
                    <a:cs typeface="Times New Roman" panose="02020603050405020304" pitchFamily="18" charset="0"/>
                  </a:rPr>
                  <a:t>之间不会勾结的前提下，考虑如下情况下的安全性：</a:t>
                </a:r>
                <a:endParaRPr lang="en-US" altLang="zh-CN" dirty="0">
                  <a:effectLst/>
                  <a:latin typeface="+mn-ea"/>
                  <a:cs typeface="Times New Roman" panose="02020603050405020304" pitchFamily="18" charset="0"/>
                </a:endParaRPr>
              </a:p>
              <a:p>
                <a:pPr>
                  <a:lnSpc>
                    <a:spcPct val="130000"/>
                  </a:lnSpc>
                </a:pPr>
                <a:r>
                  <a:rPr lang="zh-CN" altLang="zh-CN" dirty="0">
                    <a:effectLst/>
                    <a:latin typeface="+mn-ea"/>
                    <a:cs typeface="Times New Roman" panose="02020603050405020304" pitchFamily="18" charset="0"/>
                  </a:rPr>
                  <a:t>（</a:t>
                </a:r>
                <a:r>
                  <a:rPr lang="en-US" altLang="zh-CN" dirty="0">
                    <a:effectLst/>
                    <a:latin typeface="+mn-ea"/>
                  </a:rPr>
                  <a:t>1</a:t>
                </a:r>
                <a:r>
                  <a:rPr lang="zh-CN" altLang="zh-CN" dirty="0">
                    <a:effectLst/>
                    <a:latin typeface="+mn-ea"/>
                    <a:cs typeface="Times New Roman" panose="02020603050405020304" pitchFamily="18" charset="0"/>
                  </a:rPr>
                  <a:t>）</a:t>
                </a:r>
                <a:r>
                  <a:rPr lang="zh-CN" altLang="zh-CN" dirty="0">
                    <a:solidFill>
                      <a:srgbClr val="FF0000"/>
                    </a:solidFill>
                    <a:effectLst/>
                    <a:latin typeface="+mn-ea"/>
                    <a:cs typeface="Times New Roman" panose="02020603050405020304" pitchFamily="18" charset="0"/>
                  </a:rPr>
                  <a:t>诚实且好奇</a:t>
                </a:r>
                <a:r>
                  <a:rPr lang="zh-CN" altLang="zh-CN" dirty="0">
                    <a:effectLst/>
                    <a:latin typeface="+mn-ea"/>
                    <a:cs typeface="Times New Roman" panose="02020603050405020304" pitchFamily="18" charset="0"/>
                  </a:rPr>
                  <a:t>的服务端；（</a:t>
                </a:r>
                <a:r>
                  <a:rPr lang="en-US" altLang="zh-CN" dirty="0">
                    <a:effectLst/>
                    <a:latin typeface="+mn-ea"/>
                  </a:rPr>
                  <a:t>2</a:t>
                </a:r>
                <a:r>
                  <a:rPr lang="zh-CN" altLang="zh-CN" dirty="0">
                    <a:effectLst/>
                    <a:latin typeface="+mn-ea"/>
                    <a:cs typeface="Times New Roman" panose="02020603050405020304" pitchFamily="18" charset="0"/>
                  </a:rPr>
                  <a:t>）</a:t>
                </a:r>
                <a:r>
                  <a:rPr lang="zh-CN" altLang="zh-CN" dirty="0">
                    <a:solidFill>
                      <a:srgbClr val="FF0000"/>
                    </a:solidFill>
                    <a:effectLst/>
                    <a:latin typeface="+mn-ea"/>
                    <a:cs typeface="Times New Roman" panose="02020603050405020304" pitchFamily="18" charset="0"/>
                  </a:rPr>
                  <a:t>恶意</a:t>
                </a:r>
                <a:r>
                  <a:rPr lang="zh-CN" altLang="zh-CN" dirty="0">
                    <a:effectLst/>
                    <a:latin typeface="+mn-ea"/>
                    <a:cs typeface="Times New Roman" panose="02020603050405020304" pitchFamily="18" charset="0"/>
                  </a:rPr>
                  <a:t>的客户端</a:t>
                </a:r>
                <a:r>
                  <a:rPr lang="zh-CN" altLang="en-US" dirty="0">
                    <a:effectLst/>
                    <a:latin typeface="+mn-ea"/>
                    <a:cs typeface="Times New Roman" panose="02020603050405020304" pitchFamily="18" charset="0"/>
                  </a:rPr>
                  <a:t>（检索者</a:t>
                </a:r>
                <a:r>
                  <a:rPr lang="zh-CN" altLang="en-US" dirty="0">
                    <a:latin typeface="+mn-ea"/>
                    <a:cs typeface="Times New Roman" panose="02020603050405020304" pitchFamily="18" charset="0"/>
                  </a:rPr>
                  <a:t>）</a:t>
                </a:r>
                <a:endParaRPr lang="en-US" altLang="zh-CN" dirty="0">
                  <a:effectLst/>
                  <a:latin typeface="+mn-ea"/>
                  <a:cs typeface="Times New Roman" panose="02020603050405020304" pitchFamily="18" charset="0"/>
                </a:endParaRPr>
              </a:p>
            </p:txBody>
          </p:sp>
        </mc:Choice>
        <mc:Fallback xmlns="">
          <p:sp>
            <p:nvSpPr>
              <p:cNvPr id="27" name="文本框 26">
                <a:extLst>
                  <a:ext uri="{FF2B5EF4-FFF2-40B4-BE49-F238E27FC236}">
                    <a16:creationId xmlns:a16="http://schemas.microsoft.com/office/drawing/2014/main" id="{A7A94B30-5C71-D34B-A0C3-443D895C871B}"/>
                  </a:ext>
                </a:extLst>
              </p:cNvPr>
              <p:cNvSpPr txBox="1">
                <a:spLocks noRot="1" noChangeAspect="1" noMove="1" noResize="1" noEditPoints="1" noAdjustHandles="1" noChangeArrowheads="1" noChangeShapeType="1" noTextEdit="1"/>
              </p:cNvSpPr>
              <p:nvPr/>
            </p:nvSpPr>
            <p:spPr>
              <a:xfrm>
                <a:off x="2861255" y="724499"/>
                <a:ext cx="8812746" cy="1137556"/>
              </a:xfrm>
              <a:prstGeom prst="rect">
                <a:avLst/>
              </a:prstGeom>
              <a:blipFill>
                <a:blip r:embed="rId4"/>
                <a:stretch>
                  <a:fillRect l="-576" b="-7778"/>
                </a:stretch>
              </a:blipFill>
            </p:spPr>
            <p:txBody>
              <a:bodyPr/>
              <a:lstStyle/>
              <a:p>
                <a:r>
                  <a:rPr lang="zh-CN" altLang="en-US">
                    <a:noFill/>
                  </a:rPr>
                  <a:t> </a:t>
                </a:r>
              </a:p>
            </p:txBody>
          </p:sp>
        </mc:Fallback>
      </mc:AlternateContent>
      <p:pic>
        <p:nvPicPr>
          <p:cNvPr id="28" name="图片 27">
            <a:extLst>
              <a:ext uri="{FF2B5EF4-FFF2-40B4-BE49-F238E27FC236}">
                <a16:creationId xmlns:a16="http://schemas.microsoft.com/office/drawing/2014/main" id="{0327F044-9EE3-2A49-9A57-556A187661F4}"/>
              </a:ext>
            </a:extLst>
          </p:cNvPr>
          <p:cNvPicPr>
            <a:picLocks noChangeAspect="1"/>
          </p:cNvPicPr>
          <p:nvPr/>
        </p:nvPicPr>
        <p:blipFill>
          <a:blip r:embed="rId5"/>
          <a:stretch>
            <a:fillRect/>
          </a:stretch>
        </p:blipFill>
        <p:spPr>
          <a:xfrm>
            <a:off x="3479470" y="1939491"/>
            <a:ext cx="7197865" cy="4710644"/>
          </a:xfrm>
          <a:prstGeom prst="rect">
            <a:avLst/>
          </a:prstGeom>
        </p:spPr>
      </p:pic>
      <p:grpSp>
        <p:nvGrpSpPr>
          <p:cNvPr id="23" name="组合 22">
            <a:extLst>
              <a:ext uri="{FF2B5EF4-FFF2-40B4-BE49-F238E27FC236}">
                <a16:creationId xmlns:a16="http://schemas.microsoft.com/office/drawing/2014/main" id="{F91D8976-0A9F-5040-9697-778389422C60}"/>
              </a:ext>
            </a:extLst>
          </p:cNvPr>
          <p:cNvGrpSpPr/>
          <p:nvPr/>
        </p:nvGrpSpPr>
        <p:grpSpPr>
          <a:xfrm>
            <a:off x="210415" y="287636"/>
            <a:ext cx="1385458" cy="1385458"/>
            <a:chOff x="5372911" y="2138708"/>
            <a:chExt cx="1446178" cy="1446178"/>
          </a:xfrm>
        </p:grpSpPr>
        <p:sp>
          <p:nvSpPr>
            <p:cNvPr id="24" name="椭圆 23">
              <a:extLst>
                <a:ext uri="{FF2B5EF4-FFF2-40B4-BE49-F238E27FC236}">
                  <a16:creationId xmlns:a16="http://schemas.microsoft.com/office/drawing/2014/main" id="{C89AAB68-9F6C-394A-9A3C-FCFCA2437425}"/>
                </a:ext>
              </a:extLst>
            </p:cNvPr>
            <p:cNvSpPr/>
            <p:nvPr/>
          </p:nvSpPr>
          <p:spPr>
            <a:xfrm>
              <a:off x="5372911" y="2138708"/>
              <a:ext cx="1446178" cy="144617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Freeform 49">
              <a:extLst>
                <a:ext uri="{FF2B5EF4-FFF2-40B4-BE49-F238E27FC236}">
                  <a16:creationId xmlns:a16="http://schemas.microsoft.com/office/drawing/2014/main" id="{2FA1A36E-212F-CC47-A5C8-E27F531CE0D1}"/>
                </a:ext>
              </a:extLst>
            </p:cNvPr>
            <p:cNvSpPr>
              <a:spLocks noEditPoints="1"/>
            </p:cNvSpPr>
            <p:nvPr/>
          </p:nvSpPr>
          <p:spPr bwMode="auto">
            <a:xfrm>
              <a:off x="5462587" y="2202309"/>
              <a:ext cx="1266826" cy="1318976"/>
            </a:xfrm>
            <a:custGeom>
              <a:avLst/>
              <a:gdLst>
                <a:gd name="T0" fmla="*/ 2600 w 2600"/>
                <a:gd name="T1" fmla="*/ 1441 h 2707"/>
                <a:gd name="T2" fmla="*/ 2593 w 2600"/>
                <a:gd name="T3" fmla="*/ 1460 h 2707"/>
                <a:gd name="T4" fmla="*/ 2264 w 2600"/>
                <a:gd name="T5" fmla="*/ 2235 h 2707"/>
                <a:gd name="T6" fmla="*/ 1548 w 2600"/>
                <a:gd name="T7" fmla="*/ 2643 h 2707"/>
                <a:gd name="T8" fmla="*/ 620 w 2600"/>
                <a:gd name="T9" fmla="*/ 2475 h 2707"/>
                <a:gd name="T10" fmla="*/ 47 w 2600"/>
                <a:gd name="T11" fmla="*/ 1714 h 2707"/>
                <a:gd name="T12" fmla="*/ 4 w 2600"/>
                <a:gd name="T13" fmla="*/ 1458 h 2707"/>
                <a:gd name="T14" fmla="*/ 0 w 2600"/>
                <a:gd name="T15" fmla="*/ 1437 h 2707"/>
                <a:gd name="T16" fmla="*/ 0 w 2600"/>
                <a:gd name="T17" fmla="*/ 1301 h 2707"/>
                <a:gd name="T18" fmla="*/ 4 w 2600"/>
                <a:gd name="T19" fmla="*/ 1284 h 2707"/>
                <a:gd name="T20" fmla="*/ 17 w 2600"/>
                <a:gd name="T21" fmla="*/ 1161 h 2707"/>
                <a:gd name="T22" fmla="*/ 291 w 2600"/>
                <a:gd name="T23" fmla="*/ 555 h 2707"/>
                <a:gd name="T24" fmla="*/ 1573 w 2600"/>
                <a:gd name="T25" fmla="*/ 104 h 2707"/>
                <a:gd name="T26" fmla="*/ 2593 w 2600"/>
                <a:gd name="T27" fmla="*/ 1280 h 2707"/>
                <a:gd name="T28" fmla="*/ 2600 w 2600"/>
                <a:gd name="T29" fmla="*/ 1297 h 2707"/>
                <a:gd name="T30" fmla="*/ 2600 w 2600"/>
                <a:gd name="T31" fmla="*/ 1441 h 2707"/>
                <a:gd name="T32" fmla="*/ 2290 w 2600"/>
                <a:gd name="T33" fmla="*/ 1337 h 2707"/>
                <a:gd name="T34" fmla="*/ 1345 w 2600"/>
                <a:gd name="T35" fmla="*/ 390 h 2707"/>
                <a:gd name="T36" fmla="*/ 693 w 2600"/>
                <a:gd name="T37" fmla="*/ 597 h 2707"/>
                <a:gd name="T38" fmla="*/ 307 w 2600"/>
                <a:gd name="T39" fmla="*/ 1329 h 2707"/>
                <a:gd name="T40" fmla="*/ 145 w 2600"/>
                <a:gd name="T41" fmla="*/ 1198 h 2707"/>
                <a:gd name="T42" fmla="*/ 152 w 2600"/>
                <a:gd name="T43" fmla="*/ 1277 h 2707"/>
                <a:gd name="T44" fmla="*/ 287 w 2600"/>
                <a:gd name="T45" fmla="*/ 1500 h 2707"/>
                <a:gd name="T46" fmla="*/ 323 w 2600"/>
                <a:gd name="T47" fmla="*/ 1561 h 2707"/>
                <a:gd name="T48" fmla="*/ 324 w 2600"/>
                <a:gd name="T49" fmla="*/ 1575 h 2707"/>
                <a:gd name="T50" fmla="*/ 324 w 2600"/>
                <a:gd name="T51" fmla="*/ 1825 h 2707"/>
                <a:gd name="T52" fmla="*/ 324 w 2600"/>
                <a:gd name="T53" fmla="*/ 1844 h 2707"/>
                <a:gd name="T54" fmla="*/ 269 w 2600"/>
                <a:gd name="T55" fmla="*/ 1879 h 2707"/>
                <a:gd name="T56" fmla="*/ 240 w 2600"/>
                <a:gd name="T57" fmla="*/ 1927 h 2707"/>
                <a:gd name="T58" fmla="*/ 189 w 2600"/>
                <a:gd name="T59" fmla="*/ 1955 h 2707"/>
                <a:gd name="T60" fmla="*/ 245 w 2600"/>
                <a:gd name="T61" fmla="*/ 2047 h 2707"/>
                <a:gd name="T62" fmla="*/ 272 w 2600"/>
                <a:gd name="T63" fmla="*/ 2062 h 2707"/>
                <a:gd name="T64" fmla="*/ 560 w 2600"/>
                <a:gd name="T65" fmla="*/ 2061 h 2707"/>
                <a:gd name="T66" fmla="*/ 592 w 2600"/>
                <a:gd name="T67" fmla="*/ 2074 h 2707"/>
                <a:gd name="T68" fmla="*/ 674 w 2600"/>
                <a:gd name="T69" fmla="*/ 2149 h 2707"/>
                <a:gd name="T70" fmla="*/ 1450 w 2600"/>
                <a:gd name="T71" fmla="*/ 2359 h 2707"/>
                <a:gd name="T72" fmla="*/ 2004 w 2600"/>
                <a:gd name="T73" fmla="*/ 2075 h 2707"/>
                <a:gd name="T74" fmla="*/ 2038 w 2600"/>
                <a:gd name="T75" fmla="*/ 2061 h 2707"/>
                <a:gd name="T76" fmla="*/ 2350 w 2600"/>
                <a:gd name="T77" fmla="*/ 2062 h 2707"/>
                <a:gd name="T78" fmla="*/ 2375 w 2600"/>
                <a:gd name="T79" fmla="*/ 2048 h 2707"/>
                <a:gd name="T80" fmla="*/ 2406 w 2600"/>
                <a:gd name="T81" fmla="*/ 1992 h 2707"/>
                <a:gd name="T82" fmla="*/ 2405 w 2600"/>
                <a:gd name="T83" fmla="*/ 1965 h 2707"/>
                <a:gd name="T84" fmla="*/ 2350 w 2600"/>
                <a:gd name="T85" fmla="*/ 1889 h 2707"/>
                <a:gd name="T86" fmla="*/ 2275 w 2600"/>
                <a:gd name="T87" fmla="*/ 1849 h 2707"/>
                <a:gd name="T88" fmla="*/ 2268 w 2600"/>
                <a:gd name="T89" fmla="*/ 1847 h 2707"/>
                <a:gd name="T90" fmla="*/ 2268 w 2600"/>
                <a:gd name="T91" fmla="*/ 1646 h 2707"/>
                <a:gd name="T92" fmla="*/ 2278 w 2600"/>
                <a:gd name="T93" fmla="*/ 1533 h 2707"/>
                <a:gd name="T94" fmla="*/ 2313 w 2600"/>
                <a:gd name="T95" fmla="*/ 1481 h 2707"/>
                <a:gd name="T96" fmla="*/ 2450 w 2600"/>
                <a:gd name="T97" fmla="*/ 1214 h 2707"/>
                <a:gd name="T98" fmla="*/ 2290 w 2600"/>
                <a:gd name="T99" fmla="*/ 1337 h 27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600" h="2707">
                  <a:moveTo>
                    <a:pt x="2600" y="1441"/>
                  </a:moveTo>
                  <a:cubicBezTo>
                    <a:pt x="2598" y="1447"/>
                    <a:pt x="2593" y="1454"/>
                    <a:pt x="2593" y="1460"/>
                  </a:cubicBezTo>
                  <a:cubicBezTo>
                    <a:pt x="2571" y="1756"/>
                    <a:pt x="2461" y="2015"/>
                    <a:pt x="2264" y="2235"/>
                  </a:cubicBezTo>
                  <a:cubicBezTo>
                    <a:pt x="2071" y="2451"/>
                    <a:pt x="1832" y="2588"/>
                    <a:pt x="1548" y="2643"/>
                  </a:cubicBezTo>
                  <a:cubicBezTo>
                    <a:pt x="1218" y="2707"/>
                    <a:pt x="906" y="2652"/>
                    <a:pt x="620" y="2475"/>
                  </a:cubicBezTo>
                  <a:cubicBezTo>
                    <a:pt x="331" y="2297"/>
                    <a:pt x="140" y="2041"/>
                    <a:pt x="47" y="1714"/>
                  </a:cubicBezTo>
                  <a:cubicBezTo>
                    <a:pt x="23" y="1630"/>
                    <a:pt x="8" y="1545"/>
                    <a:pt x="4" y="1458"/>
                  </a:cubicBezTo>
                  <a:cubicBezTo>
                    <a:pt x="3" y="1451"/>
                    <a:pt x="1" y="1444"/>
                    <a:pt x="0" y="1437"/>
                  </a:cubicBezTo>
                  <a:cubicBezTo>
                    <a:pt x="0" y="1392"/>
                    <a:pt x="0" y="1346"/>
                    <a:pt x="0" y="1301"/>
                  </a:cubicBezTo>
                  <a:cubicBezTo>
                    <a:pt x="1" y="1295"/>
                    <a:pt x="3" y="1290"/>
                    <a:pt x="4" y="1284"/>
                  </a:cubicBezTo>
                  <a:cubicBezTo>
                    <a:pt x="8" y="1243"/>
                    <a:pt x="10" y="1201"/>
                    <a:pt x="17" y="1161"/>
                  </a:cubicBezTo>
                  <a:cubicBezTo>
                    <a:pt x="55" y="935"/>
                    <a:pt x="142" y="729"/>
                    <a:pt x="291" y="555"/>
                  </a:cubicBezTo>
                  <a:cubicBezTo>
                    <a:pt x="630" y="158"/>
                    <a:pt x="1061" y="0"/>
                    <a:pt x="1573" y="104"/>
                  </a:cubicBezTo>
                  <a:cubicBezTo>
                    <a:pt x="2147" y="221"/>
                    <a:pt x="2557" y="718"/>
                    <a:pt x="2593" y="1280"/>
                  </a:cubicBezTo>
                  <a:cubicBezTo>
                    <a:pt x="2593" y="1286"/>
                    <a:pt x="2598" y="1292"/>
                    <a:pt x="2600" y="1297"/>
                  </a:cubicBezTo>
                  <a:cubicBezTo>
                    <a:pt x="2600" y="1345"/>
                    <a:pt x="2600" y="1393"/>
                    <a:pt x="2600" y="1441"/>
                  </a:cubicBezTo>
                  <a:close/>
                  <a:moveTo>
                    <a:pt x="2290" y="1337"/>
                  </a:moveTo>
                  <a:cubicBezTo>
                    <a:pt x="2269" y="831"/>
                    <a:pt x="1859" y="414"/>
                    <a:pt x="1345" y="390"/>
                  </a:cubicBezTo>
                  <a:cubicBezTo>
                    <a:pt x="1103" y="379"/>
                    <a:pt x="883" y="447"/>
                    <a:pt x="693" y="597"/>
                  </a:cubicBezTo>
                  <a:cubicBezTo>
                    <a:pt x="456" y="782"/>
                    <a:pt x="330" y="1028"/>
                    <a:pt x="307" y="1329"/>
                  </a:cubicBezTo>
                  <a:cubicBezTo>
                    <a:pt x="241" y="1301"/>
                    <a:pt x="195" y="1252"/>
                    <a:pt x="145" y="1198"/>
                  </a:cubicBezTo>
                  <a:cubicBezTo>
                    <a:pt x="148" y="1228"/>
                    <a:pt x="149" y="1253"/>
                    <a:pt x="152" y="1277"/>
                  </a:cubicBezTo>
                  <a:cubicBezTo>
                    <a:pt x="165" y="1370"/>
                    <a:pt x="206" y="1448"/>
                    <a:pt x="287" y="1500"/>
                  </a:cubicBezTo>
                  <a:cubicBezTo>
                    <a:pt x="311" y="1516"/>
                    <a:pt x="322" y="1534"/>
                    <a:pt x="323" y="1561"/>
                  </a:cubicBezTo>
                  <a:cubicBezTo>
                    <a:pt x="323" y="1565"/>
                    <a:pt x="324" y="1570"/>
                    <a:pt x="324" y="1575"/>
                  </a:cubicBezTo>
                  <a:cubicBezTo>
                    <a:pt x="324" y="1658"/>
                    <a:pt x="324" y="1741"/>
                    <a:pt x="324" y="1825"/>
                  </a:cubicBezTo>
                  <a:cubicBezTo>
                    <a:pt x="324" y="1831"/>
                    <a:pt x="324" y="1838"/>
                    <a:pt x="324" y="1844"/>
                  </a:cubicBezTo>
                  <a:cubicBezTo>
                    <a:pt x="287" y="1851"/>
                    <a:pt x="287" y="1851"/>
                    <a:pt x="269" y="1879"/>
                  </a:cubicBezTo>
                  <a:cubicBezTo>
                    <a:pt x="259" y="1895"/>
                    <a:pt x="250" y="1911"/>
                    <a:pt x="240" y="1927"/>
                  </a:cubicBezTo>
                  <a:cubicBezTo>
                    <a:pt x="229" y="1944"/>
                    <a:pt x="222" y="1967"/>
                    <a:pt x="189" y="1955"/>
                  </a:cubicBezTo>
                  <a:cubicBezTo>
                    <a:pt x="210" y="1989"/>
                    <a:pt x="228" y="2018"/>
                    <a:pt x="245" y="2047"/>
                  </a:cubicBezTo>
                  <a:cubicBezTo>
                    <a:pt x="252" y="2058"/>
                    <a:pt x="259" y="2062"/>
                    <a:pt x="272" y="2062"/>
                  </a:cubicBezTo>
                  <a:cubicBezTo>
                    <a:pt x="368" y="2061"/>
                    <a:pt x="464" y="2062"/>
                    <a:pt x="560" y="2061"/>
                  </a:cubicBezTo>
                  <a:cubicBezTo>
                    <a:pt x="573" y="2061"/>
                    <a:pt x="582" y="2065"/>
                    <a:pt x="592" y="2074"/>
                  </a:cubicBezTo>
                  <a:cubicBezTo>
                    <a:pt x="618" y="2100"/>
                    <a:pt x="645" y="2126"/>
                    <a:pt x="674" y="2149"/>
                  </a:cubicBezTo>
                  <a:cubicBezTo>
                    <a:pt x="903" y="2331"/>
                    <a:pt x="1162" y="2402"/>
                    <a:pt x="1450" y="2359"/>
                  </a:cubicBezTo>
                  <a:cubicBezTo>
                    <a:pt x="1666" y="2328"/>
                    <a:pt x="1850" y="2230"/>
                    <a:pt x="2004" y="2075"/>
                  </a:cubicBezTo>
                  <a:cubicBezTo>
                    <a:pt x="2014" y="2065"/>
                    <a:pt x="2024" y="2061"/>
                    <a:pt x="2038" y="2061"/>
                  </a:cubicBezTo>
                  <a:cubicBezTo>
                    <a:pt x="2142" y="2062"/>
                    <a:pt x="2246" y="2061"/>
                    <a:pt x="2350" y="2062"/>
                  </a:cubicBezTo>
                  <a:cubicBezTo>
                    <a:pt x="2362" y="2062"/>
                    <a:pt x="2370" y="2059"/>
                    <a:pt x="2375" y="2048"/>
                  </a:cubicBezTo>
                  <a:cubicBezTo>
                    <a:pt x="2384" y="2028"/>
                    <a:pt x="2395" y="2010"/>
                    <a:pt x="2406" y="1992"/>
                  </a:cubicBezTo>
                  <a:cubicBezTo>
                    <a:pt x="2412" y="1982"/>
                    <a:pt x="2412" y="1975"/>
                    <a:pt x="2405" y="1965"/>
                  </a:cubicBezTo>
                  <a:cubicBezTo>
                    <a:pt x="2386" y="1940"/>
                    <a:pt x="2366" y="1916"/>
                    <a:pt x="2350" y="1889"/>
                  </a:cubicBezTo>
                  <a:cubicBezTo>
                    <a:pt x="2332" y="1860"/>
                    <a:pt x="2312" y="1841"/>
                    <a:pt x="2275" y="1849"/>
                  </a:cubicBezTo>
                  <a:cubicBezTo>
                    <a:pt x="2274" y="1849"/>
                    <a:pt x="2272" y="1848"/>
                    <a:pt x="2268" y="1847"/>
                  </a:cubicBezTo>
                  <a:cubicBezTo>
                    <a:pt x="2268" y="1780"/>
                    <a:pt x="2267" y="1713"/>
                    <a:pt x="2268" y="1646"/>
                  </a:cubicBezTo>
                  <a:cubicBezTo>
                    <a:pt x="2269" y="1608"/>
                    <a:pt x="2276" y="1571"/>
                    <a:pt x="2278" y="1533"/>
                  </a:cubicBezTo>
                  <a:cubicBezTo>
                    <a:pt x="2279" y="1507"/>
                    <a:pt x="2292" y="1493"/>
                    <a:pt x="2313" y="1481"/>
                  </a:cubicBezTo>
                  <a:cubicBezTo>
                    <a:pt x="2414" y="1423"/>
                    <a:pt x="2430" y="1320"/>
                    <a:pt x="2450" y="1214"/>
                  </a:cubicBezTo>
                  <a:cubicBezTo>
                    <a:pt x="2398" y="1261"/>
                    <a:pt x="2353" y="1309"/>
                    <a:pt x="2290" y="1337"/>
                  </a:cubicBezTo>
                  <a:close/>
                </a:path>
              </a:pathLst>
            </a:custGeom>
            <a:solidFill>
              <a:schemeClr val="tx2">
                <a:lumMod val="7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26" name="组合 25">
              <a:extLst>
                <a:ext uri="{FF2B5EF4-FFF2-40B4-BE49-F238E27FC236}">
                  <a16:creationId xmlns:a16="http://schemas.microsoft.com/office/drawing/2014/main" id="{81FD71EA-0298-1F45-8209-757A2B61D099}"/>
                </a:ext>
              </a:extLst>
            </p:cNvPr>
            <p:cNvGrpSpPr/>
            <p:nvPr/>
          </p:nvGrpSpPr>
          <p:grpSpPr>
            <a:xfrm>
              <a:off x="5554874" y="2381317"/>
              <a:ext cx="1080787" cy="1004320"/>
              <a:chOff x="5554874" y="2552137"/>
              <a:chExt cx="1080787" cy="1004320"/>
            </a:xfrm>
            <a:solidFill>
              <a:schemeClr val="tx2">
                <a:lumMod val="75000"/>
              </a:schemeClr>
            </a:solidFill>
          </p:grpSpPr>
          <p:sp>
            <p:nvSpPr>
              <p:cNvPr id="29" name="Freeform 50">
                <a:extLst>
                  <a:ext uri="{FF2B5EF4-FFF2-40B4-BE49-F238E27FC236}">
                    <a16:creationId xmlns:a16="http://schemas.microsoft.com/office/drawing/2014/main" id="{2A49B551-7613-EA4C-9BA8-7EB6A232FAA8}"/>
                  </a:ext>
                </a:extLst>
              </p:cNvPr>
              <p:cNvSpPr>
                <a:spLocks noEditPoints="1"/>
              </p:cNvSpPr>
              <p:nvPr/>
            </p:nvSpPr>
            <p:spPr bwMode="auto">
              <a:xfrm>
                <a:off x="5594719" y="3111135"/>
                <a:ext cx="1003441" cy="214458"/>
              </a:xfrm>
              <a:custGeom>
                <a:avLst/>
                <a:gdLst>
                  <a:gd name="T0" fmla="*/ 1933 w 2060"/>
                  <a:gd name="T1" fmla="*/ 45 h 440"/>
                  <a:gd name="T2" fmla="*/ 1978 w 2060"/>
                  <a:gd name="T3" fmla="*/ 350 h 440"/>
                  <a:gd name="T4" fmla="*/ 2043 w 2060"/>
                  <a:gd name="T5" fmla="*/ 435 h 440"/>
                  <a:gd name="T6" fmla="*/ 1498 w 2060"/>
                  <a:gd name="T7" fmla="*/ 319 h 440"/>
                  <a:gd name="T8" fmla="*/ 1549 w 2060"/>
                  <a:gd name="T9" fmla="*/ 306 h 440"/>
                  <a:gd name="T10" fmla="*/ 531 w 2060"/>
                  <a:gd name="T11" fmla="*/ 310 h 440"/>
                  <a:gd name="T12" fmla="*/ 542 w 2060"/>
                  <a:gd name="T13" fmla="*/ 392 h 440"/>
                  <a:gd name="T14" fmla="*/ 0 w 2060"/>
                  <a:gd name="T15" fmla="*/ 440 h 440"/>
                  <a:gd name="T16" fmla="*/ 87 w 2060"/>
                  <a:gd name="T17" fmla="*/ 358 h 440"/>
                  <a:gd name="T18" fmla="*/ 512 w 2060"/>
                  <a:gd name="T19" fmla="*/ 34 h 440"/>
                  <a:gd name="T20" fmla="*/ 1961 w 2060"/>
                  <a:gd name="T21" fmla="*/ 0 h 440"/>
                  <a:gd name="T22" fmla="*/ 1545 w 2060"/>
                  <a:gd name="T23" fmla="*/ 41 h 440"/>
                  <a:gd name="T24" fmla="*/ 1263 w 2060"/>
                  <a:gd name="T25" fmla="*/ 119 h 440"/>
                  <a:gd name="T26" fmla="*/ 855 w 2060"/>
                  <a:gd name="T27" fmla="*/ 67 h 440"/>
                  <a:gd name="T28" fmla="*/ 796 w 2060"/>
                  <a:gd name="T29" fmla="*/ 193 h 440"/>
                  <a:gd name="T30" fmla="*/ 962 w 2060"/>
                  <a:gd name="T31" fmla="*/ 145 h 440"/>
                  <a:gd name="T32" fmla="*/ 1269 w 2060"/>
                  <a:gd name="T33" fmla="*/ 301 h 440"/>
                  <a:gd name="T34" fmla="*/ 711 w 2060"/>
                  <a:gd name="T35" fmla="*/ 118 h 440"/>
                  <a:gd name="T36" fmla="*/ 558 w 2060"/>
                  <a:gd name="T37" fmla="*/ 107 h 440"/>
                  <a:gd name="T38" fmla="*/ 544 w 2060"/>
                  <a:gd name="T39" fmla="*/ 301 h 440"/>
                  <a:gd name="T40" fmla="*/ 1513 w 2060"/>
                  <a:gd name="T41" fmla="*/ 130 h 440"/>
                  <a:gd name="T42" fmla="*/ 1452 w 2060"/>
                  <a:gd name="T43" fmla="*/ 67 h 440"/>
                  <a:gd name="T44" fmla="*/ 1340 w 2060"/>
                  <a:gd name="T45" fmla="*/ 270 h 440"/>
                  <a:gd name="T46" fmla="*/ 1544 w 2060"/>
                  <a:gd name="T47" fmla="*/ 67 h 440"/>
                  <a:gd name="T48" fmla="*/ 1564 w 2060"/>
                  <a:gd name="T49" fmla="*/ 67 h 440"/>
                  <a:gd name="T50" fmla="*/ 491 w 2060"/>
                  <a:gd name="T51" fmla="*/ 302 h 440"/>
                  <a:gd name="T52" fmla="*/ 491 w 2060"/>
                  <a:gd name="T53" fmla="*/ 67 h 440"/>
                  <a:gd name="T54" fmla="*/ 1308 w 2060"/>
                  <a:gd name="T55" fmla="*/ 290 h 440"/>
                  <a:gd name="T56" fmla="*/ 1294 w 2060"/>
                  <a:gd name="T57" fmla="*/ 68 h 440"/>
                  <a:gd name="T58" fmla="*/ 762 w 2060"/>
                  <a:gd name="T59" fmla="*/ 299 h 440"/>
                  <a:gd name="T60" fmla="*/ 747 w 2060"/>
                  <a:gd name="T61" fmla="*/ 79 h 440"/>
                  <a:gd name="T62" fmla="*/ 1007 w 2060"/>
                  <a:gd name="T63" fmla="*/ 35 h 440"/>
                  <a:gd name="T64" fmla="*/ 1054 w 2060"/>
                  <a:gd name="T65" fmla="*/ 35 h 440"/>
                  <a:gd name="T66" fmla="*/ 1249 w 2060"/>
                  <a:gd name="T67" fmla="*/ 45 h 440"/>
                  <a:gd name="T68" fmla="*/ 1054 w 2060"/>
                  <a:gd name="T69" fmla="*/ 35 h 440"/>
                  <a:gd name="T70" fmla="*/ 1342 w 2060"/>
                  <a:gd name="T71" fmla="*/ 36 h 440"/>
                  <a:gd name="T72" fmla="*/ 1499 w 2060"/>
                  <a:gd name="T73" fmla="*/ 45 h 440"/>
                  <a:gd name="T74" fmla="*/ 717 w 2060"/>
                  <a:gd name="T75" fmla="*/ 35 h 440"/>
                  <a:gd name="T76" fmla="*/ 198 w 2060"/>
                  <a:gd name="T77" fmla="*/ 118 h 440"/>
                  <a:gd name="T78" fmla="*/ 138 w 2060"/>
                  <a:gd name="T79" fmla="*/ 118 h 440"/>
                  <a:gd name="T80" fmla="*/ 1625 w 2060"/>
                  <a:gd name="T81" fmla="*/ 118 h 440"/>
                  <a:gd name="T82" fmla="*/ 311 w 2060"/>
                  <a:gd name="T83" fmla="*/ 94 h 440"/>
                  <a:gd name="T84" fmla="*/ 311 w 2060"/>
                  <a:gd name="T85" fmla="*/ 118 h 440"/>
                  <a:gd name="T86" fmla="*/ 1796 w 2060"/>
                  <a:gd name="T87" fmla="*/ 118 h 440"/>
                  <a:gd name="T88" fmla="*/ 1736 w 2060"/>
                  <a:gd name="T89" fmla="*/ 118 h 440"/>
                  <a:gd name="T90" fmla="*/ 1908 w 2060"/>
                  <a:gd name="T91" fmla="*/ 94 h 440"/>
                  <a:gd name="T92" fmla="*/ 422 w 2060"/>
                  <a:gd name="T93" fmla="*/ 95 h 440"/>
                  <a:gd name="T94" fmla="*/ 422 w 2060"/>
                  <a:gd name="T95" fmla="*/ 118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060" h="440">
                    <a:moveTo>
                      <a:pt x="1545" y="41"/>
                    </a:moveTo>
                    <a:cubicBezTo>
                      <a:pt x="1551" y="43"/>
                      <a:pt x="1558" y="45"/>
                      <a:pt x="1565" y="45"/>
                    </a:cubicBezTo>
                    <a:cubicBezTo>
                      <a:pt x="1687" y="46"/>
                      <a:pt x="1810" y="45"/>
                      <a:pt x="1933" y="45"/>
                    </a:cubicBezTo>
                    <a:cubicBezTo>
                      <a:pt x="1942" y="45"/>
                      <a:pt x="1951" y="45"/>
                      <a:pt x="1962" y="45"/>
                    </a:cubicBezTo>
                    <a:cubicBezTo>
                      <a:pt x="1962" y="147"/>
                      <a:pt x="1962" y="247"/>
                      <a:pt x="1962" y="349"/>
                    </a:cubicBezTo>
                    <a:cubicBezTo>
                      <a:pt x="1969" y="349"/>
                      <a:pt x="1973" y="351"/>
                      <a:pt x="1978" y="350"/>
                    </a:cubicBezTo>
                    <a:cubicBezTo>
                      <a:pt x="2008" y="343"/>
                      <a:pt x="2025" y="357"/>
                      <a:pt x="2036" y="385"/>
                    </a:cubicBezTo>
                    <a:cubicBezTo>
                      <a:pt x="2041" y="401"/>
                      <a:pt x="2051" y="416"/>
                      <a:pt x="2060" y="433"/>
                    </a:cubicBezTo>
                    <a:cubicBezTo>
                      <a:pt x="2053" y="434"/>
                      <a:pt x="2048" y="435"/>
                      <a:pt x="2043" y="435"/>
                    </a:cubicBezTo>
                    <a:cubicBezTo>
                      <a:pt x="1885" y="435"/>
                      <a:pt x="1727" y="434"/>
                      <a:pt x="1569" y="435"/>
                    </a:cubicBezTo>
                    <a:cubicBezTo>
                      <a:pt x="1555" y="435"/>
                      <a:pt x="1547" y="431"/>
                      <a:pt x="1542" y="418"/>
                    </a:cubicBezTo>
                    <a:cubicBezTo>
                      <a:pt x="1529" y="386"/>
                      <a:pt x="1514" y="355"/>
                      <a:pt x="1498" y="319"/>
                    </a:cubicBezTo>
                    <a:cubicBezTo>
                      <a:pt x="1524" y="319"/>
                      <a:pt x="1546" y="319"/>
                      <a:pt x="1569" y="319"/>
                    </a:cubicBezTo>
                    <a:cubicBezTo>
                      <a:pt x="1569" y="316"/>
                      <a:pt x="1569" y="313"/>
                      <a:pt x="1570" y="310"/>
                    </a:cubicBezTo>
                    <a:cubicBezTo>
                      <a:pt x="1563" y="309"/>
                      <a:pt x="1556" y="306"/>
                      <a:pt x="1549" y="306"/>
                    </a:cubicBezTo>
                    <a:cubicBezTo>
                      <a:pt x="1464" y="306"/>
                      <a:pt x="1379" y="306"/>
                      <a:pt x="1293" y="306"/>
                    </a:cubicBezTo>
                    <a:cubicBezTo>
                      <a:pt x="1046" y="307"/>
                      <a:pt x="799" y="307"/>
                      <a:pt x="552" y="308"/>
                    </a:cubicBezTo>
                    <a:cubicBezTo>
                      <a:pt x="545" y="308"/>
                      <a:pt x="538" y="309"/>
                      <a:pt x="531" y="310"/>
                    </a:cubicBezTo>
                    <a:cubicBezTo>
                      <a:pt x="531" y="313"/>
                      <a:pt x="531" y="315"/>
                      <a:pt x="531" y="318"/>
                    </a:cubicBezTo>
                    <a:cubicBezTo>
                      <a:pt x="545" y="318"/>
                      <a:pt x="558" y="319"/>
                      <a:pt x="574" y="320"/>
                    </a:cubicBezTo>
                    <a:cubicBezTo>
                      <a:pt x="563" y="344"/>
                      <a:pt x="550" y="367"/>
                      <a:pt x="542" y="392"/>
                    </a:cubicBezTo>
                    <a:cubicBezTo>
                      <a:pt x="530" y="426"/>
                      <a:pt x="511" y="436"/>
                      <a:pt x="475" y="436"/>
                    </a:cubicBezTo>
                    <a:cubicBezTo>
                      <a:pt x="327" y="435"/>
                      <a:pt x="180" y="438"/>
                      <a:pt x="33" y="439"/>
                    </a:cubicBezTo>
                    <a:cubicBezTo>
                      <a:pt x="23" y="440"/>
                      <a:pt x="13" y="440"/>
                      <a:pt x="0" y="440"/>
                    </a:cubicBezTo>
                    <a:cubicBezTo>
                      <a:pt x="14" y="413"/>
                      <a:pt x="27" y="388"/>
                      <a:pt x="41" y="365"/>
                    </a:cubicBezTo>
                    <a:cubicBezTo>
                      <a:pt x="44" y="361"/>
                      <a:pt x="51" y="359"/>
                      <a:pt x="57" y="359"/>
                    </a:cubicBezTo>
                    <a:cubicBezTo>
                      <a:pt x="66" y="358"/>
                      <a:pt x="76" y="358"/>
                      <a:pt x="87" y="358"/>
                    </a:cubicBezTo>
                    <a:cubicBezTo>
                      <a:pt x="87" y="254"/>
                      <a:pt x="87" y="151"/>
                      <a:pt x="87" y="45"/>
                    </a:cubicBezTo>
                    <a:cubicBezTo>
                      <a:pt x="229" y="45"/>
                      <a:pt x="371" y="46"/>
                      <a:pt x="513" y="45"/>
                    </a:cubicBezTo>
                    <a:cubicBezTo>
                      <a:pt x="512" y="42"/>
                      <a:pt x="512" y="38"/>
                      <a:pt x="512" y="34"/>
                    </a:cubicBezTo>
                    <a:cubicBezTo>
                      <a:pt x="371" y="34"/>
                      <a:pt x="229" y="34"/>
                      <a:pt x="87" y="34"/>
                    </a:cubicBezTo>
                    <a:cubicBezTo>
                      <a:pt x="87" y="20"/>
                      <a:pt x="87" y="11"/>
                      <a:pt x="87" y="0"/>
                    </a:cubicBezTo>
                    <a:cubicBezTo>
                      <a:pt x="712" y="0"/>
                      <a:pt x="1336" y="0"/>
                      <a:pt x="1961" y="0"/>
                    </a:cubicBezTo>
                    <a:cubicBezTo>
                      <a:pt x="1961" y="10"/>
                      <a:pt x="1961" y="20"/>
                      <a:pt x="1961" y="33"/>
                    </a:cubicBezTo>
                    <a:cubicBezTo>
                      <a:pt x="1823" y="33"/>
                      <a:pt x="1684" y="33"/>
                      <a:pt x="1546" y="33"/>
                    </a:cubicBezTo>
                    <a:cubicBezTo>
                      <a:pt x="1546" y="36"/>
                      <a:pt x="1545" y="39"/>
                      <a:pt x="1545" y="41"/>
                    </a:cubicBezTo>
                    <a:close/>
                    <a:moveTo>
                      <a:pt x="1269" y="301"/>
                    </a:moveTo>
                    <a:cubicBezTo>
                      <a:pt x="1269" y="244"/>
                      <a:pt x="1269" y="188"/>
                      <a:pt x="1269" y="133"/>
                    </a:cubicBezTo>
                    <a:cubicBezTo>
                      <a:pt x="1269" y="128"/>
                      <a:pt x="1266" y="123"/>
                      <a:pt x="1263" y="119"/>
                    </a:cubicBezTo>
                    <a:cubicBezTo>
                      <a:pt x="1249" y="104"/>
                      <a:pt x="1235" y="88"/>
                      <a:pt x="1220" y="74"/>
                    </a:cubicBezTo>
                    <a:cubicBezTo>
                      <a:pt x="1216" y="70"/>
                      <a:pt x="1209" y="67"/>
                      <a:pt x="1203" y="67"/>
                    </a:cubicBezTo>
                    <a:cubicBezTo>
                      <a:pt x="1087" y="66"/>
                      <a:pt x="971" y="66"/>
                      <a:pt x="855" y="67"/>
                    </a:cubicBezTo>
                    <a:cubicBezTo>
                      <a:pt x="849" y="67"/>
                      <a:pt x="842" y="69"/>
                      <a:pt x="838" y="74"/>
                    </a:cubicBezTo>
                    <a:cubicBezTo>
                      <a:pt x="809" y="103"/>
                      <a:pt x="786" y="134"/>
                      <a:pt x="796" y="179"/>
                    </a:cubicBezTo>
                    <a:cubicBezTo>
                      <a:pt x="796" y="183"/>
                      <a:pt x="796" y="188"/>
                      <a:pt x="796" y="193"/>
                    </a:cubicBezTo>
                    <a:cubicBezTo>
                      <a:pt x="796" y="229"/>
                      <a:pt x="796" y="264"/>
                      <a:pt x="796" y="300"/>
                    </a:cubicBezTo>
                    <a:cubicBezTo>
                      <a:pt x="852" y="300"/>
                      <a:pt x="906" y="300"/>
                      <a:pt x="962" y="300"/>
                    </a:cubicBezTo>
                    <a:cubicBezTo>
                      <a:pt x="962" y="248"/>
                      <a:pt x="962" y="197"/>
                      <a:pt x="962" y="145"/>
                    </a:cubicBezTo>
                    <a:cubicBezTo>
                      <a:pt x="1008" y="145"/>
                      <a:pt x="1053" y="145"/>
                      <a:pt x="1099" y="145"/>
                    </a:cubicBezTo>
                    <a:cubicBezTo>
                      <a:pt x="1099" y="198"/>
                      <a:pt x="1099" y="249"/>
                      <a:pt x="1099" y="301"/>
                    </a:cubicBezTo>
                    <a:cubicBezTo>
                      <a:pt x="1156" y="301"/>
                      <a:pt x="1211" y="301"/>
                      <a:pt x="1269" y="301"/>
                    </a:cubicBezTo>
                    <a:close/>
                    <a:moveTo>
                      <a:pt x="717" y="301"/>
                    </a:moveTo>
                    <a:cubicBezTo>
                      <a:pt x="717" y="244"/>
                      <a:pt x="718" y="188"/>
                      <a:pt x="717" y="132"/>
                    </a:cubicBezTo>
                    <a:cubicBezTo>
                      <a:pt x="717" y="127"/>
                      <a:pt x="714" y="122"/>
                      <a:pt x="711" y="118"/>
                    </a:cubicBezTo>
                    <a:cubicBezTo>
                      <a:pt x="698" y="103"/>
                      <a:pt x="685" y="89"/>
                      <a:pt x="671" y="74"/>
                    </a:cubicBezTo>
                    <a:cubicBezTo>
                      <a:pt x="667" y="71"/>
                      <a:pt x="661" y="67"/>
                      <a:pt x="656" y="67"/>
                    </a:cubicBezTo>
                    <a:cubicBezTo>
                      <a:pt x="616" y="62"/>
                      <a:pt x="580" y="65"/>
                      <a:pt x="558" y="107"/>
                    </a:cubicBezTo>
                    <a:cubicBezTo>
                      <a:pt x="551" y="120"/>
                      <a:pt x="543" y="130"/>
                      <a:pt x="544" y="146"/>
                    </a:cubicBezTo>
                    <a:cubicBezTo>
                      <a:pt x="544" y="188"/>
                      <a:pt x="544" y="230"/>
                      <a:pt x="544" y="272"/>
                    </a:cubicBezTo>
                    <a:cubicBezTo>
                      <a:pt x="544" y="282"/>
                      <a:pt x="544" y="291"/>
                      <a:pt x="544" y="301"/>
                    </a:cubicBezTo>
                    <a:cubicBezTo>
                      <a:pt x="603" y="301"/>
                      <a:pt x="659" y="301"/>
                      <a:pt x="717" y="301"/>
                    </a:cubicBezTo>
                    <a:close/>
                    <a:moveTo>
                      <a:pt x="1513" y="301"/>
                    </a:moveTo>
                    <a:cubicBezTo>
                      <a:pt x="1513" y="243"/>
                      <a:pt x="1514" y="186"/>
                      <a:pt x="1513" y="130"/>
                    </a:cubicBezTo>
                    <a:cubicBezTo>
                      <a:pt x="1513" y="126"/>
                      <a:pt x="1510" y="121"/>
                      <a:pt x="1507" y="118"/>
                    </a:cubicBezTo>
                    <a:cubicBezTo>
                      <a:pt x="1494" y="103"/>
                      <a:pt x="1481" y="89"/>
                      <a:pt x="1467" y="74"/>
                    </a:cubicBezTo>
                    <a:cubicBezTo>
                      <a:pt x="1463" y="71"/>
                      <a:pt x="1457" y="67"/>
                      <a:pt x="1452" y="67"/>
                    </a:cubicBezTo>
                    <a:cubicBezTo>
                      <a:pt x="1412" y="62"/>
                      <a:pt x="1376" y="66"/>
                      <a:pt x="1354" y="107"/>
                    </a:cubicBezTo>
                    <a:cubicBezTo>
                      <a:pt x="1347" y="120"/>
                      <a:pt x="1339" y="130"/>
                      <a:pt x="1340" y="146"/>
                    </a:cubicBezTo>
                    <a:cubicBezTo>
                      <a:pt x="1341" y="187"/>
                      <a:pt x="1340" y="229"/>
                      <a:pt x="1340" y="270"/>
                    </a:cubicBezTo>
                    <a:cubicBezTo>
                      <a:pt x="1340" y="280"/>
                      <a:pt x="1340" y="290"/>
                      <a:pt x="1340" y="301"/>
                    </a:cubicBezTo>
                    <a:cubicBezTo>
                      <a:pt x="1399" y="301"/>
                      <a:pt x="1455" y="301"/>
                      <a:pt x="1513" y="301"/>
                    </a:cubicBezTo>
                    <a:close/>
                    <a:moveTo>
                      <a:pt x="1544" y="67"/>
                    </a:moveTo>
                    <a:cubicBezTo>
                      <a:pt x="1544" y="146"/>
                      <a:pt x="1544" y="223"/>
                      <a:pt x="1544" y="302"/>
                    </a:cubicBezTo>
                    <a:cubicBezTo>
                      <a:pt x="1552" y="301"/>
                      <a:pt x="1558" y="301"/>
                      <a:pt x="1564" y="300"/>
                    </a:cubicBezTo>
                    <a:cubicBezTo>
                      <a:pt x="1564" y="222"/>
                      <a:pt x="1564" y="145"/>
                      <a:pt x="1564" y="67"/>
                    </a:cubicBezTo>
                    <a:cubicBezTo>
                      <a:pt x="1557" y="67"/>
                      <a:pt x="1551" y="67"/>
                      <a:pt x="1544" y="67"/>
                    </a:cubicBezTo>
                    <a:close/>
                    <a:moveTo>
                      <a:pt x="491" y="67"/>
                    </a:moveTo>
                    <a:cubicBezTo>
                      <a:pt x="491" y="146"/>
                      <a:pt x="491" y="223"/>
                      <a:pt x="491" y="302"/>
                    </a:cubicBezTo>
                    <a:cubicBezTo>
                      <a:pt x="500" y="302"/>
                      <a:pt x="506" y="301"/>
                      <a:pt x="512" y="300"/>
                    </a:cubicBezTo>
                    <a:cubicBezTo>
                      <a:pt x="512" y="222"/>
                      <a:pt x="512" y="145"/>
                      <a:pt x="512" y="67"/>
                    </a:cubicBezTo>
                    <a:cubicBezTo>
                      <a:pt x="505" y="67"/>
                      <a:pt x="499" y="67"/>
                      <a:pt x="491" y="67"/>
                    </a:cubicBezTo>
                    <a:close/>
                    <a:moveTo>
                      <a:pt x="1294" y="300"/>
                    </a:moveTo>
                    <a:cubicBezTo>
                      <a:pt x="1296" y="301"/>
                      <a:pt x="1298" y="302"/>
                      <a:pt x="1300" y="304"/>
                    </a:cubicBezTo>
                    <a:cubicBezTo>
                      <a:pt x="1303" y="299"/>
                      <a:pt x="1308" y="295"/>
                      <a:pt x="1308" y="290"/>
                    </a:cubicBezTo>
                    <a:cubicBezTo>
                      <a:pt x="1309" y="219"/>
                      <a:pt x="1309" y="149"/>
                      <a:pt x="1308" y="78"/>
                    </a:cubicBezTo>
                    <a:cubicBezTo>
                      <a:pt x="1308" y="74"/>
                      <a:pt x="1302" y="69"/>
                      <a:pt x="1299" y="65"/>
                    </a:cubicBezTo>
                    <a:cubicBezTo>
                      <a:pt x="1297" y="66"/>
                      <a:pt x="1295" y="67"/>
                      <a:pt x="1294" y="68"/>
                    </a:cubicBezTo>
                    <a:cubicBezTo>
                      <a:pt x="1294" y="146"/>
                      <a:pt x="1294" y="223"/>
                      <a:pt x="1294" y="300"/>
                    </a:cubicBezTo>
                    <a:close/>
                    <a:moveTo>
                      <a:pt x="755" y="304"/>
                    </a:moveTo>
                    <a:cubicBezTo>
                      <a:pt x="757" y="302"/>
                      <a:pt x="760" y="301"/>
                      <a:pt x="762" y="299"/>
                    </a:cubicBezTo>
                    <a:cubicBezTo>
                      <a:pt x="762" y="226"/>
                      <a:pt x="762" y="152"/>
                      <a:pt x="762" y="78"/>
                    </a:cubicBezTo>
                    <a:cubicBezTo>
                      <a:pt x="762" y="74"/>
                      <a:pt x="758" y="70"/>
                      <a:pt x="755" y="66"/>
                    </a:cubicBezTo>
                    <a:cubicBezTo>
                      <a:pt x="752" y="70"/>
                      <a:pt x="747" y="75"/>
                      <a:pt x="747" y="79"/>
                    </a:cubicBezTo>
                    <a:cubicBezTo>
                      <a:pt x="746" y="149"/>
                      <a:pt x="746" y="219"/>
                      <a:pt x="747" y="290"/>
                    </a:cubicBezTo>
                    <a:cubicBezTo>
                      <a:pt x="747" y="295"/>
                      <a:pt x="752" y="299"/>
                      <a:pt x="755" y="304"/>
                    </a:cubicBezTo>
                    <a:close/>
                    <a:moveTo>
                      <a:pt x="1007" y="35"/>
                    </a:moveTo>
                    <a:cubicBezTo>
                      <a:pt x="935" y="35"/>
                      <a:pt x="867" y="35"/>
                      <a:pt x="796" y="35"/>
                    </a:cubicBezTo>
                    <a:cubicBezTo>
                      <a:pt x="808" y="49"/>
                      <a:pt x="994" y="49"/>
                      <a:pt x="1007" y="35"/>
                    </a:cubicBezTo>
                    <a:close/>
                    <a:moveTo>
                      <a:pt x="1054" y="35"/>
                    </a:moveTo>
                    <a:cubicBezTo>
                      <a:pt x="1053" y="37"/>
                      <a:pt x="1053" y="39"/>
                      <a:pt x="1052" y="41"/>
                    </a:cubicBezTo>
                    <a:cubicBezTo>
                      <a:pt x="1056" y="42"/>
                      <a:pt x="1060" y="45"/>
                      <a:pt x="1064" y="45"/>
                    </a:cubicBezTo>
                    <a:cubicBezTo>
                      <a:pt x="1125" y="46"/>
                      <a:pt x="1187" y="46"/>
                      <a:pt x="1249" y="45"/>
                    </a:cubicBezTo>
                    <a:cubicBezTo>
                      <a:pt x="1253" y="45"/>
                      <a:pt x="1257" y="41"/>
                      <a:pt x="1262" y="39"/>
                    </a:cubicBezTo>
                    <a:cubicBezTo>
                      <a:pt x="1261" y="38"/>
                      <a:pt x="1260" y="36"/>
                      <a:pt x="1260" y="35"/>
                    </a:cubicBezTo>
                    <a:cubicBezTo>
                      <a:pt x="1191" y="35"/>
                      <a:pt x="1123" y="35"/>
                      <a:pt x="1054" y="35"/>
                    </a:cubicBezTo>
                    <a:close/>
                    <a:moveTo>
                      <a:pt x="1514" y="40"/>
                    </a:moveTo>
                    <a:cubicBezTo>
                      <a:pt x="1513" y="38"/>
                      <a:pt x="1513" y="37"/>
                      <a:pt x="1512" y="36"/>
                    </a:cubicBezTo>
                    <a:cubicBezTo>
                      <a:pt x="1455" y="36"/>
                      <a:pt x="1399" y="36"/>
                      <a:pt x="1342" y="36"/>
                    </a:cubicBezTo>
                    <a:cubicBezTo>
                      <a:pt x="1341" y="38"/>
                      <a:pt x="1341" y="40"/>
                      <a:pt x="1341" y="42"/>
                    </a:cubicBezTo>
                    <a:cubicBezTo>
                      <a:pt x="1346" y="43"/>
                      <a:pt x="1350" y="45"/>
                      <a:pt x="1355" y="45"/>
                    </a:cubicBezTo>
                    <a:cubicBezTo>
                      <a:pt x="1403" y="46"/>
                      <a:pt x="1451" y="46"/>
                      <a:pt x="1499" y="45"/>
                    </a:cubicBezTo>
                    <a:cubicBezTo>
                      <a:pt x="1504" y="45"/>
                      <a:pt x="1509" y="42"/>
                      <a:pt x="1514" y="40"/>
                    </a:cubicBezTo>
                    <a:close/>
                    <a:moveTo>
                      <a:pt x="548" y="35"/>
                    </a:moveTo>
                    <a:cubicBezTo>
                      <a:pt x="558" y="49"/>
                      <a:pt x="705" y="50"/>
                      <a:pt x="717" y="35"/>
                    </a:cubicBezTo>
                    <a:cubicBezTo>
                      <a:pt x="660" y="35"/>
                      <a:pt x="605" y="35"/>
                      <a:pt x="548" y="35"/>
                    </a:cubicBezTo>
                    <a:close/>
                    <a:moveTo>
                      <a:pt x="138" y="118"/>
                    </a:moveTo>
                    <a:cubicBezTo>
                      <a:pt x="159" y="118"/>
                      <a:pt x="178" y="118"/>
                      <a:pt x="198" y="118"/>
                    </a:cubicBezTo>
                    <a:cubicBezTo>
                      <a:pt x="198" y="109"/>
                      <a:pt x="198" y="102"/>
                      <a:pt x="198" y="94"/>
                    </a:cubicBezTo>
                    <a:cubicBezTo>
                      <a:pt x="177" y="94"/>
                      <a:pt x="158" y="94"/>
                      <a:pt x="138" y="94"/>
                    </a:cubicBezTo>
                    <a:cubicBezTo>
                      <a:pt x="138" y="103"/>
                      <a:pt x="138" y="110"/>
                      <a:pt x="138" y="118"/>
                    </a:cubicBezTo>
                    <a:close/>
                    <a:moveTo>
                      <a:pt x="1684" y="94"/>
                    </a:moveTo>
                    <a:cubicBezTo>
                      <a:pt x="1663" y="94"/>
                      <a:pt x="1644" y="94"/>
                      <a:pt x="1625" y="94"/>
                    </a:cubicBezTo>
                    <a:cubicBezTo>
                      <a:pt x="1625" y="103"/>
                      <a:pt x="1625" y="111"/>
                      <a:pt x="1625" y="118"/>
                    </a:cubicBezTo>
                    <a:cubicBezTo>
                      <a:pt x="1645" y="118"/>
                      <a:pt x="1664" y="118"/>
                      <a:pt x="1684" y="118"/>
                    </a:cubicBezTo>
                    <a:cubicBezTo>
                      <a:pt x="1684" y="110"/>
                      <a:pt x="1684" y="103"/>
                      <a:pt x="1684" y="94"/>
                    </a:cubicBezTo>
                    <a:close/>
                    <a:moveTo>
                      <a:pt x="311" y="94"/>
                    </a:moveTo>
                    <a:cubicBezTo>
                      <a:pt x="290" y="94"/>
                      <a:pt x="270" y="94"/>
                      <a:pt x="251" y="94"/>
                    </a:cubicBezTo>
                    <a:cubicBezTo>
                      <a:pt x="251" y="103"/>
                      <a:pt x="251" y="111"/>
                      <a:pt x="251" y="118"/>
                    </a:cubicBezTo>
                    <a:cubicBezTo>
                      <a:pt x="272" y="118"/>
                      <a:pt x="291" y="118"/>
                      <a:pt x="311" y="118"/>
                    </a:cubicBezTo>
                    <a:cubicBezTo>
                      <a:pt x="311" y="109"/>
                      <a:pt x="311" y="103"/>
                      <a:pt x="311" y="94"/>
                    </a:cubicBezTo>
                    <a:close/>
                    <a:moveTo>
                      <a:pt x="1736" y="118"/>
                    </a:moveTo>
                    <a:cubicBezTo>
                      <a:pt x="1757" y="118"/>
                      <a:pt x="1777" y="118"/>
                      <a:pt x="1796" y="118"/>
                    </a:cubicBezTo>
                    <a:cubicBezTo>
                      <a:pt x="1796" y="109"/>
                      <a:pt x="1796" y="102"/>
                      <a:pt x="1796" y="94"/>
                    </a:cubicBezTo>
                    <a:cubicBezTo>
                      <a:pt x="1776" y="94"/>
                      <a:pt x="1756" y="94"/>
                      <a:pt x="1736" y="94"/>
                    </a:cubicBezTo>
                    <a:cubicBezTo>
                      <a:pt x="1736" y="102"/>
                      <a:pt x="1736" y="109"/>
                      <a:pt x="1736" y="118"/>
                    </a:cubicBezTo>
                    <a:close/>
                    <a:moveTo>
                      <a:pt x="1848" y="118"/>
                    </a:moveTo>
                    <a:cubicBezTo>
                      <a:pt x="1868" y="118"/>
                      <a:pt x="1888" y="118"/>
                      <a:pt x="1908" y="118"/>
                    </a:cubicBezTo>
                    <a:cubicBezTo>
                      <a:pt x="1908" y="109"/>
                      <a:pt x="1908" y="102"/>
                      <a:pt x="1908" y="94"/>
                    </a:cubicBezTo>
                    <a:cubicBezTo>
                      <a:pt x="1887" y="94"/>
                      <a:pt x="1868" y="94"/>
                      <a:pt x="1848" y="94"/>
                    </a:cubicBezTo>
                    <a:cubicBezTo>
                      <a:pt x="1848" y="103"/>
                      <a:pt x="1848" y="110"/>
                      <a:pt x="1848" y="118"/>
                    </a:cubicBezTo>
                    <a:close/>
                    <a:moveTo>
                      <a:pt x="422" y="95"/>
                    </a:moveTo>
                    <a:cubicBezTo>
                      <a:pt x="401" y="95"/>
                      <a:pt x="381" y="95"/>
                      <a:pt x="362" y="95"/>
                    </a:cubicBezTo>
                    <a:cubicBezTo>
                      <a:pt x="362" y="103"/>
                      <a:pt x="362" y="110"/>
                      <a:pt x="362" y="118"/>
                    </a:cubicBezTo>
                    <a:cubicBezTo>
                      <a:pt x="383" y="118"/>
                      <a:pt x="402" y="118"/>
                      <a:pt x="422" y="118"/>
                    </a:cubicBezTo>
                    <a:cubicBezTo>
                      <a:pt x="422" y="110"/>
                      <a:pt x="422" y="103"/>
                      <a:pt x="422" y="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Freeform 51">
                <a:extLst>
                  <a:ext uri="{FF2B5EF4-FFF2-40B4-BE49-F238E27FC236}">
                    <a16:creationId xmlns:a16="http://schemas.microsoft.com/office/drawing/2014/main" id="{BF24735C-AED6-7247-B2D2-BC0AAD59ED13}"/>
                  </a:ext>
                </a:extLst>
              </p:cNvPr>
              <p:cNvSpPr>
                <a:spLocks noEditPoints="1"/>
              </p:cNvSpPr>
              <p:nvPr/>
            </p:nvSpPr>
            <p:spPr bwMode="auto">
              <a:xfrm>
                <a:off x="5554874" y="2951463"/>
                <a:ext cx="1080787" cy="148539"/>
              </a:xfrm>
              <a:custGeom>
                <a:avLst/>
                <a:gdLst>
                  <a:gd name="T0" fmla="*/ 0 w 2219"/>
                  <a:gd name="T1" fmla="*/ 96 h 305"/>
                  <a:gd name="T2" fmla="*/ 88 w 2219"/>
                  <a:gd name="T3" fmla="*/ 160 h 305"/>
                  <a:gd name="T4" fmla="*/ 289 w 2219"/>
                  <a:gd name="T5" fmla="*/ 117 h 305"/>
                  <a:gd name="T6" fmla="*/ 349 w 2219"/>
                  <a:gd name="T7" fmla="*/ 8 h 305"/>
                  <a:gd name="T8" fmla="*/ 419 w 2219"/>
                  <a:gd name="T9" fmla="*/ 121 h 305"/>
                  <a:gd name="T10" fmla="*/ 521 w 2219"/>
                  <a:gd name="T11" fmla="*/ 187 h 305"/>
                  <a:gd name="T12" fmla="*/ 588 w 2219"/>
                  <a:gd name="T13" fmla="*/ 174 h 305"/>
                  <a:gd name="T14" fmla="*/ 666 w 2219"/>
                  <a:gd name="T15" fmla="*/ 127 h 305"/>
                  <a:gd name="T16" fmla="*/ 664 w 2219"/>
                  <a:gd name="T17" fmla="*/ 121 h 305"/>
                  <a:gd name="T18" fmla="*/ 428 w 2219"/>
                  <a:gd name="T19" fmla="*/ 121 h 305"/>
                  <a:gd name="T20" fmla="*/ 427 w 2219"/>
                  <a:gd name="T21" fmla="*/ 99 h 305"/>
                  <a:gd name="T22" fmla="*/ 1790 w 2219"/>
                  <a:gd name="T23" fmla="*/ 99 h 305"/>
                  <a:gd name="T24" fmla="*/ 1775 w 2219"/>
                  <a:gd name="T25" fmla="*/ 121 h 305"/>
                  <a:gd name="T26" fmla="*/ 1567 w 2219"/>
                  <a:gd name="T27" fmla="*/ 121 h 305"/>
                  <a:gd name="T28" fmla="*/ 1545 w 2219"/>
                  <a:gd name="T29" fmla="*/ 121 h 305"/>
                  <a:gd name="T30" fmla="*/ 1785 w 2219"/>
                  <a:gd name="T31" fmla="*/ 132 h 305"/>
                  <a:gd name="T32" fmla="*/ 1855 w 2219"/>
                  <a:gd name="T33" fmla="*/ 19 h 305"/>
                  <a:gd name="T34" fmla="*/ 1865 w 2219"/>
                  <a:gd name="T35" fmla="*/ 0 h 305"/>
                  <a:gd name="T36" fmla="*/ 1884 w 2219"/>
                  <a:gd name="T37" fmla="*/ 45 h 305"/>
                  <a:gd name="T38" fmla="*/ 1947 w 2219"/>
                  <a:gd name="T39" fmla="*/ 141 h 305"/>
                  <a:gd name="T40" fmla="*/ 2096 w 2219"/>
                  <a:gd name="T41" fmla="*/ 174 h 305"/>
                  <a:gd name="T42" fmla="*/ 2189 w 2219"/>
                  <a:gd name="T43" fmla="*/ 118 h 305"/>
                  <a:gd name="T44" fmla="*/ 2219 w 2219"/>
                  <a:gd name="T45" fmla="*/ 92 h 305"/>
                  <a:gd name="T46" fmla="*/ 2161 w 2219"/>
                  <a:gd name="T47" fmla="*/ 217 h 305"/>
                  <a:gd name="T48" fmla="*/ 2125 w 2219"/>
                  <a:gd name="T49" fmla="*/ 254 h 305"/>
                  <a:gd name="T50" fmla="*/ 1992 w 2219"/>
                  <a:gd name="T51" fmla="*/ 305 h 305"/>
                  <a:gd name="T52" fmla="*/ 183 w 2219"/>
                  <a:gd name="T53" fmla="*/ 305 h 305"/>
                  <a:gd name="T54" fmla="*/ 108 w 2219"/>
                  <a:gd name="T55" fmla="*/ 277 h 305"/>
                  <a:gd name="T56" fmla="*/ 0 w 2219"/>
                  <a:gd name="T57" fmla="*/ 96 h 305"/>
                  <a:gd name="T58" fmla="*/ 1515 w 2219"/>
                  <a:gd name="T59" fmla="*/ 269 h 305"/>
                  <a:gd name="T60" fmla="*/ 1515 w 2219"/>
                  <a:gd name="T61" fmla="*/ 175 h 305"/>
                  <a:gd name="T62" fmla="*/ 1525 w 2219"/>
                  <a:gd name="T63" fmla="*/ 149 h 305"/>
                  <a:gd name="T64" fmla="*/ 1480 w 2219"/>
                  <a:gd name="T65" fmla="*/ 121 h 305"/>
                  <a:gd name="T66" fmla="*/ 715 w 2219"/>
                  <a:gd name="T67" fmla="*/ 121 h 305"/>
                  <a:gd name="T68" fmla="*/ 684 w 2219"/>
                  <a:gd name="T69" fmla="*/ 157 h 305"/>
                  <a:gd name="T70" fmla="*/ 699 w 2219"/>
                  <a:gd name="T71" fmla="*/ 160 h 305"/>
                  <a:gd name="T72" fmla="*/ 699 w 2219"/>
                  <a:gd name="T73" fmla="*/ 269 h 305"/>
                  <a:gd name="T74" fmla="*/ 679 w 2219"/>
                  <a:gd name="T75" fmla="*/ 269 h 305"/>
                  <a:gd name="T76" fmla="*/ 679 w 2219"/>
                  <a:gd name="T77" fmla="*/ 168 h 305"/>
                  <a:gd name="T78" fmla="*/ 657 w 2219"/>
                  <a:gd name="T79" fmla="*/ 268 h 305"/>
                  <a:gd name="T80" fmla="*/ 637 w 2219"/>
                  <a:gd name="T81" fmla="*/ 268 h 305"/>
                  <a:gd name="T82" fmla="*/ 637 w 2219"/>
                  <a:gd name="T83" fmla="*/ 231 h 305"/>
                  <a:gd name="T84" fmla="*/ 633 w 2219"/>
                  <a:gd name="T85" fmla="*/ 230 h 305"/>
                  <a:gd name="T86" fmla="*/ 603 w 2219"/>
                  <a:gd name="T87" fmla="*/ 276 h 305"/>
                  <a:gd name="T88" fmla="*/ 1616 w 2219"/>
                  <a:gd name="T89" fmla="*/ 276 h 305"/>
                  <a:gd name="T90" fmla="*/ 1581 w 2219"/>
                  <a:gd name="T91" fmla="*/ 232 h 305"/>
                  <a:gd name="T92" fmla="*/ 1576 w 2219"/>
                  <a:gd name="T93" fmla="*/ 234 h 305"/>
                  <a:gd name="T94" fmla="*/ 1576 w 2219"/>
                  <a:gd name="T95" fmla="*/ 269 h 305"/>
                  <a:gd name="T96" fmla="*/ 1558 w 2219"/>
                  <a:gd name="T97" fmla="*/ 269 h 305"/>
                  <a:gd name="T98" fmla="*/ 1535 w 2219"/>
                  <a:gd name="T99" fmla="*/ 175 h 305"/>
                  <a:gd name="T100" fmla="*/ 1535 w 2219"/>
                  <a:gd name="T101" fmla="*/ 269 h 305"/>
                  <a:gd name="T102" fmla="*/ 1515 w 2219"/>
                  <a:gd name="T103" fmla="*/ 269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219" h="305">
                    <a:moveTo>
                      <a:pt x="0" y="96"/>
                    </a:moveTo>
                    <a:cubicBezTo>
                      <a:pt x="30" y="118"/>
                      <a:pt x="58" y="142"/>
                      <a:pt x="88" y="160"/>
                    </a:cubicBezTo>
                    <a:cubicBezTo>
                      <a:pt x="167" y="205"/>
                      <a:pt x="236" y="191"/>
                      <a:pt x="289" y="117"/>
                    </a:cubicBezTo>
                    <a:cubicBezTo>
                      <a:pt x="314" y="82"/>
                      <a:pt x="331" y="42"/>
                      <a:pt x="349" y="8"/>
                    </a:cubicBezTo>
                    <a:cubicBezTo>
                      <a:pt x="371" y="43"/>
                      <a:pt x="393" y="83"/>
                      <a:pt x="419" y="121"/>
                    </a:cubicBezTo>
                    <a:cubicBezTo>
                      <a:pt x="444" y="156"/>
                      <a:pt x="476" y="185"/>
                      <a:pt x="521" y="187"/>
                    </a:cubicBezTo>
                    <a:cubicBezTo>
                      <a:pt x="544" y="188"/>
                      <a:pt x="568" y="183"/>
                      <a:pt x="588" y="174"/>
                    </a:cubicBezTo>
                    <a:cubicBezTo>
                      <a:pt x="616" y="162"/>
                      <a:pt x="640" y="143"/>
                      <a:pt x="666" y="127"/>
                    </a:cubicBezTo>
                    <a:cubicBezTo>
                      <a:pt x="665" y="125"/>
                      <a:pt x="664" y="123"/>
                      <a:pt x="664" y="121"/>
                    </a:cubicBezTo>
                    <a:cubicBezTo>
                      <a:pt x="586" y="121"/>
                      <a:pt x="508" y="121"/>
                      <a:pt x="428" y="121"/>
                    </a:cubicBezTo>
                    <a:cubicBezTo>
                      <a:pt x="428" y="113"/>
                      <a:pt x="428" y="108"/>
                      <a:pt x="427" y="99"/>
                    </a:cubicBezTo>
                    <a:cubicBezTo>
                      <a:pt x="882" y="99"/>
                      <a:pt x="1337" y="99"/>
                      <a:pt x="1790" y="99"/>
                    </a:cubicBezTo>
                    <a:cubicBezTo>
                      <a:pt x="1796" y="115"/>
                      <a:pt x="1791" y="121"/>
                      <a:pt x="1775" y="121"/>
                    </a:cubicBezTo>
                    <a:cubicBezTo>
                      <a:pt x="1706" y="121"/>
                      <a:pt x="1637" y="121"/>
                      <a:pt x="1567" y="121"/>
                    </a:cubicBezTo>
                    <a:cubicBezTo>
                      <a:pt x="1560" y="121"/>
                      <a:pt x="1553" y="121"/>
                      <a:pt x="1545" y="121"/>
                    </a:cubicBezTo>
                    <a:cubicBezTo>
                      <a:pt x="1609" y="207"/>
                      <a:pt x="1718" y="213"/>
                      <a:pt x="1785" y="132"/>
                    </a:cubicBezTo>
                    <a:cubicBezTo>
                      <a:pt x="1813" y="98"/>
                      <a:pt x="1832" y="57"/>
                      <a:pt x="1855" y="19"/>
                    </a:cubicBezTo>
                    <a:cubicBezTo>
                      <a:pt x="1858" y="14"/>
                      <a:pt x="1861" y="9"/>
                      <a:pt x="1865" y="0"/>
                    </a:cubicBezTo>
                    <a:cubicBezTo>
                      <a:pt x="1872" y="17"/>
                      <a:pt x="1876" y="32"/>
                      <a:pt x="1884" y="45"/>
                    </a:cubicBezTo>
                    <a:cubicBezTo>
                      <a:pt x="1904" y="78"/>
                      <a:pt x="1922" y="113"/>
                      <a:pt x="1947" y="141"/>
                    </a:cubicBezTo>
                    <a:cubicBezTo>
                      <a:pt x="1987" y="186"/>
                      <a:pt x="2040" y="198"/>
                      <a:pt x="2096" y="174"/>
                    </a:cubicBezTo>
                    <a:cubicBezTo>
                      <a:pt x="2129" y="160"/>
                      <a:pt x="2159" y="138"/>
                      <a:pt x="2189" y="118"/>
                    </a:cubicBezTo>
                    <a:cubicBezTo>
                      <a:pt x="2199" y="112"/>
                      <a:pt x="2207" y="102"/>
                      <a:pt x="2219" y="92"/>
                    </a:cubicBezTo>
                    <a:cubicBezTo>
                      <a:pt x="2211" y="142"/>
                      <a:pt x="2191" y="182"/>
                      <a:pt x="2161" y="217"/>
                    </a:cubicBezTo>
                    <a:cubicBezTo>
                      <a:pt x="2150" y="230"/>
                      <a:pt x="2137" y="242"/>
                      <a:pt x="2125" y="254"/>
                    </a:cubicBezTo>
                    <a:cubicBezTo>
                      <a:pt x="2088" y="289"/>
                      <a:pt x="2047" y="305"/>
                      <a:pt x="1992" y="305"/>
                    </a:cubicBezTo>
                    <a:cubicBezTo>
                      <a:pt x="1389" y="303"/>
                      <a:pt x="786" y="303"/>
                      <a:pt x="183" y="305"/>
                    </a:cubicBezTo>
                    <a:cubicBezTo>
                      <a:pt x="150" y="305"/>
                      <a:pt x="130" y="294"/>
                      <a:pt x="108" y="277"/>
                    </a:cubicBezTo>
                    <a:cubicBezTo>
                      <a:pt x="50" y="229"/>
                      <a:pt x="13" y="170"/>
                      <a:pt x="0" y="96"/>
                    </a:cubicBezTo>
                    <a:close/>
                    <a:moveTo>
                      <a:pt x="1515" y="269"/>
                    </a:moveTo>
                    <a:cubicBezTo>
                      <a:pt x="1515" y="237"/>
                      <a:pt x="1514" y="206"/>
                      <a:pt x="1515" y="175"/>
                    </a:cubicBezTo>
                    <a:cubicBezTo>
                      <a:pt x="1515" y="168"/>
                      <a:pt x="1521" y="160"/>
                      <a:pt x="1525" y="149"/>
                    </a:cubicBezTo>
                    <a:cubicBezTo>
                      <a:pt x="1515" y="121"/>
                      <a:pt x="1515" y="121"/>
                      <a:pt x="1480" y="121"/>
                    </a:cubicBezTo>
                    <a:cubicBezTo>
                      <a:pt x="1225" y="121"/>
                      <a:pt x="970" y="121"/>
                      <a:pt x="715" y="121"/>
                    </a:cubicBezTo>
                    <a:cubicBezTo>
                      <a:pt x="697" y="121"/>
                      <a:pt x="682" y="138"/>
                      <a:pt x="684" y="157"/>
                    </a:cubicBezTo>
                    <a:cubicBezTo>
                      <a:pt x="689" y="158"/>
                      <a:pt x="694" y="159"/>
                      <a:pt x="699" y="160"/>
                    </a:cubicBezTo>
                    <a:cubicBezTo>
                      <a:pt x="699" y="197"/>
                      <a:pt x="699" y="232"/>
                      <a:pt x="699" y="269"/>
                    </a:cubicBezTo>
                    <a:cubicBezTo>
                      <a:pt x="692" y="269"/>
                      <a:pt x="686" y="269"/>
                      <a:pt x="679" y="269"/>
                    </a:cubicBezTo>
                    <a:cubicBezTo>
                      <a:pt x="679" y="235"/>
                      <a:pt x="679" y="203"/>
                      <a:pt x="679" y="168"/>
                    </a:cubicBezTo>
                    <a:cubicBezTo>
                      <a:pt x="647" y="198"/>
                      <a:pt x="664" y="235"/>
                      <a:pt x="657" y="268"/>
                    </a:cubicBezTo>
                    <a:cubicBezTo>
                      <a:pt x="651" y="268"/>
                      <a:pt x="645" y="268"/>
                      <a:pt x="637" y="268"/>
                    </a:cubicBezTo>
                    <a:cubicBezTo>
                      <a:pt x="637" y="255"/>
                      <a:pt x="637" y="243"/>
                      <a:pt x="637" y="231"/>
                    </a:cubicBezTo>
                    <a:cubicBezTo>
                      <a:pt x="636" y="231"/>
                      <a:pt x="635" y="230"/>
                      <a:pt x="633" y="230"/>
                    </a:cubicBezTo>
                    <a:cubicBezTo>
                      <a:pt x="624" y="245"/>
                      <a:pt x="614" y="260"/>
                      <a:pt x="603" y="276"/>
                    </a:cubicBezTo>
                    <a:cubicBezTo>
                      <a:pt x="942" y="276"/>
                      <a:pt x="1277" y="276"/>
                      <a:pt x="1616" y="276"/>
                    </a:cubicBezTo>
                    <a:cubicBezTo>
                      <a:pt x="1603" y="260"/>
                      <a:pt x="1592" y="246"/>
                      <a:pt x="1581" y="232"/>
                    </a:cubicBezTo>
                    <a:cubicBezTo>
                      <a:pt x="1579" y="233"/>
                      <a:pt x="1578" y="234"/>
                      <a:pt x="1576" y="234"/>
                    </a:cubicBezTo>
                    <a:cubicBezTo>
                      <a:pt x="1576" y="245"/>
                      <a:pt x="1576" y="257"/>
                      <a:pt x="1576" y="269"/>
                    </a:cubicBezTo>
                    <a:cubicBezTo>
                      <a:pt x="1569" y="269"/>
                      <a:pt x="1564" y="269"/>
                      <a:pt x="1558" y="269"/>
                    </a:cubicBezTo>
                    <a:cubicBezTo>
                      <a:pt x="1550" y="238"/>
                      <a:pt x="1568" y="202"/>
                      <a:pt x="1535" y="175"/>
                    </a:cubicBezTo>
                    <a:cubicBezTo>
                      <a:pt x="1535" y="208"/>
                      <a:pt x="1535" y="238"/>
                      <a:pt x="1535" y="269"/>
                    </a:cubicBezTo>
                    <a:cubicBezTo>
                      <a:pt x="1528" y="269"/>
                      <a:pt x="1523" y="269"/>
                      <a:pt x="1515" y="26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Freeform 52">
                <a:extLst>
                  <a:ext uri="{FF2B5EF4-FFF2-40B4-BE49-F238E27FC236}">
                    <a16:creationId xmlns:a16="http://schemas.microsoft.com/office/drawing/2014/main" id="{7EE1C844-D080-4342-A023-49EF7632EF53}"/>
                  </a:ext>
                </a:extLst>
              </p:cNvPr>
              <p:cNvSpPr>
                <a:spLocks/>
              </p:cNvSpPr>
              <p:nvPr/>
            </p:nvSpPr>
            <p:spPr bwMode="auto">
              <a:xfrm>
                <a:off x="5837303" y="2706535"/>
                <a:ext cx="518860" cy="273346"/>
              </a:xfrm>
              <a:custGeom>
                <a:avLst/>
                <a:gdLst>
                  <a:gd name="T0" fmla="*/ 372 w 1065"/>
                  <a:gd name="T1" fmla="*/ 235 h 561"/>
                  <a:gd name="T2" fmla="*/ 412 w 1065"/>
                  <a:gd name="T3" fmla="*/ 264 h 561"/>
                  <a:gd name="T4" fmla="*/ 474 w 1065"/>
                  <a:gd name="T5" fmla="*/ 264 h 561"/>
                  <a:gd name="T6" fmla="*/ 494 w 1065"/>
                  <a:gd name="T7" fmla="*/ 237 h 561"/>
                  <a:gd name="T8" fmla="*/ 486 w 1065"/>
                  <a:gd name="T9" fmla="*/ 134 h 561"/>
                  <a:gd name="T10" fmla="*/ 487 w 1065"/>
                  <a:gd name="T11" fmla="*/ 124 h 561"/>
                  <a:gd name="T12" fmla="*/ 488 w 1065"/>
                  <a:gd name="T13" fmla="*/ 49 h 561"/>
                  <a:gd name="T14" fmla="*/ 495 w 1065"/>
                  <a:gd name="T15" fmla="*/ 27 h 561"/>
                  <a:gd name="T16" fmla="*/ 508 w 1065"/>
                  <a:gd name="T17" fmla="*/ 0 h 561"/>
                  <a:gd name="T18" fmla="*/ 547 w 1065"/>
                  <a:gd name="T19" fmla="*/ 0 h 561"/>
                  <a:gd name="T20" fmla="*/ 560 w 1065"/>
                  <a:gd name="T21" fmla="*/ 34 h 561"/>
                  <a:gd name="T22" fmla="*/ 555 w 1065"/>
                  <a:gd name="T23" fmla="*/ 71 h 561"/>
                  <a:gd name="T24" fmla="*/ 553 w 1065"/>
                  <a:gd name="T25" fmla="*/ 95 h 561"/>
                  <a:gd name="T26" fmla="*/ 559 w 1065"/>
                  <a:gd name="T27" fmla="*/ 221 h 561"/>
                  <a:gd name="T28" fmla="*/ 589 w 1065"/>
                  <a:gd name="T29" fmla="*/ 264 h 561"/>
                  <a:gd name="T30" fmla="*/ 667 w 1065"/>
                  <a:gd name="T31" fmla="*/ 263 h 561"/>
                  <a:gd name="T32" fmla="*/ 684 w 1065"/>
                  <a:gd name="T33" fmla="*/ 255 h 561"/>
                  <a:gd name="T34" fmla="*/ 719 w 1065"/>
                  <a:gd name="T35" fmla="*/ 236 h 561"/>
                  <a:gd name="T36" fmla="*/ 735 w 1065"/>
                  <a:gd name="T37" fmla="*/ 236 h 561"/>
                  <a:gd name="T38" fmla="*/ 735 w 1065"/>
                  <a:gd name="T39" fmla="*/ 287 h 561"/>
                  <a:gd name="T40" fmla="*/ 731 w 1065"/>
                  <a:gd name="T41" fmla="*/ 295 h 561"/>
                  <a:gd name="T42" fmla="*/ 716 w 1065"/>
                  <a:gd name="T43" fmla="*/ 309 h 561"/>
                  <a:gd name="T44" fmla="*/ 716 w 1065"/>
                  <a:gd name="T45" fmla="*/ 369 h 561"/>
                  <a:gd name="T46" fmla="*/ 726 w 1065"/>
                  <a:gd name="T47" fmla="*/ 377 h 561"/>
                  <a:gd name="T48" fmla="*/ 841 w 1065"/>
                  <a:gd name="T49" fmla="*/ 371 h 561"/>
                  <a:gd name="T50" fmla="*/ 890 w 1065"/>
                  <a:gd name="T51" fmla="*/ 331 h 561"/>
                  <a:gd name="T52" fmla="*/ 882 w 1065"/>
                  <a:gd name="T53" fmla="*/ 401 h 561"/>
                  <a:gd name="T54" fmla="*/ 921 w 1065"/>
                  <a:gd name="T55" fmla="*/ 460 h 561"/>
                  <a:gd name="T56" fmla="*/ 1043 w 1065"/>
                  <a:gd name="T57" fmla="*/ 452 h 561"/>
                  <a:gd name="T58" fmla="*/ 1065 w 1065"/>
                  <a:gd name="T59" fmla="*/ 438 h 561"/>
                  <a:gd name="T60" fmla="*/ 998 w 1065"/>
                  <a:gd name="T61" fmla="*/ 529 h 561"/>
                  <a:gd name="T62" fmla="*/ 934 w 1065"/>
                  <a:gd name="T63" fmla="*/ 534 h 561"/>
                  <a:gd name="T64" fmla="*/ 931 w 1065"/>
                  <a:gd name="T65" fmla="*/ 532 h 561"/>
                  <a:gd name="T66" fmla="*/ 771 w 1065"/>
                  <a:gd name="T67" fmla="*/ 488 h 561"/>
                  <a:gd name="T68" fmla="*/ 243 w 1065"/>
                  <a:gd name="T69" fmla="*/ 489 h 561"/>
                  <a:gd name="T70" fmla="*/ 212 w 1065"/>
                  <a:gd name="T71" fmla="*/ 498 h 561"/>
                  <a:gd name="T72" fmla="*/ 144 w 1065"/>
                  <a:gd name="T73" fmla="*/ 541 h 561"/>
                  <a:gd name="T74" fmla="*/ 53 w 1065"/>
                  <a:gd name="T75" fmla="*/ 527 h 561"/>
                  <a:gd name="T76" fmla="*/ 33 w 1065"/>
                  <a:gd name="T77" fmla="*/ 497 h 561"/>
                  <a:gd name="T78" fmla="*/ 0 w 1065"/>
                  <a:gd name="T79" fmla="*/ 437 h 561"/>
                  <a:gd name="T80" fmla="*/ 101 w 1065"/>
                  <a:gd name="T81" fmla="*/ 469 h 561"/>
                  <a:gd name="T82" fmla="*/ 137 w 1065"/>
                  <a:gd name="T83" fmla="*/ 464 h 561"/>
                  <a:gd name="T84" fmla="*/ 175 w 1065"/>
                  <a:gd name="T85" fmla="*/ 417 h 561"/>
                  <a:gd name="T86" fmla="*/ 175 w 1065"/>
                  <a:gd name="T87" fmla="*/ 328 h 561"/>
                  <a:gd name="T88" fmla="*/ 189 w 1065"/>
                  <a:gd name="T89" fmla="*/ 341 h 561"/>
                  <a:gd name="T90" fmla="*/ 247 w 1065"/>
                  <a:gd name="T91" fmla="*/ 384 h 561"/>
                  <a:gd name="T92" fmla="*/ 338 w 1065"/>
                  <a:gd name="T93" fmla="*/ 368 h 561"/>
                  <a:gd name="T94" fmla="*/ 342 w 1065"/>
                  <a:gd name="T95" fmla="*/ 358 h 561"/>
                  <a:gd name="T96" fmla="*/ 339 w 1065"/>
                  <a:gd name="T97" fmla="*/ 312 h 561"/>
                  <a:gd name="T98" fmla="*/ 338 w 1065"/>
                  <a:gd name="T99" fmla="*/ 306 h 561"/>
                  <a:gd name="T100" fmla="*/ 318 w 1065"/>
                  <a:gd name="T101" fmla="*/ 235 h 561"/>
                  <a:gd name="T102" fmla="*/ 372 w 1065"/>
                  <a:gd name="T103" fmla="*/ 235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065" h="561">
                    <a:moveTo>
                      <a:pt x="372" y="235"/>
                    </a:moveTo>
                    <a:cubicBezTo>
                      <a:pt x="374" y="260"/>
                      <a:pt x="389" y="266"/>
                      <a:pt x="412" y="264"/>
                    </a:cubicBezTo>
                    <a:cubicBezTo>
                      <a:pt x="432" y="262"/>
                      <a:pt x="453" y="264"/>
                      <a:pt x="474" y="264"/>
                    </a:cubicBezTo>
                    <a:cubicBezTo>
                      <a:pt x="492" y="263"/>
                      <a:pt x="496" y="255"/>
                      <a:pt x="494" y="237"/>
                    </a:cubicBezTo>
                    <a:cubicBezTo>
                      <a:pt x="489" y="202"/>
                      <a:pt x="488" y="168"/>
                      <a:pt x="486" y="134"/>
                    </a:cubicBezTo>
                    <a:cubicBezTo>
                      <a:pt x="485" y="130"/>
                      <a:pt x="485" y="127"/>
                      <a:pt x="487" y="124"/>
                    </a:cubicBezTo>
                    <a:cubicBezTo>
                      <a:pt x="497" y="99"/>
                      <a:pt x="506" y="75"/>
                      <a:pt x="488" y="49"/>
                    </a:cubicBezTo>
                    <a:cubicBezTo>
                      <a:pt x="485" y="45"/>
                      <a:pt x="492" y="35"/>
                      <a:pt x="495" y="27"/>
                    </a:cubicBezTo>
                    <a:cubicBezTo>
                      <a:pt x="499" y="19"/>
                      <a:pt x="503" y="11"/>
                      <a:pt x="508" y="0"/>
                    </a:cubicBezTo>
                    <a:cubicBezTo>
                      <a:pt x="520" y="0"/>
                      <a:pt x="534" y="0"/>
                      <a:pt x="547" y="0"/>
                    </a:cubicBezTo>
                    <a:cubicBezTo>
                      <a:pt x="551" y="12"/>
                      <a:pt x="555" y="23"/>
                      <a:pt x="560" y="34"/>
                    </a:cubicBezTo>
                    <a:cubicBezTo>
                      <a:pt x="566" y="48"/>
                      <a:pt x="566" y="60"/>
                      <a:pt x="555" y="71"/>
                    </a:cubicBezTo>
                    <a:cubicBezTo>
                      <a:pt x="546" y="79"/>
                      <a:pt x="548" y="86"/>
                      <a:pt x="553" y="95"/>
                    </a:cubicBezTo>
                    <a:cubicBezTo>
                      <a:pt x="575" y="136"/>
                      <a:pt x="572" y="179"/>
                      <a:pt x="559" y="221"/>
                    </a:cubicBezTo>
                    <a:cubicBezTo>
                      <a:pt x="550" y="252"/>
                      <a:pt x="556" y="264"/>
                      <a:pt x="589" y="264"/>
                    </a:cubicBezTo>
                    <a:cubicBezTo>
                      <a:pt x="615" y="264"/>
                      <a:pt x="641" y="264"/>
                      <a:pt x="667" y="263"/>
                    </a:cubicBezTo>
                    <a:cubicBezTo>
                      <a:pt x="673" y="263"/>
                      <a:pt x="684" y="259"/>
                      <a:pt x="684" y="255"/>
                    </a:cubicBezTo>
                    <a:cubicBezTo>
                      <a:pt x="689" y="234"/>
                      <a:pt x="704" y="236"/>
                      <a:pt x="719" y="236"/>
                    </a:cubicBezTo>
                    <a:cubicBezTo>
                      <a:pt x="724" y="236"/>
                      <a:pt x="729" y="236"/>
                      <a:pt x="735" y="236"/>
                    </a:cubicBezTo>
                    <a:cubicBezTo>
                      <a:pt x="735" y="254"/>
                      <a:pt x="736" y="270"/>
                      <a:pt x="735" y="287"/>
                    </a:cubicBezTo>
                    <a:cubicBezTo>
                      <a:pt x="735" y="289"/>
                      <a:pt x="733" y="292"/>
                      <a:pt x="731" y="295"/>
                    </a:cubicBezTo>
                    <a:cubicBezTo>
                      <a:pt x="726" y="300"/>
                      <a:pt x="716" y="304"/>
                      <a:pt x="716" y="309"/>
                    </a:cubicBezTo>
                    <a:cubicBezTo>
                      <a:pt x="714" y="329"/>
                      <a:pt x="715" y="349"/>
                      <a:pt x="716" y="369"/>
                    </a:cubicBezTo>
                    <a:cubicBezTo>
                      <a:pt x="716" y="372"/>
                      <a:pt x="722" y="375"/>
                      <a:pt x="726" y="377"/>
                    </a:cubicBezTo>
                    <a:cubicBezTo>
                      <a:pt x="765" y="397"/>
                      <a:pt x="804" y="398"/>
                      <a:pt x="841" y="371"/>
                    </a:cubicBezTo>
                    <a:cubicBezTo>
                      <a:pt x="857" y="358"/>
                      <a:pt x="873" y="345"/>
                      <a:pt x="890" y="331"/>
                    </a:cubicBezTo>
                    <a:cubicBezTo>
                      <a:pt x="887" y="356"/>
                      <a:pt x="884" y="378"/>
                      <a:pt x="882" y="401"/>
                    </a:cubicBezTo>
                    <a:cubicBezTo>
                      <a:pt x="880" y="434"/>
                      <a:pt x="890" y="448"/>
                      <a:pt x="921" y="460"/>
                    </a:cubicBezTo>
                    <a:cubicBezTo>
                      <a:pt x="963" y="477"/>
                      <a:pt x="1004" y="478"/>
                      <a:pt x="1043" y="452"/>
                    </a:cubicBezTo>
                    <a:cubicBezTo>
                      <a:pt x="1048" y="448"/>
                      <a:pt x="1054" y="445"/>
                      <a:pt x="1065" y="438"/>
                    </a:cubicBezTo>
                    <a:cubicBezTo>
                      <a:pt x="1044" y="475"/>
                      <a:pt x="1027" y="507"/>
                      <a:pt x="998" y="529"/>
                    </a:cubicBezTo>
                    <a:cubicBezTo>
                      <a:pt x="978" y="545"/>
                      <a:pt x="957" y="545"/>
                      <a:pt x="934" y="534"/>
                    </a:cubicBezTo>
                    <a:cubicBezTo>
                      <a:pt x="933" y="533"/>
                      <a:pt x="932" y="533"/>
                      <a:pt x="931" y="532"/>
                    </a:cubicBezTo>
                    <a:cubicBezTo>
                      <a:pt x="884" y="492"/>
                      <a:pt x="830" y="487"/>
                      <a:pt x="771" y="488"/>
                    </a:cubicBezTo>
                    <a:cubicBezTo>
                      <a:pt x="595" y="491"/>
                      <a:pt x="419" y="489"/>
                      <a:pt x="243" y="489"/>
                    </a:cubicBezTo>
                    <a:cubicBezTo>
                      <a:pt x="233" y="489"/>
                      <a:pt x="221" y="493"/>
                      <a:pt x="212" y="498"/>
                    </a:cubicBezTo>
                    <a:cubicBezTo>
                      <a:pt x="189" y="512"/>
                      <a:pt x="167" y="527"/>
                      <a:pt x="144" y="541"/>
                    </a:cubicBezTo>
                    <a:cubicBezTo>
                      <a:pt x="112" y="561"/>
                      <a:pt x="77" y="556"/>
                      <a:pt x="53" y="527"/>
                    </a:cubicBezTo>
                    <a:cubicBezTo>
                      <a:pt x="46" y="517"/>
                      <a:pt x="39" y="507"/>
                      <a:pt x="33" y="497"/>
                    </a:cubicBezTo>
                    <a:cubicBezTo>
                      <a:pt x="23" y="479"/>
                      <a:pt x="13" y="460"/>
                      <a:pt x="0" y="437"/>
                    </a:cubicBezTo>
                    <a:cubicBezTo>
                      <a:pt x="35" y="457"/>
                      <a:pt x="65" y="474"/>
                      <a:pt x="101" y="469"/>
                    </a:cubicBezTo>
                    <a:cubicBezTo>
                      <a:pt x="113" y="467"/>
                      <a:pt x="125" y="467"/>
                      <a:pt x="137" y="464"/>
                    </a:cubicBezTo>
                    <a:cubicBezTo>
                      <a:pt x="166" y="458"/>
                      <a:pt x="175" y="447"/>
                      <a:pt x="175" y="417"/>
                    </a:cubicBezTo>
                    <a:cubicBezTo>
                      <a:pt x="175" y="388"/>
                      <a:pt x="175" y="359"/>
                      <a:pt x="175" y="328"/>
                    </a:cubicBezTo>
                    <a:cubicBezTo>
                      <a:pt x="179" y="332"/>
                      <a:pt x="184" y="337"/>
                      <a:pt x="189" y="341"/>
                    </a:cubicBezTo>
                    <a:cubicBezTo>
                      <a:pt x="208" y="356"/>
                      <a:pt x="227" y="371"/>
                      <a:pt x="247" y="384"/>
                    </a:cubicBezTo>
                    <a:cubicBezTo>
                      <a:pt x="274" y="400"/>
                      <a:pt x="317" y="392"/>
                      <a:pt x="338" y="368"/>
                    </a:cubicBezTo>
                    <a:cubicBezTo>
                      <a:pt x="341" y="365"/>
                      <a:pt x="343" y="361"/>
                      <a:pt x="342" y="358"/>
                    </a:cubicBezTo>
                    <a:cubicBezTo>
                      <a:pt x="342" y="342"/>
                      <a:pt x="341" y="327"/>
                      <a:pt x="339" y="312"/>
                    </a:cubicBezTo>
                    <a:cubicBezTo>
                      <a:pt x="339" y="310"/>
                      <a:pt x="339" y="306"/>
                      <a:pt x="338" y="306"/>
                    </a:cubicBezTo>
                    <a:cubicBezTo>
                      <a:pt x="304" y="290"/>
                      <a:pt x="326" y="260"/>
                      <a:pt x="318" y="235"/>
                    </a:cubicBezTo>
                    <a:cubicBezTo>
                      <a:pt x="336" y="235"/>
                      <a:pt x="353" y="235"/>
                      <a:pt x="372" y="2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Freeform 53">
                <a:extLst>
                  <a:ext uri="{FF2B5EF4-FFF2-40B4-BE49-F238E27FC236}">
                    <a16:creationId xmlns:a16="http://schemas.microsoft.com/office/drawing/2014/main" id="{8F75F8C4-8DA3-CD49-9AEC-10130A06E1A7}"/>
                  </a:ext>
                </a:extLst>
              </p:cNvPr>
              <p:cNvSpPr>
                <a:spLocks/>
              </p:cNvSpPr>
              <p:nvPr/>
            </p:nvSpPr>
            <p:spPr bwMode="auto">
              <a:xfrm>
                <a:off x="5633099" y="2552137"/>
                <a:ext cx="924631" cy="479308"/>
              </a:xfrm>
              <a:custGeom>
                <a:avLst/>
                <a:gdLst>
                  <a:gd name="T0" fmla="*/ 30 w 1898"/>
                  <a:gd name="T1" fmla="*/ 973 h 984"/>
                  <a:gd name="T2" fmla="*/ 0 w 1898"/>
                  <a:gd name="T3" fmla="*/ 973 h 984"/>
                  <a:gd name="T4" fmla="*/ 400 w 1898"/>
                  <a:gd name="T5" fmla="*/ 243 h 984"/>
                  <a:gd name="T6" fmla="*/ 1421 w 1898"/>
                  <a:gd name="T7" fmla="*/ 195 h 984"/>
                  <a:gd name="T8" fmla="*/ 1898 w 1898"/>
                  <a:gd name="T9" fmla="*/ 978 h 984"/>
                  <a:gd name="T10" fmla="*/ 1862 w 1898"/>
                  <a:gd name="T11" fmla="*/ 961 h 984"/>
                  <a:gd name="T12" fmla="*/ 1623 w 1898"/>
                  <a:gd name="T13" fmla="*/ 396 h 984"/>
                  <a:gd name="T14" fmla="*/ 1090 w 1898"/>
                  <a:gd name="T15" fmla="*/ 110 h 984"/>
                  <a:gd name="T16" fmla="*/ 52 w 1898"/>
                  <a:gd name="T17" fmla="*/ 826 h 984"/>
                  <a:gd name="T18" fmla="*/ 30 w 1898"/>
                  <a:gd name="T19" fmla="*/ 973 h 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98" h="984">
                    <a:moveTo>
                      <a:pt x="30" y="973"/>
                    </a:moveTo>
                    <a:cubicBezTo>
                      <a:pt x="22" y="973"/>
                      <a:pt x="13" y="973"/>
                      <a:pt x="0" y="973"/>
                    </a:cubicBezTo>
                    <a:cubicBezTo>
                      <a:pt x="21" y="667"/>
                      <a:pt x="149" y="417"/>
                      <a:pt x="400" y="243"/>
                    </a:cubicBezTo>
                    <a:cubicBezTo>
                      <a:pt x="727" y="18"/>
                      <a:pt x="1075" y="0"/>
                      <a:pt x="1421" y="195"/>
                    </a:cubicBezTo>
                    <a:cubicBezTo>
                      <a:pt x="1721" y="365"/>
                      <a:pt x="1872" y="635"/>
                      <a:pt x="1898" y="978"/>
                    </a:cubicBezTo>
                    <a:cubicBezTo>
                      <a:pt x="1869" y="984"/>
                      <a:pt x="1864" y="981"/>
                      <a:pt x="1862" y="961"/>
                    </a:cubicBezTo>
                    <a:cubicBezTo>
                      <a:pt x="1849" y="745"/>
                      <a:pt x="1769" y="556"/>
                      <a:pt x="1623" y="396"/>
                    </a:cubicBezTo>
                    <a:cubicBezTo>
                      <a:pt x="1479" y="239"/>
                      <a:pt x="1301" y="143"/>
                      <a:pt x="1090" y="110"/>
                    </a:cubicBezTo>
                    <a:cubicBezTo>
                      <a:pt x="608" y="35"/>
                      <a:pt x="151" y="350"/>
                      <a:pt x="52" y="826"/>
                    </a:cubicBezTo>
                    <a:cubicBezTo>
                      <a:pt x="42" y="874"/>
                      <a:pt x="37" y="922"/>
                      <a:pt x="30" y="9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Freeform 54">
                <a:extLst>
                  <a:ext uri="{FF2B5EF4-FFF2-40B4-BE49-F238E27FC236}">
                    <a16:creationId xmlns:a16="http://schemas.microsoft.com/office/drawing/2014/main" id="{74D750CB-1B18-5E47-9F49-EC1347191E34}"/>
                  </a:ext>
                </a:extLst>
              </p:cNvPr>
              <p:cNvSpPr>
                <a:spLocks/>
              </p:cNvSpPr>
              <p:nvPr/>
            </p:nvSpPr>
            <p:spPr bwMode="auto">
              <a:xfrm>
                <a:off x="5776364" y="3375691"/>
                <a:ext cx="636929" cy="180766"/>
              </a:xfrm>
              <a:custGeom>
                <a:avLst/>
                <a:gdLst>
                  <a:gd name="T0" fmla="*/ 0 w 1307"/>
                  <a:gd name="T1" fmla="*/ 5 h 371"/>
                  <a:gd name="T2" fmla="*/ 65 w 1307"/>
                  <a:gd name="T3" fmla="*/ 22 h 371"/>
                  <a:gd name="T4" fmla="*/ 528 w 1307"/>
                  <a:gd name="T5" fmla="*/ 230 h 371"/>
                  <a:gd name="T6" fmla="*/ 1242 w 1307"/>
                  <a:gd name="T7" fmla="*/ 24 h 371"/>
                  <a:gd name="T8" fmla="*/ 1307 w 1307"/>
                  <a:gd name="T9" fmla="*/ 5 h 371"/>
                  <a:gd name="T10" fmla="*/ 0 w 1307"/>
                  <a:gd name="T11" fmla="*/ 5 h 371"/>
                </a:gdLst>
                <a:ahLst/>
                <a:cxnLst>
                  <a:cxn ang="0">
                    <a:pos x="T0" y="T1"/>
                  </a:cxn>
                  <a:cxn ang="0">
                    <a:pos x="T2" y="T3"/>
                  </a:cxn>
                  <a:cxn ang="0">
                    <a:pos x="T4" y="T5"/>
                  </a:cxn>
                  <a:cxn ang="0">
                    <a:pos x="T6" y="T7"/>
                  </a:cxn>
                  <a:cxn ang="0">
                    <a:pos x="T8" y="T9"/>
                  </a:cxn>
                  <a:cxn ang="0">
                    <a:pos x="T10" y="T11"/>
                  </a:cxn>
                </a:cxnLst>
                <a:rect l="0" t="0" r="r" b="b"/>
                <a:pathLst>
                  <a:path w="1307" h="371">
                    <a:moveTo>
                      <a:pt x="0" y="5"/>
                    </a:moveTo>
                    <a:cubicBezTo>
                      <a:pt x="26" y="0"/>
                      <a:pt x="45" y="6"/>
                      <a:pt x="65" y="22"/>
                    </a:cubicBezTo>
                    <a:cubicBezTo>
                      <a:pt x="199" y="136"/>
                      <a:pt x="354" y="207"/>
                      <a:pt x="528" y="230"/>
                    </a:cubicBezTo>
                    <a:cubicBezTo>
                      <a:pt x="795" y="264"/>
                      <a:pt x="1033" y="195"/>
                      <a:pt x="1242" y="24"/>
                    </a:cubicBezTo>
                    <a:cubicBezTo>
                      <a:pt x="1270" y="1"/>
                      <a:pt x="1271" y="0"/>
                      <a:pt x="1307" y="5"/>
                    </a:cubicBezTo>
                    <a:cubicBezTo>
                      <a:pt x="975" y="346"/>
                      <a:pt x="369" y="371"/>
                      <a:pt x="0"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Freeform 55">
                <a:extLst>
                  <a:ext uri="{FF2B5EF4-FFF2-40B4-BE49-F238E27FC236}">
                    <a16:creationId xmlns:a16="http://schemas.microsoft.com/office/drawing/2014/main" id="{BE59D847-01B3-1A4C-A40F-B95262A1EC44}"/>
                  </a:ext>
                </a:extLst>
              </p:cNvPr>
              <p:cNvSpPr>
                <a:spLocks/>
              </p:cNvSpPr>
              <p:nvPr/>
            </p:nvSpPr>
            <p:spPr bwMode="auto">
              <a:xfrm>
                <a:off x="5573332" y="3340827"/>
                <a:ext cx="1049438" cy="9668"/>
              </a:xfrm>
              <a:custGeom>
                <a:avLst/>
                <a:gdLst>
                  <a:gd name="T0" fmla="*/ 2154 w 2154"/>
                  <a:gd name="T1" fmla="*/ 0 h 20"/>
                  <a:gd name="T2" fmla="*/ 2127 w 2154"/>
                  <a:gd name="T3" fmla="*/ 20 h 20"/>
                  <a:gd name="T4" fmla="*/ 28 w 2154"/>
                  <a:gd name="T5" fmla="*/ 20 h 20"/>
                  <a:gd name="T6" fmla="*/ 0 w 2154"/>
                  <a:gd name="T7" fmla="*/ 0 h 20"/>
                  <a:gd name="T8" fmla="*/ 2154 w 2154"/>
                  <a:gd name="T9" fmla="*/ 0 h 20"/>
                </a:gdLst>
                <a:ahLst/>
                <a:cxnLst>
                  <a:cxn ang="0">
                    <a:pos x="T0" y="T1"/>
                  </a:cxn>
                  <a:cxn ang="0">
                    <a:pos x="T2" y="T3"/>
                  </a:cxn>
                  <a:cxn ang="0">
                    <a:pos x="T4" y="T5"/>
                  </a:cxn>
                  <a:cxn ang="0">
                    <a:pos x="T6" y="T7"/>
                  </a:cxn>
                  <a:cxn ang="0">
                    <a:pos x="T8" y="T9"/>
                  </a:cxn>
                </a:cxnLst>
                <a:rect l="0" t="0" r="r" b="b"/>
                <a:pathLst>
                  <a:path w="2154" h="20">
                    <a:moveTo>
                      <a:pt x="2154" y="0"/>
                    </a:moveTo>
                    <a:cubicBezTo>
                      <a:pt x="2150" y="16"/>
                      <a:pt x="2141" y="20"/>
                      <a:pt x="2127" y="20"/>
                    </a:cubicBezTo>
                    <a:cubicBezTo>
                      <a:pt x="1427" y="19"/>
                      <a:pt x="727" y="19"/>
                      <a:pt x="28" y="20"/>
                    </a:cubicBezTo>
                    <a:cubicBezTo>
                      <a:pt x="13" y="20"/>
                      <a:pt x="3" y="17"/>
                      <a:pt x="0" y="0"/>
                    </a:cubicBezTo>
                    <a:cubicBezTo>
                      <a:pt x="718" y="0"/>
                      <a:pt x="1435" y="0"/>
                      <a:pt x="215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Freeform 56">
                <a:extLst>
                  <a:ext uri="{FF2B5EF4-FFF2-40B4-BE49-F238E27FC236}">
                    <a16:creationId xmlns:a16="http://schemas.microsoft.com/office/drawing/2014/main" id="{1E311D69-58AA-5346-A2A0-D3FF89E6F6A3}"/>
                  </a:ext>
                </a:extLst>
              </p:cNvPr>
              <p:cNvSpPr>
                <a:spLocks/>
              </p:cNvSpPr>
              <p:nvPr/>
            </p:nvSpPr>
            <p:spPr bwMode="auto">
              <a:xfrm>
                <a:off x="5585051" y="3363679"/>
                <a:ext cx="1026000" cy="9668"/>
              </a:xfrm>
              <a:custGeom>
                <a:avLst/>
                <a:gdLst>
                  <a:gd name="T0" fmla="*/ 2106 w 2106"/>
                  <a:gd name="T1" fmla="*/ 0 h 20"/>
                  <a:gd name="T2" fmla="*/ 2080 w 2106"/>
                  <a:gd name="T3" fmla="*/ 20 h 20"/>
                  <a:gd name="T4" fmla="*/ 26 w 2106"/>
                  <a:gd name="T5" fmla="*/ 20 h 20"/>
                  <a:gd name="T6" fmla="*/ 0 w 2106"/>
                  <a:gd name="T7" fmla="*/ 0 h 20"/>
                  <a:gd name="T8" fmla="*/ 2106 w 2106"/>
                  <a:gd name="T9" fmla="*/ 0 h 20"/>
                </a:gdLst>
                <a:ahLst/>
                <a:cxnLst>
                  <a:cxn ang="0">
                    <a:pos x="T0" y="T1"/>
                  </a:cxn>
                  <a:cxn ang="0">
                    <a:pos x="T2" y="T3"/>
                  </a:cxn>
                  <a:cxn ang="0">
                    <a:pos x="T4" y="T5"/>
                  </a:cxn>
                  <a:cxn ang="0">
                    <a:pos x="T6" y="T7"/>
                  </a:cxn>
                  <a:cxn ang="0">
                    <a:pos x="T8" y="T9"/>
                  </a:cxn>
                </a:cxnLst>
                <a:rect l="0" t="0" r="r" b="b"/>
                <a:pathLst>
                  <a:path w="2106" h="20">
                    <a:moveTo>
                      <a:pt x="2106" y="0"/>
                    </a:moveTo>
                    <a:cubicBezTo>
                      <a:pt x="2102" y="17"/>
                      <a:pt x="2094" y="20"/>
                      <a:pt x="2080" y="20"/>
                    </a:cubicBezTo>
                    <a:cubicBezTo>
                      <a:pt x="1395" y="20"/>
                      <a:pt x="710" y="20"/>
                      <a:pt x="26" y="20"/>
                    </a:cubicBezTo>
                    <a:cubicBezTo>
                      <a:pt x="11" y="20"/>
                      <a:pt x="3" y="16"/>
                      <a:pt x="0" y="0"/>
                    </a:cubicBezTo>
                    <a:cubicBezTo>
                      <a:pt x="702" y="0"/>
                      <a:pt x="1403" y="0"/>
                      <a:pt x="210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Freeform 57">
                <a:extLst>
                  <a:ext uri="{FF2B5EF4-FFF2-40B4-BE49-F238E27FC236}">
                    <a16:creationId xmlns:a16="http://schemas.microsoft.com/office/drawing/2014/main" id="{AE999F14-5E3E-B241-BB25-55A9EBDFA2BD}"/>
                  </a:ext>
                </a:extLst>
              </p:cNvPr>
              <p:cNvSpPr>
                <a:spLocks/>
              </p:cNvSpPr>
              <p:nvPr/>
            </p:nvSpPr>
            <p:spPr bwMode="auto">
              <a:xfrm>
                <a:off x="5878319" y="3325007"/>
                <a:ext cx="440342" cy="2637"/>
              </a:xfrm>
              <a:custGeom>
                <a:avLst/>
                <a:gdLst>
                  <a:gd name="T0" fmla="*/ 904 w 904"/>
                  <a:gd name="T1" fmla="*/ 5 h 5"/>
                  <a:gd name="T2" fmla="*/ 0 w 904"/>
                  <a:gd name="T3" fmla="*/ 5 h 5"/>
                  <a:gd name="T4" fmla="*/ 0 w 904"/>
                  <a:gd name="T5" fmla="*/ 0 h 5"/>
                  <a:gd name="T6" fmla="*/ 904 w 904"/>
                  <a:gd name="T7" fmla="*/ 0 h 5"/>
                  <a:gd name="T8" fmla="*/ 904 w 904"/>
                  <a:gd name="T9" fmla="*/ 5 h 5"/>
                </a:gdLst>
                <a:ahLst/>
                <a:cxnLst>
                  <a:cxn ang="0">
                    <a:pos x="T0" y="T1"/>
                  </a:cxn>
                  <a:cxn ang="0">
                    <a:pos x="T2" y="T3"/>
                  </a:cxn>
                  <a:cxn ang="0">
                    <a:pos x="T4" y="T5"/>
                  </a:cxn>
                  <a:cxn ang="0">
                    <a:pos x="T6" y="T7"/>
                  </a:cxn>
                  <a:cxn ang="0">
                    <a:pos x="T8" y="T9"/>
                  </a:cxn>
                </a:cxnLst>
                <a:rect l="0" t="0" r="r" b="b"/>
                <a:pathLst>
                  <a:path w="904" h="5">
                    <a:moveTo>
                      <a:pt x="904" y="5"/>
                    </a:moveTo>
                    <a:cubicBezTo>
                      <a:pt x="603" y="5"/>
                      <a:pt x="301" y="5"/>
                      <a:pt x="0" y="5"/>
                    </a:cubicBezTo>
                    <a:cubicBezTo>
                      <a:pt x="0" y="3"/>
                      <a:pt x="0" y="2"/>
                      <a:pt x="0" y="0"/>
                    </a:cubicBezTo>
                    <a:cubicBezTo>
                      <a:pt x="301" y="0"/>
                      <a:pt x="603" y="0"/>
                      <a:pt x="904" y="0"/>
                    </a:cubicBezTo>
                    <a:cubicBezTo>
                      <a:pt x="904" y="2"/>
                      <a:pt x="904" y="3"/>
                      <a:pt x="904"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Freeform 58">
                <a:extLst>
                  <a:ext uri="{FF2B5EF4-FFF2-40B4-BE49-F238E27FC236}">
                    <a16:creationId xmlns:a16="http://schemas.microsoft.com/office/drawing/2014/main" id="{5D30D952-A5CA-E143-9637-E5471209DC46}"/>
                  </a:ext>
                </a:extLst>
              </p:cNvPr>
              <p:cNvSpPr>
                <a:spLocks/>
              </p:cNvSpPr>
              <p:nvPr/>
            </p:nvSpPr>
            <p:spPr bwMode="auto">
              <a:xfrm>
                <a:off x="5885936" y="3310065"/>
                <a:ext cx="424814" cy="2344"/>
              </a:xfrm>
              <a:custGeom>
                <a:avLst/>
                <a:gdLst>
                  <a:gd name="T0" fmla="*/ 0 w 872"/>
                  <a:gd name="T1" fmla="*/ 0 h 5"/>
                  <a:gd name="T2" fmla="*/ 872 w 872"/>
                  <a:gd name="T3" fmla="*/ 0 h 5"/>
                  <a:gd name="T4" fmla="*/ 872 w 872"/>
                  <a:gd name="T5" fmla="*/ 5 h 5"/>
                  <a:gd name="T6" fmla="*/ 0 w 872"/>
                  <a:gd name="T7" fmla="*/ 5 h 5"/>
                  <a:gd name="T8" fmla="*/ 0 w 872"/>
                  <a:gd name="T9" fmla="*/ 0 h 5"/>
                </a:gdLst>
                <a:ahLst/>
                <a:cxnLst>
                  <a:cxn ang="0">
                    <a:pos x="T0" y="T1"/>
                  </a:cxn>
                  <a:cxn ang="0">
                    <a:pos x="T2" y="T3"/>
                  </a:cxn>
                  <a:cxn ang="0">
                    <a:pos x="T4" y="T5"/>
                  </a:cxn>
                  <a:cxn ang="0">
                    <a:pos x="T6" y="T7"/>
                  </a:cxn>
                  <a:cxn ang="0">
                    <a:pos x="T8" y="T9"/>
                  </a:cxn>
                </a:cxnLst>
                <a:rect l="0" t="0" r="r" b="b"/>
                <a:pathLst>
                  <a:path w="872" h="5">
                    <a:moveTo>
                      <a:pt x="0" y="0"/>
                    </a:moveTo>
                    <a:cubicBezTo>
                      <a:pt x="291" y="0"/>
                      <a:pt x="582" y="0"/>
                      <a:pt x="872" y="0"/>
                    </a:cubicBezTo>
                    <a:cubicBezTo>
                      <a:pt x="872" y="2"/>
                      <a:pt x="872" y="4"/>
                      <a:pt x="872" y="5"/>
                    </a:cubicBezTo>
                    <a:cubicBezTo>
                      <a:pt x="582" y="5"/>
                      <a:pt x="291" y="5"/>
                      <a:pt x="0" y="5"/>
                    </a:cubicBezTo>
                    <a:cubicBezTo>
                      <a:pt x="0" y="4"/>
                      <a:pt x="0" y="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Freeform 59">
                <a:extLst>
                  <a:ext uri="{FF2B5EF4-FFF2-40B4-BE49-F238E27FC236}">
                    <a16:creationId xmlns:a16="http://schemas.microsoft.com/office/drawing/2014/main" id="{1ABC08A5-CE89-6C42-ADF5-EB0C20F35787}"/>
                  </a:ext>
                </a:extLst>
              </p:cNvPr>
              <p:cNvSpPr>
                <a:spLocks/>
              </p:cNvSpPr>
              <p:nvPr/>
            </p:nvSpPr>
            <p:spPr bwMode="auto">
              <a:xfrm>
                <a:off x="5890917" y="3298346"/>
                <a:ext cx="415439" cy="5860"/>
              </a:xfrm>
              <a:custGeom>
                <a:avLst/>
                <a:gdLst>
                  <a:gd name="T0" fmla="*/ 0 w 853"/>
                  <a:gd name="T1" fmla="*/ 0 h 12"/>
                  <a:gd name="T2" fmla="*/ 853 w 853"/>
                  <a:gd name="T3" fmla="*/ 0 h 12"/>
                  <a:gd name="T4" fmla="*/ 0 w 853"/>
                  <a:gd name="T5" fmla="*/ 0 h 12"/>
                </a:gdLst>
                <a:ahLst/>
                <a:cxnLst>
                  <a:cxn ang="0">
                    <a:pos x="T0" y="T1"/>
                  </a:cxn>
                  <a:cxn ang="0">
                    <a:pos x="T2" y="T3"/>
                  </a:cxn>
                  <a:cxn ang="0">
                    <a:pos x="T4" y="T5"/>
                  </a:cxn>
                </a:cxnLst>
                <a:rect l="0" t="0" r="r" b="b"/>
                <a:pathLst>
                  <a:path w="853" h="12">
                    <a:moveTo>
                      <a:pt x="0" y="0"/>
                    </a:moveTo>
                    <a:cubicBezTo>
                      <a:pt x="284" y="0"/>
                      <a:pt x="568" y="0"/>
                      <a:pt x="853" y="0"/>
                    </a:cubicBezTo>
                    <a:cubicBezTo>
                      <a:pt x="843" y="8"/>
                      <a:pt x="34" y="1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Freeform 60">
                <a:extLst>
                  <a:ext uri="{FF2B5EF4-FFF2-40B4-BE49-F238E27FC236}">
                    <a16:creationId xmlns:a16="http://schemas.microsoft.com/office/drawing/2014/main" id="{9E6ED471-E516-CE4D-BBAD-0BEE40356FFA}"/>
                  </a:ext>
                </a:extLst>
              </p:cNvPr>
              <p:cNvSpPr>
                <a:spLocks/>
              </p:cNvSpPr>
              <p:nvPr/>
            </p:nvSpPr>
            <p:spPr bwMode="auto">
              <a:xfrm>
                <a:off x="5897656" y="3282232"/>
                <a:ext cx="401376" cy="5860"/>
              </a:xfrm>
              <a:custGeom>
                <a:avLst/>
                <a:gdLst>
                  <a:gd name="T0" fmla="*/ 0 w 824"/>
                  <a:gd name="T1" fmla="*/ 0 h 12"/>
                  <a:gd name="T2" fmla="*/ 824 w 824"/>
                  <a:gd name="T3" fmla="*/ 0 h 12"/>
                  <a:gd name="T4" fmla="*/ 0 w 824"/>
                  <a:gd name="T5" fmla="*/ 0 h 12"/>
                </a:gdLst>
                <a:ahLst/>
                <a:cxnLst>
                  <a:cxn ang="0">
                    <a:pos x="T0" y="T1"/>
                  </a:cxn>
                  <a:cxn ang="0">
                    <a:pos x="T2" y="T3"/>
                  </a:cxn>
                  <a:cxn ang="0">
                    <a:pos x="T4" y="T5"/>
                  </a:cxn>
                </a:cxnLst>
                <a:rect l="0" t="0" r="r" b="b"/>
                <a:pathLst>
                  <a:path w="824" h="12">
                    <a:moveTo>
                      <a:pt x="0" y="0"/>
                    </a:moveTo>
                    <a:cubicBezTo>
                      <a:pt x="274" y="0"/>
                      <a:pt x="549" y="0"/>
                      <a:pt x="824" y="0"/>
                    </a:cubicBezTo>
                    <a:cubicBezTo>
                      <a:pt x="813" y="9"/>
                      <a:pt x="28" y="1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Freeform 61">
                <a:extLst>
                  <a:ext uri="{FF2B5EF4-FFF2-40B4-BE49-F238E27FC236}">
                    <a16:creationId xmlns:a16="http://schemas.microsoft.com/office/drawing/2014/main" id="{22197178-E3B9-C14B-B6F9-4571622D4BD2}"/>
                  </a:ext>
                </a:extLst>
              </p:cNvPr>
              <p:cNvSpPr>
                <a:spLocks/>
              </p:cNvSpPr>
              <p:nvPr/>
            </p:nvSpPr>
            <p:spPr bwMode="auto">
              <a:xfrm>
                <a:off x="5904980" y="3271099"/>
                <a:ext cx="387900" cy="5860"/>
              </a:xfrm>
              <a:custGeom>
                <a:avLst/>
                <a:gdLst>
                  <a:gd name="T0" fmla="*/ 0 w 796"/>
                  <a:gd name="T1" fmla="*/ 0 h 12"/>
                  <a:gd name="T2" fmla="*/ 796 w 796"/>
                  <a:gd name="T3" fmla="*/ 0 h 12"/>
                  <a:gd name="T4" fmla="*/ 0 w 796"/>
                  <a:gd name="T5" fmla="*/ 0 h 12"/>
                </a:gdLst>
                <a:ahLst/>
                <a:cxnLst>
                  <a:cxn ang="0">
                    <a:pos x="T0" y="T1"/>
                  </a:cxn>
                  <a:cxn ang="0">
                    <a:pos x="T2" y="T3"/>
                  </a:cxn>
                  <a:cxn ang="0">
                    <a:pos x="T4" y="T5"/>
                  </a:cxn>
                </a:cxnLst>
                <a:rect l="0" t="0" r="r" b="b"/>
                <a:pathLst>
                  <a:path w="796" h="12">
                    <a:moveTo>
                      <a:pt x="0" y="0"/>
                    </a:moveTo>
                    <a:cubicBezTo>
                      <a:pt x="265" y="0"/>
                      <a:pt x="530" y="0"/>
                      <a:pt x="796" y="0"/>
                    </a:cubicBezTo>
                    <a:cubicBezTo>
                      <a:pt x="786" y="8"/>
                      <a:pt x="31" y="1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Freeform 62">
                <a:extLst>
                  <a:ext uri="{FF2B5EF4-FFF2-40B4-BE49-F238E27FC236}">
                    <a16:creationId xmlns:a16="http://schemas.microsoft.com/office/drawing/2014/main" id="{973CFC77-6738-F943-AE7C-1BFE84BE17E9}"/>
                  </a:ext>
                </a:extLst>
              </p:cNvPr>
              <p:cNvSpPr>
                <a:spLocks/>
              </p:cNvSpPr>
              <p:nvPr/>
            </p:nvSpPr>
            <p:spPr bwMode="auto">
              <a:xfrm>
                <a:off x="6166607" y="2957322"/>
                <a:ext cx="47755" cy="13770"/>
              </a:xfrm>
              <a:custGeom>
                <a:avLst/>
                <a:gdLst>
                  <a:gd name="T0" fmla="*/ 0 w 98"/>
                  <a:gd name="T1" fmla="*/ 28 h 28"/>
                  <a:gd name="T2" fmla="*/ 0 w 98"/>
                  <a:gd name="T3" fmla="*/ 0 h 28"/>
                  <a:gd name="T4" fmla="*/ 98 w 98"/>
                  <a:gd name="T5" fmla="*/ 0 h 28"/>
                  <a:gd name="T6" fmla="*/ 98 w 98"/>
                  <a:gd name="T7" fmla="*/ 28 h 28"/>
                  <a:gd name="T8" fmla="*/ 0 w 98"/>
                  <a:gd name="T9" fmla="*/ 28 h 28"/>
                </a:gdLst>
                <a:ahLst/>
                <a:cxnLst>
                  <a:cxn ang="0">
                    <a:pos x="T0" y="T1"/>
                  </a:cxn>
                  <a:cxn ang="0">
                    <a:pos x="T2" y="T3"/>
                  </a:cxn>
                  <a:cxn ang="0">
                    <a:pos x="T4" y="T5"/>
                  </a:cxn>
                  <a:cxn ang="0">
                    <a:pos x="T6" y="T7"/>
                  </a:cxn>
                  <a:cxn ang="0">
                    <a:pos x="T8" y="T9"/>
                  </a:cxn>
                </a:cxnLst>
                <a:rect l="0" t="0" r="r" b="b"/>
                <a:pathLst>
                  <a:path w="98" h="28">
                    <a:moveTo>
                      <a:pt x="0" y="28"/>
                    </a:moveTo>
                    <a:cubicBezTo>
                      <a:pt x="0" y="18"/>
                      <a:pt x="0" y="10"/>
                      <a:pt x="0" y="0"/>
                    </a:cubicBezTo>
                    <a:cubicBezTo>
                      <a:pt x="32" y="0"/>
                      <a:pt x="64" y="0"/>
                      <a:pt x="98" y="0"/>
                    </a:cubicBezTo>
                    <a:cubicBezTo>
                      <a:pt x="98" y="9"/>
                      <a:pt x="98" y="18"/>
                      <a:pt x="98" y="28"/>
                    </a:cubicBezTo>
                    <a:cubicBezTo>
                      <a:pt x="65" y="28"/>
                      <a:pt x="33" y="28"/>
                      <a:pt x="0"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Freeform 63">
                <a:extLst>
                  <a:ext uri="{FF2B5EF4-FFF2-40B4-BE49-F238E27FC236}">
                    <a16:creationId xmlns:a16="http://schemas.microsoft.com/office/drawing/2014/main" id="{33157322-D29F-F34E-9030-962CB1EAC8D9}"/>
                  </a:ext>
                </a:extLst>
              </p:cNvPr>
              <p:cNvSpPr>
                <a:spLocks/>
              </p:cNvSpPr>
              <p:nvPr/>
            </p:nvSpPr>
            <p:spPr bwMode="auto">
              <a:xfrm>
                <a:off x="6106254" y="2957322"/>
                <a:ext cx="47755" cy="13184"/>
              </a:xfrm>
              <a:custGeom>
                <a:avLst/>
                <a:gdLst>
                  <a:gd name="T0" fmla="*/ 0 w 98"/>
                  <a:gd name="T1" fmla="*/ 27 h 27"/>
                  <a:gd name="T2" fmla="*/ 0 w 98"/>
                  <a:gd name="T3" fmla="*/ 0 h 27"/>
                  <a:gd name="T4" fmla="*/ 98 w 98"/>
                  <a:gd name="T5" fmla="*/ 0 h 27"/>
                  <a:gd name="T6" fmla="*/ 98 w 98"/>
                  <a:gd name="T7" fmla="*/ 27 h 27"/>
                  <a:gd name="T8" fmla="*/ 0 w 98"/>
                  <a:gd name="T9" fmla="*/ 27 h 27"/>
                </a:gdLst>
                <a:ahLst/>
                <a:cxnLst>
                  <a:cxn ang="0">
                    <a:pos x="T0" y="T1"/>
                  </a:cxn>
                  <a:cxn ang="0">
                    <a:pos x="T2" y="T3"/>
                  </a:cxn>
                  <a:cxn ang="0">
                    <a:pos x="T4" y="T5"/>
                  </a:cxn>
                  <a:cxn ang="0">
                    <a:pos x="T6" y="T7"/>
                  </a:cxn>
                  <a:cxn ang="0">
                    <a:pos x="T8" y="T9"/>
                  </a:cxn>
                </a:cxnLst>
                <a:rect l="0" t="0" r="r" b="b"/>
                <a:pathLst>
                  <a:path w="98" h="27">
                    <a:moveTo>
                      <a:pt x="0" y="27"/>
                    </a:moveTo>
                    <a:cubicBezTo>
                      <a:pt x="0" y="18"/>
                      <a:pt x="0" y="9"/>
                      <a:pt x="0" y="0"/>
                    </a:cubicBezTo>
                    <a:cubicBezTo>
                      <a:pt x="33" y="0"/>
                      <a:pt x="65" y="0"/>
                      <a:pt x="98" y="0"/>
                    </a:cubicBezTo>
                    <a:cubicBezTo>
                      <a:pt x="98" y="9"/>
                      <a:pt x="98" y="17"/>
                      <a:pt x="98" y="27"/>
                    </a:cubicBezTo>
                    <a:cubicBezTo>
                      <a:pt x="66" y="27"/>
                      <a:pt x="34" y="27"/>
                      <a:pt x="0"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Freeform 64">
                <a:extLst>
                  <a:ext uri="{FF2B5EF4-FFF2-40B4-BE49-F238E27FC236}">
                    <a16:creationId xmlns:a16="http://schemas.microsoft.com/office/drawing/2014/main" id="{254433FA-0E2D-C94E-9F4F-A42156E7C751}"/>
                  </a:ext>
                </a:extLst>
              </p:cNvPr>
              <p:cNvSpPr>
                <a:spLocks/>
              </p:cNvSpPr>
              <p:nvPr/>
            </p:nvSpPr>
            <p:spPr bwMode="auto">
              <a:xfrm>
                <a:off x="6045901" y="2957322"/>
                <a:ext cx="47755" cy="13184"/>
              </a:xfrm>
              <a:custGeom>
                <a:avLst/>
                <a:gdLst>
                  <a:gd name="T0" fmla="*/ 98 w 98"/>
                  <a:gd name="T1" fmla="*/ 0 h 27"/>
                  <a:gd name="T2" fmla="*/ 98 w 98"/>
                  <a:gd name="T3" fmla="*/ 27 h 27"/>
                  <a:gd name="T4" fmla="*/ 0 w 98"/>
                  <a:gd name="T5" fmla="*/ 27 h 27"/>
                  <a:gd name="T6" fmla="*/ 0 w 98"/>
                  <a:gd name="T7" fmla="*/ 0 h 27"/>
                  <a:gd name="T8" fmla="*/ 98 w 98"/>
                  <a:gd name="T9" fmla="*/ 0 h 27"/>
                </a:gdLst>
                <a:ahLst/>
                <a:cxnLst>
                  <a:cxn ang="0">
                    <a:pos x="T0" y="T1"/>
                  </a:cxn>
                  <a:cxn ang="0">
                    <a:pos x="T2" y="T3"/>
                  </a:cxn>
                  <a:cxn ang="0">
                    <a:pos x="T4" y="T5"/>
                  </a:cxn>
                  <a:cxn ang="0">
                    <a:pos x="T6" y="T7"/>
                  </a:cxn>
                  <a:cxn ang="0">
                    <a:pos x="T8" y="T9"/>
                  </a:cxn>
                </a:cxnLst>
                <a:rect l="0" t="0" r="r" b="b"/>
                <a:pathLst>
                  <a:path w="98" h="27">
                    <a:moveTo>
                      <a:pt x="98" y="0"/>
                    </a:moveTo>
                    <a:cubicBezTo>
                      <a:pt x="98" y="10"/>
                      <a:pt x="98" y="18"/>
                      <a:pt x="98" y="27"/>
                    </a:cubicBezTo>
                    <a:cubicBezTo>
                      <a:pt x="66" y="27"/>
                      <a:pt x="34" y="27"/>
                      <a:pt x="0" y="27"/>
                    </a:cubicBezTo>
                    <a:cubicBezTo>
                      <a:pt x="0" y="18"/>
                      <a:pt x="0" y="10"/>
                      <a:pt x="0" y="0"/>
                    </a:cubicBezTo>
                    <a:cubicBezTo>
                      <a:pt x="32" y="0"/>
                      <a:pt x="64" y="0"/>
                      <a:pt x="9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 name="Freeform 65">
                <a:extLst>
                  <a:ext uri="{FF2B5EF4-FFF2-40B4-BE49-F238E27FC236}">
                    <a16:creationId xmlns:a16="http://schemas.microsoft.com/office/drawing/2014/main" id="{DC9594C5-8DCC-C245-8E60-906AA7B07A71}"/>
                  </a:ext>
                </a:extLst>
              </p:cNvPr>
              <p:cNvSpPr>
                <a:spLocks/>
              </p:cNvSpPr>
              <p:nvPr/>
            </p:nvSpPr>
            <p:spPr bwMode="auto">
              <a:xfrm>
                <a:off x="5984962" y="2957322"/>
                <a:ext cx="48048" cy="13184"/>
              </a:xfrm>
              <a:custGeom>
                <a:avLst/>
                <a:gdLst>
                  <a:gd name="T0" fmla="*/ 99 w 99"/>
                  <a:gd name="T1" fmla="*/ 0 h 27"/>
                  <a:gd name="T2" fmla="*/ 99 w 99"/>
                  <a:gd name="T3" fmla="*/ 27 h 27"/>
                  <a:gd name="T4" fmla="*/ 0 w 99"/>
                  <a:gd name="T5" fmla="*/ 27 h 27"/>
                  <a:gd name="T6" fmla="*/ 0 w 99"/>
                  <a:gd name="T7" fmla="*/ 0 h 27"/>
                  <a:gd name="T8" fmla="*/ 99 w 99"/>
                  <a:gd name="T9" fmla="*/ 0 h 27"/>
                </a:gdLst>
                <a:ahLst/>
                <a:cxnLst>
                  <a:cxn ang="0">
                    <a:pos x="T0" y="T1"/>
                  </a:cxn>
                  <a:cxn ang="0">
                    <a:pos x="T2" y="T3"/>
                  </a:cxn>
                  <a:cxn ang="0">
                    <a:pos x="T4" y="T5"/>
                  </a:cxn>
                  <a:cxn ang="0">
                    <a:pos x="T6" y="T7"/>
                  </a:cxn>
                  <a:cxn ang="0">
                    <a:pos x="T8" y="T9"/>
                  </a:cxn>
                </a:cxnLst>
                <a:rect l="0" t="0" r="r" b="b"/>
                <a:pathLst>
                  <a:path w="99" h="27">
                    <a:moveTo>
                      <a:pt x="99" y="0"/>
                    </a:moveTo>
                    <a:cubicBezTo>
                      <a:pt x="99" y="10"/>
                      <a:pt x="99" y="18"/>
                      <a:pt x="99" y="27"/>
                    </a:cubicBezTo>
                    <a:cubicBezTo>
                      <a:pt x="66" y="27"/>
                      <a:pt x="34" y="27"/>
                      <a:pt x="0" y="27"/>
                    </a:cubicBezTo>
                    <a:cubicBezTo>
                      <a:pt x="0" y="18"/>
                      <a:pt x="0" y="10"/>
                      <a:pt x="0" y="0"/>
                    </a:cubicBezTo>
                    <a:cubicBezTo>
                      <a:pt x="32" y="0"/>
                      <a:pt x="65" y="0"/>
                      <a:pt x="9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 name="Freeform 66">
                <a:extLst>
                  <a:ext uri="{FF2B5EF4-FFF2-40B4-BE49-F238E27FC236}">
                    <a16:creationId xmlns:a16="http://schemas.microsoft.com/office/drawing/2014/main" id="{E80C6445-694B-EB4A-B2D0-DA0B43F7115A}"/>
                  </a:ext>
                </a:extLst>
              </p:cNvPr>
              <p:cNvSpPr>
                <a:spLocks/>
              </p:cNvSpPr>
              <p:nvPr/>
            </p:nvSpPr>
            <p:spPr bwMode="auto">
              <a:xfrm>
                <a:off x="5918750" y="2958201"/>
                <a:ext cx="50978" cy="29298"/>
              </a:xfrm>
              <a:custGeom>
                <a:avLst/>
                <a:gdLst>
                  <a:gd name="T0" fmla="*/ 0 w 105"/>
                  <a:gd name="T1" fmla="*/ 33 h 60"/>
                  <a:gd name="T2" fmla="*/ 94 w 105"/>
                  <a:gd name="T3" fmla="*/ 0 h 60"/>
                  <a:gd name="T4" fmla="*/ 105 w 105"/>
                  <a:gd name="T5" fmla="*/ 27 h 60"/>
                  <a:gd name="T6" fmla="*/ 11 w 105"/>
                  <a:gd name="T7" fmla="*/ 60 h 60"/>
                  <a:gd name="T8" fmla="*/ 0 w 105"/>
                  <a:gd name="T9" fmla="*/ 33 h 60"/>
                </a:gdLst>
                <a:ahLst/>
                <a:cxnLst>
                  <a:cxn ang="0">
                    <a:pos x="T0" y="T1"/>
                  </a:cxn>
                  <a:cxn ang="0">
                    <a:pos x="T2" y="T3"/>
                  </a:cxn>
                  <a:cxn ang="0">
                    <a:pos x="T4" y="T5"/>
                  </a:cxn>
                  <a:cxn ang="0">
                    <a:pos x="T6" y="T7"/>
                  </a:cxn>
                  <a:cxn ang="0">
                    <a:pos x="T8" y="T9"/>
                  </a:cxn>
                </a:cxnLst>
                <a:rect l="0" t="0" r="r" b="b"/>
                <a:pathLst>
                  <a:path w="105" h="60">
                    <a:moveTo>
                      <a:pt x="0" y="33"/>
                    </a:moveTo>
                    <a:cubicBezTo>
                      <a:pt x="33" y="22"/>
                      <a:pt x="63" y="11"/>
                      <a:pt x="94" y="0"/>
                    </a:cubicBezTo>
                    <a:cubicBezTo>
                      <a:pt x="98" y="9"/>
                      <a:pt x="101" y="17"/>
                      <a:pt x="105" y="27"/>
                    </a:cubicBezTo>
                    <a:cubicBezTo>
                      <a:pt x="74" y="38"/>
                      <a:pt x="43" y="49"/>
                      <a:pt x="11" y="60"/>
                    </a:cubicBezTo>
                    <a:cubicBezTo>
                      <a:pt x="7" y="51"/>
                      <a:pt x="4" y="43"/>
                      <a:pt x="0" y="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 name="Freeform 67">
                <a:extLst>
                  <a:ext uri="{FF2B5EF4-FFF2-40B4-BE49-F238E27FC236}">
                    <a16:creationId xmlns:a16="http://schemas.microsoft.com/office/drawing/2014/main" id="{B97D3304-E7D1-784E-8228-BCA23CD1770C}"/>
                  </a:ext>
                </a:extLst>
              </p:cNvPr>
              <p:cNvSpPr>
                <a:spLocks/>
              </p:cNvSpPr>
              <p:nvPr/>
            </p:nvSpPr>
            <p:spPr bwMode="auto">
              <a:xfrm>
                <a:off x="6229597" y="2958201"/>
                <a:ext cx="50685" cy="29298"/>
              </a:xfrm>
              <a:custGeom>
                <a:avLst/>
                <a:gdLst>
                  <a:gd name="T0" fmla="*/ 0 w 104"/>
                  <a:gd name="T1" fmla="*/ 28 h 60"/>
                  <a:gd name="T2" fmla="*/ 9 w 104"/>
                  <a:gd name="T3" fmla="*/ 0 h 60"/>
                  <a:gd name="T4" fmla="*/ 104 w 104"/>
                  <a:gd name="T5" fmla="*/ 33 h 60"/>
                  <a:gd name="T6" fmla="*/ 94 w 104"/>
                  <a:gd name="T7" fmla="*/ 60 h 60"/>
                  <a:gd name="T8" fmla="*/ 0 w 104"/>
                  <a:gd name="T9" fmla="*/ 28 h 60"/>
                </a:gdLst>
                <a:ahLst/>
                <a:cxnLst>
                  <a:cxn ang="0">
                    <a:pos x="T0" y="T1"/>
                  </a:cxn>
                  <a:cxn ang="0">
                    <a:pos x="T2" y="T3"/>
                  </a:cxn>
                  <a:cxn ang="0">
                    <a:pos x="T4" y="T5"/>
                  </a:cxn>
                  <a:cxn ang="0">
                    <a:pos x="T6" y="T7"/>
                  </a:cxn>
                  <a:cxn ang="0">
                    <a:pos x="T8" y="T9"/>
                  </a:cxn>
                </a:cxnLst>
                <a:rect l="0" t="0" r="r" b="b"/>
                <a:pathLst>
                  <a:path w="104" h="60">
                    <a:moveTo>
                      <a:pt x="0" y="28"/>
                    </a:moveTo>
                    <a:cubicBezTo>
                      <a:pt x="3" y="18"/>
                      <a:pt x="6" y="10"/>
                      <a:pt x="9" y="0"/>
                    </a:cubicBezTo>
                    <a:cubicBezTo>
                      <a:pt x="40" y="11"/>
                      <a:pt x="71" y="21"/>
                      <a:pt x="104" y="33"/>
                    </a:cubicBezTo>
                    <a:cubicBezTo>
                      <a:pt x="100" y="42"/>
                      <a:pt x="98" y="50"/>
                      <a:pt x="94" y="60"/>
                    </a:cubicBezTo>
                    <a:cubicBezTo>
                      <a:pt x="63" y="50"/>
                      <a:pt x="32" y="39"/>
                      <a:pt x="0"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 name="Freeform 68">
                <a:extLst>
                  <a:ext uri="{FF2B5EF4-FFF2-40B4-BE49-F238E27FC236}">
                    <a16:creationId xmlns:a16="http://schemas.microsoft.com/office/drawing/2014/main" id="{47EC4446-8370-1C41-8CBD-FE8885C8BEFA}"/>
                  </a:ext>
                </a:extLst>
              </p:cNvPr>
              <p:cNvSpPr>
                <a:spLocks/>
              </p:cNvSpPr>
              <p:nvPr/>
            </p:nvSpPr>
            <p:spPr bwMode="auto">
              <a:xfrm>
                <a:off x="6336533" y="3018847"/>
                <a:ext cx="74123" cy="7617"/>
              </a:xfrm>
              <a:custGeom>
                <a:avLst/>
                <a:gdLst>
                  <a:gd name="T0" fmla="*/ 5 w 152"/>
                  <a:gd name="T1" fmla="*/ 0 h 16"/>
                  <a:gd name="T2" fmla="*/ 137 w 152"/>
                  <a:gd name="T3" fmla="*/ 1 h 16"/>
                  <a:gd name="T4" fmla="*/ 152 w 152"/>
                  <a:gd name="T5" fmla="*/ 9 h 16"/>
                  <a:gd name="T6" fmla="*/ 149 w 152"/>
                  <a:gd name="T7" fmla="*/ 16 h 16"/>
                  <a:gd name="T8" fmla="*/ 10 w 152"/>
                  <a:gd name="T9" fmla="*/ 16 h 16"/>
                  <a:gd name="T10" fmla="*/ 0 w 152"/>
                  <a:gd name="T11" fmla="*/ 4 h 16"/>
                  <a:gd name="T12" fmla="*/ 5 w 152"/>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152" h="16">
                    <a:moveTo>
                      <a:pt x="5" y="0"/>
                    </a:moveTo>
                    <a:cubicBezTo>
                      <a:pt x="49" y="0"/>
                      <a:pt x="93" y="0"/>
                      <a:pt x="137" y="1"/>
                    </a:cubicBezTo>
                    <a:cubicBezTo>
                      <a:pt x="142" y="1"/>
                      <a:pt x="147" y="6"/>
                      <a:pt x="152" y="9"/>
                    </a:cubicBezTo>
                    <a:cubicBezTo>
                      <a:pt x="151" y="11"/>
                      <a:pt x="150" y="14"/>
                      <a:pt x="149" y="16"/>
                    </a:cubicBezTo>
                    <a:cubicBezTo>
                      <a:pt x="103" y="16"/>
                      <a:pt x="56" y="16"/>
                      <a:pt x="10" y="16"/>
                    </a:cubicBezTo>
                    <a:cubicBezTo>
                      <a:pt x="7" y="15"/>
                      <a:pt x="4" y="8"/>
                      <a:pt x="0" y="4"/>
                    </a:cubicBezTo>
                    <a:cubicBezTo>
                      <a:pt x="2" y="3"/>
                      <a:pt x="4" y="2"/>
                      <a:pt x="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 name="Freeform 69">
                <a:extLst>
                  <a:ext uri="{FF2B5EF4-FFF2-40B4-BE49-F238E27FC236}">
                    <a16:creationId xmlns:a16="http://schemas.microsoft.com/office/drawing/2014/main" id="{7BFFCA46-5064-B848-A7E5-F2432F3B1977}"/>
                  </a:ext>
                </a:extLst>
              </p:cNvPr>
              <p:cNvSpPr>
                <a:spLocks/>
              </p:cNvSpPr>
              <p:nvPr/>
            </p:nvSpPr>
            <p:spPr bwMode="auto">
              <a:xfrm>
                <a:off x="5779293" y="3018847"/>
                <a:ext cx="66798" cy="7617"/>
              </a:xfrm>
              <a:custGeom>
                <a:avLst/>
                <a:gdLst>
                  <a:gd name="T0" fmla="*/ 0 w 137"/>
                  <a:gd name="T1" fmla="*/ 10 h 16"/>
                  <a:gd name="T2" fmla="*/ 12 w 137"/>
                  <a:gd name="T3" fmla="*/ 1 h 16"/>
                  <a:gd name="T4" fmla="*/ 126 w 137"/>
                  <a:gd name="T5" fmla="*/ 0 h 16"/>
                  <a:gd name="T6" fmla="*/ 137 w 137"/>
                  <a:gd name="T7" fmla="*/ 8 h 16"/>
                  <a:gd name="T8" fmla="*/ 125 w 137"/>
                  <a:gd name="T9" fmla="*/ 16 h 16"/>
                  <a:gd name="T10" fmla="*/ 5 w 137"/>
                  <a:gd name="T11" fmla="*/ 16 h 16"/>
                  <a:gd name="T12" fmla="*/ 0 w 137"/>
                  <a:gd name="T13" fmla="*/ 10 h 16"/>
                </a:gdLst>
                <a:ahLst/>
                <a:cxnLst>
                  <a:cxn ang="0">
                    <a:pos x="T0" y="T1"/>
                  </a:cxn>
                  <a:cxn ang="0">
                    <a:pos x="T2" y="T3"/>
                  </a:cxn>
                  <a:cxn ang="0">
                    <a:pos x="T4" y="T5"/>
                  </a:cxn>
                  <a:cxn ang="0">
                    <a:pos x="T6" y="T7"/>
                  </a:cxn>
                  <a:cxn ang="0">
                    <a:pos x="T8" y="T9"/>
                  </a:cxn>
                  <a:cxn ang="0">
                    <a:pos x="T10" y="T11"/>
                  </a:cxn>
                  <a:cxn ang="0">
                    <a:pos x="T12" y="T13"/>
                  </a:cxn>
                </a:cxnLst>
                <a:rect l="0" t="0" r="r" b="b"/>
                <a:pathLst>
                  <a:path w="137" h="16">
                    <a:moveTo>
                      <a:pt x="0" y="10"/>
                    </a:moveTo>
                    <a:cubicBezTo>
                      <a:pt x="4" y="7"/>
                      <a:pt x="8" y="1"/>
                      <a:pt x="12" y="1"/>
                    </a:cubicBezTo>
                    <a:cubicBezTo>
                      <a:pt x="50" y="0"/>
                      <a:pt x="88" y="0"/>
                      <a:pt x="126" y="0"/>
                    </a:cubicBezTo>
                    <a:cubicBezTo>
                      <a:pt x="130" y="0"/>
                      <a:pt x="133" y="5"/>
                      <a:pt x="137" y="8"/>
                    </a:cubicBezTo>
                    <a:cubicBezTo>
                      <a:pt x="133" y="11"/>
                      <a:pt x="129" y="16"/>
                      <a:pt x="125" y="16"/>
                    </a:cubicBezTo>
                    <a:cubicBezTo>
                      <a:pt x="85" y="16"/>
                      <a:pt x="45" y="16"/>
                      <a:pt x="5" y="16"/>
                    </a:cubicBezTo>
                    <a:cubicBezTo>
                      <a:pt x="4" y="14"/>
                      <a:pt x="2" y="12"/>
                      <a:pt x="0"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 name="Freeform 70">
                <a:extLst>
                  <a:ext uri="{FF2B5EF4-FFF2-40B4-BE49-F238E27FC236}">
                    <a16:creationId xmlns:a16="http://schemas.microsoft.com/office/drawing/2014/main" id="{65BF2AB1-FC53-184E-85A0-679FFF525D98}"/>
                  </a:ext>
                </a:extLst>
              </p:cNvPr>
              <p:cNvSpPr>
                <a:spLocks/>
              </p:cNvSpPr>
              <p:nvPr/>
            </p:nvSpPr>
            <p:spPr bwMode="auto">
              <a:xfrm>
                <a:off x="5895312" y="3020312"/>
                <a:ext cx="397568" cy="2344"/>
              </a:xfrm>
              <a:custGeom>
                <a:avLst/>
                <a:gdLst>
                  <a:gd name="T0" fmla="*/ 816 w 816"/>
                  <a:gd name="T1" fmla="*/ 5 h 5"/>
                  <a:gd name="T2" fmla="*/ 0 w 816"/>
                  <a:gd name="T3" fmla="*/ 5 h 5"/>
                  <a:gd name="T4" fmla="*/ 0 w 816"/>
                  <a:gd name="T5" fmla="*/ 0 h 5"/>
                  <a:gd name="T6" fmla="*/ 816 w 816"/>
                  <a:gd name="T7" fmla="*/ 0 h 5"/>
                  <a:gd name="T8" fmla="*/ 816 w 816"/>
                  <a:gd name="T9" fmla="*/ 5 h 5"/>
                </a:gdLst>
                <a:ahLst/>
                <a:cxnLst>
                  <a:cxn ang="0">
                    <a:pos x="T0" y="T1"/>
                  </a:cxn>
                  <a:cxn ang="0">
                    <a:pos x="T2" y="T3"/>
                  </a:cxn>
                  <a:cxn ang="0">
                    <a:pos x="T4" y="T5"/>
                  </a:cxn>
                  <a:cxn ang="0">
                    <a:pos x="T6" y="T7"/>
                  </a:cxn>
                  <a:cxn ang="0">
                    <a:pos x="T8" y="T9"/>
                  </a:cxn>
                </a:cxnLst>
                <a:rect l="0" t="0" r="r" b="b"/>
                <a:pathLst>
                  <a:path w="816" h="5">
                    <a:moveTo>
                      <a:pt x="816" y="5"/>
                    </a:moveTo>
                    <a:cubicBezTo>
                      <a:pt x="544" y="5"/>
                      <a:pt x="272" y="5"/>
                      <a:pt x="0" y="5"/>
                    </a:cubicBezTo>
                    <a:cubicBezTo>
                      <a:pt x="0" y="4"/>
                      <a:pt x="0" y="2"/>
                      <a:pt x="0" y="0"/>
                    </a:cubicBezTo>
                    <a:cubicBezTo>
                      <a:pt x="272" y="0"/>
                      <a:pt x="544" y="0"/>
                      <a:pt x="816" y="0"/>
                    </a:cubicBezTo>
                    <a:cubicBezTo>
                      <a:pt x="816" y="2"/>
                      <a:pt x="816" y="4"/>
                      <a:pt x="816"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 name="Freeform 71">
                <a:extLst>
                  <a:ext uri="{FF2B5EF4-FFF2-40B4-BE49-F238E27FC236}">
                    <a16:creationId xmlns:a16="http://schemas.microsoft.com/office/drawing/2014/main" id="{82078422-448F-B04B-A1B3-B8C9E3D1280A}"/>
                  </a:ext>
                </a:extLst>
              </p:cNvPr>
              <p:cNvSpPr>
                <a:spLocks/>
              </p:cNvSpPr>
              <p:nvPr/>
            </p:nvSpPr>
            <p:spPr bwMode="auto">
              <a:xfrm>
                <a:off x="6048831" y="3028808"/>
                <a:ext cx="9082" cy="54201"/>
              </a:xfrm>
              <a:custGeom>
                <a:avLst/>
                <a:gdLst>
                  <a:gd name="T0" fmla="*/ 0 w 19"/>
                  <a:gd name="T1" fmla="*/ 0 h 111"/>
                  <a:gd name="T2" fmla="*/ 19 w 19"/>
                  <a:gd name="T3" fmla="*/ 0 h 111"/>
                  <a:gd name="T4" fmla="*/ 19 w 19"/>
                  <a:gd name="T5" fmla="*/ 110 h 111"/>
                  <a:gd name="T6" fmla="*/ 0 w 19"/>
                  <a:gd name="T7" fmla="*/ 111 h 111"/>
                  <a:gd name="T8" fmla="*/ 0 w 19"/>
                  <a:gd name="T9" fmla="*/ 0 h 111"/>
                </a:gdLst>
                <a:ahLst/>
                <a:cxnLst>
                  <a:cxn ang="0">
                    <a:pos x="T0" y="T1"/>
                  </a:cxn>
                  <a:cxn ang="0">
                    <a:pos x="T2" y="T3"/>
                  </a:cxn>
                  <a:cxn ang="0">
                    <a:pos x="T4" y="T5"/>
                  </a:cxn>
                  <a:cxn ang="0">
                    <a:pos x="T6" y="T7"/>
                  </a:cxn>
                  <a:cxn ang="0">
                    <a:pos x="T8" y="T9"/>
                  </a:cxn>
                </a:cxnLst>
                <a:rect l="0" t="0" r="r" b="b"/>
                <a:pathLst>
                  <a:path w="19" h="111">
                    <a:moveTo>
                      <a:pt x="0" y="0"/>
                    </a:moveTo>
                    <a:cubicBezTo>
                      <a:pt x="7" y="0"/>
                      <a:pt x="12" y="0"/>
                      <a:pt x="19" y="0"/>
                    </a:cubicBezTo>
                    <a:cubicBezTo>
                      <a:pt x="19" y="37"/>
                      <a:pt x="19" y="73"/>
                      <a:pt x="19" y="110"/>
                    </a:cubicBezTo>
                    <a:cubicBezTo>
                      <a:pt x="13" y="110"/>
                      <a:pt x="7" y="110"/>
                      <a:pt x="0" y="111"/>
                    </a:cubicBezTo>
                    <a:cubicBezTo>
                      <a:pt x="0" y="74"/>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 name="Freeform 72">
                <a:extLst>
                  <a:ext uri="{FF2B5EF4-FFF2-40B4-BE49-F238E27FC236}">
                    <a16:creationId xmlns:a16="http://schemas.microsoft.com/office/drawing/2014/main" id="{443169BD-606B-9541-B8BB-66AD54940414}"/>
                  </a:ext>
                </a:extLst>
              </p:cNvPr>
              <p:cNvSpPr>
                <a:spLocks/>
              </p:cNvSpPr>
              <p:nvPr/>
            </p:nvSpPr>
            <p:spPr bwMode="auto">
              <a:xfrm>
                <a:off x="5906445" y="3028808"/>
                <a:ext cx="9375" cy="53615"/>
              </a:xfrm>
              <a:custGeom>
                <a:avLst/>
                <a:gdLst>
                  <a:gd name="T0" fmla="*/ 19 w 19"/>
                  <a:gd name="T1" fmla="*/ 110 h 110"/>
                  <a:gd name="T2" fmla="*/ 0 w 19"/>
                  <a:gd name="T3" fmla="*/ 110 h 110"/>
                  <a:gd name="T4" fmla="*/ 0 w 19"/>
                  <a:gd name="T5" fmla="*/ 0 h 110"/>
                  <a:gd name="T6" fmla="*/ 19 w 19"/>
                  <a:gd name="T7" fmla="*/ 0 h 110"/>
                  <a:gd name="T8" fmla="*/ 19 w 19"/>
                  <a:gd name="T9" fmla="*/ 110 h 110"/>
                </a:gdLst>
                <a:ahLst/>
                <a:cxnLst>
                  <a:cxn ang="0">
                    <a:pos x="T0" y="T1"/>
                  </a:cxn>
                  <a:cxn ang="0">
                    <a:pos x="T2" y="T3"/>
                  </a:cxn>
                  <a:cxn ang="0">
                    <a:pos x="T4" y="T5"/>
                  </a:cxn>
                  <a:cxn ang="0">
                    <a:pos x="T6" y="T7"/>
                  </a:cxn>
                  <a:cxn ang="0">
                    <a:pos x="T8" y="T9"/>
                  </a:cxn>
                </a:cxnLst>
                <a:rect l="0" t="0" r="r" b="b"/>
                <a:pathLst>
                  <a:path w="19" h="110">
                    <a:moveTo>
                      <a:pt x="19" y="110"/>
                    </a:moveTo>
                    <a:cubicBezTo>
                      <a:pt x="12" y="110"/>
                      <a:pt x="7" y="110"/>
                      <a:pt x="0" y="110"/>
                    </a:cubicBezTo>
                    <a:cubicBezTo>
                      <a:pt x="0" y="73"/>
                      <a:pt x="0" y="37"/>
                      <a:pt x="0" y="0"/>
                    </a:cubicBezTo>
                    <a:cubicBezTo>
                      <a:pt x="6" y="0"/>
                      <a:pt x="12" y="0"/>
                      <a:pt x="19" y="0"/>
                    </a:cubicBezTo>
                    <a:cubicBezTo>
                      <a:pt x="19" y="36"/>
                      <a:pt x="19" y="72"/>
                      <a:pt x="19" y="1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 name="Freeform 73">
                <a:extLst>
                  <a:ext uri="{FF2B5EF4-FFF2-40B4-BE49-F238E27FC236}">
                    <a16:creationId xmlns:a16="http://schemas.microsoft.com/office/drawing/2014/main" id="{88910B91-4DC0-F54F-A450-C7262DD856EA}"/>
                  </a:ext>
                </a:extLst>
              </p:cNvPr>
              <p:cNvSpPr>
                <a:spLocks/>
              </p:cNvSpPr>
              <p:nvPr/>
            </p:nvSpPr>
            <p:spPr bwMode="auto">
              <a:xfrm>
                <a:off x="6231355" y="3028515"/>
                <a:ext cx="9375" cy="53908"/>
              </a:xfrm>
              <a:custGeom>
                <a:avLst/>
                <a:gdLst>
                  <a:gd name="T0" fmla="*/ 0 w 19"/>
                  <a:gd name="T1" fmla="*/ 111 h 111"/>
                  <a:gd name="T2" fmla="*/ 0 w 19"/>
                  <a:gd name="T3" fmla="*/ 1 h 111"/>
                  <a:gd name="T4" fmla="*/ 19 w 19"/>
                  <a:gd name="T5" fmla="*/ 0 h 111"/>
                  <a:gd name="T6" fmla="*/ 19 w 19"/>
                  <a:gd name="T7" fmla="*/ 111 h 111"/>
                  <a:gd name="T8" fmla="*/ 0 w 19"/>
                  <a:gd name="T9" fmla="*/ 111 h 111"/>
                </a:gdLst>
                <a:ahLst/>
                <a:cxnLst>
                  <a:cxn ang="0">
                    <a:pos x="T0" y="T1"/>
                  </a:cxn>
                  <a:cxn ang="0">
                    <a:pos x="T2" y="T3"/>
                  </a:cxn>
                  <a:cxn ang="0">
                    <a:pos x="T4" y="T5"/>
                  </a:cxn>
                  <a:cxn ang="0">
                    <a:pos x="T6" y="T7"/>
                  </a:cxn>
                  <a:cxn ang="0">
                    <a:pos x="T8" y="T9"/>
                  </a:cxn>
                </a:cxnLst>
                <a:rect l="0" t="0" r="r" b="b"/>
                <a:pathLst>
                  <a:path w="19" h="111">
                    <a:moveTo>
                      <a:pt x="0" y="111"/>
                    </a:moveTo>
                    <a:cubicBezTo>
                      <a:pt x="0" y="74"/>
                      <a:pt x="0" y="38"/>
                      <a:pt x="0" y="1"/>
                    </a:cubicBezTo>
                    <a:cubicBezTo>
                      <a:pt x="6" y="1"/>
                      <a:pt x="12" y="1"/>
                      <a:pt x="19" y="0"/>
                    </a:cubicBezTo>
                    <a:cubicBezTo>
                      <a:pt x="19" y="38"/>
                      <a:pt x="19" y="74"/>
                      <a:pt x="19" y="111"/>
                    </a:cubicBezTo>
                    <a:cubicBezTo>
                      <a:pt x="13" y="111"/>
                      <a:pt x="7" y="111"/>
                      <a:pt x="0"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 name="Freeform 74">
                <a:extLst>
                  <a:ext uri="{FF2B5EF4-FFF2-40B4-BE49-F238E27FC236}">
                    <a16:creationId xmlns:a16="http://schemas.microsoft.com/office/drawing/2014/main" id="{74B7333C-2E3F-1D4B-BC61-7965049175CC}"/>
                  </a:ext>
                </a:extLst>
              </p:cNvPr>
              <p:cNvSpPr>
                <a:spLocks/>
              </p:cNvSpPr>
              <p:nvPr/>
            </p:nvSpPr>
            <p:spPr bwMode="auto">
              <a:xfrm>
                <a:off x="6191510" y="3028808"/>
                <a:ext cx="8789" cy="54201"/>
              </a:xfrm>
              <a:custGeom>
                <a:avLst/>
                <a:gdLst>
                  <a:gd name="T0" fmla="*/ 0 w 18"/>
                  <a:gd name="T1" fmla="*/ 0 h 111"/>
                  <a:gd name="T2" fmla="*/ 18 w 18"/>
                  <a:gd name="T3" fmla="*/ 0 h 111"/>
                  <a:gd name="T4" fmla="*/ 18 w 18"/>
                  <a:gd name="T5" fmla="*/ 109 h 111"/>
                  <a:gd name="T6" fmla="*/ 0 w 18"/>
                  <a:gd name="T7" fmla="*/ 111 h 111"/>
                  <a:gd name="T8" fmla="*/ 0 w 18"/>
                  <a:gd name="T9" fmla="*/ 0 h 111"/>
                </a:gdLst>
                <a:ahLst/>
                <a:cxnLst>
                  <a:cxn ang="0">
                    <a:pos x="T0" y="T1"/>
                  </a:cxn>
                  <a:cxn ang="0">
                    <a:pos x="T2" y="T3"/>
                  </a:cxn>
                  <a:cxn ang="0">
                    <a:pos x="T4" y="T5"/>
                  </a:cxn>
                  <a:cxn ang="0">
                    <a:pos x="T6" y="T7"/>
                  </a:cxn>
                  <a:cxn ang="0">
                    <a:pos x="T8" y="T9"/>
                  </a:cxn>
                </a:cxnLst>
                <a:rect l="0" t="0" r="r" b="b"/>
                <a:pathLst>
                  <a:path w="18" h="111">
                    <a:moveTo>
                      <a:pt x="0" y="0"/>
                    </a:moveTo>
                    <a:cubicBezTo>
                      <a:pt x="6" y="0"/>
                      <a:pt x="11" y="0"/>
                      <a:pt x="18" y="0"/>
                    </a:cubicBezTo>
                    <a:cubicBezTo>
                      <a:pt x="18" y="36"/>
                      <a:pt x="18" y="72"/>
                      <a:pt x="18" y="109"/>
                    </a:cubicBezTo>
                    <a:cubicBezTo>
                      <a:pt x="13" y="110"/>
                      <a:pt x="7" y="110"/>
                      <a:pt x="0" y="111"/>
                    </a:cubicBezTo>
                    <a:cubicBezTo>
                      <a:pt x="0" y="74"/>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 name="Freeform 75">
                <a:extLst>
                  <a:ext uri="{FF2B5EF4-FFF2-40B4-BE49-F238E27FC236}">
                    <a16:creationId xmlns:a16="http://schemas.microsoft.com/office/drawing/2014/main" id="{25ED3C6E-BDA3-6E4A-9DEE-0D87D89C4245}"/>
                  </a:ext>
                </a:extLst>
              </p:cNvPr>
              <p:cNvSpPr>
                <a:spLocks/>
              </p:cNvSpPr>
              <p:nvPr/>
            </p:nvSpPr>
            <p:spPr bwMode="auto">
              <a:xfrm>
                <a:off x="6089261" y="3028808"/>
                <a:ext cx="9082" cy="54201"/>
              </a:xfrm>
              <a:custGeom>
                <a:avLst/>
                <a:gdLst>
                  <a:gd name="T0" fmla="*/ 0 w 19"/>
                  <a:gd name="T1" fmla="*/ 0 h 111"/>
                  <a:gd name="T2" fmla="*/ 19 w 19"/>
                  <a:gd name="T3" fmla="*/ 0 h 111"/>
                  <a:gd name="T4" fmla="*/ 19 w 19"/>
                  <a:gd name="T5" fmla="*/ 109 h 111"/>
                  <a:gd name="T6" fmla="*/ 0 w 19"/>
                  <a:gd name="T7" fmla="*/ 111 h 111"/>
                  <a:gd name="T8" fmla="*/ 0 w 19"/>
                  <a:gd name="T9" fmla="*/ 0 h 111"/>
                </a:gdLst>
                <a:ahLst/>
                <a:cxnLst>
                  <a:cxn ang="0">
                    <a:pos x="T0" y="T1"/>
                  </a:cxn>
                  <a:cxn ang="0">
                    <a:pos x="T2" y="T3"/>
                  </a:cxn>
                  <a:cxn ang="0">
                    <a:pos x="T4" y="T5"/>
                  </a:cxn>
                  <a:cxn ang="0">
                    <a:pos x="T6" y="T7"/>
                  </a:cxn>
                  <a:cxn ang="0">
                    <a:pos x="T8" y="T9"/>
                  </a:cxn>
                </a:cxnLst>
                <a:rect l="0" t="0" r="r" b="b"/>
                <a:pathLst>
                  <a:path w="19" h="111">
                    <a:moveTo>
                      <a:pt x="0" y="0"/>
                    </a:moveTo>
                    <a:cubicBezTo>
                      <a:pt x="6" y="0"/>
                      <a:pt x="12" y="0"/>
                      <a:pt x="19" y="0"/>
                    </a:cubicBezTo>
                    <a:cubicBezTo>
                      <a:pt x="19" y="36"/>
                      <a:pt x="19" y="72"/>
                      <a:pt x="19" y="109"/>
                    </a:cubicBezTo>
                    <a:cubicBezTo>
                      <a:pt x="13" y="110"/>
                      <a:pt x="8" y="110"/>
                      <a:pt x="0" y="111"/>
                    </a:cubicBezTo>
                    <a:cubicBezTo>
                      <a:pt x="0" y="74"/>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 name="Freeform 76">
                <a:extLst>
                  <a:ext uri="{FF2B5EF4-FFF2-40B4-BE49-F238E27FC236}">
                    <a16:creationId xmlns:a16="http://schemas.microsoft.com/office/drawing/2014/main" id="{0302F108-562F-A843-9114-532037C8F80A}"/>
                  </a:ext>
                </a:extLst>
              </p:cNvPr>
              <p:cNvSpPr>
                <a:spLocks/>
              </p:cNvSpPr>
              <p:nvPr/>
            </p:nvSpPr>
            <p:spPr bwMode="auto">
              <a:xfrm>
                <a:off x="5946875" y="3028808"/>
                <a:ext cx="9375" cy="53322"/>
              </a:xfrm>
              <a:custGeom>
                <a:avLst/>
                <a:gdLst>
                  <a:gd name="T0" fmla="*/ 0 w 19"/>
                  <a:gd name="T1" fmla="*/ 0 h 109"/>
                  <a:gd name="T2" fmla="*/ 19 w 19"/>
                  <a:gd name="T3" fmla="*/ 0 h 109"/>
                  <a:gd name="T4" fmla="*/ 19 w 19"/>
                  <a:gd name="T5" fmla="*/ 109 h 109"/>
                  <a:gd name="T6" fmla="*/ 0 w 19"/>
                  <a:gd name="T7" fmla="*/ 109 h 109"/>
                  <a:gd name="T8" fmla="*/ 0 w 19"/>
                  <a:gd name="T9" fmla="*/ 0 h 109"/>
                </a:gdLst>
                <a:ahLst/>
                <a:cxnLst>
                  <a:cxn ang="0">
                    <a:pos x="T0" y="T1"/>
                  </a:cxn>
                  <a:cxn ang="0">
                    <a:pos x="T2" y="T3"/>
                  </a:cxn>
                  <a:cxn ang="0">
                    <a:pos x="T4" y="T5"/>
                  </a:cxn>
                  <a:cxn ang="0">
                    <a:pos x="T6" y="T7"/>
                  </a:cxn>
                  <a:cxn ang="0">
                    <a:pos x="T8" y="T9"/>
                  </a:cxn>
                </a:cxnLst>
                <a:rect l="0" t="0" r="r" b="b"/>
                <a:pathLst>
                  <a:path w="19" h="109">
                    <a:moveTo>
                      <a:pt x="0" y="0"/>
                    </a:moveTo>
                    <a:cubicBezTo>
                      <a:pt x="6" y="0"/>
                      <a:pt x="12" y="0"/>
                      <a:pt x="19" y="0"/>
                    </a:cubicBezTo>
                    <a:cubicBezTo>
                      <a:pt x="19" y="36"/>
                      <a:pt x="19" y="72"/>
                      <a:pt x="19" y="109"/>
                    </a:cubicBezTo>
                    <a:cubicBezTo>
                      <a:pt x="13" y="109"/>
                      <a:pt x="7" y="109"/>
                      <a:pt x="0" y="109"/>
                    </a:cubicBezTo>
                    <a:cubicBezTo>
                      <a:pt x="0" y="73"/>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 name="Freeform 77">
                <a:extLst>
                  <a:ext uri="{FF2B5EF4-FFF2-40B4-BE49-F238E27FC236}">
                    <a16:creationId xmlns:a16="http://schemas.microsoft.com/office/drawing/2014/main" id="{A2AFB1E0-412E-B048-8951-596C208C15C7}"/>
                  </a:ext>
                </a:extLst>
              </p:cNvPr>
              <p:cNvSpPr>
                <a:spLocks/>
              </p:cNvSpPr>
              <p:nvPr/>
            </p:nvSpPr>
            <p:spPr bwMode="auto">
              <a:xfrm>
                <a:off x="6211432" y="3028808"/>
                <a:ext cx="8789" cy="54201"/>
              </a:xfrm>
              <a:custGeom>
                <a:avLst/>
                <a:gdLst>
                  <a:gd name="T0" fmla="*/ 0 w 18"/>
                  <a:gd name="T1" fmla="*/ 0 h 111"/>
                  <a:gd name="T2" fmla="*/ 18 w 18"/>
                  <a:gd name="T3" fmla="*/ 0 h 111"/>
                  <a:gd name="T4" fmla="*/ 18 w 18"/>
                  <a:gd name="T5" fmla="*/ 109 h 111"/>
                  <a:gd name="T6" fmla="*/ 0 w 18"/>
                  <a:gd name="T7" fmla="*/ 111 h 111"/>
                  <a:gd name="T8" fmla="*/ 0 w 18"/>
                  <a:gd name="T9" fmla="*/ 0 h 111"/>
                </a:gdLst>
                <a:ahLst/>
                <a:cxnLst>
                  <a:cxn ang="0">
                    <a:pos x="T0" y="T1"/>
                  </a:cxn>
                  <a:cxn ang="0">
                    <a:pos x="T2" y="T3"/>
                  </a:cxn>
                  <a:cxn ang="0">
                    <a:pos x="T4" y="T5"/>
                  </a:cxn>
                  <a:cxn ang="0">
                    <a:pos x="T6" y="T7"/>
                  </a:cxn>
                  <a:cxn ang="0">
                    <a:pos x="T8" y="T9"/>
                  </a:cxn>
                </a:cxnLst>
                <a:rect l="0" t="0" r="r" b="b"/>
                <a:pathLst>
                  <a:path w="18" h="111">
                    <a:moveTo>
                      <a:pt x="0" y="0"/>
                    </a:moveTo>
                    <a:cubicBezTo>
                      <a:pt x="7" y="0"/>
                      <a:pt x="12" y="0"/>
                      <a:pt x="18" y="0"/>
                    </a:cubicBezTo>
                    <a:cubicBezTo>
                      <a:pt x="18" y="36"/>
                      <a:pt x="18" y="72"/>
                      <a:pt x="18" y="109"/>
                    </a:cubicBezTo>
                    <a:cubicBezTo>
                      <a:pt x="13" y="110"/>
                      <a:pt x="7" y="110"/>
                      <a:pt x="0" y="111"/>
                    </a:cubicBezTo>
                    <a:cubicBezTo>
                      <a:pt x="0" y="74"/>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 name="Freeform 78">
                <a:extLst>
                  <a:ext uri="{FF2B5EF4-FFF2-40B4-BE49-F238E27FC236}">
                    <a16:creationId xmlns:a16="http://schemas.microsoft.com/office/drawing/2014/main" id="{91AD4903-18AB-024F-B6A7-301A5816E859}"/>
                  </a:ext>
                </a:extLst>
              </p:cNvPr>
              <p:cNvSpPr>
                <a:spLocks/>
              </p:cNvSpPr>
              <p:nvPr/>
            </p:nvSpPr>
            <p:spPr bwMode="auto">
              <a:xfrm>
                <a:off x="6252449" y="3028808"/>
                <a:ext cx="8789" cy="54201"/>
              </a:xfrm>
              <a:custGeom>
                <a:avLst/>
                <a:gdLst>
                  <a:gd name="T0" fmla="*/ 18 w 18"/>
                  <a:gd name="T1" fmla="*/ 110 h 111"/>
                  <a:gd name="T2" fmla="*/ 0 w 18"/>
                  <a:gd name="T3" fmla="*/ 111 h 111"/>
                  <a:gd name="T4" fmla="*/ 0 w 18"/>
                  <a:gd name="T5" fmla="*/ 0 h 111"/>
                  <a:gd name="T6" fmla="*/ 18 w 18"/>
                  <a:gd name="T7" fmla="*/ 0 h 111"/>
                  <a:gd name="T8" fmla="*/ 18 w 18"/>
                  <a:gd name="T9" fmla="*/ 110 h 111"/>
                </a:gdLst>
                <a:ahLst/>
                <a:cxnLst>
                  <a:cxn ang="0">
                    <a:pos x="T0" y="T1"/>
                  </a:cxn>
                  <a:cxn ang="0">
                    <a:pos x="T2" y="T3"/>
                  </a:cxn>
                  <a:cxn ang="0">
                    <a:pos x="T4" y="T5"/>
                  </a:cxn>
                  <a:cxn ang="0">
                    <a:pos x="T6" y="T7"/>
                  </a:cxn>
                  <a:cxn ang="0">
                    <a:pos x="T8" y="T9"/>
                  </a:cxn>
                </a:cxnLst>
                <a:rect l="0" t="0" r="r" b="b"/>
                <a:pathLst>
                  <a:path w="18" h="111">
                    <a:moveTo>
                      <a:pt x="18" y="110"/>
                    </a:moveTo>
                    <a:cubicBezTo>
                      <a:pt x="12" y="110"/>
                      <a:pt x="7" y="110"/>
                      <a:pt x="0" y="111"/>
                    </a:cubicBezTo>
                    <a:cubicBezTo>
                      <a:pt x="0" y="74"/>
                      <a:pt x="0" y="38"/>
                      <a:pt x="0" y="0"/>
                    </a:cubicBezTo>
                    <a:cubicBezTo>
                      <a:pt x="6" y="0"/>
                      <a:pt x="11" y="0"/>
                      <a:pt x="18" y="0"/>
                    </a:cubicBezTo>
                    <a:cubicBezTo>
                      <a:pt x="18" y="36"/>
                      <a:pt x="18" y="72"/>
                      <a:pt x="18" y="1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 name="Freeform 79">
                <a:extLst>
                  <a:ext uri="{FF2B5EF4-FFF2-40B4-BE49-F238E27FC236}">
                    <a16:creationId xmlns:a16="http://schemas.microsoft.com/office/drawing/2014/main" id="{1E4A922E-B5BA-2847-8B9E-069FBE43AF2B}"/>
                  </a:ext>
                </a:extLst>
              </p:cNvPr>
              <p:cNvSpPr>
                <a:spLocks/>
              </p:cNvSpPr>
              <p:nvPr/>
            </p:nvSpPr>
            <p:spPr bwMode="auto">
              <a:xfrm>
                <a:off x="6150493" y="3028515"/>
                <a:ext cx="8789" cy="53908"/>
              </a:xfrm>
              <a:custGeom>
                <a:avLst/>
                <a:gdLst>
                  <a:gd name="T0" fmla="*/ 18 w 18"/>
                  <a:gd name="T1" fmla="*/ 111 h 111"/>
                  <a:gd name="T2" fmla="*/ 0 w 18"/>
                  <a:gd name="T3" fmla="*/ 111 h 111"/>
                  <a:gd name="T4" fmla="*/ 0 w 18"/>
                  <a:gd name="T5" fmla="*/ 1 h 111"/>
                  <a:gd name="T6" fmla="*/ 18 w 18"/>
                  <a:gd name="T7" fmla="*/ 0 h 111"/>
                  <a:gd name="T8" fmla="*/ 18 w 18"/>
                  <a:gd name="T9" fmla="*/ 111 h 111"/>
                </a:gdLst>
                <a:ahLst/>
                <a:cxnLst>
                  <a:cxn ang="0">
                    <a:pos x="T0" y="T1"/>
                  </a:cxn>
                  <a:cxn ang="0">
                    <a:pos x="T2" y="T3"/>
                  </a:cxn>
                  <a:cxn ang="0">
                    <a:pos x="T4" y="T5"/>
                  </a:cxn>
                  <a:cxn ang="0">
                    <a:pos x="T6" y="T7"/>
                  </a:cxn>
                  <a:cxn ang="0">
                    <a:pos x="T8" y="T9"/>
                  </a:cxn>
                </a:cxnLst>
                <a:rect l="0" t="0" r="r" b="b"/>
                <a:pathLst>
                  <a:path w="18" h="111">
                    <a:moveTo>
                      <a:pt x="18" y="111"/>
                    </a:moveTo>
                    <a:cubicBezTo>
                      <a:pt x="12" y="111"/>
                      <a:pt x="7" y="111"/>
                      <a:pt x="0" y="111"/>
                    </a:cubicBezTo>
                    <a:cubicBezTo>
                      <a:pt x="0" y="74"/>
                      <a:pt x="0" y="39"/>
                      <a:pt x="0" y="1"/>
                    </a:cubicBezTo>
                    <a:cubicBezTo>
                      <a:pt x="6" y="1"/>
                      <a:pt x="11" y="0"/>
                      <a:pt x="18" y="0"/>
                    </a:cubicBezTo>
                    <a:cubicBezTo>
                      <a:pt x="18" y="37"/>
                      <a:pt x="18" y="73"/>
                      <a:pt x="18"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 name="Freeform 80">
                <a:extLst>
                  <a:ext uri="{FF2B5EF4-FFF2-40B4-BE49-F238E27FC236}">
                    <a16:creationId xmlns:a16="http://schemas.microsoft.com/office/drawing/2014/main" id="{2639DFB4-93E1-E146-A9DE-8699B60AD25E}"/>
                  </a:ext>
                </a:extLst>
              </p:cNvPr>
              <p:cNvSpPr>
                <a:spLocks/>
              </p:cNvSpPr>
              <p:nvPr/>
            </p:nvSpPr>
            <p:spPr bwMode="auto">
              <a:xfrm>
                <a:off x="6129985" y="3028808"/>
                <a:ext cx="8789" cy="53322"/>
              </a:xfrm>
              <a:custGeom>
                <a:avLst/>
                <a:gdLst>
                  <a:gd name="T0" fmla="*/ 0 w 18"/>
                  <a:gd name="T1" fmla="*/ 0 h 109"/>
                  <a:gd name="T2" fmla="*/ 18 w 18"/>
                  <a:gd name="T3" fmla="*/ 0 h 109"/>
                  <a:gd name="T4" fmla="*/ 18 w 18"/>
                  <a:gd name="T5" fmla="*/ 109 h 109"/>
                  <a:gd name="T6" fmla="*/ 0 w 18"/>
                  <a:gd name="T7" fmla="*/ 109 h 109"/>
                  <a:gd name="T8" fmla="*/ 0 w 18"/>
                  <a:gd name="T9" fmla="*/ 0 h 109"/>
                </a:gdLst>
                <a:ahLst/>
                <a:cxnLst>
                  <a:cxn ang="0">
                    <a:pos x="T0" y="T1"/>
                  </a:cxn>
                  <a:cxn ang="0">
                    <a:pos x="T2" y="T3"/>
                  </a:cxn>
                  <a:cxn ang="0">
                    <a:pos x="T4" y="T5"/>
                  </a:cxn>
                  <a:cxn ang="0">
                    <a:pos x="T6" y="T7"/>
                  </a:cxn>
                  <a:cxn ang="0">
                    <a:pos x="T8" y="T9"/>
                  </a:cxn>
                </a:cxnLst>
                <a:rect l="0" t="0" r="r" b="b"/>
                <a:pathLst>
                  <a:path w="18" h="109">
                    <a:moveTo>
                      <a:pt x="0" y="0"/>
                    </a:moveTo>
                    <a:cubicBezTo>
                      <a:pt x="6" y="0"/>
                      <a:pt x="11" y="0"/>
                      <a:pt x="18" y="0"/>
                    </a:cubicBezTo>
                    <a:cubicBezTo>
                      <a:pt x="18" y="36"/>
                      <a:pt x="18" y="72"/>
                      <a:pt x="18" y="109"/>
                    </a:cubicBezTo>
                    <a:cubicBezTo>
                      <a:pt x="12" y="109"/>
                      <a:pt x="6" y="109"/>
                      <a:pt x="0" y="109"/>
                    </a:cubicBezTo>
                    <a:cubicBezTo>
                      <a:pt x="0" y="73"/>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 name="Freeform 81">
                <a:extLst>
                  <a:ext uri="{FF2B5EF4-FFF2-40B4-BE49-F238E27FC236}">
                    <a16:creationId xmlns:a16="http://schemas.microsoft.com/office/drawing/2014/main" id="{78B261EC-3978-0B43-AA7C-466595D9CB32}"/>
                  </a:ext>
                </a:extLst>
              </p:cNvPr>
              <p:cNvSpPr>
                <a:spLocks/>
              </p:cNvSpPr>
              <p:nvPr/>
            </p:nvSpPr>
            <p:spPr bwMode="auto">
              <a:xfrm>
                <a:off x="6110063" y="3028515"/>
                <a:ext cx="8789" cy="54493"/>
              </a:xfrm>
              <a:custGeom>
                <a:avLst/>
                <a:gdLst>
                  <a:gd name="T0" fmla="*/ 0 w 18"/>
                  <a:gd name="T1" fmla="*/ 112 h 112"/>
                  <a:gd name="T2" fmla="*/ 0 w 18"/>
                  <a:gd name="T3" fmla="*/ 1 h 112"/>
                  <a:gd name="T4" fmla="*/ 18 w 18"/>
                  <a:gd name="T5" fmla="*/ 0 h 112"/>
                  <a:gd name="T6" fmla="*/ 18 w 18"/>
                  <a:gd name="T7" fmla="*/ 110 h 112"/>
                  <a:gd name="T8" fmla="*/ 0 w 18"/>
                  <a:gd name="T9" fmla="*/ 112 h 112"/>
                </a:gdLst>
                <a:ahLst/>
                <a:cxnLst>
                  <a:cxn ang="0">
                    <a:pos x="T0" y="T1"/>
                  </a:cxn>
                  <a:cxn ang="0">
                    <a:pos x="T2" y="T3"/>
                  </a:cxn>
                  <a:cxn ang="0">
                    <a:pos x="T4" y="T5"/>
                  </a:cxn>
                  <a:cxn ang="0">
                    <a:pos x="T6" y="T7"/>
                  </a:cxn>
                  <a:cxn ang="0">
                    <a:pos x="T8" y="T9"/>
                  </a:cxn>
                </a:cxnLst>
                <a:rect l="0" t="0" r="r" b="b"/>
                <a:pathLst>
                  <a:path w="18" h="112">
                    <a:moveTo>
                      <a:pt x="0" y="112"/>
                    </a:moveTo>
                    <a:cubicBezTo>
                      <a:pt x="0" y="74"/>
                      <a:pt x="0" y="38"/>
                      <a:pt x="0" y="1"/>
                    </a:cubicBezTo>
                    <a:cubicBezTo>
                      <a:pt x="5" y="1"/>
                      <a:pt x="11" y="1"/>
                      <a:pt x="18" y="0"/>
                    </a:cubicBezTo>
                    <a:cubicBezTo>
                      <a:pt x="18" y="37"/>
                      <a:pt x="18" y="73"/>
                      <a:pt x="18" y="110"/>
                    </a:cubicBezTo>
                    <a:cubicBezTo>
                      <a:pt x="13" y="111"/>
                      <a:pt x="7" y="111"/>
                      <a:pt x="0" y="1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 name="Freeform 82">
                <a:extLst>
                  <a:ext uri="{FF2B5EF4-FFF2-40B4-BE49-F238E27FC236}">
                    <a16:creationId xmlns:a16="http://schemas.microsoft.com/office/drawing/2014/main" id="{CCF99285-CEF2-FC49-A01F-7AC9B9CBF01C}"/>
                  </a:ext>
                </a:extLst>
              </p:cNvPr>
              <p:cNvSpPr>
                <a:spLocks/>
              </p:cNvSpPr>
              <p:nvPr/>
            </p:nvSpPr>
            <p:spPr bwMode="auto">
              <a:xfrm>
                <a:off x="6069339" y="3028808"/>
                <a:ext cx="8496" cy="54201"/>
              </a:xfrm>
              <a:custGeom>
                <a:avLst/>
                <a:gdLst>
                  <a:gd name="T0" fmla="*/ 0 w 18"/>
                  <a:gd name="T1" fmla="*/ 0 h 111"/>
                  <a:gd name="T2" fmla="*/ 18 w 18"/>
                  <a:gd name="T3" fmla="*/ 0 h 111"/>
                  <a:gd name="T4" fmla="*/ 18 w 18"/>
                  <a:gd name="T5" fmla="*/ 109 h 111"/>
                  <a:gd name="T6" fmla="*/ 0 w 18"/>
                  <a:gd name="T7" fmla="*/ 111 h 111"/>
                  <a:gd name="T8" fmla="*/ 0 w 18"/>
                  <a:gd name="T9" fmla="*/ 0 h 111"/>
                </a:gdLst>
                <a:ahLst/>
                <a:cxnLst>
                  <a:cxn ang="0">
                    <a:pos x="T0" y="T1"/>
                  </a:cxn>
                  <a:cxn ang="0">
                    <a:pos x="T2" y="T3"/>
                  </a:cxn>
                  <a:cxn ang="0">
                    <a:pos x="T4" y="T5"/>
                  </a:cxn>
                  <a:cxn ang="0">
                    <a:pos x="T6" y="T7"/>
                  </a:cxn>
                  <a:cxn ang="0">
                    <a:pos x="T8" y="T9"/>
                  </a:cxn>
                </a:cxnLst>
                <a:rect l="0" t="0" r="r" b="b"/>
                <a:pathLst>
                  <a:path w="18" h="111">
                    <a:moveTo>
                      <a:pt x="0" y="0"/>
                    </a:moveTo>
                    <a:cubicBezTo>
                      <a:pt x="6" y="0"/>
                      <a:pt x="12" y="0"/>
                      <a:pt x="18" y="0"/>
                    </a:cubicBezTo>
                    <a:cubicBezTo>
                      <a:pt x="18" y="37"/>
                      <a:pt x="18" y="72"/>
                      <a:pt x="18" y="109"/>
                    </a:cubicBezTo>
                    <a:cubicBezTo>
                      <a:pt x="13" y="110"/>
                      <a:pt x="7" y="110"/>
                      <a:pt x="0" y="111"/>
                    </a:cubicBezTo>
                    <a:cubicBezTo>
                      <a:pt x="0" y="73"/>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0" name="Freeform 83">
                <a:extLst>
                  <a:ext uri="{FF2B5EF4-FFF2-40B4-BE49-F238E27FC236}">
                    <a16:creationId xmlns:a16="http://schemas.microsoft.com/office/drawing/2014/main" id="{3B137F1A-E10A-8347-BF39-5B3228F2B8B8}"/>
                  </a:ext>
                </a:extLst>
              </p:cNvPr>
              <p:cNvSpPr>
                <a:spLocks/>
              </p:cNvSpPr>
              <p:nvPr/>
            </p:nvSpPr>
            <p:spPr bwMode="auto">
              <a:xfrm>
                <a:off x="6028323" y="3028808"/>
                <a:ext cx="8789" cy="53615"/>
              </a:xfrm>
              <a:custGeom>
                <a:avLst/>
                <a:gdLst>
                  <a:gd name="T0" fmla="*/ 0 w 18"/>
                  <a:gd name="T1" fmla="*/ 0 h 110"/>
                  <a:gd name="T2" fmla="*/ 18 w 18"/>
                  <a:gd name="T3" fmla="*/ 0 h 110"/>
                  <a:gd name="T4" fmla="*/ 18 w 18"/>
                  <a:gd name="T5" fmla="*/ 110 h 110"/>
                  <a:gd name="T6" fmla="*/ 0 w 18"/>
                  <a:gd name="T7" fmla="*/ 110 h 110"/>
                  <a:gd name="T8" fmla="*/ 0 w 18"/>
                  <a:gd name="T9" fmla="*/ 0 h 110"/>
                </a:gdLst>
                <a:ahLst/>
                <a:cxnLst>
                  <a:cxn ang="0">
                    <a:pos x="T0" y="T1"/>
                  </a:cxn>
                  <a:cxn ang="0">
                    <a:pos x="T2" y="T3"/>
                  </a:cxn>
                  <a:cxn ang="0">
                    <a:pos x="T4" y="T5"/>
                  </a:cxn>
                  <a:cxn ang="0">
                    <a:pos x="T6" y="T7"/>
                  </a:cxn>
                  <a:cxn ang="0">
                    <a:pos x="T8" y="T9"/>
                  </a:cxn>
                </a:cxnLst>
                <a:rect l="0" t="0" r="r" b="b"/>
                <a:pathLst>
                  <a:path w="18" h="110">
                    <a:moveTo>
                      <a:pt x="0" y="0"/>
                    </a:moveTo>
                    <a:cubicBezTo>
                      <a:pt x="7" y="0"/>
                      <a:pt x="12" y="0"/>
                      <a:pt x="18" y="0"/>
                    </a:cubicBezTo>
                    <a:cubicBezTo>
                      <a:pt x="18" y="37"/>
                      <a:pt x="18" y="73"/>
                      <a:pt x="18" y="110"/>
                    </a:cubicBezTo>
                    <a:cubicBezTo>
                      <a:pt x="12" y="110"/>
                      <a:pt x="6" y="110"/>
                      <a:pt x="0" y="110"/>
                    </a:cubicBezTo>
                    <a:cubicBezTo>
                      <a:pt x="0" y="73"/>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1" name="Freeform 84">
                <a:extLst>
                  <a:ext uri="{FF2B5EF4-FFF2-40B4-BE49-F238E27FC236}">
                    <a16:creationId xmlns:a16="http://schemas.microsoft.com/office/drawing/2014/main" id="{D9077A2E-C6B4-FD44-B856-45DDA5E1753C}"/>
                  </a:ext>
                </a:extLst>
              </p:cNvPr>
              <p:cNvSpPr>
                <a:spLocks/>
              </p:cNvSpPr>
              <p:nvPr/>
            </p:nvSpPr>
            <p:spPr bwMode="auto">
              <a:xfrm>
                <a:off x="6008400" y="3027344"/>
                <a:ext cx="9668" cy="56544"/>
              </a:xfrm>
              <a:custGeom>
                <a:avLst/>
                <a:gdLst>
                  <a:gd name="T0" fmla="*/ 0 w 20"/>
                  <a:gd name="T1" fmla="*/ 3 h 116"/>
                  <a:gd name="T2" fmla="*/ 20 w 20"/>
                  <a:gd name="T3" fmla="*/ 17 h 116"/>
                  <a:gd name="T4" fmla="*/ 20 w 20"/>
                  <a:gd name="T5" fmla="*/ 99 h 116"/>
                  <a:gd name="T6" fmla="*/ 0 w 20"/>
                  <a:gd name="T7" fmla="*/ 113 h 116"/>
                  <a:gd name="T8" fmla="*/ 0 w 20"/>
                  <a:gd name="T9" fmla="*/ 3 h 116"/>
                </a:gdLst>
                <a:ahLst/>
                <a:cxnLst>
                  <a:cxn ang="0">
                    <a:pos x="T0" y="T1"/>
                  </a:cxn>
                  <a:cxn ang="0">
                    <a:pos x="T2" y="T3"/>
                  </a:cxn>
                  <a:cxn ang="0">
                    <a:pos x="T4" y="T5"/>
                  </a:cxn>
                  <a:cxn ang="0">
                    <a:pos x="T6" y="T7"/>
                  </a:cxn>
                  <a:cxn ang="0">
                    <a:pos x="T8" y="T9"/>
                  </a:cxn>
                </a:cxnLst>
                <a:rect l="0" t="0" r="r" b="b"/>
                <a:pathLst>
                  <a:path w="20" h="116">
                    <a:moveTo>
                      <a:pt x="0" y="3"/>
                    </a:moveTo>
                    <a:cubicBezTo>
                      <a:pt x="14" y="0"/>
                      <a:pt x="20" y="2"/>
                      <a:pt x="20" y="17"/>
                    </a:cubicBezTo>
                    <a:cubicBezTo>
                      <a:pt x="19" y="44"/>
                      <a:pt x="19" y="71"/>
                      <a:pt x="20" y="99"/>
                    </a:cubicBezTo>
                    <a:cubicBezTo>
                      <a:pt x="20" y="113"/>
                      <a:pt x="14" y="116"/>
                      <a:pt x="0" y="113"/>
                    </a:cubicBezTo>
                    <a:cubicBezTo>
                      <a:pt x="0" y="77"/>
                      <a:pt x="0" y="41"/>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2" name="Freeform 85">
                <a:extLst>
                  <a:ext uri="{FF2B5EF4-FFF2-40B4-BE49-F238E27FC236}">
                    <a16:creationId xmlns:a16="http://schemas.microsoft.com/office/drawing/2014/main" id="{86969E2A-0B52-CC42-9A8A-B9CA46BF6E91}"/>
                  </a:ext>
                </a:extLst>
              </p:cNvPr>
              <p:cNvSpPr>
                <a:spLocks/>
              </p:cNvSpPr>
              <p:nvPr/>
            </p:nvSpPr>
            <p:spPr bwMode="auto">
              <a:xfrm>
                <a:off x="5987892" y="3028808"/>
                <a:ext cx="8789" cy="53615"/>
              </a:xfrm>
              <a:custGeom>
                <a:avLst/>
                <a:gdLst>
                  <a:gd name="T0" fmla="*/ 18 w 18"/>
                  <a:gd name="T1" fmla="*/ 110 h 110"/>
                  <a:gd name="T2" fmla="*/ 0 w 18"/>
                  <a:gd name="T3" fmla="*/ 110 h 110"/>
                  <a:gd name="T4" fmla="*/ 0 w 18"/>
                  <a:gd name="T5" fmla="*/ 0 h 110"/>
                  <a:gd name="T6" fmla="*/ 18 w 18"/>
                  <a:gd name="T7" fmla="*/ 0 h 110"/>
                  <a:gd name="T8" fmla="*/ 18 w 18"/>
                  <a:gd name="T9" fmla="*/ 110 h 110"/>
                </a:gdLst>
                <a:ahLst/>
                <a:cxnLst>
                  <a:cxn ang="0">
                    <a:pos x="T0" y="T1"/>
                  </a:cxn>
                  <a:cxn ang="0">
                    <a:pos x="T2" y="T3"/>
                  </a:cxn>
                  <a:cxn ang="0">
                    <a:pos x="T4" y="T5"/>
                  </a:cxn>
                  <a:cxn ang="0">
                    <a:pos x="T6" y="T7"/>
                  </a:cxn>
                  <a:cxn ang="0">
                    <a:pos x="T8" y="T9"/>
                  </a:cxn>
                </a:cxnLst>
                <a:rect l="0" t="0" r="r" b="b"/>
                <a:pathLst>
                  <a:path w="18" h="110">
                    <a:moveTo>
                      <a:pt x="18" y="110"/>
                    </a:moveTo>
                    <a:cubicBezTo>
                      <a:pt x="11" y="110"/>
                      <a:pt x="6" y="110"/>
                      <a:pt x="0" y="110"/>
                    </a:cubicBezTo>
                    <a:cubicBezTo>
                      <a:pt x="0" y="73"/>
                      <a:pt x="0" y="37"/>
                      <a:pt x="0" y="0"/>
                    </a:cubicBezTo>
                    <a:cubicBezTo>
                      <a:pt x="6" y="0"/>
                      <a:pt x="12" y="0"/>
                      <a:pt x="18" y="0"/>
                    </a:cubicBezTo>
                    <a:cubicBezTo>
                      <a:pt x="18" y="37"/>
                      <a:pt x="18" y="72"/>
                      <a:pt x="18" y="1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3" name="Freeform 86">
                <a:extLst>
                  <a:ext uri="{FF2B5EF4-FFF2-40B4-BE49-F238E27FC236}">
                    <a16:creationId xmlns:a16="http://schemas.microsoft.com/office/drawing/2014/main" id="{D9B58F1F-D4BA-8647-B172-64DD124F2BA4}"/>
                  </a:ext>
                </a:extLst>
              </p:cNvPr>
              <p:cNvSpPr>
                <a:spLocks/>
              </p:cNvSpPr>
              <p:nvPr/>
            </p:nvSpPr>
            <p:spPr bwMode="auto">
              <a:xfrm>
                <a:off x="5967970" y="3028515"/>
                <a:ext cx="8789" cy="53908"/>
              </a:xfrm>
              <a:custGeom>
                <a:avLst/>
                <a:gdLst>
                  <a:gd name="T0" fmla="*/ 18 w 18"/>
                  <a:gd name="T1" fmla="*/ 111 h 111"/>
                  <a:gd name="T2" fmla="*/ 0 w 18"/>
                  <a:gd name="T3" fmla="*/ 111 h 111"/>
                  <a:gd name="T4" fmla="*/ 0 w 18"/>
                  <a:gd name="T5" fmla="*/ 1 h 111"/>
                  <a:gd name="T6" fmla="*/ 18 w 18"/>
                  <a:gd name="T7" fmla="*/ 0 h 111"/>
                  <a:gd name="T8" fmla="*/ 18 w 18"/>
                  <a:gd name="T9" fmla="*/ 111 h 111"/>
                </a:gdLst>
                <a:ahLst/>
                <a:cxnLst>
                  <a:cxn ang="0">
                    <a:pos x="T0" y="T1"/>
                  </a:cxn>
                  <a:cxn ang="0">
                    <a:pos x="T2" y="T3"/>
                  </a:cxn>
                  <a:cxn ang="0">
                    <a:pos x="T4" y="T5"/>
                  </a:cxn>
                  <a:cxn ang="0">
                    <a:pos x="T6" y="T7"/>
                  </a:cxn>
                  <a:cxn ang="0">
                    <a:pos x="T8" y="T9"/>
                  </a:cxn>
                </a:cxnLst>
                <a:rect l="0" t="0" r="r" b="b"/>
                <a:pathLst>
                  <a:path w="18" h="111">
                    <a:moveTo>
                      <a:pt x="18" y="111"/>
                    </a:moveTo>
                    <a:cubicBezTo>
                      <a:pt x="12" y="111"/>
                      <a:pt x="6" y="111"/>
                      <a:pt x="0" y="111"/>
                    </a:cubicBezTo>
                    <a:cubicBezTo>
                      <a:pt x="0" y="74"/>
                      <a:pt x="0" y="39"/>
                      <a:pt x="0" y="1"/>
                    </a:cubicBezTo>
                    <a:cubicBezTo>
                      <a:pt x="5" y="1"/>
                      <a:pt x="11" y="0"/>
                      <a:pt x="18" y="0"/>
                    </a:cubicBezTo>
                    <a:cubicBezTo>
                      <a:pt x="18" y="37"/>
                      <a:pt x="18" y="72"/>
                      <a:pt x="18"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4" name="Freeform 87">
                <a:extLst>
                  <a:ext uri="{FF2B5EF4-FFF2-40B4-BE49-F238E27FC236}">
                    <a16:creationId xmlns:a16="http://schemas.microsoft.com/office/drawing/2014/main" id="{A253CE30-F17C-5E42-A947-BC0CACBB1D2B}"/>
                  </a:ext>
                </a:extLst>
              </p:cNvPr>
              <p:cNvSpPr>
                <a:spLocks/>
              </p:cNvSpPr>
              <p:nvPr/>
            </p:nvSpPr>
            <p:spPr bwMode="auto">
              <a:xfrm>
                <a:off x="5926953" y="3028808"/>
                <a:ext cx="8789" cy="53322"/>
              </a:xfrm>
              <a:custGeom>
                <a:avLst/>
                <a:gdLst>
                  <a:gd name="T0" fmla="*/ 0 w 18"/>
                  <a:gd name="T1" fmla="*/ 0 h 109"/>
                  <a:gd name="T2" fmla="*/ 18 w 18"/>
                  <a:gd name="T3" fmla="*/ 0 h 109"/>
                  <a:gd name="T4" fmla="*/ 18 w 18"/>
                  <a:gd name="T5" fmla="*/ 109 h 109"/>
                  <a:gd name="T6" fmla="*/ 0 w 18"/>
                  <a:gd name="T7" fmla="*/ 109 h 109"/>
                  <a:gd name="T8" fmla="*/ 0 w 18"/>
                  <a:gd name="T9" fmla="*/ 0 h 109"/>
                </a:gdLst>
                <a:ahLst/>
                <a:cxnLst>
                  <a:cxn ang="0">
                    <a:pos x="T0" y="T1"/>
                  </a:cxn>
                  <a:cxn ang="0">
                    <a:pos x="T2" y="T3"/>
                  </a:cxn>
                  <a:cxn ang="0">
                    <a:pos x="T4" y="T5"/>
                  </a:cxn>
                  <a:cxn ang="0">
                    <a:pos x="T6" y="T7"/>
                  </a:cxn>
                  <a:cxn ang="0">
                    <a:pos x="T8" y="T9"/>
                  </a:cxn>
                </a:cxnLst>
                <a:rect l="0" t="0" r="r" b="b"/>
                <a:pathLst>
                  <a:path w="18" h="109">
                    <a:moveTo>
                      <a:pt x="0" y="0"/>
                    </a:moveTo>
                    <a:cubicBezTo>
                      <a:pt x="6" y="0"/>
                      <a:pt x="11" y="0"/>
                      <a:pt x="18" y="0"/>
                    </a:cubicBezTo>
                    <a:cubicBezTo>
                      <a:pt x="18" y="36"/>
                      <a:pt x="18" y="72"/>
                      <a:pt x="18" y="109"/>
                    </a:cubicBezTo>
                    <a:cubicBezTo>
                      <a:pt x="12" y="109"/>
                      <a:pt x="6" y="109"/>
                      <a:pt x="0" y="109"/>
                    </a:cubicBezTo>
                    <a:cubicBezTo>
                      <a:pt x="0" y="74"/>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5" name="Freeform 88">
                <a:extLst>
                  <a:ext uri="{FF2B5EF4-FFF2-40B4-BE49-F238E27FC236}">
                    <a16:creationId xmlns:a16="http://schemas.microsoft.com/office/drawing/2014/main" id="{4A60F398-E52A-124B-BF9D-D331291C57ED}"/>
                  </a:ext>
                </a:extLst>
              </p:cNvPr>
              <p:cNvSpPr>
                <a:spLocks/>
              </p:cNvSpPr>
              <p:nvPr/>
            </p:nvSpPr>
            <p:spPr bwMode="auto">
              <a:xfrm>
                <a:off x="6170416" y="3028808"/>
                <a:ext cx="8789" cy="53615"/>
              </a:xfrm>
              <a:custGeom>
                <a:avLst/>
                <a:gdLst>
                  <a:gd name="T0" fmla="*/ 0 w 18"/>
                  <a:gd name="T1" fmla="*/ 0 h 110"/>
                  <a:gd name="T2" fmla="*/ 18 w 18"/>
                  <a:gd name="T3" fmla="*/ 0 h 110"/>
                  <a:gd name="T4" fmla="*/ 18 w 18"/>
                  <a:gd name="T5" fmla="*/ 110 h 110"/>
                  <a:gd name="T6" fmla="*/ 0 w 18"/>
                  <a:gd name="T7" fmla="*/ 110 h 110"/>
                  <a:gd name="T8" fmla="*/ 0 w 18"/>
                  <a:gd name="T9" fmla="*/ 0 h 110"/>
                </a:gdLst>
                <a:ahLst/>
                <a:cxnLst>
                  <a:cxn ang="0">
                    <a:pos x="T0" y="T1"/>
                  </a:cxn>
                  <a:cxn ang="0">
                    <a:pos x="T2" y="T3"/>
                  </a:cxn>
                  <a:cxn ang="0">
                    <a:pos x="T4" y="T5"/>
                  </a:cxn>
                  <a:cxn ang="0">
                    <a:pos x="T6" y="T7"/>
                  </a:cxn>
                  <a:cxn ang="0">
                    <a:pos x="T8" y="T9"/>
                  </a:cxn>
                </a:cxnLst>
                <a:rect l="0" t="0" r="r" b="b"/>
                <a:pathLst>
                  <a:path w="18" h="110">
                    <a:moveTo>
                      <a:pt x="0" y="0"/>
                    </a:moveTo>
                    <a:cubicBezTo>
                      <a:pt x="7" y="0"/>
                      <a:pt x="12" y="0"/>
                      <a:pt x="18" y="0"/>
                    </a:cubicBezTo>
                    <a:cubicBezTo>
                      <a:pt x="18" y="36"/>
                      <a:pt x="18" y="72"/>
                      <a:pt x="18" y="110"/>
                    </a:cubicBezTo>
                    <a:cubicBezTo>
                      <a:pt x="13" y="110"/>
                      <a:pt x="7" y="110"/>
                      <a:pt x="0" y="110"/>
                    </a:cubicBezTo>
                    <a:cubicBezTo>
                      <a:pt x="0" y="73"/>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6" name="Freeform 89">
                <a:extLst>
                  <a:ext uri="{FF2B5EF4-FFF2-40B4-BE49-F238E27FC236}">
                    <a16:creationId xmlns:a16="http://schemas.microsoft.com/office/drawing/2014/main" id="{538E2CDF-45C3-A448-8E4F-0031E2A3CEFF}"/>
                  </a:ext>
                </a:extLst>
              </p:cNvPr>
              <p:cNvSpPr>
                <a:spLocks/>
              </p:cNvSpPr>
              <p:nvPr/>
            </p:nvSpPr>
            <p:spPr bwMode="auto">
              <a:xfrm>
                <a:off x="6271785" y="3028515"/>
                <a:ext cx="9375" cy="53908"/>
              </a:xfrm>
              <a:custGeom>
                <a:avLst/>
                <a:gdLst>
                  <a:gd name="T0" fmla="*/ 19 w 19"/>
                  <a:gd name="T1" fmla="*/ 111 h 111"/>
                  <a:gd name="T2" fmla="*/ 0 w 19"/>
                  <a:gd name="T3" fmla="*/ 111 h 111"/>
                  <a:gd name="T4" fmla="*/ 0 w 19"/>
                  <a:gd name="T5" fmla="*/ 1 h 111"/>
                  <a:gd name="T6" fmla="*/ 19 w 19"/>
                  <a:gd name="T7" fmla="*/ 0 h 111"/>
                  <a:gd name="T8" fmla="*/ 19 w 19"/>
                  <a:gd name="T9" fmla="*/ 111 h 111"/>
                </a:gdLst>
                <a:ahLst/>
                <a:cxnLst>
                  <a:cxn ang="0">
                    <a:pos x="T0" y="T1"/>
                  </a:cxn>
                  <a:cxn ang="0">
                    <a:pos x="T2" y="T3"/>
                  </a:cxn>
                  <a:cxn ang="0">
                    <a:pos x="T4" y="T5"/>
                  </a:cxn>
                  <a:cxn ang="0">
                    <a:pos x="T6" y="T7"/>
                  </a:cxn>
                  <a:cxn ang="0">
                    <a:pos x="T8" y="T9"/>
                  </a:cxn>
                </a:cxnLst>
                <a:rect l="0" t="0" r="r" b="b"/>
                <a:pathLst>
                  <a:path w="19" h="111">
                    <a:moveTo>
                      <a:pt x="19" y="111"/>
                    </a:moveTo>
                    <a:cubicBezTo>
                      <a:pt x="12" y="111"/>
                      <a:pt x="7" y="111"/>
                      <a:pt x="0" y="111"/>
                    </a:cubicBezTo>
                    <a:cubicBezTo>
                      <a:pt x="0" y="74"/>
                      <a:pt x="0" y="38"/>
                      <a:pt x="0" y="1"/>
                    </a:cubicBezTo>
                    <a:cubicBezTo>
                      <a:pt x="7" y="1"/>
                      <a:pt x="12" y="1"/>
                      <a:pt x="19" y="0"/>
                    </a:cubicBezTo>
                    <a:cubicBezTo>
                      <a:pt x="19" y="38"/>
                      <a:pt x="19" y="74"/>
                      <a:pt x="19"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spTree>
    <p:extLst>
      <p:ext uri="{BB962C8B-B14F-4D97-AF65-F5344CB8AC3E}">
        <p14:creationId xmlns:p14="http://schemas.microsoft.com/office/powerpoint/2010/main" val="26021917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矩形 37">
            <a:extLst>
              <a:ext uri="{FF2B5EF4-FFF2-40B4-BE49-F238E27FC236}">
                <a16:creationId xmlns:a16="http://schemas.microsoft.com/office/drawing/2014/main" id="{F493E34E-9E78-C94D-9C1E-0AD16EB1D936}"/>
              </a:ext>
            </a:extLst>
          </p:cNvPr>
          <p:cNvSpPr/>
          <p:nvPr/>
        </p:nvSpPr>
        <p:spPr>
          <a:xfrm>
            <a:off x="0" y="-27940"/>
            <a:ext cx="1814830" cy="6885940"/>
          </a:xfrm>
          <a:prstGeom prst="rect">
            <a:avLst/>
          </a:prstGeom>
          <a:solidFill>
            <a:srgbClr val="1B51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7" name="矩形 36">
            <a:extLst>
              <a:ext uri="{FF2B5EF4-FFF2-40B4-BE49-F238E27FC236}">
                <a16:creationId xmlns:a16="http://schemas.microsoft.com/office/drawing/2014/main" id="{8E7EE05C-5A00-284A-A584-AD34FBDDC4CA}"/>
              </a:ext>
            </a:extLst>
          </p:cNvPr>
          <p:cNvSpPr/>
          <p:nvPr/>
        </p:nvSpPr>
        <p:spPr>
          <a:xfrm>
            <a:off x="2846943" y="571152"/>
            <a:ext cx="115099" cy="228898"/>
          </a:xfrm>
          <a:prstGeom prst="rect">
            <a:avLst/>
          </a:prstGeom>
        </p:spPr>
        <p:txBody>
          <a:bodyPr wrap="none">
            <a:spAutoFit/>
          </a:bodyPr>
          <a:lstStyle/>
          <a:p>
            <a:endParaRPr lang="zh-CN" altLang="en-US" sz="1200" dirty="0">
              <a:solidFill>
                <a:schemeClr val="bg1">
                  <a:lumMod val="65000"/>
                </a:schemeClr>
              </a:solidFill>
              <a:latin typeface="思源黑体 CN Medium" panose="020B0600000000000000" charset="-122"/>
              <a:ea typeface="思源黑体 CN Medium" panose="020B0600000000000000" charset="-122"/>
            </a:endParaRPr>
          </a:p>
        </p:txBody>
      </p:sp>
      <p:sp>
        <p:nvSpPr>
          <p:cNvPr id="40" name="矩形 39">
            <a:extLst>
              <a:ext uri="{FF2B5EF4-FFF2-40B4-BE49-F238E27FC236}">
                <a16:creationId xmlns:a16="http://schemas.microsoft.com/office/drawing/2014/main" id="{9AE99A2A-82A6-7A43-A1D0-0AD405055D95}"/>
              </a:ext>
            </a:extLst>
          </p:cNvPr>
          <p:cNvSpPr/>
          <p:nvPr/>
        </p:nvSpPr>
        <p:spPr>
          <a:xfrm>
            <a:off x="-4271" y="1988669"/>
            <a:ext cx="1814830" cy="894229"/>
          </a:xfrm>
          <a:prstGeom prst="rect">
            <a:avLst/>
          </a:prstGeom>
          <a:solidFill>
            <a:srgbClr val="1B5187"/>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1"/>
                </a:solidFill>
              </a:rPr>
              <a:t>研究背景与意义</a:t>
            </a:r>
          </a:p>
        </p:txBody>
      </p:sp>
      <p:sp>
        <p:nvSpPr>
          <p:cNvPr id="47" name="矩形 46">
            <a:extLst>
              <a:ext uri="{FF2B5EF4-FFF2-40B4-BE49-F238E27FC236}">
                <a16:creationId xmlns:a16="http://schemas.microsoft.com/office/drawing/2014/main" id="{61390A2D-6723-4847-A3B1-E9BFCF1998FE}"/>
              </a:ext>
            </a:extLst>
          </p:cNvPr>
          <p:cNvSpPr/>
          <p:nvPr/>
        </p:nvSpPr>
        <p:spPr>
          <a:xfrm>
            <a:off x="0" y="2891241"/>
            <a:ext cx="1814830" cy="894229"/>
          </a:xfrm>
          <a:prstGeom prst="rect">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1B5187"/>
                </a:solidFill>
              </a:rPr>
              <a:t>研究内容与过程</a:t>
            </a:r>
          </a:p>
        </p:txBody>
      </p:sp>
      <p:sp>
        <p:nvSpPr>
          <p:cNvPr id="48" name="矩形 47">
            <a:extLst>
              <a:ext uri="{FF2B5EF4-FFF2-40B4-BE49-F238E27FC236}">
                <a16:creationId xmlns:a16="http://schemas.microsoft.com/office/drawing/2014/main" id="{7436FCE2-52DB-2D45-A2FA-B39685AB6953}"/>
              </a:ext>
            </a:extLst>
          </p:cNvPr>
          <p:cNvSpPr/>
          <p:nvPr/>
        </p:nvSpPr>
        <p:spPr>
          <a:xfrm>
            <a:off x="0" y="3793813"/>
            <a:ext cx="1814830" cy="894229"/>
          </a:xfrm>
          <a:prstGeom prst="rect">
            <a:avLst/>
          </a:prstGeom>
          <a:solidFill>
            <a:srgbClr val="1B5187"/>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1"/>
                </a:solidFill>
              </a:rPr>
              <a:t>总结与未来展望</a:t>
            </a:r>
          </a:p>
        </p:txBody>
      </p:sp>
      <p:sp>
        <p:nvSpPr>
          <p:cNvPr id="49" name="矩形 48">
            <a:extLst>
              <a:ext uri="{FF2B5EF4-FFF2-40B4-BE49-F238E27FC236}">
                <a16:creationId xmlns:a16="http://schemas.microsoft.com/office/drawing/2014/main" id="{9D3719F4-A0EF-FB46-870D-025192FB2EA2}"/>
              </a:ext>
            </a:extLst>
          </p:cNvPr>
          <p:cNvSpPr/>
          <p:nvPr/>
        </p:nvSpPr>
        <p:spPr>
          <a:xfrm>
            <a:off x="0" y="4696385"/>
            <a:ext cx="1814830" cy="894229"/>
          </a:xfrm>
          <a:prstGeom prst="rect">
            <a:avLst/>
          </a:prstGeom>
          <a:solidFill>
            <a:srgbClr val="1B5187"/>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1"/>
                </a:solidFill>
              </a:rPr>
              <a:t>重要参考文献</a:t>
            </a:r>
          </a:p>
        </p:txBody>
      </p:sp>
      <p:grpSp>
        <p:nvGrpSpPr>
          <p:cNvPr id="53" name="组合 52">
            <a:extLst>
              <a:ext uri="{FF2B5EF4-FFF2-40B4-BE49-F238E27FC236}">
                <a16:creationId xmlns:a16="http://schemas.microsoft.com/office/drawing/2014/main" id="{3280788C-66F0-B140-9839-DC8E14E95AFB}"/>
              </a:ext>
            </a:extLst>
          </p:cNvPr>
          <p:cNvGrpSpPr/>
          <p:nvPr/>
        </p:nvGrpSpPr>
        <p:grpSpPr>
          <a:xfrm>
            <a:off x="1956001" y="136110"/>
            <a:ext cx="6095459" cy="736600"/>
            <a:chOff x="550" y="967"/>
            <a:chExt cx="10154" cy="1160"/>
          </a:xfrm>
        </p:grpSpPr>
        <p:grpSp>
          <p:nvGrpSpPr>
            <p:cNvPr id="54" name="组合 53">
              <a:extLst>
                <a:ext uri="{FF2B5EF4-FFF2-40B4-BE49-F238E27FC236}">
                  <a16:creationId xmlns:a16="http://schemas.microsoft.com/office/drawing/2014/main" id="{B3F4C418-733F-344E-A433-8CE6296285F2}"/>
                </a:ext>
              </a:extLst>
            </p:cNvPr>
            <p:cNvGrpSpPr/>
            <p:nvPr/>
          </p:nvGrpSpPr>
          <p:grpSpPr>
            <a:xfrm>
              <a:off x="550" y="967"/>
              <a:ext cx="10154" cy="1160"/>
              <a:chOff x="6796" y="3122"/>
              <a:chExt cx="10154" cy="1160"/>
            </a:xfrm>
          </p:grpSpPr>
          <p:grpSp>
            <p:nvGrpSpPr>
              <p:cNvPr id="56" name="组合 55">
                <a:extLst>
                  <a:ext uri="{FF2B5EF4-FFF2-40B4-BE49-F238E27FC236}">
                    <a16:creationId xmlns:a16="http://schemas.microsoft.com/office/drawing/2014/main" id="{086A84DE-6070-F646-BF84-63284571840F}"/>
                  </a:ext>
                </a:extLst>
              </p:cNvPr>
              <p:cNvGrpSpPr/>
              <p:nvPr/>
            </p:nvGrpSpPr>
            <p:grpSpPr>
              <a:xfrm>
                <a:off x="6796" y="3122"/>
                <a:ext cx="10154" cy="1160"/>
                <a:chOff x="6796" y="3122"/>
                <a:chExt cx="10154" cy="1160"/>
              </a:xfrm>
            </p:grpSpPr>
            <p:grpSp>
              <p:nvGrpSpPr>
                <p:cNvPr id="58" name="组合 57">
                  <a:extLst>
                    <a:ext uri="{FF2B5EF4-FFF2-40B4-BE49-F238E27FC236}">
                      <a16:creationId xmlns:a16="http://schemas.microsoft.com/office/drawing/2014/main" id="{B4B8D9A4-13F9-D14A-B497-09F66890D7E9}"/>
                    </a:ext>
                  </a:extLst>
                </p:cNvPr>
                <p:cNvGrpSpPr/>
                <p:nvPr/>
              </p:nvGrpSpPr>
              <p:grpSpPr>
                <a:xfrm>
                  <a:off x="7653" y="3235"/>
                  <a:ext cx="9297" cy="1047"/>
                  <a:chOff x="9499" y="1839"/>
                  <a:chExt cx="9297" cy="1047"/>
                </a:xfrm>
              </p:grpSpPr>
              <p:sp>
                <p:nvSpPr>
                  <p:cNvPr id="60" name="文本框 59">
                    <a:extLst>
                      <a:ext uri="{FF2B5EF4-FFF2-40B4-BE49-F238E27FC236}">
                        <a16:creationId xmlns:a16="http://schemas.microsoft.com/office/drawing/2014/main" id="{371AC7F2-5AE2-9C4B-A57F-E893C08E01FF}"/>
                      </a:ext>
                    </a:extLst>
                  </p:cNvPr>
                  <p:cNvSpPr txBox="1"/>
                  <p:nvPr/>
                </p:nvSpPr>
                <p:spPr>
                  <a:xfrm>
                    <a:off x="9499" y="1839"/>
                    <a:ext cx="9297" cy="727"/>
                  </a:xfrm>
                  <a:prstGeom prst="rect">
                    <a:avLst/>
                  </a:prstGeom>
                  <a:noFill/>
                </p:spPr>
                <p:txBody>
                  <a:bodyPr wrap="square" rtlCol="0">
                    <a:spAutoFit/>
                  </a:bodyPr>
                  <a:lstStyle/>
                  <a:p>
                    <a:r>
                      <a:rPr lang="zh-CN" altLang="en-US" sz="2400" dirty="0">
                        <a:solidFill>
                          <a:srgbClr val="000000"/>
                        </a:solidFill>
                        <a:latin typeface="思源黑体 CN Medium" panose="020B0600000000000000" charset="-122"/>
                        <a:ea typeface="思源黑体 CN Medium" panose="020B0600000000000000" charset="-122"/>
                      </a:rPr>
                      <a:t>理论性能分析</a:t>
                    </a:r>
                  </a:p>
                </p:txBody>
              </p:sp>
              <p:sp>
                <p:nvSpPr>
                  <p:cNvPr id="61" name="矩形 60">
                    <a:extLst>
                      <a:ext uri="{FF2B5EF4-FFF2-40B4-BE49-F238E27FC236}">
                        <a16:creationId xmlns:a16="http://schemas.microsoft.com/office/drawing/2014/main" id="{D0A47408-5EBC-B64C-AA84-9959B96220FC}"/>
                      </a:ext>
                    </a:extLst>
                  </p:cNvPr>
                  <p:cNvSpPr/>
                  <p:nvPr/>
                </p:nvSpPr>
                <p:spPr>
                  <a:xfrm>
                    <a:off x="10150" y="2450"/>
                    <a:ext cx="291" cy="436"/>
                  </a:xfrm>
                  <a:prstGeom prst="rect">
                    <a:avLst/>
                  </a:prstGeom>
                </p:spPr>
                <p:txBody>
                  <a:bodyPr wrap="none">
                    <a:spAutoFit/>
                  </a:bodyPr>
                  <a:lstStyle/>
                  <a:p>
                    <a:endParaRPr lang="zh-CN" altLang="en-US" sz="1200" dirty="0">
                      <a:solidFill>
                        <a:schemeClr val="bg1">
                          <a:lumMod val="65000"/>
                        </a:schemeClr>
                      </a:solidFill>
                      <a:latin typeface="思源黑体 CN Medium" panose="020B0600000000000000" charset="-122"/>
                      <a:ea typeface="思源黑体 CN Medium" panose="020B0600000000000000" charset="-122"/>
                    </a:endParaRPr>
                  </a:p>
                </p:txBody>
              </p:sp>
            </p:grpSp>
            <p:sp>
              <p:nvSpPr>
                <p:cNvPr id="59" name="PA-圆角矩形 5">
                  <a:extLst>
                    <a:ext uri="{FF2B5EF4-FFF2-40B4-BE49-F238E27FC236}">
                      <a16:creationId xmlns:a16="http://schemas.microsoft.com/office/drawing/2014/main" id="{3AFD8720-8ECE-6048-93EA-46D4B45EAE45}"/>
                    </a:ext>
                  </a:extLst>
                </p:cNvPr>
                <p:cNvSpPr/>
                <p:nvPr>
                  <p:custDataLst>
                    <p:tags r:id="rId1"/>
                  </p:custDataLst>
                </p:nvPr>
              </p:nvSpPr>
              <p:spPr>
                <a:xfrm>
                  <a:off x="6796" y="3122"/>
                  <a:ext cx="857" cy="1129"/>
                </a:xfrm>
                <a:prstGeom prst="roundRect">
                  <a:avLst>
                    <a:gd name="adj" fmla="val 0"/>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rgbClr val="000000"/>
                    </a:solidFill>
                    <a:latin typeface="思源黑体 CN Medium" panose="020B0600000000000000" charset="-122"/>
                    <a:ea typeface="思源黑体 CN Medium" panose="020B0600000000000000" charset="-122"/>
                  </a:endParaRPr>
                </a:p>
              </p:txBody>
            </p:sp>
          </p:grpSp>
          <p:sp>
            <p:nvSpPr>
              <p:cNvPr id="57" name="矩形 56">
                <a:extLst>
                  <a:ext uri="{FF2B5EF4-FFF2-40B4-BE49-F238E27FC236}">
                    <a16:creationId xmlns:a16="http://schemas.microsoft.com/office/drawing/2014/main" id="{18A2AF7B-1841-AA47-B072-82E536AADC66}"/>
                  </a:ext>
                </a:extLst>
              </p:cNvPr>
              <p:cNvSpPr/>
              <p:nvPr/>
            </p:nvSpPr>
            <p:spPr>
              <a:xfrm>
                <a:off x="6980" y="3252"/>
                <a:ext cx="911" cy="727"/>
              </a:xfrm>
              <a:prstGeom prst="rect">
                <a:avLst/>
              </a:prstGeom>
            </p:spPr>
            <p:txBody>
              <a:bodyPr wrap="none">
                <a:spAutoFit/>
              </a:bodyPr>
              <a:lstStyle/>
              <a:p>
                <a:r>
                  <a:rPr lang="en-US" altLang="zh-CN" sz="2400" dirty="0">
                    <a:latin typeface="+mj-ea"/>
                    <a:ea typeface="+mj-ea"/>
                  </a:rPr>
                  <a:t>06</a:t>
                </a:r>
                <a:endParaRPr lang="en-US" sz="2400" dirty="0">
                  <a:latin typeface="+mj-ea"/>
                  <a:ea typeface="+mj-ea"/>
                </a:endParaRPr>
              </a:p>
            </p:txBody>
          </p:sp>
        </p:grpSp>
        <p:sp>
          <p:nvSpPr>
            <p:cNvPr id="55" name="矩形 54">
              <a:extLst>
                <a:ext uri="{FF2B5EF4-FFF2-40B4-BE49-F238E27FC236}">
                  <a16:creationId xmlns:a16="http://schemas.microsoft.com/office/drawing/2014/main" id="{CC1C0737-B689-A947-8B2D-15F3B8BED734}"/>
                </a:ext>
              </a:extLst>
            </p:cNvPr>
            <p:cNvSpPr/>
            <p:nvPr/>
          </p:nvSpPr>
          <p:spPr>
            <a:xfrm>
              <a:off x="612" y="1111"/>
              <a:ext cx="122" cy="594"/>
            </a:xfrm>
            <a:prstGeom prst="rect">
              <a:avLst/>
            </a:prstGeom>
            <a:solidFill>
              <a:srgbClr val="000000"/>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cxnSp>
        <p:nvCxnSpPr>
          <p:cNvPr id="14" name="直线连接符 13">
            <a:extLst>
              <a:ext uri="{FF2B5EF4-FFF2-40B4-BE49-F238E27FC236}">
                <a16:creationId xmlns:a16="http://schemas.microsoft.com/office/drawing/2014/main" id="{39916F18-BA74-D744-86F7-D2F64694FD46}"/>
              </a:ext>
            </a:extLst>
          </p:cNvPr>
          <p:cNvCxnSpPr>
            <a:cxnSpLocks/>
          </p:cNvCxnSpPr>
          <p:nvPr/>
        </p:nvCxnSpPr>
        <p:spPr>
          <a:xfrm>
            <a:off x="2577705" y="652829"/>
            <a:ext cx="179241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5" name="文本框 24">
                <a:extLst>
                  <a:ext uri="{FF2B5EF4-FFF2-40B4-BE49-F238E27FC236}">
                    <a16:creationId xmlns:a16="http://schemas.microsoft.com/office/drawing/2014/main" id="{2FEC7E81-A53D-D54F-90F2-3FB5FCC4F737}"/>
                  </a:ext>
                </a:extLst>
              </p:cNvPr>
              <p:cNvSpPr txBox="1"/>
              <p:nvPr/>
            </p:nvSpPr>
            <p:spPr>
              <a:xfrm>
                <a:off x="1901096" y="1017632"/>
                <a:ext cx="6045556" cy="179600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kumimoji="1" lang="zh-CN" altLang="en-US" dirty="0"/>
                  <a:t>考虑查询</a:t>
                </a:r>
                <a14:m>
                  <m:oMath xmlns:m="http://schemas.openxmlformats.org/officeDocument/2006/math">
                    <m:r>
                      <a:rPr lang="zh-CN" altLang="en-US" sz="1800" b="0" i="0" smtClean="0">
                        <a:effectLst/>
                        <a:latin typeface="Cambria Math" panose="02040503050406030204" pitchFamily="18" charset="0"/>
                        <a:ea typeface="宋体" panose="02010600030101010101" pitchFamily="2" charset="-122"/>
                        <a:cs typeface="Times New Roman" panose="02020603050405020304" pitchFamily="18" charset="0"/>
                      </a:rPr>
                      <m:t> </m:t>
                    </m:r>
                    <m:r>
                      <a:rPr lang="en-US" altLang="zh-CN" sz="1800" i="1" smtClean="0">
                        <a:effectLst/>
                        <a:latin typeface="Cambria Math" panose="02040503050406030204" pitchFamily="18" charset="0"/>
                        <a:ea typeface="宋体" panose="02010600030101010101" pitchFamily="2" charset="-122"/>
                        <a:cs typeface="Times New Roman" panose="02020603050405020304" pitchFamily="18" charset="0"/>
                      </a:rPr>
                      <m:t>𝑞</m:t>
                    </m:r>
                    <m:r>
                      <a:rPr lang="en-US" altLang="zh-CN" sz="1800" i="1" smtClean="0">
                        <a:effectLst/>
                        <a:latin typeface="Cambria Math" panose="02040503050406030204" pitchFamily="18" charset="0"/>
                        <a:ea typeface="宋体" panose="02010600030101010101" pitchFamily="2" charset="-122"/>
                        <a:cs typeface="Times New Roman" panose="02020603050405020304" pitchFamily="18" charset="0"/>
                      </a:rPr>
                      <m:t>=</m:t>
                    </m:r>
                    <m:d>
                      <m:dPr>
                        <m:ctrlPr>
                          <a:rPr lang="en-US" altLang="zh-CN" sz="1800" i="1" smtClean="0">
                            <a:effectLst/>
                            <a:latin typeface="Cambria Math" panose="02040503050406030204" pitchFamily="18" charset="0"/>
                            <a:ea typeface="宋体" panose="02010600030101010101" pitchFamily="2" charset="-122"/>
                            <a:cs typeface="Times New Roman" panose="02020603050405020304" pitchFamily="18" charset="0"/>
                          </a:rPr>
                        </m:ctrlPr>
                      </m:dPr>
                      <m:e>
                        <m:r>
                          <a:rPr lang="en-US" altLang="zh-CN" sz="1800" i="1" smtClean="0">
                            <a:effectLst/>
                            <a:latin typeface="Cambria Math" panose="02040503050406030204" pitchFamily="18" charset="0"/>
                            <a:ea typeface="宋体" panose="02010600030101010101" pitchFamily="2" charset="-122"/>
                            <a:cs typeface="Times New Roman" panose="02020603050405020304" pitchFamily="18" charset="0"/>
                          </a:rPr>
                          <m:t>𝑖</m:t>
                        </m:r>
                        <m:r>
                          <a:rPr lang="en-US" altLang="zh-CN" sz="1800" i="1" smtClean="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smtClean="0">
                            <a:effectLst/>
                            <a:latin typeface="Cambria Math" panose="02040503050406030204" pitchFamily="18" charset="0"/>
                            <a:ea typeface="宋体" panose="02010600030101010101" pitchFamily="2" charset="-122"/>
                            <a:cs typeface="Times New Roman" panose="02020603050405020304" pitchFamily="18" charset="0"/>
                          </a:rPr>
                          <m:t>𝑗</m:t>
                        </m:r>
                        <m:r>
                          <a:rPr lang="en-US" altLang="zh-CN" sz="1800" i="1" smtClean="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i="1">
                                <a:effectLst/>
                                <a:latin typeface="Cambria Math" panose="02040503050406030204" pitchFamily="18" charset="0"/>
                                <a:ea typeface="Cambria Math" panose="020405030504060302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𝑤</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m:t>
                            </m:r>
                          </m:sub>
                        </m:s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i="1">
                                <a:effectLst/>
                                <a:latin typeface="Cambria Math" panose="02040503050406030204" pitchFamily="18" charset="0"/>
                                <a:ea typeface="Cambria Math" panose="020405030504060302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𝑤</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2</m:t>
                            </m:r>
                          </m:sub>
                        </m:s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𝑎𝑡𝑡</m:t>
                        </m:r>
                        <m:sSup>
                          <m:sSupPr>
                            <m:ctrlPr>
                              <a:rPr lang="zh-CN" altLang="zh-CN" i="1">
                                <a:effectLst/>
                                <a:latin typeface="Cambria Math" panose="02040503050406030204" pitchFamily="18" charset="0"/>
                                <a:ea typeface="Cambria Math" panose="02040503050406030204" pitchFamily="18" charset="0"/>
                              </a:rPr>
                            </m:ctrlPr>
                          </m:sSup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𝑟</m:t>
                            </m:r>
                          </m:e>
                          <m: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sup>
                        </m:sSup>
                      </m:e>
                    </m:d>
                  </m:oMath>
                </a14:m>
                <a:endParaRPr lang="en-US" altLang="zh-CN" sz="1800" i="1" dirty="0">
                  <a:effectLst/>
                  <a:latin typeface="Cambria Math" panose="02040503050406030204" pitchFamily="18" charset="0"/>
                  <a:ea typeface="宋体" panose="02010600030101010101" pitchFamily="2" charset="-122"/>
                  <a:cs typeface="Times New Roman" panose="02020603050405020304" pitchFamily="18" charset="0"/>
                </a:endParaRPr>
              </a:p>
              <a:p>
                <a:pPr marL="285750" indent="-285750">
                  <a:lnSpc>
                    <a:spcPct val="150000"/>
                  </a:lnSpc>
                  <a:buFont typeface="Arial" panose="020B0604020202020204" pitchFamily="34" charset="0"/>
                  <a:buChar char="•"/>
                </a:pPr>
                <a14:m>
                  <m:oMath xmlns:m="http://schemas.openxmlformats.org/officeDocument/2006/math">
                    <m:r>
                      <m:rPr>
                        <m:nor/>
                      </m:rPr>
                      <a:rPr lang="zh-CN" altLang="zh-CN" dirty="0"/>
                      <m:t>表的记录数为</m:t>
                    </m:r>
                    <m:r>
                      <a:rPr lang="zh-CN" altLang="zh-CN" i="1">
                        <a:latin typeface="Cambria Math" panose="02040503050406030204" pitchFamily="18" charset="0"/>
                      </a:rPr>
                      <m:t> </m:t>
                    </m:r>
                    <m:r>
                      <a:rPr lang="en-US" altLang="zh-CN" i="1">
                        <a:latin typeface="Cambria Math" panose="02040503050406030204" pitchFamily="18" charset="0"/>
                      </a:rPr>
                      <m:t>𝑚</m:t>
                    </m:r>
                    <m:r>
                      <m:rPr>
                        <m:nor/>
                      </m:rPr>
                      <a:rPr lang="zh-CN" altLang="zh-CN" dirty="0"/>
                      <m:t>，属性数为</m:t>
                    </m:r>
                    <m:r>
                      <a:rPr lang="zh-CN" altLang="zh-CN" i="1">
                        <a:latin typeface="Cambria Math" panose="02040503050406030204" pitchFamily="18" charset="0"/>
                      </a:rPr>
                      <m:t> </m:t>
                    </m:r>
                    <m:r>
                      <a:rPr lang="en-US" altLang="zh-CN" i="1">
                        <a:latin typeface="Cambria Math" panose="02040503050406030204" pitchFamily="18" charset="0"/>
                      </a:rPr>
                      <m:t>𝑛</m:t>
                    </m:r>
                    <m:r>
                      <m:rPr>
                        <m:nor/>
                      </m:rPr>
                      <a:rPr lang="zh-CN" altLang="zh-CN" dirty="0"/>
                      <m:t>，</m:t>
                    </m:r>
                    <m:r>
                      <m:rPr>
                        <m:nor/>
                      </m:rPr>
                      <a:rPr lang="en-US" altLang="zh-CN" dirty="0"/>
                      <m:t>Join</m:t>
                    </m:r>
                    <m:r>
                      <m:rPr>
                        <m:nor/>
                      </m:rPr>
                      <a:rPr lang="zh-CN" altLang="zh-CN" dirty="0"/>
                      <m:t>属性数目为</m:t>
                    </m:r>
                    <m:r>
                      <a:rPr lang="zh-CN" altLang="en-US">
                        <a:latin typeface="Cambria Math" panose="02040503050406030204" pitchFamily="18" charset="0"/>
                      </a:rPr>
                      <m:t> </m:t>
                    </m:r>
                    <m:r>
                      <a:rPr lang="en-US" altLang="zh-CN" i="1" smtClean="0">
                        <a:latin typeface="Cambria Math" panose="02040503050406030204" pitchFamily="18" charset="0"/>
                      </a:rPr>
                      <m:t>𝑇</m:t>
                    </m:r>
                  </m:oMath>
                </a14:m>
                <a:r>
                  <a:rPr kumimoji="1" lang="zh-CN" altLang="en-US" dirty="0"/>
                  <a:t> </a:t>
                </a:r>
                <a:endParaRPr kumimoji="1" lang="en-US" altLang="zh-CN" dirty="0"/>
              </a:p>
              <a:p>
                <a:pPr marL="285750" indent="-285750">
                  <a:lnSpc>
                    <a:spcPct val="150000"/>
                  </a:lnSpc>
                  <a:buFont typeface="Arial" panose="020B0604020202020204" pitchFamily="34" charset="0"/>
                  <a:buChar char="•"/>
                </a:pPr>
                <a14:m>
                  <m:oMath xmlns:m="http://schemas.openxmlformats.org/officeDocument/2006/math">
                    <m:r>
                      <a:rPr lang="en-US" altLang="zh-CN" i="1">
                        <a:solidFill>
                          <a:schemeClr val="dk1"/>
                        </a:solidFill>
                        <a:latin typeface="Cambria Math" panose="02040503050406030204" pitchFamily="18" charset="0"/>
                      </a:rPr>
                      <m:t>𝐷</m:t>
                    </m:r>
                    <m:sSub>
                      <m:sSubPr>
                        <m:ctrlPr>
                          <a:rPr lang="zh-CN" altLang="zh-CN" i="1">
                            <a:solidFill>
                              <a:schemeClr val="dk1"/>
                            </a:solidFill>
                            <a:latin typeface="Cambria Math" panose="02040503050406030204" pitchFamily="18" charset="0"/>
                          </a:rPr>
                        </m:ctrlPr>
                      </m:sSubPr>
                      <m:e>
                        <m:r>
                          <a:rPr lang="en-US" altLang="zh-CN" i="1">
                            <a:solidFill>
                              <a:schemeClr val="dk1"/>
                            </a:solidFill>
                            <a:latin typeface="Cambria Math" panose="02040503050406030204" pitchFamily="18" charset="0"/>
                          </a:rPr>
                          <m:t>𝐵</m:t>
                        </m:r>
                      </m:e>
                      <m:sub>
                        <m:r>
                          <a:rPr lang="en-US" altLang="zh-CN" i="1">
                            <a:solidFill>
                              <a:schemeClr val="dk1"/>
                            </a:solidFill>
                            <a:latin typeface="Cambria Math" panose="02040503050406030204" pitchFamily="18" charset="0"/>
                          </a:rPr>
                          <m:t>𝑖</m:t>
                        </m:r>
                      </m:sub>
                    </m:sSub>
                    <m:r>
                      <a:rPr lang="en-US" altLang="zh-CN" i="1">
                        <a:solidFill>
                          <a:schemeClr val="dk1"/>
                        </a:solidFill>
                        <a:latin typeface="Cambria Math" panose="02040503050406030204" pitchFamily="18" charset="0"/>
                      </a:rPr>
                      <m:t>(</m:t>
                    </m:r>
                    <m:sSub>
                      <m:sSubPr>
                        <m:ctrlPr>
                          <a:rPr lang="zh-CN" altLang="zh-CN" i="1">
                            <a:solidFill>
                              <a:schemeClr val="dk1"/>
                            </a:solidFill>
                            <a:latin typeface="Cambria Math" panose="02040503050406030204" pitchFamily="18" charset="0"/>
                          </a:rPr>
                        </m:ctrlPr>
                      </m:sSubPr>
                      <m:e>
                        <m:r>
                          <a:rPr lang="en-US" altLang="zh-CN" i="1">
                            <a:solidFill>
                              <a:schemeClr val="dk1"/>
                            </a:solidFill>
                            <a:latin typeface="Cambria Math" panose="02040503050406030204" pitchFamily="18" charset="0"/>
                          </a:rPr>
                          <m:t>𝑤</m:t>
                        </m:r>
                      </m:e>
                      <m:sub>
                        <m:r>
                          <a:rPr lang="en-US" altLang="zh-CN" i="1">
                            <a:solidFill>
                              <a:schemeClr val="dk1"/>
                            </a:solidFill>
                            <a:latin typeface="Cambria Math" panose="02040503050406030204" pitchFamily="18" charset="0"/>
                          </a:rPr>
                          <m:t>1</m:t>
                        </m:r>
                      </m:sub>
                    </m:sSub>
                    <m:r>
                      <a:rPr lang="en-US" altLang="zh-CN" i="1">
                        <a:solidFill>
                          <a:schemeClr val="dk1"/>
                        </a:solidFill>
                        <a:latin typeface="Cambria Math" panose="02040503050406030204" pitchFamily="18" charset="0"/>
                      </a:rPr>
                      <m:t>)</m:t>
                    </m:r>
                  </m:oMath>
                </a14:m>
                <a:r>
                  <a:rPr kumimoji="1" lang="zh-CN" altLang="en-US" dirty="0"/>
                  <a:t>为表</a:t>
                </a:r>
                <a14:m>
                  <m:oMath xmlns:m="http://schemas.openxmlformats.org/officeDocument/2006/math">
                    <m:r>
                      <a:rPr lang="zh-CN" altLang="en-US" b="0" i="0" smtClean="0">
                        <a:latin typeface="Cambria Math" panose="02040503050406030204" pitchFamily="18" charset="0"/>
                        <a:ea typeface="宋体" panose="02010600030101010101" pitchFamily="2" charset="-122"/>
                        <a:cs typeface="Times New Roman" panose="02020603050405020304" pitchFamily="18" charset="0"/>
                      </a:rPr>
                      <m:t> </m:t>
                    </m:r>
                    <m:r>
                      <a:rPr lang="en-US" altLang="zh-CN" i="1">
                        <a:latin typeface="Cambria Math" panose="02040503050406030204" pitchFamily="18" charset="0"/>
                        <a:ea typeface="宋体" panose="02010600030101010101" pitchFamily="2" charset="-122"/>
                        <a:cs typeface="Times New Roman" panose="02020603050405020304" pitchFamily="18" charset="0"/>
                      </a:rPr>
                      <m:t>𝑖</m:t>
                    </m:r>
                    <m:r>
                      <a:rPr lang="zh-CN" altLang="en-US" b="0" i="1" smtClean="0">
                        <a:latin typeface="Cambria Math" panose="02040503050406030204" pitchFamily="18" charset="0"/>
                        <a:ea typeface="宋体" panose="02010600030101010101" pitchFamily="2" charset="-122"/>
                        <a:cs typeface="Times New Roman" panose="02020603050405020304" pitchFamily="18" charset="0"/>
                      </a:rPr>
                      <m:t> </m:t>
                    </m:r>
                  </m:oMath>
                </a14:m>
                <a:r>
                  <a:rPr kumimoji="1" lang="zh-CN" altLang="en-US" dirty="0"/>
                  <a:t>包含关键字</a:t>
                </a:r>
                <a14:m>
                  <m:oMath xmlns:m="http://schemas.openxmlformats.org/officeDocument/2006/math">
                    <m:sSub>
                      <m:sSubPr>
                        <m:ctrlPr>
                          <a:rPr lang="zh-CN" altLang="zh-CN" i="1">
                            <a:latin typeface="Cambria Math" panose="02040503050406030204" pitchFamily="18" charset="0"/>
                            <a:ea typeface="Cambria Math" panose="02040503050406030204" pitchFamily="18" charset="0"/>
                          </a:rPr>
                        </m:ctrlPr>
                      </m:sSubPr>
                      <m:e>
                        <m:r>
                          <a:rPr lang="zh-CN" altLang="en-US" b="0" i="1" smtClean="0">
                            <a:latin typeface="Cambria Math" panose="02040503050406030204" pitchFamily="18" charset="0"/>
                            <a:ea typeface="Cambria Math" panose="02040503050406030204" pitchFamily="18" charset="0"/>
                          </a:rPr>
                          <m:t> </m:t>
                        </m:r>
                        <m:r>
                          <a:rPr lang="en-US" altLang="zh-CN" i="1">
                            <a:latin typeface="Cambria Math" panose="02040503050406030204" pitchFamily="18" charset="0"/>
                            <a:ea typeface="宋体" panose="02010600030101010101" pitchFamily="2" charset="-122"/>
                            <a:cs typeface="Times New Roman" panose="02020603050405020304" pitchFamily="18" charset="0"/>
                          </a:rPr>
                          <m:t>𝑤</m:t>
                        </m:r>
                      </m:e>
                      <m:sub>
                        <m:r>
                          <a:rPr lang="en-US" altLang="zh-CN" i="1">
                            <a:latin typeface="Cambria Math" panose="02040503050406030204" pitchFamily="18" charset="0"/>
                            <a:ea typeface="宋体" panose="02010600030101010101" pitchFamily="2" charset="-122"/>
                            <a:cs typeface="Times New Roman" panose="02020603050405020304" pitchFamily="18" charset="0"/>
                          </a:rPr>
                          <m:t>1</m:t>
                        </m:r>
                        <m:r>
                          <a:rPr lang="zh-CN" altLang="en-US" b="0" i="1" smtClean="0">
                            <a:latin typeface="Cambria Math" panose="02040503050406030204" pitchFamily="18" charset="0"/>
                            <a:ea typeface="宋体" panose="02010600030101010101" pitchFamily="2" charset="-122"/>
                            <a:cs typeface="Times New Roman" panose="02020603050405020304" pitchFamily="18" charset="0"/>
                          </a:rPr>
                          <m:t> </m:t>
                        </m:r>
                      </m:sub>
                    </m:sSub>
                  </m:oMath>
                </a14:m>
                <a:r>
                  <a:rPr kumimoji="1" lang="zh-CN" altLang="en-US" dirty="0"/>
                  <a:t>的记录数</a:t>
                </a:r>
                <a:endParaRPr lang="en-US" altLang="zh-CN" dirty="0">
                  <a:solidFill>
                    <a:schemeClr val="dk1"/>
                  </a:solidFill>
                </a:endParaRPr>
              </a:p>
              <a:p>
                <a:pPr marL="285750" indent="-285750">
                  <a:lnSpc>
                    <a:spcPct val="150000"/>
                  </a:lnSpc>
                  <a:buFont typeface="Arial" panose="020B0604020202020204" pitchFamily="34" charset="0"/>
                  <a:buChar char="•"/>
                </a:pPr>
                <a14:m>
                  <m:oMath xmlns:m="http://schemas.openxmlformats.org/officeDocument/2006/math">
                    <m:r>
                      <a:rPr lang="en-US" altLang="zh-CN" sz="1800" i="1" kern="1200" smtClean="0">
                        <a:solidFill>
                          <a:schemeClr val="dk1"/>
                        </a:solidFill>
                        <a:effectLst/>
                        <a:latin typeface="Cambria Math" panose="02040503050406030204" pitchFamily="18" charset="0"/>
                        <a:ea typeface="+mn-ea"/>
                        <a:cs typeface="+mn-cs"/>
                      </a:rPr>
                      <m:t>|</m:t>
                    </m:r>
                    <m:r>
                      <a:rPr lang="en-US" altLang="zh-CN" sz="1800" i="1" kern="1200" smtClean="0">
                        <a:solidFill>
                          <a:schemeClr val="dk1"/>
                        </a:solidFill>
                        <a:effectLst/>
                        <a:latin typeface="Cambria Math" panose="02040503050406030204" pitchFamily="18" charset="0"/>
                        <a:ea typeface="+mn-ea"/>
                        <a:cs typeface="+mn-cs"/>
                      </a:rPr>
                      <m:t>𝐷</m:t>
                    </m:r>
                    <m:sSub>
                      <m:sSubPr>
                        <m:ctrlPr>
                          <a:rPr lang="zh-CN" altLang="zh-CN" sz="1800" i="1" kern="1200">
                            <a:solidFill>
                              <a:schemeClr val="dk1"/>
                            </a:solidFill>
                            <a:effectLst/>
                            <a:latin typeface="Cambria Math" panose="02040503050406030204" pitchFamily="18" charset="0"/>
                            <a:ea typeface="+mn-ea"/>
                            <a:cs typeface="+mn-cs"/>
                          </a:rPr>
                        </m:ctrlPr>
                      </m:sSubPr>
                      <m:e>
                        <m:r>
                          <a:rPr lang="en-US" altLang="zh-CN" sz="1800" i="1" kern="1200">
                            <a:solidFill>
                              <a:schemeClr val="dk1"/>
                            </a:solidFill>
                            <a:effectLst/>
                            <a:latin typeface="Cambria Math" panose="02040503050406030204" pitchFamily="18" charset="0"/>
                            <a:ea typeface="+mn-ea"/>
                            <a:cs typeface="+mn-cs"/>
                          </a:rPr>
                          <m:t>𝐵</m:t>
                        </m:r>
                      </m:e>
                      <m:sub>
                        <m:r>
                          <a:rPr lang="en-US" altLang="zh-CN" sz="1800" i="1" kern="1200">
                            <a:solidFill>
                              <a:schemeClr val="dk1"/>
                            </a:solidFill>
                            <a:effectLst/>
                            <a:latin typeface="Cambria Math" panose="02040503050406030204" pitchFamily="18" charset="0"/>
                            <a:ea typeface="+mn-ea"/>
                            <a:cs typeface="+mn-cs"/>
                          </a:rPr>
                          <m:t>𝑖</m:t>
                        </m:r>
                      </m:sub>
                    </m:sSub>
                    <m:r>
                      <a:rPr lang="en-US" altLang="zh-CN" sz="1800" i="1" kern="1200">
                        <a:solidFill>
                          <a:schemeClr val="dk1"/>
                        </a:solidFill>
                        <a:effectLst/>
                        <a:latin typeface="Cambria Math" panose="02040503050406030204" pitchFamily="18" charset="0"/>
                        <a:ea typeface="+mn-ea"/>
                        <a:cs typeface="+mn-cs"/>
                      </a:rPr>
                      <m:t>(</m:t>
                    </m:r>
                    <m:sSub>
                      <m:sSubPr>
                        <m:ctrlPr>
                          <a:rPr lang="zh-CN" altLang="zh-CN" sz="1800" i="1" kern="1200">
                            <a:solidFill>
                              <a:schemeClr val="dk1"/>
                            </a:solidFill>
                            <a:effectLst/>
                            <a:latin typeface="Cambria Math" panose="02040503050406030204" pitchFamily="18" charset="0"/>
                            <a:ea typeface="+mn-ea"/>
                            <a:cs typeface="+mn-cs"/>
                          </a:rPr>
                        </m:ctrlPr>
                      </m:sSubPr>
                      <m:e>
                        <m:r>
                          <a:rPr lang="en-US" altLang="zh-CN" sz="1800" i="1" kern="1200">
                            <a:solidFill>
                              <a:schemeClr val="dk1"/>
                            </a:solidFill>
                            <a:effectLst/>
                            <a:latin typeface="Cambria Math" panose="02040503050406030204" pitchFamily="18" charset="0"/>
                            <a:ea typeface="+mn-ea"/>
                            <a:cs typeface="+mn-cs"/>
                          </a:rPr>
                          <m:t>𝑤</m:t>
                        </m:r>
                      </m:e>
                      <m:sub>
                        <m:r>
                          <a:rPr lang="en-US" altLang="zh-CN" sz="1800" i="1" kern="1200">
                            <a:solidFill>
                              <a:schemeClr val="dk1"/>
                            </a:solidFill>
                            <a:effectLst/>
                            <a:latin typeface="Cambria Math" panose="02040503050406030204" pitchFamily="18" charset="0"/>
                            <a:ea typeface="+mn-ea"/>
                            <a:cs typeface="+mn-cs"/>
                          </a:rPr>
                          <m:t>1</m:t>
                        </m:r>
                      </m:sub>
                    </m:sSub>
                    <m:r>
                      <a:rPr lang="en-US" altLang="zh-CN" sz="1800" i="1" kern="1200">
                        <a:solidFill>
                          <a:schemeClr val="dk1"/>
                        </a:solidFill>
                        <a:effectLst/>
                        <a:latin typeface="Cambria Math" panose="02040503050406030204" pitchFamily="18" charset="0"/>
                        <a:ea typeface="+mn-ea"/>
                        <a:cs typeface="+mn-cs"/>
                      </a:rPr>
                      <m:t>)|</m:t>
                    </m:r>
                    <m:r>
                      <a:rPr lang="zh-CN" altLang="en-US" sz="1800" i="1" kern="1200">
                        <a:solidFill>
                          <a:schemeClr val="dk1"/>
                        </a:solidFill>
                        <a:effectLst/>
                        <a:latin typeface="Cambria Math" panose="02040503050406030204" pitchFamily="18" charset="0"/>
                        <a:ea typeface="+mn-ea"/>
                        <a:cs typeface="+mn-cs"/>
                      </a:rPr>
                      <m:t>∗</m:t>
                    </m:r>
                    <m:r>
                      <a:rPr lang="en-US" altLang="zh-CN" sz="1800" i="1" kern="1200">
                        <a:solidFill>
                          <a:schemeClr val="dk1"/>
                        </a:solidFill>
                        <a:effectLst/>
                        <a:latin typeface="Cambria Math" panose="02040503050406030204" pitchFamily="18" charset="0"/>
                        <a:ea typeface="+mn-ea"/>
                        <a:cs typeface="+mn-cs"/>
                      </a:rPr>
                      <m:t>|</m:t>
                    </m:r>
                    <m:r>
                      <a:rPr lang="en-US" altLang="zh-CN" sz="1800" i="1" kern="1200">
                        <a:solidFill>
                          <a:schemeClr val="dk1"/>
                        </a:solidFill>
                        <a:effectLst/>
                        <a:latin typeface="Cambria Math" panose="02040503050406030204" pitchFamily="18" charset="0"/>
                        <a:ea typeface="+mn-ea"/>
                        <a:cs typeface="+mn-cs"/>
                      </a:rPr>
                      <m:t>𝐷</m:t>
                    </m:r>
                    <m:sSub>
                      <m:sSubPr>
                        <m:ctrlPr>
                          <a:rPr lang="zh-CN" altLang="zh-CN" sz="1800" i="1" kern="1200">
                            <a:solidFill>
                              <a:schemeClr val="dk1"/>
                            </a:solidFill>
                            <a:effectLst/>
                            <a:latin typeface="Cambria Math" panose="02040503050406030204" pitchFamily="18" charset="0"/>
                            <a:ea typeface="+mn-ea"/>
                            <a:cs typeface="+mn-cs"/>
                          </a:rPr>
                        </m:ctrlPr>
                      </m:sSubPr>
                      <m:e>
                        <m:r>
                          <a:rPr lang="en-US" altLang="zh-CN" sz="1800" i="1" kern="1200">
                            <a:solidFill>
                              <a:schemeClr val="dk1"/>
                            </a:solidFill>
                            <a:effectLst/>
                            <a:latin typeface="Cambria Math" panose="02040503050406030204" pitchFamily="18" charset="0"/>
                            <a:ea typeface="+mn-ea"/>
                            <a:cs typeface="+mn-cs"/>
                          </a:rPr>
                          <m:t>𝐵</m:t>
                        </m:r>
                      </m:e>
                      <m:sub>
                        <m:r>
                          <a:rPr lang="en-US" altLang="zh-CN" sz="1800" i="1" kern="1200">
                            <a:solidFill>
                              <a:schemeClr val="dk1"/>
                            </a:solidFill>
                            <a:effectLst/>
                            <a:latin typeface="Cambria Math" panose="02040503050406030204" pitchFamily="18" charset="0"/>
                            <a:ea typeface="+mn-ea"/>
                            <a:cs typeface="+mn-cs"/>
                          </a:rPr>
                          <m:t>𝑗</m:t>
                        </m:r>
                      </m:sub>
                    </m:sSub>
                    <m:r>
                      <a:rPr lang="en-US" altLang="zh-CN" sz="1800" i="1" kern="1200">
                        <a:solidFill>
                          <a:schemeClr val="dk1"/>
                        </a:solidFill>
                        <a:effectLst/>
                        <a:latin typeface="Cambria Math" panose="02040503050406030204" pitchFamily="18" charset="0"/>
                        <a:ea typeface="+mn-ea"/>
                        <a:cs typeface="+mn-cs"/>
                      </a:rPr>
                      <m:t>(</m:t>
                    </m:r>
                    <m:sSub>
                      <m:sSubPr>
                        <m:ctrlPr>
                          <a:rPr lang="zh-CN" altLang="zh-CN" sz="1800" i="1" kern="1200">
                            <a:solidFill>
                              <a:schemeClr val="dk1"/>
                            </a:solidFill>
                            <a:effectLst/>
                            <a:latin typeface="Cambria Math" panose="02040503050406030204" pitchFamily="18" charset="0"/>
                            <a:ea typeface="+mn-ea"/>
                            <a:cs typeface="+mn-cs"/>
                          </a:rPr>
                        </m:ctrlPr>
                      </m:sSubPr>
                      <m:e>
                        <m:r>
                          <a:rPr lang="en-US" altLang="zh-CN" sz="1800" i="1" kern="1200">
                            <a:solidFill>
                              <a:schemeClr val="dk1"/>
                            </a:solidFill>
                            <a:effectLst/>
                            <a:latin typeface="Cambria Math" panose="02040503050406030204" pitchFamily="18" charset="0"/>
                            <a:ea typeface="+mn-ea"/>
                            <a:cs typeface="+mn-cs"/>
                          </a:rPr>
                          <m:t>𝑤</m:t>
                        </m:r>
                      </m:e>
                      <m:sub>
                        <m:r>
                          <a:rPr lang="en-US" altLang="zh-CN" sz="1800" i="1" kern="1200">
                            <a:solidFill>
                              <a:schemeClr val="dk1"/>
                            </a:solidFill>
                            <a:effectLst/>
                            <a:latin typeface="Cambria Math" panose="02040503050406030204" pitchFamily="18" charset="0"/>
                            <a:ea typeface="+mn-ea"/>
                            <a:cs typeface="+mn-cs"/>
                          </a:rPr>
                          <m:t>2</m:t>
                        </m:r>
                      </m:sub>
                    </m:sSub>
                    <m:r>
                      <a:rPr lang="en-US" altLang="zh-CN" sz="1800" i="1" kern="1200">
                        <a:solidFill>
                          <a:schemeClr val="dk1"/>
                        </a:solidFill>
                        <a:effectLst/>
                        <a:latin typeface="Cambria Math" panose="02040503050406030204" pitchFamily="18" charset="0"/>
                        <a:ea typeface="+mn-ea"/>
                        <a:cs typeface="+mn-cs"/>
                      </a:rPr>
                      <m:t>)|</m:t>
                    </m:r>
                  </m:oMath>
                </a14:m>
                <a:r>
                  <a:rPr kumimoji="1" lang="zh-CN" altLang="en-US" dirty="0"/>
                  <a:t>为</a:t>
                </a:r>
                <a:r>
                  <a:rPr kumimoji="1" lang="en-US" altLang="zh-CN" dirty="0"/>
                  <a:t>Join</a:t>
                </a:r>
                <a:r>
                  <a:rPr kumimoji="1" lang="zh-CN" altLang="en-US" dirty="0"/>
                  <a:t>查询的查询规模</a:t>
                </a:r>
                <a:endParaRPr kumimoji="1" lang="en-US" altLang="zh-CN" dirty="0"/>
              </a:p>
            </p:txBody>
          </p:sp>
        </mc:Choice>
        <mc:Fallback xmlns="">
          <p:sp>
            <p:nvSpPr>
              <p:cNvPr id="25" name="文本框 24">
                <a:extLst>
                  <a:ext uri="{FF2B5EF4-FFF2-40B4-BE49-F238E27FC236}">
                    <a16:creationId xmlns:a16="http://schemas.microsoft.com/office/drawing/2014/main" id="{2FEC7E81-A53D-D54F-90F2-3FB5FCC4F737}"/>
                  </a:ext>
                </a:extLst>
              </p:cNvPr>
              <p:cNvSpPr txBox="1">
                <a:spLocks noRot="1" noChangeAspect="1" noMove="1" noResize="1" noEditPoints="1" noAdjustHandles="1" noChangeArrowheads="1" noChangeShapeType="1" noTextEdit="1"/>
              </p:cNvSpPr>
              <p:nvPr/>
            </p:nvSpPr>
            <p:spPr>
              <a:xfrm>
                <a:off x="1901096" y="1017632"/>
                <a:ext cx="6045556" cy="1796004"/>
              </a:xfrm>
              <a:prstGeom prst="rect">
                <a:avLst/>
              </a:prstGeom>
              <a:blipFill>
                <a:blip r:embed="rId5"/>
                <a:stretch>
                  <a:fillRect l="-629" b="-140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graphicFrame>
            <p:nvGraphicFramePr>
              <p:cNvPr id="26" name="表格 3">
                <a:extLst>
                  <a:ext uri="{FF2B5EF4-FFF2-40B4-BE49-F238E27FC236}">
                    <a16:creationId xmlns:a16="http://schemas.microsoft.com/office/drawing/2014/main" id="{19751440-EDE5-2F48-A237-1DE13358FF2B}"/>
                  </a:ext>
                </a:extLst>
              </p:cNvPr>
              <p:cNvGraphicFramePr>
                <a:graphicFrameLocks noGrp="1"/>
              </p:cNvGraphicFramePr>
              <p:nvPr>
                <p:extLst>
                  <p:ext uri="{D42A27DB-BD31-4B8C-83A1-F6EECF244321}">
                    <p14:modId xmlns:p14="http://schemas.microsoft.com/office/powerpoint/2010/main" val="3496421400"/>
                  </p:ext>
                </p:extLst>
              </p:nvPr>
            </p:nvGraphicFramePr>
            <p:xfrm>
              <a:off x="1901096" y="3161758"/>
              <a:ext cx="5558490" cy="2722569"/>
            </p:xfrm>
            <a:graphic>
              <a:graphicData uri="http://schemas.openxmlformats.org/drawingml/2006/table">
                <a:tbl>
                  <a:tblPr firstRow="1" bandRow="1">
                    <a:tableStyleId>{5C22544A-7EE6-4342-B048-85BDC9FD1C3A}</a:tableStyleId>
                  </a:tblPr>
                  <a:tblGrid>
                    <a:gridCol w="2637186">
                      <a:extLst>
                        <a:ext uri="{9D8B030D-6E8A-4147-A177-3AD203B41FA5}">
                          <a16:colId xmlns:a16="http://schemas.microsoft.com/office/drawing/2014/main" val="2382344741"/>
                        </a:ext>
                      </a:extLst>
                    </a:gridCol>
                    <a:gridCol w="2921304">
                      <a:extLst>
                        <a:ext uri="{9D8B030D-6E8A-4147-A177-3AD203B41FA5}">
                          <a16:colId xmlns:a16="http://schemas.microsoft.com/office/drawing/2014/main" val="2172462336"/>
                        </a:ext>
                      </a:extLst>
                    </a:gridCol>
                  </a:tblGrid>
                  <a:tr h="673626">
                    <a:tc>
                      <a:txBody>
                        <a:bodyPr/>
                        <a:lstStyle/>
                        <a:p>
                          <a:pPr algn="ctr"/>
                          <a:r>
                            <a:rPr lang="zh-CN" altLang="en-US" dirty="0">
                              <a:solidFill>
                                <a:schemeClr val="tx1"/>
                              </a:solidFill>
                            </a:rPr>
                            <a:t>开销类型</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zh-CN" altLang="en-US" dirty="0">
                              <a:solidFill>
                                <a:schemeClr val="tx1"/>
                              </a:solidFill>
                            </a:rPr>
                            <a:t>开销复杂度</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962605326"/>
                      </a:ext>
                    </a:extLst>
                  </a:tr>
                  <a:tr h="682981">
                    <a:tc>
                      <a:txBody>
                        <a:bodyPr/>
                        <a:lstStyle/>
                        <a:p>
                          <a:r>
                            <a:rPr lang="zh-CN" altLang="en-US" dirty="0"/>
                            <a:t>存储开销</a:t>
                          </a:r>
                          <a:r>
                            <a:rPr lang="en-US" altLang="zh-CN" dirty="0"/>
                            <a:t>/</a:t>
                          </a:r>
                          <a:r>
                            <a:rPr lang="zh-CN" altLang="en-US" dirty="0"/>
                            <a:t>表</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14:m>
                            <m:oMath xmlns:m="http://schemas.openxmlformats.org/officeDocument/2006/math">
                              <m:r>
                                <a:rPr lang="en-US" altLang="zh-CN" sz="1800" b="0" i="1" kern="1200" smtClean="0">
                                  <a:solidFill>
                                    <a:schemeClr val="dk1"/>
                                  </a:solidFill>
                                  <a:effectLst/>
                                  <a:latin typeface="Cambria Math" panose="02040503050406030204" pitchFamily="18" charset="0"/>
                                  <a:ea typeface="+mn-ea"/>
                                  <a:cs typeface="+mn-cs"/>
                                </a:rPr>
                                <m:t>𝑂</m:t>
                              </m:r>
                              <m:r>
                                <a:rPr lang="en-US" altLang="zh-CN" sz="1800" b="0" i="1" kern="1200" smtClean="0">
                                  <a:solidFill>
                                    <a:schemeClr val="dk1"/>
                                  </a:solidFill>
                                  <a:effectLst/>
                                  <a:latin typeface="Cambria Math" panose="02040503050406030204" pitchFamily="18" charset="0"/>
                                  <a:ea typeface="+mn-ea"/>
                                  <a:cs typeface="+mn-cs"/>
                                </a:rPr>
                                <m:t>(</m:t>
                              </m:r>
                              <m:r>
                                <a:rPr lang="en-US" altLang="zh-CN" sz="1800" i="1" kern="1200">
                                  <a:solidFill>
                                    <a:schemeClr val="dk1"/>
                                  </a:solidFill>
                                  <a:effectLst/>
                                  <a:latin typeface="Cambria Math" panose="02040503050406030204" pitchFamily="18" charset="0"/>
                                  <a:ea typeface="+mn-ea"/>
                                  <a:cs typeface="+mn-cs"/>
                                </a:rPr>
                                <m:t>𝑚</m:t>
                              </m:r>
                              <m:r>
                                <a:rPr lang="en-US" altLang="zh-CN" sz="1800" i="1" kern="1200">
                                  <a:solidFill>
                                    <a:schemeClr val="dk1"/>
                                  </a:solidFill>
                                  <a:effectLst/>
                                  <a:latin typeface="Cambria Math" panose="02040503050406030204" pitchFamily="18" charset="0"/>
                                  <a:ea typeface="+mn-ea"/>
                                  <a:cs typeface="+mn-cs"/>
                                </a:rPr>
                                <m:t>∗</m:t>
                              </m:r>
                              <m:r>
                                <a:rPr lang="en-US" altLang="zh-CN" sz="1800" i="1" kern="1200">
                                  <a:solidFill>
                                    <a:schemeClr val="dk1"/>
                                  </a:solidFill>
                                  <a:effectLst/>
                                  <a:latin typeface="Cambria Math" panose="02040503050406030204" pitchFamily="18" charset="0"/>
                                  <a:ea typeface="+mn-ea"/>
                                  <a:cs typeface="+mn-cs"/>
                                </a:rPr>
                                <m:t>𝑛</m:t>
                              </m:r>
                              <m:r>
                                <a:rPr lang="en-US" altLang="zh-CN" sz="1800" i="1" kern="1200">
                                  <a:solidFill>
                                    <a:schemeClr val="dk1"/>
                                  </a:solidFill>
                                  <a:effectLst/>
                                  <a:latin typeface="Cambria Math" panose="02040503050406030204" pitchFamily="18" charset="0"/>
                                  <a:ea typeface="+mn-ea"/>
                                  <a:cs typeface="+mn-cs"/>
                                </a:rPr>
                                <m:t>∗</m:t>
                              </m:r>
                              <m:r>
                                <a:rPr lang="en-US" altLang="zh-CN" sz="1800" i="1" kern="1200">
                                  <a:solidFill>
                                    <a:schemeClr val="dk1"/>
                                  </a:solidFill>
                                  <a:effectLst/>
                                  <a:latin typeface="Cambria Math" panose="02040503050406030204" pitchFamily="18" charset="0"/>
                                  <a:ea typeface="+mn-ea"/>
                                  <a:cs typeface="+mn-cs"/>
                                </a:rPr>
                                <m:t>𝑇</m:t>
                              </m:r>
                              <m:r>
                                <a:rPr lang="en-US" altLang="zh-CN" sz="1800" b="0" i="1" kern="1200" smtClean="0">
                                  <a:solidFill>
                                    <a:schemeClr val="dk1"/>
                                  </a:solidFill>
                                  <a:effectLst/>
                                  <a:latin typeface="Cambria Math" panose="02040503050406030204" pitchFamily="18" charset="0"/>
                                  <a:ea typeface="+mn-ea"/>
                                  <a:cs typeface="+mn-cs"/>
                                </a:rPr>
                                <m:t>)</m:t>
                              </m:r>
                            </m:oMath>
                          </a14:m>
                          <a:r>
                            <a:rPr lang="zh-CN" altLang="zh-CN" dirty="0">
                              <a:effectLst/>
                            </a:rPr>
                            <a:t> </a:t>
                          </a:r>
                          <a:endParaRPr lang="zh-CN" altLang="en-US" dirty="0"/>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54223142"/>
                      </a:ext>
                    </a:extLst>
                  </a:tr>
                  <a:tr h="682981">
                    <a:tc>
                      <a:txBody>
                        <a:bodyPr/>
                        <a:lstStyle/>
                        <a:p>
                          <a:r>
                            <a:rPr lang="zh-CN" altLang="en-US" dirty="0"/>
                            <a:t>查询计算开销</a:t>
                          </a:r>
                          <a:r>
                            <a:rPr lang="en-US" altLang="zh-CN" dirty="0"/>
                            <a:t>/</a:t>
                          </a:r>
                          <a:r>
                            <a:rPr lang="zh-CN" altLang="en-US" dirty="0"/>
                            <a:t>查询</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14:m>
                            <m:oMath xmlns:m="http://schemas.openxmlformats.org/officeDocument/2006/math">
                              <m:r>
                                <a:rPr lang="en-US" altLang="zh-CN" sz="1800" i="1" kern="1200" smtClean="0">
                                  <a:solidFill>
                                    <a:schemeClr val="dk1"/>
                                  </a:solidFill>
                                  <a:effectLst/>
                                  <a:latin typeface="Cambria Math" panose="02040503050406030204" pitchFamily="18" charset="0"/>
                                  <a:ea typeface="+mn-ea"/>
                                  <a:cs typeface="+mn-cs"/>
                                </a:rPr>
                                <m:t>𝑂</m:t>
                              </m:r>
                              <m:r>
                                <a:rPr lang="en-US" altLang="zh-CN" sz="1800" i="1" kern="1200" smtClean="0">
                                  <a:solidFill>
                                    <a:schemeClr val="dk1"/>
                                  </a:solidFill>
                                  <a:effectLst/>
                                  <a:latin typeface="Cambria Math" panose="02040503050406030204" pitchFamily="18" charset="0"/>
                                  <a:ea typeface="+mn-ea"/>
                                  <a:cs typeface="+mn-cs"/>
                                </a:rPr>
                                <m:t>(|</m:t>
                              </m:r>
                              <m:r>
                                <a:rPr lang="en-US" altLang="zh-CN" sz="1800" i="1" kern="1200" smtClean="0">
                                  <a:solidFill>
                                    <a:schemeClr val="dk1"/>
                                  </a:solidFill>
                                  <a:effectLst/>
                                  <a:latin typeface="Cambria Math" panose="02040503050406030204" pitchFamily="18" charset="0"/>
                                  <a:ea typeface="+mn-ea"/>
                                  <a:cs typeface="+mn-cs"/>
                                </a:rPr>
                                <m:t>𝐷</m:t>
                              </m:r>
                              <m:sSub>
                                <m:sSubPr>
                                  <m:ctrlPr>
                                    <a:rPr lang="zh-CN" altLang="zh-CN" sz="1800" i="1" kern="1200">
                                      <a:solidFill>
                                        <a:schemeClr val="dk1"/>
                                      </a:solidFill>
                                      <a:effectLst/>
                                      <a:latin typeface="Cambria Math" panose="02040503050406030204" pitchFamily="18" charset="0"/>
                                      <a:ea typeface="+mn-ea"/>
                                      <a:cs typeface="+mn-cs"/>
                                    </a:rPr>
                                  </m:ctrlPr>
                                </m:sSubPr>
                                <m:e>
                                  <m:r>
                                    <a:rPr lang="en-US" altLang="zh-CN" sz="1800" i="1" kern="1200">
                                      <a:solidFill>
                                        <a:schemeClr val="dk1"/>
                                      </a:solidFill>
                                      <a:effectLst/>
                                      <a:latin typeface="Cambria Math" panose="02040503050406030204" pitchFamily="18" charset="0"/>
                                      <a:ea typeface="+mn-ea"/>
                                      <a:cs typeface="+mn-cs"/>
                                    </a:rPr>
                                    <m:t>𝐵</m:t>
                                  </m:r>
                                </m:e>
                                <m:sub>
                                  <m:r>
                                    <a:rPr lang="en-US" altLang="zh-CN" sz="1800" i="1" kern="1200">
                                      <a:solidFill>
                                        <a:schemeClr val="dk1"/>
                                      </a:solidFill>
                                      <a:effectLst/>
                                      <a:latin typeface="Cambria Math" panose="02040503050406030204" pitchFamily="18" charset="0"/>
                                      <a:ea typeface="+mn-ea"/>
                                      <a:cs typeface="+mn-cs"/>
                                    </a:rPr>
                                    <m:t>𝑖</m:t>
                                  </m:r>
                                </m:sub>
                              </m:sSub>
                              <m:r>
                                <a:rPr lang="en-US" altLang="zh-CN" sz="1800" i="1" kern="1200">
                                  <a:solidFill>
                                    <a:schemeClr val="dk1"/>
                                  </a:solidFill>
                                  <a:effectLst/>
                                  <a:latin typeface="Cambria Math" panose="02040503050406030204" pitchFamily="18" charset="0"/>
                                  <a:ea typeface="+mn-ea"/>
                                  <a:cs typeface="+mn-cs"/>
                                </a:rPr>
                                <m:t>(</m:t>
                              </m:r>
                              <m:sSub>
                                <m:sSubPr>
                                  <m:ctrlPr>
                                    <a:rPr lang="zh-CN" altLang="zh-CN" sz="1800" i="1" kern="1200">
                                      <a:solidFill>
                                        <a:schemeClr val="dk1"/>
                                      </a:solidFill>
                                      <a:effectLst/>
                                      <a:latin typeface="Cambria Math" panose="02040503050406030204" pitchFamily="18" charset="0"/>
                                      <a:ea typeface="+mn-ea"/>
                                      <a:cs typeface="+mn-cs"/>
                                    </a:rPr>
                                  </m:ctrlPr>
                                </m:sSubPr>
                                <m:e>
                                  <m:r>
                                    <a:rPr lang="en-US" altLang="zh-CN" sz="1800" i="1" kern="1200">
                                      <a:solidFill>
                                        <a:schemeClr val="dk1"/>
                                      </a:solidFill>
                                      <a:effectLst/>
                                      <a:latin typeface="Cambria Math" panose="02040503050406030204" pitchFamily="18" charset="0"/>
                                      <a:ea typeface="+mn-ea"/>
                                      <a:cs typeface="+mn-cs"/>
                                    </a:rPr>
                                    <m:t>𝑤</m:t>
                                  </m:r>
                                </m:e>
                                <m:sub>
                                  <m:r>
                                    <a:rPr lang="en-US" altLang="zh-CN" sz="1800" i="1" kern="1200">
                                      <a:solidFill>
                                        <a:schemeClr val="dk1"/>
                                      </a:solidFill>
                                      <a:effectLst/>
                                      <a:latin typeface="Cambria Math" panose="02040503050406030204" pitchFamily="18" charset="0"/>
                                      <a:ea typeface="+mn-ea"/>
                                      <a:cs typeface="+mn-cs"/>
                                    </a:rPr>
                                    <m:t>1</m:t>
                                  </m:r>
                                </m:sub>
                              </m:sSub>
                              <m:r>
                                <a:rPr lang="en-US" altLang="zh-CN" sz="1800" i="1" kern="1200">
                                  <a:solidFill>
                                    <a:schemeClr val="dk1"/>
                                  </a:solidFill>
                                  <a:effectLst/>
                                  <a:latin typeface="Cambria Math" panose="02040503050406030204" pitchFamily="18" charset="0"/>
                                  <a:ea typeface="+mn-ea"/>
                                  <a:cs typeface="+mn-cs"/>
                                </a:rPr>
                                <m:t>)|</m:t>
                              </m:r>
                              <m:r>
                                <a:rPr lang="zh-CN" altLang="en-US" sz="1800" i="1" kern="1200">
                                  <a:solidFill>
                                    <a:schemeClr val="dk1"/>
                                  </a:solidFill>
                                  <a:effectLst/>
                                  <a:latin typeface="Cambria Math" panose="02040503050406030204" pitchFamily="18" charset="0"/>
                                  <a:ea typeface="+mn-ea"/>
                                  <a:cs typeface="+mn-cs"/>
                                </a:rPr>
                                <m:t>∗</m:t>
                              </m:r>
                              <m:r>
                                <a:rPr lang="en-US" altLang="zh-CN" sz="1800" i="1" kern="1200">
                                  <a:solidFill>
                                    <a:schemeClr val="dk1"/>
                                  </a:solidFill>
                                  <a:effectLst/>
                                  <a:latin typeface="Cambria Math" panose="02040503050406030204" pitchFamily="18" charset="0"/>
                                  <a:ea typeface="+mn-ea"/>
                                  <a:cs typeface="+mn-cs"/>
                                </a:rPr>
                                <m:t>|</m:t>
                              </m:r>
                              <m:r>
                                <a:rPr lang="en-US" altLang="zh-CN" sz="1800" i="1" kern="1200">
                                  <a:solidFill>
                                    <a:schemeClr val="dk1"/>
                                  </a:solidFill>
                                  <a:effectLst/>
                                  <a:latin typeface="Cambria Math" panose="02040503050406030204" pitchFamily="18" charset="0"/>
                                  <a:ea typeface="+mn-ea"/>
                                  <a:cs typeface="+mn-cs"/>
                                </a:rPr>
                                <m:t>𝐷</m:t>
                              </m:r>
                              <m:sSub>
                                <m:sSubPr>
                                  <m:ctrlPr>
                                    <a:rPr lang="zh-CN" altLang="zh-CN" sz="1800" i="1" kern="1200">
                                      <a:solidFill>
                                        <a:schemeClr val="dk1"/>
                                      </a:solidFill>
                                      <a:effectLst/>
                                      <a:latin typeface="Cambria Math" panose="02040503050406030204" pitchFamily="18" charset="0"/>
                                      <a:ea typeface="+mn-ea"/>
                                      <a:cs typeface="+mn-cs"/>
                                    </a:rPr>
                                  </m:ctrlPr>
                                </m:sSubPr>
                                <m:e>
                                  <m:r>
                                    <a:rPr lang="en-US" altLang="zh-CN" sz="1800" i="1" kern="1200">
                                      <a:solidFill>
                                        <a:schemeClr val="dk1"/>
                                      </a:solidFill>
                                      <a:effectLst/>
                                      <a:latin typeface="Cambria Math" panose="02040503050406030204" pitchFamily="18" charset="0"/>
                                      <a:ea typeface="+mn-ea"/>
                                      <a:cs typeface="+mn-cs"/>
                                    </a:rPr>
                                    <m:t>𝐵</m:t>
                                  </m:r>
                                </m:e>
                                <m:sub>
                                  <m:r>
                                    <a:rPr lang="en-US" altLang="zh-CN" sz="1800" i="1" kern="1200">
                                      <a:solidFill>
                                        <a:schemeClr val="dk1"/>
                                      </a:solidFill>
                                      <a:effectLst/>
                                      <a:latin typeface="Cambria Math" panose="02040503050406030204" pitchFamily="18" charset="0"/>
                                      <a:ea typeface="+mn-ea"/>
                                      <a:cs typeface="+mn-cs"/>
                                    </a:rPr>
                                    <m:t>𝑗</m:t>
                                  </m:r>
                                </m:sub>
                              </m:sSub>
                              <m:r>
                                <a:rPr lang="en-US" altLang="zh-CN" sz="1800" i="1" kern="1200">
                                  <a:solidFill>
                                    <a:schemeClr val="dk1"/>
                                  </a:solidFill>
                                  <a:effectLst/>
                                  <a:latin typeface="Cambria Math" panose="02040503050406030204" pitchFamily="18" charset="0"/>
                                  <a:ea typeface="+mn-ea"/>
                                  <a:cs typeface="+mn-cs"/>
                                </a:rPr>
                                <m:t>(</m:t>
                              </m:r>
                              <m:sSub>
                                <m:sSubPr>
                                  <m:ctrlPr>
                                    <a:rPr lang="zh-CN" altLang="zh-CN" sz="1800" i="1" kern="1200">
                                      <a:solidFill>
                                        <a:schemeClr val="dk1"/>
                                      </a:solidFill>
                                      <a:effectLst/>
                                      <a:latin typeface="Cambria Math" panose="02040503050406030204" pitchFamily="18" charset="0"/>
                                      <a:ea typeface="+mn-ea"/>
                                      <a:cs typeface="+mn-cs"/>
                                    </a:rPr>
                                  </m:ctrlPr>
                                </m:sSubPr>
                                <m:e>
                                  <m:r>
                                    <a:rPr lang="en-US" altLang="zh-CN" sz="1800" i="1" kern="1200">
                                      <a:solidFill>
                                        <a:schemeClr val="dk1"/>
                                      </a:solidFill>
                                      <a:effectLst/>
                                      <a:latin typeface="Cambria Math" panose="02040503050406030204" pitchFamily="18" charset="0"/>
                                      <a:ea typeface="+mn-ea"/>
                                      <a:cs typeface="+mn-cs"/>
                                    </a:rPr>
                                    <m:t>𝑤</m:t>
                                  </m:r>
                                </m:e>
                                <m:sub>
                                  <m:r>
                                    <a:rPr lang="en-US" altLang="zh-CN" sz="1800" i="1" kern="1200">
                                      <a:solidFill>
                                        <a:schemeClr val="dk1"/>
                                      </a:solidFill>
                                      <a:effectLst/>
                                      <a:latin typeface="Cambria Math" panose="02040503050406030204" pitchFamily="18" charset="0"/>
                                      <a:ea typeface="+mn-ea"/>
                                      <a:cs typeface="+mn-cs"/>
                                    </a:rPr>
                                    <m:t>2</m:t>
                                  </m:r>
                                </m:sub>
                              </m:sSub>
                              <m:r>
                                <a:rPr lang="en-US" altLang="zh-CN" sz="1800" i="1" kern="1200">
                                  <a:solidFill>
                                    <a:schemeClr val="dk1"/>
                                  </a:solidFill>
                                  <a:effectLst/>
                                  <a:latin typeface="Cambria Math" panose="02040503050406030204" pitchFamily="18" charset="0"/>
                                  <a:ea typeface="+mn-ea"/>
                                  <a:cs typeface="+mn-cs"/>
                                </a:rPr>
                                <m:t>)|)</m:t>
                              </m:r>
                            </m:oMath>
                          </a14:m>
                          <a:r>
                            <a:rPr lang="zh-CN" altLang="zh-CN" dirty="0">
                              <a:effectLst/>
                            </a:rPr>
                            <a:t> </a:t>
                          </a:r>
                          <a:endParaRPr lang="zh-CN" altLang="en-US" dirty="0"/>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832277571"/>
                      </a:ext>
                    </a:extLst>
                  </a:tr>
                  <a:tr h="682981">
                    <a:tc>
                      <a:txBody>
                        <a:bodyPr/>
                        <a:lstStyle/>
                        <a:p>
                          <a:r>
                            <a:rPr lang="zh-CN" altLang="en-US" dirty="0"/>
                            <a:t>令牌分发通信开销</a:t>
                          </a:r>
                          <a:r>
                            <a:rPr lang="en-US" altLang="zh-CN" dirty="0"/>
                            <a:t>/</a:t>
                          </a:r>
                          <a:r>
                            <a:rPr lang="zh-CN" altLang="en-US" dirty="0"/>
                            <a:t>查询</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14:m>
                            <m:oMath xmlns:m="http://schemas.openxmlformats.org/officeDocument/2006/math">
                              <m:r>
                                <a:rPr lang="zh-CN" altLang="zh-CN" sz="1800" i="1" kern="1200" smtClean="0">
                                  <a:solidFill>
                                    <a:schemeClr val="dk1"/>
                                  </a:solidFill>
                                  <a:effectLst/>
                                  <a:latin typeface="Cambria Math" panose="02040503050406030204" pitchFamily="18" charset="0"/>
                                  <a:ea typeface="+mn-ea"/>
                                  <a:cs typeface="+mn-cs"/>
                                </a:rPr>
                                <m:t> </m:t>
                              </m:r>
                              <m:r>
                                <a:rPr lang="en-US" altLang="zh-CN" sz="1800" i="1" kern="1200">
                                  <a:solidFill>
                                    <a:schemeClr val="dk1"/>
                                  </a:solidFill>
                                  <a:effectLst/>
                                  <a:latin typeface="Cambria Math" panose="02040503050406030204" pitchFamily="18" charset="0"/>
                                  <a:ea typeface="+mn-ea"/>
                                  <a:cs typeface="+mn-cs"/>
                                </a:rPr>
                                <m:t>𝑂</m:t>
                              </m:r>
                              <m:d>
                                <m:dPr>
                                  <m:ctrlPr>
                                    <a:rPr lang="zh-CN" altLang="zh-CN" sz="1800" i="1" kern="1200">
                                      <a:solidFill>
                                        <a:schemeClr val="dk1"/>
                                      </a:solidFill>
                                      <a:effectLst/>
                                      <a:latin typeface="Cambria Math" panose="02040503050406030204" pitchFamily="18" charset="0"/>
                                      <a:ea typeface="+mn-ea"/>
                                      <a:cs typeface="+mn-cs"/>
                                    </a:rPr>
                                  </m:ctrlPr>
                                </m:dPr>
                                <m:e>
                                  <m:r>
                                    <a:rPr lang="en-US" altLang="zh-CN" sz="1800" b="0" i="1" kern="1200" smtClean="0">
                                      <a:solidFill>
                                        <a:schemeClr val="dk1"/>
                                      </a:solidFill>
                                      <a:effectLst/>
                                      <a:latin typeface="Cambria Math" panose="02040503050406030204" pitchFamily="18" charset="0"/>
                                      <a:ea typeface="+mn-ea"/>
                                      <a:cs typeface="+mn-cs"/>
                                    </a:rPr>
                                    <m:t>1</m:t>
                                  </m:r>
                                </m:e>
                              </m:d>
                            </m:oMath>
                          </a14:m>
                          <a:r>
                            <a:rPr lang="zh-CN" altLang="zh-CN" dirty="0">
                              <a:effectLst/>
                            </a:rPr>
                            <a:t> </a:t>
                          </a:r>
                          <a:endParaRPr lang="zh-CN" altLang="en-US" dirty="0"/>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61825668"/>
                      </a:ext>
                    </a:extLst>
                  </a:tr>
                </a:tbl>
              </a:graphicData>
            </a:graphic>
          </p:graphicFrame>
        </mc:Choice>
        <mc:Fallback xmlns="">
          <p:graphicFrame>
            <p:nvGraphicFramePr>
              <p:cNvPr id="26" name="表格 3">
                <a:extLst>
                  <a:ext uri="{FF2B5EF4-FFF2-40B4-BE49-F238E27FC236}">
                    <a16:creationId xmlns:a16="http://schemas.microsoft.com/office/drawing/2014/main" id="{19751440-EDE5-2F48-A237-1DE13358FF2B}"/>
                  </a:ext>
                </a:extLst>
              </p:cNvPr>
              <p:cNvGraphicFramePr>
                <a:graphicFrameLocks noGrp="1"/>
              </p:cNvGraphicFramePr>
              <p:nvPr>
                <p:extLst>
                  <p:ext uri="{D42A27DB-BD31-4B8C-83A1-F6EECF244321}">
                    <p14:modId xmlns:p14="http://schemas.microsoft.com/office/powerpoint/2010/main" val="3496421400"/>
                  </p:ext>
                </p:extLst>
              </p:nvPr>
            </p:nvGraphicFramePr>
            <p:xfrm>
              <a:off x="1901096" y="3161758"/>
              <a:ext cx="5558490" cy="2722569"/>
            </p:xfrm>
            <a:graphic>
              <a:graphicData uri="http://schemas.openxmlformats.org/drawingml/2006/table">
                <a:tbl>
                  <a:tblPr firstRow="1" bandRow="1">
                    <a:tableStyleId>{5C22544A-7EE6-4342-B048-85BDC9FD1C3A}</a:tableStyleId>
                  </a:tblPr>
                  <a:tblGrid>
                    <a:gridCol w="2637186">
                      <a:extLst>
                        <a:ext uri="{9D8B030D-6E8A-4147-A177-3AD203B41FA5}">
                          <a16:colId xmlns:a16="http://schemas.microsoft.com/office/drawing/2014/main" val="2382344741"/>
                        </a:ext>
                      </a:extLst>
                    </a:gridCol>
                    <a:gridCol w="2921304">
                      <a:extLst>
                        <a:ext uri="{9D8B030D-6E8A-4147-A177-3AD203B41FA5}">
                          <a16:colId xmlns:a16="http://schemas.microsoft.com/office/drawing/2014/main" val="2172462336"/>
                        </a:ext>
                      </a:extLst>
                    </a:gridCol>
                  </a:tblGrid>
                  <a:tr h="673626">
                    <a:tc>
                      <a:txBody>
                        <a:bodyPr/>
                        <a:lstStyle/>
                        <a:p>
                          <a:pPr algn="ctr"/>
                          <a:r>
                            <a:rPr lang="zh-CN" altLang="en-US" dirty="0">
                              <a:solidFill>
                                <a:schemeClr val="tx1"/>
                              </a:solidFill>
                            </a:rPr>
                            <a:t>开销类型</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zh-CN" altLang="en-US" dirty="0">
                              <a:solidFill>
                                <a:schemeClr val="tx1"/>
                              </a:solidFill>
                            </a:rPr>
                            <a:t>开销复杂度</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962605326"/>
                      </a:ext>
                    </a:extLst>
                  </a:tr>
                  <a:tr h="682981">
                    <a:tc>
                      <a:txBody>
                        <a:bodyPr/>
                        <a:lstStyle/>
                        <a:p>
                          <a:r>
                            <a:rPr lang="zh-CN" altLang="en-US" dirty="0"/>
                            <a:t>存储开销</a:t>
                          </a:r>
                          <a:r>
                            <a:rPr lang="en-US" altLang="zh-CN" dirty="0"/>
                            <a:t>/</a:t>
                          </a:r>
                          <a:r>
                            <a:rPr lang="zh-CN" altLang="en-US" dirty="0"/>
                            <a:t>表</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6"/>
                          <a:stretch>
                            <a:fillRect l="-90476" t="-96364" r="-433" b="-198182"/>
                          </a:stretch>
                        </a:blipFill>
                      </a:tcPr>
                    </a:tc>
                    <a:extLst>
                      <a:ext uri="{0D108BD9-81ED-4DB2-BD59-A6C34878D82A}">
                        <a16:rowId xmlns:a16="http://schemas.microsoft.com/office/drawing/2014/main" val="1854223142"/>
                      </a:ext>
                    </a:extLst>
                  </a:tr>
                  <a:tr h="682981">
                    <a:tc>
                      <a:txBody>
                        <a:bodyPr/>
                        <a:lstStyle/>
                        <a:p>
                          <a:r>
                            <a:rPr lang="zh-CN" altLang="en-US" dirty="0"/>
                            <a:t>查询计算开销</a:t>
                          </a:r>
                          <a:r>
                            <a:rPr lang="en-US" altLang="zh-CN" dirty="0"/>
                            <a:t>/</a:t>
                          </a:r>
                          <a:r>
                            <a:rPr lang="zh-CN" altLang="en-US" dirty="0"/>
                            <a:t>查询</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6"/>
                          <a:stretch>
                            <a:fillRect l="-90476" t="-200000" r="-433" b="-101852"/>
                          </a:stretch>
                        </a:blipFill>
                      </a:tcPr>
                    </a:tc>
                    <a:extLst>
                      <a:ext uri="{0D108BD9-81ED-4DB2-BD59-A6C34878D82A}">
                        <a16:rowId xmlns:a16="http://schemas.microsoft.com/office/drawing/2014/main" val="3832277571"/>
                      </a:ext>
                    </a:extLst>
                  </a:tr>
                  <a:tr h="682981">
                    <a:tc>
                      <a:txBody>
                        <a:bodyPr/>
                        <a:lstStyle/>
                        <a:p>
                          <a:r>
                            <a:rPr lang="zh-CN" altLang="en-US" dirty="0"/>
                            <a:t>令牌分发通信开销</a:t>
                          </a:r>
                          <a:r>
                            <a:rPr lang="en-US" altLang="zh-CN" dirty="0"/>
                            <a:t>/</a:t>
                          </a:r>
                          <a:r>
                            <a:rPr lang="zh-CN" altLang="en-US" dirty="0"/>
                            <a:t>查询</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6"/>
                          <a:stretch>
                            <a:fillRect l="-90476" t="-300000" r="-433" b="-1852"/>
                          </a:stretch>
                        </a:blipFill>
                      </a:tcPr>
                    </a:tc>
                    <a:extLst>
                      <a:ext uri="{0D108BD9-81ED-4DB2-BD59-A6C34878D82A}">
                        <a16:rowId xmlns:a16="http://schemas.microsoft.com/office/drawing/2014/main" val="2361825668"/>
                      </a:ext>
                    </a:extLst>
                  </a:tr>
                </a:tbl>
              </a:graphicData>
            </a:graphic>
          </p:graphicFrame>
        </mc:Fallback>
      </mc:AlternateContent>
      <p:grpSp>
        <p:nvGrpSpPr>
          <p:cNvPr id="43" name="组合 42">
            <a:extLst>
              <a:ext uri="{FF2B5EF4-FFF2-40B4-BE49-F238E27FC236}">
                <a16:creationId xmlns:a16="http://schemas.microsoft.com/office/drawing/2014/main" id="{3576063A-01D4-A149-A461-7DF45455BDE5}"/>
              </a:ext>
            </a:extLst>
          </p:cNvPr>
          <p:cNvGrpSpPr/>
          <p:nvPr/>
        </p:nvGrpSpPr>
        <p:grpSpPr>
          <a:xfrm>
            <a:off x="210415" y="345715"/>
            <a:ext cx="1385458" cy="1385458"/>
            <a:chOff x="5372911" y="2138708"/>
            <a:chExt cx="1446178" cy="1446178"/>
          </a:xfrm>
        </p:grpSpPr>
        <p:sp>
          <p:nvSpPr>
            <p:cNvPr id="50" name="椭圆 49">
              <a:extLst>
                <a:ext uri="{FF2B5EF4-FFF2-40B4-BE49-F238E27FC236}">
                  <a16:creationId xmlns:a16="http://schemas.microsoft.com/office/drawing/2014/main" id="{361A648B-A046-BC4D-B6F7-A76E6ADCE014}"/>
                </a:ext>
              </a:extLst>
            </p:cNvPr>
            <p:cNvSpPr/>
            <p:nvPr/>
          </p:nvSpPr>
          <p:spPr>
            <a:xfrm>
              <a:off x="5372911" y="2138708"/>
              <a:ext cx="1446178" cy="144617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Freeform 49">
              <a:extLst>
                <a:ext uri="{FF2B5EF4-FFF2-40B4-BE49-F238E27FC236}">
                  <a16:creationId xmlns:a16="http://schemas.microsoft.com/office/drawing/2014/main" id="{8A502E56-F686-5E46-B152-F0994568C0BB}"/>
                </a:ext>
              </a:extLst>
            </p:cNvPr>
            <p:cNvSpPr>
              <a:spLocks noEditPoints="1"/>
            </p:cNvSpPr>
            <p:nvPr/>
          </p:nvSpPr>
          <p:spPr bwMode="auto">
            <a:xfrm>
              <a:off x="5462587" y="2202309"/>
              <a:ext cx="1266826" cy="1318976"/>
            </a:xfrm>
            <a:custGeom>
              <a:avLst/>
              <a:gdLst>
                <a:gd name="T0" fmla="*/ 2600 w 2600"/>
                <a:gd name="T1" fmla="*/ 1441 h 2707"/>
                <a:gd name="T2" fmla="*/ 2593 w 2600"/>
                <a:gd name="T3" fmla="*/ 1460 h 2707"/>
                <a:gd name="T4" fmla="*/ 2264 w 2600"/>
                <a:gd name="T5" fmla="*/ 2235 h 2707"/>
                <a:gd name="T6" fmla="*/ 1548 w 2600"/>
                <a:gd name="T7" fmla="*/ 2643 h 2707"/>
                <a:gd name="T8" fmla="*/ 620 w 2600"/>
                <a:gd name="T9" fmla="*/ 2475 h 2707"/>
                <a:gd name="T10" fmla="*/ 47 w 2600"/>
                <a:gd name="T11" fmla="*/ 1714 h 2707"/>
                <a:gd name="T12" fmla="*/ 4 w 2600"/>
                <a:gd name="T13" fmla="*/ 1458 h 2707"/>
                <a:gd name="T14" fmla="*/ 0 w 2600"/>
                <a:gd name="T15" fmla="*/ 1437 h 2707"/>
                <a:gd name="T16" fmla="*/ 0 w 2600"/>
                <a:gd name="T17" fmla="*/ 1301 h 2707"/>
                <a:gd name="T18" fmla="*/ 4 w 2600"/>
                <a:gd name="T19" fmla="*/ 1284 h 2707"/>
                <a:gd name="T20" fmla="*/ 17 w 2600"/>
                <a:gd name="T21" fmla="*/ 1161 h 2707"/>
                <a:gd name="T22" fmla="*/ 291 w 2600"/>
                <a:gd name="T23" fmla="*/ 555 h 2707"/>
                <a:gd name="T24" fmla="*/ 1573 w 2600"/>
                <a:gd name="T25" fmla="*/ 104 h 2707"/>
                <a:gd name="T26" fmla="*/ 2593 w 2600"/>
                <a:gd name="T27" fmla="*/ 1280 h 2707"/>
                <a:gd name="T28" fmla="*/ 2600 w 2600"/>
                <a:gd name="T29" fmla="*/ 1297 h 2707"/>
                <a:gd name="T30" fmla="*/ 2600 w 2600"/>
                <a:gd name="T31" fmla="*/ 1441 h 2707"/>
                <a:gd name="T32" fmla="*/ 2290 w 2600"/>
                <a:gd name="T33" fmla="*/ 1337 h 2707"/>
                <a:gd name="T34" fmla="*/ 1345 w 2600"/>
                <a:gd name="T35" fmla="*/ 390 h 2707"/>
                <a:gd name="T36" fmla="*/ 693 w 2600"/>
                <a:gd name="T37" fmla="*/ 597 h 2707"/>
                <a:gd name="T38" fmla="*/ 307 w 2600"/>
                <a:gd name="T39" fmla="*/ 1329 h 2707"/>
                <a:gd name="T40" fmla="*/ 145 w 2600"/>
                <a:gd name="T41" fmla="*/ 1198 h 2707"/>
                <a:gd name="T42" fmla="*/ 152 w 2600"/>
                <a:gd name="T43" fmla="*/ 1277 h 2707"/>
                <a:gd name="T44" fmla="*/ 287 w 2600"/>
                <a:gd name="T45" fmla="*/ 1500 h 2707"/>
                <a:gd name="T46" fmla="*/ 323 w 2600"/>
                <a:gd name="T47" fmla="*/ 1561 h 2707"/>
                <a:gd name="T48" fmla="*/ 324 w 2600"/>
                <a:gd name="T49" fmla="*/ 1575 h 2707"/>
                <a:gd name="T50" fmla="*/ 324 w 2600"/>
                <a:gd name="T51" fmla="*/ 1825 h 2707"/>
                <a:gd name="T52" fmla="*/ 324 w 2600"/>
                <a:gd name="T53" fmla="*/ 1844 h 2707"/>
                <a:gd name="T54" fmla="*/ 269 w 2600"/>
                <a:gd name="T55" fmla="*/ 1879 h 2707"/>
                <a:gd name="T56" fmla="*/ 240 w 2600"/>
                <a:gd name="T57" fmla="*/ 1927 h 2707"/>
                <a:gd name="T58" fmla="*/ 189 w 2600"/>
                <a:gd name="T59" fmla="*/ 1955 h 2707"/>
                <a:gd name="T60" fmla="*/ 245 w 2600"/>
                <a:gd name="T61" fmla="*/ 2047 h 2707"/>
                <a:gd name="T62" fmla="*/ 272 w 2600"/>
                <a:gd name="T63" fmla="*/ 2062 h 2707"/>
                <a:gd name="T64" fmla="*/ 560 w 2600"/>
                <a:gd name="T65" fmla="*/ 2061 h 2707"/>
                <a:gd name="T66" fmla="*/ 592 w 2600"/>
                <a:gd name="T67" fmla="*/ 2074 h 2707"/>
                <a:gd name="T68" fmla="*/ 674 w 2600"/>
                <a:gd name="T69" fmla="*/ 2149 h 2707"/>
                <a:gd name="T70" fmla="*/ 1450 w 2600"/>
                <a:gd name="T71" fmla="*/ 2359 h 2707"/>
                <a:gd name="T72" fmla="*/ 2004 w 2600"/>
                <a:gd name="T73" fmla="*/ 2075 h 2707"/>
                <a:gd name="T74" fmla="*/ 2038 w 2600"/>
                <a:gd name="T75" fmla="*/ 2061 h 2707"/>
                <a:gd name="T76" fmla="*/ 2350 w 2600"/>
                <a:gd name="T77" fmla="*/ 2062 h 2707"/>
                <a:gd name="T78" fmla="*/ 2375 w 2600"/>
                <a:gd name="T79" fmla="*/ 2048 h 2707"/>
                <a:gd name="T80" fmla="*/ 2406 w 2600"/>
                <a:gd name="T81" fmla="*/ 1992 h 2707"/>
                <a:gd name="T82" fmla="*/ 2405 w 2600"/>
                <a:gd name="T83" fmla="*/ 1965 h 2707"/>
                <a:gd name="T84" fmla="*/ 2350 w 2600"/>
                <a:gd name="T85" fmla="*/ 1889 h 2707"/>
                <a:gd name="T86" fmla="*/ 2275 w 2600"/>
                <a:gd name="T87" fmla="*/ 1849 h 2707"/>
                <a:gd name="T88" fmla="*/ 2268 w 2600"/>
                <a:gd name="T89" fmla="*/ 1847 h 2707"/>
                <a:gd name="T90" fmla="*/ 2268 w 2600"/>
                <a:gd name="T91" fmla="*/ 1646 h 2707"/>
                <a:gd name="T92" fmla="*/ 2278 w 2600"/>
                <a:gd name="T93" fmla="*/ 1533 h 2707"/>
                <a:gd name="T94" fmla="*/ 2313 w 2600"/>
                <a:gd name="T95" fmla="*/ 1481 h 2707"/>
                <a:gd name="T96" fmla="*/ 2450 w 2600"/>
                <a:gd name="T97" fmla="*/ 1214 h 2707"/>
                <a:gd name="T98" fmla="*/ 2290 w 2600"/>
                <a:gd name="T99" fmla="*/ 1337 h 27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600" h="2707">
                  <a:moveTo>
                    <a:pt x="2600" y="1441"/>
                  </a:moveTo>
                  <a:cubicBezTo>
                    <a:pt x="2598" y="1447"/>
                    <a:pt x="2593" y="1454"/>
                    <a:pt x="2593" y="1460"/>
                  </a:cubicBezTo>
                  <a:cubicBezTo>
                    <a:pt x="2571" y="1756"/>
                    <a:pt x="2461" y="2015"/>
                    <a:pt x="2264" y="2235"/>
                  </a:cubicBezTo>
                  <a:cubicBezTo>
                    <a:pt x="2071" y="2451"/>
                    <a:pt x="1832" y="2588"/>
                    <a:pt x="1548" y="2643"/>
                  </a:cubicBezTo>
                  <a:cubicBezTo>
                    <a:pt x="1218" y="2707"/>
                    <a:pt x="906" y="2652"/>
                    <a:pt x="620" y="2475"/>
                  </a:cubicBezTo>
                  <a:cubicBezTo>
                    <a:pt x="331" y="2297"/>
                    <a:pt x="140" y="2041"/>
                    <a:pt x="47" y="1714"/>
                  </a:cubicBezTo>
                  <a:cubicBezTo>
                    <a:pt x="23" y="1630"/>
                    <a:pt x="8" y="1545"/>
                    <a:pt x="4" y="1458"/>
                  </a:cubicBezTo>
                  <a:cubicBezTo>
                    <a:pt x="3" y="1451"/>
                    <a:pt x="1" y="1444"/>
                    <a:pt x="0" y="1437"/>
                  </a:cubicBezTo>
                  <a:cubicBezTo>
                    <a:pt x="0" y="1392"/>
                    <a:pt x="0" y="1346"/>
                    <a:pt x="0" y="1301"/>
                  </a:cubicBezTo>
                  <a:cubicBezTo>
                    <a:pt x="1" y="1295"/>
                    <a:pt x="3" y="1290"/>
                    <a:pt x="4" y="1284"/>
                  </a:cubicBezTo>
                  <a:cubicBezTo>
                    <a:pt x="8" y="1243"/>
                    <a:pt x="10" y="1201"/>
                    <a:pt x="17" y="1161"/>
                  </a:cubicBezTo>
                  <a:cubicBezTo>
                    <a:pt x="55" y="935"/>
                    <a:pt x="142" y="729"/>
                    <a:pt x="291" y="555"/>
                  </a:cubicBezTo>
                  <a:cubicBezTo>
                    <a:pt x="630" y="158"/>
                    <a:pt x="1061" y="0"/>
                    <a:pt x="1573" y="104"/>
                  </a:cubicBezTo>
                  <a:cubicBezTo>
                    <a:pt x="2147" y="221"/>
                    <a:pt x="2557" y="718"/>
                    <a:pt x="2593" y="1280"/>
                  </a:cubicBezTo>
                  <a:cubicBezTo>
                    <a:pt x="2593" y="1286"/>
                    <a:pt x="2598" y="1292"/>
                    <a:pt x="2600" y="1297"/>
                  </a:cubicBezTo>
                  <a:cubicBezTo>
                    <a:pt x="2600" y="1345"/>
                    <a:pt x="2600" y="1393"/>
                    <a:pt x="2600" y="1441"/>
                  </a:cubicBezTo>
                  <a:close/>
                  <a:moveTo>
                    <a:pt x="2290" y="1337"/>
                  </a:moveTo>
                  <a:cubicBezTo>
                    <a:pt x="2269" y="831"/>
                    <a:pt x="1859" y="414"/>
                    <a:pt x="1345" y="390"/>
                  </a:cubicBezTo>
                  <a:cubicBezTo>
                    <a:pt x="1103" y="379"/>
                    <a:pt x="883" y="447"/>
                    <a:pt x="693" y="597"/>
                  </a:cubicBezTo>
                  <a:cubicBezTo>
                    <a:pt x="456" y="782"/>
                    <a:pt x="330" y="1028"/>
                    <a:pt x="307" y="1329"/>
                  </a:cubicBezTo>
                  <a:cubicBezTo>
                    <a:pt x="241" y="1301"/>
                    <a:pt x="195" y="1252"/>
                    <a:pt x="145" y="1198"/>
                  </a:cubicBezTo>
                  <a:cubicBezTo>
                    <a:pt x="148" y="1228"/>
                    <a:pt x="149" y="1253"/>
                    <a:pt x="152" y="1277"/>
                  </a:cubicBezTo>
                  <a:cubicBezTo>
                    <a:pt x="165" y="1370"/>
                    <a:pt x="206" y="1448"/>
                    <a:pt x="287" y="1500"/>
                  </a:cubicBezTo>
                  <a:cubicBezTo>
                    <a:pt x="311" y="1516"/>
                    <a:pt x="322" y="1534"/>
                    <a:pt x="323" y="1561"/>
                  </a:cubicBezTo>
                  <a:cubicBezTo>
                    <a:pt x="323" y="1565"/>
                    <a:pt x="324" y="1570"/>
                    <a:pt x="324" y="1575"/>
                  </a:cubicBezTo>
                  <a:cubicBezTo>
                    <a:pt x="324" y="1658"/>
                    <a:pt x="324" y="1741"/>
                    <a:pt x="324" y="1825"/>
                  </a:cubicBezTo>
                  <a:cubicBezTo>
                    <a:pt x="324" y="1831"/>
                    <a:pt x="324" y="1838"/>
                    <a:pt x="324" y="1844"/>
                  </a:cubicBezTo>
                  <a:cubicBezTo>
                    <a:pt x="287" y="1851"/>
                    <a:pt x="287" y="1851"/>
                    <a:pt x="269" y="1879"/>
                  </a:cubicBezTo>
                  <a:cubicBezTo>
                    <a:pt x="259" y="1895"/>
                    <a:pt x="250" y="1911"/>
                    <a:pt x="240" y="1927"/>
                  </a:cubicBezTo>
                  <a:cubicBezTo>
                    <a:pt x="229" y="1944"/>
                    <a:pt x="222" y="1967"/>
                    <a:pt x="189" y="1955"/>
                  </a:cubicBezTo>
                  <a:cubicBezTo>
                    <a:pt x="210" y="1989"/>
                    <a:pt x="228" y="2018"/>
                    <a:pt x="245" y="2047"/>
                  </a:cubicBezTo>
                  <a:cubicBezTo>
                    <a:pt x="252" y="2058"/>
                    <a:pt x="259" y="2062"/>
                    <a:pt x="272" y="2062"/>
                  </a:cubicBezTo>
                  <a:cubicBezTo>
                    <a:pt x="368" y="2061"/>
                    <a:pt x="464" y="2062"/>
                    <a:pt x="560" y="2061"/>
                  </a:cubicBezTo>
                  <a:cubicBezTo>
                    <a:pt x="573" y="2061"/>
                    <a:pt x="582" y="2065"/>
                    <a:pt x="592" y="2074"/>
                  </a:cubicBezTo>
                  <a:cubicBezTo>
                    <a:pt x="618" y="2100"/>
                    <a:pt x="645" y="2126"/>
                    <a:pt x="674" y="2149"/>
                  </a:cubicBezTo>
                  <a:cubicBezTo>
                    <a:pt x="903" y="2331"/>
                    <a:pt x="1162" y="2402"/>
                    <a:pt x="1450" y="2359"/>
                  </a:cubicBezTo>
                  <a:cubicBezTo>
                    <a:pt x="1666" y="2328"/>
                    <a:pt x="1850" y="2230"/>
                    <a:pt x="2004" y="2075"/>
                  </a:cubicBezTo>
                  <a:cubicBezTo>
                    <a:pt x="2014" y="2065"/>
                    <a:pt x="2024" y="2061"/>
                    <a:pt x="2038" y="2061"/>
                  </a:cubicBezTo>
                  <a:cubicBezTo>
                    <a:pt x="2142" y="2062"/>
                    <a:pt x="2246" y="2061"/>
                    <a:pt x="2350" y="2062"/>
                  </a:cubicBezTo>
                  <a:cubicBezTo>
                    <a:pt x="2362" y="2062"/>
                    <a:pt x="2370" y="2059"/>
                    <a:pt x="2375" y="2048"/>
                  </a:cubicBezTo>
                  <a:cubicBezTo>
                    <a:pt x="2384" y="2028"/>
                    <a:pt x="2395" y="2010"/>
                    <a:pt x="2406" y="1992"/>
                  </a:cubicBezTo>
                  <a:cubicBezTo>
                    <a:pt x="2412" y="1982"/>
                    <a:pt x="2412" y="1975"/>
                    <a:pt x="2405" y="1965"/>
                  </a:cubicBezTo>
                  <a:cubicBezTo>
                    <a:pt x="2386" y="1940"/>
                    <a:pt x="2366" y="1916"/>
                    <a:pt x="2350" y="1889"/>
                  </a:cubicBezTo>
                  <a:cubicBezTo>
                    <a:pt x="2332" y="1860"/>
                    <a:pt x="2312" y="1841"/>
                    <a:pt x="2275" y="1849"/>
                  </a:cubicBezTo>
                  <a:cubicBezTo>
                    <a:pt x="2274" y="1849"/>
                    <a:pt x="2272" y="1848"/>
                    <a:pt x="2268" y="1847"/>
                  </a:cubicBezTo>
                  <a:cubicBezTo>
                    <a:pt x="2268" y="1780"/>
                    <a:pt x="2267" y="1713"/>
                    <a:pt x="2268" y="1646"/>
                  </a:cubicBezTo>
                  <a:cubicBezTo>
                    <a:pt x="2269" y="1608"/>
                    <a:pt x="2276" y="1571"/>
                    <a:pt x="2278" y="1533"/>
                  </a:cubicBezTo>
                  <a:cubicBezTo>
                    <a:pt x="2279" y="1507"/>
                    <a:pt x="2292" y="1493"/>
                    <a:pt x="2313" y="1481"/>
                  </a:cubicBezTo>
                  <a:cubicBezTo>
                    <a:pt x="2414" y="1423"/>
                    <a:pt x="2430" y="1320"/>
                    <a:pt x="2450" y="1214"/>
                  </a:cubicBezTo>
                  <a:cubicBezTo>
                    <a:pt x="2398" y="1261"/>
                    <a:pt x="2353" y="1309"/>
                    <a:pt x="2290" y="1337"/>
                  </a:cubicBezTo>
                  <a:close/>
                </a:path>
              </a:pathLst>
            </a:custGeom>
            <a:solidFill>
              <a:schemeClr val="tx2">
                <a:lumMod val="7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52" name="组合 51">
              <a:extLst>
                <a:ext uri="{FF2B5EF4-FFF2-40B4-BE49-F238E27FC236}">
                  <a16:creationId xmlns:a16="http://schemas.microsoft.com/office/drawing/2014/main" id="{19B69DE0-942B-EC44-AE67-DAE80762B4BF}"/>
                </a:ext>
              </a:extLst>
            </p:cNvPr>
            <p:cNvGrpSpPr/>
            <p:nvPr/>
          </p:nvGrpSpPr>
          <p:grpSpPr>
            <a:xfrm>
              <a:off x="5554874" y="2381317"/>
              <a:ext cx="1080787" cy="1004320"/>
              <a:chOff x="5554874" y="2552137"/>
              <a:chExt cx="1080787" cy="1004320"/>
            </a:xfrm>
            <a:solidFill>
              <a:schemeClr val="tx2">
                <a:lumMod val="75000"/>
              </a:schemeClr>
            </a:solidFill>
          </p:grpSpPr>
          <p:sp>
            <p:nvSpPr>
              <p:cNvPr id="62" name="Freeform 50">
                <a:extLst>
                  <a:ext uri="{FF2B5EF4-FFF2-40B4-BE49-F238E27FC236}">
                    <a16:creationId xmlns:a16="http://schemas.microsoft.com/office/drawing/2014/main" id="{9077EE08-E65A-624F-9538-A2C071D7C0B7}"/>
                  </a:ext>
                </a:extLst>
              </p:cNvPr>
              <p:cNvSpPr>
                <a:spLocks noEditPoints="1"/>
              </p:cNvSpPr>
              <p:nvPr/>
            </p:nvSpPr>
            <p:spPr bwMode="auto">
              <a:xfrm>
                <a:off x="5594719" y="3111135"/>
                <a:ext cx="1003441" cy="214458"/>
              </a:xfrm>
              <a:custGeom>
                <a:avLst/>
                <a:gdLst>
                  <a:gd name="T0" fmla="*/ 1933 w 2060"/>
                  <a:gd name="T1" fmla="*/ 45 h 440"/>
                  <a:gd name="T2" fmla="*/ 1978 w 2060"/>
                  <a:gd name="T3" fmla="*/ 350 h 440"/>
                  <a:gd name="T4" fmla="*/ 2043 w 2060"/>
                  <a:gd name="T5" fmla="*/ 435 h 440"/>
                  <a:gd name="T6" fmla="*/ 1498 w 2060"/>
                  <a:gd name="T7" fmla="*/ 319 h 440"/>
                  <a:gd name="T8" fmla="*/ 1549 w 2060"/>
                  <a:gd name="T9" fmla="*/ 306 h 440"/>
                  <a:gd name="T10" fmla="*/ 531 w 2060"/>
                  <a:gd name="T11" fmla="*/ 310 h 440"/>
                  <a:gd name="T12" fmla="*/ 542 w 2060"/>
                  <a:gd name="T13" fmla="*/ 392 h 440"/>
                  <a:gd name="T14" fmla="*/ 0 w 2060"/>
                  <a:gd name="T15" fmla="*/ 440 h 440"/>
                  <a:gd name="T16" fmla="*/ 87 w 2060"/>
                  <a:gd name="T17" fmla="*/ 358 h 440"/>
                  <a:gd name="T18" fmla="*/ 512 w 2060"/>
                  <a:gd name="T19" fmla="*/ 34 h 440"/>
                  <a:gd name="T20" fmla="*/ 1961 w 2060"/>
                  <a:gd name="T21" fmla="*/ 0 h 440"/>
                  <a:gd name="T22" fmla="*/ 1545 w 2060"/>
                  <a:gd name="T23" fmla="*/ 41 h 440"/>
                  <a:gd name="T24" fmla="*/ 1263 w 2060"/>
                  <a:gd name="T25" fmla="*/ 119 h 440"/>
                  <a:gd name="T26" fmla="*/ 855 w 2060"/>
                  <a:gd name="T27" fmla="*/ 67 h 440"/>
                  <a:gd name="T28" fmla="*/ 796 w 2060"/>
                  <a:gd name="T29" fmla="*/ 193 h 440"/>
                  <a:gd name="T30" fmla="*/ 962 w 2060"/>
                  <a:gd name="T31" fmla="*/ 145 h 440"/>
                  <a:gd name="T32" fmla="*/ 1269 w 2060"/>
                  <a:gd name="T33" fmla="*/ 301 h 440"/>
                  <a:gd name="T34" fmla="*/ 711 w 2060"/>
                  <a:gd name="T35" fmla="*/ 118 h 440"/>
                  <a:gd name="T36" fmla="*/ 558 w 2060"/>
                  <a:gd name="T37" fmla="*/ 107 h 440"/>
                  <a:gd name="T38" fmla="*/ 544 w 2060"/>
                  <a:gd name="T39" fmla="*/ 301 h 440"/>
                  <a:gd name="T40" fmla="*/ 1513 w 2060"/>
                  <a:gd name="T41" fmla="*/ 130 h 440"/>
                  <a:gd name="T42" fmla="*/ 1452 w 2060"/>
                  <a:gd name="T43" fmla="*/ 67 h 440"/>
                  <a:gd name="T44" fmla="*/ 1340 w 2060"/>
                  <a:gd name="T45" fmla="*/ 270 h 440"/>
                  <a:gd name="T46" fmla="*/ 1544 w 2060"/>
                  <a:gd name="T47" fmla="*/ 67 h 440"/>
                  <a:gd name="T48" fmla="*/ 1564 w 2060"/>
                  <a:gd name="T49" fmla="*/ 67 h 440"/>
                  <a:gd name="T50" fmla="*/ 491 w 2060"/>
                  <a:gd name="T51" fmla="*/ 302 h 440"/>
                  <a:gd name="T52" fmla="*/ 491 w 2060"/>
                  <a:gd name="T53" fmla="*/ 67 h 440"/>
                  <a:gd name="T54" fmla="*/ 1308 w 2060"/>
                  <a:gd name="T55" fmla="*/ 290 h 440"/>
                  <a:gd name="T56" fmla="*/ 1294 w 2060"/>
                  <a:gd name="T57" fmla="*/ 68 h 440"/>
                  <a:gd name="T58" fmla="*/ 762 w 2060"/>
                  <a:gd name="T59" fmla="*/ 299 h 440"/>
                  <a:gd name="T60" fmla="*/ 747 w 2060"/>
                  <a:gd name="T61" fmla="*/ 79 h 440"/>
                  <a:gd name="T62" fmla="*/ 1007 w 2060"/>
                  <a:gd name="T63" fmla="*/ 35 h 440"/>
                  <a:gd name="T64" fmla="*/ 1054 w 2060"/>
                  <a:gd name="T65" fmla="*/ 35 h 440"/>
                  <a:gd name="T66" fmla="*/ 1249 w 2060"/>
                  <a:gd name="T67" fmla="*/ 45 h 440"/>
                  <a:gd name="T68" fmla="*/ 1054 w 2060"/>
                  <a:gd name="T69" fmla="*/ 35 h 440"/>
                  <a:gd name="T70" fmla="*/ 1342 w 2060"/>
                  <a:gd name="T71" fmla="*/ 36 h 440"/>
                  <a:gd name="T72" fmla="*/ 1499 w 2060"/>
                  <a:gd name="T73" fmla="*/ 45 h 440"/>
                  <a:gd name="T74" fmla="*/ 717 w 2060"/>
                  <a:gd name="T75" fmla="*/ 35 h 440"/>
                  <a:gd name="T76" fmla="*/ 198 w 2060"/>
                  <a:gd name="T77" fmla="*/ 118 h 440"/>
                  <a:gd name="T78" fmla="*/ 138 w 2060"/>
                  <a:gd name="T79" fmla="*/ 118 h 440"/>
                  <a:gd name="T80" fmla="*/ 1625 w 2060"/>
                  <a:gd name="T81" fmla="*/ 118 h 440"/>
                  <a:gd name="T82" fmla="*/ 311 w 2060"/>
                  <a:gd name="T83" fmla="*/ 94 h 440"/>
                  <a:gd name="T84" fmla="*/ 311 w 2060"/>
                  <a:gd name="T85" fmla="*/ 118 h 440"/>
                  <a:gd name="T86" fmla="*/ 1796 w 2060"/>
                  <a:gd name="T87" fmla="*/ 118 h 440"/>
                  <a:gd name="T88" fmla="*/ 1736 w 2060"/>
                  <a:gd name="T89" fmla="*/ 118 h 440"/>
                  <a:gd name="T90" fmla="*/ 1908 w 2060"/>
                  <a:gd name="T91" fmla="*/ 94 h 440"/>
                  <a:gd name="T92" fmla="*/ 422 w 2060"/>
                  <a:gd name="T93" fmla="*/ 95 h 440"/>
                  <a:gd name="T94" fmla="*/ 422 w 2060"/>
                  <a:gd name="T95" fmla="*/ 118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060" h="440">
                    <a:moveTo>
                      <a:pt x="1545" y="41"/>
                    </a:moveTo>
                    <a:cubicBezTo>
                      <a:pt x="1551" y="43"/>
                      <a:pt x="1558" y="45"/>
                      <a:pt x="1565" y="45"/>
                    </a:cubicBezTo>
                    <a:cubicBezTo>
                      <a:pt x="1687" y="46"/>
                      <a:pt x="1810" y="45"/>
                      <a:pt x="1933" y="45"/>
                    </a:cubicBezTo>
                    <a:cubicBezTo>
                      <a:pt x="1942" y="45"/>
                      <a:pt x="1951" y="45"/>
                      <a:pt x="1962" y="45"/>
                    </a:cubicBezTo>
                    <a:cubicBezTo>
                      <a:pt x="1962" y="147"/>
                      <a:pt x="1962" y="247"/>
                      <a:pt x="1962" y="349"/>
                    </a:cubicBezTo>
                    <a:cubicBezTo>
                      <a:pt x="1969" y="349"/>
                      <a:pt x="1973" y="351"/>
                      <a:pt x="1978" y="350"/>
                    </a:cubicBezTo>
                    <a:cubicBezTo>
                      <a:pt x="2008" y="343"/>
                      <a:pt x="2025" y="357"/>
                      <a:pt x="2036" y="385"/>
                    </a:cubicBezTo>
                    <a:cubicBezTo>
                      <a:pt x="2041" y="401"/>
                      <a:pt x="2051" y="416"/>
                      <a:pt x="2060" y="433"/>
                    </a:cubicBezTo>
                    <a:cubicBezTo>
                      <a:pt x="2053" y="434"/>
                      <a:pt x="2048" y="435"/>
                      <a:pt x="2043" y="435"/>
                    </a:cubicBezTo>
                    <a:cubicBezTo>
                      <a:pt x="1885" y="435"/>
                      <a:pt x="1727" y="434"/>
                      <a:pt x="1569" y="435"/>
                    </a:cubicBezTo>
                    <a:cubicBezTo>
                      <a:pt x="1555" y="435"/>
                      <a:pt x="1547" y="431"/>
                      <a:pt x="1542" y="418"/>
                    </a:cubicBezTo>
                    <a:cubicBezTo>
                      <a:pt x="1529" y="386"/>
                      <a:pt x="1514" y="355"/>
                      <a:pt x="1498" y="319"/>
                    </a:cubicBezTo>
                    <a:cubicBezTo>
                      <a:pt x="1524" y="319"/>
                      <a:pt x="1546" y="319"/>
                      <a:pt x="1569" y="319"/>
                    </a:cubicBezTo>
                    <a:cubicBezTo>
                      <a:pt x="1569" y="316"/>
                      <a:pt x="1569" y="313"/>
                      <a:pt x="1570" y="310"/>
                    </a:cubicBezTo>
                    <a:cubicBezTo>
                      <a:pt x="1563" y="309"/>
                      <a:pt x="1556" y="306"/>
                      <a:pt x="1549" y="306"/>
                    </a:cubicBezTo>
                    <a:cubicBezTo>
                      <a:pt x="1464" y="306"/>
                      <a:pt x="1379" y="306"/>
                      <a:pt x="1293" y="306"/>
                    </a:cubicBezTo>
                    <a:cubicBezTo>
                      <a:pt x="1046" y="307"/>
                      <a:pt x="799" y="307"/>
                      <a:pt x="552" y="308"/>
                    </a:cubicBezTo>
                    <a:cubicBezTo>
                      <a:pt x="545" y="308"/>
                      <a:pt x="538" y="309"/>
                      <a:pt x="531" y="310"/>
                    </a:cubicBezTo>
                    <a:cubicBezTo>
                      <a:pt x="531" y="313"/>
                      <a:pt x="531" y="315"/>
                      <a:pt x="531" y="318"/>
                    </a:cubicBezTo>
                    <a:cubicBezTo>
                      <a:pt x="545" y="318"/>
                      <a:pt x="558" y="319"/>
                      <a:pt x="574" y="320"/>
                    </a:cubicBezTo>
                    <a:cubicBezTo>
                      <a:pt x="563" y="344"/>
                      <a:pt x="550" y="367"/>
                      <a:pt x="542" y="392"/>
                    </a:cubicBezTo>
                    <a:cubicBezTo>
                      <a:pt x="530" y="426"/>
                      <a:pt x="511" y="436"/>
                      <a:pt x="475" y="436"/>
                    </a:cubicBezTo>
                    <a:cubicBezTo>
                      <a:pt x="327" y="435"/>
                      <a:pt x="180" y="438"/>
                      <a:pt x="33" y="439"/>
                    </a:cubicBezTo>
                    <a:cubicBezTo>
                      <a:pt x="23" y="440"/>
                      <a:pt x="13" y="440"/>
                      <a:pt x="0" y="440"/>
                    </a:cubicBezTo>
                    <a:cubicBezTo>
                      <a:pt x="14" y="413"/>
                      <a:pt x="27" y="388"/>
                      <a:pt x="41" y="365"/>
                    </a:cubicBezTo>
                    <a:cubicBezTo>
                      <a:pt x="44" y="361"/>
                      <a:pt x="51" y="359"/>
                      <a:pt x="57" y="359"/>
                    </a:cubicBezTo>
                    <a:cubicBezTo>
                      <a:pt x="66" y="358"/>
                      <a:pt x="76" y="358"/>
                      <a:pt x="87" y="358"/>
                    </a:cubicBezTo>
                    <a:cubicBezTo>
                      <a:pt x="87" y="254"/>
                      <a:pt x="87" y="151"/>
                      <a:pt x="87" y="45"/>
                    </a:cubicBezTo>
                    <a:cubicBezTo>
                      <a:pt x="229" y="45"/>
                      <a:pt x="371" y="46"/>
                      <a:pt x="513" y="45"/>
                    </a:cubicBezTo>
                    <a:cubicBezTo>
                      <a:pt x="512" y="42"/>
                      <a:pt x="512" y="38"/>
                      <a:pt x="512" y="34"/>
                    </a:cubicBezTo>
                    <a:cubicBezTo>
                      <a:pt x="371" y="34"/>
                      <a:pt x="229" y="34"/>
                      <a:pt x="87" y="34"/>
                    </a:cubicBezTo>
                    <a:cubicBezTo>
                      <a:pt x="87" y="20"/>
                      <a:pt x="87" y="11"/>
                      <a:pt x="87" y="0"/>
                    </a:cubicBezTo>
                    <a:cubicBezTo>
                      <a:pt x="712" y="0"/>
                      <a:pt x="1336" y="0"/>
                      <a:pt x="1961" y="0"/>
                    </a:cubicBezTo>
                    <a:cubicBezTo>
                      <a:pt x="1961" y="10"/>
                      <a:pt x="1961" y="20"/>
                      <a:pt x="1961" y="33"/>
                    </a:cubicBezTo>
                    <a:cubicBezTo>
                      <a:pt x="1823" y="33"/>
                      <a:pt x="1684" y="33"/>
                      <a:pt x="1546" y="33"/>
                    </a:cubicBezTo>
                    <a:cubicBezTo>
                      <a:pt x="1546" y="36"/>
                      <a:pt x="1545" y="39"/>
                      <a:pt x="1545" y="41"/>
                    </a:cubicBezTo>
                    <a:close/>
                    <a:moveTo>
                      <a:pt x="1269" y="301"/>
                    </a:moveTo>
                    <a:cubicBezTo>
                      <a:pt x="1269" y="244"/>
                      <a:pt x="1269" y="188"/>
                      <a:pt x="1269" y="133"/>
                    </a:cubicBezTo>
                    <a:cubicBezTo>
                      <a:pt x="1269" y="128"/>
                      <a:pt x="1266" y="123"/>
                      <a:pt x="1263" y="119"/>
                    </a:cubicBezTo>
                    <a:cubicBezTo>
                      <a:pt x="1249" y="104"/>
                      <a:pt x="1235" y="88"/>
                      <a:pt x="1220" y="74"/>
                    </a:cubicBezTo>
                    <a:cubicBezTo>
                      <a:pt x="1216" y="70"/>
                      <a:pt x="1209" y="67"/>
                      <a:pt x="1203" y="67"/>
                    </a:cubicBezTo>
                    <a:cubicBezTo>
                      <a:pt x="1087" y="66"/>
                      <a:pt x="971" y="66"/>
                      <a:pt x="855" y="67"/>
                    </a:cubicBezTo>
                    <a:cubicBezTo>
                      <a:pt x="849" y="67"/>
                      <a:pt x="842" y="69"/>
                      <a:pt x="838" y="74"/>
                    </a:cubicBezTo>
                    <a:cubicBezTo>
                      <a:pt x="809" y="103"/>
                      <a:pt x="786" y="134"/>
                      <a:pt x="796" y="179"/>
                    </a:cubicBezTo>
                    <a:cubicBezTo>
                      <a:pt x="796" y="183"/>
                      <a:pt x="796" y="188"/>
                      <a:pt x="796" y="193"/>
                    </a:cubicBezTo>
                    <a:cubicBezTo>
                      <a:pt x="796" y="229"/>
                      <a:pt x="796" y="264"/>
                      <a:pt x="796" y="300"/>
                    </a:cubicBezTo>
                    <a:cubicBezTo>
                      <a:pt x="852" y="300"/>
                      <a:pt x="906" y="300"/>
                      <a:pt x="962" y="300"/>
                    </a:cubicBezTo>
                    <a:cubicBezTo>
                      <a:pt x="962" y="248"/>
                      <a:pt x="962" y="197"/>
                      <a:pt x="962" y="145"/>
                    </a:cubicBezTo>
                    <a:cubicBezTo>
                      <a:pt x="1008" y="145"/>
                      <a:pt x="1053" y="145"/>
                      <a:pt x="1099" y="145"/>
                    </a:cubicBezTo>
                    <a:cubicBezTo>
                      <a:pt x="1099" y="198"/>
                      <a:pt x="1099" y="249"/>
                      <a:pt x="1099" y="301"/>
                    </a:cubicBezTo>
                    <a:cubicBezTo>
                      <a:pt x="1156" y="301"/>
                      <a:pt x="1211" y="301"/>
                      <a:pt x="1269" y="301"/>
                    </a:cubicBezTo>
                    <a:close/>
                    <a:moveTo>
                      <a:pt x="717" y="301"/>
                    </a:moveTo>
                    <a:cubicBezTo>
                      <a:pt x="717" y="244"/>
                      <a:pt x="718" y="188"/>
                      <a:pt x="717" y="132"/>
                    </a:cubicBezTo>
                    <a:cubicBezTo>
                      <a:pt x="717" y="127"/>
                      <a:pt x="714" y="122"/>
                      <a:pt x="711" y="118"/>
                    </a:cubicBezTo>
                    <a:cubicBezTo>
                      <a:pt x="698" y="103"/>
                      <a:pt x="685" y="89"/>
                      <a:pt x="671" y="74"/>
                    </a:cubicBezTo>
                    <a:cubicBezTo>
                      <a:pt x="667" y="71"/>
                      <a:pt x="661" y="67"/>
                      <a:pt x="656" y="67"/>
                    </a:cubicBezTo>
                    <a:cubicBezTo>
                      <a:pt x="616" y="62"/>
                      <a:pt x="580" y="65"/>
                      <a:pt x="558" y="107"/>
                    </a:cubicBezTo>
                    <a:cubicBezTo>
                      <a:pt x="551" y="120"/>
                      <a:pt x="543" y="130"/>
                      <a:pt x="544" y="146"/>
                    </a:cubicBezTo>
                    <a:cubicBezTo>
                      <a:pt x="544" y="188"/>
                      <a:pt x="544" y="230"/>
                      <a:pt x="544" y="272"/>
                    </a:cubicBezTo>
                    <a:cubicBezTo>
                      <a:pt x="544" y="282"/>
                      <a:pt x="544" y="291"/>
                      <a:pt x="544" y="301"/>
                    </a:cubicBezTo>
                    <a:cubicBezTo>
                      <a:pt x="603" y="301"/>
                      <a:pt x="659" y="301"/>
                      <a:pt x="717" y="301"/>
                    </a:cubicBezTo>
                    <a:close/>
                    <a:moveTo>
                      <a:pt x="1513" y="301"/>
                    </a:moveTo>
                    <a:cubicBezTo>
                      <a:pt x="1513" y="243"/>
                      <a:pt x="1514" y="186"/>
                      <a:pt x="1513" y="130"/>
                    </a:cubicBezTo>
                    <a:cubicBezTo>
                      <a:pt x="1513" y="126"/>
                      <a:pt x="1510" y="121"/>
                      <a:pt x="1507" y="118"/>
                    </a:cubicBezTo>
                    <a:cubicBezTo>
                      <a:pt x="1494" y="103"/>
                      <a:pt x="1481" y="89"/>
                      <a:pt x="1467" y="74"/>
                    </a:cubicBezTo>
                    <a:cubicBezTo>
                      <a:pt x="1463" y="71"/>
                      <a:pt x="1457" y="67"/>
                      <a:pt x="1452" y="67"/>
                    </a:cubicBezTo>
                    <a:cubicBezTo>
                      <a:pt x="1412" y="62"/>
                      <a:pt x="1376" y="66"/>
                      <a:pt x="1354" y="107"/>
                    </a:cubicBezTo>
                    <a:cubicBezTo>
                      <a:pt x="1347" y="120"/>
                      <a:pt x="1339" y="130"/>
                      <a:pt x="1340" y="146"/>
                    </a:cubicBezTo>
                    <a:cubicBezTo>
                      <a:pt x="1341" y="187"/>
                      <a:pt x="1340" y="229"/>
                      <a:pt x="1340" y="270"/>
                    </a:cubicBezTo>
                    <a:cubicBezTo>
                      <a:pt x="1340" y="280"/>
                      <a:pt x="1340" y="290"/>
                      <a:pt x="1340" y="301"/>
                    </a:cubicBezTo>
                    <a:cubicBezTo>
                      <a:pt x="1399" y="301"/>
                      <a:pt x="1455" y="301"/>
                      <a:pt x="1513" y="301"/>
                    </a:cubicBezTo>
                    <a:close/>
                    <a:moveTo>
                      <a:pt x="1544" y="67"/>
                    </a:moveTo>
                    <a:cubicBezTo>
                      <a:pt x="1544" y="146"/>
                      <a:pt x="1544" y="223"/>
                      <a:pt x="1544" y="302"/>
                    </a:cubicBezTo>
                    <a:cubicBezTo>
                      <a:pt x="1552" y="301"/>
                      <a:pt x="1558" y="301"/>
                      <a:pt x="1564" y="300"/>
                    </a:cubicBezTo>
                    <a:cubicBezTo>
                      <a:pt x="1564" y="222"/>
                      <a:pt x="1564" y="145"/>
                      <a:pt x="1564" y="67"/>
                    </a:cubicBezTo>
                    <a:cubicBezTo>
                      <a:pt x="1557" y="67"/>
                      <a:pt x="1551" y="67"/>
                      <a:pt x="1544" y="67"/>
                    </a:cubicBezTo>
                    <a:close/>
                    <a:moveTo>
                      <a:pt x="491" y="67"/>
                    </a:moveTo>
                    <a:cubicBezTo>
                      <a:pt x="491" y="146"/>
                      <a:pt x="491" y="223"/>
                      <a:pt x="491" y="302"/>
                    </a:cubicBezTo>
                    <a:cubicBezTo>
                      <a:pt x="500" y="302"/>
                      <a:pt x="506" y="301"/>
                      <a:pt x="512" y="300"/>
                    </a:cubicBezTo>
                    <a:cubicBezTo>
                      <a:pt x="512" y="222"/>
                      <a:pt x="512" y="145"/>
                      <a:pt x="512" y="67"/>
                    </a:cubicBezTo>
                    <a:cubicBezTo>
                      <a:pt x="505" y="67"/>
                      <a:pt x="499" y="67"/>
                      <a:pt x="491" y="67"/>
                    </a:cubicBezTo>
                    <a:close/>
                    <a:moveTo>
                      <a:pt x="1294" y="300"/>
                    </a:moveTo>
                    <a:cubicBezTo>
                      <a:pt x="1296" y="301"/>
                      <a:pt x="1298" y="302"/>
                      <a:pt x="1300" y="304"/>
                    </a:cubicBezTo>
                    <a:cubicBezTo>
                      <a:pt x="1303" y="299"/>
                      <a:pt x="1308" y="295"/>
                      <a:pt x="1308" y="290"/>
                    </a:cubicBezTo>
                    <a:cubicBezTo>
                      <a:pt x="1309" y="219"/>
                      <a:pt x="1309" y="149"/>
                      <a:pt x="1308" y="78"/>
                    </a:cubicBezTo>
                    <a:cubicBezTo>
                      <a:pt x="1308" y="74"/>
                      <a:pt x="1302" y="69"/>
                      <a:pt x="1299" y="65"/>
                    </a:cubicBezTo>
                    <a:cubicBezTo>
                      <a:pt x="1297" y="66"/>
                      <a:pt x="1295" y="67"/>
                      <a:pt x="1294" y="68"/>
                    </a:cubicBezTo>
                    <a:cubicBezTo>
                      <a:pt x="1294" y="146"/>
                      <a:pt x="1294" y="223"/>
                      <a:pt x="1294" y="300"/>
                    </a:cubicBezTo>
                    <a:close/>
                    <a:moveTo>
                      <a:pt x="755" y="304"/>
                    </a:moveTo>
                    <a:cubicBezTo>
                      <a:pt x="757" y="302"/>
                      <a:pt x="760" y="301"/>
                      <a:pt x="762" y="299"/>
                    </a:cubicBezTo>
                    <a:cubicBezTo>
                      <a:pt x="762" y="226"/>
                      <a:pt x="762" y="152"/>
                      <a:pt x="762" y="78"/>
                    </a:cubicBezTo>
                    <a:cubicBezTo>
                      <a:pt x="762" y="74"/>
                      <a:pt x="758" y="70"/>
                      <a:pt x="755" y="66"/>
                    </a:cubicBezTo>
                    <a:cubicBezTo>
                      <a:pt x="752" y="70"/>
                      <a:pt x="747" y="75"/>
                      <a:pt x="747" y="79"/>
                    </a:cubicBezTo>
                    <a:cubicBezTo>
                      <a:pt x="746" y="149"/>
                      <a:pt x="746" y="219"/>
                      <a:pt x="747" y="290"/>
                    </a:cubicBezTo>
                    <a:cubicBezTo>
                      <a:pt x="747" y="295"/>
                      <a:pt x="752" y="299"/>
                      <a:pt x="755" y="304"/>
                    </a:cubicBezTo>
                    <a:close/>
                    <a:moveTo>
                      <a:pt x="1007" y="35"/>
                    </a:moveTo>
                    <a:cubicBezTo>
                      <a:pt x="935" y="35"/>
                      <a:pt x="867" y="35"/>
                      <a:pt x="796" y="35"/>
                    </a:cubicBezTo>
                    <a:cubicBezTo>
                      <a:pt x="808" y="49"/>
                      <a:pt x="994" y="49"/>
                      <a:pt x="1007" y="35"/>
                    </a:cubicBezTo>
                    <a:close/>
                    <a:moveTo>
                      <a:pt x="1054" y="35"/>
                    </a:moveTo>
                    <a:cubicBezTo>
                      <a:pt x="1053" y="37"/>
                      <a:pt x="1053" y="39"/>
                      <a:pt x="1052" y="41"/>
                    </a:cubicBezTo>
                    <a:cubicBezTo>
                      <a:pt x="1056" y="42"/>
                      <a:pt x="1060" y="45"/>
                      <a:pt x="1064" y="45"/>
                    </a:cubicBezTo>
                    <a:cubicBezTo>
                      <a:pt x="1125" y="46"/>
                      <a:pt x="1187" y="46"/>
                      <a:pt x="1249" y="45"/>
                    </a:cubicBezTo>
                    <a:cubicBezTo>
                      <a:pt x="1253" y="45"/>
                      <a:pt x="1257" y="41"/>
                      <a:pt x="1262" y="39"/>
                    </a:cubicBezTo>
                    <a:cubicBezTo>
                      <a:pt x="1261" y="38"/>
                      <a:pt x="1260" y="36"/>
                      <a:pt x="1260" y="35"/>
                    </a:cubicBezTo>
                    <a:cubicBezTo>
                      <a:pt x="1191" y="35"/>
                      <a:pt x="1123" y="35"/>
                      <a:pt x="1054" y="35"/>
                    </a:cubicBezTo>
                    <a:close/>
                    <a:moveTo>
                      <a:pt x="1514" y="40"/>
                    </a:moveTo>
                    <a:cubicBezTo>
                      <a:pt x="1513" y="38"/>
                      <a:pt x="1513" y="37"/>
                      <a:pt x="1512" y="36"/>
                    </a:cubicBezTo>
                    <a:cubicBezTo>
                      <a:pt x="1455" y="36"/>
                      <a:pt x="1399" y="36"/>
                      <a:pt x="1342" y="36"/>
                    </a:cubicBezTo>
                    <a:cubicBezTo>
                      <a:pt x="1341" y="38"/>
                      <a:pt x="1341" y="40"/>
                      <a:pt x="1341" y="42"/>
                    </a:cubicBezTo>
                    <a:cubicBezTo>
                      <a:pt x="1346" y="43"/>
                      <a:pt x="1350" y="45"/>
                      <a:pt x="1355" y="45"/>
                    </a:cubicBezTo>
                    <a:cubicBezTo>
                      <a:pt x="1403" y="46"/>
                      <a:pt x="1451" y="46"/>
                      <a:pt x="1499" y="45"/>
                    </a:cubicBezTo>
                    <a:cubicBezTo>
                      <a:pt x="1504" y="45"/>
                      <a:pt x="1509" y="42"/>
                      <a:pt x="1514" y="40"/>
                    </a:cubicBezTo>
                    <a:close/>
                    <a:moveTo>
                      <a:pt x="548" y="35"/>
                    </a:moveTo>
                    <a:cubicBezTo>
                      <a:pt x="558" y="49"/>
                      <a:pt x="705" y="50"/>
                      <a:pt x="717" y="35"/>
                    </a:cubicBezTo>
                    <a:cubicBezTo>
                      <a:pt x="660" y="35"/>
                      <a:pt x="605" y="35"/>
                      <a:pt x="548" y="35"/>
                    </a:cubicBezTo>
                    <a:close/>
                    <a:moveTo>
                      <a:pt x="138" y="118"/>
                    </a:moveTo>
                    <a:cubicBezTo>
                      <a:pt x="159" y="118"/>
                      <a:pt x="178" y="118"/>
                      <a:pt x="198" y="118"/>
                    </a:cubicBezTo>
                    <a:cubicBezTo>
                      <a:pt x="198" y="109"/>
                      <a:pt x="198" y="102"/>
                      <a:pt x="198" y="94"/>
                    </a:cubicBezTo>
                    <a:cubicBezTo>
                      <a:pt x="177" y="94"/>
                      <a:pt x="158" y="94"/>
                      <a:pt x="138" y="94"/>
                    </a:cubicBezTo>
                    <a:cubicBezTo>
                      <a:pt x="138" y="103"/>
                      <a:pt x="138" y="110"/>
                      <a:pt x="138" y="118"/>
                    </a:cubicBezTo>
                    <a:close/>
                    <a:moveTo>
                      <a:pt x="1684" y="94"/>
                    </a:moveTo>
                    <a:cubicBezTo>
                      <a:pt x="1663" y="94"/>
                      <a:pt x="1644" y="94"/>
                      <a:pt x="1625" y="94"/>
                    </a:cubicBezTo>
                    <a:cubicBezTo>
                      <a:pt x="1625" y="103"/>
                      <a:pt x="1625" y="111"/>
                      <a:pt x="1625" y="118"/>
                    </a:cubicBezTo>
                    <a:cubicBezTo>
                      <a:pt x="1645" y="118"/>
                      <a:pt x="1664" y="118"/>
                      <a:pt x="1684" y="118"/>
                    </a:cubicBezTo>
                    <a:cubicBezTo>
                      <a:pt x="1684" y="110"/>
                      <a:pt x="1684" y="103"/>
                      <a:pt x="1684" y="94"/>
                    </a:cubicBezTo>
                    <a:close/>
                    <a:moveTo>
                      <a:pt x="311" y="94"/>
                    </a:moveTo>
                    <a:cubicBezTo>
                      <a:pt x="290" y="94"/>
                      <a:pt x="270" y="94"/>
                      <a:pt x="251" y="94"/>
                    </a:cubicBezTo>
                    <a:cubicBezTo>
                      <a:pt x="251" y="103"/>
                      <a:pt x="251" y="111"/>
                      <a:pt x="251" y="118"/>
                    </a:cubicBezTo>
                    <a:cubicBezTo>
                      <a:pt x="272" y="118"/>
                      <a:pt x="291" y="118"/>
                      <a:pt x="311" y="118"/>
                    </a:cubicBezTo>
                    <a:cubicBezTo>
                      <a:pt x="311" y="109"/>
                      <a:pt x="311" y="103"/>
                      <a:pt x="311" y="94"/>
                    </a:cubicBezTo>
                    <a:close/>
                    <a:moveTo>
                      <a:pt x="1736" y="118"/>
                    </a:moveTo>
                    <a:cubicBezTo>
                      <a:pt x="1757" y="118"/>
                      <a:pt x="1777" y="118"/>
                      <a:pt x="1796" y="118"/>
                    </a:cubicBezTo>
                    <a:cubicBezTo>
                      <a:pt x="1796" y="109"/>
                      <a:pt x="1796" y="102"/>
                      <a:pt x="1796" y="94"/>
                    </a:cubicBezTo>
                    <a:cubicBezTo>
                      <a:pt x="1776" y="94"/>
                      <a:pt x="1756" y="94"/>
                      <a:pt x="1736" y="94"/>
                    </a:cubicBezTo>
                    <a:cubicBezTo>
                      <a:pt x="1736" y="102"/>
                      <a:pt x="1736" y="109"/>
                      <a:pt x="1736" y="118"/>
                    </a:cubicBezTo>
                    <a:close/>
                    <a:moveTo>
                      <a:pt x="1848" y="118"/>
                    </a:moveTo>
                    <a:cubicBezTo>
                      <a:pt x="1868" y="118"/>
                      <a:pt x="1888" y="118"/>
                      <a:pt x="1908" y="118"/>
                    </a:cubicBezTo>
                    <a:cubicBezTo>
                      <a:pt x="1908" y="109"/>
                      <a:pt x="1908" y="102"/>
                      <a:pt x="1908" y="94"/>
                    </a:cubicBezTo>
                    <a:cubicBezTo>
                      <a:pt x="1887" y="94"/>
                      <a:pt x="1868" y="94"/>
                      <a:pt x="1848" y="94"/>
                    </a:cubicBezTo>
                    <a:cubicBezTo>
                      <a:pt x="1848" y="103"/>
                      <a:pt x="1848" y="110"/>
                      <a:pt x="1848" y="118"/>
                    </a:cubicBezTo>
                    <a:close/>
                    <a:moveTo>
                      <a:pt x="422" y="95"/>
                    </a:moveTo>
                    <a:cubicBezTo>
                      <a:pt x="401" y="95"/>
                      <a:pt x="381" y="95"/>
                      <a:pt x="362" y="95"/>
                    </a:cubicBezTo>
                    <a:cubicBezTo>
                      <a:pt x="362" y="103"/>
                      <a:pt x="362" y="110"/>
                      <a:pt x="362" y="118"/>
                    </a:cubicBezTo>
                    <a:cubicBezTo>
                      <a:pt x="383" y="118"/>
                      <a:pt x="402" y="118"/>
                      <a:pt x="422" y="118"/>
                    </a:cubicBezTo>
                    <a:cubicBezTo>
                      <a:pt x="422" y="110"/>
                      <a:pt x="422" y="103"/>
                      <a:pt x="422" y="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 name="Freeform 51">
                <a:extLst>
                  <a:ext uri="{FF2B5EF4-FFF2-40B4-BE49-F238E27FC236}">
                    <a16:creationId xmlns:a16="http://schemas.microsoft.com/office/drawing/2014/main" id="{8700E4A4-42AD-6149-A42D-1EDF6C242E5E}"/>
                  </a:ext>
                </a:extLst>
              </p:cNvPr>
              <p:cNvSpPr>
                <a:spLocks noEditPoints="1"/>
              </p:cNvSpPr>
              <p:nvPr/>
            </p:nvSpPr>
            <p:spPr bwMode="auto">
              <a:xfrm>
                <a:off x="5554874" y="2951463"/>
                <a:ext cx="1080787" cy="148539"/>
              </a:xfrm>
              <a:custGeom>
                <a:avLst/>
                <a:gdLst>
                  <a:gd name="T0" fmla="*/ 0 w 2219"/>
                  <a:gd name="T1" fmla="*/ 96 h 305"/>
                  <a:gd name="T2" fmla="*/ 88 w 2219"/>
                  <a:gd name="T3" fmla="*/ 160 h 305"/>
                  <a:gd name="T4" fmla="*/ 289 w 2219"/>
                  <a:gd name="T5" fmla="*/ 117 h 305"/>
                  <a:gd name="T6" fmla="*/ 349 w 2219"/>
                  <a:gd name="T7" fmla="*/ 8 h 305"/>
                  <a:gd name="T8" fmla="*/ 419 w 2219"/>
                  <a:gd name="T9" fmla="*/ 121 h 305"/>
                  <a:gd name="T10" fmla="*/ 521 w 2219"/>
                  <a:gd name="T11" fmla="*/ 187 h 305"/>
                  <a:gd name="T12" fmla="*/ 588 w 2219"/>
                  <a:gd name="T13" fmla="*/ 174 h 305"/>
                  <a:gd name="T14" fmla="*/ 666 w 2219"/>
                  <a:gd name="T15" fmla="*/ 127 h 305"/>
                  <a:gd name="T16" fmla="*/ 664 w 2219"/>
                  <a:gd name="T17" fmla="*/ 121 h 305"/>
                  <a:gd name="T18" fmla="*/ 428 w 2219"/>
                  <a:gd name="T19" fmla="*/ 121 h 305"/>
                  <a:gd name="T20" fmla="*/ 427 w 2219"/>
                  <a:gd name="T21" fmla="*/ 99 h 305"/>
                  <a:gd name="T22" fmla="*/ 1790 w 2219"/>
                  <a:gd name="T23" fmla="*/ 99 h 305"/>
                  <a:gd name="T24" fmla="*/ 1775 w 2219"/>
                  <a:gd name="T25" fmla="*/ 121 h 305"/>
                  <a:gd name="T26" fmla="*/ 1567 w 2219"/>
                  <a:gd name="T27" fmla="*/ 121 h 305"/>
                  <a:gd name="T28" fmla="*/ 1545 w 2219"/>
                  <a:gd name="T29" fmla="*/ 121 h 305"/>
                  <a:gd name="T30" fmla="*/ 1785 w 2219"/>
                  <a:gd name="T31" fmla="*/ 132 h 305"/>
                  <a:gd name="T32" fmla="*/ 1855 w 2219"/>
                  <a:gd name="T33" fmla="*/ 19 h 305"/>
                  <a:gd name="T34" fmla="*/ 1865 w 2219"/>
                  <a:gd name="T35" fmla="*/ 0 h 305"/>
                  <a:gd name="T36" fmla="*/ 1884 w 2219"/>
                  <a:gd name="T37" fmla="*/ 45 h 305"/>
                  <a:gd name="T38" fmla="*/ 1947 w 2219"/>
                  <a:gd name="T39" fmla="*/ 141 h 305"/>
                  <a:gd name="T40" fmla="*/ 2096 w 2219"/>
                  <a:gd name="T41" fmla="*/ 174 h 305"/>
                  <a:gd name="T42" fmla="*/ 2189 w 2219"/>
                  <a:gd name="T43" fmla="*/ 118 h 305"/>
                  <a:gd name="T44" fmla="*/ 2219 w 2219"/>
                  <a:gd name="T45" fmla="*/ 92 h 305"/>
                  <a:gd name="T46" fmla="*/ 2161 w 2219"/>
                  <a:gd name="T47" fmla="*/ 217 h 305"/>
                  <a:gd name="T48" fmla="*/ 2125 w 2219"/>
                  <a:gd name="T49" fmla="*/ 254 h 305"/>
                  <a:gd name="T50" fmla="*/ 1992 w 2219"/>
                  <a:gd name="T51" fmla="*/ 305 h 305"/>
                  <a:gd name="T52" fmla="*/ 183 w 2219"/>
                  <a:gd name="T53" fmla="*/ 305 h 305"/>
                  <a:gd name="T54" fmla="*/ 108 w 2219"/>
                  <a:gd name="T55" fmla="*/ 277 h 305"/>
                  <a:gd name="T56" fmla="*/ 0 w 2219"/>
                  <a:gd name="T57" fmla="*/ 96 h 305"/>
                  <a:gd name="T58" fmla="*/ 1515 w 2219"/>
                  <a:gd name="T59" fmla="*/ 269 h 305"/>
                  <a:gd name="T60" fmla="*/ 1515 w 2219"/>
                  <a:gd name="T61" fmla="*/ 175 h 305"/>
                  <a:gd name="T62" fmla="*/ 1525 w 2219"/>
                  <a:gd name="T63" fmla="*/ 149 h 305"/>
                  <a:gd name="T64" fmla="*/ 1480 w 2219"/>
                  <a:gd name="T65" fmla="*/ 121 h 305"/>
                  <a:gd name="T66" fmla="*/ 715 w 2219"/>
                  <a:gd name="T67" fmla="*/ 121 h 305"/>
                  <a:gd name="T68" fmla="*/ 684 w 2219"/>
                  <a:gd name="T69" fmla="*/ 157 h 305"/>
                  <a:gd name="T70" fmla="*/ 699 w 2219"/>
                  <a:gd name="T71" fmla="*/ 160 h 305"/>
                  <a:gd name="T72" fmla="*/ 699 w 2219"/>
                  <a:gd name="T73" fmla="*/ 269 h 305"/>
                  <a:gd name="T74" fmla="*/ 679 w 2219"/>
                  <a:gd name="T75" fmla="*/ 269 h 305"/>
                  <a:gd name="T76" fmla="*/ 679 w 2219"/>
                  <a:gd name="T77" fmla="*/ 168 h 305"/>
                  <a:gd name="T78" fmla="*/ 657 w 2219"/>
                  <a:gd name="T79" fmla="*/ 268 h 305"/>
                  <a:gd name="T80" fmla="*/ 637 w 2219"/>
                  <a:gd name="T81" fmla="*/ 268 h 305"/>
                  <a:gd name="T82" fmla="*/ 637 w 2219"/>
                  <a:gd name="T83" fmla="*/ 231 h 305"/>
                  <a:gd name="T84" fmla="*/ 633 w 2219"/>
                  <a:gd name="T85" fmla="*/ 230 h 305"/>
                  <a:gd name="T86" fmla="*/ 603 w 2219"/>
                  <a:gd name="T87" fmla="*/ 276 h 305"/>
                  <a:gd name="T88" fmla="*/ 1616 w 2219"/>
                  <a:gd name="T89" fmla="*/ 276 h 305"/>
                  <a:gd name="T90" fmla="*/ 1581 w 2219"/>
                  <a:gd name="T91" fmla="*/ 232 h 305"/>
                  <a:gd name="T92" fmla="*/ 1576 w 2219"/>
                  <a:gd name="T93" fmla="*/ 234 h 305"/>
                  <a:gd name="T94" fmla="*/ 1576 w 2219"/>
                  <a:gd name="T95" fmla="*/ 269 h 305"/>
                  <a:gd name="T96" fmla="*/ 1558 w 2219"/>
                  <a:gd name="T97" fmla="*/ 269 h 305"/>
                  <a:gd name="T98" fmla="*/ 1535 w 2219"/>
                  <a:gd name="T99" fmla="*/ 175 h 305"/>
                  <a:gd name="T100" fmla="*/ 1535 w 2219"/>
                  <a:gd name="T101" fmla="*/ 269 h 305"/>
                  <a:gd name="T102" fmla="*/ 1515 w 2219"/>
                  <a:gd name="T103" fmla="*/ 269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219" h="305">
                    <a:moveTo>
                      <a:pt x="0" y="96"/>
                    </a:moveTo>
                    <a:cubicBezTo>
                      <a:pt x="30" y="118"/>
                      <a:pt x="58" y="142"/>
                      <a:pt x="88" y="160"/>
                    </a:cubicBezTo>
                    <a:cubicBezTo>
                      <a:pt x="167" y="205"/>
                      <a:pt x="236" y="191"/>
                      <a:pt x="289" y="117"/>
                    </a:cubicBezTo>
                    <a:cubicBezTo>
                      <a:pt x="314" y="82"/>
                      <a:pt x="331" y="42"/>
                      <a:pt x="349" y="8"/>
                    </a:cubicBezTo>
                    <a:cubicBezTo>
                      <a:pt x="371" y="43"/>
                      <a:pt x="393" y="83"/>
                      <a:pt x="419" y="121"/>
                    </a:cubicBezTo>
                    <a:cubicBezTo>
                      <a:pt x="444" y="156"/>
                      <a:pt x="476" y="185"/>
                      <a:pt x="521" y="187"/>
                    </a:cubicBezTo>
                    <a:cubicBezTo>
                      <a:pt x="544" y="188"/>
                      <a:pt x="568" y="183"/>
                      <a:pt x="588" y="174"/>
                    </a:cubicBezTo>
                    <a:cubicBezTo>
                      <a:pt x="616" y="162"/>
                      <a:pt x="640" y="143"/>
                      <a:pt x="666" y="127"/>
                    </a:cubicBezTo>
                    <a:cubicBezTo>
                      <a:pt x="665" y="125"/>
                      <a:pt x="664" y="123"/>
                      <a:pt x="664" y="121"/>
                    </a:cubicBezTo>
                    <a:cubicBezTo>
                      <a:pt x="586" y="121"/>
                      <a:pt x="508" y="121"/>
                      <a:pt x="428" y="121"/>
                    </a:cubicBezTo>
                    <a:cubicBezTo>
                      <a:pt x="428" y="113"/>
                      <a:pt x="428" y="108"/>
                      <a:pt x="427" y="99"/>
                    </a:cubicBezTo>
                    <a:cubicBezTo>
                      <a:pt x="882" y="99"/>
                      <a:pt x="1337" y="99"/>
                      <a:pt x="1790" y="99"/>
                    </a:cubicBezTo>
                    <a:cubicBezTo>
                      <a:pt x="1796" y="115"/>
                      <a:pt x="1791" y="121"/>
                      <a:pt x="1775" y="121"/>
                    </a:cubicBezTo>
                    <a:cubicBezTo>
                      <a:pt x="1706" y="121"/>
                      <a:pt x="1637" y="121"/>
                      <a:pt x="1567" y="121"/>
                    </a:cubicBezTo>
                    <a:cubicBezTo>
                      <a:pt x="1560" y="121"/>
                      <a:pt x="1553" y="121"/>
                      <a:pt x="1545" y="121"/>
                    </a:cubicBezTo>
                    <a:cubicBezTo>
                      <a:pt x="1609" y="207"/>
                      <a:pt x="1718" y="213"/>
                      <a:pt x="1785" y="132"/>
                    </a:cubicBezTo>
                    <a:cubicBezTo>
                      <a:pt x="1813" y="98"/>
                      <a:pt x="1832" y="57"/>
                      <a:pt x="1855" y="19"/>
                    </a:cubicBezTo>
                    <a:cubicBezTo>
                      <a:pt x="1858" y="14"/>
                      <a:pt x="1861" y="9"/>
                      <a:pt x="1865" y="0"/>
                    </a:cubicBezTo>
                    <a:cubicBezTo>
                      <a:pt x="1872" y="17"/>
                      <a:pt x="1876" y="32"/>
                      <a:pt x="1884" y="45"/>
                    </a:cubicBezTo>
                    <a:cubicBezTo>
                      <a:pt x="1904" y="78"/>
                      <a:pt x="1922" y="113"/>
                      <a:pt x="1947" y="141"/>
                    </a:cubicBezTo>
                    <a:cubicBezTo>
                      <a:pt x="1987" y="186"/>
                      <a:pt x="2040" y="198"/>
                      <a:pt x="2096" y="174"/>
                    </a:cubicBezTo>
                    <a:cubicBezTo>
                      <a:pt x="2129" y="160"/>
                      <a:pt x="2159" y="138"/>
                      <a:pt x="2189" y="118"/>
                    </a:cubicBezTo>
                    <a:cubicBezTo>
                      <a:pt x="2199" y="112"/>
                      <a:pt x="2207" y="102"/>
                      <a:pt x="2219" y="92"/>
                    </a:cubicBezTo>
                    <a:cubicBezTo>
                      <a:pt x="2211" y="142"/>
                      <a:pt x="2191" y="182"/>
                      <a:pt x="2161" y="217"/>
                    </a:cubicBezTo>
                    <a:cubicBezTo>
                      <a:pt x="2150" y="230"/>
                      <a:pt x="2137" y="242"/>
                      <a:pt x="2125" y="254"/>
                    </a:cubicBezTo>
                    <a:cubicBezTo>
                      <a:pt x="2088" y="289"/>
                      <a:pt x="2047" y="305"/>
                      <a:pt x="1992" y="305"/>
                    </a:cubicBezTo>
                    <a:cubicBezTo>
                      <a:pt x="1389" y="303"/>
                      <a:pt x="786" y="303"/>
                      <a:pt x="183" y="305"/>
                    </a:cubicBezTo>
                    <a:cubicBezTo>
                      <a:pt x="150" y="305"/>
                      <a:pt x="130" y="294"/>
                      <a:pt x="108" y="277"/>
                    </a:cubicBezTo>
                    <a:cubicBezTo>
                      <a:pt x="50" y="229"/>
                      <a:pt x="13" y="170"/>
                      <a:pt x="0" y="96"/>
                    </a:cubicBezTo>
                    <a:close/>
                    <a:moveTo>
                      <a:pt x="1515" y="269"/>
                    </a:moveTo>
                    <a:cubicBezTo>
                      <a:pt x="1515" y="237"/>
                      <a:pt x="1514" y="206"/>
                      <a:pt x="1515" y="175"/>
                    </a:cubicBezTo>
                    <a:cubicBezTo>
                      <a:pt x="1515" y="168"/>
                      <a:pt x="1521" y="160"/>
                      <a:pt x="1525" y="149"/>
                    </a:cubicBezTo>
                    <a:cubicBezTo>
                      <a:pt x="1515" y="121"/>
                      <a:pt x="1515" y="121"/>
                      <a:pt x="1480" y="121"/>
                    </a:cubicBezTo>
                    <a:cubicBezTo>
                      <a:pt x="1225" y="121"/>
                      <a:pt x="970" y="121"/>
                      <a:pt x="715" y="121"/>
                    </a:cubicBezTo>
                    <a:cubicBezTo>
                      <a:pt x="697" y="121"/>
                      <a:pt x="682" y="138"/>
                      <a:pt x="684" y="157"/>
                    </a:cubicBezTo>
                    <a:cubicBezTo>
                      <a:pt x="689" y="158"/>
                      <a:pt x="694" y="159"/>
                      <a:pt x="699" y="160"/>
                    </a:cubicBezTo>
                    <a:cubicBezTo>
                      <a:pt x="699" y="197"/>
                      <a:pt x="699" y="232"/>
                      <a:pt x="699" y="269"/>
                    </a:cubicBezTo>
                    <a:cubicBezTo>
                      <a:pt x="692" y="269"/>
                      <a:pt x="686" y="269"/>
                      <a:pt x="679" y="269"/>
                    </a:cubicBezTo>
                    <a:cubicBezTo>
                      <a:pt x="679" y="235"/>
                      <a:pt x="679" y="203"/>
                      <a:pt x="679" y="168"/>
                    </a:cubicBezTo>
                    <a:cubicBezTo>
                      <a:pt x="647" y="198"/>
                      <a:pt x="664" y="235"/>
                      <a:pt x="657" y="268"/>
                    </a:cubicBezTo>
                    <a:cubicBezTo>
                      <a:pt x="651" y="268"/>
                      <a:pt x="645" y="268"/>
                      <a:pt x="637" y="268"/>
                    </a:cubicBezTo>
                    <a:cubicBezTo>
                      <a:pt x="637" y="255"/>
                      <a:pt x="637" y="243"/>
                      <a:pt x="637" y="231"/>
                    </a:cubicBezTo>
                    <a:cubicBezTo>
                      <a:pt x="636" y="231"/>
                      <a:pt x="635" y="230"/>
                      <a:pt x="633" y="230"/>
                    </a:cubicBezTo>
                    <a:cubicBezTo>
                      <a:pt x="624" y="245"/>
                      <a:pt x="614" y="260"/>
                      <a:pt x="603" y="276"/>
                    </a:cubicBezTo>
                    <a:cubicBezTo>
                      <a:pt x="942" y="276"/>
                      <a:pt x="1277" y="276"/>
                      <a:pt x="1616" y="276"/>
                    </a:cubicBezTo>
                    <a:cubicBezTo>
                      <a:pt x="1603" y="260"/>
                      <a:pt x="1592" y="246"/>
                      <a:pt x="1581" y="232"/>
                    </a:cubicBezTo>
                    <a:cubicBezTo>
                      <a:pt x="1579" y="233"/>
                      <a:pt x="1578" y="234"/>
                      <a:pt x="1576" y="234"/>
                    </a:cubicBezTo>
                    <a:cubicBezTo>
                      <a:pt x="1576" y="245"/>
                      <a:pt x="1576" y="257"/>
                      <a:pt x="1576" y="269"/>
                    </a:cubicBezTo>
                    <a:cubicBezTo>
                      <a:pt x="1569" y="269"/>
                      <a:pt x="1564" y="269"/>
                      <a:pt x="1558" y="269"/>
                    </a:cubicBezTo>
                    <a:cubicBezTo>
                      <a:pt x="1550" y="238"/>
                      <a:pt x="1568" y="202"/>
                      <a:pt x="1535" y="175"/>
                    </a:cubicBezTo>
                    <a:cubicBezTo>
                      <a:pt x="1535" y="208"/>
                      <a:pt x="1535" y="238"/>
                      <a:pt x="1535" y="269"/>
                    </a:cubicBezTo>
                    <a:cubicBezTo>
                      <a:pt x="1528" y="269"/>
                      <a:pt x="1523" y="269"/>
                      <a:pt x="1515" y="26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 name="Freeform 52">
                <a:extLst>
                  <a:ext uri="{FF2B5EF4-FFF2-40B4-BE49-F238E27FC236}">
                    <a16:creationId xmlns:a16="http://schemas.microsoft.com/office/drawing/2014/main" id="{492E9F5C-1D8F-5F4A-8D33-F0CA40B4DB74}"/>
                  </a:ext>
                </a:extLst>
              </p:cNvPr>
              <p:cNvSpPr>
                <a:spLocks/>
              </p:cNvSpPr>
              <p:nvPr/>
            </p:nvSpPr>
            <p:spPr bwMode="auto">
              <a:xfrm>
                <a:off x="5837303" y="2706535"/>
                <a:ext cx="518860" cy="273346"/>
              </a:xfrm>
              <a:custGeom>
                <a:avLst/>
                <a:gdLst>
                  <a:gd name="T0" fmla="*/ 372 w 1065"/>
                  <a:gd name="T1" fmla="*/ 235 h 561"/>
                  <a:gd name="T2" fmla="*/ 412 w 1065"/>
                  <a:gd name="T3" fmla="*/ 264 h 561"/>
                  <a:gd name="T4" fmla="*/ 474 w 1065"/>
                  <a:gd name="T5" fmla="*/ 264 h 561"/>
                  <a:gd name="T6" fmla="*/ 494 w 1065"/>
                  <a:gd name="T7" fmla="*/ 237 h 561"/>
                  <a:gd name="T8" fmla="*/ 486 w 1065"/>
                  <a:gd name="T9" fmla="*/ 134 h 561"/>
                  <a:gd name="T10" fmla="*/ 487 w 1065"/>
                  <a:gd name="T11" fmla="*/ 124 h 561"/>
                  <a:gd name="T12" fmla="*/ 488 w 1065"/>
                  <a:gd name="T13" fmla="*/ 49 h 561"/>
                  <a:gd name="T14" fmla="*/ 495 w 1065"/>
                  <a:gd name="T15" fmla="*/ 27 h 561"/>
                  <a:gd name="T16" fmla="*/ 508 w 1065"/>
                  <a:gd name="T17" fmla="*/ 0 h 561"/>
                  <a:gd name="T18" fmla="*/ 547 w 1065"/>
                  <a:gd name="T19" fmla="*/ 0 h 561"/>
                  <a:gd name="T20" fmla="*/ 560 w 1065"/>
                  <a:gd name="T21" fmla="*/ 34 h 561"/>
                  <a:gd name="T22" fmla="*/ 555 w 1065"/>
                  <a:gd name="T23" fmla="*/ 71 h 561"/>
                  <a:gd name="T24" fmla="*/ 553 w 1065"/>
                  <a:gd name="T25" fmla="*/ 95 h 561"/>
                  <a:gd name="T26" fmla="*/ 559 w 1065"/>
                  <a:gd name="T27" fmla="*/ 221 h 561"/>
                  <a:gd name="T28" fmla="*/ 589 w 1065"/>
                  <a:gd name="T29" fmla="*/ 264 h 561"/>
                  <a:gd name="T30" fmla="*/ 667 w 1065"/>
                  <a:gd name="T31" fmla="*/ 263 h 561"/>
                  <a:gd name="T32" fmla="*/ 684 w 1065"/>
                  <a:gd name="T33" fmla="*/ 255 h 561"/>
                  <a:gd name="T34" fmla="*/ 719 w 1065"/>
                  <a:gd name="T35" fmla="*/ 236 h 561"/>
                  <a:gd name="T36" fmla="*/ 735 w 1065"/>
                  <a:gd name="T37" fmla="*/ 236 h 561"/>
                  <a:gd name="T38" fmla="*/ 735 w 1065"/>
                  <a:gd name="T39" fmla="*/ 287 h 561"/>
                  <a:gd name="T40" fmla="*/ 731 w 1065"/>
                  <a:gd name="T41" fmla="*/ 295 h 561"/>
                  <a:gd name="T42" fmla="*/ 716 w 1065"/>
                  <a:gd name="T43" fmla="*/ 309 h 561"/>
                  <a:gd name="T44" fmla="*/ 716 w 1065"/>
                  <a:gd name="T45" fmla="*/ 369 h 561"/>
                  <a:gd name="T46" fmla="*/ 726 w 1065"/>
                  <a:gd name="T47" fmla="*/ 377 h 561"/>
                  <a:gd name="T48" fmla="*/ 841 w 1065"/>
                  <a:gd name="T49" fmla="*/ 371 h 561"/>
                  <a:gd name="T50" fmla="*/ 890 w 1065"/>
                  <a:gd name="T51" fmla="*/ 331 h 561"/>
                  <a:gd name="T52" fmla="*/ 882 w 1065"/>
                  <a:gd name="T53" fmla="*/ 401 h 561"/>
                  <a:gd name="T54" fmla="*/ 921 w 1065"/>
                  <a:gd name="T55" fmla="*/ 460 h 561"/>
                  <a:gd name="T56" fmla="*/ 1043 w 1065"/>
                  <a:gd name="T57" fmla="*/ 452 h 561"/>
                  <a:gd name="T58" fmla="*/ 1065 w 1065"/>
                  <a:gd name="T59" fmla="*/ 438 h 561"/>
                  <a:gd name="T60" fmla="*/ 998 w 1065"/>
                  <a:gd name="T61" fmla="*/ 529 h 561"/>
                  <a:gd name="T62" fmla="*/ 934 w 1065"/>
                  <a:gd name="T63" fmla="*/ 534 h 561"/>
                  <a:gd name="T64" fmla="*/ 931 w 1065"/>
                  <a:gd name="T65" fmla="*/ 532 h 561"/>
                  <a:gd name="T66" fmla="*/ 771 w 1065"/>
                  <a:gd name="T67" fmla="*/ 488 h 561"/>
                  <a:gd name="T68" fmla="*/ 243 w 1065"/>
                  <a:gd name="T69" fmla="*/ 489 h 561"/>
                  <a:gd name="T70" fmla="*/ 212 w 1065"/>
                  <a:gd name="T71" fmla="*/ 498 h 561"/>
                  <a:gd name="T72" fmla="*/ 144 w 1065"/>
                  <a:gd name="T73" fmla="*/ 541 h 561"/>
                  <a:gd name="T74" fmla="*/ 53 w 1065"/>
                  <a:gd name="T75" fmla="*/ 527 h 561"/>
                  <a:gd name="T76" fmla="*/ 33 w 1065"/>
                  <a:gd name="T77" fmla="*/ 497 h 561"/>
                  <a:gd name="T78" fmla="*/ 0 w 1065"/>
                  <a:gd name="T79" fmla="*/ 437 h 561"/>
                  <a:gd name="T80" fmla="*/ 101 w 1065"/>
                  <a:gd name="T81" fmla="*/ 469 h 561"/>
                  <a:gd name="T82" fmla="*/ 137 w 1065"/>
                  <a:gd name="T83" fmla="*/ 464 h 561"/>
                  <a:gd name="T84" fmla="*/ 175 w 1065"/>
                  <a:gd name="T85" fmla="*/ 417 h 561"/>
                  <a:gd name="T86" fmla="*/ 175 w 1065"/>
                  <a:gd name="T87" fmla="*/ 328 h 561"/>
                  <a:gd name="T88" fmla="*/ 189 w 1065"/>
                  <a:gd name="T89" fmla="*/ 341 h 561"/>
                  <a:gd name="T90" fmla="*/ 247 w 1065"/>
                  <a:gd name="T91" fmla="*/ 384 h 561"/>
                  <a:gd name="T92" fmla="*/ 338 w 1065"/>
                  <a:gd name="T93" fmla="*/ 368 h 561"/>
                  <a:gd name="T94" fmla="*/ 342 w 1065"/>
                  <a:gd name="T95" fmla="*/ 358 h 561"/>
                  <a:gd name="T96" fmla="*/ 339 w 1065"/>
                  <a:gd name="T97" fmla="*/ 312 h 561"/>
                  <a:gd name="T98" fmla="*/ 338 w 1065"/>
                  <a:gd name="T99" fmla="*/ 306 h 561"/>
                  <a:gd name="T100" fmla="*/ 318 w 1065"/>
                  <a:gd name="T101" fmla="*/ 235 h 561"/>
                  <a:gd name="T102" fmla="*/ 372 w 1065"/>
                  <a:gd name="T103" fmla="*/ 235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065" h="561">
                    <a:moveTo>
                      <a:pt x="372" y="235"/>
                    </a:moveTo>
                    <a:cubicBezTo>
                      <a:pt x="374" y="260"/>
                      <a:pt x="389" y="266"/>
                      <a:pt x="412" y="264"/>
                    </a:cubicBezTo>
                    <a:cubicBezTo>
                      <a:pt x="432" y="262"/>
                      <a:pt x="453" y="264"/>
                      <a:pt x="474" y="264"/>
                    </a:cubicBezTo>
                    <a:cubicBezTo>
                      <a:pt x="492" y="263"/>
                      <a:pt x="496" y="255"/>
                      <a:pt x="494" y="237"/>
                    </a:cubicBezTo>
                    <a:cubicBezTo>
                      <a:pt x="489" y="202"/>
                      <a:pt x="488" y="168"/>
                      <a:pt x="486" y="134"/>
                    </a:cubicBezTo>
                    <a:cubicBezTo>
                      <a:pt x="485" y="130"/>
                      <a:pt x="485" y="127"/>
                      <a:pt x="487" y="124"/>
                    </a:cubicBezTo>
                    <a:cubicBezTo>
                      <a:pt x="497" y="99"/>
                      <a:pt x="506" y="75"/>
                      <a:pt x="488" y="49"/>
                    </a:cubicBezTo>
                    <a:cubicBezTo>
                      <a:pt x="485" y="45"/>
                      <a:pt x="492" y="35"/>
                      <a:pt x="495" y="27"/>
                    </a:cubicBezTo>
                    <a:cubicBezTo>
                      <a:pt x="499" y="19"/>
                      <a:pt x="503" y="11"/>
                      <a:pt x="508" y="0"/>
                    </a:cubicBezTo>
                    <a:cubicBezTo>
                      <a:pt x="520" y="0"/>
                      <a:pt x="534" y="0"/>
                      <a:pt x="547" y="0"/>
                    </a:cubicBezTo>
                    <a:cubicBezTo>
                      <a:pt x="551" y="12"/>
                      <a:pt x="555" y="23"/>
                      <a:pt x="560" y="34"/>
                    </a:cubicBezTo>
                    <a:cubicBezTo>
                      <a:pt x="566" y="48"/>
                      <a:pt x="566" y="60"/>
                      <a:pt x="555" y="71"/>
                    </a:cubicBezTo>
                    <a:cubicBezTo>
                      <a:pt x="546" y="79"/>
                      <a:pt x="548" y="86"/>
                      <a:pt x="553" y="95"/>
                    </a:cubicBezTo>
                    <a:cubicBezTo>
                      <a:pt x="575" y="136"/>
                      <a:pt x="572" y="179"/>
                      <a:pt x="559" y="221"/>
                    </a:cubicBezTo>
                    <a:cubicBezTo>
                      <a:pt x="550" y="252"/>
                      <a:pt x="556" y="264"/>
                      <a:pt x="589" y="264"/>
                    </a:cubicBezTo>
                    <a:cubicBezTo>
                      <a:pt x="615" y="264"/>
                      <a:pt x="641" y="264"/>
                      <a:pt x="667" y="263"/>
                    </a:cubicBezTo>
                    <a:cubicBezTo>
                      <a:pt x="673" y="263"/>
                      <a:pt x="684" y="259"/>
                      <a:pt x="684" y="255"/>
                    </a:cubicBezTo>
                    <a:cubicBezTo>
                      <a:pt x="689" y="234"/>
                      <a:pt x="704" y="236"/>
                      <a:pt x="719" y="236"/>
                    </a:cubicBezTo>
                    <a:cubicBezTo>
                      <a:pt x="724" y="236"/>
                      <a:pt x="729" y="236"/>
                      <a:pt x="735" y="236"/>
                    </a:cubicBezTo>
                    <a:cubicBezTo>
                      <a:pt x="735" y="254"/>
                      <a:pt x="736" y="270"/>
                      <a:pt x="735" y="287"/>
                    </a:cubicBezTo>
                    <a:cubicBezTo>
                      <a:pt x="735" y="289"/>
                      <a:pt x="733" y="292"/>
                      <a:pt x="731" y="295"/>
                    </a:cubicBezTo>
                    <a:cubicBezTo>
                      <a:pt x="726" y="300"/>
                      <a:pt x="716" y="304"/>
                      <a:pt x="716" y="309"/>
                    </a:cubicBezTo>
                    <a:cubicBezTo>
                      <a:pt x="714" y="329"/>
                      <a:pt x="715" y="349"/>
                      <a:pt x="716" y="369"/>
                    </a:cubicBezTo>
                    <a:cubicBezTo>
                      <a:pt x="716" y="372"/>
                      <a:pt x="722" y="375"/>
                      <a:pt x="726" y="377"/>
                    </a:cubicBezTo>
                    <a:cubicBezTo>
                      <a:pt x="765" y="397"/>
                      <a:pt x="804" y="398"/>
                      <a:pt x="841" y="371"/>
                    </a:cubicBezTo>
                    <a:cubicBezTo>
                      <a:pt x="857" y="358"/>
                      <a:pt x="873" y="345"/>
                      <a:pt x="890" y="331"/>
                    </a:cubicBezTo>
                    <a:cubicBezTo>
                      <a:pt x="887" y="356"/>
                      <a:pt x="884" y="378"/>
                      <a:pt x="882" y="401"/>
                    </a:cubicBezTo>
                    <a:cubicBezTo>
                      <a:pt x="880" y="434"/>
                      <a:pt x="890" y="448"/>
                      <a:pt x="921" y="460"/>
                    </a:cubicBezTo>
                    <a:cubicBezTo>
                      <a:pt x="963" y="477"/>
                      <a:pt x="1004" y="478"/>
                      <a:pt x="1043" y="452"/>
                    </a:cubicBezTo>
                    <a:cubicBezTo>
                      <a:pt x="1048" y="448"/>
                      <a:pt x="1054" y="445"/>
                      <a:pt x="1065" y="438"/>
                    </a:cubicBezTo>
                    <a:cubicBezTo>
                      <a:pt x="1044" y="475"/>
                      <a:pt x="1027" y="507"/>
                      <a:pt x="998" y="529"/>
                    </a:cubicBezTo>
                    <a:cubicBezTo>
                      <a:pt x="978" y="545"/>
                      <a:pt x="957" y="545"/>
                      <a:pt x="934" y="534"/>
                    </a:cubicBezTo>
                    <a:cubicBezTo>
                      <a:pt x="933" y="533"/>
                      <a:pt x="932" y="533"/>
                      <a:pt x="931" y="532"/>
                    </a:cubicBezTo>
                    <a:cubicBezTo>
                      <a:pt x="884" y="492"/>
                      <a:pt x="830" y="487"/>
                      <a:pt x="771" y="488"/>
                    </a:cubicBezTo>
                    <a:cubicBezTo>
                      <a:pt x="595" y="491"/>
                      <a:pt x="419" y="489"/>
                      <a:pt x="243" y="489"/>
                    </a:cubicBezTo>
                    <a:cubicBezTo>
                      <a:pt x="233" y="489"/>
                      <a:pt x="221" y="493"/>
                      <a:pt x="212" y="498"/>
                    </a:cubicBezTo>
                    <a:cubicBezTo>
                      <a:pt x="189" y="512"/>
                      <a:pt x="167" y="527"/>
                      <a:pt x="144" y="541"/>
                    </a:cubicBezTo>
                    <a:cubicBezTo>
                      <a:pt x="112" y="561"/>
                      <a:pt x="77" y="556"/>
                      <a:pt x="53" y="527"/>
                    </a:cubicBezTo>
                    <a:cubicBezTo>
                      <a:pt x="46" y="517"/>
                      <a:pt x="39" y="507"/>
                      <a:pt x="33" y="497"/>
                    </a:cubicBezTo>
                    <a:cubicBezTo>
                      <a:pt x="23" y="479"/>
                      <a:pt x="13" y="460"/>
                      <a:pt x="0" y="437"/>
                    </a:cubicBezTo>
                    <a:cubicBezTo>
                      <a:pt x="35" y="457"/>
                      <a:pt x="65" y="474"/>
                      <a:pt x="101" y="469"/>
                    </a:cubicBezTo>
                    <a:cubicBezTo>
                      <a:pt x="113" y="467"/>
                      <a:pt x="125" y="467"/>
                      <a:pt x="137" y="464"/>
                    </a:cubicBezTo>
                    <a:cubicBezTo>
                      <a:pt x="166" y="458"/>
                      <a:pt x="175" y="447"/>
                      <a:pt x="175" y="417"/>
                    </a:cubicBezTo>
                    <a:cubicBezTo>
                      <a:pt x="175" y="388"/>
                      <a:pt x="175" y="359"/>
                      <a:pt x="175" y="328"/>
                    </a:cubicBezTo>
                    <a:cubicBezTo>
                      <a:pt x="179" y="332"/>
                      <a:pt x="184" y="337"/>
                      <a:pt x="189" y="341"/>
                    </a:cubicBezTo>
                    <a:cubicBezTo>
                      <a:pt x="208" y="356"/>
                      <a:pt x="227" y="371"/>
                      <a:pt x="247" y="384"/>
                    </a:cubicBezTo>
                    <a:cubicBezTo>
                      <a:pt x="274" y="400"/>
                      <a:pt x="317" y="392"/>
                      <a:pt x="338" y="368"/>
                    </a:cubicBezTo>
                    <a:cubicBezTo>
                      <a:pt x="341" y="365"/>
                      <a:pt x="343" y="361"/>
                      <a:pt x="342" y="358"/>
                    </a:cubicBezTo>
                    <a:cubicBezTo>
                      <a:pt x="342" y="342"/>
                      <a:pt x="341" y="327"/>
                      <a:pt x="339" y="312"/>
                    </a:cubicBezTo>
                    <a:cubicBezTo>
                      <a:pt x="339" y="310"/>
                      <a:pt x="339" y="306"/>
                      <a:pt x="338" y="306"/>
                    </a:cubicBezTo>
                    <a:cubicBezTo>
                      <a:pt x="304" y="290"/>
                      <a:pt x="326" y="260"/>
                      <a:pt x="318" y="235"/>
                    </a:cubicBezTo>
                    <a:cubicBezTo>
                      <a:pt x="336" y="235"/>
                      <a:pt x="353" y="235"/>
                      <a:pt x="372" y="2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 name="Freeform 53">
                <a:extLst>
                  <a:ext uri="{FF2B5EF4-FFF2-40B4-BE49-F238E27FC236}">
                    <a16:creationId xmlns:a16="http://schemas.microsoft.com/office/drawing/2014/main" id="{C55BE2D0-4732-A844-9378-4AC8A2E89500}"/>
                  </a:ext>
                </a:extLst>
              </p:cNvPr>
              <p:cNvSpPr>
                <a:spLocks/>
              </p:cNvSpPr>
              <p:nvPr/>
            </p:nvSpPr>
            <p:spPr bwMode="auto">
              <a:xfrm>
                <a:off x="5633099" y="2552137"/>
                <a:ext cx="924631" cy="479308"/>
              </a:xfrm>
              <a:custGeom>
                <a:avLst/>
                <a:gdLst>
                  <a:gd name="T0" fmla="*/ 30 w 1898"/>
                  <a:gd name="T1" fmla="*/ 973 h 984"/>
                  <a:gd name="T2" fmla="*/ 0 w 1898"/>
                  <a:gd name="T3" fmla="*/ 973 h 984"/>
                  <a:gd name="T4" fmla="*/ 400 w 1898"/>
                  <a:gd name="T5" fmla="*/ 243 h 984"/>
                  <a:gd name="T6" fmla="*/ 1421 w 1898"/>
                  <a:gd name="T7" fmla="*/ 195 h 984"/>
                  <a:gd name="T8" fmla="*/ 1898 w 1898"/>
                  <a:gd name="T9" fmla="*/ 978 h 984"/>
                  <a:gd name="T10" fmla="*/ 1862 w 1898"/>
                  <a:gd name="T11" fmla="*/ 961 h 984"/>
                  <a:gd name="T12" fmla="*/ 1623 w 1898"/>
                  <a:gd name="T13" fmla="*/ 396 h 984"/>
                  <a:gd name="T14" fmla="*/ 1090 w 1898"/>
                  <a:gd name="T15" fmla="*/ 110 h 984"/>
                  <a:gd name="T16" fmla="*/ 52 w 1898"/>
                  <a:gd name="T17" fmla="*/ 826 h 984"/>
                  <a:gd name="T18" fmla="*/ 30 w 1898"/>
                  <a:gd name="T19" fmla="*/ 973 h 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98" h="984">
                    <a:moveTo>
                      <a:pt x="30" y="973"/>
                    </a:moveTo>
                    <a:cubicBezTo>
                      <a:pt x="22" y="973"/>
                      <a:pt x="13" y="973"/>
                      <a:pt x="0" y="973"/>
                    </a:cubicBezTo>
                    <a:cubicBezTo>
                      <a:pt x="21" y="667"/>
                      <a:pt x="149" y="417"/>
                      <a:pt x="400" y="243"/>
                    </a:cubicBezTo>
                    <a:cubicBezTo>
                      <a:pt x="727" y="18"/>
                      <a:pt x="1075" y="0"/>
                      <a:pt x="1421" y="195"/>
                    </a:cubicBezTo>
                    <a:cubicBezTo>
                      <a:pt x="1721" y="365"/>
                      <a:pt x="1872" y="635"/>
                      <a:pt x="1898" y="978"/>
                    </a:cubicBezTo>
                    <a:cubicBezTo>
                      <a:pt x="1869" y="984"/>
                      <a:pt x="1864" y="981"/>
                      <a:pt x="1862" y="961"/>
                    </a:cubicBezTo>
                    <a:cubicBezTo>
                      <a:pt x="1849" y="745"/>
                      <a:pt x="1769" y="556"/>
                      <a:pt x="1623" y="396"/>
                    </a:cubicBezTo>
                    <a:cubicBezTo>
                      <a:pt x="1479" y="239"/>
                      <a:pt x="1301" y="143"/>
                      <a:pt x="1090" y="110"/>
                    </a:cubicBezTo>
                    <a:cubicBezTo>
                      <a:pt x="608" y="35"/>
                      <a:pt x="151" y="350"/>
                      <a:pt x="52" y="826"/>
                    </a:cubicBezTo>
                    <a:cubicBezTo>
                      <a:pt x="42" y="874"/>
                      <a:pt x="37" y="922"/>
                      <a:pt x="30" y="9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 name="Freeform 54">
                <a:extLst>
                  <a:ext uri="{FF2B5EF4-FFF2-40B4-BE49-F238E27FC236}">
                    <a16:creationId xmlns:a16="http://schemas.microsoft.com/office/drawing/2014/main" id="{192DF5C9-24C0-7A4E-B44D-EF8A2D4BCBEA}"/>
                  </a:ext>
                </a:extLst>
              </p:cNvPr>
              <p:cNvSpPr>
                <a:spLocks/>
              </p:cNvSpPr>
              <p:nvPr/>
            </p:nvSpPr>
            <p:spPr bwMode="auto">
              <a:xfrm>
                <a:off x="5776364" y="3375691"/>
                <a:ext cx="636929" cy="180766"/>
              </a:xfrm>
              <a:custGeom>
                <a:avLst/>
                <a:gdLst>
                  <a:gd name="T0" fmla="*/ 0 w 1307"/>
                  <a:gd name="T1" fmla="*/ 5 h 371"/>
                  <a:gd name="T2" fmla="*/ 65 w 1307"/>
                  <a:gd name="T3" fmla="*/ 22 h 371"/>
                  <a:gd name="T4" fmla="*/ 528 w 1307"/>
                  <a:gd name="T5" fmla="*/ 230 h 371"/>
                  <a:gd name="T6" fmla="*/ 1242 w 1307"/>
                  <a:gd name="T7" fmla="*/ 24 h 371"/>
                  <a:gd name="T8" fmla="*/ 1307 w 1307"/>
                  <a:gd name="T9" fmla="*/ 5 h 371"/>
                  <a:gd name="T10" fmla="*/ 0 w 1307"/>
                  <a:gd name="T11" fmla="*/ 5 h 371"/>
                </a:gdLst>
                <a:ahLst/>
                <a:cxnLst>
                  <a:cxn ang="0">
                    <a:pos x="T0" y="T1"/>
                  </a:cxn>
                  <a:cxn ang="0">
                    <a:pos x="T2" y="T3"/>
                  </a:cxn>
                  <a:cxn ang="0">
                    <a:pos x="T4" y="T5"/>
                  </a:cxn>
                  <a:cxn ang="0">
                    <a:pos x="T6" y="T7"/>
                  </a:cxn>
                  <a:cxn ang="0">
                    <a:pos x="T8" y="T9"/>
                  </a:cxn>
                  <a:cxn ang="0">
                    <a:pos x="T10" y="T11"/>
                  </a:cxn>
                </a:cxnLst>
                <a:rect l="0" t="0" r="r" b="b"/>
                <a:pathLst>
                  <a:path w="1307" h="371">
                    <a:moveTo>
                      <a:pt x="0" y="5"/>
                    </a:moveTo>
                    <a:cubicBezTo>
                      <a:pt x="26" y="0"/>
                      <a:pt x="45" y="6"/>
                      <a:pt x="65" y="22"/>
                    </a:cubicBezTo>
                    <a:cubicBezTo>
                      <a:pt x="199" y="136"/>
                      <a:pt x="354" y="207"/>
                      <a:pt x="528" y="230"/>
                    </a:cubicBezTo>
                    <a:cubicBezTo>
                      <a:pt x="795" y="264"/>
                      <a:pt x="1033" y="195"/>
                      <a:pt x="1242" y="24"/>
                    </a:cubicBezTo>
                    <a:cubicBezTo>
                      <a:pt x="1270" y="1"/>
                      <a:pt x="1271" y="0"/>
                      <a:pt x="1307" y="5"/>
                    </a:cubicBezTo>
                    <a:cubicBezTo>
                      <a:pt x="975" y="346"/>
                      <a:pt x="369" y="371"/>
                      <a:pt x="0"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 name="Freeform 55">
                <a:extLst>
                  <a:ext uri="{FF2B5EF4-FFF2-40B4-BE49-F238E27FC236}">
                    <a16:creationId xmlns:a16="http://schemas.microsoft.com/office/drawing/2014/main" id="{132A48E7-6D8E-F94C-94DC-1B3406096A9B}"/>
                  </a:ext>
                </a:extLst>
              </p:cNvPr>
              <p:cNvSpPr>
                <a:spLocks/>
              </p:cNvSpPr>
              <p:nvPr/>
            </p:nvSpPr>
            <p:spPr bwMode="auto">
              <a:xfrm>
                <a:off x="5573332" y="3340827"/>
                <a:ext cx="1049438" cy="9668"/>
              </a:xfrm>
              <a:custGeom>
                <a:avLst/>
                <a:gdLst>
                  <a:gd name="T0" fmla="*/ 2154 w 2154"/>
                  <a:gd name="T1" fmla="*/ 0 h 20"/>
                  <a:gd name="T2" fmla="*/ 2127 w 2154"/>
                  <a:gd name="T3" fmla="*/ 20 h 20"/>
                  <a:gd name="T4" fmla="*/ 28 w 2154"/>
                  <a:gd name="T5" fmla="*/ 20 h 20"/>
                  <a:gd name="T6" fmla="*/ 0 w 2154"/>
                  <a:gd name="T7" fmla="*/ 0 h 20"/>
                  <a:gd name="T8" fmla="*/ 2154 w 2154"/>
                  <a:gd name="T9" fmla="*/ 0 h 20"/>
                </a:gdLst>
                <a:ahLst/>
                <a:cxnLst>
                  <a:cxn ang="0">
                    <a:pos x="T0" y="T1"/>
                  </a:cxn>
                  <a:cxn ang="0">
                    <a:pos x="T2" y="T3"/>
                  </a:cxn>
                  <a:cxn ang="0">
                    <a:pos x="T4" y="T5"/>
                  </a:cxn>
                  <a:cxn ang="0">
                    <a:pos x="T6" y="T7"/>
                  </a:cxn>
                  <a:cxn ang="0">
                    <a:pos x="T8" y="T9"/>
                  </a:cxn>
                </a:cxnLst>
                <a:rect l="0" t="0" r="r" b="b"/>
                <a:pathLst>
                  <a:path w="2154" h="20">
                    <a:moveTo>
                      <a:pt x="2154" y="0"/>
                    </a:moveTo>
                    <a:cubicBezTo>
                      <a:pt x="2150" y="16"/>
                      <a:pt x="2141" y="20"/>
                      <a:pt x="2127" y="20"/>
                    </a:cubicBezTo>
                    <a:cubicBezTo>
                      <a:pt x="1427" y="19"/>
                      <a:pt x="727" y="19"/>
                      <a:pt x="28" y="20"/>
                    </a:cubicBezTo>
                    <a:cubicBezTo>
                      <a:pt x="13" y="20"/>
                      <a:pt x="3" y="17"/>
                      <a:pt x="0" y="0"/>
                    </a:cubicBezTo>
                    <a:cubicBezTo>
                      <a:pt x="718" y="0"/>
                      <a:pt x="1435" y="0"/>
                      <a:pt x="215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 name="Freeform 56">
                <a:extLst>
                  <a:ext uri="{FF2B5EF4-FFF2-40B4-BE49-F238E27FC236}">
                    <a16:creationId xmlns:a16="http://schemas.microsoft.com/office/drawing/2014/main" id="{97A1BB2C-B94F-3E4D-8A84-36915412D106}"/>
                  </a:ext>
                </a:extLst>
              </p:cNvPr>
              <p:cNvSpPr>
                <a:spLocks/>
              </p:cNvSpPr>
              <p:nvPr/>
            </p:nvSpPr>
            <p:spPr bwMode="auto">
              <a:xfrm>
                <a:off x="5585051" y="3363679"/>
                <a:ext cx="1026000" cy="9668"/>
              </a:xfrm>
              <a:custGeom>
                <a:avLst/>
                <a:gdLst>
                  <a:gd name="T0" fmla="*/ 2106 w 2106"/>
                  <a:gd name="T1" fmla="*/ 0 h 20"/>
                  <a:gd name="T2" fmla="*/ 2080 w 2106"/>
                  <a:gd name="T3" fmla="*/ 20 h 20"/>
                  <a:gd name="T4" fmla="*/ 26 w 2106"/>
                  <a:gd name="T5" fmla="*/ 20 h 20"/>
                  <a:gd name="T6" fmla="*/ 0 w 2106"/>
                  <a:gd name="T7" fmla="*/ 0 h 20"/>
                  <a:gd name="T8" fmla="*/ 2106 w 2106"/>
                  <a:gd name="T9" fmla="*/ 0 h 20"/>
                </a:gdLst>
                <a:ahLst/>
                <a:cxnLst>
                  <a:cxn ang="0">
                    <a:pos x="T0" y="T1"/>
                  </a:cxn>
                  <a:cxn ang="0">
                    <a:pos x="T2" y="T3"/>
                  </a:cxn>
                  <a:cxn ang="0">
                    <a:pos x="T4" y="T5"/>
                  </a:cxn>
                  <a:cxn ang="0">
                    <a:pos x="T6" y="T7"/>
                  </a:cxn>
                  <a:cxn ang="0">
                    <a:pos x="T8" y="T9"/>
                  </a:cxn>
                </a:cxnLst>
                <a:rect l="0" t="0" r="r" b="b"/>
                <a:pathLst>
                  <a:path w="2106" h="20">
                    <a:moveTo>
                      <a:pt x="2106" y="0"/>
                    </a:moveTo>
                    <a:cubicBezTo>
                      <a:pt x="2102" y="17"/>
                      <a:pt x="2094" y="20"/>
                      <a:pt x="2080" y="20"/>
                    </a:cubicBezTo>
                    <a:cubicBezTo>
                      <a:pt x="1395" y="20"/>
                      <a:pt x="710" y="20"/>
                      <a:pt x="26" y="20"/>
                    </a:cubicBezTo>
                    <a:cubicBezTo>
                      <a:pt x="11" y="20"/>
                      <a:pt x="3" y="16"/>
                      <a:pt x="0" y="0"/>
                    </a:cubicBezTo>
                    <a:cubicBezTo>
                      <a:pt x="702" y="0"/>
                      <a:pt x="1403" y="0"/>
                      <a:pt x="210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 name="Freeform 57">
                <a:extLst>
                  <a:ext uri="{FF2B5EF4-FFF2-40B4-BE49-F238E27FC236}">
                    <a16:creationId xmlns:a16="http://schemas.microsoft.com/office/drawing/2014/main" id="{F2025EFE-ED10-F245-ABE4-FF4ADFFE074F}"/>
                  </a:ext>
                </a:extLst>
              </p:cNvPr>
              <p:cNvSpPr>
                <a:spLocks/>
              </p:cNvSpPr>
              <p:nvPr/>
            </p:nvSpPr>
            <p:spPr bwMode="auto">
              <a:xfrm>
                <a:off x="5878319" y="3325007"/>
                <a:ext cx="440342" cy="2637"/>
              </a:xfrm>
              <a:custGeom>
                <a:avLst/>
                <a:gdLst>
                  <a:gd name="T0" fmla="*/ 904 w 904"/>
                  <a:gd name="T1" fmla="*/ 5 h 5"/>
                  <a:gd name="T2" fmla="*/ 0 w 904"/>
                  <a:gd name="T3" fmla="*/ 5 h 5"/>
                  <a:gd name="T4" fmla="*/ 0 w 904"/>
                  <a:gd name="T5" fmla="*/ 0 h 5"/>
                  <a:gd name="T6" fmla="*/ 904 w 904"/>
                  <a:gd name="T7" fmla="*/ 0 h 5"/>
                  <a:gd name="T8" fmla="*/ 904 w 904"/>
                  <a:gd name="T9" fmla="*/ 5 h 5"/>
                </a:gdLst>
                <a:ahLst/>
                <a:cxnLst>
                  <a:cxn ang="0">
                    <a:pos x="T0" y="T1"/>
                  </a:cxn>
                  <a:cxn ang="0">
                    <a:pos x="T2" y="T3"/>
                  </a:cxn>
                  <a:cxn ang="0">
                    <a:pos x="T4" y="T5"/>
                  </a:cxn>
                  <a:cxn ang="0">
                    <a:pos x="T6" y="T7"/>
                  </a:cxn>
                  <a:cxn ang="0">
                    <a:pos x="T8" y="T9"/>
                  </a:cxn>
                </a:cxnLst>
                <a:rect l="0" t="0" r="r" b="b"/>
                <a:pathLst>
                  <a:path w="904" h="5">
                    <a:moveTo>
                      <a:pt x="904" y="5"/>
                    </a:moveTo>
                    <a:cubicBezTo>
                      <a:pt x="603" y="5"/>
                      <a:pt x="301" y="5"/>
                      <a:pt x="0" y="5"/>
                    </a:cubicBezTo>
                    <a:cubicBezTo>
                      <a:pt x="0" y="3"/>
                      <a:pt x="0" y="2"/>
                      <a:pt x="0" y="0"/>
                    </a:cubicBezTo>
                    <a:cubicBezTo>
                      <a:pt x="301" y="0"/>
                      <a:pt x="603" y="0"/>
                      <a:pt x="904" y="0"/>
                    </a:cubicBezTo>
                    <a:cubicBezTo>
                      <a:pt x="904" y="2"/>
                      <a:pt x="904" y="3"/>
                      <a:pt x="904"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 name="Freeform 58">
                <a:extLst>
                  <a:ext uri="{FF2B5EF4-FFF2-40B4-BE49-F238E27FC236}">
                    <a16:creationId xmlns:a16="http://schemas.microsoft.com/office/drawing/2014/main" id="{3D515D38-98DF-B244-8A7B-58E02F2FEEC1}"/>
                  </a:ext>
                </a:extLst>
              </p:cNvPr>
              <p:cNvSpPr>
                <a:spLocks/>
              </p:cNvSpPr>
              <p:nvPr/>
            </p:nvSpPr>
            <p:spPr bwMode="auto">
              <a:xfrm>
                <a:off x="5885936" y="3310065"/>
                <a:ext cx="424814" cy="2344"/>
              </a:xfrm>
              <a:custGeom>
                <a:avLst/>
                <a:gdLst>
                  <a:gd name="T0" fmla="*/ 0 w 872"/>
                  <a:gd name="T1" fmla="*/ 0 h 5"/>
                  <a:gd name="T2" fmla="*/ 872 w 872"/>
                  <a:gd name="T3" fmla="*/ 0 h 5"/>
                  <a:gd name="T4" fmla="*/ 872 w 872"/>
                  <a:gd name="T5" fmla="*/ 5 h 5"/>
                  <a:gd name="T6" fmla="*/ 0 w 872"/>
                  <a:gd name="T7" fmla="*/ 5 h 5"/>
                  <a:gd name="T8" fmla="*/ 0 w 872"/>
                  <a:gd name="T9" fmla="*/ 0 h 5"/>
                </a:gdLst>
                <a:ahLst/>
                <a:cxnLst>
                  <a:cxn ang="0">
                    <a:pos x="T0" y="T1"/>
                  </a:cxn>
                  <a:cxn ang="0">
                    <a:pos x="T2" y="T3"/>
                  </a:cxn>
                  <a:cxn ang="0">
                    <a:pos x="T4" y="T5"/>
                  </a:cxn>
                  <a:cxn ang="0">
                    <a:pos x="T6" y="T7"/>
                  </a:cxn>
                  <a:cxn ang="0">
                    <a:pos x="T8" y="T9"/>
                  </a:cxn>
                </a:cxnLst>
                <a:rect l="0" t="0" r="r" b="b"/>
                <a:pathLst>
                  <a:path w="872" h="5">
                    <a:moveTo>
                      <a:pt x="0" y="0"/>
                    </a:moveTo>
                    <a:cubicBezTo>
                      <a:pt x="291" y="0"/>
                      <a:pt x="582" y="0"/>
                      <a:pt x="872" y="0"/>
                    </a:cubicBezTo>
                    <a:cubicBezTo>
                      <a:pt x="872" y="2"/>
                      <a:pt x="872" y="4"/>
                      <a:pt x="872" y="5"/>
                    </a:cubicBezTo>
                    <a:cubicBezTo>
                      <a:pt x="582" y="5"/>
                      <a:pt x="291" y="5"/>
                      <a:pt x="0" y="5"/>
                    </a:cubicBezTo>
                    <a:cubicBezTo>
                      <a:pt x="0" y="4"/>
                      <a:pt x="0" y="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 name="Freeform 59">
                <a:extLst>
                  <a:ext uri="{FF2B5EF4-FFF2-40B4-BE49-F238E27FC236}">
                    <a16:creationId xmlns:a16="http://schemas.microsoft.com/office/drawing/2014/main" id="{C84E1535-6EB9-C347-8FFB-8D95B20DAC9F}"/>
                  </a:ext>
                </a:extLst>
              </p:cNvPr>
              <p:cNvSpPr>
                <a:spLocks/>
              </p:cNvSpPr>
              <p:nvPr/>
            </p:nvSpPr>
            <p:spPr bwMode="auto">
              <a:xfrm>
                <a:off x="5890917" y="3298346"/>
                <a:ext cx="415439" cy="5860"/>
              </a:xfrm>
              <a:custGeom>
                <a:avLst/>
                <a:gdLst>
                  <a:gd name="T0" fmla="*/ 0 w 853"/>
                  <a:gd name="T1" fmla="*/ 0 h 12"/>
                  <a:gd name="T2" fmla="*/ 853 w 853"/>
                  <a:gd name="T3" fmla="*/ 0 h 12"/>
                  <a:gd name="T4" fmla="*/ 0 w 853"/>
                  <a:gd name="T5" fmla="*/ 0 h 12"/>
                </a:gdLst>
                <a:ahLst/>
                <a:cxnLst>
                  <a:cxn ang="0">
                    <a:pos x="T0" y="T1"/>
                  </a:cxn>
                  <a:cxn ang="0">
                    <a:pos x="T2" y="T3"/>
                  </a:cxn>
                  <a:cxn ang="0">
                    <a:pos x="T4" y="T5"/>
                  </a:cxn>
                </a:cxnLst>
                <a:rect l="0" t="0" r="r" b="b"/>
                <a:pathLst>
                  <a:path w="853" h="12">
                    <a:moveTo>
                      <a:pt x="0" y="0"/>
                    </a:moveTo>
                    <a:cubicBezTo>
                      <a:pt x="284" y="0"/>
                      <a:pt x="568" y="0"/>
                      <a:pt x="853" y="0"/>
                    </a:cubicBezTo>
                    <a:cubicBezTo>
                      <a:pt x="843" y="8"/>
                      <a:pt x="34" y="1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 name="Freeform 60">
                <a:extLst>
                  <a:ext uri="{FF2B5EF4-FFF2-40B4-BE49-F238E27FC236}">
                    <a16:creationId xmlns:a16="http://schemas.microsoft.com/office/drawing/2014/main" id="{7D0BD7B4-CDC4-4246-B9C5-428C1141D3DF}"/>
                  </a:ext>
                </a:extLst>
              </p:cNvPr>
              <p:cNvSpPr>
                <a:spLocks/>
              </p:cNvSpPr>
              <p:nvPr/>
            </p:nvSpPr>
            <p:spPr bwMode="auto">
              <a:xfrm>
                <a:off x="5897656" y="3282232"/>
                <a:ext cx="401376" cy="5860"/>
              </a:xfrm>
              <a:custGeom>
                <a:avLst/>
                <a:gdLst>
                  <a:gd name="T0" fmla="*/ 0 w 824"/>
                  <a:gd name="T1" fmla="*/ 0 h 12"/>
                  <a:gd name="T2" fmla="*/ 824 w 824"/>
                  <a:gd name="T3" fmla="*/ 0 h 12"/>
                  <a:gd name="T4" fmla="*/ 0 w 824"/>
                  <a:gd name="T5" fmla="*/ 0 h 12"/>
                </a:gdLst>
                <a:ahLst/>
                <a:cxnLst>
                  <a:cxn ang="0">
                    <a:pos x="T0" y="T1"/>
                  </a:cxn>
                  <a:cxn ang="0">
                    <a:pos x="T2" y="T3"/>
                  </a:cxn>
                  <a:cxn ang="0">
                    <a:pos x="T4" y="T5"/>
                  </a:cxn>
                </a:cxnLst>
                <a:rect l="0" t="0" r="r" b="b"/>
                <a:pathLst>
                  <a:path w="824" h="12">
                    <a:moveTo>
                      <a:pt x="0" y="0"/>
                    </a:moveTo>
                    <a:cubicBezTo>
                      <a:pt x="274" y="0"/>
                      <a:pt x="549" y="0"/>
                      <a:pt x="824" y="0"/>
                    </a:cubicBezTo>
                    <a:cubicBezTo>
                      <a:pt x="813" y="9"/>
                      <a:pt x="28" y="1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 name="Freeform 61">
                <a:extLst>
                  <a:ext uri="{FF2B5EF4-FFF2-40B4-BE49-F238E27FC236}">
                    <a16:creationId xmlns:a16="http://schemas.microsoft.com/office/drawing/2014/main" id="{3A83EDFE-20C8-EE49-8BCF-7CDCA83EDE2D}"/>
                  </a:ext>
                </a:extLst>
              </p:cNvPr>
              <p:cNvSpPr>
                <a:spLocks/>
              </p:cNvSpPr>
              <p:nvPr/>
            </p:nvSpPr>
            <p:spPr bwMode="auto">
              <a:xfrm>
                <a:off x="5904980" y="3271099"/>
                <a:ext cx="387900" cy="5860"/>
              </a:xfrm>
              <a:custGeom>
                <a:avLst/>
                <a:gdLst>
                  <a:gd name="T0" fmla="*/ 0 w 796"/>
                  <a:gd name="T1" fmla="*/ 0 h 12"/>
                  <a:gd name="T2" fmla="*/ 796 w 796"/>
                  <a:gd name="T3" fmla="*/ 0 h 12"/>
                  <a:gd name="T4" fmla="*/ 0 w 796"/>
                  <a:gd name="T5" fmla="*/ 0 h 12"/>
                </a:gdLst>
                <a:ahLst/>
                <a:cxnLst>
                  <a:cxn ang="0">
                    <a:pos x="T0" y="T1"/>
                  </a:cxn>
                  <a:cxn ang="0">
                    <a:pos x="T2" y="T3"/>
                  </a:cxn>
                  <a:cxn ang="0">
                    <a:pos x="T4" y="T5"/>
                  </a:cxn>
                </a:cxnLst>
                <a:rect l="0" t="0" r="r" b="b"/>
                <a:pathLst>
                  <a:path w="796" h="12">
                    <a:moveTo>
                      <a:pt x="0" y="0"/>
                    </a:moveTo>
                    <a:cubicBezTo>
                      <a:pt x="265" y="0"/>
                      <a:pt x="530" y="0"/>
                      <a:pt x="796" y="0"/>
                    </a:cubicBezTo>
                    <a:cubicBezTo>
                      <a:pt x="786" y="8"/>
                      <a:pt x="31" y="1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 name="Freeform 62">
                <a:extLst>
                  <a:ext uri="{FF2B5EF4-FFF2-40B4-BE49-F238E27FC236}">
                    <a16:creationId xmlns:a16="http://schemas.microsoft.com/office/drawing/2014/main" id="{CE2B4E5F-8713-5144-A891-22E82DC1E9AE}"/>
                  </a:ext>
                </a:extLst>
              </p:cNvPr>
              <p:cNvSpPr>
                <a:spLocks/>
              </p:cNvSpPr>
              <p:nvPr/>
            </p:nvSpPr>
            <p:spPr bwMode="auto">
              <a:xfrm>
                <a:off x="6166607" y="2957322"/>
                <a:ext cx="47755" cy="13770"/>
              </a:xfrm>
              <a:custGeom>
                <a:avLst/>
                <a:gdLst>
                  <a:gd name="T0" fmla="*/ 0 w 98"/>
                  <a:gd name="T1" fmla="*/ 28 h 28"/>
                  <a:gd name="T2" fmla="*/ 0 w 98"/>
                  <a:gd name="T3" fmla="*/ 0 h 28"/>
                  <a:gd name="T4" fmla="*/ 98 w 98"/>
                  <a:gd name="T5" fmla="*/ 0 h 28"/>
                  <a:gd name="T6" fmla="*/ 98 w 98"/>
                  <a:gd name="T7" fmla="*/ 28 h 28"/>
                  <a:gd name="T8" fmla="*/ 0 w 98"/>
                  <a:gd name="T9" fmla="*/ 28 h 28"/>
                </a:gdLst>
                <a:ahLst/>
                <a:cxnLst>
                  <a:cxn ang="0">
                    <a:pos x="T0" y="T1"/>
                  </a:cxn>
                  <a:cxn ang="0">
                    <a:pos x="T2" y="T3"/>
                  </a:cxn>
                  <a:cxn ang="0">
                    <a:pos x="T4" y="T5"/>
                  </a:cxn>
                  <a:cxn ang="0">
                    <a:pos x="T6" y="T7"/>
                  </a:cxn>
                  <a:cxn ang="0">
                    <a:pos x="T8" y="T9"/>
                  </a:cxn>
                </a:cxnLst>
                <a:rect l="0" t="0" r="r" b="b"/>
                <a:pathLst>
                  <a:path w="98" h="28">
                    <a:moveTo>
                      <a:pt x="0" y="28"/>
                    </a:moveTo>
                    <a:cubicBezTo>
                      <a:pt x="0" y="18"/>
                      <a:pt x="0" y="10"/>
                      <a:pt x="0" y="0"/>
                    </a:cubicBezTo>
                    <a:cubicBezTo>
                      <a:pt x="32" y="0"/>
                      <a:pt x="64" y="0"/>
                      <a:pt x="98" y="0"/>
                    </a:cubicBezTo>
                    <a:cubicBezTo>
                      <a:pt x="98" y="9"/>
                      <a:pt x="98" y="18"/>
                      <a:pt x="98" y="28"/>
                    </a:cubicBezTo>
                    <a:cubicBezTo>
                      <a:pt x="65" y="28"/>
                      <a:pt x="33" y="28"/>
                      <a:pt x="0"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 name="Freeform 63">
                <a:extLst>
                  <a:ext uri="{FF2B5EF4-FFF2-40B4-BE49-F238E27FC236}">
                    <a16:creationId xmlns:a16="http://schemas.microsoft.com/office/drawing/2014/main" id="{F5F393CB-6000-AA42-B5ED-471A274D06B9}"/>
                  </a:ext>
                </a:extLst>
              </p:cNvPr>
              <p:cNvSpPr>
                <a:spLocks/>
              </p:cNvSpPr>
              <p:nvPr/>
            </p:nvSpPr>
            <p:spPr bwMode="auto">
              <a:xfrm>
                <a:off x="6106254" y="2957322"/>
                <a:ext cx="47755" cy="13184"/>
              </a:xfrm>
              <a:custGeom>
                <a:avLst/>
                <a:gdLst>
                  <a:gd name="T0" fmla="*/ 0 w 98"/>
                  <a:gd name="T1" fmla="*/ 27 h 27"/>
                  <a:gd name="T2" fmla="*/ 0 w 98"/>
                  <a:gd name="T3" fmla="*/ 0 h 27"/>
                  <a:gd name="T4" fmla="*/ 98 w 98"/>
                  <a:gd name="T5" fmla="*/ 0 h 27"/>
                  <a:gd name="T6" fmla="*/ 98 w 98"/>
                  <a:gd name="T7" fmla="*/ 27 h 27"/>
                  <a:gd name="T8" fmla="*/ 0 w 98"/>
                  <a:gd name="T9" fmla="*/ 27 h 27"/>
                </a:gdLst>
                <a:ahLst/>
                <a:cxnLst>
                  <a:cxn ang="0">
                    <a:pos x="T0" y="T1"/>
                  </a:cxn>
                  <a:cxn ang="0">
                    <a:pos x="T2" y="T3"/>
                  </a:cxn>
                  <a:cxn ang="0">
                    <a:pos x="T4" y="T5"/>
                  </a:cxn>
                  <a:cxn ang="0">
                    <a:pos x="T6" y="T7"/>
                  </a:cxn>
                  <a:cxn ang="0">
                    <a:pos x="T8" y="T9"/>
                  </a:cxn>
                </a:cxnLst>
                <a:rect l="0" t="0" r="r" b="b"/>
                <a:pathLst>
                  <a:path w="98" h="27">
                    <a:moveTo>
                      <a:pt x="0" y="27"/>
                    </a:moveTo>
                    <a:cubicBezTo>
                      <a:pt x="0" y="18"/>
                      <a:pt x="0" y="9"/>
                      <a:pt x="0" y="0"/>
                    </a:cubicBezTo>
                    <a:cubicBezTo>
                      <a:pt x="33" y="0"/>
                      <a:pt x="65" y="0"/>
                      <a:pt x="98" y="0"/>
                    </a:cubicBezTo>
                    <a:cubicBezTo>
                      <a:pt x="98" y="9"/>
                      <a:pt x="98" y="17"/>
                      <a:pt x="98" y="27"/>
                    </a:cubicBezTo>
                    <a:cubicBezTo>
                      <a:pt x="66" y="27"/>
                      <a:pt x="34" y="27"/>
                      <a:pt x="0"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 name="Freeform 64">
                <a:extLst>
                  <a:ext uri="{FF2B5EF4-FFF2-40B4-BE49-F238E27FC236}">
                    <a16:creationId xmlns:a16="http://schemas.microsoft.com/office/drawing/2014/main" id="{653D65A5-10D8-5048-8844-2008FDA4E10E}"/>
                  </a:ext>
                </a:extLst>
              </p:cNvPr>
              <p:cNvSpPr>
                <a:spLocks/>
              </p:cNvSpPr>
              <p:nvPr/>
            </p:nvSpPr>
            <p:spPr bwMode="auto">
              <a:xfrm>
                <a:off x="6045901" y="2957322"/>
                <a:ext cx="47755" cy="13184"/>
              </a:xfrm>
              <a:custGeom>
                <a:avLst/>
                <a:gdLst>
                  <a:gd name="T0" fmla="*/ 98 w 98"/>
                  <a:gd name="T1" fmla="*/ 0 h 27"/>
                  <a:gd name="T2" fmla="*/ 98 w 98"/>
                  <a:gd name="T3" fmla="*/ 27 h 27"/>
                  <a:gd name="T4" fmla="*/ 0 w 98"/>
                  <a:gd name="T5" fmla="*/ 27 h 27"/>
                  <a:gd name="T6" fmla="*/ 0 w 98"/>
                  <a:gd name="T7" fmla="*/ 0 h 27"/>
                  <a:gd name="T8" fmla="*/ 98 w 98"/>
                  <a:gd name="T9" fmla="*/ 0 h 27"/>
                </a:gdLst>
                <a:ahLst/>
                <a:cxnLst>
                  <a:cxn ang="0">
                    <a:pos x="T0" y="T1"/>
                  </a:cxn>
                  <a:cxn ang="0">
                    <a:pos x="T2" y="T3"/>
                  </a:cxn>
                  <a:cxn ang="0">
                    <a:pos x="T4" y="T5"/>
                  </a:cxn>
                  <a:cxn ang="0">
                    <a:pos x="T6" y="T7"/>
                  </a:cxn>
                  <a:cxn ang="0">
                    <a:pos x="T8" y="T9"/>
                  </a:cxn>
                </a:cxnLst>
                <a:rect l="0" t="0" r="r" b="b"/>
                <a:pathLst>
                  <a:path w="98" h="27">
                    <a:moveTo>
                      <a:pt x="98" y="0"/>
                    </a:moveTo>
                    <a:cubicBezTo>
                      <a:pt x="98" y="10"/>
                      <a:pt x="98" y="18"/>
                      <a:pt x="98" y="27"/>
                    </a:cubicBezTo>
                    <a:cubicBezTo>
                      <a:pt x="66" y="27"/>
                      <a:pt x="34" y="27"/>
                      <a:pt x="0" y="27"/>
                    </a:cubicBezTo>
                    <a:cubicBezTo>
                      <a:pt x="0" y="18"/>
                      <a:pt x="0" y="10"/>
                      <a:pt x="0" y="0"/>
                    </a:cubicBezTo>
                    <a:cubicBezTo>
                      <a:pt x="32" y="0"/>
                      <a:pt x="64" y="0"/>
                      <a:pt x="9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 name="Freeform 65">
                <a:extLst>
                  <a:ext uri="{FF2B5EF4-FFF2-40B4-BE49-F238E27FC236}">
                    <a16:creationId xmlns:a16="http://schemas.microsoft.com/office/drawing/2014/main" id="{8A6065BD-6236-214D-AFFB-74A495EBEA64}"/>
                  </a:ext>
                </a:extLst>
              </p:cNvPr>
              <p:cNvSpPr>
                <a:spLocks/>
              </p:cNvSpPr>
              <p:nvPr/>
            </p:nvSpPr>
            <p:spPr bwMode="auto">
              <a:xfrm>
                <a:off x="5984962" y="2957322"/>
                <a:ext cx="48048" cy="13184"/>
              </a:xfrm>
              <a:custGeom>
                <a:avLst/>
                <a:gdLst>
                  <a:gd name="T0" fmla="*/ 99 w 99"/>
                  <a:gd name="T1" fmla="*/ 0 h 27"/>
                  <a:gd name="T2" fmla="*/ 99 w 99"/>
                  <a:gd name="T3" fmla="*/ 27 h 27"/>
                  <a:gd name="T4" fmla="*/ 0 w 99"/>
                  <a:gd name="T5" fmla="*/ 27 h 27"/>
                  <a:gd name="T6" fmla="*/ 0 w 99"/>
                  <a:gd name="T7" fmla="*/ 0 h 27"/>
                  <a:gd name="T8" fmla="*/ 99 w 99"/>
                  <a:gd name="T9" fmla="*/ 0 h 27"/>
                </a:gdLst>
                <a:ahLst/>
                <a:cxnLst>
                  <a:cxn ang="0">
                    <a:pos x="T0" y="T1"/>
                  </a:cxn>
                  <a:cxn ang="0">
                    <a:pos x="T2" y="T3"/>
                  </a:cxn>
                  <a:cxn ang="0">
                    <a:pos x="T4" y="T5"/>
                  </a:cxn>
                  <a:cxn ang="0">
                    <a:pos x="T6" y="T7"/>
                  </a:cxn>
                  <a:cxn ang="0">
                    <a:pos x="T8" y="T9"/>
                  </a:cxn>
                </a:cxnLst>
                <a:rect l="0" t="0" r="r" b="b"/>
                <a:pathLst>
                  <a:path w="99" h="27">
                    <a:moveTo>
                      <a:pt x="99" y="0"/>
                    </a:moveTo>
                    <a:cubicBezTo>
                      <a:pt x="99" y="10"/>
                      <a:pt x="99" y="18"/>
                      <a:pt x="99" y="27"/>
                    </a:cubicBezTo>
                    <a:cubicBezTo>
                      <a:pt x="66" y="27"/>
                      <a:pt x="34" y="27"/>
                      <a:pt x="0" y="27"/>
                    </a:cubicBezTo>
                    <a:cubicBezTo>
                      <a:pt x="0" y="18"/>
                      <a:pt x="0" y="10"/>
                      <a:pt x="0" y="0"/>
                    </a:cubicBezTo>
                    <a:cubicBezTo>
                      <a:pt x="32" y="0"/>
                      <a:pt x="65" y="0"/>
                      <a:pt x="9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 name="Freeform 66">
                <a:extLst>
                  <a:ext uri="{FF2B5EF4-FFF2-40B4-BE49-F238E27FC236}">
                    <a16:creationId xmlns:a16="http://schemas.microsoft.com/office/drawing/2014/main" id="{D9361416-781E-1F4E-A381-B0F18CB31E87}"/>
                  </a:ext>
                </a:extLst>
              </p:cNvPr>
              <p:cNvSpPr>
                <a:spLocks/>
              </p:cNvSpPr>
              <p:nvPr/>
            </p:nvSpPr>
            <p:spPr bwMode="auto">
              <a:xfrm>
                <a:off x="5918750" y="2958201"/>
                <a:ext cx="50978" cy="29298"/>
              </a:xfrm>
              <a:custGeom>
                <a:avLst/>
                <a:gdLst>
                  <a:gd name="T0" fmla="*/ 0 w 105"/>
                  <a:gd name="T1" fmla="*/ 33 h 60"/>
                  <a:gd name="T2" fmla="*/ 94 w 105"/>
                  <a:gd name="T3" fmla="*/ 0 h 60"/>
                  <a:gd name="T4" fmla="*/ 105 w 105"/>
                  <a:gd name="T5" fmla="*/ 27 h 60"/>
                  <a:gd name="T6" fmla="*/ 11 w 105"/>
                  <a:gd name="T7" fmla="*/ 60 h 60"/>
                  <a:gd name="T8" fmla="*/ 0 w 105"/>
                  <a:gd name="T9" fmla="*/ 33 h 60"/>
                </a:gdLst>
                <a:ahLst/>
                <a:cxnLst>
                  <a:cxn ang="0">
                    <a:pos x="T0" y="T1"/>
                  </a:cxn>
                  <a:cxn ang="0">
                    <a:pos x="T2" y="T3"/>
                  </a:cxn>
                  <a:cxn ang="0">
                    <a:pos x="T4" y="T5"/>
                  </a:cxn>
                  <a:cxn ang="0">
                    <a:pos x="T6" y="T7"/>
                  </a:cxn>
                  <a:cxn ang="0">
                    <a:pos x="T8" y="T9"/>
                  </a:cxn>
                </a:cxnLst>
                <a:rect l="0" t="0" r="r" b="b"/>
                <a:pathLst>
                  <a:path w="105" h="60">
                    <a:moveTo>
                      <a:pt x="0" y="33"/>
                    </a:moveTo>
                    <a:cubicBezTo>
                      <a:pt x="33" y="22"/>
                      <a:pt x="63" y="11"/>
                      <a:pt x="94" y="0"/>
                    </a:cubicBezTo>
                    <a:cubicBezTo>
                      <a:pt x="98" y="9"/>
                      <a:pt x="101" y="17"/>
                      <a:pt x="105" y="27"/>
                    </a:cubicBezTo>
                    <a:cubicBezTo>
                      <a:pt x="74" y="38"/>
                      <a:pt x="43" y="49"/>
                      <a:pt x="11" y="60"/>
                    </a:cubicBezTo>
                    <a:cubicBezTo>
                      <a:pt x="7" y="51"/>
                      <a:pt x="4" y="43"/>
                      <a:pt x="0" y="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 name="Freeform 67">
                <a:extLst>
                  <a:ext uri="{FF2B5EF4-FFF2-40B4-BE49-F238E27FC236}">
                    <a16:creationId xmlns:a16="http://schemas.microsoft.com/office/drawing/2014/main" id="{4EB43F1F-F9E3-8E4C-8766-8A48C1699D9A}"/>
                  </a:ext>
                </a:extLst>
              </p:cNvPr>
              <p:cNvSpPr>
                <a:spLocks/>
              </p:cNvSpPr>
              <p:nvPr/>
            </p:nvSpPr>
            <p:spPr bwMode="auto">
              <a:xfrm>
                <a:off x="6229597" y="2958201"/>
                <a:ext cx="50685" cy="29298"/>
              </a:xfrm>
              <a:custGeom>
                <a:avLst/>
                <a:gdLst>
                  <a:gd name="T0" fmla="*/ 0 w 104"/>
                  <a:gd name="T1" fmla="*/ 28 h 60"/>
                  <a:gd name="T2" fmla="*/ 9 w 104"/>
                  <a:gd name="T3" fmla="*/ 0 h 60"/>
                  <a:gd name="T4" fmla="*/ 104 w 104"/>
                  <a:gd name="T5" fmla="*/ 33 h 60"/>
                  <a:gd name="T6" fmla="*/ 94 w 104"/>
                  <a:gd name="T7" fmla="*/ 60 h 60"/>
                  <a:gd name="T8" fmla="*/ 0 w 104"/>
                  <a:gd name="T9" fmla="*/ 28 h 60"/>
                </a:gdLst>
                <a:ahLst/>
                <a:cxnLst>
                  <a:cxn ang="0">
                    <a:pos x="T0" y="T1"/>
                  </a:cxn>
                  <a:cxn ang="0">
                    <a:pos x="T2" y="T3"/>
                  </a:cxn>
                  <a:cxn ang="0">
                    <a:pos x="T4" y="T5"/>
                  </a:cxn>
                  <a:cxn ang="0">
                    <a:pos x="T6" y="T7"/>
                  </a:cxn>
                  <a:cxn ang="0">
                    <a:pos x="T8" y="T9"/>
                  </a:cxn>
                </a:cxnLst>
                <a:rect l="0" t="0" r="r" b="b"/>
                <a:pathLst>
                  <a:path w="104" h="60">
                    <a:moveTo>
                      <a:pt x="0" y="28"/>
                    </a:moveTo>
                    <a:cubicBezTo>
                      <a:pt x="3" y="18"/>
                      <a:pt x="6" y="10"/>
                      <a:pt x="9" y="0"/>
                    </a:cubicBezTo>
                    <a:cubicBezTo>
                      <a:pt x="40" y="11"/>
                      <a:pt x="71" y="21"/>
                      <a:pt x="104" y="33"/>
                    </a:cubicBezTo>
                    <a:cubicBezTo>
                      <a:pt x="100" y="42"/>
                      <a:pt x="98" y="50"/>
                      <a:pt x="94" y="60"/>
                    </a:cubicBezTo>
                    <a:cubicBezTo>
                      <a:pt x="63" y="50"/>
                      <a:pt x="32" y="39"/>
                      <a:pt x="0"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0" name="Freeform 68">
                <a:extLst>
                  <a:ext uri="{FF2B5EF4-FFF2-40B4-BE49-F238E27FC236}">
                    <a16:creationId xmlns:a16="http://schemas.microsoft.com/office/drawing/2014/main" id="{A0B03756-D5EC-2F4A-9263-0BA95DC7CECF}"/>
                  </a:ext>
                </a:extLst>
              </p:cNvPr>
              <p:cNvSpPr>
                <a:spLocks/>
              </p:cNvSpPr>
              <p:nvPr/>
            </p:nvSpPr>
            <p:spPr bwMode="auto">
              <a:xfrm>
                <a:off x="6336533" y="3018847"/>
                <a:ext cx="74123" cy="7617"/>
              </a:xfrm>
              <a:custGeom>
                <a:avLst/>
                <a:gdLst>
                  <a:gd name="T0" fmla="*/ 5 w 152"/>
                  <a:gd name="T1" fmla="*/ 0 h 16"/>
                  <a:gd name="T2" fmla="*/ 137 w 152"/>
                  <a:gd name="T3" fmla="*/ 1 h 16"/>
                  <a:gd name="T4" fmla="*/ 152 w 152"/>
                  <a:gd name="T5" fmla="*/ 9 h 16"/>
                  <a:gd name="T6" fmla="*/ 149 w 152"/>
                  <a:gd name="T7" fmla="*/ 16 h 16"/>
                  <a:gd name="T8" fmla="*/ 10 w 152"/>
                  <a:gd name="T9" fmla="*/ 16 h 16"/>
                  <a:gd name="T10" fmla="*/ 0 w 152"/>
                  <a:gd name="T11" fmla="*/ 4 h 16"/>
                  <a:gd name="T12" fmla="*/ 5 w 152"/>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152" h="16">
                    <a:moveTo>
                      <a:pt x="5" y="0"/>
                    </a:moveTo>
                    <a:cubicBezTo>
                      <a:pt x="49" y="0"/>
                      <a:pt x="93" y="0"/>
                      <a:pt x="137" y="1"/>
                    </a:cubicBezTo>
                    <a:cubicBezTo>
                      <a:pt x="142" y="1"/>
                      <a:pt x="147" y="6"/>
                      <a:pt x="152" y="9"/>
                    </a:cubicBezTo>
                    <a:cubicBezTo>
                      <a:pt x="151" y="11"/>
                      <a:pt x="150" y="14"/>
                      <a:pt x="149" y="16"/>
                    </a:cubicBezTo>
                    <a:cubicBezTo>
                      <a:pt x="103" y="16"/>
                      <a:pt x="56" y="16"/>
                      <a:pt x="10" y="16"/>
                    </a:cubicBezTo>
                    <a:cubicBezTo>
                      <a:pt x="7" y="15"/>
                      <a:pt x="4" y="8"/>
                      <a:pt x="0" y="4"/>
                    </a:cubicBezTo>
                    <a:cubicBezTo>
                      <a:pt x="2" y="3"/>
                      <a:pt x="4" y="2"/>
                      <a:pt x="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1" name="Freeform 69">
                <a:extLst>
                  <a:ext uri="{FF2B5EF4-FFF2-40B4-BE49-F238E27FC236}">
                    <a16:creationId xmlns:a16="http://schemas.microsoft.com/office/drawing/2014/main" id="{25A524EA-3AF3-4F46-B009-E247EE0DA363}"/>
                  </a:ext>
                </a:extLst>
              </p:cNvPr>
              <p:cNvSpPr>
                <a:spLocks/>
              </p:cNvSpPr>
              <p:nvPr/>
            </p:nvSpPr>
            <p:spPr bwMode="auto">
              <a:xfrm>
                <a:off x="5779293" y="3018847"/>
                <a:ext cx="66798" cy="7617"/>
              </a:xfrm>
              <a:custGeom>
                <a:avLst/>
                <a:gdLst>
                  <a:gd name="T0" fmla="*/ 0 w 137"/>
                  <a:gd name="T1" fmla="*/ 10 h 16"/>
                  <a:gd name="T2" fmla="*/ 12 w 137"/>
                  <a:gd name="T3" fmla="*/ 1 h 16"/>
                  <a:gd name="T4" fmla="*/ 126 w 137"/>
                  <a:gd name="T5" fmla="*/ 0 h 16"/>
                  <a:gd name="T6" fmla="*/ 137 w 137"/>
                  <a:gd name="T7" fmla="*/ 8 h 16"/>
                  <a:gd name="T8" fmla="*/ 125 w 137"/>
                  <a:gd name="T9" fmla="*/ 16 h 16"/>
                  <a:gd name="T10" fmla="*/ 5 w 137"/>
                  <a:gd name="T11" fmla="*/ 16 h 16"/>
                  <a:gd name="T12" fmla="*/ 0 w 137"/>
                  <a:gd name="T13" fmla="*/ 10 h 16"/>
                </a:gdLst>
                <a:ahLst/>
                <a:cxnLst>
                  <a:cxn ang="0">
                    <a:pos x="T0" y="T1"/>
                  </a:cxn>
                  <a:cxn ang="0">
                    <a:pos x="T2" y="T3"/>
                  </a:cxn>
                  <a:cxn ang="0">
                    <a:pos x="T4" y="T5"/>
                  </a:cxn>
                  <a:cxn ang="0">
                    <a:pos x="T6" y="T7"/>
                  </a:cxn>
                  <a:cxn ang="0">
                    <a:pos x="T8" y="T9"/>
                  </a:cxn>
                  <a:cxn ang="0">
                    <a:pos x="T10" y="T11"/>
                  </a:cxn>
                  <a:cxn ang="0">
                    <a:pos x="T12" y="T13"/>
                  </a:cxn>
                </a:cxnLst>
                <a:rect l="0" t="0" r="r" b="b"/>
                <a:pathLst>
                  <a:path w="137" h="16">
                    <a:moveTo>
                      <a:pt x="0" y="10"/>
                    </a:moveTo>
                    <a:cubicBezTo>
                      <a:pt x="4" y="7"/>
                      <a:pt x="8" y="1"/>
                      <a:pt x="12" y="1"/>
                    </a:cubicBezTo>
                    <a:cubicBezTo>
                      <a:pt x="50" y="0"/>
                      <a:pt x="88" y="0"/>
                      <a:pt x="126" y="0"/>
                    </a:cubicBezTo>
                    <a:cubicBezTo>
                      <a:pt x="130" y="0"/>
                      <a:pt x="133" y="5"/>
                      <a:pt x="137" y="8"/>
                    </a:cubicBezTo>
                    <a:cubicBezTo>
                      <a:pt x="133" y="11"/>
                      <a:pt x="129" y="16"/>
                      <a:pt x="125" y="16"/>
                    </a:cubicBezTo>
                    <a:cubicBezTo>
                      <a:pt x="85" y="16"/>
                      <a:pt x="45" y="16"/>
                      <a:pt x="5" y="16"/>
                    </a:cubicBezTo>
                    <a:cubicBezTo>
                      <a:pt x="4" y="14"/>
                      <a:pt x="2" y="12"/>
                      <a:pt x="0"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2" name="Freeform 70">
                <a:extLst>
                  <a:ext uri="{FF2B5EF4-FFF2-40B4-BE49-F238E27FC236}">
                    <a16:creationId xmlns:a16="http://schemas.microsoft.com/office/drawing/2014/main" id="{084B37F4-33FC-E54F-93FB-08CB0D5DF30A}"/>
                  </a:ext>
                </a:extLst>
              </p:cNvPr>
              <p:cNvSpPr>
                <a:spLocks/>
              </p:cNvSpPr>
              <p:nvPr/>
            </p:nvSpPr>
            <p:spPr bwMode="auto">
              <a:xfrm>
                <a:off x="5895312" y="3020312"/>
                <a:ext cx="397568" cy="2344"/>
              </a:xfrm>
              <a:custGeom>
                <a:avLst/>
                <a:gdLst>
                  <a:gd name="T0" fmla="*/ 816 w 816"/>
                  <a:gd name="T1" fmla="*/ 5 h 5"/>
                  <a:gd name="T2" fmla="*/ 0 w 816"/>
                  <a:gd name="T3" fmla="*/ 5 h 5"/>
                  <a:gd name="T4" fmla="*/ 0 w 816"/>
                  <a:gd name="T5" fmla="*/ 0 h 5"/>
                  <a:gd name="T6" fmla="*/ 816 w 816"/>
                  <a:gd name="T7" fmla="*/ 0 h 5"/>
                  <a:gd name="T8" fmla="*/ 816 w 816"/>
                  <a:gd name="T9" fmla="*/ 5 h 5"/>
                </a:gdLst>
                <a:ahLst/>
                <a:cxnLst>
                  <a:cxn ang="0">
                    <a:pos x="T0" y="T1"/>
                  </a:cxn>
                  <a:cxn ang="0">
                    <a:pos x="T2" y="T3"/>
                  </a:cxn>
                  <a:cxn ang="0">
                    <a:pos x="T4" y="T5"/>
                  </a:cxn>
                  <a:cxn ang="0">
                    <a:pos x="T6" y="T7"/>
                  </a:cxn>
                  <a:cxn ang="0">
                    <a:pos x="T8" y="T9"/>
                  </a:cxn>
                </a:cxnLst>
                <a:rect l="0" t="0" r="r" b="b"/>
                <a:pathLst>
                  <a:path w="816" h="5">
                    <a:moveTo>
                      <a:pt x="816" y="5"/>
                    </a:moveTo>
                    <a:cubicBezTo>
                      <a:pt x="544" y="5"/>
                      <a:pt x="272" y="5"/>
                      <a:pt x="0" y="5"/>
                    </a:cubicBezTo>
                    <a:cubicBezTo>
                      <a:pt x="0" y="4"/>
                      <a:pt x="0" y="2"/>
                      <a:pt x="0" y="0"/>
                    </a:cubicBezTo>
                    <a:cubicBezTo>
                      <a:pt x="272" y="0"/>
                      <a:pt x="544" y="0"/>
                      <a:pt x="816" y="0"/>
                    </a:cubicBezTo>
                    <a:cubicBezTo>
                      <a:pt x="816" y="2"/>
                      <a:pt x="816" y="4"/>
                      <a:pt x="816"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3" name="Freeform 71">
                <a:extLst>
                  <a:ext uri="{FF2B5EF4-FFF2-40B4-BE49-F238E27FC236}">
                    <a16:creationId xmlns:a16="http://schemas.microsoft.com/office/drawing/2014/main" id="{3D178EDD-5FA5-1A41-8228-EADA5008E79A}"/>
                  </a:ext>
                </a:extLst>
              </p:cNvPr>
              <p:cNvSpPr>
                <a:spLocks/>
              </p:cNvSpPr>
              <p:nvPr/>
            </p:nvSpPr>
            <p:spPr bwMode="auto">
              <a:xfrm>
                <a:off x="6048831" y="3028808"/>
                <a:ext cx="9082" cy="54201"/>
              </a:xfrm>
              <a:custGeom>
                <a:avLst/>
                <a:gdLst>
                  <a:gd name="T0" fmla="*/ 0 w 19"/>
                  <a:gd name="T1" fmla="*/ 0 h 111"/>
                  <a:gd name="T2" fmla="*/ 19 w 19"/>
                  <a:gd name="T3" fmla="*/ 0 h 111"/>
                  <a:gd name="T4" fmla="*/ 19 w 19"/>
                  <a:gd name="T5" fmla="*/ 110 h 111"/>
                  <a:gd name="T6" fmla="*/ 0 w 19"/>
                  <a:gd name="T7" fmla="*/ 111 h 111"/>
                  <a:gd name="T8" fmla="*/ 0 w 19"/>
                  <a:gd name="T9" fmla="*/ 0 h 111"/>
                </a:gdLst>
                <a:ahLst/>
                <a:cxnLst>
                  <a:cxn ang="0">
                    <a:pos x="T0" y="T1"/>
                  </a:cxn>
                  <a:cxn ang="0">
                    <a:pos x="T2" y="T3"/>
                  </a:cxn>
                  <a:cxn ang="0">
                    <a:pos x="T4" y="T5"/>
                  </a:cxn>
                  <a:cxn ang="0">
                    <a:pos x="T6" y="T7"/>
                  </a:cxn>
                  <a:cxn ang="0">
                    <a:pos x="T8" y="T9"/>
                  </a:cxn>
                </a:cxnLst>
                <a:rect l="0" t="0" r="r" b="b"/>
                <a:pathLst>
                  <a:path w="19" h="111">
                    <a:moveTo>
                      <a:pt x="0" y="0"/>
                    </a:moveTo>
                    <a:cubicBezTo>
                      <a:pt x="7" y="0"/>
                      <a:pt x="12" y="0"/>
                      <a:pt x="19" y="0"/>
                    </a:cubicBezTo>
                    <a:cubicBezTo>
                      <a:pt x="19" y="37"/>
                      <a:pt x="19" y="73"/>
                      <a:pt x="19" y="110"/>
                    </a:cubicBezTo>
                    <a:cubicBezTo>
                      <a:pt x="13" y="110"/>
                      <a:pt x="7" y="110"/>
                      <a:pt x="0" y="111"/>
                    </a:cubicBezTo>
                    <a:cubicBezTo>
                      <a:pt x="0" y="74"/>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4" name="Freeform 72">
                <a:extLst>
                  <a:ext uri="{FF2B5EF4-FFF2-40B4-BE49-F238E27FC236}">
                    <a16:creationId xmlns:a16="http://schemas.microsoft.com/office/drawing/2014/main" id="{583DC119-694A-2745-9CCB-FB117F2CD1B9}"/>
                  </a:ext>
                </a:extLst>
              </p:cNvPr>
              <p:cNvSpPr>
                <a:spLocks/>
              </p:cNvSpPr>
              <p:nvPr/>
            </p:nvSpPr>
            <p:spPr bwMode="auto">
              <a:xfrm>
                <a:off x="5906445" y="3028808"/>
                <a:ext cx="9375" cy="53615"/>
              </a:xfrm>
              <a:custGeom>
                <a:avLst/>
                <a:gdLst>
                  <a:gd name="T0" fmla="*/ 19 w 19"/>
                  <a:gd name="T1" fmla="*/ 110 h 110"/>
                  <a:gd name="T2" fmla="*/ 0 w 19"/>
                  <a:gd name="T3" fmla="*/ 110 h 110"/>
                  <a:gd name="T4" fmla="*/ 0 w 19"/>
                  <a:gd name="T5" fmla="*/ 0 h 110"/>
                  <a:gd name="T6" fmla="*/ 19 w 19"/>
                  <a:gd name="T7" fmla="*/ 0 h 110"/>
                  <a:gd name="T8" fmla="*/ 19 w 19"/>
                  <a:gd name="T9" fmla="*/ 110 h 110"/>
                </a:gdLst>
                <a:ahLst/>
                <a:cxnLst>
                  <a:cxn ang="0">
                    <a:pos x="T0" y="T1"/>
                  </a:cxn>
                  <a:cxn ang="0">
                    <a:pos x="T2" y="T3"/>
                  </a:cxn>
                  <a:cxn ang="0">
                    <a:pos x="T4" y="T5"/>
                  </a:cxn>
                  <a:cxn ang="0">
                    <a:pos x="T6" y="T7"/>
                  </a:cxn>
                  <a:cxn ang="0">
                    <a:pos x="T8" y="T9"/>
                  </a:cxn>
                </a:cxnLst>
                <a:rect l="0" t="0" r="r" b="b"/>
                <a:pathLst>
                  <a:path w="19" h="110">
                    <a:moveTo>
                      <a:pt x="19" y="110"/>
                    </a:moveTo>
                    <a:cubicBezTo>
                      <a:pt x="12" y="110"/>
                      <a:pt x="7" y="110"/>
                      <a:pt x="0" y="110"/>
                    </a:cubicBezTo>
                    <a:cubicBezTo>
                      <a:pt x="0" y="73"/>
                      <a:pt x="0" y="37"/>
                      <a:pt x="0" y="0"/>
                    </a:cubicBezTo>
                    <a:cubicBezTo>
                      <a:pt x="6" y="0"/>
                      <a:pt x="12" y="0"/>
                      <a:pt x="19" y="0"/>
                    </a:cubicBezTo>
                    <a:cubicBezTo>
                      <a:pt x="19" y="36"/>
                      <a:pt x="19" y="72"/>
                      <a:pt x="19" y="1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5" name="Freeform 73">
                <a:extLst>
                  <a:ext uri="{FF2B5EF4-FFF2-40B4-BE49-F238E27FC236}">
                    <a16:creationId xmlns:a16="http://schemas.microsoft.com/office/drawing/2014/main" id="{9DF5E607-611B-3649-BA06-963B52ED83FD}"/>
                  </a:ext>
                </a:extLst>
              </p:cNvPr>
              <p:cNvSpPr>
                <a:spLocks/>
              </p:cNvSpPr>
              <p:nvPr/>
            </p:nvSpPr>
            <p:spPr bwMode="auto">
              <a:xfrm>
                <a:off x="6231355" y="3028515"/>
                <a:ext cx="9375" cy="53908"/>
              </a:xfrm>
              <a:custGeom>
                <a:avLst/>
                <a:gdLst>
                  <a:gd name="T0" fmla="*/ 0 w 19"/>
                  <a:gd name="T1" fmla="*/ 111 h 111"/>
                  <a:gd name="T2" fmla="*/ 0 w 19"/>
                  <a:gd name="T3" fmla="*/ 1 h 111"/>
                  <a:gd name="T4" fmla="*/ 19 w 19"/>
                  <a:gd name="T5" fmla="*/ 0 h 111"/>
                  <a:gd name="T6" fmla="*/ 19 w 19"/>
                  <a:gd name="T7" fmla="*/ 111 h 111"/>
                  <a:gd name="T8" fmla="*/ 0 w 19"/>
                  <a:gd name="T9" fmla="*/ 111 h 111"/>
                </a:gdLst>
                <a:ahLst/>
                <a:cxnLst>
                  <a:cxn ang="0">
                    <a:pos x="T0" y="T1"/>
                  </a:cxn>
                  <a:cxn ang="0">
                    <a:pos x="T2" y="T3"/>
                  </a:cxn>
                  <a:cxn ang="0">
                    <a:pos x="T4" y="T5"/>
                  </a:cxn>
                  <a:cxn ang="0">
                    <a:pos x="T6" y="T7"/>
                  </a:cxn>
                  <a:cxn ang="0">
                    <a:pos x="T8" y="T9"/>
                  </a:cxn>
                </a:cxnLst>
                <a:rect l="0" t="0" r="r" b="b"/>
                <a:pathLst>
                  <a:path w="19" h="111">
                    <a:moveTo>
                      <a:pt x="0" y="111"/>
                    </a:moveTo>
                    <a:cubicBezTo>
                      <a:pt x="0" y="74"/>
                      <a:pt x="0" y="38"/>
                      <a:pt x="0" y="1"/>
                    </a:cubicBezTo>
                    <a:cubicBezTo>
                      <a:pt x="6" y="1"/>
                      <a:pt x="12" y="1"/>
                      <a:pt x="19" y="0"/>
                    </a:cubicBezTo>
                    <a:cubicBezTo>
                      <a:pt x="19" y="38"/>
                      <a:pt x="19" y="74"/>
                      <a:pt x="19" y="111"/>
                    </a:cubicBezTo>
                    <a:cubicBezTo>
                      <a:pt x="13" y="111"/>
                      <a:pt x="7" y="111"/>
                      <a:pt x="0"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6" name="Freeform 74">
                <a:extLst>
                  <a:ext uri="{FF2B5EF4-FFF2-40B4-BE49-F238E27FC236}">
                    <a16:creationId xmlns:a16="http://schemas.microsoft.com/office/drawing/2014/main" id="{1ECFA838-3E2B-F647-BB92-A1D63EDCDEC1}"/>
                  </a:ext>
                </a:extLst>
              </p:cNvPr>
              <p:cNvSpPr>
                <a:spLocks/>
              </p:cNvSpPr>
              <p:nvPr/>
            </p:nvSpPr>
            <p:spPr bwMode="auto">
              <a:xfrm>
                <a:off x="6191510" y="3028808"/>
                <a:ext cx="8789" cy="54201"/>
              </a:xfrm>
              <a:custGeom>
                <a:avLst/>
                <a:gdLst>
                  <a:gd name="T0" fmla="*/ 0 w 18"/>
                  <a:gd name="T1" fmla="*/ 0 h 111"/>
                  <a:gd name="T2" fmla="*/ 18 w 18"/>
                  <a:gd name="T3" fmla="*/ 0 h 111"/>
                  <a:gd name="T4" fmla="*/ 18 w 18"/>
                  <a:gd name="T5" fmla="*/ 109 h 111"/>
                  <a:gd name="T6" fmla="*/ 0 w 18"/>
                  <a:gd name="T7" fmla="*/ 111 h 111"/>
                  <a:gd name="T8" fmla="*/ 0 w 18"/>
                  <a:gd name="T9" fmla="*/ 0 h 111"/>
                </a:gdLst>
                <a:ahLst/>
                <a:cxnLst>
                  <a:cxn ang="0">
                    <a:pos x="T0" y="T1"/>
                  </a:cxn>
                  <a:cxn ang="0">
                    <a:pos x="T2" y="T3"/>
                  </a:cxn>
                  <a:cxn ang="0">
                    <a:pos x="T4" y="T5"/>
                  </a:cxn>
                  <a:cxn ang="0">
                    <a:pos x="T6" y="T7"/>
                  </a:cxn>
                  <a:cxn ang="0">
                    <a:pos x="T8" y="T9"/>
                  </a:cxn>
                </a:cxnLst>
                <a:rect l="0" t="0" r="r" b="b"/>
                <a:pathLst>
                  <a:path w="18" h="111">
                    <a:moveTo>
                      <a:pt x="0" y="0"/>
                    </a:moveTo>
                    <a:cubicBezTo>
                      <a:pt x="6" y="0"/>
                      <a:pt x="11" y="0"/>
                      <a:pt x="18" y="0"/>
                    </a:cubicBezTo>
                    <a:cubicBezTo>
                      <a:pt x="18" y="36"/>
                      <a:pt x="18" y="72"/>
                      <a:pt x="18" y="109"/>
                    </a:cubicBezTo>
                    <a:cubicBezTo>
                      <a:pt x="13" y="110"/>
                      <a:pt x="7" y="110"/>
                      <a:pt x="0" y="111"/>
                    </a:cubicBezTo>
                    <a:cubicBezTo>
                      <a:pt x="0" y="74"/>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7" name="Freeform 75">
                <a:extLst>
                  <a:ext uri="{FF2B5EF4-FFF2-40B4-BE49-F238E27FC236}">
                    <a16:creationId xmlns:a16="http://schemas.microsoft.com/office/drawing/2014/main" id="{B4C96FAF-3217-294E-900B-CC9B71B7C75F}"/>
                  </a:ext>
                </a:extLst>
              </p:cNvPr>
              <p:cNvSpPr>
                <a:spLocks/>
              </p:cNvSpPr>
              <p:nvPr/>
            </p:nvSpPr>
            <p:spPr bwMode="auto">
              <a:xfrm>
                <a:off x="6089261" y="3028808"/>
                <a:ext cx="9082" cy="54201"/>
              </a:xfrm>
              <a:custGeom>
                <a:avLst/>
                <a:gdLst>
                  <a:gd name="T0" fmla="*/ 0 w 19"/>
                  <a:gd name="T1" fmla="*/ 0 h 111"/>
                  <a:gd name="T2" fmla="*/ 19 w 19"/>
                  <a:gd name="T3" fmla="*/ 0 h 111"/>
                  <a:gd name="T4" fmla="*/ 19 w 19"/>
                  <a:gd name="T5" fmla="*/ 109 h 111"/>
                  <a:gd name="T6" fmla="*/ 0 w 19"/>
                  <a:gd name="T7" fmla="*/ 111 h 111"/>
                  <a:gd name="T8" fmla="*/ 0 w 19"/>
                  <a:gd name="T9" fmla="*/ 0 h 111"/>
                </a:gdLst>
                <a:ahLst/>
                <a:cxnLst>
                  <a:cxn ang="0">
                    <a:pos x="T0" y="T1"/>
                  </a:cxn>
                  <a:cxn ang="0">
                    <a:pos x="T2" y="T3"/>
                  </a:cxn>
                  <a:cxn ang="0">
                    <a:pos x="T4" y="T5"/>
                  </a:cxn>
                  <a:cxn ang="0">
                    <a:pos x="T6" y="T7"/>
                  </a:cxn>
                  <a:cxn ang="0">
                    <a:pos x="T8" y="T9"/>
                  </a:cxn>
                </a:cxnLst>
                <a:rect l="0" t="0" r="r" b="b"/>
                <a:pathLst>
                  <a:path w="19" h="111">
                    <a:moveTo>
                      <a:pt x="0" y="0"/>
                    </a:moveTo>
                    <a:cubicBezTo>
                      <a:pt x="6" y="0"/>
                      <a:pt x="12" y="0"/>
                      <a:pt x="19" y="0"/>
                    </a:cubicBezTo>
                    <a:cubicBezTo>
                      <a:pt x="19" y="36"/>
                      <a:pt x="19" y="72"/>
                      <a:pt x="19" y="109"/>
                    </a:cubicBezTo>
                    <a:cubicBezTo>
                      <a:pt x="13" y="110"/>
                      <a:pt x="8" y="110"/>
                      <a:pt x="0" y="111"/>
                    </a:cubicBezTo>
                    <a:cubicBezTo>
                      <a:pt x="0" y="74"/>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8" name="Freeform 76">
                <a:extLst>
                  <a:ext uri="{FF2B5EF4-FFF2-40B4-BE49-F238E27FC236}">
                    <a16:creationId xmlns:a16="http://schemas.microsoft.com/office/drawing/2014/main" id="{2448EEC7-693C-5444-8B88-D145DDA30128}"/>
                  </a:ext>
                </a:extLst>
              </p:cNvPr>
              <p:cNvSpPr>
                <a:spLocks/>
              </p:cNvSpPr>
              <p:nvPr/>
            </p:nvSpPr>
            <p:spPr bwMode="auto">
              <a:xfrm>
                <a:off x="5946875" y="3028808"/>
                <a:ext cx="9375" cy="53322"/>
              </a:xfrm>
              <a:custGeom>
                <a:avLst/>
                <a:gdLst>
                  <a:gd name="T0" fmla="*/ 0 w 19"/>
                  <a:gd name="T1" fmla="*/ 0 h 109"/>
                  <a:gd name="T2" fmla="*/ 19 w 19"/>
                  <a:gd name="T3" fmla="*/ 0 h 109"/>
                  <a:gd name="T4" fmla="*/ 19 w 19"/>
                  <a:gd name="T5" fmla="*/ 109 h 109"/>
                  <a:gd name="T6" fmla="*/ 0 w 19"/>
                  <a:gd name="T7" fmla="*/ 109 h 109"/>
                  <a:gd name="T8" fmla="*/ 0 w 19"/>
                  <a:gd name="T9" fmla="*/ 0 h 109"/>
                </a:gdLst>
                <a:ahLst/>
                <a:cxnLst>
                  <a:cxn ang="0">
                    <a:pos x="T0" y="T1"/>
                  </a:cxn>
                  <a:cxn ang="0">
                    <a:pos x="T2" y="T3"/>
                  </a:cxn>
                  <a:cxn ang="0">
                    <a:pos x="T4" y="T5"/>
                  </a:cxn>
                  <a:cxn ang="0">
                    <a:pos x="T6" y="T7"/>
                  </a:cxn>
                  <a:cxn ang="0">
                    <a:pos x="T8" y="T9"/>
                  </a:cxn>
                </a:cxnLst>
                <a:rect l="0" t="0" r="r" b="b"/>
                <a:pathLst>
                  <a:path w="19" h="109">
                    <a:moveTo>
                      <a:pt x="0" y="0"/>
                    </a:moveTo>
                    <a:cubicBezTo>
                      <a:pt x="6" y="0"/>
                      <a:pt x="12" y="0"/>
                      <a:pt x="19" y="0"/>
                    </a:cubicBezTo>
                    <a:cubicBezTo>
                      <a:pt x="19" y="36"/>
                      <a:pt x="19" y="72"/>
                      <a:pt x="19" y="109"/>
                    </a:cubicBezTo>
                    <a:cubicBezTo>
                      <a:pt x="13" y="109"/>
                      <a:pt x="7" y="109"/>
                      <a:pt x="0" y="109"/>
                    </a:cubicBezTo>
                    <a:cubicBezTo>
                      <a:pt x="0" y="73"/>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9" name="Freeform 77">
                <a:extLst>
                  <a:ext uri="{FF2B5EF4-FFF2-40B4-BE49-F238E27FC236}">
                    <a16:creationId xmlns:a16="http://schemas.microsoft.com/office/drawing/2014/main" id="{A6966256-B7FF-1243-8451-F73A770E5F8F}"/>
                  </a:ext>
                </a:extLst>
              </p:cNvPr>
              <p:cNvSpPr>
                <a:spLocks/>
              </p:cNvSpPr>
              <p:nvPr/>
            </p:nvSpPr>
            <p:spPr bwMode="auto">
              <a:xfrm>
                <a:off x="6211432" y="3028808"/>
                <a:ext cx="8789" cy="54201"/>
              </a:xfrm>
              <a:custGeom>
                <a:avLst/>
                <a:gdLst>
                  <a:gd name="T0" fmla="*/ 0 w 18"/>
                  <a:gd name="T1" fmla="*/ 0 h 111"/>
                  <a:gd name="T2" fmla="*/ 18 w 18"/>
                  <a:gd name="T3" fmla="*/ 0 h 111"/>
                  <a:gd name="T4" fmla="*/ 18 w 18"/>
                  <a:gd name="T5" fmla="*/ 109 h 111"/>
                  <a:gd name="T6" fmla="*/ 0 w 18"/>
                  <a:gd name="T7" fmla="*/ 111 h 111"/>
                  <a:gd name="T8" fmla="*/ 0 w 18"/>
                  <a:gd name="T9" fmla="*/ 0 h 111"/>
                </a:gdLst>
                <a:ahLst/>
                <a:cxnLst>
                  <a:cxn ang="0">
                    <a:pos x="T0" y="T1"/>
                  </a:cxn>
                  <a:cxn ang="0">
                    <a:pos x="T2" y="T3"/>
                  </a:cxn>
                  <a:cxn ang="0">
                    <a:pos x="T4" y="T5"/>
                  </a:cxn>
                  <a:cxn ang="0">
                    <a:pos x="T6" y="T7"/>
                  </a:cxn>
                  <a:cxn ang="0">
                    <a:pos x="T8" y="T9"/>
                  </a:cxn>
                </a:cxnLst>
                <a:rect l="0" t="0" r="r" b="b"/>
                <a:pathLst>
                  <a:path w="18" h="111">
                    <a:moveTo>
                      <a:pt x="0" y="0"/>
                    </a:moveTo>
                    <a:cubicBezTo>
                      <a:pt x="7" y="0"/>
                      <a:pt x="12" y="0"/>
                      <a:pt x="18" y="0"/>
                    </a:cubicBezTo>
                    <a:cubicBezTo>
                      <a:pt x="18" y="36"/>
                      <a:pt x="18" y="72"/>
                      <a:pt x="18" y="109"/>
                    </a:cubicBezTo>
                    <a:cubicBezTo>
                      <a:pt x="13" y="110"/>
                      <a:pt x="7" y="110"/>
                      <a:pt x="0" y="111"/>
                    </a:cubicBezTo>
                    <a:cubicBezTo>
                      <a:pt x="0" y="74"/>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0" name="Freeform 78">
                <a:extLst>
                  <a:ext uri="{FF2B5EF4-FFF2-40B4-BE49-F238E27FC236}">
                    <a16:creationId xmlns:a16="http://schemas.microsoft.com/office/drawing/2014/main" id="{60EE7C7C-CE72-9545-84C7-56B4508E16FD}"/>
                  </a:ext>
                </a:extLst>
              </p:cNvPr>
              <p:cNvSpPr>
                <a:spLocks/>
              </p:cNvSpPr>
              <p:nvPr/>
            </p:nvSpPr>
            <p:spPr bwMode="auto">
              <a:xfrm>
                <a:off x="6252449" y="3028808"/>
                <a:ext cx="8789" cy="54201"/>
              </a:xfrm>
              <a:custGeom>
                <a:avLst/>
                <a:gdLst>
                  <a:gd name="T0" fmla="*/ 18 w 18"/>
                  <a:gd name="T1" fmla="*/ 110 h 111"/>
                  <a:gd name="T2" fmla="*/ 0 w 18"/>
                  <a:gd name="T3" fmla="*/ 111 h 111"/>
                  <a:gd name="T4" fmla="*/ 0 w 18"/>
                  <a:gd name="T5" fmla="*/ 0 h 111"/>
                  <a:gd name="T6" fmla="*/ 18 w 18"/>
                  <a:gd name="T7" fmla="*/ 0 h 111"/>
                  <a:gd name="T8" fmla="*/ 18 w 18"/>
                  <a:gd name="T9" fmla="*/ 110 h 111"/>
                </a:gdLst>
                <a:ahLst/>
                <a:cxnLst>
                  <a:cxn ang="0">
                    <a:pos x="T0" y="T1"/>
                  </a:cxn>
                  <a:cxn ang="0">
                    <a:pos x="T2" y="T3"/>
                  </a:cxn>
                  <a:cxn ang="0">
                    <a:pos x="T4" y="T5"/>
                  </a:cxn>
                  <a:cxn ang="0">
                    <a:pos x="T6" y="T7"/>
                  </a:cxn>
                  <a:cxn ang="0">
                    <a:pos x="T8" y="T9"/>
                  </a:cxn>
                </a:cxnLst>
                <a:rect l="0" t="0" r="r" b="b"/>
                <a:pathLst>
                  <a:path w="18" h="111">
                    <a:moveTo>
                      <a:pt x="18" y="110"/>
                    </a:moveTo>
                    <a:cubicBezTo>
                      <a:pt x="12" y="110"/>
                      <a:pt x="7" y="110"/>
                      <a:pt x="0" y="111"/>
                    </a:cubicBezTo>
                    <a:cubicBezTo>
                      <a:pt x="0" y="74"/>
                      <a:pt x="0" y="38"/>
                      <a:pt x="0" y="0"/>
                    </a:cubicBezTo>
                    <a:cubicBezTo>
                      <a:pt x="6" y="0"/>
                      <a:pt x="11" y="0"/>
                      <a:pt x="18" y="0"/>
                    </a:cubicBezTo>
                    <a:cubicBezTo>
                      <a:pt x="18" y="36"/>
                      <a:pt x="18" y="72"/>
                      <a:pt x="18" y="1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1" name="Freeform 79">
                <a:extLst>
                  <a:ext uri="{FF2B5EF4-FFF2-40B4-BE49-F238E27FC236}">
                    <a16:creationId xmlns:a16="http://schemas.microsoft.com/office/drawing/2014/main" id="{C262BD17-2A86-6940-AE77-950B1FA674AE}"/>
                  </a:ext>
                </a:extLst>
              </p:cNvPr>
              <p:cNvSpPr>
                <a:spLocks/>
              </p:cNvSpPr>
              <p:nvPr/>
            </p:nvSpPr>
            <p:spPr bwMode="auto">
              <a:xfrm>
                <a:off x="6150493" y="3028515"/>
                <a:ext cx="8789" cy="53908"/>
              </a:xfrm>
              <a:custGeom>
                <a:avLst/>
                <a:gdLst>
                  <a:gd name="T0" fmla="*/ 18 w 18"/>
                  <a:gd name="T1" fmla="*/ 111 h 111"/>
                  <a:gd name="T2" fmla="*/ 0 w 18"/>
                  <a:gd name="T3" fmla="*/ 111 h 111"/>
                  <a:gd name="T4" fmla="*/ 0 w 18"/>
                  <a:gd name="T5" fmla="*/ 1 h 111"/>
                  <a:gd name="T6" fmla="*/ 18 w 18"/>
                  <a:gd name="T7" fmla="*/ 0 h 111"/>
                  <a:gd name="T8" fmla="*/ 18 w 18"/>
                  <a:gd name="T9" fmla="*/ 111 h 111"/>
                </a:gdLst>
                <a:ahLst/>
                <a:cxnLst>
                  <a:cxn ang="0">
                    <a:pos x="T0" y="T1"/>
                  </a:cxn>
                  <a:cxn ang="0">
                    <a:pos x="T2" y="T3"/>
                  </a:cxn>
                  <a:cxn ang="0">
                    <a:pos x="T4" y="T5"/>
                  </a:cxn>
                  <a:cxn ang="0">
                    <a:pos x="T6" y="T7"/>
                  </a:cxn>
                  <a:cxn ang="0">
                    <a:pos x="T8" y="T9"/>
                  </a:cxn>
                </a:cxnLst>
                <a:rect l="0" t="0" r="r" b="b"/>
                <a:pathLst>
                  <a:path w="18" h="111">
                    <a:moveTo>
                      <a:pt x="18" y="111"/>
                    </a:moveTo>
                    <a:cubicBezTo>
                      <a:pt x="12" y="111"/>
                      <a:pt x="7" y="111"/>
                      <a:pt x="0" y="111"/>
                    </a:cubicBezTo>
                    <a:cubicBezTo>
                      <a:pt x="0" y="74"/>
                      <a:pt x="0" y="39"/>
                      <a:pt x="0" y="1"/>
                    </a:cubicBezTo>
                    <a:cubicBezTo>
                      <a:pt x="6" y="1"/>
                      <a:pt x="11" y="0"/>
                      <a:pt x="18" y="0"/>
                    </a:cubicBezTo>
                    <a:cubicBezTo>
                      <a:pt x="18" y="37"/>
                      <a:pt x="18" y="73"/>
                      <a:pt x="18"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2" name="Freeform 80">
                <a:extLst>
                  <a:ext uri="{FF2B5EF4-FFF2-40B4-BE49-F238E27FC236}">
                    <a16:creationId xmlns:a16="http://schemas.microsoft.com/office/drawing/2014/main" id="{29FFACD8-C2CF-2340-B91A-D6EBF1AE540E}"/>
                  </a:ext>
                </a:extLst>
              </p:cNvPr>
              <p:cNvSpPr>
                <a:spLocks/>
              </p:cNvSpPr>
              <p:nvPr/>
            </p:nvSpPr>
            <p:spPr bwMode="auto">
              <a:xfrm>
                <a:off x="6129985" y="3028808"/>
                <a:ext cx="8789" cy="53322"/>
              </a:xfrm>
              <a:custGeom>
                <a:avLst/>
                <a:gdLst>
                  <a:gd name="T0" fmla="*/ 0 w 18"/>
                  <a:gd name="T1" fmla="*/ 0 h 109"/>
                  <a:gd name="T2" fmla="*/ 18 w 18"/>
                  <a:gd name="T3" fmla="*/ 0 h 109"/>
                  <a:gd name="T4" fmla="*/ 18 w 18"/>
                  <a:gd name="T5" fmla="*/ 109 h 109"/>
                  <a:gd name="T6" fmla="*/ 0 w 18"/>
                  <a:gd name="T7" fmla="*/ 109 h 109"/>
                  <a:gd name="T8" fmla="*/ 0 w 18"/>
                  <a:gd name="T9" fmla="*/ 0 h 109"/>
                </a:gdLst>
                <a:ahLst/>
                <a:cxnLst>
                  <a:cxn ang="0">
                    <a:pos x="T0" y="T1"/>
                  </a:cxn>
                  <a:cxn ang="0">
                    <a:pos x="T2" y="T3"/>
                  </a:cxn>
                  <a:cxn ang="0">
                    <a:pos x="T4" y="T5"/>
                  </a:cxn>
                  <a:cxn ang="0">
                    <a:pos x="T6" y="T7"/>
                  </a:cxn>
                  <a:cxn ang="0">
                    <a:pos x="T8" y="T9"/>
                  </a:cxn>
                </a:cxnLst>
                <a:rect l="0" t="0" r="r" b="b"/>
                <a:pathLst>
                  <a:path w="18" h="109">
                    <a:moveTo>
                      <a:pt x="0" y="0"/>
                    </a:moveTo>
                    <a:cubicBezTo>
                      <a:pt x="6" y="0"/>
                      <a:pt x="11" y="0"/>
                      <a:pt x="18" y="0"/>
                    </a:cubicBezTo>
                    <a:cubicBezTo>
                      <a:pt x="18" y="36"/>
                      <a:pt x="18" y="72"/>
                      <a:pt x="18" y="109"/>
                    </a:cubicBezTo>
                    <a:cubicBezTo>
                      <a:pt x="12" y="109"/>
                      <a:pt x="6" y="109"/>
                      <a:pt x="0" y="109"/>
                    </a:cubicBezTo>
                    <a:cubicBezTo>
                      <a:pt x="0" y="73"/>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3" name="Freeform 81">
                <a:extLst>
                  <a:ext uri="{FF2B5EF4-FFF2-40B4-BE49-F238E27FC236}">
                    <a16:creationId xmlns:a16="http://schemas.microsoft.com/office/drawing/2014/main" id="{7BC44BB2-B3A7-6D46-BEF9-0313692D9028}"/>
                  </a:ext>
                </a:extLst>
              </p:cNvPr>
              <p:cNvSpPr>
                <a:spLocks/>
              </p:cNvSpPr>
              <p:nvPr/>
            </p:nvSpPr>
            <p:spPr bwMode="auto">
              <a:xfrm>
                <a:off x="6110063" y="3028515"/>
                <a:ext cx="8789" cy="54493"/>
              </a:xfrm>
              <a:custGeom>
                <a:avLst/>
                <a:gdLst>
                  <a:gd name="T0" fmla="*/ 0 w 18"/>
                  <a:gd name="T1" fmla="*/ 112 h 112"/>
                  <a:gd name="T2" fmla="*/ 0 w 18"/>
                  <a:gd name="T3" fmla="*/ 1 h 112"/>
                  <a:gd name="T4" fmla="*/ 18 w 18"/>
                  <a:gd name="T5" fmla="*/ 0 h 112"/>
                  <a:gd name="T6" fmla="*/ 18 w 18"/>
                  <a:gd name="T7" fmla="*/ 110 h 112"/>
                  <a:gd name="T8" fmla="*/ 0 w 18"/>
                  <a:gd name="T9" fmla="*/ 112 h 112"/>
                </a:gdLst>
                <a:ahLst/>
                <a:cxnLst>
                  <a:cxn ang="0">
                    <a:pos x="T0" y="T1"/>
                  </a:cxn>
                  <a:cxn ang="0">
                    <a:pos x="T2" y="T3"/>
                  </a:cxn>
                  <a:cxn ang="0">
                    <a:pos x="T4" y="T5"/>
                  </a:cxn>
                  <a:cxn ang="0">
                    <a:pos x="T6" y="T7"/>
                  </a:cxn>
                  <a:cxn ang="0">
                    <a:pos x="T8" y="T9"/>
                  </a:cxn>
                </a:cxnLst>
                <a:rect l="0" t="0" r="r" b="b"/>
                <a:pathLst>
                  <a:path w="18" h="112">
                    <a:moveTo>
                      <a:pt x="0" y="112"/>
                    </a:moveTo>
                    <a:cubicBezTo>
                      <a:pt x="0" y="74"/>
                      <a:pt x="0" y="38"/>
                      <a:pt x="0" y="1"/>
                    </a:cubicBezTo>
                    <a:cubicBezTo>
                      <a:pt x="5" y="1"/>
                      <a:pt x="11" y="1"/>
                      <a:pt x="18" y="0"/>
                    </a:cubicBezTo>
                    <a:cubicBezTo>
                      <a:pt x="18" y="37"/>
                      <a:pt x="18" y="73"/>
                      <a:pt x="18" y="110"/>
                    </a:cubicBezTo>
                    <a:cubicBezTo>
                      <a:pt x="13" y="111"/>
                      <a:pt x="7" y="111"/>
                      <a:pt x="0" y="1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4" name="Freeform 82">
                <a:extLst>
                  <a:ext uri="{FF2B5EF4-FFF2-40B4-BE49-F238E27FC236}">
                    <a16:creationId xmlns:a16="http://schemas.microsoft.com/office/drawing/2014/main" id="{5C08E148-54B3-1547-BA45-AF9B96E9C188}"/>
                  </a:ext>
                </a:extLst>
              </p:cNvPr>
              <p:cNvSpPr>
                <a:spLocks/>
              </p:cNvSpPr>
              <p:nvPr/>
            </p:nvSpPr>
            <p:spPr bwMode="auto">
              <a:xfrm>
                <a:off x="6069339" y="3028808"/>
                <a:ext cx="8496" cy="54201"/>
              </a:xfrm>
              <a:custGeom>
                <a:avLst/>
                <a:gdLst>
                  <a:gd name="T0" fmla="*/ 0 w 18"/>
                  <a:gd name="T1" fmla="*/ 0 h 111"/>
                  <a:gd name="T2" fmla="*/ 18 w 18"/>
                  <a:gd name="T3" fmla="*/ 0 h 111"/>
                  <a:gd name="T4" fmla="*/ 18 w 18"/>
                  <a:gd name="T5" fmla="*/ 109 h 111"/>
                  <a:gd name="T6" fmla="*/ 0 w 18"/>
                  <a:gd name="T7" fmla="*/ 111 h 111"/>
                  <a:gd name="T8" fmla="*/ 0 w 18"/>
                  <a:gd name="T9" fmla="*/ 0 h 111"/>
                </a:gdLst>
                <a:ahLst/>
                <a:cxnLst>
                  <a:cxn ang="0">
                    <a:pos x="T0" y="T1"/>
                  </a:cxn>
                  <a:cxn ang="0">
                    <a:pos x="T2" y="T3"/>
                  </a:cxn>
                  <a:cxn ang="0">
                    <a:pos x="T4" y="T5"/>
                  </a:cxn>
                  <a:cxn ang="0">
                    <a:pos x="T6" y="T7"/>
                  </a:cxn>
                  <a:cxn ang="0">
                    <a:pos x="T8" y="T9"/>
                  </a:cxn>
                </a:cxnLst>
                <a:rect l="0" t="0" r="r" b="b"/>
                <a:pathLst>
                  <a:path w="18" h="111">
                    <a:moveTo>
                      <a:pt x="0" y="0"/>
                    </a:moveTo>
                    <a:cubicBezTo>
                      <a:pt x="6" y="0"/>
                      <a:pt x="12" y="0"/>
                      <a:pt x="18" y="0"/>
                    </a:cubicBezTo>
                    <a:cubicBezTo>
                      <a:pt x="18" y="37"/>
                      <a:pt x="18" y="72"/>
                      <a:pt x="18" y="109"/>
                    </a:cubicBezTo>
                    <a:cubicBezTo>
                      <a:pt x="13" y="110"/>
                      <a:pt x="7" y="110"/>
                      <a:pt x="0" y="111"/>
                    </a:cubicBezTo>
                    <a:cubicBezTo>
                      <a:pt x="0" y="73"/>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5" name="Freeform 83">
                <a:extLst>
                  <a:ext uri="{FF2B5EF4-FFF2-40B4-BE49-F238E27FC236}">
                    <a16:creationId xmlns:a16="http://schemas.microsoft.com/office/drawing/2014/main" id="{184DDB2C-357F-3541-9E71-965BF4616E38}"/>
                  </a:ext>
                </a:extLst>
              </p:cNvPr>
              <p:cNvSpPr>
                <a:spLocks/>
              </p:cNvSpPr>
              <p:nvPr/>
            </p:nvSpPr>
            <p:spPr bwMode="auto">
              <a:xfrm>
                <a:off x="6028323" y="3028808"/>
                <a:ext cx="8789" cy="53615"/>
              </a:xfrm>
              <a:custGeom>
                <a:avLst/>
                <a:gdLst>
                  <a:gd name="T0" fmla="*/ 0 w 18"/>
                  <a:gd name="T1" fmla="*/ 0 h 110"/>
                  <a:gd name="T2" fmla="*/ 18 w 18"/>
                  <a:gd name="T3" fmla="*/ 0 h 110"/>
                  <a:gd name="T4" fmla="*/ 18 w 18"/>
                  <a:gd name="T5" fmla="*/ 110 h 110"/>
                  <a:gd name="T6" fmla="*/ 0 w 18"/>
                  <a:gd name="T7" fmla="*/ 110 h 110"/>
                  <a:gd name="T8" fmla="*/ 0 w 18"/>
                  <a:gd name="T9" fmla="*/ 0 h 110"/>
                </a:gdLst>
                <a:ahLst/>
                <a:cxnLst>
                  <a:cxn ang="0">
                    <a:pos x="T0" y="T1"/>
                  </a:cxn>
                  <a:cxn ang="0">
                    <a:pos x="T2" y="T3"/>
                  </a:cxn>
                  <a:cxn ang="0">
                    <a:pos x="T4" y="T5"/>
                  </a:cxn>
                  <a:cxn ang="0">
                    <a:pos x="T6" y="T7"/>
                  </a:cxn>
                  <a:cxn ang="0">
                    <a:pos x="T8" y="T9"/>
                  </a:cxn>
                </a:cxnLst>
                <a:rect l="0" t="0" r="r" b="b"/>
                <a:pathLst>
                  <a:path w="18" h="110">
                    <a:moveTo>
                      <a:pt x="0" y="0"/>
                    </a:moveTo>
                    <a:cubicBezTo>
                      <a:pt x="7" y="0"/>
                      <a:pt x="12" y="0"/>
                      <a:pt x="18" y="0"/>
                    </a:cubicBezTo>
                    <a:cubicBezTo>
                      <a:pt x="18" y="37"/>
                      <a:pt x="18" y="73"/>
                      <a:pt x="18" y="110"/>
                    </a:cubicBezTo>
                    <a:cubicBezTo>
                      <a:pt x="12" y="110"/>
                      <a:pt x="6" y="110"/>
                      <a:pt x="0" y="110"/>
                    </a:cubicBezTo>
                    <a:cubicBezTo>
                      <a:pt x="0" y="73"/>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6" name="Freeform 84">
                <a:extLst>
                  <a:ext uri="{FF2B5EF4-FFF2-40B4-BE49-F238E27FC236}">
                    <a16:creationId xmlns:a16="http://schemas.microsoft.com/office/drawing/2014/main" id="{12EA7B56-EEAB-F840-8752-D3990E363DD1}"/>
                  </a:ext>
                </a:extLst>
              </p:cNvPr>
              <p:cNvSpPr>
                <a:spLocks/>
              </p:cNvSpPr>
              <p:nvPr/>
            </p:nvSpPr>
            <p:spPr bwMode="auto">
              <a:xfrm>
                <a:off x="6008400" y="3027344"/>
                <a:ext cx="9668" cy="56544"/>
              </a:xfrm>
              <a:custGeom>
                <a:avLst/>
                <a:gdLst>
                  <a:gd name="T0" fmla="*/ 0 w 20"/>
                  <a:gd name="T1" fmla="*/ 3 h 116"/>
                  <a:gd name="T2" fmla="*/ 20 w 20"/>
                  <a:gd name="T3" fmla="*/ 17 h 116"/>
                  <a:gd name="T4" fmla="*/ 20 w 20"/>
                  <a:gd name="T5" fmla="*/ 99 h 116"/>
                  <a:gd name="T6" fmla="*/ 0 w 20"/>
                  <a:gd name="T7" fmla="*/ 113 h 116"/>
                  <a:gd name="T8" fmla="*/ 0 w 20"/>
                  <a:gd name="T9" fmla="*/ 3 h 116"/>
                </a:gdLst>
                <a:ahLst/>
                <a:cxnLst>
                  <a:cxn ang="0">
                    <a:pos x="T0" y="T1"/>
                  </a:cxn>
                  <a:cxn ang="0">
                    <a:pos x="T2" y="T3"/>
                  </a:cxn>
                  <a:cxn ang="0">
                    <a:pos x="T4" y="T5"/>
                  </a:cxn>
                  <a:cxn ang="0">
                    <a:pos x="T6" y="T7"/>
                  </a:cxn>
                  <a:cxn ang="0">
                    <a:pos x="T8" y="T9"/>
                  </a:cxn>
                </a:cxnLst>
                <a:rect l="0" t="0" r="r" b="b"/>
                <a:pathLst>
                  <a:path w="20" h="116">
                    <a:moveTo>
                      <a:pt x="0" y="3"/>
                    </a:moveTo>
                    <a:cubicBezTo>
                      <a:pt x="14" y="0"/>
                      <a:pt x="20" y="2"/>
                      <a:pt x="20" y="17"/>
                    </a:cubicBezTo>
                    <a:cubicBezTo>
                      <a:pt x="19" y="44"/>
                      <a:pt x="19" y="71"/>
                      <a:pt x="20" y="99"/>
                    </a:cubicBezTo>
                    <a:cubicBezTo>
                      <a:pt x="20" y="113"/>
                      <a:pt x="14" y="116"/>
                      <a:pt x="0" y="113"/>
                    </a:cubicBezTo>
                    <a:cubicBezTo>
                      <a:pt x="0" y="77"/>
                      <a:pt x="0" y="41"/>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7" name="Freeform 85">
                <a:extLst>
                  <a:ext uri="{FF2B5EF4-FFF2-40B4-BE49-F238E27FC236}">
                    <a16:creationId xmlns:a16="http://schemas.microsoft.com/office/drawing/2014/main" id="{FE6E4196-D450-8C49-96C4-E69D770B578D}"/>
                  </a:ext>
                </a:extLst>
              </p:cNvPr>
              <p:cNvSpPr>
                <a:spLocks/>
              </p:cNvSpPr>
              <p:nvPr/>
            </p:nvSpPr>
            <p:spPr bwMode="auto">
              <a:xfrm>
                <a:off x="5987892" y="3028808"/>
                <a:ext cx="8789" cy="53615"/>
              </a:xfrm>
              <a:custGeom>
                <a:avLst/>
                <a:gdLst>
                  <a:gd name="T0" fmla="*/ 18 w 18"/>
                  <a:gd name="T1" fmla="*/ 110 h 110"/>
                  <a:gd name="T2" fmla="*/ 0 w 18"/>
                  <a:gd name="T3" fmla="*/ 110 h 110"/>
                  <a:gd name="T4" fmla="*/ 0 w 18"/>
                  <a:gd name="T5" fmla="*/ 0 h 110"/>
                  <a:gd name="T6" fmla="*/ 18 w 18"/>
                  <a:gd name="T7" fmla="*/ 0 h 110"/>
                  <a:gd name="T8" fmla="*/ 18 w 18"/>
                  <a:gd name="T9" fmla="*/ 110 h 110"/>
                </a:gdLst>
                <a:ahLst/>
                <a:cxnLst>
                  <a:cxn ang="0">
                    <a:pos x="T0" y="T1"/>
                  </a:cxn>
                  <a:cxn ang="0">
                    <a:pos x="T2" y="T3"/>
                  </a:cxn>
                  <a:cxn ang="0">
                    <a:pos x="T4" y="T5"/>
                  </a:cxn>
                  <a:cxn ang="0">
                    <a:pos x="T6" y="T7"/>
                  </a:cxn>
                  <a:cxn ang="0">
                    <a:pos x="T8" y="T9"/>
                  </a:cxn>
                </a:cxnLst>
                <a:rect l="0" t="0" r="r" b="b"/>
                <a:pathLst>
                  <a:path w="18" h="110">
                    <a:moveTo>
                      <a:pt x="18" y="110"/>
                    </a:moveTo>
                    <a:cubicBezTo>
                      <a:pt x="11" y="110"/>
                      <a:pt x="6" y="110"/>
                      <a:pt x="0" y="110"/>
                    </a:cubicBezTo>
                    <a:cubicBezTo>
                      <a:pt x="0" y="73"/>
                      <a:pt x="0" y="37"/>
                      <a:pt x="0" y="0"/>
                    </a:cubicBezTo>
                    <a:cubicBezTo>
                      <a:pt x="6" y="0"/>
                      <a:pt x="12" y="0"/>
                      <a:pt x="18" y="0"/>
                    </a:cubicBezTo>
                    <a:cubicBezTo>
                      <a:pt x="18" y="37"/>
                      <a:pt x="18" y="72"/>
                      <a:pt x="18" y="1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 name="Freeform 86">
                <a:extLst>
                  <a:ext uri="{FF2B5EF4-FFF2-40B4-BE49-F238E27FC236}">
                    <a16:creationId xmlns:a16="http://schemas.microsoft.com/office/drawing/2014/main" id="{1A3648B7-7232-9243-BAE6-3A50CB3A84D3}"/>
                  </a:ext>
                </a:extLst>
              </p:cNvPr>
              <p:cNvSpPr>
                <a:spLocks/>
              </p:cNvSpPr>
              <p:nvPr/>
            </p:nvSpPr>
            <p:spPr bwMode="auto">
              <a:xfrm>
                <a:off x="5967970" y="3028515"/>
                <a:ext cx="8789" cy="53908"/>
              </a:xfrm>
              <a:custGeom>
                <a:avLst/>
                <a:gdLst>
                  <a:gd name="T0" fmla="*/ 18 w 18"/>
                  <a:gd name="T1" fmla="*/ 111 h 111"/>
                  <a:gd name="T2" fmla="*/ 0 w 18"/>
                  <a:gd name="T3" fmla="*/ 111 h 111"/>
                  <a:gd name="T4" fmla="*/ 0 w 18"/>
                  <a:gd name="T5" fmla="*/ 1 h 111"/>
                  <a:gd name="T6" fmla="*/ 18 w 18"/>
                  <a:gd name="T7" fmla="*/ 0 h 111"/>
                  <a:gd name="T8" fmla="*/ 18 w 18"/>
                  <a:gd name="T9" fmla="*/ 111 h 111"/>
                </a:gdLst>
                <a:ahLst/>
                <a:cxnLst>
                  <a:cxn ang="0">
                    <a:pos x="T0" y="T1"/>
                  </a:cxn>
                  <a:cxn ang="0">
                    <a:pos x="T2" y="T3"/>
                  </a:cxn>
                  <a:cxn ang="0">
                    <a:pos x="T4" y="T5"/>
                  </a:cxn>
                  <a:cxn ang="0">
                    <a:pos x="T6" y="T7"/>
                  </a:cxn>
                  <a:cxn ang="0">
                    <a:pos x="T8" y="T9"/>
                  </a:cxn>
                </a:cxnLst>
                <a:rect l="0" t="0" r="r" b="b"/>
                <a:pathLst>
                  <a:path w="18" h="111">
                    <a:moveTo>
                      <a:pt x="18" y="111"/>
                    </a:moveTo>
                    <a:cubicBezTo>
                      <a:pt x="12" y="111"/>
                      <a:pt x="6" y="111"/>
                      <a:pt x="0" y="111"/>
                    </a:cubicBezTo>
                    <a:cubicBezTo>
                      <a:pt x="0" y="74"/>
                      <a:pt x="0" y="39"/>
                      <a:pt x="0" y="1"/>
                    </a:cubicBezTo>
                    <a:cubicBezTo>
                      <a:pt x="5" y="1"/>
                      <a:pt x="11" y="0"/>
                      <a:pt x="18" y="0"/>
                    </a:cubicBezTo>
                    <a:cubicBezTo>
                      <a:pt x="18" y="37"/>
                      <a:pt x="18" y="72"/>
                      <a:pt x="18"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 name="Freeform 87">
                <a:extLst>
                  <a:ext uri="{FF2B5EF4-FFF2-40B4-BE49-F238E27FC236}">
                    <a16:creationId xmlns:a16="http://schemas.microsoft.com/office/drawing/2014/main" id="{EB7CC780-27BF-7F4A-B530-646B1F90F426}"/>
                  </a:ext>
                </a:extLst>
              </p:cNvPr>
              <p:cNvSpPr>
                <a:spLocks/>
              </p:cNvSpPr>
              <p:nvPr/>
            </p:nvSpPr>
            <p:spPr bwMode="auto">
              <a:xfrm>
                <a:off x="5926953" y="3028808"/>
                <a:ext cx="8789" cy="53322"/>
              </a:xfrm>
              <a:custGeom>
                <a:avLst/>
                <a:gdLst>
                  <a:gd name="T0" fmla="*/ 0 w 18"/>
                  <a:gd name="T1" fmla="*/ 0 h 109"/>
                  <a:gd name="T2" fmla="*/ 18 w 18"/>
                  <a:gd name="T3" fmla="*/ 0 h 109"/>
                  <a:gd name="T4" fmla="*/ 18 w 18"/>
                  <a:gd name="T5" fmla="*/ 109 h 109"/>
                  <a:gd name="T6" fmla="*/ 0 w 18"/>
                  <a:gd name="T7" fmla="*/ 109 h 109"/>
                  <a:gd name="T8" fmla="*/ 0 w 18"/>
                  <a:gd name="T9" fmla="*/ 0 h 109"/>
                </a:gdLst>
                <a:ahLst/>
                <a:cxnLst>
                  <a:cxn ang="0">
                    <a:pos x="T0" y="T1"/>
                  </a:cxn>
                  <a:cxn ang="0">
                    <a:pos x="T2" y="T3"/>
                  </a:cxn>
                  <a:cxn ang="0">
                    <a:pos x="T4" y="T5"/>
                  </a:cxn>
                  <a:cxn ang="0">
                    <a:pos x="T6" y="T7"/>
                  </a:cxn>
                  <a:cxn ang="0">
                    <a:pos x="T8" y="T9"/>
                  </a:cxn>
                </a:cxnLst>
                <a:rect l="0" t="0" r="r" b="b"/>
                <a:pathLst>
                  <a:path w="18" h="109">
                    <a:moveTo>
                      <a:pt x="0" y="0"/>
                    </a:moveTo>
                    <a:cubicBezTo>
                      <a:pt x="6" y="0"/>
                      <a:pt x="11" y="0"/>
                      <a:pt x="18" y="0"/>
                    </a:cubicBezTo>
                    <a:cubicBezTo>
                      <a:pt x="18" y="36"/>
                      <a:pt x="18" y="72"/>
                      <a:pt x="18" y="109"/>
                    </a:cubicBezTo>
                    <a:cubicBezTo>
                      <a:pt x="12" y="109"/>
                      <a:pt x="6" y="109"/>
                      <a:pt x="0" y="109"/>
                    </a:cubicBezTo>
                    <a:cubicBezTo>
                      <a:pt x="0" y="74"/>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 name="Freeform 88">
                <a:extLst>
                  <a:ext uri="{FF2B5EF4-FFF2-40B4-BE49-F238E27FC236}">
                    <a16:creationId xmlns:a16="http://schemas.microsoft.com/office/drawing/2014/main" id="{EECCB20A-7360-C344-B76A-98928212B9AA}"/>
                  </a:ext>
                </a:extLst>
              </p:cNvPr>
              <p:cNvSpPr>
                <a:spLocks/>
              </p:cNvSpPr>
              <p:nvPr/>
            </p:nvSpPr>
            <p:spPr bwMode="auto">
              <a:xfrm>
                <a:off x="6170416" y="3028808"/>
                <a:ext cx="8789" cy="53615"/>
              </a:xfrm>
              <a:custGeom>
                <a:avLst/>
                <a:gdLst>
                  <a:gd name="T0" fmla="*/ 0 w 18"/>
                  <a:gd name="T1" fmla="*/ 0 h 110"/>
                  <a:gd name="T2" fmla="*/ 18 w 18"/>
                  <a:gd name="T3" fmla="*/ 0 h 110"/>
                  <a:gd name="T4" fmla="*/ 18 w 18"/>
                  <a:gd name="T5" fmla="*/ 110 h 110"/>
                  <a:gd name="T6" fmla="*/ 0 w 18"/>
                  <a:gd name="T7" fmla="*/ 110 h 110"/>
                  <a:gd name="T8" fmla="*/ 0 w 18"/>
                  <a:gd name="T9" fmla="*/ 0 h 110"/>
                </a:gdLst>
                <a:ahLst/>
                <a:cxnLst>
                  <a:cxn ang="0">
                    <a:pos x="T0" y="T1"/>
                  </a:cxn>
                  <a:cxn ang="0">
                    <a:pos x="T2" y="T3"/>
                  </a:cxn>
                  <a:cxn ang="0">
                    <a:pos x="T4" y="T5"/>
                  </a:cxn>
                  <a:cxn ang="0">
                    <a:pos x="T6" y="T7"/>
                  </a:cxn>
                  <a:cxn ang="0">
                    <a:pos x="T8" y="T9"/>
                  </a:cxn>
                </a:cxnLst>
                <a:rect l="0" t="0" r="r" b="b"/>
                <a:pathLst>
                  <a:path w="18" h="110">
                    <a:moveTo>
                      <a:pt x="0" y="0"/>
                    </a:moveTo>
                    <a:cubicBezTo>
                      <a:pt x="7" y="0"/>
                      <a:pt x="12" y="0"/>
                      <a:pt x="18" y="0"/>
                    </a:cubicBezTo>
                    <a:cubicBezTo>
                      <a:pt x="18" y="36"/>
                      <a:pt x="18" y="72"/>
                      <a:pt x="18" y="110"/>
                    </a:cubicBezTo>
                    <a:cubicBezTo>
                      <a:pt x="13" y="110"/>
                      <a:pt x="7" y="110"/>
                      <a:pt x="0" y="110"/>
                    </a:cubicBezTo>
                    <a:cubicBezTo>
                      <a:pt x="0" y="73"/>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 name="Freeform 89">
                <a:extLst>
                  <a:ext uri="{FF2B5EF4-FFF2-40B4-BE49-F238E27FC236}">
                    <a16:creationId xmlns:a16="http://schemas.microsoft.com/office/drawing/2014/main" id="{D02FF611-E32D-AA42-8925-1BB227DD466A}"/>
                  </a:ext>
                </a:extLst>
              </p:cNvPr>
              <p:cNvSpPr>
                <a:spLocks/>
              </p:cNvSpPr>
              <p:nvPr/>
            </p:nvSpPr>
            <p:spPr bwMode="auto">
              <a:xfrm>
                <a:off x="6271785" y="3028515"/>
                <a:ext cx="9375" cy="53908"/>
              </a:xfrm>
              <a:custGeom>
                <a:avLst/>
                <a:gdLst>
                  <a:gd name="T0" fmla="*/ 19 w 19"/>
                  <a:gd name="T1" fmla="*/ 111 h 111"/>
                  <a:gd name="T2" fmla="*/ 0 w 19"/>
                  <a:gd name="T3" fmla="*/ 111 h 111"/>
                  <a:gd name="T4" fmla="*/ 0 w 19"/>
                  <a:gd name="T5" fmla="*/ 1 h 111"/>
                  <a:gd name="T6" fmla="*/ 19 w 19"/>
                  <a:gd name="T7" fmla="*/ 0 h 111"/>
                  <a:gd name="T8" fmla="*/ 19 w 19"/>
                  <a:gd name="T9" fmla="*/ 111 h 111"/>
                </a:gdLst>
                <a:ahLst/>
                <a:cxnLst>
                  <a:cxn ang="0">
                    <a:pos x="T0" y="T1"/>
                  </a:cxn>
                  <a:cxn ang="0">
                    <a:pos x="T2" y="T3"/>
                  </a:cxn>
                  <a:cxn ang="0">
                    <a:pos x="T4" y="T5"/>
                  </a:cxn>
                  <a:cxn ang="0">
                    <a:pos x="T6" y="T7"/>
                  </a:cxn>
                  <a:cxn ang="0">
                    <a:pos x="T8" y="T9"/>
                  </a:cxn>
                </a:cxnLst>
                <a:rect l="0" t="0" r="r" b="b"/>
                <a:pathLst>
                  <a:path w="19" h="111">
                    <a:moveTo>
                      <a:pt x="19" y="111"/>
                    </a:moveTo>
                    <a:cubicBezTo>
                      <a:pt x="12" y="111"/>
                      <a:pt x="7" y="111"/>
                      <a:pt x="0" y="111"/>
                    </a:cubicBezTo>
                    <a:cubicBezTo>
                      <a:pt x="0" y="74"/>
                      <a:pt x="0" y="38"/>
                      <a:pt x="0" y="1"/>
                    </a:cubicBezTo>
                    <a:cubicBezTo>
                      <a:pt x="7" y="1"/>
                      <a:pt x="12" y="1"/>
                      <a:pt x="19" y="0"/>
                    </a:cubicBezTo>
                    <a:cubicBezTo>
                      <a:pt x="19" y="38"/>
                      <a:pt x="19" y="74"/>
                      <a:pt x="19"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30" name="组合 29">
            <a:extLst>
              <a:ext uri="{FF2B5EF4-FFF2-40B4-BE49-F238E27FC236}">
                <a16:creationId xmlns:a16="http://schemas.microsoft.com/office/drawing/2014/main" id="{047442C5-D601-A84A-AA0A-099AAA6A3844}"/>
              </a:ext>
            </a:extLst>
          </p:cNvPr>
          <p:cNvGrpSpPr/>
          <p:nvPr/>
        </p:nvGrpSpPr>
        <p:grpSpPr>
          <a:xfrm>
            <a:off x="7747007" y="857809"/>
            <a:ext cx="4341535" cy="1554406"/>
            <a:chOff x="7249451" y="1072719"/>
            <a:chExt cx="4341535" cy="1554406"/>
          </a:xfrm>
        </p:grpSpPr>
        <mc:AlternateContent xmlns:mc="http://schemas.openxmlformats.org/markup-compatibility/2006" xmlns:a14="http://schemas.microsoft.com/office/drawing/2010/main">
          <mc:Choice Requires="a14">
            <p:sp>
              <p:nvSpPr>
                <p:cNvPr id="36" name="文本框 35">
                  <a:extLst>
                    <a:ext uri="{FF2B5EF4-FFF2-40B4-BE49-F238E27FC236}">
                      <a16:creationId xmlns:a16="http://schemas.microsoft.com/office/drawing/2014/main" id="{EB5B1108-CF31-5B4E-83EF-2AD441783CD9}"/>
                    </a:ext>
                  </a:extLst>
                </p:cNvPr>
                <p:cNvSpPr txBox="1"/>
                <p:nvPr/>
              </p:nvSpPr>
              <p:spPr>
                <a:xfrm>
                  <a:off x="7431469" y="1573952"/>
                  <a:ext cx="4159517" cy="105317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kumimoji="1" lang="zh-CN" altLang="en-US" sz="2200" dirty="0"/>
                    <a:t>增长规模较小，与</a:t>
                  </a:r>
                  <a:r>
                    <a:rPr kumimoji="1" lang="en-US" altLang="zh-CN" sz="2200" dirty="0"/>
                    <a:t>T</a:t>
                  </a:r>
                  <a:r>
                    <a:rPr kumimoji="1" lang="zh-CN" altLang="en-US" sz="2200" dirty="0"/>
                    <a:t>相关</a:t>
                  </a:r>
                  <a:endParaRPr kumimoji="1" lang="en-US" altLang="zh-CN" sz="2200" dirty="0"/>
                </a:p>
                <a:p>
                  <a:pPr marL="285750" indent="-285750">
                    <a:lnSpc>
                      <a:spcPct val="150000"/>
                    </a:lnSpc>
                    <a:buFont typeface="Arial" panose="020B0604020202020204" pitchFamily="34" charset="0"/>
                    <a:buChar char="•"/>
                  </a:pPr>
                  <a:r>
                    <a:rPr kumimoji="1" lang="zh-CN" altLang="en-US" sz="2200" dirty="0"/>
                    <a:t>传统方案一般为</a:t>
                  </a:r>
                  <a14:m>
                    <m:oMath xmlns:m="http://schemas.openxmlformats.org/officeDocument/2006/math">
                      <m:r>
                        <a:rPr lang="en-US" altLang="zh-CN" sz="2200" i="1" smtClean="0">
                          <a:effectLst/>
                          <a:latin typeface="Cambria Math" panose="02040503050406030204" pitchFamily="18" charset="0"/>
                          <a:ea typeface="宋体" panose="02010600030101010101" pitchFamily="2" charset="-122"/>
                          <a:cs typeface="Times New Roman" panose="02020603050405020304" pitchFamily="18" charset="0"/>
                        </a:rPr>
                        <m:t>𝑂</m:t>
                      </m:r>
                      <m:r>
                        <a:rPr lang="en-US" altLang="zh-CN" sz="2200" i="1" smtClean="0">
                          <a:effectLst/>
                          <a:latin typeface="Cambria Math" panose="02040503050406030204" pitchFamily="18" charset="0"/>
                          <a:ea typeface="宋体" panose="02010600030101010101" pitchFamily="2" charset="-122"/>
                          <a:cs typeface="Times New Roman" panose="02020603050405020304" pitchFamily="18" charset="0"/>
                        </a:rPr>
                        <m:t>(</m:t>
                      </m:r>
                      <m:sSup>
                        <m:sSupPr>
                          <m:ctrlPr>
                            <a:rPr lang="zh-CN" altLang="zh-CN" sz="2200" i="1">
                              <a:effectLst/>
                              <a:latin typeface="Cambria Math" panose="02040503050406030204" pitchFamily="18" charset="0"/>
                              <a:ea typeface="Cambria Math" panose="02040503050406030204" pitchFamily="18" charset="0"/>
                            </a:rPr>
                          </m:ctrlPr>
                        </m:sSupPr>
                        <m:e>
                          <m:r>
                            <a:rPr lang="en-US" altLang="zh-CN" sz="2200" i="1">
                              <a:effectLst/>
                              <a:latin typeface="Cambria Math" panose="02040503050406030204" pitchFamily="18" charset="0"/>
                              <a:ea typeface="宋体" panose="02010600030101010101" pitchFamily="2" charset="-122"/>
                              <a:cs typeface="Times New Roman" panose="02020603050405020304" pitchFamily="18" charset="0"/>
                            </a:rPr>
                            <m:t>𝑚</m:t>
                          </m:r>
                        </m:e>
                        <m:sup>
                          <m:r>
                            <a:rPr lang="en-US" altLang="zh-CN" sz="2200" i="1">
                              <a:effectLst/>
                              <a:latin typeface="Cambria Math" panose="02040503050406030204" pitchFamily="18" charset="0"/>
                              <a:ea typeface="宋体" panose="02010600030101010101" pitchFamily="2" charset="-122"/>
                              <a:cs typeface="Times New Roman" panose="02020603050405020304" pitchFamily="18" charset="0"/>
                            </a:rPr>
                            <m:t>2</m:t>
                          </m:r>
                        </m:sup>
                      </m:sSup>
                      <m:r>
                        <a:rPr lang="en-US" altLang="zh-CN" sz="22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200" i="1">
                          <a:effectLst/>
                          <a:latin typeface="Cambria Math" panose="02040503050406030204" pitchFamily="18" charset="0"/>
                          <a:ea typeface="宋体" panose="02010600030101010101" pitchFamily="2" charset="-122"/>
                          <a:cs typeface="Times New Roman" panose="02020603050405020304" pitchFamily="18" charset="0"/>
                        </a:rPr>
                        <m:t>𝑛</m:t>
                      </m:r>
                      <m:r>
                        <a:rPr lang="en-US" altLang="zh-CN" sz="2200" i="1">
                          <a:effectLst/>
                          <a:latin typeface="Cambria Math" panose="02040503050406030204" pitchFamily="18" charset="0"/>
                          <a:ea typeface="宋体" panose="02010600030101010101" pitchFamily="2" charset="-122"/>
                          <a:cs typeface="Times New Roman" panose="02020603050405020304" pitchFamily="18" charset="0"/>
                        </a:rPr>
                        <m:t>)</m:t>
                      </m:r>
                    </m:oMath>
                  </a14:m>
                  <a:endParaRPr kumimoji="1" lang="en-US" altLang="zh-CN" sz="2200" dirty="0"/>
                </a:p>
              </p:txBody>
            </p:sp>
          </mc:Choice>
          <mc:Fallback xmlns="">
            <p:sp>
              <p:nvSpPr>
                <p:cNvPr id="36" name="文本框 35">
                  <a:extLst>
                    <a:ext uri="{FF2B5EF4-FFF2-40B4-BE49-F238E27FC236}">
                      <a16:creationId xmlns:a16="http://schemas.microsoft.com/office/drawing/2014/main" id="{EB5B1108-CF31-5B4E-83EF-2AD441783CD9}"/>
                    </a:ext>
                  </a:extLst>
                </p:cNvPr>
                <p:cNvSpPr txBox="1">
                  <a:spLocks noRot="1" noChangeAspect="1" noMove="1" noResize="1" noEditPoints="1" noAdjustHandles="1" noChangeArrowheads="1" noChangeShapeType="1" noTextEdit="1"/>
                </p:cNvSpPr>
                <p:nvPr/>
              </p:nvSpPr>
              <p:spPr>
                <a:xfrm>
                  <a:off x="7431469" y="1573952"/>
                  <a:ext cx="4159517" cy="1053173"/>
                </a:xfrm>
                <a:prstGeom prst="rect">
                  <a:avLst/>
                </a:prstGeom>
                <a:blipFill>
                  <a:blip r:embed="rId7"/>
                  <a:stretch>
                    <a:fillRect l="-1524" b="-9524"/>
                  </a:stretch>
                </a:blipFill>
              </p:spPr>
              <p:txBody>
                <a:bodyPr/>
                <a:lstStyle/>
                <a:p>
                  <a:r>
                    <a:rPr lang="zh-CN" altLang="en-US">
                      <a:noFill/>
                    </a:rPr>
                    <a:t> </a:t>
                  </a:r>
                </a:p>
              </p:txBody>
            </p:sp>
          </mc:Fallback>
        </mc:AlternateContent>
        <p:grpSp>
          <p:nvGrpSpPr>
            <p:cNvPr id="39" name="组合 38">
              <a:extLst>
                <a:ext uri="{FF2B5EF4-FFF2-40B4-BE49-F238E27FC236}">
                  <a16:creationId xmlns:a16="http://schemas.microsoft.com/office/drawing/2014/main" id="{AD6BE052-87FA-D542-9B71-F0136FAC87DF}"/>
                </a:ext>
              </a:extLst>
            </p:cNvPr>
            <p:cNvGrpSpPr/>
            <p:nvPr/>
          </p:nvGrpSpPr>
          <p:grpSpPr>
            <a:xfrm>
              <a:off x="7249451" y="1072719"/>
              <a:ext cx="3525631" cy="492443"/>
              <a:chOff x="7383509" y="869472"/>
              <a:chExt cx="3525631" cy="492443"/>
            </a:xfrm>
          </p:grpSpPr>
          <p:sp>
            <p:nvSpPr>
              <p:cNvPr id="41" name="文本框 40">
                <a:extLst>
                  <a:ext uri="{FF2B5EF4-FFF2-40B4-BE49-F238E27FC236}">
                    <a16:creationId xmlns:a16="http://schemas.microsoft.com/office/drawing/2014/main" id="{C17D5A04-33A4-9448-8C49-ED10A520F054}"/>
                  </a:ext>
                </a:extLst>
              </p:cNvPr>
              <p:cNvSpPr txBox="1"/>
              <p:nvPr/>
            </p:nvSpPr>
            <p:spPr>
              <a:xfrm>
                <a:off x="7753816" y="869472"/>
                <a:ext cx="3155324" cy="492443"/>
              </a:xfrm>
              <a:prstGeom prst="rect">
                <a:avLst/>
              </a:prstGeom>
              <a:noFill/>
            </p:spPr>
            <p:txBody>
              <a:bodyPr wrap="square" rtlCol="0">
                <a:spAutoFit/>
              </a:bodyPr>
              <a:lstStyle/>
              <a:p>
                <a:r>
                  <a:rPr kumimoji="1" lang="zh-CN" altLang="en-US" sz="2600" dirty="0"/>
                  <a:t>较小的存储开销</a:t>
                </a:r>
              </a:p>
            </p:txBody>
          </p:sp>
          <p:pic>
            <p:nvPicPr>
              <p:cNvPr id="42" name="图片 41">
                <a:extLst>
                  <a:ext uri="{FF2B5EF4-FFF2-40B4-BE49-F238E27FC236}">
                    <a16:creationId xmlns:a16="http://schemas.microsoft.com/office/drawing/2014/main" id="{A2B9C437-284A-A044-AF79-A0937FB39F7F}"/>
                  </a:ext>
                </a:extLst>
              </p:cNvPr>
              <p:cNvPicPr>
                <a:picLocks noChangeAspect="1"/>
              </p:cNvPicPr>
              <p:nvPr/>
            </p:nvPicPr>
            <p:blipFill>
              <a:blip r:embed="rId8"/>
              <a:stretch>
                <a:fillRect/>
              </a:stretch>
            </p:blipFill>
            <p:spPr>
              <a:xfrm>
                <a:off x="7383509" y="946485"/>
                <a:ext cx="364036" cy="364790"/>
              </a:xfrm>
              <a:prstGeom prst="rect">
                <a:avLst/>
              </a:prstGeom>
            </p:spPr>
          </p:pic>
        </p:grpSp>
      </p:grpSp>
      <p:grpSp>
        <p:nvGrpSpPr>
          <p:cNvPr id="31" name="组合 30">
            <a:extLst>
              <a:ext uri="{FF2B5EF4-FFF2-40B4-BE49-F238E27FC236}">
                <a16:creationId xmlns:a16="http://schemas.microsoft.com/office/drawing/2014/main" id="{89D62716-8C51-6B4F-982C-FCD3D0048122}"/>
              </a:ext>
            </a:extLst>
          </p:cNvPr>
          <p:cNvGrpSpPr/>
          <p:nvPr/>
        </p:nvGrpSpPr>
        <p:grpSpPr>
          <a:xfrm>
            <a:off x="7747007" y="2905251"/>
            <a:ext cx="4341534" cy="1528739"/>
            <a:chOff x="7240464" y="3109549"/>
            <a:chExt cx="4341534" cy="1528739"/>
          </a:xfrm>
        </p:grpSpPr>
        <p:grpSp>
          <p:nvGrpSpPr>
            <p:cNvPr id="32" name="组合 31">
              <a:extLst>
                <a:ext uri="{FF2B5EF4-FFF2-40B4-BE49-F238E27FC236}">
                  <a16:creationId xmlns:a16="http://schemas.microsoft.com/office/drawing/2014/main" id="{4CA3B415-306C-5F4E-AA49-C31949821B6D}"/>
                </a:ext>
              </a:extLst>
            </p:cNvPr>
            <p:cNvGrpSpPr/>
            <p:nvPr/>
          </p:nvGrpSpPr>
          <p:grpSpPr>
            <a:xfrm>
              <a:off x="7240464" y="3109549"/>
              <a:ext cx="3534618" cy="492443"/>
              <a:chOff x="7374522" y="869472"/>
              <a:chExt cx="3534618" cy="492443"/>
            </a:xfrm>
          </p:grpSpPr>
          <p:sp>
            <p:nvSpPr>
              <p:cNvPr id="34" name="文本框 33">
                <a:extLst>
                  <a:ext uri="{FF2B5EF4-FFF2-40B4-BE49-F238E27FC236}">
                    <a16:creationId xmlns:a16="http://schemas.microsoft.com/office/drawing/2014/main" id="{B4ED5A63-DC78-AB4D-AA28-6B5C4F58179A}"/>
                  </a:ext>
                </a:extLst>
              </p:cNvPr>
              <p:cNvSpPr txBox="1"/>
              <p:nvPr/>
            </p:nvSpPr>
            <p:spPr>
              <a:xfrm>
                <a:off x="7753816" y="869472"/>
                <a:ext cx="3155324" cy="492443"/>
              </a:xfrm>
              <a:prstGeom prst="rect">
                <a:avLst/>
              </a:prstGeom>
              <a:noFill/>
            </p:spPr>
            <p:txBody>
              <a:bodyPr wrap="square" rtlCol="0">
                <a:spAutoFit/>
              </a:bodyPr>
              <a:lstStyle/>
              <a:p>
                <a:r>
                  <a:rPr kumimoji="1" lang="zh-CN" altLang="en-US" sz="2600" dirty="0"/>
                  <a:t>较好的查询性能</a:t>
                </a:r>
              </a:p>
            </p:txBody>
          </p:sp>
          <p:pic>
            <p:nvPicPr>
              <p:cNvPr id="35" name="图片 34">
                <a:extLst>
                  <a:ext uri="{FF2B5EF4-FFF2-40B4-BE49-F238E27FC236}">
                    <a16:creationId xmlns:a16="http://schemas.microsoft.com/office/drawing/2014/main" id="{058474F8-3CE0-0246-A7B3-2B0F753FAA6A}"/>
                  </a:ext>
                </a:extLst>
              </p:cNvPr>
              <p:cNvPicPr>
                <a:picLocks noChangeAspect="1"/>
              </p:cNvPicPr>
              <p:nvPr/>
            </p:nvPicPr>
            <p:blipFill>
              <a:blip r:embed="rId8"/>
              <a:stretch>
                <a:fillRect/>
              </a:stretch>
            </p:blipFill>
            <p:spPr>
              <a:xfrm>
                <a:off x="7374522" y="912334"/>
                <a:ext cx="350929" cy="351656"/>
              </a:xfrm>
              <a:prstGeom prst="rect">
                <a:avLst/>
              </a:prstGeom>
            </p:spPr>
          </p:pic>
        </p:grpSp>
        <p:sp>
          <p:nvSpPr>
            <p:cNvPr id="33" name="文本框 32">
              <a:extLst>
                <a:ext uri="{FF2B5EF4-FFF2-40B4-BE49-F238E27FC236}">
                  <a16:creationId xmlns:a16="http://schemas.microsoft.com/office/drawing/2014/main" id="{CC356A1D-0B02-BC49-833B-7ABE59BF76D9}"/>
                </a:ext>
              </a:extLst>
            </p:cNvPr>
            <p:cNvSpPr txBox="1"/>
            <p:nvPr/>
          </p:nvSpPr>
          <p:spPr>
            <a:xfrm>
              <a:off x="7332328" y="3584345"/>
              <a:ext cx="4249670" cy="1053943"/>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kumimoji="1" lang="zh-CN" altLang="en-US" sz="2200" dirty="0"/>
                <a:t>查询开销随查询规模成正比</a:t>
              </a:r>
              <a:endParaRPr kumimoji="1" lang="en-US" altLang="zh-CN" sz="2200" dirty="0"/>
            </a:p>
            <a:p>
              <a:pPr marL="342900" indent="-342900">
                <a:lnSpc>
                  <a:spcPct val="150000"/>
                </a:lnSpc>
                <a:buFont typeface="Arial" panose="020B0604020202020204" pitchFamily="34" charset="0"/>
                <a:buChar char="•"/>
              </a:pPr>
              <a:r>
                <a:rPr kumimoji="1" lang="zh-CN" altLang="en-US" sz="2200" dirty="0"/>
                <a:t>查询开销与数据库规模无关</a:t>
              </a:r>
              <a:endParaRPr kumimoji="1" lang="en-US" altLang="zh-CN" sz="2200" dirty="0"/>
            </a:p>
          </p:txBody>
        </p:sp>
      </p:grpSp>
      <p:grpSp>
        <p:nvGrpSpPr>
          <p:cNvPr id="103" name="组合 102">
            <a:extLst>
              <a:ext uri="{FF2B5EF4-FFF2-40B4-BE49-F238E27FC236}">
                <a16:creationId xmlns:a16="http://schemas.microsoft.com/office/drawing/2014/main" id="{EBF6682F-3226-5A4C-84D3-B13A665B1496}"/>
              </a:ext>
            </a:extLst>
          </p:cNvPr>
          <p:cNvGrpSpPr/>
          <p:nvPr/>
        </p:nvGrpSpPr>
        <p:grpSpPr>
          <a:xfrm>
            <a:off x="7792939" y="5006515"/>
            <a:ext cx="4341534" cy="492443"/>
            <a:chOff x="7374522" y="869472"/>
            <a:chExt cx="4341534" cy="492443"/>
          </a:xfrm>
        </p:grpSpPr>
        <p:sp>
          <p:nvSpPr>
            <p:cNvPr id="105" name="文本框 104">
              <a:extLst>
                <a:ext uri="{FF2B5EF4-FFF2-40B4-BE49-F238E27FC236}">
                  <a16:creationId xmlns:a16="http://schemas.microsoft.com/office/drawing/2014/main" id="{01B8FF3D-4AE3-9641-A395-F9770C4687BF}"/>
                </a:ext>
              </a:extLst>
            </p:cNvPr>
            <p:cNvSpPr txBox="1"/>
            <p:nvPr/>
          </p:nvSpPr>
          <p:spPr>
            <a:xfrm>
              <a:off x="7753815" y="869472"/>
              <a:ext cx="3962241" cy="492443"/>
            </a:xfrm>
            <a:prstGeom prst="rect">
              <a:avLst/>
            </a:prstGeom>
            <a:noFill/>
          </p:spPr>
          <p:txBody>
            <a:bodyPr wrap="square" rtlCol="0">
              <a:spAutoFit/>
            </a:bodyPr>
            <a:lstStyle/>
            <a:p>
              <a:r>
                <a:rPr kumimoji="1" lang="zh-CN" altLang="en-US" sz="2600" dirty="0"/>
                <a:t>常数级令牌分发通信开销</a:t>
              </a:r>
            </a:p>
          </p:txBody>
        </p:sp>
        <p:pic>
          <p:nvPicPr>
            <p:cNvPr id="106" name="图片 105">
              <a:extLst>
                <a:ext uri="{FF2B5EF4-FFF2-40B4-BE49-F238E27FC236}">
                  <a16:creationId xmlns:a16="http://schemas.microsoft.com/office/drawing/2014/main" id="{80CE5834-6D4F-244E-8686-F704379BE677}"/>
                </a:ext>
              </a:extLst>
            </p:cNvPr>
            <p:cNvPicPr>
              <a:picLocks noChangeAspect="1"/>
            </p:cNvPicPr>
            <p:nvPr/>
          </p:nvPicPr>
          <p:blipFill>
            <a:blip r:embed="rId8"/>
            <a:stretch>
              <a:fillRect/>
            </a:stretch>
          </p:blipFill>
          <p:spPr>
            <a:xfrm>
              <a:off x="7374522" y="912334"/>
              <a:ext cx="350929" cy="351656"/>
            </a:xfrm>
            <a:prstGeom prst="rect">
              <a:avLst/>
            </a:prstGeom>
          </p:spPr>
        </p:pic>
      </p:grpSp>
    </p:spTree>
    <p:extLst>
      <p:ext uri="{BB962C8B-B14F-4D97-AF65-F5344CB8AC3E}">
        <p14:creationId xmlns:p14="http://schemas.microsoft.com/office/powerpoint/2010/main" val="2811412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矩形 37">
            <a:extLst>
              <a:ext uri="{FF2B5EF4-FFF2-40B4-BE49-F238E27FC236}">
                <a16:creationId xmlns:a16="http://schemas.microsoft.com/office/drawing/2014/main" id="{F493E34E-9E78-C94D-9C1E-0AD16EB1D936}"/>
              </a:ext>
            </a:extLst>
          </p:cNvPr>
          <p:cNvSpPr/>
          <p:nvPr/>
        </p:nvSpPr>
        <p:spPr>
          <a:xfrm>
            <a:off x="0" y="-27940"/>
            <a:ext cx="1814830" cy="6885940"/>
          </a:xfrm>
          <a:prstGeom prst="rect">
            <a:avLst/>
          </a:prstGeom>
          <a:solidFill>
            <a:srgbClr val="1B51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7" name="矩形 36">
            <a:extLst>
              <a:ext uri="{FF2B5EF4-FFF2-40B4-BE49-F238E27FC236}">
                <a16:creationId xmlns:a16="http://schemas.microsoft.com/office/drawing/2014/main" id="{8E7EE05C-5A00-284A-A584-AD34FBDDC4CA}"/>
              </a:ext>
            </a:extLst>
          </p:cNvPr>
          <p:cNvSpPr/>
          <p:nvPr/>
        </p:nvSpPr>
        <p:spPr>
          <a:xfrm>
            <a:off x="2846943" y="571152"/>
            <a:ext cx="115099" cy="228898"/>
          </a:xfrm>
          <a:prstGeom prst="rect">
            <a:avLst/>
          </a:prstGeom>
        </p:spPr>
        <p:txBody>
          <a:bodyPr wrap="none">
            <a:spAutoFit/>
          </a:bodyPr>
          <a:lstStyle/>
          <a:p>
            <a:endParaRPr lang="zh-CN" altLang="en-US" sz="1200" dirty="0">
              <a:solidFill>
                <a:schemeClr val="bg1">
                  <a:lumMod val="65000"/>
                </a:schemeClr>
              </a:solidFill>
              <a:latin typeface="思源黑体 CN Medium" panose="020B0600000000000000" charset="-122"/>
              <a:ea typeface="思源黑体 CN Medium" panose="020B0600000000000000" charset="-122"/>
            </a:endParaRPr>
          </a:p>
        </p:txBody>
      </p:sp>
      <p:sp>
        <p:nvSpPr>
          <p:cNvPr id="40" name="矩形 39">
            <a:extLst>
              <a:ext uri="{FF2B5EF4-FFF2-40B4-BE49-F238E27FC236}">
                <a16:creationId xmlns:a16="http://schemas.microsoft.com/office/drawing/2014/main" id="{9AE99A2A-82A6-7A43-A1D0-0AD405055D95}"/>
              </a:ext>
            </a:extLst>
          </p:cNvPr>
          <p:cNvSpPr/>
          <p:nvPr/>
        </p:nvSpPr>
        <p:spPr>
          <a:xfrm>
            <a:off x="-4271" y="1988669"/>
            <a:ext cx="1814830" cy="894229"/>
          </a:xfrm>
          <a:prstGeom prst="rect">
            <a:avLst/>
          </a:prstGeom>
          <a:solidFill>
            <a:srgbClr val="1B5187"/>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1"/>
                </a:solidFill>
              </a:rPr>
              <a:t>研究背景与意义</a:t>
            </a:r>
          </a:p>
        </p:txBody>
      </p:sp>
      <p:sp>
        <p:nvSpPr>
          <p:cNvPr id="47" name="矩形 46">
            <a:extLst>
              <a:ext uri="{FF2B5EF4-FFF2-40B4-BE49-F238E27FC236}">
                <a16:creationId xmlns:a16="http://schemas.microsoft.com/office/drawing/2014/main" id="{61390A2D-6723-4847-A3B1-E9BFCF1998FE}"/>
              </a:ext>
            </a:extLst>
          </p:cNvPr>
          <p:cNvSpPr/>
          <p:nvPr/>
        </p:nvSpPr>
        <p:spPr>
          <a:xfrm>
            <a:off x="0" y="2891241"/>
            <a:ext cx="1814830" cy="894229"/>
          </a:xfrm>
          <a:prstGeom prst="rect">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1B5187"/>
                </a:solidFill>
              </a:rPr>
              <a:t>研究内容与过程</a:t>
            </a:r>
          </a:p>
        </p:txBody>
      </p:sp>
      <p:sp>
        <p:nvSpPr>
          <p:cNvPr id="48" name="矩形 47">
            <a:extLst>
              <a:ext uri="{FF2B5EF4-FFF2-40B4-BE49-F238E27FC236}">
                <a16:creationId xmlns:a16="http://schemas.microsoft.com/office/drawing/2014/main" id="{7436FCE2-52DB-2D45-A2FA-B39685AB6953}"/>
              </a:ext>
            </a:extLst>
          </p:cNvPr>
          <p:cNvSpPr/>
          <p:nvPr/>
        </p:nvSpPr>
        <p:spPr>
          <a:xfrm>
            <a:off x="0" y="3793813"/>
            <a:ext cx="1814830" cy="894229"/>
          </a:xfrm>
          <a:prstGeom prst="rect">
            <a:avLst/>
          </a:prstGeom>
          <a:solidFill>
            <a:srgbClr val="1B5187"/>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1"/>
                </a:solidFill>
              </a:rPr>
              <a:t>总结与未来展望</a:t>
            </a:r>
          </a:p>
        </p:txBody>
      </p:sp>
      <p:sp>
        <p:nvSpPr>
          <p:cNvPr id="49" name="矩形 48">
            <a:extLst>
              <a:ext uri="{FF2B5EF4-FFF2-40B4-BE49-F238E27FC236}">
                <a16:creationId xmlns:a16="http://schemas.microsoft.com/office/drawing/2014/main" id="{9D3719F4-A0EF-FB46-870D-025192FB2EA2}"/>
              </a:ext>
            </a:extLst>
          </p:cNvPr>
          <p:cNvSpPr/>
          <p:nvPr/>
        </p:nvSpPr>
        <p:spPr>
          <a:xfrm>
            <a:off x="0" y="4696385"/>
            <a:ext cx="1814830" cy="894229"/>
          </a:xfrm>
          <a:prstGeom prst="rect">
            <a:avLst/>
          </a:prstGeom>
          <a:solidFill>
            <a:srgbClr val="1B5187"/>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1"/>
                </a:solidFill>
              </a:rPr>
              <a:t>重要参考文献</a:t>
            </a:r>
          </a:p>
        </p:txBody>
      </p:sp>
      <p:grpSp>
        <p:nvGrpSpPr>
          <p:cNvPr id="53" name="组合 52">
            <a:extLst>
              <a:ext uri="{FF2B5EF4-FFF2-40B4-BE49-F238E27FC236}">
                <a16:creationId xmlns:a16="http://schemas.microsoft.com/office/drawing/2014/main" id="{3280788C-66F0-B140-9839-DC8E14E95AFB}"/>
              </a:ext>
            </a:extLst>
          </p:cNvPr>
          <p:cNvGrpSpPr/>
          <p:nvPr/>
        </p:nvGrpSpPr>
        <p:grpSpPr>
          <a:xfrm>
            <a:off x="1956001" y="136110"/>
            <a:ext cx="6095459" cy="736600"/>
            <a:chOff x="550" y="967"/>
            <a:chExt cx="10154" cy="1160"/>
          </a:xfrm>
        </p:grpSpPr>
        <p:grpSp>
          <p:nvGrpSpPr>
            <p:cNvPr id="54" name="组合 53">
              <a:extLst>
                <a:ext uri="{FF2B5EF4-FFF2-40B4-BE49-F238E27FC236}">
                  <a16:creationId xmlns:a16="http://schemas.microsoft.com/office/drawing/2014/main" id="{B3F4C418-733F-344E-A433-8CE6296285F2}"/>
                </a:ext>
              </a:extLst>
            </p:cNvPr>
            <p:cNvGrpSpPr/>
            <p:nvPr/>
          </p:nvGrpSpPr>
          <p:grpSpPr>
            <a:xfrm>
              <a:off x="550" y="967"/>
              <a:ext cx="10154" cy="1160"/>
              <a:chOff x="6796" y="3122"/>
              <a:chExt cx="10154" cy="1160"/>
            </a:xfrm>
          </p:grpSpPr>
          <p:grpSp>
            <p:nvGrpSpPr>
              <p:cNvPr id="56" name="组合 55">
                <a:extLst>
                  <a:ext uri="{FF2B5EF4-FFF2-40B4-BE49-F238E27FC236}">
                    <a16:creationId xmlns:a16="http://schemas.microsoft.com/office/drawing/2014/main" id="{086A84DE-6070-F646-BF84-63284571840F}"/>
                  </a:ext>
                </a:extLst>
              </p:cNvPr>
              <p:cNvGrpSpPr/>
              <p:nvPr/>
            </p:nvGrpSpPr>
            <p:grpSpPr>
              <a:xfrm>
                <a:off x="6796" y="3122"/>
                <a:ext cx="10154" cy="1160"/>
                <a:chOff x="6796" y="3122"/>
                <a:chExt cx="10154" cy="1160"/>
              </a:xfrm>
            </p:grpSpPr>
            <p:grpSp>
              <p:nvGrpSpPr>
                <p:cNvPr id="58" name="组合 57">
                  <a:extLst>
                    <a:ext uri="{FF2B5EF4-FFF2-40B4-BE49-F238E27FC236}">
                      <a16:creationId xmlns:a16="http://schemas.microsoft.com/office/drawing/2014/main" id="{B4B8D9A4-13F9-D14A-B497-09F66890D7E9}"/>
                    </a:ext>
                  </a:extLst>
                </p:cNvPr>
                <p:cNvGrpSpPr/>
                <p:nvPr/>
              </p:nvGrpSpPr>
              <p:grpSpPr>
                <a:xfrm>
                  <a:off x="7653" y="3235"/>
                  <a:ext cx="9297" cy="1047"/>
                  <a:chOff x="9499" y="1839"/>
                  <a:chExt cx="9297" cy="1047"/>
                </a:xfrm>
              </p:grpSpPr>
              <p:sp>
                <p:nvSpPr>
                  <p:cNvPr id="60" name="文本框 59">
                    <a:extLst>
                      <a:ext uri="{FF2B5EF4-FFF2-40B4-BE49-F238E27FC236}">
                        <a16:creationId xmlns:a16="http://schemas.microsoft.com/office/drawing/2014/main" id="{371AC7F2-5AE2-9C4B-A57F-E893C08E01FF}"/>
                      </a:ext>
                    </a:extLst>
                  </p:cNvPr>
                  <p:cNvSpPr txBox="1"/>
                  <p:nvPr/>
                </p:nvSpPr>
                <p:spPr>
                  <a:xfrm>
                    <a:off x="9499" y="1839"/>
                    <a:ext cx="9297" cy="727"/>
                  </a:xfrm>
                  <a:prstGeom prst="rect">
                    <a:avLst/>
                  </a:prstGeom>
                  <a:noFill/>
                </p:spPr>
                <p:txBody>
                  <a:bodyPr wrap="square" rtlCol="0">
                    <a:spAutoFit/>
                  </a:bodyPr>
                  <a:lstStyle/>
                  <a:p>
                    <a:r>
                      <a:rPr lang="zh-CN" altLang="en-US" sz="2400" dirty="0">
                        <a:solidFill>
                          <a:srgbClr val="000000"/>
                        </a:solidFill>
                        <a:latin typeface="思源黑体 CN Medium" panose="020B0600000000000000" charset="-122"/>
                        <a:ea typeface="思源黑体 CN Medium" panose="020B0600000000000000" charset="-122"/>
                      </a:rPr>
                      <a:t>实验设计</a:t>
                    </a:r>
                  </a:p>
                </p:txBody>
              </p:sp>
              <p:sp>
                <p:nvSpPr>
                  <p:cNvPr id="61" name="矩形 60">
                    <a:extLst>
                      <a:ext uri="{FF2B5EF4-FFF2-40B4-BE49-F238E27FC236}">
                        <a16:creationId xmlns:a16="http://schemas.microsoft.com/office/drawing/2014/main" id="{D0A47408-5EBC-B64C-AA84-9959B96220FC}"/>
                      </a:ext>
                    </a:extLst>
                  </p:cNvPr>
                  <p:cNvSpPr/>
                  <p:nvPr/>
                </p:nvSpPr>
                <p:spPr>
                  <a:xfrm>
                    <a:off x="10150" y="2450"/>
                    <a:ext cx="291" cy="436"/>
                  </a:xfrm>
                  <a:prstGeom prst="rect">
                    <a:avLst/>
                  </a:prstGeom>
                </p:spPr>
                <p:txBody>
                  <a:bodyPr wrap="none">
                    <a:spAutoFit/>
                  </a:bodyPr>
                  <a:lstStyle/>
                  <a:p>
                    <a:endParaRPr lang="zh-CN" altLang="en-US" sz="1200" dirty="0">
                      <a:solidFill>
                        <a:schemeClr val="bg1">
                          <a:lumMod val="65000"/>
                        </a:schemeClr>
                      </a:solidFill>
                      <a:latin typeface="思源黑体 CN Medium" panose="020B0600000000000000" charset="-122"/>
                      <a:ea typeface="思源黑体 CN Medium" panose="020B0600000000000000" charset="-122"/>
                    </a:endParaRPr>
                  </a:p>
                </p:txBody>
              </p:sp>
            </p:grpSp>
            <p:sp>
              <p:nvSpPr>
                <p:cNvPr id="59" name="PA-圆角矩形 5">
                  <a:extLst>
                    <a:ext uri="{FF2B5EF4-FFF2-40B4-BE49-F238E27FC236}">
                      <a16:creationId xmlns:a16="http://schemas.microsoft.com/office/drawing/2014/main" id="{3AFD8720-8ECE-6048-93EA-46D4B45EAE45}"/>
                    </a:ext>
                  </a:extLst>
                </p:cNvPr>
                <p:cNvSpPr/>
                <p:nvPr>
                  <p:custDataLst>
                    <p:tags r:id="rId1"/>
                  </p:custDataLst>
                </p:nvPr>
              </p:nvSpPr>
              <p:spPr>
                <a:xfrm>
                  <a:off x="6796" y="3122"/>
                  <a:ext cx="857" cy="1129"/>
                </a:xfrm>
                <a:prstGeom prst="roundRect">
                  <a:avLst>
                    <a:gd name="adj" fmla="val 0"/>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rgbClr val="000000"/>
                    </a:solidFill>
                    <a:latin typeface="思源黑体 CN Medium" panose="020B0600000000000000" charset="-122"/>
                    <a:ea typeface="思源黑体 CN Medium" panose="020B0600000000000000" charset="-122"/>
                  </a:endParaRPr>
                </a:p>
              </p:txBody>
            </p:sp>
          </p:grpSp>
          <p:sp>
            <p:nvSpPr>
              <p:cNvPr id="57" name="矩形 56">
                <a:extLst>
                  <a:ext uri="{FF2B5EF4-FFF2-40B4-BE49-F238E27FC236}">
                    <a16:creationId xmlns:a16="http://schemas.microsoft.com/office/drawing/2014/main" id="{18A2AF7B-1841-AA47-B072-82E536AADC66}"/>
                  </a:ext>
                </a:extLst>
              </p:cNvPr>
              <p:cNvSpPr/>
              <p:nvPr/>
            </p:nvSpPr>
            <p:spPr>
              <a:xfrm>
                <a:off x="6980" y="3252"/>
                <a:ext cx="911" cy="727"/>
              </a:xfrm>
              <a:prstGeom prst="rect">
                <a:avLst/>
              </a:prstGeom>
            </p:spPr>
            <p:txBody>
              <a:bodyPr wrap="none">
                <a:spAutoFit/>
              </a:bodyPr>
              <a:lstStyle/>
              <a:p>
                <a:r>
                  <a:rPr lang="en-US" altLang="zh-CN" sz="2400" dirty="0">
                    <a:latin typeface="+mj-ea"/>
                    <a:ea typeface="+mj-ea"/>
                  </a:rPr>
                  <a:t>07</a:t>
                </a:r>
                <a:endParaRPr lang="en-US" sz="2400" dirty="0">
                  <a:latin typeface="+mj-ea"/>
                  <a:ea typeface="+mj-ea"/>
                </a:endParaRPr>
              </a:p>
            </p:txBody>
          </p:sp>
        </p:grpSp>
        <p:sp>
          <p:nvSpPr>
            <p:cNvPr id="55" name="矩形 54">
              <a:extLst>
                <a:ext uri="{FF2B5EF4-FFF2-40B4-BE49-F238E27FC236}">
                  <a16:creationId xmlns:a16="http://schemas.microsoft.com/office/drawing/2014/main" id="{CC1C0737-B689-A947-8B2D-15F3B8BED734}"/>
                </a:ext>
              </a:extLst>
            </p:cNvPr>
            <p:cNvSpPr/>
            <p:nvPr/>
          </p:nvSpPr>
          <p:spPr>
            <a:xfrm>
              <a:off x="612" y="1111"/>
              <a:ext cx="122" cy="594"/>
            </a:xfrm>
            <a:prstGeom prst="rect">
              <a:avLst/>
            </a:prstGeom>
            <a:solidFill>
              <a:srgbClr val="000000"/>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cxnSp>
        <p:nvCxnSpPr>
          <p:cNvPr id="14" name="直线连接符 13">
            <a:extLst>
              <a:ext uri="{FF2B5EF4-FFF2-40B4-BE49-F238E27FC236}">
                <a16:creationId xmlns:a16="http://schemas.microsoft.com/office/drawing/2014/main" id="{39916F18-BA74-D744-86F7-D2F64694FD46}"/>
              </a:ext>
            </a:extLst>
          </p:cNvPr>
          <p:cNvCxnSpPr>
            <a:cxnSpLocks/>
          </p:cNvCxnSpPr>
          <p:nvPr/>
        </p:nvCxnSpPr>
        <p:spPr>
          <a:xfrm>
            <a:off x="2577705" y="652829"/>
            <a:ext cx="116302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50" name="表格 4">
            <a:extLst>
              <a:ext uri="{FF2B5EF4-FFF2-40B4-BE49-F238E27FC236}">
                <a16:creationId xmlns:a16="http://schemas.microsoft.com/office/drawing/2014/main" id="{C809EB35-2B53-7048-8080-68EAD48A60CE}"/>
              </a:ext>
            </a:extLst>
          </p:cNvPr>
          <p:cNvGraphicFramePr>
            <a:graphicFrameLocks noGrp="1"/>
          </p:cNvGraphicFramePr>
          <p:nvPr>
            <p:extLst>
              <p:ext uri="{D42A27DB-BD31-4B8C-83A1-F6EECF244321}">
                <p14:modId xmlns:p14="http://schemas.microsoft.com/office/powerpoint/2010/main" val="3636070810"/>
              </p:ext>
            </p:extLst>
          </p:nvPr>
        </p:nvGraphicFramePr>
        <p:xfrm>
          <a:off x="2029838" y="1517405"/>
          <a:ext cx="5193513" cy="4233103"/>
        </p:xfrm>
        <a:graphic>
          <a:graphicData uri="http://schemas.openxmlformats.org/drawingml/2006/table">
            <a:tbl>
              <a:tblPr firstRow="1" bandRow="1">
                <a:tableStyleId>{5C22544A-7EE6-4342-B048-85BDC9FD1C3A}</a:tableStyleId>
              </a:tblPr>
              <a:tblGrid>
                <a:gridCol w="1785295">
                  <a:extLst>
                    <a:ext uri="{9D8B030D-6E8A-4147-A177-3AD203B41FA5}">
                      <a16:colId xmlns:a16="http://schemas.microsoft.com/office/drawing/2014/main" val="2900923811"/>
                    </a:ext>
                  </a:extLst>
                </a:gridCol>
                <a:gridCol w="3408218">
                  <a:extLst>
                    <a:ext uri="{9D8B030D-6E8A-4147-A177-3AD203B41FA5}">
                      <a16:colId xmlns:a16="http://schemas.microsoft.com/office/drawing/2014/main" val="1704648681"/>
                    </a:ext>
                  </a:extLst>
                </a:gridCol>
              </a:tblGrid>
              <a:tr h="604729">
                <a:tc>
                  <a:txBody>
                    <a:bodyPr/>
                    <a:lstStyle/>
                    <a:p>
                      <a:r>
                        <a:rPr lang="zh-CN" altLang="en-US" sz="2000" dirty="0">
                          <a:solidFill>
                            <a:schemeClr val="tx1"/>
                          </a:solidFill>
                        </a:rPr>
                        <a:t>编程语言</a:t>
                      </a:r>
                    </a:p>
                  </a:txBody>
                  <a:tcPr anchor="ctr" anchorCtr="1">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sz="2000" b="0" dirty="0">
                          <a:solidFill>
                            <a:schemeClr val="tx1"/>
                          </a:solidFill>
                        </a:rPr>
                        <a:t>Java</a:t>
                      </a:r>
                      <a:endParaRPr lang="zh-CN" altLang="en-US" sz="2000" b="0" dirty="0">
                        <a:solidFill>
                          <a:schemeClr val="tx1"/>
                        </a:solidFill>
                      </a:endParaRPr>
                    </a:p>
                  </a:txBody>
                  <a:tcPr anchor="ctr" anchorCtr="1">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25591359"/>
                  </a:ext>
                </a:extLst>
              </a:tr>
              <a:tr h="604729">
                <a:tc>
                  <a:txBody>
                    <a:bodyPr/>
                    <a:lstStyle/>
                    <a:p>
                      <a:r>
                        <a:rPr lang="zh-CN" altLang="en-US" sz="2000" b="1" dirty="0"/>
                        <a:t>密码学原语</a:t>
                      </a:r>
                    </a:p>
                  </a:txBody>
                  <a:tcPr anchor="ctr" anchorCtr="1">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sz="2000" dirty="0"/>
                        <a:t>JPBC-2.0.0</a:t>
                      </a:r>
                      <a:r>
                        <a:rPr lang="zh-CN" altLang="en-US" sz="2000" dirty="0"/>
                        <a:t>包</a:t>
                      </a:r>
                    </a:p>
                  </a:txBody>
                  <a:tcPr anchor="ctr" anchorCtr="1">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430044495"/>
                  </a:ext>
                </a:extLst>
              </a:tr>
              <a:tr h="604729">
                <a:tc>
                  <a:txBody>
                    <a:bodyPr/>
                    <a:lstStyle/>
                    <a:p>
                      <a:r>
                        <a:rPr lang="zh-CN" altLang="en-US" sz="2000" b="1" dirty="0"/>
                        <a:t>伪随机函数</a:t>
                      </a:r>
                    </a:p>
                  </a:txBody>
                  <a:tcPr anchor="ctr" anchorCtr="1">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zh-CN" altLang="en-US" sz="2000" dirty="0"/>
                        <a:t>建立在</a:t>
                      </a:r>
                      <a:r>
                        <a:rPr kumimoji="1" lang="en-US" altLang="zh-CN" sz="2000" dirty="0"/>
                        <a:t>JPBC</a:t>
                      </a:r>
                      <a:r>
                        <a:rPr kumimoji="1" lang="zh-CN" altLang="en-US" sz="2000" dirty="0"/>
                        <a:t> </a:t>
                      </a:r>
                      <a:r>
                        <a:rPr kumimoji="1" lang="en-US" altLang="zh-CN" sz="2000" dirty="0" err="1"/>
                        <a:t>TypeA</a:t>
                      </a:r>
                      <a:r>
                        <a:rPr kumimoji="1" lang="zh-CN" altLang="en-US" sz="2000" dirty="0"/>
                        <a:t>群上</a:t>
                      </a:r>
                      <a:endParaRPr lang="zh-CN" altLang="en-US" sz="2000" dirty="0"/>
                    </a:p>
                  </a:txBody>
                  <a:tcPr anchor="ctr" anchorCtr="1">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80197583"/>
                  </a:ext>
                </a:extLst>
              </a:tr>
              <a:tr h="604729">
                <a:tc>
                  <a:txBody>
                    <a:bodyPr/>
                    <a:lstStyle/>
                    <a:p>
                      <a:r>
                        <a:rPr lang="zh-CN" altLang="en-US" sz="2000" b="1" dirty="0"/>
                        <a:t>加密算法</a:t>
                      </a:r>
                    </a:p>
                  </a:txBody>
                  <a:tcPr anchor="ctr" anchorCtr="1">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sz="2000" dirty="0"/>
                        <a:t>AES-ECB</a:t>
                      </a:r>
                      <a:endParaRPr lang="zh-CN" altLang="en-US" sz="2000" dirty="0"/>
                    </a:p>
                  </a:txBody>
                  <a:tcPr anchor="ctr" anchorCtr="1">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84577925"/>
                  </a:ext>
                </a:extLst>
              </a:tr>
              <a:tr h="604729">
                <a:tc>
                  <a:txBody>
                    <a:bodyPr/>
                    <a:lstStyle/>
                    <a:p>
                      <a:r>
                        <a:rPr lang="zh-CN" altLang="en-US" sz="2000" b="1" dirty="0"/>
                        <a:t>认证加密算法</a:t>
                      </a:r>
                    </a:p>
                  </a:txBody>
                  <a:tcPr anchor="ctr" anchorCtr="1">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sz="2000" dirty="0"/>
                        <a:t>Encrypt-then-MAC</a:t>
                      </a:r>
                      <a:r>
                        <a:rPr lang="zh-CN" altLang="en-US" sz="2000" dirty="0"/>
                        <a:t>模式</a:t>
                      </a:r>
                    </a:p>
                  </a:txBody>
                  <a:tcPr anchor="ctr" anchorCtr="1">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97739794"/>
                  </a:ext>
                </a:extLst>
              </a:tr>
              <a:tr h="604729">
                <a:tc>
                  <a:txBody>
                    <a:bodyPr/>
                    <a:lstStyle/>
                    <a:p>
                      <a:r>
                        <a:rPr lang="en-US" altLang="zh-CN" sz="2000" b="1" dirty="0"/>
                        <a:t>MAC</a:t>
                      </a:r>
                      <a:r>
                        <a:rPr lang="zh-CN" altLang="en-US" sz="2000" b="1" dirty="0"/>
                        <a:t>算法</a:t>
                      </a:r>
                    </a:p>
                  </a:txBody>
                  <a:tcPr anchor="ctr" anchorCtr="1">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sz="2000" dirty="0"/>
                        <a:t>HMAC-SHA256</a:t>
                      </a:r>
                      <a:endParaRPr lang="zh-CN" altLang="en-US" sz="2000" dirty="0"/>
                    </a:p>
                  </a:txBody>
                  <a:tcPr anchor="ctr" anchorCtr="1">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53949563"/>
                  </a:ext>
                </a:extLst>
              </a:tr>
              <a:tr h="604729">
                <a:tc>
                  <a:txBody>
                    <a:bodyPr/>
                    <a:lstStyle/>
                    <a:p>
                      <a:r>
                        <a:rPr lang="en-US" altLang="zh-CN" sz="2000" b="1" dirty="0" err="1"/>
                        <a:t>TSet</a:t>
                      </a:r>
                      <a:r>
                        <a:rPr lang="zh-CN" altLang="en-US" sz="2000" b="1" dirty="0"/>
                        <a:t>和</a:t>
                      </a:r>
                      <a:r>
                        <a:rPr lang="en-US" altLang="zh-CN" sz="2000" b="1" dirty="0" err="1"/>
                        <a:t>XSet</a:t>
                      </a:r>
                      <a:endParaRPr lang="zh-CN" altLang="en-US" sz="2000" b="1" dirty="0"/>
                    </a:p>
                  </a:txBody>
                  <a:tcPr anchor="ctr" anchorCtr="1">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zh-CN" altLang="en-US" sz="2000" dirty="0"/>
                        <a:t>哈希表和布隆过滤器</a:t>
                      </a:r>
                    </a:p>
                  </a:txBody>
                  <a:tcPr anchor="ctr" anchorCtr="1">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53219799"/>
                  </a:ext>
                </a:extLst>
              </a:tr>
            </a:tbl>
          </a:graphicData>
        </a:graphic>
      </p:graphicFrame>
      <p:sp>
        <p:nvSpPr>
          <p:cNvPr id="51" name="文本框 50">
            <a:extLst>
              <a:ext uri="{FF2B5EF4-FFF2-40B4-BE49-F238E27FC236}">
                <a16:creationId xmlns:a16="http://schemas.microsoft.com/office/drawing/2014/main" id="{E3D2C420-D5AD-DA4B-A290-9BECEFB86A2E}"/>
              </a:ext>
            </a:extLst>
          </p:cNvPr>
          <p:cNvSpPr txBox="1"/>
          <p:nvPr/>
        </p:nvSpPr>
        <p:spPr>
          <a:xfrm>
            <a:off x="3195655" y="800050"/>
            <a:ext cx="3000778" cy="430887"/>
          </a:xfrm>
          <a:prstGeom prst="rect">
            <a:avLst/>
          </a:prstGeom>
          <a:noFill/>
        </p:spPr>
        <p:txBody>
          <a:bodyPr wrap="square" rtlCol="0">
            <a:spAutoFit/>
          </a:bodyPr>
          <a:lstStyle/>
          <a:p>
            <a:r>
              <a:rPr kumimoji="1" lang="en-US" altLang="zh-CN" sz="2200" dirty="0"/>
              <a:t>MC-JXT</a:t>
            </a:r>
            <a:r>
              <a:rPr kumimoji="1" lang="zh-CN" altLang="en-US" sz="2200" dirty="0"/>
              <a:t>协议实现</a:t>
            </a:r>
            <a:r>
              <a:rPr kumimoji="1" lang="en-US" altLang="zh-CN" sz="2200" dirty="0"/>
              <a:t>:</a:t>
            </a:r>
          </a:p>
        </p:txBody>
      </p:sp>
      <p:grpSp>
        <p:nvGrpSpPr>
          <p:cNvPr id="4" name="组合 3">
            <a:extLst>
              <a:ext uri="{FF2B5EF4-FFF2-40B4-BE49-F238E27FC236}">
                <a16:creationId xmlns:a16="http://schemas.microsoft.com/office/drawing/2014/main" id="{8F49518D-1BFF-4F44-B5FE-34489DF2F2DE}"/>
              </a:ext>
            </a:extLst>
          </p:cNvPr>
          <p:cNvGrpSpPr/>
          <p:nvPr/>
        </p:nvGrpSpPr>
        <p:grpSpPr>
          <a:xfrm>
            <a:off x="7821830" y="749650"/>
            <a:ext cx="4073844" cy="5453751"/>
            <a:chOff x="8146964" y="907218"/>
            <a:chExt cx="4073844" cy="5453751"/>
          </a:xfrm>
        </p:grpSpPr>
        <p:sp>
          <p:nvSpPr>
            <p:cNvPr id="52" name="文本框 51">
              <a:extLst>
                <a:ext uri="{FF2B5EF4-FFF2-40B4-BE49-F238E27FC236}">
                  <a16:creationId xmlns:a16="http://schemas.microsoft.com/office/drawing/2014/main" id="{C8CA45A1-127A-474D-AEE4-6E7D018A384B}"/>
                </a:ext>
              </a:extLst>
            </p:cNvPr>
            <p:cNvSpPr txBox="1"/>
            <p:nvPr/>
          </p:nvSpPr>
          <p:spPr>
            <a:xfrm>
              <a:off x="8146964" y="907218"/>
              <a:ext cx="3722334" cy="2223109"/>
            </a:xfrm>
            <a:prstGeom prst="rect">
              <a:avLst/>
            </a:prstGeom>
            <a:noFill/>
          </p:spPr>
          <p:txBody>
            <a:bodyPr wrap="square" rtlCol="0">
              <a:spAutoFit/>
            </a:bodyPr>
            <a:lstStyle/>
            <a:p>
              <a:r>
                <a:rPr kumimoji="1" lang="zh-CN" altLang="en-US" sz="2200" dirty="0"/>
                <a:t>数据集</a:t>
              </a:r>
              <a:r>
                <a:rPr kumimoji="1" lang="en-US" altLang="zh-CN" sz="2200" dirty="0"/>
                <a:t>:</a:t>
              </a:r>
            </a:p>
            <a:p>
              <a:pPr marL="285750" indent="-285750">
                <a:lnSpc>
                  <a:spcPct val="150000"/>
                </a:lnSpc>
                <a:buFont typeface="Arial" panose="020B0604020202020204" pitchFamily="34" charset="0"/>
                <a:buChar char="•"/>
              </a:pPr>
              <a:r>
                <a:rPr lang="en-US" altLang="zh-CN" sz="2000" dirty="0">
                  <a:latin typeface="+mn-ea"/>
                </a:rPr>
                <a:t>S</a:t>
              </a:r>
              <a:r>
                <a:rPr lang="en-US" altLang="zh-CN" sz="2000" dirty="0">
                  <a:effectLst/>
                  <a:latin typeface="+mn-ea"/>
                </a:rPr>
                <a:t>ynthetic</a:t>
              </a:r>
              <a:r>
                <a:rPr lang="zh-CN" altLang="en-US" sz="2000" dirty="0">
                  <a:effectLst/>
                  <a:latin typeface="+mn-ea"/>
                </a:rPr>
                <a:t> </a:t>
              </a:r>
              <a:r>
                <a:rPr lang="en-US" altLang="zh-CN" sz="2000" dirty="0">
                  <a:effectLst/>
                  <a:latin typeface="+mn-ea"/>
                </a:rPr>
                <a:t>US-</a:t>
              </a:r>
              <a:r>
                <a:rPr lang="en-US" altLang="zh-CN" sz="2000" dirty="0" err="1">
                  <a:effectLst/>
                  <a:latin typeface="+mn-ea"/>
                </a:rPr>
                <a:t>cencus</a:t>
              </a:r>
              <a:r>
                <a:rPr lang="en-US" altLang="zh-CN" sz="2000" dirty="0">
                  <a:effectLst/>
                  <a:latin typeface="+mn-ea"/>
                </a:rPr>
                <a:t> data</a:t>
              </a:r>
            </a:p>
            <a:p>
              <a:pPr marL="285750" indent="-285750">
                <a:lnSpc>
                  <a:spcPct val="150000"/>
                </a:lnSpc>
                <a:buFont typeface="Arial" panose="020B0604020202020204" pitchFamily="34" charset="0"/>
                <a:buChar char="•"/>
              </a:pPr>
              <a:r>
                <a:rPr lang="zh-CN" altLang="en-US" sz="2000" dirty="0">
                  <a:latin typeface="+mn-ea"/>
                </a:rPr>
                <a:t>两张超过</a:t>
              </a:r>
              <a:r>
                <a:rPr lang="en-US" altLang="zh-CN" sz="2000" dirty="0">
                  <a:latin typeface="+mn-ea"/>
                </a:rPr>
                <a:t>30000</a:t>
              </a:r>
              <a:r>
                <a:rPr lang="zh-CN" altLang="en-US" sz="2000" dirty="0">
                  <a:latin typeface="+mn-ea"/>
                </a:rPr>
                <a:t>条记录的表</a:t>
              </a:r>
              <a:endParaRPr lang="en-US" altLang="zh-CN" sz="2000" dirty="0">
                <a:latin typeface="+mn-ea"/>
              </a:endParaRPr>
            </a:p>
            <a:p>
              <a:pPr marL="742950" lvl="1" indent="-285750">
                <a:lnSpc>
                  <a:spcPct val="150000"/>
                </a:lnSpc>
                <a:buFont typeface="Arial" panose="020B0604020202020204" pitchFamily="34" charset="0"/>
                <a:buChar char="•"/>
              </a:pPr>
              <a:r>
                <a:rPr lang="zh-CN" altLang="en-US" sz="2000" dirty="0">
                  <a:latin typeface="+mn-ea"/>
                </a:rPr>
                <a:t>每张表</a:t>
              </a:r>
              <a:r>
                <a:rPr lang="en-US" altLang="zh-CN" sz="2000" dirty="0">
                  <a:latin typeface="+mn-ea"/>
                </a:rPr>
                <a:t>6</a:t>
              </a:r>
              <a:r>
                <a:rPr lang="zh-CN" altLang="en-US" sz="2000" dirty="0">
                  <a:latin typeface="+mn-ea"/>
                </a:rPr>
                <a:t>个属性</a:t>
              </a:r>
              <a:endParaRPr lang="en-US" altLang="zh-CN" sz="2000" dirty="0">
                <a:latin typeface="+mn-ea"/>
              </a:endParaRPr>
            </a:p>
            <a:p>
              <a:pPr marL="742950" lvl="1" indent="-285750">
                <a:lnSpc>
                  <a:spcPct val="150000"/>
                </a:lnSpc>
                <a:buFont typeface="Arial" panose="020B0604020202020204" pitchFamily="34" charset="0"/>
                <a:buChar char="•"/>
              </a:pPr>
              <a:r>
                <a:rPr lang="en-US" altLang="zh-CN" sz="2000" dirty="0">
                  <a:latin typeface="+mn-ea"/>
                </a:rPr>
                <a:t>Join</a:t>
              </a:r>
              <a:r>
                <a:rPr lang="zh-CN" altLang="en-US" sz="2000" dirty="0">
                  <a:latin typeface="+mn-ea"/>
                </a:rPr>
                <a:t>属性数目为</a:t>
              </a:r>
              <a:r>
                <a:rPr lang="en-US" altLang="zh-CN" sz="2000" dirty="0">
                  <a:latin typeface="+mn-ea"/>
                </a:rPr>
                <a:t>3</a:t>
              </a:r>
            </a:p>
          </p:txBody>
        </p:sp>
        <p:sp>
          <p:nvSpPr>
            <p:cNvPr id="62" name="文本框 61">
              <a:extLst>
                <a:ext uri="{FF2B5EF4-FFF2-40B4-BE49-F238E27FC236}">
                  <a16:creationId xmlns:a16="http://schemas.microsoft.com/office/drawing/2014/main" id="{688177B1-DB01-CF4D-A054-597F004D6333}"/>
                </a:ext>
              </a:extLst>
            </p:cNvPr>
            <p:cNvSpPr txBox="1"/>
            <p:nvPr/>
          </p:nvSpPr>
          <p:spPr>
            <a:xfrm>
              <a:off x="8146964" y="3501660"/>
              <a:ext cx="4073844" cy="2859309"/>
            </a:xfrm>
            <a:prstGeom prst="rect">
              <a:avLst/>
            </a:prstGeom>
            <a:noFill/>
          </p:spPr>
          <p:txBody>
            <a:bodyPr wrap="square" rtlCol="0">
              <a:spAutoFit/>
            </a:bodyPr>
            <a:lstStyle/>
            <a:p>
              <a:pPr>
                <a:lnSpc>
                  <a:spcPct val="150000"/>
                </a:lnSpc>
              </a:pPr>
              <a:r>
                <a:rPr kumimoji="1" lang="zh-CN" altLang="en-US" sz="2200" dirty="0"/>
                <a:t>测试设置</a:t>
              </a:r>
              <a:r>
                <a:rPr kumimoji="1" lang="en-US" altLang="zh-CN" sz="2200" dirty="0"/>
                <a:t>:</a:t>
              </a:r>
            </a:p>
            <a:p>
              <a:pPr marL="285750" indent="-285750">
                <a:lnSpc>
                  <a:spcPct val="150000"/>
                </a:lnSpc>
                <a:buFont typeface="Arial" panose="020B0604020202020204" pitchFamily="34" charset="0"/>
                <a:buChar char="•"/>
              </a:pPr>
              <a:r>
                <a:rPr kumimoji="1" lang="zh-CN" altLang="en-US" sz="2000" dirty="0"/>
                <a:t>测试范围</a:t>
              </a:r>
              <a:endParaRPr kumimoji="1" lang="en-US" altLang="zh-CN" sz="2000" dirty="0"/>
            </a:p>
            <a:p>
              <a:pPr marL="742950" lvl="1" indent="-285750">
                <a:lnSpc>
                  <a:spcPct val="150000"/>
                </a:lnSpc>
                <a:buFont typeface="Arial" panose="020B0604020202020204" pitchFamily="34" charset="0"/>
                <a:buChar char="•"/>
              </a:pPr>
              <a:r>
                <a:rPr kumimoji="1" lang="zh-CN" altLang="en-US" sz="2000" dirty="0"/>
                <a:t>整体协议实际性能表现</a:t>
              </a:r>
              <a:endParaRPr kumimoji="1" lang="en-US" altLang="zh-CN" sz="2000" dirty="0"/>
            </a:p>
            <a:p>
              <a:pPr marL="742950" lvl="1" indent="-285750">
                <a:lnSpc>
                  <a:spcPct val="150000"/>
                </a:lnSpc>
                <a:buFont typeface="Arial" panose="020B0604020202020204" pitchFamily="34" charset="0"/>
                <a:buChar char="•"/>
              </a:pPr>
              <a:r>
                <a:rPr kumimoji="1" lang="en-US" altLang="zh-CN" sz="2000" dirty="0" err="1"/>
                <a:t>EDBSetup</a:t>
              </a:r>
              <a:r>
                <a:rPr kumimoji="1" lang="zh-CN" altLang="en-US" sz="2000" dirty="0"/>
                <a:t>阶段性能制约因素</a:t>
              </a:r>
              <a:endParaRPr kumimoji="1" lang="en-US" altLang="zh-CN" sz="2000" dirty="0"/>
            </a:p>
            <a:p>
              <a:pPr marL="742950" lvl="1" indent="-285750">
                <a:lnSpc>
                  <a:spcPct val="150000"/>
                </a:lnSpc>
                <a:buFont typeface="Arial" panose="020B0604020202020204" pitchFamily="34" charset="0"/>
                <a:buChar char="•"/>
              </a:pPr>
              <a:r>
                <a:rPr kumimoji="1" lang="en-US" altLang="zh-CN" sz="2000" dirty="0"/>
                <a:t>Search</a:t>
              </a:r>
              <a:r>
                <a:rPr kumimoji="1" lang="zh-CN" altLang="en-US" sz="2000" dirty="0"/>
                <a:t>阶段性能制约因素</a:t>
              </a:r>
              <a:endParaRPr kumimoji="1" lang="en-US" altLang="zh-CN" sz="2000" dirty="0"/>
            </a:p>
            <a:p>
              <a:pPr marL="285750" indent="-285750">
                <a:lnSpc>
                  <a:spcPct val="150000"/>
                </a:lnSpc>
                <a:buFont typeface="Arial" panose="020B0604020202020204" pitchFamily="34" charset="0"/>
                <a:buChar char="•"/>
              </a:pPr>
              <a:r>
                <a:rPr kumimoji="1" lang="zh-CN" altLang="en-US" sz="2000" dirty="0"/>
                <a:t>测试指标为运行时间</a:t>
              </a:r>
              <a:endParaRPr kumimoji="1" lang="en-US" altLang="zh-CN" sz="2000" dirty="0"/>
            </a:p>
          </p:txBody>
        </p:sp>
      </p:grpSp>
      <p:grpSp>
        <p:nvGrpSpPr>
          <p:cNvPr id="26" name="组合 25">
            <a:extLst>
              <a:ext uri="{FF2B5EF4-FFF2-40B4-BE49-F238E27FC236}">
                <a16:creationId xmlns:a16="http://schemas.microsoft.com/office/drawing/2014/main" id="{801F0E29-B50B-F940-A33A-567A3EBC3E0D}"/>
              </a:ext>
            </a:extLst>
          </p:cNvPr>
          <p:cNvGrpSpPr/>
          <p:nvPr/>
        </p:nvGrpSpPr>
        <p:grpSpPr>
          <a:xfrm>
            <a:off x="210415" y="287636"/>
            <a:ext cx="1385458" cy="1385458"/>
            <a:chOff x="5372911" y="2138708"/>
            <a:chExt cx="1446178" cy="1446178"/>
          </a:xfrm>
        </p:grpSpPr>
        <p:sp>
          <p:nvSpPr>
            <p:cNvPr id="27" name="椭圆 26">
              <a:extLst>
                <a:ext uri="{FF2B5EF4-FFF2-40B4-BE49-F238E27FC236}">
                  <a16:creationId xmlns:a16="http://schemas.microsoft.com/office/drawing/2014/main" id="{5114B4B3-6499-FB4E-865F-F3FFAA2C16EA}"/>
                </a:ext>
              </a:extLst>
            </p:cNvPr>
            <p:cNvSpPr/>
            <p:nvPr/>
          </p:nvSpPr>
          <p:spPr>
            <a:xfrm>
              <a:off x="5372911" y="2138708"/>
              <a:ext cx="1446178" cy="144617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Freeform 49">
              <a:extLst>
                <a:ext uri="{FF2B5EF4-FFF2-40B4-BE49-F238E27FC236}">
                  <a16:creationId xmlns:a16="http://schemas.microsoft.com/office/drawing/2014/main" id="{DC21C810-FF66-A041-AD97-D9387E6E1E7A}"/>
                </a:ext>
              </a:extLst>
            </p:cNvPr>
            <p:cNvSpPr>
              <a:spLocks noEditPoints="1"/>
            </p:cNvSpPr>
            <p:nvPr/>
          </p:nvSpPr>
          <p:spPr bwMode="auto">
            <a:xfrm>
              <a:off x="5462587" y="2202309"/>
              <a:ext cx="1266826" cy="1318976"/>
            </a:xfrm>
            <a:custGeom>
              <a:avLst/>
              <a:gdLst>
                <a:gd name="T0" fmla="*/ 2600 w 2600"/>
                <a:gd name="T1" fmla="*/ 1441 h 2707"/>
                <a:gd name="T2" fmla="*/ 2593 w 2600"/>
                <a:gd name="T3" fmla="*/ 1460 h 2707"/>
                <a:gd name="T4" fmla="*/ 2264 w 2600"/>
                <a:gd name="T5" fmla="*/ 2235 h 2707"/>
                <a:gd name="T6" fmla="*/ 1548 w 2600"/>
                <a:gd name="T7" fmla="*/ 2643 h 2707"/>
                <a:gd name="T8" fmla="*/ 620 w 2600"/>
                <a:gd name="T9" fmla="*/ 2475 h 2707"/>
                <a:gd name="T10" fmla="*/ 47 w 2600"/>
                <a:gd name="T11" fmla="*/ 1714 h 2707"/>
                <a:gd name="T12" fmla="*/ 4 w 2600"/>
                <a:gd name="T13" fmla="*/ 1458 h 2707"/>
                <a:gd name="T14" fmla="*/ 0 w 2600"/>
                <a:gd name="T15" fmla="*/ 1437 h 2707"/>
                <a:gd name="T16" fmla="*/ 0 w 2600"/>
                <a:gd name="T17" fmla="*/ 1301 h 2707"/>
                <a:gd name="T18" fmla="*/ 4 w 2600"/>
                <a:gd name="T19" fmla="*/ 1284 h 2707"/>
                <a:gd name="T20" fmla="*/ 17 w 2600"/>
                <a:gd name="T21" fmla="*/ 1161 h 2707"/>
                <a:gd name="T22" fmla="*/ 291 w 2600"/>
                <a:gd name="T23" fmla="*/ 555 h 2707"/>
                <a:gd name="T24" fmla="*/ 1573 w 2600"/>
                <a:gd name="T25" fmla="*/ 104 h 2707"/>
                <a:gd name="T26" fmla="*/ 2593 w 2600"/>
                <a:gd name="T27" fmla="*/ 1280 h 2707"/>
                <a:gd name="T28" fmla="*/ 2600 w 2600"/>
                <a:gd name="T29" fmla="*/ 1297 h 2707"/>
                <a:gd name="T30" fmla="*/ 2600 w 2600"/>
                <a:gd name="T31" fmla="*/ 1441 h 2707"/>
                <a:gd name="T32" fmla="*/ 2290 w 2600"/>
                <a:gd name="T33" fmla="*/ 1337 h 2707"/>
                <a:gd name="T34" fmla="*/ 1345 w 2600"/>
                <a:gd name="T35" fmla="*/ 390 h 2707"/>
                <a:gd name="T36" fmla="*/ 693 w 2600"/>
                <a:gd name="T37" fmla="*/ 597 h 2707"/>
                <a:gd name="T38" fmla="*/ 307 w 2600"/>
                <a:gd name="T39" fmla="*/ 1329 h 2707"/>
                <a:gd name="T40" fmla="*/ 145 w 2600"/>
                <a:gd name="T41" fmla="*/ 1198 h 2707"/>
                <a:gd name="T42" fmla="*/ 152 w 2600"/>
                <a:gd name="T43" fmla="*/ 1277 h 2707"/>
                <a:gd name="T44" fmla="*/ 287 w 2600"/>
                <a:gd name="T45" fmla="*/ 1500 h 2707"/>
                <a:gd name="T46" fmla="*/ 323 w 2600"/>
                <a:gd name="T47" fmla="*/ 1561 h 2707"/>
                <a:gd name="T48" fmla="*/ 324 w 2600"/>
                <a:gd name="T49" fmla="*/ 1575 h 2707"/>
                <a:gd name="T50" fmla="*/ 324 w 2600"/>
                <a:gd name="T51" fmla="*/ 1825 h 2707"/>
                <a:gd name="T52" fmla="*/ 324 w 2600"/>
                <a:gd name="T53" fmla="*/ 1844 h 2707"/>
                <a:gd name="T54" fmla="*/ 269 w 2600"/>
                <a:gd name="T55" fmla="*/ 1879 h 2707"/>
                <a:gd name="T56" fmla="*/ 240 w 2600"/>
                <a:gd name="T57" fmla="*/ 1927 h 2707"/>
                <a:gd name="T58" fmla="*/ 189 w 2600"/>
                <a:gd name="T59" fmla="*/ 1955 h 2707"/>
                <a:gd name="T60" fmla="*/ 245 w 2600"/>
                <a:gd name="T61" fmla="*/ 2047 h 2707"/>
                <a:gd name="T62" fmla="*/ 272 w 2600"/>
                <a:gd name="T63" fmla="*/ 2062 h 2707"/>
                <a:gd name="T64" fmla="*/ 560 w 2600"/>
                <a:gd name="T65" fmla="*/ 2061 h 2707"/>
                <a:gd name="T66" fmla="*/ 592 w 2600"/>
                <a:gd name="T67" fmla="*/ 2074 h 2707"/>
                <a:gd name="T68" fmla="*/ 674 w 2600"/>
                <a:gd name="T69" fmla="*/ 2149 h 2707"/>
                <a:gd name="T70" fmla="*/ 1450 w 2600"/>
                <a:gd name="T71" fmla="*/ 2359 h 2707"/>
                <a:gd name="T72" fmla="*/ 2004 w 2600"/>
                <a:gd name="T73" fmla="*/ 2075 h 2707"/>
                <a:gd name="T74" fmla="*/ 2038 w 2600"/>
                <a:gd name="T75" fmla="*/ 2061 h 2707"/>
                <a:gd name="T76" fmla="*/ 2350 w 2600"/>
                <a:gd name="T77" fmla="*/ 2062 h 2707"/>
                <a:gd name="T78" fmla="*/ 2375 w 2600"/>
                <a:gd name="T79" fmla="*/ 2048 h 2707"/>
                <a:gd name="T80" fmla="*/ 2406 w 2600"/>
                <a:gd name="T81" fmla="*/ 1992 h 2707"/>
                <a:gd name="T82" fmla="*/ 2405 w 2600"/>
                <a:gd name="T83" fmla="*/ 1965 h 2707"/>
                <a:gd name="T84" fmla="*/ 2350 w 2600"/>
                <a:gd name="T85" fmla="*/ 1889 h 2707"/>
                <a:gd name="T86" fmla="*/ 2275 w 2600"/>
                <a:gd name="T87" fmla="*/ 1849 h 2707"/>
                <a:gd name="T88" fmla="*/ 2268 w 2600"/>
                <a:gd name="T89" fmla="*/ 1847 h 2707"/>
                <a:gd name="T90" fmla="*/ 2268 w 2600"/>
                <a:gd name="T91" fmla="*/ 1646 h 2707"/>
                <a:gd name="T92" fmla="*/ 2278 w 2600"/>
                <a:gd name="T93" fmla="*/ 1533 h 2707"/>
                <a:gd name="T94" fmla="*/ 2313 w 2600"/>
                <a:gd name="T95" fmla="*/ 1481 h 2707"/>
                <a:gd name="T96" fmla="*/ 2450 w 2600"/>
                <a:gd name="T97" fmla="*/ 1214 h 2707"/>
                <a:gd name="T98" fmla="*/ 2290 w 2600"/>
                <a:gd name="T99" fmla="*/ 1337 h 27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600" h="2707">
                  <a:moveTo>
                    <a:pt x="2600" y="1441"/>
                  </a:moveTo>
                  <a:cubicBezTo>
                    <a:pt x="2598" y="1447"/>
                    <a:pt x="2593" y="1454"/>
                    <a:pt x="2593" y="1460"/>
                  </a:cubicBezTo>
                  <a:cubicBezTo>
                    <a:pt x="2571" y="1756"/>
                    <a:pt x="2461" y="2015"/>
                    <a:pt x="2264" y="2235"/>
                  </a:cubicBezTo>
                  <a:cubicBezTo>
                    <a:pt x="2071" y="2451"/>
                    <a:pt x="1832" y="2588"/>
                    <a:pt x="1548" y="2643"/>
                  </a:cubicBezTo>
                  <a:cubicBezTo>
                    <a:pt x="1218" y="2707"/>
                    <a:pt x="906" y="2652"/>
                    <a:pt x="620" y="2475"/>
                  </a:cubicBezTo>
                  <a:cubicBezTo>
                    <a:pt x="331" y="2297"/>
                    <a:pt x="140" y="2041"/>
                    <a:pt x="47" y="1714"/>
                  </a:cubicBezTo>
                  <a:cubicBezTo>
                    <a:pt x="23" y="1630"/>
                    <a:pt x="8" y="1545"/>
                    <a:pt x="4" y="1458"/>
                  </a:cubicBezTo>
                  <a:cubicBezTo>
                    <a:pt x="3" y="1451"/>
                    <a:pt x="1" y="1444"/>
                    <a:pt x="0" y="1437"/>
                  </a:cubicBezTo>
                  <a:cubicBezTo>
                    <a:pt x="0" y="1392"/>
                    <a:pt x="0" y="1346"/>
                    <a:pt x="0" y="1301"/>
                  </a:cubicBezTo>
                  <a:cubicBezTo>
                    <a:pt x="1" y="1295"/>
                    <a:pt x="3" y="1290"/>
                    <a:pt x="4" y="1284"/>
                  </a:cubicBezTo>
                  <a:cubicBezTo>
                    <a:pt x="8" y="1243"/>
                    <a:pt x="10" y="1201"/>
                    <a:pt x="17" y="1161"/>
                  </a:cubicBezTo>
                  <a:cubicBezTo>
                    <a:pt x="55" y="935"/>
                    <a:pt x="142" y="729"/>
                    <a:pt x="291" y="555"/>
                  </a:cubicBezTo>
                  <a:cubicBezTo>
                    <a:pt x="630" y="158"/>
                    <a:pt x="1061" y="0"/>
                    <a:pt x="1573" y="104"/>
                  </a:cubicBezTo>
                  <a:cubicBezTo>
                    <a:pt x="2147" y="221"/>
                    <a:pt x="2557" y="718"/>
                    <a:pt x="2593" y="1280"/>
                  </a:cubicBezTo>
                  <a:cubicBezTo>
                    <a:pt x="2593" y="1286"/>
                    <a:pt x="2598" y="1292"/>
                    <a:pt x="2600" y="1297"/>
                  </a:cubicBezTo>
                  <a:cubicBezTo>
                    <a:pt x="2600" y="1345"/>
                    <a:pt x="2600" y="1393"/>
                    <a:pt x="2600" y="1441"/>
                  </a:cubicBezTo>
                  <a:close/>
                  <a:moveTo>
                    <a:pt x="2290" y="1337"/>
                  </a:moveTo>
                  <a:cubicBezTo>
                    <a:pt x="2269" y="831"/>
                    <a:pt x="1859" y="414"/>
                    <a:pt x="1345" y="390"/>
                  </a:cubicBezTo>
                  <a:cubicBezTo>
                    <a:pt x="1103" y="379"/>
                    <a:pt x="883" y="447"/>
                    <a:pt x="693" y="597"/>
                  </a:cubicBezTo>
                  <a:cubicBezTo>
                    <a:pt x="456" y="782"/>
                    <a:pt x="330" y="1028"/>
                    <a:pt x="307" y="1329"/>
                  </a:cubicBezTo>
                  <a:cubicBezTo>
                    <a:pt x="241" y="1301"/>
                    <a:pt x="195" y="1252"/>
                    <a:pt x="145" y="1198"/>
                  </a:cubicBezTo>
                  <a:cubicBezTo>
                    <a:pt x="148" y="1228"/>
                    <a:pt x="149" y="1253"/>
                    <a:pt x="152" y="1277"/>
                  </a:cubicBezTo>
                  <a:cubicBezTo>
                    <a:pt x="165" y="1370"/>
                    <a:pt x="206" y="1448"/>
                    <a:pt x="287" y="1500"/>
                  </a:cubicBezTo>
                  <a:cubicBezTo>
                    <a:pt x="311" y="1516"/>
                    <a:pt x="322" y="1534"/>
                    <a:pt x="323" y="1561"/>
                  </a:cubicBezTo>
                  <a:cubicBezTo>
                    <a:pt x="323" y="1565"/>
                    <a:pt x="324" y="1570"/>
                    <a:pt x="324" y="1575"/>
                  </a:cubicBezTo>
                  <a:cubicBezTo>
                    <a:pt x="324" y="1658"/>
                    <a:pt x="324" y="1741"/>
                    <a:pt x="324" y="1825"/>
                  </a:cubicBezTo>
                  <a:cubicBezTo>
                    <a:pt x="324" y="1831"/>
                    <a:pt x="324" y="1838"/>
                    <a:pt x="324" y="1844"/>
                  </a:cubicBezTo>
                  <a:cubicBezTo>
                    <a:pt x="287" y="1851"/>
                    <a:pt x="287" y="1851"/>
                    <a:pt x="269" y="1879"/>
                  </a:cubicBezTo>
                  <a:cubicBezTo>
                    <a:pt x="259" y="1895"/>
                    <a:pt x="250" y="1911"/>
                    <a:pt x="240" y="1927"/>
                  </a:cubicBezTo>
                  <a:cubicBezTo>
                    <a:pt x="229" y="1944"/>
                    <a:pt x="222" y="1967"/>
                    <a:pt x="189" y="1955"/>
                  </a:cubicBezTo>
                  <a:cubicBezTo>
                    <a:pt x="210" y="1989"/>
                    <a:pt x="228" y="2018"/>
                    <a:pt x="245" y="2047"/>
                  </a:cubicBezTo>
                  <a:cubicBezTo>
                    <a:pt x="252" y="2058"/>
                    <a:pt x="259" y="2062"/>
                    <a:pt x="272" y="2062"/>
                  </a:cubicBezTo>
                  <a:cubicBezTo>
                    <a:pt x="368" y="2061"/>
                    <a:pt x="464" y="2062"/>
                    <a:pt x="560" y="2061"/>
                  </a:cubicBezTo>
                  <a:cubicBezTo>
                    <a:pt x="573" y="2061"/>
                    <a:pt x="582" y="2065"/>
                    <a:pt x="592" y="2074"/>
                  </a:cubicBezTo>
                  <a:cubicBezTo>
                    <a:pt x="618" y="2100"/>
                    <a:pt x="645" y="2126"/>
                    <a:pt x="674" y="2149"/>
                  </a:cubicBezTo>
                  <a:cubicBezTo>
                    <a:pt x="903" y="2331"/>
                    <a:pt x="1162" y="2402"/>
                    <a:pt x="1450" y="2359"/>
                  </a:cubicBezTo>
                  <a:cubicBezTo>
                    <a:pt x="1666" y="2328"/>
                    <a:pt x="1850" y="2230"/>
                    <a:pt x="2004" y="2075"/>
                  </a:cubicBezTo>
                  <a:cubicBezTo>
                    <a:pt x="2014" y="2065"/>
                    <a:pt x="2024" y="2061"/>
                    <a:pt x="2038" y="2061"/>
                  </a:cubicBezTo>
                  <a:cubicBezTo>
                    <a:pt x="2142" y="2062"/>
                    <a:pt x="2246" y="2061"/>
                    <a:pt x="2350" y="2062"/>
                  </a:cubicBezTo>
                  <a:cubicBezTo>
                    <a:pt x="2362" y="2062"/>
                    <a:pt x="2370" y="2059"/>
                    <a:pt x="2375" y="2048"/>
                  </a:cubicBezTo>
                  <a:cubicBezTo>
                    <a:pt x="2384" y="2028"/>
                    <a:pt x="2395" y="2010"/>
                    <a:pt x="2406" y="1992"/>
                  </a:cubicBezTo>
                  <a:cubicBezTo>
                    <a:pt x="2412" y="1982"/>
                    <a:pt x="2412" y="1975"/>
                    <a:pt x="2405" y="1965"/>
                  </a:cubicBezTo>
                  <a:cubicBezTo>
                    <a:pt x="2386" y="1940"/>
                    <a:pt x="2366" y="1916"/>
                    <a:pt x="2350" y="1889"/>
                  </a:cubicBezTo>
                  <a:cubicBezTo>
                    <a:pt x="2332" y="1860"/>
                    <a:pt x="2312" y="1841"/>
                    <a:pt x="2275" y="1849"/>
                  </a:cubicBezTo>
                  <a:cubicBezTo>
                    <a:pt x="2274" y="1849"/>
                    <a:pt x="2272" y="1848"/>
                    <a:pt x="2268" y="1847"/>
                  </a:cubicBezTo>
                  <a:cubicBezTo>
                    <a:pt x="2268" y="1780"/>
                    <a:pt x="2267" y="1713"/>
                    <a:pt x="2268" y="1646"/>
                  </a:cubicBezTo>
                  <a:cubicBezTo>
                    <a:pt x="2269" y="1608"/>
                    <a:pt x="2276" y="1571"/>
                    <a:pt x="2278" y="1533"/>
                  </a:cubicBezTo>
                  <a:cubicBezTo>
                    <a:pt x="2279" y="1507"/>
                    <a:pt x="2292" y="1493"/>
                    <a:pt x="2313" y="1481"/>
                  </a:cubicBezTo>
                  <a:cubicBezTo>
                    <a:pt x="2414" y="1423"/>
                    <a:pt x="2430" y="1320"/>
                    <a:pt x="2450" y="1214"/>
                  </a:cubicBezTo>
                  <a:cubicBezTo>
                    <a:pt x="2398" y="1261"/>
                    <a:pt x="2353" y="1309"/>
                    <a:pt x="2290" y="1337"/>
                  </a:cubicBezTo>
                  <a:close/>
                </a:path>
              </a:pathLst>
            </a:custGeom>
            <a:solidFill>
              <a:schemeClr val="tx2">
                <a:lumMod val="7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29" name="组合 28">
              <a:extLst>
                <a:ext uri="{FF2B5EF4-FFF2-40B4-BE49-F238E27FC236}">
                  <a16:creationId xmlns:a16="http://schemas.microsoft.com/office/drawing/2014/main" id="{6CDF2794-BA79-9549-B383-55C6B980ACE8}"/>
                </a:ext>
              </a:extLst>
            </p:cNvPr>
            <p:cNvGrpSpPr/>
            <p:nvPr/>
          </p:nvGrpSpPr>
          <p:grpSpPr>
            <a:xfrm>
              <a:off x="5554874" y="2381317"/>
              <a:ext cx="1080787" cy="1004320"/>
              <a:chOff x="5554874" y="2552137"/>
              <a:chExt cx="1080787" cy="1004320"/>
            </a:xfrm>
            <a:solidFill>
              <a:schemeClr val="tx2">
                <a:lumMod val="75000"/>
              </a:schemeClr>
            </a:solidFill>
          </p:grpSpPr>
          <p:sp>
            <p:nvSpPr>
              <p:cNvPr id="30" name="Freeform 50">
                <a:extLst>
                  <a:ext uri="{FF2B5EF4-FFF2-40B4-BE49-F238E27FC236}">
                    <a16:creationId xmlns:a16="http://schemas.microsoft.com/office/drawing/2014/main" id="{BDF34F3A-4876-4C47-9D2D-1530E18C192D}"/>
                  </a:ext>
                </a:extLst>
              </p:cNvPr>
              <p:cNvSpPr>
                <a:spLocks noEditPoints="1"/>
              </p:cNvSpPr>
              <p:nvPr/>
            </p:nvSpPr>
            <p:spPr bwMode="auto">
              <a:xfrm>
                <a:off x="5594719" y="3111135"/>
                <a:ext cx="1003441" cy="214458"/>
              </a:xfrm>
              <a:custGeom>
                <a:avLst/>
                <a:gdLst>
                  <a:gd name="T0" fmla="*/ 1933 w 2060"/>
                  <a:gd name="T1" fmla="*/ 45 h 440"/>
                  <a:gd name="T2" fmla="*/ 1978 w 2060"/>
                  <a:gd name="T3" fmla="*/ 350 h 440"/>
                  <a:gd name="T4" fmla="*/ 2043 w 2060"/>
                  <a:gd name="T5" fmla="*/ 435 h 440"/>
                  <a:gd name="T6" fmla="*/ 1498 w 2060"/>
                  <a:gd name="T7" fmla="*/ 319 h 440"/>
                  <a:gd name="T8" fmla="*/ 1549 w 2060"/>
                  <a:gd name="T9" fmla="*/ 306 h 440"/>
                  <a:gd name="T10" fmla="*/ 531 w 2060"/>
                  <a:gd name="T11" fmla="*/ 310 h 440"/>
                  <a:gd name="T12" fmla="*/ 542 w 2060"/>
                  <a:gd name="T13" fmla="*/ 392 h 440"/>
                  <a:gd name="T14" fmla="*/ 0 w 2060"/>
                  <a:gd name="T15" fmla="*/ 440 h 440"/>
                  <a:gd name="T16" fmla="*/ 87 w 2060"/>
                  <a:gd name="T17" fmla="*/ 358 h 440"/>
                  <a:gd name="T18" fmla="*/ 512 w 2060"/>
                  <a:gd name="T19" fmla="*/ 34 h 440"/>
                  <a:gd name="T20" fmla="*/ 1961 w 2060"/>
                  <a:gd name="T21" fmla="*/ 0 h 440"/>
                  <a:gd name="T22" fmla="*/ 1545 w 2060"/>
                  <a:gd name="T23" fmla="*/ 41 h 440"/>
                  <a:gd name="T24" fmla="*/ 1263 w 2060"/>
                  <a:gd name="T25" fmla="*/ 119 h 440"/>
                  <a:gd name="T26" fmla="*/ 855 w 2060"/>
                  <a:gd name="T27" fmla="*/ 67 h 440"/>
                  <a:gd name="T28" fmla="*/ 796 w 2060"/>
                  <a:gd name="T29" fmla="*/ 193 h 440"/>
                  <a:gd name="T30" fmla="*/ 962 w 2060"/>
                  <a:gd name="T31" fmla="*/ 145 h 440"/>
                  <a:gd name="T32" fmla="*/ 1269 w 2060"/>
                  <a:gd name="T33" fmla="*/ 301 h 440"/>
                  <a:gd name="T34" fmla="*/ 711 w 2060"/>
                  <a:gd name="T35" fmla="*/ 118 h 440"/>
                  <a:gd name="T36" fmla="*/ 558 w 2060"/>
                  <a:gd name="T37" fmla="*/ 107 h 440"/>
                  <a:gd name="T38" fmla="*/ 544 w 2060"/>
                  <a:gd name="T39" fmla="*/ 301 h 440"/>
                  <a:gd name="T40" fmla="*/ 1513 w 2060"/>
                  <a:gd name="T41" fmla="*/ 130 h 440"/>
                  <a:gd name="T42" fmla="*/ 1452 w 2060"/>
                  <a:gd name="T43" fmla="*/ 67 h 440"/>
                  <a:gd name="T44" fmla="*/ 1340 w 2060"/>
                  <a:gd name="T45" fmla="*/ 270 h 440"/>
                  <a:gd name="T46" fmla="*/ 1544 w 2060"/>
                  <a:gd name="T47" fmla="*/ 67 h 440"/>
                  <a:gd name="T48" fmla="*/ 1564 w 2060"/>
                  <a:gd name="T49" fmla="*/ 67 h 440"/>
                  <a:gd name="T50" fmla="*/ 491 w 2060"/>
                  <a:gd name="T51" fmla="*/ 302 h 440"/>
                  <a:gd name="T52" fmla="*/ 491 w 2060"/>
                  <a:gd name="T53" fmla="*/ 67 h 440"/>
                  <a:gd name="T54" fmla="*/ 1308 w 2060"/>
                  <a:gd name="T55" fmla="*/ 290 h 440"/>
                  <a:gd name="T56" fmla="*/ 1294 w 2060"/>
                  <a:gd name="T57" fmla="*/ 68 h 440"/>
                  <a:gd name="T58" fmla="*/ 762 w 2060"/>
                  <a:gd name="T59" fmla="*/ 299 h 440"/>
                  <a:gd name="T60" fmla="*/ 747 w 2060"/>
                  <a:gd name="T61" fmla="*/ 79 h 440"/>
                  <a:gd name="T62" fmla="*/ 1007 w 2060"/>
                  <a:gd name="T63" fmla="*/ 35 h 440"/>
                  <a:gd name="T64" fmla="*/ 1054 w 2060"/>
                  <a:gd name="T65" fmla="*/ 35 h 440"/>
                  <a:gd name="T66" fmla="*/ 1249 w 2060"/>
                  <a:gd name="T67" fmla="*/ 45 h 440"/>
                  <a:gd name="T68" fmla="*/ 1054 w 2060"/>
                  <a:gd name="T69" fmla="*/ 35 h 440"/>
                  <a:gd name="T70" fmla="*/ 1342 w 2060"/>
                  <a:gd name="T71" fmla="*/ 36 h 440"/>
                  <a:gd name="T72" fmla="*/ 1499 w 2060"/>
                  <a:gd name="T73" fmla="*/ 45 h 440"/>
                  <a:gd name="T74" fmla="*/ 717 w 2060"/>
                  <a:gd name="T75" fmla="*/ 35 h 440"/>
                  <a:gd name="T76" fmla="*/ 198 w 2060"/>
                  <a:gd name="T77" fmla="*/ 118 h 440"/>
                  <a:gd name="T78" fmla="*/ 138 w 2060"/>
                  <a:gd name="T79" fmla="*/ 118 h 440"/>
                  <a:gd name="T80" fmla="*/ 1625 w 2060"/>
                  <a:gd name="T81" fmla="*/ 118 h 440"/>
                  <a:gd name="T82" fmla="*/ 311 w 2060"/>
                  <a:gd name="T83" fmla="*/ 94 h 440"/>
                  <a:gd name="T84" fmla="*/ 311 w 2060"/>
                  <a:gd name="T85" fmla="*/ 118 h 440"/>
                  <a:gd name="T86" fmla="*/ 1796 w 2060"/>
                  <a:gd name="T87" fmla="*/ 118 h 440"/>
                  <a:gd name="T88" fmla="*/ 1736 w 2060"/>
                  <a:gd name="T89" fmla="*/ 118 h 440"/>
                  <a:gd name="T90" fmla="*/ 1908 w 2060"/>
                  <a:gd name="T91" fmla="*/ 94 h 440"/>
                  <a:gd name="T92" fmla="*/ 422 w 2060"/>
                  <a:gd name="T93" fmla="*/ 95 h 440"/>
                  <a:gd name="T94" fmla="*/ 422 w 2060"/>
                  <a:gd name="T95" fmla="*/ 118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060" h="440">
                    <a:moveTo>
                      <a:pt x="1545" y="41"/>
                    </a:moveTo>
                    <a:cubicBezTo>
                      <a:pt x="1551" y="43"/>
                      <a:pt x="1558" y="45"/>
                      <a:pt x="1565" y="45"/>
                    </a:cubicBezTo>
                    <a:cubicBezTo>
                      <a:pt x="1687" y="46"/>
                      <a:pt x="1810" y="45"/>
                      <a:pt x="1933" y="45"/>
                    </a:cubicBezTo>
                    <a:cubicBezTo>
                      <a:pt x="1942" y="45"/>
                      <a:pt x="1951" y="45"/>
                      <a:pt x="1962" y="45"/>
                    </a:cubicBezTo>
                    <a:cubicBezTo>
                      <a:pt x="1962" y="147"/>
                      <a:pt x="1962" y="247"/>
                      <a:pt x="1962" y="349"/>
                    </a:cubicBezTo>
                    <a:cubicBezTo>
                      <a:pt x="1969" y="349"/>
                      <a:pt x="1973" y="351"/>
                      <a:pt x="1978" y="350"/>
                    </a:cubicBezTo>
                    <a:cubicBezTo>
                      <a:pt x="2008" y="343"/>
                      <a:pt x="2025" y="357"/>
                      <a:pt x="2036" y="385"/>
                    </a:cubicBezTo>
                    <a:cubicBezTo>
                      <a:pt x="2041" y="401"/>
                      <a:pt x="2051" y="416"/>
                      <a:pt x="2060" y="433"/>
                    </a:cubicBezTo>
                    <a:cubicBezTo>
                      <a:pt x="2053" y="434"/>
                      <a:pt x="2048" y="435"/>
                      <a:pt x="2043" y="435"/>
                    </a:cubicBezTo>
                    <a:cubicBezTo>
                      <a:pt x="1885" y="435"/>
                      <a:pt x="1727" y="434"/>
                      <a:pt x="1569" y="435"/>
                    </a:cubicBezTo>
                    <a:cubicBezTo>
                      <a:pt x="1555" y="435"/>
                      <a:pt x="1547" y="431"/>
                      <a:pt x="1542" y="418"/>
                    </a:cubicBezTo>
                    <a:cubicBezTo>
                      <a:pt x="1529" y="386"/>
                      <a:pt x="1514" y="355"/>
                      <a:pt x="1498" y="319"/>
                    </a:cubicBezTo>
                    <a:cubicBezTo>
                      <a:pt x="1524" y="319"/>
                      <a:pt x="1546" y="319"/>
                      <a:pt x="1569" y="319"/>
                    </a:cubicBezTo>
                    <a:cubicBezTo>
                      <a:pt x="1569" y="316"/>
                      <a:pt x="1569" y="313"/>
                      <a:pt x="1570" y="310"/>
                    </a:cubicBezTo>
                    <a:cubicBezTo>
                      <a:pt x="1563" y="309"/>
                      <a:pt x="1556" y="306"/>
                      <a:pt x="1549" y="306"/>
                    </a:cubicBezTo>
                    <a:cubicBezTo>
                      <a:pt x="1464" y="306"/>
                      <a:pt x="1379" y="306"/>
                      <a:pt x="1293" y="306"/>
                    </a:cubicBezTo>
                    <a:cubicBezTo>
                      <a:pt x="1046" y="307"/>
                      <a:pt x="799" y="307"/>
                      <a:pt x="552" y="308"/>
                    </a:cubicBezTo>
                    <a:cubicBezTo>
                      <a:pt x="545" y="308"/>
                      <a:pt x="538" y="309"/>
                      <a:pt x="531" y="310"/>
                    </a:cubicBezTo>
                    <a:cubicBezTo>
                      <a:pt x="531" y="313"/>
                      <a:pt x="531" y="315"/>
                      <a:pt x="531" y="318"/>
                    </a:cubicBezTo>
                    <a:cubicBezTo>
                      <a:pt x="545" y="318"/>
                      <a:pt x="558" y="319"/>
                      <a:pt x="574" y="320"/>
                    </a:cubicBezTo>
                    <a:cubicBezTo>
                      <a:pt x="563" y="344"/>
                      <a:pt x="550" y="367"/>
                      <a:pt x="542" y="392"/>
                    </a:cubicBezTo>
                    <a:cubicBezTo>
                      <a:pt x="530" y="426"/>
                      <a:pt x="511" y="436"/>
                      <a:pt x="475" y="436"/>
                    </a:cubicBezTo>
                    <a:cubicBezTo>
                      <a:pt x="327" y="435"/>
                      <a:pt x="180" y="438"/>
                      <a:pt x="33" y="439"/>
                    </a:cubicBezTo>
                    <a:cubicBezTo>
                      <a:pt x="23" y="440"/>
                      <a:pt x="13" y="440"/>
                      <a:pt x="0" y="440"/>
                    </a:cubicBezTo>
                    <a:cubicBezTo>
                      <a:pt x="14" y="413"/>
                      <a:pt x="27" y="388"/>
                      <a:pt x="41" y="365"/>
                    </a:cubicBezTo>
                    <a:cubicBezTo>
                      <a:pt x="44" y="361"/>
                      <a:pt x="51" y="359"/>
                      <a:pt x="57" y="359"/>
                    </a:cubicBezTo>
                    <a:cubicBezTo>
                      <a:pt x="66" y="358"/>
                      <a:pt x="76" y="358"/>
                      <a:pt x="87" y="358"/>
                    </a:cubicBezTo>
                    <a:cubicBezTo>
                      <a:pt x="87" y="254"/>
                      <a:pt x="87" y="151"/>
                      <a:pt x="87" y="45"/>
                    </a:cubicBezTo>
                    <a:cubicBezTo>
                      <a:pt x="229" y="45"/>
                      <a:pt x="371" y="46"/>
                      <a:pt x="513" y="45"/>
                    </a:cubicBezTo>
                    <a:cubicBezTo>
                      <a:pt x="512" y="42"/>
                      <a:pt x="512" y="38"/>
                      <a:pt x="512" y="34"/>
                    </a:cubicBezTo>
                    <a:cubicBezTo>
                      <a:pt x="371" y="34"/>
                      <a:pt x="229" y="34"/>
                      <a:pt x="87" y="34"/>
                    </a:cubicBezTo>
                    <a:cubicBezTo>
                      <a:pt x="87" y="20"/>
                      <a:pt x="87" y="11"/>
                      <a:pt x="87" y="0"/>
                    </a:cubicBezTo>
                    <a:cubicBezTo>
                      <a:pt x="712" y="0"/>
                      <a:pt x="1336" y="0"/>
                      <a:pt x="1961" y="0"/>
                    </a:cubicBezTo>
                    <a:cubicBezTo>
                      <a:pt x="1961" y="10"/>
                      <a:pt x="1961" y="20"/>
                      <a:pt x="1961" y="33"/>
                    </a:cubicBezTo>
                    <a:cubicBezTo>
                      <a:pt x="1823" y="33"/>
                      <a:pt x="1684" y="33"/>
                      <a:pt x="1546" y="33"/>
                    </a:cubicBezTo>
                    <a:cubicBezTo>
                      <a:pt x="1546" y="36"/>
                      <a:pt x="1545" y="39"/>
                      <a:pt x="1545" y="41"/>
                    </a:cubicBezTo>
                    <a:close/>
                    <a:moveTo>
                      <a:pt x="1269" y="301"/>
                    </a:moveTo>
                    <a:cubicBezTo>
                      <a:pt x="1269" y="244"/>
                      <a:pt x="1269" y="188"/>
                      <a:pt x="1269" y="133"/>
                    </a:cubicBezTo>
                    <a:cubicBezTo>
                      <a:pt x="1269" y="128"/>
                      <a:pt x="1266" y="123"/>
                      <a:pt x="1263" y="119"/>
                    </a:cubicBezTo>
                    <a:cubicBezTo>
                      <a:pt x="1249" y="104"/>
                      <a:pt x="1235" y="88"/>
                      <a:pt x="1220" y="74"/>
                    </a:cubicBezTo>
                    <a:cubicBezTo>
                      <a:pt x="1216" y="70"/>
                      <a:pt x="1209" y="67"/>
                      <a:pt x="1203" y="67"/>
                    </a:cubicBezTo>
                    <a:cubicBezTo>
                      <a:pt x="1087" y="66"/>
                      <a:pt x="971" y="66"/>
                      <a:pt x="855" y="67"/>
                    </a:cubicBezTo>
                    <a:cubicBezTo>
                      <a:pt x="849" y="67"/>
                      <a:pt x="842" y="69"/>
                      <a:pt x="838" y="74"/>
                    </a:cubicBezTo>
                    <a:cubicBezTo>
                      <a:pt x="809" y="103"/>
                      <a:pt x="786" y="134"/>
                      <a:pt x="796" y="179"/>
                    </a:cubicBezTo>
                    <a:cubicBezTo>
                      <a:pt x="796" y="183"/>
                      <a:pt x="796" y="188"/>
                      <a:pt x="796" y="193"/>
                    </a:cubicBezTo>
                    <a:cubicBezTo>
                      <a:pt x="796" y="229"/>
                      <a:pt x="796" y="264"/>
                      <a:pt x="796" y="300"/>
                    </a:cubicBezTo>
                    <a:cubicBezTo>
                      <a:pt x="852" y="300"/>
                      <a:pt x="906" y="300"/>
                      <a:pt x="962" y="300"/>
                    </a:cubicBezTo>
                    <a:cubicBezTo>
                      <a:pt x="962" y="248"/>
                      <a:pt x="962" y="197"/>
                      <a:pt x="962" y="145"/>
                    </a:cubicBezTo>
                    <a:cubicBezTo>
                      <a:pt x="1008" y="145"/>
                      <a:pt x="1053" y="145"/>
                      <a:pt x="1099" y="145"/>
                    </a:cubicBezTo>
                    <a:cubicBezTo>
                      <a:pt x="1099" y="198"/>
                      <a:pt x="1099" y="249"/>
                      <a:pt x="1099" y="301"/>
                    </a:cubicBezTo>
                    <a:cubicBezTo>
                      <a:pt x="1156" y="301"/>
                      <a:pt x="1211" y="301"/>
                      <a:pt x="1269" y="301"/>
                    </a:cubicBezTo>
                    <a:close/>
                    <a:moveTo>
                      <a:pt x="717" y="301"/>
                    </a:moveTo>
                    <a:cubicBezTo>
                      <a:pt x="717" y="244"/>
                      <a:pt x="718" y="188"/>
                      <a:pt x="717" y="132"/>
                    </a:cubicBezTo>
                    <a:cubicBezTo>
                      <a:pt x="717" y="127"/>
                      <a:pt x="714" y="122"/>
                      <a:pt x="711" y="118"/>
                    </a:cubicBezTo>
                    <a:cubicBezTo>
                      <a:pt x="698" y="103"/>
                      <a:pt x="685" y="89"/>
                      <a:pt x="671" y="74"/>
                    </a:cubicBezTo>
                    <a:cubicBezTo>
                      <a:pt x="667" y="71"/>
                      <a:pt x="661" y="67"/>
                      <a:pt x="656" y="67"/>
                    </a:cubicBezTo>
                    <a:cubicBezTo>
                      <a:pt x="616" y="62"/>
                      <a:pt x="580" y="65"/>
                      <a:pt x="558" y="107"/>
                    </a:cubicBezTo>
                    <a:cubicBezTo>
                      <a:pt x="551" y="120"/>
                      <a:pt x="543" y="130"/>
                      <a:pt x="544" y="146"/>
                    </a:cubicBezTo>
                    <a:cubicBezTo>
                      <a:pt x="544" y="188"/>
                      <a:pt x="544" y="230"/>
                      <a:pt x="544" y="272"/>
                    </a:cubicBezTo>
                    <a:cubicBezTo>
                      <a:pt x="544" y="282"/>
                      <a:pt x="544" y="291"/>
                      <a:pt x="544" y="301"/>
                    </a:cubicBezTo>
                    <a:cubicBezTo>
                      <a:pt x="603" y="301"/>
                      <a:pt x="659" y="301"/>
                      <a:pt x="717" y="301"/>
                    </a:cubicBezTo>
                    <a:close/>
                    <a:moveTo>
                      <a:pt x="1513" y="301"/>
                    </a:moveTo>
                    <a:cubicBezTo>
                      <a:pt x="1513" y="243"/>
                      <a:pt x="1514" y="186"/>
                      <a:pt x="1513" y="130"/>
                    </a:cubicBezTo>
                    <a:cubicBezTo>
                      <a:pt x="1513" y="126"/>
                      <a:pt x="1510" y="121"/>
                      <a:pt x="1507" y="118"/>
                    </a:cubicBezTo>
                    <a:cubicBezTo>
                      <a:pt x="1494" y="103"/>
                      <a:pt x="1481" y="89"/>
                      <a:pt x="1467" y="74"/>
                    </a:cubicBezTo>
                    <a:cubicBezTo>
                      <a:pt x="1463" y="71"/>
                      <a:pt x="1457" y="67"/>
                      <a:pt x="1452" y="67"/>
                    </a:cubicBezTo>
                    <a:cubicBezTo>
                      <a:pt x="1412" y="62"/>
                      <a:pt x="1376" y="66"/>
                      <a:pt x="1354" y="107"/>
                    </a:cubicBezTo>
                    <a:cubicBezTo>
                      <a:pt x="1347" y="120"/>
                      <a:pt x="1339" y="130"/>
                      <a:pt x="1340" y="146"/>
                    </a:cubicBezTo>
                    <a:cubicBezTo>
                      <a:pt x="1341" y="187"/>
                      <a:pt x="1340" y="229"/>
                      <a:pt x="1340" y="270"/>
                    </a:cubicBezTo>
                    <a:cubicBezTo>
                      <a:pt x="1340" y="280"/>
                      <a:pt x="1340" y="290"/>
                      <a:pt x="1340" y="301"/>
                    </a:cubicBezTo>
                    <a:cubicBezTo>
                      <a:pt x="1399" y="301"/>
                      <a:pt x="1455" y="301"/>
                      <a:pt x="1513" y="301"/>
                    </a:cubicBezTo>
                    <a:close/>
                    <a:moveTo>
                      <a:pt x="1544" y="67"/>
                    </a:moveTo>
                    <a:cubicBezTo>
                      <a:pt x="1544" y="146"/>
                      <a:pt x="1544" y="223"/>
                      <a:pt x="1544" y="302"/>
                    </a:cubicBezTo>
                    <a:cubicBezTo>
                      <a:pt x="1552" y="301"/>
                      <a:pt x="1558" y="301"/>
                      <a:pt x="1564" y="300"/>
                    </a:cubicBezTo>
                    <a:cubicBezTo>
                      <a:pt x="1564" y="222"/>
                      <a:pt x="1564" y="145"/>
                      <a:pt x="1564" y="67"/>
                    </a:cubicBezTo>
                    <a:cubicBezTo>
                      <a:pt x="1557" y="67"/>
                      <a:pt x="1551" y="67"/>
                      <a:pt x="1544" y="67"/>
                    </a:cubicBezTo>
                    <a:close/>
                    <a:moveTo>
                      <a:pt x="491" y="67"/>
                    </a:moveTo>
                    <a:cubicBezTo>
                      <a:pt x="491" y="146"/>
                      <a:pt x="491" y="223"/>
                      <a:pt x="491" y="302"/>
                    </a:cubicBezTo>
                    <a:cubicBezTo>
                      <a:pt x="500" y="302"/>
                      <a:pt x="506" y="301"/>
                      <a:pt x="512" y="300"/>
                    </a:cubicBezTo>
                    <a:cubicBezTo>
                      <a:pt x="512" y="222"/>
                      <a:pt x="512" y="145"/>
                      <a:pt x="512" y="67"/>
                    </a:cubicBezTo>
                    <a:cubicBezTo>
                      <a:pt x="505" y="67"/>
                      <a:pt x="499" y="67"/>
                      <a:pt x="491" y="67"/>
                    </a:cubicBezTo>
                    <a:close/>
                    <a:moveTo>
                      <a:pt x="1294" y="300"/>
                    </a:moveTo>
                    <a:cubicBezTo>
                      <a:pt x="1296" y="301"/>
                      <a:pt x="1298" y="302"/>
                      <a:pt x="1300" y="304"/>
                    </a:cubicBezTo>
                    <a:cubicBezTo>
                      <a:pt x="1303" y="299"/>
                      <a:pt x="1308" y="295"/>
                      <a:pt x="1308" y="290"/>
                    </a:cubicBezTo>
                    <a:cubicBezTo>
                      <a:pt x="1309" y="219"/>
                      <a:pt x="1309" y="149"/>
                      <a:pt x="1308" y="78"/>
                    </a:cubicBezTo>
                    <a:cubicBezTo>
                      <a:pt x="1308" y="74"/>
                      <a:pt x="1302" y="69"/>
                      <a:pt x="1299" y="65"/>
                    </a:cubicBezTo>
                    <a:cubicBezTo>
                      <a:pt x="1297" y="66"/>
                      <a:pt x="1295" y="67"/>
                      <a:pt x="1294" y="68"/>
                    </a:cubicBezTo>
                    <a:cubicBezTo>
                      <a:pt x="1294" y="146"/>
                      <a:pt x="1294" y="223"/>
                      <a:pt x="1294" y="300"/>
                    </a:cubicBezTo>
                    <a:close/>
                    <a:moveTo>
                      <a:pt x="755" y="304"/>
                    </a:moveTo>
                    <a:cubicBezTo>
                      <a:pt x="757" y="302"/>
                      <a:pt x="760" y="301"/>
                      <a:pt x="762" y="299"/>
                    </a:cubicBezTo>
                    <a:cubicBezTo>
                      <a:pt x="762" y="226"/>
                      <a:pt x="762" y="152"/>
                      <a:pt x="762" y="78"/>
                    </a:cubicBezTo>
                    <a:cubicBezTo>
                      <a:pt x="762" y="74"/>
                      <a:pt x="758" y="70"/>
                      <a:pt x="755" y="66"/>
                    </a:cubicBezTo>
                    <a:cubicBezTo>
                      <a:pt x="752" y="70"/>
                      <a:pt x="747" y="75"/>
                      <a:pt x="747" y="79"/>
                    </a:cubicBezTo>
                    <a:cubicBezTo>
                      <a:pt x="746" y="149"/>
                      <a:pt x="746" y="219"/>
                      <a:pt x="747" y="290"/>
                    </a:cubicBezTo>
                    <a:cubicBezTo>
                      <a:pt x="747" y="295"/>
                      <a:pt x="752" y="299"/>
                      <a:pt x="755" y="304"/>
                    </a:cubicBezTo>
                    <a:close/>
                    <a:moveTo>
                      <a:pt x="1007" y="35"/>
                    </a:moveTo>
                    <a:cubicBezTo>
                      <a:pt x="935" y="35"/>
                      <a:pt x="867" y="35"/>
                      <a:pt x="796" y="35"/>
                    </a:cubicBezTo>
                    <a:cubicBezTo>
                      <a:pt x="808" y="49"/>
                      <a:pt x="994" y="49"/>
                      <a:pt x="1007" y="35"/>
                    </a:cubicBezTo>
                    <a:close/>
                    <a:moveTo>
                      <a:pt x="1054" y="35"/>
                    </a:moveTo>
                    <a:cubicBezTo>
                      <a:pt x="1053" y="37"/>
                      <a:pt x="1053" y="39"/>
                      <a:pt x="1052" y="41"/>
                    </a:cubicBezTo>
                    <a:cubicBezTo>
                      <a:pt x="1056" y="42"/>
                      <a:pt x="1060" y="45"/>
                      <a:pt x="1064" y="45"/>
                    </a:cubicBezTo>
                    <a:cubicBezTo>
                      <a:pt x="1125" y="46"/>
                      <a:pt x="1187" y="46"/>
                      <a:pt x="1249" y="45"/>
                    </a:cubicBezTo>
                    <a:cubicBezTo>
                      <a:pt x="1253" y="45"/>
                      <a:pt x="1257" y="41"/>
                      <a:pt x="1262" y="39"/>
                    </a:cubicBezTo>
                    <a:cubicBezTo>
                      <a:pt x="1261" y="38"/>
                      <a:pt x="1260" y="36"/>
                      <a:pt x="1260" y="35"/>
                    </a:cubicBezTo>
                    <a:cubicBezTo>
                      <a:pt x="1191" y="35"/>
                      <a:pt x="1123" y="35"/>
                      <a:pt x="1054" y="35"/>
                    </a:cubicBezTo>
                    <a:close/>
                    <a:moveTo>
                      <a:pt x="1514" y="40"/>
                    </a:moveTo>
                    <a:cubicBezTo>
                      <a:pt x="1513" y="38"/>
                      <a:pt x="1513" y="37"/>
                      <a:pt x="1512" y="36"/>
                    </a:cubicBezTo>
                    <a:cubicBezTo>
                      <a:pt x="1455" y="36"/>
                      <a:pt x="1399" y="36"/>
                      <a:pt x="1342" y="36"/>
                    </a:cubicBezTo>
                    <a:cubicBezTo>
                      <a:pt x="1341" y="38"/>
                      <a:pt x="1341" y="40"/>
                      <a:pt x="1341" y="42"/>
                    </a:cubicBezTo>
                    <a:cubicBezTo>
                      <a:pt x="1346" y="43"/>
                      <a:pt x="1350" y="45"/>
                      <a:pt x="1355" y="45"/>
                    </a:cubicBezTo>
                    <a:cubicBezTo>
                      <a:pt x="1403" y="46"/>
                      <a:pt x="1451" y="46"/>
                      <a:pt x="1499" y="45"/>
                    </a:cubicBezTo>
                    <a:cubicBezTo>
                      <a:pt x="1504" y="45"/>
                      <a:pt x="1509" y="42"/>
                      <a:pt x="1514" y="40"/>
                    </a:cubicBezTo>
                    <a:close/>
                    <a:moveTo>
                      <a:pt x="548" y="35"/>
                    </a:moveTo>
                    <a:cubicBezTo>
                      <a:pt x="558" y="49"/>
                      <a:pt x="705" y="50"/>
                      <a:pt x="717" y="35"/>
                    </a:cubicBezTo>
                    <a:cubicBezTo>
                      <a:pt x="660" y="35"/>
                      <a:pt x="605" y="35"/>
                      <a:pt x="548" y="35"/>
                    </a:cubicBezTo>
                    <a:close/>
                    <a:moveTo>
                      <a:pt x="138" y="118"/>
                    </a:moveTo>
                    <a:cubicBezTo>
                      <a:pt x="159" y="118"/>
                      <a:pt x="178" y="118"/>
                      <a:pt x="198" y="118"/>
                    </a:cubicBezTo>
                    <a:cubicBezTo>
                      <a:pt x="198" y="109"/>
                      <a:pt x="198" y="102"/>
                      <a:pt x="198" y="94"/>
                    </a:cubicBezTo>
                    <a:cubicBezTo>
                      <a:pt x="177" y="94"/>
                      <a:pt x="158" y="94"/>
                      <a:pt x="138" y="94"/>
                    </a:cubicBezTo>
                    <a:cubicBezTo>
                      <a:pt x="138" y="103"/>
                      <a:pt x="138" y="110"/>
                      <a:pt x="138" y="118"/>
                    </a:cubicBezTo>
                    <a:close/>
                    <a:moveTo>
                      <a:pt x="1684" y="94"/>
                    </a:moveTo>
                    <a:cubicBezTo>
                      <a:pt x="1663" y="94"/>
                      <a:pt x="1644" y="94"/>
                      <a:pt x="1625" y="94"/>
                    </a:cubicBezTo>
                    <a:cubicBezTo>
                      <a:pt x="1625" y="103"/>
                      <a:pt x="1625" y="111"/>
                      <a:pt x="1625" y="118"/>
                    </a:cubicBezTo>
                    <a:cubicBezTo>
                      <a:pt x="1645" y="118"/>
                      <a:pt x="1664" y="118"/>
                      <a:pt x="1684" y="118"/>
                    </a:cubicBezTo>
                    <a:cubicBezTo>
                      <a:pt x="1684" y="110"/>
                      <a:pt x="1684" y="103"/>
                      <a:pt x="1684" y="94"/>
                    </a:cubicBezTo>
                    <a:close/>
                    <a:moveTo>
                      <a:pt x="311" y="94"/>
                    </a:moveTo>
                    <a:cubicBezTo>
                      <a:pt x="290" y="94"/>
                      <a:pt x="270" y="94"/>
                      <a:pt x="251" y="94"/>
                    </a:cubicBezTo>
                    <a:cubicBezTo>
                      <a:pt x="251" y="103"/>
                      <a:pt x="251" y="111"/>
                      <a:pt x="251" y="118"/>
                    </a:cubicBezTo>
                    <a:cubicBezTo>
                      <a:pt x="272" y="118"/>
                      <a:pt x="291" y="118"/>
                      <a:pt x="311" y="118"/>
                    </a:cubicBezTo>
                    <a:cubicBezTo>
                      <a:pt x="311" y="109"/>
                      <a:pt x="311" y="103"/>
                      <a:pt x="311" y="94"/>
                    </a:cubicBezTo>
                    <a:close/>
                    <a:moveTo>
                      <a:pt x="1736" y="118"/>
                    </a:moveTo>
                    <a:cubicBezTo>
                      <a:pt x="1757" y="118"/>
                      <a:pt x="1777" y="118"/>
                      <a:pt x="1796" y="118"/>
                    </a:cubicBezTo>
                    <a:cubicBezTo>
                      <a:pt x="1796" y="109"/>
                      <a:pt x="1796" y="102"/>
                      <a:pt x="1796" y="94"/>
                    </a:cubicBezTo>
                    <a:cubicBezTo>
                      <a:pt x="1776" y="94"/>
                      <a:pt x="1756" y="94"/>
                      <a:pt x="1736" y="94"/>
                    </a:cubicBezTo>
                    <a:cubicBezTo>
                      <a:pt x="1736" y="102"/>
                      <a:pt x="1736" y="109"/>
                      <a:pt x="1736" y="118"/>
                    </a:cubicBezTo>
                    <a:close/>
                    <a:moveTo>
                      <a:pt x="1848" y="118"/>
                    </a:moveTo>
                    <a:cubicBezTo>
                      <a:pt x="1868" y="118"/>
                      <a:pt x="1888" y="118"/>
                      <a:pt x="1908" y="118"/>
                    </a:cubicBezTo>
                    <a:cubicBezTo>
                      <a:pt x="1908" y="109"/>
                      <a:pt x="1908" y="102"/>
                      <a:pt x="1908" y="94"/>
                    </a:cubicBezTo>
                    <a:cubicBezTo>
                      <a:pt x="1887" y="94"/>
                      <a:pt x="1868" y="94"/>
                      <a:pt x="1848" y="94"/>
                    </a:cubicBezTo>
                    <a:cubicBezTo>
                      <a:pt x="1848" y="103"/>
                      <a:pt x="1848" y="110"/>
                      <a:pt x="1848" y="118"/>
                    </a:cubicBezTo>
                    <a:close/>
                    <a:moveTo>
                      <a:pt x="422" y="95"/>
                    </a:moveTo>
                    <a:cubicBezTo>
                      <a:pt x="401" y="95"/>
                      <a:pt x="381" y="95"/>
                      <a:pt x="362" y="95"/>
                    </a:cubicBezTo>
                    <a:cubicBezTo>
                      <a:pt x="362" y="103"/>
                      <a:pt x="362" y="110"/>
                      <a:pt x="362" y="118"/>
                    </a:cubicBezTo>
                    <a:cubicBezTo>
                      <a:pt x="383" y="118"/>
                      <a:pt x="402" y="118"/>
                      <a:pt x="422" y="118"/>
                    </a:cubicBezTo>
                    <a:cubicBezTo>
                      <a:pt x="422" y="110"/>
                      <a:pt x="422" y="103"/>
                      <a:pt x="422" y="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Freeform 51">
                <a:extLst>
                  <a:ext uri="{FF2B5EF4-FFF2-40B4-BE49-F238E27FC236}">
                    <a16:creationId xmlns:a16="http://schemas.microsoft.com/office/drawing/2014/main" id="{2D5531B9-B6F3-3647-A1F1-B32F02C6D5D2}"/>
                  </a:ext>
                </a:extLst>
              </p:cNvPr>
              <p:cNvSpPr>
                <a:spLocks noEditPoints="1"/>
              </p:cNvSpPr>
              <p:nvPr/>
            </p:nvSpPr>
            <p:spPr bwMode="auto">
              <a:xfrm>
                <a:off x="5554874" y="2951463"/>
                <a:ext cx="1080787" cy="148539"/>
              </a:xfrm>
              <a:custGeom>
                <a:avLst/>
                <a:gdLst>
                  <a:gd name="T0" fmla="*/ 0 w 2219"/>
                  <a:gd name="T1" fmla="*/ 96 h 305"/>
                  <a:gd name="T2" fmla="*/ 88 w 2219"/>
                  <a:gd name="T3" fmla="*/ 160 h 305"/>
                  <a:gd name="T4" fmla="*/ 289 w 2219"/>
                  <a:gd name="T5" fmla="*/ 117 h 305"/>
                  <a:gd name="T6" fmla="*/ 349 w 2219"/>
                  <a:gd name="T7" fmla="*/ 8 h 305"/>
                  <a:gd name="T8" fmla="*/ 419 w 2219"/>
                  <a:gd name="T9" fmla="*/ 121 h 305"/>
                  <a:gd name="T10" fmla="*/ 521 w 2219"/>
                  <a:gd name="T11" fmla="*/ 187 h 305"/>
                  <a:gd name="T12" fmla="*/ 588 w 2219"/>
                  <a:gd name="T13" fmla="*/ 174 h 305"/>
                  <a:gd name="T14" fmla="*/ 666 w 2219"/>
                  <a:gd name="T15" fmla="*/ 127 h 305"/>
                  <a:gd name="T16" fmla="*/ 664 w 2219"/>
                  <a:gd name="T17" fmla="*/ 121 h 305"/>
                  <a:gd name="T18" fmla="*/ 428 w 2219"/>
                  <a:gd name="T19" fmla="*/ 121 h 305"/>
                  <a:gd name="T20" fmla="*/ 427 w 2219"/>
                  <a:gd name="T21" fmla="*/ 99 h 305"/>
                  <a:gd name="T22" fmla="*/ 1790 w 2219"/>
                  <a:gd name="T23" fmla="*/ 99 h 305"/>
                  <a:gd name="T24" fmla="*/ 1775 w 2219"/>
                  <a:gd name="T25" fmla="*/ 121 h 305"/>
                  <a:gd name="T26" fmla="*/ 1567 w 2219"/>
                  <a:gd name="T27" fmla="*/ 121 h 305"/>
                  <a:gd name="T28" fmla="*/ 1545 w 2219"/>
                  <a:gd name="T29" fmla="*/ 121 h 305"/>
                  <a:gd name="T30" fmla="*/ 1785 w 2219"/>
                  <a:gd name="T31" fmla="*/ 132 h 305"/>
                  <a:gd name="T32" fmla="*/ 1855 w 2219"/>
                  <a:gd name="T33" fmla="*/ 19 h 305"/>
                  <a:gd name="T34" fmla="*/ 1865 w 2219"/>
                  <a:gd name="T35" fmla="*/ 0 h 305"/>
                  <a:gd name="T36" fmla="*/ 1884 w 2219"/>
                  <a:gd name="T37" fmla="*/ 45 h 305"/>
                  <a:gd name="T38" fmla="*/ 1947 w 2219"/>
                  <a:gd name="T39" fmla="*/ 141 h 305"/>
                  <a:gd name="T40" fmla="*/ 2096 w 2219"/>
                  <a:gd name="T41" fmla="*/ 174 h 305"/>
                  <a:gd name="T42" fmla="*/ 2189 w 2219"/>
                  <a:gd name="T43" fmla="*/ 118 h 305"/>
                  <a:gd name="T44" fmla="*/ 2219 w 2219"/>
                  <a:gd name="T45" fmla="*/ 92 h 305"/>
                  <a:gd name="T46" fmla="*/ 2161 w 2219"/>
                  <a:gd name="T47" fmla="*/ 217 h 305"/>
                  <a:gd name="T48" fmla="*/ 2125 w 2219"/>
                  <a:gd name="T49" fmla="*/ 254 h 305"/>
                  <a:gd name="T50" fmla="*/ 1992 w 2219"/>
                  <a:gd name="T51" fmla="*/ 305 h 305"/>
                  <a:gd name="T52" fmla="*/ 183 w 2219"/>
                  <a:gd name="T53" fmla="*/ 305 h 305"/>
                  <a:gd name="T54" fmla="*/ 108 w 2219"/>
                  <a:gd name="T55" fmla="*/ 277 h 305"/>
                  <a:gd name="T56" fmla="*/ 0 w 2219"/>
                  <a:gd name="T57" fmla="*/ 96 h 305"/>
                  <a:gd name="T58" fmla="*/ 1515 w 2219"/>
                  <a:gd name="T59" fmla="*/ 269 h 305"/>
                  <a:gd name="T60" fmla="*/ 1515 w 2219"/>
                  <a:gd name="T61" fmla="*/ 175 h 305"/>
                  <a:gd name="T62" fmla="*/ 1525 w 2219"/>
                  <a:gd name="T63" fmla="*/ 149 h 305"/>
                  <a:gd name="T64" fmla="*/ 1480 w 2219"/>
                  <a:gd name="T65" fmla="*/ 121 h 305"/>
                  <a:gd name="T66" fmla="*/ 715 w 2219"/>
                  <a:gd name="T67" fmla="*/ 121 h 305"/>
                  <a:gd name="T68" fmla="*/ 684 w 2219"/>
                  <a:gd name="T69" fmla="*/ 157 h 305"/>
                  <a:gd name="T70" fmla="*/ 699 w 2219"/>
                  <a:gd name="T71" fmla="*/ 160 h 305"/>
                  <a:gd name="T72" fmla="*/ 699 w 2219"/>
                  <a:gd name="T73" fmla="*/ 269 h 305"/>
                  <a:gd name="T74" fmla="*/ 679 w 2219"/>
                  <a:gd name="T75" fmla="*/ 269 h 305"/>
                  <a:gd name="T76" fmla="*/ 679 w 2219"/>
                  <a:gd name="T77" fmla="*/ 168 h 305"/>
                  <a:gd name="T78" fmla="*/ 657 w 2219"/>
                  <a:gd name="T79" fmla="*/ 268 h 305"/>
                  <a:gd name="T80" fmla="*/ 637 w 2219"/>
                  <a:gd name="T81" fmla="*/ 268 h 305"/>
                  <a:gd name="T82" fmla="*/ 637 w 2219"/>
                  <a:gd name="T83" fmla="*/ 231 h 305"/>
                  <a:gd name="T84" fmla="*/ 633 w 2219"/>
                  <a:gd name="T85" fmla="*/ 230 h 305"/>
                  <a:gd name="T86" fmla="*/ 603 w 2219"/>
                  <a:gd name="T87" fmla="*/ 276 h 305"/>
                  <a:gd name="T88" fmla="*/ 1616 w 2219"/>
                  <a:gd name="T89" fmla="*/ 276 h 305"/>
                  <a:gd name="T90" fmla="*/ 1581 w 2219"/>
                  <a:gd name="T91" fmla="*/ 232 h 305"/>
                  <a:gd name="T92" fmla="*/ 1576 w 2219"/>
                  <a:gd name="T93" fmla="*/ 234 h 305"/>
                  <a:gd name="T94" fmla="*/ 1576 w 2219"/>
                  <a:gd name="T95" fmla="*/ 269 h 305"/>
                  <a:gd name="T96" fmla="*/ 1558 w 2219"/>
                  <a:gd name="T97" fmla="*/ 269 h 305"/>
                  <a:gd name="T98" fmla="*/ 1535 w 2219"/>
                  <a:gd name="T99" fmla="*/ 175 h 305"/>
                  <a:gd name="T100" fmla="*/ 1535 w 2219"/>
                  <a:gd name="T101" fmla="*/ 269 h 305"/>
                  <a:gd name="T102" fmla="*/ 1515 w 2219"/>
                  <a:gd name="T103" fmla="*/ 269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219" h="305">
                    <a:moveTo>
                      <a:pt x="0" y="96"/>
                    </a:moveTo>
                    <a:cubicBezTo>
                      <a:pt x="30" y="118"/>
                      <a:pt x="58" y="142"/>
                      <a:pt x="88" y="160"/>
                    </a:cubicBezTo>
                    <a:cubicBezTo>
                      <a:pt x="167" y="205"/>
                      <a:pt x="236" y="191"/>
                      <a:pt x="289" y="117"/>
                    </a:cubicBezTo>
                    <a:cubicBezTo>
                      <a:pt x="314" y="82"/>
                      <a:pt x="331" y="42"/>
                      <a:pt x="349" y="8"/>
                    </a:cubicBezTo>
                    <a:cubicBezTo>
                      <a:pt x="371" y="43"/>
                      <a:pt x="393" y="83"/>
                      <a:pt x="419" y="121"/>
                    </a:cubicBezTo>
                    <a:cubicBezTo>
                      <a:pt x="444" y="156"/>
                      <a:pt x="476" y="185"/>
                      <a:pt x="521" y="187"/>
                    </a:cubicBezTo>
                    <a:cubicBezTo>
                      <a:pt x="544" y="188"/>
                      <a:pt x="568" y="183"/>
                      <a:pt x="588" y="174"/>
                    </a:cubicBezTo>
                    <a:cubicBezTo>
                      <a:pt x="616" y="162"/>
                      <a:pt x="640" y="143"/>
                      <a:pt x="666" y="127"/>
                    </a:cubicBezTo>
                    <a:cubicBezTo>
                      <a:pt x="665" y="125"/>
                      <a:pt x="664" y="123"/>
                      <a:pt x="664" y="121"/>
                    </a:cubicBezTo>
                    <a:cubicBezTo>
                      <a:pt x="586" y="121"/>
                      <a:pt x="508" y="121"/>
                      <a:pt x="428" y="121"/>
                    </a:cubicBezTo>
                    <a:cubicBezTo>
                      <a:pt x="428" y="113"/>
                      <a:pt x="428" y="108"/>
                      <a:pt x="427" y="99"/>
                    </a:cubicBezTo>
                    <a:cubicBezTo>
                      <a:pt x="882" y="99"/>
                      <a:pt x="1337" y="99"/>
                      <a:pt x="1790" y="99"/>
                    </a:cubicBezTo>
                    <a:cubicBezTo>
                      <a:pt x="1796" y="115"/>
                      <a:pt x="1791" y="121"/>
                      <a:pt x="1775" y="121"/>
                    </a:cubicBezTo>
                    <a:cubicBezTo>
                      <a:pt x="1706" y="121"/>
                      <a:pt x="1637" y="121"/>
                      <a:pt x="1567" y="121"/>
                    </a:cubicBezTo>
                    <a:cubicBezTo>
                      <a:pt x="1560" y="121"/>
                      <a:pt x="1553" y="121"/>
                      <a:pt x="1545" y="121"/>
                    </a:cubicBezTo>
                    <a:cubicBezTo>
                      <a:pt x="1609" y="207"/>
                      <a:pt x="1718" y="213"/>
                      <a:pt x="1785" y="132"/>
                    </a:cubicBezTo>
                    <a:cubicBezTo>
                      <a:pt x="1813" y="98"/>
                      <a:pt x="1832" y="57"/>
                      <a:pt x="1855" y="19"/>
                    </a:cubicBezTo>
                    <a:cubicBezTo>
                      <a:pt x="1858" y="14"/>
                      <a:pt x="1861" y="9"/>
                      <a:pt x="1865" y="0"/>
                    </a:cubicBezTo>
                    <a:cubicBezTo>
                      <a:pt x="1872" y="17"/>
                      <a:pt x="1876" y="32"/>
                      <a:pt x="1884" y="45"/>
                    </a:cubicBezTo>
                    <a:cubicBezTo>
                      <a:pt x="1904" y="78"/>
                      <a:pt x="1922" y="113"/>
                      <a:pt x="1947" y="141"/>
                    </a:cubicBezTo>
                    <a:cubicBezTo>
                      <a:pt x="1987" y="186"/>
                      <a:pt x="2040" y="198"/>
                      <a:pt x="2096" y="174"/>
                    </a:cubicBezTo>
                    <a:cubicBezTo>
                      <a:pt x="2129" y="160"/>
                      <a:pt x="2159" y="138"/>
                      <a:pt x="2189" y="118"/>
                    </a:cubicBezTo>
                    <a:cubicBezTo>
                      <a:pt x="2199" y="112"/>
                      <a:pt x="2207" y="102"/>
                      <a:pt x="2219" y="92"/>
                    </a:cubicBezTo>
                    <a:cubicBezTo>
                      <a:pt x="2211" y="142"/>
                      <a:pt x="2191" y="182"/>
                      <a:pt x="2161" y="217"/>
                    </a:cubicBezTo>
                    <a:cubicBezTo>
                      <a:pt x="2150" y="230"/>
                      <a:pt x="2137" y="242"/>
                      <a:pt x="2125" y="254"/>
                    </a:cubicBezTo>
                    <a:cubicBezTo>
                      <a:pt x="2088" y="289"/>
                      <a:pt x="2047" y="305"/>
                      <a:pt x="1992" y="305"/>
                    </a:cubicBezTo>
                    <a:cubicBezTo>
                      <a:pt x="1389" y="303"/>
                      <a:pt x="786" y="303"/>
                      <a:pt x="183" y="305"/>
                    </a:cubicBezTo>
                    <a:cubicBezTo>
                      <a:pt x="150" y="305"/>
                      <a:pt x="130" y="294"/>
                      <a:pt x="108" y="277"/>
                    </a:cubicBezTo>
                    <a:cubicBezTo>
                      <a:pt x="50" y="229"/>
                      <a:pt x="13" y="170"/>
                      <a:pt x="0" y="96"/>
                    </a:cubicBezTo>
                    <a:close/>
                    <a:moveTo>
                      <a:pt x="1515" y="269"/>
                    </a:moveTo>
                    <a:cubicBezTo>
                      <a:pt x="1515" y="237"/>
                      <a:pt x="1514" y="206"/>
                      <a:pt x="1515" y="175"/>
                    </a:cubicBezTo>
                    <a:cubicBezTo>
                      <a:pt x="1515" y="168"/>
                      <a:pt x="1521" y="160"/>
                      <a:pt x="1525" y="149"/>
                    </a:cubicBezTo>
                    <a:cubicBezTo>
                      <a:pt x="1515" y="121"/>
                      <a:pt x="1515" y="121"/>
                      <a:pt x="1480" y="121"/>
                    </a:cubicBezTo>
                    <a:cubicBezTo>
                      <a:pt x="1225" y="121"/>
                      <a:pt x="970" y="121"/>
                      <a:pt x="715" y="121"/>
                    </a:cubicBezTo>
                    <a:cubicBezTo>
                      <a:pt x="697" y="121"/>
                      <a:pt x="682" y="138"/>
                      <a:pt x="684" y="157"/>
                    </a:cubicBezTo>
                    <a:cubicBezTo>
                      <a:pt x="689" y="158"/>
                      <a:pt x="694" y="159"/>
                      <a:pt x="699" y="160"/>
                    </a:cubicBezTo>
                    <a:cubicBezTo>
                      <a:pt x="699" y="197"/>
                      <a:pt x="699" y="232"/>
                      <a:pt x="699" y="269"/>
                    </a:cubicBezTo>
                    <a:cubicBezTo>
                      <a:pt x="692" y="269"/>
                      <a:pt x="686" y="269"/>
                      <a:pt x="679" y="269"/>
                    </a:cubicBezTo>
                    <a:cubicBezTo>
                      <a:pt x="679" y="235"/>
                      <a:pt x="679" y="203"/>
                      <a:pt x="679" y="168"/>
                    </a:cubicBezTo>
                    <a:cubicBezTo>
                      <a:pt x="647" y="198"/>
                      <a:pt x="664" y="235"/>
                      <a:pt x="657" y="268"/>
                    </a:cubicBezTo>
                    <a:cubicBezTo>
                      <a:pt x="651" y="268"/>
                      <a:pt x="645" y="268"/>
                      <a:pt x="637" y="268"/>
                    </a:cubicBezTo>
                    <a:cubicBezTo>
                      <a:pt x="637" y="255"/>
                      <a:pt x="637" y="243"/>
                      <a:pt x="637" y="231"/>
                    </a:cubicBezTo>
                    <a:cubicBezTo>
                      <a:pt x="636" y="231"/>
                      <a:pt x="635" y="230"/>
                      <a:pt x="633" y="230"/>
                    </a:cubicBezTo>
                    <a:cubicBezTo>
                      <a:pt x="624" y="245"/>
                      <a:pt x="614" y="260"/>
                      <a:pt x="603" y="276"/>
                    </a:cubicBezTo>
                    <a:cubicBezTo>
                      <a:pt x="942" y="276"/>
                      <a:pt x="1277" y="276"/>
                      <a:pt x="1616" y="276"/>
                    </a:cubicBezTo>
                    <a:cubicBezTo>
                      <a:pt x="1603" y="260"/>
                      <a:pt x="1592" y="246"/>
                      <a:pt x="1581" y="232"/>
                    </a:cubicBezTo>
                    <a:cubicBezTo>
                      <a:pt x="1579" y="233"/>
                      <a:pt x="1578" y="234"/>
                      <a:pt x="1576" y="234"/>
                    </a:cubicBezTo>
                    <a:cubicBezTo>
                      <a:pt x="1576" y="245"/>
                      <a:pt x="1576" y="257"/>
                      <a:pt x="1576" y="269"/>
                    </a:cubicBezTo>
                    <a:cubicBezTo>
                      <a:pt x="1569" y="269"/>
                      <a:pt x="1564" y="269"/>
                      <a:pt x="1558" y="269"/>
                    </a:cubicBezTo>
                    <a:cubicBezTo>
                      <a:pt x="1550" y="238"/>
                      <a:pt x="1568" y="202"/>
                      <a:pt x="1535" y="175"/>
                    </a:cubicBezTo>
                    <a:cubicBezTo>
                      <a:pt x="1535" y="208"/>
                      <a:pt x="1535" y="238"/>
                      <a:pt x="1535" y="269"/>
                    </a:cubicBezTo>
                    <a:cubicBezTo>
                      <a:pt x="1528" y="269"/>
                      <a:pt x="1523" y="269"/>
                      <a:pt x="1515" y="26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Freeform 52">
                <a:extLst>
                  <a:ext uri="{FF2B5EF4-FFF2-40B4-BE49-F238E27FC236}">
                    <a16:creationId xmlns:a16="http://schemas.microsoft.com/office/drawing/2014/main" id="{6E38D149-E52A-164C-B64D-26CD492434A2}"/>
                  </a:ext>
                </a:extLst>
              </p:cNvPr>
              <p:cNvSpPr>
                <a:spLocks/>
              </p:cNvSpPr>
              <p:nvPr/>
            </p:nvSpPr>
            <p:spPr bwMode="auto">
              <a:xfrm>
                <a:off x="5837303" y="2706535"/>
                <a:ext cx="518860" cy="273346"/>
              </a:xfrm>
              <a:custGeom>
                <a:avLst/>
                <a:gdLst>
                  <a:gd name="T0" fmla="*/ 372 w 1065"/>
                  <a:gd name="T1" fmla="*/ 235 h 561"/>
                  <a:gd name="T2" fmla="*/ 412 w 1065"/>
                  <a:gd name="T3" fmla="*/ 264 h 561"/>
                  <a:gd name="T4" fmla="*/ 474 w 1065"/>
                  <a:gd name="T5" fmla="*/ 264 h 561"/>
                  <a:gd name="T6" fmla="*/ 494 w 1065"/>
                  <a:gd name="T7" fmla="*/ 237 h 561"/>
                  <a:gd name="T8" fmla="*/ 486 w 1065"/>
                  <a:gd name="T9" fmla="*/ 134 h 561"/>
                  <a:gd name="T10" fmla="*/ 487 w 1065"/>
                  <a:gd name="T11" fmla="*/ 124 h 561"/>
                  <a:gd name="T12" fmla="*/ 488 w 1065"/>
                  <a:gd name="T13" fmla="*/ 49 h 561"/>
                  <a:gd name="T14" fmla="*/ 495 w 1065"/>
                  <a:gd name="T15" fmla="*/ 27 h 561"/>
                  <a:gd name="T16" fmla="*/ 508 w 1065"/>
                  <a:gd name="T17" fmla="*/ 0 h 561"/>
                  <a:gd name="T18" fmla="*/ 547 w 1065"/>
                  <a:gd name="T19" fmla="*/ 0 h 561"/>
                  <a:gd name="T20" fmla="*/ 560 w 1065"/>
                  <a:gd name="T21" fmla="*/ 34 h 561"/>
                  <a:gd name="T22" fmla="*/ 555 w 1065"/>
                  <a:gd name="T23" fmla="*/ 71 h 561"/>
                  <a:gd name="T24" fmla="*/ 553 w 1065"/>
                  <a:gd name="T25" fmla="*/ 95 h 561"/>
                  <a:gd name="T26" fmla="*/ 559 w 1065"/>
                  <a:gd name="T27" fmla="*/ 221 h 561"/>
                  <a:gd name="T28" fmla="*/ 589 w 1065"/>
                  <a:gd name="T29" fmla="*/ 264 h 561"/>
                  <a:gd name="T30" fmla="*/ 667 w 1065"/>
                  <a:gd name="T31" fmla="*/ 263 h 561"/>
                  <a:gd name="T32" fmla="*/ 684 w 1065"/>
                  <a:gd name="T33" fmla="*/ 255 h 561"/>
                  <a:gd name="T34" fmla="*/ 719 w 1065"/>
                  <a:gd name="T35" fmla="*/ 236 h 561"/>
                  <a:gd name="T36" fmla="*/ 735 w 1065"/>
                  <a:gd name="T37" fmla="*/ 236 h 561"/>
                  <a:gd name="T38" fmla="*/ 735 w 1065"/>
                  <a:gd name="T39" fmla="*/ 287 h 561"/>
                  <a:gd name="T40" fmla="*/ 731 w 1065"/>
                  <a:gd name="T41" fmla="*/ 295 h 561"/>
                  <a:gd name="T42" fmla="*/ 716 w 1065"/>
                  <a:gd name="T43" fmla="*/ 309 h 561"/>
                  <a:gd name="T44" fmla="*/ 716 w 1065"/>
                  <a:gd name="T45" fmla="*/ 369 h 561"/>
                  <a:gd name="T46" fmla="*/ 726 w 1065"/>
                  <a:gd name="T47" fmla="*/ 377 h 561"/>
                  <a:gd name="T48" fmla="*/ 841 w 1065"/>
                  <a:gd name="T49" fmla="*/ 371 h 561"/>
                  <a:gd name="T50" fmla="*/ 890 w 1065"/>
                  <a:gd name="T51" fmla="*/ 331 h 561"/>
                  <a:gd name="T52" fmla="*/ 882 w 1065"/>
                  <a:gd name="T53" fmla="*/ 401 h 561"/>
                  <a:gd name="T54" fmla="*/ 921 w 1065"/>
                  <a:gd name="T55" fmla="*/ 460 h 561"/>
                  <a:gd name="T56" fmla="*/ 1043 w 1065"/>
                  <a:gd name="T57" fmla="*/ 452 h 561"/>
                  <a:gd name="T58" fmla="*/ 1065 w 1065"/>
                  <a:gd name="T59" fmla="*/ 438 h 561"/>
                  <a:gd name="T60" fmla="*/ 998 w 1065"/>
                  <a:gd name="T61" fmla="*/ 529 h 561"/>
                  <a:gd name="T62" fmla="*/ 934 w 1065"/>
                  <a:gd name="T63" fmla="*/ 534 h 561"/>
                  <a:gd name="T64" fmla="*/ 931 w 1065"/>
                  <a:gd name="T65" fmla="*/ 532 h 561"/>
                  <a:gd name="T66" fmla="*/ 771 w 1065"/>
                  <a:gd name="T67" fmla="*/ 488 h 561"/>
                  <a:gd name="T68" fmla="*/ 243 w 1065"/>
                  <a:gd name="T69" fmla="*/ 489 h 561"/>
                  <a:gd name="T70" fmla="*/ 212 w 1065"/>
                  <a:gd name="T71" fmla="*/ 498 h 561"/>
                  <a:gd name="T72" fmla="*/ 144 w 1065"/>
                  <a:gd name="T73" fmla="*/ 541 h 561"/>
                  <a:gd name="T74" fmla="*/ 53 w 1065"/>
                  <a:gd name="T75" fmla="*/ 527 h 561"/>
                  <a:gd name="T76" fmla="*/ 33 w 1065"/>
                  <a:gd name="T77" fmla="*/ 497 h 561"/>
                  <a:gd name="T78" fmla="*/ 0 w 1065"/>
                  <a:gd name="T79" fmla="*/ 437 h 561"/>
                  <a:gd name="T80" fmla="*/ 101 w 1065"/>
                  <a:gd name="T81" fmla="*/ 469 h 561"/>
                  <a:gd name="T82" fmla="*/ 137 w 1065"/>
                  <a:gd name="T83" fmla="*/ 464 h 561"/>
                  <a:gd name="T84" fmla="*/ 175 w 1065"/>
                  <a:gd name="T85" fmla="*/ 417 h 561"/>
                  <a:gd name="T86" fmla="*/ 175 w 1065"/>
                  <a:gd name="T87" fmla="*/ 328 h 561"/>
                  <a:gd name="T88" fmla="*/ 189 w 1065"/>
                  <a:gd name="T89" fmla="*/ 341 h 561"/>
                  <a:gd name="T90" fmla="*/ 247 w 1065"/>
                  <a:gd name="T91" fmla="*/ 384 h 561"/>
                  <a:gd name="T92" fmla="*/ 338 w 1065"/>
                  <a:gd name="T93" fmla="*/ 368 h 561"/>
                  <a:gd name="T94" fmla="*/ 342 w 1065"/>
                  <a:gd name="T95" fmla="*/ 358 h 561"/>
                  <a:gd name="T96" fmla="*/ 339 w 1065"/>
                  <a:gd name="T97" fmla="*/ 312 h 561"/>
                  <a:gd name="T98" fmla="*/ 338 w 1065"/>
                  <a:gd name="T99" fmla="*/ 306 h 561"/>
                  <a:gd name="T100" fmla="*/ 318 w 1065"/>
                  <a:gd name="T101" fmla="*/ 235 h 561"/>
                  <a:gd name="T102" fmla="*/ 372 w 1065"/>
                  <a:gd name="T103" fmla="*/ 235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065" h="561">
                    <a:moveTo>
                      <a:pt x="372" y="235"/>
                    </a:moveTo>
                    <a:cubicBezTo>
                      <a:pt x="374" y="260"/>
                      <a:pt x="389" y="266"/>
                      <a:pt x="412" y="264"/>
                    </a:cubicBezTo>
                    <a:cubicBezTo>
                      <a:pt x="432" y="262"/>
                      <a:pt x="453" y="264"/>
                      <a:pt x="474" y="264"/>
                    </a:cubicBezTo>
                    <a:cubicBezTo>
                      <a:pt x="492" y="263"/>
                      <a:pt x="496" y="255"/>
                      <a:pt x="494" y="237"/>
                    </a:cubicBezTo>
                    <a:cubicBezTo>
                      <a:pt x="489" y="202"/>
                      <a:pt x="488" y="168"/>
                      <a:pt x="486" y="134"/>
                    </a:cubicBezTo>
                    <a:cubicBezTo>
                      <a:pt x="485" y="130"/>
                      <a:pt x="485" y="127"/>
                      <a:pt x="487" y="124"/>
                    </a:cubicBezTo>
                    <a:cubicBezTo>
                      <a:pt x="497" y="99"/>
                      <a:pt x="506" y="75"/>
                      <a:pt x="488" y="49"/>
                    </a:cubicBezTo>
                    <a:cubicBezTo>
                      <a:pt x="485" y="45"/>
                      <a:pt x="492" y="35"/>
                      <a:pt x="495" y="27"/>
                    </a:cubicBezTo>
                    <a:cubicBezTo>
                      <a:pt x="499" y="19"/>
                      <a:pt x="503" y="11"/>
                      <a:pt x="508" y="0"/>
                    </a:cubicBezTo>
                    <a:cubicBezTo>
                      <a:pt x="520" y="0"/>
                      <a:pt x="534" y="0"/>
                      <a:pt x="547" y="0"/>
                    </a:cubicBezTo>
                    <a:cubicBezTo>
                      <a:pt x="551" y="12"/>
                      <a:pt x="555" y="23"/>
                      <a:pt x="560" y="34"/>
                    </a:cubicBezTo>
                    <a:cubicBezTo>
                      <a:pt x="566" y="48"/>
                      <a:pt x="566" y="60"/>
                      <a:pt x="555" y="71"/>
                    </a:cubicBezTo>
                    <a:cubicBezTo>
                      <a:pt x="546" y="79"/>
                      <a:pt x="548" y="86"/>
                      <a:pt x="553" y="95"/>
                    </a:cubicBezTo>
                    <a:cubicBezTo>
                      <a:pt x="575" y="136"/>
                      <a:pt x="572" y="179"/>
                      <a:pt x="559" y="221"/>
                    </a:cubicBezTo>
                    <a:cubicBezTo>
                      <a:pt x="550" y="252"/>
                      <a:pt x="556" y="264"/>
                      <a:pt x="589" y="264"/>
                    </a:cubicBezTo>
                    <a:cubicBezTo>
                      <a:pt x="615" y="264"/>
                      <a:pt x="641" y="264"/>
                      <a:pt x="667" y="263"/>
                    </a:cubicBezTo>
                    <a:cubicBezTo>
                      <a:pt x="673" y="263"/>
                      <a:pt x="684" y="259"/>
                      <a:pt x="684" y="255"/>
                    </a:cubicBezTo>
                    <a:cubicBezTo>
                      <a:pt x="689" y="234"/>
                      <a:pt x="704" y="236"/>
                      <a:pt x="719" y="236"/>
                    </a:cubicBezTo>
                    <a:cubicBezTo>
                      <a:pt x="724" y="236"/>
                      <a:pt x="729" y="236"/>
                      <a:pt x="735" y="236"/>
                    </a:cubicBezTo>
                    <a:cubicBezTo>
                      <a:pt x="735" y="254"/>
                      <a:pt x="736" y="270"/>
                      <a:pt x="735" y="287"/>
                    </a:cubicBezTo>
                    <a:cubicBezTo>
                      <a:pt x="735" y="289"/>
                      <a:pt x="733" y="292"/>
                      <a:pt x="731" y="295"/>
                    </a:cubicBezTo>
                    <a:cubicBezTo>
                      <a:pt x="726" y="300"/>
                      <a:pt x="716" y="304"/>
                      <a:pt x="716" y="309"/>
                    </a:cubicBezTo>
                    <a:cubicBezTo>
                      <a:pt x="714" y="329"/>
                      <a:pt x="715" y="349"/>
                      <a:pt x="716" y="369"/>
                    </a:cubicBezTo>
                    <a:cubicBezTo>
                      <a:pt x="716" y="372"/>
                      <a:pt x="722" y="375"/>
                      <a:pt x="726" y="377"/>
                    </a:cubicBezTo>
                    <a:cubicBezTo>
                      <a:pt x="765" y="397"/>
                      <a:pt x="804" y="398"/>
                      <a:pt x="841" y="371"/>
                    </a:cubicBezTo>
                    <a:cubicBezTo>
                      <a:pt x="857" y="358"/>
                      <a:pt x="873" y="345"/>
                      <a:pt x="890" y="331"/>
                    </a:cubicBezTo>
                    <a:cubicBezTo>
                      <a:pt x="887" y="356"/>
                      <a:pt x="884" y="378"/>
                      <a:pt x="882" y="401"/>
                    </a:cubicBezTo>
                    <a:cubicBezTo>
                      <a:pt x="880" y="434"/>
                      <a:pt x="890" y="448"/>
                      <a:pt x="921" y="460"/>
                    </a:cubicBezTo>
                    <a:cubicBezTo>
                      <a:pt x="963" y="477"/>
                      <a:pt x="1004" y="478"/>
                      <a:pt x="1043" y="452"/>
                    </a:cubicBezTo>
                    <a:cubicBezTo>
                      <a:pt x="1048" y="448"/>
                      <a:pt x="1054" y="445"/>
                      <a:pt x="1065" y="438"/>
                    </a:cubicBezTo>
                    <a:cubicBezTo>
                      <a:pt x="1044" y="475"/>
                      <a:pt x="1027" y="507"/>
                      <a:pt x="998" y="529"/>
                    </a:cubicBezTo>
                    <a:cubicBezTo>
                      <a:pt x="978" y="545"/>
                      <a:pt x="957" y="545"/>
                      <a:pt x="934" y="534"/>
                    </a:cubicBezTo>
                    <a:cubicBezTo>
                      <a:pt x="933" y="533"/>
                      <a:pt x="932" y="533"/>
                      <a:pt x="931" y="532"/>
                    </a:cubicBezTo>
                    <a:cubicBezTo>
                      <a:pt x="884" y="492"/>
                      <a:pt x="830" y="487"/>
                      <a:pt x="771" y="488"/>
                    </a:cubicBezTo>
                    <a:cubicBezTo>
                      <a:pt x="595" y="491"/>
                      <a:pt x="419" y="489"/>
                      <a:pt x="243" y="489"/>
                    </a:cubicBezTo>
                    <a:cubicBezTo>
                      <a:pt x="233" y="489"/>
                      <a:pt x="221" y="493"/>
                      <a:pt x="212" y="498"/>
                    </a:cubicBezTo>
                    <a:cubicBezTo>
                      <a:pt x="189" y="512"/>
                      <a:pt x="167" y="527"/>
                      <a:pt x="144" y="541"/>
                    </a:cubicBezTo>
                    <a:cubicBezTo>
                      <a:pt x="112" y="561"/>
                      <a:pt x="77" y="556"/>
                      <a:pt x="53" y="527"/>
                    </a:cubicBezTo>
                    <a:cubicBezTo>
                      <a:pt x="46" y="517"/>
                      <a:pt x="39" y="507"/>
                      <a:pt x="33" y="497"/>
                    </a:cubicBezTo>
                    <a:cubicBezTo>
                      <a:pt x="23" y="479"/>
                      <a:pt x="13" y="460"/>
                      <a:pt x="0" y="437"/>
                    </a:cubicBezTo>
                    <a:cubicBezTo>
                      <a:pt x="35" y="457"/>
                      <a:pt x="65" y="474"/>
                      <a:pt x="101" y="469"/>
                    </a:cubicBezTo>
                    <a:cubicBezTo>
                      <a:pt x="113" y="467"/>
                      <a:pt x="125" y="467"/>
                      <a:pt x="137" y="464"/>
                    </a:cubicBezTo>
                    <a:cubicBezTo>
                      <a:pt x="166" y="458"/>
                      <a:pt x="175" y="447"/>
                      <a:pt x="175" y="417"/>
                    </a:cubicBezTo>
                    <a:cubicBezTo>
                      <a:pt x="175" y="388"/>
                      <a:pt x="175" y="359"/>
                      <a:pt x="175" y="328"/>
                    </a:cubicBezTo>
                    <a:cubicBezTo>
                      <a:pt x="179" y="332"/>
                      <a:pt x="184" y="337"/>
                      <a:pt x="189" y="341"/>
                    </a:cubicBezTo>
                    <a:cubicBezTo>
                      <a:pt x="208" y="356"/>
                      <a:pt x="227" y="371"/>
                      <a:pt x="247" y="384"/>
                    </a:cubicBezTo>
                    <a:cubicBezTo>
                      <a:pt x="274" y="400"/>
                      <a:pt x="317" y="392"/>
                      <a:pt x="338" y="368"/>
                    </a:cubicBezTo>
                    <a:cubicBezTo>
                      <a:pt x="341" y="365"/>
                      <a:pt x="343" y="361"/>
                      <a:pt x="342" y="358"/>
                    </a:cubicBezTo>
                    <a:cubicBezTo>
                      <a:pt x="342" y="342"/>
                      <a:pt x="341" y="327"/>
                      <a:pt x="339" y="312"/>
                    </a:cubicBezTo>
                    <a:cubicBezTo>
                      <a:pt x="339" y="310"/>
                      <a:pt x="339" y="306"/>
                      <a:pt x="338" y="306"/>
                    </a:cubicBezTo>
                    <a:cubicBezTo>
                      <a:pt x="304" y="290"/>
                      <a:pt x="326" y="260"/>
                      <a:pt x="318" y="235"/>
                    </a:cubicBezTo>
                    <a:cubicBezTo>
                      <a:pt x="336" y="235"/>
                      <a:pt x="353" y="235"/>
                      <a:pt x="372" y="2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Freeform 53">
                <a:extLst>
                  <a:ext uri="{FF2B5EF4-FFF2-40B4-BE49-F238E27FC236}">
                    <a16:creationId xmlns:a16="http://schemas.microsoft.com/office/drawing/2014/main" id="{6CC53780-9D97-864E-9C07-E44BB301AF9E}"/>
                  </a:ext>
                </a:extLst>
              </p:cNvPr>
              <p:cNvSpPr>
                <a:spLocks/>
              </p:cNvSpPr>
              <p:nvPr/>
            </p:nvSpPr>
            <p:spPr bwMode="auto">
              <a:xfrm>
                <a:off x="5633099" y="2552137"/>
                <a:ext cx="924631" cy="479308"/>
              </a:xfrm>
              <a:custGeom>
                <a:avLst/>
                <a:gdLst>
                  <a:gd name="T0" fmla="*/ 30 w 1898"/>
                  <a:gd name="T1" fmla="*/ 973 h 984"/>
                  <a:gd name="T2" fmla="*/ 0 w 1898"/>
                  <a:gd name="T3" fmla="*/ 973 h 984"/>
                  <a:gd name="T4" fmla="*/ 400 w 1898"/>
                  <a:gd name="T5" fmla="*/ 243 h 984"/>
                  <a:gd name="T6" fmla="*/ 1421 w 1898"/>
                  <a:gd name="T7" fmla="*/ 195 h 984"/>
                  <a:gd name="T8" fmla="*/ 1898 w 1898"/>
                  <a:gd name="T9" fmla="*/ 978 h 984"/>
                  <a:gd name="T10" fmla="*/ 1862 w 1898"/>
                  <a:gd name="T11" fmla="*/ 961 h 984"/>
                  <a:gd name="T12" fmla="*/ 1623 w 1898"/>
                  <a:gd name="T13" fmla="*/ 396 h 984"/>
                  <a:gd name="T14" fmla="*/ 1090 w 1898"/>
                  <a:gd name="T15" fmla="*/ 110 h 984"/>
                  <a:gd name="T16" fmla="*/ 52 w 1898"/>
                  <a:gd name="T17" fmla="*/ 826 h 984"/>
                  <a:gd name="T18" fmla="*/ 30 w 1898"/>
                  <a:gd name="T19" fmla="*/ 973 h 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98" h="984">
                    <a:moveTo>
                      <a:pt x="30" y="973"/>
                    </a:moveTo>
                    <a:cubicBezTo>
                      <a:pt x="22" y="973"/>
                      <a:pt x="13" y="973"/>
                      <a:pt x="0" y="973"/>
                    </a:cubicBezTo>
                    <a:cubicBezTo>
                      <a:pt x="21" y="667"/>
                      <a:pt x="149" y="417"/>
                      <a:pt x="400" y="243"/>
                    </a:cubicBezTo>
                    <a:cubicBezTo>
                      <a:pt x="727" y="18"/>
                      <a:pt x="1075" y="0"/>
                      <a:pt x="1421" y="195"/>
                    </a:cubicBezTo>
                    <a:cubicBezTo>
                      <a:pt x="1721" y="365"/>
                      <a:pt x="1872" y="635"/>
                      <a:pt x="1898" y="978"/>
                    </a:cubicBezTo>
                    <a:cubicBezTo>
                      <a:pt x="1869" y="984"/>
                      <a:pt x="1864" y="981"/>
                      <a:pt x="1862" y="961"/>
                    </a:cubicBezTo>
                    <a:cubicBezTo>
                      <a:pt x="1849" y="745"/>
                      <a:pt x="1769" y="556"/>
                      <a:pt x="1623" y="396"/>
                    </a:cubicBezTo>
                    <a:cubicBezTo>
                      <a:pt x="1479" y="239"/>
                      <a:pt x="1301" y="143"/>
                      <a:pt x="1090" y="110"/>
                    </a:cubicBezTo>
                    <a:cubicBezTo>
                      <a:pt x="608" y="35"/>
                      <a:pt x="151" y="350"/>
                      <a:pt x="52" y="826"/>
                    </a:cubicBezTo>
                    <a:cubicBezTo>
                      <a:pt x="42" y="874"/>
                      <a:pt x="37" y="922"/>
                      <a:pt x="30" y="9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Freeform 54">
                <a:extLst>
                  <a:ext uri="{FF2B5EF4-FFF2-40B4-BE49-F238E27FC236}">
                    <a16:creationId xmlns:a16="http://schemas.microsoft.com/office/drawing/2014/main" id="{AFAEC739-FDE7-F04C-8AF4-B8AFB6179C6B}"/>
                  </a:ext>
                </a:extLst>
              </p:cNvPr>
              <p:cNvSpPr>
                <a:spLocks/>
              </p:cNvSpPr>
              <p:nvPr/>
            </p:nvSpPr>
            <p:spPr bwMode="auto">
              <a:xfrm>
                <a:off x="5776364" y="3375691"/>
                <a:ext cx="636929" cy="180766"/>
              </a:xfrm>
              <a:custGeom>
                <a:avLst/>
                <a:gdLst>
                  <a:gd name="T0" fmla="*/ 0 w 1307"/>
                  <a:gd name="T1" fmla="*/ 5 h 371"/>
                  <a:gd name="T2" fmla="*/ 65 w 1307"/>
                  <a:gd name="T3" fmla="*/ 22 h 371"/>
                  <a:gd name="T4" fmla="*/ 528 w 1307"/>
                  <a:gd name="T5" fmla="*/ 230 h 371"/>
                  <a:gd name="T6" fmla="*/ 1242 w 1307"/>
                  <a:gd name="T7" fmla="*/ 24 h 371"/>
                  <a:gd name="T8" fmla="*/ 1307 w 1307"/>
                  <a:gd name="T9" fmla="*/ 5 h 371"/>
                  <a:gd name="T10" fmla="*/ 0 w 1307"/>
                  <a:gd name="T11" fmla="*/ 5 h 371"/>
                </a:gdLst>
                <a:ahLst/>
                <a:cxnLst>
                  <a:cxn ang="0">
                    <a:pos x="T0" y="T1"/>
                  </a:cxn>
                  <a:cxn ang="0">
                    <a:pos x="T2" y="T3"/>
                  </a:cxn>
                  <a:cxn ang="0">
                    <a:pos x="T4" y="T5"/>
                  </a:cxn>
                  <a:cxn ang="0">
                    <a:pos x="T6" y="T7"/>
                  </a:cxn>
                  <a:cxn ang="0">
                    <a:pos x="T8" y="T9"/>
                  </a:cxn>
                  <a:cxn ang="0">
                    <a:pos x="T10" y="T11"/>
                  </a:cxn>
                </a:cxnLst>
                <a:rect l="0" t="0" r="r" b="b"/>
                <a:pathLst>
                  <a:path w="1307" h="371">
                    <a:moveTo>
                      <a:pt x="0" y="5"/>
                    </a:moveTo>
                    <a:cubicBezTo>
                      <a:pt x="26" y="0"/>
                      <a:pt x="45" y="6"/>
                      <a:pt x="65" y="22"/>
                    </a:cubicBezTo>
                    <a:cubicBezTo>
                      <a:pt x="199" y="136"/>
                      <a:pt x="354" y="207"/>
                      <a:pt x="528" y="230"/>
                    </a:cubicBezTo>
                    <a:cubicBezTo>
                      <a:pt x="795" y="264"/>
                      <a:pt x="1033" y="195"/>
                      <a:pt x="1242" y="24"/>
                    </a:cubicBezTo>
                    <a:cubicBezTo>
                      <a:pt x="1270" y="1"/>
                      <a:pt x="1271" y="0"/>
                      <a:pt x="1307" y="5"/>
                    </a:cubicBezTo>
                    <a:cubicBezTo>
                      <a:pt x="975" y="346"/>
                      <a:pt x="369" y="371"/>
                      <a:pt x="0"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Freeform 55">
                <a:extLst>
                  <a:ext uri="{FF2B5EF4-FFF2-40B4-BE49-F238E27FC236}">
                    <a16:creationId xmlns:a16="http://schemas.microsoft.com/office/drawing/2014/main" id="{B419D9CB-7CA9-B94D-8A50-F270B0BF430B}"/>
                  </a:ext>
                </a:extLst>
              </p:cNvPr>
              <p:cNvSpPr>
                <a:spLocks/>
              </p:cNvSpPr>
              <p:nvPr/>
            </p:nvSpPr>
            <p:spPr bwMode="auto">
              <a:xfrm>
                <a:off x="5573332" y="3340827"/>
                <a:ext cx="1049438" cy="9668"/>
              </a:xfrm>
              <a:custGeom>
                <a:avLst/>
                <a:gdLst>
                  <a:gd name="T0" fmla="*/ 2154 w 2154"/>
                  <a:gd name="T1" fmla="*/ 0 h 20"/>
                  <a:gd name="T2" fmla="*/ 2127 w 2154"/>
                  <a:gd name="T3" fmla="*/ 20 h 20"/>
                  <a:gd name="T4" fmla="*/ 28 w 2154"/>
                  <a:gd name="T5" fmla="*/ 20 h 20"/>
                  <a:gd name="T6" fmla="*/ 0 w 2154"/>
                  <a:gd name="T7" fmla="*/ 0 h 20"/>
                  <a:gd name="T8" fmla="*/ 2154 w 2154"/>
                  <a:gd name="T9" fmla="*/ 0 h 20"/>
                </a:gdLst>
                <a:ahLst/>
                <a:cxnLst>
                  <a:cxn ang="0">
                    <a:pos x="T0" y="T1"/>
                  </a:cxn>
                  <a:cxn ang="0">
                    <a:pos x="T2" y="T3"/>
                  </a:cxn>
                  <a:cxn ang="0">
                    <a:pos x="T4" y="T5"/>
                  </a:cxn>
                  <a:cxn ang="0">
                    <a:pos x="T6" y="T7"/>
                  </a:cxn>
                  <a:cxn ang="0">
                    <a:pos x="T8" y="T9"/>
                  </a:cxn>
                </a:cxnLst>
                <a:rect l="0" t="0" r="r" b="b"/>
                <a:pathLst>
                  <a:path w="2154" h="20">
                    <a:moveTo>
                      <a:pt x="2154" y="0"/>
                    </a:moveTo>
                    <a:cubicBezTo>
                      <a:pt x="2150" y="16"/>
                      <a:pt x="2141" y="20"/>
                      <a:pt x="2127" y="20"/>
                    </a:cubicBezTo>
                    <a:cubicBezTo>
                      <a:pt x="1427" y="19"/>
                      <a:pt x="727" y="19"/>
                      <a:pt x="28" y="20"/>
                    </a:cubicBezTo>
                    <a:cubicBezTo>
                      <a:pt x="13" y="20"/>
                      <a:pt x="3" y="17"/>
                      <a:pt x="0" y="0"/>
                    </a:cubicBezTo>
                    <a:cubicBezTo>
                      <a:pt x="718" y="0"/>
                      <a:pt x="1435" y="0"/>
                      <a:pt x="215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Freeform 56">
                <a:extLst>
                  <a:ext uri="{FF2B5EF4-FFF2-40B4-BE49-F238E27FC236}">
                    <a16:creationId xmlns:a16="http://schemas.microsoft.com/office/drawing/2014/main" id="{D330A80E-FBED-3042-985A-1EA904E592B3}"/>
                  </a:ext>
                </a:extLst>
              </p:cNvPr>
              <p:cNvSpPr>
                <a:spLocks/>
              </p:cNvSpPr>
              <p:nvPr/>
            </p:nvSpPr>
            <p:spPr bwMode="auto">
              <a:xfrm>
                <a:off x="5585051" y="3363679"/>
                <a:ext cx="1026000" cy="9668"/>
              </a:xfrm>
              <a:custGeom>
                <a:avLst/>
                <a:gdLst>
                  <a:gd name="T0" fmla="*/ 2106 w 2106"/>
                  <a:gd name="T1" fmla="*/ 0 h 20"/>
                  <a:gd name="T2" fmla="*/ 2080 w 2106"/>
                  <a:gd name="T3" fmla="*/ 20 h 20"/>
                  <a:gd name="T4" fmla="*/ 26 w 2106"/>
                  <a:gd name="T5" fmla="*/ 20 h 20"/>
                  <a:gd name="T6" fmla="*/ 0 w 2106"/>
                  <a:gd name="T7" fmla="*/ 0 h 20"/>
                  <a:gd name="T8" fmla="*/ 2106 w 2106"/>
                  <a:gd name="T9" fmla="*/ 0 h 20"/>
                </a:gdLst>
                <a:ahLst/>
                <a:cxnLst>
                  <a:cxn ang="0">
                    <a:pos x="T0" y="T1"/>
                  </a:cxn>
                  <a:cxn ang="0">
                    <a:pos x="T2" y="T3"/>
                  </a:cxn>
                  <a:cxn ang="0">
                    <a:pos x="T4" y="T5"/>
                  </a:cxn>
                  <a:cxn ang="0">
                    <a:pos x="T6" y="T7"/>
                  </a:cxn>
                  <a:cxn ang="0">
                    <a:pos x="T8" y="T9"/>
                  </a:cxn>
                </a:cxnLst>
                <a:rect l="0" t="0" r="r" b="b"/>
                <a:pathLst>
                  <a:path w="2106" h="20">
                    <a:moveTo>
                      <a:pt x="2106" y="0"/>
                    </a:moveTo>
                    <a:cubicBezTo>
                      <a:pt x="2102" y="17"/>
                      <a:pt x="2094" y="20"/>
                      <a:pt x="2080" y="20"/>
                    </a:cubicBezTo>
                    <a:cubicBezTo>
                      <a:pt x="1395" y="20"/>
                      <a:pt x="710" y="20"/>
                      <a:pt x="26" y="20"/>
                    </a:cubicBezTo>
                    <a:cubicBezTo>
                      <a:pt x="11" y="20"/>
                      <a:pt x="3" y="16"/>
                      <a:pt x="0" y="0"/>
                    </a:cubicBezTo>
                    <a:cubicBezTo>
                      <a:pt x="702" y="0"/>
                      <a:pt x="1403" y="0"/>
                      <a:pt x="210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Freeform 57">
                <a:extLst>
                  <a:ext uri="{FF2B5EF4-FFF2-40B4-BE49-F238E27FC236}">
                    <a16:creationId xmlns:a16="http://schemas.microsoft.com/office/drawing/2014/main" id="{2A72AE7F-BFED-E645-B02B-61F277FFFDED}"/>
                  </a:ext>
                </a:extLst>
              </p:cNvPr>
              <p:cNvSpPr>
                <a:spLocks/>
              </p:cNvSpPr>
              <p:nvPr/>
            </p:nvSpPr>
            <p:spPr bwMode="auto">
              <a:xfrm>
                <a:off x="5878319" y="3325007"/>
                <a:ext cx="440342" cy="2637"/>
              </a:xfrm>
              <a:custGeom>
                <a:avLst/>
                <a:gdLst>
                  <a:gd name="T0" fmla="*/ 904 w 904"/>
                  <a:gd name="T1" fmla="*/ 5 h 5"/>
                  <a:gd name="T2" fmla="*/ 0 w 904"/>
                  <a:gd name="T3" fmla="*/ 5 h 5"/>
                  <a:gd name="T4" fmla="*/ 0 w 904"/>
                  <a:gd name="T5" fmla="*/ 0 h 5"/>
                  <a:gd name="T6" fmla="*/ 904 w 904"/>
                  <a:gd name="T7" fmla="*/ 0 h 5"/>
                  <a:gd name="T8" fmla="*/ 904 w 904"/>
                  <a:gd name="T9" fmla="*/ 5 h 5"/>
                </a:gdLst>
                <a:ahLst/>
                <a:cxnLst>
                  <a:cxn ang="0">
                    <a:pos x="T0" y="T1"/>
                  </a:cxn>
                  <a:cxn ang="0">
                    <a:pos x="T2" y="T3"/>
                  </a:cxn>
                  <a:cxn ang="0">
                    <a:pos x="T4" y="T5"/>
                  </a:cxn>
                  <a:cxn ang="0">
                    <a:pos x="T6" y="T7"/>
                  </a:cxn>
                  <a:cxn ang="0">
                    <a:pos x="T8" y="T9"/>
                  </a:cxn>
                </a:cxnLst>
                <a:rect l="0" t="0" r="r" b="b"/>
                <a:pathLst>
                  <a:path w="904" h="5">
                    <a:moveTo>
                      <a:pt x="904" y="5"/>
                    </a:moveTo>
                    <a:cubicBezTo>
                      <a:pt x="603" y="5"/>
                      <a:pt x="301" y="5"/>
                      <a:pt x="0" y="5"/>
                    </a:cubicBezTo>
                    <a:cubicBezTo>
                      <a:pt x="0" y="3"/>
                      <a:pt x="0" y="2"/>
                      <a:pt x="0" y="0"/>
                    </a:cubicBezTo>
                    <a:cubicBezTo>
                      <a:pt x="301" y="0"/>
                      <a:pt x="603" y="0"/>
                      <a:pt x="904" y="0"/>
                    </a:cubicBezTo>
                    <a:cubicBezTo>
                      <a:pt x="904" y="2"/>
                      <a:pt x="904" y="3"/>
                      <a:pt x="904"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Freeform 58">
                <a:extLst>
                  <a:ext uri="{FF2B5EF4-FFF2-40B4-BE49-F238E27FC236}">
                    <a16:creationId xmlns:a16="http://schemas.microsoft.com/office/drawing/2014/main" id="{4EC7DBA9-2C43-D146-8D19-951189CCF117}"/>
                  </a:ext>
                </a:extLst>
              </p:cNvPr>
              <p:cNvSpPr>
                <a:spLocks/>
              </p:cNvSpPr>
              <p:nvPr/>
            </p:nvSpPr>
            <p:spPr bwMode="auto">
              <a:xfrm>
                <a:off x="5885936" y="3310065"/>
                <a:ext cx="424814" cy="2344"/>
              </a:xfrm>
              <a:custGeom>
                <a:avLst/>
                <a:gdLst>
                  <a:gd name="T0" fmla="*/ 0 w 872"/>
                  <a:gd name="T1" fmla="*/ 0 h 5"/>
                  <a:gd name="T2" fmla="*/ 872 w 872"/>
                  <a:gd name="T3" fmla="*/ 0 h 5"/>
                  <a:gd name="T4" fmla="*/ 872 w 872"/>
                  <a:gd name="T5" fmla="*/ 5 h 5"/>
                  <a:gd name="T6" fmla="*/ 0 w 872"/>
                  <a:gd name="T7" fmla="*/ 5 h 5"/>
                  <a:gd name="T8" fmla="*/ 0 w 872"/>
                  <a:gd name="T9" fmla="*/ 0 h 5"/>
                </a:gdLst>
                <a:ahLst/>
                <a:cxnLst>
                  <a:cxn ang="0">
                    <a:pos x="T0" y="T1"/>
                  </a:cxn>
                  <a:cxn ang="0">
                    <a:pos x="T2" y="T3"/>
                  </a:cxn>
                  <a:cxn ang="0">
                    <a:pos x="T4" y="T5"/>
                  </a:cxn>
                  <a:cxn ang="0">
                    <a:pos x="T6" y="T7"/>
                  </a:cxn>
                  <a:cxn ang="0">
                    <a:pos x="T8" y="T9"/>
                  </a:cxn>
                </a:cxnLst>
                <a:rect l="0" t="0" r="r" b="b"/>
                <a:pathLst>
                  <a:path w="872" h="5">
                    <a:moveTo>
                      <a:pt x="0" y="0"/>
                    </a:moveTo>
                    <a:cubicBezTo>
                      <a:pt x="291" y="0"/>
                      <a:pt x="582" y="0"/>
                      <a:pt x="872" y="0"/>
                    </a:cubicBezTo>
                    <a:cubicBezTo>
                      <a:pt x="872" y="2"/>
                      <a:pt x="872" y="4"/>
                      <a:pt x="872" y="5"/>
                    </a:cubicBezTo>
                    <a:cubicBezTo>
                      <a:pt x="582" y="5"/>
                      <a:pt x="291" y="5"/>
                      <a:pt x="0" y="5"/>
                    </a:cubicBezTo>
                    <a:cubicBezTo>
                      <a:pt x="0" y="4"/>
                      <a:pt x="0" y="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Freeform 59">
                <a:extLst>
                  <a:ext uri="{FF2B5EF4-FFF2-40B4-BE49-F238E27FC236}">
                    <a16:creationId xmlns:a16="http://schemas.microsoft.com/office/drawing/2014/main" id="{B3871857-A633-F046-BC5E-688CD2B7AE99}"/>
                  </a:ext>
                </a:extLst>
              </p:cNvPr>
              <p:cNvSpPr>
                <a:spLocks/>
              </p:cNvSpPr>
              <p:nvPr/>
            </p:nvSpPr>
            <p:spPr bwMode="auto">
              <a:xfrm>
                <a:off x="5890917" y="3298346"/>
                <a:ext cx="415439" cy="5860"/>
              </a:xfrm>
              <a:custGeom>
                <a:avLst/>
                <a:gdLst>
                  <a:gd name="T0" fmla="*/ 0 w 853"/>
                  <a:gd name="T1" fmla="*/ 0 h 12"/>
                  <a:gd name="T2" fmla="*/ 853 w 853"/>
                  <a:gd name="T3" fmla="*/ 0 h 12"/>
                  <a:gd name="T4" fmla="*/ 0 w 853"/>
                  <a:gd name="T5" fmla="*/ 0 h 12"/>
                </a:gdLst>
                <a:ahLst/>
                <a:cxnLst>
                  <a:cxn ang="0">
                    <a:pos x="T0" y="T1"/>
                  </a:cxn>
                  <a:cxn ang="0">
                    <a:pos x="T2" y="T3"/>
                  </a:cxn>
                  <a:cxn ang="0">
                    <a:pos x="T4" y="T5"/>
                  </a:cxn>
                </a:cxnLst>
                <a:rect l="0" t="0" r="r" b="b"/>
                <a:pathLst>
                  <a:path w="853" h="12">
                    <a:moveTo>
                      <a:pt x="0" y="0"/>
                    </a:moveTo>
                    <a:cubicBezTo>
                      <a:pt x="284" y="0"/>
                      <a:pt x="568" y="0"/>
                      <a:pt x="853" y="0"/>
                    </a:cubicBezTo>
                    <a:cubicBezTo>
                      <a:pt x="843" y="8"/>
                      <a:pt x="34" y="1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Freeform 60">
                <a:extLst>
                  <a:ext uri="{FF2B5EF4-FFF2-40B4-BE49-F238E27FC236}">
                    <a16:creationId xmlns:a16="http://schemas.microsoft.com/office/drawing/2014/main" id="{5B7230D8-C8EC-F547-B303-4E613007A22B}"/>
                  </a:ext>
                </a:extLst>
              </p:cNvPr>
              <p:cNvSpPr>
                <a:spLocks/>
              </p:cNvSpPr>
              <p:nvPr/>
            </p:nvSpPr>
            <p:spPr bwMode="auto">
              <a:xfrm>
                <a:off x="5897656" y="3282232"/>
                <a:ext cx="401376" cy="5860"/>
              </a:xfrm>
              <a:custGeom>
                <a:avLst/>
                <a:gdLst>
                  <a:gd name="T0" fmla="*/ 0 w 824"/>
                  <a:gd name="T1" fmla="*/ 0 h 12"/>
                  <a:gd name="T2" fmla="*/ 824 w 824"/>
                  <a:gd name="T3" fmla="*/ 0 h 12"/>
                  <a:gd name="T4" fmla="*/ 0 w 824"/>
                  <a:gd name="T5" fmla="*/ 0 h 12"/>
                </a:gdLst>
                <a:ahLst/>
                <a:cxnLst>
                  <a:cxn ang="0">
                    <a:pos x="T0" y="T1"/>
                  </a:cxn>
                  <a:cxn ang="0">
                    <a:pos x="T2" y="T3"/>
                  </a:cxn>
                  <a:cxn ang="0">
                    <a:pos x="T4" y="T5"/>
                  </a:cxn>
                </a:cxnLst>
                <a:rect l="0" t="0" r="r" b="b"/>
                <a:pathLst>
                  <a:path w="824" h="12">
                    <a:moveTo>
                      <a:pt x="0" y="0"/>
                    </a:moveTo>
                    <a:cubicBezTo>
                      <a:pt x="274" y="0"/>
                      <a:pt x="549" y="0"/>
                      <a:pt x="824" y="0"/>
                    </a:cubicBezTo>
                    <a:cubicBezTo>
                      <a:pt x="813" y="9"/>
                      <a:pt x="28" y="1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 name="Freeform 61">
                <a:extLst>
                  <a:ext uri="{FF2B5EF4-FFF2-40B4-BE49-F238E27FC236}">
                    <a16:creationId xmlns:a16="http://schemas.microsoft.com/office/drawing/2014/main" id="{938F03BF-BA7A-624D-B44E-FD88AA402A93}"/>
                  </a:ext>
                </a:extLst>
              </p:cNvPr>
              <p:cNvSpPr>
                <a:spLocks/>
              </p:cNvSpPr>
              <p:nvPr/>
            </p:nvSpPr>
            <p:spPr bwMode="auto">
              <a:xfrm>
                <a:off x="5904980" y="3271099"/>
                <a:ext cx="387900" cy="5860"/>
              </a:xfrm>
              <a:custGeom>
                <a:avLst/>
                <a:gdLst>
                  <a:gd name="T0" fmla="*/ 0 w 796"/>
                  <a:gd name="T1" fmla="*/ 0 h 12"/>
                  <a:gd name="T2" fmla="*/ 796 w 796"/>
                  <a:gd name="T3" fmla="*/ 0 h 12"/>
                  <a:gd name="T4" fmla="*/ 0 w 796"/>
                  <a:gd name="T5" fmla="*/ 0 h 12"/>
                </a:gdLst>
                <a:ahLst/>
                <a:cxnLst>
                  <a:cxn ang="0">
                    <a:pos x="T0" y="T1"/>
                  </a:cxn>
                  <a:cxn ang="0">
                    <a:pos x="T2" y="T3"/>
                  </a:cxn>
                  <a:cxn ang="0">
                    <a:pos x="T4" y="T5"/>
                  </a:cxn>
                </a:cxnLst>
                <a:rect l="0" t="0" r="r" b="b"/>
                <a:pathLst>
                  <a:path w="796" h="12">
                    <a:moveTo>
                      <a:pt x="0" y="0"/>
                    </a:moveTo>
                    <a:cubicBezTo>
                      <a:pt x="265" y="0"/>
                      <a:pt x="530" y="0"/>
                      <a:pt x="796" y="0"/>
                    </a:cubicBezTo>
                    <a:cubicBezTo>
                      <a:pt x="786" y="8"/>
                      <a:pt x="31" y="1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 name="Freeform 62">
                <a:extLst>
                  <a:ext uri="{FF2B5EF4-FFF2-40B4-BE49-F238E27FC236}">
                    <a16:creationId xmlns:a16="http://schemas.microsoft.com/office/drawing/2014/main" id="{6CD2436B-6A5E-6F44-AAF9-FC5CCAFA3E3F}"/>
                  </a:ext>
                </a:extLst>
              </p:cNvPr>
              <p:cNvSpPr>
                <a:spLocks/>
              </p:cNvSpPr>
              <p:nvPr/>
            </p:nvSpPr>
            <p:spPr bwMode="auto">
              <a:xfrm>
                <a:off x="6166607" y="2957322"/>
                <a:ext cx="47755" cy="13770"/>
              </a:xfrm>
              <a:custGeom>
                <a:avLst/>
                <a:gdLst>
                  <a:gd name="T0" fmla="*/ 0 w 98"/>
                  <a:gd name="T1" fmla="*/ 28 h 28"/>
                  <a:gd name="T2" fmla="*/ 0 w 98"/>
                  <a:gd name="T3" fmla="*/ 0 h 28"/>
                  <a:gd name="T4" fmla="*/ 98 w 98"/>
                  <a:gd name="T5" fmla="*/ 0 h 28"/>
                  <a:gd name="T6" fmla="*/ 98 w 98"/>
                  <a:gd name="T7" fmla="*/ 28 h 28"/>
                  <a:gd name="T8" fmla="*/ 0 w 98"/>
                  <a:gd name="T9" fmla="*/ 28 h 28"/>
                </a:gdLst>
                <a:ahLst/>
                <a:cxnLst>
                  <a:cxn ang="0">
                    <a:pos x="T0" y="T1"/>
                  </a:cxn>
                  <a:cxn ang="0">
                    <a:pos x="T2" y="T3"/>
                  </a:cxn>
                  <a:cxn ang="0">
                    <a:pos x="T4" y="T5"/>
                  </a:cxn>
                  <a:cxn ang="0">
                    <a:pos x="T6" y="T7"/>
                  </a:cxn>
                  <a:cxn ang="0">
                    <a:pos x="T8" y="T9"/>
                  </a:cxn>
                </a:cxnLst>
                <a:rect l="0" t="0" r="r" b="b"/>
                <a:pathLst>
                  <a:path w="98" h="28">
                    <a:moveTo>
                      <a:pt x="0" y="28"/>
                    </a:moveTo>
                    <a:cubicBezTo>
                      <a:pt x="0" y="18"/>
                      <a:pt x="0" y="10"/>
                      <a:pt x="0" y="0"/>
                    </a:cubicBezTo>
                    <a:cubicBezTo>
                      <a:pt x="32" y="0"/>
                      <a:pt x="64" y="0"/>
                      <a:pt x="98" y="0"/>
                    </a:cubicBezTo>
                    <a:cubicBezTo>
                      <a:pt x="98" y="9"/>
                      <a:pt x="98" y="18"/>
                      <a:pt x="98" y="28"/>
                    </a:cubicBezTo>
                    <a:cubicBezTo>
                      <a:pt x="65" y="28"/>
                      <a:pt x="33" y="28"/>
                      <a:pt x="0"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 name="Freeform 63">
                <a:extLst>
                  <a:ext uri="{FF2B5EF4-FFF2-40B4-BE49-F238E27FC236}">
                    <a16:creationId xmlns:a16="http://schemas.microsoft.com/office/drawing/2014/main" id="{453E9458-8E2B-8047-899A-23DDAF15D12D}"/>
                  </a:ext>
                </a:extLst>
              </p:cNvPr>
              <p:cNvSpPr>
                <a:spLocks/>
              </p:cNvSpPr>
              <p:nvPr/>
            </p:nvSpPr>
            <p:spPr bwMode="auto">
              <a:xfrm>
                <a:off x="6106254" y="2957322"/>
                <a:ext cx="47755" cy="13184"/>
              </a:xfrm>
              <a:custGeom>
                <a:avLst/>
                <a:gdLst>
                  <a:gd name="T0" fmla="*/ 0 w 98"/>
                  <a:gd name="T1" fmla="*/ 27 h 27"/>
                  <a:gd name="T2" fmla="*/ 0 w 98"/>
                  <a:gd name="T3" fmla="*/ 0 h 27"/>
                  <a:gd name="T4" fmla="*/ 98 w 98"/>
                  <a:gd name="T5" fmla="*/ 0 h 27"/>
                  <a:gd name="T6" fmla="*/ 98 w 98"/>
                  <a:gd name="T7" fmla="*/ 27 h 27"/>
                  <a:gd name="T8" fmla="*/ 0 w 98"/>
                  <a:gd name="T9" fmla="*/ 27 h 27"/>
                </a:gdLst>
                <a:ahLst/>
                <a:cxnLst>
                  <a:cxn ang="0">
                    <a:pos x="T0" y="T1"/>
                  </a:cxn>
                  <a:cxn ang="0">
                    <a:pos x="T2" y="T3"/>
                  </a:cxn>
                  <a:cxn ang="0">
                    <a:pos x="T4" y="T5"/>
                  </a:cxn>
                  <a:cxn ang="0">
                    <a:pos x="T6" y="T7"/>
                  </a:cxn>
                  <a:cxn ang="0">
                    <a:pos x="T8" y="T9"/>
                  </a:cxn>
                </a:cxnLst>
                <a:rect l="0" t="0" r="r" b="b"/>
                <a:pathLst>
                  <a:path w="98" h="27">
                    <a:moveTo>
                      <a:pt x="0" y="27"/>
                    </a:moveTo>
                    <a:cubicBezTo>
                      <a:pt x="0" y="18"/>
                      <a:pt x="0" y="9"/>
                      <a:pt x="0" y="0"/>
                    </a:cubicBezTo>
                    <a:cubicBezTo>
                      <a:pt x="33" y="0"/>
                      <a:pt x="65" y="0"/>
                      <a:pt x="98" y="0"/>
                    </a:cubicBezTo>
                    <a:cubicBezTo>
                      <a:pt x="98" y="9"/>
                      <a:pt x="98" y="17"/>
                      <a:pt x="98" y="27"/>
                    </a:cubicBezTo>
                    <a:cubicBezTo>
                      <a:pt x="66" y="27"/>
                      <a:pt x="34" y="27"/>
                      <a:pt x="0"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 name="Freeform 64">
                <a:extLst>
                  <a:ext uri="{FF2B5EF4-FFF2-40B4-BE49-F238E27FC236}">
                    <a16:creationId xmlns:a16="http://schemas.microsoft.com/office/drawing/2014/main" id="{BDD68ED2-5D48-E146-9AF7-3289A0AAA36F}"/>
                  </a:ext>
                </a:extLst>
              </p:cNvPr>
              <p:cNvSpPr>
                <a:spLocks/>
              </p:cNvSpPr>
              <p:nvPr/>
            </p:nvSpPr>
            <p:spPr bwMode="auto">
              <a:xfrm>
                <a:off x="6045901" y="2957322"/>
                <a:ext cx="47755" cy="13184"/>
              </a:xfrm>
              <a:custGeom>
                <a:avLst/>
                <a:gdLst>
                  <a:gd name="T0" fmla="*/ 98 w 98"/>
                  <a:gd name="T1" fmla="*/ 0 h 27"/>
                  <a:gd name="T2" fmla="*/ 98 w 98"/>
                  <a:gd name="T3" fmla="*/ 27 h 27"/>
                  <a:gd name="T4" fmla="*/ 0 w 98"/>
                  <a:gd name="T5" fmla="*/ 27 h 27"/>
                  <a:gd name="T6" fmla="*/ 0 w 98"/>
                  <a:gd name="T7" fmla="*/ 0 h 27"/>
                  <a:gd name="T8" fmla="*/ 98 w 98"/>
                  <a:gd name="T9" fmla="*/ 0 h 27"/>
                </a:gdLst>
                <a:ahLst/>
                <a:cxnLst>
                  <a:cxn ang="0">
                    <a:pos x="T0" y="T1"/>
                  </a:cxn>
                  <a:cxn ang="0">
                    <a:pos x="T2" y="T3"/>
                  </a:cxn>
                  <a:cxn ang="0">
                    <a:pos x="T4" y="T5"/>
                  </a:cxn>
                  <a:cxn ang="0">
                    <a:pos x="T6" y="T7"/>
                  </a:cxn>
                  <a:cxn ang="0">
                    <a:pos x="T8" y="T9"/>
                  </a:cxn>
                </a:cxnLst>
                <a:rect l="0" t="0" r="r" b="b"/>
                <a:pathLst>
                  <a:path w="98" h="27">
                    <a:moveTo>
                      <a:pt x="98" y="0"/>
                    </a:moveTo>
                    <a:cubicBezTo>
                      <a:pt x="98" y="10"/>
                      <a:pt x="98" y="18"/>
                      <a:pt x="98" y="27"/>
                    </a:cubicBezTo>
                    <a:cubicBezTo>
                      <a:pt x="66" y="27"/>
                      <a:pt x="34" y="27"/>
                      <a:pt x="0" y="27"/>
                    </a:cubicBezTo>
                    <a:cubicBezTo>
                      <a:pt x="0" y="18"/>
                      <a:pt x="0" y="10"/>
                      <a:pt x="0" y="0"/>
                    </a:cubicBezTo>
                    <a:cubicBezTo>
                      <a:pt x="32" y="0"/>
                      <a:pt x="64" y="0"/>
                      <a:pt x="9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 name="Freeform 65">
                <a:extLst>
                  <a:ext uri="{FF2B5EF4-FFF2-40B4-BE49-F238E27FC236}">
                    <a16:creationId xmlns:a16="http://schemas.microsoft.com/office/drawing/2014/main" id="{DB35A36D-EC31-3B46-A131-12F20467B5BC}"/>
                  </a:ext>
                </a:extLst>
              </p:cNvPr>
              <p:cNvSpPr>
                <a:spLocks/>
              </p:cNvSpPr>
              <p:nvPr/>
            </p:nvSpPr>
            <p:spPr bwMode="auto">
              <a:xfrm>
                <a:off x="5984962" y="2957322"/>
                <a:ext cx="48048" cy="13184"/>
              </a:xfrm>
              <a:custGeom>
                <a:avLst/>
                <a:gdLst>
                  <a:gd name="T0" fmla="*/ 99 w 99"/>
                  <a:gd name="T1" fmla="*/ 0 h 27"/>
                  <a:gd name="T2" fmla="*/ 99 w 99"/>
                  <a:gd name="T3" fmla="*/ 27 h 27"/>
                  <a:gd name="T4" fmla="*/ 0 w 99"/>
                  <a:gd name="T5" fmla="*/ 27 h 27"/>
                  <a:gd name="T6" fmla="*/ 0 w 99"/>
                  <a:gd name="T7" fmla="*/ 0 h 27"/>
                  <a:gd name="T8" fmla="*/ 99 w 99"/>
                  <a:gd name="T9" fmla="*/ 0 h 27"/>
                </a:gdLst>
                <a:ahLst/>
                <a:cxnLst>
                  <a:cxn ang="0">
                    <a:pos x="T0" y="T1"/>
                  </a:cxn>
                  <a:cxn ang="0">
                    <a:pos x="T2" y="T3"/>
                  </a:cxn>
                  <a:cxn ang="0">
                    <a:pos x="T4" y="T5"/>
                  </a:cxn>
                  <a:cxn ang="0">
                    <a:pos x="T6" y="T7"/>
                  </a:cxn>
                  <a:cxn ang="0">
                    <a:pos x="T8" y="T9"/>
                  </a:cxn>
                </a:cxnLst>
                <a:rect l="0" t="0" r="r" b="b"/>
                <a:pathLst>
                  <a:path w="99" h="27">
                    <a:moveTo>
                      <a:pt x="99" y="0"/>
                    </a:moveTo>
                    <a:cubicBezTo>
                      <a:pt x="99" y="10"/>
                      <a:pt x="99" y="18"/>
                      <a:pt x="99" y="27"/>
                    </a:cubicBezTo>
                    <a:cubicBezTo>
                      <a:pt x="66" y="27"/>
                      <a:pt x="34" y="27"/>
                      <a:pt x="0" y="27"/>
                    </a:cubicBezTo>
                    <a:cubicBezTo>
                      <a:pt x="0" y="18"/>
                      <a:pt x="0" y="10"/>
                      <a:pt x="0" y="0"/>
                    </a:cubicBezTo>
                    <a:cubicBezTo>
                      <a:pt x="32" y="0"/>
                      <a:pt x="65" y="0"/>
                      <a:pt x="9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 name="Freeform 66">
                <a:extLst>
                  <a:ext uri="{FF2B5EF4-FFF2-40B4-BE49-F238E27FC236}">
                    <a16:creationId xmlns:a16="http://schemas.microsoft.com/office/drawing/2014/main" id="{43AD312A-7AC3-884B-8D04-085ABBD3A948}"/>
                  </a:ext>
                </a:extLst>
              </p:cNvPr>
              <p:cNvSpPr>
                <a:spLocks/>
              </p:cNvSpPr>
              <p:nvPr/>
            </p:nvSpPr>
            <p:spPr bwMode="auto">
              <a:xfrm>
                <a:off x="5918750" y="2958201"/>
                <a:ext cx="50978" cy="29298"/>
              </a:xfrm>
              <a:custGeom>
                <a:avLst/>
                <a:gdLst>
                  <a:gd name="T0" fmla="*/ 0 w 105"/>
                  <a:gd name="T1" fmla="*/ 33 h 60"/>
                  <a:gd name="T2" fmla="*/ 94 w 105"/>
                  <a:gd name="T3" fmla="*/ 0 h 60"/>
                  <a:gd name="T4" fmla="*/ 105 w 105"/>
                  <a:gd name="T5" fmla="*/ 27 h 60"/>
                  <a:gd name="T6" fmla="*/ 11 w 105"/>
                  <a:gd name="T7" fmla="*/ 60 h 60"/>
                  <a:gd name="T8" fmla="*/ 0 w 105"/>
                  <a:gd name="T9" fmla="*/ 33 h 60"/>
                </a:gdLst>
                <a:ahLst/>
                <a:cxnLst>
                  <a:cxn ang="0">
                    <a:pos x="T0" y="T1"/>
                  </a:cxn>
                  <a:cxn ang="0">
                    <a:pos x="T2" y="T3"/>
                  </a:cxn>
                  <a:cxn ang="0">
                    <a:pos x="T4" y="T5"/>
                  </a:cxn>
                  <a:cxn ang="0">
                    <a:pos x="T6" y="T7"/>
                  </a:cxn>
                  <a:cxn ang="0">
                    <a:pos x="T8" y="T9"/>
                  </a:cxn>
                </a:cxnLst>
                <a:rect l="0" t="0" r="r" b="b"/>
                <a:pathLst>
                  <a:path w="105" h="60">
                    <a:moveTo>
                      <a:pt x="0" y="33"/>
                    </a:moveTo>
                    <a:cubicBezTo>
                      <a:pt x="33" y="22"/>
                      <a:pt x="63" y="11"/>
                      <a:pt x="94" y="0"/>
                    </a:cubicBezTo>
                    <a:cubicBezTo>
                      <a:pt x="98" y="9"/>
                      <a:pt x="101" y="17"/>
                      <a:pt x="105" y="27"/>
                    </a:cubicBezTo>
                    <a:cubicBezTo>
                      <a:pt x="74" y="38"/>
                      <a:pt x="43" y="49"/>
                      <a:pt x="11" y="60"/>
                    </a:cubicBezTo>
                    <a:cubicBezTo>
                      <a:pt x="7" y="51"/>
                      <a:pt x="4" y="43"/>
                      <a:pt x="0" y="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 name="Freeform 67">
                <a:extLst>
                  <a:ext uri="{FF2B5EF4-FFF2-40B4-BE49-F238E27FC236}">
                    <a16:creationId xmlns:a16="http://schemas.microsoft.com/office/drawing/2014/main" id="{3661A310-505E-7D4F-A795-6C25BC954496}"/>
                  </a:ext>
                </a:extLst>
              </p:cNvPr>
              <p:cNvSpPr>
                <a:spLocks/>
              </p:cNvSpPr>
              <p:nvPr/>
            </p:nvSpPr>
            <p:spPr bwMode="auto">
              <a:xfrm>
                <a:off x="6229597" y="2958201"/>
                <a:ext cx="50685" cy="29298"/>
              </a:xfrm>
              <a:custGeom>
                <a:avLst/>
                <a:gdLst>
                  <a:gd name="T0" fmla="*/ 0 w 104"/>
                  <a:gd name="T1" fmla="*/ 28 h 60"/>
                  <a:gd name="T2" fmla="*/ 9 w 104"/>
                  <a:gd name="T3" fmla="*/ 0 h 60"/>
                  <a:gd name="T4" fmla="*/ 104 w 104"/>
                  <a:gd name="T5" fmla="*/ 33 h 60"/>
                  <a:gd name="T6" fmla="*/ 94 w 104"/>
                  <a:gd name="T7" fmla="*/ 60 h 60"/>
                  <a:gd name="T8" fmla="*/ 0 w 104"/>
                  <a:gd name="T9" fmla="*/ 28 h 60"/>
                </a:gdLst>
                <a:ahLst/>
                <a:cxnLst>
                  <a:cxn ang="0">
                    <a:pos x="T0" y="T1"/>
                  </a:cxn>
                  <a:cxn ang="0">
                    <a:pos x="T2" y="T3"/>
                  </a:cxn>
                  <a:cxn ang="0">
                    <a:pos x="T4" y="T5"/>
                  </a:cxn>
                  <a:cxn ang="0">
                    <a:pos x="T6" y="T7"/>
                  </a:cxn>
                  <a:cxn ang="0">
                    <a:pos x="T8" y="T9"/>
                  </a:cxn>
                </a:cxnLst>
                <a:rect l="0" t="0" r="r" b="b"/>
                <a:pathLst>
                  <a:path w="104" h="60">
                    <a:moveTo>
                      <a:pt x="0" y="28"/>
                    </a:moveTo>
                    <a:cubicBezTo>
                      <a:pt x="3" y="18"/>
                      <a:pt x="6" y="10"/>
                      <a:pt x="9" y="0"/>
                    </a:cubicBezTo>
                    <a:cubicBezTo>
                      <a:pt x="40" y="11"/>
                      <a:pt x="71" y="21"/>
                      <a:pt x="104" y="33"/>
                    </a:cubicBezTo>
                    <a:cubicBezTo>
                      <a:pt x="100" y="42"/>
                      <a:pt x="98" y="50"/>
                      <a:pt x="94" y="60"/>
                    </a:cubicBezTo>
                    <a:cubicBezTo>
                      <a:pt x="63" y="50"/>
                      <a:pt x="32" y="39"/>
                      <a:pt x="0"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 name="Freeform 68">
                <a:extLst>
                  <a:ext uri="{FF2B5EF4-FFF2-40B4-BE49-F238E27FC236}">
                    <a16:creationId xmlns:a16="http://schemas.microsoft.com/office/drawing/2014/main" id="{8B189EF9-723F-7A43-A7D8-896EF83613BB}"/>
                  </a:ext>
                </a:extLst>
              </p:cNvPr>
              <p:cNvSpPr>
                <a:spLocks/>
              </p:cNvSpPr>
              <p:nvPr/>
            </p:nvSpPr>
            <p:spPr bwMode="auto">
              <a:xfrm>
                <a:off x="6336533" y="3018847"/>
                <a:ext cx="74123" cy="7617"/>
              </a:xfrm>
              <a:custGeom>
                <a:avLst/>
                <a:gdLst>
                  <a:gd name="T0" fmla="*/ 5 w 152"/>
                  <a:gd name="T1" fmla="*/ 0 h 16"/>
                  <a:gd name="T2" fmla="*/ 137 w 152"/>
                  <a:gd name="T3" fmla="*/ 1 h 16"/>
                  <a:gd name="T4" fmla="*/ 152 w 152"/>
                  <a:gd name="T5" fmla="*/ 9 h 16"/>
                  <a:gd name="T6" fmla="*/ 149 w 152"/>
                  <a:gd name="T7" fmla="*/ 16 h 16"/>
                  <a:gd name="T8" fmla="*/ 10 w 152"/>
                  <a:gd name="T9" fmla="*/ 16 h 16"/>
                  <a:gd name="T10" fmla="*/ 0 w 152"/>
                  <a:gd name="T11" fmla="*/ 4 h 16"/>
                  <a:gd name="T12" fmla="*/ 5 w 152"/>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152" h="16">
                    <a:moveTo>
                      <a:pt x="5" y="0"/>
                    </a:moveTo>
                    <a:cubicBezTo>
                      <a:pt x="49" y="0"/>
                      <a:pt x="93" y="0"/>
                      <a:pt x="137" y="1"/>
                    </a:cubicBezTo>
                    <a:cubicBezTo>
                      <a:pt x="142" y="1"/>
                      <a:pt x="147" y="6"/>
                      <a:pt x="152" y="9"/>
                    </a:cubicBezTo>
                    <a:cubicBezTo>
                      <a:pt x="151" y="11"/>
                      <a:pt x="150" y="14"/>
                      <a:pt x="149" y="16"/>
                    </a:cubicBezTo>
                    <a:cubicBezTo>
                      <a:pt x="103" y="16"/>
                      <a:pt x="56" y="16"/>
                      <a:pt x="10" y="16"/>
                    </a:cubicBezTo>
                    <a:cubicBezTo>
                      <a:pt x="7" y="15"/>
                      <a:pt x="4" y="8"/>
                      <a:pt x="0" y="4"/>
                    </a:cubicBezTo>
                    <a:cubicBezTo>
                      <a:pt x="2" y="3"/>
                      <a:pt x="4" y="2"/>
                      <a:pt x="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 name="Freeform 69">
                <a:extLst>
                  <a:ext uri="{FF2B5EF4-FFF2-40B4-BE49-F238E27FC236}">
                    <a16:creationId xmlns:a16="http://schemas.microsoft.com/office/drawing/2014/main" id="{544BDCDF-AF8A-EB40-9FBB-F8370FA5ABA9}"/>
                  </a:ext>
                </a:extLst>
              </p:cNvPr>
              <p:cNvSpPr>
                <a:spLocks/>
              </p:cNvSpPr>
              <p:nvPr/>
            </p:nvSpPr>
            <p:spPr bwMode="auto">
              <a:xfrm>
                <a:off x="5779293" y="3018847"/>
                <a:ext cx="66798" cy="7617"/>
              </a:xfrm>
              <a:custGeom>
                <a:avLst/>
                <a:gdLst>
                  <a:gd name="T0" fmla="*/ 0 w 137"/>
                  <a:gd name="T1" fmla="*/ 10 h 16"/>
                  <a:gd name="T2" fmla="*/ 12 w 137"/>
                  <a:gd name="T3" fmla="*/ 1 h 16"/>
                  <a:gd name="T4" fmla="*/ 126 w 137"/>
                  <a:gd name="T5" fmla="*/ 0 h 16"/>
                  <a:gd name="T6" fmla="*/ 137 w 137"/>
                  <a:gd name="T7" fmla="*/ 8 h 16"/>
                  <a:gd name="T8" fmla="*/ 125 w 137"/>
                  <a:gd name="T9" fmla="*/ 16 h 16"/>
                  <a:gd name="T10" fmla="*/ 5 w 137"/>
                  <a:gd name="T11" fmla="*/ 16 h 16"/>
                  <a:gd name="T12" fmla="*/ 0 w 137"/>
                  <a:gd name="T13" fmla="*/ 10 h 16"/>
                </a:gdLst>
                <a:ahLst/>
                <a:cxnLst>
                  <a:cxn ang="0">
                    <a:pos x="T0" y="T1"/>
                  </a:cxn>
                  <a:cxn ang="0">
                    <a:pos x="T2" y="T3"/>
                  </a:cxn>
                  <a:cxn ang="0">
                    <a:pos x="T4" y="T5"/>
                  </a:cxn>
                  <a:cxn ang="0">
                    <a:pos x="T6" y="T7"/>
                  </a:cxn>
                  <a:cxn ang="0">
                    <a:pos x="T8" y="T9"/>
                  </a:cxn>
                  <a:cxn ang="0">
                    <a:pos x="T10" y="T11"/>
                  </a:cxn>
                  <a:cxn ang="0">
                    <a:pos x="T12" y="T13"/>
                  </a:cxn>
                </a:cxnLst>
                <a:rect l="0" t="0" r="r" b="b"/>
                <a:pathLst>
                  <a:path w="137" h="16">
                    <a:moveTo>
                      <a:pt x="0" y="10"/>
                    </a:moveTo>
                    <a:cubicBezTo>
                      <a:pt x="4" y="7"/>
                      <a:pt x="8" y="1"/>
                      <a:pt x="12" y="1"/>
                    </a:cubicBezTo>
                    <a:cubicBezTo>
                      <a:pt x="50" y="0"/>
                      <a:pt x="88" y="0"/>
                      <a:pt x="126" y="0"/>
                    </a:cubicBezTo>
                    <a:cubicBezTo>
                      <a:pt x="130" y="0"/>
                      <a:pt x="133" y="5"/>
                      <a:pt x="137" y="8"/>
                    </a:cubicBezTo>
                    <a:cubicBezTo>
                      <a:pt x="133" y="11"/>
                      <a:pt x="129" y="16"/>
                      <a:pt x="125" y="16"/>
                    </a:cubicBezTo>
                    <a:cubicBezTo>
                      <a:pt x="85" y="16"/>
                      <a:pt x="45" y="16"/>
                      <a:pt x="5" y="16"/>
                    </a:cubicBezTo>
                    <a:cubicBezTo>
                      <a:pt x="4" y="14"/>
                      <a:pt x="2" y="12"/>
                      <a:pt x="0"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 name="Freeform 70">
                <a:extLst>
                  <a:ext uri="{FF2B5EF4-FFF2-40B4-BE49-F238E27FC236}">
                    <a16:creationId xmlns:a16="http://schemas.microsoft.com/office/drawing/2014/main" id="{B7D47BFA-30D4-9444-93C7-1C6267795D07}"/>
                  </a:ext>
                </a:extLst>
              </p:cNvPr>
              <p:cNvSpPr>
                <a:spLocks/>
              </p:cNvSpPr>
              <p:nvPr/>
            </p:nvSpPr>
            <p:spPr bwMode="auto">
              <a:xfrm>
                <a:off x="5895312" y="3020312"/>
                <a:ext cx="397568" cy="2344"/>
              </a:xfrm>
              <a:custGeom>
                <a:avLst/>
                <a:gdLst>
                  <a:gd name="T0" fmla="*/ 816 w 816"/>
                  <a:gd name="T1" fmla="*/ 5 h 5"/>
                  <a:gd name="T2" fmla="*/ 0 w 816"/>
                  <a:gd name="T3" fmla="*/ 5 h 5"/>
                  <a:gd name="T4" fmla="*/ 0 w 816"/>
                  <a:gd name="T5" fmla="*/ 0 h 5"/>
                  <a:gd name="T6" fmla="*/ 816 w 816"/>
                  <a:gd name="T7" fmla="*/ 0 h 5"/>
                  <a:gd name="T8" fmla="*/ 816 w 816"/>
                  <a:gd name="T9" fmla="*/ 5 h 5"/>
                </a:gdLst>
                <a:ahLst/>
                <a:cxnLst>
                  <a:cxn ang="0">
                    <a:pos x="T0" y="T1"/>
                  </a:cxn>
                  <a:cxn ang="0">
                    <a:pos x="T2" y="T3"/>
                  </a:cxn>
                  <a:cxn ang="0">
                    <a:pos x="T4" y="T5"/>
                  </a:cxn>
                  <a:cxn ang="0">
                    <a:pos x="T6" y="T7"/>
                  </a:cxn>
                  <a:cxn ang="0">
                    <a:pos x="T8" y="T9"/>
                  </a:cxn>
                </a:cxnLst>
                <a:rect l="0" t="0" r="r" b="b"/>
                <a:pathLst>
                  <a:path w="816" h="5">
                    <a:moveTo>
                      <a:pt x="816" y="5"/>
                    </a:moveTo>
                    <a:cubicBezTo>
                      <a:pt x="544" y="5"/>
                      <a:pt x="272" y="5"/>
                      <a:pt x="0" y="5"/>
                    </a:cubicBezTo>
                    <a:cubicBezTo>
                      <a:pt x="0" y="4"/>
                      <a:pt x="0" y="2"/>
                      <a:pt x="0" y="0"/>
                    </a:cubicBezTo>
                    <a:cubicBezTo>
                      <a:pt x="272" y="0"/>
                      <a:pt x="544" y="0"/>
                      <a:pt x="816" y="0"/>
                    </a:cubicBezTo>
                    <a:cubicBezTo>
                      <a:pt x="816" y="2"/>
                      <a:pt x="816" y="4"/>
                      <a:pt x="816"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 name="Freeform 71">
                <a:extLst>
                  <a:ext uri="{FF2B5EF4-FFF2-40B4-BE49-F238E27FC236}">
                    <a16:creationId xmlns:a16="http://schemas.microsoft.com/office/drawing/2014/main" id="{C97DDBFE-57D5-924E-93D2-A8CBB7F89EAB}"/>
                  </a:ext>
                </a:extLst>
              </p:cNvPr>
              <p:cNvSpPr>
                <a:spLocks/>
              </p:cNvSpPr>
              <p:nvPr/>
            </p:nvSpPr>
            <p:spPr bwMode="auto">
              <a:xfrm>
                <a:off x="6048831" y="3028808"/>
                <a:ext cx="9082" cy="54201"/>
              </a:xfrm>
              <a:custGeom>
                <a:avLst/>
                <a:gdLst>
                  <a:gd name="T0" fmla="*/ 0 w 19"/>
                  <a:gd name="T1" fmla="*/ 0 h 111"/>
                  <a:gd name="T2" fmla="*/ 19 w 19"/>
                  <a:gd name="T3" fmla="*/ 0 h 111"/>
                  <a:gd name="T4" fmla="*/ 19 w 19"/>
                  <a:gd name="T5" fmla="*/ 110 h 111"/>
                  <a:gd name="T6" fmla="*/ 0 w 19"/>
                  <a:gd name="T7" fmla="*/ 111 h 111"/>
                  <a:gd name="T8" fmla="*/ 0 w 19"/>
                  <a:gd name="T9" fmla="*/ 0 h 111"/>
                </a:gdLst>
                <a:ahLst/>
                <a:cxnLst>
                  <a:cxn ang="0">
                    <a:pos x="T0" y="T1"/>
                  </a:cxn>
                  <a:cxn ang="0">
                    <a:pos x="T2" y="T3"/>
                  </a:cxn>
                  <a:cxn ang="0">
                    <a:pos x="T4" y="T5"/>
                  </a:cxn>
                  <a:cxn ang="0">
                    <a:pos x="T6" y="T7"/>
                  </a:cxn>
                  <a:cxn ang="0">
                    <a:pos x="T8" y="T9"/>
                  </a:cxn>
                </a:cxnLst>
                <a:rect l="0" t="0" r="r" b="b"/>
                <a:pathLst>
                  <a:path w="19" h="111">
                    <a:moveTo>
                      <a:pt x="0" y="0"/>
                    </a:moveTo>
                    <a:cubicBezTo>
                      <a:pt x="7" y="0"/>
                      <a:pt x="12" y="0"/>
                      <a:pt x="19" y="0"/>
                    </a:cubicBezTo>
                    <a:cubicBezTo>
                      <a:pt x="19" y="37"/>
                      <a:pt x="19" y="73"/>
                      <a:pt x="19" y="110"/>
                    </a:cubicBezTo>
                    <a:cubicBezTo>
                      <a:pt x="13" y="110"/>
                      <a:pt x="7" y="110"/>
                      <a:pt x="0" y="111"/>
                    </a:cubicBezTo>
                    <a:cubicBezTo>
                      <a:pt x="0" y="74"/>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 name="Freeform 72">
                <a:extLst>
                  <a:ext uri="{FF2B5EF4-FFF2-40B4-BE49-F238E27FC236}">
                    <a16:creationId xmlns:a16="http://schemas.microsoft.com/office/drawing/2014/main" id="{8F42EF75-7ABB-1746-8B0E-EE78455D57EA}"/>
                  </a:ext>
                </a:extLst>
              </p:cNvPr>
              <p:cNvSpPr>
                <a:spLocks/>
              </p:cNvSpPr>
              <p:nvPr/>
            </p:nvSpPr>
            <p:spPr bwMode="auto">
              <a:xfrm>
                <a:off x="5906445" y="3028808"/>
                <a:ext cx="9375" cy="53615"/>
              </a:xfrm>
              <a:custGeom>
                <a:avLst/>
                <a:gdLst>
                  <a:gd name="T0" fmla="*/ 19 w 19"/>
                  <a:gd name="T1" fmla="*/ 110 h 110"/>
                  <a:gd name="T2" fmla="*/ 0 w 19"/>
                  <a:gd name="T3" fmla="*/ 110 h 110"/>
                  <a:gd name="T4" fmla="*/ 0 w 19"/>
                  <a:gd name="T5" fmla="*/ 0 h 110"/>
                  <a:gd name="T6" fmla="*/ 19 w 19"/>
                  <a:gd name="T7" fmla="*/ 0 h 110"/>
                  <a:gd name="T8" fmla="*/ 19 w 19"/>
                  <a:gd name="T9" fmla="*/ 110 h 110"/>
                </a:gdLst>
                <a:ahLst/>
                <a:cxnLst>
                  <a:cxn ang="0">
                    <a:pos x="T0" y="T1"/>
                  </a:cxn>
                  <a:cxn ang="0">
                    <a:pos x="T2" y="T3"/>
                  </a:cxn>
                  <a:cxn ang="0">
                    <a:pos x="T4" y="T5"/>
                  </a:cxn>
                  <a:cxn ang="0">
                    <a:pos x="T6" y="T7"/>
                  </a:cxn>
                  <a:cxn ang="0">
                    <a:pos x="T8" y="T9"/>
                  </a:cxn>
                </a:cxnLst>
                <a:rect l="0" t="0" r="r" b="b"/>
                <a:pathLst>
                  <a:path w="19" h="110">
                    <a:moveTo>
                      <a:pt x="19" y="110"/>
                    </a:moveTo>
                    <a:cubicBezTo>
                      <a:pt x="12" y="110"/>
                      <a:pt x="7" y="110"/>
                      <a:pt x="0" y="110"/>
                    </a:cubicBezTo>
                    <a:cubicBezTo>
                      <a:pt x="0" y="73"/>
                      <a:pt x="0" y="37"/>
                      <a:pt x="0" y="0"/>
                    </a:cubicBezTo>
                    <a:cubicBezTo>
                      <a:pt x="6" y="0"/>
                      <a:pt x="12" y="0"/>
                      <a:pt x="19" y="0"/>
                    </a:cubicBezTo>
                    <a:cubicBezTo>
                      <a:pt x="19" y="36"/>
                      <a:pt x="19" y="72"/>
                      <a:pt x="19" y="1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 name="Freeform 73">
                <a:extLst>
                  <a:ext uri="{FF2B5EF4-FFF2-40B4-BE49-F238E27FC236}">
                    <a16:creationId xmlns:a16="http://schemas.microsoft.com/office/drawing/2014/main" id="{D7746F54-1B40-5548-B1FC-8ABFC2F866FA}"/>
                  </a:ext>
                </a:extLst>
              </p:cNvPr>
              <p:cNvSpPr>
                <a:spLocks/>
              </p:cNvSpPr>
              <p:nvPr/>
            </p:nvSpPr>
            <p:spPr bwMode="auto">
              <a:xfrm>
                <a:off x="6231355" y="3028515"/>
                <a:ext cx="9375" cy="53908"/>
              </a:xfrm>
              <a:custGeom>
                <a:avLst/>
                <a:gdLst>
                  <a:gd name="T0" fmla="*/ 0 w 19"/>
                  <a:gd name="T1" fmla="*/ 111 h 111"/>
                  <a:gd name="T2" fmla="*/ 0 w 19"/>
                  <a:gd name="T3" fmla="*/ 1 h 111"/>
                  <a:gd name="T4" fmla="*/ 19 w 19"/>
                  <a:gd name="T5" fmla="*/ 0 h 111"/>
                  <a:gd name="T6" fmla="*/ 19 w 19"/>
                  <a:gd name="T7" fmla="*/ 111 h 111"/>
                  <a:gd name="T8" fmla="*/ 0 w 19"/>
                  <a:gd name="T9" fmla="*/ 111 h 111"/>
                </a:gdLst>
                <a:ahLst/>
                <a:cxnLst>
                  <a:cxn ang="0">
                    <a:pos x="T0" y="T1"/>
                  </a:cxn>
                  <a:cxn ang="0">
                    <a:pos x="T2" y="T3"/>
                  </a:cxn>
                  <a:cxn ang="0">
                    <a:pos x="T4" y="T5"/>
                  </a:cxn>
                  <a:cxn ang="0">
                    <a:pos x="T6" y="T7"/>
                  </a:cxn>
                  <a:cxn ang="0">
                    <a:pos x="T8" y="T9"/>
                  </a:cxn>
                </a:cxnLst>
                <a:rect l="0" t="0" r="r" b="b"/>
                <a:pathLst>
                  <a:path w="19" h="111">
                    <a:moveTo>
                      <a:pt x="0" y="111"/>
                    </a:moveTo>
                    <a:cubicBezTo>
                      <a:pt x="0" y="74"/>
                      <a:pt x="0" y="38"/>
                      <a:pt x="0" y="1"/>
                    </a:cubicBezTo>
                    <a:cubicBezTo>
                      <a:pt x="6" y="1"/>
                      <a:pt x="12" y="1"/>
                      <a:pt x="19" y="0"/>
                    </a:cubicBezTo>
                    <a:cubicBezTo>
                      <a:pt x="19" y="38"/>
                      <a:pt x="19" y="74"/>
                      <a:pt x="19" y="111"/>
                    </a:cubicBezTo>
                    <a:cubicBezTo>
                      <a:pt x="13" y="111"/>
                      <a:pt x="7" y="111"/>
                      <a:pt x="0"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 name="Freeform 74">
                <a:extLst>
                  <a:ext uri="{FF2B5EF4-FFF2-40B4-BE49-F238E27FC236}">
                    <a16:creationId xmlns:a16="http://schemas.microsoft.com/office/drawing/2014/main" id="{0FACEC77-E27A-C34D-9C8F-6AB0B12B67E3}"/>
                  </a:ext>
                </a:extLst>
              </p:cNvPr>
              <p:cNvSpPr>
                <a:spLocks/>
              </p:cNvSpPr>
              <p:nvPr/>
            </p:nvSpPr>
            <p:spPr bwMode="auto">
              <a:xfrm>
                <a:off x="6191510" y="3028808"/>
                <a:ext cx="8789" cy="54201"/>
              </a:xfrm>
              <a:custGeom>
                <a:avLst/>
                <a:gdLst>
                  <a:gd name="T0" fmla="*/ 0 w 18"/>
                  <a:gd name="T1" fmla="*/ 0 h 111"/>
                  <a:gd name="T2" fmla="*/ 18 w 18"/>
                  <a:gd name="T3" fmla="*/ 0 h 111"/>
                  <a:gd name="T4" fmla="*/ 18 w 18"/>
                  <a:gd name="T5" fmla="*/ 109 h 111"/>
                  <a:gd name="T6" fmla="*/ 0 w 18"/>
                  <a:gd name="T7" fmla="*/ 111 h 111"/>
                  <a:gd name="T8" fmla="*/ 0 w 18"/>
                  <a:gd name="T9" fmla="*/ 0 h 111"/>
                </a:gdLst>
                <a:ahLst/>
                <a:cxnLst>
                  <a:cxn ang="0">
                    <a:pos x="T0" y="T1"/>
                  </a:cxn>
                  <a:cxn ang="0">
                    <a:pos x="T2" y="T3"/>
                  </a:cxn>
                  <a:cxn ang="0">
                    <a:pos x="T4" y="T5"/>
                  </a:cxn>
                  <a:cxn ang="0">
                    <a:pos x="T6" y="T7"/>
                  </a:cxn>
                  <a:cxn ang="0">
                    <a:pos x="T8" y="T9"/>
                  </a:cxn>
                </a:cxnLst>
                <a:rect l="0" t="0" r="r" b="b"/>
                <a:pathLst>
                  <a:path w="18" h="111">
                    <a:moveTo>
                      <a:pt x="0" y="0"/>
                    </a:moveTo>
                    <a:cubicBezTo>
                      <a:pt x="6" y="0"/>
                      <a:pt x="11" y="0"/>
                      <a:pt x="18" y="0"/>
                    </a:cubicBezTo>
                    <a:cubicBezTo>
                      <a:pt x="18" y="36"/>
                      <a:pt x="18" y="72"/>
                      <a:pt x="18" y="109"/>
                    </a:cubicBezTo>
                    <a:cubicBezTo>
                      <a:pt x="13" y="110"/>
                      <a:pt x="7" y="110"/>
                      <a:pt x="0" y="111"/>
                    </a:cubicBezTo>
                    <a:cubicBezTo>
                      <a:pt x="0" y="74"/>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 name="Freeform 75">
                <a:extLst>
                  <a:ext uri="{FF2B5EF4-FFF2-40B4-BE49-F238E27FC236}">
                    <a16:creationId xmlns:a16="http://schemas.microsoft.com/office/drawing/2014/main" id="{58F1E8DD-4688-AD4D-9BBB-5276187CBF84}"/>
                  </a:ext>
                </a:extLst>
              </p:cNvPr>
              <p:cNvSpPr>
                <a:spLocks/>
              </p:cNvSpPr>
              <p:nvPr/>
            </p:nvSpPr>
            <p:spPr bwMode="auto">
              <a:xfrm>
                <a:off x="6089261" y="3028808"/>
                <a:ext cx="9082" cy="54201"/>
              </a:xfrm>
              <a:custGeom>
                <a:avLst/>
                <a:gdLst>
                  <a:gd name="T0" fmla="*/ 0 w 19"/>
                  <a:gd name="T1" fmla="*/ 0 h 111"/>
                  <a:gd name="T2" fmla="*/ 19 w 19"/>
                  <a:gd name="T3" fmla="*/ 0 h 111"/>
                  <a:gd name="T4" fmla="*/ 19 w 19"/>
                  <a:gd name="T5" fmla="*/ 109 h 111"/>
                  <a:gd name="T6" fmla="*/ 0 w 19"/>
                  <a:gd name="T7" fmla="*/ 111 h 111"/>
                  <a:gd name="T8" fmla="*/ 0 w 19"/>
                  <a:gd name="T9" fmla="*/ 0 h 111"/>
                </a:gdLst>
                <a:ahLst/>
                <a:cxnLst>
                  <a:cxn ang="0">
                    <a:pos x="T0" y="T1"/>
                  </a:cxn>
                  <a:cxn ang="0">
                    <a:pos x="T2" y="T3"/>
                  </a:cxn>
                  <a:cxn ang="0">
                    <a:pos x="T4" y="T5"/>
                  </a:cxn>
                  <a:cxn ang="0">
                    <a:pos x="T6" y="T7"/>
                  </a:cxn>
                  <a:cxn ang="0">
                    <a:pos x="T8" y="T9"/>
                  </a:cxn>
                </a:cxnLst>
                <a:rect l="0" t="0" r="r" b="b"/>
                <a:pathLst>
                  <a:path w="19" h="111">
                    <a:moveTo>
                      <a:pt x="0" y="0"/>
                    </a:moveTo>
                    <a:cubicBezTo>
                      <a:pt x="6" y="0"/>
                      <a:pt x="12" y="0"/>
                      <a:pt x="19" y="0"/>
                    </a:cubicBezTo>
                    <a:cubicBezTo>
                      <a:pt x="19" y="36"/>
                      <a:pt x="19" y="72"/>
                      <a:pt x="19" y="109"/>
                    </a:cubicBezTo>
                    <a:cubicBezTo>
                      <a:pt x="13" y="110"/>
                      <a:pt x="8" y="110"/>
                      <a:pt x="0" y="111"/>
                    </a:cubicBezTo>
                    <a:cubicBezTo>
                      <a:pt x="0" y="74"/>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 name="Freeform 76">
                <a:extLst>
                  <a:ext uri="{FF2B5EF4-FFF2-40B4-BE49-F238E27FC236}">
                    <a16:creationId xmlns:a16="http://schemas.microsoft.com/office/drawing/2014/main" id="{828A4A9D-88EB-E041-A32F-5F695B2DC9AD}"/>
                  </a:ext>
                </a:extLst>
              </p:cNvPr>
              <p:cNvSpPr>
                <a:spLocks/>
              </p:cNvSpPr>
              <p:nvPr/>
            </p:nvSpPr>
            <p:spPr bwMode="auto">
              <a:xfrm>
                <a:off x="5946875" y="3028808"/>
                <a:ext cx="9375" cy="53322"/>
              </a:xfrm>
              <a:custGeom>
                <a:avLst/>
                <a:gdLst>
                  <a:gd name="T0" fmla="*/ 0 w 19"/>
                  <a:gd name="T1" fmla="*/ 0 h 109"/>
                  <a:gd name="T2" fmla="*/ 19 w 19"/>
                  <a:gd name="T3" fmla="*/ 0 h 109"/>
                  <a:gd name="T4" fmla="*/ 19 w 19"/>
                  <a:gd name="T5" fmla="*/ 109 h 109"/>
                  <a:gd name="T6" fmla="*/ 0 w 19"/>
                  <a:gd name="T7" fmla="*/ 109 h 109"/>
                  <a:gd name="T8" fmla="*/ 0 w 19"/>
                  <a:gd name="T9" fmla="*/ 0 h 109"/>
                </a:gdLst>
                <a:ahLst/>
                <a:cxnLst>
                  <a:cxn ang="0">
                    <a:pos x="T0" y="T1"/>
                  </a:cxn>
                  <a:cxn ang="0">
                    <a:pos x="T2" y="T3"/>
                  </a:cxn>
                  <a:cxn ang="0">
                    <a:pos x="T4" y="T5"/>
                  </a:cxn>
                  <a:cxn ang="0">
                    <a:pos x="T6" y="T7"/>
                  </a:cxn>
                  <a:cxn ang="0">
                    <a:pos x="T8" y="T9"/>
                  </a:cxn>
                </a:cxnLst>
                <a:rect l="0" t="0" r="r" b="b"/>
                <a:pathLst>
                  <a:path w="19" h="109">
                    <a:moveTo>
                      <a:pt x="0" y="0"/>
                    </a:moveTo>
                    <a:cubicBezTo>
                      <a:pt x="6" y="0"/>
                      <a:pt x="12" y="0"/>
                      <a:pt x="19" y="0"/>
                    </a:cubicBezTo>
                    <a:cubicBezTo>
                      <a:pt x="19" y="36"/>
                      <a:pt x="19" y="72"/>
                      <a:pt x="19" y="109"/>
                    </a:cubicBezTo>
                    <a:cubicBezTo>
                      <a:pt x="13" y="109"/>
                      <a:pt x="7" y="109"/>
                      <a:pt x="0" y="109"/>
                    </a:cubicBezTo>
                    <a:cubicBezTo>
                      <a:pt x="0" y="73"/>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 name="Freeform 77">
                <a:extLst>
                  <a:ext uri="{FF2B5EF4-FFF2-40B4-BE49-F238E27FC236}">
                    <a16:creationId xmlns:a16="http://schemas.microsoft.com/office/drawing/2014/main" id="{9E18DD38-9D4F-044F-B3D3-63AED5377522}"/>
                  </a:ext>
                </a:extLst>
              </p:cNvPr>
              <p:cNvSpPr>
                <a:spLocks/>
              </p:cNvSpPr>
              <p:nvPr/>
            </p:nvSpPr>
            <p:spPr bwMode="auto">
              <a:xfrm>
                <a:off x="6211432" y="3028808"/>
                <a:ext cx="8789" cy="54201"/>
              </a:xfrm>
              <a:custGeom>
                <a:avLst/>
                <a:gdLst>
                  <a:gd name="T0" fmla="*/ 0 w 18"/>
                  <a:gd name="T1" fmla="*/ 0 h 111"/>
                  <a:gd name="T2" fmla="*/ 18 w 18"/>
                  <a:gd name="T3" fmla="*/ 0 h 111"/>
                  <a:gd name="T4" fmla="*/ 18 w 18"/>
                  <a:gd name="T5" fmla="*/ 109 h 111"/>
                  <a:gd name="T6" fmla="*/ 0 w 18"/>
                  <a:gd name="T7" fmla="*/ 111 h 111"/>
                  <a:gd name="T8" fmla="*/ 0 w 18"/>
                  <a:gd name="T9" fmla="*/ 0 h 111"/>
                </a:gdLst>
                <a:ahLst/>
                <a:cxnLst>
                  <a:cxn ang="0">
                    <a:pos x="T0" y="T1"/>
                  </a:cxn>
                  <a:cxn ang="0">
                    <a:pos x="T2" y="T3"/>
                  </a:cxn>
                  <a:cxn ang="0">
                    <a:pos x="T4" y="T5"/>
                  </a:cxn>
                  <a:cxn ang="0">
                    <a:pos x="T6" y="T7"/>
                  </a:cxn>
                  <a:cxn ang="0">
                    <a:pos x="T8" y="T9"/>
                  </a:cxn>
                </a:cxnLst>
                <a:rect l="0" t="0" r="r" b="b"/>
                <a:pathLst>
                  <a:path w="18" h="111">
                    <a:moveTo>
                      <a:pt x="0" y="0"/>
                    </a:moveTo>
                    <a:cubicBezTo>
                      <a:pt x="7" y="0"/>
                      <a:pt x="12" y="0"/>
                      <a:pt x="18" y="0"/>
                    </a:cubicBezTo>
                    <a:cubicBezTo>
                      <a:pt x="18" y="36"/>
                      <a:pt x="18" y="72"/>
                      <a:pt x="18" y="109"/>
                    </a:cubicBezTo>
                    <a:cubicBezTo>
                      <a:pt x="13" y="110"/>
                      <a:pt x="7" y="110"/>
                      <a:pt x="0" y="111"/>
                    </a:cubicBezTo>
                    <a:cubicBezTo>
                      <a:pt x="0" y="74"/>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0" name="Freeform 78">
                <a:extLst>
                  <a:ext uri="{FF2B5EF4-FFF2-40B4-BE49-F238E27FC236}">
                    <a16:creationId xmlns:a16="http://schemas.microsoft.com/office/drawing/2014/main" id="{86309465-243F-8F49-96B4-241A8DDDF668}"/>
                  </a:ext>
                </a:extLst>
              </p:cNvPr>
              <p:cNvSpPr>
                <a:spLocks/>
              </p:cNvSpPr>
              <p:nvPr/>
            </p:nvSpPr>
            <p:spPr bwMode="auto">
              <a:xfrm>
                <a:off x="6252449" y="3028808"/>
                <a:ext cx="8789" cy="54201"/>
              </a:xfrm>
              <a:custGeom>
                <a:avLst/>
                <a:gdLst>
                  <a:gd name="T0" fmla="*/ 18 w 18"/>
                  <a:gd name="T1" fmla="*/ 110 h 111"/>
                  <a:gd name="T2" fmla="*/ 0 w 18"/>
                  <a:gd name="T3" fmla="*/ 111 h 111"/>
                  <a:gd name="T4" fmla="*/ 0 w 18"/>
                  <a:gd name="T5" fmla="*/ 0 h 111"/>
                  <a:gd name="T6" fmla="*/ 18 w 18"/>
                  <a:gd name="T7" fmla="*/ 0 h 111"/>
                  <a:gd name="T8" fmla="*/ 18 w 18"/>
                  <a:gd name="T9" fmla="*/ 110 h 111"/>
                </a:gdLst>
                <a:ahLst/>
                <a:cxnLst>
                  <a:cxn ang="0">
                    <a:pos x="T0" y="T1"/>
                  </a:cxn>
                  <a:cxn ang="0">
                    <a:pos x="T2" y="T3"/>
                  </a:cxn>
                  <a:cxn ang="0">
                    <a:pos x="T4" y="T5"/>
                  </a:cxn>
                  <a:cxn ang="0">
                    <a:pos x="T6" y="T7"/>
                  </a:cxn>
                  <a:cxn ang="0">
                    <a:pos x="T8" y="T9"/>
                  </a:cxn>
                </a:cxnLst>
                <a:rect l="0" t="0" r="r" b="b"/>
                <a:pathLst>
                  <a:path w="18" h="111">
                    <a:moveTo>
                      <a:pt x="18" y="110"/>
                    </a:moveTo>
                    <a:cubicBezTo>
                      <a:pt x="12" y="110"/>
                      <a:pt x="7" y="110"/>
                      <a:pt x="0" y="111"/>
                    </a:cubicBezTo>
                    <a:cubicBezTo>
                      <a:pt x="0" y="74"/>
                      <a:pt x="0" y="38"/>
                      <a:pt x="0" y="0"/>
                    </a:cubicBezTo>
                    <a:cubicBezTo>
                      <a:pt x="6" y="0"/>
                      <a:pt x="11" y="0"/>
                      <a:pt x="18" y="0"/>
                    </a:cubicBezTo>
                    <a:cubicBezTo>
                      <a:pt x="18" y="36"/>
                      <a:pt x="18" y="72"/>
                      <a:pt x="18" y="1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1" name="Freeform 79">
                <a:extLst>
                  <a:ext uri="{FF2B5EF4-FFF2-40B4-BE49-F238E27FC236}">
                    <a16:creationId xmlns:a16="http://schemas.microsoft.com/office/drawing/2014/main" id="{1359DC9E-AF5E-714C-8AE4-701504C50CE4}"/>
                  </a:ext>
                </a:extLst>
              </p:cNvPr>
              <p:cNvSpPr>
                <a:spLocks/>
              </p:cNvSpPr>
              <p:nvPr/>
            </p:nvSpPr>
            <p:spPr bwMode="auto">
              <a:xfrm>
                <a:off x="6150493" y="3028515"/>
                <a:ext cx="8789" cy="53908"/>
              </a:xfrm>
              <a:custGeom>
                <a:avLst/>
                <a:gdLst>
                  <a:gd name="T0" fmla="*/ 18 w 18"/>
                  <a:gd name="T1" fmla="*/ 111 h 111"/>
                  <a:gd name="T2" fmla="*/ 0 w 18"/>
                  <a:gd name="T3" fmla="*/ 111 h 111"/>
                  <a:gd name="T4" fmla="*/ 0 w 18"/>
                  <a:gd name="T5" fmla="*/ 1 h 111"/>
                  <a:gd name="T6" fmla="*/ 18 w 18"/>
                  <a:gd name="T7" fmla="*/ 0 h 111"/>
                  <a:gd name="T8" fmla="*/ 18 w 18"/>
                  <a:gd name="T9" fmla="*/ 111 h 111"/>
                </a:gdLst>
                <a:ahLst/>
                <a:cxnLst>
                  <a:cxn ang="0">
                    <a:pos x="T0" y="T1"/>
                  </a:cxn>
                  <a:cxn ang="0">
                    <a:pos x="T2" y="T3"/>
                  </a:cxn>
                  <a:cxn ang="0">
                    <a:pos x="T4" y="T5"/>
                  </a:cxn>
                  <a:cxn ang="0">
                    <a:pos x="T6" y="T7"/>
                  </a:cxn>
                  <a:cxn ang="0">
                    <a:pos x="T8" y="T9"/>
                  </a:cxn>
                </a:cxnLst>
                <a:rect l="0" t="0" r="r" b="b"/>
                <a:pathLst>
                  <a:path w="18" h="111">
                    <a:moveTo>
                      <a:pt x="18" y="111"/>
                    </a:moveTo>
                    <a:cubicBezTo>
                      <a:pt x="12" y="111"/>
                      <a:pt x="7" y="111"/>
                      <a:pt x="0" y="111"/>
                    </a:cubicBezTo>
                    <a:cubicBezTo>
                      <a:pt x="0" y="74"/>
                      <a:pt x="0" y="39"/>
                      <a:pt x="0" y="1"/>
                    </a:cubicBezTo>
                    <a:cubicBezTo>
                      <a:pt x="6" y="1"/>
                      <a:pt x="11" y="0"/>
                      <a:pt x="18" y="0"/>
                    </a:cubicBezTo>
                    <a:cubicBezTo>
                      <a:pt x="18" y="37"/>
                      <a:pt x="18" y="73"/>
                      <a:pt x="18"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2" name="Freeform 80">
                <a:extLst>
                  <a:ext uri="{FF2B5EF4-FFF2-40B4-BE49-F238E27FC236}">
                    <a16:creationId xmlns:a16="http://schemas.microsoft.com/office/drawing/2014/main" id="{DC483D5C-1D5F-1244-AE2F-77FBC4C6DB2E}"/>
                  </a:ext>
                </a:extLst>
              </p:cNvPr>
              <p:cNvSpPr>
                <a:spLocks/>
              </p:cNvSpPr>
              <p:nvPr/>
            </p:nvSpPr>
            <p:spPr bwMode="auto">
              <a:xfrm>
                <a:off x="6129985" y="3028808"/>
                <a:ext cx="8789" cy="53322"/>
              </a:xfrm>
              <a:custGeom>
                <a:avLst/>
                <a:gdLst>
                  <a:gd name="T0" fmla="*/ 0 w 18"/>
                  <a:gd name="T1" fmla="*/ 0 h 109"/>
                  <a:gd name="T2" fmla="*/ 18 w 18"/>
                  <a:gd name="T3" fmla="*/ 0 h 109"/>
                  <a:gd name="T4" fmla="*/ 18 w 18"/>
                  <a:gd name="T5" fmla="*/ 109 h 109"/>
                  <a:gd name="T6" fmla="*/ 0 w 18"/>
                  <a:gd name="T7" fmla="*/ 109 h 109"/>
                  <a:gd name="T8" fmla="*/ 0 w 18"/>
                  <a:gd name="T9" fmla="*/ 0 h 109"/>
                </a:gdLst>
                <a:ahLst/>
                <a:cxnLst>
                  <a:cxn ang="0">
                    <a:pos x="T0" y="T1"/>
                  </a:cxn>
                  <a:cxn ang="0">
                    <a:pos x="T2" y="T3"/>
                  </a:cxn>
                  <a:cxn ang="0">
                    <a:pos x="T4" y="T5"/>
                  </a:cxn>
                  <a:cxn ang="0">
                    <a:pos x="T6" y="T7"/>
                  </a:cxn>
                  <a:cxn ang="0">
                    <a:pos x="T8" y="T9"/>
                  </a:cxn>
                </a:cxnLst>
                <a:rect l="0" t="0" r="r" b="b"/>
                <a:pathLst>
                  <a:path w="18" h="109">
                    <a:moveTo>
                      <a:pt x="0" y="0"/>
                    </a:moveTo>
                    <a:cubicBezTo>
                      <a:pt x="6" y="0"/>
                      <a:pt x="11" y="0"/>
                      <a:pt x="18" y="0"/>
                    </a:cubicBezTo>
                    <a:cubicBezTo>
                      <a:pt x="18" y="36"/>
                      <a:pt x="18" y="72"/>
                      <a:pt x="18" y="109"/>
                    </a:cubicBezTo>
                    <a:cubicBezTo>
                      <a:pt x="12" y="109"/>
                      <a:pt x="6" y="109"/>
                      <a:pt x="0" y="109"/>
                    </a:cubicBezTo>
                    <a:cubicBezTo>
                      <a:pt x="0" y="73"/>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3" name="Freeform 81">
                <a:extLst>
                  <a:ext uri="{FF2B5EF4-FFF2-40B4-BE49-F238E27FC236}">
                    <a16:creationId xmlns:a16="http://schemas.microsoft.com/office/drawing/2014/main" id="{F0968D11-E79F-034C-BDDF-6EC0F314F427}"/>
                  </a:ext>
                </a:extLst>
              </p:cNvPr>
              <p:cNvSpPr>
                <a:spLocks/>
              </p:cNvSpPr>
              <p:nvPr/>
            </p:nvSpPr>
            <p:spPr bwMode="auto">
              <a:xfrm>
                <a:off x="6110063" y="3028515"/>
                <a:ext cx="8789" cy="54493"/>
              </a:xfrm>
              <a:custGeom>
                <a:avLst/>
                <a:gdLst>
                  <a:gd name="T0" fmla="*/ 0 w 18"/>
                  <a:gd name="T1" fmla="*/ 112 h 112"/>
                  <a:gd name="T2" fmla="*/ 0 w 18"/>
                  <a:gd name="T3" fmla="*/ 1 h 112"/>
                  <a:gd name="T4" fmla="*/ 18 w 18"/>
                  <a:gd name="T5" fmla="*/ 0 h 112"/>
                  <a:gd name="T6" fmla="*/ 18 w 18"/>
                  <a:gd name="T7" fmla="*/ 110 h 112"/>
                  <a:gd name="T8" fmla="*/ 0 w 18"/>
                  <a:gd name="T9" fmla="*/ 112 h 112"/>
                </a:gdLst>
                <a:ahLst/>
                <a:cxnLst>
                  <a:cxn ang="0">
                    <a:pos x="T0" y="T1"/>
                  </a:cxn>
                  <a:cxn ang="0">
                    <a:pos x="T2" y="T3"/>
                  </a:cxn>
                  <a:cxn ang="0">
                    <a:pos x="T4" y="T5"/>
                  </a:cxn>
                  <a:cxn ang="0">
                    <a:pos x="T6" y="T7"/>
                  </a:cxn>
                  <a:cxn ang="0">
                    <a:pos x="T8" y="T9"/>
                  </a:cxn>
                </a:cxnLst>
                <a:rect l="0" t="0" r="r" b="b"/>
                <a:pathLst>
                  <a:path w="18" h="112">
                    <a:moveTo>
                      <a:pt x="0" y="112"/>
                    </a:moveTo>
                    <a:cubicBezTo>
                      <a:pt x="0" y="74"/>
                      <a:pt x="0" y="38"/>
                      <a:pt x="0" y="1"/>
                    </a:cubicBezTo>
                    <a:cubicBezTo>
                      <a:pt x="5" y="1"/>
                      <a:pt x="11" y="1"/>
                      <a:pt x="18" y="0"/>
                    </a:cubicBezTo>
                    <a:cubicBezTo>
                      <a:pt x="18" y="37"/>
                      <a:pt x="18" y="73"/>
                      <a:pt x="18" y="110"/>
                    </a:cubicBezTo>
                    <a:cubicBezTo>
                      <a:pt x="13" y="111"/>
                      <a:pt x="7" y="111"/>
                      <a:pt x="0" y="1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4" name="Freeform 82">
                <a:extLst>
                  <a:ext uri="{FF2B5EF4-FFF2-40B4-BE49-F238E27FC236}">
                    <a16:creationId xmlns:a16="http://schemas.microsoft.com/office/drawing/2014/main" id="{12892CBF-D466-F04E-B3D2-2B3AF7279CE3}"/>
                  </a:ext>
                </a:extLst>
              </p:cNvPr>
              <p:cNvSpPr>
                <a:spLocks/>
              </p:cNvSpPr>
              <p:nvPr/>
            </p:nvSpPr>
            <p:spPr bwMode="auto">
              <a:xfrm>
                <a:off x="6069339" y="3028808"/>
                <a:ext cx="8496" cy="54201"/>
              </a:xfrm>
              <a:custGeom>
                <a:avLst/>
                <a:gdLst>
                  <a:gd name="T0" fmla="*/ 0 w 18"/>
                  <a:gd name="T1" fmla="*/ 0 h 111"/>
                  <a:gd name="T2" fmla="*/ 18 w 18"/>
                  <a:gd name="T3" fmla="*/ 0 h 111"/>
                  <a:gd name="T4" fmla="*/ 18 w 18"/>
                  <a:gd name="T5" fmla="*/ 109 h 111"/>
                  <a:gd name="T6" fmla="*/ 0 w 18"/>
                  <a:gd name="T7" fmla="*/ 111 h 111"/>
                  <a:gd name="T8" fmla="*/ 0 w 18"/>
                  <a:gd name="T9" fmla="*/ 0 h 111"/>
                </a:gdLst>
                <a:ahLst/>
                <a:cxnLst>
                  <a:cxn ang="0">
                    <a:pos x="T0" y="T1"/>
                  </a:cxn>
                  <a:cxn ang="0">
                    <a:pos x="T2" y="T3"/>
                  </a:cxn>
                  <a:cxn ang="0">
                    <a:pos x="T4" y="T5"/>
                  </a:cxn>
                  <a:cxn ang="0">
                    <a:pos x="T6" y="T7"/>
                  </a:cxn>
                  <a:cxn ang="0">
                    <a:pos x="T8" y="T9"/>
                  </a:cxn>
                </a:cxnLst>
                <a:rect l="0" t="0" r="r" b="b"/>
                <a:pathLst>
                  <a:path w="18" h="111">
                    <a:moveTo>
                      <a:pt x="0" y="0"/>
                    </a:moveTo>
                    <a:cubicBezTo>
                      <a:pt x="6" y="0"/>
                      <a:pt x="12" y="0"/>
                      <a:pt x="18" y="0"/>
                    </a:cubicBezTo>
                    <a:cubicBezTo>
                      <a:pt x="18" y="37"/>
                      <a:pt x="18" y="72"/>
                      <a:pt x="18" y="109"/>
                    </a:cubicBezTo>
                    <a:cubicBezTo>
                      <a:pt x="13" y="110"/>
                      <a:pt x="7" y="110"/>
                      <a:pt x="0" y="111"/>
                    </a:cubicBezTo>
                    <a:cubicBezTo>
                      <a:pt x="0" y="73"/>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5" name="Freeform 83">
                <a:extLst>
                  <a:ext uri="{FF2B5EF4-FFF2-40B4-BE49-F238E27FC236}">
                    <a16:creationId xmlns:a16="http://schemas.microsoft.com/office/drawing/2014/main" id="{84C84DFD-2747-0846-9E10-61483684C031}"/>
                  </a:ext>
                </a:extLst>
              </p:cNvPr>
              <p:cNvSpPr>
                <a:spLocks/>
              </p:cNvSpPr>
              <p:nvPr/>
            </p:nvSpPr>
            <p:spPr bwMode="auto">
              <a:xfrm>
                <a:off x="6028323" y="3028808"/>
                <a:ext cx="8789" cy="53615"/>
              </a:xfrm>
              <a:custGeom>
                <a:avLst/>
                <a:gdLst>
                  <a:gd name="T0" fmla="*/ 0 w 18"/>
                  <a:gd name="T1" fmla="*/ 0 h 110"/>
                  <a:gd name="T2" fmla="*/ 18 w 18"/>
                  <a:gd name="T3" fmla="*/ 0 h 110"/>
                  <a:gd name="T4" fmla="*/ 18 w 18"/>
                  <a:gd name="T5" fmla="*/ 110 h 110"/>
                  <a:gd name="T6" fmla="*/ 0 w 18"/>
                  <a:gd name="T7" fmla="*/ 110 h 110"/>
                  <a:gd name="T8" fmla="*/ 0 w 18"/>
                  <a:gd name="T9" fmla="*/ 0 h 110"/>
                </a:gdLst>
                <a:ahLst/>
                <a:cxnLst>
                  <a:cxn ang="0">
                    <a:pos x="T0" y="T1"/>
                  </a:cxn>
                  <a:cxn ang="0">
                    <a:pos x="T2" y="T3"/>
                  </a:cxn>
                  <a:cxn ang="0">
                    <a:pos x="T4" y="T5"/>
                  </a:cxn>
                  <a:cxn ang="0">
                    <a:pos x="T6" y="T7"/>
                  </a:cxn>
                  <a:cxn ang="0">
                    <a:pos x="T8" y="T9"/>
                  </a:cxn>
                </a:cxnLst>
                <a:rect l="0" t="0" r="r" b="b"/>
                <a:pathLst>
                  <a:path w="18" h="110">
                    <a:moveTo>
                      <a:pt x="0" y="0"/>
                    </a:moveTo>
                    <a:cubicBezTo>
                      <a:pt x="7" y="0"/>
                      <a:pt x="12" y="0"/>
                      <a:pt x="18" y="0"/>
                    </a:cubicBezTo>
                    <a:cubicBezTo>
                      <a:pt x="18" y="37"/>
                      <a:pt x="18" y="73"/>
                      <a:pt x="18" y="110"/>
                    </a:cubicBezTo>
                    <a:cubicBezTo>
                      <a:pt x="12" y="110"/>
                      <a:pt x="6" y="110"/>
                      <a:pt x="0" y="110"/>
                    </a:cubicBezTo>
                    <a:cubicBezTo>
                      <a:pt x="0" y="73"/>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6" name="Freeform 84">
                <a:extLst>
                  <a:ext uri="{FF2B5EF4-FFF2-40B4-BE49-F238E27FC236}">
                    <a16:creationId xmlns:a16="http://schemas.microsoft.com/office/drawing/2014/main" id="{A798F02C-A30E-234C-B9C8-0DCCEC20D251}"/>
                  </a:ext>
                </a:extLst>
              </p:cNvPr>
              <p:cNvSpPr>
                <a:spLocks/>
              </p:cNvSpPr>
              <p:nvPr/>
            </p:nvSpPr>
            <p:spPr bwMode="auto">
              <a:xfrm>
                <a:off x="6008400" y="3027344"/>
                <a:ext cx="9668" cy="56544"/>
              </a:xfrm>
              <a:custGeom>
                <a:avLst/>
                <a:gdLst>
                  <a:gd name="T0" fmla="*/ 0 w 20"/>
                  <a:gd name="T1" fmla="*/ 3 h 116"/>
                  <a:gd name="T2" fmla="*/ 20 w 20"/>
                  <a:gd name="T3" fmla="*/ 17 h 116"/>
                  <a:gd name="T4" fmla="*/ 20 w 20"/>
                  <a:gd name="T5" fmla="*/ 99 h 116"/>
                  <a:gd name="T6" fmla="*/ 0 w 20"/>
                  <a:gd name="T7" fmla="*/ 113 h 116"/>
                  <a:gd name="T8" fmla="*/ 0 w 20"/>
                  <a:gd name="T9" fmla="*/ 3 h 116"/>
                </a:gdLst>
                <a:ahLst/>
                <a:cxnLst>
                  <a:cxn ang="0">
                    <a:pos x="T0" y="T1"/>
                  </a:cxn>
                  <a:cxn ang="0">
                    <a:pos x="T2" y="T3"/>
                  </a:cxn>
                  <a:cxn ang="0">
                    <a:pos x="T4" y="T5"/>
                  </a:cxn>
                  <a:cxn ang="0">
                    <a:pos x="T6" y="T7"/>
                  </a:cxn>
                  <a:cxn ang="0">
                    <a:pos x="T8" y="T9"/>
                  </a:cxn>
                </a:cxnLst>
                <a:rect l="0" t="0" r="r" b="b"/>
                <a:pathLst>
                  <a:path w="20" h="116">
                    <a:moveTo>
                      <a:pt x="0" y="3"/>
                    </a:moveTo>
                    <a:cubicBezTo>
                      <a:pt x="14" y="0"/>
                      <a:pt x="20" y="2"/>
                      <a:pt x="20" y="17"/>
                    </a:cubicBezTo>
                    <a:cubicBezTo>
                      <a:pt x="19" y="44"/>
                      <a:pt x="19" y="71"/>
                      <a:pt x="20" y="99"/>
                    </a:cubicBezTo>
                    <a:cubicBezTo>
                      <a:pt x="20" y="113"/>
                      <a:pt x="14" y="116"/>
                      <a:pt x="0" y="113"/>
                    </a:cubicBezTo>
                    <a:cubicBezTo>
                      <a:pt x="0" y="77"/>
                      <a:pt x="0" y="41"/>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7" name="Freeform 85">
                <a:extLst>
                  <a:ext uri="{FF2B5EF4-FFF2-40B4-BE49-F238E27FC236}">
                    <a16:creationId xmlns:a16="http://schemas.microsoft.com/office/drawing/2014/main" id="{DBF46C24-0651-2942-8C2F-5F4D58A1B024}"/>
                  </a:ext>
                </a:extLst>
              </p:cNvPr>
              <p:cNvSpPr>
                <a:spLocks/>
              </p:cNvSpPr>
              <p:nvPr/>
            </p:nvSpPr>
            <p:spPr bwMode="auto">
              <a:xfrm>
                <a:off x="5987892" y="3028808"/>
                <a:ext cx="8789" cy="53615"/>
              </a:xfrm>
              <a:custGeom>
                <a:avLst/>
                <a:gdLst>
                  <a:gd name="T0" fmla="*/ 18 w 18"/>
                  <a:gd name="T1" fmla="*/ 110 h 110"/>
                  <a:gd name="T2" fmla="*/ 0 w 18"/>
                  <a:gd name="T3" fmla="*/ 110 h 110"/>
                  <a:gd name="T4" fmla="*/ 0 w 18"/>
                  <a:gd name="T5" fmla="*/ 0 h 110"/>
                  <a:gd name="T6" fmla="*/ 18 w 18"/>
                  <a:gd name="T7" fmla="*/ 0 h 110"/>
                  <a:gd name="T8" fmla="*/ 18 w 18"/>
                  <a:gd name="T9" fmla="*/ 110 h 110"/>
                </a:gdLst>
                <a:ahLst/>
                <a:cxnLst>
                  <a:cxn ang="0">
                    <a:pos x="T0" y="T1"/>
                  </a:cxn>
                  <a:cxn ang="0">
                    <a:pos x="T2" y="T3"/>
                  </a:cxn>
                  <a:cxn ang="0">
                    <a:pos x="T4" y="T5"/>
                  </a:cxn>
                  <a:cxn ang="0">
                    <a:pos x="T6" y="T7"/>
                  </a:cxn>
                  <a:cxn ang="0">
                    <a:pos x="T8" y="T9"/>
                  </a:cxn>
                </a:cxnLst>
                <a:rect l="0" t="0" r="r" b="b"/>
                <a:pathLst>
                  <a:path w="18" h="110">
                    <a:moveTo>
                      <a:pt x="18" y="110"/>
                    </a:moveTo>
                    <a:cubicBezTo>
                      <a:pt x="11" y="110"/>
                      <a:pt x="6" y="110"/>
                      <a:pt x="0" y="110"/>
                    </a:cubicBezTo>
                    <a:cubicBezTo>
                      <a:pt x="0" y="73"/>
                      <a:pt x="0" y="37"/>
                      <a:pt x="0" y="0"/>
                    </a:cubicBezTo>
                    <a:cubicBezTo>
                      <a:pt x="6" y="0"/>
                      <a:pt x="12" y="0"/>
                      <a:pt x="18" y="0"/>
                    </a:cubicBezTo>
                    <a:cubicBezTo>
                      <a:pt x="18" y="37"/>
                      <a:pt x="18" y="72"/>
                      <a:pt x="18" y="1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8" name="Freeform 86">
                <a:extLst>
                  <a:ext uri="{FF2B5EF4-FFF2-40B4-BE49-F238E27FC236}">
                    <a16:creationId xmlns:a16="http://schemas.microsoft.com/office/drawing/2014/main" id="{A76B3A8F-4C35-1244-A855-A5D7A68649AB}"/>
                  </a:ext>
                </a:extLst>
              </p:cNvPr>
              <p:cNvSpPr>
                <a:spLocks/>
              </p:cNvSpPr>
              <p:nvPr/>
            </p:nvSpPr>
            <p:spPr bwMode="auto">
              <a:xfrm>
                <a:off x="5967970" y="3028515"/>
                <a:ext cx="8789" cy="53908"/>
              </a:xfrm>
              <a:custGeom>
                <a:avLst/>
                <a:gdLst>
                  <a:gd name="T0" fmla="*/ 18 w 18"/>
                  <a:gd name="T1" fmla="*/ 111 h 111"/>
                  <a:gd name="T2" fmla="*/ 0 w 18"/>
                  <a:gd name="T3" fmla="*/ 111 h 111"/>
                  <a:gd name="T4" fmla="*/ 0 w 18"/>
                  <a:gd name="T5" fmla="*/ 1 h 111"/>
                  <a:gd name="T6" fmla="*/ 18 w 18"/>
                  <a:gd name="T7" fmla="*/ 0 h 111"/>
                  <a:gd name="T8" fmla="*/ 18 w 18"/>
                  <a:gd name="T9" fmla="*/ 111 h 111"/>
                </a:gdLst>
                <a:ahLst/>
                <a:cxnLst>
                  <a:cxn ang="0">
                    <a:pos x="T0" y="T1"/>
                  </a:cxn>
                  <a:cxn ang="0">
                    <a:pos x="T2" y="T3"/>
                  </a:cxn>
                  <a:cxn ang="0">
                    <a:pos x="T4" y="T5"/>
                  </a:cxn>
                  <a:cxn ang="0">
                    <a:pos x="T6" y="T7"/>
                  </a:cxn>
                  <a:cxn ang="0">
                    <a:pos x="T8" y="T9"/>
                  </a:cxn>
                </a:cxnLst>
                <a:rect l="0" t="0" r="r" b="b"/>
                <a:pathLst>
                  <a:path w="18" h="111">
                    <a:moveTo>
                      <a:pt x="18" y="111"/>
                    </a:moveTo>
                    <a:cubicBezTo>
                      <a:pt x="12" y="111"/>
                      <a:pt x="6" y="111"/>
                      <a:pt x="0" y="111"/>
                    </a:cubicBezTo>
                    <a:cubicBezTo>
                      <a:pt x="0" y="74"/>
                      <a:pt x="0" y="39"/>
                      <a:pt x="0" y="1"/>
                    </a:cubicBezTo>
                    <a:cubicBezTo>
                      <a:pt x="5" y="1"/>
                      <a:pt x="11" y="0"/>
                      <a:pt x="18" y="0"/>
                    </a:cubicBezTo>
                    <a:cubicBezTo>
                      <a:pt x="18" y="37"/>
                      <a:pt x="18" y="72"/>
                      <a:pt x="18"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9" name="Freeform 87">
                <a:extLst>
                  <a:ext uri="{FF2B5EF4-FFF2-40B4-BE49-F238E27FC236}">
                    <a16:creationId xmlns:a16="http://schemas.microsoft.com/office/drawing/2014/main" id="{65CCB8AE-4132-9843-B1C1-F99030AA2897}"/>
                  </a:ext>
                </a:extLst>
              </p:cNvPr>
              <p:cNvSpPr>
                <a:spLocks/>
              </p:cNvSpPr>
              <p:nvPr/>
            </p:nvSpPr>
            <p:spPr bwMode="auto">
              <a:xfrm>
                <a:off x="5926953" y="3028808"/>
                <a:ext cx="8789" cy="53322"/>
              </a:xfrm>
              <a:custGeom>
                <a:avLst/>
                <a:gdLst>
                  <a:gd name="T0" fmla="*/ 0 w 18"/>
                  <a:gd name="T1" fmla="*/ 0 h 109"/>
                  <a:gd name="T2" fmla="*/ 18 w 18"/>
                  <a:gd name="T3" fmla="*/ 0 h 109"/>
                  <a:gd name="T4" fmla="*/ 18 w 18"/>
                  <a:gd name="T5" fmla="*/ 109 h 109"/>
                  <a:gd name="T6" fmla="*/ 0 w 18"/>
                  <a:gd name="T7" fmla="*/ 109 h 109"/>
                  <a:gd name="T8" fmla="*/ 0 w 18"/>
                  <a:gd name="T9" fmla="*/ 0 h 109"/>
                </a:gdLst>
                <a:ahLst/>
                <a:cxnLst>
                  <a:cxn ang="0">
                    <a:pos x="T0" y="T1"/>
                  </a:cxn>
                  <a:cxn ang="0">
                    <a:pos x="T2" y="T3"/>
                  </a:cxn>
                  <a:cxn ang="0">
                    <a:pos x="T4" y="T5"/>
                  </a:cxn>
                  <a:cxn ang="0">
                    <a:pos x="T6" y="T7"/>
                  </a:cxn>
                  <a:cxn ang="0">
                    <a:pos x="T8" y="T9"/>
                  </a:cxn>
                </a:cxnLst>
                <a:rect l="0" t="0" r="r" b="b"/>
                <a:pathLst>
                  <a:path w="18" h="109">
                    <a:moveTo>
                      <a:pt x="0" y="0"/>
                    </a:moveTo>
                    <a:cubicBezTo>
                      <a:pt x="6" y="0"/>
                      <a:pt x="11" y="0"/>
                      <a:pt x="18" y="0"/>
                    </a:cubicBezTo>
                    <a:cubicBezTo>
                      <a:pt x="18" y="36"/>
                      <a:pt x="18" y="72"/>
                      <a:pt x="18" y="109"/>
                    </a:cubicBezTo>
                    <a:cubicBezTo>
                      <a:pt x="12" y="109"/>
                      <a:pt x="6" y="109"/>
                      <a:pt x="0" y="109"/>
                    </a:cubicBezTo>
                    <a:cubicBezTo>
                      <a:pt x="0" y="74"/>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0" name="Freeform 88">
                <a:extLst>
                  <a:ext uri="{FF2B5EF4-FFF2-40B4-BE49-F238E27FC236}">
                    <a16:creationId xmlns:a16="http://schemas.microsoft.com/office/drawing/2014/main" id="{38F1EEFB-28A1-3846-9D4D-2436D4DF8FEA}"/>
                  </a:ext>
                </a:extLst>
              </p:cNvPr>
              <p:cNvSpPr>
                <a:spLocks/>
              </p:cNvSpPr>
              <p:nvPr/>
            </p:nvSpPr>
            <p:spPr bwMode="auto">
              <a:xfrm>
                <a:off x="6170416" y="3028808"/>
                <a:ext cx="8789" cy="53615"/>
              </a:xfrm>
              <a:custGeom>
                <a:avLst/>
                <a:gdLst>
                  <a:gd name="T0" fmla="*/ 0 w 18"/>
                  <a:gd name="T1" fmla="*/ 0 h 110"/>
                  <a:gd name="T2" fmla="*/ 18 w 18"/>
                  <a:gd name="T3" fmla="*/ 0 h 110"/>
                  <a:gd name="T4" fmla="*/ 18 w 18"/>
                  <a:gd name="T5" fmla="*/ 110 h 110"/>
                  <a:gd name="T6" fmla="*/ 0 w 18"/>
                  <a:gd name="T7" fmla="*/ 110 h 110"/>
                  <a:gd name="T8" fmla="*/ 0 w 18"/>
                  <a:gd name="T9" fmla="*/ 0 h 110"/>
                </a:gdLst>
                <a:ahLst/>
                <a:cxnLst>
                  <a:cxn ang="0">
                    <a:pos x="T0" y="T1"/>
                  </a:cxn>
                  <a:cxn ang="0">
                    <a:pos x="T2" y="T3"/>
                  </a:cxn>
                  <a:cxn ang="0">
                    <a:pos x="T4" y="T5"/>
                  </a:cxn>
                  <a:cxn ang="0">
                    <a:pos x="T6" y="T7"/>
                  </a:cxn>
                  <a:cxn ang="0">
                    <a:pos x="T8" y="T9"/>
                  </a:cxn>
                </a:cxnLst>
                <a:rect l="0" t="0" r="r" b="b"/>
                <a:pathLst>
                  <a:path w="18" h="110">
                    <a:moveTo>
                      <a:pt x="0" y="0"/>
                    </a:moveTo>
                    <a:cubicBezTo>
                      <a:pt x="7" y="0"/>
                      <a:pt x="12" y="0"/>
                      <a:pt x="18" y="0"/>
                    </a:cubicBezTo>
                    <a:cubicBezTo>
                      <a:pt x="18" y="36"/>
                      <a:pt x="18" y="72"/>
                      <a:pt x="18" y="110"/>
                    </a:cubicBezTo>
                    <a:cubicBezTo>
                      <a:pt x="13" y="110"/>
                      <a:pt x="7" y="110"/>
                      <a:pt x="0" y="110"/>
                    </a:cubicBezTo>
                    <a:cubicBezTo>
                      <a:pt x="0" y="73"/>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1" name="Freeform 89">
                <a:extLst>
                  <a:ext uri="{FF2B5EF4-FFF2-40B4-BE49-F238E27FC236}">
                    <a16:creationId xmlns:a16="http://schemas.microsoft.com/office/drawing/2014/main" id="{AE4A844E-93A6-E04D-BCDE-8839FE6F5AA6}"/>
                  </a:ext>
                </a:extLst>
              </p:cNvPr>
              <p:cNvSpPr>
                <a:spLocks/>
              </p:cNvSpPr>
              <p:nvPr/>
            </p:nvSpPr>
            <p:spPr bwMode="auto">
              <a:xfrm>
                <a:off x="6271785" y="3028515"/>
                <a:ext cx="9375" cy="53908"/>
              </a:xfrm>
              <a:custGeom>
                <a:avLst/>
                <a:gdLst>
                  <a:gd name="T0" fmla="*/ 19 w 19"/>
                  <a:gd name="T1" fmla="*/ 111 h 111"/>
                  <a:gd name="T2" fmla="*/ 0 w 19"/>
                  <a:gd name="T3" fmla="*/ 111 h 111"/>
                  <a:gd name="T4" fmla="*/ 0 w 19"/>
                  <a:gd name="T5" fmla="*/ 1 h 111"/>
                  <a:gd name="T6" fmla="*/ 19 w 19"/>
                  <a:gd name="T7" fmla="*/ 0 h 111"/>
                  <a:gd name="T8" fmla="*/ 19 w 19"/>
                  <a:gd name="T9" fmla="*/ 111 h 111"/>
                </a:gdLst>
                <a:ahLst/>
                <a:cxnLst>
                  <a:cxn ang="0">
                    <a:pos x="T0" y="T1"/>
                  </a:cxn>
                  <a:cxn ang="0">
                    <a:pos x="T2" y="T3"/>
                  </a:cxn>
                  <a:cxn ang="0">
                    <a:pos x="T4" y="T5"/>
                  </a:cxn>
                  <a:cxn ang="0">
                    <a:pos x="T6" y="T7"/>
                  </a:cxn>
                  <a:cxn ang="0">
                    <a:pos x="T8" y="T9"/>
                  </a:cxn>
                </a:cxnLst>
                <a:rect l="0" t="0" r="r" b="b"/>
                <a:pathLst>
                  <a:path w="19" h="111">
                    <a:moveTo>
                      <a:pt x="19" y="111"/>
                    </a:moveTo>
                    <a:cubicBezTo>
                      <a:pt x="12" y="111"/>
                      <a:pt x="7" y="111"/>
                      <a:pt x="0" y="111"/>
                    </a:cubicBezTo>
                    <a:cubicBezTo>
                      <a:pt x="0" y="74"/>
                      <a:pt x="0" y="38"/>
                      <a:pt x="0" y="1"/>
                    </a:cubicBezTo>
                    <a:cubicBezTo>
                      <a:pt x="7" y="1"/>
                      <a:pt x="12" y="1"/>
                      <a:pt x="19" y="0"/>
                    </a:cubicBezTo>
                    <a:cubicBezTo>
                      <a:pt x="19" y="38"/>
                      <a:pt x="19" y="74"/>
                      <a:pt x="19"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spTree>
    <p:extLst>
      <p:ext uri="{BB962C8B-B14F-4D97-AF65-F5344CB8AC3E}">
        <p14:creationId xmlns:p14="http://schemas.microsoft.com/office/powerpoint/2010/main" val="23936066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矩形 37">
            <a:extLst>
              <a:ext uri="{FF2B5EF4-FFF2-40B4-BE49-F238E27FC236}">
                <a16:creationId xmlns:a16="http://schemas.microsoft.com/office/drawing/2014/main" id="{F493E34E-9E78-C94D-9C1E-0AD16EB1D936}"/>
              </a:ext>
            </a:extLst>
          </p:cNvPr>
          <p:cNvSpPr/>
          <p:nvPr/>
        </p:nvSpPr>
        <p:spPr>
          <a:xfrm>
            <a:off x="0" y="-27940"/>
            <a:ext cx="1814830" cy="6885940"/>
          </a:xfrm>
          <a:prstGeom prst="rect">
            <a:avLst/>
          </a:prstGeom>
          <a:solidFill>
            <a:srgbClr val="1B51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7" name="矩形 36">
            <a:extLst>
              <a:ext uri="{FF2B5EF4-FFF2-40B4-BE49-F238E27FC236}">
                <a16:creationId xmlns:a16="http://schemas.microsoft.com/office/drawing/2014/main" id="{8E7EE05C-5A00-284A-A584-AD34FBDDC4CA}"/>
              </a:ext>
            </a:extLst>
          </p:cNvPr>
          <p:cNvSpPr/>
          <p:nvPr/>
        </p:nvSpPr>
        <p:spPr>
          <a:xfrm>
            <a:off x="2846943" y="571152"/>
            <a:ext cx="115099" cy="228898"/>
          </a:xfrm>
          <a:prstGeom prst="rect">
            <a:avLst/>
          </a:prstGeom>
        </p:spPr>
        <p:txBody>
          <a:bodyPr wrap="none">
            <a:spAutoFit/>
          </a:bodyPr>
          <a:lstStyle/>
          <a:p>
            <a:endParaRPr lang="zh-CN" altLang="en-US" sz="1200" dirty="0">
              <a:solidFill>
                <a:schemeClr val="bg1">
                  <a:lumMod val="65000"/>
                </a:schemeClr>
              </a:solidFill>
              <a:latin typeface="思源黑体 CN Medium" panose="020B0600000000000000" charset="-122"/>
              <a:ea typeface="思源黑体 CN Medium" panose="020B0600000000000000" charset="-122"/>
            </a:endParaRPr>
          </a:p>
        </p:txBody>
      </p:sp>
      <p:sp>
        <p:nvSpPr>
          <p:cNvPr id="40" name="矩形 39">
            <a:extLst>
              <a:ext uri="{FF2B5EF4-FFF2-40B4-BE49-F238E27FC236}">
                <a16:creationId xmlns:a16="http://schemas.microsoft.com/office/drawing/2014/main" id="{9AE99A2A-82A6-7A43-A1D0-0AD405055D95}"/>
              </a:ext>
            </a:extLst>
          </p:cNvPr>
          <p:cNvSpPr/>
          <p:nvPr/>
        </p:nvSpPr>
        <p:spPr>
          <a:xfrm>
            <a:off x="-4271" y="1988669"/>
            <a:ext cx="1814830" cy="894229"/>
          </a:xfrm>
          <a:prstGeom prst="rect">
            <a:avLst/>
          </a:prstGeom>
          <a:solidFill>
            <a:srgbClr val="1B5187"/>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1"/>
                </a:solidFill>
              </a:rPr>
              <a:t>研究背景与意义</a:t>
            </a:r>
          </a:p>
        </p:txBody>
      </p:sp>
      <p:sp>
        <p:nvSpPr>
          <p:cNvPr id="47" name="矩形 46">
            <a:extLst>
              <a:ext uri="{FF2B5EF4-FFF2-40B4-BE49-F238E27FC236}">
                <a16:creationId xmlns:a16="http://schemas.microsoft.com/office/drawing/2014/main" id="{61390A2D-6723-4847-A3B1-E9BFCF1998FE}"/>
              </a:ext>
            </a:extLst>
          </p:cNvPr>
          <p:cNvSpPr/>
          <p:nvPr/>
        </p:nvSpPr>
        <p:spPr>
          <a:xfrm>
            <a:off x="0" y="2891241"/>
            <a:ext cx="1814830" cy="894229"/>
          </a:xfrm>
          <a:prstGeom prst="rect">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1B5187"/>
                </a:solidFill>
              </a:rPr>
              <a:t>研究内容与过程</a:t>
            </a:r>
          </a:p>
        </p:txBody>
      </p:sp>
      <p:sp>
        <p:nvSpPr>
          <p:cNvPr id="48" name="矩形 47">
            <a:extLst>
              <a:ext uri="{FF2B5EF4-FFF2-40B4-BE49-F238E27FC236}">
                <a16:creationId xmlns:a16="http://schemas.microsoft.com/office/drawing/2014/main" id="{7436FCE2-52DB-2D45-A2FA-B39685AB6953}"/>
              </a:ext>
            </a:extLst>
          </p:cNvPr>
          <p:cNvSpPr/>
          <p:nvPr/>
        </p:nvSpPr>
        <p:spPr>
          <a:xfrm>
            <a:off x="0" y="3793813"/>
            <a:ext cx="1814830" cy="894229"/>
          </a:xfrm>
          <a:prstGeom prst="rect">
            <a:avLst/>
          </a:prstGeom>
          <a:solidFill>
            <a:srgbClr val="1B5187"/>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1"/>
                </a:solidFill>
              </a:rPr>
              <a:t>总结与未来展望</a:t>
            </a:r>
          </a:p>
        </p:txBody>
      </p:sp>
      <p:sp>
        <p:nvSpPr>
          <p:cNvPr id="49" name="矩形 48">
            <a:extLst>
              <a:ext uri="{FF2B5EF4-FFF2-40B4-BE49-F238E27FC236}">
                <a16:creationId xmlns:a16="http://schemas.microsoft.com/office/drawing/2014/main" id="{9D3719F4-A0EF-FB46-870D-025192FB2EA2}"/>
              </a:ext>
            </a:extLst>
          </p:cNvPr>
          <p:cNvSpPr/>
          <p:nvPr/>
        </p:nvSpPr>
        <p:spPr>
          <a:xfrm>
            <a:off x="0" y="4696385"/>
            <a:ext cx="1814830" cy="894229"/>
          </a:xfrm>
          <a:prstGeom prst="rect">
            <a:avLst/>
          </a:prstGeom>
          <a:solidFill>
            <a:srgbClr val="1B5187"/>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1"/>
                </a:solidFill>
              </a:rPr>
              <a:t>重要参考文献</a:t>
            </a:r>
          </a:p>
        </p:txBody>
      </p:sp>
      <p:grpSp>
        <p:nvGrpSpPr>
          <p:cNvPr id="53" name="组合 52">
            <a:extLst>
              <a:ext uri="{FF2B5EF4-FFF2-40B4-BE49-F238E27FC236}">
                <a16:creationId xmlns:a16="http://schemas.microsoft.com/office/drawing/2014/main" id="{3280788C-66F0-B140-9839-DC8E14E95AFB}"/>
              </a:ext>
            </a:extLst>
          </p:cNvPr>
          <p:cNvGrpSpPr/>
          <p:nvPr/>
        </p:nvGrpSpPr>
        <p:grpSpPr>
          <a:xfrm>
            <a:off x="1956001" y="136110"/>
            <a:ext cx="6095459" cy="736600"/>
            <a:chOff x="550" y="967"/>
            <a:chExt cx="10154" cy="1160"/>
          </a:xfrm>
        </p:grpSpPr>
        <p:grpSp>
          <p:nvGrpSpPr>
            <p:cNvPr id="54" name="组合 53">
              <a:extLst>
                <a:ext uri="{FF2B5EF4-FFF2-40B4-BE49-F238E27FC236}">
                  <a16:creationId xmlns:a16="http://schemas.microsoft.com/office/drawing/2014/main" id="{B3F4C418-733F-344E-A433-8CE6296285F2}"/>
                </a:ext>
              </a:extLst>
            </p:cNvPr>
            <p:cNvGrpSpPr/>
            <p:nvPr/>
          </p:nvGrpSpPr>
          <p:grpSpPr>
            <a:xfrm>
              <a:off x="550" y="967"/>
              <a:ext cx="10154" cy="1160"/>
              <a:chOff x="6796" y="3122"/>
              <a:chExt cx="10154" cy="1160"/>
            </a:xfrm>
          </p:grpSpPr>
          <p:grpSp>
            <p:nvGrpSpPr>
              <p:cNvPr id="56" name="组合 55">
                <a:extLst>
                  <a:ext uri="{FF2B5EF4-FFF2-40B4-BE49-F238E27FC236}">
                    <a16:creationId xmlns:a16="http://schemas.microsoft.com/office/drawing/2014/main" id="{086A84DE-6070-F646-BF84-63284571840F}"/>
                  </a:ext>
                </a:extLst>
              </p:cNvPr>
              <p:cNvGrpSpPr/>
              <p:nvPr/>
            </p:nvGrpSpPr>
            <p:grpSpPr>
              <a:xfrm>
                <a:off x="6796" y="3122"/>
                <a:ext cx="10154" cy="1160"/>
                <a:chOff x="6796" y="3122"/>
                <a:chExt cx="10154" cy="1160"/>
              </a:xfrm>
            </p:grpSpPr>
            <p:grpSp>
              <p:nvGrpSpPr>
                <p:cNvPr id="58" name="组合 57">
                  <a:extLst>
                    <a:ext uri="{FF2B5EF4-FFF2-40B4-BE49-F238E27FC236}">
                      <a16:creationId xmlns:a16="http://schemas.microsoft.com/office/drawing/2014/main" id="{B4B8D9A4-13F9-D14A-B497-09F66890D7E9}"/>
                    </a:ext>
                  </a:extLst>
                </p:cNvPr>
                <p:cNvGrpSpPr/>
                <p:nvPr/>
              </p:nvGrpSpPr>
              <p:grpSpPr>
                <a:xfrm>
                  <a:off x="7653" y="3235"/>
                  <a:ext cx="9297" cy="1047"/>
                  <a:chOff x="9499" y="1839"/>
                  <a:chExt cx="9297" cy="1047"/>
                </a:xfrm>
              </p:grpSpPr>
              <p:sp>
                <p:nvSpPr>
                  <p:cNvPr id="60" name="文本框 59">
                    <a:extLst>
                      <a:ext uri="{FF2B5EF4-FFF2-40B4-BE49-F238E27FC236}">
                        <a16:creationId xmlns:a16="http://schemas.microsoft.com/office/drawing/2014/main" id="{371AC7F2-5AE2-9C4B-A57F-E893C08E01FF}"/>
                      </a:ext>
                    </a:extLst>
                  </p:cNvPr>
                  <p:cNvSpPr txBox="1"/>
                  <p:nvPr/>
                </p:nvSpPr>
                <p:spPr>
                  <a:xfrm>
                    <a:off x="9499" y="1839"/>
                    <a:ext cx="9297" cy="727"/>
                  </a:xfrm>
                  <a:prstGeom prst="rect">
                    <a:avLst/>
                  </a:prstGeom>
                  <a:noFill/>
                </p:spPr>
                <p:txBody>
                  <a:bodyPr wrap="square" rtlCol="0">
                    <a:spAutoFit/>
                  </a:bodyPr>
                  <a:lstStyle/>
                  <a:p>
                    <a:r>
                      <a:rPr lang="zh-CN" altLang="en-US" sz="2400" dirty="0">
                        <a:solidFill>
                          <a:srgbClr val="000000"/>
                        </a:solidFill>
                        <a:latin typeface="思源黑体 CN Medium" panose="020B0600000000000000" charset="-122"/>
                        <a:ea typeface="思源黑体 CN Medium" panose="020B0600000000000000" charset="-122"/>
                      </a:rPr>
                      <a:t>实验结果</a:t>
                    </a:r>
                    <a:r>
                      <a:rPr lang="en-US" altLang="zh-CN" sz="2400" dirty="0">
                        <a:solidFill>
                          <a:srgbClr val="000000"/>
                        </a:solidFill>
                        <a:latin typeface="思源黑体 CN Medium" panose="020B0600000000000000" charset="-122"/>
                        <a:ea typeface="思源黑体 CN Medium" panose="020B0600000000000000" charset="-122"/>
                      </a:rPr>
                      <a:t>-</a:t>
                    </a:r>
                    <a:r>
                      <a:rPr lang="zh-CN" altLang="en-US" sz="2400" dirty="0">
                        <a:solidFill>
                          <a:srgbClr val="000000"/>
                        </a:solidFill>
                        <a:latin typeface="思源黑体 CN Medium" panose="020B0600000000000000" charset="-122"/>
                        <a:ea typeface="思源黑体 CN Medium" panose="020B0600000000000000" charset="-122"/>
                      </a:rPr>
                      <a:t>整体协议</a:t>
                    </a:r>
                    <a:r>
                      <a:rPr kumimoji="1" lang="zh-CN" altLang="en-US" sz="2400" dirty="0"/>
                      <a:t>实际性能表现</a:t>
                    </a:r>
                    <a:endParaRPr lang="zh-CN" altLang="en-US" sz="2400" dirty="0">
                      <a:solidFill>
                        <a:srgbClr val="000000"/>
                      </a:solidFill>
                      <a:latin typeface="思源黑体 CN Medium" panose="020B0600000000000000" charset="-122"/>
                      <a:ea typeface="思源黑体 CN Medium" panose="020B0600000000000000" charset="-122"/>
                    </a:endParaRPr>
                  </a:p>
                </p:txBody>
              </p:sp>
              <p:sp>
                <p:nvSpPr>
                  <p:cNvPr id="61" name="矩形 60">
                    <a:extLst>
                      <a:ext uri="{FF2B5EF4-FFF2-40B4-BE49-F238E27FC236}">
                        <a16:creationId xmlns:a16="http://schemas.microsoft.com/office/drawing/2014/main" id="{D0A47408-5EBC-B64C-AA84-9959B96220FC}"/>
                      </a:ext>
                    </a:extLst>
                  </p:cNvPr>
                  <p:cNvSpPr/>
                  <p:nvPr/>
                </p:nvSpPr>
                <p:spPr>
                  <a:xfrm>
                    <a:off x="10150" y="2450"/>
                    <a:ext cx="291" cy="436"/>
                  </a:xfrm>
                  <a:prstGeom prst="rect">
                    <a:avLst/>
                  </a:prstGeom>
                </p:spPr>
                <p:txBody>
                  <a:bodyPr wrap="none">
                    <a:spAutoFit/>
                  </a:bodyPr>
                  <a:lstStyle/>
                  <a:p>
                    <a:endParaRPr lang="zh-CN" altLang="en-US" sz="1200" dirty="0">
                      <a:solidFill>
                        <a:schemeClr val="bg1">
                          <a:lumMod val="65000"/>
                        </a:schemeClr>
                      </a:solidFill>
                      <a:latin typeface="思源黑体 CN Medium" panose="020B0600000000000000" charset="-122"/>
                      <a:ea typeface="思源黑体 CN Medium" panose="020B0600000000000000" charset="-122"/>
                    </a:endParaRPr>
                  </a:p>
                </p:txBody>
              </p:sp>
            </p:grpSp>
            <p:sp>
              <p:nvSpPr>
                <p:cNvPr id="59" name="PA-圆角矩形 5">
                  <a:extLst>
                    <a:ext uri="{FF2B5EF4-FFF2-40B4-BE49-F238E27FC236}">
                      <a16:creationId xmlns:a16="http://schemas.microsoft.com/office/drawing/2014/main" id="{3AFD8720-8ECE-6048-93EA-46D4B45EAE45}"/>
                    </a:ext>
                  </a:extLst>
                </p:cNvPr>
                <p:cNvSpPr/>
                <p:nvPr>
                  <p:custDataLst>
                    <p:tags r:id="rId1"/>
                  </p:custDataLst>
                </p:nvPr>
              </p:nvSpPr>
              <p:spPr>
                <a:xfrm>
                  <a:off x="6796" y="3122"/>
                  <a:ext cx="857" cy="1129"/>
                </a:xfrm>
                <a:prstGeom prst="roundRect">
                  <a:avLst>
                    <a:gd name="adj" fmla="val 0"/>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rgbClr val="000000"/>
                    </a:solidFill>
                    <a:latin typeface="思源黑体 CN Medium" panose="020B0600000000000000" charset="-122"/>
                    <a:ea typeface="思源黑体 CN Medium" panose="020B0600000000000000" charset="-122"/>
                  </a:endParaRPr>
                </a:p>
              </p:txBody>
            </p:sp>
          </p:grpSp>
          <p:sp>
            <p:nvSpPr>
              <p:cNvPr id="57" name="矩形 56">
                <a:extLst>
                  <a:ext uri="{FF2B5EF4-FFF2-40B4-BE49-F238E27FC236}">
                    <a16:creationId xmlns:a16="http://schemas.microsoft.com/office/drawing/2014/main" id="{18A2AF7B-1841-AA47-B072-82E536AADC66}"/>
                  </a:ext>
                </a:extLst>
              </p:cNvPr>
              <p:cNvSpPr/>
              <p:nvPr/>
            </p:nvSpPr>
            <p:spPr>
              <a:xfrm>
                <a:off x="6980" y="3252"/>
                <a:ext cx="911" cy="727"/>
              </a:xfrm>
              <a:prstGeom prst="rect">
                <a:avLst/>
              </a:prstGeom>
            </p:spPr>
            <p:txBody>
              <a:bodyPr wrap="none">
                <a:spAutoFit/>
              </a:bodyPr>
              <a:lstStyle/>
              <a:p>
                <a:r>
                  <a:rPr lang="en-US" altLang="zh-CN" sz="2400" dirty="0">
                    <a:latin typeface="+mj-ea"/>
                    <a:ea typeface="+mj-ea"/>
                  </a:rPr>
                  <a:t>08</a:t>
                </a:r>
                <a:endParaRPr lang="en-US" sz="2400" dirty="0">
                  <a:latin typeface="+mj-ea"/>
                  <a:ea typeface="+mj-ea"/>
                </a:endParaRPr>
              </a:p>
            </p:txBody>
          </p:sp>
        </p:grpSp>
        <p:sp>
          <p:nvSpPr>
            <p:cNvPr id="55" name="矩形 54">
              <a:extLst>
                <a:ext uri="{FF2B5EF4-FFF2-40B4-BE49-F238E27FC236}">
                  <a16:creationId xmlns:a16="http://schemas.microsoft.com/office/drawing/2014/main" id="{CC1C0737-B689-A947-8B2D-15F3B8BED734}"/>
                </a:ext>
              </a:extLst>
            </p:cNvPr>
            <p:cNvSpPr/>
            <p:nvPr/>
          </p:nvSpPr>
          <p:spPr>
            <a:xfrm>
              <a:off x="612" y="1111"/>
              <a:ext cx="122" cy="594"/>
            </a:xfrm>
            <a:prstGeom prst="rect">
              <a:avLst/>
            </a:prstGeom>
            <a:solidFill>
              <a:srgbClr val="000000"/>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cxnSp>
        <p:nvCxnSpPr>
          <p:cNvPr id="14" name="直线连接符 13">
            <a:extLst>
              <a:ext uri="{FF2B5EF4-FFF2-40B4-BE49-F238E27FC236}">
                <a16:creationId xmlns:a16="http://schemas.microsoft.com/office/drawing/2014/main" id="{39916F18-BA74-D744-86F7-D2F64694FD46}"/>
              </a:ext>
            </a:extLst>
          </p:cNvPr>
          <p:cNvCxnSpPr>
            <a:cxnSpLocks/>
          </p:cNvCxnSpPr>
          <p:nvPr/>
        </p:nvCxnSpPr>
        <p:spPr>
          <a:xfrm>
            <a:off x="2577705" y="652829"/>
            <a:ext cx="445614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27" name="图片 26">
            <a:extLst>
              <a:ext uri="{FF2B5EF4-FFF2-40B4-BE49-F238E27FC236}">
                <a16:creationId xmlns:a16="http://schemas.microsoft.com/office/drawing/2014/main" id="{60E91AF8-FF25-544E-869A-D0720B3F6C30}"/>
              </a:ext>
            </a:extLst>
          </p:cNvPr>
          <p:cNvPicPr/>
          <p:nvPr/>
        </p:nvPicPr>
        <p:blipFill>
          <a:blip r:embed="rId4"/>
          <a:stretch>
            <a:fillRect/>
          </a:stretch>
        </p:blipFill>
        <p:spPr>
          <a:xfrm>
            <a:off x="3320892" y="726489"/>
            <a:ext cx="7109323" cy="5084879"/>
          </a:xfrm>
          <a:prstGeom prst="rect">
            <a:avLst/>
          </a:prstGeom>
        </p:spPr>
      </p:pic>
      <p:sp>
        <p:nvSpPr>
          <p:cNvPr id="28" name="文本框 27">
            <a:extLst>
              <a:ext uri="{FF2B5EF4-FFF2-40B4-BE49-F238E27FC236}">
                <a16:creationId xmlns:a16="http://schemas.microsoft.com/office/drawing/2014/main" id="{22AB938D-81C7-8648-800F-E996706B5C53}"/>
              </a:ext>
            </a:extLst>
          </p:cNvPr>
          <p:cNvSpPr txBox="1"/>
          <p:nvPr/>
        </p:nvSpPr>
        <p:spPr>
          <a:xfrm>
            <a:off x="3790234" y="5794688"/>
            <a:ext cx="7301320" cy="87440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dirty="0">
                <a:latin typeface="+mn-ea"/>
                <a:cs typeface="Times New Roman" panose="02020603050405020304" pitchFamily="18" charset="0"/>
              </a:rPr>
              <a:t>查</a:t>
            </a:r>
            <a:r>
              <a:rPr lang="zh-CN" altLang="zh-CN" sz="1800" dirty="0">
                <a:effectLst/>
                <a:latin typeface="+mn-ea"/>
                <a:cs typeface="Times New Roman" panose="02020603050405020304" pitchFamily="18" charset="0"/>
              </a:rPr>
              <a:t>询规模从</a:t>
            </a:r>
            <a:r>
              <a:rPr lang="en-US" altLang="zh-CN" sz="1800" dirty="0">
                <a:effectLst/>
                <a:latin typeface="+mn-ea"/>
              </a:rPr>
              <a:t>19840</a:t>
            </a:r>
            <a:r>
              <a:rPr lang="zh-CN" altLang="zh-CN" sz="1800" dirty="0">
                <a:effectLst/>
                <a:latin typeface="+mn-ea"/>
                <a:cs typeface="Times New Roman" panose="02020603050405020304" pitchFamily="18" charset="0"/>
              </a:rPr>
              <a:t>到</a:t>
            </a:r>
            <a:r>
              <a:rPr lang="en-US" altLang="zh-CN" sz="1800" dirty="0">
                <a:effectLst/>
                <a:latin typeface="+mn-ea"/>
              </a:rPr>
              <a:t>7279584</a:t>
            </a:r>
            <a:r>
              <a:rPr lang="zh-CN" altLang="en-US" sz="1800" dirty="0">
                <a:effectLst/>
                <a:latin typeface="+mn-ea"/>
              </a:rPr>
              <a:t>条记录</a:t>
            </a:r>
            <a:r>
              <a:rPr lang="zh-CN" altLang="zh-CN" sz="1800" dirty="0">
                <a:effectLst/>
                <a:latin typeface="+mn-ea"/>
                <a:cs typeface="Times New Roman" panose="02020603050405020304" pitchFamily="18" charset="0"/>
              </a:rPr>
              <a:t>不等</a:t>
            </a:r>
            <a:r>
              <a:rPr lang="zh-CN" altLang="en-US" sz="1800" dirty="0">
                <a:effectLst/>
                <a:latin typeface="+mn-ea"/>
                <a:cs typeface="Times New Roman" panose="02020603050405020304" pitchFamily="18" charset="0"/>
              </a:rPr>
              <a:t>，运行时间从</a:t>
            </a:r>
            <a:r>
              <a:rPr lang="en-US" altLang="zh-CN" sz="1800" dirty="0">
                <a:effectLst/>
                <a:latin typeface="+mn-ea"/>
                <a:cs typeface="Times New Roman" panose="02020603050405020304" pitchFamily="18" charset="0"/>
              </a:rPr>
              <a:t>0.1—8s</a:t>
            </a:r>
            <a:r>
              <a:rPr lang="zh-CN" altLang="en-US" sz="1800" dirty="0">
                <a:effectLst/>
                <a:latin typeface="+mn-ea"/>
                <a:cs typeface="Times New Roman" panose="02020603050405020304" pitchFamily="18" charset="0"/>
              </a:rPr>
              <a:t>不等</a:t>
            </a:r>
            <a:endParaRPr lang="en-US" altLang="zh-CN" sz="1800" dirty="0">
              <a:effectLst/>
              <a:latin typeface="+mn-ea"/>
              <a:cs typeface="Times New Roman" panose="02020603050405020304" pitchFamily="18" charset="0"/>
            </a:endParaRPr>
          </a:p>
          <a:p>
            <a:pPr marL="285750" indent="-285750">
              <a:lnSpc>
                <a:spcPct val="150000"/>
              </a:lnSpc>
              <a:buFont typeface="Arial" panose="020B0604020202020204" pitchFamily="34" charset="0"/>
              <a:buChar char="•"/>
            </a:pPr>
            <a:r>
              <a:rPr lang="zh-CN" altLang="zh-CN" sz="1800" dirty="0">
                <a:effectLst/>
                <a:latin typeface="+mn-ea"/>
                <a:cs typeface="Times New Roman" panose="02020603050405020304" pitchFamily="18" charset="0"/>
              </a:rPr>
              <a:t>查询规模较大时与查询规模</a:t>
            </a:r>
            <a:r>
              <a:rPr lang="zh-CN" altLang="en-US" sz="1800" dirty="0">
                <a:effectLst/>
                <a:latin typeface="+mn-ea"/>
                <a:cs typeface="Times New Roman" panose="02020603050405020304" pitchFamily="18" charset="0"/>
              </a:rPr>
              <a:t>近似</a:t>
            </a:r>
            <a:r>
              <a:rPr lang="zh-CN" altLang="zh-CN" sz="1800" dirty="0">
                <a:effectLst/>
                <a:latin typeface="+mn-ea"/>
                <a:cs typeface="Times New Roman" panose="02020603050405020304" pitchFamily="18" charset="0"/>
              </a:rPr>
              <a:t>呈现线性关系</a:t>
            </a:r>
            <a:endParaRPr kumimoji="1" lang="zh-CN" altLang="en-US" dirty="0">
              <a:latin typeface="+mn-ea"/>
            </a:endParaRPr>
          </a:p>
        </p:txBody>
      </p:sp>
      <p:grpSp>
        <p:nvGrpSpPr>
          <p:cNvPr id="23" name="组合 22">
            <a:extLst>
              <a:ext uri="{FF2B5EF4-FFF2-40B4-BE49-F238E27FC236}">
                <a16:creationId xmlns:a16="http://schemas.microsoft.com/office/drawing/2014/main" id="{EF6ECA97-6EC2-CD44-ACDD-DC7DE57B7592}"/>
              </a:ext>
            </a:extLst>
          </p:cNvPr>
          <p:cNvGrpSpPr/>
          <p:nvPr/>
        </p:nvGrpSpPr>
        <p:grpSpPr>
          <a:xfrm>
            <a:off x="210415" y="287636"/>
            <a:ext cx="1385458" cy="1385458"/>
            <a:chOff x="5372911" y="2138708"/>
            <a:chExt cx="1446178" cy="1446178"/>
          </a:xfrm>
        </p:grpSpPr>
        <p:sp>
          <p:nvSpPr>
            <p:cNvPr id="24" name="椭圆 23">
              <a:extLst>
                <a:ext uri="{FF2B5EF4-FFF2-40B4-BE49-F238E27FC236}">
                  <a16:creationId xmlns:a16="http://schemas.microsoft.com/office/drawing/2014/main" id="{2B22C024-9649-284F-8132-9A6B5B61725E}"/>
                </a:ext>
              </a:extLst>
            </p:cNvPr>
            <p:cNvSpPr/>
            <p:nvPr/>
          </p:nvSpPr>
          <p:spPr>
            <a:xfrm>
              <a:off x="5372911" y="2138708"/>
              <a:ext cx="1446178" cy="144617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Freeform 49">
              <a:extLst>
                <a:ext uri="{FF2B5EF4-FFF2-40B4-BE49-F238E27FC236}">
                  <a16:creationId xmlns:a16="http://schemas.microsoft.com/office/drawing/2014/main" id="{653AE291-5E4B-B743-9808-54F698A06CA8}"/>
                </a:ext>
              </a:extLst>
            </p:cNvPr>
            <p:cNvSpPr>
              <a:spLocks noEditPoints="1"/>
            </p:cNvSpPr>
            <p:nvPr/>
          </p:nvSpPr>
          <p:spPr bwMode="auto">
            <a:xfrm>
              <a:off x="5462587" y="2202309"/>
              <a:ext cx="1266826" cy="1318976"/>
            </a:xfrm>
            <a:custGeom>
              <a:avLst/>
              <a:gdLst>
                <a:gd name="T0" fmla="*/ 2600 w 2600"/>
                <a:gd name="T1" fmla="*/ 1441 h 2707"/>
                <a:gd name="T2" fmla="*/ 2593 w 2600"/>
                <a:gd name="T3" fmla="*/ 1460 h 2707"/>
                <a:gd name="T4" fmla="*/ 2264 w 2600"/>
                <a:gd name="T5" fmla="*/ 2235 h 2707"/>
                <a:gd name="T6" fmla="*/ 1548 w 2600"/>
                <a:gd name="T7" fmla="*/ 2643 h 2707"/>
                <a:gd name="T8" fmla="*/ 620 w 2600"/>
                <a:gd name="T9" fmla="*/ 2475 h 2707"/>
                <a:gd name="T10" fmla="*/ 47 w 2600"/>
                <a:gd name="T11" fmla="*/ 1714 h 2707"/>
                <a:gd name="T12" fmla="*/ 4 w 2600"/>
                <a:gd name="T13" fmla="*/ 1458 h 2707"/>
                <a:gd name="T14" fmla="*/ 0 w 2600"/>
                <a:gd name="T15" fmla="*/ 1437 h 2707"/>
                <a:gd name="T16" fmla="*/ 0 w 2600"/>
                <a:gd name="T17" fmla="*/ 1301 h 2707"/>
                <a:gd name="T18" fmla="*/ 4 w 2600"/>
                <a:gd name="T19" fmla="*/ 1284 h 2707"/>
                <a:gd name="T20" fmla="*/ 17 w 2600"/>
                <a:gd name="T21" fmla="*/ 1161 h 2707"/>
                <a:gd name="T22" fmla="*/ 291 w 2600"/>
                <a:gd name="T23" fmla="*/ 555 h 2707"/>
                <a:gd name="T24" fmla="*/ 1573 w 2600"/>
                <a:gd name="T25" fmla="*/ 104 h 2707"/>
                <a:gd name="T26" fmla="*/ 2593 w 2600"/>
                <a:gd name="T27" fmla="*/ 1280 h 2707"/>
                <a:gd name="T28" fmla="*/ 2600 w 2600"/>
                <a:gd name="T29" fmla="*/ 1297 h 2707"/>
                <a:gd name="T30" fmla="*/ 2600 w 2600"/>
                <a:gd name="T31" fmla="*/ 1441 h 2707"/>
                <a:gd name="T32" fmla="*/ 2290 w 2600"/>
                <a:gd name="T33" fmla="*/ 1337 h 2707"/>
                <a:gd name="T34" fmla="*/ 1345 w 2600"/>
                <a:gd name="T35" fmla="*/ 390 h 2707"/>
                <a:gd name="T36" fmla="*/ 693 w 2600"/>
                <a:gd name="T37" fmla="*/ 597 h 2707"/>
                <a:gd name="T38" fmla="*/ 307 w 2600"/>
                <a:gd name="T39" fmla="*/ 1329 h 2707"/>
                <a:gd name="T40" fmla="*/ 145 w 2600"/>
                <a:gd name="T41" fmla="*/ 1198 h 2707"/>
                <a:gd name="T42" fmla="*/ 152 w 2600"/>
                <a:gd name="T43" fmla="*/ 1277 h 2707"/>
                <a:gd name="T44" fmla="*/ 287 w 2600"/>
                <a:gd name="T45" fmla="*/ 1500 h 2707"/>
                <a:gd name="T46" fmla="*/ 323 w 2600"/>
                <a:gd name="T47" fmla="*/ 1561 h 2707"/>
                <a:gd name="T48" fmla="*/ 324 w 2600"/>
                <a:gd name="T49" fmla="*/ 1575 h 2707"/>
                <a:gd name="T50" fmla="*/ 324 w 2600"/>
                <a:gd name="T51" fmla="*/ 1825 h 2707"/>
                <a:gd name="T52" fmla="*/ 324 w 2600"/>
                <a:gd name="T53" fmla="*/ 1844 h 2707"/>
                <a:gd name="T54" fmla="*/ 269 w 2600"/>
                <a:gd name="T55" fmla="*/ 1879 h 2707"/>
                <a:gd name="T56" fmla="*/ 240 w 2600"/>
                <a:gd name="T57" fmla="*/ 1927 h 2707"/>
                <a:gd name="T58" fmla="*/ 189 w 2600"/>
                <a:gd name="T59" fmla="*/ 1955 h 2707"/>
                <a:gd name="T60" fmla="*/ 245 w 2600"/>
                <a:gd name="T61" fmla="*/ 2047 h 2707"/>
                <a:gd name="T62" fmla="*/ 272 w 2600"/>
                <a:gd name="T63" fmla="*/ 2062 h 2707"/>
                <a:gd name="T64" fmla="*/ 560 w 2600"/>
                <a:gd name="T65" fmla="*/ 2061 h 2707"/>
                <a:gd name="T66" fmla="*/ 592 w 2600"/>
                <a:gd name="T67" fmla="*/ 2074 h 2707"/>
                <a:gd name="T68" fmla="*/ 674 w 2600"/>
                <a:gd name="T69" fmla="*/ 2149 h 2707"/>
                <a:gd name="T70" fmla="*/ 1450 w 2600"/>
                <a:gd name="T71" fmla="*/ 2359 h 2707"/>
                <a:gd name="T72" fmla="*/ 2004 w 2600"/>
                <a:gd name="T73" fmla="*/ 2075 h 2707"/>
                <a:gd name="T74" fmla="*/ 2038 w 2600"/>
                <a:gd name="T75" fmla="*/ 2061 h 2707"/>
                <a:gd name="T76" fmla="*/ 2350 w 2600"/>
                <a:gd name="T77" fmla="*/ 2062 h 2707"/>
                <a:gd name="T78" fmla="*/ 2375 w 2600"/>
                <a:gd name="T79" fmla="*/ 2048 h 2707"/>
                <a:gd name="T80" fmla="*/ 2406 w 2600"/>
                <a:gd name="T81" fmla="*/ 1992 h 2707"/>
                <a:gd name="T82" fmla="*/ 2405 w 2600"/>
                <a:gd name="T83" fmla="*/ 1965 h 2707"/>
                <a:gd name="T84" fmla="*/ 2350 w 2600"/>
                <a:gd name="T85" fmla="*/ 1889 h 2707"/>
                <a:gd name="T86" fmla="*/ 2275 w 2600"/>
                <a:gd name="T87" fmla="*/ 1849 h 2707"/>
                <a:gd name="T88" fmla="*/ 2268 w 2600"/>
                <a:gd name="T89" fmla="*/ 1847 h 2707"/>
                <a:gd name="T90" fmla="*/ 2268 w 2600"/>
                <a:gd name="T91" fmla="*/ 1646 h 2707"/>
                <a:gd name="T92" fmla="*/ 2278 w 2600"/>
                <a:gd name="T93" fmla="*/ 1533 h 2707"/>
                <a:gd name="T94" fmla="*/ 2313 w 2600"/>
                <a:gd name="T95" fmla="*/ 1481 h 2707"/>
                <a:gd name="T96" fmla="*/ 2450 w 2600"/>
                <a:gd name="T97" fmla="*/ 1214 h 2707"/>
                <a:gd name="T98" fmla="*/ 2290 w 2600"/>
                <a:gd name="T99" fmla="*/ 1337 h 27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600" h="2707">
                  <a:moveTo>
                    <a:pt x="2600" y="1441"/>
                  </a:moveTo>
                  <a:cubicBezTo>
                    <a:pt x="2598" y="1447"/>
                    <a:pt x="2593" y="1454"/>
                    <a:pt x="2593" y="1460"/>
                  </a:cubicBezTo>
                  <a:cubicBezTo>
                    <a:pt x="2571" y="1756"/>
                    <a:pt x="2461" y="2015"/>
                    <a:pt x="2264" y="2235"/>
                  </a:cubicBezTo>
                  <a:cubicBezTo>
                    <a:pt x="2071" y="2451"/>
                    <a:pt x="1832" y="2588"/>
                    <a:pt x="1548" y="2643"/>
                  </a:cubicBezTo>
                  <a:cubicBezTo>
                    <a:pt x="1218" y="2707"/>
                    <a:pt x="906" y="2652"/>
                    <a:pt x="620" y="2475"/>
                  </a:cubicBezTo>
                  <a:cubicBezTo>
                    <a:pt x="331" y="2297"/>
                    <a:pt x="140" y="2041"/>
                    <a:pt x="47" y="1714"/>
                  </a:cubicBezTo>
                  <a:cubicBezTo>
                    <a:pt x="23" y="1630"/>
                    <a:pt x="8" y="1545"/>
                    <a:pt x="4" y="1458"/>
                  </a:cubicBezTo>
                  <a:cubicBezTo>
                    <a:pt x="3" y="1451"/>
                    <a:pt x="1" y="1444"/>
                    <a:pt x="0" y="1437"/>
                  </a:cubicBezTo>
                  <a:cubicBezTo>
                    <a:pt x="0" y="1392"/>
                    <a:pt x="0" y="1346"/>
                    <a:pt x="0" y="1301"/>
                  </a:cubicBezTo>
                  <a:cubicBezTo>
                    <a:pt x="1" y="1295"/>
                    <a:pt x="3" y="1290"/>
                    <a:pt x="4" y="1284"/>
                  </a:cubicBezTo>
                  <a:cubicBezTo>
                    <a:pt x="8" y="1243"/>
                    <a:pt x="10" y="1201"/>
                    <a:pt x="17" y="1161"/>
                  </a:cubicBezTo>
                  <a:cubicBezTo>
                    <a:pt x="55" y="935"/>
                    <a:pt x="142" y="729"/>
                    <a:pt x="291" y="555"/>
                  </a:cubicBezTo>
                  <a:cubicBezTo>
                    <a:pt x="630" y="158"/>
                    <a:pt x="1061" y="0"/>
                    <a:pt x="1573" y="104"/>
                  </a:cubicBezTo>
                  <a:cubicBezTo>
                    <a:pt x="2147" y="221"/>
                    <a:pt x="2557" y="718"/>
                    <a:pt x="2593" y="1280"/>
                  </a:cubicBezTo>
                  <a:cubicBezTo>
                    <a:pt x="2593" y="1286"/>
                    <a:pt x="2598" y="1292"/>
                    <a:pt x="2600" y="1297"/>
                  </a:cubicBezTo>
                  <a:cubicBezTo>
                    <a:pt x="2600" y="1345"/>
                    <a:pt x="2600" y="1393"/>
                    <a:pt x="2600" y="1441"/>
                  </a:cubicBezTo>
                  <a:close/>
                  <a:moveTo>
                    <a:pt x="2290" y="1337"/>
                  </a:moveTo>
                  <a:cubicBezTo>
                    <a:pt x="2269" y="831"/>
                    <a:pt x="1859" y="414"/>
                    <a:pt x="1345" y="390"/>
                  </a:cubicBezTo>
                  <a:cubicBezTo>
                    <a:pt x="1103" y="379"/>
                    <a:pt x="883" y="447"/>
                    <a:pt x="693" y="597"/>
                  </a:cubicBezTo>
                  <a:cubicBezTo>
                    <a:pt x="456" y="782"/>
                    <a:pt x="330" y="1028"/>
                    <a:pt x="307" y="1329"/>
                  </a:cubicBezTo>
                  <a:cubicBezTo>
                    <a:pt x="241" y="1301"/>
                    <a:pt x="195" y="1252"/>
                    <a:pt x="145" y="1198"/>
                  </a:cubicBezTo>
                  <a:cubicBezTo>
                    <a:pt x="148" y="1228"/>
                    <a:pt x="149" y="1253"/>
                    <a:pt x="152" y="1277"/>
                  </a:cubicBezTo>
                  <a:cubicBezTo>
                    <a:pt x="165" y="1370"/>
                    <a:pt x="206" y="1448"/>
                    <a:pt x="287" y="1500"/>
                  </a:cubicBezTo>
                  <a:cubicBezTo>
                    <a:pt x="311" y="1516"/>
                    <a:pt x="322" y="1534"/>
                    <a:pt x="323" y="1561"/>
                  </a:cubicBezTo>
                  <a:cubicBezTo>
                    <a:pt x="323" y="1565"/>
                    <a:pt x="324" y="1570"/>
                    <a:pt x="324" y="1575"/>
                  </a:cubicBezTo>
                  <a:cubicBezTo>
                    <a:pt x="324" y="1658"/>
                    <a:pt x="324" y="1741"/>
                    <a:pt x="324" y="1825"/>
                  </a:cubicBezTo>
                  <a:cubicBezTo>
                    <a:pt x="324" y="1831"/>
                    <a:pt x="324" y="1838"/>
                    <a:pt x="324" y="1844"/>
                  </a:cubicBezTo>
                  <a:cubicBezTo>
                    <a:pt x="287" y="1851"/>
                    <a:pt x="287" y="1851"/>
                    <a:pt x="269" y="1879"/>
                  </a:cubicBezTo>
                  <a:cubicBezTo>
                    <a:pt x="259" y="1895"/>
                    <a:pt x="250" y="1911"/>
                    <a:pt x="240" y="1927"/>
                  </a:cubicBezTo>
                  <a:cubicBezTo>
                    <a:pt x="229" y="1944"/>
                    <a:pt x="222" y="1967"/>
                    <a:pt x="189" y="1955"/>
                  </a:cubicBezTo>
                  <a:cubicBezTo>
                    <a:pt x="210" y="1989"/>
                    <a:pt x="228" y="2018"/>
                    <a:pt x="245" y="2047"/>
                  </a:cubicBezTo>
                  <a:cubicBezTo>
                    <a:pt x="252" y="2058"/>
                    <a:pt x="259" y="2062"/>
                    <a:pt x="272" y="2062"/>
                  </a:cubicBezTo>
                  <a:cubicBezTo>
                    <a:pt x="368" y="2061"/>
                    <a:pt x="464" y="2062"/>
                    <a:pt x="560" y="2061"/>
                  </a:cubicBezTo>
                  <a:cubicBezTo>
                    <a:pt x="573" y="2061"/>
                    <a:pt x="582" y="2065"/>
                    <a:pt x="592" y="2074"/>
                  </a:cubicBezTo>
                  <a:cubicBezTo>
                    <a:pt x="618" y="2100"/>
                    <a:pt x="645" y="2126"/>
                    <a:pt x="674" y="2149"/>
                  </a:cubicBezTo>
                  <a:cubicBezTo>
                    <a:pt x="903" y="2331"/>
                    <a:pt x="1162" y="2402"/>
                    <a:pt x="1450" y="2359"/>
                  </a:cubicBezTo>
                  <a:cubicBezTo>
                    <a:pt x="1666" y="2328"/>
                    <a:pt x="1850" y="2230"/>
                    <a:pt x="2004" y="2075"/>
                  </a:cubicBezTo>
                  <a:cubicBezTo>
                    <a:pt x="2014" y="2065"/>
                    <a:pt x="2024" y="2061"/>
                    <a:pt x="2038" y="2061"/>
                  </a:cubicBezTo>
                  <a:cubicBezTo>
                    <a:pt x="2142" y="2062"/>
                    <a:pt x="2246" y="2061"/>
                    <a:pt x="2350" y="2062"/>
                  </a:cubicBezTo>
                  <a:cubicBezTo>
                    <a:pt x="2362" y="2062"/>
                    <a:pt x="2370" y="2059"/>
                    <a:pt x="2375" y="2048"/>
                  </a:cubicBezTo>
                  <a:cubicBezTo>
                    <a:pt x="2384" y="2028"/>
                    <a:pt x="2395" y="2010"/>
                    <a:pt x="2406" y="1992"/>
                  </a:cubicBezTo>
                  <a:cubicBezTo>
                    <a:pt x="2412" y="1982"/>
                    <a:pt x="2412" y="1975"/>
                    <a:pt x="2405" y="1965"/>
                  </a:cubicBezTo>
                  <a:cubicBezTo>
                    <a:pt x="2386" y="1940"/>
                    <a:pt x="2366" y="1916"/>
                    <a:pt x="2350" y="1889"/>
                  </a:cubicBezTo>
                  <a:cubicBezTo>
                    <a:pt x="2332" y="1860"/>
                    <a:pt x="2312" y="1841"/>
                    <a:pt x="2275" y="1849"/>
                  </a:cubicBezTo>
                  <a:cubicBezTo>
                    <a:pt x="2274" y="1849"/>
                    <a:pt x="2272" y="1848"/>
                    <a:pt x="2268" y="1847"/>
                  </a:cubicBezTo>
                  <a:cubicBezTo>
                    <a:pt x="2268" y="1780"/>
                    <a:pt x="2267" y="1713"/>
                    <a:pt x="2268" y="1646"/>
                  </a:cubicBezTo>
                  <a:cubicBezTo>
                    <a:pt x="2269" y="1608"/>
                    <a:pt x="2276" y="1571"/>
                    <a:pt x="2278" y="1533"/>
                  </a:cubicBezTo>
                  <a:cubicBezTo>
                    <a:pt x="2279" y="1507"/>
                    <a:pt x="2292" y="1493"/>
                    <a:pt x="2313" y="1481"/>
                  </a:cubicBezTo>
                  <a:cubicBezTo>
                    <a:pt x="2414" y="1423"/>
                    <a:pt x="2430" y="1320"/>
                    <a:pt x="2450" y="1214"/>
                  </a:cubicBezTo>
                  <a:cubicBezTo>
                    <a:pt x="2398" y="1261"/>
                    <a:pt x="2353" y="1309"/>
                    <a:pt x="2290" y="1337"/>
                  </a:cubicBezTo>
                  <a:close/>
                </a:path>
              </a:pathLst>
            </a:custGeom>
            <a:solidFill>
              <a:schemeClr val="tx2">
                <a:lumMod val="7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26" name="组合 25">
              <a:extLst>
                <a:ext uri="{FF2B5EF4-FFF2-40B4-BE49-F238E27FC236}">
                  <a16:creationId xmlns:a16="http://schemas.microsoft.com/office/drawing/2014/main" id="{B7CE9A09-E7A2-5641-BEA1-1717264450AA}"/>
                </a:ext>
              </a:extLst>
            </p:cNvPr>
            <p:cNvGrpSpPr/>
            <p:nvPr/>
          </p:nvGrpSpPr>
          <p:grpSpPr>
            <a:xfrm>
              <a:off x="5554874" y="2381317"/>
              <a:ext cx="1080787" cy="1004320"/>
              <a:chOff x="5554874" y="2552137"/>
              <a:chExt cx="1080787" cy="1004320"/>
            </a:xfrm>
            <a:solidFill>
              <a:schemeClr val="tx2">
                <a:lumMod val="75000"/>
              </a:schemeClr>
            </a:solidFill>
          </p:grpSpPr>
          <p:sp>
            <p:nvSpPr>
              <p:cNvPr id="29" name="Freeform 50">
                <a:extLst>
                  <a:ext uri="{FF2B5EF4-FFF2-40B4-BE49-F238E27FC236}">
                    <a16:creationId xmlns:a16="http://schemas.microsoft.com/office/drawing/2014/main" id="{9BC03161-AF7C-DC48-9C6B-C38C350836FE}"/>
                  </a:ext>
                </a:extLst>
              </p:cNvPr>
              <p:cNvSpPr>
                <a:spLocks noEditPoints="1"/>
              </p:cNvSpPr>
              <p:nvPr/>
            </p:nvSpPr>
            <p:spPr bwMode="auto">
              <a:xfrm>
                <a:off x="5594719" y="3111135"/>
                <a:ext cx="1003441" cy="214458"/>
              </a:xfrm>
              <a:custGeom>
                <a:avLst/>
                <a:gdLst>
                  <a:gd name="T0" fmla="*/ 1933 w 2060"/>
                  <a:gd name="T1" fmla="*/ 45 h 440"/>
                  <a:gd name="T2" fmla="*/ 1978 w 2060"/>
                  <a:gd name="T3" fmla="*/ 350 h 440"/>
                  <a:gd name="T4" fmla="*/ 2043 w 2060"/>
                  <a:gd name="T5" fmla="*/ 435 h 440"/>
                  <a:gd name="T6" fmla="*/ 1498 w 2060"/>
                  <a:gd name="T7" fmla="*/ 319 h 440"/>
                  <a:gd name="T8" fmla="*/ 1549 w 2060"/>
                  <a:gd name="T9" fmla="*/ 306 h 440"/>
                  <a:gd name="T10" fmla="*/ 531 w 2060"/>
                  <a:gd name="T11" fmla="*/ 310 h 440"/>
                  <a:gd name="T12" fmla="*/ 542 w 2060"/>
                  <a:gd name="T13" fmla="*/ 392 h 440"/>
                  <a:gd name="T14" fmla="*/ 0 w 2060"/>
                  <a:gd name="T15" fmla="*/ 440 h 440"/>
                  <a:gd name="T16" fmla="*/ 87 w 2060"/>
                  <a:gd name="T17" fmla="*/ 358 h 440"/>
                  <a:gd name="T18" fmla="*/ 512 w 2060"/>
                  <a:gd name="T19" fmla="*/ 34 h 440"/>
                  <a:gd name="T20" fmla="*/ 1961 w 2060"/>
                  <a:gd name="T21" fmla="*/ 0 h 440"/>
                  <a:gd name="T22" fmla="*/ 1545 w 2060"/>
                  <a:gd name="T23" fmla="*/ 41 h 440"/>
                  <a:gd name="T24" fmla="*/ 1263 w 2060"/>
                  <a:gd name="T25" fmla="*/ 119 h 440"/>
                  <a:gd name="T26" fmla="*/ 855 w 2060"/>
                  <a:gd name="T27" fmla="*/ 67 h 440"/>
                  <a:gd name="T28" fmla="*/ 796 w 2060"/>
                  <a:gd name="T29" fmla="*/ 193 h 440"/>
                  <a:gd name="T30" fmla="*/ 962 w 2060"/>
                  <a:gd name="T31" fmla="*/ 145 h 440"/>
                  <a:gd name="T32" fmla="*/ 1269 w 2060"/>
                  <a:gd name="T33" fmla="*/ 301 h 440"/>
                  <a:gd name="T34" fmla="*/ 711 w 2060"/>
                  <a:gd name="T35" fmla="*/ 118 h 440"/>
                  <a:gd name="T36" fmla="*/ 558 w 2060"/>
                  <a:gd name="T37" fmla="*/ 107 h 440"/>
                  <a:gd name="T38" fmla="*/ 544 w 2060"/>
                  <a:gd name="T39" fmla="*/ 301 h 440"/>
                  <a:gd name="T40" fmla="*/ 1513 w 2060"/>
                  <a:gd name="T41" fmla="*/ 130 h 440"/>
                  <a:gd name="T42" fmla="*/ 1452 w 2060"/>
                  <a:gd name="T43" fmla="*/ 67 h 440"/>
                  <a:gd name="T44" fmla="*/ 1340 w 2060"/>
                  <a:gd name="T45" fmla="*/ 270 h 440"/>
                  <a:gd name="T46" fmla="*/ 1544 w 2060"/>
                  <a:gd name="T47" fmla="*/ 67 h 440"/>
                  <a:gd name="T48" fmla="*/ 1564 w 2060"/>
                  <a:gd name="T49" fmla="*/ 67 h 440"/>
                  <a:gd name="T50" fmla="*/ 491 w 2060"/>
                  <a:gd name="T51" fmla="*/ 302 h 440"/>
                  <a:gd name="T52" fmla="*/ 491 w 2060"/>
                  <a:gd name="T53" fmla="*/ 67 h 440"/>
                  <a:gd name="T54" fmla="*/ 1308 w 2060"/>
                  <a:gd name="T55" fmla="*/ 290 h 440"/>
                  <a:gd name="T56" fmla="*/ 1294 w 2060"/>
                  <a:gd name="T57" fmla="*/ 68 h 440"/>
                  <a:gd name="T58" fmla="*/ 762 w 2060"/>
                  <a:gd name="T59" fmla="*/ 299 h 440"/>
                  <a:gd name="T60" fmla="*/ 747 w 2060"/>
                  <a:gd name="T61" fmla="*/ 79 h 440"/>
                  <a:gd name="T62" fmla="*/ 1007 w 2060"/>
                  <a:gd name="T63" fmla="*/ 35 h 440"/>
                  <a:gd name="T64" fmla="*/ 1054 w 2060"/>
                  <a:gd name="T65" fmla="*/ 35 h 440"/>
                  <a:gd name="T66" fmla="*/ 1249 w 2060"/>
                  <a:gd name="T67" fmla="*/ 45 h 440"/>
                  <a:gd name="T68" fmla="*/ 1054 w 2060"/>
                  <a:gd name="T69" fmla="*/ 35 h 440"/>
                  <a:gd name="T70" fmla="*/ 1342 w 2060"/>
                  <a:gd name="T71" fmla="*/ 36 h 440"/>
                  <a:gd name="T72" fmla="*/ 1499 w 2060"/>
                  <a:gd name="T73" fmla="*/ 45 h 440"/>
                  <a:gd name="T74" fmla="*/ 717 w 2060"/>
                  <a:gd name="T75" fmla="*/ 35 h 440"/>
                  <a:gd name="T76" fmla="*/ 198 w 2060"/>
                  <a:gd name="T77" fmla="*/ 118 h 440"/>
                  <a:gd name="T78" fmla="*/ 138 w 2060"/>
                  <a:gd name="T79" fmla="*/ 118 h 440"/>
                  <a:gd name="T80" fmla="*/ 1625 w 2060"/>
                  <a:gd name="T81" fmla="*/ 118 h 440"/>
                  <a:gd name="T82" fmla="*/ 311 w 2060"/>
                  <a:gd name="T83" fmla="*/ 94 h 440"/>
                  <a:gd name="T84" fmla="*/ 311 w 2060"/>
                  <a:gd name="T85" fmla="*/ 118 h 440"/>
                  <a:gd name="T86" fmla="*/ 1796 w 2060"/>
                  <a:gd name="T87" fmla="*/ 118 h 440"/>
                  <a:gd name="T88" fmla="*/ 1736 w 2060"/>
                  <a:gd name="T89" fmla="*/ 118 h 440"/>
                  <a:gd name="T90" fmla="*/ 1908 w 2060"/>
                  <a:gd name="T91" fmla="*/ 94 h 440"/>
                  <a:gd name="T92" fmla="*/ 422 w 2060"/>
                  <a:gd name="T93" fmla="*/ 95 h 440"/>
                  <a:gd name="T94" fmla="*/ 422 w 2060"/>
                  <a:gd name="T95" fmla="*/ 118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060" h="440">
                    <a:moveTo>
                      <a:pt x="1545" y="41"/>
                    </a:moveTo>
                    <a:cubicBezTo>
                      <a:pt x="1551" y="43"/>
                      <a:pt x="1558" y="45"/>
                      <a:pt x="1565" y="45"/>
                    </a:cubicBezTo>
                    <a:cubicBezTo>
                      <a:pt x="1687" y="46"/>
                      <a:pt x="1810" y="45"/>
                      <a:pt x="1933" y="45"/>
                    </a:cubicBezTo>
                    <a:cubicBezTo>
                      <a:pt x="1942" y="45"/>
                      <a:pt x="1951" y="45"/>
                      <a:pt x="1962" y="45"/>
                    </a:cubicBezTo>
                    <a:cubicBezTo>
                      <a:pt x="1962" y="147"/>
                      <a:pt x="1962" y="247"/>
                      <a:pt x="1962" y="349"/>
                    </a:cubicBezTo>
                    <a:cubicBezTo>
                      <a:pt x="1969" y="349"/>
                      <a:pt x="1973" y="351"/>
                      <a:pt x="1978" y="350"/>
                    </a:cubicBezTo>
                    <a:cubicBezTo>
                      <a:pt x="2008" y="343"/>
                      <a:pt x="2025" y="357"/>
                      <a:pt x="2036" y="385"/>
                    </a:cubicBezTo>
                    <a:cubicBezTo>
                      <a:pt x="2041" y="401"/>
                      <a:pt x="2051" y="416"/>
                      <a:pt x="2060" y="433"/>
                    </a:cubicBezTo>
                    <a:cubicBezTo>
                      <a:pt x="2053" y="434"/>
                      <a:pt x="2048" y="435"/>
                      <a:pt x="2043" y="435"/>
                    </a:cubicBezTo>
                    <a:cubicBezTo>
                      <a:pt x="1885" y="435"/>
                      <a:pt x="1727" y="434"/>
                      <a:pt x="1569" y="435"/>
                    </a:cubicBezTo>
                    <a:cubicBezTo>
                      <a:pt x="1555" y="435"/>
                      <a:pt x="1547" y="431"/>
                      <a:pt x="1542" y="418"/>
                    </a:cubicBezTo>
                    <a:cubicBezTo>
                      <a:pt x="1529" y="386"/>
                      <a:pt x="1514" y="355"/>
                      <a:pt x="1498" y="319"/>
                    </a:cubicBezTo>
                    <a:cubicBezTo>
                      <a:pt x="1524" y="319"/>
                      <a:pt x="1546" y="319"/>
                      <a:pt x="1569" y="319"/>
                    </a:cubicBezTo>
                    <a:cubicBezTo>
                      <a:pt x="1569" y="316"/>
                      <a:pt x="1569" y="313"/>
                      <a:pt x="1570" y="310"/>
                    </a:cubicBezTo>
                    <a:cubicBezTo>
                      <a:pt x="1563" y="309"/>
                      <a:pt x="1556" y="306"/>
                      <a:pt x="1549" y="306"/>
                    </a:cubicBezTo>
                    <a:cubicBezTo>
                      <a:pt x="1464" y="306"/>
                      <a:pt x="1379" y="306"/>
                      <a:pt x="1293" y="306"/>
                    </a:cubicBezTo>
                    <a:cubicBezTo>
                      <a:pt x="1046" y="307"/>
                      <a:pt x="799" y="307"/>
                      <a:pt x="552" y="308"/>
                    </a:cubicBezTo>
                    <a:cubicBezTo>
                      <a:pt x="545" y="308"/>
                      <a:pt x="538" y="309"/>
                      <a:pt x="531" y="310"/>
                    </a:cubicBezTo>
                    <a:cubicBezTo>
                      <a:pt x="531" y="313"/>
                      <a:pt x="531" y="315"/>
                      <a:pt x="531" y="318"/>
                    </a:cubicBezTo>
                    <a:cubicBezTo>
                      <a:pt x="545" y="318"/>
                      <a:pt x="558" y="319"/>
                      <a:pt x="574" y="320"/>
                    </a:cubicBezTo>
                    <a:cubicBezTo>
                      <a:pt x="563" y="344"/>
                      <a:pt x="550" y="367"/>
                      <a:pt x="542" y="392"/>
                    </a:cubicBezTo>
                    <a:cubicBezTo>
                      <a:pt x="530" y="426"/>
                      <a:pt x="511" y="436"/>
                      <a:pt x="475" y="436"/>
                    </a:cubicBezTo>
                    <a:cubicBezTo>
                      <a:pt x="327" y="435"/>
                      <a:pt x="180" y="438"/>
                      <a:pt x="33" y="439"/>
                    </a:cubicBezTo>
                    <a:cubicBezTo>
                      <a:pt x="23" y="440"/>
                      <a:pt x="13" y="440"/>
                      <a:pt x="0" y="440"/>
                    </a:cubicBezTo>
                    <a:cubicBezTo>
                      <a:pt x="14" y="413"/>
                      <a:pt x="27" y="388"/>
                      <a:pt x="41" y="365"/>
                    </a:cubicBezTo>
                    <a:cubicBezTo>
                      <a:pt x="44" y="361"/>
                      <a:pt x="51" y="359"/>
                      <a:pt x="57" y="359"/>
                    </a:cubicBezTo>
                    <a:cubicBezTo>
                      <a:pt x="66" y="358"/>
                      <a:pt x="76" y="358"/>
                      <a:pt x="87" y="358"/>
                    </a:cubicBezTo>
                    <a:cubicBezTo>
                      <a:pt x="87" y="254"/>
                      <a:pt x="87" y="151"/>
                      <a:pt x="87" y="45"/>
                    </a:cubicBezTo>
                    <a:cubicBezTo>
                      <a:pt x="229" y="45"/>
                      <a:pt x="371" y="46"/>
                      <a:pt x="513" y="45"/>
                    </a:cubicBezTo>
                    <a:cubicBezTo>
                      <a:pt x="512" y="42"/>
                      <a:pt x="512" y="38"/>
                      <a:pt x="512" y="34"/>
                    </a:cubicBezTo>
                    <a:cubicBezTo>
                      <a:pt x="371" y="34"/>
                      <a:pt x="229" y="34"/>
                      <a:pt x="87" y="34"/>
                    </a:cubicBezTo>
                    <a:cubicBezTo>
                      <a:pt x="87" y="20"/>
                      <a:pt x="87" y="11"/>
                      <a:pt x="87" y="0"/>
                    </a:cubicBezTo>
                    <a:cubicBezTo>
                      <a:pt x="712" y="0"/>
                      <a:pt x="1336" y="0"/>
                      <a:pt x="1961" y="0"/>
                    </a:cubicBezTo>
                    <a:cubicBezTo>
                      <a:pt x="1961" y="10"/>
                      <a:pt x="1961" y="20"/>
                      <a:pt x="1961" y="33"/>
                    </a:cubicBezTo>
                    <a:cubicBezTo>
                      <a:pt x="1823" y="33"/>
                      <a:pt x="1684" y="33"/>
                      <a:pt x="1546" y="33"/>
                    </a:cubicBezTo>
                    <a:cubicBezTo>
                      <a:pt x="1546" y="36"/>
                      <a:pt x="1545" y="39"/>
                      <a:pt x="1545" y="41"/>
                    </a:cubicBezTo>
                    <a:close/>
                    <a:moveTo>
                      <a:pt x="1269" y="301"/>
                    </a:moveTo>
                    <a:cubicBezTo>
                      <a:pt x="1269" y="244"/>
                      <a:pt x="1269" y="188"/>
                      <a:pt x="1269" y="133"/>
                    </a:cubicBezTo>
                    <a:cubicBezTo>
                      <a:pt x="1269" y="128"/>
                      <a:pt x="1266" y="123"/>
                      <a:pt x="1263" y="119"/>
                    </a:cubicBezTo>
                    <a:cubicBezTo>
                      <a:pt x="1249" y="104"/>
                      <a:pt x="1235" y="88"/>
                      <a:pt x="1220" y="74"/>
                    </a:cubicBezTo>
                    <a:cubicBezTo>
                      <a:pt x="1216" y="70"/>
                      <a:pt x="1209" y="67"/>
                      <a:pt x="1203" y="67"/>
                    </a:cubicBezTo>
                    <a:cubicBezTo>
                      <a:pt x="1087" y="66"/>
                      <a:pt x="971" y="66"/>
                      <a:pt x="855" y="67"/>
                    </a:cubicBezTo>
                    <a:cubicBezTo>
                      <a:pt x="849" y="67"/>
                      <a:pt x="842" y="69"/>
                      <a:pt x="838" y="74"/>
                    </a:cubicBezTo>
                    <a:cubicBezTo>
                      <a:pt x="809" y="103"/>
                      <a:pt x="786" y="134"/>
                      <a:pt x="796" y="179"/>
                    </a:cubicBezTo>
                    <a:cubicBezTo>
                      <a:pt x="796" y="183"/>
                      <a:pt x="796" y="188"/>
                      <a:pt x="796" y="193"/>
                    </a:cubicBezTo>
                    <a:cubicBezTo>
                      <a:pt x="796" y="229"/>
                      <a:pt x="796" y="264"/>
                      <a:pt x="796" y="300"/>
                    </a:cubicBezTo>
                    <a:cubicBezTo>
                      <a:pt x="852" y="300"/>
                      <a:pt x="906" y="300"/>
                      <a:pt x="962" y="300"/>
                    </a:cubicBezTo>
                    <a:cubicBezTo>
                      <a:pt x="962" y="248"/>
                      <a:pt x="962" y="197"/>
                      <a:pt x="962" y="145"/>
                    </a:cubicBezTo>
                    <a:cubicBezTo>
                      <a:pt x="1008" y="145"/>
                      <a:pt x="1053" y="145"/>
                      <a:pt x="1099" y="145"/>
                    </a:cubicBezTo>
                    <a:cubicBezTo>
                      <a:pt x="1099" y="198"/>
                      <a:pt x="1099" y="249"/>
                      <a:pt x="1099" y="301"/>
                    </a:cubicBezTo>
                    <a:cubicBezTo>
                      <a:pt x="1156" y="301"/>
                      <a:pt x="1211" y="301"/>
                      <a:pt x="1269" y="301"/>
                    </a:cubicBezTo>
                    <a:close/>
                    <a:moveTo>
                      <a:pt x="717" y="301"/>
                    </a:moveTo>
                    <a:cubicBezTo>
                      <a:pt x="717" y="244"/>
                      <a:pt x="718" y="188"/>
                      <a:pt x="717" y="132"/>
                    </a:cubicBezTo>
                    <a:cubicBezTo>
                      <a:pt x="717" y="127"/>
                      <a:pt x="714" y="122"/>
                      <a:pt x="711" y="118"/>
                    </a:cubicBezTo>
                    <a:cubicBezTo>
                      <a:pt x="698" y="103"/>
                      <a:pt x="685" y="89"/>
                      <a:pt x="671" y="74"/>
                    </a:cubicBezTo>
                    <a:cubicBezTo>
                      <a:pt x="667" y="71"/>
                      <a:pt x="661" y="67"/>
                      <a:pt x="656" y="67"/>
                    </a:cubicBezTo>
                    <a:cubicBezTo>
                      <a:pt x="616" y="62"/>
                      <a:pt x="580" y="65"/>
                      <a:pt x="558" y="107"/>
                    </a:cubicBezTo>
                    <a:cubicBezTo>
                      <a:pt x="551" y="120"/>
                      <a:pt x="543" y="130"/>
                      <a:pt x="544" y="146"/>
                    </a:cubicBezTo>
                    <a:cubicBezTo>
                      <a:pt x="544" y="188"/>
                      <a:pt x="544" y="230"/>
                      <a:pt x="544" y="272"/>
                    </a:cubicBezTo>
                    <a:cubicBezTo>
                      <a:pt x="544" y="282"/>
                      <a:pt x="544" y="291"/>
                      <a:pt x="544" y="301"/>
                    </a:cubicBezTo>
                    <a:cubicBezTo>
                      <a:pt x="603" y="301"/>
                      <a:pt x="659" y="301"/>
                      <a:pt x="717" y="301"/>
                    </a:cubicBezTo>
                    <a:close/>
                    <a:moveTo>
                      <a:pt x="1513" y="301"/>
                    </a:moveTo>
                    <a:cubicBezTo>
                      <a:pt x="1513" y="243"/>
                      <a:pt x="1514" y="186"/>
                      <a:pt x="1513" y="130"/>
                    </a:cubicBezTo>
                    <a:cubicBezTo>
                      <a:pt x="1513" y="126"/>
                      <a:pt x="1510" y="121"/>
                      <a:pt x="1507" y="118"/>
                    </a:cubicBezTo>
                    <a:cubicBezTo>
                      <a:pt x="1494" y="103"/>
                      <a:pt x="1481" y="89"/>
                      <a:pt x="1467" y="74"/>
                    </a:cubicBezTo>
                    <a:cubicBezTo>
                      <a:pt x="1463" y="71"/>
                      <a:pt x="1457" y="67"/>
                      <a:pt x="1452" y="67"/>
                    </a:cubicBezTo>
                    <a:cubicBezTo>
                      <a:pt x="1412" y="62"/>
                      <a:pt x="1376" y="66"/>
                      <a:pt x="1354" y="107"/>
                    </a:cubicBezTo>
                    <a:cubicBezTo>
                      <a:pt x="1347" y="120"/>
                      <a:pt x="1339" y="130"/>
                      <a:pt x="1340" y="146"/>
                    </a:cubicBezTo>
                    <a:cubicBezTo>
                      <a:pt x="1341" y="187"/>
                      <a:pt x="1340" y="229"/>
                      <a:pt x="1340" y="270"/>
                    </a:cubicBezTo>
                    <a:cubicBezTo>
                      <a:pt x="1340" y="280"/>
                      <a:pt x="1340" y="290"/>
                      <a:pt x="1340" y="301"/>
                    </a:cubicBezTo>
                    <a:cubicBezTo>
                      <a:pt x="1399" y="301"/>
                      <a:pt x="1455" y="301"/>
                      <a:pt x="1513" y="301"/>
                    </a:cubicBezTo>
                    <a:close/>
                    <a:moveTo>
                      <a:pt x="1544" y="67"/>
                    </a:moveTo>
                    <a:cubicBezTo>
                      <a:pt x="1544" y="146"/>
                      <a:pt x="1544" y="223"/>
                      <a:pt x="1544" y="302"/>
                    </a:cubicBezTo>
                    <a:cubicBezTo>
                      <a:pt x="1552" y="301"/>
                      <a:pt x="1558" y="301"/>
                      <a:pt x="1564" y="300"/>
                    </a:cubicBezTo>
                    <a:cubicBezTo>
                      <a:pt x="1564" y="222"/>
                      <a:pt x="1564" y="145"/>
                      <a:pt x="1564" y="67"/>
                    </a:cubicBezTo>
                    <a:cubicBezTo>
                      <a:pt x="1557" y="67"/>
                      <a:pt x="1551" y="67"/>
                      <a:pt x="1544" y="67"/>
                    </a:cubicBezTo>
                    <a:close/>
                    <a:moveTo>
                      <a:pt x="491" y="67"/>
                    </a:moveTo>
                    <a:cubicBezTo>
                      <a:pt x="491" y="146"/>
                      <a:pt x="491" y="223"/>
                      <a:pt x="491" y="302"/>
                    </a:cubicBezTo>
                    <a:cubicBezTo>
                      <a:pt x="500" y="302"/>
                      <a:pt x="506" y="301"/>
                      <a:pt x="512" y="300"/>
                    </a:cubicBezTo>
                    <a:cubicBezTo>
                      <a:pt x="512" y="222"/>
                      <a:pt x="512" y="145"/>
                      <a:pt x="512" y="67"/>
                    </a:cubicBezTo>
                    <a:cubicBezTo>
                      <a:pt x="505" y="67"/>
                      <a:pt x="499" y="67"/>
                      <a:pt x="491" y="67"/>
                    </a:cubicBezTo>
                    <a:close/>
                    <a:moveTo>
                      <a:pt x="1294" y="300"/>
                    </a:moveTo>
                    <a:cubicBezTo>
                      <a:pt x="1296" y="301"/>
                      <a:pt x="1298" y="302"/>
                      <a:pt x="1300" y="304"/>
                    </a:cubicBezTo>
                    <a:cubicBezTo>
                      <a:pt x="1303" y="299"/>
                      <a:pt x="1308" y="295"/>
                      <a:pt x="1308" y="290"/>
                    </a:cubicBezTo>
                    <a:cubicBezTo>
                      <a:pt x="1309" y="219"/>
                      <a:pt x="1309" y="149"/>
                      <a:pt x="1308" y="78"/>
                    </a:cubicBezTo>
                    <a:cubicBezTo>
                      <a:pt x="1308" y="74"/>
                      <a:pt x="1302" y="69"/>
                      <a:pt x="1299" y="65"/>
                    </a:cubicBezTo>
                    <a:cubicBezTo>
                      <a:pt x="1297" y="66"/>
                      <a:pt x="1295" y="67"/>
                      <a:pt x="1294" y="68"/>
                    </a:cubicBezTo>
                    <a:cubicBezTo>
                      <a:pt x="1294" y="146"/>
                      <a:pt x="1294" y="223"/>
                      <a:pt x="1294" y="300"/>
                    </a:cubicBezTo>
                    <a:close/>
                    <a:moveTo>
                      <a:pt x="755" y="304"/>
                    </a:moveTo>
                    <a:cubicBezTo>
                      <a:pt x="757" y="302"/>
                      <a:pt x="760" y="301"/>
                      <a:pt x="762" y="299"/>
                    </a:cubicBezTo>
                    <a:cubicBezTo>
                      <a:pt x="762" y="226"/>
                      <a:pt x="762" y="152"/>
                      <a:pt x="762" y="78"/>
                    </a:cubicBezTo>
                    <a:cubicBezTo>
                      <a:pt x="762" y="74"/>
                      <a:pt x="758" y="70"/>
                      <a:pt x="755" y="66"/>
                    </a:cubicBezTo>
                    <a:cubicBezTo>
                      <a:pt x="752" y="70"/>
                      <a:pt x="747" y="75"/>
                      <a:pt x="747" y="79"/>
                    </a:cubicBezTo>
                    <a:cubicBezTo>
                      <a:pt x="746" y="149"/>
                      <a:pt x="746" y="219"/>
                      <a:pt x="747" y="290"/>
                    </a:cubicBezTo>
                    <a:cubicBezTo>
                      <a:pt x="747" y="295"/>
                      <a:pt x="752" y="299"/>
                      <a:pt x="755" y="304"/>
                    </a:cubicBezTo>
                    <a:close/>
                    <a:moveTo>
                      <a:pt x="1007" y="35"/>
                    </a:moveTo>
                    <a:cubicBezTo>
                      <a:pt x="935" y="35"/>
                      <a:pt x="867" y="35"/>
                      <a:pt x="796" y="35"/>
                    </a:cubicBezTo>
                    <a:cubicBezTo>
                      <a:pt x="808" y="49"/>
                      <a:pt x="994" y="49"/>
                      <a:pt x="1007" y="35"/>
                    </a:cubicBezTo>
                    <a:close/>
                    <a:moveTo>
                      <a:pt x="1054" y="35"/>
                    </a:moveTo>
                    <a:cubicBezTo>
                      <a:pt x="1053" y="37"/>
                      <a:pt x="1053" y="39"/>
                      <a:pt x="1052" y="41"/>
                    </a:cubicBezTo>
                    <a:cubicBezTo>
                      <a:pt x="1056" y="42"/>
                      <a:pt x="1060" y="45"/>
                      <a:pt x="1064" y="45"/>
                    </a:cubicBezTo>
                    <a:cubicBezTo>
                      <a:pt x="1125" y="46"/>
                      <a:pt x="1187" y="46"/>
                      <a:pt x="1249" y="45"/>
                    </a:cubicBezTo>
                    <a:cubicBezTo>
                      <a:pt x="1253" y="45"/>
                      <a:pt x="1257" y="41"/>
                      <a:pt x="1262" y="39"/>
                    </a:cubicBezTo>
                    <a:cubicBezTo>
                      <a:pt x="1261" y="38"/>
                      <a:pt x="1260" y="36"/>
                      <a:pt x="1260" y="35"/>
                    </a:cubicBezTo>
                    <a:cubicBezTo>
                      <a:pt x="1191" y="35"/>
                      <a:pt x="1123" y="35"/>
                      <a:pt x="1054" y="35"/>
                    </a:cubicBezTo>
                    <a:close/>
                    <a:moveTo>
                      <a:pt x="1514" y="40"/>
                    </a:moveTo>
                    <a:cubicBezTo>
                      <a:pt x="1513" y="38"/>
                      <a:pt x="1513" y="37"/>
                      <a:pt x="1512" y="36"/>
                    </a:cubicBezTo>
                    <a:cubicBezTo>
                      <a:pt x="1455" y="36"/>
                      <a:pt x="1399" y="36"/>
                      <a:pt x="1342" y="36"/>
                    </a:cubicBezTo>
                    <a:cubicBezTo>
                      <a:pt x="1341" y="38"/>
                      <a:pt x="1341" y="40"/>
                      <a:pt x="1341" y="42"/>
                    </a:cubicBezTo>
                    <a:cubicBezTo>
                      <a:pt x="1346" y="43"/>
                      <a:pt x="1350" y="45"/>
                      <a:pt x="1355" y="45"/>
                    </a:cubicBezTo>
                    <a:cubicBezTo>
                      <a:pt x="1403" y="46"/>
                      <a:pt x="1451" y="46"/>
                      <a:pt x="1499" y="45"/>
                    </a:cubicBezTo>
                    <a:cubicBezTo>
                      <a:pt x="1504" y="45"/>
                      <a:pt x="1509" y="42"/>
                      <a:pt x="1514" y="40"/>
                    </a:cubicBezTo>
                    <a:close/>
                    <a:moveTo>
                      <a:pt x="548" y="35"/>
                    </a:moveTo>
                    <a:cubicBezTo>
                      <a:pt x="558" y="49"/>
                      <a:pt x="705" y="50"/>
                      <a:pt x="717" y="35"/>
                    </a:cubicBezTo>
                    <a:cubicBezTo>
                      <a:pt x="660" y="35"/>
                      <a:pt x="605" y="35"/>
                      <a:pt x="548" y="35"/>
                    </a:cubicBezTo>
                    <a:close/>
                    <a:moveTo>
                      <a:pt x="138" y="118"/>
                    </a:moveTo>
                    <a:cubicBezTo>
                      <a:pt x="159" y="118"/>
                      <a:pt x="178" y="118"/>
                      <a:pt x="198" y="118"/>
                    </a:cubicBezTo>
                    <a:cubicBezTo>
                      <a:pt x="198" y="109"/>
                      <a:pt x="198" y="102"/>
                      <a:pt x="198" y="94"/>
                    </a:cubicBezTo>
                    <a:cubicBezTo>
                      <a:pt x="177" y="94"/>
                      <a:pt x="158" y="94"/>
                      <a:pt x="138" y="94"/>
                    </a:cubicBezTo>
                    <a:cubicBezTo>
                      <a:pt x="138" y="103"/>
                      <a:pt x="138" y="110"/>
                      <a:pt x="138" y="118"/>
                    </a:cubicBezTo>
                    <a:close/>
                    <a:moveTo>
                      <a:pt x="1684" y="94"/>
                    </a:moveTo>
                    <a:cubicBezTo>
                      <a:pt x="1663" y="94"/>
                      <a:pt x="1644" y="94"/>
                      <a:pt x="1625" y="94"/>
                    </a:cubicBezTo>
                    <a:cubicBezTo>
                      <a:pt x="1625" y="103"/>
                      <a:pt x="1625" y="111"/>
                      <a:pt x="1625" y="118"/>
                    </a:cubicBezTo>
                    <a:cubicBezTo>
                      <a:pt x="1645" y="118"/>
                      <a:pt x="1664" y="118"/>
                      <a:pt x="1684" y="118"/>
                    </a:cubicBezTo>
                    <a:cubicBezTo>
                      <a:pt x="1684" y="110"/>
                      <a:pt x="1684" y="103"/>
                      <a:pt x="1684" y="94"/>
                    </a:cubicBezTo>
                    <a:close/>
                    <a:moveTo>
                      <a:pt x="311" y="94"/>
                    </a:moveTo>
                    <a:cubicBezTo>
                      <a:pt x="290" y="94"/>
                      <a:pt x="270" y="94"/>
                      <a:pt x="251" y="94"/>
                    </a:cubicBezTo>
                    <a:cubicBezTo>
                      <a:pt x="251" y="103"/>
                      <a:pt x="251" y="111"/>
                      <a:pt x="251" y="118"/>
                    </a:cubicBezTo>
                    <a:cubicBezTo>
                      <a:pt x="272" y="118"/>
                      <a:pt x="291" y="118"/>
                      <a:pt x="311" y="118"/>
                    </a:cubicBezTo>
                    <a:cubicBezTo>
                      <a:pt x="311" y="109"/>
                      <a:pt x="311" y="103"/>
                      <a:pt x="311" y="94"/>
                    </a:cubicBezTo>
                    <a:close/>
                    <a:moveTo>
                      <a:pt x="1736" y="118"/>
                    </a:moveTo>
                    <a:cubicBezTo>
                      <a:pt x="1757" y="118"/>
                      <a:pt x="1777" y="118"/>
                      <a:pt x="1796" y="118"/>
                    </a:cubicBezTo>
                    <a:cubicBezTo>
                      <a:pt x="1796" y="109"/>
                      <a:pt x="1796" y="102"/>
                      <a:pt x="1796" y="94"/>
                    </a:cubicBezTo>
                    <a:cubicBezTo>
                      <a:pt x="1776" y="94"/>
                      <a:pt x="1756" y="94"/>
                      <a:pt x="1736" y="94"/>
                    </a:cubicBezTo>
                    <a:cubicBezTo>
                      <a:pt x="1736" y="102"/>
                      <a:pt x="1736" y="109"/>
                      <a:pt x="1736" y="118"/>
                    </a:cubicBezTo>
                    <a:close/>
                    <a:moveTo>
                      <a:pt x="1848" y="118"/>
                    </a:moveTo>
                    <a:cubicBezTo>
                      <a:pt x="1868" y="118"/>
                      <a:pt x="1888" y="118"/>
                      <a:pt x="1908" y="118"/>
                    </a:cubicBezTo>
                    <a:cubicBezTo>
                      <a:pt x="1908" y="109"/>
                      <a:pt x="1908" y="102"/>
                      <a:pt x="1908" y="94"/>
                    </a:cubicBezTo>
                    <a:cubicBezTo>
                      <a:pt x="1887" y="94"/>
                      <a:pt x="1868" y="94"/>
                      <a:pt x="1848" y="94"/>
                    </a:cubicBezTo>
                    <a:cubicBezTo>
                      <a:pt x="1848" y="103"/>
                      <a:pt x="1848" y="110"/>
                      <a:pt x="1848" y="118"/>
                    </a:cubicBezTo>
                    <a:close/>
                    <a:moveTo>
                      <a:pt x="422" y="95"/>
                    </a:moveTo>
                    <a:cubicBezTo>
                      <a:pt x="401" y="95"/>
                      <a:pt x="381" y="95"/>
                      <a:pt x="362" y="95"/>
                    </a:cubicBezTo>
                    <a:cubicBezTo>
                      <a:pt x="362" y="103"/>
                      <a:pt x="362" y="110"/>
                      <a:pt x="362" y="118"/>
                    </a:cubicBezTo>
                    <a:cubicBezTo>
                      <a:pt x="383" y="118"/>
                      <a:pt x="402" y="118"/>
                      <a:pt x="422" y="118"/>
                    </a:cubicBezTo>
                    <a:cubicBezTo>
                      <a:pt x="422" y="110"/>
                      <a:pt x="422" y="103"/>
                      <a:pt x="422" y="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Freeform 51">
                <a:extLst>
                  <a:ext uri="{FF2B5EF4-FFF2-40B4-BE49-F238E27FC236}">
                    <a16:creationId xmlns:a16="http://schemas.microsoft.com/office/drawing/2014/main" id="{6907C48F-F059-F74B-BAED-20A9CFE5735E}"/>
                  </a:ext>
                </a:extLst>
              </p:cNvPr>
              <p:cNvSpPr>
                <a:spLocks noEditPoints="1"/>
              </p:cNvSpPr>
              <p:nvPr/>
            </p:nvSpPr>
            <p:spPr bwMode="auto">
              <a:xfrm>
                <a:off x="5554874" y="2951463"/>
                <a:ext cx="1080787" cy="148539"/>
              </a:xfrm>
              <a:custGeom>
                <a:avLst/>
                <a:gdLst>
                  <a:gd name="T0" fmla="*/ 0 w 2219"/>
                  <a:gd name="T1" fmla="*/ 96 h 305"/>
                  <a:gd name="T2" fmla="*/ 88 w 2219"/>
                  <a:gd name="T3" fmla="*/ 160 h 305"/>
                  <a:gd name="T4" fmla="*/ 289 w 2219"/>
                  <a:gd name="T5" fmla="*/ 117 h 305"/>
                  <a:gd name="T6" fmla="*/ 349 w 2219"/>
                  <a:gd name="T7" fmla="*/ 8 h 305"/>
                  <a:gd name="T8" fmla="*/ 419 w 2219"/>
                  <a:gd name="T9" fmla="*/ 121 h 305"/>
                  <a:gd name="T10" fmla="*/ 521 w 2219"/>
                  <a:gd name="T11" fmla="*/ 187 h 305"/>
                  <a:gd name="T12" fmla="*/ 588 w 2219"/>
                  <a:gd name="T13" fmla="*/ 174 h 305"/>
                  <a:gd name="T14" fmla="*/ 666 w 2219"/>
                  <a:gd name="T15" fmla="*/ 127 h 305"/>
                  <a:gd name="T16" fmla="*/ 664 w 2219"/>
                  <a:gd name="T17" fmla="*/ 121 h 305"/>
                  <a:gd name="T18" fmla="*/ 428 w 2219"/>
                  <a:gd name="T19" fmla="*/ 121 h 305"/>
                  <a:gd name="T20" fmla="*/ 427 w 2219"/>
                  <a:gd name="T21" fmla="*/ 99 h 305"/>
                  <a:gd name="T22" fmla="*/ 1790 w 2219"/>
                  <a:gd name="T23" fmla="*/ 99 h 305"/>
                  <a:gd name="T24" fmla="*/ 1775 w 2219"/>
                  <a:gd name="T25" fmla="*/ 121 h 305"/>
                  <a:gd name="T26" fmla="*/ 1567 w 2219"/>
                  <a:gd name="T27" fmla="*/ 121 h 305"/>
                  <a:gd name="T28" fmla="*/ 1545 w 2219"/>
                  <a:gd name="T29" fmla="*/ 121 h 305"/>
                  <a:gd name="T30" fmla="*/ 1785 w 2219"/>
                  <a:gd name="T31" fmla="*/ 132 h 305"/>
                  <a:gd name="T32" fmla="*/ 1855 w 2219"/>
                  <a:gd name="T33" fmla="*/ 19 h 305"/>
                  <a:gd name="T34" fmla="*/ 1865 w 2219"/>
                  <a:gd name="T35" fmla="*/ 0 h 305"/>
                  <a:gd name="T36" fmla="*/ 1884 w 2219"/>
                  <a:gd name="T37" fmla="*/ 45 h 305"/>
                  <a:gd name="T38" fmla="*/ 1947 w 2219"/>
                  <a:gd name="T39" fmla="*/ 141 h 305"/>
                  <a:gd name="T40" fmla="*/ 2096 w 2219"/>
                  <a:gd name="T41" fmla="*/ 174 h 305"/>
                  <a:gd name="T42" fmla="*/ 2189 w 2219"/>
                  <a:gd name="T43" fmla="*/ 118 h 305"/>
                  <a:gd name="T44" fmla="*/ 2219 w 2219"/>
                  <a:gd name="T45" fmla="*/ 92 h 305"/>
                  <a:gd name="T46" fmla="*/ 2161 w 2219"/>
                  <a:gd name="T47" fmla="*/ 217 h 305"/>
                  <a:gd name="T48" fmla="*/ 2125 w 2219"/>
                  <a:gd name="T49" fmla="*/ 254 h 305"/>
                  <a:gd name="T50" fmla="*/ 1992 w 2219"/>
                  <a:gd name="T51" fmla="*/ 305 h 305"/>
                  <a:gd name="T52" fmla="*/ 183 w 2219"/>
                  <a:gd name="T53" fmla="*/ 305 h 305"/>
                  <a:gd name="T54" fmla="*/ 108 w 2219"/>
                  <a:gd name="T55" fmla="*/ 277 h 305"/>
                  <a:gd name="T56" fmla="*/ 0 w 2219"/>
                  <a:gd name="T57" fmla="*/ 96 h 305"/>
                  <a:gd name="T58" fmla="*/ 1515 w 2219"/>
                  <a:gd name="T59" fmla="*/ 269 h 305"/>
                  <a:gd name="T60" fmla="*/ 1515 w 2219"/>
                  <a:gd name="T61" fmla="*/ 175 h 305"/>
                  <a:gd name="T62" fmla="*/ 1525 w 2219"/>
                  <a:gd name="T63" fmla="*/ 149 h 305"/>
                  <a:gd name="T64" fmla="*/ 1480 w 2219"/>
                  <a:gd name="T65" fmla="*/ 121 h 305"/>
                  <a:gd name="T66" fmla="*/ 715 w 2219"/>
                  <a:gd name="T67" fmla="*/ 121 h 305"/>
                  <a:gd name="T68" fmla="*/ 684 w 2219"/>
                  <a:gd name="T69" fmla="*/ 157 h 305"/>
                  <a:gd name="T70" fmla="*/ 699 w 2219"/>
                  <a:gd name="T71" fmla="*/ 160 h 305"/>
                  <a:gd name="T72" fmla="*/ 699 w 2219"/>
                  <a:gd name="T73" fmla="*/ 269 h 305"/>
                  <a:gd name="T74" fmla="*/ 679 w 2219"/>
                  <a:gd name="T75" fmla="*/ 269 h 305"/>
                  <a:gd name="T76" fmla="*/ 679 w 2219"/>
                  <a:gd name="T77" fmla="*/ 168 h 305"/>
                  <a:gd name="T78" fmla="*/ 657 w 2219"/>
                  <a:gd name="T79" fmla="*/ 268 h 305"/>
                  <a:gd name="T80" fmla="*/ 637 w 2219"/>
                  <a:gd name="T81" fmla="*/ 268 h 305"/>
                  <a:gd name="T82" fmla="*/ 637 w 2219"/>
                  <a:gd name="T83" fmla="*/ 231 h 305"/>
                  <a:gd name="T84" fmla="*/ 633 w 2219"/>
                  <a:gd name="T85" fmla="*/ 230 h 305"/>
                  <a:gd name="T86" fmla="*/ 603 w 2219"/>
                  <a:gd name="T87" fmla="*/ 276 h 305"/>
                  <a:gd name="T88" fmla="*/ 1616 w 2219"/>
                  <a:gd name="T89" fmla="*/ 276 h 305"/>
                  <a:gd name="T90" fmla="*/ 1581 w 2219"/>
                  <a:gd name="T91" fmla="*/ 232 h 305"/>
                  <a:gd name="T92" fmla="*/ 1576 w 2219"/>
                  <a:gd name="T93" fmla="*/ 234 h 305"/>
                  <a:gd name="T94" fmla="*/ 1576 w 2219"/>
                  <a:gd name="T95" fmla="*/ 269 h 305"/>
                  <a:gd name="T96" fmla="*/ 1558 w 2219"/>
                  <a:gd name="T97" fmla="*/ 269 h 305"/>
                  <a:gd name="T98" fmla="*/ 1535 w 2219"/>
                  <a:gd name="T99" fmla="*/ 175 h 305"/>
                  <a:gd name="T100" fmla="*/ 1535 w 2219"/>
                  <a:gd name="T101" fmla="*/ 269 h 305"/>
                  <a:gd name="T102" fmla="*/ 1515 w 2219"/>
                  <a:gd name="T103" fmla="*/ 269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219" h="305">
                    <a:moveTo>
                      <a:pt x="0" y="96"/>
                    </a:moveTo>
                    <a:cubicBezTo>
                      <a:pt x="30" y="118"/>
                      <a:pt x="58" y="142"/>
                      <a:pt x="88" y="160"/>
                    </a:cubicBezTo>
                    <a:cubicBezTo>
                      <a:pt x="167" y="205"/>
                      <a:pt x="236" y="191"/>
                      <a:pt x="289" y="117"/>
                    </a:cubicBezTo>
                    <a:cubicBezTo>
                      <a:pt x="314" y="82"/>
                      <a:pt x="331" y="42"/>
                      <a:pt x="349" y="8"/>
                    </a:cubicBezTo>
                    <a:cubicBezTo>
                      <a:pt x="371" y="43"/>
                      <a:pt x="393" y="83"/>
                      <a:pt x="419" y="121"/>
                    </a:cubicBezTo>
                    <a:cubicBezTo>
                      <a:pt x="444" y="156"/>
                      <a:pt x="476" y="185"/>
                      <a:pt x="521" y="187"/>
                    </a:cubicBezTo>
                    <a:cubicBezTo>
                      <a:pt x="544" y="188"/>
                      <a:pt x="568" y="183"/>
                      <a:pt x="588" y="174"/>
                    </a:cubicBezTo>
                    <a:cubicBezTo>
                      <a:pt x="616" y="162"/>
                      <a:pt x="640" y="143"/>
                      <a:pt x="666" y="127"/>
                    </a:cubicBezTo>
                    <a:cubicBezTo>
                      <a:pt x="665" y="125"/>
                      <a:pt x="664" y="123"/>
                      <a:pt x="664" y="121"/>
                    </a:cubicBezTo>
                    <a:cubicBezTo>
                      <a:pt x="586" y="121"/>
                      <a:pt x="508" y="121"/>
                      <a:pt x="428" y="121"/>
                    </a:cubicBezTo>
                    <a:cubicBezTo>
                      <a:pt x="428" y="113"/>
                      <a:pt x="428" y="108"/>
                      <a:pt x="427" y="99"/>
                    </a:cubicBezTo>
                    <a:cubicBezTo>
                      <a:pt x="882" y="99"/>
                      <a:pt x="1337" y="99"/>
                      <a:pt x="1790" y="99"/>
                    </a:cubicBezTo>
                    <a:cubicBezTo>
                      <a:pt x="1796" y="115"/>
                      <a:pt x="1791" y="121"/>
                      <a:pt x="1775" y="121"/>
                    </a:cubicBezTo>
                    <a:cubicBezTo>
                      <a:pt x="1706" y="121"/>
                      <a:pt x="1637" y="121"/>
                      <a:pt x="1567" y="121"/>
                    </a:cubicBezTo>
                    <a:cubicBezTo>
                      <a:pt x="1560" y="121"/>
                      <a:pt x="1553" y="121"/>
                      <a:pt x="1545" y="121"/>
                    </a:cubicBezTo>
                    <a:cubicBezTo>
                      <a:pt x="1609" y="207"/>
                      <a:pt x="1718" y="213"/>
                      <a:pt x="1785" y="132"/>
                    </a:cubicBezTo>
                    <a:cubicBezTo>
                      <a:pt x="1813" y="98"/>
                      <a:pt x="1832" y="57"/>
                      <a:pt x="1855" y="19"/>
                    </a:cubicBezTo>
                    <a:cubicBezTo>
                      <a:pt x="1858" y="14"/>
                      <a:pt x="1861" y="9"/>
                      <a:pt x="1865" y="0"/>
                    </a:cubicBezTo>
                    <a:cubicBezTo>
                      <a:pt x="1872" y="17"/>
                      <a:pt x="1876" y="32"/>
                      <a:pt x="1884" y="45"/>
                    </a:cubicBezTo>
                    <a:cubicBezTo>
                      <a:pt x="1904" y="78"/>
                      <a:pt x="1922" y="113"/>
                      <a:pt x="1947" y="141"/>
                    </a:cubicBezTo>
                    <a:cubicBezTo>
                      <a:pt x="1987" y="186"/>
                      <a:pt x="2040" y="198"/>
                      <a:pt x="2096" y="174"/>
                    </a:cubicBezTo>
                    <a:cubicBezTo>
                      <a:pt x="2129" y="160"/>
                      <a:pt x="2159" y="138"/>
                      <a:pt x="2189" y="118"/>
                    </a:cubicBezTo>
                    <a:cubicBezTo>
                      <a:pt x="2199" y="112"/>
                      <a:pt x="2207" y="102"/>
                      <a:pt x="2219" y="92"/>
                    </a:cubicBezTo>
                    <a:cubicBezTo>
                      <a:pt x="2211" y="142"/>
                      <a:pt x="2191" y="182"/>
                      <a:pt x="2161" y="217"/>
                    </a:cubicBezTo>
                    <a:cubicBezTo>
                      <a:pt x="2150" y="230"/>
                      <a:pt x="2137" y="242"/>
                      <a:pt x="2125" y="254"/>
                    </a:cubicBezTo>
                    <a:cubicBezTo>
                      <a:pt x="2088" y="289"/>
                      <a:pt x="2047" y="305"/>
                      <a:pt x="1992" y="305"/>
                    </a:cubicBezTo>
                    <a:cubicBezTo>
                      <a:pt x="1389" y="303"/>
                      <a:pt x="786" y="303"/>
                      <a:pt x="183" y="305"/>
                    </a:cubicBezTo>
                    <a:cubicBezTo>
                      <a:pt x="150" y="305"/>
                      <a:pt x="130" y="294"/>
                      <a:pt x="108" y="277"/>
                    </a:cubicBezTo>
                    <a:cubicBezTo>
                      <a:pt x="50" y="229"/>
                      <a:pt x="13" y="170"/>
                      <a:pt x="0" y="96"/>
                    </a:cubicBezTo>
                    <a:close/>
                    <a:moveTo>
                      <a:pt x="1515" y="269"/>
                    </a:moveTo>
                    <a:cubicBezTo>
                      <a:pt x="1515" y="237"/>
                      <a:pt x="1514" y="206"/>
                      <a:pt x="1515" y="175"/>
                    </a:cubicBezTo>
                    <a:cubicBezTo>
                      <a:pt x="1515" y="168"/>
                      <a:pt x="1521" y="160"/>
                      <a:pt x="1525" y="149"/>
                    </a:cubicBezTo>
                    <a:cubicBezTo>
                      <a:pt x="1515" y="121"/>
                      <a:pt x="1515" y="121"/>
                      <a:pt x="1480" y="121"/>
                    </a:cubicBezTo>
                    <a:cubicBezTo>
                      <a:pt x="1225" y="121"/>
                      <a:pt x="970" y="121"/>
                      <a:pt x="715" y="121"/>
                    </a:cubicBezTo>
                    <a:cubicBezTo>
                      <a:pt x="697" y="121"/>
                      <a:pt x="682" y="138"/>
                      <a:pt x="684" y="157"/>
                    </a:cubicBezTo>
                    <a:cubicBezTo>
                      <a:pt x="689" y="158"/>
                      <a:pt x="694" y="159"/>
                      <a:pt x="699" y="160"/>
                    </a:cubicBezTo>
                    <a:cubicBezTo>
                      <a:pt x="699" y="197"/>
                      <a:pt x="699" y="232"/>
                      <a:pt x="699" y="269"/>
                    </a:cubicBezTo>
                    <a:cubicBezTo>
                      <a:pt x="692" y="269"/>
                      <a:pt x="686" y="269"/>
                      <a:pt x="679" y="269"/>
                    </a:cubicBezTo>
                    <a:cubicBezTo>
                      <a:pt x="679" y="235"/>
                      <a:pt x="679" y="203"/>
                      <a:pt x="679" y="168"/>
                    </a:cubicBezTo>
                    <a:cubicBezTo>
                      <a:pt x="647" y="198"/>
                      <a:pt x="664" y="235"/>
                      <a:pt x="657" y="268"/>
                    </a:cubicBezTo>
                    <a:cubicBezTo>
                      <a:pt x="651" y="268"/>
                      <a:pt x="645" y="268"/>
                      <a:pt x="637" y="268"/>
                    </a:cubicBezTo>
                    <a:cubicBezTo>
                      <a:pt x="637" y="255"/>
                      <a:pt x="637" y="243"/>
                      <a:pt x="637" y="231"/>
                    </a:cubicBezTo>
                    <a:cubicBezTo>
                      <a:pt x="636" y="231"/>
                      <a:pt x="635" y="230"/>
                      <a:pt x="633" y="230"/>
                    </a:cubicBezTo>
                    <a:cubicBezTo>
                      <a:pt x="624" y="245"/>
                      <a:pt x="614" y="260"/>
                      <a:pt x="603" y="276"/>
                    </a:cubicBezTo>
                    <a:cubicBezTo>
                      <a:pt x="942" y="276"/>
                      <a:pt x="1277" y="276"/>
                      <a:pt x="1616" y="276"/>
                    </a:cubicBezTo>
                    <a:cubicBezTo>
                      <a:pt x="1603" y="260"/>
                      <a:pt x="1592" y="246"/>
                      <a:pt x="1581" y="232"/>
                    </a:cubicBezTo>
                    <a:cubicBezTo>
                      <a:pt x="1579" y="233"/>
                      <a:pt x="1578" y="234"/>
                      <a:pt x="1576" y="234"/>
                    </a:cubicBezTo>
                    <a:cubicBezTo>
                      <a:pt x="1576" y="245"/>
                      <a:pt x="1576" y="257"/>
                      <a:pt x="1576" y="269"/>
                    </a:cubicBezTo>
                    <a:cubicBezTo>
                      <a:pt x="1569" y="269"/>
                      <a:pt x="1564" y="269"/>
                      <a:pt x="1558" y="269"/>
                    </a:cubicBezTo>
                    <a:cubicBezTo>
                      <a:pt x="1550" y="238"/>
                      <a:pt x="1568" y="202"/>
                      <a:pt x="1535" y="175"/>
                    </a:cubicBezTo>
                    <a:cubicBezTo>
                      <a:pt x="1535" y="208"/>
                      <a:pt x="1535" y="238"/>
                      <a:pt x="1535" y="269"/>
                    </a:cubicBezTo>
                    <a:cubicBezTo>
                      <a:pt x="1528" y="269"/>
                      <a:pt x="1523" y="269"/>
                      <a:pt x="1515" y="26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Freeform 52">
                <a:extLst>
                  <a:ext uri="{FF2B5EF4-FFF2-40B4-BE49-F238E27FC236}">
                    <a16:creationId xmlns:a16="http://schemas.microsoft.com/office/drawing/2014/main" id="{6DBB42E8-6C62-2D44-9EB1-FC2942D615D8}"/>
                  </a:ext>
                </a:extLst>
              </p:cNvPr>
              <p:cNvSpPr>
                <a:spLocks/>
              </p:cNvSpPr>
              <p:nvPr/>
            </p:nvSpPr>
            <p:spPr bwMode="auto">
              <a:xfrm>
                <a:off x="5837303" y="2706535"/>
                <a:ext cx="518860" cy="273346"/>
              </a:xfrm>
              <a:custGeom>
                <a:avLst/>
                <a:gdLst>
                  <a:gd name="T0" fmla="*/ 372 w 1065"/>
                  <a:gd name="T1" fmla="*/ 235 h 561"/>
                  <a:gd name="T2" fmla="*/ 412 w 1065"/>
                  <a:gd name="T3" fmla="*/ 264 h 561"/>
                  <a:gd name="T4" fmla="*/ 474 w 1065"/>
                  <a:gd name="T5" fmla="*/ 264 h 561"/>
                  <a:gd name="T6" fmla="*/ 494 w 1065"/>
                  <a:gd name="T7" fmla="*/ 237 h 561"/>
                  <a:gd name="T8" fmla="*/ 486 w 1065"/>
                  <a:gd name="T9" fmla="*/ 134 h 561"/>
                  <a:gd name="T10" fmla="*/ 487 w 1065"/>
                  <a:gd name="T11" fmla="*/ 124 h 561"/>
                  <a:gd name="T12" fmla="*/ 488 w 1065"/>
                  <a:gd name="T13" fmla="*/ 49 h 561"/>
                  <a:gd name="T14" fmla="*/ 495 w 1065"/>
                  <a:gd name="T15" fmla="*/ 27 h 561"/>
                  <a:gd name="T16" fmla="*/ 508 w 1065"/>
                  <a:gd name="T17" fmla="*/ 0 h 561"/>
                  <a:gd name="T18" fmla="*/ 547 w 1065"/>
                  <a:gd name="T19" fmla="*/ 0 h 561"/>
                  <a:gd name="T20" fmla="*/ 560 w 1065"/>
                  <a:gd name="T21" fmla="*/ 34 h 561"/>
                  <a:gd name="T22" fmla="*/ 555 w 1065"/>
                  <a:gd name="T23" fmla="*/ 71 h 561"/>
                  <a:gd name="T24" fmla="*/ 553 w 1065"/>
                  <a:gd name="T25" fmla="*/ 95 h 561"/>
                  <a:gd name="T26" fmla="*/ 559 w 1065"/>
                  <a:gd name="T27" fmla="*/ 221 h 561"/>
                  <a:gd name="T28" fmla="*/ 589 w 1065"/>
                  <a:gd name="T29" fmla="*/ 264 h 561"/>
                  <a:gd name="T30" fmla="*/ 667 w 1065"/>
                  <a:gd name="T31" fmla="*/ 263 h 561"/>
                  <a:gd name="T32" fmla="*/ 684 w 1065"/>
                  <a:gd name="T33" fmla="*/ 255 h 561"/>
                  <a:gd name="T34" fmla="*/ 719 w 1065"/>
                  <a:gd name="T35" fmla="*/ 236 h 561"/>
                  <a:gd name="T36" fmla="*/ 735 w 1065"/>
                  <a:gd name="T37" fmla="*/ 236 h 561"/>
                  <a:gd name="T38" fmla="*/ 735 w 1065"/>
                  <a:gd name="T39" fmla="*/ 287 h 561"/>
                  <a:gd name="T40" fmla="*/ 731 w 1065"/>
                  <a:gd name="T41" fmla="*/ 295 h 561"/>
                  <a:gd name="T42" fmla="*/ 716 w 1065"/>
                  <a:gd name="T43" fmla="*/ 309 h 561"/>
                  <a:gd name="T44" fmla="*/ 716 w 1065"/>
                  <a:gd name="T45" fmla="*/ 369 h 561"/>
                  <a:gd name="T46" fmla="*/ 726 w 1065"/>
                  <a:gd name="T47" fmla="*/ 377 h 561"/>
                  <a:gd name="T48" fmla="*/ 841 w 1065"/>
                  <a:gd name="T49" fmla="*/ 371 h 561"/>
                  <a:gd name="T50" fmla="*/ 890 w 1065"/>
                  <a:gd name="T51" fmla="*/ 331 h 561"/>
                  <a:gd name="T52" fmla="*/ 882 w 1065"/>
                  <a:gd name="T53" fmla="*/ 401 h 561"/>
                  <a:gd name="T54" fmla="*/ 921 w 1065"/>
                  <a:gd name="T55" fmla="*/ 460 h 561"/>
                  <a:gd name="T56" fmla="*/ 1043 w 1065"/>
                  <a:gd name="T57" fmla="*/ 452 h 561"/>
                  <a:gd name="T58" fmla="*/ 1065 w 1065"/>
                  <a:gd name="T59" fmla="*/ 438 h 561"/>
                  <a:gd name="T60" fmla="*/ 998 w 1065"/>
                  <a:gd name="T61" fmla="*/ 529 h 561"/>
                  <a:gd name="T62" fmla="*/ 934 w 1065"/>
                  <a:gd name="T63" fmla="*/ 534 h 561"/>
                  <a:gd name="T64" fmla="*/ 931 w 1065"/>
                  <a:gd name="T65" fmla="*/ 532 h 561"/>
                  <a:gd name="T66" fmla="*/ 771 w 1065"/>
                  <a:gd name="T67" fmla="*/ 488 h 561"/>
                  <a:gd name="T68" fmla="*/ 243 w 1065"/>
                  <a:gd name="T69" fmla="*/ 489 h 561"/>
                  <a:gd name="T70" fmla="*/ 212 w 1065"/>
                  <a:gd name="T71" fmla="*/ 498 h 561"/>
                  <a:gd name="T72" fmla="*/ 144 w 1065"/>
                  <a:gd name="T73" fmla="*/ 541 h 561"/>
                  <a:gd name="T74" fmla="*/ 53 w 1065"/>
                  <a:gd name="T75" fmla="*/ 527 h 561"/>
                  <a:gd name="T76" fmla="*/ 33 w 1065"/>
                  <a:gd name="T77" fmla="*/ 497 h 561"/>
                  <a:gd name="T78" fmla="*/ 0 w 1065"/>
                  <a:gd name="T79" fmla="*/ 437 h 561"/>
                  <a:gd name="T80" fmla="*/ 101 w 1065"/>
                  <a:gd name="T81" fmla="*/ 469 h 561"/>
                  <a:gd name="T82" fmla="*/ 137 w 1065"/>
                  <a:gd name="T83" fmla="*/ 464 h 561"/>
                  <a:gd name="T84" fmla="*/ 175 w 1065"/>
                  <a:gd name="T85" fmla="*/ 417 h 561"/>
                  <a:gd name="T86" fmla="*/ 175 w 1065"/>
                  <a:gd name="T87" fmla="*/ 328 h 561"/>
                  <a:gd name="T88" fmla="*/ 189 w 1065"/>
                  <a:gd name="T89" fmla="*/ 341 h 561"/>
                  <a:gd name="T90" fmla="*/ 247 w 1065"/>
                  <a:gd name="T91" fmla="*/ 384 h 561"/>
                  <a:gd name="T92" fmla="*/ 338 w 1065"/>
                  <a:gd name="T93" fmla="*/ 368 h 561"/>
                  <a:gd name="T94" fmla="*/ 342 w 1065"/>
                  <a:gd name="T95" fmla="*/ 358 h 561"/>
                  <a:gd name="T96" fmla="*/ 339 w 1065"/>
                  <a:gd name="T97" fmla="*/ 312 h 561"/>
                  <a:gd name="T98" fmla="*/ 338 w 1065"/>
                  <a:gd name="T99" fmla="*/ 306 h 561"/>
                  <a:gd name="T100" fmla="*/ 318 w 1065"/>
                  <a:gd name="T101" fmla="*/ 235 h 561"/>
                  <a:gd name="T102" fmla="*/ 372 w 1065"/>
                  <a:gd name="T103" fmla="*/ 235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065" h="561">
                    <a:moveTo>
                      <a:pt x="372" y="235"/>
                    </a:moveTo>
                    <a:cubicBezTo>
                      <a:pt x="374" y="260"/>
                      <a:pt x="389" y="266"/>
                      <a:pt x="412" y="264"/>
                    </a:cubicBezTo>
                    <a:cubicBezTo>
                      <a:pt x="432" y="262"/>
                      <a:pt x="453" y="264"/>
                      <a:pt x="474" y="264"/>
                    </a:cubicBezTo>
                    <a:cubicBezTo>
                      <a:pt x="492" y="263"/>
                      <a:pt x="496" y="255"/>
                      <a:pt x="494" y="237"/>
                    </a:cubicBezTo>
                    <a:cubicBezTo>
                      <a:pt x="489" y="202"/>
                      <a:pt x="488" y="168"/>
                      <a:pt x="486" y="134"/>
                    </a:cubicBezTo>
                    <a:cubicBezTo>
                      <a:pt x="485" y="130"/>
                      <a:pt x="485" y="127"/>
                      <a:pt x="487" y="124"/>
                    </a:cubicBezTo>
                    <a:cubicBezTo>
                      <a:pt x="497" y="99"/>
                      <a:pt x="506" y="75"/>
                      <a:pt x="488" y="49"/>
                    </a:cubicBezTo>
                    <a:cubicBezTo>
                      <a:pt x="485" y="45"/>
                      <a:pt x="492" y="35"/>
                      <a:pt x="495" y="27"/>
                    </a:cubicBezTo>
                    <a:cubicBezTo>
                      <a:pt x="499" y="19"/>
                      <a:pt x="503" y="11"/>
                      <a:pt x="508" y="0"/>
                    </a:cubicBezTo>
                    <a:cubicBezTo>
                      <a:pt x="520" y="0"/>
                      <a:pt x="534" y="0"/>
                      <a:pt x="547" y="0"/>
                    </a:cubicBezTo>
                    <a:cubicBezTo>
                      <a:pt x="551" y="12"/>
                      <a:pt x="555" y="23"/>
                      <a:pt x="560" y="34"/>
                    </a:cubicBezTo>
                    <a:cubicBezTo>
                      <a:pt x="566" y="48"/>
                      <a:pt x="566" y="60"/>
                      <a:pt x="555" y="71"/>
                    </a:cubicBezTo>
                    <a:cubicBezTo>
                      <a:pt x="546" y="79"/>
                      <a:pt x="548" y="86"/>
                      <a:pt x="553" y="95"/>
                    </a:cubicBezTo>
                    <a:cubicBezTo>
                      <a:pt x="575" y="136"/>
                      <a:pt x="572" y="179"/>
                      <a:pt x="559" y="221"/>
                    </a:cubicBezTo>
                    <a:cubicBezTo>
                      <a:pt x="550" y="252"/>
                      <a:pt x="556" y="264"/>
                      <a:pt x="589" y="264"/>
                    </a:cubicBezTo>
                    <a:cubicBezTo>
                      <a:pt x="615" y="264"/>
                      <a:pt x="641" y="264"/>
                      <a:pt x="667" y="263"/>
                    </a:cubicBezTo>
                    <a:cubicBezTo>
                      <a:pt x="673" y="263"/>
                      <a:pt x="684" y="259"/>
                      <a:pt x="684" y="255"/>
                    </a:cubicBezTo>
                    <a:cubicBezTo>
                      <a:pt x="689" y="234"/>
                      <a:pt x="704" y="236"/>
                      <a:pt x="719" y="236"/>
                    </a:cubicBezTo>
                    <a:cubicBezTo>
                      <a:pt x="724" y="236"/>
                      <a:pt x="729" y="236"/>
                      <a:pt x="735" y="236"/>
                    </a:cubicBezTo>
                    <a:cubicBezTo>
                      <a:pt x="735" y="254"/>
                      <a:pt x="736" y="270"/>
                      <a:pt x="735" y="287"/>
                    </a:cubicBezTo>
                    <a:cubicBezTo>
                      <a:pt x="735" y="289"/>
                      <a:pt x="733" y="292"/>
                      <a:pt x="731" y="295"/>
                    </a:cubicBezTo>
                    <a:cubicBezTo>
                      <a:pt x="726" y="300"/>
                      <a:pt x="716" y="304"/>
                      <a:pt x="716" y="309"/>
                    </a:cubicBezTo>
                    <a:cubicBezTo>
                      <a:pt x="714" y="329"/>
                      <a:pt x="715" y="349"/>
                      <a:pt x="716" y="369"/>
                    </a:cubicBezTo>
                    <a:cubicBezTo>
                      <a:pt x="716" y="372"/>
                      <a:pt x="722" y="375"/>
                      <a:pt x="726" y="377"/>
                    </a:cubicBezTo>
                    <a:cubicBezTo>
                      <a:pt x="765" y="397"/>
                      <a:pt x="804" y="398"/>
                      <a:pt x="841" y="371"/>
                    </a:cubicBezTo>
                    <a:cubicBezTo>
                      <a:pt x="857" y="358"/>
                      <a:pt x="873" y="345"/>
                      <a:pt x="890" y="331"/>
                    </a:cubicBezTo>
                    <a:cubicBezTo>
                      <a:pt x="887" y="356"/>
                      <a:pt x="884" y="378"/>
                      <a:pt x="882" y="401"/>
                    </a:cubicBezTo>
                    <a:cubicBezTo>
                      <a:pt x="880" y="434"/>
                      <a:pt x="890" y="448"/>
                      <a:pt x="921" y="460"/>
                    </a:cubicBezTo>
                    <a:cubicBezTo>
                      <a:pt x="963" y="477"/>
                      <a:pt x="1004" y="478"/>
                      <a:pt x="1043" y="452"/>
                    </a:cubicBezTo>
                    <a:cubicBezTo>
                      <a:pt x="1048" y="448"/>
                      <a:pt x="1054" y="445"/>
                      <a:pt x="1065" y="438"/>
                    </a:cubicBezTo>
                    <a:cubicBezTo>
                      <a:pt x="1044" y="475"/>
                      <a:pt x="1027" y="507"/>
                      <a:pt x="998" y="529"/>
                    </a:cubicBezTo>
                    <a:cubicBezTo>
                      <a:pt x="978" y="545"/>
                      <a:pt x="957" y="545"/>
                      <a:pt x="934" y="534"/>
                    </a:cubicBezTo>
                    <a:cubicBezTo>
                      <a:pt x="933" y="533"/>
                      <a:pt x="932" y="533"/>
                      <a:pt x="931" y="532"/>
                    </a:cubicBezTo>
                    <a:cubicBezTo>
                      <a:pt x="884" y="492"/>
                      <a:pt x="830" y="487"/>
                      <a:pt x="771" y="488"/>
                    </a:cubicBezTo>
                    <a:cubicBezTo>
                      <a:pt x="595" y="491"/>
                      <a:pt x="419" y="489"/>
                      <a:pt x="243" y="489"/>
                    </a:cubicBezTo>
                    <a:cubicBezTo>
                      <a:pt x="233" y="489"/>
                      <a:pt x="221" y="493"/>
                      <a:pt x="212" y="498"/>
                    </a:cubicBezTo>
                    <a:cubicBezTo>
                      <a:pt x="189" y="512"/>
                      <a:pt x="167" y="527"/>
                      <a:pt x="144" y="541"/>
                    </a:cubicBezTo>
                    <a:cubicBezTo>
                      <a:pt x="112" y="561"/>
                      <a:pt x="77" y="556"/>
                      <a:pt x="53" y="527"/>
                    </a:cubicBezTo>
                    <a:cubicBezTo>
                      <a:pt x="46" y="517"/>
                      <a:pt x="39" y="507"/>
                      <a:pt x="33" y="497"/>
                    </a:cubicBezTo>
                    <a:cubicBezTo>
                      <a:pt x="23" y="479"/>
                      <a:pt x="13" y="460"/>
                      <a:pt x="0" y="437"/>
                    </a:cubicBezTo>
                    <a:cubicBezTo>
                      <a:pt x="35" y="457"/>
                      <a:pt x="65" y="474"/>
                      <a:pt x="101" y="469"/>
                    </a:cubicBezTo>
                    <a:cubicBezTo>
                      <a:pt x="113" y="467"/>
                      <a:pt x="125" y="467"/>
                      <a:pt x="137" y="464"/>
                    </a:cubicBezTo>
                    <a:cubicBezTo>
                      <a:pt x="166" y="458"/>
                      <a:pt x="175" y="447"/>
                      <a:pt x="175" y="417"/>
                    </a:cubicBezTo>
                    <a:cubicBezTo>
                      <a:pt x="175" y="388"/>
                      <a:pt x="175" y="359"/>
                      <a:pt x="175" y="328"/>
                    </a:cubicBezTo>
                    <a:cubicBezTo>
                      <a:pt x="179" y="332"/>
                      <a:pt x="184" y="337"/>
                      <a:pt x="189" y="341"/>
                    </a:cubicBezTo>
                    <a:cubicBezTo>
                      <a:pt x="208" y="356"/>
                      <a:pt x="227" y="371"/>
                      <a:pt x="247" y="384"/>
                    </a:cubicBezTo>
                    <a:cubicBezTo>
                      <a:pt x="274" y="400"/>
                      <a:pt x="317" y="392"/>
                      <a:pt x="338" y="368"/>
                    </a:cubicBezTo>
                    <a:cubicBezTo>
                      <a:pt x="341" y="365"/>
                      <a:pt x="343" y="361"/>
                      <a:pt x="342" y="358"/>
                    </a:cubicBezTo>
                    <a:cubicBezTo>
                      <a:pt x="342" y="342"/>
                      <a:pt x="341" y="327"/>
                      <a:pt x="339" y="312"/>
                    </a:cubicBezTo>
                    <a:cubicBezTo>
                      <a:pt x="339" y="310"/>
                      <a:pt x="339" y="306"/>
                      <a:pt x="338" y="306"/>
                    </a:cubicBezTo>
                    <a:cubicBezTo>
                      <a:pt x="304" y="290"/>
                      <a:pt x="326" y="260"/>
                      <a:pt x="318" y="235"/>
                    </a:cubicBezTo>
                    <a:cubicBezTo>
                      <a:pt x="336" y="235"/>
                      <a:pt x="353" y="235"/>
                      <a:pt x="372" y="2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Freeform 53">
                <a:extLst>
                  <a:ext uri="{FF2B5EF4-FFF2-40B4-BE49-F238E27FC236}">
                    <a16:creationId xmlns:a16="http://schemas.microsoft.com/office/drawing/2014/main" id="{2096B162-0823-AE4B-A844-B4ECCC182169}"/>
                  </a:ext>
                </a:extLst>
              </p:cNvPr>
              <p:cNvSpPr>
                <a:spLocks/>
              </p:cNvSpPr>
              <p:nvPr/>
            </p:nvSpPr>
            <p:spPr bwMode="auto">
              <a:xfrm>
                <a:off x="5633099" y="2552137"/>
                <a:ext cx="924631" cy="479308"/>
              </a:xfrm>
              <a:custGeom>
                <a:avLst/>
                <a:gdLst>
                  <a:gd name="T0" fmla="*/ 30 w 1898"/>
                  <a:gd name="T1" fmla="*/ 973 h 984"/>
                  <a:gd name="T2" fmla="*/ 0 w 1898"/>
                  <a:gd name="T3" fmla="*/ 973 h 984"/>
                  <a:gd name="T4" fmla="*/ 400 w 1898"/>
                  <a:gd name="T5" fmla="*/ 243 h 984"/>
                  <a:gd name="T6" fmla="*/ 1421 w 1898"/>
                  <a:gd name="T7" fmla="*/ 195 h 984"/>
                  <a:gd name="T8" fmla="*/ 1898 w 1898"/>
                  <a:gd name="T9" fmla="*/ 978 h 984"/>
                  <a:gd name="T10" fmla="*/ 1862 w 1898"/>
                  <a:gd name="T11" fmla="*/ 961 h 984"/>
                  <a:gd name="T12" fmla="*/ 1623 w 1898"/>
                  <a:gd name="T13" fmla="*/ 396 h 984"/>
                  <a:gd name="T14" fmla="*/ 1090 w 1898"/>
                  <a:gd name="T15" fmla="*/ 110 h 984"/>
                  <a:gd name="T16" fmla="*/ 52 w 1898"/>
                  <a:gd name="T17" fmla="*/ 826 h 984"/>
                  <a:gd name="T18" fmla="*/ 30 w 1898"/>
                  <a:gd name="T19" fmla="*/ 973 h 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98" h="984">
                    <a:moveTo>
                      <a:pt x="30" y="973"/>
                    </a:moveTo>
                    <a:cubicBezTo>
                      <a:pt x="22" y="973"/>
                      <a:pt x="13" y="973"/>
                      <a:pt x="0" y="973"/>
                    </a:cubicBezTo>
                    <a:cubicBezTo>
                      <a:pt x="21" y="667"/>
                      <a:pt x="149" y="417"/>
                      <a:pt x="400" y="243"/>
                    </a:cubicBezTo>
                    <a:cubicBezTo>
                      <a:pt x="727" y="18"/>
                      <a:pt x="1075" y="0"/>
                      <a:pt x="1421" y="195"/>
                    </a:cubicBezTo>
                    <a:cubicBezTo>
                      <a:pt x="1721" y="365"/>
                      <a:pt x="1872" y="635"/>
                      <a:pt x="1898" y="978"/>
                    </a:cubicBezTo>
                    <a:cubicBezTo>
                      <a:pt x="1869" y="984"/>
                      <a:pt x="1864" y="981"/>
                      <a:pt x="1862" y="961"/>
                    </a:cubicBezTo>
                    <a:cubicBezTo>
                      <a:pt x="1849" y="745"/>
                      <a:pt x="1769" y="556"/>
                      <a:pt x="1623" y="396"/>
                    </a:cubicBezTo>
                    <a:cubicBezTo>
                      <a:pt x="1479" y="239"/>
                      <a:pt x="1301" y="143"/>
                      <a:pt x="1090" y="110"/>
                    </a:cubicBezTo>
                    <a:cubicBezTo>
                      <a:pt x="608" y="35"/>
                      <a:pt x="151" y="350"/>
                      <a:pt x="52" y="826"/>
                    </a:cubicBezTo>
                    <a:cubicBezTo>
                      <a:pt x="42" y="874"/>
                      <a:pt x="37" y="922"/>
                      <a:pt x="30" y="9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Freeform 54">
                <a:extLst>
                  <a:ext uri="{FF2B5EF4-FFF2-40B4-BE49-F238E27FC236}">
                    <a16:creationId xmlns:a16="http://schemas.microsoft.com/office/drawing/2014/main" id="{EEDE7E50-2FE3-EC4C-AD42-E1C9C490C159}"/>
                  </a:ext>
                </a:extLst>
              </p:cNvPr>
              <p:cNvSpPr>
                <a:spLocks/>
              </p:cNvSpPr>
              <p:nvPr/>
            </p:nvSpPr>
            <p:spPr bwMode="auto">
              <a:xfrm>
                <a:off x="5776364" y="3375691"/>
                <a:ext cx="636929" cy="180766"/>
              </a:xfrm>
              <a:custGeom>
                <a:avLst/>
                <a:gdLst>
                  <a:gd name="T0" fmla="*/ 0 w 1307"/>
                  <a:gd name="T1" fmla="*/ 5 h 371"/>
                  <a:gd name="T2" fmla="*/ 65 w 1307"/>
                  <a:gd name="T3" fmla="*/ 22 h 371"/>
                  <a:gd name="T4" fmla="*/ 528 w 1307"/>
                  <a:gd name="T5" fmla="*/ 230 h 371"/>
                  <a:gd name="T6" fmla="*/ 1242 w 1307"/>
                  <a:gd name="T7" fmla="*/ 24 h 371"/>
                  <a:gd name="T8" fmla="*/ 1307 w 1307"/>
                  <a:gd name="T9" fmla="*/ 5 h 371"/>
                  <a:gd name="T10" fmla="*/ 0 w 1307"/>
                  <a:gd name="T11" fmla="*/ 5 h 371"/>
                </a:gdLst>
                <a:ahLst/>
                <a:cxnLst>
                  <a:cxn ang="0">
                    <a:pos x="T0" y="T1"/>
                  </a:cxn>
                  <a:cxn ang="0">
                    <a:pos x="T2" y="T3"/>
                  </a:cxn>
                  <a:cxn ang="0">
                    <a:pos x="T4" y="T5"/>
                  </a:cxn>
                  <a:cxn ang="0">
                    <a:pos x="T6" y="T7"/>
                  </a:cxn>
                  <a:cxn ang="0">
                    <a:pos x="T8" y="T9"/>
                  </a:cxn>
                  <a:cxn ang="0">
                    <a:pos x="T10" y="T11"/>
                  </a:cxn>
                </a:cxnLst>
                <a:rect l="0" t="0" r="r" b="b"/>
                <a:pathLst>
                  <a:path w="1307" h="371">
                    <a:moveTo>
                      <a:pt x="0" y="5"/>
                    </a:moveTo>
                    <a:cubicBezTo>
                      <a:pt x="26" y="0"/>
                      <a:pt x="45" y="6"/>
                      <a:pt x="65" y="22"/>
                    </a:cubicBezTo>
                    <a:cubicBezTo>
                      <a:pt x="199" y="136"/>
                      <a:pt x="354" y="207"/>
                      <a:pt x="528" y="230"/>
                    </a:cubicBezTo>
                    <a:cubicBezTo>
                      <a:pt x="795" y="264"/>
                      <a:pt x="1033" y="195"/>
                      <a:pt x="1242" y="24"/>
                    </a:cubicBezTo>
                    <a:cubicBezTo>
                      <a:pt x="1270" y="1"/>
                      <a:pt x="1271" y="0"/>
                      <a:pt x="1307" y="5"/>
                    </a:cubicBezTo>
                    <a:cubicBezTo>
                      <a:pt x="975" y="346"/>
                      <a:pt x="369" y="371"/>
                      <a:pt x="0"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Freeform 55">
                <a:extLst>
                  <a:ext uri="{FF2B5EF4-FFF2-40B4-BE49-F238E27FC236}">
                    <a16:creationId xmlns:a16="http://schemas.microsoft.com/office/drawing/2014/main" id="{5095A3BF-F0DE-084F-B27F-7E067ACC72A6}"/>
                  </a:ext>
                </a:extLst>
              </p:cNvPr>
              <p:cNvSpPr>
                <a:spLocks/>
              </p:cNvSpPr>
              <p:nvPr/>
            </p:nvSpPr>
            <p:spPr bwMode="auto">
              <a:xfrm>
                <a:off x="5573332" y="3340827"/>
                <a:ext cx="1049438" cy="9668"/>
              </a:xfrm>
              <a:custGeom>
                <a:avLst/>
                <a:gdLst>
                  <a:gd name="T0" fmla="*/ 2154 w 2154"/>
                  <a:gd name="T1" fmla="*/ 0 h 20"/>
                  <a:gd name="T2" fmla="*/ 2127 w 2154"/>
                  <a:gd name="T3" fmla="*/ 20 h 20"/>
                  <a:gd name="T4" fmla="*/ 28 w 2154"/>
                  <a:gd name="T5" fmla="*/ 20 h 20"/>
                  <a:gd name="T6" fmla="*/ 0 w 2154"/>
                  <a:gd name="T7" fmla="*/ 0 h 20"/>
                  <a:gd name="T8" fmla="*/ 2154 w 2154"/>
                  <a:gd name="T9" fmla="*/ 0 h 20"/>
                </a:gdLst>
                <a:ahLst/>
                <a:cxnLst>
                  <a:cxn ang="0">
                    <a:pos x="T0" y="T1"/>
                  </a:cxn>
                  <a:cxn ang="0">
                    <a:pos x="T2" y="T3"/>
                  </a:cxn>
                  <a:cxn ang="0">
                    <a:pos x="T4" y="T5"/>
                  </a:cxn>
                  <a:cxn ang="0">
                    <a:pos x="T6" y="T7"/>
                  </a:cxn>
                  <a:cxn ang="0">
                    <a:pos x="T8" y="T9"/>
                  </a:cxn>
                </a:cxnLst>
                <a:rect l="0" t="0" r="r" b="b"/>
                <a:pathLst>
                  <a:path w="2154" h="20">
                    <a:moveTo>
                      <a:pt x="2154" y="0"/>
                    </a:moveTo>
                    <a:cubicBezTo>
                      <a:pt x="2150" y="16"/>
                      <a:pt x="2141" y="20"/>
                      <a:pt x="2127" y="20"/>
                    </a:cubicBezTo>
                    <a:cubicBezTo>
                      <a:pt x="1427" y="19"/>
                      <a:pt x="727" y="19"/>
                      <a:pt x="28" y="20"/>
                    </a:cubicBezTo>
                    <a:cubicBezTo>
                      <a:pt x="13" y="20"/>
                      <a:pt x="3" y="17"/>
                      <a:pt x="0" y="0"/>
                    </a:cubicBezTo>
                    <a:cubicBezTo>
                      <a:pt x="718" y="0"/>
                      <a:pt x="1435" y="0"/>
                      <a:pt x="215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Freeform 56">
                <a:extLst>
                  <a:ext uri="{FF2B5EF4-FFF2-40B4-BE49-F238E27FC236}">
                    <a16:creationId xmlns:a16="http://schemas.microsoft.com/office/drawing/2014/main" id="{1E6FE07A-29B2-E040-82C2-ECF020887560}"/>
                  </a:ext>
                </a:extLst>
              </p:cNvPr>
              <p:cNvSpPr>
                <a:spLocks/>
              </p:cNvSpPr>
              <p:nvPr/>
            </p:nvSpPr>
            <p:spPr bwMode="auto">
              <a:xfrm>
                <a:off x="5585051" y="3363679"/>
                <a:ext cx="1026000" cy="9668"/>
              </a:xfrm>
              <a:custGeom>
                <a:avLst/>
                <a:gdLst>
                  <a:gd name="T0" fmla="*/ 2106 w 2106"/>
                  <a:gd name="T1" fmla="*/ 0 h 20"/>
                  <a:gd name="T2" fmla="*/ 2080 w 2106"/>
                  <a:gd name="T3" fmla="*/ 20 h 20"/>
                  <a:gd name="T4" fmla="*/ 26 w 2106"/>
                  <a:gd name="T5" fmla="*/ 20 h 20"/>
                  <a:gd name="T6" fmla="*/ 0 w 2106"/>
                  <a:gd name="T7" fmla="*/ 0 h 20"/>
                  <a:gd name="T8" fmla="*/ 2106 w 2106"/>
                  <a:gd name="T9" fmla="*/ 0 h 20"/>
                </a:gdLst>
                <a:ahLst/>
                <a:cxnLst>
                  <a:cxn ang="0">
                    <a:pos x="T0" y="T1"/>
                  </a:cxn>
                  <a:cxn ang="0">
                    <a:pos x="T2" y="T3"/>
                  </a:cxn>
                  <a:cxn ang="0">
                    <a:pos x="T4" y="T5"/>
                  </a:cxn>
                  <a:cxn ang="0">
                    <a:pos x="T6" y="T7"/>
                  </a:cxn>
                  <a:cxn ang="0">
                    <a:pos x="T8" y="T9"/>
                  </a:cxn>
                </a:cxnLst>
                <a:rect l="0" t="0" r="r" b="b"/>
                <a:pathLst>
                  <a:path w="2106" h="20">
                    <a:moveTo>
                      <a:pt x="2106" y="0"/>
                    </a:moveTo>
                    <a:cubicBezTo>
                      <a:pt x="2102" y="17"/>
                      <a:pt x="2094" y="20"/>
                      <a:pt x="2080" y="20"/>
                    </a:cubicBezTo>
                    <a:cubicBezTo>
                      <a:pt x="1395" y="20"/>
                      <a:pt x="710" y="20"/>
                      <a:pt x="26" y="20"/>
                    </a:cubicBezTo>
                    <a:cubicBezTo>
                      <a:pt x="11" y="20"/>
                      <a:pt x="3" y="16"/>
                      <a:pt x="0" y="0"/>
                    </a:cubicBezTo>
                    <a:cubicBezTo>
                      <a:pt x="702" y="0"/>
                      <a:pt x="1403" y="0"/>
                      <a:pt x="210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Freeform 57">
                <a:extLst>
                  <a:ext uri="{FF2B5EF4-FFF2-40B4-BE49-F238E27FC236}">
                    <a16:creationId xmlns:a16="http://schemas.microsoft.com/office/drawing/2014/main" id="{00E3A170-D0E6-934C-BA90-3133B1A3D1A9}"/>
                  </a:ext>
                </a:extLst>
              </p:cNvPr>
              <p:cNvSpPr>
                <a:spLocks/>
              </p:cNvSpPr>
              <p:nvPr/>
            </p:nvSpPr>
            <p:spPr bwMode="auto">
              <a:xfrm>
                <a:off x="5878319" y="3325007"/>
                <a:ext cx="440342" cy="2637"/>
              </a:xfrm>
              <a:custGeom>
                <a:avLst/>
                <a:gdLst>
                  <a:gd name="T0" fmla="*/ 904 w 904"/>
                  <a:gd name="T1" fmla="*/ 5 h 5"/>
                  <a:gd name="T2" fmla="*/ 0 w 904"/>
                  <a:gd name="T3" fmla="*/ 5 h 5"/>
                  <a:gd name="T4" fmla="*/ 0 w 904"/>
                  <a:gd name="T5" fmla="*/ 0 h 5"/>
                  <a:gd name="T6" fmla="*/ 904 w 904"/>
                  <a:gd name="T7" fmla="*/ 0 h 5"/>
                  <a:gd name="T8" fmla="*/ 904 w 904"/>
                  <a:gd name="T9" fmla="*/ 5 h 5"/>
                </a:gdLst>
                <a:ahLst/>
                <a:cxnLst>
                  <a:cxn ang="0">
                    <a:pos x="T0" y="T1"/>
                  </a:cxn>
                  <a:cxn ang="0">
                    <a:pos x="T2" y="T3"/>
                  </a:cxn>
                  <a:cxn ang="0">
                    <a:pos x="T4" y="T5"/>
                  </a:cxn>
                  <a:cxn ang="0">
                    <a:pos x="T6" y="T7"/>
                  </a:cxn>
                  <a:cxn ang="0">
                    <a:pos x="T8" y="T9"/>
                  </a:cxn>
                </a:cxnLst>
                <a:rect l="0" t="0" r="r" b="b"/>
                <a:pathLst>
                  <a:path w="904" h="5">
                    <a:moveTo>
                      <a:pt x="904" y="5"/>
                    </a:moveTo>
                    <a:cubicBezTo>
                      <a:pt x="603" y="5"/>
                      <a:pt x="301" y="5"/>
                      <a:pt x="0" y="5"/>
                    </a:cubicBezTo>
                    <a:cubicBezTo>
                      <a:pt x="0" y="3"/>
                      <a:pt x="0" y="2"/>
                      <a:pt x="0" y="0"/>
                    </a:cubicBezTo>
                    <a:cubicBezTo>
                      <a:pt x="301" y="0"/>
                      <a:pt x="603" y="0"/>
                      <a:pt x="904" y="0"/>
                    </a:cubicBezTo>
                    <a:cubicBezTo>
                      <a:pt x="904" y="2"/>
                      <a:pt x="904" y="3"/>
                      <a:pt x="904"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Freeform 58">
                <a:extLst>
                  <a:ext uri="{FF2B5EF4-FFF2-40B4-BE49-F238E27FC236}">
                    <a16:creationId xmlns:a16="http://schemas.microsoft.com/office/drawing/2014/main" id="{6F8594DF-54D2-AE4B-BCE8-32340D7734DC}"/>
                  </a:ext>
                </a:extLst>
              </p:cNvPr>
              <p:cNvSpPr>
                <a:spLocks/>
              </p:cNvSpPr>
              <p:nvPr/>
            </p:nvSpPr>
            <p:spPr bwMode="auto">
              <a:xfrm>
                <a:off x="5885936" y="3310065"/>
                <a:ext cx="424814" cy="2344"/>
              </a:xfrm>
              <a:custGeom>
                <a:avLst/>
                <a:gdLst>
                  <a:gd name="T0" fmla="*/ 0 w 872"/>
                  <a:gd name="T1" fmla="*/ 0 h 5"/>
                  <a:gd name="T2" fmla="*/ 872 w 872"/>
                  <a:gd name="T3" fmla="*/ 0 h 5"/>
                  <a:gd name="T4" fmla="*/ 872 w 872"/>
                  <a:gd name="T5" fmla="*/ 5 h 5"/>
                  <a:gd name="T6" fmla="*/ 0 w 872"/>
                  <a:gd name="T7" fmla="*/ 5 h 5"/>
                  <a:gd name="T8" fmla="*/ 0 w 872"/>
                  <a:gd name="T9" fmla="*/ 0 h 5"/>
                </a:gdLst>
                <a:ahLst/>
                <a:cxnLst>
                  <a:cxn ang="0">
                    <a:pos x="T0" y="T1"/>
                  </a:cxn>
                  <a:cxn ang="0">
                    <a:pos x="T2" y="T3"/>
                  </a:cxn>
                  <a:cxn ang="0">
                    <a:pos x="T4" y="T5"/>
                  </a:cxn>
                  <a:cxn ang="0">
                    <a:pos x="T6" y="T7"/>
                  </a:cxn>
                  <a:cxn ang="0">
                    <a:pos x="T8" y="T9"/>
                  </a:cxn>
                </a:cxnLst>
                <a:rect l="0" t="0" r="r" b="b"/>
                <a:pathLst>
                  <a:path w="872" h="5">
                    <a:moveTo>
                      <a:pt x="0" y="0"/>
                    </a:moveTo>
                    <a:cubicBezTo>
                      <a:pt x="291" y="0"/>
                      <a:pt x="582" y="0"/>
                      <a:pt x="872" y="0"/>
                    </a:cubicBezTo>
                    <a:cubicBezTo>
                      <a:pt x="872" y="2"/>
                      <a:pt x="872" y="4"/>
                      <a:pt x="872" y="5"/>
                    </a:cubicBezTo>
                    <a:cubicBezTo>
                      <a:pt x="582" y="5"/>
                      <a:pt x="291" y="5"/>
                      <a:pt x="0" y="5"/>
                    </a:cubicBezTo>
                    <a:cubicBezTo>
                      <a:pt x="0" y="4"/>
                      <a:pt x="0" y="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Freeform 59">
                <a:extLst>
                  <a:ext uri="{FF2B5EF4-FFF2-40B4-BE49-F238E27FC236}">
                    <a16:creationId xmlns:a16="http://schemas.microsoft.com/office/drawing/2014/main" id="{95B101EC-7D75-B348-89E2-2A350349B318}"/>
                  </a:ext>
                </a:extLst>
              </p:cNvPr>
              <p:cNvSpPr>
                <a:spLocks/>
              </p:cNvSpPr>
              <p:nvPr/>
            </p:nvSpPr>
            <p:spPr bwMode="auto">
              <a:xfrm>
                <a:off x="5890917" y="3298346"/>
                <a:ext cx="415439" cy="5860"/>
              </a:xfrm>
              <a:custGeom>
                <a:avLst/>
                <a:gdLst>
                  <a:gd name="T0" fmla="*/ 0 w 853"/>
                  <a:gd name="T1" fmla="*/ 0 h 12"/>
                  <a:gd name="T2" fmla="*/ 853 w 853"/>
                  <a:gd name="T3" fmla="*/ 0 h 12"/>
                  <a:gd name="T4" fmla="*/ 0 w 853"/>
                  <a:gd name="T5" fmla="*/ 0 h 12"/>
                </a:gdLst>
                <a:ahLst/>
                <a:cxnLst>
                  <a:cxn ang="0">
                    <a:pos x="T0" y="T1"/>
                  </a:cxn>
                  <a:cxn ang="0">
                    <a:pos x="T2" y="T3"/>
                  </a:cxn>
                  <a:cxn ang="0">
                    <a:pos x="T4" y="T5"/>
                  </a:cxn>
                </a:cxnLst>
                <a:rect l="0" t="0" r="r" b="b"/>
                <a:pathLst>
                  <a:path w="853" h="12">
                    <a:moveTo>
                      <a:pt x="0" y="0"/>
                    </a:moveTo>
                    <a:cubicBezTo>
                      <a:pt x="284" y="0"/>
                      <a:pt x="568" y="0"/>
                      <a:pt x="853" y="0"/>
                    </a:cubicBezTo>
                    <a:cubicBezTo>
                      <a:pt x="843" y="8"/>
                      <a:pt x="34" y="1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Freeform 60">
                <a:extLst>
                  <a:ext uri="{FF2B5EF4-FFF2-40B4-BE49-F238E27FC236}">
                    <a16:creationId xmlns:a16="http://schemas.microsoft.com/office/drawing/2014/main" id="{84AF0D07-9AA1-DE4A-BD53-1DFB75B21EE9}"/>
                  </a:ext>
                </a:extLst>
              </p:cNvPr>
              <p:cNvSpPr>
                <a:spLocks/>
              </p:cNvSpPr>
              <p:nvPr/>
            </p:nvSpPr>
            <p:spPr bwMode="auto">
              <a:xfrm>
                <a:off x="5897656" y="3282232"/>
                <a:ext cx="401376" cy="5860"/>
              </a:xfrm>
              <a:custGeom>
                <a:avLst/>
                <a:gdLst>
                  <a:gd name="T0" fmla="*/ 0 w 824"/>
                  <a:gd name="T1" fmla="*/ 0 h 12"/>
                  <a:gd name="T2" fmla="*/ 824 w 824"/>
                  <a:gd name="T3" fmla="*/ 0 h 12"/>
                  <a:gd name="T4" fmla="*/ 0 w 824"/>
                  <a:gd name="T5" fmla="*/ 0 h 12"/>
                </a:gdLst>
                <a:ahLst/>
                <a:cxnLst>
                  <a:cxn ang="0">
                    <a:pos x="T0" y="T1"/>
                  </a:cxn>
                  <a:cxn ang="0">
                    <a:pos x="T2" y="T3"/>
                  </a:cxn>
                  <a:cxn ang="0">
                    <a:pos x="T4" y="T5"/>
                  </a:cxn>
                </a:cxnLst>
                <a:rect l="0" t="0" r="r" b="b"/>
                <a:pathLst>
                  <a:path w="824" h="12">
                    <a:moveTo>
                      <a:pt x="0" y="0"/>
                    </a:moveTo>
                    <a:cubicBezTo>
                      <a:pt x="274" y="0"/>
                      <a:pt x="549" y="0"/>
                      <a:pt x="824" y="0"/>
                    </a:cubicBezTo>
                    <a:cubicBezTo>
                      <a:pt x="813" y="9"/>
                      <a:pt x="28" y="1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Freeform 61">
                <a:extLst>
                  <a:ext uri="{FF2B5EF4-FFF2-40B4-BE49-F238E27FC236}">
                    <a16:creationId xmlns:a16="http://schemas.microsoft.com/office/drawing/2014/main" id="{740320F4-A52D-7A4A-B51E-553BF2219F4E}"/>
                  </a:ext>
                </a:extLst>
              </p:cNvPr>
              <p:cNvSpPr>
                <a:spLocks/>
              </p:cNvSpPr>
              <p:nvPr/>
            </p:nvSpPr>
            <p:spPr bwMode="auto">
              <a:xfrm>
                <a:off x="5904980" y="3271099"/>
                <a:ext cx="387900" cy="5860"/>
              </a:xfrm>
              <a:custGeom>
                <a:avLst/>
                <a:gdLst>
                  <a:gd name="T0" fmla="*/ 0 w 796"/>
                  <a:gd name="T1" fmla="*/ 0 h 12"/>
                  <a:gd name="T2" fmla="*/ 796 w 796"/>
                  <a:gd name="T3" fmla="*/ 0 h 12"/>
                  <a:gd name="T4" fmla="*/ 0 w 796"/>
                  <a:gd name="T5" fmla="*/ 0 h 12"/>
                </a:gdLst>
                <a:ahLst/>
                <a:cxnLst>
                  <a:cxn ang="0">
                    <a:pos x="T0" y="T1"/>
                  </a:cxn>
                  <a:cxn ang="0">
                    <a:pos x="T2" y="T3"/>
                  </a:cxn>
                  <a:cxn ang="0">
                    <a:pos x="T4" y="T5"/>
                  </a:cxn>
                </a:cxnLst>
                <a:rect l="0" t="0" r="r" b="b"/>
                <a:pathLst>
                  <a:path w="796" h="12">
                    <a:moveTo>
                      <a:pt x="0" y="0"/>
                    </a:moveTo>
                    <a:cubicBezTo>
                      <a:pt x="265" y="0"/>
                      <a:pt x="530" y="0"/>
                      <a:pt x="796" y="0"/>
                    </a:cubicBezTo>
                    <a:cubicBezTo>
                      <a:pt x="786" y="8"/>
                      <a:pt x="31" y="1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Freeform 62">
                <a:extLst>
                  <a:ext uri="{FF2B5EF4-FFF2-40B4-BE49-F238E27FC236}">
                    <a16:creationId xmlns:a16="http://schemas.microsoft.com/office/drawing/2014/main" id="{B7115798-BA2B-D04A-95F1-8AD28E8A4089}"/>
                  </a:ext>
                </a:extLst>
              </p:cNvPr>
              <p:cNvSpPr>
                <a:spLocks/>
              </p:cNvSpPr>
              <p:nvPr/>
            </p:nvSpPr>
            <p:spPr bwMode="auto">
              <a:xfrm>
                <a:off x="6166607" y="2957322"/>
                <a:ext cx="47755" cy="13770"/>
              </a:xfrm>
              <a:custGeom>
                <a:avLst/>
                <a:gdLst>
                  <a:gd name="T0" fmla="*/ 0 w 98"/>
                  <a:gd name="T1" fmla="*/ 28 h 28"/>
                  <a:gd name="T2" fmla="*/ 0 w 98"/>
                  <a:gd name="T3" fmla="*/ 0 h 28"/>
                  <a:gd name="T4" fmla="*/ 98 w 98"/>
                  <a:gd name="T5" fmla="*/ 0 h 28"/>
                  <a:gd name="T6" fmla="*/ 98 w 98"/>
                  <a:gd name="T7" fmla="*/ 28 h 28"/>
                  <a:gd name="T8" fmla="*/ 0 w 98"/>
                  <a:gd name="T9" fmla="*/ 28 h 28"/>
                </a:gdLst>
                <a:ahLst/>
                <a:cxnLst>
                  <a:cxn ang="0">
                    <a:pos x="T0" y="T1"/>
                  </a:cxn>
                  <a:cxn ang="0">
                    <a:pos x="T2" y="T3"/>
                  </a:cxn>
                  <a:cxn ang="0">
                    <a:pos x="T4" y="T5"/>
                  </a:cxn>
                  <a:cxn ang="0">
                    <a:pos x="T6" y="T7"/>
                  </a:cxn>
                  <a:cxn ang="0">
                    <a:pos x="T8" y="T9"/>
                  </a:cxn>
                </a:cxnLst>
                <a:rect l="0" t="0" r="r" b="b"/>
                <a:pathLst>
                  <a:path w="98" h="28">
                    <a:moveTo>
                      <a:pt x="0" y="28"/>
                    </a:moveTo>
                    <a:cubicBezTo>
                      <a:pt x="0" y="18"/>
                      <a:pt x="0" y="10"/>
                      <a:pt x="0" y="0"/>
                    </a:cubicBezTo>
                    <a:cubicBezTo>
                      <a:pt x="32" y="0"/>
                      <a:pt x="64" y="0"/>
                      <a:pt x="98" y="0"/>
                    </a:cubicBezTo>
                    <a:cubicBezTo>
                      <a:pt x="98" y="9"/>
                      <a:pt x="98" y="18"/>
                      <a:pt x="98" y="28"/>
                    </a:cubicBezTo>
                    <a:cubicBezTo>
                      <a:pt x="65" y="28"/>
                      <a:pt x="33" y="28"/>
                      <a:pt x="0"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Freeform 63">
                <a:extLst>
                  <a:ext uri="{FF2B5EF4-FFF2-40B4-BE49-F238E27FC236}">
                    <a16:creationId xmlns:a16="http://schemas.microsoft.com/office/drawing/2014/main" id="{00DEA569-DC15-FF46-AE6F-DC217CCC073E}"/>
                  </a:ext>
                </a:extLst>
              </p:cNvPr>
              <p:cNvSpPr>
                <a:spLocks/>
              </p:cNvSpPr>
              <p:nvPr/>
            </p:nvSpPr>
            <p:spPr bwMode="auto">
              <a:xfrm>
                <a:off x="6106254" y="2957322"/>
                <a:ext cx="47755" cy="13184"/>
              </a:xfrm>
              <a:custGeom>
                <a:avLst/>
                <a:gdLst>
                  <a:gd name="T0" fmla="*/ 0 w 98"/>
                  <a:gd name="T1" fmla="*/ 27 h 27"/>
                  <a:gd name="T2" fmla="*/ 0 w 98"/>
                  <a:gd name="T3" fmla="*/ 0 h 27"/>
                  <a:gd name="T4" fmla="*/ 98 w 98"/>
                  <a:gd name="T5" fmla="*/ 0 h 27"/>
                  <a:gd name="T6" fmla="*/ 98 w 98"/>
                  <a:gd name="T7" fmla="*/ 27 h 27"/>
                  <a:gd name="T8" fmla="*/ 0 w 98"/>
                  <a:gd name="T9" fmla="*/ 27 h 27"/>
                </a:gdLst>
                <a:ahLst/>
                <a:cxnLst>
                  <a:cxn ang="0">
                    <a:pos x="T0" y="T1"/>
                  </a:cxn>
                  <a:cxn ang="0">
                    <a:pos x="T2" y="T3"/>
                  </a:cxn>
                  <a:cxn ang="0">
                    <a:pos x="T4" y="T5"/>
                  </a:cxn>
                  <a:cxn ang="0">
                    <a:pos x="T6" y="T7"/>
                  </a:cxn>
                  <a:cxn ang="0">
                    <a:pos x="T8" y="T9"/>
                  </a:cxn>
                </a:cxnLst>
                <a:rect l="0" t="0" r="r" b="b"/>
                <a:pathLst>
                  <a:path w="98" h="27">
                    <a:moveTo>
                      <a:pt x="0" y="27"/>
                    </a:moveTo>
                    <a:cubicBezTo>
                      <a:pt x="0" y="18"/>
                      <a:pt x="0" y="9"/>
                      <a:pt x="0" y="0"/>
                    </a:cubicBezTo>
                    <a:cubicBezTo>
                      <a:pt x="33" y="0"/>
                      <a:pt x="65" y="0"/>
                      <a:pt x="98" y="0"/>
                    </a:cubicBezTo>
                    <a:cubicBezTo>
                      <a:pt x="98" y="9"/>
                      <a:pt x="98" y="17"/>
                      <a:pt x="98" y="27"/>
                    </a:cubicBezTo>
                    <a:cubicBezTo>
                      <a:pt x="66" y="27"/>
                      <a:pt x="34" y="27"/>
                      <a:pt x="0"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Freeform 64">
                <a:extLst>
                  <a:ext uri="{FF2B5EF4-FFF2-40B4-BE49-F238E27FC236}">
                    <a16:creationId xmlns:a16="http://schemas.microsoft.com/office/drawing/2014/main" id="{D0F6198D-56D5-C347-8A22-4774CFC5EF9A}"/>
                  </a:ext>
                </a:extLst>
              </p:cNvPr>
              <p:cNvSpPr>
                <a:spLocks/>
              </p:cNvSpPr>
              <p:nvPr/>
            </p:nvSpPr>
            <p:spPr bwMode="auto">
              <a:xfrm>
                <a:off x="6045901" y="2957322"/>
                <a:ext cx="47755" cy="13184"/>
              </a:xfrm>
              <a:custGeom>
                <a:avLst/>
                <a:gdLst>
                  <a:gd name="T0" fmla="*/ 98 w 98"/>
                  <a:gd name="T1" fmla="*/ 0 h 27"/>
                  <a:gd name="T2" fmla="*/ 98 w 98"/>
                  <a:gd name="T3" fmla="*/ 27 h 27"/>
                  <a:gd name="T4" fmla="*/ 0 w 98"/>
                  <a:gd name="T5" fmla="*/ 27 h 27"/>
                  <a:gd name="T6" fmla="*/ 0 w 98"/>
                  <a:gd name="T7" fmla="*/ 0 h 27"/>
                  <a:gd name="T8" fmla="*/ 98 w 98"/>
                  <a:gd name="T9" fmla="*/ 0 h 27"/>
                </a:gdLst>
                <a:ahLst/>
                <a:cxnLst>
                  <a:cxn ang="0">
                    <a:pos x="T0" y="T1"/>
                  </a:cxn>
                  <a:cxn ang="0">
                    <a:pos x="T2" y="T3"/>
                  </a:cxn>
                  <a:cxn ang="0">
                    <a:pos x="T4" y="T5"/>
                  </a:cxn>
                  <a:cxn ang="0">
                    <a:pos x="T6" y="T7"/>
                  </a:cxn>
                  <a:cxn ang="0">
                    <a:pos x="T8" y="T9"/>
                  </a:cxn>
                </a:cxnLst>
                <a:rect l="0" t="0" r="r" b="b"/>
                <a:pathLst>
                  <a:path w="98" h="27">
                    <a:moveTo>
                      <a:pt x="98" y="0"/>
                    </a:moveTo>
                    <a:cubicBezTo>
                      <a:pt x="98" y="10"/>
                      <a:pt x="98" y="18"/>
                      <a:pt x="98" y="27"/>
                    </a:cubicBezTo>
                    <a:cubicBezTo>
                      <a:pt x="66" y="27"/>
                      <a:pt x="34" y="27"/>
                      <a:pt x="0" y="27"/>
                    </a:cubicBezTo>
                    <a:cubicBezTo>
                      <a:pt x="0" y="18"/>
                      <a:pt x="0" y="10"/>
                      <a:pt x="0" y="0"/>
                    </a:cubicBezTo>
                    <a:cubicBezTo>
                      <a:pt x="32" y="0"/>
                      <a:pt x="64" y="0"/>
                      <a:pt x="9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 name="Freeform 65">
                <a:extLst>
                  <a:ext uri="{FF2B5EF4-FFF2-40B4-BE49-F238E27FC236}">
                    <a16:creationId xmlns:a16="http://schemas.microsoft.com/office/drawing/2014/main" id="{BEEB8E6F-2600-5243-9F85-7775E332467E}"/>
                  </a:ext>
                </a:extLst>
              </p:cNvPr>
              <p:cNvSpPr>
                <a:spLocks/>
              </p:cNvSpPr>
              <p:nvPr/>
            </p:nvSpPr>
            <p:spPr bwMode="auto">
              <a:xfrm>
                <a:off x="5984962" y="2957322"/>
                <a:ext cx="48048" cy="13184"/>
              </a:xfrm>
              <a:custGeom>
                <a:avLst/>
                <a:gdLst>
                  <a:gd name="T0" fmla="*/ 99 w 99"/>
                  <a:gd name="T1" fmla="*/ 0 h 27"/>
                  <a:gd name="T2" fmla="*/ 99 w 99"/>
                  <a:gd name="T3" fmla="*/ 27 h 27"/>
                  <a:gd name="T4" fmla="*/ 0 w 99"/>
                  <a:gd name="T5" fmla="*/ 27 h 27"/>
                  <a:gd name="T6" fmla="*/ 0 w 99"/>
                  <a:gd name="T7" fmla="*/ 0 h 27"/>
                  <a:gd name="T8" fmla="*/ 99 w 99"/>
                  <a:gd name="T9" fmla="*/ 0 h 27"/>
                </a:gdLst>
                <a:ahLst/>
                <a:cxnLst>
                  <a:cxn ang="0">
                    <a:pos x="T0" y="T1"/>
                  </a:cxn>
                  <a:cxn ang="0">
                    <a:pos x="T2" y="T3"/>
                  </a:cxn>
                  <a:cxn ang="0">
                    <a:pos x="T4" y="T5"/>
                  </a:cxn>
                  <a:cxn ang="0">
                    <a:pos x="T6" y="T7"/>
                  </a:cxn>
                  <a:cxn ang="0">
                    <a:pos x="T8" y="T9"/>
                  </a:cxn>
                </a:cxnLst>
                <a:rect l="0" t="0" r="r" b="b"/>
                <a:pathLst>
                  <a:path w="99" h="27">
                    <a:moveTo>
                      <a:pt x="99" y="0"/>
                    </a:moveTo>
                    <a:cubicBezTo>
                      <a:pt x="99" y="10"/>
                      <a:pt x="99" y="18"/>
                      <a:pt x="99" y="27"/>
                    </a:cubicBezTo>
                    <a:cubicBezTo>
                      <a:pt x="66" y="27"/>
                      <a:pt x="34" y="27"/>
                      <a:pt x="0" y="27"/>
                    </a:cubicBezTo>
                    <a:cubicBezTo>
                      <a:pt x="0" y="18"/>
                      <a:pt x="0" y="10"/>
                      <a:pt x="0" y="0"/>
                    </a:cubicBezTo>
                    <a:cubicBezTo>
                      <a:pt x="32" y="0"/>
                      <a:pt x="65" y="0"/>
                      <a:pt x="9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 name="Freeform 66">
                <a:extLst>
                  <a:ext uri="{FF2B5EF4-FFF2-40B4-BE49-F238E27FC236}">
                    <a16:creationId xmlns:a16="http://schemas.microsoft.com/office/drawing/2014/main" id="{FD3FBD65-EC0C-5D4A-ABD4-F7586A597F43}"/>
                  </a:ext>
                </a:extLst>
              </p:cNvPr>
              <p:cNvSpPr>
                <a:spLocks/>
              </p:cNvSpPr>
              <p:nvPr/>
            </p:nvSpPr>
            <p:spPr bwMode="auto">
              <a:xfrm>
                <a:off x="5918750" y="2958201"/>
                <a:ext cx="50978" cy="29298"/>
              </a:xfrm>
              <a:custGeom>
                <a:avLst/>
                <a:gdLst>
                  <a:gd name="T0" fmla="*/ 0 w 105"/>
                  <a:gd name="T1" fmla="*/ 33 h 60"/>
                  <a:gd name="T2" fmla="*/ 94 w 105"/>
                  <a:gd name="T3" fmla="*/ 0 h 60"/>
                  <a:gd name="T4" fmla="*/ 105 w 105"/>
                  <a:gd name="T5" fmla="*/ 27 h 60"/>
                  <a:gd name="T6" fmla="*/ 11 w 105"/>
                  <a:gd name="T7" fmla="*/ 60 h 60"/>
                  <a:gd name="T8" fmla="*/ 0 w 105"/>
                  <a:gd name="T9" fmla="*/ 33 h 60"/>
                </a:gdLst>
                <a:ahLst/>
                <a:cxnLst>
                  <a:cxn ang="0">
                    <a:pos x="T0" y="T1"/>
                  </a:cxn>
                  <a:cxn ang="0">
                    <a:pos x="T2" y="T3"/>
                  </a:cxn>
                  <a:cxn ang="0">
                    <a:pos x="T4" y="T5"/>
                  </a:cxn>
                  <a:cxn ang="0">
                    <a:pos x="T6" y="T7"/>
                  </a:cxn>
                  <a:cxn ang="0">
                    <a:pos x="T8" y="T9"/>
                  </a:cxn>
                </a:cxnLst>
                <a:rect l="0" t="0" r="r" b="b"/>
                <a:pathLst>
                  <a:path w="105" h="60">
                    <a:moveTo>
                      <a:pt x="0" y="33"/>
                    </a:moveTo>
                    <a:cubicBezTo>
                      <a:pt x="33" y="22"/>
                      <a:pt x="63" y="11"/>
                      <a:pt x="94" y="0"/>
                    </a:cubicBezTo>
                    <a:cubicBezTo>
                      <a:pt x="98" y="9"/>
                      <a:pt x="101" y="17"/>
                      <a:pt x="105" y="27"/>
                    </a:cubicBezTo>
                    <a:cubicBezTo>
                      <a:pt x="74" y="38"/>
                      <a:pt x="43" y="49"/>
                      <a:pt x="11" y="60"/>
                    </a:cubicBezTo>
                    <a:cubicBezTo>
                      <a:pt x="7" y="51"/>
                      <a:pt x="4" y="43"/>
                      <a:pt x="0" y="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 name="Freeform 67">
                <a:extLst>
                  <a:ext uri="{FF2B5EF4-FFF2-40B4-BE49-F238E27FC236}">
                    <a16:creationId xmlns:a16="http://schemas.microsoft.com/office/drawing/2014/main" id="{33F3EC97-94FC-4442-85D2-5EAF223C3371}"/>
                  </a:ext>
                </a:extLst>
              </p:cNvPr>
              <p:cNvSpPr>
                <a:spLocks/>
              </p:cNvSpPr>
              <p:nvPr/>
            </p:nvSpPr>
            <p:spPr bwMode="auto">
              <a:xfrm>
                <a:off x="6229597" y="2958201"/>
                <a:ext cx="50685" cy="29298"/>
              </a:xfrm>
              <a:custGeom>
                <a:avLst/>
                <a:gdLst>
                  <a:gd name="T0" fmla="*/ 0 w 104"/>
                  <a:gd name="T1" fmla="*/ 28 h 60"/>
                  <a:gd name="T2" fmla="*/ 9 w 104"/>
                  <a:gd name="T3" fmla="*/ 0 h 60"/>
                  <a:gd name="T4" fmla="*/ 104 w 104"/>
                  <a:gd name="T5" fmla="*/ 33 h 60"/>
                  <a:gd name="T6" fmla="*/ 94 w 104"/>
                  <a:gd name="T7" fmla="*/ 60 h 60"/>
                  <a:gd name="T8" fmla="*/ 0 w 104"/>
                  <a:gd name="T9" fmla="*/ 28 h 60"/>
                </a:gdLst>
                <a:ahLst/>
                <a:cxnLst>
                  <a:cxn ang="0">
                    <a:pos x="T0" y="T1"/>
                  </a:cxn>
                  <a:cxn ang="0">
                    <a:pos x="T2" y="T3"/>
                  </a:cxn>
                  <a:cxn ang="0">
                    <a:pos x="T4" y="T5"/>
                  </a:cxn>
                  <a:cxn ang="0">
                    <a:pos x="T6" y="T7"/>
                  </a:cxn>
                  <a:cxn ang="0">
                    <a:pos x="T8" y="T9"/>
                  </a:cxn>
                </a:cxnLst>
                <a:rect l="0" t="0" r="r" b="b"/>
                <a:pathLst>
                  <a:path w="104" h="60">
                    <a:moveTo>
                      <a:pt x="0" y="28"/>
                    </a:moveTo>
                    <a:cubicBezTo>
                      <a:pt x="3" y="18"/>
                      <a:pt x="6" y="10"/>
                      <a:pt x="9" y="0"/>
                    </a:cubicBezTo>
                    <a:cubicBezTo>
                      <a:pt x="40" y="11"/>
                      <a:pt x="71" y="21"/>
                      <a:pt x="104" y="33"/>
                    </a:cubicBezTo>
                    <a:cubicBezTo>
                      <a:pt x="100" y="42"/>
                      <a:pt x="98" y="50"/>
                      <a:pt x="94" y="60"/>
                    </a:cubicBezTo>
                    <a:cubicBezTo>
                      <a:pt x="63" y="50"/>
                      <a:pt x="32" y="39"/>
                      <a:pt x="0"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 name="Freeform 68">
                <a:extLst>
                  <a:ext uri="{FF2B5EF4-FFF2-40B4-BE49-F238E27FC236}">
                    <a16:creationId xmlns:a16="http://schemas.microsoft.com/office/drawing/2014/main" id="{DCA71D45-4A64-1346-B9AA-95F3EAA954BB}"/>
                  </a:ext>
                </a:extLst>
              </p:cNvPr>
              <p:cNvSpPr>
                <a:spLocks/>
              </p:cNvSpPr>
              <p:nvPr/>
            </p:nvSpPr>
            <p:spPr bwMode="auto">
              <a:xfrm>
                <a:off x="6336533" y="3018847"/>
                <a:ext cx="74123" cy="7617"/>
              </a:xfrm>
              <a:custGeom>
                <a:avLst/>
                <a:gdLst>
                  <a:gd name="T0" fmla="*/ 5 w 152"/>
                  <a:gd name="T1" fmla="*/ 0 h 16"/>
                  <a:gd name="T2" fmla="*/ 137 w 152"/>
                  <a:gd name="T3" fmla="*/ 1 h 16"/>
                  <a:gd name="T4" fmla="*/ 152 w 152"/>
                  <a:gd name="T5" fmla="*/ 9 h 16"/>
                  <a:gd name="T6" fmla="*/ 149 w 152"/>
                  <a:gd name="T7" fmla="*/ 16 h 16"/>
                  <a:gd name="T8" fmla="*/ 10 w 152"/>
                  <a:gd name="T9" fmla="*/ 16 h 16"/>
                  <a:gd name="T10" fmla="*/ 0 w 152"/>
                  <a:gd name="T11" fmla="*/ 4 h 16"/>
                  <a:gd name="T12" fmla="*/ 5 w 152"/>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152" h="16">
                    <a:moveTo>
                      <a:pt x="5" y="0"/>
                    </a:moveTo>
                    <a:cubicBezTo>
                      <a:pt x="49" y="0"/>
                      <a:pt x="93" y="0"/>
                      <a:pt x="137" y="1"/>
                    </a:cubicBezTo>
                    <a:cubicBezTo>
                      <a:pt x="142" y="1"/>
                      <a:pt x="147" y="6"/>
                      <a:pt x="152" y="9"/>
                    </a:cubicBezTo>
                    <a:cubicBezTo>
                      <a:pt x="151" y="11"/>
                      <a:pt x="150" y="14"/>
                      <a:pt x="149" y="16"/>
                    </a:cubicBezTo>
                    <a:cubicBezTo>
                      <a:pt x="103" y="16"/>
                      <a:pt x="56" y="16"/>
                      <a:pt x="10" y="16"/>
                    </a:cubicBezTo>
                    <a:cubicBezTo>
                      <a:pt x="7" y="15"/>
                      <a:pt x="4" y="8"/>
                      <a:pt x="0" y="4"/>
                    </a:cubicBezTo>
                    <a:cubicBezTo>
                      <a:pt x="2" y="3"/>
                      <a:pt x="4" y="2"/>
                      <a:pt x="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 name="Freeform 69">
                <a:extLst>
                  <a:ext uri="{FF2B5EF4-FFF2-40B4-BE49-F238E27FC236}">
                    <a16:creationId xmlns:a16="http://schemas.microsoft.com/office/drawing/2014/main" id="{778F86FD-8317-054C-BD96-4020556E52ED}"/>
                  </a:ext>
                </a:extLst>
              </p:cNvPr>
              <p:cNvSpPr>
                <a:spLocks/>
              </p:cNvSpPr>
              <p:nvPr/>
            </p:nvSpPr>
            <p:spPr bwMode="auto">
              <a:xfrm>
                <a:off x="5779293" y="3018847"/>
                <a:ext cx="66798" cy="7617"/>
              </a:xfrm>
              <a:custGeom>
                <a:avLst/>
                <a:gdLst>
                  <a:gd name="T0" fmla="*/ 0 w 137"/>
                  <a:gd name="T1" fmla="*/ 10 h 16"/>
                  <a:gd name="T2" fmla="*/ 12 w 137"/>
                  <a:gd name="T3" fmla="*/ 1 h 16"/>
                  <a:gd name="T4" fmla="*/ 126 w 137"/>
                  <a:gd name="T5" fmla="*/ 0 h 16"/>
                  <a:gd name="T6" fmla="*/ 137 w 137"/>
                  <a:gd name="T7" fmla="*/ 8 h 16"/>
                  <a:gd name="T8" fmla="*/ 125 w 137"/>
                  <a:gd name="T9" fmla="*/ 16 h 16"/>
                  <a:gd name="T10" fmla="*/ 5 w 137"/>
                  <a:gd name="T11" fmla="*/ 16 h 16"/>
                  <a:gd name="T12" fmla="*/ 0 w 137"/>
                  <a:gd name="T13" fmla="*/ 10 h 16"/>
                </a:gdLst>
                <a:ahLst/>
                <a:cxnLst>
                  <a:cxn ang="0">
                    <a:pos x="T0" y="T1"/>
                  </a:cxn>
                  <a:cxn ang="0">
                    <a:pos x="T2" y="T3"/>
                  </a:cxn>
                  <a:cxn ang="0">
                    <a:pos x="T4" y="T5"/>
                  </a:cxn>
                  <a:cxn ang="0">
                    <a:pos x="T6" y="T7"/>
                  </a:cxn>
                  <a:cxn ang="0">
                    <a:pos x="T8" y="T9"/>
                  </a:cxn>
                  <a:cxn ang="0">
                    <a:pos x="T10" y="T11"/>
                  </a:cxn>
                  <a:cxn ang="0">
                    <a:pos x="T12" y="T13"/>
                  </a:cxn>
                </a:cxnLst>
                <a:rect l="0" t="0" r="r" b="b"/>
                <a:pathLst>
                  <a:path w="137" h="16">
                    <a:moveTo>
                      <a:pt x="0" y="10"/>
                    </a:moveTo>
                    <a:cubicBezTo>
                      <a:pt x="4" y="7"/>
                      <a:pt x="8" y="1"/>
                      <a:pt x="12" y="1"/>
                    </a:cubicBezTo>
                    <a:cubicBezTo>
                      <a:pt x="50" y="0"/>
                      <a:pt x="88" y="0"/>
                      <a:pt x="126" y="0"/>
                    </a:cubicBezTo>
                    <a:cubicBezTo>
                      <a:pt x="130" y="0"/>
                      <a:pt x="133" y="5"/>
                      <a:pt x="137" y="8"/>
                    </a:cubicBezTo>
                    <a:cubicBezTo>
                      <a:pt x="133" y="11"/>
                      <a:pt x="129" y="16"/>
                      <a:pt x="125" y="16"/>
                    </a:cubicBezTo>
                    <a:cubicBezTo>
                      <a:pt x="85" y="16"/>
                      <a:pt x="45" y="16"/>
                      <a:pt x="5" y="16"/>
                    </a:cubicBezTo>
                    <a:cubicBezTo>
                      <a:pt x="4" y="14"/>
                      <a:pt x="2" y="12"/>
                      <a:pt x="0"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 name="Freeform 70">
                <a:extLst>
                  <a:ext uri="{FF2B5EF4-FFF2-40B4-BE49-F238E27FC236}">
                    <a16:creationId xmlns:a16="http://schemas.microsoft.com/office/drawing/2014/main" id="{A7992D85-830C-384E-B1DB-8D07627CBBE1}"/>
                  </a:ext>
                </a:extLst>
              </p:cNvPr>
              <p:cNvSpPr>
                <a:spLocks/>
              </p:cNvSpPr>
              <p:nvPr/>
            </p:nvSpPr>
            <p:spPr bwMode="auto">
              <a:xfrm>
                <a:off x="5895312" y="3020312"/>
                <a:ext cx="397568" cy="2344"/>
              </a:xfrm>
              <a:custGeom>
                <a:avLst/>
                <a:gdLst>
                  <a:gd name="T0" fmla="*/ 816 w 816"/>
                  <a:gd name="T1" fmla="*/ 5 h 5"/>
                  <a:gd name="T2" fmla="*/ 0 w 816"/>
                  <a:gd name="T3" fmla="*/ 5 h 5"/>
                  <a:gd name="T4" fmla="*/ 0 w 816"/>
                  <a:gd name="T5" fmla="*/ 0 h 5"/>
                  <a:gd name="T6" fmla="*/ 816 w 816"/>
                  <a:gd name="T7" fmla="*/ 0 h 5"/>
                  <a:gd name="T8" fmla="*/ 816 w 816"/>
                  <a:gd name="T9" fmla="*/ 5 h 5"/>
                </a:gdLst>
                <a:ahLst/>
                <a:cxnLst>
                  <a:cxn ang="0">
                    <a:pos x="T0" y="T1"/>
                  </a:cxn>
                  <a:cxn ang="0">
                    <a:pos x="T2" y="T3"/>
                  </a:cxn>
                  <a:cxn ang="0">
                    <a:pos x="T4" y="T5"/>
                  </a:cxn>
                  <a:cxn ang="0">
                    <a:pos x="T6" y="T7"/>
                  </a:cxn>
                  <a:cxn ang="0">
                    <a:pos x="T8" y="T9"/>
                  </a:cxn>
                </a:cxnLst>
                <a:rect l="0" t="0" r="r" b="b"/>
                <a:pathLst>
                  <a:path w="816" h="5">
                    <a:moveTo>
                      <a:pt x="816" y="5"/>
                    </a:moveTo>
                    <a:cubicBezTo>
                      <a:pt x="544" y="5"/>
                      <a:pt x="272" y="5"/>
                      <a:pt x="0" y="5"/>
                    </a:cubicBezTo>
                    <a:cubicBezTo>
                      <a:pt x="0" y="4"/>
                      <a:pt x="0" y="2"/>
                      <a:pt x="0" y="0"/>
                    </a:cubicBezTo>
                    <a:cubicBezTo>
                      <a:pt x="272" y="0"/>
                      <a:pt x="544" y="0"/>
                      <a:pt x="816" y="0"/>
                    </a:cubicBezTo>
                    <a:cubicBezTo>
                      <a:pt x="816" y="2"/>
                      <a:pt x="816" y="4"/>
                      <a:pt x="816"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 name="Freeform 71">
                <a:extLst>
                  <a:ext uri="{FF2B5EF4-FFF2-40B4-BE49-F238E27FC236}">
                    <a16:creationId xmlns:a16="http://schemas.microsoft.com/office/drawing/2014/main" id="{E4A4A3B6-2ED8-FF4D-A87F-7250B8F6753A}"/>
                  </a:ext>
                </a:extLst>
              </p:cNvPr>
              <p:cNvSpPr>
                <a:spLocks/>
              </p:cNvSpPr>
              <p:nvPr/>
            </p:nvSpPr>
            <p:spPr bwMode="auto">
              <a:xfrm>
                <a:off x="6048831" y="3028808"/>
                <a:ext cx="9082" cy="54201"/>
              </a:xfrm>
              <a:custGeom>
                <a:avLst/>
                <a:gdLst>
                  <a:gd name="T0" fmla="*/ 0 w 19"/>
                  <a:gd name="T1" fmla="*/ 0 h 111"/>
                  <a:gd name="T2" fmla="*/ 19 w 19"/>
                  <a:gd name="T3" fmla="*/ 0 h 111"/>
                  <a:gd name="T4" fmla="*/ 19 w 19"/>
                  <a:gd name="T5" fmla="*/ 110 h 111"/>
                  <a:gd name="T6" fmla="*/ 0 w 19"/>
                  <a:gd name="T7" fmla="*/ 111 h 111"/>
                  <a:gd name="T8" fmla="*/ 0 w 19"/>
                  <a:gd name="T9" fmla="*/ 0 h 111"/>
                </a:gdLst>
                <a:ahLst/>
                <a:cxnLst>
                  <a:cxn ang="0">
                    <a:pos x="T0" y="T1"/>
                  </a:cxn>
                  <a:cxn ang="0">
                    <a:pos x="T2" y="T3"/>
                  </a:cxn>
                  <a:cxn ang="0">
                    <a:pos x="T4" y="T5"/>
                  </a:cxn>
                  <a:cxn ang="0">
                    <a:pos x="T6" y="T7"/>
                  </a:cxn>
                  <a:cxn ang="0">
                    <a:pos x="T8" y="T9"/>
                  </a:cxn>
                </a:cxnLst>
                <a:rect l="0" t="0" r="r" b="b"/>
                <a:pathLst>
                  <a:path w="19" h="111">
                    <a:moveTo>
                      <a:pt x="0" y="0"/>
                    </a:moveTo>
                    <a:cubicBezTo>
                      <a:pt x="7" y="0"/>
                      <a:pt x="12" y="0"/>
                      <a:pt x="19" y="0"/>
                    </a:cubicBezTo>
                    <a:cubicBezTo>
                      <a:pt x="19" y="37"/>
                      <a:pt x="19" y="73"/>
                      <a:pt x="19" y="110"/>
                    </a:cubicBezTo>
                    <a:cubicBezTo>
                      <a:pt x="13" y="110"/>
                      <a:pt x="7" y="110"/>
                      <a:pt x="0" y="111"/>
                    </a:cubicBezTo>
                    <a:cubicBezTo>
                      <a:pt x="0" y="74"/>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 name="Freeform 72">
                <a:extLst>
                  <a:ext uri="{FF2B5EF4-FFF2-40B4-BE49-F238E27FC236}">
                    <a16:creationId xmlns:a16="http://schemas.microsoft.com/office/drawing/2014/main" id="{B68012C4-4B43-1642-A13B-AF6E0983AC1F}"/>
                  </a:ext>
                </a:extLst>
              </p:cNvPr>
              <p:cNvSpPr>
                <a:spLocks/>
              </p:cNvSpPr>
              <p:nvPr/>
            </p:nvSpPr>
            <p:spPr bwMode="auto">
              <a:xfrm>
                <a:off x="5906445" y="3028808"/>
                <a:ext cx="9375" cy="53615"/>
              </a:xfrm>
              <a:custGeom>
                <a:avLst/>
                <a:gdLst>
                  <a:gd name="T0" fmla="*/ 19 w 19"/>
                  <a:gd name="T1" fmla="*/ 110 h 110"/>
                  <a:gd name="T2" fmla="*/ 0 w 19"/>
                  <a:gd name="T3" fmla="*/ 110 h 110"/>
                  <a:gd name="T4" fmla="*/ 0 w 19"/>
                  <a:gd name="T5" fmla="*/ 0 h 110"/>
                  <a:gd name="T6" fmla="*/ 19 w 19"/>
                  <a:gd name="T7" fmla="*/ 0 h 110"/>
                  <a:gd name="T8" fmla="*/ 19 w 19"/>
                  <a:gd name="T9" fmla="*/ 110 h 110"/>
                </a:gdLst>
                <a:ahLst/>
                <a:cxnLst>
                  <a:cxn ang="0">
                    <a:pos x="T0" y="T1"/>
                  </a:cxn>
                  <a:cxn ang="0">
                    <a:pos x="T2" y="T3"/>
                  </a:cxn>
                  <a:cxn ang="0">
                    <a:pos x="T4" y="T5"/>
                  </a:cxn>
                  <a:cxn ang="0">
                    <a:pos x="T6" y="T7"/>
                  </a:cxn>
                  <a:cxn ang="0">
                    <a:pos x="T8" y="T9"/>
                  </a:cxn>
                </a:cxnLst>
                <a:rect l="0" t="0" r="r" b="b"/>
                <a:pathLst>
                  <a:path w="19" h="110">
                    <a:moveTo>
                      <a:pt x="19" y="110"/>
                    </a:moveTo>
                    <a:cubicBezTo>
                      <a:pt x="12" y="110"/>
                      <a:pt x="7" y="110"/>
                      <a:pt x="0" y="110"/>
                    </a:cubicBezTo>
                    <a:cubicBezTo>
                      <a:pt x="0" y="73"/>
                      <a:pt x="0" y="37"/>
                      <a:pt x="0" y="0"/>
                    </a:cubicBezTo>
                    <a:cubicBezTo>
                      <a:pt x="6" y="0"/>
                      <a:pt x="12" y="0"/>
                      <a:pt x="19" y="0"/>
                    </a:cubicBezTo>
                    <a:cubicBezTo>
                      <a:pt x="19" y="36"/>
                      <a:pt x="19" y="72"/>
                      <a:pt x="19" y="1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 name="Freeform 73">
                <a:extLst>
                  <a:ext uri="{FF2B5EF4-FFF2-40B4-BE49-F238E27FC236}">
                    <a16:creationId xmlns:a16="http://schemas.microsoft.com/office/drawing/2014/main" id="{4707884D-3D41-C848-986B-545568ACE5A2}"/>
                  </a:ext>
                </a:extLst>
              </p:cNvPr>
              <p:cNvSpPr>
                <a:spLocks/>
              </p:cNvSpPr>
              <p:nvPr/>
            </p:nvSpPr>
            <p:spPr bwMode="auto">
              <a:xfrm>
                <a:off x="6231355" y="3028515"/>
                <a:ext cx="9375" cy="53908"/>
              </a:xfrm>
              <a:custGeom>
                <a:avLst/>
                <a:gdLst>
                  <a:gd name="T0" fmla="*/ 0 w 19"/>
                  <a:gd name="T1" fmla="*/ 111 h 111"/>
                  <a:gd name="T2" fmla="*/ 0 w 19"/>
                  <a:gd name="T3" fmla="*/ 1 h 111"/>
                  <a:gd name="T4" fmla="*/ 19 w 19"/>
                  <a:gd name="T5" fmla="*/ 0 h 111"/>
                  <a:gd name="T6" fmla="*/ 19 w 19"/>
                  <a:gd name="T7" fmla="*/ 111 h 111"/>
                  <a:gd name="T8" fmla="*/ 0 w 19"/>
                  <a:gd name="T9" fmla="*/ 111 h 111"/>
                </a:gdLst>
                <a:ahLst/>
                <a:cxnLst>
                  <a:cxn ang="0">
                    <a:pos x="T0" y="T1"/>
                  </a:cxn>
                  <a:cxn ang="0">
                    <a:pos x="T2" y="T3"/>
                  </a:cxn>
                  <a:cxn ang="0">
                    <a:pos x="T4" y="T5"/>
                  </a:cxn>
                  <a:cxn ang="0">
                    <a:pos x="T6" y="T7"/>
                  </a:cxn>
                  <a:cxn ang="0">
                    <a:pos x="T8" y="T9"/>
                  </a:cxn>
                </a:cxnLst>
                <a:rect l="0" t="0" r="r" b="b"/>
                <a:pathLst>
                  <a:path w="19" h="111">
                    <a:moveTo>
                      <a:pt x="0" y="111"/>
                    </a:moveTo>
                    <a:cubicBezTo>
                      <a:pt x="0" y="74"/>
                      <a:pt x="0" y="38"/>
                      <a:pt x="0" y="1"/>
                    </a:cubicBezTo>
                    <a:cubicBezTo>
                      <a:pt x="6" y="1"/>
                      <a:pt x="12" y="1"/>
                      <a:pt x="19" y="0"/>
                    </a:cubicBezTo>
                    <a:cubicBezTo>
                      <a:pt x="19" y="38"/>
                      <a:pt x="19" y="74"/>
                      <a:pt x="19" y="111"/>
                    </a:cubicBezTo>
                    <a:cubicBezTo>
                      <a:pt x="13" y="111"/>
                      <a:pt x="7" y="111"/>
                      <a:pt x="0"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 name="Freeform 74">
                <a:extLst>
                  <a:ext uri="{FF2B5EF4-FFF2-40B4-BE49-F238E27FC236}">
                    <a16:creationId xmlns:a16="http://schemas.microsoft.com/office/drawing/2014/main" id="{07C73282-43CE-E84B-8D2C-FA6BE9BF6F60}"/>
                  </a:ext>
                </a:extLst>
              </p:cNvPr>
              <p:cNvSpPr>
                <a:spLocks/>
              </p:cNvSpPr>
              <p:nvPr/>
            </p:nvSpPr>
            <p:spPr bwMode="auto">
              <a:xfrm>
                <a:off x="6191510" y="3028808"/>
                <a:ext cx="8789" cy="54201"/>
              </a:xfrm>
              <a:custGeom>
                <a:avLst/>
                <a:gdLst>
                  <a:gd name="T0" fmla="*/ 0 w 18"/>
                  <a:gd name="T1" fmla="*/ 0 h 111"/>
                  <a:gd name="T2" fmla="*/ 18 w 18"/>
                  <a:gd name="T3" fmla="*/ 0 h 111"/>
                  <a:gd name="T4" fmla="*/ 18 w 18"/>
                  <a:gd name="T5" fmla="*/ 109 h 111"/>
                  <a:gd name="T6" fmla="*/ 0 w 18"/>
                  <a:gd name="T7" fmla="*/ 111 h 111"/>
                  <a:gd name="T8" fmla="*/ 0 w 18"/>
                  <a:gd name="T9" fmla="*/ 0 h 111"/>
                </a:gdLst>
                <a:ahLst/>
                <a:cxnLst>
                  <a:cxn ang="0">
                    <a:pos x="T0" y="T1"/>
                  </a:cxn>
                  <a:cxn ang="0">
                    <a:pos x="T2" y="T3"/>
                  </a:cxn>
                  <a:cxn ang="0">
                    <a:pos x="T4" y="T5"/>
                  </a:cxn>
                  <a:cxn ang="0">
                    <a:pos x="T6" y="T7"/>
                  </a:cxn>
                  <a:cxn ang="0">
                    <a:pos x="T8" y="T9"/>
                  </a:cxn>
                </a:cxnLst>
                <a:rect l="0" t="0" r="r" b="b"/>
                <a:pathLst>
                  <a:path w="18" h="111">
                    <a:moveTo>
                      <a:pt x="0" y="0"/>
                    </a:moveTo>
                    <a:cubicBezTo>
                      <a:pt x="6" y="0"/>
                      <a:pt x="11" y="0"/>
                      <a:pt x="18" y="0"/>
                    </a:cubicBezTo>
                    <a:cubicBezTo>
                      <a:pt x="18" y="36"/>
                      <a:pt x="18" y="72"/>
                      <a:pt x="18" y="109"/>
                    </a:cubicBezTo>
                    <a:cubicBezTo>
                      <a:pt x="13" y="110"/>
                      <a:pt x="7" y="110"/>
                      <a:pt x="0" y="111"/>
                    </a:cubicBezTo>
                    <a:cubicBezTo>
                      <a:pt x="0" y="74"/>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 name="Freeform 75">
                <a:extLst>
                  <a:ext uri="{FF2B5EF4-FFF2-40B4-BE49-F238E27FC236}">
                    <a16:creationId xmlns:a16="http://schemas.microsoft.com/office/drawing/2014/main" id="{7E86D258-D122-C345-AB2D-3B3925BBAFBD}"/>
                  </a:ext>
                </a:extLst>
              </p:cNvPr>
              <p:cNvSpPr>
                <a:spLocks/>
              </p:cNvSpPr>
              <p:nvPr/>
            </p:nvSpPr>
            <p:spPr bwMode="auto">
              <a:xfrm>
                <a:off x="6089261" y="3028808"/>
                <a:ext cx="9082" cy="54201"/>
              </a:xfrm>
              <a:custGeom>
                <a:avLst/>
                <a:gdLst>
                  <a:gd name="T0" fmla="*/ 0 w 19"/>
                  <a:gd name="T1" fmla="*/ 0 h 111"/>
                  <a:gd name="T2" fmla="*/ 19 w 19"/>
                  <a:gd name="T3" fmla="*/ 0 h 111"/>
                  <a:gd name="T4" fmla="*/ 19 w 19"/>
                  <a:gd name="T5" fmla="*/ 109 h 111"/>
                  <a:gd name="T6" fmla="*/ 0 w 19"/>
                  <a:gd name="T7" fmla="*/ 111 h 111"/>
                  <a:gd name="T8" fmla="*/ 0 w 19"/>
                  <a:gd name="T9" fmla="*/ 0 h 111"/>
                </a:gdLst>
                <a:ahLst/>
                <a:cxnLst>
                  <a:cxn ang="0">
                    <a:pos x="T0" y="T1"/>
                  </a:cxn>
                  <a:cxn ang="0">
                    <a:pos x="T2" y="T3"/>
                  </a:cxn>
                  <a:cxn ang="0">
                    <a:pos x="T4" y="T5"/>
                  </a:cxn>
                  <a:cxn ang="0">
                    <a:pos x="T6" y="T7"/>
                  </a:cxn>
                  <a:cxn ang="0">
                    <a:pos x="T8" y="T9"/>
                  </a:cxn>
                </a:cxnLst>
                <a:rect l="0" t="0" r="r" b="b"/>
                <a:pathLst>
                  <a:path w="19" h="111">
                    <a:moveTo>
                      <a:pt x="0" y="0"/>
                    </a:moveTo>
                    <a:cubicBezTo>
                      <a:pt x="6" y="0"/>
                      <a:pt x="12" y="0"/>
                      <a:pt x="19" y="0"/>
                    </a:cubicBezTo>
                    <a:cubicBezTo>
                      <a:pt x="19" y="36"/>
                      <a:pt x="19" y="72"/>
                      <a:pt x="19" y="109"/>
                    </a:cubicBezTo>
                    <a:cubicBezTo>
                      <a:pt x="13" y="110"/>
                      <a:pt x="8" y="110"/>
                      <a:pt x="0" y="111"/>
                    </a:cubicBezTo>
                    <a:cubicBezTo>
                      <a:pt x="0" y="74"/>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 name="Freeform 76">
                <a:extLst>
                  <a:ext uri="{FF2B5EF4-FFF2-40B4-BE49-F238E27FC236}">
                    <a16:creationId xmlns:a16="http://schemas.microsoft.com/office/drawing/2014/main" id="{0E56CB88-7704-3A4B-86F2-73D516165AB7}"/>
                  </a:ext>
                </a:extLst>
              </p:cNvPr>
              <p:cNvSpPr>
                <a:spLocks/>
              </p:cNvSpPr>
              <p:nvPr/>
            </p:nvSpPr>
            <p:spPr bwMode="auto">
              <a:xfrm>
                <a:off x="5946875" y="3028808"/>
                <a:ext cx="9375" cy="53322"/>
              </a:xfrm>
              <a:custGeom>
                <a:avLst/>
                <a:gdLst>
                  <a:gd name="T0" fmla="*/ 0 w 19"/>
                  <a:gd name="T1" fmla="*/ 0 h 109"/>
                  <a:gd name="T2" fmla="*/ 19 w 19"/>
                  <a:gd name="T3" fmla="*/ 0 h 109"/>
                  <a:gd name="T4" fmla="*/ 19 w 19"/>
                  <a:gd name="T5" fmla="*/ 109 h 109"/>
                  <a:gd name="T6" fmla="*/ 0 w 19"/>
                  <a:gd name="T7" fmla="*/ 109 h 109"/>
                  <a:gd name="T8" fmla="*/ 0 w 19"/>
                  <a:gd name="T9" fmla="*/ 0 h 109"/>
                </a:gdLst>
                <a:ahLst/>
                <a:cxnLst>
                  <a:cxn ang="0">
                    <a:pos x="T0" y="T1"/>
                  </a:cxn>
                  <a:cxn ang="0">
                    <a:pos x="T2" y="T3"/>
                  </a:cxn>
                  <a:cxn ang="0">
                    <a:pos x="T4" y="T5"/>
                  </a:cxn>
                  <a:cxn ang="0">
                    <a:pos x="T6" y="T7"/>
                  </a:cxn>
                  <a:cxn ang="0">
                    <a:pos x="T8" y="T9"/>
                  </a:cxn>
                </a:cxnLst>
                <a:rect l="0" t="0" r="r" b="b"/>
                <a:pathLst>
                  <a:path w="19" h="109">
                    <a:moveTo>
                      <a:pt x="0" y="0"/>
                    </a:moveTo>
                    <a:cubicBezTo>
                      <a:pt x="6" y="0"/>
                      <a:pt x="12" y="0"/>
                      <a:pt x="19" y="0"/>
                    </a:cubicBezTo>
                    <a:cubicBezTo>
                      <a:pt x="19" y="36"/>
                      <a:pt x="19" y="72"/>
                      <a:pt x="19" y="109"/>
                    </a:cubicBezTo>
                    <a:cubicBezTo>
                      <a:pt x="13" y="109"/>
                      <a:pt x="7" y="109"/>
                      <a:pt x="0" y="109"/>
                    </a:cubicBezTo>
                    <a:cubicBezTo>
                      <a:pt x="0" y="73"/>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 name="Freeform 77">
                <a:extLst>
                  <a:ext uri="{FF2B5EF4-FFF2-40B4-BE49-F238E27FC236}">
                    <a16:creationId xmlns:a16="http://schemas.microsoft.com/office/drawing/2014/main" id="{144EA575-3792-0B49-B2AC-642240E09981}"/>
                  </a:ext>
                </a:extLst>
              </p:cNvPr>
              <p:cNvSpPr>
                <a:spLocks/>
              </p:cNvSpPr>
              <p:nvPr/>
            </p:nvSpPr>
            <p:spPr bwMode="auto">
              <a:xfrm>
                <a:off x="6211432" y="3028808"/>
                <a:ext cx="8789" cy="54201"/>
              </a:xfrm>
              <a:custGeom>
                <a:avLst/>
                <a:gdLst>
                  <a:gd name="T0" fmla="*/ 0 w 18"/>
                  <a:gd name="T1" fmla="*/ 0 h 111"/>
                  <a:gd name="T2" fmla="*/ 18 w 18"/>
                  <a:gd name="T3" fmla="*/ 0 h 111"/>
                  <a:gd name="T4" fmla="*/ 18 w 18"/>
                  <a:gd name="T5" fmla="*/ 109 h 111"/>
                  <a:gd name="T6" fmla="*/ 0 w 18"/>
                  <a:gd name="T7" fmla="*/ 111 h 111"/>
                  <a:gd name="T8" fmla="*/ 0 w 18"/>
                  <a:gd name="T9" fmla="*/ 0 h 111"/>
                </a:gdLst>
                <a:ahLst/>
                <a:cxnLst>
                  <a:cxn ang="0">
                    <a:pos x="T0" y="T1"/>
                  </a:cxn>
                  <a:cxn ang="0">
                    <a:pos x="T2" y="T3"/>
                  </a:cxn>
                  <a:cxn ang="0">
                    <a:pos x="T4" y="T5"/>
                  </a:cxn>
                  <a:cxn ang="0">
                    <a:pos x="T6" y="T7"/>
                  </a:cxn>
                  <a:cxn ang="0">
                    <a:pos x="T8" y="T9"/>
                  </a:cxn>
                </a:cxnLst>
                <a:rect l="0" t="0" r="r" b="b"/>
                <a:pathLst>
                  <a:path w="18" h="111">
                    <a:moveTo>
                      <a:pt x="0" y="0"/>
                    </a:moveTo>
                    <a:cubicBezTo>
                      <a:pt x="7" y="0"/>
                      <a:pt x="12" y="0"/>
                      <a:pt x="18" y="0"/>
                    </a:cubicBezTo>
                    <a:cubicBezTo>
                      <a:pt x="18" y="36"/>
                      <a:pt x="18" y="72"/>
                      <a:pt x="18" y="109"/>
                    </a:cubicBezTo>
                    <a:cubicBezTo>
                      <a:pt x="13" y="110"/>
                      <a:pt x="7" y="110"/>
                      <a:pt x="0" y="111"/>
                    </a:cubicBezTo>
                    <a:cubicBezTo>
                      <a:pt x="0" y="74"/>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 name="Freeform 78">
                <a:extLst>
                  <a:ext uri="{FF2B5EF4-FFF2-40B4-BE49-F238E27FC236}">
                    <a16:creationId xmlns:a16="http://schemas.microsoft.com/office/drawing/2014/main" id="{7FAC4C69-613B-B248-9E9A-BD0CF62BD18E}"/>
                  </a:ext>
                </a:extLst>
              </p:cNvPr>
              <p:cNvSpPr>
                <a:spLocks/>
              </p:cNvSpPr>
              <p:nvPr/>
            </p:nvSpPr>
            <p:spPr bwMode="auto">
              <a:xfrm>
                <a:off x="6252449" y="3028808"/>
                <a:ext cx="8789" cy="54201"/>
              </a:xfrm>
              <a:custGeom>
                <a:avLst/>
                <a:gdLst>
                  <a:gd name="T0" fmla="*/ 18 w 18"/>
                  <a:gd name="T1" fmla="*/ 110 h 111"/>
                  <a:gd name="T2" fmla="*/ 0 w 18"/>
                  <a:gd name="T3" fmla="*/ 111 h 111"/>
                  <a:gd name="T4" fmla="*/ 0 w 18"/>
                  <a:gd name="T5" fmla="*/ 0 h 111"/>
                  <a:gd name="T6" fmla="*/ 18 w 18"/>
                  <a:gd name="T7" fmla="*/ 0 h 111"/>
                  <a:gd name="T8" fmla="*/ 18 w 18"/>
                  <a:gd name="T9" fmla="*/ 110 h 111"/>
                </a:gdLst>
                <a:ahLst/>
                <a:cxnLst>
                  <a:cxn ang="0">
                    <a:pos x="T0" y="T1"/>
                  </a:cxn>
                  <a:cxn ang="0">
                    <a:pos x="T2" y="T3"/>
                  </a:cxn>
                  <a:cxn ang="0">
                    <a:pos x="T4" y="T5"/>
                  </a:cxn>
                  <a:cxn ang="0">
                    <a:pos x="T6" y="T7"/>
                  </a:cxn>
                  <a:cxn ang="0">
                    <a:pos x="T8" y="T9"/>
                  </a:cxn>
                </a:cxnLst>
                <a:rect l="0" t="0" r="r" b="b"/>
                <a:pathLst>
                  <a:path w="18" h="111">
                    <a:moveTo>
                      <a:pt x="18" y="110"/>
                    </a:moveTo>
                    <a:cubicBezTo>
                      <a:pt x="12" y="110"/>
                      <a:pt x="7" y="110"/>
                      <a:pt x="0" y="111"/>
                    </a:cubicBezTo>
                    <a:cubicBezTo>
                      <a:pt x="0" y="74"/>
                      <a:pt x="0" y="38"/>
                      <a:pt x="0" y="0"/>
                    </a:cubicBezTo>
                    <a:cubicBezTo>
                      <a:pt x="6" y="0"/>
                      <a:pt x="11" y="0"/>
                      <a:pt x="18" y="0"/>
                    </a:cubicBezTo>
                    <a:cubicBezTo>
                      <a:pt x="18" y="36"/>
                      <a:pt x="18" y="72"/>
                      <a:pt x="18" y="1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 name="Freeform 79">
                <a:extLst>
                  <a:ext uri="{FF2B5EF4-FFF2-40B4-BE49-F238E27FC236}">
                    <a16:creationId xmlns:a16="http://schemas.microsoft.com/office/drawing/2014/main" id="{1135A02F-E770-6C42-A30D-ACC45CECEAE3}"/>
                  </a:ext>
                </a:extLst>
              </p:cNvPr>
              <p:cNvSpPr>
                <a:spLocks/>
              </p:cNvSpPr>
              <p:nvPr/>
            </p:nvSpPr>
            <p:spPr bwMode="auto">
              <a:xfrm>
                <a:off x="6150493" y="3028515"/>
                <a:ext cx="8789" cy="53908"/>
              </a:xfrm>
              <a:custGeom>
                <a:avLst/>
                <a:gdLst>
                  <a:gd name="T0" fmla="*/ 18 w 18"/>
                  <a:gd name="T1" fmla="*/ 111 h 111"/>
                  <a:gd name="T2" fmla="*/ 0 w 18"/>
                  <a:gd name="T3" fmla="*/ 111 h 111"/>
                  <a:gd name="T4" fmla="*/ 0 w 18"/>
                  <a:gd name="T5" fmla="*/ 1 h 111"/>
                  <a:gd name="T6" fmla="*/ 18 w 18"/>
                  <a:gd name="T7" fmla="*/ 0 h 111"/>
                  <a:gd name="T8" fmla="*/ 18 w 18"/>
                  <a:gd name="T9" fmla="*/ 111 h 111"/>
                </a:gdLst>
                <a:ahLst/>
                <a:cxnLst>
                  <a:cxn ang="0">
                    <a:pos x="T0" y="T1"/>
                  </a:cxn>
                  <a:cxn ang="0">
                    <a:pos x="T2" y="T3"/>
                  </a:cxn>
                  <a:cxn ang="0">
                    <a:pos x="T4" y="T5"/>
                  </a:cxn>
                  <a:cxn ang="0">
                    <a:pos x="T6" y="T7"/>
                  </a:cxn>
                  <a:cxn ang="0">
                    <a:pos x="T8" y="T9"/>
                  </a:cxn>
                </a:cxnLst>
                <a:rect l="0" t="0" r="r" b="b"/>
                <a:pathLst>
                  <a:path w="18" h="111">
                    <a:moveTo>
                      <a:pt x="18" y="111"/>
                    </a:moveTo>
                    <a:cubicBezTo>
                      <a:pt x="12" y="111"/>
                      <a:pt x="7" y="111"/>
                      <a:pt x="0" y="111"/>
                    </a:cubicBezTo>
                    <a:cubicBezTo>
                      <a:pt x="0" y="74"/>
                      <a:pt x="0" y="39"/>
                      <a:pt x="0" y="1"/>
                    </a:cubicBezTo>
                    <a:cubicBezTo>
                      <a:pt x="6" y="1"/>
                      <a:pt x="11" y="0"/>
                      <a:pt x="18" y="0"/>
                    </a:cubicBezTo>
                    <a:cubicBezTo>
                      <a:pt x="18" y="37"/>
                      <a:pt x="18" y="73"/>
                      <a:pt x="18"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 name="Freeform 80">
                <a:extLst>
                  <a:ext uri="{FF2B5EF4-FFF2-40B4-BE49-F238E27FC236}">
                    <a16:creationId xmlns:a16="http://schemas.microsoft.com/office/drawing/2014/main" id="{9D3D6D1B-6436-9B4E-BF52-DA8E456ABB30}"/>
                  </a:ext>
                </a:extLst>
              </p:cNvPr>
              <p:cNvSpPr>
                <a:spLocks/>
              </p:cNvSpPr>
              <p:nvPr/>
            </p:nvSpPr>
            <p:spPr bwMode="auto">
              <a:xfrm>
                <a:off x="6129985" y="3028808"/>
                <a:ext cx="8789" cy="53322"/>
              </a:xfrm>
              <a:custGeom>
                <a:avLst/>
                <a:gdLst>
                  <a:gd name="T0" fmla="*/ 0 w 18"/>
                  <a:gd name="T1" fmla="*/ 0 h 109"/>
                  <a:gd name="T2" fmla="*/ 18 w 18"/>
                  <a:gd name="T3" fmla="*/ 0 h 109"/>
                  <a:gd name="T4" fmla="*/ 18 w 18"/>
                  <a:gd name="T5" fmla="*/ 109 h 109"/>
                  <a:gd name="T6" fmla="*/ 0 w 18"/>
                  <a:gd name="T7" fmla="*/ 109 h 109"/>
                  <a:gd name="T8" fmla="*/ 0 w 18"/>
                  <a:gd name="T9" fmla="*/ 0 h 109"/>
                </a:gdLst>
                <a:ahLst/>
                <a:cxnLst>
                  <a:cxn ang="0">
                    <a:pos x="T0" y="T1"/>
                  </a:cxn>
                  <a:cxn ang="0">
                    <a:pos x="T2" y="T3"/>
                  </a:cxn>
                  <a:cxn ang="0">
                    <a:pos x="T4" y="T5"/>
                  </a:cxn>
                  <a:cxn ang="0">
                    <a:pos x="T6" y="T7"/>
                  </a:cxn>
                  <a:cxn ang="0">
                    <a:pos x="T8" y="T9"/>
                  </a:cxn>
                </a:cxnLst>
                <a:rect l="0" t="0" r="r" b="b"/>
                <a:pathLst>
                  <a:path w="18" h="109">
                    <a:moveTo>
                      <a:pt x="0" y="0"/>
                    </a:moveTo>
                    <a:cubicBezTo>
                      <a:pt x="6" y="0"/>
                      <a:pt x="11" y="0"/>
                      <a:pt x="18" y="0"/>
                    </a:cubicBezTo>
                    <a:cubicBezTo>
                      <a:pt x="18" y="36"/>
                      <a:pt x="18" y="72"/>
                      <a:pt x="18" y="109"/>
                    </a:cubicBezTo>
                    <a:cubicBezTo>
                      <a:pt x="12" y="109"/>
                      <a:pt x="6" y="109"/>
                      <a:pt x="0" y="109"/>
                    </a:cubicBezTo>
                    <a:cubicBezTo>
                      <a:pt x="0" y="73"/>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 name="Freeform 81">
                <a:extLst>
                  <a:ext uri="{FF2B5EF4-FFF2-40B4-BE49-F238E27FC236}">
                    <a16:creationId xmlns:a16="http://schemas.microsoft.com/office/drawing/2014/main" id="{6534AE26-0115-E645-B195-EE5579261663}"/>
                  </a:ext>
                </a:extLst>
              </p:cNvPr>
              <p:cNvSpPr>
                <a:spLocks/>
              </p:cNvSpPr>
              <p:nvPr/>
            </p:nvSpPr>
            <p:spPr bwMode="auto">
              <a:xfrm>
                <a:off x="6110063" y="3028515"/>
                <a:ext cx="8789" cy="54493"/>
              </a:xfrm>
              <a:custGeom>
                <a:avLst/>
                <a:gdLst>
                  <a:gd name="T0" fmla="*/ 0 w 18"/>
                  <a:gd name="T1" fmla="*/ 112 h 112"/>
                  <a:gd name="T2" fmla="*/ 0 w 18"/>
                  <a:gd name="T3" fmla="*/ 1 h 112"/>
                  <a:gd name="T4" fmla="*/ 18 w 18"/>
                  <a:gd name="T5" fmla="*/ 0 h 112"/>
                  <a:gd name="T6" fmla="*/ 18 w 18"/>
                  <a:gd name="T7" fmla="*/ 110 h 112"/>
                  <a:gd name="T8" fmla="*/ 0 w 18"/>
                  <a:gd name="T9" fmla="*/ 112 h 112"/>
                </a:gdLst>
                <a:ahLst/>
                <a:cxnLst>
                  <a:cxn ang="0">
                    <a:pos x="T0" y="T1"/>
                  </a:cxn>
                  <a:cxn ang="0">
                    <a:pos x="T2" y="T3"/>
                  </a:cxn>
                  <a:cxn ang="0">
                    <a:pos x="T4" y="T5"/>
                  </a:cxn>
                  <a:cxn ang="0">
                    <a:pos x="T6" y="T7"/>
                  </a:cxn>
                  <a:cxn ang="0">
                    <a:pos x="T8" y="T9"/>
                  </a:cxn>
                </a:cxnLst>
                <a:rect l="0" t="0" r="r" b="b"/>
                <a:pathLst>
                  <a:path w="18" h="112">
                    <a:moveTo>
                      <a:pt x="0" y="112"/>
                    </a:moveTo>
                    <a:cubicBezTo>
                      <a:pt x="0" y="74"/>
                      <a:pt x="0" y="38"/>
                      <a:pt x="0" y="1"/>
                    </a:cubicBezTo>
                    <a:cubicBezTo>
                      <a:pt x="5" y="1"/>
                      <a:pt x="11" y="1"/>
                      <a:pt x="18" y="0"/>
                    </a:cubicBezTo>
                    <a:cubicBezTo>
                      <a:pt x="18" y="37"/>
                      <a:pt x="18" y="73"/>
                      <a:pt x="18" y="110"/>
                    </a:cubicBezTo>
                    <a:cubicBezTo>
                      <a:pt x="13" y="111"/>
                      <a:pt x="7" y="111"/>
                      <a:pt x="0" y="1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 name="Freeform 82">
                <a:extLst>
                  <a:ext uri="{FF2B5EF4-FFF2-40B4-BE49-F238E27FC236}">
                    <a16:creationId xmlns:a16="http://schemas.microsoft.com/office/drawing/2014/main" id="{320BDC96-C6AE-084F-A46E-C7B57246ECD7}"/>
                  </a:ext>
                </a:extLst>
              </p:cNvPr>
              <p:cNvSpPr>
                <a:spLocks/>
              </p:cNvSpPr>
              <p:nvPr/>
            </p:nvSpPr>
            <p:spPr bwMode="auto">
              <a:xfrm>
                <a:off x="6069339" y="3028808"/>
                <a:ext cx="8496" cy="54201"/>
              </a:xfrm>
              <a:custGeom>
                <a:avLst/>
                <a:gdLst>
                  <a:gd name="T0" fmla="*/ 0 w 18"/>
                  <a:gd name="T1" fmla="*/ 0 h 111"/>
                  <a:gd name="T2" fmla="*/ 18 w 18"/>
                  <a:gd name="T3" fmla="*/ 0 h 111"/>
                  <a:gd name="T4" fmla="*/ 18 w 18"/>
                  <a:gd name="T5" fmla="*/ 109 h 111"/>
                  <a:gd name="T6" fmla="*/ 0 w 18"/>
                  <a:gd name="T7" fmla="*/ 111 h 111"/>
                  <a:gd name="T8" fmla="*/ 0 w 18"/>
                  <a:gd name="T9" fmla="*/ 0 h 111"/>
                </a:gdLst>
                <a:ahLst/>
                <a:cxnLst>
                  <a:cxn ang="0">
                    <a:pos x="T0" y="T1"/>
                  </a:cxn>
                  <a:cxn ang="0">
                    <a:pos x="T2" y="T3"/>
                  </a:cxn>
                  <a:cxn ang="0">
                    <a:pos x="T4" y="T5"/>
                  </a:cxn>
                  <a:cxn ang="0">
                    <a:pos x="T6" y="T7"/>
                  </a:cxn>
                  <a:cxn ang="0">
                    <a:pos x="T8" y="T9"/>
                  </a:cxn>
                </a:cxnLst>
                <a:rect l="0" t="0" r="r" b="b"/>
                <a:pathLst>
                  <a:path w="18" h="111">
                    <a:moveTo>
                      <a:pt x="0" y="0"/>
                    </a:moveTo>
                    <a:cubicBezTo>
                      <a:pt x="6" y="0"/>
                      <a:pt x="12" y="0"/>
                      <a:pt x="18" y="0"/>
                    </a:cubicBezTo>
                    <a:cubicBezTo>
                      <a:pt x="18" y="37"/>
                      <a:pt x="18" y="72"/>
                      <a:pt x="18" y="109"/>
                    </a:cubicBezTo>
                    <a:cubicBezTo>
                      <a:pt x="13" y="110"/>
                      <a:pt x="7" y="110"/>
                      <a:pt x="0" y="111"/>
                    </a:cubicBezTo>
                    <a:cubicBezTo>
                      <a:pt x="0" y="73"/>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0" name="Freeform 83">
                <a:extLst>
                  <a:ext uri="{FF2B5EF4-FFF2-40B4-BE49-F238E27FC236}">
                    <a16:creationId xmlns:a16="http://schemas.microsoft.com/office/drawing/2014/main" id="{474F5CF8-F543-194C-BB35-2FC957E1A870}"/>
                  </a:ext>
                </a:extLst>
              </p:cNvPr>
              <p:cNvSpPr>
                <a:spLocks/>
              </p:cNvSpPr>
              <p:nvPr/>
            </p:nvSpPr>
            <p:spPr bwMode="auto">
              <a:xfrm>
                <a:off x="6028323" y="3028808"/>
                <a:ext cx="8789" cy="53615"/>
              </a:xfrm>
              <a:custGeom>
                <a:avLst/>
                <a:gdLst>
                  <a:gd name="T0" fmla="*/ 0 w 18"/>
                  <a:gd name="T1" fmla="*/ 0 h 110"/>
                  <a:gd name="T2" fmla="*/ 18 w 18"/>
                  <a:gd name="T3" fmla="*/ 0 h 110"/>
                  <a:gd name="T4" fmla="*/ 18 w 18"/>
                  <a:gd name="T5" fmla="*/ 110 h 110"/>
                  <a:gd name="T6" fmla="*/ 0 w 18"/>
                  <a:gd name="T7" fmla="*/ 110 h 110"/>
                  <a:gd name="T8" fmla="*/ 0 w 18"/>
                  <a:gd name="T9" fmla="*/ 0 h 110"/>
                </a:gdLst>
                <a:ahLst/>
                <a:cxnLst>
                  <a:cxn ang="0">
                    <a:pos x="T0" y="T1"/>
                  </a:cxn>
                  <a:cxn ang="0">
                    <a:pos x="T2" y="T3"/>
                  </a:cxn>
                  <a:cxn ang="0">
                    <a:pos x="T4" y="T5"/>
                  </a:cxn>
                  <a:cxn ang="0">
                    <a:pos x="T6" y="T7"/>
                  </a:cxn>
                  <a:cxn ang="0">
                    <a:pos x="T8" y="T9"/>
                  </a:cxn>
                </a:cxnLst>
                <a:rect l="0" t="0" r="r" b="b"/>
                <a:pathLst>
                  <a:path w="18" h="110">
                    <a:moveTo>
                      <a:pt x="0" y="0"/>
                    </a:moveTo>
                    <a:cubicBezTo>
                      <a:pt x="7" y="0"/>
                      <a:pt x="12" y="0"/>
                      <a:pt x="18" y="0"/>
                    </a:cubicBezTo>
                    <a:cubicBezTo>
                      <a:pt x="18" y="37"/>
                      <a:pt x="18" y="73"/>
                      <a:pt x="18" y="110"/>
                    </a:cubicBezTo>
                    <a:cubicBezTo>
                      <a:pt x="12" y="110"/>
                      <a:pt x="6" y="110"/>
                      <a:pt x="0" y="110"/>
                    </a:cubicBezTo>
                    <a:cubicBezTo>
                      <a:pt x="0" y="73"/>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1" name="Freeform 84">
                <a:extLst>
                  <a:ext uri="{FF2B5EF4-FFF2-40B4-BE49-F238E27FC236}">
                    <a16:creationId xmlns:a16="http://schemas.microsoft.com/office/drawing/2014/main" id="{84605ED7-3708-8843-A7A8-C60BD0076DD0}"/>
                  </a:ext>
                </a:extLst>
              </p:cNvPr>
              <p:cNvSpPr>
                <a:spLocks/>
              </p:cNvSpPr>
              <p:nvPr/>
            </p:nvSpPr>
            <p:spPr bwMode="auto">
              <a:xfrm>
                <a:off x="6008400" y="3027344"/>
                <a:ext cx="9668" cy="56544"/>
              </a:xfrm>
              <a:custGeom>
                <a:avLst/>
                <a:gdLst>
                  <a:gd name="T0" fmla="*/ 0 w 20"/>
                  <a:gd name="T1" fmla="*/ 3 h 116"/>
                  <a:gd name="T2" fmla="*/ 20 w 20"/>
                  <a:gd name="T3" fmla="*/ 17 h 116"/>
                  <a:gd name="T4" fmla="*/ 20 w 20"/>
                  <a:gd name="T5" fmla="*/ 99 h 116"/>
                  <a:gd name="T6" fmla="*/ 0 w 20"/>
                  <a:gd name="T7" fmla="*/ 113 h 116"/>
                  <a:gd name="T8" fmla="*/ 0 w 20"/>
                  <a:gd name="T9" fmla="*/ 3 h 116"/>
                </a:gdLst>
                <a:ahLst/>
                <a:cxnLst>
                  <a:cxn ang="0">
                    <a:pos x="T0" y="T1"/>
                  </a:cxn>
                  <a:cxn ang="0">
                    <a:pos x="T2" y="T3"/>
                  </a:cxn>
                  <a:cxn ang="0">
                    <a:pos x="T4" y="T5"/>
                  </a:cxn>
                  <a:cxn ang="0">
                    <a:pos x="T6" y="T7"/>
                  </a:cxn>
                  <a:cxn ang="0">
                    <a:pos x="T8" y="T9"/>
                  </a:cxn>
                </a:cxnLst>
                <a:rect l="0" t="0" r="r" b="b"/>
                <a:pathLst>
                  <a:path w="20" h="116">
                    <a:moveTo>
                      <a:pt x="0" y="3"/>
                    </a:moveTo>
                    <a:cubicBezTo>
                      <a:pt x="14" y="0"/>
                      <a:pt x="20" y="2"/>
                      <a:pt x="20" y="17"/>
                    </a:cubicBezTo>
                    <a:cubicBezTo>
                      <a:pt x="19" y="44"/>
                      <a:pt x="19" y="71"/>
                      <a:pt x="20" y="99"/>
                    </a:cubicBezTo>
                    <a:cubicBezTo>
                      <a:pt x="20" y="113"/>
                      <a:pt x="14" y="116"/>
                      <a:pt x="0" y="113"/>
                    </a:cubicBezTo>
                    <a:cubicBezTo>
                      <a:pt x="0" y="77"/>
                      <a:pt x="0" y="41"/>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2" name="Freeform 85">
                <a:extLst>
                  <a:ext uri="{FF2B5EF4-FFF2-40B4-BE49-F238E27FC236}">
                    <a16:creationId xmlns:a16="http://schemas.microsoft.com/office/drawing/2014/main" id="{CB2A86A4-23D7-E547-A089-FCD98F0BE542}"/>
                  </a:ext>
                </a:extLst>
              </p:cNvPr>
              <p:cNvSpPr>
                <a:spLocks/>
              </p:cNvSpPr>
              <p:nvPr/>
            </p:nvSpPr>
            <p:spPr bwMode="auto">
              <a:xfrm>
                <a:off x="5987892" y="3028808"/>
                <a:ext cx="8789" cy="53615"/>
              </a:xfrm>
              <a:custGeom>
                <a:avLst/>
                <a:gdLst>
                  <a:gd name="T0" fmla="*/ 18 w 18"/>
                  <a:gd name="T1" fmla="*/ 110 h 110"/>
                  <a:gd name="T2" fmla="*/ 0 w 18"/>
                  <a:gd name="T3" fmla="*/ 110 h 110"/>
                  <a:gd name="T4" fmla="*/ 0 w 18"/>
                  <a:gd name="T5" fmla="*/ 0 h 110"/>
                  <a:gd name="T6" fmla="*/ 18 w 18"/>
                  <a:gd name="T7" fmla="*/ 0 h 110"/>
                  <a:gd name="T8" fmla="*/ 18 w 18"/>
                  <a:gd name="T9" fmla="*/ 110 h 110"/>
                </a:gdLst>
                <a:ahLst/>
                <a:cxnLst>
                  <a:cxn ang="0">
                    <a:pos x="T0" y="T1"/>
                  </a:cxn>
                  <a:cxn ang="0">
                    <a:pos x="T2" y="T3"/>
                  </a:cxn>
                  <a:cxn ang="0">
                    <a:pos x="T4" y="T5"/>
                  </a:cxn>
                  <a:cxn ang="0">
                    <a:pos x="T6" y="T7"/>
                  </a:cxn>
                  <a:cxn ang="0">
                    <a:pos x="T8" y="T9"/>
                  </a:cxn>
                </a:cxnLst>
                <a:rect l="0" t="0" r="r" b="b"/>
                <a:pathLst>
                  <a:path w="18" h="110">
                    <a:moveTo>
                      <a:pt x="18" y="110"/>
                    </a:moveTo>
                    <a:cubicBezTo>
                      <a:pt x="11" y="110"/>
                      <a:pt x="6" y="110"/>
                      <a:pt x="0" y="110"/>
                    </a:cubicBezTo>
                    <a:cubicBezTo>
                      <a:pt x="0" y="73"/>
                      <a:pt x="0" y="37"/>
                      <a:pt x="0" y="0"/>
                    </a:cubicBezTo>
                    <a:cubicBezTo>
                      <a:pt x="6" y="0"/>
                      <a:pt x="12" y="0"/>
                      <a:pt x="18" y="0"/>
                    </a:cubicBezTo>
                    <a:cubicBezTo>
                      <a:pt x="18" y="37"/>
                      <a:pt x="18" y="72"/>
                      <a:pt x="18" y="1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3" name="Freeform 86">
                <a:extLst>
                  <a:ext uri="{FF2B5EF4-FFF2-40B4-BE49-F238E27FC236}">
                    <a16:creationId xmlns:a16="http://schemas.microsoft.com/office/drawing/2014/main" id="{D35847BA-CD16-1C41-9383-1B13E149304E}"/>
                  </a:ext>
                </a:extLst>
              </p:cNvPr>
              <p:cNvSpPr>
                <a:spLocks/>
              </p:cNvSpPr>
              <p:nvPr/>
            </p:nvSpPr>
            <p:spPr bwMode="auto">
              <a:xfrm>
                <a:off x="5967970" y="3028515"/>
                <a:ext cx="8789" cy="53908"/>
              </a:xfrm>
              <a:custGeom>
                <a:avLst/>
                <a:gdLst>
                  <a:gd name="T0" fmla="*/ 18 w 18"/>
                  <a:gd name="T1" fmla="*/ 111 h 111"/>
                  <a:gd name="T2" fmla="*/ 0 w 18"/>
                  <a:gd name="T3" fmla="*/ 111 h 111"/>
                  <a:gd name="T4" fmla="*/ 0 w 18"/>
                  <a:gd name="T5" fmla="*/ 1 h 111"/>
                  <a:gd name="T6" fmla="*/ 18 w 18"/>
                  <a:gd name="T7" fmla="*/ 0 h 111"/>
                  <a:gd name="T8" fmla="*/ 18 w 18"/>
                  <a:gd name="T9" fmla="*/ 111 h 111"/>
                </a:gdLst>
                <a:ahLst/>
                <a:cxnLst>
                  <a:cxn ang="0">
                    <a:pos x="T0" y="T1"/>
                  </a:cxn>
                  <a:cxn ang="0">
                    <a:pos x="T2" y="T3"/>
                  </a:cxn>
                  <a:cxn ang="0">
                    <a:pos x="T4" y="T5"/>
                  </a:cxn>
                  <a:cxn ang="0">
                    <a:pos x="T6" y="T7"/>
                  </a:cxn>
                  <a:cxn ang="0">
                    <a:pos x="T8" y="T9"/>
                  </a:cxn>
                </a:cxnLst>
                <a:rect l="0" t="0" r="r" b="b"/>
                <a:pathLst>
                  <a:path w="18" h="111">
                    <a:moveTo>
                      <a:pt x="18" y="111"/>
                    </a:moveTo>
                    <a:cubicBezTo>
                      <a:pt x="12" y="111"/>
                      <a:pt x="6" y="111"/>
                      <a:pt x="0" y="111"/>
                    </a:cubicBezTo>
                    <a:cubicBezTo>
                      <a:pt x="0" y="74"/>
                      <a:pt x="0" y="39"/>
                      <a:pt x="0" y="1"/>
                    </a:cubicBezTo>
                    <a:cubicBezTo>
                      <a:pt x="5" y="1"/>
                      <a:pt x="11" y="0"/>
                      <a:pt x="18" y="0"/>
                    </a:cubicBezTo>
                    <a:cubicBezTo>
                      <a:pt x="18" y="37"/>
                      <a:pt x="18" y="72"/>
                      <a:pt x="18"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4" name="Freeform 87">
                <a:extLst>
                  <a:ext uri="{FF2B5EF4-FFF2-40B4-BE49-F238E27FC236}">
                    <a16:creationId xmlns:a16="http://schemas.microsoft.com/office/drawing/2014/main" id="{EAF52E7C-9F8C-154F-9513-164529335979}"/>
                  </a:ext>
                </a:extLst>
              </p:cNvPr>
              <p:cNvSpPr>
                <a:spLocks/>
              </p:cNvSpPr>
              <p:nvPr/>
            </p:nvSpPr>
            <p:spPr bwMode="auto">
              <a:xfrm>
                <a:off x="5926953" y="3028808"/>
                <a:ext cx="8789" cy="53322"/>
              </a:xfrm>
              <a:custGeom>
                <a:avLst/>
                <a:gdLst>
                  <a:gd name="T0" fmla="*/ 0 w 18"/>
                  <a:gd name="T1" fmla="*/ 0 h 109"/>
                  <a:gd name="T2" fmla="*/ 18 w 18"/>
                  <a:gd name="T3" fmla="*/ 0 h 109"/>
                  <a:gd name="T4" fmla="*/ 18 w 18"/>
                  <a:gd name="T5" fmla="*/ 109 h 109"/>
                  <a:gd name="T6" fmla="*/ 0 w 18"/>
                  <a:gd name="T7" fmla="*/ 109 h 109"/>
                  <a:gd name="T8" fmla="*/ 0 w 18"/>
                  <a:gd name="T9" fmla="*/ 0 h 109"/>
                </a:gdLst>
                <a:ahLst/>
                <a:cxnLst>
                  <a:cxn ang="0">
                    <a:pos x="T0" y="T1"/>
                  </a:cxn>
                  <a:cxn ang="0">
                    <a:pos x="T2" y="T3"/>
                  </a:cxn>
                  <a:cxn ang="0">
                    <a:pos x="T4" y="T5"/>
                  </a:cxn>
                  <a:cxn ang="0">
                    <a:pos x="T6" y="T7"/>
                  </a:cxn>
                  <a:cxn ang="0">
                    <a:pos x="T8" y="T9"/>
                  </a:cxn>
                </a:cxnLst>
                <a:rect l="0" t="0" r="r" b="b"/>
                <a:pathLst>
                  <a:path w="18" h="109">
                    <a:moveTo>
                      <a:pt x="0" y="0"/>
                    </a:moveTo>
                    <a:cubicBezTo>
                      <a:pt x="6" y="0"/>
                      <a:pt x="11" y="0"/>
                      <a:pt x="18" y="0"/>
                    </a:cubicBezTo>
                    <a:cubicBezTo>
                      <a:pt x="18" y="36"/>
                      <a:pt x="18" y="72"/>
                      <a:pt x="18" y="109"/>
                    </a:cubicBezTo>
                    <a:cubicBezTo>
                      <a:pt x="12" y="109"/>
                      <a:pt x="6" y="109"/>
                      <a:pt x="0" y="109"/>
                    </a:cubicBezTo>
                    <a:cubicBezTo>
                      <a:pt x="0" y="74"/>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5" name="Freeform 88">
                <a:extLst>
                  <a:ext uri="{FF2B5EF4-FFF2-40B4-BE49-F238E27FC236}">
                    <a16:creationId xmlns:a16="http://schemas.microsoft.com/office/drawing/2014/main" id="{DB8E6C09-AE91-0143-9451-21527C0CFBDC}"/>
                  </a:ext>
                </a:extLst>
              </p:cNvPr>
              <p:cNvSpPr>
                <a:spLocks/>
              </p:cNvSpPr>
              <p:nvPr/>
            </p:nvSpPr>
            <p:spPr bwMode="auto">
              <a:xfrm>
                <a:off x="6170416" y="3028808"/>
                <a:ext cx="8789" cy="53615"/>
              </a:xfrm>
              <a:custGeom>
                <a:avLst/>
                <a:gdLst>
                  <a:gd name="T0" fmla="*/ 0 w 18"/>
                  <a:gd name="T1" fmla="*/ 0 h 110"/>
                  <a:gd name="T2" fmla="*/ 18 w 18"/>
                  <a:gd name="T3" fmla="*/ 0 h 110"/>
                  <a:gd name="T4" fmla="*/ 18 w 18"/>
                  <a:gd name="T5" fmla="*/ 110 h 110"/>
                  <a:gd name="T6" fmla="*/ 0 w 18"/>
                  <a:gd name="T7" fmla="*/ 110 h 110"/>
                  <a:gd name="T8" fmla="*/ 0 w 18"/>
                  <a:gd name="T9" fmla="*/ 0 h 110"/>
                </a:gdLst>
                <a:ahLst/>
                <a:cxnLst>
                  <a:cxn ang="0">
                    <a:pos x="T0" y="T1"/>
                  </a:cxn>
                  <a:cxn ang="0">
                    <a:pos x="T2" y="T3"/>
                  </a:cxn>
                  <a:cxn ang="0">
                    <a:pos x="T4" y="T5"/>
                  </a:cxn>
                  <a:cxn ang="0">
                    <a:pos x="T6" y="T7"/>
                  </a:cxn>
                  <a:cxn ang="0">
                    <a:pos x="T8" y="T9"/>
                  </a:cxn>
                </a:cxnLst>
                <a:rect l="0" t="0" r="r" b="b"/>
                <a:pathLst>
                  <a:path w="18" h="110">
                    <a:moveTo>
                      <a:pt x="0" y="0"/>
                    </a:moveTo>
                    <a:cubicBezTo>
                      <a:pt x="7" y="0"/>
                      <a:pt x="12" y="0"/>
                      <a:pt x="18" y="0"/>
                    </a:cubicBezTo>
                    <a:cubicBezTo>
                      <a:pt x="18" y="36"/>
                      <a:pt x="18" y="72"/>
                      <a:pt x="18" y="110"/>
                    </a:cubicBezTo>
                    <a:cubicBezTo>
                      <a:pt x="13" y="110"/>
                      <a:pt x="7" y="110"/>
                      <a:pt x="0" y="110"/>
                    </a:cubicBezTo>
                    <a:cubicBezTo>
                      <a:pt x="0" y="73"/>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6" name="Freeform 89">
                <a:extLst>
                  <a:ext uri="{FF2B5EF4-FFF2-40B4-BE49-F238E27FC236}">
                    <a16:creationId xmlns:a16="http://schemas.microsoft.com/office/drawing/2014/main" id="{3B525777-82B4-6544-ABAC-294EBF281225}"/>
                  </a:ext>
                </a:extLst>
              </p:cNvPr>
              <p:cNvSpPr>
                <a:spLocks/>
              </p:cNvSpPr>
              <p:nvPr/>
            </p:nvSpPr>
            <p:spPr bwMode="auto">
              <a:xfrm>
                <a:off x="6271785" y="3028515"/>
                <a:ext cx="9375" cy="53908"/>
              </a:xfrm>
              <a:custGeom>
                <a:avLst/>
                <a:gdLst>
                  <a:gd name="T0" fmla="*/ 19 w 19"/>
                  <a:gd name="T1" fmla="*/ 111 h 111"/>
                  <a:gd name="T2" fmla="*/ 0 w 19"/>
                  <a:gd name="T3" fmla="*/ 111 h 111"/>
                  <a:gd name="T4" fmla="*/ 0 w 19"/>
                  <a:gd name="T5" fmla="*/ 1 h 111"/>
                  <a:gd name="T6" fmla="*/ 19 w 19"/>
                  <a:gd name="T7" fmla="*/ 0 h 111"/>
                  <a:gd name="T8" fmla="*/ 19 w 19"/>
                  <a:gd name="T9" fmla="*/ 111 h 111"/>
                </a:gdLst>
                <a:ahLst/>
                <a:cxnLst>
                  <a:cxn ang="0">
                    <a:pos x="T0" y="T1"/>
                  </a:cxn>
                  <a:cxn ang="0">
                    <a:pos x="T2" y="T3"/>
                  </a:cxn>
                  <a:cxn ang="0">
                    <a:pos x="T4" y="T5"/>
                  </a:cxn>
                  <a:cxn ang="0">
                    <a:pos x="T6" y="T7"/>
                  </a:cxn>
                  <a:cxn ang="0">
                    <a:pos x="T8" y="T9"/>
                  </a:cxn>
                </a:cxnLst>
                <a:rect l="0" t="0" r="r" b="b"/>
                <a:pathLst>
                  <a:path w="19" h="111">
                    <a:moveTo>
                      <a:pt x="19" y="111"/>
                    </a:moveTo>
                    <a:cubicBezTo>
                      <a:pt x="12" y="111"/>
                      <a:pt x="7" y="111"/>
                      <a:pt x="0" y="111"/>
                    </a:cubicBezTo>
                    <a:cubicBezTo>
                      <a:pt x="0" y="74"/>
                      <a:pt x="0" y="38"/>
                      <a:pt x="0" y="1"/>
                    </a:cubicBezTo>
                    <a:cubicBezTo>
                      <a:pt x="7" y="1"/>
                      <a:pt x="12" y="1"/>
                      <a:pt x="19" y="0"/>
                    </a:cubicBezTo>
                    <a:cubicBezTo>
                      <a:pt x="19" y="38"/>
                      <a:pt x="19" y="74"/>
                      <a:pt x="19"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spTree>
    <p:extLst>
      <p:ext uri="{BB962C8B-B14F-4D97-AF65-F5344CB8AC3E}">
        <p14:creationId xmlns:p14="http://schemas.microsoft.com/office/powerpoint/2010/main" val="19042203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矩形 37">
            <a:extLst>
              <a:ext uri="{FF2B5EF4-FFF2-40B4-BE49-F238E27FC236}">
                <a16:creationId xmlns:a16="http://schemas.microsoft.com/office/drawing/2014/main" id="{F493E34E-9E78-C94D-9C1E-0AD16EB1D936}"/>
              </a:ext>
            </a:extLst>
          </p:cNvPr>
          <p:cNvSpPr/>
          <p:nvPr/>
        </p:nvSpPr>
        <p:spPr>
          <a:xfrm>
            <a:off x="0" y="-27940"/>
            <a:ext cx="1814830" cy="6885940"/>
          </a:xfrm>
          <a:prstGeom prst="rect">
            <a:avLst/>
          </a:prstGeom>
          <a:solidFill>
            <a:srgbClr val="1B51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7" name="矩形 36">
            <a:extLst>
              <a:ext uri="{FF2B5EF4-FFF2-40B4-BE49-F238E27FC236}">
                <a16:creationId xmlns:a16="http://schemas.microsoft.com/office/drawing/2014/main" id="{8E7EE05C-5A00-284A-A584-AD34FBDDC4CA}"/>
              </a:ext>
            </a:extLst>
          </p:cNvPr>
          <p:cNvSpPr/>
          <p:nvPr/>
        </p:nvSpPr>
        <p:spPr>
          <a:xfrm>
            <a:off x="2846943" y="571152"/>
            <a:ext cx="115099" cy="228898"/>
          </a:xfrm>
          <a:prstGeom prst="rect">
            <a:avLst/>
          </a:prstGeom>
        </p:spPr>
        <p:txBody>
          <a:bodyPr wrap="none">
            <a:spAutoFit/>
          </a:bodyPr>
          <a:lstStyle/>
          <a:p>
            <a:endParaRPr lang="zh-CN" altLang="en-US" sz="1200" dirty="0">
              <a:solidFill>
                <a:schemeClr val="bg1">
                  <a:lumMod val="65000"/>
                </a:schemeClr>
              </a:solidFill>
              <a:latin typeface="思源黑体 CN Medium" panose="020B0600000000000000" charset="-122"/>
              <a:ea typeface="思源黑体 CN Medium" panose="020B0600000000000000" charset="-122"/>
            </a:endParaRPr>
          </a:p>
        </p:txBody>
      </p:sp>
      <p:sp>
        <p:nvSpPr>
          <p:cNvPr id="40" name="矩形 39">
            <a:extLst>
              <a:ext uri="{FF2B5EF4-FFF2-40B4-BE49-F238E27FC236}">
                <a16:creationId xmlns:a16="http://schemas.microsoft.com/office/drawing/2014/main" id="{9AE99A2A-82A6-7A43-A1D0-0AD405055D95}"/>
              </a:ext>
            </a:extLst>
          </p:cNvPr>
          <p:cNvSpPr/>
          <p:nvPr/>
        </p:nvSpPr>
        <p:spPr>
          <a:xfrm>
            <a:off x="-4271" y="1988669"/>
            <a:ext cx="1814830" cy="894229"/>
          </a:xfrm>
          <a:prstGeom prst="rect">
            <a:avLst/>
          </a:prstGeom>
          <a:solidFill>
            <a:srgbClr val="1B5187"/>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1"/>
                </a:solidFill>
              </a:rPr>
              <a:t>研究背景与意义</a:t>
            </a:r>
          </a:p>
        </p:txBody>
      </p:sp>
      <p:sp>
        <p:nvSpPr>
          <p:cNvPr id="47" name="矩形 46">
            <a:extLst>
              <a:ext uri="{FF2B5EF4-FFF2-40B4-BE49-F238E27FC236}">
                <a16:creationId xmlns:a16="http://schemas.microsoft.com/office/drawing/2014/main" id="{61390A2D-6723-4847-A3B1-E9BFCF1998FE}"/>
              </a:ext>
            </a:extLst>
          </p:cNvPr>
          <p:cNvSpPr/>
          <p:nvPr/>
        </p:nvSpPr>
        <p:spPr>
          <a:xfrm>
            <a:off x="0" y="2891241"/>
            <a:ext cx="1814830" cy="894229"/>
          </a:xfrm>
          <a:prstGeom prst="rect">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1B5187"/>
                </a:solidFill>
              </a:rPr>
              <a:t>研究内容与过程</a:t>
            </a:r>
          </a:p>
        </p:txBody>
      </p:sp>
      <p:sp>
        <p:nvSpPr>
          <p:cNvPr id="48" name="矩形 47">
            <a:extLst>
              <a:ext uri="{FF2B5EF4-FFF2-40B4-BE49-F238E27FC236}">
                <a16:creationId xmlns:a16="http://schemas.microsoft.com/office/drawing/2014/main" id="{7436FCE2-52DB-2D45-A2FA-B39685AB6953}"/>
              </a:ext>
            </a:extLst>
          </p:cNvPr>
          <p:cNvSpPr/>
          <p:nvPr/>
        </p:nvSpPr>
        <p:spPr>
          <a:xfrm>
            <a:off x="0" y="3793813"/>
            <a:ext cx="1814830" cy="894229"/>
          </a:xfrm>
          <a:prstGeom prst="rect">
            <a:avLst/>
          </a:prstGeom>
          <a:solidFill>
            <a:srgbClr val="1B5187"/>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1"/>
                </a:solidFill>
              </a:rPr>
              <a:t>总结与未来展望</a:t>
            </a:r>
          </a:p>
        </p:txBody>
      </p:sp>
      <p:sp>
        <p:nvSpPr>
          <p:cNvPr id="49" name="矩形 48">
            <a:extLst>
              <a:ext uri="{FF2B5EF4-FFF2-40B4-BE49-F238E27FC236}">
                <a16:creationId xmlns:a16="http://schemas.microsoft.com/office/drawing/2014/main" id="{9D3719F4-A0EF-FB46-870D-025192FB2EA2}"/>
              </a:ext>
            </a:extLst>
          </p:cNvPr>
          <p:cNvSpPr/>
          <p:nvPr/>
        </p:nvSpPr>
        <p:spPr>
          <a:xfrm>
            <a:off x="0" y="4696385"/>
            <a:ext cx="1814830" cy="894229"/>
          </a:xfrm>
          <a:prstGeom prst="rect">
            <a:avLst/>
          </a:prstGeom>
          <a:solidFill>
            <a:srgbClr val="1B5187"/>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1"/>
                </a:solidFill>
              </a:rPr>
              <a:t>重要参考文献</a:t>
            </a:r>
          </a:p>
        </p:txBody>
      </p:sp>
      <p:grpSp>
        <p:nvGrpSpPr>
          <p:cNvPr id="53" name="组合 52">
            <a:extLst>
              <a:ext uri="{FF2B5EF4-FFF2-40B4-BE49-F238E27FC236}">
                <a16:creationId xmlns:a16="http://schemas.microsoft.com/office/drawing/2014/main" id="{3280788C-66F0-B140-9839-DC8E14E95AFB}"/>
              </a:ext>
            </a:extLst>
          </p:cNvPr>
          <p:cNvGrpSpPr/>
          <p:nvPr/>
        </p:nvGrpSpPr>
        <p:grpSpPr>
          <a:xfrm>
            <a:off x="1944126" y="119667"/>
            <a:ext cx="6095459" cy="902970"/>
            <a:chOff x="550" y="967"/>
            <a:chExt cx="10154" cy="1422"/>
          </a:xfrm>
        </p:grpSpPr>
        <p:grpSp>
          <p:nvGrpSpPr>
            <p:cNvPr id="54" name="组合 53">
              <a:extLst>
                <a:ext uri="{FF2B5EF4-FFF2-40B4-BE49-F238E27FC236}">
                  <a16:creationId xmlns:a16="http://schemas.microsoft.com/office/drawing/2014/main" id="{B3F4C418-733F-344E-A433-8CE6296285F2}"/>
                </a:ext>
              </a:extLst>
            </p:cNvPr>
            <p:cNvGrpSpPr/>
            <p:nvPr/>
          </p:nvGrpSpPr>
          <p:grpSpPr>
            <a:xfrm>
              <a:off x="550" y="967"/>
              <a:ext cx="10154" cy="1422"/>
              <a:chOff x="6796" y="3122"/>
              <a:chExt cx="10154" cy="1422"/>
            </a:xfrm>
          </p:grpSpPr>
          <p:grpSp>
            <p:nvGrpSpPr>
              <p:cNvPr id="56" name="组合 55">
                <a:extLst>
                  <a:ext uri="{FF2B5EF4-FFF2-40B4-BE49-F238E27FC236}">
                    <a16:creationId xmlns:a16="http://schemas.microsoft.com/office/drawing/2014/main" id="{086A84DE-6070-F646-BF84-63284571840F}"/>
                  </a:ext>
                </a:extLst>
              </p:cNvPr>
              <p:cNvGrpSpPr/>
              <p:nvPr/>
            </p:nvGrpSpPr>
            <p:grpSpPr>
              <a:xfrm>
                <a:off x="6796" y="3122"/>
                <a:ext cx="10154" cy="1422"/>
                <a:chOff x="6796" y="3122"/>
                <a:chExt cx="10154" cy="1422"/>
              </a:xfrm>
            </p:grpSpPr>
            <p:grpSp>
              <p:nvGrpSpPr>
                <p:cNvPr id="58" name="组合 57">
                  <a:extLst>
                    <a:ext uri="{FF2B5EF4-FFF2-40B4-BE49-F238E27FC236}">
                      <a16:creationId xmlns:a16="http://schemas.microsoft.com/office/drawing/2014/main" id="{B4B8D9A4-13F9-D14A-B497-09F66890D7E9}"/>
                    </a:ext>
                  </a:extLst>
                </p:cNvPr>
                <p:cNvGrpSpPr/>
                <p:nvPr/>
              </p:nvGrpSpPr>
              <p:grpSpPr>
                <a:xfrm>
                  <a:off x="7653" y="3235"/>
                  <a:ext cx="9297" cy="1309"/>
                  <a:chOff x="9499" y="1839"/>
                  <a:chExt cx="9297" cy="1309"/>
                </a:xfrm>
              </p:grpSpPr>
              <p:sp>
                <p:nvSpPr>
                  <p:cNvPr id="60" name="文本框 59">
                    <a:extLst>
                      <a:ext uri="{FF2B5EF4-FFF2-40B4-BE49-F238E27FC236}">
                        <a16:creationId xmlns:a16="http://schemas.microsoft.com/office/drawing/2014/main" id="{371AC7F2-5AE2-9C4B-A57F-E893C08E01FF}"/>
                      </a:ext>
                    </a:extLst>
                  </p:cNvPr>
                  <p:cNvSpPr txBox="1"/>
                  <p:nvPr/>
                </p:nvSpPr>
                <p:spPr>
                  <a:xfrm>
                    <a:off x="9499" y="1839"/>
                    <a:ext cx="9297" cy="1309"/>
                  </a:xfrm>
                  <a:prstGeom prst="rect">
                    <a:avLst/>
                  </a:prstGeom>
                  <a:noFill/>
                </p:spPr>
                <p:txBody>
                  <a:bodyPr wrap="square" rtlCol="0">
                    <a:spAutoFit/>
                  </a:bodyPr>
                  <a:lstStyle/>
                  <a:p>
                    <a:r>
                      <a:rPr lang="zh-CN" altLang="en-US" sz="2400" dirty="0">
                        <a:solidFill>
                          <a:srgbClr val="000000"/>
                        </a:solidFill>
                        <a:latin typeface="思源黑体 CN Medium" panose="020B0600000000000000" charset="-122"/>
                        <a:ea typeface="思源黑体 CN Medium" panose="020B0600000000000000" charset="-122"/>
                      </a:rPr>
                      <a:t>实验结果</a:t>
                    </a:r>
                    <a:r>
                      <a:rPr lang="en-US" altLang="zh-CN" sz="2400" dirty="0">
                        <a:solidFill>
                          <a:srgbClr val="000000"/>
                        </a:solidFill>
                        <a:latin typeface="思源黑体 CN Medium" panose="020B0600000000000000" charset="-122"/>
                        <a:ea typeface="思源黑体 CN Medium" panose="020B0600000000000000" charset="-122"/>
                      </a:rPr>
                      <a:t>-</a:t>
                    </a:r>
                    <a:r>
                      <a:rPr lang="en-US" altLang="zh-CN" sz="2400" dirty="0" err="1">
                        <a:solidFill>
                          <a:srgbClr val="000000"/>
                        </a:solidFill>
                        <a:latin typeface="思源黑体 CN Medium" panose="020B0600000000000000" charset="-122"/>
                        <a:ea typeface="思源黑体 CN Medium" panose="020B0600000000000000" charset="-122"/>
                      </a:rPr>
                      <a:t>EDBSetup</a:t>
                    </a:r>
                    <a:r>
                      <a:rPr lang="zh-CN" altLang="en-US" sz="2400" dirty="0">
                        <a:solidFill>
                          <a:srgbClr val="000000"/>
                        </a:solidFill>
                        <a:latin typeface="思源黑体 CN Medium" panose="020B0600000000000000" charset="-122"/>
                        <a:ea typeface="思源黑体 CN Medium" panose="020B0600000000000000" charset="-122"/>
                      </a:rPr>
                      <a:t>性能制约因素</a:t>
                    </a:r>
                  </a:p>
                  <a:p>
                    <a:endParaRPr lang="zh-CN" altLang="en-US" sz="2400" dirty="0">
                      <a:solidFill>
                        <a:srgbClr val="000000"/>
                      </a:solidFill>
                      <a:latin typeface="思源黑体 CN Medium" panose="020B0600000000000000" charset="-122"/>
                      <a:ea typeface="思源黑体 CN Medium" panose="020B0600000000000000" charset="-122"/>
                    </a:endParaRPr>
                  </a:p>
                </p:txBody>
              </p:sp>
              <p:sp>
                <p:nvSpPr>
                  <p:cNvPr id="61" name="矩形 60">
                    <a:extLst>
                      <a:ext uri="{FF2B5EF4-FFF2-40B4-BE49-F238E27FC236}">
                        <a16:creationId xmlns:a16="http://schemas.microsoft.com/office/drawing/2014/main" id="{D0A47408-5EBC-B64C-AA84-9959B96220FC}"/>
                      </a:ext>
                    </a:extLst>
                  </p:cNvPr>
                  <p:cNvSpPr/>
                  <p:nvPr/>
                </p:nvSpPr>
                <p:spPr>
                  <a:xfrm>
                    <a:off x="10150" y="2450"/>
                    <a:ext cx="291" cy="436"/>
                  </a:xfrm>
                  <a:prstGeom prst="rect">
                    <a:avLst/>
                  </a:prstGeom>
                </p:spPr>
                <p:txBody>
                  <a:bodyPr wrap="none">
                    <a:spAutoFit/>
                  </a:bodyPr>
                  <a:lstStyle/>
                  <a:p>
                    <a:endParaRPr lang="zh-CN" altLang="en-US" sz="1200" dirty="0">
                      <a:solidFill>
                        <a:schemeClr val="bg1">
                          <a:lumMod val="65000"/>
                        </a:schemeClr>
                      </a:solidFill>
                      <a:latin typeface="思源黑体 CN Medium" panose="020B0600000000000000" charset="-122"/>
                      <a:ea typeface="思源黑体 CN Medium" panose="020B0600000000000000" charset="-122"/>
                    </a:endParaRPr>
                  </a:p>
                </p:txBody>
              </p:sp>
            </p:grpSp>
            <p:sp>
              <p:nvSpPr>
                <p:cNvPr id="59" name="PA-圆角矩形 5">
                  <a:extLst>
                    <a:ext uri="{FF2B5EF4-FFF2-40B4-BE49-F238E27FC236}">
                      <a16:creationId xmlns:a16="http://schemas.microsoft.com/office/drawing/2014/main" id="{3AFD8720-8ECE-6048-93EA-46D4B45EAE45}"/>
                    </a:ext>
                  </a:extLst>
                </p:cNvPr>
                <p:cNvSpPr/>
                <p:nvPr>
                  <p:custDataLst>
                    <p:tags r:id="rId1"/>
                  </p:custDataLst>
                </p:nvPr>
              </p:nvSpPr>
              <p:spPr>
                <a:xfrm>
                  <a:off x="6796" y="3122"/>
                  <a:ext cx="857" cy="1129"/>
                </a:xfrm>
                <a:prstGeom prst="roundRect">
                  <a:avLst>
                    <a:gd name="adj" fmla="val 0"/>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rgbClr val="000000"/>
                    </a:solidFill>
                    <a:latin typeface="思源黑体 CN Medium" panose="020B0600000000000000" charset="-122"/>
                    <a:ea typeface="思源黑体 CN Medium" panose="020B0600000000000000" charset="-122"/>
                  </a:endParaRPr>
                </a:p>
              </p:txBody>
            </p:sp>
          </p:grpSp>
          <p:sp>
            <p:nvSpPr>
              <p:cNvPr id="57" name="矩形 56">
                <a:extLst>
                  <a:ext uri="{FF2B5EF4-FFF2-40B4-BE49-F238E27FC236}">
                    <a16:creationId xmlns:a16="http://schemas.microsoft.com/office/drawing/2014/main" id="{18A2AF7B-1841-AA47-B072-82E536AADC66}"/>
                  </a:ext>
                </a:extLst>
              </p:cNvPr>
              <p:cNvSpPr/>
              <p:nvPr/>
            </p:nvSpPr>
            <p:spPr>
              <a:xfrm>
                <a:off x="6980" y="3252"/>
                <a:ext cx="911" cy="727"/>
              </a:xfrm>
              <a:prstGeom prst="rect">
                <a:avLst/>
              </a:prstGeom>
            </p:spPr>
            <p:txBody>
              <a:bodyPr wrap="none">
                <a:spAutoFit/>
              </a:bodyPr>
              <a:lstStyle/>
              <a:p>
                <a:r>
                  <a:rPr lang="en-US" altLang="zh-CN" sz="2400" dirty="0">
                    <a:latin typeface="+mj-ea"/>
                    <a:ea typeface="+mj-ea"/>
                  </a:rPr>
                  <a:t>08</a:t>
                </a:r>
                <a:endParaRPr lang="en-US" sz="2400" dirty="0">
                  <a:latin typeface="+mj-ea"/>
                  <a:ea typeface="+mj-ea"/>
                </a:endParaRPr>
              </a:p>
            </p:txBody>
          </p:sp>
        </p:grpSp>
        <p:sp>
          <p:nvSpPr>
            <p:cNvPr id="55" name="矩形 54">
              <a:extLst>
                <a:ext uri="{FF2B5EF4-FFF2-40B4-BE49-F238E27FC236}">
                  <a16:creationId xmlns:a16="http://schemas.microsoft.com/office/drawing/2014/main" id="{CC1C0737-B689-A947-8B2D-15F3B8BED734}"/>
                </a:ext>
              </a:extLst>
            </p:cNvPr>
            <p:cNvSpPr/>
            <p:nvPr/>
          </p:nvSpPr>
          <p:spPr>
            <a:xfrm>
              <a:off x="612" y="1111"/>
              <a:ext cx="122" cy="594"/>
            </a:xfrm>
            <a:prstGeom prst="rect">
              <a:avLst/>
            </a:prstGeom>
            <a:solidFill>
              <a:srgbClr val="000000"/>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cxnSp>
        <p:nvCxnSpPr>
          <p:cNvPr id="14" name="直线连接符 13">
            <a:extLst>
              <a:ext uri="{FF2B5EF4-FFF2-40B4-BE49-F238E27FC236}">
                <a16:creationId xmlns:a16="http://schemas.microsoft.com/office/drawing/2014/main" id="{39916F18-BA74-D744-86F7-D2F64694FD46}"/>
              </a:ext>
            </a:extLst>
          </p:cNvPr>
          <p:cNvCxnSpPr>
            <a:cxnSpLocks/>
          </p:cNvCxnSpPr>
          <p:nvPr/>
        </p:nvCxnSpPr>
        <p:spPr>
          <a:xfrm>
            <a:off x="2577705" y="652829"/>
            <a:ext cx="458311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24" name="图片 23">
            <a:extLst>
              <a:ext uri="{FF2B5EF4-FFF2-40B4-BE49-F238E27FC236}">
                <a16:creationId xmlns:a16="http://schemas.microsoft.com/office/drawing/2014/main" id="{387D7DB0-BD9D-C148-BDFC-2AD1E6FEB42E}"/>
              </a:ext>
            </a:extLst>
          </p:cNvPr>
          <p:cNvPicPr/>
          <p:nvPr/>
        </p:nvPicPr>
        <p:blipFill>
          <a:blip r:embed="rId4"/>
          <a:stretch>
            <a:fillRect/>
          </a:stretch>
        </p:blipFill>
        <p:spPr>
          <a:xfrm>
            <a:off x="2039257" y="1103442"/>
            <a:ext cx="5093538" cy="3657785"/>
          </a:xfrm>
          <a:prstGeom prst="rect">
            <a:avLst/>
          </a:prstGeom>
        </p:spPr>
      </p:pic>
      <p:pic>
        <p:nvPicPr>
          <p:cNvPr id="25" name="图片 24">
            <a:extLst>
              <a:ext uri="{FF2B5EF4-FFF2-40B4-BE49-F238E27FC236}">
                <a16:creationId xmlns:a16="http://schemas.microsoft.com/office/drawing/2014/main" id="{D99F194C-5E6D-E545-A917-535059020A73}"/>
              </a:ext>
            </a:extLst>
          </p:cNvPr>
          <p:cNvPicPr/>
          <p:nvPr/>
        </p:nvPicPr>
        <p:blipFill>
          <a:blip r:embed="rId5"/>
          <a:stretch>
            <a:fillRect/>
          </a:stretch>
        </p:blipFill>
        <p:spPr>
          <a:xfrm>
            <a:off x="6858742" y="1114237"/>
            <a:ext cx="5017805" cy="3657765"/>
          </a:xfrm>
          <a:prstGeom prst="rect">
            <a:avLst/>
          </a:prstGeom>
        </p:spPr>
      </p:pic>
      <p:sp>
        <p:nvSpPr>
          <p:cNvPr id="3" name="文本框 2">
            <a:extLst>
              <a:ext uri="{FF2B5EF4-FFF2-40B4-BE49-F238E27FC236}">
                <a16:creationId xmlns:a16="http://schemas.microsoft.com/office/drawing/2014/main" id="{AF510274-0813-9242-98B8-73BDFE574204}"/>
              </a:ext>
            </a:extLst>
          </p:cNvPr>
          <p:cNvSpPr txBox="1"/>
          <p:nvPr/>
        </p:nvSpPr>
        <p:spPr>
          <a:xfrm>
            <a:off x="3315365" y="4843421"/>
            <a:ext cx="3132935" cy="369332"/>
          </a:xfrm>
          <a:prstGeom prst="rect">
            <a:avLst/>
          </a:prstGeom>
          <a:noFill/>
        </p:spPr>
        <p:txBody>
          <a:bodyPr wrap="square" rtlCol="0">
            <a:spAutoFit/>
          </a:bodyPr>
          <a:lstStyle/>
          <a:p>
            <a:r>
              <a:rPr kumimoji="1" lang="en-US" altLang="zh-CN" dirty="0"/>
              <a:t>(a)</a:t>
            </a:r>
            <a:r>
              <a:rPr kumimoji="1" lang="zh-CN" altLang="en-US" dirty="0"/>
              <a:t> </a:t>
            </a:r>
            <a:r>
              <a:rPr kumimoji="1" lang="en-US" altLang="zh-CN" dirty="0" err="1"/>
              <a:t>EDBSetup</a:t>
            </a:r>
            <a:r>
              <a:rPr kumimoji="1" lang="en-US" altLang="zh-CN" dirty="0"/>
              <a:t>-</a:t>
            </a:r>
            <a:r>
              <a:rPr kumimoji="1" lang="zh-CN" altLang="en-US" dirty="0"/>
              <a:t>数据库规模</a:t>
            </a:r>
          </a:p>
        </p:txBody>
      </p:sp>
      <p:sp>
        <p:nvSpPr>
          <p:cNvPr id="29" name="文本框 28">
            <a:extLst>
              <a:ext uri="{FF2B5EF4-FFF2-40B4-BE49-F238E27FC236}">
                <a16:creationId xmlns:a16="http://schemas.microsoft.com/office/drawing/2014/main" id="{A4AA4F3A-0F0A-134D-AC49-BBD7D3DFC00B}"/>
              </a:ext>
            </a:extLst>
          </p:cNvPr>
          <p:cNvSpPr txBox="1"/>
          <p:nvPr/>
        </p:nvSpPr>
        <p:spPr>
          <a:xfrm>
            <a:off x="8039585" y="4824285"/>
            <a:ext cx="3132935" cy="369332"/>
          </a:xfrm>
          <a:prstGeom prst="rect">
            <a:avLst/>
          </a:prstGeom>
          <a:noFill/>
        </p:spPr>
        <p:txBody>
          <a:bodyPr wrap="square" rtlCol="0">
            <a:spAutoFit/>
          </a:bodyPr>
          <a:lstStyle/>
          <a:p>
            <a:r>
              <a:rPr kumimoji="1" lang="en-US" altLang="zh-CN" dirty="0"/>
              <a:t>(b)</a:t>
            </a:r>
            <a:r>
              <a:rPr kumimoji="1" lang="zh-CN" altLang="en-US" dirty="0"/>
              <a:t> </a:t>
            </a:r>
            <a:r>
              <a:rPr kumimoji="1" lang="en-US" altLang="zh-CN" dirty="0" err="1"/>
              <a:t>EDBSetup</a:t>
            </a:r>
            <a:r>
              <a:rPr kumimoji="1" lang="en-US" altLang="zh-CN" dirty="0"/>
              <a:t>-Join</a:t>
            </a:r>
            <a:r>
              <a:rPr kumimoji="1" lang="zh-CN" altLang="en-US" dirty="0"/>
              <a:t>属性数目</a:t>
            </a:r>
            <a:r>
              <a:rPr kumimoji="1" lang="en-US" altLang="zh-CN" dirty="0"/>
              <a:t>T</a:t>
            </a:r>
            <a:endParaRPr kumimoji="1" lang="zh-CN" altLang="en-US" dirty="0"/>
          </a:p>
        </p:txBody>
      </p:sp>
      <p:sp>
        <p:nvSpPr>
          <p:cNvPr id="2" name="文本框 1">
            <a:extLst>
              <a:ext uri="{FF2B5EF4-FFF2-40B4-BE49-F238E27FC236}">
                <a16:creationId xmlns:a16="http://schemas.microsoft.com/office/drawing/2014/main" id="{FD71C8E9-F084-574C-9356-FF684D7FA05E}"/>
              </a:ext>
            </a:extLst>
          </p:cNvPr>
          <p:cNvSpPr txBox="1"/>
          <p:nvPr/>
        </p:nvSpPr>
        <p:spPr>
          <a:xfrm>
            <a:off x="4586026" y="5483736"/>
            <a:ext cx="5603003" cy="96648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kumimoji="1" lang="en-US" altLang="zh-CN" sz="2000" dirty="0" err="1"/>
              <a:t>EDBSetup</a:t>
            </a:r>
            <a:r>
              <a:rPr kumimoji="1" lang="zh-CN" altLang="en-US" sz="2000" dirty="0"/>
              <a:t>阶段运行时间同数据库规模成正比</a:t>
            </a:r>
            <a:endParaRPr kumimoji="1" lang="en-US" altLang="zh-CN" sz="2000" dirty="0"/>
          </a:p>
          <a:p>
            <a:pPr marL="285750" indent="-285750">
              <a:lnSpc>
                <a:spcPct val="150000"/>
              </a:lnSpc>
              <a:buFont typeface="Arial" panose="020B0604020202020204" pitchFamily="34" charset="0"/>
              <a:buChar char="•"/>
            </a:pPr>
            <a:r>
              <a:rPr kumimoji="1" lang="en-US" altLang="zh-CN" sz="2000" dirty="0" err="1"/>
              <a:t>EDBSetup</a:t>
            </a:r>
            <a:r>
              <a:rPr kumimoji="1" lang="zh-CN" altLang="en-US" sz="2000" dirty="0"/>
              <a:t>阶段运行时间同</a:t>
            </a:r>
            <a:r>
              <a:rPr kumimoji="1" lang="en-US" altLang="zh-CN" sz="2000" dirty="0"/>
              <a:t>Join</a:t>
            </a:r>
            <a:r>
              <a:rPr kumimoji="1" lang="zh-CN" altLang="en-US" sz="2000" dirty="0"/>
              <a:t>属性数目成正比</a:t>
            </a:r>
            <a:endParaRPr kumimoji="1" lang="en-US" altLang="zh-CN" sz="2000" dirty="0"/>
          </a:p>
        </p:txBody>
      </p:sp>
      <p:grpSp>
        <p:nvGrpSpPr>
          <p:cNvPr id="27" name="组合 26">
            <a:extLst>
              <a:ext uri="{FF2B5EF4-FFF2-40B4-BE49-F238E27FC236}">
                <a16:creationId xmlns:a16="http://schemas.microsoft.com/office/drawing/2014/main" id="{AC8A250C-04F5-F54E-8B0A-F13F204CC14F}"/>
              </a:ext>
            </a:extLst>
          </p:cNvPr>
          <p:cNvGrpSpPr/>
          <p:nvPr/>
        </p:nvGrpSpPr>
        <p:grpSpPr>
          <a:xfrm>
            <a:off x="210415" y="329908"/>
            <a:ext cx="1385458" cy="1385458"/>
            <a:chOff x="5372911" y="2138708"/>
            <a:chExt cx="1446178" cy="1446178"/>
          </a:xfrm>
        </p:grpSpPr>
        <p:sp>
          <p:nvSpPr>
            <p:cNvPr id="28" name="椭圆 27">
              <a:extLst>
                <a:ext uri="{FF2B5EF4-FFF2-40B4-BE49-F238E27FC236}">
                  <a16:creationId xmlns:a16="http://schemas.microsoft.com/office/drawing/2014/main" id="{C7A04DFB-C6C5-384F-9127-AEAB0ECABC86}"/>
                </a:ext>
              </a:extLst>
            </p:cNvPr>
            <p:cNvSpPr/>
            <p:nvPr/>
          </p:nvSpPr>
          <p:spPr>
            <a:xfrm>
              <a:off x="5372911" y="2138708"/>
              <a:ext cx="1446178" cy="144617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Freeform 49">
              <a:extLst>
                <a:ext uri="{FF2B5EF4-FFF2-40B4-BE49-F238E27FC236}">
                  <a16:creationId xmlns:a16="http://schemas.microsoft.com/office/drawing/2014/main" id="{2943679A-C5BE-F44F-839D-9BA05ECD8246}"/>
                </a:ext>
              </a:extLst>
            </p:cNvPr>
            <p:cNvSpPr>
              <a:spLocks noEditPoints="1"/>
            </p:cNvSpPr>
            <p:nvPr/>
          </p:nvSpPr>
          <p:spPr bwMode="auto">
            <a:xfrm>
              <a:off x="5462587" y="2202309"/>
              <a:ext cx="1266826" cy="1318976"/>
            </a:xfrm>
            <a:custGeom>
              <a:avLst/>
              <a:gdLst>
                <a:gd name="T0" fmla="*/ 2600 w 2600"/>
                <a:gd name="T1" fmla="*/ 1441 h 2707"/>
                <a:gd name="T2" fmla="*/ 2593 w 2600"/>
                <a:gd name="T3" fmla="*/ 1460 h 2707"/>
                <a:gd name="T4" fmla="*/ 2264 w 2600"/>
                <a:gd name="T5" fmla="*/ 2235 h 2707"/>
                <a:gd name="T6" fmla="*/ 1548 w 2600"/>
                <a:gd name="T7" fmla="*/ 2643 h 2707"/>
                <a:gd name="T8" fmla="*/ 620 w 2600"/>
                <a:gd name="T9" fmla="*/ 2475 h 2707"/>
                <a:gd name="T10" fmla="*/ 47 w 2600"/>
                <a:gd name="T11" fmla="*/ 1714 h 2707"/>
                <a:gd name="T12" fmla="*/ 4 w 2600"/>
                <a:gd name="T13" fmla="*/ 1458 h 2707"/>
                <a:gd name="T14" fmla="*/ 0 w 2600"/>
                <a:gd name="T15" fmla="*/ 1437 h 2707"/>
                <a:gd name="T16" fmla="*/ 0 w 2600"/>
                <a:gd name="T17" fmla="*/ 1301 h 2707"/>
                <a:gd name="T18" fmla="*/ 4 w 2600"/>
                <a:gd name="T19" fmla="*/ 1284 h 2707"/>
                <a:gd name="T20" fmla="*/ 17 w 2600"/>
                <a:gd name="T21" fmla="*/ 1161 h 2707"/>
                <a:gd name="T22" fmla="*/ 291 w 2600"/>
                <a:gd name="T23" fmla="*/ 555 h 2707"/>
                <a:gd name="T24" fmla="*/ 1573 w 2600"/>
                <a:gd name="T25" fmla="*/ 104 h 2707"/>
                <a:gd name="T26" fmla="*/ 2593 w 2600"/>
                <a:gd name="T27" fmla="*/ 1280 h 2707"/>
                <a:gd name="T28" fmla="*/ 2600 w 2600"/>
                <a:gd name="T29" fmla="*/ 1297 h 2707"/>
                <a:gd name="T30" fmla="*/ 2600 w 2600"/>
                <a:gd name="T31" fmla="*/ 1441 h 2707"/>
                <a:gd name="T32" fmla="*/ 2290 w 2600"/>
                <a:gd name="T33" fmla="*/ 1337 h 2707"/>
                <a:gd name="T34" fmla="*/ 1345 w 2600"/>
                <a:gd name="T35" fmla="*/ 390 h 2707"/>
                <a:gd name="T36" fmla="*/ 693 w 2600"/>
                <a:gd name="T37" fmla="*/ 597 h 2707"/>
                <a:gd name="T38" fmla="*/ 307 w 2600"/>
                <a:gd name="T39" fmla="*/ 1329 h 2707"/>
                <a:gd name="T40" fmla="*/ 145 w 2600"/>
                <a:gd name="T41" fmla="*/ 1198 h 2707"/>
                <a:gd name="T42" fmla="*/ 152 w 2600"/>
                <a:gd name="T43" fmla="*/ 1277 h 2707"/>
                <a:gd name="T44" fmla="*/ 287 w 2600"/>
                <a:gd name="T45" fmla="*/ 1500 h 2707"/>
                <a:gd name="T46" fmla="*/ 323 w 2600"/>
                <a:gd name="T47" fmla="*/ 1561 h 2707"/>
                <a:gd name="T48" fmla="*/ 324 w 2600"/>
                <a:gd name="T49" fmla="*/ 1575 h 2707"/>
                <a:gd name="T50" fmla="*/ 324 w 2600"/>
                <a:gd name="T51" fmla="*/ 1825 h 2707"/>
                <a:gd name="T52" fmla="*/ 324 w 2600"/>
                <a:gd name="T53" fmla="*/ 1844 h 2707"/>
                <a:gd name="T54" fmla="*/ 269 w 2600"/>
                <a:gd name="T55" fmla="*/ 1879 h 2707"/>
                <a:gd name="T56" fmla="*/ 240 w 2600"/>
                <a:gd name="T57" fmla="*/ 1927 h 2707"/>
                <a:gd name="T58" fmla="*/ 189 w 2600"/>
                <a:gd name="T59" fmla="*/ 1955 h 2707"/>
                <a:gd name="T60" fmla="*/ 245 w 2600"/>
                <a:gd name="T61" fmla="*/ 2047 h 2707"/>
                <a:gd name="T62" fmla="*/ 272 w 2600"/>
                <a:gd name="T63" fmla="*/ 2062 h 2707"/>
                <a:gd name="T64" fmla="*/ 560 w 2600"/>
                <a:gd name="T65" fmla="*/ 2061 h 2707"/>
                <a:gd name="T66" fmla="*/ 592 w 2600"/>
                <a:gd name="T67" fmla="*/ 2074 h 2707"/>
                <a:gd name="T68" fmla="*/ 674 w 2600"/>
                <a:gd name="T69" fmla="*/ 2149 h 2707"/>
                <a:gd name="T70" fmla="*/ 1450 w 2600"/>
                <a:gd name="T71" fmla="*/ 2359 h 2707"/>
                <a:gd name="T72" fmla="*/ 2004 w 2600"/>
                <a:gd name="T73" fmla="*/ 2075 h 2707"/>
                <a:gd name="T74" fmla="*/ 2038 w 2600"/>
                <a:gd name="T75" fmla="*/ 2061 h 2707"/>
                <a:gd name="T76" fmla="*/ 2350 w 2600"/>
                <a:gd name="T77" fmla="*/ 2062 h 2707"/>
                <a:gd name="T78" fmla="*/ 2375 w 2600"/>
                <a:gd name="T79" fmla="*/ 2048 h 2707"/>
                <a:gd name="T80" fmla="*/ 2406 w 2600"/>
                <a:gd name="T81" fmla="*/ 1992 h 2707"/>
                <a:gd name="T82" fmla="*/ 2405 w 2600"/>
                <a:gd name="T83" fmla="*/ 1965 h 2707"/>
                <a:gd name="T84" fmla="*/ 2350 w 2600"/>
                <a:gd name="T85" fmla="*/ 1889 h 2707"/>
                <a:gd name="T86" fmla="*/ 2275 w 2600"/>
                <a:gd name="T87" fmla="*/ 1849 h 2707"/>
                <a:gd name="T88" fmla="*/ 2268 w 2600"/>
                <a:gd name="T89" fmla="*/ 1847 h 2707"/>
                <a:gd name="T90" fmla="*/ 2268 w 2600"/>
                <a:gd name="T91" fmla="*/ 1646 h 2707"/>
                <a:gd name="T92" fmla="*/ 2278 w 2600"/>
                <a:gd name="T93" fmla="*/ 1533 h 2707"/>
                <a:gd name="T94" fmla="*/ 2313 w 2600"/>
                <a:gd name="T95" fmla="*/ 1481 h 2707"/>
                <a:gd name="T96" fmla="*/ 2450 w 2600"/>
                <a:gd name="T97" fmla="*/ 1214 h 2707"/>
                <a:gd name="T98" fmla="*/ 2290 w 2600"/>
                <a:gd name="T99" fmla="*/ 1337 h 27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600" h="2707">
                  <a:moveTo>
                    <a:pt x="2600" y="1441"/>
                  </a:moveTo>
                  <a:cubicBezTo>
                    <a:pt x="2598" y="1447"/>
                    <a:pt x="2593" y="1454"/>
                    <a:pt x="2593" y="1460"/>
                  </a:cubicBezTo>
                  <a:cubicBezTo>
                    <a:pt x="2571" y="1756"/>
                    <a:pt x="2461" y="2015"/>
                    <a:pt x="2264" y="2235"/>
                  </a:cubicBezTo>
                  <a:cubicBezTo>
                    <a:pt x="2071" y="2451"/>
                    <a:pt x="1832" y="2588"/>
                    <a:pt x="1548" y="2643"/>
                  </a:cubicBezTo>
                  <a:cubicBezTo>
                    <a:pt x="1218" y="2707"/>
                    <a:pt x="906" y="2652"/>
                    <a:pt x="620" y="2475"/>
                  </a:cubicBezTo>
                  <a:cubicBezTo>
                    <a:pt x="331" y="2297"/>
                    <a:pt x="140" y="2041"/>
                    <a:pt x="47" y="1714"/>
                  </a:cubicBezTo>
                  <a:cubicBezTo>
                    <a:pt x="23" y="1630"/>
                    <a:pt x="8" y="1545"/>
                    <a:pt x="4" y="1458"/>
                  </a:cubicBezTo>
                  <a:cubicBezTo>
                    <a:pt x="3" y="1451"/>
                    <a:pt x="1" y="1444"/>
                    <a:pt x="0" y="1437"/>
                  </a:cubicBezTo>
                  <a:cubicBezTo>
                    <a:pt x="0" y="1392"/>
                    <a:pt x="0" y="1346"/>
                    <a:pt x="0" y="1301"/>
                  </a:cubicBezTo>
                  <a:cubicBezTo>
                    <a:pt x="1" y="1295"/>
                    <a:pt x="3" y="1290"/>
                    <a:pt x="4" y="1284"/>
                  </a:cubicBezTo>
                  <a:cubicBezTo>
                    <a:pt x="8" y="1243"/>
                    <a:pt x="10" y="1201"/>
                    <a:pt x="17" y="1161"/>
                  </a:cubicBezTo>
                  <a:cubicBezTo>
                    <a:pt x="55" y="935"/>
                    <a:pt x="142" y="729"/>
                    <a:pt x="291" y="555"/>
                  </a:cubicBezTo>
                  <a:cubicBezTo>
                    <a:pt x="630" y="158"/>
                    <a:pt x="1061" y="0"/>
                    <a:pt x="1573" y="104"/>
                  </a:cubicBezTo>
                  <a:cubicBezTo>
                    <a:pt x="2147" y="221"/>
                    <a:pt x="2557" y="718"/>
                    <a:pt x="2593" y="1280"/>
                  </a:cubicBezTo>
                  <a:cubicBezTo>
                    <a:pt x="2593" y="1286"/>
                    <a:pt x="2598" y="1292"/>
                    <a:pt x="2600" y="1297"/>
                  </a:cubicBezTo>
                  <a:cubicBezTo>
                    <a:pt x="2600" y="1345"/>
                    <a:pt x="2600" y="1393"/>
                    <a:pt x="2600" y="1441"/>
                  </a:cubicBezTo>
                  <a:close/>
                  <a:moveTo>
                    <a:pt x="2290" y="1337"/>
                  </a:moveTo>
                  <a:cubicBezTo>
                    <a:pt x="2269" y="831"/>
                    <a:pt x="1859" y="414"/>
                    <a:pt x="1345" y="390"/>
                  </a:cubicBezTo>
                  <a:cubicBezTo>
                    <a:pt x="1103" y="379"/>
                    <a:pt x="883" y="447"/>
                    <a:pt x="693" y="597"/>
                  </a:cubicBezTo>
                  <a:cubicBezTo>
                    <a:pt x="456" y="782"/>
                    <a:pt x="330" y="1028"/>
                    <a:pt x="307" y="1329"/>
                  </a:cubicBezTo>
                  <a:cubicBezTo>
                    <a:pt x="241" y="1301"/>
                    <a:pt x="195" y="1252"/>
                    <a:pt x="145" y="1198"/>
                  </a:cubicBezTo>
                  <a:cubicBezTo>
                    <a:pt x="148" y="1228"/>
                    <a:pt x="149" y="1253"/>
                    <a:pt x="152" y="1277"/>
                  </a:cubicBezTo>
                  <a:cubicBezTo>
                    <a:pt x="165" y="1370"/>
                    <a:pt x="206" y="1448"/>
                    <a:pt x="287" y="1500"/>
                  </a:cubicBezTo>
                  <a:cubicBezTo>
                    <a:pt x="311" y="1516"/>
                    <a:pt x="322" y="1534"/>
                    <a:pt x="323" y="1561"/>
                  </a:cubicBezTo>
                  <a:cubicBezTo>
                    <a:pt x="323" y="1565"/>
                    <a:pt x="324" y="1570"/>
                    <a:pt x="324" y="1575"/>
                  </a:cubicBezTo>
                  <a:cubicBezTo>
                    <a:pt x="324" y="1658"/>
                    <a:pt x="324" y="1741"/>
                    <a:pt x="324" y="1825"/>
                  </a:cubicBezTo>
                  <a:cubicBezTo>
                    <a:pt x="324" y="1831"/>
                    <a:pt x="324" y="1838"/>
                    <a:pt x="324" y="1844"/>
                  </a:cubicBezTo>
                  <a:cubicBezTo>
                    <a:pt x="287" y="1851"/>
                    <a:pt x="287" y="1851"/>
                    <a:pt x="269" y="1879"/>
                  </a:cubicBezTo>
                  <a:cubicBezTo>
                    <a:pt x="259" y="1895"/>
                    <a:pt x="250" y="1911"/>
                    <a:pt x="240" y="1927"/>
                  </a:cubicBezTo>
                  <a:cubicBezTo>
                    <a:pt x="229" y="1944"/>
                    <a:pt x="222" y="1967"/>
                    <a:pt x="189" y="1955"/>
                  </a:cubicBezTo>
                  <a:cubicBezTo>
                    <a:pt x="210" y="1989"/>
                    <a:pt x="228" y="2018"/>
                    <a:pt x="245" y="2047"/>
                  </a:cubicBezTo>
                  <a:cubicBezTo>
                    <a:pt x="252" y="2058"/>
                    <a:pt x="259" y="2062"/>
                    <a:pt x="272" y="2062"/>
                  </a:cubicBezTo>
                  <a:cubicBezTo>
                    <a:pt x="368" y="2061"/>
                    <a:pt x="464" y="2062"/>
                    <a:pt x="560" y="2061"/>
                  </a:cubicBezTo>
                  <a:cubicBezTo>
                    <a:pt x="573" y="2061"/>
                    <a:pt x="582" y="2065"/>
                    <a:pt x="592" y="2074"/>
                  </a:cubicBezTo>
                  <a:cubicBezTo>
                    <a:pt x="618" y="2100"/>
                    <a:pt x="645" y="2126"/>
                    <a:pt x="674" y="2149"/>
                  </a:cubicBezTo>
                  <a:cubicBezTo>
                    <a:pt x="903" y="2331"/>
                    <a:pt x="1162" y="2402"/>
                    <a:pt x="1450" y="2359"/>
                  </a:cubicBezTo>
                  <a:cubicBezTo>
                    <a:pt x="1666" y="2328"/>
                    <a:pt x="1850" y="2230"/>
                    <a:pt x="2004" y="2075"/>
                  </a:cubicBezTo>
                  <a:cubicBezTo>
                    <a:pt x="2014" y="2065"/>
                    <a:pt x="2024" y="2061"/>
                    <a:pt x="2038" y="2061"/>
                  </a:cubicBezTo>
                  <a:cubicBezTo>
                    <a:pt x="2142" y="2062"/>
                    <a:pt x="2246" y="2061"/>
                    <a:pt x="2350" y="2062"/>
                  </a:cubicBezTo>
                  <a:cubicBezTo>
                    <a:pt x="2362" y="2062"/>
                    <a:pt x="2370" y="2059"/>
                    <a:pt x="2375" y="2048"/>
                  </a:cubicBezTo>
                  <a:cubicBezTo>
                    <a:pt x="2384" y="2028"/>
                    <a:pt x="2395" y="2010"/>
                    <a:pt x="2406" y="1992"/>
                  </a:cubicBezTo>
                  <a:cubicBezTo>
                    <a:pt x="2412" y="1982"/>
                    <a:pt x="2412" y="1975"/>
                    <a:pt x="2405" y="1965"/>
                  </a:cubicBezTo>
                  <a:cubicBezTo>
                    <a:pt x="2386" y="1940"/>
                    <a:pt x="2366" y="1916"/>
                    <a:pt x="2350" y="1889"/>
                  </a:cubicBezTo>
                  <a:cubicBezTo>
                    <a:pt x="2332" y="1860"/>
                    <a:pt x="2312" y="1841"/>
                    <a:pt x="2275" y="1849"/>
                  </a:cubicBezTo>
                  <a:cubicBezTo>
                    <a:pt x="2274" y="1849"/>
                    <a:pt x="2272" y="1848"/>
                    <a:pt x="2268" y="1847"/>
                  </a:cubicBezTo>
                  <a:cubicBezTo>
                    <a:pt x="2268" y="1780"/>
                    <a:pt x="2267" y="1713"/>
                    <a:pt x="2268" y="1646"/>
                  </a:cubicBezTo>
                  <a:cubicBezTo>
                    <a:pt x="2269" y="1608"/>
                    <a:pt x="2276" y="1571"/>
                    <a:pt x="2278" y="1533"/>
                  </a:cubicBezTo>
                  <a:cubicBezTo>
                    <a:pt x="2279" y="1507"/>
                    <a:pt x="2292" y="1493"/>
                    <a:pt x="2313" y="1481"/>
                  </a:cubicBezTo>
                  <a:cubicBezTo>
                    <a:pt x="2414" y="1423"/>
                    <a:pt x="2430" y="1320"/>
                    <a:pt x="2450" y="1214"/>
                  </a:cubicBezTo>
                  <a:cubicBezTo>
                    <a:pt x="2398" y="1261"/>
                    <a:pt x="2353" y="1309"/>
                    <a:pt x="2290" y="1337"/>
                  </a:cubicBezTo>
                  <a:close/>
                </a:path>
              </a:pathLst>
            </a:custGeom>
            <a:solidFill>
              <a:schemeClr val="tx2">
                <a:lumMod val="7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31" name="组合 30">
              <a:extLst>
                <a:ext uri="{FF2B5EF4-FFF2-40B4-BE49-F238E27FC236}">
                  <a16:creationId xmlns:a16="http://schemas.microsoft.com/office/drawing/2014/main" id="{6CD7EDE1-7D89-1E4D-954C-83623ACE4F7F}"/>
                </a:ext>
              </a:extLst>
            </p:cNvPr>
            <p:cNvGrpSpPr/>
            <p:nvPr/>
          </p:nvGrpSpPr>
          <p:grpSpPr>
            <a:xfrm>
              <a:off x="5554874" y="2381317"/>
              <a:ext cx="1080787" cy="1004320"/>
              <a:chOff x="5554874" y="2552137"/>
              <a:chExt cx="1080787" cy="1004320"/>
            </a:xfrm>
            <a:solidFill>
              <a:schemeClr val="tx2">
                <a:lumMod val="75000"/>
              </a:schemeClr>
            </a:solidFill>
          </p:grpSpPr>
          <p:sp>
            <p:nvSpPr>
              <p:cNvPr id="32" name="Freeform 50">
                <a:extLst>
                  <a:ext uri="{FF2B5EF4-FFF2-40B4-BE49-F238E27FC236}">
                    <a16:creationId xmlns:a16="http://schemas.microsoft.com/office/drawing/2014/main" id="{6617EA33-CC4C-A04D-980D-62B08EC48632}"/>
                  </a:ext>
                </a:extLst>
              </p:cNvPr>
              <p:cNvSpPr>
                <a:spLocks noEditPoints="1"/>
              </p:cNvSpPr>
              <p:nvPr/>
            </p:nvSpPr>
            <p:spPr bwMode="auto">
              <a:xfrm>
                <a:off x="5594719" y="3111135"/>
                <a:ext cx="1003441" cy="214458"/>
              </a:xfrm>
              <a:custGeom>
                <a:avLst/>
                <a:gdLst>
                  <a:gd name="T0" fmla="*/ 1933 w 2060"/>
                  <a:gd name="T1" fmla="*/ 45 h 440"/>
                  <a:gd name="T2" fmla="*/ 1978 w 2060"/>
                  <a:gd name="T3" fmla="*/ 350 h 440"/>
                  <a:gd name="T4" fmla="*/ 2043 w 2060"/>
                  <a:gd name="T5" fmla="*/ 435 h 440"/>
                  <a:gd name="T6" fmla="*/ 1498 w 2060"/>
                  <a:gd name="T7" fmla="*/ 319 h 440"/>
                  <a:gd name="T8" fmla="*/ 1549 w 2060"/>
                  <a:gd name="T9" fmla="*/ 306 h 440"/>
                  <a:gd name="T10" fmla="*/ 531 w 2060"/>
                  <a:gd name="T11" fmla="*/ 310 h 440"/>
                  <a:gd name="T12" fmla="*/ 542 w 2060"/>
                  <a:gd name="T13" fmla="*/ 392 h 440"/>
                  <a:gd name="T14" fmla="*/ 0 w 2060"/>
                  <a:gd name="T15" fmla="*/ 440 h 440"/>
                  <a:gd name="T16" fmla="*/ 87 w 2060"/>
                  <a:gd name="T17" fmla="*/ 358 h 440"/>
                  <a:gd name="T18" fmla="*/ 512 w 2060"/>
                  <a:gd name="T19" fmla="*/ 34 h 440"/>
                  <a:gd name="T20" fmla="*/ 1961 w 2060"/>
                  <a:gd name="T21" fmla="*/ 0 h 440"/>
                  <a:gd name="T22" fmla="*/ 1545 w 2060"/>
                  <a:gd name="T23" fmla="*/ 41 h 440"/>
                  <a:gd name="T24" fmla="*/ 1263 w 2060"/>
                  <a:gd name="T25" fmla="*/ 119 h 440"/>
                  <a:gd name="T26" fmla="*/ 855 w 2060"/>
                  <a:gd name="T27" fmla="*/ 67 h 440"/>
                  <a:gd name="T28" fmla="*/ 796 w 2060"/>
                  <a:gd name="T29" fmla="*/ 193 h 440"/>
                  <a:gd name="T30" fmla="*/ 962 w 2060"/>
                  <a:gd name="T31" fmla="*/ 145 h 440"/>
                  <a:gd name="T32" fmla="*/ 1269 w 2060"/>
                  <a:gd name="T33" fmla="*/ 301 h 440"/>
                  <a:gd name="T34" fmla="*/ 711 w 2060"/>
                  <a:gd name="T35" fmla="*/ 118 h 440"/>
                  <a:gd name="T36" fmla="*/ 558 w 2060"/>
                  <a:gd name="T37" fmla="*/ 107 h 440"/>
                  <a:gd name="T38" fmla="*/ 544 w 2060"/>
                  <a:gd name="T39" fmla="*/ 301 h 440"/>
                  <a:gd name="T40" fmla="*/ 1513 w 2060"/>
                  <a:gd name="T41" fmla="*/ 130 h 440"/>
                  <a:gd name="T42" fmla="*/ 1452 w 2060"/>
                  <a:gd name="T43" fmla="*/ 67 h 440"/>
                  <a:gd name="T44" fmla="*/ 1340 w 2060"/>
                  <a:gd name="T45" fmla="*/ 270 h 440"/>
                  <a:gd name="T46" fmla="*/ 1544 w 2060"/>
                  <a:gd name="T47" fmla="*/ 67 h 440"/>
                  <a:gd name="T48" fmla="*/ 1564 w 2060"/>
                  <a:gd name="T49" fmla="*/ 67 h 440"/>
                  <a:gd name="T50" fmla="*/ 491 w 2060"/>
                  <a:gd name="T51" fmla="*/ 302 h 440"/>
                  <a:gd name="T52" fmla="*/ 491 w 2060"/>
                  <a:gd name="T53" fmla="*/ 67 h 440"/>
                  <a:gd name="T54" fmla="*/ 1308 w 2060"/>
                  <a:gd name="T55" fmla="*/ 290 h 440"/>
                  <a:gd name="T56" fmla="*/ 1294 w 2060"/>
                  <a:gd name="T57" fmla="*/ 68 h 440"/>
                  <a:gd name="T58" fmla="*/ 762 w 2060"/>
                  <a:gd name="T59" fmla="*/ 299 h 440"/>
                  <a:gd name="T60" fmla="*/ 747 w 2060"/>
                  <a:gd name="T61" fmla="*/ 79 h 440"/>
                  <a:gd name="T62" fmla="*/ 1007 w 2060"/>
                  <a:gd name="T63" fmla="*/ 35 h 440"/>
                  <a:gd name="T64" fmla="*/ 1054 w 2060"/>
                  <a:gd name="T65" fmla="*/ 35 h 440"/>
                  <a:gd name="T66" fmla="*/ 1249 w 2060"/>
                  <a:gd name="T67" fmla="*/ 45 h 440"/>
                  <a:gd name="T68" fmla="*/ 1054 w 2060"/>
                  <a:gd name="T69" fmla="*/ 35 h 440"/>
                  <a:gd name="T70" fmla="*/ 1342 w 2060"/>
                  <a:gd name="T71" fmla="*/ 36 h 440"/>
                  <a:gd name="T72" fmla="*/ 1499 w 2060"/>
                  <a:gd name="T73" fmla="*/ 45 h 440"/>
                  <a:gd name="T74" fmla="*/ 717 w 2060"/>
                  <a:gd name="T75" fmla="*/ 35 h 440"/>
                  <a:gd name="T76" fmla="*/ 198 w 2060"/>
                  <a:gd name="T77" fmla="*/ 118 h 440"/>
                  <a:gd name="T78" fmla="*/ 138 w 2060"/>
                  <a:gd name="T79" fmla="*/ 118 h 440"/>
                  <a:gd name="T80" fmla="*/ 1625 w 2060"/>
                  <a:gd name="T81" fmla="*/ 118 h 440"/>
                  <a:gd name="T82" fmla="*/ 311 w 2060"/>
                  <a:gd name="T83" fmla="*/ 94 h 440"/>
                  <a:gd name="T84" fmla="*/ 311 w 2060"/>
                  <a:gd name="T85" fmla="*/ 118 h 440"/>
                  <a:gd name="T86" fmla="*/ 1796 w 2060"/>
                  <a:gd name="T87" fmla="*/ 118 h 440"/>
                  <a:gd name="T88" fmla="*/ 1736 w 2060"/>
                  <a:gd name="T89" fmla="*/ 118 h 440"/>
                  <a:gd name="T90" fmla="*/ 1908 w 2060"/>
                  <a:gd name="T91" fmla="*/ 94 h 440"/>
                  <a:gd name="T92" fmla="*/ 422 w 2060"/>
                  <a:gd name="T93" fmla="*/ 95 h 440"/>
                  <a:gd name="T94" fmla="*/ 422 w 2060"/>
                  <a:gd name="T95" fmla="*/ 118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060" h="440">
                    <a:moveTo>
                      <a:pt x="1545" y="41"/>
                    </a:moveTo>
                    <a:cubicBezTo>
                      <a:pt x="1551" y="43"/>
                      <a:pt x="1558" y="45"/>
                      <a:pt x="1565" y="45"/>
                    </a:cubicBezTo>
                    <a:cubicBezTo>
                      <a:pt x="1687" y="46"/>
                      <a:pt x="1810" y="45"/>
                      <a:pt x="1933" y="45"/>
                    </a:cubicBezTo>
                    <a:cubicBezTo>
                      <a:pt x="1942" y="45"/>
                      <a:pt x="1951" y="45"/>
                      <a:pt x="1962" y="45"/>
                    </a:cubicBezTo>
                    <a:cubicBezTo>
                      <a:pt x="1962" y="147"/>
                      <a:pt x="1962" y="247"/>
                      <a:pt x="1962" y="349"/>
                    </a:cubicBezTo>
                    <a:cubicBezTo>
                      <a:pt x="1969" y="349"/>
                      <a:pt x="1973" y="351"/>
                      <a:pt x="1978" y="350"/>
                    </a:cubicBezTo>
                    <a:cubicBezTo>
                      <a:pt x="2008" y="343"/>
                      <a:pt x="2025" y="357"/>
                      <a:pt x="2036" y="385"/>
                    </a:cubicBezTo>
                    <a:cubicBezTo>
                      <a:pt x="2041" y="401"/>
                      <a:pt x="2051" y="416"/>
                      <a:pt x="2060" y="433"/>
                    </a:cubicBezTo>
                    <a:cubicBezTo>
                      <a:pt x="2053" y="434"/>
                      <a:pt x="2048" y="435"/>
                      <a:pt x="2043" y="435"/>
                    </a:cubicBezTo>
                    <a:cubicBezTo>
                      <a:pt x="1885" y="435"/>
                      <a:pt x="1727" y="434"/>
                      <a:pt x="1569" y="435"/>
                    </a:cubicBezTo>
                    <a:cubicBezTo>
                      <a:pt x="1555" y="435"/>
                      <a:pt x="1547" y="431"/>
                      <a:pt x="1542" y="418"/>
                    </a:cubicBezTo>
                    <a:cubicBezTo>
                      <a:pt x="1529" y="386"/>
                      <a:pt x="1514" y="355"/>
                      <a:pt x="1498" y="319"/>
                    </a:cubicBezTo>
                    <a:cubicBezTo>
                      <a:pt x="1524" y="319"/>
                      <a:pt x="1546" y="319"/>
                      <a:pt x="1569" y="319"/>
                    </a:cubicBezTo>
                    <a:cubicBezTo>
                      <a:pt x="1569" y="316"/>
                      <a:pt x="1569" y="313"/>
                      <a:pt x="1570" y="310"/>
                    </a:cubicBezTo>
                    <a:cubicBezTo>
                      <a:pt x="1563" y="309"/>
                      <a:pt x="1556" y="306"/>
                      <a:pt x="1549" y="306"/>
                    </a:cubicBezTo>
                    <a:cubicBezTo>
                      <a:pt x="1464" y="306"/>
                      <a:pt x="1379" y="306"/>
                      <a:pt x="1293" y="306"/>
                    </a:cubicBezTo>
                    <a:cubicBezTo>
                      <a:pt x="1046" y="307"/>
                      <a:pt x="799" y="307"/>
                      <a:pt x="552" y="308"/>
                    </a:cubicBezTo>
                    <a:cubicBezTo>
                      <a:pt x="545" y="308"/>
                      <a:pt x="538" y="309"/>
                      <a:pt x="531" y="310"/>
                    </a:cubicBezTo>
                    <a:cubicBezTo>
                      <a:pt x="531" y="313"/>
                      <a:pt x="531" y="315"/>
                      <a:pt x="531" y="318"/>
                    </a:cubicBezTo>
                    <a:cubicBezTo>
                      <a:pt x="545" y="318"/>
                      <a:pt x="558" y="319"/>
                      <a:pt x="574" y="320"/>
                    </a:cubicBezTo>
                    <a:cubicBezTo>
                      <a:pt x="563" y="344"/>
                      <a:pt x="550" y="367"/>
                      <a:pt x="542" y="392"/>
                    </a:cubicBezTo>
                    <a:cubicBezTo>
                      <a:pt x="530" y="426"/>
                      <a:pt x="511" y="436"/>
                      <a:pt x="475" y="436"/>
                    </a:cubicBezTo>
                    <a:cubicBezTo>
                      <a:pt x="327" y="435"/>
                      <a:pt x="180" y="438"/>
                      <a:pt x="33" y="439"/>
                    </a:cubicBezTo>
                    <a:cubicBezTo>
                      <a:pt x="23" y="440"/>
                      <a:pt x="13" y="440"/>
                      <a:pt x="0" y="440"/>
                    </a:cubicBezTo>
                    <a:cubicBezTo>
                      <a:pt x="14" y="413"/>
                      <a:pt x="27" y="388"/>
                      <a:pt x="41" y="365"/>
                    </a:cubicBezTo>
                    <a:cubicBezTo>
                      <a:pt x="44" y="361"/>
                      <a:pt x="51" y="359"/>
                      <a:pt x="57" y="359"/>
                    </a:cubicBezTo>
                    <a:cubicBezTo>
                      <a:pt x="66" y="358"/>
                      <a:pt x="76" y="358"/>
                      <a:pt x="87" y="358"/>
                    </a:cubicBezTo>
                    <a:cubicBezTo>
                      <a:pt x="87" y="254"/>
                      <a:pt x="87" y="151"/>
                      <a:pt x="87" y="45"/>
                    </a:cubicBezTo>
                    <a:cubicBezTo>
                      <a:pt x="229" y="45"/>
                      <a:pt x="371" y="46"/>
                      <a:pt x="513" y="45"/>
                    </a:cubicBezTo>
                    <a:cubicBezTo>
                      <a:pt x="512" y="42"/>
                      <a:pt x="512" y="38"/>
                      <a:pt x="512" y="34"/>
                    </a:cubicBezTo>
                    <a:cubicBezTo>
                      <a:pt x="371" y="34"/>
                      <a:pt x="229" y="34"/>
                      <a:pt x="87" y="34"/>
                    </a:cubicBezTo>
                    <a:cubicBezTo>
                      <a:pt x="87" y="20"/>
                      <a:pt x="87" y="11"/>
                      <a:pt x="87" y="0"/>
                    </a:cubicBezTo>
                    <a:cubicBezTo>
                      <a:pt x="712" y="0"/>
                      <a:pt x="1336" y="0"/>
                      <a:pt x="1961" y="0"/>
                    </a:cubicBezTo>
                    <a:cubicBezTo>
                      <a:pt x="1961" y="10"/>
                      <a:pt x="1961" y="20"/>
                      <a:pt x="1961" y="33"/>
                    </a:cubicBezTo>
                    <a:cubicBezTo>
                      <a:pt x="1823" y="33"/>
                      <a:pt x="1684" y="33"/>
                      <a:pt x="1546" y="33"/>
                    </a:cubicBezTo>
                    <a:cubicBezTo>
                      <a:pt x="1546" y="36"/>
                      <a:pt x="1545" y="39"/>
                      <a:pt x="1545" y="41"/>
                    </a:cubicBezTo>
                    <a:close/>
                    <a:moveTo>
                      <a:pt x="1269" y="301"/>
                    </a:moveTo>
                    <a:cubicBezTo>
                      <a:pt x="1269" y="244"/>
                      <a:pt x="1269" y="188"/>
                      <a:pt x="1269" y="133"/>
                    </a:cubicBezTo>
                    <a:cubicBezTo>
                      <a:pt x="1269" y="128"/>
                      <a:pt x="1266" y="123"/>
                      <a:pt x="1263" y="119"/>
                    </a:cubicBezTo>
                    <a:cubicBezTo>
                      <a:pt x="1249" y="104"/>
                      <a:pt x="1235" y="88"/>
                      <a:pt x="1220" y="74"/>
                    </a:cubicBezTo>
                    <a:cubicBezTo>
                      <a:pt x="1216" y="70"/>
                      <a:pt x="1209" y="67"/>
                      <a:pt x="1203" y="67"/>
                    </a:cubicBezTo>
                    <a:cubicBezTo>
                      <a:pt x="1087" y="66"/>
                      <a:pt x="971" y="66"/>
                      <a:pt x="855" y="67"/>
                    </a:cubicBezTo>
                    <a:cubicBezTo>
                      <a:pt x="849" y="67"/>
                      <a:pt x="842" y="69"/>
                      <a:pt x="838" y="74"/>
                    </a:cubicBezTo>
                    <a:cubicBezTo>
                      <a:pt x="809" y="103"/>
                      <a:pt x="786" y="134"/>
                      <a:pt x="796" y="179"/>
                    </a:cubicBezTo>
                    <a:cubicBezTo>
                      <a:pt x="796" y="183"/>
                      <a:pt x="796" y="188"/>
                      <a:pt x="796" y="193"/>
                    </a:cubicBezTo>
                    <a:cubicBezTo>
                      <a:pt x="796" y="229"/>
                      <a:pt x="796" y="264"/>
                      <a:pt x="796" y="300"/>
                    </a:cubicBezTo>
                    <a:cubicBezTo>
                      <a:pt x="852" y="300"/>
                      <a:pt x="906" y="300"/>
                      <a:pt x="962" y="300"/>
                    </a:cubicBezTo>
                    <a:cubicBezTo>
                      <a:pt x="962" y="248"/>
                      <a:pt x="962" y="197"/>
                      <a:pt x="962" y="145"/>
                    </a:cubicBezTo>
                    <a:cubicBezTo>
                      <a:pt x="1008" y="145"/>
                      <a:pt x="1053" y="145"/>
                      <a:pt x="1099" y="145"/>
                    </a:cubicBezTo>
                    <a:cubicBezTo>
                      <a:pt x="1099" y="198"/>
                      <a:pt x="1099" y="249"/>
                      <a:pt x="1099" y="301"/>
                    </a:cubicBezTo>
                    <a:cubicBezTo>
                      <a:pt x="1156" y="301"/>
                      <a:pt x="1211" y="301"/>
                      <a:pt x="1269" y="301"/>
                    </a:cubicBezTo>
                    <a:close/>
                    <a:moveTo>
                      <a:pt x="717" y="301"/>
                    </a:moveTo>
                    <a:cubicBezTo>
                      <a:pt x="717" y="244"/>
                      <a:pt x="718" y="188"/>
                      <a:pt x="717" y="132"/>
                    </a:cubicBezTo>
                    <a:cubicBezTo>
                      <a:pt x="717" y="127"/>
                      <a:pt x="714" y="122"/>
                      <a:pt x="711" y="118"/>
                    </a:cubicBezTo>
                    <a:cubicBezTo>
                      <a:pt x="698" y="103"/>
                      <a:pt x="685" y="89"/>
                      <a:pt x="671" y="74"/>
                    </a:cubicBezTo>
                    <a:cubicBezTo>
                      <a:pt x="667" y="71"/>
                      <a:pt x="661" y="67"/>
                      <a:pt x="656" y="67"/>
                    </a:cubicBezTo>
                    <a:cubicBezTo>
                      <a:pt x="616" y="62"/>
                      <a:pt x="580" y="65"/>
                      <a:pt x="558" y="107"/>
                    </a:cubicBezTo>
                    <a:cubicBezTo>
                      <a:pt x="551" y="120"/>
                      <a:pt x="543" y="130"/>
                      <a:pt x="544" y="146"/>
                    </a:cubicBezTo>
                    <a:cubicBezTo>
                      <a:pt x="544" y="188"/>
                      <a:pt x="544" y="230"/>
                      <a:pt x="544" y="272"/>
                    </a:cubicBezTo>
                    <a:cubicBezTo>
                      <a:pt x="544" y="282"/>
                      <a:pt x="544" y="291"/>
                      <a:pt x="544" y="301"/>
                    </a:cubicBezTo>
                    <a:cubicBezTo>
                      <a:pt x="603" y="301"/>
                      <a:pt x="659" y="301"/>
                      <a:pt x="717" y="301"/>
                    </a:cubicBezTo>
                    <a:close/>
                    <a:moveTo>
                      <a:pt x="1513" y="301"/>
                    </a:moveTo>
                    <a:cubicBezTo>
                      <a:pt x="1513" y="243"/>
                      <a:pt x="1514" y="186"/>
                      <a:pt x="1513" y="130"/>
                    </a:cubicBezTo>
                    <a:cubicBezTo>
                      <a:pt x="1513" y="126"/>
                      <a:pt x="1510" y="121"/>
                      <a:pt x="1507" y="118"/>
                    </a:cubicBezTo>
                    <a:cubicBezTo>
                      <a:pt x="1494" y="103"/>
                      <a:pt x="1481" y="89"/>
                      <a:pt x="1467" y="74"/>
                    </a:cubicBezTo>
                    <a:cubicBezTo>
                      <a:pt x="1463" y="71"/>
                      <a:pt x="1457" y="67"/>
                      <a:pt x="1452" y="67"/>
                    </a:cubicBezTo>
                    <a:cubicBezTo>
                      <a:pt x="1412" y="62"/>
                      <a:pt x="1376" y="66"/>
                      <a:pt x="1354" y="107"/>
                    </a:cubicBezTo>
                    <a:cubicBezTo>
                      <a:pt x="1347" y="120"/>
                      <a:pt x="1339" y="130"/>
                      <a:pt x="1340" y="146"/>
                    </a:cubicBezTo>
                    <a:cubicBezTo>
                      <a:pt x="1341" y="187"/>
                      <a:pt x="1340" y="229"/>
                      <a:pt x="1340" y="270"/>
                    </a:cubicBezTo>
                    <a:cubicBezTo>
                      <a:pt x="1340" y="280"/>
                      <a:pt x="1340" y="290"/>
                      <a:pt x="1340" y="301"/>
                    </a:cubicBezTo>
                    <a:cubicBezTo>
                      <a:pt x="1399" y="301"/>
                      <a:pt x="1455" y="301"/>
                      <a:pt x="1513" y="301"/>
                    </a:cubicBezTo>
                    <a:close/>
                    <a:moveTo>
                      <a:pt x="1544" y="67"/>
                    </a:moveTo>
                    <a:cubicBezTo>
                      <a:pt x="1544" y="146"/>
                      <a:pt x="1544" y="223"/>
                      <a:pt x="1544" y="302"/>
                    </a:cubicBezTo>
                    <a:cubicBezTo>
                      <a:pt x="1552" y="301"/>
                      <a:pt x="1558" y="301"/>
                      <a:pt x="1564" y="300"/>
                    </a:cubicBezTo>
                    <a:cubicBezTo>
                      <a:pt x="1564" y="222"/>
                      <a:pt x="1564" y="145"/>
                      <a:pt x="1564" y="67"/>
                    </a:cubicBezTo>
                    <a:cubicBezTo>
                      <a:pt x="1557" y="67"/>
                      <a:pt x="1551" y="67"/>
                      <a:pt x="1544" y="67"/>
                    </a:cubicBezTo>
                    <a:close/>
                    <a:moveTo>
                      <a:pt x="491" y="67"/>
                    </a:moveTo>
                    <a:cubicBezTo>
                      <a:pt x="491" y="146"/>
                      <a:pt x="491" y="223"/>
                      <a:pt x="491" y="302"/>
                    </a:cubicBezTo>
                    <a:cubicBezTo>
                      <a:pt x="500" y="302"/>
                      <a:pt x="506" y="301"/>
                      <a:pt x="512" y="300"/>
                    </a:cubicBezTo>
                    <a:cubicBezTo>
                      <a:pt x="512" y="222"/>
                      <a:pt x="512" y="145"/>
                      <a:pt x="512" y="67"/>
                    </a:cubicBezTo>
                    <a:cubicBezTo>
                      <a:pt x="505" y="67"/>
                      <a:pt x="499" y="67"/>
                      <a:pt x="491" y="67"/>
                    </a:cubicBezTo>
                    <a:close/>
                    <a:moveTo>
                      <a:pt x="1294" y="300"/>
                    </a:moveTo>
                    <a:cubicBezTo>
                      <a:pt x="1296" y="301"/>
                      <a:pt x="1298" y="302"/>
                      <a:pt x="1300" y="304"/>
                    </a:cubicBezTo>
                    <a:cubicBezTo>
                      <a:pt x="1303" y="299"/>
                      <a:pt x="1308" y="295"/>
                      <a:pt x="1308" y="290"/>
                    </a:cubicBezTo>
                    <a:cubicBezTo>
                      <a:pt x="1309" y="219"/>
                      <a:pt x="1309" y="149"/>
                      <a:pt x="1308" y="78"/>
                    </a:cubicBezTo>
                    <a:cubicBezTo>
                      <a:pt x="1308" y="74"/>
                      <a:pt x="1302" y="69"/>
                      <a:pt x="1299" y="65"/>
                    </a:cubicBezTo>
                    <a:cubicBezTo>
                      <a:pt x="1297" y="66"/>
                      <a:pt x="1295" y="67"/>
                      <a:pt x="1294" y="68"/>
                    </a:cubicBezTo>
                    <a:cubicBezTo>
                      <a:pt x="1294" y="146"/>
                      <a:pt x="1294" y="223"/>
                      <a:pt x="1294" y="300"/>
                    </a:cubicBezTo>
                    <a:close/>
                    <a:moveTo>
                      <a:pt x="755" y="304"/>
                    </a:moveTo>
                    <a:cubicBezTo>
                      <a:pt x="757" y="302"/>
                      <a:pt x="760" y="301"/>
                      <a:pt x="762" y="299"/>
                    </a:cubicBezTo>
                    <a:cubicBezTo>
                      <a:pt x="762" y="226"/>
                      <a:pt x="762" y="152"/>
                      <a:pt x="762" y="78"/>
                    </a:cubicBezTo>
                    <a:cubicBezTo>
                      <a:pt x="762" y="74"/>
                      <a:pt x="758" y="70"/>
                      <a:pt x="755" y="66"/>
                    </a:cubicBezTo>
                    <a:cubicBezTo>
                      <a:pt x="752" y="70"/>
                      <a:pt x="747" y="75"/>
                      <a:pt x="747" y="79"/>
                    </a:cubicBezTo>
                    <a:cubicBezTo>
                      <a:pt x="746" y="149"/>
                      <a:pt x="746" y="219"/>
                      <a:pt x="747" y="290"/>
                    </a:cubicBezTo>
                    <a:cubicBezTo>
                      <a:pt x="747" y="295"/>
                      <a:pt x="752" y="299"/>
                      <a:pt x="755" y="304"/>
                    </a:cubicBezTo>
                    <a:close/>
                    <a:moveTo>
                      <a:pt x="1007" y="35"/>
                    </a:moveTo>
                    <a:cubicBezTo>
                      <a:pt x="935" y="35"/>
                      <a:pt x="867" y="35"/>
                      <a:pt x="796" y="35"/>
                    </a:cubicBezTo>
                    <a:cubicBezTo>
                      <a:pt x="808" y="49"/>
                      <a:pt x="994" y="49"/>
                      <a:pt x="1007" y="35"/>
                    </a:cubicBezTo>
                    <a:close/>
                    <a:moveTo>
                      <a:pt x="1054" y="35"/>
                    </a:moveTo>
                    <a:cubicBezTo>
                      <a:pt x="1053" y="37"/>
                      <a:pt x="1053" y="39"/>
                      <a:pt x="1052" y="41"/>
                    </a:cubicBezTo>
                    <a:cubicBezTo>
                      <a:pt x="1056" y="42"/>
                      <a:pt x="1060" y="45"/>
                      <a:pt x="1064" y="45"/>
                    </a:cubicBezTo>
                    <a:cubicBezTo>
                      <a:pt x="1125" y="46"/>
                      <a:pt x="1187" y="46"/>
                      <a:pt x="1249" y="45"/>
                    </a:cubicBezTo>
                    <a:cubicBezTo>
                      <a:pt x="1253" y="45"/>
                      <a:pt x="1257" y="41"/>
                      <a:pt x="1262" y="39"/>
                    </a:cubicBezTo>
                    <a:cubicBezTo>
                      <a:pt x="1261" y="38"/>
                      <a:pt x="1260" y="36"/>
                      <a:pt x="1260" y="35"/>
                    </a:cubicBezTo>
                    <a:cubicBezTo>
                      <a:pt x="1191" y="35"/>
                      <a:pt x="1123" y="35"/>
                      <a:pt x="1054" y="35"/>
                    </a:cubicBezTo>
                    <a:close/>
                    <a:moveTo>
                      <a:pt x="1514" y="40"/>
                    </a:moveTo>
                    <a:cubicBezTo>
                      <a:pt x="1513" y="38"/>
                      <a:pt x="1513" y="37"/>
                      <a:pt x="1512" y="36"/>
                    </a:cubicBezTo>
                    <a:cubicBezTo>
                      <a:pt x="1455" y="36"/>
                      <a:pt x="1399" y="36"/>
                      <a:pt x="1342" y="36"/>
                    </a:cubicBezTo>
                    <a:cubicBezTo>
                      <a:pt x="1341" y="38"/>
                      <a:pt x="1341" y="40"/>
                      <a:pt x="1341" y="42"/>
                    </a:cubicBezTo>
                    <a:cubicBezTo>
                      <a:pt x="1346" y="43"/>
                      <a:pt x="1350" y="45"/>
                      <a:pt x="1355" y="45"/>
                    </a:cubicBezTo>
                    <a:cubicBezTo>
                      <a:pt x="1403" y="46"/>
                      <a:pt x="1451" y="46"/>
                      <a:pt x="1499" y="45"/>
                    </a:cubicBezTo>
                    <a:cubicBezTo>
                      <a:pt x="1504" y="45"/>
                      <a:pt x="1509" y="42"/>
                      <a:pt x="1514" y="40"/>
                    </a:cubicBezTo>
                    <a:close/>
                    <a:moveTo>
                      <a:pt x="548" y="35"/>
                    </a:moveTo>
                    <a:cubicBezTo>
                      <a:pt x="558" y="49"/>
                      <a:pt x="705" y="50"/>
                      <a:pt x="717" y="35"/>
                    </a:cubicBezTo>
                    <a:cubicBezTo>
                      <a:pt x="660" y="35"/>
                      <a:pt x="605" y="35"/>
                      <a:pt x="548" y="35"/>
                    </a:cubicBezTo>
                    <a:close/>
                    <a:moveTo>
                      <a:pt x="138" y="118"/>
                    </a:moveTo>
                    <a:cubicBezTo>
                      <a:pt x="159" y="118"/>
                      <a:pt x="178" y="118"/>
                      <a:pt x="198" y="118"/>
                    </a:cubicBezTo>
                    <a:cubicBezTo>
                      <a:pt x="198" y="109"/>
                      <a:pt x="198" y="102"/>
                      <a:pt x="198" y="94"/>
                    </a:cubicBezTo>
                    <a:cubicBezTo>
                      <a:pt x="177" y="94"/>
                      <a:pt x="158" y="94"/>
                      <a:pt x="138" y="94"/>
                    </a:cubicBezTo>
                    <a:cubicBezTo>
                      <a:pt x="138" y="103"/>
                      <a:pt x="138" y="110"/>
                      <a:pt x="138" y="118"/>
                    </a:cubicBezTo>
                    <a:close/>
                    <a:moveTo>
                      <a:pt x="1684" y="94"/>
                    </a:moveTo>
                    <a:cubicBezTo>
                      <a:pt x="1663" y="94"/>
                      <a:pt x="1644" y="94"/>
                      <a:pt x="1625" y="94"/>
                    </a:cubicBezTo>
                    <a:cubicBezTo>
                      <a:pt x="1625" y="103"/>
                      <a:pt x="1625" y="111"/>
                      <a:pt x="1625" y="118"/>
                    </a:cubicBezTo>
                    <a:cubicBezTo>
                      <a:pt x="1645" y="118"/>
                      <a:pt x="1664" y="118"/>
                      <a:pt x="1684" y="118"/>
                    </a:cubicBezTo>
                    <a:cubicBezTo>
                      <a:pt x="1684" y="110"/>
                      <a:pt x="1684" y="103"/>
                      <a:pt x="1684" y="94"/>
                    </a:cubicBezTo>
                    <a:close/>
                    <a:moveTo>
                      <a:pt x="311" y="94"/>
                    </a:moveTo>
                    <a:cubicBezTo>
                      <a:pt x="290" y="94"/>
                      <a:pt x="270" y="94"/>
                      <a:pt x="251" y="94"/>
                    </a:cubicBezTo>
                    <a:cubicBezTo>
                      <a:pt x="251" y="103"/>
                      <a:pt x="251" y="111"/>
                      <a:pt x="251" y="118"/>
                    </a:cubicBezTo>
                    <a:cubicBezTo>
                      <a:pt x="272" y="118"/>
                      <a:pt x="291" y="118"/>
                      <a:pt x="311" y="118"/>
                    </a:cubicBezTo>
                    <a:cubicBezTo>
                      <a:pt x="311" y="109"/>
                      <a:pt x="311" y="103"/>
                      <a:pt x="311" y="94"/>
                    </a:cubicBezTo>
                    <a:close/>
                    <a:moveTo>
                      <a:pt x="1736" y="118"/>
                    </a:moveTo>
                    <a:cubicBezTo>
                      <a:pt x="1757" y="118"/>
                      <a:pt x="1777" y="118"/>
                      <a:pt x="1796" y="118"/>
                    </a:cubicBezTo>
                    <a:cubicBezTo>
                      <a:pt x="1796" y="109"/>
                      <a:pt x="1796" y="102"/>
                      <a:pt x="1796" y="94"/>
                    </a:cubicBezTo>
                    <a:cubicBezTo>
                      <a:pt x="1776" y="94"/>
                      <a:pt x="1756" y="94"/>
                      <a:pt x="1736" y="94"/>
                    </a:cubicBezTo>
                    <a:cubicBezTo>
                      <a:pt x="1736" y="102"/>
                      <a:pt x="1736" y="109"/>
                      <a:pt x="1736" y="118"/>
                    </a:cubicBezTo>
                    <a:close/>
                    <a:moveTo>
                      <a:pt x="1848" y="118"/>
                    </a:moveTo>
                    <a:cubicBezTo>
                      <a:pt x="1868" y="118"/>
                      <a:pt x="1888" y="118"/>
                      <a:pt x="1908" y="118"/>
                    </a:cubicBezTo>
                    <a:cubicBezTo>
                      <a:pt x="1908" y="109"/>
                      <a:pt x="1908" y="102"/>
                      <a:pt x="1908" y="94"/>
                    </a:cubicBezTo>
                    <a:cubicBezTo>
                      <a:pt x="1887" y="94"/>
                      <a:pt x="1868" y="94"/>
                      <a:pt x="1848" y="94"/>
                    </a:cubicBezTo>
                    <a:cubicBezTo>
                      <a:pt x="1848" y="103"/>
                      <a:pt x="1848" y="110"/>
                      <a:pt x="1848" y="118"/>
                    </a:cubicBezTo>
                    <a:close/>
                    <a:moveTo>
                      <a:pt x="422" y="95"/>
                    </a:moveTo>
                    <a:cubicBezTo>
                      <a:pt x="401" y="95"/>
                      <a:pt x="381" y="95"/>
                      <a:pt x="362" y="95"/>
                    </a:cubicBezTo>
                    <a:cubicBezTo>
                      <a:pt x="362" y="103"/>
                      <a:pt x="362" y="110"/>
                      <a:pt x="362" y="118"/>
                    </a:cubicBezTo>
                    <a:cubicBezTo>
                      <a:pt x="383" y="118"/>
                      <a:pt x="402" y="118"/>
                      <a:pt x="422" y="118"/>
                    </a:cubicBezTo>
                    <a:cubicBezTo>
                      <a:pt x="422" y="110"/>
                      <a:pt x="422" y="103"/>
                      <a:pt x="422" y="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Freeform 51">
                <a:extLst>
                  <a:ext uri="{FF2B5EF4-FFF2-40B4-BE49-F238E27FC236}">
                    <a16:creationId xmlns:a16="http://schemas.microsoft.com/office/drawing/2014/main" id="{079FACDD-5A07-2348-B295-B33877EBB573}"/>
                  </a:ext>
                </a:extLst>
              </p:cNvPr>
              <p:cNvSpPr>
                <a:spLocks noEditPoints="1"/>
              </p:cNvSpPr>
              <p:nvPr/>
            </p:nvSpPr>
            <p:spPr bwMode="auto">
              <a:xfrm>
                <a:off x="5554874" y="2951463"/>
                <a:ext cx="1080787" cy="148539"/>
              </a:xfrm>
              <a:custGeom>
                <a:avLst/>
                <a:gdLst>
                  <a:gd name="T0" fmla="*/ 0 w 2219"/>
                  <a:gd name="T1" fmla="*/ 96 h 305"/>
                  <a:gd name="T2" fmla="*/ 88 w 2219"/>
                  <a:gd name="T3" fmla="*/ 160 h 305"/>
                  <a:gd name="T4" fmla="*/ 289 w 2219"/>
                  <a:gd name="T5" fmla="*/ 117 h 305"/>
                  <a:gd name="T6" fmla="*/ 349 w 2219"/>
                  <a:gd name="T7" fmla="*/ 8 h 305"/>
                  <a:gd name="T8" fmla="*/ 419 w 2219"/>
                  <a:gd name="T9" fmla="*/ 121 h 305"/>
                  <a:gd name="T10" fmla="*/ 521 w 2219"/>
                  <a:gd name="T11" fmla="*/ 187 h 305"/>
                  <a:gd name="T12" fmla="*/ 588 w 2219"/>
                  <a:gd name="T13" fmla="*/ 174 h 305"/>
                  <a:gd name="T14" fmla="*/ 666 w 2219"/>
                  <a:gd name="T15" fmla="*/ 127 h 305"/>
                  <a:gd name="T16" fmla="*/ 664 w 2219"/>
                  <a:gd name="T17" fmla="*/ 121 h 305"/>
                  <a:gd name="T18" fmla="*/ 428 w 2219"/>
                  <a:gd name="T19" fmla="*/ 121 h 305"/>
                  <a:gd name="T20" fmla="*/ 427 w 2219"/>
                  <a:gd name="T21" fmla="*/ 99 h 305"/>
                  <a:gd name="T22" fmla="*/ 1790 w 2219"/>
                  <a:gd name="T23" fmla="*/ 99 h 305"/>
                  <a:gd name="T24" fmla="*/ 1775 w 2219"/>
                  <a:gd name="T25" fmla="*/ 121 h 305"/>
                  <a:gd name="T26" fmla="*/ 1567 w 2219"/>
                  <a:gd name="T27" fmla="*/ 121 h 305"/>
                  <a:gd name="T28" fmla="*/ 1545 w 2219"/>
                  <a:gd name="T29" fmla="*/ 121 h 305"/>
                  <a:gd name="T30" fmla="*/ 1785 w 2219"/>
                  <a:gd name="T31" fmla="*/ 132 h 305"/>
                  <a:gd name="T32" fmla="*/ 1855 w 2219"/>
                  <a:gd name="T33" fmla="*/ 19 h 305"/>
                  <a:gd name="T34" fmla="*/ 1865 w 2219"/>
                  <a:gd name="T35" fmla="*/ 0 h 305"/>
                  <a:gd name="T36" fmla="*/ 1884 w 2219"/>
                  <a:gd name="T37" fmla="*/ 45 h 305"/>
                  <a:gd name="T38" fmla="*/ 1947 w 2219"/>
                  <a:gd name="T39" fmla="*/ 141 h 305"/>
                  <a:gd name="T40" fmla="*/ 2096 w 2219"/>
                  <a:gd name="T41" fmla="*/ 174 h 305"/>
                  <a:gd name="T42" fmla="*/ 2189 w 2219"/>
                  <a:gd name="T43" fmla="*/ 118 h 305"/>
                  <a:gd name="T44" fmla="*/ 2219 w 2219"/>
                  <a:gd name="T45" fmla="*/ 92 h 305"/>
                  <a:gd name="T46" fmla="*/ 2161 w 2219"/>
                  <a:gd name="T47" fmla="*/ 217 h 305"/>
                  <a:gd name="T48" fmla="*/ 2125 w 2219"/>
                  <a:gd name="T49" fmla="*/ 254 h 305"/>
                  <a:gd name="T50" fmla="*/ 1992 w 2219"/>
                  <a:gd name="T51" fmla="*/ 305 h 305"/>
                  <a:gd name="T52" fmla="*/ 183 w 2219"/>
                  <a:gd name="T53" fmla="*/ 305 h 305"/>
                  <a:gd name="T54" fmla="*/ 108 w 2219"/>
                  <a:gd name="T55" fmla="*/ 277 h 305"/>
                  <a:gd name="T56" fmla="*/ 0 w 2219"/>
                  <a:gd name="T57" fmla="*/ 96 h 305"/>
                  <a:gd name="T58" fmla="*/ 1515 w 2219"/>
                  <a:gd name="T59" fmla="*/ 269 h 305"/>
                  <a:gd name="T60" fmla="*/ 1515 w 2219"/>
                  <a:gd name="T61" fmla="*/ 175 h 305"/>
                  <a:gd name="T62" fmla="*/ 1525 w 2219"/>
                  <a:gd name="T63" fmla="*/ 149 h 305"/>
                  <a:gd name="T64" fmla="*/ 1480 w 2219"/>
                  <a:gd name="T65" fmla="*/ 121 h 305"/>
                  <a:gd name="T66" fmla="*/ 715 w 2219"/>
                  <a:gd name="T67" fmla="*/ 121 h 305"/>
                  <a:gd name="T68" fmla="*/ 684 w 2219"/>
                  <a:gd name="T69" fmla="*/ 157 h 305"/>
                  <a:gd name="T70" fmla="*/ 699 w 2219"/>
                  <a:gd name="T71" fmla="*/ 160 h 305"/>
                  <a:gd name="T72" fmla="*/ 699 w 2219"/>
                  <a:gd name="T73" fmla="*/ 269 h 305"/>
                  <a:gd name="T74" fmla="*/ 679 w 2219"/>
                  <a:gd name="T75" fmla="*/ 269 h 305"/>
                  <a:gd name="T76" fmla="*/ 679 w 2219"/>
                  <a:gd name="T77" fmla="*/ 168 h 305"/>
                  <a:gd name="T78" fmla="*/ 657 w 2219"/>
                  <a:gd name="T79" fmla="*/ 268 h 305"/>
                  <a:gd name="T80" fmla="*/ 637 w 2219"/>
                  <a:gd name="T81" fmla="*/ 268 h 305"/>
                  <a:gd name="T82" fmla="*/ 637 w 2219"/>
                  <a:gd name="T83" fmla="*/ 231 h 305"/>
                  <a:gd name="T84" fmla="*/ 633 w 2219"/>
                  <a:gd name="T85" fmla="*/ 230 h 305"/>
                  <a:gd name="T86" fmla="*/ 603 w 2219"/>
                  <a:gd name="T87" fmla="*/ 276 h 305"/>
                  <a:gd name="T88" fmla="*/ 1616 w 2219"/>
                  <a:gd name="T89" fmla="*/ 276 h 305"/>
                  <a:gd name="T90" fmla="*/ 1581 w 2219"/>
                  <a:gd name="T91" fmla="*/ 232 h 305"/>
                  <a:gd name="T92" fmla="*/ 1576 w 2219"/>
                  <a:gd name="T93" fmla="*/ 234 h 305"/>
                  <a:gd name="T94" fmla="*/ 1576 w 2219"/>
                  <a:gd name="T95" fmla="*/ 269 h 305"/>
                  <a:gd name="T96" fmla="*/ 1558 w 2219"/>
                  <a:gd name="T97" fmla="*/ 269 h 305"/>
                  <a:gd name="T98" fmla="*/ 1535 w 2219"/>
                  <a:gd name="T99" fmla="*/ 175 h 305"/>
                  <a:gd name="T100" fmla="*/ 1535 w 2219"/>
                  <a:gd name="T101" fmla="*/ 269 h 305"/>
                  <a:gd name="T102" fmla="*/ 1515 w 2219"/>
                  <a:gd name="T103" fmla="*/ 269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219" h="305">
                    <a:moveTo>
                      <a:pt x="0" y="96"/>
                    </a:moveTo>
                    <a:cubicBezTo>
                      <a:pt x="30" y="118"/>
                      <a:pt x="58" y="142"/>
                      <a:pt x="88" y="160"/>
                    </a:cubicBezTo>
                    <a:cubicBezTo>
                      <a:pt x="167" y="205"/>
                      <a:pt x="236" y="191"/>
                      <a:pt x="289" y="117"/>
                    </a:cubicBezTo>
                    <a:cubicBezTo>
                      <a:pt x="314" y="82"/>
                      <a:pt x="331" y="42"/>
                      <a:pt x="349" y="8"/>
                    </a:cubicBezTo>
                    <a:cubicBezTo>
                      <a:pt x="371" y="43"/>
                      <a:pt x="393" y="83"/>
                      <a:pt x="419" y="121"/>
                    </a:cubicBezTo>
                    <a:cubicBezTo>
                      <a:pt x="444" y="156"/>
                      <a:pt x="476" y="185"/>
                      <a:pt x="521" y="187"/>
                    </a:cubicBezTo>
                    <a:cubicBezTo>
                      <a:pt x="544" y="188"/>
                      <a:pt x="568" y="183"/>
                      <a:pt x="588" y="174"/>
                    </a:cubicBezTo>
                    <a:cubicBezTo>
                      <a:pt x="616" y="162"/>
                      <a:pt x="640" y="143"/>
                      <a:pt x="666" y="127"/>
                    </a:cubicBezTo>
                    <a:cubicBezTo>
                      <a:pt x="665" y="125"/>
                      <a:pt x="664" y="123"/>
                      <a:pt x="664" y="121"/>
                    </a:cubicBezTo>
                    <a:cubicBezTo>
                      <a:pt x="586" y="121"/>
                      <a:pt x="508" y="121"/>
                      <a:pt x="428" y="121"/>
                    </a:cubicBezTo>
                    <a:cubicBezTo>
                      <a:pt x="428" y="113"/>
                      <a:pt x="428" y="108"/>
                      <a:pt x="427" y="99"/>
                    </a:cubicBezTo>
                    <a:cubicBezTo>
                      <a:pt x="882" y="99"/>
                      <a:pt x="1337" y="99"/>
                      <a:pt x="1790" y="99"/>
                    </a:cubicBezTo>
                    <a:cubicBezTo>
                      <a:pt x="1796" y="115"/>
                      <a:pt x="1791" y="121"/>
                      <a:pt x="1775" y="121"/>
                    </a:cubicBezTo>
                    <a:cubicBezTo>
                      <a:pt x="1706" y="121"/>
                      <a:pt x="1637" y="121"/>
                      <a:pt x="1567" y="121"/>
                    </a:cubicBezTo>
                    <a:cubicBezTo>
                      <a:pt x="1560" y="121"/>
                      <a:pt x="1553" y="121"/>
                      <a:pt x="1545" y="121"/>
                    </a:cubicBezTo>
                    <a:cubicBezTo>
                      <a:pt x="1609" y="207"/>
                      <a:pt x="1718" y="213"/>
                      <a:pt x="1785" y="132"/>
                    </a:cubicBezTo>
                    <a:cubicBezTo>
                      <a:pt x="1813" y="98"/>
                      <a:pt x="1832" y="57"/>
                      <a:pt x="1855" y="19"/>
                    </a:cubicBezTo>
                    <a:cubicBezTo>
                      <a:pt x="1858" y="14"/>
                      <a:pt x="1861" y="9"/>
                      <a:pt x="1865" y="0"/>
                    </a:cubicBezTo>
                    <a:cubicBezTo>
                      <a:pt x="1872" y="17"/>
                      <a:pt x="1876" y="32"/>
                      <a:pt x="1884" y="45"/>
                    </a:cubicBezTo>
                    <a:cubicBezTo>
                      <a:pt x="1904" y="78"/>
                      <a:pt x="1922" y="113"/>
                      <a:pt x="1947" y="141"/>
                    </a:cubicBezTo>
                    <a:cubicBezTo>
                      <a:pt x="1987" y="186"/>
                      <a:pt x="2040" y="198"/>
                      <a:pt x="2096" y="174"/>
                    </a:cubicBezTo>
                    <a:cubicBezTo>
                      <a:pt x="2129" y="160"/>
                      <a:pt x="2159" y="138"/>
                      <a:pt x="2189" y="118"/>
                    </a:cubicBezTo>
                    <a:cubicBezTo>
                      <a:pt x="2199" y="112"/>
                      <a:pt x="2207" y="102"/>
                      <a:pt x="2219" y="92"/>
                    </a:cubicBezTo>
                    <a:cubicBezTo>
                      <a:pt x="2211" y="142"/>
                      <a:pt x="2191" y="182"/>
                      <a:pt x="2161" y="217"/>
                    </a:cubicBezTo>
                    <a:cubicBezTo>
                      <a:pt x="2150" y="230"/>
                      <a:pt x="2137" y="242"/>
                      <a:pt x="2125" y="254"/>
                    </a:cubicBezTo>
                    <a:cubicBezTo>
                      <a:pt x="2088" y="289"/>
                      <a:pt x="2047" y="305"/>
                      <a:pt x="1992" y="305"/>
                    </a:cubicBezTo>
                    <a:cubicBezTo>
                      <a:pt x="1389" y="303"/>
                      <a:pt x="786" y="303"/>
                      <a:pt x="183" y="305"/>
                    </a:cubicBezTo>
                    <a:cubicBezTo>
                      <a:pt x="150" y="305"/>
                      <a:pt x="130" y="294"/>
                      <a:pt x="108" y="277"/>
                    </a:cubicBezTo>
                    <a:cubicBezTo>
                      <a:pt x="50" y="229"/>
                      <a:pt x="13" y="170"/>
                      <a:pt x="0" y="96"/>
                    </a:cubicBezTo>
                    <a:close/>
                    <a:moveTo>
                      <a:pt x="1515" y="269"/>
                    </a:moveTo>
                    <a:cubicBezTo>
                      <a:pt x="1515" y="237"/>
                      <a:pt x="1514" y="206"/>
                      <a:pt x="1515" y="175"/>
                    </a:cubicBezTo>
                    <a:cubicBezTo>
                      <a:pt x="1515" y="168"/>
                      <a:pt x="1521" y="160"/>
                      <a:pt x="1525" y="149"/>
                    </a:cubicBezTo>
                    <a:cubicBezTo>
                      <a:pt x="1515" y="121"/>
                      <a:pt x="1515" y="121"/>
                      <a:pt x="1480" y="121"/>
                    </a:cubicBezTo>
                    <a:cubicBezTo>
                      <a:pt x="1225" y="121"/>
                      <a:pt x="970" y="121"/>
                      <a:pt x="715" y="121"/>
                    </a:cubicBezTo>
                    <a:cubicBezTo>
                      <a:pt x="697" y="121"/>
                      <a:pt x="682" y="138"/>
                      <a:pt x="684" y="157"/>
                    </a:cubicBezTo>
                    <a:cubicBezTo>
                      <a:pt x="689" y="158"/>
                      <a:pt x="694" y="159"/>
                      <a:pt x="699" y="160"/>
                    </a:cubicBezTo>
                    <a:cubicBezTo>
                      <a:pt x="699" y="197"/>
                      <a:pt x="699" y="232"/>
                      <a:pt x="699" y="269"/>
                    </a:cubicBezTo>
                    <a:cubicBezTo>
                      <a:pt x="692" y="269"/>
                      <a:pt x="686" y="269"/>
                      <a:pt x="679" y="269"/>
                    </a:cubicBezTo>
                    <a:cubicBezTo>
                      <a:pt x="679" y="235"/>
                      <a:pt x="679" y="203"/>
                      <a:pt x="679" y="168"/>
                    </a:cubicBezTo>
                    <a:cubicBezTo>
                      <a:pt x="647" y="198"/>
                      <a:pt x="664" y="235"/>
                      <a:pt x="657" y="268"/>
                    </a:cubicBezTo>
                    <a:cubicBezTo>
                      <a:pt x="651" y="268"/>
                      <a:pt x="645" y="268"/>
                      <a:pt x="637" y="268"/>
                    </a:cubicBezTo>
                    <a:cubicBezTo>
                      <a:pt x="637" y="255"/>
                      <a:pt x="637" y="243"/>
                      <a:pt x="637" y="231"/>
                    </a:cubicBezTo>
                    <a:cubicBezTo>
                      <a:pt x="636" y="231"/>
                      <a:pt x="635" y="230"/>
                      <a:pt x="633" y="230"/>
                    </a:cubicBezTo>
                    <a:cubicBezTo>
                      <a:pt x="624" y="245"/>
                      <a:pt x="614" y="260"/>
                      <a:pt x="603" y="276"/>
                    </a:cubicBezTo>
                    <a:cubicBezTo>
                      <a:pt x="942" y="276"/>
                      <a:pt x="1277" y="276"/>
                      <a:pt x="1616" y="276"/>
                    </a:cubicBezTo>
                    <a:cubicBezTo>
                      <a:pt x="1603" y="260"/>
                      <a:pt x="1592" y="246"/>
                      <a:pt x="1581" y="232"/>
                    </a:cubicBezTo>
                    <a:cubicBezTo>
                      <a:pt x="1579" y="233"/>
                      <a:pt x="1578" y="234"/>
                      <a:pt x="1576" y="234"/>
                    </a:cubicBezTo>
                    <a:cubicBezTo>
                      <a:pt x="1576" y="245"/>
                      <a:pt x="1576" y="257"/>
                      <a:pt x="1576" y="269"/>
                    </a:cubicBezTo>
                    <a:cubicBezTo>
                      <a:pt x="1569" y="269"/>
                      <a:pt x="1564" y="269"/>
                      <a:pt x="1558" y="269"/>
                    </a:cubicBezTo>
                    <a:cubicBezTo>
                      <a:pt x="1550" y="238"/>
                      <a:pt x="1568" y="202"/>
                      <a:pt x="1535" y="175"/>
                    </a:cubicBezTo>
                    <a:cubicBezTo>
                      <a:pt x="1535" y="208"/>
                      <a:pt x="1535" y="238"/>
                      <a:pt x="1535" y="269"/>
                    </a:cubicBezTo>
                    <a:cubicBezTo>
                      <a:pt x="1528" y="269"/>
                      <a:pt x="1523" y="269"/>
                      <a:pt x="1515" y="26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Freeform 52">
                <a:extLst>
                  <a:ext uri="{FF2B5EF4-FFF2-40B4-BE49-F238E27FC236}">
                    <a16:creationId xmlns:a16="http://schemas.microsoft.com/office/drawing/2014/main" id="{8B815964-352B-C345-8AAA-AFA637B4E1CF}"/>
                  </a:ext>
                </a:extLst>
              </p:cNvPr>
              <p:cNvSpPr>
                <a:spLocks/>
              </p:cNvSpPr>
              <p:nvPr/>
            </p:nvSpPr>
            <p:spPr bwMode="auto">
              <a:xfrm>
                <a:off x="5837303" y="2706535"/>
                <a:ext cx="518860" cy="273346"/>
              </a:xfrm>
              <a:custGeom>
                <a:avLst/>
                <a:gdLst>
                  <a:gd name="T0" fmla="*/ 372 w 1065"/>
                  <a:gd name="T1" fmla="*/ 235 h 561"/>
                  <a:gd name="T2" fmla="*/ 412 w 1065"/>
                  <a:gd name="T3" fmla="*/ 264 h 561"/>
                  <a:gd name="T4" fmla="*/ 474 w 1065"/>
                  <a:gd name="T5" fmla="*/ 264 h 561"/>
                  <a:gd name="T6" fmla="*/ 494 w 1065"/>
                  <a:gd name="T7" fmla="*/ 237 h 561"/>
                  <a:gd name="T8" fmla="*/ 486 w 1065"/>
                  <a:gd name="T9" fmla="*/ 134 h 561"/>
                  <a:gd name="T10" fmla="*/ 487 w 1065"/>
                  <a:gd name="T11" fmla="*/ 124 h 561"/>
                  <a:gd name="T12" fmla="*/ 488 w 1065"/>
                  <a:gd name="T13" fmla="*/ 49 h 561"/>
                  <a:gd name="T14" fmla="*/ 495 w 1065"/>
                  <a:gd name="T15" fmla="*/ 27 h 561"/>
                  <a:gd name="T16" fmla="*/ 508 w 1065"/>
                  <a:gd name="T17" fmla="*/ 0 h 561"/>
                  <a:gd name="T18" fmla="*/ 547 w 1065"/>
                  <a:gd name="T19" fmla="*/ 0 h 561"/>
                  <a:gd name="T20" fmla="*/ 560 w 1065"/>
                  <a:gd name="T21" fmla="*/ 34 h 561"/>
                  <a:gd name="T22" fmla="*/ 555 w 1065"/>
                  <a:gd name="T23" fmla="*/ 71 h 561"/>
                  <a:gd name="T24" fmla="*/ 553 w 1065"/>
                  <a:gd name="T25" fmla="*/ 95 h 561"/>
                  <a:gd name="T26" fmla="*/ 559 w 1065"/>
                  <a:gd name="T27" fmla="*/ 221 h 561"/>
                  <a:gd name="T28" fmla="*/ 589 w 1065"/>
                  <a:gd name="T29" fmla="*/ 264 h 561"/>
                  <a:gd name="T30" fmla="*/ 667 w 1065"/>
                  <a:gd name="T31" fmla="*/ 263 h 561"/>
                  <a:gd name="T32" fmla="*/ 684 w 1065"/>
                  <a:gd name="T33" fmla="*/ 255 h 561"/>
                  <a:gd name="T34" fmla="*/ 719 w 1065"/>
                  <a:gd name="T35" fmla="*/ 236 h 561"/>
                  <a:gd name="T36" fmla="*/ 735 w 1065"/>
                  <a:gd name="T37" fmla="*/ 236 h 561"/>
                  <a:gd name="T38" fmla="*/ 735 w 1065"/>
                  <a:gd name="T39" fmla="*/ 287 h 561"/>
                  <a:gd name="T40" fmla="*/ 731 w 1065"/>
                  <a:gd name="T41" fmla="*/ 295 h 561"/>
                  <a:gd name="T42" fmla="*/ 716 w 1065"/>
                  <a:gd name="T43" fmla="*/ 309 h 561"/>
                  <a:gd name="T44" fmla="*/ 716 w 1065"/>
                  <a:gd name="T45" fmla="*/ 369 h 561"/>
                  <a:gd name="T46" fmla="*/ 726 w 1065"/>
                  <a:gd name="T47" fmla="*/ 377 h 561"/>
                  <a:gd name="T48" fmla="*/ 841 w 1065"/>
                  <a:gd name="T49" fmla="*/ 371 h 561"/>
                  <a:gd name="T50" fmla="*/ 890 w 1065"/>
                  <a:gd name="T51" fmla="*/ 331 h 561"/>
                  <a:gd name="T52" fmla="*/ 882 w 1065"/>
                  <a:gd name="T53" fmla="*/ 401 h 561"/>
                  <a:gd name="T54" fmla="*/ 921 w 1065"/>
                  <a:gd name="T55" fmla="*/ 460 h 561"/>
                  <a:gd name="T56" fmla="*/ 1043 w 1065"/>
                  <a:gd name="T57" fmla="*/ 452 h 561"/>
                  <a:gd name="T58" fmla="*/ 1065 w 1065"/>
                  <a:gd name="T59" fmla="*/ 438 h 561"/>
                  <a:gd name="T60" fmla="*/ 998 w 1065"/>
                  <a:gd name="T61" fmla="*/ 529 h 561"/>
                  <a:gd name="T62" fmla="*/ 934 w 1065"/>
                  <a:gd name="T63" fmla="*/ 534 h 561"/>
                  <a:gd name="T64" fmla="*/ 931 w 1065"/>
                  <a:gd name="T65" fmla="*/ 532 h 561"/>
                  <a:gd name="T66" fmla="*/ 771 w 1065"/>
                  <a:gd name="T67" fmla="*/ 488 h 561"/>
                  <a:gd name="T68" fmla="*/ 243 w 1065"/>
                  <a:gd name="T69" fmla="*/ 489 h 561"/>
                  <a:gd name="T70" fmla="*/ 212 w 1065"/>
                  <a:gd name="T71" fmla="*/ 498 h 561"/>
                  <a:gd name="T72" fmla="*/ 144 w 1065"/>
                  <a:gd name="T73" fmla="*/ 541 h 561"/>
                  <a:gd name="T74" fmla="*/ 53 w 1065"/>
                  <a:gd name="T75" fmla="*/ 527 h 561"/>
                  <a:gd name="T76" fmla="*/ 33 w 1065"/>
                  <a:gd name="T77" fmla="*/ 497 h 561"/>
                  <a:gd name="T78" fmla="*/ 0 w 1065"/>
                  <a:gd name="T79" fmla="*/ 437 h 561"/>
                  <a:gd name="T80" fmla="*/ 101 w 1065"/>
                  <a:gd name="T81" fmla="*/ 469 h 561"/>
                  <a:gd name="T82" fmla="*/ 137 w 1065"/>
                  <a:gd name="T83" fmla="*/ 464 h 561"/>
                  <a:gd name="T84" fmla="*/ 175 w 1065"/>
                  <a:gd name="T85" fmla="*/ 417 h 561"/>
                  <a:gd name="T86" fmla="*/ 175 w 1065"/>
                  <a:gd name="T87" fmla="*/ 328 h 561"/>
                  <a:gd name="T88" fmla="*/ 189 w 1065"/>
                  <a:gd name="T89" fmla="*/ 341 h 561"/>
                  <a:gd name="T90" fmla="*/ 247 w 1065"/>
                  <a:gd name="T91" fmla="*/ 384 h 561"/>
                  <a:gd name="T92" fmla="*/ 338 w 1065"/>
                  <a:gd name="T93" fmla="*/ 368 h 561"/>
                  <a:gd name="T94" fmla="*/ 342 w 1065"/>
                  <a:gd name="T95" fmla="*/ 358 h 561"/>
                  <a:gd name="T96" fmla="*/ 339 w 1065"/>
                  <a:gd name="T97" fmla="*/ 312 h 561"/>
                  <a:gd name="T98" fmla="*/ 338 w 1065"/>
                  <a:gd name="T99" fmla="*/ 306 h 561"/>
                  <a:gd name="T100" fmla="*/ 318 w 1065"/>
                  <a:gd name="T101" fmla="*/ 235 h 561"/>
                  <a:gd name="T102" fmla="*/ 372 w 1065"/>
                  <a:gd name="T103" fmla="*/ 235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065" h="561">
                    <a:moveTo>
                      <a:pt x="372" y="235"/>
                    </a:moveTo>
                    <a:cubicBezTo>
                      <a:pt x="374" y="260"/>
                      <a:pt x="389" y="266"/>
                      <a:pt x="412" y="264"/>
                    </a:cubicBezTo>
                    <a:cubicBezTo>
                      <a:pt x="432" y="262"/>
                      <a:pt x="453" y="264"/>
                      <a:pt x="474" y="264"/>
                    </a:cubicBezTo>
                    <a:cubicBezTo>
                      <a:pt x="492" y="263"/>
                      <a:pt x="496" y="255"/>
                      <a:pt x="494" y="237"/>
                    </a:cubicBezTo>
                    <a:cubicBezTo>
                      <a:pt x="489" y="202"/>
                      <a:pt x="488" y="168"/>
                      <a:pt x="486" y="134"/>
                    </a:cubicBezTo>
                    <a:cubicBezTo>
                      <a:pt x="485" y="130"/>
                      <a:pt x="485" y="127"/>
                      <a:pt x="487" y="124"/>
                    </a:cubicBezTo>
                    <a:cubicBezTo>
                      <a:pt x="497" y="99"/>
                      <a:pt x="506" y="75"/>
                      <a:pt x="488" y="49"/>
                    </a:cubicBezTo>
                    <a:cubicBezTo>
                      <a:pt x="485" y="45"/>
                      <a:pt x="492" y="35"/>
                      <a:pt x="495" y="27"/>
                    </a:cubicBezTo>
                    <a:cubicBezTo>
                      <a:pt x="499" y="19"/>
                      <a:pt x="503" y="11"/>
                      <a:pt x="508" y="0"/>
                    </a:cubicBezTo>
                    <a:cubicBezTo>
                      <a:pt x="520" y="0"/>
                      <a:pt x="534" y="0"/>
                      <a:pt x="547" y="0"/>
                    </a:cubicBezTo>
                    <a:cubicBezTo>
                      <a:pt x="551" y="12"/>
                      <a:pt x="555" y="23"/>
                      <a:pt x="560" y="34"/>
                    </a:cubicBezTo>
                    <a:cubicBezTo>
                      <a:pt x="566" y="48"/>
                      <a:pt x="566" y="60"/>
                      <a:pt x="555" y="71"/>
                    </a:cubicBezTo>
                    <a:cubicBezTo>
                      <a:pt x="546" y="79"/>
                      <a:pt x="548" y="86"/>
                      <a:pt x="553" y="95"/>
                    </a:cubicBezTo>
                    <a:cubicBezTo>
                      <a:pt x="575" y="136"/>
                      <a:pt x="572" y="179"/>
                      <a:pt x="559" y="221"/>
                    </a:cubicBezTo>
                    <a:cubicBezTo>
                      <a:pt x="550" y="252"/>
                      <a:pt x="556" y="264"/>
                      <a:pt x="589" y="264"/>
                    </a:cubicBezTo>
                    <a:cubicBezTo>
                      <a:pt x="615" y="264"/>
                      <a:pt x="641" y="264"/>
                      <a:pt x="667" y="263"/>
                    </a:cubicBezTo>
                    <a:cubicBezTo>
                      <a:pt x="673" y="263"/>
                      <a:pt x="684" y="259"/>
                      <a:pt x="684" y="255"/>
                    </a:cubicBezTo>
                    <a:cubicBezTo>
                      <a:pt x="689" y="234"/>
                      <a:pt x="704" y="236"/>
                      <a:pt x="719" y="236"/>
                    </a:cubicBezTo>
                    <a:cubicBezTo>
                      <a:pt x="724" y="236"/>
                      <a:pt x="729" y="236"/>
                      <a:pt x="735" y="236"/>
                    </a:cubicBezTo>
                    <a:cubicBezTo>
                      <a:pt x="735" y="254"/>
                      <a:pt x="736" y="270"/>
                      <a:pt x="735" y="287"/>
                    </a:cubicBezTo>
                    <a:cubicBezTo>
                      <a:pt x="735" y="289"/>
                      <a:pt x="733" y="292"/>
                      <a:pt x="731" y="295"/>
                    </a:cubicBezTo>
                    <a:cubicBezTo>
                      <a:pt x="726" y="300"/>
                      <a:pt x="716" y="304"/>
                      <a:pt x="716" y="309"/>
                    </a:cubicBezTo>
                    <a:cubicBezTo>
                      <a:pt x="714" y="329"/>
                      <a:pt x="715" y="349"/>
                      <a:pt x="716" y="369"/>
                    </a:cubicBezTo>
                    <a:cubicBezTo>
                      <a:pt x="716" y="372"/>
                      <a:pt x="722" y="375"/>
                      <a:pt x="726" y="377"/>
                    </a:cubicBezTo>
                    <a:cubicBezTo>
                      <a:pt x="765" y="397"/>
                      <a:pt x="804" y="398"/>
                      <a:pt x="841" y="371"/>
                    </a:cubicBezTo>
                    <a:cubicBezTo>
                      <a:pt x="857" y="358"/>
                      <a:pt x="873" y="345"/>
                      <a:pt x="890" y="331"/>
                    </a:cubicBezTo>
                    <a:cubicBezTo>
                      <a:pt x="887" y="356"/>
                      <a:pt x="884" y="378"/>
                      <a:pt x="882" y="401"/>
                    </a:cubicBezTo>
                    <a:cubicBezTo>
                      <a:pt x="880" y="434"/>
                      <a:pt x="890" y="448"/>
                      <a:pt x="921" y="460"/>
                    </a:cubicBezTo>
                    <a:cubicBezTo>
                      <a:pt x="963" y="477"/>
                      <a:pt x="1004" y="478"/>
                      <a:pt x="1043" y="452"/>
                    </a:cubicBezTo>
                    <a:cubicBezTo>
                      <a:pt x="1048" y="448"/>
                      <a:pt x="1054" y="445"/>
                      <a:pt x="1065" y="438"/>
                    </a:cubicBezTo>
                    <a:cubicBezTo>
                      <a:pt x="1044" y="475"/>
                      <a:pt x="1027" y="507"/>
                      <a:pt x="998" y="529"/>
                    </a:cubicBezTo>
                    <a:cubicBezTo>
                      <a:pt x="978" y="545"/>
                      <a:pt x="957" y="545"/>
                      <a:pt x="934" y="534"/>
                    </a:cubicBezTo>
                    <a:cubicBezTo>
                      <a:pt x="933" y="533"/>
                      <a:pt x="932" y="533"/>
                      <a:pt x="931" y="532"/>
                    </a:cubicBezTo>
                    <a:cubicBezTo>
                      <a:pt x="884" y="492"/>
                      <a:pt x="830" y="487"/>
                      <a:pt x="771" y="488"/>
                    </a:cubicBezTo>
                    <a:cubicBezTo>
                      <a:pt x="595" y="491"/>
                      <a:pt x="419" y="489"/>
                      <a:pt x="243" y="489"/>
                    </a:cubicBezTo>
                    <a:cubicBezTo>
                      <a:pt x="233" y="489"/>
                      <a:pt x="221" y="493"/>
                      <a:pt x="212" y="498"/>
                    </a:cubicBezTo>
                    <a:cubicBezTo>
                      <a:pt x="189" y="512"/>
                      <a:pt x="167" y="527"/>
                      <a:pt x="144" y="541"/>
                    </a:cubicBezTo>
                    <a:cubicBezTo>
                      <a:pt x="112" y="561"/>
                      <a:pt x="77" y="556"/>
                      <a:pt x="53" y="527"/>
                    </a:cubicBezTo>
                    <a:cubicBezTo>
                      <a:pt x="46" y="517"/>
                      <a:pt x="39" y="507"/>
                      <a:pt x="33" y="497"/>
                    </a:cubicBezTo>
                    <a:cubicBezTo>
                      <a:pt x="23" y="479"/>
                      <a:pt x="13" y="460"/>
                      <a:pt x="0" y="437"/>
                    </a:cubicBezTo>
                    <a:cubicBezTo>
                      <a:pt x="35" y="457"/>
                      <a:pt x="65" y="474"/>
                      <a:pt x="101" y="469"/>
                    </a:cubicBezTo>
                    <a:cubicBezTo>
                      <a:pt x="113" y="467"/>
                      <a:pt x="125" y="467"/>
                      <a:pt x="137" y="464"/>
                    </a:cubicBezTo>
                    <a:cubicBezTo>
                      <a:pt x="166" y="458"/>
                      <a:pt x="175" y="447"/>
                      <a:pt x="175" y="417"/>
                    </a:cubicBezTo>
                    <a:cubicBezTo>
                      <a:pt x="175" y="388"/>
                      <a:pt x="175" y="359"/>
                      <a:pt x="175" y="328"/>
                    </a:cubicBezTo>
                    <a:cubicBezTo>
                      <a:pt x="179" y="332"/>
                      <a:pt x="184" y="337"/>
                      <a:pt x="189" y="341"/>
                    </a:cubicBezTo>
                    <a:cubicBezTo>
                      <a:pt x="208" y="356"/>
                      <a:pt x="227" y="371"/>
                      <a:pt x="247" y="384"/>
                    </a:cubicBezTo>
                    <a:cubicBezTo>
                      <a:pt x="274" y="400"/>
                      <a:pt x="317" y="392"/>
                      <a:pt x="338" y="368"/>
                    </a:cubicBezTo>
                    <a:cubicBezTo>
                      <a:pt x="341" y="365"/>
                      <a:pt x="343" y="361"/>
                      <a:pt x="342" y="358"/>
                    </a:cubicBezTo>
                    <a:cubicBezTo>
                      <a:pt x="342" y="342"/>
                      <a:pt x="341" y="327"/>
                      <a:pt x="339" y="312"/>
                    </a:cubicBezTo>
                    <a:cubicBezTo>
                      <a:pt x="339" y="310"/>
                      <a:pt x="339" y="306"/>
                      <a:pt x="338" y="306"/>
                    </a:cubicBezTo>
                    <a:cubicBezTo>
                      <a:pt x="304" y="290"/>
                      <a:pt x="326" y="260"/>
                      <a:pt x="318" y="235"/>
                    </a:cubicBezTo>
                    <a:cubicBezTo>
                      <a:pt x="336" y="235"/>
                      <a:pt x="353" y="235"/>
                      <a:pt x="372" y="2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Freeform 53">
                <a:extLst>
                  <a:ext uri="{FF2B5EF4-FFF2-40B4-BE49-F238E27FC236}">
                    <a16:creationId xmlns:a16="http://schemas.microsoft.com/office/drawing/2014/main" id="{0E2736AF-3B27-D747-ADED-F56558509433}"/>
                  </a:ext>
                </a:extLst>
              </p:cNvPr>
              <p:cNvSpPr>
                <a:spLocks/>
              </p:cNvSpPr>
              <p:nvPr/>
            </p:nvSpPr>
            <p:spPr bwMode="auto">
              <a:xfrm>
                <a:off x="5633099" y="2552137"/>
                <a:ext cx="924631" cy="479308"/>
              </a:xfrm>
              <a:custGeom>
                <a:avLst/>
                <a:gdLst>
                  <a:gd name="T0" fmla="*/ 30 w 1898"/>
                  <a:gd name="T1" fmla="*/ 973 h 984"/>
                  <a:gd name="T2" fmla="*/ 0 w 1898"/>
                  <a:gd name="T3" fmla="*/ 973 h 984"/>
                  <a:gd name="T4" fmla="*/ 400 w 1898"/>
                  <a:gd name="T5" fmla="*/ 243 h 984"/>
                  <a:gd name="T6" fmla="*/ 1421 w 1898"/>
                  <a:gd name="T7" fmla="*/ 195 h 984"/>
                  <a:gd name="T8" fmla="*/ 1898 w 1898"/>
                  <a:gd name="T9" fmla="*/ 978 h 984"/>
                  <a:gd name="T10" fmla="*/ 1862 w 1898"/>
                  <a:gd name="T11" fmla="*/ 961 h 984"/>
                  <a:gd name="T12" fmla="*/ 1623 w 1898"/>
                  <a:gd name="T13" fmla="*/ 396 h 984"/>
                  <a:gd name="T14" fmla="*/ 1090 w 1898"/>
                  <a:gd name="T15" fmla="*/ 110 h 984"/>
                  <a:gd name="T16" fmla="*/ 52 w 1898"/>
                  <a:gd name="T17" fmla="*/ 826 h 984"/>
                  <a:gd name="T18" fmla="*/ 30 w 1898"/>
                  <a:gd name="T19" fmla="*/ 973 h 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98" h="984">
                    <a:moveTo>
                      <a:pt x="30" y="973"/>
                    </a:moveTo>
                    <a:cubicBezTo>
                      <a:pt x="22" y="973"/>
                      <a:pt x="13" y="973"/>
                      <a:pt x="0" y="973"/>
                    </a:cubicBezTo>
                    <a:cubicBezTo>
                      <a:pt x="21" y="667"/>
                      <a:pt x="149" y="417"/>
                      <a:pt x="400" y="243"/>
                    </a:cubicBezTo>
                    <a:cubicBezTo>
                      <a:pt x="727" y="18"/>
                      <a:pt x="1075" y="0"/>
                      <a:pt x="1421" y="195"/>
                    </a:cubicBezTo>
                    <a:cubicBezTo>
                      <a:pt x="1721" y="365"/>
                      <a:pt x="1872" y="635"/>
                      <a:pt x="1898" y="978"/>
                    </a:cubicBezTo>
                    <a:cubicBezTo>
                      <a:pt x="1869" y="984"/>
                      <a:pt x="1864" y="981"/>
                      <a:pt x="1862" y="961"/>
                    </a:cubicBezTo>
                    <a:cubicBezTo>
                      <a:pt x="1849" y="745"/>
                      <a:pt x="1769" y="556"/>
                      <a:pt x="1623" y="396"/>
                    </a:cubicBezTo>
                    <a:cubicBezTo>
                      <a:pt x="1479" y="239"/>
                      <a:pt x="1301" y="143"/>
                      <a:pt x="1090" y="110"/>
                    </a:cubicBezTo>
                    <a:cubicBezTo>
                      <a:pt x="608" y="35"/>
                      <a:pt x="151" y="350"/>
                      <a:pt x="52" y="826"/>
                    </a:cubicBezTo>
                    <a:cubicBezTo>
                      <a:pt x="42" y="874"/>
                      <a:pt x="37" y="922"/>
                      <a:pt x="30" y="9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Freeform 54">
                <a:extLst>
                  <a:ext uri="{FF2B5EF4-FFF2-40B4-BE49-F238E27FC236}">
                    <a16:creationId xmlns:a16="http://schemas.microsoft.com/office/drawing/2014/main" id="{BF87ACAB-B307-A449-863A-99348672E9E0}"/>
                  </a:ext>
                </a:extLst>
              </p:cNvPr>
              <p:cNvSpPr>
                <a:spLocks/>
              </p:cNvSpPr>
              <p:nvPr/>
            </p:nvSpPr>
            <p:spPr bwMode="auto">
              <a:xfrm>
                <a:off x="5776364" y="3375691"/>
                <a:ext cx="636929" cy="180766"/>
              </a:xfrm>
              <a:custGeom>
                <a:avLst/>
                <a:gdLst>
                  <a:gd name="T0" fmla="*/ 0 w 1307"/>
                  <a:gd name="T1" fmla="*/ 5 h 371"/>
                  <a:gd name="T2" fmla="*/ 65 w 1307"/>
                  <a:gd name="T3" fmla="*/ 22 h 371"/>
                  <a:gd name="T4" fmla="*/ 528 w 1307"/>
                  <a:gd name="T5" fmla="*/ 230 h 371"/>
                  <a:gd name="T6" fmla="*/ 1242 w 1307"/>
                  <a:gd name="T7" fmla="*/ 24 h 371"/>
                  <a:gd name="T8" fmla="*/ 1307 w 1307"/>
                  <a:gd name="T9" fmla="*/ 5 h 371"/>
                  <a:gd name="T10" fmla="*/ 0 w 1307"/>
                  <a:gd name="T11" fmla="*/ 5 h 371"/>
                </a:gdLst>
                <a:ahLst/>
                <a:cxnLst>
                  <a:cxn ang="0">
                    <a:pos x="T0" y="T1"/>
                  </a:cxn>
                  <a:cxn ang="0">
                    <a:pos x="T2" y="T3"/>
                  </a:cxn>
                  <a:cxn ang="0">
                    <a:pos x="T4" y="T5"/>
                  </a:cxn>
                  <a:cxn ang="0">
                    <a:pos x="T6" y="T7"/>
                  </a:cxn>
                  <a:cxn ang="0">
                    <a:pos x="T8" y="T9"/>
                  </a:cxn>
                  <a:cxn ang="0">
                    <a:pos x="T10" y="T11"/>
                  </a:cxn>
                </a:cxnLst>
                <a:rect l="0" t="0" r="r" b="b"/>
                <a:pathLst>
                  <a:path w="1307" h="371">
                    <a:moveTo>
                      <a:pt x="0" y="5"/>
                    </a:moveTo>
                    <a:cubicBezTo>
                      <a:pt x="26" y="0"/>
                      <a:pt x="45" y="6"/>
                      <a:pt x="65" y="22"/>
                    </a:cubicBezTo>
                    <a:cubicBezTo>
                      <a:pt x="199" y="136"/>
                      <a:pt x="354" y="207"/>
                      <a:pt x="528" y="230"/>
                    </a:cubicBezTo>
                    <a:cubicBezTo>
                      <a:pt x="795" y="264"/>
                      <a:pt x="1033" y="195"/>
                      <a:pt x="1242" y="24"/>
                    </a:cubicBezTo>
                    <a:cubicBezTo>
                      <a:pt x="1270" y="1"/>
                      <a:pt x="1271" y="0"/>
                      <a:pt x="1307" y="5"/>
                    </a:cubicBezTo>
                    <a:cubicBezTo>
                      <a:pt x="975" y="346"/>
                      <a:pt x="369" y="371"/>
                      <a:pt x="0"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Freeform 55">
                <a:extLst>
                  <a:ext uri="{FF2B5EF4-FFF2-40B4-BE49-F238E27FC236}">
                    <a16:creationId xmlns:a16="http://schemas.microsoft.com/office/drawing/2014/main" id="{445438BF-89BD-8640-828F-735E3214C5BD}"/>
                  </a:ext>
                </a:extLst>
              </p:cNvPr>
              <p:cNvSpPr>
                <a:spLocks/>
              </p:cNvSpPr>
              <p:nvPr/>
            </p:nvSpPr>
            <p:spPr bwMode="auto">
              <a:xfrm>
                <a:off x="5573332" y="3340827"/>
                <a:ext cx="1049438" cy="9668"/>
              </a:xfrm>
              <a:custGeom>
                <a:avLst/>
                <a:gdLst>
                  <a:gd name="T0" fmla="*/ 2154 w 2154"/>
                  <a:gd name="T1" fmla="*/ 0 h 20"/>
                  <a:gd name="T2" fmla="*/ 2127 w 2154"/>
                  <a:gd name="T3" fmla="*/ 20 h 20"/>
                  <a:gd name="T4" fmla="*/ 28 w 2154"/>
                  <a:gd name="T5" fmla="*/ 20 h 20"/>
                  <a:gd name="T6" fmla="*/ 0 w 2154"/>
                  <a:gd name="T7" fmla="*/ 0 h 20"/>
                  <a:gd name="T8" fmla="*/ 2154 w 2154"/>
                  <a:gd name="T9" fmla="*/ 0 h 20"/>
                </a:gdLst>
                <a:ahLst/>
                <a:cxnLst>
                  <a:cxn ang="0">
                    <a:pos x="T0" y="T1"/>
                  </a:cxn>
                  <a:cxn ang="0">
                    <a:pos x="T2" y="T3"/>
                  </a:cxn>
                  <a:cxn ang="0">
                    <a:pos x="T4" y="T5"/>
                  </a:cxn>
                  <a:cxn ang="0">
                    <a:pos x="T6" y="T7"/>
                  </a:cxn>
                  <a:cxn ang="0">
                    <a:pos x="T8" y="T9"/>
                  </a:cxn>
                </a:cxnLst>
                <a:rect l="0" t="0" r="r" b="b"/>
                <a:pathLst>
                  <a:path w="2154" h="20">
                    <a:moveTo>
                      <a:pt x="2154" y="0"/>
                    </a:moveTo>
                    <a:cubicBezTo>
                      <a:pt x="2150" y="16"/>
                      <a:pt x="2141" y="20"/>
                      <a:pt x="2127" y="20"/>
                    </a:cubicBezTo>
                    <a:cubicBezTo>
                      <a:pt x="1427" y="19"/>
                      <a:pt x="727" y="19"/>
                      <a:pt x="28" y="20"/>
                    </a:cubicBezTo>
                    <a:cubicBezTo>
                      <a:pt x="13" y="20"/>
                      <a:pt x="3" y="17"/>
                      <a:pt x="0" y="0"/>
                    </a:cubicBezTo>
                    <a:cubicBezTo>
                      <a:pt x="718" y="0"/>
                      <a:pt x="1435" y="0"/>
                      <a:pt x="215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Freeform 56">
                <a:extLst>
                  <a:ext uri="{FF2B5EF4-FFF2-40B4-BE49-F238E27FC236}">
                    <a16:creationId xmlns:a16="http://schemas.microsoft.com/office/drawing/2014/main" id="{6F3EA80E-AD82-5348-824C-695B0727ED9D}"/>
                  </a:ext>
                </a:extLst>
              </p:cNvPr>
              <p:cNvSpPr>
                <a:spLocks/>
              </p:cNvSpPr>
              <p:nvPr/>
            </p:nvSpPr>
            <p:spPr bwMode="auto">
              <a:xfrm>
                <a:off x="5585051" y="3363679"/>
                <a:ext cx="1026000" cy="9668"/>
              </a:xfrm>
              <a:custGeom>
                <a:avLst/>
                <a:gdLst>
                  <a:gd name="T0" fmla="*/ 2106 w 2106"/>
                  <a:gd name="T1" fmla="*/ 0 h 20"/>
                  <a:gd name="T2" fmla="*/ 2080 w 2106"/>
                  <a:gd name="T3" fmla="*/ 20 h 20"/>
                  <a:gd name="T4" fmla="*/ 26 w 2106"/>
                  <a:gd name="T5" fmla="*/ 20 h 20"/>
                  <a:gd name="T6" fmla="*/ 0 w 2106"/>
                  <a:gd name="T7" fmla="*/ 0 h 20"/>
                  <a:gd name="T8" fmla="*/ 2106 w 2106"/>
                  <a:gd name="T9" fmla="*/ 0 h 20"/>
                </a:gdLst>
                <a:ahLst/>
                <a:cxnLst>
                  <a:cxn ang="0">
                    <a:pos x="T0" y="T1"/>
                  </a:cxn>
                  <a:cxn ang="0">
                    <a:pos x="T2" y="T3"/>
                  </a:cxn>
                  <a:cxn ang="0">
                    <a:pos x="T4" y="T5"/>
                  </a:cxn>
                  <a:cxn ang="0">
                    <a:pos x="T6" y="T7"/>
                  </a:cxn>
                  <a:cxn ang="0">
                    <a:pos x="T8" y="T9"/>
                  </a:cxn>
                </a:cxnLst>
                <a:rect l="0" t="0" r="r" b="b"/>
                <a:pathLst>
                  <a:path w="2106" h="20">
                    <a:moveTo>
                      <a:pt x="2106" y="0"/>
                    </a:moveTo>
                    <a:cubicBezTo>
                      <a:pt x="2102" y="17"/>
                      <a:pt x="2094" y="20"/>
                      <a:pt x="2080" y="20"/>
                    </a:cubicBezTo>
                    <a:cubicBezTo>
                      <a:pt x="1395" y="20"/>
                      <a:pt x="710" y="20"/>
                      <a:pt x="26" y="20"/>
                    </a:cubicBezTo>
                    <a:cubicBezTo>
                      <a:pt x="11" y="20"/>
                      <a:pt x="3" y="16"/>
                      <a:pt x="0" y="0"/>
                    </a:cubicBezTo>
                    <a:cubicBezTo>
                      <a:pt x="702" y="0"/>
                      <a:pt x="1403" y="0"/>
                      <a:pt x="210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Freeform 57">
                <a:extLst>
                  <a:ext uri="{FF2B5EF4-FFF2-40B4-BE49-F238E27FC236}">
                    <a16:creationId xmlns:a16="http://schemas.microsoft.com/office/drawing/2014/main" id="{00A702F1-E0ED-0140-9E4B-CA3916768692}"/>
                  </a:ext>
                </a:extLst>
              </p:cNvPr>
              <p:cNvSpPr>
                <a:spLocks/>
              </p:cNvSpPr>
              <p:nvPr/>
            </p:nvSpPr>
            <p:spPr bwMode="auto">
              <a:xfrm>
                <a:off x="5878319" y="3325007"/>
                <a:ext cx="440342" cy="2637"/>
              </a:xfrm>
              <a:custGeom>
                <a:avLst/>
                <a:gdLst>
                  <a:gd name="T0" fmla="*/ 904 w 904"/>
                  <a:gd name="T1" fmla="*/ 5 h 5"/>
                  <a:gd name="T2" fmla="*/ 0 w 904"/>
                  <a:gd name="T3" fmla="*/ 5 h 5"/>
                  <a:gd name="T4" fmla="*/ 0 w 904"/>
                  <a:gd name="T5" fmla="*/ 0 h 5"/>
                  <a:gd name="T6" fmla="*/ 904 w 904"/>
                  <a:gd name="T7" fmla="*/ 0 h 5"/>
                  <a:gd name="T8" fmla="*/ 904 w 904"/>
                  <a:gd name="T9" fmla="*/ 5 h 5"/>
                </a:gdLst>
                <a:ahLst/>
                <a:cxnLst>
                  <a:cxn ang="0">
                    <a:pos x="T0" y="T1"/>
                  </a:cxn>
                  <a:cxn ang="0">
                    <a:pos x="T2" y="T3"/>
                  </a:cxn>
                  <a:cxn ang="0">
                    <a:pos x="T4" y="T5"/>
                  </a:cxn>
                  <a:cxn ang="0">
                    <a:pos x="T6" y="T7"/>
                  </a:cxn>
                  <a:cxn ang="0">
                    <a:pos x="T8" y="T9"/>
                  </a:cxn>
                </a:cxnLst>
                <a:rect l="0" t="0" r="r" b="b"/>
                <a:pathLst>
                  <a:path w="904" h="5">
                    <a:moveTo>
                      <a:pt x="904" y="5"/>
                    </a:moveTo>
                    <a:cubicBezTo>
                      <a:pt x="603" y="5"/>
                      <a:pt x="301" y="5"/>
                      <a:pt x="0" y="5"/>
                    </a:cubicBezTo>
                    <a:cubicBezTo>
                      <a:pt x="0" y="3"/>
                      <a:pt x="0" y="2"/>
                      <a:pt x="0" y="0"/>
                    </a:cubicBezTo>
                    <a:cubicBezTo>
                      <a:pt x="301" y="0"/>
                      <a:pt x="603" y="0"/>
                      <a:pt x="904" y="0"/>
                    </a:cubicBezTo>
                    <a:cubicBezTo>
                      <a:pt x="904" y="2"/>
                      <a:pt x="904" y="3"/>
                      <a:pt x="904"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Freeform 58">
                <a:extLst>
                  <a:ext uri="{FF2B5EF4-FFF2-40B4-BE49-F238E27FC236}">
                    <a16:creationId xmlns:a16="http://schemas.microsoft.com/office/drawing/2014/main" id="{EADD2954-F7C7-B841-9CA3-EE62B56EE658}"/>
                  </a:ext>
                </a:extLst>
              </p:cNvPr>
              <p:cNvSpPr>
                <a:spLocks/>
              </p:cNvSpPr>
              <p:nvPr/>
            </p:nvSpPr>
            <p:spPr bwMode="auto">
              <a:xfrm>
                <a:off x="5885936" y="3310065"/>
                <a:ext cx="424814" cy="2344"/>
              </a:xfrm>
              <a:custGeom>
                <a:avLst/>
                <a:gdLst>
                  <a:gd name="T0" fmla="*/ 0 w 872"/>
                  <a:gd name="T1" fmla="*/ 0 h 5"/>
                  <a:gd name="T2" fmla="*/ 872 w 872"/>
                  <a:gd name="T3" fmla="*/ 0 h 5"/>
                  <a:gd name="T4" fmla="*/ 872 w 872"/>
                  <a:gd name="T5" fmla="*/ 5 h 5"/>
                  <a:gd name="T6" fmla="*/ 0 w 872"/>
                  <a:gd name="T7" fmla="*/ 5 h 5"/>
                  <a:gd name="T8" fmla="*/ 0 w 872"/>
                  <a:gd name="T9" fmla="*/ 0 h 5"/>
                </a:gdLst>
                <a:ahLst/>
                <a:cxnLst>
                  <a:cxn ang="0">
                    <a:pos x="T0" y="T1"/>
                  </a:cxn>
                  <a:cxn ang="0">
                    <a:pos x="T2" y="T3"/>
                  </a:cxn>
                  <a:cxn ang="0">
                    <a:pos x="T4" y="T5"/>
                  </a:cxn>
                  <a:cxn ang="0">
                    <a:pos x="T6" y="T7"/>
                  </a:cxn>
                  <a:cxn ang="0">
                    <a:pos x="T8" y="T9"/>
                  </a:cxn>
                </a:cxnLst>
                <a:rect l="0" t="0" r="r" b="b"/>
                <a:pathLst>
                  <a:path w="872" h="5">
                    <a:moveTo>
                      <a:pt x="0" y="0"/>
                    </a:moveTo>
                    <a:cubicBezTo>
                      <a:pt x="291" y="0"/>
                      <a:pt x="582" y="0"/>
                      <a:pt x="872" y="0"/>
                    </a:cubicBezTo>
                    <a:cubicBezTo>
                      <a:pt x="872" y="2"/>
                      <a:pt x="872" y="4"/>
                      <a:pt x="872" y="5"/>
                    </a:cubicBezTo>
                    <a:cubicBezTo>
                      <a:pt x="582" y="5"/>
                      <a:pt x="291" y="5"/>
                      <a:pt x="0" y="5"/>
                    </a:cubicBezTo>
                    <a:cubicBezTo>
                      <a:pt x="0" y="4"/>
                      <a:pt x="0" y="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Freeform 59">
                <a:extLst>
                  <a:ext uri="{FF2B5EF4-FFF2-40B4-BE49-F238E27FC236}">
                    <a16:creationId xmlns:a16="http://schemas.microsoft.com/office/drawing/2014/main" id="{381DD15C-D92B-E341-AD1B-14460B9CE517}"/>
                  </a:ext>
                </a:extLst>
              </p:cNvPr>
              <p:cNvSpPr>
                <a:spLocks/>
              </p:cNvSpPr>
              <p:nvPr/>
            </p:nvSpPr>
            <p:spPr bwMode="auto">
              <a:xfrm>
                <a:off x="5890917" y="3298346"/>
                <a:ext cx="415439" cy="5860"/>
              </a:xfrm>
              <a:custGeom>
                <a:avLst/>
                <a:gdLst>
                  <a:gd name="T0" fmla="*/ 0 w 853"/>
                  <a:gd name="T1" fmla="*/ 0 h 12"/>
                  <a:gd name="T2" fmla="*/ 853 w 853"/>
                  <a:gd name="T3" fmla="*/ 0 h 12"/>
                  <a:gd name="T4" fmla="*/ 0 w 853"/>
                  <a:gd name="T5" fmla="*/ 0 h 12"/>
                </a:gdLst>
                <a:ahLst/>
                <a:cxnLst>
                  <a:cxn ang="0">
                    <a:pos x="T0" y="T1"/>
                  </a:cxn>
                  <a:cxn ang="0">
                    <a:pos x="T2" y="T3"/>
                  </a:cxn>
                  <a:cxn ang="0">
                    <a:pos x="T4" y="T5"/>
                  </a:cxn>
                </a:cxnLst>
                <a:rect l="0" t="0" r="r" b="b"/>
                <a:pathLst>
                  <a:path w="853" h="12">
                    <a:moveTo>
                      <a:pt x="0" y="0"/>
                    </a:moveTo>
                    <a:cubicBezTo>
                      <a:pt x="284" y="0"/>
                      <a:pt x="568" y="0"/>
                      <a:pt x="853" y="0"/>
                    </a:cubicBezTo>
                    <a:cubicBezTo>
                      <a:pt x="843" y="8"/>
                      <a:pt x="34" y="1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Freeform 60">
                <a:extLst>
                  <a:ext uri="{FF2B5EF4-FFF2-40B4-BE49-F238E27FC236}">
                    <a16:creationId xmlns:a16="http://schemas.microsoft.com/office/drawing/2014/main" id="{78132555-578D-6C48-8CB2-5892DC754668}"/>
                  </a:ext>
                </a:extLst>
              </p:cNvPr>
              <p:cNvSpPr>
                <a:spLocks/>
              </p:cNvSpPr>
              <p:nvPr/>
            </p:nvSpPr>
            <p:spPr bwMode="auto">
              <a:xfrm>
                <a:off x="5897656" y="3282232"/>
                <a:ext cx="401376" cy="5860"/>
              </a:xfrm>
              <a:custGeom>
                <a:avLst/>
                <a:gdLst>
                  <a:gd name="T0" fmla="*/ 0 w 824"/>
                  <a:gd name="T1" fmla="*/ 0 h 12"/>
                  <a:gd name="T2" fmla="*/ 824 w 824"/>
                  <a:gd name="T3" fmla="*/ 0 h 12"/>
                  <a:gd name="T4" fmla="*/ 0 w 824"/>
                  <a:gd name="T5" fmla="*/ 0 h 12"/>
                </a:gdLst>
                <a:ahLst/>
                <a:cxnLst>
                  <a:cxn ang="0">
                    <a:pos x="T0" y="T1"/>
                  </a:cxn>
                  <a:cxn ang="0">
                    <a:pos x="T2" y="T3"/>
                  </a:cxn>
                  <a:cxn ang="0">
                    <a:pos x="T4" y="T5"/>
                  </a:cxn>
                </a:cxnLst>
                <a:rect l="0" t="0" r="r" b="b"/>
                <a:pathLst>
                  <a:path w="824" h="12">
                    <a:moveTo>
                      <a:pt x="0" y="0"/>
                    </a:moveTo>
                    <a:cubicBezTo>
                      <a:pt x="274" y="0"/>
                      <a:pt x="549" y="0"/>
                      <a:pt x="824" y="0"/>
                    </a:cubicBezTo>
                    <a:cubicBezTo>
                      <a:pt x="813" y="9"/>
                      <a:pt x="28" y="1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Freeform 61">
                <a:extLst>
                  <a:ext uri="{FF2B5EF4-FFF2-40B4-BE49-F238E27FC236}">
                    <a16:creationId xmlns:a16="http://schemas.microsoft.com/office/drawing/2014/main" id="{C8CE2376-C1D2-294B-97A3-5594946E32B7}"/>
                  </a:ext>
                </a:extLst>
              </p:cNvPr>
              <p:cNvSpPr>
                <a:spLocks/>
              </p:cNvSpPr>
              <p:nvPr/>
            </p:nvSpPr>
            <p:spPr bwMode="auto">
              <a:xfrm>
                <a:off x="5904980" y="3271099"/>
                <a:ext cx="387900" cy="5860"/>
              </a:xfrm>
              <a:custGeom>
                <a:avLst/>
                <a:gdLst>
                  <a:gd name="T0" fmla="*/ 0 w 796"/>
                  <a:gd name="T1" fmla="*/ 0 h 12"/>
                  <a:gd name="T2" fmla="*/ 796 w 796"/>
                  <a:gd name="T3" fmla="*/ 0 h 12"/>
                  <a:gd name="T4" fmla="*/ 0 w 796"/>
                  <a:gd name="T5" fmla="*/ 0 h 12"/>
                </a:gdLst>
                <a:ahLst/>
                <a:cxnLst>
                  <a:cxn ang="0">
                    <a:pos x="T0" y="T1"/>
                  </a:cxn>
                  <a:cxn ang="0">
                    <a:pos x="T2" y="T3"/>
                  </a:cxn>
                  <a:cxn ang="0">
                    <a:pos x="T4" y="T5"/>
                  </a:cxn>
                </a:cxnLst>
                <a:rect l="0" t="0" r="r" b="b"/>
                <a:pathLst>
                  <a:path w="796" h="12">
                    <a:moveTo>
                      <a:pt x="0" y="0"/>
                    </a:moveTo>
                    <a:cubicBezTo>
                      <a:pt x="265" y="0"/>
                      <a:pt x="530" y="0"/>
                      <a:pt x="796" y="0"/>
                    </a:cubicBezTo>
                    <a:cubicBezTo>
                      <a:pt x="786" y="8"/>
                      <a:pt x="31" y="1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 name="Freeform 62">
                <a:extLst>
                  <a:ext uri="{FF2B5EF4-FFF2-40B4-BE49-F238E27FC236}">
                    <a16:creationId xmlns:a16="http://schemas.microsoft.com/office/drawing/2014/main" id="{6AE8E211-929F-A84C-A4CC-08137C3EF37E}"/>
                  </a:ext>
                </a:extLst>
              </p:cNvPr>
              <p:cNvSpPr>
                <a:spLocks/>
              </p:cNvSpPr>
              <p:nvPr/>
            </p:nvSpPr>
            <p:spPr bwMode="auto">
              <a:xfrm>
                <a:off x="6166607" y="2957322"/>
                <a:ext cx="47755" cy="13770"/>
              </a:xfrm>
              <a:custGeom>
                <a:avLst/>
                <a:gdLst>
                  <a:gd name="T0" fmla="*/ 0 w 98"/>
                  <a:gd name="T1" fmla="*/ 28 h 28"/>
                  <a:gd name="T2" fmla="*/ 0 w 98"/>
                  <a:gd name="T3" fmla="*/ 0 h 28"/>
                  <a:gd name="T4" fmla="*/ 98 w 98"/>
                  <a:gd name="T5" fmla="*/ 0 h 28"/>
                  <a:gd name="T6" fmla="*/ 98 w 98"/>
                  <a:gd name="T7" fmla="*/ 28 h 28"/>
                  <a:gd name="T8" fmla="*/ 0 w 98"/>
                  <a:gd name="T9" fmla="*/ 28 h 28"/>
                </a:gdLst>
                <a:ahLst/>
                <a:cxnLst>
                  <a:cxn ang="0">
                    <a:pos x="T0" y="T1"/>
                  </a:cxn>
                  <a:cxn ang="0">
                    <a:pos x="T2" y="T3"/>
                  </a:cxn>
                  <a:cxn ang="0">
                    <a:pos x="T4" y="T5"/>
                  </a:cxn>
                  <a:cxn ang="0">
                    <a:pos x="T6" y="T7"/>
                  </a:cxn>
                  <a:cxn ang="0">
                    <a:pos x="T8" y="T9"/>
                  </a:cxn>
                </a:cxnLst>
                <a:rect l="0" t="0" r="r" b="b"/>
                <a:pathLst>
                  <a:path w="98" h="28">
                    <a:moveTo>
                      <a:pt x="0" y="28"/>
                    </a:moveTo>
                    <a:cubicBezTo>
                      <a:pt x="0" y="18"/>
                      <a:pt x="0" y="10"/>
                      <a:pt x="0" y="0"/>
                    </a:cubicBezTo>
                    <a:cubicBezTo>
                      <a:pt x="32" y="0"/>
                      <a:pt x="64" y="0"/>
                      <a:pt x="98" y="0"/>
                    </a:cubicBezTo>
                    <a:cubicBezTo>
                      <a:pt x="98" y="9"/>
                      <a:pt x="98" y="18"/>
                      <a:pt x="98" y="28"/>
                    </a:cubicBezTo>
                    <a:cubicBezTo>
                      <a:pt x="65" y="28"/>
                      <a:pt x="33" y="28"/>
                      <a:pt x="0"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 name="Freeform 63">
                <a:extLst>
                  <a:ext uri="{FF2B5EF4-FFF2-40B4-BE49-F238E27FC236}">
                    <a16:creationId xmlns:a16="http://schemas.microsoft.com/office/drawing/2014/main" id="{BCD4AB35-EB69-D641-AE19-ED215DF8CC44}"/>
                  </a:ext>
                </a:extLst>
              </p:cNvPr>
              <p:cNvSpPr>
                <a:spLocks/>
              </p:cNvSpPr>
              <p:nvPr/>
            </p:nvSpPr>
            <p:spPr bwMode="auto">
              <a:xfrm>
                <a:off x="6106254" y="2957322"/>
                <a:ext cx="47755" cy="13184"/>
              </a:xfrm>
              <a:custGeom>
                <a:avLst/>
                <a:gdLst>
                  <a:gd name="T0" fmla="*/ 0 w 98"/>
                  <a:gd name="T1" fmla="*/ 27 h 27"/>
                  <a:gd name="T2" fmla="*/ 0 w 98"/>
                  <a:gd name="T3" fmla="*/ 0 h 27"/>
                  <a:gd name="T4" fmla="*/ 98 w 98"/>
                  <a:gd name="T5" fmla="*/ 0 h 27"/>
                  <a:gd name="T6" fmla="*/ 98 w 98"/>
                  <a:gd name="T7" fmla="*/ 27 h 27"/>
                  <a:gd name="T8" fmla="*/ 0 w 98"/>
                  <a:gd name="T9" fmla="*/ 27 h 27"/>
                </a:gdLst>
                <a:ahLst/>
                <a:cxnLst>
                  <a:cxn ang="0">
                    <a:pos x="T0" y="T1"/>
                  </a:cxn>
                  <a:cxn ang="0">
                    <a:pos x="T2" y="T3"/>
                  </a:cxn>
                  <a:cxn ang="0">
                    <a:pos x="T4" y="T5"/>
                  </a:cxn>
                  <a:cxn ang="0">
                    <a:pos x="T6" y="T7"/>
                  </a:cxn>
                  <a:cxn ang="0">
                    <a:pos x="T8" y="T9"/>
                  </a:cxn>
                </a:cxnLst>
                <a:rect l="0" t="0" r="r" b="b"/>
                <a:pathLst>
                  <a:path w="98" h="27">
                    <a:moveTo>
                      <a:pt x="0" y="27"/>
                    </a:moveTo>
                    <a:cubicBezTo>
                      <a:pt x="0" y="18"/>
                      <a:pt x="0" y="9"/>
                      <a:pt x="0" y="0"/>
                    </a:cubicBezTo>
                    <a:cubicBezTo>
                      <a:pt x="33" y="0"/>
                      <a:pt x="65" y="0"/>
                      <a:pt x="98" y="0"/>
                    </a:cubicBezTo>
                    <a:cubicBezTo>
                      <a:pt x="98" y="9"/>
                      <a:pt x="98" y="17"/>
                      <a:pt x="98" y="27"/>
                    </a:cubicBezTo>
                    <a:cubicBezTo>
                      <a:pt x="66" y="27"/>
                      <a:pt x="34" y="27"/>
                      <a:pt x="0"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 name="Freeform 64">
                <a:extLst>
                  <a:ext uri="{FF2B5EF4-FFF2-40B4-BE49-F238E27FC236}">
                    <a16:creationId xmlns:a16="http://schemas.microsoft.com/office/drawing/2014/main" id="{65166CB8-D7D7-9F4B-B676-1D110630D517}"/>
                  </a:ext>
                </a:extLst>
              </p:cNvPr>
              <p:cNvSpPr>
                <a:spLocks/>
              </p:cNvSpPr>
              <p:nvPr/>
            </p:nvSpPr>
            <p:spPr bwMode="auto">
              <a:xfrm>
                <a:off x="6045901" y="2957322"/>
                <a:ext cx="47755" cy="13184"/>
              </a:xfrm>
              <a:custGeom>
                <a:avLst/>
                <a:gdLst>
                  <a:gd name="T0" fmla="*/ 98 w 98"/>
                  <a:gd name="T1" fmla="*/ 0 h 27"/>
                  <a:gd name="T2" fmla="*/ 98 w 98"/>
                  <a:gd name="T3" fmla="*/ 27 h 27"/>
                  <a:gd name="T4" fmla="*/ 0 w 98"/>
                  <a:gd name="T5" fmla="*/ 27 h 27"/>
                  <a:gd name="T6" fmla="*/ 0 w 98"/>
                  <a:gd name="T7" fmla="*/ 0 h 27"/>
                  <a:gd name="T8" fmla="*/ 98 w 98"/>
                  <a:gd name="T9" fmla="*/ 0 h 27"/>
                </a:gdLst>
                <a:ahLst/>
                <a:cxnLst>
                  <a:cxn ang="0">
                    <a:pos x="T0" y="T1"/>
                  </a:cxn>
                  <a:cxn ang="0">
                    <a:pos x="T2" y="T3"/>
                  </a:cxn>
                  <a:cxn ang="0">
                    <a:pos x="T4" y="T5"/>
                  </a:cxn>
                  <a:cxn ang="0">
                    <a:pos x="T6" y="T7"/>
                  </a:cxn>
                  <a:cxn ang="0">
                    <a:pos x="T8" y="T9"/>
                  </a:cxn>
                </a:cxnLst>
                <a:rect l="0" t="0" r="r" b="b"/>
                <a:pathLst>
                  <a:path w="98" h="27">
                    <a:moveTo>
                      <a:pt x="98" y="0"/>
                    </a:moveTo>
                    <a:cubicBezTo>
                      <a:pt x="98" y="10"/>
                      <a:pt x="98" y="18"/>
                      <a:pt x="98" y="27"/>
                    </a:cubicBezTo>
                    <a:cubicBezTo>
                      <a:pt x="66" y="27"/>
                      <a:pt x="34" y="27"/>
                      <a:pt x="0" y="27"/>
                    </a:cubicBezTo>
                    <a:cubicBezTo>
                      <a:pt x="0" y="18"/>
                      <a:pt x="0" y="10"/>
                      <a:pt x="0" y="0"/>
                    </a:cubicBezTo>
                    <a:cubicBezTo>
                      <a:pt x="32" y="0"/>
                      <a:pt x="64" y="0"/>
                      <a:pt x="9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 name="Freeform 65">
                <a:extLst>
                  <a:ext uri="{FF2B5EF4-FFF2-40B4-BE49-F238E27FC236}">
                    <a16:creationId xmlns:a16="http://schemas.microsoft.com/office/drawing/2014/main" id="{E5F8FA8F-0913-EA45-A2CD-94F718320790}"/>
                  </a:ext>
                </a:extLst>
              </p:cNvPr>
              <p:cNvSpPr>
                <a:spLocks/>
              </p:cNvSpPr>
              <p:nvPr/>
            </p:nvSpPr>
            <p:spPr bwMode="auto">
              <a:xfrm>
                <a:off x="5984962" y="2957322"/>
                <a:ext cx="48048" cy="13184"/>
              </a:xfrm>
              <a:custGeom>
                <a:avLst/>
                <a:gdLst>
                  <a:gd name="T0" fmla="*/ 99 w 99"/>
                  <a:gd name="T1" fmla="*/ 0 h 27"/>
                  <a:gd name="T2" fmla="*/ 99 w 99"/>
                  <a:gd name="T3" fmla="*/ 27 h 27"/>
                  <a:gd name="T4" fmla="*/ 0 w 99"/>
                  <a:gd name="T5" fmla="*/ 27 h 27"/>
                  <a:gd name="T6" fmla="*/ 0 w 99"/>
                  <a:gd name="T7" fmla="*/ 0 h 27"/>
                  <a:gd name="T8" fmla="*/ 99 w 99"/>
                  <a:gd name="T9" fmla="*/ 0 h 27"/>
                </a:gdLst>
                <a:ahLst/>
                <a:cxnLst>
                  <a:cxn ang="0">
                    <a:pos x="T0" y="T1"/>
                  </a:cxn>
                  <a:cxn ang="0">
                    <a:pos x="T2" y="T3"/>
                  </a:cxn>
                  <a:cxn ang="0">
                    <a:pos x="T4" y="T5"/>
                  </a:cxn>
                  <a:cxn ang="0">
                    <a:pos x="T6" y="T7"/>
                  </a:cxn>
                  <a:cxn ang="0">
                    <a:pos x="T8" y="T9"/>
                  </a:cxn>
                </a:cxnLst>
                <a:rect l="0" t="0" r="r" b="b"/>
                <a:pathLst>
                  <a:path w="99" h="27">
                    <a:moveTo>
                      <a:pt x="99" y="0"/>
                    </a:moveTo>
                    <a:cubicBezTo>
                      <a:pt x="99" y="10"/>
                      <a:pt x="99" y="18"/>
                      <a:pt x="99" y="27"/>
                    </a:cubicBezTo>
                    <a:cubicBezTo>
                      <a:pt x="66" y="27"/>
                      <a:pt x="34" y="27"/>
                      <a:pt x="0" y="27"/>
                    </a:cubicBezTo>
                    <a:cubicBezTo>
                      <a:pt x="0" y="18"/>
                      <a:pt x="0" y="10"/>
                      <a:pt x="0" y="0"/>
                    </a:cubicBezTo>
                    <a:cubicBezTo>
                      <a:pt x="32" y="0"/>
                      <a:pt x="65" y="0"/>
                      <a:pt x="9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 name="Freeform 66">
                <a:extLst>
                  <a:ext uri="{FF2B5EF4-FFF2-40B4-BE49-F238E27FC236}">
                    <a16:creationId xmlns:a16="http://schemas.microsoft.com/office/drawing/2014/main" id="{EDBFED4D-B9B8-F34C-874C-D33036AE66B0}"/>
                  </a:ext>
                </a:extLst>
              </p:cNvPr>
              <p:cNvSpPr>
                <a:spLocks/>
              </p:cNvSpPr>
              <p:nvPr/>
            </p:nvSpPr>
            <p:spPr bwMode="auto">
              <a:xfrm>
                <a:off x="5918750" y="2958201"/>
                <a:ext cx="50978" cy="29298"/>
              </a:xfrm>
              <a:custGeom>
                <a:avLst/>
                <a:gdLst>
                  <a:gd name="T0" fmla="*/ 0 w 105"/>
                  <a:gd name="T1" fmla="*/ 33 h 60"/>
                  <a:gd name="T2" fmla="*/ 94 w 105"/>
                  <a:gd name="T3" fmla="*/ 0 h 60"/>
                  <a:gd name="T4" fmla="*/ 105 w 105"/>
                  <a:gd name="T5" fmla="*/ 27 h 60"/>
                  <a:gd name="T6" fmla="*/ 11 w 105"/>
                  <a:gd name="T7" fmla="*/ 60 h 60"/>
                  <a:gd name="T8" fmla="*/ 0 w 105"/>
                  <a:gd name="T9" fmla="*/ 33 h 60"/>
                </a:gdLst>
                <a:ahLst/>
                <a:cxnLst>
                  <a:cxn ang="0">
                    <a:pos x="T0" y="T1"/>
                  </a:cxn>
                  <a:cxn ang="0">
                    <a:pos x="T2" y="T3"/>
                  </a:cxn>
                  <a:cxn ang="0">
                    <a:pos x="T4" y="T5"/>
                  </a:cxn>
                  <a:cxn ang="0">
                    <a:pos x="T6" y="T7"/>
                  </a:cxn>
                  <a:cxn ang="0">
                    <a:pos x="T8" y="T9"/>
                  </a:cxn>
                </a:cxnLst>
                <a:rect l="0" t="0" r="r" b="b"/>
                <a:pathLst>
                  <a:path w="105" h="60">
                    <a:moveTo>
                      <a:pt x="0" y="33"/>
                    </a:moveTo>
                    <a:cubicBezTo>
                      <a:pt x="33" y="22"/>
                      <a:pt x="63" y="11"/>
                      <a:pt x="94" y="0"/>
                    </a:cubicBezTo>
                    <a:cubicBezTo>
                      <a:pt x="98" y="9"/>
                      <a:pt x="101" y="17"/>
                      <a:pt x="105" y="27"/>
                    </a:cubicBezTo>
                    <a:cubicBezTo>
                      <a:pt x="74" y="38"/>
                      <a:pt x="43" y="49"/>
                      <a:pt x="11" y="60"/>
                    </a:cubicBezTo>
                    <a:cubicBezTo>
                      <a:pt x="7" y="51"/>
                      <a:pt x="4" y="43"/>
                      <a:pt x="0" y="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 name="Freeform 67">
                <a:extLst>
                  <a:ext uri="{FF2B5EF4-FFF2-40B4-BE49-F238E27FC236}">
                    <a16:creationId xmlns:a16="http://schemas.microsoft.com/office/drawing/2014/main" id="{148BDADA-0D9D-5D49-895A-E4E24DE46268}"/>
                  </a:ext>
                </a:extLst>
              </p:cNvPr>
              <p:cNvSpPr>
                <a:spLocks/>
              </p:cNvSpPr>
              <p:nvPr/>
            </p:nvSpPr>
            <p:spPr bwMode="auto">
              <a:xfrm>
                <a:off x="6229597" y="2958201"/>
                <a:ext cx="50685" cy="29298"/>
              </a:xfrm>
              <a:custGeom>
                <a:avLst/>
                <a:gdLst>
                  <a:gd name="T0" fmla="*/ 0 w 104"/>
                  <a:gd name="T1" fmla="*/ 28 h 60"/>
                  <a:gd name="T2" fmla="*/ 9 w 104"/>
                  <a:gd name="T3" fmla="*/ 0 h 60"/>
                  <a:gd name="T4" fmla="*/ 104 w 104"/>
                  <a:gd name="T5" fmla="*/ 33 h 60"/>
                  <a:gd name="T6" fmla="*/ 94 w 104"/>
                  <a:gd name="T7" fmla="*/ 60 h 60"/>
                  <a:gd name="T8" fmla="*/ 0 w 104"/>
                  <a:gd name="T9" fmla="*/ 28 h 60"/>
                </a:gdLst>
                <a:ahLst/>
                <a:cxnLst>
                  <a:cxn ang="0">
                    <a:pos x="T0" y="T1"/>
                  </a:cxn>
                  <a:cxn ang="0">
                    <a:pos x="T2" y="T3"/>
                  </a:cxn>
                  <a:cxn ang="0">
                    <a:pos x="T4" y="T5"/>
                  </a:cxn>
                  <a:cxn ang="0">
                    <a:pos x="T6" y="T7"/>
                  </a:cxn>
                  <a:cxn ang="0">
                    <a:pos x="T8" y="T9"/>
                  </a:cxn>
                </a:cxnLst>
                <a:rect l="0" t="0" r="r" b="b"/>
                <a:pathLst>
                  <a:path w="104" h="60">
                    <a:moveTo>
                      <a:pt x="0" y="28"/>
                    </a:moveTo>
                    <a:cubicBezTo>
                      <a:pt x="3" y="18"/>
                      <a:pt x="6" y="10"/>
                      <a:pt x="9" y="0"/>
                    </a:cubicBezTo>
                    <a:cubicBezTo>
                      <a:pt x="40" y="11"/>
                      <a:pt x="71" y="21"/>
                      <a:pt x="104" y="33"/>
                    </a:cubicBezTo>
                    <a:cubicBezTo>
                      <a:pt x="100" y="42"/>
                      <a:pt x="98" y="50"/>
                      <a:pt x="94" y="60"/>
                    </a:cubicBezTo>
                    <a:cubicBezTo>
                      <a:pt x="63" y="50"/>
                      <a:pt x="32" y="39"/>
                      <a:pt x="0"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 name="Freeform 68">
                <a:extLst>
                  <a:ext uri="{FF2B5EF4-FFF2-40B4-BE49-F238E27FC236}">
                    <a16:creationId xmlns:a16="http://schemas.microsoft.com/office/drawing/2014/main" id="{DC1ED95A-C7EC-0943-99AF-D7AD0B23788A}"/>
                  </a:ext>
                </a:extLst>
              </p:cNvPr>
              <p:cNvSpPr>
                <a:spLocks/>
              </p:cNvSpPr>
              <p:nvPr/>
            </p:nvSpPr>
            <p:spPr bwMode="auto">
              <a:xfrm>
                <a:off x="6336533" y="3018847"/>
                <a:ext cx="74123" cy="7617"/>
              </a:xfrm>
              <a:custGeom>
                <a:avLst/>
                <a:gdLst>
                  <a:gd name="T0" fmla="*/ 5 w 152"/>
                  <a:gd name="T1" fmla="*/ 0 h 16"/>
                  <a:gd name="T2" fmla="*/ 137 w 152"/>
                  <a:gd name="T3" fmla="*/ 1 h 16"/>
                  <a:gd name="T4" fmla="*/ 152 w 152"/>
                  <a:gd name="T5" fmla="*/ 9 h 16"/>
                  <a:gd name="T6" fmla="*/ 149 w 152"/>
                  <a:gd name="T7" fmla="*/ 16 h 16"/>
                  <a:gd name="T8" fmla="*/ 10 w 152"/>
                  <a:gd name="T9" fmla="*/ 16 h 16"/>
                  <a:gd name="T10" fmla="*/ 0 w 152"/>
                  <a:gd name="T11" fmla="*/ 4 h 16"/>
                  <a:gd name="T12" fmla="*/ 5 w 152"/>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152" h="16">
                    <a:moveTo>
                      <a:pt x="5" y="0"/>
                    </a:moveTo>
                    <a:cubicBezTo>
                      <a:pt x="49" y="0"/>
                      <a:pt x="93" y="0"/>
                      <a:pt x="137" y="1"/>
                    </a:cubicBezTo>
                    <a:cubicBezTo>
                      <a:pt x="142" y="1"/>
                      <a:pt x="147" y="6"/>
                      <a:pt x="152" y="9"/>
                    </a:cubicBezTo>
                    <a:cubicBezTo>
                      <a:pt x="151" y="11"/>
                      <a:pt x="150" y="14"/>
                      <a:pt x="149" y="16"/>
                    </a:cubicBezTo>
                    <a:cubicBezTo>
                      <a:pt x="103" y="16"/>
                      <a:pt x="56" y="16"/>
                      <a:pt x="10" y="16"/>
                    </a:cubicBezTo>
                    <a:cubicBezTo>
                      <a:pt x="7" y="15"/>
                      <a:pt x="4" y="8"/>
                      <a:pt x="0" y="4"/>
                    </a:cubicBezTo>
                    <a:cubicBezTo>
                      <a:pt x="2" y="3"/>
                      <a:pt x="4" y="2"/>
                      <a:pt x="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 name="Freeform 69">
                <a:extLst>
                  <a:ext uri="{FF2B5EF4-FFF2-40B4-BE49-F238E27FC236}">
                    <a16:creationId xmlns:a16="http://schemas.microsoft.com/office/drawing/2014/main" id="{A5182053-34BF-5140-A40C-6C4D75B92F52}"/>
                  </a:ext>
                </a:extLst>
              </p:cNvPr>
              <p:cNvSpPr>
                <a:spLocks/>
              </p:cNvSpPr>
              <p:nvPr/>
            </p:nvSpPr>
            <p:spPr bwMode="auto">
              <a:xfrm>
                <a:off x="5779293" y="3018847"/>
                <a:ext cx="66798" cy="7617"/>
              </a:xfrm>
              <a:custGeom>
                <a:avLst/>
                <a:gdLst>
                  <a:gd name="T0" fmla="*/ 0 w 137"/>
                  <a:gd name="T1" fmla="*/ 10 h 16"/>
                  <a:gd name="T2" fmla="*/ 12 w 137"/>
                  <a:gd name="T3" fmla="*/ 1 h 16"/>
                  <a:gd name="T4" fmla="*/ 126 w 137"/>
                  <a:gd name="T5" fmla="*/ 0 h 16"/>
                  <a:gd name="T6" fmla="*/ 137 w 137"/>
                  <a:gd name="T7" fmla="*/ 8 h 16"/>
                  <a:gd name="T8" fmla="*/ 125 w 137"/>
                  <a:gd name="T9" fmla="*/ 16 h 16"/>
                  <a:gd name="T10" fmla="*/ 5 w 137"/>
                  <a:gd name="T11" fmla="*/ 16 h 16"/>
                  <a:gd name="T12" fmla="*/ 0 w 137"/>
                  <a:gd name="T13" fmla="*/ 10 h 16"/>
                </a:gdLst>
                <a:ahLst/>
                <a:cxnLst>
                  <a:cxn ang="0">
                    <a:pos x="T0" y="T1"/>
                  </a:cxn>
                  <a:cxn ang="0">
                    <a:pos x="T2" y="T3"/>
                  </a:cxn>
                  <a:cxn ang="0">
                    <a:pos x="T4" y="T5"/>
                  </a:cxn>
                  <a:cxn ang="0">
                    <a:pos x="T6" y="T7"/>
                  </a:cxn>
                  <a:cxn ang="0">
                    <a:pos x="T8" y="T9"/>
                  </a:cxn>
                  <a:cxn ang="0">
                    <a:pos x="T10" y="T11"/>
                  </a:cxn>
                  <a:cxn ang="0">
                    <a:pos x="T12" y="T13"/>
                  </a:cxn>
                </a:cxnLst>
                <a:rect l="0" t="0" r="r" b="b"/>
                <a:pathLst>
                  <a:path w="137" h="16">
                    <a:moveTo>
                      <a:pt x="0" y="10"/>
                    </a:moveTo>
                    <a:cubicBezTo>
                      <a:pt x="4" y="7"/>
                      <a:pt x="8" y="1"/>
                      <a:pt x="12" y="1"/>
                    </a:cubicBezTo>
                    <a:cubicBezTo>
                      <a:pt x="50" y="0"/>
                      <a:pt x="88" y="0"/>
                      <a:pt x="126" y="0"/>
                    </a:cubicBezTo>
                    <a:cubicBezTo>
                      <a:pt x="130" y="0"/>
                      <a:pt x="133" y="5"/>
                      <a:pt x="137" y="8"/>
                    </a:cubicBezTo>
                    <a:cubicBezTo>
                      <a:pt x="133" y="11"/>
                      <a:pt x="129" y="16"/>
                      <a:pt x="125" y="16"/>
                    </a:cubicBezTo>
                    <a:cubicBezTo>
                      <a:pt x="85" y="16"/>
                      <a:pt x="45" y="16"/>
                      <a:pt x="5" y="16"/>
                    </a:cubicBezTo>
                    <a:cubicBezTo>
                      <a:pt x="4" y="14"/>
                      <a:pt x="2" y="12"/>
                      <a:pt x="0"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 name="Freeform 70">
                <a:extLst>
                  <a:ext uri="{FF2B5EF4-FFF2-40B4-BE49-F238E27FC236}">
                    <a16:creationId xmlns:a16="http://schemas.microsoft.com/office/drawing/2014/main" id="{BE79B8AB-80F9-D645-95F5-BA30C1D53E13}"/>
                  </a:ext>
                </a:extLst>
              </p:cNvPr>
              <p:cNvSpPr>
                <a:spLocks/>
              </p:cNvSpPr>
              <p:nvPr/>
            </p:nvSpPr>
            <p:spPr bwMode="auto">
              <a:xfrm>
                <a:off x="5895312" y="3020312"/>
                <a:ext cx="397568" cy="2344"/>
              </a:xfrm>
              <a:custGeom>
                <a:avLst/>
                <a:gdLst>
                  <a:gd name="T0" fmla="*/ 816 w 816"/>
                  <a:gd name="T1" fmla="*/ 5 h 5"/>
                  <a:gd name="T2" fmla="*/ 0 w 816"/>
                  <a:gd name="T3" fmla="*/ 5 h 5"/>
                  <a:gd name="T4" fmla="*/ 0 w 816"/>
                  <a:gd name="T5" fmla="*/ 0 h 5"/>
                  <a:gd name="T6" fmla="*/ 816 w 816"/>
                  <a:gd name="T7" fmla="*/ 0 h 5"/>
                  <a:gd name="T8" fmla="*/ 816 w 816"/>
                  <a:gd name="T9" fmla="*/ 5 h 5"/>
                </a:gdLst>
                <a:ahLst/>
                <a:cxnLst>
                  <a:cxn ang="0">
                    <a:pos x="T0" y="T1"/>
                  </a:cxn>
                  <a:cxn ang="0">
                    <a:pos x="T2" y="T3"/>
                  </a:cxn>
                  <a:cxn ang="0">
                    <a:pos x="T4" y="T5"/>
                  </a:cxn>
                  <a:cxn ang="0">
                    <a:pos x="T6" y="T7"/>
                  </a:cxn>
                  <a:cxn ang="0">
                    <a:pos x="T8" y="T9"/>
                  </a:cxn>
                </a:cxnLst>
                <a:rect l="0" t="0" r="r" b="b"/>
                <a:pathLst>
                  <a:path w="816" h="5">
                    <a:moveTo>
                      <a:pt x="816" y="5"/>
                    </a:moveTo>
                    <a:cubicBezTo>
                      <a:pt x="544" y="5"/>
                      <a:pt x="272" y="5"/>
                      <a:pt x="0" y="5"/>
                    </a:cubicBezTo>
                    <a:cubicBezTo>
                      <a:pt x="0" y="4"/>
                      <a:pt x="0" y="2"/>
                      <a:pt x="0" y="0"/>
                    </a:cubicBezTo>
                    <a:cubicBezTo>
                      <a:pt x="272" y="0"/>
                      <a:pt x="544" y="0"/>
                      <a:pt x="816" y="0"/>
                    </a:cubicBezTo>
                    <a:cubicBezTo>
                      <a:pt x="816" y="2"/>
                      <a:pt x="816" y="4"/>
                      <a:pt x="816"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 name="Freeform 71">
                <a:extLst>
                  <a:ext uri="{FF2B5EF4-FFF2-40B4-BE49-F238E27FC236}">
                    <a16:creationId xmlns:a16="http://schemas.microsoft.com/office/drawing/2014/main" id="{A6AA3311-358E-EF47-AB76-AE6B7A842155}"/>
                  </a:ext>
                </a:extLst>
              </p:cNvPr>
              <p:cNvSpPr>
                <a:spLocks/>
              </p:cNvSpPr>
              <p:nvPr/>
            </p:nvSpPr>
            <p:spPr bwMode="auto">
              <a:xfrm>
                <a:off x="6048831" y="3028808"/>
                <a:ext cx="9082" cy="54201"/>
              </a:xfrm>
              <a:custGeom>
                <a:avLst/>
                <a:gdLst>
                  <a:gd name="T0" fmla="*/ 0 w 19"/>
                  <a:gd name="T1" fmla="*/ 0 h 111"/>
                  <a:gd name="T2" fmla="*/ 19 w 19"/>
                  <a:gd name="T3" fmla="*/ 0 h 111"/>
                  <a:gd name="T4" fmla="*/ 19 w 19"/>
                  <a:gd name="T5" fmla="*/ 110 h 111"/>
                  <a:gd name="T6" fmla="*/ 0 w 19"/>
                  <a:gd name="T7" fmla="*/ 111 h 111"/>
                  <a:gd name="T8" fmla="*/ 0 w 19"/>
                  <a:gd name="T9" fmla="*/ 0 h 111"/>
                </a:gdLst>
                <a:ahLst/>
                <a:cxnLst>
                  <a:cxn ang="0">
                    <a:pos x="T0" y="T1"/>
                  </a:cxn>
                  <a:cxn ang="0">
                    <a:pos x="T2" y="T3"/>
                  </a:cxn>
                  <a:cxn ang="0">
                    <a:pos x="T4" y="T5"/>
                  </a:cxn>
                  <a:cxn ang="0">
                    <a:pos x="T6" y="T7"/>
                  </a:cxn>
                  <a:cxn ang="0">
                    <a:pos x="T8" y="T9"/>
                  </a:cxn>
                </a:cxnLst>
                <a:rect l="0" t="0" r="r" b="b"/>
                <a:pathLst>
                  <a:path w="19" h="111">
                    <a:moveTo>
                      <a:pt x="0" y="0"/>
                    </a:moveTo>
                    <a:cubicBezTo>
                      <a:pt x="7" y="0"/>
                      <a:pt x="12" y="0"/>
                      <a:pt x="19" y="0"/>
                    </a:cubicBezTo>
                    <a:cubicBezTo>
                      <a:pt x="19" y="37"/>
                      <a:pt x="19" y="73"/>
                      <a:pt x="19" y="110"/>
                    </a:cubicBezTo>
                    <a:cubicBezTo>
                      <a:pt x="13" y="110"/>
                      <a:pt x="7" y="110"/>
                      <a:pt x="0" y="111"/>
                    </a:cubicBezTo>
                    <a:cubicBezTo>
                      <a:pt x="0" y="74"/>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 name="Freeform 72">
                <a:extLst>
                  <a:ext uri="{FF2B5EF4-FFF2-40B4-BE49-F238E27FC236}">
                    <a16:creationId xmlns:a16="http://schemas.microsoft.com/office/drawing/2014/main" id="{2E8A7205-F729-5D41-A940-241A23C03ECB}"/>
                  </a:ext>
                </a:extLst>
              </p:cNvPr>
              <p:cNvSpPr>
                <a:spLocks/>
              </p:cNvSpPr>
              <p:nvPr/>
            </p:nvSpPr>
            <p:spPr bwMode="auto">
              <a:xfrm>
                <a:off x="5906445" y="3028808"/>
                <a:ext cx="9375" cy="53615"/>
              </a:xfrm>
              <a:custGeom>
                <a:avLst/>
                <a:gdLst>
                  <a:gd name="T0" fmla="*/ 19 w 19"/>
                  <a:gd name="T1" fmla="*/ 110 h 110"/>
                  <a:gd name="T2" fmla="*/ 0 w 19"/>
                  <a:gd name="T3" fmla="*/ 110 h 110"/>
                  <a:gd name="T4" fmla="*/ 0 w 19"/>
                  <a:gd name="T5" fmla="*/ 0 h 110"/>
                  <a:gd name="T6" fmla="*/ 19 w 19"/>
                  <a:gd name="T7" fmla="*/ 0 h 110"/>
                  <a:gd name="T8" fmla="*/ 19 w 19"/>
                  <a:gd name="T9" fmla="*/ 110 h 110"/>
                </a:gdLst>
                <a:ahLst/>
                <a:cxnLst>
                  <a:cxn ang="0">
                    <a:pos x="T0" y="T1"/>
                  </a:cxn>
                  <a:cxn ang="0">
                    <a:pos x="T2" y="T3"/>
                  </a:cxn>
                  <a:cxn ang="0">
                    <a:pos x="T4" y="T5"/>
                  </a:cxn>
                  <a:cxn ang="0">
                    <a:pos x="T6" y="T7"/>
                  </a:cxn>
                  <a:cxn ang="0">
                    <a:pos x="T8" y="T9"/>
                  </a:cxn>
                </a:cxnLst>
                <a:rect l="0" t="0" r="r" b="b"/>
                <a:pathLst>
                  <a:path w="19" h="110">
                    <a:moveTo>
                      <a:pt x="19" y="110"/>
                    </a:moveTo>
                    <a:cubicBezTo>
                      <a:pt x="12" y="110"/>
                      <a:pt x="7" y="110"/>
                      <a:pt x="0" y="110"/>
                    </a:cubicBezTo>
                    <a:cubicBezTo>
                      <a:pt x="0" y="73"/>
                      <a:pt x="0" y="37"/>
                      <a:pt x="0" y="0"/>
                    </a:cubicBezTo>
                    <a:cubicBezTo>
                      <a:pt x="6" y="0"/>
                      <a:pt x="12" y="0"/>
                      <a:pt x="19" y="0"/>
                    </a:cubicBezTo>
                    <a:cubicBezTo>
                      <a:pt x="19" y="36"/>
                      <a:pt x="19" y="72"/>
                      <a:pt x="19" y="1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 name="Freeform 73">
                <a:extLst>
                  <a:ext uri="{FF2B5EF4-FFF2-40B4-BE49-F238E27FC236}">
                    <a16:creationId xmlns:a16="http://schemas.microsoft.com/office/drawing/2014/main" id="{F43F7443-FD65-7443-9295-3905F573F075}"/>
                  </a:ext>
                </a:extLst>
              </p:cNvPr>
              <p:cNvSpPr>
                <a:spLocks/>
              </p:cNvSpPr>
              <p:nvPr/>
            </p:nvSpPr>
            <p:spPr bwMode="auto">
              <a:xfrm>
                <a:off x="6231355" y="3028515"/>
                <a:ext cx="9375" cy="53908"/>
              </a:xfrm>
              <a:custGeom>
                <a:avLst/>
                <a:gdLst>
                  <a:gd name="T0" fmla="*/ 0 w 19"/>
                  <a:gd name="T1" fmla="*/ 111 h 111"/>
                  <a:gd name="T2" fmla="*/ 0 w 19"/>
                  <a:gd name="T3" fmla="*/ 1 h 111"/>
                  <a:gd name="T4" fmla="*/ 19 w 19"/>
                  <a:gd name="T5" fmla="*/ 0 h 111"/>
                  <a:gd name="T6" fmla="*/ 19 w 19"/>
                  <a:gd name="T7" fmla="*/ 111 h 111"/>
                  <a:gd name="T8" fmla="*/ 0 w 19"/>
                  <a:gd name="T9" fmla="*/ 111 h 111"/>
                </a:gdLst>
                <a:ahLst/>
                <a:cxnLst>
                  <a:cxn ang="0">
                    <a:pos x="T0" y="T1"/>
                  </a:cxn>
                  <a:cxn ang="0">
                    <a:pos x="T2" y="T3"/>
                  </a:cxn>
                  <a:cxn ang="0">
                    <a:pos x="T4" y="T5"/>
                  </a:cxn>
                  <a:cxn ang="0">
                    <a:pos x="T6" y="T7"/>
                  </a:cxn>
                  <a:cxn ang="0">
                    <a:pos x="T8" y="T9"/>
                  </a:cxn>
                </a:cxnLst>
                <a:rect l="0" t="0" r="r" b="b"/>
                <a:pathLst>
                  <a:path w="19" h="111">
                    <a:moveTo>
                      <a:pt x="0" y="111"/>
                    </a:moveTo>
                    <a:cubicBezTo>
                      <a:pt x="0" y="74"/>
                      <a:pt x="0" y="38"/>
                      <a:pt x="0" y="1"/>
                    </a:cubicBezTo>
                    <a:cubicBezTo>
                      <a:pt x="6" y="1"/>
                      <a:pt x="12" y="1"/>
                      <a:pt x="19" y="0"/>
                    </a:cubicBezTo>
                    <a:cubicBezTo>
                      <a:pt x="19" y="38"/>
                      <a:pt x="19" y="74"/>
                      <a:pt x="19" y="111"/>
                    </a:cubicBezTo>
                    <a:cubicBezTo>
                      <a:pt x="13" y="111"/>
                      <a:pt x="7" y="111"/>
                      <a:pt x="0"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 name="Freeform 74">
                <a:extLst>
                  <a:ext uri="{FF2B5EF4-FFF2-40B4-BE49-F238E27FC236}">
                    <a16:creationId xmlns:a16="http://schemas.microsoft.com/office/drawing/2014/main" id="{97D1A2FD-8819-F447-AD1D-D89E34919865}"/>
                  </a:ext>
                </a:extLst>
              </p:cNvPr>
              <p:cNvSpPr>
                <a:spLocks/>
              </p:cNvSpPr>
              <p:nvPr/>
            </p:nvSpPr>
            <p:spPr bwMode="auto">
              <a:xfrm>
                <a:off x="6191510" y="3028808"/>
                <a:ext cx="8789" cy="54201"/>
              </a:xfrm>
              <a:custGeom>
                <a:avLst/>
                <a:gdLst>
                  <a:gd name="T0" fmla="*/ 0 w 18"/>
                  <a:gd name="T1" fmla="*/ 0 h 111"/>
                  <a:gd name="T2" fmla="*/ 18 w 18"/>
                  <a:gd name="T3" fmla="*/ 0 h 111"/>
                  <a:gd name="T4" fmla="*/ 18 w 18"/>
                  <a:gd name="T5" fmla="*/ 109 h 111"/>
                  <a:gd name="T6" fmla="*/ 0 w 18"/>
                  <a:gd name="T7" fmla="*/ 111 h 111"/>
                  <a:gd name="T8" fmla="*/ 0 w 18"/>
                  <a:gd name="T9" fmla="*/ 0 h 111"/>
                </a:gdLst>
                <a:ahLst/>
                <a:cxnLst>
                  <a:cxn ang="0">
                    <a:pos x="T0" y="T1"/>
                  </a:cxn>
                  <a:cxn ang="0">
                    <a:pos x="T2" y="T3"/>
                  </a:cxn>
                  <a:cxn ang="0">
                    <a:pos x="T4" y="T5"/>
                  </a:cxn>
                  <a:cxn ang="0">
                    <a:pos x="T6" y="T7"/>
                  </a:cxn>
                  <a:cxn ang="0">
                    <a:pos x="T8" y="T9"/>
                  </a:cxn>
                </a:cxnLst>
                <a:rect l="0" t="0" r="r" b="b"/>
                <a:pathLst>
                  <a:path w="18" h="111">
                    <a:moveTo>
                      <a:pt x="0" y="0"/>
                    </a:moveTo>
                    <a:cubicBezTo>
                      <a:pt x="6" y="0"/>
                      <a:pt x="11" y="0"/>
                      <a:pt x="18" y="0"/>
                    </a:cubicBezTo>
                    <a:cubicBezTo>
                      <a:pt x="18" y="36"/>
                      <a:pt x="18" y="72"/>
                      <a:pt x="18" y="109"/>
                    </a:cubicBezTo>
                    <a:cubicBezTo>
                      <a:pt x="13" y="110"/>
                      <a:pt x="7" y="110"/>
                      <a:pt x="0" y="111"/>
                    </a:cubicBezTo>
                    <a:cubicBezTo>
                      <a:pt x="0" y="74"/>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 name="Freeform 75">
                <a:extLst>
                  <a:ext uri="{FF2B5EF4-FFF2-40B4-BE49-F238E27FC236}">
                    <a16:creationId xmlns:a16="http://schemas.microsoft.com/office/drawing/2014/main" id="{71C48275-C200-5743-98FD-8665960968BA}"/>
                  </a:ext>
                </a:extLst>
              </p:cNvPr>
              <p:cNvSpPr>
                <a:spLocks/>
              </p:cNvSpPr>
              <p:nvPr/>
            </p:nvSpPr>
            <p:spPr bwMode="auto">
              <a:xfrm>
                <a:off x="6089261" y="3028808"/>
                <a:ext cx="9082" cy="54201"/>
              </a:xfrm>
              <a:custGeom>
                <a:avLst/>
                <a:gdLst>
                  <a:gd name="T0" fmla="*/ 0 w 19"/>
                  <a:gd name="T1" fmla="*/ 0 h 111"/>
                  <a:gd name="T2" fmla="*/ 19 w 19"/>
                  <a:gd name="T3" fmla="*/ 0 h 111"/>
                  <a:gd name="T4" fmla="*/ 19 w 19"/>
                  <a:gd name="T5" fmla="*/ 109 h 111"/>
                  <a:gd name="T6" fmla="*/ 0 w 19"/>
                  <a:gd name="T7" fmla="*/ 111 h 111"/>
                  <a:gd name="T8" fmla="*/ 0 w 19"/>
                  <a:gd name="T9" fmla="*/ 0 h 111"/>
                </a:gdLst>
                <a:ahLst/>
                <a:cxnLst>
                  <a:cxn ang="0">
                    <a:pos x="T0" y="T1"/>
                  </a:cxn>
                  <a:cxn ang="0">
                    <a:pos x="T2" y="T3"/>
                  </a:cxn>
                  <a:cxn ang="0">
                    <a:pos x="T4" y="T5"/>
                  </a:cxn>
                  <a:cxn ang="0">
                    <a:pos x="T6" y="T7"/>
                  </a:cxn>
                  <a:cxn ang="0">
                    <a:pos x="T8" y="T9"/>
                  </a:cxn>
                </a:cxnLst>
                <a:rect l="0" t="0" r="r" b="b"/>
                <a:pathLst>
                  <a:path w="19" h="111">
                    <a:moveTo>
                      <a:pt x="0" y="0"/>
                    </a:moveTo>
                    <a:cubicBezTo>
                      <a:pt x="6" y="0"/>
                      <a:pt x="12" y="0"/>
                      <a:pt x="19" y="0"/>
                    </a:cubicBezTo>
                    <a:cubicBezTo>
                      <a:pt x="19" y="36"/>
                      <a:pt x="19" y="72"/>
                      <a:pt x="19" y="109"/>
                    </a:cubicBezTo>
                    <a:cubicBezTo>
                      <a:pt x="13" y="110"/>
                      <a:pt x="8" y="110"/>
                      <a:pt x="0" y="111"/>
                    </a:cubicBezTo>
                    <a:cubicBezTo>
                      <a:pt x="0" y="74"/>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 name="Freeform 76">
                <a:extLst>
                  <a:ext uri="{FF2B5EF4-FFF2-40B4-BE49-F238E27FC236}">
                    <a16:creationId xmlns:a16="http://schemas.microsoft.com/office/drawing/2014/main" id="{5E472662-9F87-AD45-9451-93435D64FFB6}"/>
                  </a:ext>
                </a:extLst>
              </p:cNvPr>
              <p:cNvSpPr>
                <a:spLocks/>
              </p:cNvSpPr>
              <p:nvPr/>
            </p:nvSpPr>
            <p:spPr bwMode="auto">
              <a:xfrm>
                <a:off x="5946875" y="3028808"/>
                <a:ext cx="9375" cy="53322"/>
              </a:xfrm>
              <a:custGeom>
                <a:avLst/>
                <a:gdLst>
                  <a:gd name="T0" fmla="*/ 0 w 19"/>
                  <a:gd name="T1" fmla="*/ 0 h 109"/>
                  <a:gd name="T2" fmla="*/ 19 w 19"/>
                  <a:gd name="T3" fmla="*/ 0 h 109"/>
                  <a:gd name="T4" fmla="*/ 19 w 19"/>
                  <a:gd name="T5" fmla="*/ 109 h 109"/>
                  <a:gd name="T6" fmla="*/ 0 w 19"/>
                  <a:gd name="T7" fmla="*/ 109 h 109"/>
                  <a:gd name="T8" fmla="*/ 0 w 19"/>
                  <a:gd name="T9" fmla="*/ 0 h 109"/>
                </a:gdLst>
                <a:ahLst/>
                <a:cxnLst>
                  <a:cxn ang="0">
                    <a:pos x="T0" y="T1"/>
                  </a:cxn>
                  <a:cxn ang="0">
                    <a:pos x="T2" y="T3"/>
                  </a:cxn>
                  <a:cxn ang="0">
                    <a:pos x="T4" y="T5"/>
                  </a:cxn>
                  <a:cxn ang="0">
                    <a:pos x="T6" y="T7"/>
                  </a:cxn>
                  <a:cxn ang="0">
                    <a:pos x="T8" y="T9"/>
                  </a:cxn>
                </a:cxnLst>
                <a:rect l="0" t="0" r="r" b="b"/>
                <a:pathLst>
                  <a:path w="19" h="109">
                    <a:moveTo>
                      <a:pt x="0" y="0"/>
                    </a:moveTo>
                    <a:cubicBezTo>
                      <a:pt x="6" y="0"/>
                      <a:pt x="12" y="0"/>
                      <a:pt x="19" y="0"/>
                    </a:cubicBezTo>
                    <a:cubicBezTo>
                      <a:pt x="19" y="36"/>
                      <a:pt x="19" y="72"/>
                      <a:pt x="19" y="109"/>
                    </a:cubicBezTo>
                    <a:cubicBezTo>
                      <a:pt x="13" y="109"/>
                      <a:pt x="7" y="109"/>
                      <a:pt x="0" y="109"/>
                    </a:cubicBezTo>
                    <a:cubicBezTo>
                      <a:pt x="0" y="73"/>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 name="Freeform 77">
                <a:extLst>
                  <a:ext uri="{FF2B5EF4-FFF2-40B4-BE49-F238E27FC236}">
                    <a16:creationId xmlns:a16="http://schemas.microsoft.com/office/drawing/2014/main" id="{EFEDE259-9137-6C42-926D-F2C82B9B76FD}"/>
                  </a:ext>
                </a:extLst>
              </p:cNvPr>
              <p:cNvSpPr>
                <a:spLocks/>
              </p:cNvSpPr>
              <p:nvPr/>
            </p:nvSpPr>
            <p:spPr bwMode="auto">
              <a:xfrm>
                <a:off x="6211432" y="3028808"/>
                <a:ext cx="8789" cy="54201"/>
              </a:xfrm>
              <a:custGeom>
                <a:avLst/>
                <a:gdLst>
                  <a:gd name="T0" fmla="*/ 0 w 18"/>
                  <a:gd name="T1" fmla="*/ 0 h 111"/>
                  <a:gd name="T2" fmla="*/ 18 w 18"/>
                  <a:gd name="T3" fmla="*/ 0 h 111"/>
                  <a:gd name="T4" fmla="*/ 18 w 18"/>
                  <a:gd name="T5" fmla="*/ 109 h 111"/>
                  <a:gd name="T6" fmla="*/ 0 w 18"/>
                  <a:gd name="T7" fmla="*/ 111 h 111"/>
                  <a:gd name="T8" fmla="*/ 0 w 18"/>
                  <a:gd name="T9" fmla="*/ 0 h 111"/>
                </a:gdLst>
                <a:ahLst/>
                <a:cxnLst>
                  <a:cxn ang="0">
                    <a:pos x="T0" y="T1"/>
                  </a:cxn>
                  <a:cxn ang="0">
                    <a:pos x="T2" y="T3"/>
                  </a:cxn>
                  <a:cxn ang="0">
                    <a:pos x="T4" y="T5"/>
                  </a:cxn>
                  <a:cxn ang="0">
                    <a:pos x="T6" y="T7"/>
                  </a:cxn>
                  <a:cxn ang="0">
                    <a:pos x="T8" y="T9"/>
                  </a:cxn>
                </a:cxnLst>
                <a:rect l="0" t="0" r="r" b="b"/>
                <a:pathLst>
                  <a:path w="18" h="111">
                    <a:moveTo>
                      <a:pt x="0" y="0"/>
                    </a:moveTo>
                    <a:cubicBezTo>
                      <a:pt x="7" y="0"/>
                      <a:pt x="12" y="0"/>
                      <a:pt x="18" y="0"/>
                    </a:cubicBezTo>
                    <a:cubicBezTo>
                      <a:pt x="18" y="36"/>
                      <a:pt x="18" y="72"/>
                      <a:pt x="18" y="109"/>
                    </a:cubicBezTo>
                    <a:cubicBezTo>
                      <a:pt x="13" y="110"/>
                      <a:pt x="7" y="110"/>
                      <a:pt x="0" y="111"/>
                    </a:cubicBezTo>
                    <a:cubicBezTo>
                      <a:pt x="0" y="74"/>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 name="Freeform 78">
                <a:extLst>
                  <a:ext uri="{FF2B5EF4-FFF2-40B4-BE49-F238E27FC236}">
                    <a16:creationId xmlns:a16="http://schemas.microsoft.com/office/drawing/2014/main" id="{46042B88-C369-6D44-AE4E-2E8F5E17BDC6}"/>
                  </a:ext>
                </a:extLst>
              </p:cNvPr>
              <p:cNvSpPr>
                <a:spLocks/>
              </p:cNvSpPr>
              <p:nvPr/>
            </p:nvSpPr>
            <p:spPr bwMode="auto">
              <a:xfrm>
                <a:off x="6252449" y="3028808"/>
                <a:ext cx="8789" cy="54201"/>
              </a:xfrm>
              <a:custGeom>
                <a:avLst/>
                <a:gdLst>
                  <a:gd name="T0" fmla="*/ 18 w 18"/>
                  <a:gd name="T1" fmla="*/ 110 h 111"/>
                  <a:gd name="T2" fmla="*/ 0 w 18"/>
                  <a:gd name="T3" fmla="*/ 111 h 111"/>
                  <a:gd name="T4" fmla="*/ 0 w 18"/>
                  <a:gd name="T5" fmla="*/ 0 h 111"/>
                  <a:gd name="T6" fmla="*/ 18 w 18"/>
                  <a:gd name="T7" fmla="*/ 0 h 111"/>
                  <a:gd name="T8" fmla="*/ 18 w 18"/>
                  <a:gd name="T9" fmla="*/ 110 h 111"/>
                </a:gdLst>
                <a:ahLst/>
                <a:cxnLst>
                  <a:cxn ang="0">
                    <a:pos x="T0" y="T1"/>
                  </a:cxn>
                  <a:cxn ang="0">
                    <a:pos x="T2" y="T3"/>
                  </a:cxn>
                  <a:cxn ang="0">
                    <a:pos x="T4" y="T5"/>
                  </a:cxn>
                  <a:cxn ang="0">
                    <a:pos x="T6" y="T7"/>
                  </a:cxn>
                  <a:cxn ang="0">
                    <a:pos x="T8" y="T9"/>
                  </a:cxn>
                </a:cxnLst>
                <a:rect l="0" t="0" r="r" b="b"/>
                <a:pathLst>
                  <a:path w="18" h="111">
                    <a:moveTo>
                      <a:pt x="18" y="110"/>
                    </a:moveTo>
                    <a:cubicBezTo>
                      <a:pt x="12" y="110"/>
                      <a:pt x="7" y="110"/>
                      <a:pt x="0" y="111"/>
                    </a:cubicBezTo>
                    <a:cubicBezTo>
                      <a:pt x="0" y="74"/>
                      <a:pt x="0" y="38"/>
                      <a:pt x="0" y="0"/>
                    </a:cubicBezTo>
                    <a:cubicBezTo>
                      <a:pt x="6" y="0"/>
                      <a:pt x="11" y="0"/>
                      <a:pt x="18" y="0"/>
                    </a:cubicBezTo>
                    <a:cubicBezTo>
                      <a:pt x="18" y="36"/>
                      <a:pt x="18" y="72"/>
                      <a:pt x="18" y="1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 name="Freeform 79">
                <a:extLst>
                  <a:ext uri="{FF2B5EF4-FFF2-40B4-BE49-F238E27FC236}">
                    <a16:creationId xmlns:a16="http://schemas.microsoft.com/office/drawing/2014/main" id="{135341F0-B986-744A-9189-6E3CD4A0E5F5}"/>
                  </a:ext>
                </a:extLst>
              </p:cNvPr>
              <p:cNvSpPr>
                <a:spLocks/>
              </p:cNvSpPr>
              <p:nvPr/>
            </p:nvSpPr>
            <p:spPr bwMode="auto">
              <a:xfrm>
                <a:off x="6150493" y="3028515"/>
                <a:ext cx="8789" cy="53908"/>
              </a:xfrm>
              <a:custGeom>
                <a:avLst/>
                <a:gdLst>
                  <a:gd name="T0" fmla="*/ 18 w 18"/>
                  <a:gd name="T1" fmla="*/ 111 h 111"/>
                  <a:gd name="T2" fmla="*/ 0 w 18"/>
                  <a:gd name="T3" fmla="*/ 111 h 111"/>
                  <a:gd name="T4" fmla="*/ 0 w 18"/>
                  <a:gd name="T5" fmla="*/ 1 h 111"/>
                  <a:gd name="T6" fmla="*/ 18 w 18"/>
                  <a:gd name="T7" fmla="*/ 0 h 111"/>
                  <a:gd name="T8" fmla="*/ 18 w 18"/>
                  <a:gd name="T9" fmla="*/ 111 h 111"/>
                </a:gdLst>
                <a:ahLst/>
                <a:cxnLst>
                  <a:cxn ang="0">
                    <a:pos x="T0" y="T1"/>
                  </a:cxn>
                  <a:cxn ang="0">
                    <a:pos x="T2" y="T3"/>
                  </a:cxn>
                  <a:cxn ang="0">
                    <a:pos x="T4" y="T5"/>
                  </a:cxn>
                  <a:cxn ang="0">
                    <a:pos x="T6" y="T7"/>
                  </a:cxn>
                  <a:cxn ang="0">
                    <a:pos x="T8" y="T9"/>
                  </a:cxn>
                </a:cxnLst>
                <a:rect l="0" t="0" r="r" b="b"/>
                <a:pathLst>
                  <a:path w="18" h="111">
                    <a:moveTo>
                      <a:pt x="18" y="111"/>
                    </a:moveTo>
                    <a:cubicBezTo>
                      <a:pt x="12" y="111"/>
                      <a:pt x="7" y="111"/>
                      <a:pt x="0" y="111"/>
                    </a:cubicBezTo>
                    <a:cubicBezTo>
                      <a:pt x="0" y="74"/>
                      <a:pt x="0" y="39"/>
                      <a:pt x="0" y="1"/>
                    </a:cubicBezTo>
                    <a:cubicBezTo>
                      <a:pt x="6" y="1"/>
                      <a:pt x="11" y="0"/>
                      <a:pt x="18" y="0"/>
                    </a:cubicBezTo>
                    <a:cubicBezTo>
                      <a:pt x="18" y="37"/>
                      <a:pt x="18" y="73"/>
                      <a:pt x="18"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0" name="Freeform 80">
                <a:extLst>
                  <a:ext uri="{FF2B5EF4-FFF2-40B4-BE49-F238E27FC236}">
                    <a16:creationId xmlns:a16="http://schemas.microsoft.com/office/drawing/2014/main" id="{4A6706E8-97E1-1645-935D-354C8A60F566}"/>
                  </a:ext>
                </a:extLst>
              </p:cNvPr>
              <p:cNvSpPr>
                <a:spLocks/>
              </p:cNvSpPr>
              <p:nvPr/>
            </p:nvSpPr>
            <p:spPr bwMode="auto">
              <a:xfrm>
                <a:off x="6129985" y="3028808"/>
                <a:ext cx="8789" cy="53322"/>
              </a:xfrm>
              <a:custGeom>
                <a:avLst/>
                <a:gdLst>
                  <a:gd name="T0" fmla="*/ 0 w 18"/>
                  <a:gd name="T1" fmla="*/ 0 h 109"/>
                  <a:gd name="T2" fmla="*/ 18 w 18"/>
                  <a:gd name="T3" fmla="*/ 0 h 109"/>
                  <a:gd name="T4" fmla="*/ 18 w 18"/>
                  <a:gd name="T5" fmla="*/ 109 h 109"/>
                  <a:gd name="T6" fmla="*/ 0 w 18"/>
                  <a:gd name="T7" fmla="*/ 109 h 109"/>
                  <a:gd name="T8" fmla="*/ 0 w 18"/>
                  <a:gd name="T9" fmla="*/ 0 h 109"/>
                </a:gdLst>
                <a:ahLst/>
                <a:cxnLst>
                  <a:cxn ang="0">
                    <a:pos x="T0" y="T1"/>
                  </a:cxn>
                  <a:cxn ang="0">
                    <a:pos x="T2" y="T3"/>
                  </a:cxn>
                  <a:cxn ang="0">
                    <a:pos x="T4" y="T5"/>
                  </a:cxn>
                  <a:cxn ang="0">
                    <a:pos x="T6" y="T7"/>
                  </a:cxn>
                  <a:cxn ang="0">
                    <a:pos x="T8" y="T9"/>
                  </a:cxn>
                </a:cxnLst>
                <a:rect l="0" t="0" r="r" b="b"/>
                <a:pathLst>
                  <a:path w="18" h="109">
                    <a:moveTo>
                      <a:pt x="0" y="0"/>
                    </a:moveTo>
                    <a:cubicBezTo>
                      <a:pt x="6" y="0"/>
                      <a:pt x="11" y="0"/>
                      <a:pt x="18" y="0"/>
                    </a:cubicBezTo>
                    <a:cubicBezTo>
                      <a:pt x="18" y="36"/>
                      <a:pt x="18" y="72"/>
                      <a:pt x="18" y="109"/>
                    </a:cubicBezTo>
                    <a:cubicBezTo>
                      <a:pt x="12" y="109"/>
                      <a:pt x="6" y="109"/>
                      <a:pt x="0" y="109"/>
                    </a:cubicBezTo>
                    <a:cubicBezTo>
                      <a:pt x="0" y="73"/>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1" name="Freeform 81">
                <a:extLst>
                  <a:ext uri="{FF2B5EF4-FFF2-40B4-BE49-F238E27FC236}">
                    <a16:creationId xmlns:a16="http://schemas.microsoft.com/office/drawing/2014/main" id="{85D982E4-AD68-1549-8E84-E018438B0BC6}"/>
                  </a:ext>
                </a:extLst>
              </p:cNvPr>
              <p:cNvSpPr>
                <a:spLocks/>
              </p:cNvSpPr>
              <p:nvPr/>
            </p:nvSpPr>
            <p:spPr bwMode="auto">
              <a:xfrm>
                <a:off x="6110063" y="3028515"/>
                <a:ext cx="8789" cy="54493"/>
              </a:xfrm>
              <a:custGeom>
                <a:avLst/>
                <a:gdLst>
                  <a:gd name="T0" fmla="*/ 0 w 18"/>
                  <a:gd name="T1" fmla="*/ 112 h 112"/>
                  <a:gd name="T2" fmla="*/ 0 w 18"/>
                  <a:gd name="T3" fmla="*/ 1 h 112"/>
                  <a:gd name="T4" fmla="*/ 18 w 18"/>
                  <a:gd name="T5" fmla="*/ 0 h 112"/>
                  <a:gd name="T6" fmla="*/ 18 w 18"/>
                  <a:gd name="T7" fmla="*/ 110 h 112"/>
                  <a:gd name="T8" fmla="*/ 0 w 18"/>
                  <a:gd name="T9" fmla="*/ 112 h 112"/>
                </a:gdLst>
                <a:ahLst/>
                <a:cxnLst>
                  <a:cxn ang="0">
                    <a:pos x="T0" y="T1"/>
                  </a:cxn>
                  <a:cxn ang="0">
                    <a:pos x="T2" y="T3"/>
                  </a:cxn>
                  <a:cxn ang="0">
                    <a:pos x="T4" y="T5"/>
                  </a:cxn>
                  <a:cxn ang="0">
                    <a:pos x="T6" y="T7"/>
                  </a:cxn>
                  <a:cxn ang="0">
                    <a:pos x="T8" y="T9"/>
                  </a:cxn>
                </a:cxnLst>
                <a:rect l="0" t="0" r="r" b="b"/>
                <a:pathLst>
                  <a:path w="18" h="112">
                    <a:moveTo>
                      <a:pt x="0" y="112"/>
                    </a:moveTo>
                    <a:cubicBezTo>
                      <a:pt x="0" y="74"/>
                      <a:pt x="0" y="38"/>
                      <a:pt x="0" y="1"/>
                    </a:cubicBezTo>
                    <a:cubicBezTo>
                      <a:pt x="5" y="1"/>
                      <a:pt x="11" y="1"/>
                      <a:pt x="18" y="0"/>
                    </a:cubicBezTo>
                    <a:cubicBezTo>
                      <a:pt x="18" y="37"/>
                      <a:pt x="18" y="73"/>
                      <a:pt x="18" y="110"/>
                    </a:cubicBezTo>
                    <a:cubicBezTo>
                      <a:pt x="13" y="111"/>
                      <a:pt x="7" y="111"/>
                      <a:pt x="0" y="1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2" name="Freeform 82">
                <a:extLst>
                  <a:ext uri="{FF2B5EF4-FFF2-40B4-BE49-F238E27FC236}">
                    <a16:creationId xmlns:a16="http://schemas.microsoft.com/office/drawing/2014/main" id="{A940709C-9958-0D4D-87DA-884A5ACDD97B}"/>
                  </a:ext>
                </a:extLst>
              </p:cNvPr>
              <p:cNvSpPr>
                <a:spLocks/>
              </p:cNvSpPr>
              <p:nvPr/>
            </p:nvSpPr>
            <p:spPr bwMode="auto">
              <a:xfrm>
                <a:off x="6069339" y="3028808"/>
                <a:ext cx="8496" cy="54201"/>
              </a:xfrm>
              <a:custGeom>
                <a:avLst/>
                <a:gdLst>
                  <a:gd name="T0" fmla="*/ 0 w 18"/>
                  <a:gd name="T1" fmla="*/ 0 h 111"/>
                  <a:gd name="T2" fmla="*/ 18 w 18"/>
                  <a:gd name="T3" fmla="*/ 0 h 111"/>
                  <a:gd name="T4" fmla="*/ 18 w 18"/>
                  <a:gd name="T5" fmla="*/ 109 h 111"/>
                  <a:gd name="T6" fmla="*/ 0 w 18"/>
                  <a:gd name="T7" fmla="*/ 111 h 111"/>
                  <a:gd name="T8" fmla="*/ 0 w 18"/>
                  <a:gd name="T9" fmla="*/ 0 h 111"/>
                </a:gdLst>
                <a:ahLst/>
                <a:cxnLst>
                  <a:cxn ang="0">
                    <a:pos x="T0" y="T1"/>
                  </a:cxn>
                  <a:cxn ang="0">
                    <a:pos x="T2" y="T3"/>
                  </a:cxn>
                  <a:cxn ang="0">
                    <a:pos x="T4" y="T5"/>
                  </a:cxn>
                  <a:cxn ang="0">
                    <a:pos x="T6" y="T7"/>
                  </a:cxn>
                  <a:cxn ang="0">
                    <a:pos x="T8" y="T9"/>
                  </a:cxn>
                </a:cxnLst>
                <a:rect l="0" t="0" r="r" b="b"/>
                <a:pathLst>
                  <a:path w="18" h="111">
                    <a:moveTo>
                      <a:pt x="0" y="0"/>
                    </a:moveTo>
                    <a:cubicBezTo>
                      <a:pt x="6" y="0"/>
                      <a:pt x="12" y="0"/>
                      <a:pt x="18" y="0"/>
                    </a:cubicBezTo>
                    <a:cubicBezTo>
                      <a:pt x="18" y="37"/>
                      <a:pt x="18" y="72"/>
                      <a:pt x="18" y="109"/>
                    </a:cubicBezTo>
                    <a:cubicBezTo>
                      <a:pt x="13" y="110"/>
                      <a:pt x="7" y="110"/>
                      <a:pt x="0" y="111"/>
                    </a:cubicBezTo>
                    <a:cubicBezTo>
                      <a:pt x="0" y="73"/>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3" name="Freeform 83">
                <a:extLst>
                  <a:ext uri="{FF2B5EF4-FFF2-40B4-BE49-F238E27FC236}">
                    <a16:creationId xmlns:a16="http://schemas.microsoft.com/office/drawing/2014/main" id="{C5ED593E-24DA-F24B-8923-E170B067CB8B}"/>
                  </a:ext>
                </a:extLst>
              </p:cNvPr>
              <p:cNvSpPr>
                <a:spLocks/>
              </p:cNvSpPr>
              <p:nvPr/>
            </p:nvSpPr>
            <p:spPr bwMode="auto">
              <a:xfrm>
                <a:off x="6028323" y="3028808"/>
                <a:ext cx="8789" cy="53615"/>
              </a:xfrm>
              <a:custGeom>
                <a:avLst/>
                <a:gdLst>
                  <a:gd name="T0" fmla="*/ 0 w 18"/>
                  <a:gd name="T1" fmla="*/ 0 h 110"/>
                  <a:gd name="T2" fmla="*/ 18 w 18"/>
                  <a:gd name="T3" fmla="*/ 0 h 110"/>
                  <a:gd name="T4" fmla="*/ 18 w 18"/>
                  <a:gd name="T5" fmla="*/ 110 h 110"/>
                  <a:gd name="T6" fmla="*/ 0 w 18"/>
                  <a:gd name="T7" fmla="*/ 110 h 110"/>
                  <a:gd name="T8" fmla="*/ 0 w 18"/>
                  <a:gd name="T9" fmla="*/ 0 h 110"/>
                </a:gdLst>
                <a:ahLst/>
                <a:cxnLst>
                  <a:cxn ang="0">
                    <a:pos x="T0" y="T1"/>
                  </a:cxn>
                  <a:cxn ang="0">
                    <a:pos x="T2" y="T3"/>
                  </a:cxn>
                  <a:cxn ang="0">
                    <a:pos x="T4" y="T5"/>
                  </a:cxn>
                  <a:cxn ang="0">
                    <a:pos x="T6" y="T7"/>
                  </a:cxn>
                  <a:cxn ang="0">
                    <a:pos x="T8" y="T9"/>
                  </a:cxn>
                </a:cxnLst>
                <a:rect l="0" t="0" r="r" b="b"/>
                <a:pathLst>
                  <a:path w="18" h="110">
                    <a:moveTo>
                      <a:pt x="0" y="0"/>
                    </a:moveTo>
                    <a:cubicBezTo>
                      <a:pt x="7" y="0"/>
                      <a:pt x="12" y="0"/>
                      <a:pt x="18" y="0"/>
                    </a:cubicBezTo>
                    <a:cubicBezTo>
                      <a:pt x="18" y="37"/>
                      <a:pt x="18" y="73"/>
                      <a:pt x="18" y="110"/>
                    </a:cubicBezTo>
                    <a:cubicBezTo>
                      <a:pt x="12" y="110"/>
                      <a:pt x="6" y="110"/>
                      <a:pt x="0" y="110"/>
                    </a:cubicBezTo>
                    <a:cubicBezTo>
                      <a:pt x="0" y="73"/>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4" name="Freeform 84">
                <a:extLst>
                  <a:ext uri="{FF2B5EF4-FFF2-40B4-BE49-F238E27FC236}">
                    <a16:creationId xmlns:a16="http://schemas.microsoft.com/office/drawing/2014/main" id="{CCFF09A4-5234-2445-892B-6C30EB4C6C68}"/>
                  </a:ext>
                </a:extLst>
              </p:cNvPr>
              <p:cNvSpPr>
                <a:spLocks/>
              </p:cNvSpPr>
              <p:nvPr/>
            </p:nvSpPr>
            <p:spPr bwMode="auto">
              <a:xfrm>
                <a:off x="6008400" y="3027344"/>
                <a:ext cx="9668" cy="56544"/>
              </a:xfrm>
              <a:custGeom>
                <a:avLst/>
                <a:gdLst>
                  <a:gd name="T0" fmla="*/ 0 w 20"/>
                  <a:gd name="T1" fmla="*/ 3 h 116"/>
                  <a:gd name="T2" fmla="*/ 20 w 20"/>
                  <a:gd name="T3" fmla="*/ 17 h 116"/>
                  <a:gd name="T4" fmla="*/ 20 w 20"/>
                  <a:gd name="T5" fmla="*/ 99 h 116"/>
                  <a:gd name="T6" fmla="*/ 0 w 20"/>
                  <a:gd name="T7" fmla="*/ 113 h 116"/>
                  <a:gd name="T8" fmla="*/ 0 w 20"/>
                  <a:gd name="T9" fmla="*/ 3 h 116"/>
                </a:gdLst>
                <a:ahLst/>
                <a:cxnLst>
                  <a:cxn ang="0">
                    <a:pos x="T0" y="T1"/>
                  </a:cxn>
                  <a:cxn ang="0">
                    <a:pos x="T2" y="T3"/>
                  </a:cxn>
                  <a:cxn ang="0">
                    <a:pos x="T4" y="T5"/>
                  </a:cxn>
                  <a:cxn ang="0">
                    <a:pos x="T6" y="T7"/>
                  </a:cxn>
                  <a:cxn ang="0">
                    <a:pos x="T8" y="T9"/>
                  </a:cxn>
                </a:cxnLst>
                <a:rect l="0" t="0" r="r" b="b"/>
                <a:pathLst>
                  <a:path w="20" h="116">
                    <a:moveTo>
                      <a:pt x="0" y="3"/>
                    </a:moveTo>
                    <a:cubicBezTo>
                      <a:pt x="14" y="0"/>
                      <a:pt x="20" y="2"/>
                      <a:pt x="20" y="17"/>
                    </a:cubicBezTo>
                    <a:cubicBezTo>
                      <a:pt x="19" y="44"/>
                      <a:pt x="19" y="71"/>
                      <a:pt x="20" y="99"/>
                    </a:cubicBezTo>
                    <a:cubicBezTo>
                      <a:pt x="20" y="113"/>
                      <a:pt x="14" y="116"/>
                      <a:pt x="0" y="113"/>
                    </a:cubicBezTo>
                    <a:cubicBezTo>
                      <a:pt x="0" y="77"/>
                      <a:pt x="0" y="41"/>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5" name="Freeform 85">
                <a:extLst>
                  <a:ext uri="{FF2B5EF4-FFF2-40B4-BE49-F238E27FC236}">
                    <a16:creationId xmlns:a16="http://schemas.microsoft.com/office/drawing/2014/main" id="{3F40359D-704E-9548-AA30-6FE8236FEA0A}"/>
                  </a:ext>
                </a:extLst>
              </p:cNvPr>
              <p:cNvSpPr>
                <a:spLocks/>
              </p:cNvSpPr>
              <p:nvPr/>
            </p:nvSpPr>
            <p:spPr bwMode="auto">
              <a:xfrm>
                <a:off x="5987892" y="3028808"/>
                <a:ext cx="8789" cy="53615"/>
              </a:xfrm>
              <a:custGeom>
                <a:avLst/>
                <a:gdLst>
                  <a:gd name="T0" fmla="*/ 18 w 18"/>
                  <a:gd name="T1" fmla="*/ 110 h 110"/>
                  <a:gd name="T2" fmla="*/ 0 w 18"/>
                  <a:gd name="T3" fmla="*/ 110 h 110"/>
                  <a:gd name="T4" fmla="*/ 0 w 18"/>
                  <a:gd name="T5" fmla="*/ 0 h 110"/>
                  <a:gd name="T6" fmla="*/ 18 w 18"/>
                  <a:gd name="T7" fmla="*/ 0 h 110"/>
                  <a:gd name="T8" fmla="*/ 18 w 18"/>
                  <a:gd name="T9" fmla="*/ 110 h 110"/>
                </a:gdLst>
                <a:ahLst/>
                <a:cxnLst>
                  <a:cxn ang="0">
                    <a:pos x="T0" y="T1"/>
                  </a:cxn>
                  <a:cxn ang="0">
                    <a:pos x="T2" y="T3"/>
                  </a:cxn>
                  <a:cxn ang="0">
                    <a:pos x="T4" y="T5"/>
                  </a:cxn>
                  <a:cxn ang="0">
                    <a:pos x="T6" y="T7"/>
                  </a:cxn>
                  <a:cxn ang="0">
                    <a:pos x="T8" y="T9"/>
                  </a:cxn>
                </a:cxnLst>
                <a:rect l="0" t="0" r="r" b="b"/>
                <a:pathLst>
                  <a:path w="18" h="110">
                    <a:moveTo>
                      <a:pt x="18" y="110"/>
                    </a:moveTo>
                    <a:cubicBezTo>
                      <a:pt x="11" y="110"/>
                      <a:pt x="6" y="110"/>
                      <a:pt x="0" y="110"/>
                    </a:cubicBezTo>
                    <a:cubicBezTo>
                      <a:pt x="0" y="73"/>
                      <a:pt x="0" y="37"/>
                      <a:pt x="0" y="0"/>
                    </a:cubicBezTo>
                    <a:cubicBezTo>
                      <a:pt x="6" y="0"/>
                      <a:pt x="12" y="0"/>
                      <a:pt x="18" y="0"/>
                    </a:cubicBezTo>
                    <a:cubicBezTo>
                      <a:pt x="18" y="37"/>
                      <a:pt x="18" y="72"/>
                      <a:pt x="18" y="1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6" name="Freeform 86">
                <a:extLst>
                  <a:ext uri="{FF2B5EF4-FFF2-40B4-BE49-F238E27FC236}">
                    <a16:creationId xmlns:a16="http://schemas.microsoft.com/office/drawing/2014/main" id="{7CE32E1D-D962-1D43-AB2F-721095143D0A}"/>
                  </a:ext>
                </a:extLst>
              </p:cNvPr>
              <p:cNvSpPr>
                <a:spLocks/>
              </p:cNvSpPr>
              <p:nvPr/>
            </p:nvSpPr>
            <p:spPr bwMode="auto">
              <a:xfrm>
                <a:off x="5967970" y="3028515"/>
                <a:ext cx="8789" cy="53908"/>
              </a:xfrm>
              <a:custGeom>
                <a:avLst/>
                <a:gdLst>
                  <a:gd name="T0" fmla="*/ 18 w 18"/>
                  <a:gd name="T1" fmla="*/ 111 h 111"/>
                  <a:gd name="T2" fmla="*/ 0 w 18"/>
                  <a:gd name="T3" fmla="*/ 111 h 111"/>
                  <a:gd name="T4" fmla="*/ 0 w 18"/>
                  <a:gd name="T5" fmla="*/ 1 h 111"/>
                  <a:gd name="T6" fmla="*/ 18 w 18"/>
                  <a:gd name="T7" fmla="*/ 0 h 111"/>
                  <a:gd name="T8" fmla="*/ 18 w 18"/>
                  <a:gd name="T9" fmla="*/ 111 h 111"/>
                </a:gdLst>
                <a:ahLst/>
                <a:cxnLst>
                  <a:cxn ang="0">
                    <a:pos x="T0" y="T1"/>
                  </a:cxn>
                  <a:cxn ang="0">
                    <a:pos x="T2" y="T3"/>
                  </a:cxn>
                  <a:cxn ang="0">
                    <a:pos x="T4" y="T5"/>
                  </a:cxn>
                  <a:cxn ang="0">
                    <a:pos x="T6" y="T7"/>
                  </a:cxn>
                  <a:cxn ang="0">
                    <a:pos x="T8" y="T9"/>
                  </a:cxn>
                </a:cxnLst>
                <a:rect l="0" t="0" r="r" b="b"/>
                <a:pathLst>
                  <a:path w="18" h="111">
                    <a:moveTo>
                      <a:pt x="18" y="111"/>
                    </a:moveTo>
                    <a:cubicBezTo>
                      <a:pt x="12" y="111"/>
                      <a:pt x="6" y="111"/>
                      <a:pt x="0" y="111"/>
                    </a:cubicBezTo>
                    <a:cubicBezTo>
                      <a:pt x="0" y="74"/>
                      <a:pt x="0" y="39"/>
                      <a:pt x="0" y="1"/>
                    </a:cubicBezTo>
                    <a:cubicBezTo>
                      <a:pt x="5" y="1"/>
                      <a:pt x="11" y="0"/>
                      <a:pt x="18" y="0"/>
                    </a:cubicBezTo>
                    <a:cubicBezTo>
                      <a:pt x="18" y="37"/>
                      <a:pt x="18" y="72"/>
                      <a:pt x="18"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7" name="Freeform 87">
                <a:extLst>
                  <a:ext uri="{FF2B5EF4-FFF2-40B4-BE49-F238E27FC236}">
                    <a16:creationId xmlns:a16="http://schemas.microsoft.com/office/drawing/2014/main" id="{6EF8CAA5-4844-3F4B-B896-2C55283958A6}"/>
                  </a:ext>
                </a:extLst>
              </p:cNvPr>
              <p:cNvSpPr>
                <a:spLocks/>
              </p:cNvSpPr>
              <p:nvPr/>
            </p:nvSpPr>
            <p:spPr bwMode="auto">
              <a:xfrm>
                <a:off x="5926953" y="3028808"/>
                <a:ext cx="8789" cy="53322"/>
              </a:xfrm>
              <a:custGeom>
                <a:avLst/>
                <a:gdLst>
                  <a:gd name="T0" fmla="*/ 0 w 18"/>
                  <a:gd name="T1" fmla="*/ 0 h 109"/>
                  <a:gd name="T2" fmla="*/ 18 w 18"/>
                  <a:gd name="T3" fmla="*/ 0 h 109"/>
                  <a:gd name="T4" fmla="*/ 18 w 18"/>
                  <a:gd name="T5" fmla="*/ 109 h 109"/>
                  <a:gd name="T6" fmla="*/ 0 w 18"/>
                  <a:gd name="T7" fmla="*/ 109 h 109"/>
                  <a:gd name="T8" fmla="*/ 0 w 18"/>
                  <a:gd name="T9" fmla="*/ 0 h 109"/>
                </a:gdLst>
                <a:ahLst/>
                <a:cxnLst>
                  <a:cxn ang="0">
                    <a:pos x="T0" y="T1"/>
                  </a:cxn>
                  <a:cxn ang="0">
                    <a:pos x="T2" y="T3"/>
                  </a:cxn>
                  <a:cxn ang="0">
                    <a:pos x="T4" y="T5"/>
                  </a:cxn>
                  <a:cxn ang="0">
                    <a:pos x="T6" y="T7"/>
                  </a:cxn>
                  <a:cxn ang="0">
                    <a:pos x="T8" y="T9"/>
                  </a:cxn>
                </a:cxnLst>
                <a:rect l="0" t="0" r="r" b="b"/>
                <a:pathLst>
                  <a:path w="18" h="109">
                    <a:moveTo>
                      <a:pt x="0" y="0"/>
                    </a:moveTo>
                    <a:cubicBezTo>
                      <a:pt x="6" y="0"/>
                      <a:pt x="11" y="0"/>
                      <a:pt x="18" y="0"/>
                    </a:cubicBezTo>
                    <a:cubicBezTo>
                      <a:pt x="18" y="36"/>
                      <a:pt x="18" y="72"/>
                      <a:pt x="18" y="109"/>
                    </a:cubicBezTo>
                    <a:cubicBezTo>
                      <a:pt x="12" y="109"/>
                      <a:pt x="6" y="109"/>
                      <a:pt x="0" y="109"/>
                    </a:cubicBezTo>
                    <a:cubicBezTo>
                      <a:pt x="0" y="74"/>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8" name="Freeform 88">
                <a:extLst>
                  <a:ext uri="{FF2B5EF4-FFF2-40B4-BE49-F238E27FC236}">
                    <a16:creationId xmlns:a16="http://schemas.microsoft.com/office/drawing/2014/main" id="{E7055C59-1E21-2640-94EA-7CBABD0D73EC}"/>
                  </a:ext>
                </a:extLst>
              </p:cNvPr>
              <p:cNvSpPr>
                <a:spLocks/>
              </p:cNvSpPr>
              <p:nvPr/>
            </p:nvSpPr>
            <p:spPr bwMode="auto">
              <a:xfrm>
                <a:off x="6170416" y="3028808"/>
                <a:ext cx="8789" cy="53615"/>
              </a:xfrm>
              <a:custGeom>
                <a:avLst/>
                <a:gdLst>
                  <a:gd name="T0" fmla="*/ 0 w 18"/>
                  <a:gd name="T1" fmla="*/ 0 h 110"/>
                  <a:gd name="T2" fmla="*/ 18 w 18"/>
                  <a:gd name="T3" fmla="*/ 0 h 110"/>
                  <a:gd name="T4" fmla="*/ 18 w 18"/>
                  <a:gd name="T5" fmla="*/ 110 h 110"/>
                  <a:gd name="T6" fmla="*/ 0 w 18"/>
                  <a:gd name="T7" fmla="*/ 110 h 110"/>
                  <a:gd name="T8" fmla="*/ 0 w 18"/>
                  <a:gd name="T9" fmla="*/ 0 h 110"/>
                </a:gdLst>
                <a:ahLst/>
                <a:cxnLst>
                  <a:cxn ang="0">
                    <a:pos x="T0" y="T1"/>
                  </a:cxn>
                  <a:cxn ang="0">
                    <a:pos x="T2" y="T3"/>
                  </a:cxn>
                  <a:cxn ang="0">
                    <a:pos x="T4" y="T5"/>
                  </a:cxn>
                  <a:cxn ang="0">
                    <a:pos x="T6" y="T7"/>
                  </a:cxn>
                  <a:cxn ang="0">
                    <a:pos x="T8" y="T9"/>
                  </a:cxn>
                </a:cxnLst>
                <a:rect l="0" t="0" r="r" b="b"/>
                <a:pathLst>
                  <a:path w="18" h="110">
                    <a:moveTo>
                      <a:pt x="0" y="0"/>
                    </a:moveTo>
                    <a:cubicBezTo>
                      <a:pt x="7" y="0"/>
                      <a:pt x="12" y="0"/>
                      <a:pt x="18" y="0"/>
                    </a:cubicBezTo>
                    <a:cubicBezTo>
                      <a:pt x="18" y="36"/>
                      <a:pt x="18" y="72"/>
                      <a:pt x="18" y="110"/>
                    </a:cubicBezTo>
                    <a:cubicBezTo>
                      <a:pt x="13" y="110"/>
                      <a:pt x="7" y="110"/>
                      <a:pt x="0" y="110"/>
                    </a:cubicBezTo>
                    <a:cubicBezTo>
                      <a:pt x="0" y="73"/>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9" name="Freeform 89">
                <a:extLst>
                  <a:ext uri="{FF2B5EF4-FFF2-40B4-BE49-F238E27FC236}">
                    <a16:creationId xmlns:a16="http://schemas.microsoft.com/office/drawing/2014/main" id="{059FBE72-1E93-6347-B18A-C4B8832150F5}"/>
                  </a:ext>
                </a:extLst>
              </p:cNvPr>
              <p:cNvSpPr>
                <a:spLocks/>
              </p:cNvSpPr>
              <p:nvPr/>
            </p:nvSpPr>
            <p:spPr bwMode="auto">
              <a:xfrm>
                <a:off x="6271785" y="3028515"/>
                <a:ext cx="9375" cy="53908"/>
              </a:xfrm>
              <a:custGeom>
                <a:avLst/>
                <a:gdLst>
                  <a:gd name="T0" fmla="*/ 19 w 19"/>
                  <a:gd name="T1" fmla="*/ 111 h 111"/>
                  <a:gd name="T2" fmla="*/ 0 w 19"/>
                  <a:gd name="T3" fmla="*/ 111 h 111"/>
                  <a:gd name="T4" fmla="*/ 0 w 19"/>
                  <a:gd name="T5" fmla="*/ 1 h 111"/>
                  <a:gd name="T6" fmla="*/ 19 w 19"/>
                  <a:gd name="T7" fmla="*/ 0 h 111"/>
                  <a:gd name="T8" fmla="*/ 19 w 19"/>
                  <a:gd name="T9" fmla="*/ 111 h 111"/>
                </a:gdLst>
                <a:ahLst/>
                <a:cxnLst>
                  <a:cxn ang="0">
                    <a:pos x="T0" y="T1"/>
                  </a:cxn>
                  <a:cxn ang="0">
                    <a:pos x="T2" y="T3"/>
                  </a:cxn>
                  <a:cxn ang="0">
                    <a:pos x="T4" y="T5"/>
                  </a:cxn>
                  <a:cxn ang="0">
                    <a:pos x="T6" y="T7"/>
                  </a:cxn>
                  <a:cxn ang="0">
                    <a:pos x="T8" y="T9"/>
                  </a:cxn>
                </a:cxnLst>
                <a:rect l="0" t="0" r="r" b="b"/>
                <a:pathLst>
                  <a:path w="19" h="111">
                    <a:moveTo>
                      <a:pt x="19" y="111"/>
                    </a:moveTo>
                    <a:cubicBezTo>
                      <a:pt x="12" y="111"/>
                      <a:pt x="7" y="111"/>
                      <a:pt x="0" y="111"/>
                    </a:cubicBezTo>
                    <a:cubicBezTo>
                      <a:pt x="0" y="74"/>
                      <a:pt x="0" y="38"/>
                      <a:pt x="0" y="1"/>
                    </a:cubicBezTo>
                    <a:cubicBezTo>
                      <a:pt x="7" y="1"/>
                      <a:pt x="12" y="1"/>
                      <a:pt x="19" y="0"/>
                    </a:cubicBezTo>
                    <a:cubicBezTo>
                      <a:pt x="19" y="38"/>
                      <a:pt x="19" y="74"/>
                      <a:pt x="19"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spTree>
    <p:extLst>
      <p:ext uri="{BB962C8B-B14F-4D97-AF65-F5344CB8AC3E}">
        <p14:creationId xmlns:p14="http://schemas.microsoft.com/office/powerpoint/2010/main" val="32554927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五边形 31">
            <a:extLst>
              <a:ext uri="{FF2B5EF4-FFF2-40B4-BE49-F238E27FC236}">
                <a16:creationId xmlns:a16="http://schemas.microsoft.com/office/drawing/2014/main" id="{E6E55A09-D3BD-A146-9539-679E70C29EBD}"/>
              </a:ext>
            </a:extLst>
          </p:cNvPr>
          <p:cNvSpPr/>
          <p:nvPr/>
        </p:nvSpPr>
        <p:spPr>
          <a:xfrm>
            <a:off x="227305" y="250876"/>
            <a:ext cx="3721100" cy="6402070"/>
          </a:xfrm>
          <a:prstGeom prst="homePlate">
            <a:avLst>
              <a:gd name="adj" fmla="val 42068"/>
            </a:avLst>
          </a:prstGeom>
          <a:solidFill>
            <a:srgbClr val="1B51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217805" y="227965"/>
            <a:ext cx="11756390" cy="6402070"/>
          </a:xfrm>
          <a:prstGeom prst="rect">
            <a:avLst/>
          </a:prstGeom>
          <a:noFill/>
          <a:ln w="76200">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标题 1"/>
          <p:cNvSpPr txBox="1"/>
          <p:nvPr/>
        </p:nvSpPr>
        <p:spPr>
          <a:xfrm>
            <a:off x="911543" y="2559685"/>
            <a:ext cx="2336800" cy="1005019"/>
          </a:xfrm>
          <a:prstGeom prst="rect">
            <a:avLst/>
          </a:prstGeom>
        </p:spPr>
        <p:txBody>
          <a:bodyPr wrap="square">
            <a:spAutoFit/>
          </a:bodyPr>
          <a:lstStyle>
            <a:defPPr>
              <a:defRPr lang="zh-CN"/>
            </a:defPPr>
            <a:lvl1pPr algn="ctr">
              <a:lnSpc>
                <a:spcPct val="120000"/>
              </a:lnSpc>
              <a:spcBef>
                <a:spcPct val="0"/>
              </a:spcBef>
              <a:buNone/>
              <a:defRPr sz="4400">
                <a:gradFill>
                  <a:gsLst>
                    <a:gs pos="0">
                      <a:schemeClr val="accent1">
                        <a:lumMod val="60000"/>
                        <a:lumOff val="40000"/>
                      </a:schemeClr>
                    </a:gs>
                    <a:gs pos="55000">
                      <a:schemeClr val="accent1"/>
                    </a:gs>
                  </a:gsLst>
                  <a:lin ang="5400000" scaled="1"/>
                </a:gradFill>
                <a:effectLst>
                  <a:outerShdw blurRad="127000" sx="102000" sy="102000" algn="ctr" rotWithShape="0">
                    <a:schemeClr val="accent1">
                      <a:alpha val="30000"/>
                    </a:schemeClr>
                  </a:outerShdw>
                </a:effectLst>
                <a:latin typeface="+mj-ea"/>
                <a:ea typeface="+mj-ea"/>
                <a:cs typeface="+mj-cs"/>
              </a:defRPr>
            </a:lvl1pPr>
          </a:lstStyle>
          <a:p>
            <a:pPr algn="ctr"/>
            <a:r>
              <a:rPr lang="zh-CN" altLang="en-US" sz="5400" b="1" dirty="0">
                <a:solidFill>
                  <a:schemeClr val="bg1"/>
                </a:solidFill>
                <a:effectLst/>
                <a:latin typeface="思源黑体 CN Bold" panose="020B0800000000000000" charset="-122"/>
                <a:ea typeface="思源黑体 CN Bold" panose="020B0800000000000000" charset="-122"/>
                <a:cs typeface="+mn-ea"/>
                <a:sym typeface="+mn-lt"/>
              </a:rPr>
              <a:t>目录</a:t>
            </a:r>
          </a:p>
        </p:txBody>
      </p:sp>
      <p:sp>
        <p:nvSpPr>
          <p:cNvPr id="37" name="文本占位符 85"/>
          <p:cNvSpPr txBox="1"/>
          <p:nvPr/>
        </p:nvSpPr>
        <p:spPr>
          <a:xfrm>
            <a:off x="1436370" y="3572510"/>
            <a:ext cx="1266190" cy="312420"/>
          </a:xfrm>
          <a:prstGeom prst="rect">
            <a:avLst/>
          </a:prstGeom>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dist">
              <a:spcBef>
                <a:spcPts val="0"/>
              </a:spcBef>
              <a:buNone/>
            </a:pPr>
            <a:r>
              <a:rPr lang="en-US" sz="1600" dirty="0">
                <a:solidFill>
                  <a:schemeClr val="bg1">
                    <a:lumMod val="85000"/>
                  </a:schemeClr>
                </a:solidFill>
                <a:latin typeface="思源黑体 CN Bold" panose="020B0800000000000000" charset="-122"/>
                <a:ea typeface="思源黑体 CN Bold" panose="020B0800000000000000" charset="-122"/>
                <a:cs typeface="+mj-lt"/>
                <a:sym typeface="+mn-lt"/>
              </a:rPr>
              <a:t>CONTENT</a:t>
            </a:r>
          </a:p>
        </p:txBody>
      </p:sp>
      <p:grpSp>
        <p:nvGrpSpPr>
          <p:cNvPr id="15" name="组合 14">
            <a:extLst>
              <a:ext uri="{FF2B5EF4-FFF2-40B4-BE49-F238E27FC236}">
                <a16:creationId xmlns:a16="http://schemas.microsoft.com/office/drawing/2014/main" id="{ABBC197B-564C-F84E-AD12-3C551C99E554}"/>
              </a:ext>
            </a:extLst>
          </p:cNvPr>
          <p:cNvGrpSpPr/>
          <p:nvPr/>
        </p:nvGrpSpPr>
        <p:grpSpPr>
          <a:xfrm>
            <a:off x="5157470" y="1889290"/>
            <a:ext cx="4195508" cy="3678860"/>
            <a:chOff x="4063854" y="1520214"/>
            <a:chExt cx="4195508" cy="3678860"/>
          </a:xfrm>
        </p:grpSpPr>
        <p:grpSp>
          <p:nvGrpSpPr>
            <p:cNvPr id="4" name="组合 3">
              <a:extLst>
                <a:ext uri="{FF2B5EF4-FFF2-40B4-BE49-F238E27FC236}">
                  <a16:creationId xmlns:a16="http://schemas.microsoft.com/office/drawing/2014/main" id="{76DCC68B-E3CF-044F-A0FF-C6C115B3E8DA}"/>
                </a:ext>
              </a:extLst>
            </p:cNvPr>
            <p:cNvGrpSpPr/>
            <p:nvPr/>
          </p:nvGrpSpPr>
          <p:grpSpPr>
            <a:xfrm>
              <a:off x="4063854" y="3716734"/>
              <a:ext cx="1142365" cy="736600"/>
              <a:chOff x="3656131" y="1298603"/>
              <a:chExt cx="1142365" cy="736600"/>
            </a:xfrm>
          </p:grpSpPr>
          <p:sp>
            <p:nvSpPr>
              <p:cNvPr id="65" name="矩形 64"/>
              <p:cNvSpPr/>
              <p:nvPr/>
            </p:nvSpPr>
            <p:spPr>
              <a:xfrm>
                <a:off x="4613711" y="1758343"/>
                <a:ext cx="184785" cy="276860"/>
              </a:xfrm>
              <a:prstGeom prst="rect">
                <a:avLst/>
              </a:prstGeom>
            </p:spPr>
            <p:txBody>
              <a:bodyPr wrap="none">
                <a:spAutoFit/>
              </a:bodyPr>
              <a:lstStyle/>
              <a:p>
                <a:endParaRPr lang="zh-CN" altLang="en-US" sz="1200" dirty="0">
                  <a:solidFill>
                    <a:schemeClr val="bg1">
                      <a:lumMod val="65000"/>
                    </a:schemeClr>
                  </a:solidFill>
                  <a:latin typeface="思源黑体 CN Medium" panose="020B0600000000000000" charset="-122"/>
                  <a:ea typeface="思源黑体 CN Medium" panose="020B0600000000000000" charset="-122"/>
                </a:endParaRPr>
              </a:p>
            </p:txBody>
          </p:sp>
          <p:sp>
            <p:nvSpPr>
              <p:cNvPr id="2" name="PA-圆角矩形 5"/>
              <p:cNvSpPr/>
              <p:nvPr>
                <p:custDataLst>
                  <p:tags r:id="rId4"/>
                </p:custDataLst>
              </p:nvPr>
            </p:nvSpPr>
            <p:spPr>
              <a:xfrm>
                <a:off x="3656131" y="1298603"/>
                <a:ext cx="821055" cy="716915"/>
              </a:xfrm>
              <a:prstGeom prst="roundRect">
                <a:avLst>
                  <a:gd name="adj" fmla="val 0"/>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rgbClr val="000000"/>
                  </a:solidFill>
                  <a:latin typeface="思源黑体 CN Medium" panose="020B0600000000000000" charset="-122"/>
                  <a:ea typeface="思源黑体 CN Medium" panose="020B0600000000000000" charset="-122"/>
                </a:endParaRPr>
              </a:p>
            </p:txBody>
          </p:sp>
        </p:grpSp>
        <p:grpSp>
          <p:nvGrpSpPr>
            <p:cNvPr id="109" name="组合 108">
              <a:extLst>
                <a:ext uri="{FF2B5EF4-FFF2-40B4-BE49-F238E27FC236}">
                  <a16:creationId xmlns:a16="http://schemas.microsoft.com/office/drawing/2014/main" id="{CD9ABABD-1E0D-7E44-9B5E-3590B0B1D263}"/>
                </a:ext>
              </a:extLst>
            </p:cNvPr>
            <p:cNvGrpSpPr/>
            <p:nvPr/>
          </p:nvGrpSpPr>
          <p:grpSpPr>
            <a:xfrm>
              <a:off x="4063854" y="2895283"/>
              <a:ext cx="1142365" cy="736600"/>
              <a:chOff x="3656131" y="1298603"/>
              <a:chExt cx="1142365" cy="736600"/>
            </a:xfrm>
          </p:grpSpPr>
          <p:sp>
            <p:nvSpPr>
              <p:cNvPr id="114" name="矩形 113">
                <a:extLst>
                  <a:ext uri="{FF2B5EF4-FFF2-40B4-BE49-F238E27FC236}">
                    <a16:creationId xmlns:a16="http://schemas.microsoft.com/office/drawing/2014/main" id="{7A6BC9C2-8698-2344-A4C7-F2C628FEB904}"/>
                  </a:ext>
                </a:extLst>
              </p:cNvPr>
              <p:cNvSpPr/>
              <p:nvPr/>
            </p:nvSpPr>
            <p:spPr>
              <a:xfrm>
                <a:off x="4613711" y="1758343"/>
                <a:ext cx="184785" cy="276860"/>
              </a:xfrm>
              <a:prstGeom prst="rect">
                <a:avLst/>
              </a:prstGeom>
            </p:spPr>
            <p:txBody>
              <a:bodyPr wrap="none">
                <a:spAutoFit/>
              </a:bodyPr>
              <a:lstStyle/>
              <a:p>
                <a:endParaRPr lang="zh-CN" altLang="en-US" sz="1200" dirty="0">
                  <a:solidFill>
                    <a:schemeClr val="bg1">
                      <a:lumMod val="65000"/>
                    </a:schemeClr>
                  </a:solidFill>
                  <a:latin typeface="思源黑体 CN Medium" panose="020B0600000000000000" charset="-122"/>
                  <a:ea typeface="思源黑体 CN Medium" panose="020B0600000000000000" charset="-122"/>
                </a:endParaRPr>
              </a:p>
            </p:txBody>
          </p:sp>
          <p:sp>
            <p:nvSpPr>
              <p:cNvPr id="112" name="PA-圆角矩形 5">
                <a:extLst>
                  <a:ext uri="{FF2B5EF4-FFF2-40B4-BE49-F238E27FC236}">
                    <a16:creationId xmlns:a16="http://schemas.microsoft.com/office/drawing/2014/main" id="{6D6696B2-C29F-214D-81EA-B46B4EDF2065}"/>
                  </a:ext>
                </a:extLst>
              </p:cNvPr>
              <p:cNvSpPr/>
              <p:nvPr>
                <p:custDataLst>
                  <p:tags r:id="rId3"/>
                </p:custDataLst>
              </p:nvPr>
            </p:nvSpPr>
            <p:spPr>
              <a:xfrm>
                <a:off x="3656131" y="1298603"/>
                <a:ext cx="821055" cy="716915"/>
              </a:xfrm>
              <a:prstGeom prst="roundRect">
                <a:avLst>
                  <a:gd name="adj" fmla="val 0"/>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rgbClr val="000000"/>
                  </a:solidFill>
                  <a:latin typeface="思源黑体 CN Medium" panose="020B0600000000000000" charset="-122"/>
                  <a:ea typeface="思源黑体 CN Medium" panose="020B0600000000000000" charset="-122"/>
                </a:endParaRPr>
              </a:p>
            </p:txBody>
          </p:sp>
        </p:grpSp>
        <p:sp>
          <p:nvSpPr>
            <p:cNvPr id="128" name="矩形 127">
              <a:extLst>
                <a:ext uri="{FF2B5EF4-FFF2-40B4-BE49-F238E27FC236}">
                  <a16:creationId xmlns:a16="http://schemas.microsoft.com/office/drawing/2014/main" id="{7D54419E-697D-8B40-B6DF-E398F768D3EC}"/>
                </a:ext>
              </a:extLst>
            </p:cNvPr>
            <p:cNvSpPr/>
            <p:nvPr/>
          </p:nvSpPr>
          <p:spPr>
            <a:xfrm>
              <a:off x="5482489" y="3823152"/>
              <a:ext cx="184785" cy="276860"/>
            </a:xfrm>
            <a:prstGeom prst="rect">
              <a:avLst/>
            </a:prstGeom>
          </p:spPr>
          <p:txBody>
            <a:bodyPr wrap="none">
              <a:spAutoFit/>
            </a:bodyPr>
            <a:lstStyle/>
            <a:p>
              <a:endParaRPr lang="zh-CN" altLang="en-US" sz="1200" dirty="0">
                <a:solidFill>
                  <a:schemeClr val="bg1">
                    <a:lumMod val="65000"/>
                  </a:schemeClr>
                </a:solidFill>
                <a:latin typeface="思源黑体 CN Medium" panose="020B0600000000000000" charset="-122"/>
                <a:ea typeface="思源黑体 CN Medium" panose="020B0600000000000000" charset="-122"/>
              </a:endParaRPr>
            </a:p>
          </p:txBody>
        </p:sp>
        <p:sp>
          <p:nvSpPr>
            <p:cNvPr id="126" name="PA-圆角矩形 5">
              <a:extLst>
                <a:ext uri="{FF2B5EF4-FFF2-40B4-BE49-F238E27FC236}">
                  <a16:creationId xmlns:a16="http://schemas.microsoft.com/office/drawing/2014/main" id="{DE52C88C-7752-8B47-BF45-FC88A6B51542}"/>
                </a:ext>
              </a:extLst>
            </p:cNvPr>
            <p:cNvSpPr/>
            <p:nvPr>
              <p:custDataLst>
                <p:tags r:id="rId1"/>
              </p:custDataLst>
            </p:nvPr>
          </p:nvSpPr>
          <p:spPr>
            <a:xfrm>
              <a:off x="4524909" y="3363412"/>
              <a:ext cx="821055" cy="716915"/>
            </a:xfrm>
            <a:prstGeom prst="roundRect">
              <a:avLst>
                <a:gd name="adj" fmla="val 0"/>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rgbClr val="000000"/>
                </a:solidFill>
                <a:latin typeface="思源黑体 CN Medium" panose="020B0600000000000000" charset="-122"/>
                <a:ea typeface="思源黑体 CN Medium" panose="020B0600000000000000" charset="-122"/>
              </a:endParaRPr>
            </a:p>
          </p:txBody>
        </p:sp>
        <p:grpSp>
          <p:nvGrpSpPr>
            <p:cNvPr id="130" name="组合 129">
              <a:extLst>
                <a:ext uri="{FF2B5EF4-FFF2-40B4-BE49-F238E27FC236}">
                  <a16:creationId xmlns:a16="http://schemas.microsoft.com/office/drawing/2014/main" id="{28FCBEF4-FD79-3345-BBAF-1C96C5131935}"/>
                </a:ext>
              </a:extLst>
            </p:cNvPr>
            <p:cNvGrpSpPr/>
            <p:nvPr/>
          </p:nvGrpSpPr>
          <p:grpSpPr>
            <a:xfrm>
              <a:off x="4063854" y="4462474"/>
              <a:ext cx="1142365" cy="736600"/>
              <a:chOff x="3656131" y="1298603"/>
              <a:chExt cx="1142365" cy="736600"/>
            </a:xfrm>
          </p:grpSpPr>
          <p:sp>
            <p:nvSpPr>
              <p:cNvPr id="135" name="矩形 134">
                <a:extLst>
                  <a:ext uri="{FF2B5EF4-FFF2-40B4-BE49-F238E27FC236}">
                    <a16:creationId xmlns:a16="http://schemas.microsoft.com/office/drawing/2014/main" id="{A328854E-EFBD-B941-938E-2CFBEA0905F4}"/>
                  </a:ext>
                </a:extLst>
              </p:cNvPr>
              <p:cNvSpPr/>
              <p:nvPr/>
            </p:nvSpPr>
            <p:spPr>
              <a:xfrm>
                <a:off x="4613711" y="1758343"/>
                <a:ext cx="184785" cy="276860"/>
              </a:xfrm>
              <a:prstGeom prst="rect">
                <a:avLst/>
              </a:prstGeom>
            </p:spPr>
            <p:txBody>
              <a:bodyPr wrap="none">
                <a:spAutoFit/>
              </a:bodyPr>
              <a:lstStyle/>
              <a:p>
                <a:endParaRPr lang="zh-CN" altLang="en-US" sz="1200" dirty="0">
                  <a:solidFill>
                    <a:schemeClr val="bg1">
                      <a:lumMod val="65000"/>
                    </a:schemeClr>
                  </a:solidFill>
                  <a:latin typeface="思源黑体 CN Medium" panose="020B0600000000000000" charset="-122"/>
                  <a:ea typeface="思源黑体 CN Medium" panose="020B0600000000000000" charset="-122"/>
                </a:endParaRPr>
              </a:p>
            </p:txBody>
          </p:sp>
          <p:sp>
            <p:nvSpPr>
              <p:cNvPr id="133" name="PA-圆角矩形 5">
                <a:extLst>
                  <a:ext uri="{FF2B5EF4-FFF2-40B4-BE49-F238E27FC236}">
                    <a16:creationId xmlns:a16="http://schemas.microsoft.com/office/drawing/2014/main" id="{A1DB4FC4-8080-5844-B84E-732B5EBD43AB}"/>
                  </a:ext>
                </a:extLst>
              </p:cNvPr>
              <p:cNvSpPr/>
              <p:nvPr>
                <p:custDataLst>
                  <p:tags r:id="rId2"/>
                </p:custDataLst>
              </p:nvPr>
            </p:nvSpPr>
            <p:spPr>
              <a:xfrm>
                <a:off x="3656131" y="1298603"/>
                <a:ext cx="821055" cy="716915"/>
              </a:xfrm>
              <a:prstGeom prst="roundRect">
                <a:avLst>
                  <a:gd name="adj" fmla="val 0"/>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rgbClr val="000000"/>
                  </a:solidFill>
                  <a:latin typeface="思源黑体 CN Medium" panose="020B0600000000000000" charset="-122"/>
                  <a:ea typeface="思源黑体 CN Medium" panose="020B0600000000000000" charset="-122"/>
                </a:endParaRPr>
              </a:p>
            </p:txBody>
          </p:sp>
        </p:grpSp>
        <p:grpSp>
          <p:nvGrpSpPr>
            <p:cNvPr id="14" name="组合 13">
              <a:extLst>
                <a:ext uri="{FF2B5EF4-FFF2-40B4-BE49-F238E27FC236}">
                  <a16:creationId xmlns:a16="http://schemas.microsoft.com/office/drawing/2014/main" id="{5246BCD4-6369-7A4B-B0FE-FE9E8A0FE889}"/>
                </a:ext>
              </a:extLst>
            </p:cNvPr>
            <p:cNvGrpSpPr/>
            <p:nvPr/>
          </p:nvGrpSpPr>
          <p:grpSpPr>
            <a:xfrm>
              <a:off x="4474381" y="1520214"/>
              <a:ext cx="3784981" cy="584835"/>
              <a:chOff x="4524909" y="2080760"/>
              <a:chExt cx="3784981" cy="584835"/>
            </a:xfrm>
          </p:grpSpPr>
          <p:sp>
            <p:nvSpPr>
              <p:cNvPr id="127" name="文本框 126">
                <a:extLst>
                  <a:ext uri="{FF2B5EF4-FFF2-40B4-BE49-F238E27FC236}">
                    <a16:creationId xmlns:a16="http://schemas.microsoft.com/office/drawing/2014/main" id="{9D70C539-4312-A94B-BA52-ECFD0724780C}"/>
                  </a:ext>
                </a:extLst>
              </p:cNvPr>
              <p:cNvSpPr txBox="1"/>
              <p:nvPr/>
            </p:nvSpPr>
            <p:spPr>
              <a:xfrm>
                <a:off x="5066525" y="2080760"/>
                <a:ext cx="3243365" cy="584835"/>
              </a:xfrm>
              <a:prstGeom prst="rect">
                <a:avLst/>
              </a:prstGeom>
              <a:noFill/>
            </p:spPr>
            <p:txBody>
              <a:bodyPr wrap="square" rtlCol="0">
                <a:spAutoFit/>
              </a:bodyPr>
              <a:lstStyle/>
              <a:p>
                <a:r>
                  <a:rPr lang="zh-CN" altLang="en-US" sz="3200" dirty="0">
                    <a:solidFill>
                      <a:srgbClr val="000000"/>
                    </a:solidFill>
                    <a:latin typeface="思源黑体 CN Medium" panose="020B0600000000000000" charset="-122"/>
                    <a:ea typeface="思源黑体 CN Medium" panose="020B0600000000000000" charset="-122"/>
                  </a:rPr>
                  <a:t>研究背景与意义</a:t>
                </a:r>
              </a:p>
            </p:txBody>
          </p:sp>
          <p:sp>
            <p:nvSpPr>
              <p:cNvPr id="13" name="圆角矩形 12">
                <a:extLst>
                  <a:ext uri="{FF2B5EF4-FFF2-40B4-BE49-F238E27FC236}">
                    <a16:creationId xmlns:a16="http://schemas.microsoft.com/office/drawing/2014/main" id="{034B73E7-8364-4C49-82DE-6079EEF6AC32}"/>
                  </a:ext>
                </a:extLst>
              </p:cNvPr>
              <p:cNvSpPr/>
              <p:nvPr/>
            </p:nvSpPr>
            <p:spPr>
              <a:xfrm>
                <a:off x="4524909" y="2193178"/>
                <a:ext cx="360000" cy="360000"/>
              </a:xfrm>
              <a:prstGeom prst="roundRect">
                <a:avLst/>
              </a:prstGeom>
              <a:solidFill>
                <a:srgbClr val="1B51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grpSp>
          <p:nvGrpSpPr>
            <p:cNvPr id="48" name="组合 47">
              <a:extLst>
                <a:ext uri="{FF2B5EF4-FFF2-40B4-BE49-F238E27FC236}">
                  <a16:creationId xmlns:a16="http://schemas.microsoft.com/office/drawing/2014/main" id="{144A07C4-7459-1F44-BE6D-C9B649DC59A4}"/>
                </a:ext>
              </a:extLst>
            </p:cNvPr>
            <p:cNvGrpSpPr/>
            <p:nvPr/>
          </p:nvGrpSpPr>
          <p:grpSpPr>
            <a:xfrm>
              <a:off x="4465287" y="2364556"/>
              <a:ext cx="3784981" cy="584835"/>
              <a:chOff x="4524909" y="2080760"/>
              <a:chExt cx="3784981" cy="584835"/>
            </a:xfrm>
          </p:grpSpPr>
          <p:sp>
            <p:nvSpPr>
              <p:cNvPr id="49" name="文本框 48">
                <a:extLst>
                  <a:ext uri="{FF2B5EF4-FFF2-40B4-BE49-F238E27FC236}">
                    <a16:creationId xmlns:a16="http://schemas.microsoft.com/office/drawing/2014/main" id="{85E26098-E3E0-1844-8169-4EE5340C6F6D}"/>
                  </a:ext>
                </a:extLst>
              </p:cNvPr>
              <p:cNvSpPr txBox="1"/>
              <p:nvPr/>
            </p:nvSpPr>
            <p:spPr>
              <a:xfrm>
                <a:off x="5066525" y="2080760"/>
                <a:ext cx="3243365" cy="584835"/>
              </a:xfrm>
              <a:prstGeom prst="rect">
                <a:avLst/>
              </a:prstGeom>
              <a:noFill/>
            </p:spPr>
            <p:txBody>
              <a:bodyPr wrap="square" rtlCol="0">
                <a:spAutoFit/>
              </a:bodyPr>
              <a:lstStyle/>
              <a:p>
                <a:r>
                  <a:rPr lang="zh-CN" altLang="en-US" sz="3200" dirty="0">
                    <a:solidFill>
                      <a:srgbClr val="000000"/>
                    </a:solidFill>
                    <a:latin typeface="思源黑体 CN Medium" panose="020B0600000000000000" charset="-122"/>
                    <a:ea typeface="思源黑体 CN Medium" panose="020B0600000000000000" charset="-122"/>
                  </a:rPr>
                  <a:t>研究内容</a:t>
                </a:r>
              </a:p>
            </p:txBody>
          </p:sp>
          <p:sp>
            <p:nvSpPr>
              <p:cNvPr id="50" name="圆角矩形 49">
                <a:extLst>
                  <a:ext uri="{FF2B5EF4-FFF2-40B4-BE49-F238E27FC236}">
                    <a16:creationId xmlns:a16="http://schemas.microsoft.com/office/drawing/2014/main" id="{CA63BA92-D084-C540-A403-770BFAC614F6}"/>
                  </a:ext>
                </a:extLst>
              </p:cNvPr>
              <p:cNvSpPr/>
              <p:nvPr/>
            </p:nvSpPr>
            <p:spPr>
              <a:xfrm>
                <a:off x="4524909" y="2193178"/>
                <a:ext cx="360000" cy="360000"/>
              </a:xfrm>
              <a:prstGeom prst="roundRect">
                <a:avLst/>
              </a:prstGeom>
              <a:solidFill>
                <a:srgbClr val="1B51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grpSp>
          <p:nvGrpSpPr>
            <p:cNvPr id="51" name="组合 50">
              <a:extLst>
                <a:ext uri="{FF2B5EF4-FFF2-40B4-BE49-F238E27FC236}">
                  <a16:creationId xmlns:a16="http://schemas.microsoft.com/office/drawing/2014/main" id="{ED9A1DC5-A60F-D849-AE0C-7D9BFACCB032}"/>
                </a:ext>
              </a:extLst>
            </p:cNvPr>
            <p:cNvGrpSpPr/>
            <p:nvPr/>
          </p:nvGrpSpPr>
          <p:grpSpPr>
            <a:xfrm>
              <a:off x="4474381" y="3232796"/>
              <a:ext cx="3784981" cy="584775"/>
              <a:chOff x="4524909" y="2080760"/>
              <a:chExt cx="3784981" cy="584775"/>
            </a:xfrm>
          </p:grpSpPr>
          <p:sp>
            <p:nvSpPr>
              <p:cNvPr id="52" name="文本框 51">
                <a:extLst>
                  <a:ext uri="{FF2B5EF4-FFF2-40B4-BE49-F238E27FC236}">
                    <a16:creationId xmlns:a16="http://schemas.microsoft.com/office/drawing/2014/main" id="{1AAD7F97-E96C-5143-84FF-95EDC52836F9}"/>
                  </a:ext>
                </a:extLst>
              </p:cNvPr>
              <p:cNvSpPr txBox="1"/>
              <p:nvPr/>
            </p:nvSpPr>
            <p:spPr>
              <a:xfrm>
                <a:off x="5066525" y="2080760"/>
                <a:ext cx="3243365" cy="584775"/>
              </a:xfrm>
              <a:prstGeom prst="rect">
                <a:avLst/>
              </a:prstGeom>
              <a:noFill/>
            </p:spPr>
            <p:txBody>
              <a:bodyPr wrap="square" rtlCol="0">
                <a:spAutoFit/>
              </a:bodyPr>
              <a:lstStyle/>
              <a:p>
                <a:r>
                  <a:rPr lang="zh-CN" altLang="en-US" sz="3200" dirty="0">
                    <a:solidFill>
                      <a:srgbClr val="000000"/>
                    </a:solidFill>
                    <a:latin typeface="思源黑体 CN Medium" panose="020B0600000000000000" charset="-122"/>
                    <a:ea typeface="思源黑体 CN Medium" panose="020B0600000000000000" charset="-122"/>
                  </a:rPr>
                  <a:t>总结与未来展望</a:t>
                </a:r>
              </a:p>
            </p:txBody>
          </p:sp>
          <p:sp>
            <p:nvSpPr>
              <p:cNvPr id="53" name="圆角矩形 52">
                <a:extLst>
                  <a:ext uri="{FF2B5EF4-FFF2-40B4-BE49-F238E27FC236}">
                    <a16:creationId xmlns:a16="http://schemas.microsoft.com/office/drawing/2014/main" id="{E99803AF-27DC-5740-95AD-279A3205BE52}"/>
                  </a:ext>
                </a:extLst>
              </p:cNvPr>
              <p:cNvSpPr/>
              <p:nvPr/>
            </p:nvSpPr>
            <p:spPr>
              <a:xfrm>
                <a:off x="4524909" y="2193178"/>
                <a:ext cx="360000" cy="360000"/>
              </a:xfrm>
              <a:prstGeom prst="roundRect">
                <a:avLst/>
              </a:prstGeom>
              <a:solidFill>
                <a:srgbClr val="1B51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grpSp>
          <p:nvGrpSpPr>
            <p:cNvPr id="54" name="组合 53">
              <a:extLst>
                <a:ext uri="{FF2B5EF4-FFF2-40B4-BE49-F238E27FC236}">
                  <a16:creationId xmlns:a16="http://schemas.microsoft.com/office/drawing/2014/main" id="{28E270A4-B575-A744-B232-0B063A53D79E}"/>
                </a:ext>
              </a:extLst>
            </p:cNvPr>
            <p:cNvGrpSpPr/>
            <p:nvPr/>
          </p:nvGrpSpPr>
          <p:grpSpPr>
            <a:xfrm>
              <a:off x="4474381" y="4074038"/>
              <a:ext cx="3784981" cy="584775"/>
              <a:chOff x="4524909" y="2080760"/>
              <a:chExt cx="3784981" cy="584775"/>
            </a:xfrm>
          </p:grpSpPr>
          <p:sp>
            <p:nvSpPr>
              <p:cNvPr id="55" name="文本框 54">
                <a:extLst>
                  <a:ext uri="{FF2B5EF4-FFF2-40B4-BE49-F238E27FC236}">
                    <a16:creationId xmlns:a16="http://schemas.microsoft.com/office/drawing/2014/main" id="{643D716F-9C39-1A4D-8C08-10ECEF5FFF16}"/>
                  </a:ext>
                </a:extLst>
              </p:cNvPr>
              <p:cNvSpPr txBox="1"/>
              <p:nvPr/>
            </p:nvSpPr>
            <p:spPr>
              <a:xfrm>
                <a:off x="5066525" y="2080760"/>
                <a:ext cx="3243365" cy="584775"/>
              </a:xfrm>
              <a:prstGeom prst="rect">
                <a:avLst/>
              </a:prstGeom>
              <a:noFill/>
            </p:spPr>
            <p:txBody>
              <a:bodyPr wrap="square" rtlCol="0">
                <a:spAutoFit/>
              </a:bodyPr>
              <a:lstStyle/>
              <a:p>
                <a:r>
                  <a:rPr lang="zh-CN" altLang="en-US" sz="3200" dirty="0">
                    <a:solidFill>
                      <a:srgbClr val="000000"/>
                    </a:solidFill>
                    <a:latin typeface="思源黑体 CN Medium" panose="020B0600000000000000" charset="-122"/>
                    <a:ea typeface="思源黑体 CN Medium" panose="020B0600000000000000" charset="-122"/>
                  </a:rPr>
                  <a:t>重要参考文献</a:t>
                </a:r>
              </a:p>
            </p:txBody>
          </p:sp>
          <p:sp>
            <p:nvSpPr>
              <p:cNvPr id="56" name="圆角矩形 55">
                <a:extLst>
                  <a:ext uri="{FF2B5EF4-FFF2-40B4-BE49-F238E27FC236}">
                    <a16:creationId xmlns:a16="http://schemas.microsoft.com/office/drawing/2014/main" id="{673961DA-12A9-8F49-B0A6-22B96585425D}"/>
                  </a:ext>
                </a:extLst>
              </p:cNvPr>
              <p:cNvSpPr/>
              <p:nvPr/>
            </p:nvSpPr>
            <p:spPr>
              <a:xfrm>
                <a:off x="4524909" y="2193178"/>
                <a:ext cx="360000" cy="360000"/>
              </a:xfrm>
              <a:prstGeom prst="roundRect">
                <a:avLst/>
              </a:prstGeom>
              <a:solidFill>
                <a:srgbClr val="005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grpSp>
      <p:grpSp>
        <p:nvGrpSpPr>
          <p:cNvPr id="33" name="组合 32">
            <a:extLst>
              <a:ext uri="{FF2B5EF4-FFF2-40B4-BE49-F238E27FC236}">
                <a16:creationId xmlns:a16="http://schemas.microsoft.com/office/drawing/2014/main" id="{F57FE1C5-2C33-EF46-86F0-53CD25D7EEA2}"/>
              </a:ext>
            </a:extLst>
          </p:cNvPr>
          <p:cNvGrpSpPr/>
          <p:nvPr/>
        </p:nvGrpSpPr>
        <p:grpSpPr>
          <a:xfrm>
            <a:off x="3073758" y="2700352"/>
            <a:ext cx="1385458" cy="1385458"/>
            <a:chOff x="5372911" y="2138708"/>
            <a:chExt cx="1446178" cy="1446178"/>
          </a:xfrm>
        </p:grpSpPr>
        <p:sp>
          <p:nvSpPr>
            <p:cNvPr id="34" name="椭圆 33">
              <a:extLst>
                <a:ext uri="{FF2B5EF4-FFF2-40B4-BE49-F238E27FC236}">
                  <a16:creationId xmlns:a16="http://schemas.microsoft.com/office/drawing/2014/main" id="{0CBBAE9C-5BDB-D548-92F1-615CDDCBB272}"/>
                </a:ext>
              </a:extLst>
            </p:cNvPr>
            <p:cNvSpPr/>
            <p:nvPr/>
          </p:nvSpPr>
          <p:spPr>
            <a:xfrm>
              <a:off x="5372911" y="2138708"/>
              <a:ext cx="1446178" cy="144617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Freeform 49">
              <a:extLst>
                <a:ext uri="{FF2B5EF4-FFF2-40B4-BE49-F238E27FC236}">
                  <a16:creationId xmlns:a16="http://schemas.microsoft.com/office/drawing/2014/main" id="{63E6B047-3C25-B842-8B75-6384097C1970}"/>
                </a:ext>
              </a:extLst>
            </p:cNvPr>
            <p:cNvSpPr>
              <a:spLocks noEditPoints="1"/>
            </p:cNvSpPr>
            <p:nvPr/>
          </p:nvSpPr>
          <p:spPr bwMode="auto">
            <a:xfrm>
              <a:off x="5462587" y="2202309"/>
              <a:ext cx="1266826" cy="1318976"/>
            </a:xfrm>
            <a:custGeom>
              <a:avLst/>
              <a:gdLst>
                <a:gd name="T0" fmla="*/ 2600 w 2600"/>
                <a:gd name="T1" fmla="*/ 1441 h 2707"/>
                <a:gd name="T2" fmla="*/ 2593 w 2600"/>
                <a:gd name="T3" fmla="*/ 1460 h 2707"/>
                <a:gd name="T4" fmla="*/ 2264 w 2600"/>
                <a:gd name="T5" fmla="*/ 2235 h 2707"/>
                <a:gd name="T6" fmla="*/ 1548 w 2600"/>
                <a:gd name="T7" fmla="*/ 2643 h 2707"/>
                <a:gd name="T8" fmla="*/ 620 w 2600"/>
                <a:gd name="T9" fmla="*/ 2475 h 2707"/>
                <a:gd name="T10" fmla="*/ 47 w 2600"/>
                <a:gd name="T11" fmla="*/ 1714 h 2707"/>
                <a:gd name="T12" fmla="*/ 4 w 2600"/>
                <a:gd name="T13" fmla="*/ 1458 h 2707"/>
                <a:gd name="T14" fmla="*/ 0 w 2600"/>
                <a:gd name="T15" fmla="*/ 1437 h 2707"/>
                <a:gd name="T16" fmla="*/ 0 w 2600"/>
                <a:gd name="T17" fmla="*/ 1301 h 2707"/>
                <a:gd name="T18" fmla="*/ 4 w 2600"/>
                <a:gd name="T19" fmla="*/ 1284 h 2707"/>
                <a:gd name="T20" fmla="*/ 17 w 2600"/>
                <a:gd name="T21" fmla="*/ 1161 h 2707"/>
                <a:gd name="T22" fmla="*/ 291 w 2600"/>
                <a:gd name="T23" fmla="*/ 555 h 2707"/>
                <a:gd name="T24" fmla="*/ 1573 w 2600"/>
                <a:gd name="T25" fmla="*/ 104 h 2707"/>
                <a:gd name="T26" fmla="*/ 2593 w 2600"/>
                <a:gd name="T27" fmla="*/ 1280 h 2707"/>
                <a:gd name="T28" fmla="*/ 2600 w 2600"/>
                <a:gd name="T29" fmla="*/ 1297 h 2707"/>
                <a:gd name="T30" fmla="*/ 2600 w 2600"/>
                <a:gd name="T31" fmla="*/ 1441 h 2707"/>
                <a:gd name="T32" fmla="*/ 2290 w 2600"/>
                <a:gd name="T33" fmla="*/ 1337 h 2707"/>
                <a:gd name="T34" fmla="*/ 1345 w 2600"/>
                <a:gd name="T35" fmla="*/ 390 h 2707"/>
                <a:gd name="T36" fmla="*/ 693 w 2600"/>
                <a:gd name="T37" fmla="*/ 597 h 2707"/>
                <a:gd name="T38" fmla="*/ 307 w 2600"/>
                <a:gd name="T39" fmla="*/ 1329 h 2707"/>
                <a:gd name="T40" fmla="*/ 145 w 2600"/>
                <a:gd name="T41" fmla="*/ 1198 h 2707"/>
                <a:gd name="T42" fmla="*/ 152 w 2600"/>
                <a:gd name="T43" fmla="*/ 1277 h 2707"/>
                <a:gd name="T44" fmla="*/ 287 w 2600"/>
                <a:gd name="T45" fmla="*/ 1500 h 2707"/>
                <a:gd name="T46" fmla="*/ 323 w 2600"/>
                <a:gd name="T47" fmla="*/ 1561 h 2707"/>
                <a:gd name="T48" fmla="*/ 324 w 2600"/>
                <a:gd name="T49" fmla="*/ 1575 h 2707"/>
                <a:gd name="T50" fmla="*/ 324 w 2600"/>
                <a:gd name="T51" fmla="*/ 1825 h 2707"/>
                <a:gd name="T52" fmla="*/ 324 w 2600"/>
                <a:gd name="T53" fmla="*/ 1844 h 2707"/>
                <a:gd name="T54" fmla="*/ 269 w 2600"/>
                <a:gd name="T55" fmla="*/ 1879 h 2707"/>
                <a:gd name="T56" fmla="*/ 240 w 2600"/>
                <a:gd name="T57" fmla="*/ 1927 h 2707"/>
                <a:gd name="T58" fmla="*/ 189 w 2600"/>
                <a:gd name="T59" fmla="*/ 1955 h 2707"/>
                <a:gd name="T60" fmla="*/ 245 w 2600"/>
                <a:gd name="T61" fmla="*/ 2047 h 2707"/>
                <a:gd name="T62" fmla="*/ 272 w 2600"/>
                <a:gd name="T63" fmla="*/ 2062 h 2707"/>
                <a:gd name="T64" fmla="*/ 560 w 2600"/>
                <a:gd name="T65" fmla="*/ 2061 h 2707"/>
                <a:gd name="T66" fmla="*/ 592 w 2600"/>
                <a:gd name="T67" fmla="*/ 2074 h 2707"/>
                <a:gd name="T68" fmla="*/ 674 w 2600"/>
                <a:gd name="T69" fmla="*/ 2149 h 2707"/>
                <a:gd name="T70" fmla="*/ 1450 w 2600"/>
                <a:gd name="T71" fmla="*/ 2359 h 2707"/>
                <a:gd name="T72" fmla="*/ 2004 w 2600"/>
                <a:gd name="T73" fmla="*/ 2075 h 2707"/>
                <a:gd name="T74" fmla="*/ 2038 w 2600"/>
                <a:gd name="T75" fmla="*/ 2061 h 2707"/>
                <a:gd name="T76" fmla="*/ 2350 w 2600"/>
                <a:gd name="T77" fmla="*/ 2062 h 2707"/>
                <a:gd name="T78" fmla="*/ 2375 w 2600"/>
                <a:gd name="T79" fmla="*/ 2048 h 2707"/>
                <a:gd name="T80" fmla="*/ 2406 w 2600"/>
                <a:gd name="T81" fmla="*/ 1992 h 2707"/>
                <a:gd name="T82" fmla="*/ 2405 w 2600"/>
                <a:gd name="T83" fmla="*/ 1965 h 2707"/>
                <a:gd name="T84" fmla="*/ 2350 w 2600"/>
                <a:gd name="T85" fmla="*/ 1889 h 2707"/>
                <a:gd name="T86" fmla="*/ 2275 w 2600"/>
                <a:gd name="T87" fmla="*/ 1849 h 2707"/>
                <a:gd name="T88" fmla="*/ 2268 w 2600"/>
                <a:gd name="T89" fmla="*/ 1847 h 2707"/>
                <a:gd name="T90" fmla="*/ 2268 w 2600"/>
                <a:gd name="T91" fmla="*/ 1646 h 2707"/>
                <a:gd name="T92" fmla="*/ 2278 w 2600"/>
                <a:gd name="T93" fmla="*/ 1533 h 2707"/>
                <a:gd name="T94" fmla="*/ 2313 w 2600"/>
                <a:gd name="T95" fmla="*/ 1481 h 2707"/>
                <a:gd name="T96" fmla="*/ 2450 w 2600"/>
                <a:gd name="T97" fmla="*/ 1214 h 2707"/>
                <a:gd name="T98" fmla="*/ 2290 w 2600"/>
                <a:gd name="T99" fmla="*/ 1337 h 27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600" h="2707">
                  <a:moveTo>
                    <a:pt x="2600" y="1441"/>
                  </a:moveTo>
                  <a:cubicBezTo>
                    <a:pt x="2598" y="1447"/>
                    <a:pt x="2593" y="1454"/>
                    <a:pt x="2593" y="1460"/>
                  </a:cubicBezTo>
                  <a:cubicBezTo>
                    <a:pt x="2571" y="1756"/>
                    <a:pt x="2461" y="2015"/>
                    <a:pt x="2264" y="2235"/>
                  </a:cubicBezTo>
                  <a:cubicBezTo>
                    <a:pt x="2071" y="2451"/>
                    <a:pt x="1832" y="2588"/>
                    <a:pt x="1548" y="2643"/>
                  </a:cubicBezTo>
                  <a:cubicBezTo>
                    <a:pt x="1218" y="2707"/>
                    <a:pt x="906" y="2652"/>
                    <a:pt x="620" y="2475"/>
                  </a:cubicBezTo>
                  <a:cubicBezTo>
                    <a:pt x="331" y="2297"/>
                    <a:pt x="140" y="2041"/>
                    <a:pt x="47" y="1714"/>
                  </a:cubicBezTo>
                  <a:cubicBezTo>
                    <a:pt x="23" y="1630"/>
                    <a:pt x="8" y="1545"/>
                    <a:pt x="4" y="1458"/>
                  </a:cubicBezTo>
                  <a:cubicBezTo>
                    <a:pt x="3" y="1451"/>
                    <a:pt x="1" y="1444"/>
                    <a:pt x="0" y="1437"/>
                  </a:cubicBezTo>
                  <a:cubicBezTo>
                    <a:pt x="0" y="1392"/>
                    <a:pt x="0" y="1346"/>
                    <a:pt x="0" y="1301"/>
                  </a:cubicBezTo>
                  <a:cubicBezTo>
                    <a:pt x="1" y="1295"/>
                    <a:pt x="3" y="1290"/>
                    <a:pt x="4" y="1284"/>
                  </a:cubicBezTo>
                  <a:cubicBezTo>
                    <a:pt x="8" y="1243"/>
                    <a:pt x="10" y="1201"/>
                    <a:pt x="17" y="1161"/>
                  </a:cubicBezTo>
                  <a:cubicBezTo>
                    <a:pt x="55" y="935"/>
                    <a:pt x="142" y="729"/>
                    <a:pt x="291" y="555"/>
                  </a:cubicBezTo>
                  <a:cubicBezTo>
                    <a:pt x="630" y="158"/>
                    <a:pt x="1061" y="0"/>
                    <a:pt x="1573" y="104"/>
                  </a:cubicBezTo>
                  <a:cubicBezTo>
                    <a:pt x="2147" y="221"/>
                    <a:pt x="2557" y="718"/>
                    <a:pt x="2593" y="1280"/>
                  </a:cubicBezTo>
                  <a:cubicBezTo>
                    <a:pt x="2593" y="1286"/>
                    <a:pt x="2598" y="1292"/>
                    <a:pt x="2600" y="1297"/>
                  </a:cubicBezTo>
                  <a:cubicBezTo>
                    <a:pt x="2600" y="1345"/>
                    <a:pt x="2600" y="1393"/>
                    <a:pt x="2600" y="1441"/>
                  </a:cubicBezTo>
                  <a:close/>
                  <a:moveTo>
                    <a:pt x="2290" y="1337"/>
                  </a:moveTo>
                  <a:cubicBezTo>
                    <a:pt x="2269" y="831"/>
                    <a:pt x="1859" y="414"/>
                    <a:pt x="1345" y="390"/>
                  </a:cubicBezTo>
                  <a:cubicBezTo>
                    <a:pt x="1103" y="379"/>
                    <a:pt x="883" y="447"/>
                    <a:pt x="693" y="597"/>
                  </a:cubicBezTo>
                  <a:cubicBezTo>
                    <a:pt x="456" y="782"/>
                    <a:pt x="330" y="1028"/>
                    <a:pt x="307" y="1329"/>
                  </a:cubicBezTo>
                  <a:cubicBezTo>
                    <a:pt x="241" y="1301"/>
                    <a:pt x="195" y="1252"/>
                    <a:pt x="145" y="1198"/>
                  </a:cubicBezTo>
                  <a:cubicBezTo>
                    <a:pt x="148" y="1228"/>
                    <a:pt x="149" y="1253"/>
                    <a:pt x="152" y="1277"/>
                  </a:cubicBezTo>
                  <a:cubicBezTo>
                    <a:pt x="165" y="1370"/>
                    <a:pt x="206" y="1448"/>
                    <a:pt x="287" y="1500"/>
                  </a:cubicBezTo>
                  <a:cubicBezTo>
                    <a:pt x="311" y="1516"/>
                    <a:pt x="322" y="1534"/>
                    <a:pt x="323" y="1561"/>
                  </a:cubicBezTo>
                  <a:cubicBezTo>
                    <a:pt x="323" y="1565"/>
                    <a:pt x="324" y="1570"/>
                    <a:pt x="324" y="1575"/>
                  </a:cubicBezTo>
                  <a:cubicBezTo>
                    <a:pt x="324" y="1658"/>
                    <a:pt x="324" y="1741"/>
                    <a:pt x="324" y="1825"/>
                  </a:cubicBezTo>
                  <a:cubicBezTo>
                    <a:pt x="324" y="1831"/>
                    <a:pt x="324" y="1838"/>
                    <a:pt x="324" y="1844"/>
                  </a:cubicBezTo>
                  <a:cubicBezTo>
                    <a:pt x="287" y="1851"/>
                    <a:pt x="287" y="1851"/>
                    <a:pt x="269" y="1879"/>
                  </a:cubicBezTo>
                  <a:cubicBezTo>
                    <a:pt x="259" y="1895"/>
                    <a:pt x="250" y="1911"/>
                    <a:pt x="240" y="1927"/>
                  </a:cubicBezTo>
                  <a:cubicBezTo>
                    <a:pt x="229" y="1944"/>
                    <a:pt x="222" y="1967"/>
                    <a:pt x="189" y="1955"/>
                  </a:cubicBezTo>
                  <a:cubicBezTo>
                    <a:pt x="210" y="1989"/>
                    <a:pt x="228" y="2018"/>
                    <a:pt x="245" y="2047"/>
                  </a:cubicBezTo>
                  <a:cubicBezTo>
                    <a:pt x="252" y="2058"/>
                    <a:pt x="259" y="2062"/>
                    <a:pt x="272" y="2062"/>
                  </a:cubicBezTo>
                  <a:cubicBezTo>
                    <a:pt x="368" y="2061"/>
                    <a:pt x="464" y="2062"/>
                    <a:pt x="560" y="2061"/>
                  </a:cubicBezTo>
                  <a:cubicBezTo>
                    <a:pt x="573" y="2061"/>
                    <a:pt x="582" y="2065"/>
                    <a:pt x="592" y="2074"/>
                  </a:cubicBezTo>
                  <a:cubicBezTo>
                    <a:pt x="618" y="2100"/>
                    <a:pt x="645" y="2126"/>
                    <a:pt x="674" y="2149"/>
                  </a:cubicBezTo>
                  <a:cubicBezTo>
                    <a:pt x="903" y="2331"/>
                    <a:pt x="1162" y="2402"/>
                    <a:pt x="1450" y="2359"/>
                  </a:cubicBezTo>
                  <a:cubicBezTo>
                    <a:pt x="1666" y="2328"/>
                    <a:pt x="1850" y="2230"/>
                    <a:pt x="2004" y="2075"/>
                  </a:cubicBezTo>
                  <a:cubicBezTo>
                    <a:pt x="2014" y="2065"/>
                    <a:pt x="2024" y="2061"/>
                    <a:pt x="2038" y="2061"/>
                  </a:cubicBezTo>
                  <a:cubicBezTo>
                    <a:pt x="2142" y="2062"/>
                    <a:pt x="2246" y="2061"/>
                    <a:pt x="2350" y="2062"/>
                  </a:cubicBezTo>
                  <a:cubicBezTo>
                    <a:pt x="2362" y="2062"/>
                    <a:pt x="2370" y="2059"/>
                    <a:pt x="2375" y="2048"/>
                  </a:cubicBezTo>
                  <a:cubicBezTo>
                    <a:pt x="2384" y="2028"/>
                    <a:pt x="2395" y="2010"/>
                    <a:pt x="2406" y="1992"/>
                  </a:cubicBezTo>
                  <a:cubicBezTo>
                    <a:pt x="2412" y="1982"/>
                    <a:pt x="2412" y="1975"/>
                    <a:pt x="2405" y="1965"/>
                  </a:cubicBezTo>
                  <a:cubicBezTo>
                    <a:pt x="2386" y="1940"/>
                    <a:pt x="2366" y="1916"/>
                    <a:pt x="2350" y="1889"/>
                  </a:cubicBezTo>
                  <a:cubicBezTo>
                    <a:pt x="2332" y="1860"/>
                    <a:pt x="2312" y="1841"/>
                    <a:pt x="2275" y="1849"/>
                  </a:cubicBezTo>
                  <a:cubicBezTo>
                    <a:pt x="2274" y="1849"/>
                    <a:pt x="2272" y="1848"/>
                    <a:pt x="2268" y="1847"/>
                  </a:cubicBezTo>
                  <a:cubicBezTo>
                    <a:pt x="2268" y="1780"/>
                    <a:pt x="2267" y="1713"/>
                    <a:pt x="2268" y="1646"/>
                  </a:cubicBezTo>
                  <a:cubicBezTo>
                    <a:pt x="2269" y="1608"/>
                    <a:pt x="2276" y="1571"/>
                    <a:pt x="2278" y="1533"/>
                  </a:cubicBezTo>
                  <a:cubicBezTo>
                    <a:pt x="2279" y="1507"/>
                    <a:pt x="2292" y="1493"/>
                    <a:pt x="2313" y="1481"/>
                  </a:cubicBezTo>
                  <a:cubicBezTo>
                    <a:pt x="2414" y="1423"/>
                    <a:pt x="2430" y="1320"/>
                    <a:pt x="2450" y="1214"/>
                  </a:cubicBezTo>
                  <a:cubicBezTo>
                    <a:pt x="2398" y="1261"/>
                    <a:pt x="2353" y="1309"/>
                    <a:pt x="2290" y="1337"/>
                  </a:cubicBezTo>
                  <a:close/>
                </a:path>
              </a:pathLst>
            </a:custGeom>
            <a:solidFill>
              <a:schemeClr val="tx2">
                <a:lumMod val="7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38" name="组合 37">
              <a:extLst>
                <a:ext uri="{FF2B5EF4-FFF2-40B4-BE49-F238E27FC236}">
                  <a16:creationId xmlns:a16="http://schemas.microsoft.com/office/drawing/2014/main" id="{3F75FCBC-334A-D441-ABAC-5FA37B200B0A}"/>
                </a:ext>
              </a:extLst>
            </p:cNvPr>
            <p:cNvGrpSpPr/>
            <p:nvPr/>
          </p:nvGrpSpPr>
          <p:grpSpPr>
            <a:xfrm>
              <a:off x="5554874" y="2381317"/>
              <a:ext cx="1080787" cy="1004320"/>
              <a:chOff x="5554874" y="2552137"/>
              <a:chExt cx="1080787" cy="1004320"/>
            </a:xfrm>
            <a:solidFill>
              <a:schemeClr val="tx2">
                <a:lumMod val="75000"/>
              </a:schemeClr>
            </a:solidFill>
          </p:grpSpPr>
          <p:sp>
            <p:nvSpPr>
              <p:cNvPr id="39" name="Freeform 50">
                <a:extLst>
                  <a:ext uri="{FF2B5EF4-FFF2-40B4-BE49-F238E27FC236}">
                    <a16:creationId xmlns:a16="http://schemas.microsoft.com/office/drawing/2014/main" id="{D8FDEDFC-29E0-A740-8AC5-D28EE5DA3FA6}"/>
                  </a:ext>
                </a:extLst>
              </p:cNvPr>
              <p:cNvSpPr>
                <a:spLocks noEditPoints="1"/>
              </p:cNvSpPr>
              <p:nvPr/>
            </p:nvSpPr>
            <p:spPr bwMode="auto">
              <a:xfrm>
                <a:off x="5594719" y="3111135"/>
                <a:ext cx="1003441" cy="214458"/>
              </a:xfrm>
              <a:custGeom>
                <a:avLst/>
                <a:gdLst>
                  <a:gd name="T0" fmla="*/ 1933 w 2060"/>
                  <a:gd name="T1" fmla="*/ 45 h 440"/>
                  <a:gd name="T2" fmla="*/ 1978 w 2060"/>
                  <a:gd name="T3" fmla="*/ 350 h 440"/>
                  <a:gd name="T4" fmla="*/ 2043 w 2060"/>
                  <a:gd name="T5" fmla="*/ 435 h 440"/>
                  <a:gd name="T6" fmla="*/ 1498 w 2060"/>
                  <a:gd name="T7" fmla="*/ 319 h 440"/>
                  <a:gd name="T8" fmla="*/ 1549 w 2060"/>
                  <a:gd name="T9" fmla="*/ 306 h 440"/>
                  <a:gd name="T10" fmla="*/ 531 w 2060"/>
                  <a:gd name="T11" fmla="*/ 310 h 440"/>
                  <a:gd name="T12" fmla="*/ 542 w 2060"/>
                  <a:gd name="T13" fmla="*/ 392 h 440"/>
                  <a:gd name="T14" fmla="*/ 0 w 2060"/>
                  <a:gd name="T15" fmla="*/ 440 h 440"/>
                  <a:gd name="T16" fmla="*/ 87 w 2060"/>
                  <a:gd name="T17" fmla="*/ 358 h 440"/>
                  <a:gd name="T18" fmla="*/ 512 w 2060"/>
                  <a:gd name="T19" fmla="*/ 34 h 440"/>
                  <a:gd name="T20" fmla="*/ 1961 w 2060"/>
                  <a:gd name="T21" fmla="*/ 0 h 440"/>
                  <a:gd name="T22" fmla="*/ 1545 w 2060"/>
                  <a:gd name="T23" fmla="*/ 41 h 440"/>
                  <a:gd name="T24" fmla="*/ 1263 w 2060"/>
                  <a:gd name="T25" fmla="*/ 119 h 440"/>
                  <a:gd name="T26" fmla="*/ 855 w 2060"/>
                  <a:gd name="T27" fmla="*/ 67 h 440"/>
                  <a:gd name="T28" fmla="*/ 796 w 2060"/>
                  <a:gd name="T29" fmla="*/ 193 h 440"/>
                  <a:gd name="T30" fmla="*/ 962 w 2060"/>
                  <a:gd name="T31" fmla="*/ 145 h 440"/>
                  <a:gd name="T32" fmla="*/ 1269 w 2060"/>
                  <a:gd name="T33" fmla="*/ 301 h 440"/>
                  <a:gd name="T34" fmla="*/ 711 w 2060"/>
                  <a:gd name="T35" fmla="*/ 118 h 440"/>
                  <a:gd name="T36" fmla="*/ 558 w 2060"/>
                  <a:gd name="T37" fmla="*/ 107 h 440"/>
                  <a:gd name="T38" fmla="*/ 544 w 2060"/>
                  <a:gd name="T39" fmla="*/ 301 h 440"/>
                  <a:gd name="T40" fmla="*/ 1513 w 2060"/>
                  <a:gd name="T41" fmla="*/ 130 h 440"/>
                  <a:gd name="T42" fmla="*/ 1452 w 2060"/>
                  <a:gd name="T43" fmla="*/ 67 h 440"/>
                  <a:gd name="T44" fmla="*/ 1340 w 2060"/>
                  <a:gd name="T45" fmla="*/ 270 h 440"/>
                  <a:gd name="T46" fmla="*/ 1544 w 2060"/>
                  <a:gd name="T47" fmla="*/ 67 h 440"/>
                  <a:gd name="T48" fmla="*/ 1564 w 2060"/>
                  <a:gd name="T49" fmla="*/ 67 h 440"/>
                  <a:gd name="T50" fmla="*/ 491 w 2060"/>
                  <a:gd name="T51" fmla="*/ 302 h 440"/>
                  <a:gd name="T52" fmla="*/ 491 w 2060"/>
                  <a:gd name="T53" fmla="*/ 67 h 440"/>
                  <a:gd name="T54" fmla="*/ 1308 w 2060"/>
                  <a:gd name="T55" fmla="*/ 290 h 440"/>
                  <a:gd name="T56" fmla="*/ 1294 w 2060"/>
                  <a:gd name="T57" fmla="*/ 68 h 440"/>
                  <a:gd name="T58" fmla="*/ 762 w 2060"/>
                  <a:gd name="T59" fmla="*/ 299 h 440"/>
                  <a:gd name="T60" fmla="*/ 747 w 2060"/>
                  <a:gd name="T61" fmla="*/ 79 h 440"/>
                  <a:gd name="T62" fmla="*/ 1007 w 2060"/>
                  <a:gd name="T63" fmla="*/ 35 h 440"/>
                  <a:gd name="T64" fmla="*/ 1054 w 2060"/>
                  <a:gd name="T65" fmla="*/ 35 h 440"/>
                  <a:gd name="T66" fmla="*/ 1249 w 2060"/>
                  <a:gd name="T67" fmla="*/ 45 h 440"/>
                  <a:gd name="T68" fmla="*/ 1054 w 2060"/>
                  <a:gd name="T69" fmla="*/ 35 h 440"/>
                  <a:gd name="T70" fmla="*/ 1342 w 2060"/>
                  <a:gd name="T71" fmla="*/ 36 h 440"/>
                  <a:gd name="T72" fmla="*/ 1499 w 2060"/>
                  <a:gd name="T73" fmla="*/ 45 h 440"/>
                  <a:gd name="T74" fmla="*/ 717 w 2060"/>
                  <a:gd name="T75" fmla="*/ 35 h 440"/>
                  <a:gd name="T76" fmla="*/ 198 w 2060"/>
                  <a:gd name="T77" fmla="*/ 118 h 440"/>
                  <a:gd name="T78" fmla="*/ 138 w 2060"/>
                  <a:gd name="T79" fmla="*/ 118 h 440"/>
                  <a:gd name="T80" fmla="*/ 1625 w 2060"/>
                  <a:gd name="T81" fmla="*/ 118 h 440"/>
                  <a:gd name="T82" fmla="*/ 311 w 2060"/>
                  <a:gd name="T83" fmla="*/ 94 h 440"/>
                  <a:gd name="T84" fmla="*/ 311 w 2060"/>
                  <a:gd name="T85" fmla="*/ 118 h 440"/>
                  <a:gd name="T86" fmla="*/ 1796 w 2060"/>
                  <a:gd name="T87" fmla="*/ 118 h 440"/>
                  <a:gd name="T88" fmla="*/ 1736 w 2060"/>
                  <a:gd name="T89" fmla="*/ 118 h 440"/>
                  <a:gd name="T90" fmla="*/ 1908 w 2060"/>
                  <a:gd name="T91" fmla="*/ 94 h 440"/>
                  <a:gd name="T92" fmla="*/ 422 w 2060"/>
                  <a:gd name="T93" fmla="*/ 95 h 440"/>
                  <a:gd name="T94" fmla="*/ 422 w 2060"/>
                  <a:gd name="T95" fmla="*/ 118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060" h="440">
                    <a:moveTo>
                      <a:pt x="1545" y="41"/>
                    </a:moveTo>
                    <a:cubicBezTo>
                      <a:pt x="1551" y="43"/>
                      <a:pt x="1558" y="45"/>
                      <a:pt x="1565" y="45"/>
                    </a:cubicBezTo>
                    <a:cubicBezTo>
                      <a:pt x="1687" y="46"/>
                      <a:pt x="1810" y="45"/>
                      <a:pt x="1933" y="45"/>
                    </a:cubicBezTo>
                    <a:cubicBezTo>
                      <a:pt x="1942" y="45"/>
                      <a:pt x="1951" y="45"/>
                      <a:pt x="1962" y="45"/>
                    </a:cubicBezTo>
                    <a:cubicBezTo>
                      <a:pt x="1962" y="147"/>
                      <a:pt x="1962" y="247"/>
                      <a:pt x="1962" y="349"/>
                    </a:cubicBezTo>
                    <a:cubicBezTo>
                      <a:pt x="1969" y="349"/>
                      <a:pt x="1973" y="351"/>
                      <a:pt x="1978" y="350"/>
                    </a:cubicBezTo>
                    <a:cubicBezTo>
                      <a:pt x="2008" y="343"/>
                      <a:pt x="2025" y="357"/>
                      <a:pt x="2036" y="385"/>
                    </a:cubicBezTo>
                    <a:cubicBezTo>
                      <a:pt x="2041" y="401"/>
                      <a:pt x="2051" y="416"/>
                      <a:pt x="2060" y="433"/>
                    </a:cubicBezTo>
                    <a:cubicBezTo>
                      <a:pt x="2053" y="434"/>
                      <a:pt x="2048" y="435"/>
                      <a:pt x="2043" y="435"/>
                    </a:cubicBezTo>
                    <a:cubicBezTo>
                      <a:pt x="1885" y="435"/>
                      <a:pt x="1727" y="434"/>
                      <a:pt x="1569" y="435"/>
                    </a:cubicBezTo>
                    <a:cubicBezTo>
                      <a:pt x="1555" y="435"/>
                      <a:pt x="1547" y="431"/>
                      <a:pt x="1542" y="418"/>
                    </a:cubicBezTo>
                    <a:cubicBezTo>
                      <a:pt x="1529" y="386"/>
                      <a:pt x="1514" y="355"/>
                      <a:pt x="1498" y="319"/>
                    </a:cubicBezTo>
                    <a:cubicBezTo>
                      <a:pt x="1524" y="319"/>
                      <a:pt x="1546" y="319"/>
                      <a:pt x="1569" y="319"/>
                    </a:cubicBezTo>
                    <a:cubicBezTo>
                      <a:pt x="1569" y="316"/>
                      <a:pt x="1569" y="313"/>
                      <a:pt x="1570" y="310"/>
                    </a:cubicBezTo>
                    <a:cubicBezTo>
                      <a:pt x="1563" y="309"/>
                      <a:pt x="1556" y="306"/>
                      <a:pt x="1549" y="306"/>
                    </a:cubicBezTo>
                    <a:cubicBezTo>
                      <a:pt x="1464" y="306"/>
                      <a:pt x="1379" y="306"/>
                      <a:pt x="1293" y="306"/>
                    </a:cubicBezTo>
                    <a:cubicBezTo>
                      <a:pt x="1046" y="307"/>
                      <a:pt x="799" y="307"/>
                      <a:pt x="552" y="308"/>
                    </a:cubicBezTo>
                    <a:cubicBezTo>
                      <a:pt x="545" y="308"/>
                      <a:pt x="538" y="309"/>
                      <a:pt x="531" y="310"/>
                    </a:cubicBezTo>
                    <a:cubicBezTo>
                      <a:pt x="531" y="313"/>
                      <a:pt x="531" y="315"/>
                      <a:pt x="531" y="318"/>
                    </a:cubicBezTo>
                    <a:cubicBezTo>
                      <a:pt x="545" y="318"/>
                      <a:pt x="558" y="319"/>
                      <a:pt x="574" y="320"/>
                    </a:cubicBezTo>
                    <a:cubicBezTo>
                      <a:pt x="563" y="344"/>
                      <a:pt x="550" y="367"/>
                      <a:pt x="542" y="392"/>
                    </a:cubicBezTo>
                    <a:cubicBezTo>
                      <a:pt x="530" y="426"/>
                      <a:pt x="511" y="436"/>
                      <a:pt x="475" y="436"/>
                    </a:cubicBezTo>
                    <a:cubicBezTo>
                      <a:pt x="327" y="435"/>
                      <a:pt x="180" y="438"/>
                      <a:pt x="33" y="439"/>
                    </a:cubicBezTo>
                    <a:cubicBezTo>
                      <a:pt x="23" y="440"/>
                      <a:pt x="13" y="440"/>
                      <a:pt x="0" y="440"/>
                    </a:cubicBezTo>
                    <a:cubicBezTo>
                      <a:pt x="14" y="413"/>
                      <a:pt x="27" y="388"/>
                      <a:pt x="41" y="365"/>
                    </a:cubicBezTo>
                    <a:cubicBezTo>
                      <a:pt x="44" y="361"/>
                      <a:pt x="51" y="359"/>
                      <a:pt x="57" y="359"/>
                    </a:cubicBezTo>
                    <a:cubicBezTo>
                      <a:pt x="66" y="358"/>
                      <a:pt x="76" y="358"/>
                      <a:pt x="87" y="358"/>
                    </a:cubicBezTo>
                    <a:cubicBezTo>
                      <a:pt x="87" y="254"/>
                      <a:pt x="87" y="151"/>
                      <a:pt x="87" y="45"/>
                    </a:cubicBezTo>
                    <a:cubicBezTo>
                      <a:pt x="229" y="45"/>
                      <a:pt x="371" y="46"/>
                      <a:pt x="513" y="45"/>
                    </a:cubicBezTo>
                    <a:cubicBezTo>
                      <a:pt x="512" y="42"/>
                      <a:pt x="512" y="38"/>
                      <a:pt x="512" y="34"/>
                    </a:cubicBezTo>
                    <a:cubicBezTo>
                      <a:pt x="371" y="34"/>
                      <a:pt x="229" y="34"/>
                      <a:pt x="87" y="34"/>
                    </a:cubicBezTo>
                    <a:cubicBezTo>
                      <a:pt x="87" y="20"/>
                      <a:pt x="87" y="11"/>
                      <a:pt x="87" y="0"/>
                    </a:cubicBezTo>
                    <a:cubicBezTo>
                      <a:pt x="712" y="0"/>
                      <a:pt x="1336" y="0"/>
                      <a:pt x="1961" y="0"/>
                    </a:cubicBezTo>
                    <a:cubicBezTo>
                      <a:pt x="1961" y="10"/>
                      <a:pt x="1961" y="20"/>
                      <a:pt x="1961" y="33"/>
                    </a:cubicBezTo>
                    <a:cubicBezTo>
                      <a:pt x="1823" y="33"/>
                      <a:pt x="1684" y="33"/>
                      <a:pt x="1546" y="33"/>
                    </a:cubicBezTo>
                    <a:cubicBezTo>
                      <a:pt x="1546" y="36"/>
                      <a:pt x="1545" y="39"/>
                      <a:pt x="1545" y="41"/>
                    </a:cubicBezTo>
                    <a:close/>
                    <a:moveTo>
                      <a:pt x="1269" y="301"/>
                    </a:moveTo>
                    <a:cubicBezTo>
                      <a:pt x="1269" y="244"/>
                      <a:pt x="1269" y="188"/>
                      <a:pt x="1269" y="133"/>
                    </a:cubicBezTo>
                    <a:cubicBezTo>
                      <a:pt x="1269" y="128"/>
                      <a:pt x="1266" y="123"/>
                      <a:pt x="1263" y="119"/>
                    </a:cubicBezTo>
                    <a:cubicBezTo>
                      <a:pt x="1249" y="104"/>
                      <a:pt x="1235" y="88"/>
                      <a:pt x="1220" y="74"/>
                    </a:cubicBezTo>
                    <a:cubicBezTo>
                      <a:pt x="1216" y="70"/>
                      <a:pt x="1209" y="67"/>
                      <a:pt x="1203" y="67"/>
                    </a:cubicBezTo>
                    <a:cubicBezTo>
                      <a:pt x="1087" y="66"/>
                      <a:pt x="971" y="66"/>
                      <a:pt x="855" y="67"/>
                    </a:cubicBezTo>
                    <a:cubicBezTo>
                      <a:pt x="849" y="67"/>
                      <a:pt x="842" y="69"/>
                      <a:pt x="838" y="74"/>
                    </a:cubicBezTo>
                    <a:cubicBezTo>
                      <a:pt x="809" y="103"/>
                      <a:pt x="786" y="134"/>
                      <a:pt x="796" y="179"/>
                    </a:cubicBezTo>
                    <a:cubicBezTo>
                      <a:pt x="796" y="183"/>
                      <a:pt x="796" y="188"/>
                      <a:pt x="796" y="193"/>
                    </a:cubicBezTo>
                    <a:cubicBezTo>
                      <a:pt x="796" y="229"/>
                      <a:pt x="796" y="264"/>
                      <a:pt x="796" y="300"/>
                    </a:cubicBezTo>
                    <a:cubicBezTo>
                      <a:pt x="852" y="300"/>
                      <a:pt x="906" y="300"/>
                      <a:pt x="962" y="300"/>
                    </a:cubicBezTo>
                    <a:cubicBezTo>
                      <a:pt x="962" y="248"/>
                      <a:pt x="962" y="197"/>
                      <a:pt x="962" y="145"/>
                    </a:cubicBezTo>
                    <a:cubicBezTo>
                      <a:pt x="1008" y="145"/>
                      <a:pt x="1053" y="145"/>
                      <a:pt x="1099" y="145"/>
                    </a:cubicBezTo>
                    <a:cubicBezTo>
                      <a:pt x="1099" y="198"/>
                      <a:pt x="1099" y="249"/>
                      <a:pt x="1099" y="301"/>
                    </a:cubicBezTo>
                    <a:cubicBezTo>
                      <a:pt x="1156" y="301"/>
                      <a:pt x="1211" y="301"/>
                      <a:pt x="1269" y="301"/>
                    </a:cubicBezTo>
                    <a:close/>
                    <a:moveTo>
                      <a:pt x="717" y="301"/>
                    </a:moveTo>
                    <a:cubicBezTo>
                      <a:pt x="717" y="244"/>
                      <a:pt x="718" y="188"/>
                      <a:pt x="717" y="132"/>
                    </a:cubicBezTo>
                    <a:cubicBezTo>
                      <a:pt x="717" y="127"/>
                      <a:pt x="714" y="122"/>
                      <a:pt x="711" y="118"/>
                    </a:cubicBezTo>
                    <a:cubicBezTo>
                      <a:pt x="698" y="103"/>
                      <a:pt x="685" y="89"/>
                      <a:pt x="671" y="74"/>
                    </a:cubicBezTo>
                    <a:cubicBezTo>
                      <a:pt x="667" y="71"/>
                      <a:pt x="661" y="67"/>
                      <a:pt x="656" y="67"/>
                    </a:cubicBezTo>
                    <a:cubicBezTo>
                      <a:pt x="616" y="62"/>
                      <a:pt x="580" y="65"/>
                      <a:pt x="558" y="107"/>
                    </a:cubicBezTo>
                    <a:cubicBezTo>
                      <a:pt x="551" y="120"/>
                      <a:pt x="543" y="130"/>
                      <a:pt x="544" y="146"/>
                    </a:cubicBezTo>
                    <a:cubicBezTo>
                      <a:pt x="544" y="188"/>
                      <a:pt x="544" y="230"/>
                      <a:pt x="544" y="272"/>
                    </a:cubicBezTo>
                    <a:cubicBezTo>
                      <a:pt x="544" y="282"/>
                      <a:pt x="544" y="291"/>
                      <a:pt x="544" y="301"/>
                    </a:cubicBezTo>
                    <a:cubicBezTo>
                      <a:pt x="603" y="301"/>
                      <a:pt x="659" y="301"/>
                      <a:pt x="717" y="301"/>
                    </a:cubicBezTo>
                    <a:close/>
                    <a:moveTo>
                      <a:pt x="1513" y="301"/>
                    </a:moveTo>
                    <a:cubicBezTo>
                      <a:pt x="1513" y="243"/>
                      <a:pt x="1514" y="186"/>
                      <a:pt x="1513" y="130"/>
                    </a:cubicBezTo>
                    <a:cubicBezTo>
                      <a:pt x="1513" y="126"/>
                      <a:pt x="1510" y="121"/>
                      <a:pt x="1507" y="118"/>
                    </a:cubicBezTo>
                    <a:cubicBezTo>
                      <a:pt x="1494" y="103"/>
                      <a:pt x="1481" y="89"/>
                      <a:pt x="1467" y="74"/>
                    </a:cubicBezTo>
                    <a:cubicBezTo>
                      <a:pt x="1463" y="71"/>
                      <a:pt x="1457" y="67"/>
                      <a:pt x="1452" y="67"/>
                    </a:cubicBezTo>
                    <a:cubicBezTo>
                      <a:pt x="1412" y="62"/>
                      <a:pt x="1376" y="66"/>
                      <a:pt x="1354" y="107"/>
                    </a:cubicBezTo>
                    <a:cubicBezTo>
                      <a:pt x="1347" y="120"/>
                      <a:pt x="1339" y="130"/>
                      <a:pt x="1340" y="146"/>
                    </a:cubicBezTo>
                    <a:cubicBezTo>
                      <a:pt x="1341" y="187"/>
                      <a:pt x="1340" y="229"/>
                      <a:pt x="1340" y="270"/>
                    </a:cubicBezTo>
                    <a:cubicBezTo>
                      <a:pt x="1340" y="280"/>
                      <a:pt x="1340" y="290"/>
                      <a:pt x="1340" y="301"/>
                    </a:cubicBezTo>
                    <a:cubicBezTo>
                      <a:pt x="1399" y="301"/>
                      <a:pt x="1455" y="301"/>
                      <a:pt x="1513" y="301"/>
                    </a:cubicBezTo>
                    <a:close/>
                    <a:moveTo>
                      <a:pt x="1544" y="67"/>
                    </a:moveTo>
                    <a:cubicBezTo>
                      <a:pt x="1544" y="146"/>
                      <a:pt x="1544" y="223"/>
                      <a:pt x="1544" y="302"/>
                    </a:cubicBezTo>
                    <a:cubicBezTo>
                      <a:pt x="1552" y="301"/>
                      <a:pt x="1558" y="301"/>
                      <a:pt x="1564" y="300"/>
                    </a:cubicBezTo>
                    <a:cubicBezTo>
                      <a:pt x="1564" y="222"/>
                      <a:pt x="1564" y="145"/>
                      <a:pt x="1564" y="67"/>
                    </a:cubicBezTo>
                    <a:cubicBezTo>
                      <a:pt x="1557" y="67"/>
                      <a:pt x="1551" y="67"/>
                      <a:pt x="1544" y="67"/>
                    </a:cubicBezTo>
                    <a:close/>
                    <a:moveTo>
                      <a:pt x="491" y="67"/>
                    </a:moveTo>
                    <a:cubicBezTo>
                      <a:pt x="491" y="146"/>
                      <a:pt x="491" y="223"/>
                      <a:pt x="491" y="302"/>
                    </a:cubicBezTo>
                    <a:cubicBezTo>
                      <a:pt x="500" y="302"/>
                      <a:pt x="506" y="301"/>
                      <a:pt x="512" y="300"/>
                    </a:cubicBezTo>
                    <a:cubicBezTo>
                      <a:pt x="512" y="222"/>
                      <a:pt x="512" y="145"/>
                      <a:pt x="512" y="67"/>
                    </a:cubicBezTo>
                    <a:cubicBezTo>
                      <a:pt x="505" y="67"/>
                      <a:pt x="499" y="67"/>
                      <a:pt x="491" y="67"/>
                    </a:cubicBezTo>
                    <a:close/>
                    <a:moveTo>
                      <a:pt x="1294" y="300"/>
                    </a:moveTo>
                    <a:cubicBezTo>
                      <a:pt x="1296" y="301"/>
                      <a:pt x="1298" y="302"/>
                      <a:pt x="1300" y="304"/>
                    </a:cubicBezTo>
                    <a:cubicBezTo>
                      <a:pt x="1303" y="299"/>
                      <a:pt x="1308" y="295"/>
                      <a:pt x="1308" y="290"/>
                    </a:cubicBezTo>
                    <a:cubicBezTo>
                      <a:pt x="1309" y="219"/>
                      <a:pt x="1309" y="149"/>
                      <a:pt x="1308" y="78"/>
                    </a:cubicBezTo>
                    <a:cubicBezTo>
                      <a:pt x="1308" y="74"/>
                      <a:pt x="1302" y="69"/>
                      <a:pt x="1299" y="65"/>
                    </a:cubicBezTo>
                    <a:cubicBezTo>
                      <a:pt x="1297" y="66"/>
                      <a:pt x="1295" y="67"/>
                      <a:pt x="1294" y="68"/>
                    </a:cubicBezTo>
                    <a:cubicBezTo>
                      <a:pt x="1294" y="146"/>
                      <a:pt x="1294" y="223"/>
                      <a:pt x="1294" y="300"/>
                    </a:cubicBezTo>
                    <a:close/>
                    <a:moveTo>
                      <a:pt x="755" y="304"/>
                    </a:moveTo>
                    <a:cubicBezTo>
                      <a:pt x="757" y="302"/>
                      <a:pt x="760" y="301"/>
                      <a:pt x="762" y="299"/>
                    </a:cubicBezTo>
                    <a:cubicBezTo>
                      <a:pt x="762" y="226"/>
                      <a:pt x="762" y="152"/>
                      <a:pt x="762" y="78"/>
                    </a:cubicBezTo>
                    <a:cubicBezTo>
                      <a:pt x="762" y="74"/>
                      <a:pt x="758" y="70"/>
                      <a:pt x="755" y="66"/>
                    </a:cubicBezTo>
                    <a:cubicBezTo>
                      <a:pt x="752" y="70"/>
                      <a:pt x="747" y="75"/>
                      <a:pt x="747" y="79"/>
                    </a:cubicBezTo>
                    <a:cubicBezTo>
                      <a:pt x="746" y="149"/>
                      <a:pt x="746" y="219"/>
                      <a:pt x="747" y="290"/>
                    </a:cubicBezTo>
                    <a:cubicBezTo>
                      <a:pt x="747" y="295"/>
                      <a:pt x="752" y="299"/>
                      <a:pt x="755" y="304"/>
                    </a:cubicBezTo>
                    <a:close/>
                    <a:moveTo>
                      <a:pt x="1007" y="35"/>
                    </a:moveTo>
                    <a:cubicBezTo>
                      <a:pt x="935" y="35"/>
                      <a:pt x="867" y="35"/>
                      <a:pt x="796" y="35"/>
                    </a:cubicBezTo>
                    <a:cubicBezTo>
                      <a:pt x="808" y="49"/>
                      <a:pt x="994" y="49"/>
                      <a:pt x="1007" y="35"/>
                    </a:cubicBezTo>
                    <a:close/>
                    <a:moveTo>
                      <a:pt x="1054" y="35"/>
                    </a:moveTo>
                    <a:cubicBezTo>
                      <a:pt x="1053" y="37"/>
                      <a:pt x="1053" y="39"/>
                      <a:pt x="1052" y="41"/>
                    </a:cubicBezTo>
                    <a:cubicBezTo>
                      <a:pt x="1056" y="42"/>
                      <a:pt x="1060" y="45"/>
                      <a:pt x="1064" y="45"/>
                    </a:cubicBezTo>
                    <a:cubicBezTo>
                      <a:pt x="1125" y="46"/>
                      <a:pt x="1187" y="46"/>
                      <a:pt x="1249" y="45"/>
                    </a:cubicBezTo>
                    <a:cubicBezTo>
                      <a:pt x="1253" y="45"/>
                      <a:pt x="1257" y="41"/>
                      <a:pt x="1262" y="39"/>
                    </a:cubicBezTo>
                    <a:cubicBezTo>
                      <a:pt x="1261" y="38"/>
                      <a:pt x="1260" y="36"/>
                      <a:pt x="1260" y="35"/>
                    </a:cubicBezTo>
                    <a:cubicBezTo>
                      <a:pt x="1191" y="35"/>
                      <a:pt x="1123" y="35"/>
                      <a:pt x="1054" y="35"/>
                    </a:cubicBezTo>
                    <a:close/>
                    <a:moveTo>
                      <a:pt x="1514" y="40"/>
                    </a:moveTo>
                    <a:cubicBezTo>
                      <a:pt x="1513" y="38"/>
                      <a:pt x="1513" y="37"/>
                      <a:pt x="1512" y="36"/>
                    </a:cubicBezTo>
                    <a:cubicBezTo>
                      <a:pt x="1455" y="36"/>
                      <a:pt x="1399" y="36"/>
                      <a:pt x="1342" y="36"/>
                    </a:cubicBezTo>
                    <a:cubicBezTo>
                      <a:pt x="1341" y="38"/>
                      <a:pt x="1341" y="40"/>
                      <a:pt x="1341" y="42"/>
                    </a:cubicBezTo>
                    <a:cubicBezTo>
                      <a:pt x="1346" y="43"/>
                      <a:pt x="1350" y="45"/>
                      <a:pt x="1355" y="45"/>
                    </a:cubicBezTo>
                    <a:cubicBezTo>
                      <a:pt x="1403" y="46"/>
                      <a:pt x="1451" y="46"/>
                      <a:pt x="1499" y="45"/>
                    </a:cubicBezTo>
                    <a:cubicBezTo>
                      <a:pt x="1504" y="45"/>
                      <a:pt x="1509" y="42"/>
                      <a:pt x="1514" y="40"/>
                    </a:cubicBezTo>
                    <a:close/>
                    <a:moveTo>
                      <a:pt x="548" y="35"/>
                    </a:moveTo>
                    <a:cubicBezTo>
                      <a:pt x="558" y="49"/>
                      <a:pt x="705" y="50"/>
                      <a:pt x="717" y="35"/>
                    </a:cubicBezTo>
                    <a:cubicBezTo>
                      <a:pt x="660" y="35"/>
                      <a:pt x="605" y="35"/>
                      <a:pt x="548" y="35"/>
                    </a:cubicBezTo>
                    <a:close/>
                    <a:moveTo>
                      <a:pt x="138" y="118"/>
                    </a:moveTo>
                    <a:cubicBezTo>
                      <a:pt x="159" y="118"/>
                      <a:pt x="178" y="118"/>
                      <a:pt x="198" y="118"/>
                    </a:cubicBezTo>
                    <a:cubicBezTo>
                      <a:pt x="198" y="109"/>
                      <a:pt x="198" y="102"/>
                      <a:pt x="198" y="94"/>
                    </a:cubicBezTo>
                    <a:cubicBezTo>
                      <a:pt x="177" y="94"/>
                      <a:pt x="158" y="94"/>
                      <a:pt x="138" y="94"/>
                    </a:cubicBezTo>
                    <a:cubicBezTo>
                      <a:pt x="138" y="103"/>
                      <a:pt x="138" y="110"/>
                      <a:pt x="138" y="118"/>
                    </a:cubicBezTo>
                    <a:close/>
                    <a:moveTo>
                      <a:pt x="1684" y="94"/>
                    </a:moveTo>
                    <a:cubicBezTo>
                      <a:pt x="1663" y="94"/>
                      <a:pt x="1644" y="94"/>
                      <a:pt x="1625" y="94"/>
                    </a:cubicBezTo>
                    <a:cubicBezTo>
                      <a:pt x="1625" y="103"/>
                      <a:pt x="1625" y="111"/>
                      <a:pt x="1625" y="118"/>
                    </a:cubicBezTo>
                    <a:cubicBezTo>
                      <a:pt x="1645" y="118"/>
                      <a:pt x="1664" y="118"/>
                      <a:pt x="1684" y="118"/>
                    </a:cubicBezTo>
                    <a:cubicBezTo>
                      <a:pt x="1684" y="110"/>
                      <a:pt x="1684" y="103"/>
                      <a:pt x="1684" y="94"/>
                    </a:cubicBezTo>
                    <a:close/>
                    <a:moveTo>
                      <a:pt x="311" y="94"/>
                    </a:moveTo>
                    <a:cubicBezTo>
                      <a:pt x="290" y="94"/>
                      <a:pt x="270" y="94"/>
                      <a:pt x="251" y="94"/>
                    </a:cubicBezTo>
                    <a:cubicBezTo>
                      <a:pt x="251" y="103"/>
                      <a:pt x="251" y="111"/>
                      <a:pt x="251" y="118"/>
                    </a:cubicBezTo>
                    <a:cubicBezTo>
                      <a:pt x="272" y="118"/>
                      <a:pt x="291" y="118"/>
                      <a:pt x="311" y="118"/>
                    </a:cubicBezTo>
                    <a:cubicBezTo>
                      <a:pt x="311" y="109"/>
                      <a:pt x="311" y="103"/>
                      <a:pt x="311" y="94"/>
                    </a:cubicBezTo>
                    <a:close/>
                    <a:moveTo>
                      <a:pt x="1736" y="118"/>
                    </a:moveTo>
                    <a:cubicBezTo>
                      <a:pt x="1757" y="118"/>
                      <a:pt x="1777" y="118"/>
                      <a:pt x="1796" y="118"/>
                    </a:cubicBezTo>
                    <a:cubicBezTo>
                      <a:pt x="1796" y="109"/>
                      <a:pt x="1796" y="102"/>
                      <a:pt x="1796" y="94"/>
                    </a:cubicBezTo>
                    <a:cubicBezTo>
                      <a:pt x="1776" y="94"/>
                      <a:pt x="1756" y="94"/>
                      <a:pt x="1736" y="94"/>
                    </a:cubicBezTo>
                    <a:cubicBezTo>
                      <a:pt x="1736" y="102"/>
                      <a:pt x="1736" y="109"/>
                      <a:pt x="1736" y="118"/>
                    </a:cubicBezTo>
                    <a:close/>
                    <a:moveTo>
                      <a:pt x="1848" y="118"/>
                    </a:moveTo>
                    <a:cubicBezTo>
                      <a:pt x="1868" y="118"/>
                      <a:pt x="1888" y="118"/>
                      <a:pt x="1908" y="118"/>
                    </a:cubicBezTo>
                    <a:cubicBezTo>
                      <a:pt x="1908" y="109"/>
                      <a:pt x="1908" y="102"/>
                      <a:pt x="1908" y="94"/>
                    </a:cubicBezTo>
                    <a:cubicBezTo>
                      <a:pt x="1887" y="94"/>
                      <a:pt x="1868" y="94"/>
                      <a:pt x="1848" y="94"/>
                    </a:cubicBezTo>
                    <a:cubicBezTo>
                      <a:pt x="1848" y="103"/>
                      <a:pt x="1848" y="110"/>
                      <a:pt x="1848" y="118"/>
                    </a:cubicBezTo>
                    <a:close/>
                    <a:moveTo>
                      <a:pt x="422" y="95"/>
                    </a:moveTo>
                    <a:cubicBezTo>
                      <a:pt x="401" y="95"/>
                      <a:pt x="381" y="95"/>
                      <a:pt x="362" y="95"/>
                    </a:cubicBezTo>
                    <a:cubicBezTo>
                      <a:pt x="362" y="103"/>
                      <a:pt x="362" y="110"/>
                      <a:pt x="362" y="118"/>
                    </a:cubicBezTo>
                    <a:cubicBezTo>
                      <a:pt x="383" y="118"/>
                      <a:pt x="402" y="118"/>
                      <a:pt x="422" y="118"/>
                    </a:cubicBezTo>
                    <a:cubicBezTo>
                      <a:pt x="422" y="110"/>
                      <a:pt x="422" y="103"/>
                      <a:pt x="422" y="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Freeform 51">
                <a:extLst>
                  <a:ext uri="{FF2B5EF4-FFF2-40B4-BE49-F238E27FC236}">
                    <a16:creationId xmlns:a16="http://schemas.microsoft.com/office/drawing/2014/main" id="{F97BA665-7865-6F48-B156-B8AD03D48FC7}"/>
                  </a:ext>
                </a:extLst>
              </p:cNvPr>
              <p:cNvSpPr>
                <a:spLocks noEditPoints="1"/>
              </p:cNvSpPr>
              <p:nvPr/>
            </p:nvSpPr>
            <p:spPr bwMode="auto">
              <a:xfrm>
                <a:off x="5554874" y="2951463"/>
                <a:ext cx="1080787" cy="148539"/>
              </a:xfrm>
              <a:custGeom>
                <a:avLst/>
                <a:gdLst>
                  <a:gd name="T0" fmla="*/ 0 w 2219"/>
                  <a:gd name="T1" fmla="*/ 96 h 305"/>
                  <a:gd name="T2" fmla="*/ 88 w 2219"/>
                  <a:gd name="T3" fmla="*/ 160 h 305"/>
                  <a:gd name="T4" fmla="*/ 289 w 2219"/>
                  <a:gd name="T5" fmla="*/ 117 h 305"/>
                  <a:gd name="T6" fmla="*/ 349 w 2219"/>
                  <a:gd name="T7" fmla="*/ 8 h 305"/>
                  <a:gd name="T8" fmla="*/ 419 w 2219"/>
                  <a:gd name="T9" fmla="*/ 121 h 305"/>
                  <a:gd name="T10" fmla="*/ 521 w 2219"/>
                  <a:gd name="T11" fmla="*/ 187 h 305"/>
                  <a:gd name="T12" fmla="*/ 588 w 2219"/>
                  <a:gd name="T13" fmla="*/ 174 h 305"/>
                  <a:gd name="T14" fmla="*/ 666 w 2219"/>
                  <a:gd name="T15" fmla="*/ 127 h 305"/>
                  <a:gd name="T16" fmla="*/ 664 w 2219"/>
                  <a:gd name="T17" fmla="*/ 121 h 305"/>
                  <a:gd name="T18" fmla="*/ 428 w 2219"/>
                  <a:gd name="T19" fmla="*/ 121 h 305"/>
                  <a:gd name="T20" fmla="*/ 427 w 2219"/>
                  <a:gd name="T21" fmla="*/ 99 h 305"/>
                  <a:gd name="T22" fmla="*/ 1790 w 2219"/>
                  <a:gd name="T23" fmla="*/ 99 h 305"/>
                  <a:gd name="T24" fmla="*/ 1775 w 2219"/>
                  <a:gd name="T25" fmla="*/ 121 h 305"/>
                  <a:gd name="T26" fmla="*/ 1567 w 2219"/>
                  <a:gd name="T27" fmla="*/ 121 h 305"/>
                  <a:gd name="T28" fmla="*/ 1545 w 2219"/>
                  <a:gd name="T29" fmla="*/ 121 h 305"/>
                  <a:gd name="T30" fmla="*/ 1785 w 2219"/>
                  <a:gd name="T31" fmla="*/ 132 h 305"/>
                  <a:gd name="T32" fmla="*/ 1855 w 2219"/>
                  <a:gd name="T33" fmla="*/ 19 h 305"/>
                  <a:gd name="T34" fmla="*/ 1865 w 2219"/>
                  <a:gd name="T35" fmla="*/ 0 h 305"/>
                  <a:gd name="T36" fmla="*/ 1884 w 2219"/>
                  <a:gd name="T37" fmla="*/ 45 h 305"/>
                  <a:gd name="T38" fmla="*/ 1947 w 2219"/>
                  <a:gd name="T39" fmla="*/ 141 h 305"/>
                  <a:gd name="T40" fmla="*/ 2096 w 2219"/>
                  <a:gd name="T41" fmla="*/ 174 h 305"/>
                  <a:gd name="T42" fmla="*/ 2189 w 2219"/>
                  <a:gd name="T43" fmla="*/ 118 h 305"/>
                  <a:gd name="T44" fmla="*/ 2219 w 2219"/>
                  <a:gd name="T45" fmla="*/ 92 h 305"/>
                  <a:gd name="T46" fmla="*/ 2161 w 2219"/>
                  <a:gd name="T47" fmla="*/ 217 h 305"/>
                  <a:gd name="T48" fmla="*/ 2125 w 2219"/>
                  <a:gd name="T49" fmla="*/ 254 h 305"/>
                  <a:gd name="T50" fmla="*/ 1992 w 2219"/>
                  <a:gd name="T51" fmla="*/ 305 h 305"/>
                  <a:gd name="T52" fmla="*/ 183 w 2219"/>
                  <a:gd name="T53" fmla="*/ 305 h 305"/>
                  <a:gd name="T54" fmla="*/ 108 w 2219"/>
                  <a:gd name="T55" fmla="*/ 277 h 305"/>
                  <a:gd name="T56" fmla="*/ 0 w 2219"/>
                  <a:gd name="T57" fmla="*/ 96 h 305"/>
                  <a:gd name="T58" fmla="*/ 1515 w 2219"/>
                  <a:gd name="T59" fmla="*/ 269 h 305"/>
                  <a:gd name="T60" fmla="*/ 1515 w 2219"/>
                  <a:gd name="T61" fmla="*/ 175 h 305"/>
                  <a:gd name="T62" fmla="*/ 1525 w 2219"/>
                  <a:gd name="T63" fmla="*/ 149 h 305"/>
                  <a:gd name="T64" fmla="*/ 1480 w 2219"/>
                  <a:gd name="T65" fmla="*/ 121 h 305"/>
                  <a:gd name="T66" fmla="*/ 715 w 2219"/>
                  <a:gd name="T67" fmla="*/ 121 h 305"/>
                  <a:gd name="T68" fmla="*/ 684 w 2219"/>
                  <a:gd name="T69" fmla="*/ 157 h 305"/>
                  <a:gd name="T70" fmla="*/ 699 w 2219"/>
                  <a:gd name="T71" fmla="*/ 160 h 305"/>
                  <a:gd name="T72" fmla="*/ 699 w 2219"/>
                  <a:gd name="T73" fmla="*/ 269 h 305"/>
                  <a:gd name="T74" fmla="*/ 679 w 2219"/>
                  <a:gd name="T75" fmla="*/ 269 h 305"/>
                  <a:gd name="T76" fmla="*/ 679 w 2219"/>
                  <a:gd name="T77" fmla="*/ 168 h 305"/>
                  <a:gd name="T78" fmla="*/ 657 w 2219"/>
                  <a:gd name="T79" fmla="*/ 268 h 305"/>
                  <a:gd name="T80" fmla="*/ 637 w 2219"/>
                  <a:gd name="T81" fmla="*/ 268 h 305"/>
                  <a:gd name="T82" fmla="*/ 637 w 2219"/>
                  <a:gd name="T83" fmla="*/ 231 h 305"/>
                  <a:gd name="T84" fmla="*/ 633 w 2219"/>
                  <a:gd name="T85" fmla="*/ 230 h 305"/>
                  <a:gd name="T86" fmla="*/ 603 w 2219"/>
                  <a:gd name="T87" fmla="*/ 276 h 305"/>
                  <a:gd name="T88" fmla="*/ 1616 w 2219"/>
                  <a:gd name="T89" fmla="*/ 276 h 305"/>
                  <a:gd name="T90" fmla="*/ 1581 w 2219"/>
                  <a:gd name="T91" fmla="*/ 232 h 305"/>
                  <a:gd name="T92" fmla="*/ 1576 w 2219"/>
                  <a:gd name="T93" fmla="*/ 234 h 305"/>
                  <a:gd name="T94" fmla="*/ 1576 w 2219"/>
                  <a:gd name="T95" fmla="*/ 269 h 305"/>
                  <a:gd name="T96" fmla="*/ 1558 w 2219"/>
                  <a:gd name="T97" fmla="*/ 269 h 305"/>
                  <a:gd name="T98" fmla="*/ 1535 w 2219"/>
                  <a:gd name="T99" fmla="*/ 175 h 305"/>
                  <a:gd name="T100" fmla="*/ 1535 w 2219"/>
                  <a:gd name="T101" fmla="*/ 269 h 305"/>
                  <a:gd name="T102" fmla="*/ 1515 w 2219"/>
                  <a:gd name="T103" fmla="*/ 269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219" h="305">
                    <a:moveTo>
                      <a:pt x="0" y="96"/>
                    </a:moveTo>
                    <a:cubicBezTo>
                      <a:pt x="30" y="118"/>
                      <a:pt x="58" y="142"/>
                      <a:pt x="88" y="160"/>
                    </a:cubicBezTo>
                    <a:cubicBezTo>
                      <a:pt x="167" y="205"/>
                      <a:pt x="236" y="191"/>
                      <a:pt x="289" y="117"/>
                    </a:cubicBezTo>
                    <a:cubicBezTo>
                      <a:pt x="314" y="82"/>
                      <a:pt x="331" y="42"/>
                      <a:pt x="349" y="8"/>
                    </a:cubicBezTo>
                    <a:cubicBezTo>
                      <a:pt x="371" y="43"/>
                      <a:pt x="393" y="83"/>
                      <a:pt x="419" y="121"/>
                    </a:cubicBezTo>
                    <a:cubicBezTo>
                      <a:pt x="444" y="156"/>
                      <a:pt x="476" y="185"/>
                      <a:pt x="521" y="187"/>
                    </a:cubicBezTo>
                    <a:cubicBezTo>
                      <a:pt x="544" y="188"/>
                      <a:pt x="568" y="183"/>
                      <a:pt x="588" y="174"/>
                    </a:cubicBezTo>
                    <a:cubicBezTo>
                      <a:pt x="616" y="162"/>
                      <a:pt x="640" y="143"/>
                      <a:pt x="666" y="127"/>
                    </a:cubicBezTo>
                    <a:cubicBezTo>
                      <a:pt x="665" y="125"/>
                      <a:pt x="664" y="123"/>
                      <a:pt x="664" y="121"/>
                    </a:cubicBezTo>
                    <a:cubicBezTo>
                      <a:pt x="586" y="121"/>
                      <a:pt x="508" y="121"/>
                      <a:pt x="428" y="121"/>
                    </a:cubicBezTo>
                    <a:cubicBezTo>
                      <a:pt x="428" y="113"/>
                      <a:pt x="428" y="108"/>
                      <a:pt x="427" y="99"/>
                    </a:cubicBezTo>
                    <a:cubicBezTo>
                      <a:pt x="882" y="99"/>
                      <a:pt x="1337" y="99"/>
                      <a:pt x="1790" y="99"/>
                    </a:cubicBezTo>
                    <a:cubicBezTo>
                      <a:pt x="1796" y="115"/>
                      <a:pt x="1791" y="121"/>
                      <a:pt x="1775" y="121"/>
                    </a:cubicBezTo>
                    <a:cubicBezTo>
                      <a:pt x="1706" y="121"/>
                      <a:pt x="1637" y="121"/>
                      <a:pt x="1567" y="121"/>
                    </a:cubicBezTo>
                    <a:cubicBezTo>
                      <a:pt x="1560" y="121"/>
                      <a:pt x="1553" y="121"/>
                      <a:pt x="1545" y="121"/>
                    </a:cubicBezTo>
                    <a:cubicBezTo>
                      <a:pt x="1609" y="207"/>
                      <a:pt x="1718" y="213"/>
                      <a:pt x="1785" y="132"/>
                    </a:cubicBezTo>
                    <a:cubicBezTo>
                      <a:pt x="1813" y="98"/>
                      <a:pt x="1832" y="57"/>
                      <a:pt x="1855" y="19"/>
                    </a:cubicBezTo>
                    <a:cubicBezTo>
                      <a:pt x="1858" y="14"/>
                      <a:pt x="1861" y="9"/>
                      <a:pt x="1865" y="0"/>
                    </a:cubicBezTo>
                    <a:cubicBezTo>
                      <a:pt x="1872" y="17"/>
                      <a:pt x="1876" y="32"/>
                      <a:pt x="1884" y="45"/>
                    </a:cubicBezTo>
                    <a:cubicBezTo>
                      <a:pt x="1904" y="78"/>
                      <a:pt x="1922" y="113"/>
                      <a:pt x="1947" y="141"/>
                    </a:cubicBezTo>
                    <a:cubicBezTo>
                      <a:pt x="1987" y="186"/>
                      <a:pt x="2040" y="198"/>
                      <a:pt x="2096" y="174"/>
                    </a:cubicBezTo>
                    <a:cubicBezTo>
                      <a:pt x="2129" y="160"/>
                      <a:pt x="2159" y="138"/>
                      <a:pt x="2189" y="118"/>
                    </a:cubicBezTo>
                    <a:cubicBezTo>
                      <a:pt x="2199" y="112"/>
                      <a:pt x="2207" y="102"/>
                      <a:pt x="2219" y="92"/>
                    </a:cubicBezTo>
                    <a:cubicBezTo>
                      <a:pt x="2211" y="142"/>
                      <a:pt x="2191" y="182"/>
                      <a:pt x="2161" y="217"/>
                    </a:cubicBezTo>
                    <a:cubicBezTo>
                      <a:pt x="2150" y="230"/>
                      <a:pt x="2137" y="242"/>
                      <a:pt x="2125" y="254"/>
                    </a:cubicBezTo>
                    <a:cubicBezTo>
                      <a:pt x="2088" y="289"/>
                      <a:pt x="2047" y="305"/>
                      <a:pt x="1992" y="305"/>
                    </a:cubicBezTo>
                    <a:cubicBezTo>
                      <a:pt x="1389" y="303"/>
                      <a:pt x="786" y="303"/>
                      <a:pt x="183" y="305"/>
                    </a:cubicBezTo>
                    <a:cubicBezTo>
                      <a:pt x="150" y="305"/>
                      <a:pt x="130" y="294"/>
                      <a:pt x="108" y="277"/>
                    </a:cubicBezTo>
                    <a:cubicBezTo>
                      <a:pt x="50" y="229"/>
                      <a:pt x="13" y="170"/>
                      <a:pt x="0" y="96"/>
                    </a:cubicBezTo>
                    <a:close/>
                    <a:moveTo>
                      <a:pt x="1515" y="269"/>
                    </a:moveTo>
                    <a:cubicBezTo>
                      <a:pt x="1515" y="237"/>
                      <a:pt x="1514" y="206"/>
                      <a:pt x="1515" y="175"/>
                    </a:cubicBezTo>
                    <a:cubicBezTo>
                      <a:pt x="1515" y="168"/>
                      <a:pt x="1521" y="160"/>
                      <a:pt x="1525" y="149"/>
                    </a:cubicBezTo>
                    <a:cubicBezTo>
                      <a:pt x="1515" y="121"/>
                      <a:pt x="1515" y="121"/>
                      <a:pt x="1480" y="121"/>
                    </a:cubicBezTo>
                    <a:cubicBezTo>
                      <a:pt x="1225" y="121"/>
                      <a:pt x="970" y="121"/>
                      <a:pt x="715" y="121"/>
                    </a:cubicBezTo>
                    <a:cubicBezTo>
                      <a:pt x="697" y="121"/>
                      <a:pt x="682" y="138"/>
                      <a:pt x="684" y="157"/>
                    </a:cubicBezTo>
                    <a:cubicBezTo>
                      <a:pt x="689" y="158"/>
                      <a:pt x="694" y="159"/>
                      <a:pt x="699" y="160"/>
                    </a:cubicBezTo>
                    <a:cubicBezTo>
                      <a:pt x="699" y="197"/>
                      <a:pt x="699" y="232"/>
                      <a:pt x="699" y="269"/>
                    </a:cubicBezTo>
                    <a:cubicBezTo>
                      <a:pt x="692" y="269"/>
                      <a:pt x="686" y="269"/>
                      <a:pt x="679" y="269"/>
                    </a:cubicBezTo>
                    <a:cubicBezTo>
                      <a:pt x="679" y="235"/>
                      <a:pt x="679" y="203"/>
                      <a:pt x="679" y="168"/>
                    </a:cubicBezTo>
                    <a:cubicBezTo>
                      <a:pt x="647" y="198"/>
                      <a:pt x="664" y="235"/>
                      <a:pt x="657" y="268"/>
                    </a:cubicBezTo>
                    <a:cubicBezTo>
                      <a:pt x="651" y="268"/>
                      <a:pt x="645" y="268"/>
                      <a:pt x="637" y="268"/>
                    </a:cubicBezTo>
                    <a:cubicBezTo>
                      <a:pt x="637" y="255"/>
                      <a:pt x="637" y="243"/>
                      <a:pt x="637" y="231"/>
                    </a:cubicBezTo>
                    <a:cubicBezTo>
                      <a:pt x="636" y="231"/>
                      <a:pt x="635" y="230"/>
                      <a:pt x="633" y="230"/>
                    </a:cubicBezTo>
                    <a:cubicBezTo>
                      <a:pt x="624" y="245"/>
                      <a:pt x="614" y="260"/>
                      <a:pt x="603" y="276"/>
                    </a:cubicBezTo>
                    <a:cubicBezTo>
                      <a:pt x="942" y="276"/>
                      <a:pt x="1277" y="276"/>
                      <a:pt x="1616" y="276"/>
                    </a:cubicBezTo>
                    <a:cubicBezTo>
                      <a:pt x="1603" y="260"/>
                      <a:pt x="1592" y="246"/>
                      <a:pt x="1581" y="232"/>
                    </a:cubicBezTo>
                    <a:cubicBezTo>
                      <a:pt x="1579" y="233"/>
                      <a:pt x="1578" y="234"/>
                      <a:pt x="1576" y="234"/>
                    </a:cubicBezTo>
                    <a:cubicBezTo>
                      <a:pt x="1576" y="245"/>
                      <a:pt x="1576" y="257"/>
                      <a:pt x="1576" y="269"/>
                    </a:cubicBezTo>
                    <a:cubicBezTo>
                      <a:pt x="1569" y="269"/>
                      <a:pt x="1564" y="269"/>
                      <a:pt x="1558" y="269"/>
                    </a:cubicBezTo>
                    <a:cubicBezTo>
                      <a:pt x="1550" y="238"/>
                      <a:pt x="1568" y="202"/>
                      <a:pt x="1535" y="175"/>
                    </a:cubicBezTo>
                    <a:cubicBezTo>
                      <a:pt x="1535" y="208"/>
                      <a:pt x="1535" y="238"/>
                      <a:pt x="1535" y="269"/>
                    </a:cubicBezTo>
                    <a:cubicBezTo>
                      <a:pt x="1528" y="269"/>
                      <a:pt x="1523" y="269"/>
                      <a:pt x="1515" y="26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Freeform 52">
                <a:extLst>
                  <a:ext uri="{FF2B5EF4-FFF2-40B4-BE49-F238E27FC236}">
                    <a16:creationId xmlns:a16="http://schemas.microsoft.com/office/drawing/2014/main" id="{8E267229-A8B3-0E4B-8329-933F2D6D166F}"/>
                  </a:ext>
                </a:extLst>
              </p:cNvPr>
              <p:cNvSpPr>
                <a:spLocks/>
              </p:cNvSpPr>
              <p:nvPr/>
            </p:nvSpPr>
            <p:spPr bwMode="auto">
              <a:xfrm>
                <a:off x="5837303" y="2706535"/>
                <a:ext cx="518860" cy="273346"/>
              </a:xfrm>
              <a:custGeom>
                <a:avLst/>
                <a:gdLst>
                  <a:gd name="T0" fmla="*/ 372 w 1065"/>
                  <a:gd name="T1" fmla="*/ 235 h 561"/>
                  <a:gd name="T2" fmla="*/ 412 w 1065"/>
                  <a:gd name="T3" fmla="*/ 264 h 561"/>
                  <a:gd name="T4" fmla="*/ 474 w 1065"/>
                  <a:gd name="T5" fmla="*/ 264 h 561"/>
                  <a:gd name="T6" fmla="*/ 494 w 1065"/>
                  <a:gd name="T7" fmla="*/ 237 h 561"/>
                  <a:gd name="T8" fmla="*/ 486 w 1065"/>
                  <a:gd name="T9" fmla="*/ 134 h 561"/>
                  <a:gd name="T10" fmla="*/ 487 w 1065"/>
                  <a:gd name="T11" fmla="*/ 124 h 561"/>
                  <a:gd name="T12" fmla="*/ 488 w 1065"/>
                  <a:gd name="T13" fmla="*/ 49 h 561"/>
                  <a:gd name="T14" fmla="*/ 495 w 1065"/>
                  <a:gd name="T15" fmla="*/ 27 h 561"/>
                  <a:gd name="T16" fmla="*/ 508 w 1065"/>
                  <a:gd name="T17" fmla="*/ 0 h 561"/>
                  <a:gd name="T18" fmla="*/ 547 w 1065"/>
                  <a:gd name="T19" fmla="*/ 0 h 561"/>
                  <a:gd name="T20" fmla="*/ 560 w 1065"/>
                  <a:gd name="T21" fmla="*/ 34 h 561"/>
                  <a:gd name="T22" fmla="*/ 555 w 1065"/>
                  <a:gd name="T23" fmla="*/ 71 h 561"/>
                  <a:gd name="T24" fmla="*/ 553 w 1065"/>
                  <a:gd name="T25" fmla="*/ 95 h 561"/>
                  <a:gd name="T26" fmla="*/ 559 w 1065"/>
                  <a:gd name="T27" fmla="*/ 221 h 561"/>
                  <a:gd name="T28" fmla="*/ 589 w 1065"/>
                  <a:gd name="T29" fmla="*/ 264 h 561"/>
                  <a:gd name="T30" fmla="*/ 667 w 1065"/>
                  <a:gd name="T31" fmla="*/ 263 h 561"/>
                  <a:gd name="T32" fmla="*/ 684 w 1065"/>
                  <a:gd name="T33" fmla="*/ 255 h 561"/>
                  <a:gd name="T34" fmla="*/ 719 w 1065"/>
                  <a:gd name="T35" fmla="*/ 236 h 561"/>
                  <a:gd name="T36" fmla="*/ 735 w 1065"/>
                  <a:gd name="T37" fmla="*/ 236 h 561"/>
                  <a:gd name="T38" fmla="*/ 735 w 1065"/>
                  <a:gd name="T39" fmla="*/ 287 h 561"/>
                  <a:gd name="T40" fmla="*/ 731 w 1065"/>
                  <a:gd name="T41" fmla="*/ 295 h 561"/>
                  <a:gd name="T42" fmla="*/ 716 w 1065"/>
                  <a:gd name="T43" fmla="*/ 309 h 561"/>
                  <a:gd name="T44" fmla="*/ 716 w 1065"/>
                  <a:gd name="T45" fmla="*/ 369 h 561"/>
                  <a:gd name="T46" fmla="*/ 726 w 1065"/>
                  <a:gd name="T47" fmla="*/ 377 h 561"/>
                  <a:gd name="T48" fmla="*/ 841 w 1065"/>
                  <a:gd name="T49" fmla="*/ 371 h 561"/>
                  <a:gd name="T50" fmla="*/ 890 w 1065"/>
                  <a:gd name="T51" fmla="*/ 331 h 561"/>
                  <a:gd name="T52" fmla="*/ 882 w 1065"/>
                  <a:gd name="T53" fmla="*/ 401 h 561"/>
                  <a:gd name="T54" fmla="*/ 921 w 1065"/>
                  <a:gd name="T55" fmla="*/ 460 h 561"/>
                  <a:gd name="T56" fmla="*/ 1043 w 1065"/>
                  <a:gd name="T57" fmla="*/ 452 h 561"/>
                  <a:gd name="T58" fmla="*/ 1065 w 1065"/>
                  <a:gd name="T59" fmla="*/ 438 h 561"/>
                  <a:gd name="T60" fmla="*/ 998 w 1065"/>
                  <a:gd name="T61" fmla="*/ 529 h 561"/>
                  <a:gd name="T62" fmla="*/ 934 w 1065"/>
                  <a:gd name="T63" fmla="*/ 534 h 561"/>
                  <a:gd name="T64" fmla="*/ 931 w 1065"/>
                  <a:gd name="T65" fmla="*/ 532 h 561"/>
                  <a:gd name="T66" fmla="*/ 771 w 1065"/>
                  <a:gd name="T67" fmla="*/ 488 h 561"/>
                  <a:gd name="T68" fmla="*/ 243 w 1065"/>
                  <a:gd name="T69" fmla="*/ 489 h 561"/>
                  <a:gd name="T70" fmla="*/ 212 w 1065"/>
                  <a:gd name="T71" fmla="*/ 498 h 561"/>
                  <a:gd name="T72" fmla="*/ 144 w 1065"/>
                  <a:gd name="T73" fmla="*/ 541 h 561"/>
                  <a:gd name="T74" fmla="*/ 53 w 1065"/>
                  <a:gd name="T75" fmla="*/ 527 h 561"/>
                  <a:gd name="T76" fmla="*/ 33 w 1065"/>
                  <a:gd name="T77" fmla="*/ 497 h 561"/>
                  <a:gd name="T78" fmla="*/ 0 w 1065"/>
                  <a:gd name="T79" fmla="*/ 437 h 561"/>
                  <a:gd name="T80" fmla="*/ 101 w 1065"/>
                  <a:gd name="T81" fmla="*/ 469 h 561"/>
                  <a:gd name="T82" fmla="*/ 137 w 1065"/>
                  <a:gd name="T83" fmla="*/ 464 h 561"/>
                  <a:gd name="T84" fmla="*/ 175 w 1065"/>
                  <a:gd name="T85" fmla="*/ 417 h 561"/>
                  <a:gd name="T86" fmla="*/ 175 w 1065"/>
                  <a:gd name="T87" fmla="*/ 328 h 561"/>
                  <a:gd name="T88" fmla="*/ 189 w 1065"/>
                  <a:gd name="T89" fmla="*/ 341 h 561"/>
                  <a:gd name="T90" fmla="*/ 247 w 1065"/>
                  <a:gd name="T91" fmla="*/ 384 h 561"/>
                  <a:gd name="T92" fmla="*/ 338 w 1065"/>
                  <a:gd name="T93" fmla="*/ 368 h 561"/>
                  <a:gd name="T94" fmla="*/ 342 w 1065"/>
                  <a:gd name="T95" fmla="*/ 358 h 561"/>
                  <a:gd name="T96" fmla="*/ 339 w 1065"/>
                  <a:gd name="T97" fmla="*/ 312 h 561"/>
                  <a:gd name="T98" fmla="*/ 338 w 1065"/>
                  <a:gd name="T99" fmla="*/ 306 h 561"/>
                  <a:gd name="T100" fmla="*/ 318 w 1065"/>
                  <a:gd name="T101" fmla="*/ 235 h 561"/>
                  <a:gd name="T102" fmla="*/ 372 w 1065"/>
                  <a:gd name="T103" fmla="*/ 235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065" h="561">
                    <a:moveTo>
                      <a:pt x="372" y="235"/>
                    </a:moveTo>
                    <a:cubicBezTo>
                      <a:pt x="374" y="260"/>
                      <a:pt x="389" y="266"/>
                      <a:pt x="412" y="264"/>
                    </a:cubicBezTo>
                    <a:cubicBezTo>
                      <a:pt x="432" y="262"/>
                      <a:pt x="453" y="264"/>
                      <a:pt x="474" y="264"/>
                    </a:cubicBezTo>
                    <a:cubicBezTo>
                      <a:pt x="492" y="263"/>
                      <a:pt x="496" y="255"/>
                      <a:pt x="494" y="237"/>
                    </a:cubicBezTo>
                    <a:cubicBezTo>
                      <a:pt x="489" y="202"/>
                      <a:pt x="488" y="168"/>
                      <a:pt x="486" y="134"/>
                    </a:cubicBezTo>
                    <a:cubicBezTo>
                      <a:pt x="485" y="130"/>
                      <a:pt x="485" y="127"/>
                      <a:pt x="487" y="124"/>
                    </a:cubicBezTo>
                    <a:cubicBezTo>
                      <a:pt x="497" y="99"/>
                      <a:pt x="506" y="75"/>
                      <a:pt x="488" y="49"/>
                    </a:cubicBezTo>
                    <a:cubicBezTo>
                      <a:pt x="485" y="45"/>
                      <a:pt x="492" y="35"/>
                      <a:pt x="495" y="27"/>
                    </a:cubicBezTo>
                    <a:cubicBezTo>
                      <a:pt x="499" y="19"/>
                      <a:pt x="503" y="11"/>
                      <a:pt x="508" y="0"/>
                    </a:cubicBezTo>
                    <a:cubicBezTo>
                      <a:pt x="520" y="0"/>
                      <a:pt x="534" y="0"/>
                      <a:pt x="547" y="0"/>
                    </a:cubicBezTo>
                    <a:cubicBezTo>
                      <a:pt x="551" y="12"/>
                      <a:pt x="555" y="23"/>
                      <a:pt x="560" y="34"/>
                    </a:cubicBezTo>
                    <a:cubicBezTo>
                      <a:pt x="566" y="48"/>
                      <a:pt x="566" y="60"/>
                      <a:pt x="555" y="71"/>
                    </a:cubicBezTo>
                    <a:cubicBezTo>
                      <a:pt x="546" y="79"/>
                      <a:pt x="548" y="86"/>
                      <a:pt x="553" y="95"/>
                    </a:cubicBezTo>
                    <a:cubicBezTo>
                      <a:pt x="575" y="136"/>
                      <a:pt x="572" y="179"/>
                      <a:pt x="559" y="221"/>
                    </a:cubicBezTo>
                    <a:cubicBezTo>
                      <a:pt x="550" y="252"/>
                      <a:pt x="556" y="264"/>
                      <a:pt x="589" y="264"/>
                    </a:cubicBezTo>
                    <a:cubicBezTo>
                      <a:pt x="615" y="264"/>
                      <a:pt x="641" y="264"/>
                      <a:pt x="667" y="263"/>
                    </a:cubicBezTo>
                    <a:cubicBezTo>
                      <a:pt x="673" y="263"/>
                      <a:pt x="684" y="259"/>
                      <a:pt x="684" y="255"/>
                    </a:cubicBezTo>
                    <a:cubicBezTo>
                      <a:pt x="689" y="234"/>
                      <a:pt x="704" y="236"/>
                      <a:pt x="719" y="236"/>
                    </a:cubicBezTo>
                    <a:cubicBezTo>
                      <a:pt x="724" y="236"/>
                      <a:pt x="729" y="236"/>
                      <a:pt x="735" y="236"/>
                    </a:cubicBezTo>
                    <a:cubicBezTo>
                      <a:pt x="735" y="254"/>
                      <a:pt x="736" y="270"/>
                      <a:pt x="735" y="287"/>
                    </a:cubicBezTo>
                    <a:cubicBezTo>
                      <a:pt x="735" y="289"/>
                      <a:pt x="733" y="292"/>
                      <a:pt x="731" y="295"/>
                    </a:cubicBezTo>
                    <a:cubicBezTo>
                      <a:pt x="726" y="300"/>
                      <a:pt x="716" y="304"/>
                      <a:pt x="716" y="309"/>
                    </a:cubicBezTo>
                    <a:cubicBezTo>
                      <a:pt x="714" y="329"/>
                      <a:pt x="715" y="349"/>
                      <a:pt x="716" y="369"/>
                    </a:cubicBezTo>
                    <a:cubicBezTo>
                      <a:pt x="716" y="372"/>
                      <a:pt x="722" y="375"/>
                      <a:pt x="726" y="377"/>
                    </a:cubicBezTo>
                    <a:cubicBezTo>
                      <a:pt x="765" y="397"/>
                      <a:pt x="804" y="398"/>
                      <a:pt x="841" y="371"/>
                    </a:cubicBezTo>
                    <a:cubicBezTo>
                      <a:pt x="857" y="358"/>
                      <a:pt x="873" y="345"/>
                      <a:pt x="890" y="331"/>
                    </a:cubicBezTo>
                    <a:cubicBezTo>
                      <a:pt x="887" y="356"/>
                      <a:pt x="884" y="378"/>
                      <a:pt x="882" y="401"/>
                    </a:cubicBezTo>
                    <a:cubicBezTo>
                      <a:pt x="880" y="434"/>
                      <a:pt x="890" y="448"/>
                      <a:pt x="921" y="460"/>
                    </a:cubicBezTo>
                    <a:cubicBezTo>
                      <a:pt x="963" y="477"/>
                      <a:pt x="1004" y="478"/>
                      <a:pt x="1043" y="452"/>
                    </a:cubicBezTo>
                    <a:cubicBezTo>
                      <a:pt x="1048" y="448"/>
                      <a:pt x="1054" y="445"/>
                      <a:pt x="1065" y="438"/>
                    </a:cubicBezTo>
                    <a:cubicBezTo>
                      <a:pt x="1044" y="475"/>
                      <a:pt x="1027" y="507"/>
                      <a:pt x="998" y="529"/>
                    </a:cubicBezTo>
                    <a:cubicBezTo>
                      <a:pt x="978" y="545"/>
                      <a:pt x="957" y="545"/>
                      <a:pt x="934" y="534"/>
                    </a:cubicBezTo>
                    <a:cubicBezTo>
                      <a:pt x="933" y="533"/>
                      <a:pt x="932" y="533"/>
                      <a:pt x="931" y="532"/>
                    </a:cubicBezTo>
                    <a:cubicBezTo>
                      <a:pt x="884" y="492"/>
                      <a:pt x="830" y="487"/>
                      <a:pt x="771" y="488"/>
                    </a:cubicBezTo>
                    <a:cubicBezTo>
                      <a:pt x="595" y="491"/>
                      <a:pt x="419" y="489"/>
                      <a:pt x="243" y="489"/>
                    </a:cubicBezTo>
                    <a:cubicBezTo>
                      <a:pt x="233" y="489"/>
                      <a:pt x="221" y="493"/>
                      <a:pt x="212" y="498"/>
                    </a:cubicBezTo>
                    <a:cubicBezTo>
                      <a:pt x="189" y="512"/>
                      <a:pt x="167" y="527"/>
                      <a:pt x="144" y="541"/>
                    </a:cubicBezTo>
                    <a:cubicBezTo>
                      <a:pt x="112" y="561"/>
                      <a:pt x="77" y="556"/>
                      <a:pt x="53" y="527"/>
                    </a:cubicBezTo>
                    <a:cubicBezTo>
                      <a:pt x="46" y="517"/>
                      <a:pt x="39" y="507"/>
                      <a:pt x="33" y="497"/>
                    </a:cubicBezTo>
                    <a:cubicBezTo>
                      <a:pt x="23" y="479"/>
                      <a:pt x="13" y="460"/>
                      <a:pt x="0" y="437"/>
                    </a:cubicBezTo>
                    <a:cubicBezTo>
                      <a:pt x="35" y="457"/>
                      <a:pt x="65" y="474"/>
                      <a:pt x="101" y="469"/>
                    </a:cubicBezTo>
                    <a:cubicBezTo>
                      <a:pt x="113" y="467"/>
                      <a:pt x="125" y="467"/>
                      <a:pt x="137" y="464"/>
                    </a:cubicBezTo>
                    <a:cubicBezTo>
                      <a:pt x="166" y="458"/>
                      <a:pt x="175" y="447"/>
                      <a:pt x="175" y="417"/>
                    </a:cubicBezTo>
                    <a:cubicBezTo>
                      <a:pt x="175" y="388"/>
                      <a:pt x="175" y="359"/>
                      <a:pt x="175" y="328"/>
                    </a:cubicBezTo>
                    <a:cubicBezTo>
                      <a:pt x="179" y="332"/>
                      <a:pt x="184" y="337"/>
                      <a:pt x="189" y="341"/>
                    </a:cubicBezTo>
                    <a:cubicBezTo>
                      <a:pt x="208" y="356"/>
                      <a:pt x="227" y="371"/>
                      <a:pt x="247" y="384"/>
                    </a:cubicBezTo>
                    <a:cubicBezTo>
                      <a:pt x="274" y="400"/>
                      <a:pt x="317" y="392"/>
                      <a:pt x="338" y="368"/>
                    </a:cubicBezTo>
                    <a:cubicBezTo>
                      <a:pt x="341" y="365"/>
                      <a:pt x="343" y="361"/>
                      <a:pt x="342" y="358"/>
                    </a:cubicBezTo>
                    <a:cubicBezTo>
                      <a:pt x="342" y="342"/>
                      <a:pt x="341" y="327"/>
                      <a:pt x="339" y="312"/>
                    </a:cubicBezTo>
                    <a:cubicBezTo>
                      <a:pt x="339" y="310"/>
                      <a:pt x="339" y="306"/>
                      <a:pt x="338" y="306"/>
                    </a:cubicBezTo>
                    <a:cubicBezTo>
                      <a:pt x="304" y="290"/>
                      <a:pt x="326" y="260"/>
                      <a:pt x="318" y="235"/>
                    </a:cubicBezTo>
                    <a:cubicBezTo>
                      <a:pt x="336" y="235"/>
                      <a:pt x="353" y="235"/>
                      <a:pt x="372" y="2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Freeform 53">
                <a:extLst>
                  <a:ext uri="{FF2B5EF4-FFF2-40B4-BE49-F238E27FC236}">
                    <a16:creationId xmlns:a16="http://schemas.microsoft.com/office/drawing/2014/main" id="{DEDD4DD4-8A9B-3044-B759-AA09A5262911}"/>
                  </a:ext>
                </a:extLst>
              </p:cNvPr>
              <p:cNvSpPr>
                <a:spLocks/>
              </p:cNvSpPr>
              <p:nvPr/>
            </p:nvSpPr>
            <p:spPr bwMode="auto">
              <a:xfrm>
                <a:off x="5633099" y="2552137"/>
                <a:ext cx="924631" cy="479308"/>
              </a:xfrm>
              <a:custGeom>
                <a:avLst/>
                <a:gdLst>
                  <a:gd name="T0" fmla="*/ 30 w 1898"/>
                  <a:gd name="T1" fmla="*/ 973 h 984"/>
                  <a:gd name="T2" fmla="*/ 0 w 1898"/>
                  <a:gd name="T3" fmla="*/ 973 h 984"/>
                  <a:gd name="T4" fmla="*/ 400 w 1898"/>
                  <a:gd name="T5" fmla="*/ 243 h 984"/>
                  <a:gd name="T6" fmla="*/ 1421 w 1898"/>
                  <a:gd name="T7" fmla="*/ 195 h 984"/>
                  <a:gd name="T8" fmla="*/ 1898 w 1898"/>
                  <a:gd name="T9" fmla="*/ 978 h 984"/>
                  <a:gd name="T10" fmla="*/ 1862 w 1898"/>
                  <a:gd name="T11" fmla="*/ 961 h 984"/>
                  <a:gd name="T12" fmla="*/ 1623 w 1898"/>
                  <a:gd name="T13" fmla="*/ 396 h 984"/>
                  <a:gd name="T14" fmla="*/ 1090 w 1898"/>
                  <a:gd name="T15" fmla="*/ 110 h 984"/>
                  <a:gd name="T16" fmla="*/ 52 w 1898"/>
                  <a:gd name="T17" fmla="*/ 826 h 984"/>
                  <a:gd name="T18" fmla="*/ 30 w 1898"/>
                  <a:gd name="T19" fmla="*/ 973 h 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98" h="984">
                    <a:moveTo>
                      <a:pt x="30" y="973"/>
                    </a:moveTo>
                    <a:cubicBezTo>
                      <a:pt x="22" y="973"/>
                      <a:pt x="13" y="973"/>
                      <a:pt x="0" y="973"/>
                    </a:cubicBezTo>
                    <a:cubicBezTo>
                      <a:pt x="21" y="667"/>
                      <a:pt x="149" y="417"/>
                      <a:pt x="400" y="243"/>
                    </a:cubicBezTo>
                    <a:cubicBezTo>
                      <a:pt x="727" y="18"/>
                      <a:pt x="1075" y="0"/>
                      <a:pt x="1421" y="195"/>
                    </a:cubicBezTo>
                    <a:cubicBezTo>
                      <a:pt x="1721" y="365"/>
                      <a:pt x="1872" y="635"/>
                      <a:pt x="1898" y="978"/>
                    </a:cubicBezTo>
                    <a:cubicBezTo>
                      <a:pt x="1869" y="984"/>
                      <a:pt x="1864" y="981"/>
                      <a:pt x="1862" y="961"/>
                    </a:cubicBezTo>
                    <a:cubicBezTo>
                      <a:pt x="1849" y="745"/>
                      <a:pt x="1769" y="556"/>
                      <a:pt x="1623" y="396"/>
                    </a:cubicBezTo>
                    <a:cubicBezTo>
                      <a:pt x="1479" y="239"/>
                      <a:pt x="1301" y="143"/>
                      <a:pt x="1090" y="110"/>
                    </a:cubicBezTo>
                    <a:cubicBezTo>
                      <a:pt x="608" y="35"/>
                      <a:pt x="151" y="350"/>
                      <a:pt x="52" y="826"/>
                    </a:cubicBezTo>
                    <a:cubicBezTo>
                      <a:pt x="42" y="874"/>
                      <a:pt x="37" y="922"/>
                      <a:pt x="30" y="9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Freeform 54">
                <a:extLst>
                  <a:ext uri="{FF2B5EF4-FFF2-40B4-BE49-F238E27FC236}">
                    <a16:creationId xmlns:a16="http://schemas.microsoft.com/office/drawing/2014/main" id="{8E633084-97F4-2944-AA17-684F132A2946}"/>
                  </a:ext>
                </a:extLst>
              </p:cNvPr>
              <p:cNvSpPr>
                <a:spLocks/>
              </p:cNvSpPr>
              <p:nvPr/>
            </p:nvSpPr>
            <p:spPr bwMode="auto">
              <a:xfrm>
                <a:off x="5776364" y="3375691"/>
                <a:ext cx="636929" cy="180766"/>
              </a:xfrm>
              <a:custGeom>
                <a:avLst/>
                <a:gdLst>
                  <a:gd name="T0" fmla="*/ 0 w 1307"/>
                  <a:gd name="T1" fmla="*/ 5 h 371"/>
                  <a:gd name="T2" fmla="*/ 65 w 1307"/>
                  <a:gd name="T3" fmla="*/ 22 h 371"/>
                  <a:gd name="T4" fmla="*/ 528 w 1307"/>
                  <a:gd name="T5" fmla="*/ 230 h 371"/>
                  <a:gd name="T6" fmla="*/ 1242 w 1307"/>
                  <a:gd name="T7" fmla="*/ 24 h 371"/>
                  <a:gd name="T8" fmla="*/ 1307 w 1307"/>
                  <a:gd name="T9" fmla="*/ 5 h 371"/>
                  <a:gd name="T10" fmla="*/ 0 w 1307"/>
                  <a:gd name="T11" fmla="*/ 5 h 371"/>
                </a:gdLst>
                <a:ahLst/>
                <a:cxnLst>
                  <a:cxn ang="0">
                    <a:pos x="T0" y="T1"/>
                  </a:cxn>
                  <a:cxn ang="0">
                    <a:pos x="T2" y="T3"/>
                  </a:cxn>
                  <a:cxn ang="0">
                    <a:pos x="T4" y="T5"/>
                  </a:cxn>
                  <a:cxn ang="0">
                    <a:pos x="T6" y="T7"/>
                  </a:cxn>
                  <a:cxn ang="0">
                    <a:pos x="T8" y="T9"/>
                  </a:cxn>
                  <a:cxn ang="0">
                    <a:pos x="T10" y="T11"/>
                  </a:cxn>
                </a:cxnLst>
                <a:rect l="0" t="0" r="r" b="b"/>
                <a:pathLst>
                  <a:path w="1307" h="371">
                    <a:moveTo>
                      <a:pt x="0" y="5"/>
                    </a:moveTo>
                    <a:cubicBezTo>
                      <a:pt x="26" y="0"/>
                      <a:pt x="45" y="6"/>
                      <a:pt x="65" y="22"/>
                    </a:cubicBezTo>
                    <a:cubicBezTo>
                      <a:pt x="199" y="136"/>
                      <a:pt x="354" y="207"/>
                      <a:pt x="528" y="230"/>
                    </a:cubicBezTo>
                    <a:cubicBezTo>
                      <a:pt x="795" y="264"/>
                      <a:pt x="1033" y="195"/>
                      <a:pt x="1242" y="24"/>
                    </a:cubicBezTo>
                    <a:cubicBezTo>
                      <a:pt x="1270" y="1"/>
                      <a:pt x="1271" y="0"/>
                      <a:pt x="1307" y="5"/>
                    </a:cubicBezTo>
                    <a:cubicBezTo>
                      <a:pt x="975" y="346"/>
                      <a:pt x="369" y="371"/>
                      <a:pt x="0"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Freeform 55">
                <a:extLst>
                  <a:ext uri="{FF2B5EF4-FFF2-40B4-BE49-F238E27FC236}">
                    <a16:creationId xmlns:a16="http://schemas.microsoft.com/office/drawing/2014/main" id="{C7150E81-801E-F048-9ED4-684AC0A73463}"/>
                  </a:ext>
                </a:extLst>
              </p:cNvPr>
              <p:cNvSpPr>
                <a:spLocks/>
              </p:cNvSpPr>
              <p:nvPr/>
            </p:nvSpPr>
            <p:spPr bwMode="auto">
              <a:xfrm>
                <a:off x="5573332" y="3340827"/>
                <a:ext cx="1049438" cy="9668"/>
              </a:xfrm>
              <a:custGeom>
                <a:avLst/>
                <a:gdLst>
                  <a:gd name="T0" fmla="*/ 2154 w 2154"/>
                  <a:gd name="T1" fmla="*/ 0 h 20"/>
                  <a:gd name="T2" fmla="*/ 2127 w 2154"/>
                  <a:gd name="T3" fmla="*/ 20 h 20"/>
                  <a:gd name="T4" fmla="*/ 28 w 2154"/>
                  <a:gd name="T5" fmla="*/ 20 h 20"/>
                  <a:gd name="T6" fmla="*/ 0 w 2154"/>
                  <a:gd name="T7" fmla="*/ 0 h 20"/>
                  <a:gd name="T8" fmla="*/ 2154 w 2154"/>
                  <a:gd name="T9" fmla="*/ 0 h 20"/>
                </a:gdLst>
                <a:ahLst/>
                <a:cxnLst>
                  <a:cxn ang="0">
                    <a:pos x="T0" y="T1"/>
                  </a:cxn>
                  <a:cxn ang="0">
                    <a:pos x="T2" y="T3"/>
                  </a:cxn>
                  <a:cxn ang="0">
                    <a:pos x="T4" y="T5"/>
                  </a:cxn>
                  <a:cxn ang="0">
                    <a:pos x="T6" y="T7"/>
                  </a:cxn>
                  <a:cxn ang="0">
                    <a:pos x="T8" y="T9"/>
                  </a:cxn>
                </a:cxnLst>
                <a:rect l="0" t="0" r="r" b="b"/>
                <a:pathLst>
                  <a:path w="2154" h="20">
                    <a:moveTo>
                      <a:pt x="2154" y="0"/>
                    </a:moveTo>
                    <a:cubicBezTo>
                      <a:pt x="2150" y="16"/>
                      <a:pt x="2141" y="20"/>
                      <a:pt x="2127" y="20"/>
                    </a:cubicBezTo>
                    <a:cubicBezTo>
                      <a:pt x="1427" y="19"/>
                      <a:pt x="727" y="19"/>
                      <a:pt x="28" y="20"/>
                    </a:cubicBezTo>
                    <a:cubicBezTo>
                      <a:pt x="13" y="20"/>
                      <a:pt x="3" y="17"/>
                      <a:pt x="0" y="0"/>
                    </a:cubicBezTo>
                    <a:cubicBezTo>
                      <a:pt x="718" y="0"/>
                      <a:pt x="1435" y="0"/>
                      <a:pt x="215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Freeform 56">
                <a:extLst>
                  <a:ext uri="{FF2B5EF4-FFF2-40B4-BE49-F238E27FC236}">
                    <a16:creationId xmlns:a16="http://schemas.microsoft.com/office/drawing/2014/main" id="{0B9D5C9C-E647-2A40-BEC6-1044D4928F82}"/>
                  </a:ext>
                </a:extLst>
              </p:cNvPr>
              <p:cNvSpPr>
                <a:spLocks/>
              </p:cNvSpPr>
              <p:nvPr/>
            </p:nvSpPr>
            <p:spPr bwMode="auto">
              <a:xfrm>
                <a:off x="5585051" y="3363679"/>
                <a:ext cx="1026000" cy="9668"/>
              </a:xfrm>
              <a:custGeom>
                <a:avLst/>
                <a:gdLst>
                  <a:gd name="T0" fmla="*/ 2106 w 2106"/>
                  <a:gd name="T1" fmla="*/ 0 h 20"/>
                  <a:gd name="T2" fmla="*/ 2080 w 2106"/>
                  <a:gd name="T3" fmla="*/ 20 h 20"/>
                  <a:gd name="T4" fmla="*/ 26 w 2106"/>
                  <a:gd name="T5" fmla="*/ 20 h 20"/>
                  <a:gd name="T6" fmla="*/ 0 w 2106"/>
                  <a:gd name="T7" fmla="*/ 0 h 20"/>
                  <a:gd name="T8" fmla="*/ 2106 w 2106"/>
                  <a:gd name="T9" fmla="*/ 0 h 20"/>
                </a:gdLst>
                <a:ahLst/>
                <a:cxnLst>
                  <a:cxn ang="0">
                    <a:pos x="T0" y="T1"/>
                  </a:cxn>
                  <a:cxn ang="0">
                    <a:pos x="T2" y="T3"/>
                  </a:cxn>
                  <a:cxn ang="0">
                    <a:pos x="T4" y="T5"/>
                  </a:cxn>
                  <a:cxn ang="0">
                    <a:pos x="T6" y="T7"/>
                  </a:cxn>
                  <a:cxn ang="0">
                    <a:pos x="T8" y="T9"/>
                  </a:cxn>
                </a:cxnLst>
                <a:rect l="0" t="0" r="r" b="b"/>
                <a:pathLst>
                  <a:path w="2106" h="20">
                    <a:moveTo>
                      <a:pt x="2106" y="0"/>
                    </a:moveTo>
                    <a:cubicBezTo>
                      <a:pt x="2102" y="17"/>
                      <a:pt x="2094" y="20"/>
                      <a:pt x="2080" y="20"/>
                    </a:cubicBezTo>
                    <a:cubicBezTo>
                      <a:pt x="1395" y="20"/>
                      <a:pt x="710" y="20"/>
                      <a:pt x="26" y="20"/>
                    </a:cubicBezTo>
                    <a:cubicBezTo>
                      <a:pt x="11" y="20"/>
                      <a:pt x="3" y="16"/>
                      <a:pt x="0" y="0"/>
                    </a:cubicBezTo>
                    <a:cubicBezTo>
                      <a:pt x="702" y="0"/>
                      <a:pt x="1403" y="0"/>
                      <a:pt x="210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 name="Freeform 57">
                <a:extLst>
                  <a:ext uri="{FF2B5EF4-FFF2-40B4-BE49-F238E27FC236}">
                    <a16:creationId xmlns:a16="http://schemas.microsoft.com/office/drawing/2014/main" id="{04B86C0F-5E13-CF40-B3B8-1B04A60AE815}"/>
                  </a:ext>
                </a:extLst>
              </p:cNvPr>
              <p:cNvSpPr>
                <a:spLocks/>
              </p:cNvSpPr>
              <p:nvPr/>
            </p:nvSpPr>
            <p:spPr bwMode="auto">
              <a:xfrm>
                <a:off x="5878319" y="3325007"/>
                <a:ext cx="440342" cy="2637"/>
              </a:xfrm>
              <a:custGeom>
                <a:avLst/>
                <a:gdLst>
                  <a:gd name="T0" fmla="*/ 904 w 904"/>
                  <a:gd name="T1" fmla="*/ 5 h 5"/>
                  <a:gd name="T2" fmla="*/ 0 w 904"/>
                  <a:gd name="T3" fmla="*/ 5 h 5"/>
                  <a:gd name="T4" fmla="*/ 0 w 904"/>
                  <a:gd name="T5" fmla="*/ 0 h 5"/>
                  <a:gd name="T6" fmla="*/ 904 w 904"/>
                  <a:gd name="T7" fmla="*/ 0 h 5"/>
                  <a:gd name="T8" fmla="*/ 904 w 904"/>
                  <a:gd name="T9" fmla="*/ 5 h 5"/>
                </a:gdLst>
                <a:ahLst/>
                <a:cxnLst>
                  <a:cxn ang="0">
                    <a:pos x="T0" y="T1"/>
                  </a:cxn>
                  <a:cxn ang="0">
                    <a:pos x="T2" y="T3"/>
                  </a:cxn>
                  <a:cxn ang="0">
                    <a:pos x="T4" y="T5"/>
                  </a:cxn>
                  <a:cxn ang="0">
                    <a:pos x="T6" y="T7"/>
                  </a:cxn>
                  <a:cxn ang="0">
                    <a:pos x="T8" y="T9"/>
                  </a:cxn>
                </a:cxnLst>
                <a:rect l="0" t="0" r="r" b="b"/>
                <a:pathLst>
                  <a:path w="904" h="5">
                    <a:moveTo>
                      <a:pt x="904" y="5"/>
                    </a:moveTo>
                    <a:cubicBezTo>
                      <a:pt x="603" y="5"/>
                      <a:pt x="301" y="5"/>
                      <a:pt x="0" y="5"/>
                    </a:cubicBezTo>
                    <a:cubicBezTo>
                      <a:pt x="0" y="3"/>
                      <a:pt x="0" y="2"/>
                      <a:pt x="0" y="0"/>
                    </a:cubicBezTo>
                    <a:cubicBezTo>
                      <a:pt x="301" y="0"/>
                      <a:pt x="603" y="0"/>
                      <a:pt x="904" y="0"/>
                    </a:cubicBezTo>
                    <a:cubicBezTo>
                      <a:pt x="904" y="2"/>
                      <a:pt x="904" y="3"/>
                      <a:pt x="904"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Freeform 58">
                <a:extLst>
                  <a:ext uri="{FF2B5EF4-FFF2-40B4-BE49-F238E27FC236}">
                    <a16:creationId xmlns:a16="http://schemas.microsoft.com/office/drawing/2014/main" id="{F04F3142-DA6C-9A4A-9DFA-89294DECEC10}"/>
                  </a:ext>
                </a:extLst>
              </p:cNvPr>
              <p:cNvSpPr>
                <a:spLocks/>
              </p:cNvSpPr>
              <p:nvPr/>
            </p:nvSpPr>
            <p:spPr bwMode="auto">
              <a:xfrm>
                <a:off x="5885936" y="3310065"/>
                <a:ext cx="424814" cy="2344"/>
              </a:xfrm>
              <a:custGeom>
                <a:avLst/>
                <a:gdLst>
                  <a:gd name="T0" fmla="*/ 0 w 872"/>
                  <a:gd name="T1" fmla="*/ 0 h 5"/>
                  <a:gd name="T2" fmla="*/ 872 w 872"/>
                  <a:gd name="T3" fmla="*/ 0 h 5"/>
                  <a:gd name="T4" fmla="*/ 872 w 872"/>
                  <a:gd name="T5" fmla="*/ 5 h 5"/>
                  <a:gd name="T6" fmla="*/ 0 w 872"/>
                  <a:gd name="T7" fmla="*/ 5 h 5"/>
                  <a:gd name="T8" fmla="*/ 0 w 872"/>
                  <a:gd name="T9" fmla="*/ 0 h 5"/>
                </a:gdLst>
                <a:ahLst/>
                <a:cxnLst>
                  <a:cxn ang="0">
                    <a:pos x="T0" y="T1"/>
                  </a:cxn>
                  <a:cxn ang="0">
                    <a:pos x="T2" y="T3"/>
                  </a:cxn>
                  <a:cxn ang="0">
                    <a:pos x="T4" y="T5"/>
                  </a:cxn>
                  <a:cxn ang="0">
                    <a:pos x="T6" y="T7"/>
                  </a:cxn>
                  <a:cxn ang="0">
                    <a:pos x="T8" y="T9"/>
                  </a:cxn>
                </a:cxnLst>
                <a:rect l="0" t="0" r="r" b="b"/>
                <a:pathLst>
                  <a:path w="872" h="5">
                    <a:moveTo>
                      <a:pt x="0" y="0"/>
                    </a:moveTo>
                    <a:cubicBezTo>
                      <a:pt x="291" y="0"/>
                      <a:pt x="582" y="0"/>
                      <a:pt x="872" y="0"/>
                    </a:cubicBezTo>
                    <a:cubicBezTo>
                      <a:pt x="872" y="2"/>
                      <a:pt x="872" y="4"/>
                      <a:pt x="872" y="5"/>
                    </a:cubicBezTo>
                    <a:cubicBezTo>
                      <a:pt x="582" y="5"/>
                      <a:pt x="291" y="5"/>
                      <a:pt x="0" y="5"/>
                    </a:cubicBezTo>
                    <a:cubicBezTo>
                      <a:pt x="0" y="4"/>
                      <a:pt x="0" y="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Freeform 59">
                <a:extLst>
                  <a:ext uri="{FF2B5EF4-FFF2-40B4-BE49-F238E27FC236}">
                    <a16:creationId xmlns:a16="http://schemas.microsoft.com/office/drawing/2014/main" id="{880C20F3-986C-0E46-AE0F-0E0E7E7FCFE5}"/>
                  </a:ext>
                </a:extLst>
              </p:cNvPr>
              <p:cNvSpPr>
                <a:spLocks/>
              </p:cNvSpPr>
              <p:nvPr/>
            </p:nvSpPr>
            <p:spPr bwMode="auto">
              <a:xfrm>
                <a:off x="5890917" y="3298346"/>
                <a:ext cx="415439" cy="5860"/>
              </a:xfrm>
              <a:custGeom>
                <a:avLst/>
                <a:gdLst>
                  <a:gd name="T0" fmla="*/ 0 w 853"/>
                  <a:gd name="T1" fmla="*/ 0 h 12"/>
                  <a:gd name="T2" fmla="*/ 853 w 853"/>
                  <a:gd name="T3" fmla="*/ 0 h 12"/>
                  <a:gd name="T4" fmla="*/ 0 w 853"/>
                  <a:gd name="T5" fmla="*/ 0 h 12"/>
                </a:gdLst>
                <a:ahLst/>
                <a:cxnLst>
                  <a:cxn ang="0">
                    <a:pos x="T0" y="T1"/>
                  </a:cxn>
                  <a:cxn ang="0">
                    <a:pos x="T2" y="T3"/>
                  </a:cxn>
                  <a:cxn ang="0">
                    <a:pos x="T4" y="T5"/>
                  </a:cxn>
                </a:cxnLst>
                <a:rect l="0" t="0" r="r" b="b"/>
                <a:pathLst>
                  <a:path w="853" h="12">
                    <a:moveTo>
                      <a:pt x="0" y="0"/>
                    </a:moveTo>
                    <a:cubicBezTo>
                      <a:pt x="284" y="0"/>
                      <a:pt x="568" y="0"/>
                      <a:pt x="853" y="0"/>
                    </a:cubicBezTo>
                    <a:cubicBezTo>
                      <a:pt x="843" y="8"/>
                      <a:pt x="34" y="1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 name="Freeform 60">
                <a:extLst>
                  <a:ext uri="{FF2B5EF4-FFF2-40B4-BE49-F238E27FC236}">
                    <a16:creationId xmlns:a16="http://schemas.microsoft.com/office/drawing/2014/main" id="{25D6E492-65D4-CD43-A0CE-F6C898244630}"/>
                  </a:ext>
                </a:extLst>
              </p:cNvPr>
              <p:cNvSpPr>
                <a:spLocks/>
              </p:cNvSpPr>
              <p:nvPr/>
            </p:nvSpPr>
            <p:spPr bwMode="auto">
              <a:xfrm>
                <a:off x="5897656" y="3282232"/>
                <a:ext cx="401376" cy="5860"/>
              </a:xfrm>
              <a:custGeom>
                <a:avLst/>
                <a:gdLst>
                  <a:gd name="T0" fmla="*/ 0 w 824"/>
                  <a:gd name="T1" fmla="*/ 0 h 12"/>
                  <a:gd name="T2" fmla="*/ 824 w 824"/>
                  <a:gd name="T3" fmla="*/ 0 h 12"/>
                  <a:gd name="T4" fmla="*/ 0 w 824"/>
                  <a:gd name="T5" fmla="*/ 0 h 12"/>
                </a:gdLst>
                <a:ahLst/>
                <a:cxnLst>
                  <a:cxn ang="0">
                    <a:pos x="T0" y="T1"/>
                  </a:cxn>
                  <a:cxn ang="0">
                    <a:pos x="T2" y="T3"/>
                  </a:cxn>
                  <a:cxn ang="0">
                    <a:pos x="T4" y="T5"/>
                  </a:cxn>
                </a:cxnLst>
                <a:rect l="0" t="0" r="r" b="b"/>
                <a:pathLst>
                  <a:path w="824" h="12">
                    <a:moveTo>
                      <a:pt x="0" y="0"/>
                    </a:moveTo>
                    <a:cubicBezTo>
                      <a:pt x="274" y="0"/>
                      <a:pt x="549" y="0"/>
                      <a:pt x="824" y="0"/>
                    </a:cubicBezTo>
                    <a:cubicBezTo>
                      <a:pt x="813" y="9"/>
                      <a:pt x="28" y="1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 name="Freeform 61">
                <a:extLst>
                  <a:ext uri="{FF2B5EF4-FFF2-40B4-BE49-F238E27FC236}">
                    <a16:creationId xmlns:a16="http://schemas.microsoft.com/office/drawing/2014/main" id="{42778FEC-7720-5E4D-BF69-6A43BCE6B366}"/>
                  </a:ext>
                </a:extLst>
              </p:cNvPr>
              <p:cNvSpPr>
                <a:spLocks/>
              </p:cNvSpPr>
              <p:nvPr/>
            </p:nvSpPr>
            <p:spPr bwMode="auto">
              <a:xfrm>
                <a:off x="5904980" y="3271099"/>
                <a:ext cx="387900" cy="5860"/>
              </a:xfrm>
              <a:custGeom>
                <a:avLst/>
                <a:gdLst>
                  <a:gd name="T0" fmla="*/ 0 w 796"/>
                  <a:gd name="T1" fmla="*/ 0 h 12"/>
                  <a:gd name="T2" fmla="*/ 796 w 796"/>
                  <a:gd name="T3" fmla="*/ 0 h 12"/>
                  <a:gd name="T4" fmla="*/ 0 w 796"/>
                  <a:gd name="T5" fmla="*/ 0 h 12"/>
                </a:gdLst>
                <a:ahLst/>
                <a:cxnLst>
                  <a:cxn ang="0">
                    <a:pos x="T0" y="T1"/>
                  </a:cxn>
                  <a:cxn ang="0">
                    <a:pos x="T2" y="T3"/>
                  </a:cxn>
                  <a:cxn ang="0">
                    <a:pos x="T4" y="T5"/>
                  </a:cxn>
                </a:cxnLst>
                <a:rect l="0" t="0" r="r" b="b"/>
                <a:pathLst>
                  <a:path w="796" h="12">
                    <a:moveTo>
                      <a:pt x="0" y="0"/>
                    </a:moveTo>
                    <a:cubicBezTo>
                      <a:pt x="265" y="0"/>
                      <a:pt x="530" y="0"/>
                      <a:pt x="796" y="0"/>
                    </a:cubicBezTo>
                    <a:cubicBezTo>
                      <a:pt x="786" y="8"/>
                      <a:pt x="31" y="1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 name="Freeform 62">
                <a:extLst>
                  <a:ext uri="{FF2B5EF4-FFF2-40B4-BE49-F238E27FC236}">
                    <a16:creationId xmlns:a16="http://schemas.microsoft.com/office/drawing/2014/main" id="{9D5461EC-5D14-0B40-8367-6DF20273CB00}"/>
                  </a:ext>
                </a:extLst>
              </p:cNvPr>
              <p:cNvSpPr>
                <a:spLocks/>
              </p:cNvSpPr>
              <p:nvPr/>
            </p:nvSpPr>
            <p:spPr bwMode="auto">
              <a:xfrm>
                <a:off x="6166607" y="2957322"/>
                <a:ext cx="47755" cy="13770"/>
              </a:xfrm>
              <a:custGeom>
                <a:avLst/>
                <a:gdLst>
                  <a:gd name="T0" fmla="*/ 0 w 98"/>
                  <a:gd name="T1" fmla="*/ 28 h 28"/>
                  <a:gd name="T2" fmla="*/ 0 w 98"/>
                  <a:gd name="T3" fmla="*/ 0 h 28"/>
                  <a:gd name="T4" fmla="*/ 98 w 98"/>
                  <a:gd name="T5" fmla="*/ 0 h 28"/>
                  <a:gd name="T6" fmla="*/ 98 w 98"/>
                  <a:gd name="T7" fmla="*/ 28 h 28"/>
                  <a:gd name="T8" fmla="*/ 0 w 98"/>
                  <a:gd name="T9" fmla="*/ 28 h 28"/>
                </a:gdLst>
                <a:ahLst/>
                <a:cxnLst>
                  <a:cxn ang="0">
                    <a:pos x="T0" y="T1"/>
                  </a:cxn>
                  <a:cxn ang="0">
                    <a:pos x="T2" y="T3"/>
                  </a:cxn>
                  <a:cxn ang="0">
                    <a:pos x="T4" y="T5"/>
                  </a:cxn>
                  <a:cxn ang="0">
                    <a:pos x="T6" y="T7"/>
                  </a:cxn>
                  <a:cxn ang="0">
                    <a:pos x="T8" y="T9"/>
                  </a:cxn>
                </a:cxnLst>
                <a:rect l="0" t="0" r="r" b="b"/>
                <a:pathLst>
                  <a:path w="98" h="28">
                    <a:moveTo>
                      <a:pt x="0" y="28"/>
                    </a:moveTo>
                    <a:cubicBezTo>
                      <a:pt x="0" y="18"/>
                      <a:pt x="0" y="10"/>
                      <a:pt x="0" y="0"/>
                    </a:cubicBezTo>
                    <a:cubicBezTo>
                      <a:pt x="32" y="0"/>
                      <a:pt x="64" y="0"/>
                      <a:pt x="98" y="0"/>
                    </a:cubicBezTo>
                    <a:cubicBezTo>
                      <a:pt x="98" y="9"/>
                      <a:pt x="98" y="18"/>
                      <a:pt x="98" y="28"/>
                    </a:cubicBezTo>
                    <a:cubicBezTo>
                      <a:pt x="65" y="28"/>
                      <a:pt x="33" y="28"/>
                      <a:pt x="0"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 name="Freeform 63">
                <a:extLst>
                  <a:ext uri="{FF2B5EF4-FFF2-40B4-BE49-F238E27FC236}">
                    <a16:creationId xmlns:a16="http://schemas.microsoft.com/office/drawing/2014/main" id="{EF66588E-3015-2E41-9447-0E7C53FA7463}"/>
                  </a:ext>
                </a:extLst>
              </p:cNvPr>
              <p:cNvSpPr>
                <a:spLocks/>
              </p:cNvSpPr>
              <p:nvPr/>
            </p:nvSpPr>
            <p:spPr bwMode="auto">
              <a:xfrm>
                <a:off x="6106254" y="2957322"/>
                <a:ext cx="47755" cy="13184"/>
              </a:xfrm>
              <a:custGeom>
                <a:avLst/>
                <a:gdLst>
                  <a:gd name="T0" fmla="*/ 0 w 98"/>
                  <a:gd name="T1" fmla="*/ 27 h 27"/>
                  <a:gd name="T2" fmla="*/ 0 w 98"/>
                  <a:gd name="T3" fmla="*/ 0 h 27"/>
                  <a:gd name="T4" fmla="*/ 98 w 98"/>
                  <a:gd name="T5" fmla="*/ 0 h 27"/>
                  <a:gd name="T6" fmla="*/ 98 w 98"/>
                  <a:gd name="T7" fmla="*/ 27 h 27"/>
                  <a:gd name="T8" fmla="*/ 0 w 98"/>
                  <a:gd name="T9" fmla="*/ 27 h 27"/>
                </a:gdLst>
                <a:ahLst/>
                <a:cxnLst>
                  <a:cxn ang="0">
                    <a:pos x="T0" y="T1"/>
                  </a:cxn>
                  <a:cxn ang="0">
                    <a:pos x="T2" y="T3"/>
                  </a:cxn>
                  <a:cxn ang="0">
                    <a:pos x="T4" y="T5"/>
                  </a:cxn>
                  <a:cxn ang="0">
                    <a:pos x="T6" y="T7"/>
                  </a:cxn>
                  <a:cxn ang="0">
                    <a:pos x="T8" y="T9"/>
                  </a:cxn>
                </a:cxnLst>
                <a:rect l="0" t="0" r="r" b="b"/>
                <a:pathLst>
                  <a:path w="98" h="27">
                    <a:moveTo>
                      <a:pt x="0" y="27"/>
                    </a:moveTo>
                    <a:cubicBezTo>
                      <a:pt x="0" y="18"/>
                      <a:pt x="0" y="9"/>
                      <a:pt x="0" y="0"/>
                    </a:cubicBezTo>
                    <a:cubicBezTo>
                      <a:pt x="33" y="0"/>
                      <a:pt x="65" y="0"/>
                      <a:pt x="98" y="0"/>
                    </a:cubicBezTo>
                    <a:cubicBezTo>
                      <a:pt x="98" y="9"/>
                      <a:pt x="98" y="17"/>
                      <a:pt x="98" y="27"/>
                    </a:cubicBezTo>
                    <a:cubicBezTo>
                      <a:pt x="66" y="27"/>
                      <a:pt x="34" y="27"/>
                      <a:pt x="0"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 name="Freeform 64">
                <a:extLst>
                  <a:ext uri="{FF2B5EF4-FFF2-40B4-BE49-F238E27FC236}">
                    <a16:creationId xmlns:a16="http://schemas.microsoft.com/office/drawing/2014/main" id="{849BAE0E-E619-BA4D-B608-E10D1F12951E}"/>
                  </a:ext>
                </a:extLst>
              </p:cNvPr>
              <p:cNvSpPr>
                <a:spLocks/>
              </p:cNvSpPr>
              <p:nvPr/>
            </p:nvSpPr>
            <p:spPr bwMode="auto">
              <a:xfrm>
                <a:off x="6045901" y="2957322"/>
                <a:ext cx="47755" cy="13184"/>
              </a:xfrm>
              <a:custGeom>
                <a:avLst/>
                <a:gdLst>
                  <a:gd name="T0" fmla="*/ 98 w 98"/>
                  <a:gd name="T1" fmla="*/ 0 h 27"/>
                  <a:gd name="T2" fmla="*/ 98 w 98"/>
                  <a:gd name="T3" fmla="*/ 27 h 27"/>
                  <a:gd name="T4" fmla="*/ 0 w 98"/>
                  <a:gd name="T5" fmla="*/ 27 h 27"/>
                  <a:gd name="T6" fmla="*/ 0 w 98"/>
                  <a:gd name="T7" fmla="*/ 0 h 27"/>
                  <a:gd name="T8" fmla="*/ 98 w 98"/>
                  <a:gd name="T9" fmla="*/ 0 h 27"/>
                </a:gdLst>
                <a:ahLst/>
                <a:cxnLst>
                  <a:cxn ang="0">
                    <a:pos x="T0" y="T1"/>
                  </a:cxn>
                  <a:cxn ang="0">
                    <a:pos x="T2" y="T3"/>
                  </a:cxn>
                  <a:cxn ang="0">
                    <a:pos x="T4" y="T5"/>
                  </a:cxn>
                  <a:cxn ang="0">
                    <a:pos x="T6" y="T7"/>
                  </a:cxn>
                  <a:cxn ang="0">
                    <a:pos x="T8" y="T9"/>
                  </a:cxn>
                </a:cxnLst>
                <a:rect l="0" t="0" r="r" b="b"/>
                <a:pathLst>
                  <a:path w="98" h="27">
                    <a:moveTo>
                      <a:pt x="98" y="0"/>
                    </a:moveTo>
                    <a:cubicBezTo>
                      <a:pt x="98" y="10"/>
                      <a:pt x="98" y="18"/>
                      <a:pt x="98" y="27"/>
                    </a:cubicBezTo>
                    <a:cubicBezTo>
                      <a:pt x="66" y="27"/>
                      <a:pt x="34" y="27"/>
                      <a:pt x="0" y="27"/>
                    </a:cubicBezTo>
                    <a:cubicBezTo>
                      <a:pt x="0" y="18"/>
                      <a:pt x="0" y="10"/>
                      <a:pt x="0" y="0"/>
                    </a:cubicBezTo>
                    <a:cubicBezTo>
                      <a:pt x="32" y="0"/>
                      <a:pt x="64" y="0"/>
                      <a:pt x="9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 name="Freeform 65">
                <a:extLst>
                  <a:ext uri="{FF2B5EF4-FFF2-40B4-BE49-F238E27FC236}">
                    <a16:creationId xmlns:a16="http://schemas.microsoft.com/office/drawing/2014/main" id="{0E7D66E1-DD52-264F-8006-C3763C890E8F}"/>
                  </a:ext>
                </a:extLst>
              </p:cNvPr>
              <p:cNvSpPr>
                <a:spLocks/>
              </p:cNvSpPr>
              <p:nvPr/>
            </p:nvSpPr>
            <p:spPr bwMode="auto">
              <a:xfrm>
                <a:off x="5984962" y="2957322"/>
                <a:ext cx="48048" cy="13184"/>
              </a:xfrm>
              <a:custGeom>
                <a:avLst/>
                <a:gdLst>
                  <a:gd name="T0" fmla="*/ 99 w 99"/>
                  <a:gd name="T1" fmla="*/ 0 h 27"/>
                  <a:gd name="T2" fmla="*/ 99 w 99"/>
                  <a:gd name="T3" fmla="*/ 27 h 27"/>
                  <a:gd name="T4" fmla="*/ 0 w 99"/>
                  <a:gd name="T5" fmla="*/ 27 h 27"/>
                  <a:gd name="T6" fmla="*/ 0 w 99"/>
                  <a:gd name="T7" fmla="*/ 0 h 27"/>
                  <a:gd name="T8" fmla="*/ 99 w 99"/>
                  <a:gd name="T9" fmla="*/ 0 h 27"/>
                </a:gdLst>
                <a:ahLst/>
                <a:cxnLst>
                  <a:cxn ang="0">
                    <a:pos x="T0" y="T1"/>
                  </a:cxn>
                  <a:cxn ang="0">
                    <a:pos x="T2" y="T3"/>
                  </a:cxn>
                  <a:cxn ang="0">
                    <a:pos x="T4" y="T5"/>
                  </a:cxn>
                  <a:cxn ang="0">
                    <a:pos x="T6" y="T7"/>
                  </a:cxn>
                  <a:cxn ang="0">
                    <a:pos x="T8" y="T9"/>
                  </a:cxn>
                </a:cxnLst>
                <a:rect l="0" t="0" r="r" b="b"/>
                <a:pathLst>
                  <a:path w="99" h="27">
                    <a:moveTo>
                      <a:pt x="99" y="0"/>
                    </a:moveTo>
                    <a:cubicBezTo>
                      <a:pt x="99" y="10"/>
                      <a:pt x="99" y="18"/>
                      <a:pt x="99" y="27"/>
                    </a:cubicBezTo>
                    <a:cubicBezTo>
                      <a:pt x="66" y="27"/>
                      <a:pt x="34" y="27"/>
                      <a:pt x="0" y="27"/>
                    </a:cubicBezTo>
                    <a:cubicBezTo>
                      <a:pt x="0" y="18"/>
                      <a:pt x="0" y="10"/>
                      <a:pt x="0" y="0"/>
                    </a:cubicBezTo>
                    <a:cubicBezTo>
                      <a:pt x="32" y="0"/>
                      <a:pt x="65" y="0"/>
                      <a:pt x="9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 name="Freeform 66">
                <a:extLst>
                  <a:ext uri="{FF2B5EF4-FFF2-40B4-BE49-F238E27FC236}">
                    <a16:creationId xmlns:a16="http://schemas.microsoft.com/office/drawing/2014/main" id="{98BB064B-37BC-154A-A7C7-44112D132E36}"/>
                  </a:ext>
                </a:extLst>
              </p:cNvPr>
              <p:cNvSpPr>
                <a:spLocks/>
              </p:cNvSpPr>
              <p:nvPr/>
            </p:nvSpPr>
            <p:spPr bwMode="auto">
              <a:xfrm>
                <a:off x="5918750" y="2958201"/>
                <a:ext cx="50978" cy="29298"/>
              </a:xfrm>
              <a:custGeom>
                <a:avLst/>
                <a:gdLst>
                  <a:gd name="T0" fmla="*/ 0 w 105"/>
                  <a:gd name="T1" fmla="*/ 33 h 60"/>
                  <a:gd name="T2" fmla="*/ 94 w 105"/>
                  <a:gd name="T3" fmla="*/ 0 h 60"/>
                  <a:gd name="T4" fmla="*/ 105 w 105"/>
                  <a:gd name="T5" fmla="*/ 27 h 60"/>
                  <a:gd name="T6" fmla="*/ 11 w 105"/>
                  <a:gd name="T7" fmla="*/ 60 h 60"/>
                  <a:gd name="T8" fmla="*/ 0 w 105"/>
                  <a:gd name="T9" fmla="*/ 33 h 60"/>
                </a:gdLst>
                <a:ahLst/>
                <a:cxnLst>
                  <a:cxn ang="0">
                    <a:pos x="T0" y="T1"/>
                  </a:cxn>
                  <a:cxn ang="0">
                    <a:pos x="T2" y="T3"/>
                  </a:cxn>
                  <a:cxn ang="0">
                    <a:pos x="T4" y="T5"/>
                  </a:cxn>
                  <a:cxn ang="0">
                    <a:pos x="T6" y="T7"/>
                  </a:cxn>
                  <a:cxn ang="0">
                    <a:pos x="T8" y="T9"/>
                  </a:cxn>
                </a:cxnLst>
                <a:rect l="0" t="0" r="r" b="b"/>
                <a:pathLst>
                  <a:path w="105" h="60">
                    <a:moveTo>
                      <a:pt x="0" y="33"/>
                    </a:moveTo>
                    <a:cubicBezTo>
                      <a:pt x="33" y="22"/>
                      <a:pt x="63" y="11"/>
                      <a:pt x="94" y="0"/>
                    </a:cubicBezTo>
                    <a:cubicBezTo>
                      <a:pt x="98" y="9"/>
                      <a:pt x="101" y="17"/>
                      <a:pt x="105" y="27"/>
                    </a:cubicBezTo>
                    <a:cubicBezTo>
                      <a:pt x="74" y="38"/>
                      <a:pt x="43" y="49"/>
                      <a:pt x="11" y="60"/>
                    </a:cubicBezTo>
                    <a:cubicBezTo>
                      <a:pt x="7" y="51"/>
                      <a:pt x="4" y="43"/>
                      <a:pt x="0" y="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 name="Freeform 67">
                <a:extLst>
                  <a:ext uri="{FF2B5EF4-FFF2-40B4-BE49-F238E27FC236}">
                    <a16:creationId xmlns:a16="http://schemas.microsoft.com/office/drawing/2014/main" id="{42E5ED69-106C-F641-9989-E2661A2B7D22}"/>
                  </a:ext>
                </a:extLst>
              </p:cNvPr>
              <p:cNvSpPr>
                <a:spLocks/>
              </p:cNvSpPr>
              <p:nvPr/>
            </p:nvSpPr>
            <p:spPr bwMode="auto">
              <a:xfrm>
                <a:off x="6229597" y="2958201"/>
                <a:ext cx="50685" cy="29298"/>
              </a:xfrm>
              <a:custGeom>
                <a:avLst/>
                <a:gdLst>
                  <a:gd name="T0" fmla="*/ 0 w 104"/>
                  <a:gd name="T1" fmla="*/ 28 h 60"/>
                  <a:gd name="T2" fmla="*/ 9 w 104"/>
                  <a:gd name="T3" fmla="*/ 0 h 60"/>
                  <a:gd name="T4" fmla="*/ 104 w 104"/>
                  <a:gd name="T5" fmla="*/ 33 h 60"/>
                  <a:gd name="T6" fmla="*/ 94 w 104"/>
                  <a:gd name="T7" fmla="*/ 60 h 60"/>
                  <a:gd name="T8" fmla="*/ 0 w 104"/>
                  <a:gd name="T9" fmla="*/ 28 h 60"/>
                </a:gdLst>
                <a:ahLst/>
                <a:cxnLst>
                  <a:cxn ang="0">
                    <a:pos x="T0" y="T1"/>
                  </a:cxn>
                  <a:cxn ang="0">
                    <a:pos x="T2" y="T3"/>
                  </a:cxn>
                  <a:cxn ang="0">
                    <a:pos x="T4" y="T5"/>
                  </a:cxn>
                  <a:cxn ang="0">
                    <a:pos x="T6" y="T7"/>
                  </a:cxn>
                  <a:cxn ang="0">
                    <a:pos x="T8" y="T9"/>
                  </a:cxn>
                </a:cxnLst>
                <a:rect l="0" t="0" r="r" b="b"/>
                <a:pathLst>
                  <a:path w="104" h="60">
                    <a:moveTo>
                      <a:pt x="0" y="28"/>
                    </a:moveTo>
                    <a:cubicBezTo>
                      <a:pt x="3" y="18"/>
                      <a:pt x="6" y="10"/>
                      <a:pt x="9" y="0"/>
                    </a:cubicBezTo>
                    <a:cubicBezTo>
                      <a:pt x="40" y="11"/>
                      <a:pt x="71" y="21"/>
                      <a:pt x="104" y="33"/>
                    </a:cubicBezTo>
                    <a:cubicBezTo>
                      <a:pt x="100" y="42"/>
                      <a:pt x="98" y="50"/>
                      <a:pt x="94" y="60"/>
                    </a:cubicBezTo>
                    <a:cubicBezTo>
                      <a:pt x="63" y="50"/>
                      <a:pt x="32" y="39"/>
                      <a:pt x="0"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 name="Freeform 68">
                <a:extLst>
                  <a:ext uri="{FF2B5EF4-FFF2-40B4-BE49-F238E27FC236}">
                    <a16:creationId xmlns:a16="http://schemas.microsoft.com/office/drawing/2014/main" id="{9E2976FC-355B-0940-ACF1-BD3577DB3931}"/>
                  </a:ext>
                </a:extLst>
              </p:cNvPr>
              <p:cNvSpPr>
                <a:spLocks/>
              </p:cNvSpPr>
              <p:nvPr/>
            </p:nvSpPr>
            <p:spPr bwMode="auto">
              <a:xfrm>
                <a:off x="6336533" y="3018847"/>
                <a:ext cx="74123" cy="7617"/>
              </a:xfrm>
              <a:custGeom>
                <a:avLst/>
                <a:gdLst>
                  <a:gd name="T0" fmla="*/ 5 w 152"/>
                  <a:gd name="T1" fmla="*/ 0 h 16"/>
                  <a:gd name="T2" fmla="*/ 137 w 152"/>
                  <a:gd name="T3" fmla="*/ 1 h 16"/>
                  <a:gd name="T4" fmla="*/ 152 w 152"/>
                  <a:gd name="T5" fmla="*/ 9 h 16"/>
                  <a:gd name="T6" fmla="*/ 149 w 152"/>
                  <a:gd name="T7" fmla="*/ 16 h 16"/>
                  <a:gd name="T8" fmla="*/ 10 w 152"/>
                  <a:gd name="T9" fmla="*/ 16 h 16"/>
                  <a:gd name="T10" fmla="*/ 0 w 152"/>
                  <a:gd name="T11" fmla="*/ 4 h 16"/>
                  <a:gd name="T12" fmla="*/ 5 w 152"/>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152" h="16">
                    <a:moveTo>
                      <a:pt x="5" y="0"/>
                    </a:moveTo>
                    <a:cubicBezTo>
                      <a:pt x="49" y="0"/>
                      <a:pt x="93" y="0"/>
                      <a:pt x="137" y="1"/>
                    </a:cubicBezTo>
                    <a:cubicBezTo>
                      <a:pt x="142" y="1"/>
                      <a:pt x="147" y="6"/>
                      <a:pt x="152" y="9"/>
                    </a:cubicBezTo>
                    <a:cubicBezTo>
                      <a:pt x="151" y="11"/>
                      <a:pt x="150" y="14"/>
                      <a:pt x="149" y="16"/>
                    </a:cubicBezTo>
                    <a:cubicBezTo>
                      <a:pt x="103" y="16"/>
                      <a:pt x="56" y="16"/>
                      <a:pt x="10" y="16"/>
                    </a:cubicBezTo>
                    <a:cubicBezTo>
                      <a:pt x="7" y="15"/>
                      <a:pt x="4" y="8"/>
                      <a:pt x="0" y="4"/>
                    </a:cubicBezTo>
                    <a:cubicBezTo>
                      <a:pt x="2" y="3"/>
                      <a:pt x="4" y="2"/>
                      <a:pt x="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 name="Freeform 69">
                <a:extLst>
                  <a:ext uri="{FF2B5EF4-FFF2-40B4-BE49-F238E27FC236}">
                    <a16:creationId xmlns:a16="http://schemas.microsoft.com/office/drawing/2014/main" id="{DE0503E8-9DD0-2347-ABC7-DC527737C7B2}"/>
                  </a:ext>
                </a:extLst>
              </p:cNvPr>
              <p:cNvSpPr>
                <a:spLocks/>
              </p:cNvSpPr>
              <p:nvPr/>
            </p:nvSpPr>
            <p:spPr bwMode="auto">
              <a:xfrm>
                <a:off x="5779293" y="3018847"/>
                <a:ext cx="66798" cy="7617"/>
              </a:xfrm>
              <a:custGeom>
                <a:avLst/>
                <a:gdLst>
                  <a:gd name="T0" fmla="*/ 0 w 137"/>
                  <a:gd name="T1" fmla="*/ 10 h 16"/>
                  <a:gd name="T2" fmla="*/ 12 w 137"/>
                  <a:gd name="T3" fmla="*/ 1 h 16"/>
                  <a:gd name="T4" fmla="*/ 126 w 137"/>
                  <a:gd name="T5" fmla="*/ 0 h 16"/>
                  <a:gd name="T6" fmla="*/ 137 w 137"/>
                  <a:gd name="T7" fmla="*/ 8 h 16"/>
                  <a:gd name="T8" fmla="*/ 125 w 137"/>
                  <a:gd name="T9" fmla="*/ 16 h 16"/>
                  <a:gd name="T10" fmla="*/ 5 w 137"/>
                  <a:gd name="T11" fmla="*/ 16 h 16"/>
                  <a:gd name="T12" fmla="*/ 0 w 137"/>
                  <a:gd name="T13" fmla="*/ 10 h 16"/>
                </a:gdLst>
                <a:ahLst/>
                <a:cxnLst>
                  <a:cxn ang="0">
                    <a:pos x="T0" y="T1"/>
                  </a:cxn>
                  <a:cxn ang="0">
                    <a:pos x="T2" y="T3"/>
                  </a:cxn>
                  <a:cxn ang="0">
                    <a:pos x="T4" y="T5"/>
                  </a:cxn>
                  <a:cxn ang="0">
                    <a:pos x="T6" y="T7"/>
                  </a:cxn>
                  <a:cxn ang="0">
                    <a:pos x="T8" y="T9"/>
                  </a:cxn>
                  <a:cxn ang="0">
                    <a:pos x="T10" y="T11"/>
                  </a:cxn>
                  <a:cxn ang="0">
                    <a:pos x="T12" y="T13"/>
                  </a:cxn>
                </a:cxnLst>
                <a:rect l="0" t="0" r="r" b="b"/>
                <a:pathLst>
                  <a:path w="137" h="16">
                    <a:moveTo>
                      <a:pt x="0" y="10"/>
                    </a:moveTo>
                    <a:cubicBezTo>
                      <a:pt x="4" y="7"/>
                      <a:pt x="8" y="1"/>
                      <a:pt x="12" y="1"/>
                    </a:cubicBezTo>
                    <a:cubicBezTo>
                      <a:pt x="50" y="0"/>
                      <a:pt x="88" y="0"/>
                      <a:pt x="126" y="0"/>
                    </a:cubicBezTo>
                    <a:cubicBezTo>
                      <a:pt x="130" y="0"/>
                      <a:pt x="133" y="5"/>
                      <a:pt x="137" y="8"/>
                    </a:cubicBezTo>
                    <a:cubicBezTo>
                      <a:pt x="133" y="11"/>
                      <a:pt x="129" y="16"/>
                      <a:pt x="125" y="16"/>
                    </a:cubicBezTo>
                    <a:cubicBezTo>
                      <a:pt x="85" y="16"/>
                      <a:pt x="45" y="16"/>
                      <a:pt x="5" y="16"/>
                    </a:cubicBezTo>
                    <a:cubicBezTo>
                      <a:pt x="4" y="14"/>
                      <a:pt x="2" y="12"/>
                      <a:pt x="0"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 name="Freeform 70">
                <a:extLst>
                  <a:ext uri="{FF2B5EF4-FFF2-40B4-BE49-F238E27FC236}">
                    <a16:creationId xmlns:a16="http://schemas.microsoft.com/office/drawing/2014/main" id="{D51E5D6E-64D5-C74A-9A62-5F6D8D1ED890}"/>
                  </a:ext>
                </a:extLst>
              </p:cNvPr>
              <p:cNvSpPr>
                <a:spLocks/>
              </p:cNvSpPr>
              <p:nvPr/>
            </p:nvSpPr>
            <p:spPr bwMode="auto">
              <a:xfrm>
                <a:off x="5895312" y="3020312"/>
                <a:ext cx="397568" cy="2344"/>
              </a:xfrm>
              <a:custGeom>
                <a:avLst/>
                <a:gdLst>
                  <a:gd name="T0" fmla="*/ 816 w 816"/>
                  <a:gd name="T1" fmla="*/ 5 h 5"/>
                  <a:gd name="T2" fmla="*/ 0 w 816"/>
                  <a:gd name="T3" fmla="*/ 5 h 5"/>
                  <a:gd name="T4" fmla="*/ 0 w 816"/>
                  <a:gd name="T5" fmla="*/ 0 h 5"/>
                  <a:gd name="T6" fmla="*/ 816 w 816"/>
                  <a:gd name="T7" fmla="*/ 0 h 5"/>
                  <a:gd name="T8" fmla="*/ 816 w 816"/>
                  <a:gd name="T9" fmla="*/ 5 h 5"/>
                </a:gdLst>
                <a:ahLst/>
                <a:cxnLst>
                  <a:cxn ang="0">
                    <a:pos x="T0" y="T1"/>
                  </a:cxn>
                  <a:cxn ang="0">
                    <a:pos x="T2" y="T3"/>
                  </a:cxn>
                  <a:cxn ang="0">
                    <a:pos x="T4" y="T5"/>
                  </a:cxn>
                  <a:cxn ang="0">
                    <a:pos x="T6" y="T7"/>
                  </a:cxn>
                  <a:cxn ang="0">
                    <a:pos x="T8" y="T9"/>
                  </a:cxn>
                </a:cxnLst>
                <a:rect l="0" t="0" r="r" b="b"/>
                <a:pathLst>
                  <a:path w="816" h="5">
                    <a:moveTo>
                      <a:pt x="816" y="5"/>
                    </a:moveTo>
                    <a:cubicBezTo>
                      <a:pt x="544" y="5"/>
                      <a:pt x="272" y="5"/>
                      <a:pt x="0" y="5"/>
                    </a:cubicBezTo>
                    <a:cubicBezTo>
                      <a:pt x="0" y="4"/>
                      <a:pt x="0" y="2"/>
                      <a:pt x="0" y="0"/>
                    </a:cubicBezTo>
                    <a:cubicBezTo>
                      <a:pt x="272" y="0"/>
                      <a:pt x="544" y="0"/>
                      <a:pt x="816" y="0"/>
                    </a:cubicBezTo>
                    <a:cubicBezTo>
                      <a:pt x="816" y="2"/>
                      <a:pt x="816" y="4"/>
                      <a:pt x="816"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 name="Freeform 71">
                <a:extLst>
                  <a:ext uri="{FF2B5EF4-FFF2-40B4-BE49-F238E27FC236}">
                    <a16:creationId xmlns:a16="http://schemas.microsoft.com/office/drawing/2014/main" id="{8DE1BAB8-C0D2-9748-928E-5DB93DC9490D}"/>
                  </a:ext>
                </a:extLst>
              </p:cNvPr>
              <p:cNvSpPr>
                <a:spLocks/>
              </p:cNvSpPr>
              <p:nvPr/>
            </p:nvSpPr>
            <p:spPr bwMode="auto">
              <a:xfrm>
                <a:off x="6048831" y="3028808"/>
                <a:ext cx="9082" cy="54201"/>
              </a:xfrm>
              <a:custGeom>
                <a:avLst/>
                <a:gdLst>
                  <a:gd name="T0" fmla="*/ 0 w 19"/>
                  <a:gd name="T1" fmla="*/ 0 h 111"/>
                  <a:gd name="T2" fmla="*/ 19 w 19"/>
                  <a:gd name="T3" fmla="*/ 0 h 111"/>
                  <a:gd name="T4" fmla="*/ 19 w 19"/>
                  <a:gd name="T5" fmla="*/ 110 h 111"/>
                  <a:gd name="T6" fmla="*/ 0 w 19"/>
                  <a:gd name="T7" fmla="*/ 111 h 111"/>
                  <a:gd name="T8" fmla="*/ 0 w 19"/>
                  <a:gd name="T9" fmla="*/ 0 h 111"/>
                </a:gdLst>
                <a:ahLst/>
                <a:cxnLst>
                  <a:cxn ang="0">
                    <a:pos x="T0" y="T1"/>
                  </a:cxn>
                  <a:cxn ang="0">
                    <a:pos x="T2" y="T3"/>
                  </a:cxn>
                  <a:cxn ang="0">
                    <a:pos x="T4" y="T5"/>
                  </a:cxn>
                  <a:cxn ang="0">
                    <a:pos x="T6" y="T7"/>
                  </a:cxn>
                  <a:cxn ang="0">
                    <a:pos x="T8" y="T9"/>
                  </a:cxn>
                </a:cxnLst>
                <a:rect l="0" t="0" r="r" b="b"/>
                <a:pathLst>
                  <a:path w="19" h="111">
                    <a:moveTo>
                      <a:pt x="0" y="0"/>
                    </a:moveTo>
                    <a:cubicBezTo>
                      <a:pt x="7" y="0"/>
                      <a:pt x="12" y="0"/>
                      <a:pt x="19" y="0"/>
                    </a:cubicBezTo>
                    <a:cubicBezTo>
                      <a:pt x="19" y="37"/>
                      <a:pt x="19" y="73"/>
                      <a:pt x="19" y="110"/>
                    </a:cubicBezTo>
                    <a:cubicBezTo>
                      <a:pt x="13" y="110"/>
                      <a:pt x="7" y="110"/>
                      <a:pt x="0" y="111"/>
                    </a:cubicBezTo>
                    <a:cubicBezTo>
                      <a:pt x="0" y="74"/>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 name="Freeform 72">
                <a:extLst>
                  <a:ext uri="{FF2B5EF4-FFF2-40B4-BE49-F238E27FC236}">
                    <a16:creationId xmlns:a16="http://schemas.microsoft.com/office/drawing/2014/main" id="{1D8E488C-5D85-A74E-A9BE-10EAC17931A3}"/>
                  </a:ext>
                </a:extLst>
              </p:cNvPr>
              <p:cNvSpPr>
                <a:spLocks/>
              </p:cNvSpPr>
              <p:nvPr/>
            </p:nvSpPr>
            <p:spPr bwMode="auto">
              <a:xfrm>
                <a:off x="5906445" y="3028808"/>
                <a:ext cx="9375" cy="53615"/>
              </a:xfrm>
              <a:custGeom>
                <a:avLst/>
                <a:gdLst>
                  <a:gd name="T0" fmla="*/ 19 w 19"/>
                  <a:gd name="T1" fmla="*/ 110 h 110"/>
                  <a:gd name="T2" fmla="*/ 0 w 19"/>
                  <a:gd name="T3" fmla="*/ 110 h 110"/>
                  <a:gd name="T4" fmla="*/ 0 w 19"/>
                  <a:gd name="T5" fmla="*/ 0 h 110"/>
                  <a:gd name="T6" fmla="*/ 19 w 19"/>
                  <a:gd name="T7" fmla="*/ 0 h 110"/>
                  <a:gd name="T8" fmla="*/ 19 w 19"/>
                  <a:gd name="T9" fmla="*/ 110 h 110"/>
                </a:gdLst>
                <a:ahLst/>
                <a:cxnLst>
                  <a:cxn ang="0">
                    <a:pos x="T0" y="T1"/>
                  </a:cxn>
                  <a:cxn ang="0">
                    <a:pos x="T2" y="T3"/>
                  </a:cxn>
                  <a:cxn ang="0">
                    <a:pos x="T4" y="T5"/>
                  </a:cxn>
                  <a:cxn ang="0">
                    <a:pos x="T6" y="T7"/>
                  </a:cxn>
                  <a:cxn ang="0">
                    <a:pos x="T8" y="T9"/>
                  </a:cxn>
                </a:cxnLst>
                <a:rect l="0" t="0" r="r" b="b"/>
                <a:pathLst>
                  <a:path w="19" h="110">
                    <a:moveTo>
                      <a:pt x="19" y="110"/>
                    </a:moveTo>
                    <a:cubicBezTo>
                      <a:pt x="12" y="110"/>
                      <a:pt x="7" y="110"/>
                      <a:pt x="0" y="110"/>
                    </a:cubicBezTo>
                    <a:cubicBezTo>
                      <a:pt x="0" y="73"/>
                      <a:pt x="0" y="37"/>
                      <a:pt x="0" y="0"/>
                    </a:cubicBezTo>
                    <a:cubicBezTo>
                      <a:pt x="6" y="0"/>
                      <a:pt x="12" y="0"/>
                      <a:pt x="19" y="0"/>
                    </a:cubicBezTo>
                    <a:cubicBezTo>
                      <a:pt x="19" y="36"/>
                      <a:pt x="19" y="72"/>
                      <a:pt x="19" y="1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 name="Freeform 73">
                <a:extLst>
                  <a:ext uri="{FF2B5EF4-FFF2-40B4-BE49-F238E27FC236}">
                    <a16:creationId xmlns:a16="http://schemas.microsoft.com/office/drawing/2014/main" id="{24774B75-7CDE-764F-92DF-0372604B5954}"/>
                  </a:ext>
                </a:extLst>
              </p:cNvPr>
              <p:cNvSpPr>
                <a:spLocks/>
              </p:cNvSpPr>
              <p:nvPr/>
            </p:nvSpPr>
            <p:spPr bwMode="auto">
              <a:xfrm>
                <a:off x="6231355" y="3028515"/>
                <a:ext cx="9375" cy="53908"/>
              </a:xfrm>
              <a:custGeom>
                <a:avLst/>
                <a:gdLst>
                  <a:gd name="T0" fmla="*/ 0 w 19"/>
                  <a:gd name="T1" fmla="*/ 111 h 111"/>
                  <a:gd name="T2" fmla="*/ 0 w 19"/>
                  <a:gd name="T3" fmla="*/ 1 h 111"/>
                  <a:gd name="T4" fmla="*/ 19 w 19"/>
                  <a:gd name="T5" fmla="*/ 0 h 111"/>
                  <a:gd name="T6" fmla="*/ 19 w 19"/>
                  <a:gd name="T7" fmla="*/ 111 h 111"/>
                  <a:gd name="T8" fmla="*/ 0 w 19"/>
                  <a:gd name="T9" fmla="*/ 111 h 111"/>
                </a:gdLst>
                <a:ahLst/>
                <a:cxnLst>
                  <a:cxn ang="0">
                    <a:pos x="T0" y="T1"/>
                  </a:cxn>
                  <a:cxn ang="0">
                    <a:pos x="T2" y="T3"/>
                  </a:cxn>
                  <a:cxn ang="0">
                    <a:pos x="T4" y="T5"/>
                  </a:cxn>
                  <a:cxn ang="0">
                    <a:pos x="T6" y="T7"/>
                  </a:cxn>
                  <a:cxn ang="0">
                    <a:pos x="T8" y="T9"/>
                  </a:cxn>
                </a:cxnLst>
                <a:rect l="0" t="0" r="r" b="b"/>
                <a:pathLst>
                  <a:path w="19" h="111">
                    <a:moveTo>
                      <a:pt x="0" y="111"/>
                    </a:moveTo>
                    <a:cubicBezTo>
                      <a:pt x="0" y="74"/>
                      <a:pt x="0" y="38"/>
                      <a:pt x="0" y="1"/>
                    </a:cubicBezTo>
                    <a:cubicBezTo>
                      <a:pt x="6" y="1"/>
                      <a:pt x="12" y="1"/>
                      <a:pt x="19" y="0"/>
                    </a:cubicBezTo>
                    <a:cubicBezTo>
                      <a:pt x="19" y="38"/>
                      <a:pt x="19" y="74"/>
                      <a:pt x="19" y="111"/>
                    </a:cubicBezTo>
                    <a:cubicBezTo>
                      <a:pt x="13" y="111"/>
                      <a:pt x="7" y="111"/>
                      <a:pt x="0"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 name="Freeform 74">
                <a:extLst>
                  <a:ext uri="{FF2B5EF4-FFF2-40B4-BE49-F238E27FC236}">
                    <a16:creationId xmlns:a16="http://schemas.microsoft.com/office/drawing/2014/main" id="{28610995-9AFF-D24A-AC24-522D394935EC}"/>
                  </a:ext>
                </a:extLst>
              </p:cNvPr>
              <p:cNvSpPr>
                <a:spLocks/>
              </p:cNvSpPr>
              <p:nvPr/>
            </p:nvSpPr>
            <p:spPr bwMode="auto">
              <a:xfrm>
                <a:off x="6191510" y="3028808"/>
                <a:ext cx="8789" cy="54201"/>
              </a:xfrm>
              <a:custGeom>
                <a:avLst/>
                <a:gdLst>
                  <a:gd name="T0" fmla="*/ 0 w 18"/>
                  <a:gd name="T1" fmla="*/ 0 h 111"/>
                  <a:gd name="T2" fmla="*/ 18 w 18"/>
                  <a:gd name="T3" fmla="*/ 0 h 111"/>
                  <a:gd name="T4" fmla="*/ 18 w 18"/>
                  <a:gd name="T5" fmla="*/ 109 h 111"/>
                  <a:gd name="T6" fmla="*/ 0 w 18"/>
                  <a:gd name="T7" fmla="*/ 111 h 111"/>
                  <a:gd name="T8" fmla="*/ 0 w 18"/>
                  <a:gd name="T9" fmla="*/ 0 h 111"/>
                </a:gdLst>
                <a:ahLst/>
                <a:cxnLst>
                  <a:cxn ang="0">
                    <a:pos x="T0" y="T1"/>
                  </a:cxn>
                  <a:cxn ang="0">
                    <a:pos x="T2" y="T3"/>
                  </a:cxn>
                  <a:cxn ang="0">
                    <a:pos x="T4" y="T5"/>
                  </a:cxn>
                  <a:cxn ang="0">
                    <a:pos x="T6" y="T7"/>
                  </a:cxn>
                  <a:cxn ang="0">
                    <a:pos x="T8" y="T9"/>
                  </a:cxn>
                </a:cxnLst>
                <a:rect l="0" t="0" r="r" b="b"/>
                <a:pathLst>
                  <a:path w="18" h="111">
                    <a:moveTo>
                      <a:pt x="0" y="0"/>
                    </a:moveTo>
                    <a:cubicBezTo>
                      <a:pt x="6" y="0"/>
                      <a:pt x="11" y="0"/>
                      <a:pt x="18" y="0"/>
                    </a:cubicBezTo>
                    <a:cubicBezTo>
                      <a:pt x="18" y="36"/>
                      <a:pt x="18" y="72"/>
                      <a:pt x="18" y="109"/>
                    </a:cubicBezTo>
                    <a:cubicBezTo>
                      <a:pt x="13" y="110"/>
                      <a:pt x="7" y="110"/>
                      <a:pt x="0" y="111"/>
                    </a:cubicBezTo>
                    <a:cubicBezTo>
                      <a:pt x="0" y="74"/>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 name="Freeform 75">
                <a:extLst>
                  <a:ext uri="{FF2B5EF4-FFF2-40B4-BE49-F238E27FC236}">
                    <a16:creationId xmlns:a16="http://schemas.microsoft.com/office/drawing/2014/main" id="{127DDE83-9267-D747-A30D-43E8D7BE9D94}"/>
                  </a:ext>
                </a:extLst>
              </p:cNvPr>
              <p:cNvSpPr>
                <a:spLocks/>
              </p:cNvSpPr>
              <p:nvPr/>
            </p:nvSpPr>
            <p:spPr bwMode="auto">
              <a:xfrm>
                <a:off x="6089261" y="3028808"/>
                <a:ext cx="9082" cy="54201"/>
              </a:xfrm>
              <a:custGeom>
                <a:avLst/>
                <a:gdLst>
                  <a:gd name="T0" fmla="*/ 0 w 19"/>
                  <a:gd name="T1" fmla="*/ 0 h 111"/>
                  <a:gd name="T2" fmla="*/ 19 w 19"/>
                  <a:gd name="T3" fmla="*/ 0 h 111"/>
                  <a:gd name="T4" fmla="*/ 19 w 19"/>
                  <a:gd name="T5" fmla="*/ 109 h 111"/>
                  <a:gd name="T6" fmla="*/ 0 w 19"/>
                  <a:gd name="T7" fmla="*/ 111 h 111"/>
                  <a:gd name="T8" fmla="*/ 0 w 19"/>
                  <a:gd name="T9" fmla="*/ 0 h 111"/>
                </a:gdLst>
                <a:ahLst/>
                <a:cxnLst>
                  <a:cxn ang="0">
                    <a:pos x="T0" y="T1"/>
                  </a:cxn>
                  <a:cxn ang="0">
                    <a:pos x="T2" y="T3"/>
                  </a:cxn>
                  <a:cxn ang="0">
                    <a:pos x="T4" y="T5"/>
                  </a:cxn>
                  <a:cxn ang="0">
                    <a:pos x="T6" y="T7"/>
                  </a:cxn>
                  <a:cxn ang="0">
                    <a:pos x="T8" y="T9"/>
                  </a:cxn>
                </a:cxnLst>
                <a:rect l="0" t="0" r="r" b="b"/>
                <a:pathLst>
                  <a:path w="19" h="111">
                    <a:moveTo>
                      <a:pt x="0" y="0"/>
                    </a:moveTo>
                    <a:cubicBezTo>
                      <a:pt x="6" y="0"/>
                      <a:pt x="12" y="0"/>
                      <a:pt x="19" y="0"/>
                    </a:cubicBezTo>
                    <a:cubicBezTo>
                      <a:pt x="19" y="36"/>
                      <a:pt x="19" y="72"/>
                      <a:pt x="19" y="109"/>
                    </a:cubicBezTo>
                    <a:cubicBezTo>
                      <a:pt x="13" y="110"/>
                      <a:pt x="8" y="110"/>
                      <a:pt x="0" y="111"/>
                    </a:cubicBezTo>
                    <a:cubicBezTo>
                      <a:pt x="0" y="74"/>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 name="Freeform 76">
                <a:extLst>
                  <a:ext uri="{FF2B5EF4-FFF2-40B4-BE49-F238E27FC236}">
                    <a16:creationId xmlns:a16="http://schemas.microsoft.com/office/drawing/2014/main" id="{CBC8D5F2-E668-8148-A15E-599349FF43FE}"/>
                  </a:ext>
                </a:extLst>
              </p:cNvPr>
              <p:cNvSpPr>
                <a:spLocks/>
              </p:cNvSpPr>
              <p:nvPr/>
            </p:nvSpPr>
            <p:spPr bwMode="auto">
              <a:xfrm>
                <a:off x="5946875" y="3028808"/>
                <a:ext cx="9375" cy="53322"/>
              </a:xfrm>
              <a:custGeom>
                <a:avLst/>
                <a:gdLst>
                  <a:gd name="T0" fmla="*/ 0 w 19"/>
                  <a:gd name="T1" fmla="*/ 0 h 109"/>
                  <a:gd name="T2" fmla="*/ 19 w 19"/>
                  <a:gd name="T3" fmla="*/ 0 h 109"/>
                  <a:gd name="T4" fmla="*/ 19 w 19"/>
                  <a:gd name="T5" fmla="*/ 109 h 109"/>
                  <a:gd name="T6" fmla="*/ 0 w 19"/>
                  <a:gd name="T7" fmla="*/ 109 h 109"/>
                  <a:gd name="T8" fmla="*/ 0 w 19"/>
                  <a:gd name="T9" fmla="*/ 0 h 109"/>
                </a:gdLst>
                <a:ahLst/>
                <a:cxnLst>
                  <a:cxn ang="0">
                    <a:pos x="T0" y="T1"/>
                  </a:cxn>
                  <a:cxn ang="0">
                    <a:pos x="T2" y="T3"/>
                  </a:cxn>
                  <a:cxn ang="0">
                    <a:pos x="T4" y="T5"/>
                  </a:cxn>
                  <a:cxn ang="0">
                    <a:pos x="T6" y="T7"/>
                  </a:cxn>
                  <a:cxn ang="0">
                    <a:pos x="T8" y="T9"/>
                  </a:cxn>
                </a:cxnLst>
                <a:rect l="0" t="0" r="r" b="b"/>
                <a:pathLst>
                  <a:path w="19" h="109">
                    <a:moveTo>
                      <a:pt x="0" y="0"/>
                    </a:moveTo>
                    <a:cubicBezTo>
                      <a:pt x="6" y="0"/>
                      <a:pt x="12" y="0"/>
                      <a:pt x="19" y="0"/>
                    </a:cubicBezTo>
                    <a:cubicBezTo>
                      <a:pt x="19" y="36"/>
                      <a:pt x="19" y="72"/>
                      <a:pt x="19" y="109"/>
                    </a:cubicBezTo>
                    <a:cubicBezTo>
                      <a:pt x="13" y="109"/>
                      <a:pt x="7" y="109"/>
                      <a:pt x="0" y="109"/>
                    </a:cubicBezTo>
                    <a:cubicBezTo>
                      <a:pt x="0" y="73"/>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 name="Freeform 77">
                <a:extLst>
                  <a:ext uri="{FF2B5EF4-FFF2-40B4-BE49-F238E27FC236}">
                    <a16:creationId xmlns:a16="http://schemas.microsoft.com/office/drawing/2014/main" id="{BE4EF355-9894-ED41-8EA5-1219D179CDED}"/>
                  </a:ext>
                </a:extLst>
              </p:cNvPr>
              <p:cNvSpPr>
                <a:spLocks/>
              </p:cNvSpPr>
              <p:nvPr/>
            </p:nvSpPr>
            <p:spPr bwMode="auto">
              <a:xfrm>
                <a:off x="6211432" y="3028808"/>
                <a:ext cx="8789" cy="54201"/>
              </a:xfrm>
              <a:custGeom>
                <a:avLst/>
                <a:gdLst>
                  <a:gd name="T0" fmla="*/ 0 w 18"/>
                  <a:gd name="T1" fmla="*/ 0 h 111"/>
                  <a:gd name="T2" fmla="*/ 18 w 18"/>
                  <a:gd name="T3" fmla="*/ 0 h 111"/>
                  <a:gd name="T4" fmla="*/ 18 w 18"/>
                  <a:gd name="T5" fmla="*/ 109 h 111"/>
                  <a:gd name="T6" fmla="*/ 0 w 18"/>
                  <a:gd name="T7" fmla="*/ 111 h 111"/>
                  <a:gd name="T8" fmla="*/ 0 w 18"/>
                  <a:gd name="T9" fmla="*/ 0 h 111"/>
                </a:gdLst>
                <a:ahLst/>
                <a:cxnLst>
                  <a:cxn ang="0">
                    <a:pos x="T0" y="T1"/>
                  </a:cxn>
                  <a:cxn ang="0">
                    <a:pos x="T2" y="T3"/>
                  </a:cxn>
                  <a:cxn ang="0">
                    <a:pos x="T4" y="T5"/>
                  </a:cxn>
                  <a:cxn ang="0">
                    <a:pos x="T6" y="T7"/>
                  </a:cxn>
                  <a:cxn ang="0">
                    <a:pos x="T8" y="T9"/>
                  </a:cxn>
                </a:cxnLst>
                <a:rect l="0" t="0" r="r" b="b"/>
                <a:pathLst>
                  <a:path w="18" h="111">
                    <a:moveTo>
                      <a:pt x="0" y="0"/>
                    </a:moveTo>
                    <a:cubicBezTo>
                      <a:pt x="7" y="0"/>
                      <a:pt x="12" y="0"/>
                      <a:pt x="18" y="0"/>
                    </a:cubicBezTo>
                    <a:cubicBezTo>
                      <a:pt x="18" y="36"/>
                      <a:pt x="18" y="72"/>
                      <a:pt x="18" y="109"/>
                    </a:cubicBezTo>
                    <a:cubicBezTo>
                      <a:pt x="13" y="110"/>
                      <a:pt x="7" y="110"/>
                      <a:pt x="0" y="111"/>
                    </a:cubicBezTo>
                    <a:cubicBezTo>
                      <a:pt x="0" y="74"/>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0" name="Freeform 78">
                <a:extLst>
                  <a:ext uri="{FF2B5EF4-FFF2-40B4-BE49-F238E27FC236}">
                    <a16:creationId xmlns:a16="http://schemas.microsoft.com/office/drawing/2014/main" id="{2504CD7A-6198-9744-B0DC-6B54B53F44C6}"/>
                  </a:ext>
                </a:extLst>
              </p:cNvPr>
              <p:cNvSpPr>
                <a:spLocks/>
              </p:cNvSpPr>
              <p:nvPr/>
            </p:nvSpPr>
            <p:spPr bwMode="auto">
              <a:xfrm>
                <a:off x="6252449" y="3028808"/>
                <a:ext cx="8789" cy="54201"/>
              </a:xfrm>
              <a:custGeom>
                <a:avLst/>
                <a:gdLst>
                  <a:gd name="T0" fmla="*/ 18 w 18"/>
                  <a:gd name="T1" fmla="*/ 110 h 111"/>
                  <a:gd name="T2" fmla="*/ 0 w 18"/>
                  <a:gd name="T3" fmla="*/ 111 h 111"/>
                  <a:gd name="T4" fmla="*/ 0 w 18"/>
                  <a:gd name="T5" fmla="*/ 0 h 111"/>
                  <a:gd name="T6" fmla="*/ 18 w 18"/>
                  <a:gd name="T7" fmla="*/ 0 h 111"/>
                  <a:gd name="T8" fmla="*/ 18 w 18"/>
                  <a:gd name="T9" fmla="*/ 110 h 111"/>
                </a:gdLst>
                <a:ahLst/>
                <a:cxnLst>
                  <a:cxn ang="0">
                    <a:pos x="T0" y="T1"/>
                  </a:cxn>
                  <a:cxn ang="0">
                    <a:pos x="T2" y="T3"/>
                  </a:cxn>
                  <a:cxn ang="0">
                    <a:pos x="T4" y="T5"/>
                  </a:cxn>
                  <a:cxn ang="0">
                    <a:pos x="T6" y="T7"/>
                  </a:cxn>
                  <a:cxn ang="0">
                    <a:pos x="T8" y="T9"/>
                  </a:cxn>
                </a:cxnLst>
                <a:rect l="0" t="0" r="r" b="b"/>
                <a:pathLst>
                  <a:path w="18" h="111">
                    <a:moveTo>
                      <a:pt x="18" y="110"/>
                    </a:moveTo>
                    <a:cubicBezTo>
                      <a:pt x="12" y="110"/>
                      <a:pt x="7" y="110"/>
                      <a:pt x="0" y="111"/>
                    </a:cubicBezTo>
                    <a:cubicBezTo>
                      <a:pt x="0" y="74"/>
                      <a:pt x="0" y="38"/>
                      <a:pt x="0" y="0"/>
                    </a:cubicBezTo>
                    <a:cubicBezTo>
                      <a:pt x="6" y="0"/>
                      <a:pt x="11" y="0"/>
                      <a:pt x="18" y="0"/>
                    </a:cubicBezTo>
                    <a:cubicBezTo>
                      <a:pt x="18" y="36"/>
                      <a:pt x="18" y="72"/>
                      <a:pt x="18" y="1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1" name="Freeform 79">
                <a:extLst>
                  <a:ext uri="{FF2B5EF4-FFF2-40B4-BE49-F238E27FC236}">
                    <a16:creationId xmlns:a16="http://schemas.microsoft.com/office/drawing/2014/main" id="{1F7E0C38-DD51-164A-BE91-C996EB353B20}"/>
                  </a:ext>
                </a:extLst>
              </p:cNvPr>
              <p:cNvSpPr>
                <a:spLocks/>
              </p:cNvSpPr>
              <p:nvPr/>
            </p:nvSpPr>
            <p:spPr bwMode="auto">
              <a:xfrm>
                <a:off x="6150493" y="3028515"/>
                <a:ext cx="8789" cy="53908"/>
              </a:xfrm>
              <a:custGeom>
                <a:avLst/>
                <a:gdLst>
                  <a:gd name="T0" fmla="*/ 18 w 18"/>
                  <a:gd name="T1" fmla="*/ 111 h 111"/>
                  <a:gd name="T2" fmla="*/ 0 w 18"/>
                  <a:gd name="T3" fmla="*/ 111 h 111"/>
                  <a:gd name="T4" fmla="*/ 0 w 18"/>
                  <a:gd name="T5" fmla="*/ 1 h 111"/>
                  <a:gd name="T6" fmla="*/ 18 w 18"/>
                  <a:gd name="T7" fmla="*/ 0 h 111"/>
                  <a:gd name="T8" fmla="*/ 18 w 18"/>
                  <a:gd name="T9" fmla="*/ 111 h 111"/>
                </a:gdLst>
                <a:ahLst/>
                <a:cxnLst>
                  <a:cxn ang="0">
                    <a:pos x="T0" y="T1"/>
                  </a:cxn>
                  <a:cxn ang="0">
                    <a:pos x="T2" y="T3"/>
                  </a:cxn>
                  <a:cxn ang="0">
                    <a:pos x="T4" y="T5"/>
                  </a:cxn>
                  <a:cxn ang="0">
                    <a:pos x="T6" y="T7"/>
                  </a:cxn>
                  <a:cxn ang="0">
                    <a:pos x="T8" y="T9"/>
                  </a:cxn>
                </a:cxnLst>
                <a:rect l="0" t="0" r="r" b="b"/>
                <a:pathLst>
                  <a:path w="18" h="111">
                    <a:moveTo>
                      <a:pt x="18" y="111"/>
                    </a:moveTo>
                    <a:cubicBezTo>
                      <a:pt x="12" y="111"/>
                      <a:pt x="7" y="111"/>
                      <a:pt x="0" y="111"/>
                    </a:cubicBezTo>
                    <a:cubicBezTo>
                      <a:pt x="0" y="74"/>
                      <a:pt x="0" y="39"/>
                      <a:pt x="0" y="1"/>
                    </a:cubicBezTo>
                    <a:cubicBezTo>
                      <a:pt x="6" y="1"/>
                      <a:pt x="11" y="0"/>
                      <a:pt x="18" y="0"/>
                    </a:cubicBezTo>
                    <a:cubicBezTo>
                      <a:pt x="18" y="37"/>
                      <a:pt x="18" y="73"/>
                      <a:pt x="18"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2" name="Freeform 80">
                <a:extLst>
                  <a:ext uri="{FF2B5EF4-FFF2-40B4-BE49-F238E27FC236}">
                    <a16:creationId xmlns:a16="http://schemas.microsoft.com/office/drawing/2014/main" id="{127C0DB3-3BF5-4842-A03B-CF75AB2C66DF}"/>
                  </a:ext>
                </a:extLst>
              </p:cNvPr>
              <p:cNvSpPr>
                <a:spLocks/>
              </p:cNvSpPr>
              <p:nvPr/>
            </p:nvSpPr>
            <p:spPr bwMode="auto">
              <a:xfrm>
                <a:off x="6129985" y="3028808"/>
                <a:ext cx="8789" cy="53322"/>
              </a:xfrm>
              <a:custGeom>
                <a:avLst/>
                <a:gdLst>
                  <a:gd name="T0" fmla="*/ 0 w 18"/>
                  <a:gd name="T1" fmla="*/ 0 h 109"/>
                  <a:gd name="T2" fmla="*/ 18 w 18"/>
                  <a:gd name="T3" fmla="*/ 0 h 109"/>
                  <a:gd name="T4" fmla="*/ 18 w 18"/>
                  <a:gd name="T5" fmla="*/ 109 h 109"/>
                  <a:gd name="T6" fmla="*/ 0 w 18"/>
                  <a:gd name="T7" fmla="*/ 109 h 109"/>
                  <a:gd name="T8" fmla="*/ 0 w 18"/>
                  <a:gd name="T9" fmla="*/ 0 h 109"/>
                </a:gdLst>
                <a:ahLst/>
                <a:cxnLst>
                  <a:cxn ang="0">
                    <a:pos x="T0" y="T1"/>
                  </a:cxn>
                  <a:cxn ang="0">
                    <a:pos x="T2" y="T3"/>
                  </a:cxn>
                  <a:cxn ang="0">
                    <a:pos x="T4" y="T5"/>
                  </a:cxn>
                  <a:cxn ang="0">
                    <a:pos x="T6" y="T7"/>
                  </a:cxn>
                  <a:cxn ang="0">
                    <a:pos x="T8" y="T9"/>
                  </a:cxn>
                </a:cxnLst>
                <a:rect l="0" t="0" r="r" b="b"/>
                <a:pathLst>
                  <a:path w="18" h="109">
                    <a:moveTo>
                      <a:pt x="0" y="0"/>
                    </a:moveTo>
                    <a:cubicBezTo>
                      <a:pt x="6" y="0"/>
                      <a:pt x="11" y="0"/>
                      <a:pt x="18" y="0"/>
                    </a:cubicBezTo>
                    <a:cubicBezTo>
                      <a:pt x="18" y="36"/>
                      <a:pt x="18" y="72"/>
                      <a:pt x="18" y="109"/>
                    </a:cubicBezTo>
                    <a:cubicBezTo>
                      <a:pt x="12" y="109"/>
                      <a:pt x="6" y="109"/>
                      <a:pt x="0" y="109"/>
                    </a:cubicBezTo>
                    <a:cubicBezTo>
                      <a:pt x="0" y="73"/>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3" name="Freeform 81">
                <a:extLst>
                  <a:ext uri="{FF2B5EF4-FFF2-40B4-BE49-F238E27FC236}">
                    <a16:creationId xmlns:a16="http://schemas.microsoft.com/office/drawing/2014/main" id="{CAD0D291-D15B-6742-8B75-1CD3363C9FBA}"/>
                  </a:ext>
                </a:extLst>
              </p:cNvPr>
              <p:cNvSpPr>
                <a:spLocks/>
              </p:cNvSpPr>
              <p:nvPr/>
            </p:nvSpPr>
            <p:spPr bwMode="auto">
              <a:xfrm>
                <a:off x="6110063" y="3028515"/>
                <a:ext cx="8789" cy="54493"/>
              </a:xfrm>
              <a:custGeom>
                <a:avLst/>
                <a:gdLst>
                  <a:gd name="T0" fmla="*/ 0 w 18"/>
                  <a:gd name="T1" fmla="*/ 112 h 112"/>
                  <a:gd name="T2" fmla="*/ 0 w 18"/>
                  <a:gd name="T3" fmla="*/ 1 h 112"/>
                  <a:gd name="T4" fmla="*/ 18 w 18"/>
                  <a:gd name="T5" fmla="*/ 0 h 112"/>
                  <a:gd name="T6" fmla="*/ 18 w 18"/>
                  <a:gd name="T7" fmla="*/ 110 h 112"/>
                  <a:gd name="T8" fmla="*/ 0 w 18"/>
                  <a:gd name="T9" fmla="*/ 112 h 112"/>
                </a:gdLst>
                <a:ahLst/>
                <a:cxnLst>
                  <a:cxn ang="0">
                    <a:pos x="T0" y="T1"/>
                  </a:cxn>
                  <a:cxn ang="0">
                    <a:pos x="T2" y="T3"/>
                  </a:cxn>
                  <a:cxn ang="0">
                    <a:pos x="T4" y="T5"/>
                  </a:cxn>
                  <a:cxn ang="0">
                    <a:pos x="T6" y="T7"/>
                  </a:cxn>
                  <a:cxn ang="0">
                    <a:pos x="T8" y="T9"/>
                  </a:cxn>
                </a:cxnLst>
                <a:rect l="0" t="0" r="r" b="b"/>
                <a:pathLst>
                  <a:path w="18" h="112">
                    <a:moveTo>
                      <a:pt x="0" y="112"/>
                    </a:moveTo>
                    <a:cubicBezTo>
                      <a:pt x="0" y="74"/>
                      <a:pt x="0" y="38"/>
                      <a:pt x="0" y="1"/>
                    </a:cubicBezTo>
                    <a:cubicBezTo>
                      <a:pt x="5" y="1"/>
                      <a:pt x="11" y="1"/>
                      <a:pt x="18" y="0"/>
                    </a:cubicBezTo>
                    <a:cubicBezTo>
                      <a:pt x="18" y="37"/>
                      <a:pt x="18" y="73"/>
                      <a:pt x="18" y="110"/>
                    </a:cubicBezTo>
                    <a:cubicBezTo>
                      <a:pt x="13" y="111"/>
                      <a:pt x="7" y="111"/>
                      <a:pt x="0" y="1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4" name="Freeform 82">
                <a:extLst>
                  <a:ext uri="{FF2B5EF4-FFF2-40B4-BE49-F238E27FC236}">
                    <a16:creationId xmlns:a16="http://schemas.microsoft.com/office/drawing/2014/main" id="{2A35AEEA-4D3E-6F47-83B3-0C86D84975F4}"/>
                  </a:ext>
                </a:extLst>
              </p:cNvPr>
              <p:cNvSpPr>
                <a:spLocks/>
              </p:cNvSpPr>
              <p:nvPr/>
            </p:nvSpPr>
            <p:spPr bwMode="auto">
              <a:xfrm>
                <a:off x="6069339" y="3028808"/>
                <a:ext cx="8496" cy="54201"/>
              </a:xfrm>
              <a:custGeom>
                <a:avLst/>
                <a:gdLst>
                  <a:gd name="T0" fmla="*/ 0 w 18"/>
                  <a:gd name="T1" fmla="*/ 0 h 111"/>
                  <a:gd name="T2" fmla="*/ 18 w 18"/>
                  <a:gd name="T3" fmla="*/ 0 h 111"/>
                  <a:gd name="T4" fmla="*/ 18 w 18"/>
                  <a:gd name="T5" fmla="*/ 109 h 111"/>
                  <a:gd name="T6" fmla="*/ 0 w 18"/>
                  <a:gd name="T7" fmla="*/ 111 h 111"/>
                  <a:gd name="T8" fmla="*/ 0 w 18"/>
                  <a:gd name="T9" fmla="*/ 0 h 111"/>
                </a:gdLst>
                <a:ahLst/>
                <a:cxnLst>
                  <a:cxn ang="0">
                    <a:pos x="T0" y="T1"/>
                  </a:cxn>
                  <a:cxn ang="0">
                    <a:pos x="T2" y="T3"/>
                  </a:cxn>
                  <a:cxn ang="0">
                    <a:pos x="T4" y="T5"/>
                  </a:cxn>
                  <a:cxn ang="0">
                    <a:pos x="T6" y="T7"/>
                  </a:cxn>
                  <a:cxn ang="0">
                    <a:pos x="T8" y="T9"/>
                  </a:cxn>
                </a:cxnLst>
                <a:rect l="0" t="0" r="r" b="b"/>
                <a:pathLst>
                  <a:path w="18" h="111">
                    <a:moveTo>
                      <a:pt x="0" y="0"/>
                    </a:moveTo>
                    <a:cubicBezTo>
                      <a:pt x="6" y="0"/>
                      <a:pt x="12" y="0"/>
                      <a:pt x="18" y="0"/>
                    </a:cubicBezTo>
                    <a:cubicBezTo>
                      <a:pt x="18" y="37"/>
                      <a:pt x="18" y="72"/>
                      <a:pt x="18" y="109"/>
                    </a:cubicBezTo>
                    <a:cubicBezTo>
                      <a:pt x="13" y="110"/>
                      <a:pt x="7" y="110"/>
                      <a:pt x="0" y="111"/>
                    </a:cubicBezTo>
                    <a:cubicBezTo>
                      <a:pt x="0" y="73"/>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5" name="Freeform 83">
                <a:extLst>
                  <a:ext uri="{FF2B5EF4-FFF2-40B4-BE49-F238E27FC236}">
                    <a16:creationId xmlns:a16="http://schemas.microsoft.com/office/drawing/2014/main" id="{68A38F20-9470-8D43-B0B2-1C37AE3A3093}"/>
                  </a:ext>
                </a:extLst>
              </p:cNvPr>
              <p:cNvSpPr>
                <a:spLocks/>
              </p:cNvSpPr>
              <p:nvPr/>
            </p:nvSpPr>
            <p:spPr bwMode="auto">
              <a:xfrm>
                <a:off x="6028323" y="3028808"/>
                <a:ext cx="8789" cy="53615"/>
              </a:xfrm>
              <a:custGeom>
                <a:avLst/>
                <a:gdLst>
                  <a:gd name="T0" fmla="*/ 0 w 18"/>
                  <a:gd name="T1" fmla="*/ 0 h 110"/>
                  <a:gd name="T2" fmla="*/ 18 w 18"/>
                  <a:gd name="T3" fmla="*/ 0 h 110"/>
                  <a:gd name="T4" fmla="*/ 18 w 18"/>
                  <a:gd name="T5" fmla="*/ 110 h 110"/>
                  <a:gd name="T6" fmla="*/ 0 w 18"/>
                  <a:gd name="T7" fmla="*/ 110 h 110"/>
                  <a:gd name="T8" fmla="*/ 0 w 18"/>
                  <a:gd name="T9" fmla="*/ 0 h 110"/>
                </a:gdLst>
                <a:ahLst/>
                <a:cxnLst>
                  <a:cxn ang="0">
                    <a:pos x="T0" y="T1"/>
                  </a:cxn>
                  <a:cxn ang="0">
                    <a:pos x="T2" y="T3"/>
                  </a:cxn>
                  <a:cxn ang="0">
                    <a:pos x="T4" y="T5"/>
                  </a:cxn>
                  <a:cxn ang="0">
                    <a:pos x="T6" y="T7"/>
                  </a:cxn>
                  <a:cxn ang="0">
                    <a:pos x="T8" y="T9"/>
                  </a:cxn>
                </a:cxnLst>
                <a:rect l="0" t="0" r="r" b="b"/>
                <a:pathLst>
                  <a:path w="18" h="110">
                    <a:moveTo>
                      <a:pt x="0" y="0"/>
                    </a:moveTo>
                    <a:cubicBezTo>
                      <a:pt x="7" y="0"/>
                      <a:pt x="12" y="0"/>
                      <a:pt x="18" y="0"/>
                    </a:cubicBezTo>
                    <a:cubicBezTo>
                      <a:pt x="18" y="37"/>
                      <a:pt x="18" y="73"/>
                      <a:pt x="18" y="110"/>
                    </a:cubicBezTo>
                    <a:cubicBezTo>
                      <a:pt x="12" y="110"/>
                      <a:pt x="6" y="110"/>
                      <a:pt x="0" y="110"/>
                    </a:cubicBezTo>
                    <a:cubicBezTo>
                      <a:pt x="0" y="73"/>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6" name="Freeform 84">
                <a:extLst>
                  <a:ext uri="{FF2B5EF4-FFF2-40B4-BE49-F238E27FC236}">
                    <a16:creationId xmlns:a16="http://schemas.microsoft.com/office/drawing/2014/main" id="{DC06B1EA-E221-1943-A609-A40B2523F753}"/>
                  </a:ext>
                </a:extLst>
              </p:cNvPr>
              <p:cNvSpPr>
                <a:spLocks/>
              </p:cNvSpPr>
              <p:nvPr/>
            </p:nvSpPr>
            <p:spPr bwMode="auto">
              <a:xfrm>
                <a:off x="6008400" y="3027344"/>
                <a:ext cx="9668" cy="56544"/>
              </a:xfrm>
              <a:custGeom>
                <a:avLst/>
                <a:gdLst>
                  <a:gd name="T0" fmla="*/ 0 w 20"/>
                  <a:gd name="T1" fmla="*/ 3 h 116"/>
                  <a:gd name="T2" fmla="*/ 20 w 20"/>
                  <a:gd name="T3" fmla="*/ 17 h 116"/>
                  <a:gd name="T4" fmla="*/ 20 w 20"/>
                  <a:gd name="T5" fmla="*/ 99 h 116"/>
                  <a:gd name="T6" fmla="*/ 0 w 20"/>
                  <a:gd name="T7" fmla="*/ 113 h 116"/>
                  <a:gd name="T8" fmla="*/ 0 w 20"/>
                  <a:gd name="T9" fmla="*/ 3 h 116"/>
                </a:gdLst>
                <a:ahLst/>
                <a:cxnLst>
                  <a:cxn ang="0">
                    <a:pos x="T0" y="T1"/>
                  </a:cxn>
                  <a:cxn ang="0">
                    <a:pos x="T2" y="T3"/>
                  </a:cxn>
                  <a:cxn ang="0">
                    <a:pos x="T4" y="T5"/>
                  </a:cxn>
                  <a:cxn ang="0">
                    <a:pos x="T6" y="T7"/>
                  </a:cxn>
                  <a:cxn ang="0">
                    <a:pos x="T8" y="T9"/>
                  </a:cxn>
                </a:cxnLst>
                <a:rect l="0" t="0" r="r" b="b"/>
                <a:pathLst>
                  <a:path w="20" h="116">
                    <a:moveTo>
                      <a:pt x="0" y="3"/>
                    </a:moveTo>
                    <a:cubicBezTo>
                      <a:pt x="14" y="0"/>
                      <a:pt x="20" y="2"/>
                      <a:pt x="20" y="17"/>
                    </a:cubicBezTo>
                    <a:cubicBezTo>
                      <a:pt x="19" y="44"/>
                      <a:pt x="19" y="71"/>
                      <a:pt x="20" y="99"/>
                    </a:cubicBezTo>
                    <a:cubicBezTo>
                      <a:pt x="20" y="113"/>
                      <a:pt x="14" y="116"/>
                      <a:pt x="0" y="113"/>
                    </a:cubicBezTo>
                    <a:cubicBezTo>
                      <a:pt x="0" y="77"/>
                      <a:pt x="0" y="41"/>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7" name="Freeform 85">
                <a:extLst>
                  <a:ext uri="{FF2B5EF4-FFF2-40B4-BE49-F238E27FC236}">
                    <a16:creationId xmlns:a16="http://schemas.microsoft.com/office/drawing/2014/main" id="{E0B01E5A-BA7C-8F4A-9610-F9B2A84C25C8}"/>
                  </a:ext>
                </a:extLst>
              </p:cNvPr>
              <p:cNvSpPr>
                <a:spLocks/>
              </p:cNvSpPr>
              <p:nvPr/>
            </p:nvSpPr>
            <p:spPr bwMode="auto">
              <a:xfrm>
                <a:off x="5987892" y="3028808"/>
                <a:ext cx="8789" cy="53615"/>
              </a:xfrm>
              <a:custGeom>
                <a:avLst/>
                <a:gdLst>
                  <a:gd name="T0" fmla="*/ 18 w 18"/>
                  <a:gd name="T1" fmla="*/ 110 h 110"/>
                  <a:gd name="T2" fmla="*/ 0 w 18"/>
                  <a:gd name="T3" fmla="*/ 110 h 110"/>
                  <a:gd name="T4" fmla="*/ 0 w 18"/>
                  <a:gd name="T5" fmla="*/ 0 h 110"/>
                  <a:gd name="T6" fmla="*/ 18 w 18"/>
                  <a:gd name="T7" fmla="*/ 0 h 110"/>
                  <a:gd name="T8" fmla="*/ 18 w 18"/>
                  <a:gd name="T9" fmla="*/ 110 h 110"/>
                </a:gdLst>
                <a:ahLst/>
                <a:cxnLst>
                  <a:cxn ang="0">
                    <a:pos x="T0" y="T1"/>
                  </a:cxn>
                  <a:cxn ang="0">
                    <a:pos x="T2" y="T3"/>
                  </a:cxn>
                  <a:cxn ang="0">
                    <a:pos x="T4" y="T5"/>
                  </a:cxn>
                  <a:cxn ang="0">
                    <a:pos x="T6" y="T7"/>
                  </a:cxn>
                  <a:cxn ang="0">
                    <a:pos x="T8" y="T9"/>
                  </a:cxn>
                </a:cxnLst>
                <a:rect l="0" t="0" r="r" b="b"/>
                <a:pathLst>
                  <a:path w="18" h="110">
                    <a:moveTo>
                      <a:pt x="18" y="110"/>
                    </a:moveTo>
                    <a:cubicBezTo>
                      <a:pt x="11" y="110"/>
                      <a:pt x="6" y="110"/>
                      <a:pt x="0" y="110"/>
                    </a:cubicBezTo>
                    <a:cubicBezTo>
                      <a:pt x="0" y="73"/>
                      <a:pt x="0" y="37"/>
                      <a:pt x="0" y="0"/>
                    </a:cubicBezTo>
                    <a:cubicBezTo>
                      <a:pt x="6" y="0"/>
                      <a:pt x="12" y="0"/>
                      <a:pt x="18" y="0"/>
                    </a:cubicBezTo>
                    <a:cubicBezTo>
                      <a:pt x="18" y="37"/>
                      <a:pt x="18" y="72"/>
                      <a:pt x="18" y="1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8" name="Freeform 86">
                <a:extLst>
                  <a:ext uri="{FF2B5EF4-FFF2-40B4-BE49-F238E27FC236}">
                    <a16:creationId xmlns:a16="http://schemas.microsoft.com/office/drawing/2014/main" id="{7A38109F-35DF-A34F-98EB-8647800624C3}"/>
                  </a:ext>
                </a:extLst>
              </p:cNvPr>
              <p:cNvSpPr>
                <a:spLocks/>
              </p:cNvSpPr>
              <p:nvPr/>
            </p:nvSpPr>
            <p:spPr bwMode="auto">
              <a:xfrm>
                <a:off x="5967970" y="3028515"/>
                <a:ext cx="8789" cy="53908"/>
              </a:xfrm>
              <a:custGeom>
                <a:avLst/>
                <a:gdLst>
                  <a:gd name="T0" fmla="*/ 18 w 18"/>
                  <a:gd name="T1" fmla="*/ 111 h 111"/>
                  <a:gd name="T2" fmla="*/ 0 w 18"/>
                  <a:gd name="T3" fmla="*/ 111 h 111"/>
                  <a:gd name="T4" fmla="*/ 0 w 18"/>
                  <a:gd name="T5" fmla="*/ 1 h 111"/>
                  <a:gd name="T6" fmla="*/ 18 w 18"/>
                  <a:gd name="T7" fmla="*/ 0 h 111"/>
                  <a:gd name="T8" fmla="*/ 18 w 18"/>
                  <a:gd name="T9" fmla="*/ 111 h 111"/>
                </a:gdLst>
                <a:ahLst/>
                <a:cxnLst>
                  <a:cxn ang="0">
                    <a:pos x="T0" y="T1"/>
                  </a:cxn>
                  <a:cxn ang="0">
                    <a:pos x="T2" y="T3"/>
                  </a:cxn>
                  <a:cxn ang="0">
                    <a:pos x="T4" y="T5"/>
                  </a:cxn>
                  <a:cxn ang="0">
                    <a:pos x="T6" y="T7"/>
                  </a:cxn>
                  <a:cxn ang="0">
                    <a:pos x="T8" y="T9"/>
                  </a:cxn>
                </a:cxnLst>
                <a:rect l="0" t="0" r="r" b="b"/>
                <a:pathLst>
                  <a:path w="18" h="111">
                    <a:moveTo>
                      <a:pt x="18" y="111"/>
                    </a:moveTo>
                    <a:cubicBezTo>
                      <a:pt x="12" y="111"/>
                      <a:pt x="6" y="111"/>
                      <a:pt x="0" y="111"/>
                    </a:cubicBezTo>
                    <a:cubicBezTo>
                      <a:pt x="0" y="74"/>
                      <a:pt x="0" y="39"/>
                      <a:pt x="0" y="1"/>
                    </a:cubicBezTo>
                    <a:cubicBezTo>
                      <a:pt x="5" y="1"/>
                      <a:pt x="11" y="0"/>
                      <a:pt x="18" y="0"/>
                    </a:cubicBezTo>
                    <a:cubicBezTo>
                      <a:pt x="18" y="37"/>
                      <a:pt x="18" y="72"/>
                      <a:pt x="18"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9" name="Freeform 87">
                <a:extLst>
                  <a:ext uri="{FF2B5EF4-FFF2-40B4-BE49-F238E27FC236}">
                    <a16:creationId xmlns:a16="http://schemas.microsoft.com/office/drawing/2014/main" id="{42412669-C975-FD4C-BA93-60D57A587BD6}"/>
                  </a:ext>
                </a:extLst>
              </p:cNvPr>
              <p:cNvSpPr>
                <a:spLocks/>
              </p:cNvSpPr>
              <p:nvPr/>
            </p:nvSpPr>
            <p:spPr bwMode="auto">
              <a:xfrm>
                <a:off x="5926953" y="3028808"/>
                <a:ext cx="8789" cy="53322"/>
              </a:xfrm>
              <a:custGeom>
                <a:avLst/>
                <a:gdLst>
                  <a:gd name="T0" fmla="*/ 0 w 18"/>
                  <a:gd name="T1" fmla="*/ 0 h 109"/>
                  <a:gd name="T2" fmla="*/ 18 w 18"/>
                  <a:gd name="T3" fmla="*/ 0 h 109"/>
                  <a:gd name="T4" fmla="*/ 18 w 18"/>
                  <a:gd name="T5" fmla="*/ 109 h 109"/>
                  <a:gd name="T6" fmla="*/ 0 w 18"/>
                  <a:gd name="T7" fmla="*/ 109 h 109"/>
                  <a:gd name="T8" fmla="*/ 0 w 18"/>
                  <a:gd name="T9" fmla="*/ 0 h 109"/>
                </a:gdLst>
                <a:ahLst/>
                <a:cxnLst>
                  <a:cxn ang="0">
                    <a:pos x="T0" y="T1"/>
                  </a:cxn>
                  <a:cxn ang="0">
                    <a:pos x="T2" y="T3"/>
                  </a:cxn>
                  <a:cxn ang="0">
                    <a:pos x="T4" y="T5"/>
                  </a:cxn>
                  <a:cxn ang="0">
                    <a:pos x="T6" y="T7"/>
                  </a:cxn>
                  <a:cxn ang="0">
                    <a:pos x="T8" y="T9"/>
                  </a:cxn>
                </a:cxnLst>
                <a:rect l="0" t="0" r="r" b="b"/>
                <a:pathLst>
                  <a:path w="18" h="109">
                    <a:moveTo>
                      <a:pt x="0" y="0"/>
                    </a:moveTo>
                    <a:cubicBezTo>
                      <a:pt x="6" y="0"/>
                      <a:pt x="11" y="0"/>
                      <a:pt x="18" y="0"/>
                    </a:cubicBezTo>
                    <a:cubicBezTo>
                      <a:pt x="18" y="36"/>
                      <a:pt x="18" y="72"/>
                      <a:pt x="18" y="109"/>
                    </a:cubicBezTo>
                    <a:cubicBezTo>
                      <a:pt x="12" y="109"/>
                      <a:pt x="6" y="109"/>
                      <a:pt x="0" y="109"/>
                    </a:cubicBezTo>
                    <a:cubicBezTo>
                      <a:pt x="0" y="74"/>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0" name="Freeform 88">
                <a:extLst>
                  <a:ext uri="{FF2B5EF4-FFF2-40B4-BE49-F238E27FC236}">
                    <a16:creationId xmlns:a16="http://schemas.microsoft.com/office/drawing/2014/main" id="{3C74E155-AC34-5D42-AD93-9214CEED4F31}"/>
                  </a:ext>
                </a:extLst>
              </p:cNvPr>
              <p:cNvSpPr>
                <a:spLocks/>
              </p:cNvSpPr>
              <p:nvPr/>
            </p:nvSpPr>
            <p:spPr bwMode="auto">
              <a:xfrm>
                <a:off x="6170416" y="3028808"/>
                <a:ext cx="8789" cy="53615"/>
              </a:xfrm>
              <a:custGeom>
                <a:avLst/>
                <a:gdLst>
                  <a:gd name="T0" fmla="*/ 0 w 18"/>
                  <a:gd name="T1" fmla="*/ 0 h 110"/>
                  <a:gd name="T2" fmla="*/ 18 w 18"/>
                  <a:gd name="T3" fmla="*/ 0 h 110"/>
                  <a:gd name="T4" fmla="*/ 18 w 18"/>
                  <a:gd name="T5" fmla="*/ 110 h 110"/>
                  <a:gd name="T6" fmla="*/ 0 w 18"/>
                  <a:gd name="T7" fmla="*/ 110 h 110"/>
                  <a:gd name="T8" fmla="*/ 0 w 18"/>
                  <a:gd name="T9" fmla="*/ 0 h 110"/>
                </a:gdLst>
                <a:ahLst/>
                <a:cxnLst>
                  <a:cxn ang="0">
                    <a:pos x="T0" y="T1"/>
                  </a:cxn>
                  <a:cxn ang="0">
                    <a:pos x="T2" y="T3"/>
                  </a:cxn>
                  <a:cxn ang="0">
                    <a:pos x="T4" y="T5"/>
                  </a:cxn>
                  <a:cxn ang="0">
                    <a:pos x="T6" y="T7"/>
                  </a:cxn>
                  <a:cxn ang="0">
                    <a:pos x="T8" y="T9"/>
                  </a:cxn>
                </a:cxnLst>
                <a:rect l="0" t="0" r="r" b="b"/>
                <a:pathLst>
                  <a:path w="18" h="110">
                    <a:moveTo>
                      <a:pt x="0" y="0"/>
                    </a:moveTo>
                    <a:cubicBezTo>
                      <a:pt x="7" y="0"/>
                      <a:pt x="12" y="0"/>
                      <a:pt x="18" y="0"/>
                    </a:cubicBezTo>
                    <a:cubicBezTo>
                      <a:pt x="18" y="36"/>
                      <a:pt x="18" y="72"/>
                      <a:pt x="18" y="110"/>
                    </a:cubicBezTo>
                    <a:cubicBezTo>
                      <a:pt x="13" y="110"/>
                      <a:pt x="7" y="110"/>
                      <a:pt x="0" y="110"/>
                    </a:cubicBezTo>
                    <a:cubicBezTo>
                      <a:pt x="0" y="73"/>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1" name="Freeform 89">
                <a:extLst>
                  <a:ext uri="{FF2B5EF4-FFF2-40B4-BE49-F238E27FC236}">
                    <a16:creationId xmlns:a16="http://schemas.microsoft.com/office/drawing/2014/main" id="{3E672956-F521-CB4A-B662-327BD28780F1}"/>
                  </a:ext>
                </a:extLst>
              </p:cNvPr>
              <p:cNvSpPr>
                <a:spLocks/>
              </p:cNvSpPr>
              <p:nvPr/>
            </p:nvSpPr>
            <p:spPr bwMode="auto">
              <a:xfrm>
                <a:off x="6271785" y="3028515"/>
                <a:ext cx="9375" cy="53908"/>
              </a:xfrm>
              <a:custGeom>
                <a:avLst/>
                <a:gdLst>
                  <a:gd name="T0" fmla="*/ 19 w 19"/>
                  <a:gd name="T1" fmla="*/ 111 h 111"/>
                  <a:gd name="T2" fmla="*/ 0 w 19"/>
                  <a:gd name="T3" fmla="*/ 111 h 111"/>
                  <a:gd name="T4" fmla="*/ 0 w 19"/>
                  <a:gd name="T5" fmla="*/ 1 h 111"/>
                  <a:gd name="T6" fmla="*/ 19 w 19"/>
                  <a:gd name="T7" fmla="*/ 0 h 111"/>
                  <a:gd name="T8" fmla="*/ 19 w 19"/>
                  <a:gd name="T9" fmla="*/ 111 h 111"/>
                </a:gdLst>
                <a:ahLst/>
                <a:cxnLst>
                  <a:cxn ang="0">
                    <a:pos x="T0" y="T1"/>
                  </a:cxn>
                  <a:cxn ang="0">
                    <a:pos x="T2" y="T3"/>
                  </a:cxn>
                  <a:cxn ang="0">
                    <a:pos x="T4" y="T5"/>
                  </a:cxn>
                  <a:cxn ang="0">
                    <a:pos x="T6" y="T7"/>
                  </a:cxn>
                  <a:cxn ang="0">
                    <a:pos x="T8" y="T9"/>
                  </a:cxn>
                </a:cxnLst>
                <a:rect l="0" t="0" r="r" b="b"/>
                <a:pathLst>
                  <a:path w="19" h="111">
                    <a:moveTo>
                      <a:pt x="19" y="111"/>
                    </a:moveTo>
                    <a:cubicBezTo>
                      <a:pt x="12" y="111"/>
                      <a:pt x="7" y="111"/>
                      <a:pt x="0" y="111"/>
                    </a:cubicBezTo>
                    <a:cubicBezTo>
                      <a:pt x="0" y="74"/>
                      <a:pt x="0" y="38"/>
                      <a:pt x="0" y="1"/>
                    </a:cubicBezTo>
                    <a:cubicBezTo>
                      <a:pt x="7" y="1"/>
                      <a:pt x="12" y="1"/>
                      <a:pt x="19" y="0"/>
                    </a:cubicBezTo>
                    <a:cubicBezTo>
                      <a:pt x="19" y="38"/>
                      <a:pt x="19" y="74"/>
                      <a:pt x="19"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矩形 37">
            <a:extLst>
              <a:ext uri="{FF2B5EF4-FFF2-40B4-BE49-F238E27FC236}">
                <a16:creationId xmlns:a16="http://schemas.microsoft.com/office/drawing/2014/main" id="{F493E34E-9E78-C94D-9C1E-0AD16EB1D936}"/>
              </a:ext>
            </a:extLst>
          </p:cNvPr>
          <p:cNvSpPr/>
          <p:nvPr/>
        </p:nvSpPr>
        <p:spPr>
          <a:xfrm>
            <a:off x="0" y="-27940"/>
            <a:ext cx="1814830" cy="6885940"/>
          </a:xfrm>
          <a:prstGeom prst="rect">
            <a:avLst/>
          </a:prstGeom>
          <a:solidFill>
            <a:srgbClr val="1B51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7" name="矩形 36">
            <a:extLst>
              <a:ext uri="{FF2B5EF4-FFF2-40B4-BE49-F238E27FC236}">
                <a16:creationId xmlns:a16="http://schemas.microsoft.com/office/drawing/2014/main" id="{8E7EE05C-5A00-284A-A584-AD34FBDDC4CA}"/>
              </a:ext>
            </a:extLst>
          </p:cNvPr>
          <p:cNvSpPr/>
          <p:nvPr/>
        </p:nvSpPr>
        <p:spPr>
          <a:xfrm>
            <a:off x="2846943" y="571152"/>
            <a:ext cx="115099" cy="228898"/>
          </a:xfrm>
          <a:prstGeom prst="rect">
            <a:avLst/>
          </a:prstGeom>
        </p:spPr>
        <p:txBody>
          <a:bodyPr wrap="none">
            <a:spAutoFit/>
          </a:bodyPr>
          <a:lstStyle/>
          <a:p>
            <a:endParaRPr lang="zh-CN" altLang="en-US" sz="1200" dirty="0">
              <a:solidFill>
                <a:schemeClr val="bg1">
                  <a:lumMod val="65000"/>
                </a:schemeClr>
              </a:solidFill>
              <a:latin typeface="思源黑体 CN Medium" panose="020B0600000000000000" charset="-122"/>
              <a:ea typeface="思源黑体 CN Medium" panose="020B0600000000000000" charset="-122"/>
            </a:endParaRPr>
          </a:p>
        </p:txBody>
      </p:sp>
      <p:sp>
        <p:nvSpPr>
          <p:cNvPr id="40" name="矩形 39">
            <a:extLst>
              <a:ext uri="{FF2B5EF4-FFF2-40B4-BE49-F238E27FC236}">
                <a16:creationId xmlns:a16="http://schemas.microsoft.com/office/drawing/2014/main" id="{9AE99A2A-82A6-7A43-A1D0-0AD405055D95}"/>
              </a:ext>
            </a:extLst>
          </p:cNvPr>
          <p:cNvSpPr/>
          <p:nvPr/>
        </p:nvSpPr>
        <p:spPr>
          <a:xfrm>
            <a:off x="-4271" y="1988669"/>
            <a:ext cx="1814830" cy="894229"/>
          </a:xfrm>
          <a:prstGeom prst="rect">
            <a:avLst/>
          </a:prstGeom>
          <a:solidFill>
            <a:srgbClr val="1B5187"/>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1"/>
                </a:solidFill>
              </a:rPr>
              <a:t>研究背景与意义</a:t>
            </a:r>
          </a:p>
        </p:txBody>
      </p:sp>
      <p:sp>
        <p:nvSpPr>
          <p:cNvPr id="47" name="矩形 46">
            <a:extLst>
              <a:ext uri="{FF2B5EF4-FFF2-40B4-BE49-F238E27FC236}">
                <a16:creationId xmlns:a16="http://schemas.microsoft.com/office/drawing/2014/main" id="{61390A2D-6723-4847-A3B1-E9BFCF1998FE}"/>
              </a:ext>
            </a:extLst>
          </p:cNvPr>
          <p:cNvSpPr/>
          <p:nvPr/>
        </p:nvSpPr>
        <p:spPr>
          <a:xfrm>
            <a:off x="0" y="2891241"/>
            <a:ext cx="1814830" cy="894229"/>
          </a:xfrm>
          <a:prstGeom prst="rect">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1B5187"/>
                </a:solidFill>
              </a:rPr>
              <a:t>研究内容与过程</a:t>
            </a:r>
          </a:p>
        </p:txBody>
      </p:sp>
      <p:sp>
        <p:nvSpPr>
          <p:cNvPr id="48" name="矩形 47">
            <a:extLst>
              <a:ext uri="{FF2B5EF4-FFF2-40B4-BE49-F238E27FC236}">
                <a16:creationId xmlns:a16="http://schemas.microsoft.com/office/drawing/2014/main" id="{7436FCE2-52DB-2D45-A2FA-B39685AB6953}"/>
              </a:ext>
            </a:extLst>
          </p:cNvPr>
          <p:cNvSpPr/>
          <p:nvPr/>
        </p:nvSpPr>
        <p:spPr>
          <a:xfrm>
            <a:off x="0" y="3793813"/>
            <a:ext cx="1814830" cy="894229"/>
          </a:xfrm>
          <a:prstGeom prst="rect">
            <a:avLst/>
          </a:prstGeom>
          <a:solidFill>
            <a:srgbClr val="1B5187"/>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1"/>
                </a:solidFill>
              </a:rPr>
              <a:t>总结与未来展望</a:t>
            </a:r>
          </a:p>
        </p:txBody>
      </p:sp>
      <p:sp>
        <p:nvSpPr>
          <p:cNvPr id="49" name="矩形 48">
            <a:extLst>
              <a:ext uri="{FF2B5EF4-FFF2-40B4-BE49-F238E27FC236}">
                <a16:creationId xmlns:a16="http://schemas.microsoft.com/office/drawing/2014/main" id="{9D3719F4-A0EF-FB46-870D-025192FB2EA2}"/>
              </a:ext>
            </a:extLst>
          </p:cNvPr>
          <p:cNvSpPr/>
          <p:nvPr/>
        </p:nvSpPr>
        <p:spPr>
          <a:xfrm>
            <a:off x="0" y="4696385"/>
            <a:ext cx="1814830" cy="894229"/>
          </a:xfrm>
          <a:prstGeom prst="rect">
            <a:avLst/>
          </a:prstGeom>
          <a:solidFill>
            <a:srgbClr val="1B5187"/>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1"/>
                </a:solidFill>
              </a:rPr>
              <a:t>重要参考文献</a:t>
            </a:r>
          </a:p>
        </p:txBody>
      </p:sp>
      <p:grpSp>
        <p:nvGrpSpPr>
          <p:cNvPr id="53" name="组合 52">
            <a:extLst>
              <a:ext uri="{FF2B5EF4-FFF2-40B4-BE49-F238E27FC236}">
                <a16:creationId xmlns:a16="http://schemas.microsoft.com/office/drawing/2014/main" id="{3280788C-66F0-B140-9839-DC8E14E95AFB}"/>
              </a:ext>
            </a:extLst>
          </p:cNvPr>
          <p:cNvGrpSpPr/>
          <p:nvPr/>
        </p:nvGrpSpPr>
        <p:grpSpPr>
          <a:xfrm>
            <a:off x="1956001" y="136110"/>
            <a:ext cx="6095459" cy="902970"/>
            <a:chOff x="550" y="967"/>
            <a:chExt cx="10154" cy="1422"/>
          </a:xfrm>
        </p:grpSpPr>
        <p:grpSp>
          <p:nvGrpSpPr>
            <p:cNvPr id="54" name="组合 53">
              <a:extLst>
                <a:ext uri="{FF2B5EF4-FFF2-40B4-BE49-F238E27FC236}">
                  <a16:creationId xmlns:a16="http://schemas.microsoft.com/office/drawing/2014/main" id="{B3F4C418-733F-344E-A433-8CE6296285F2}"/>
                </a:ext>
              </a:extLst>
            </p:cNvPr>
            <p:cNvGrpSpPr/>
            <p:nvPr/>
          </p:nvGrpSpPr>
          <p:grpSpPr>
            <a:xfrm>
              <a:off x="550" y="967"/>
              <a:ext cx="10154" cy="1422"/>
              <a:chOff x="6796" y="3122"/>
              <a:chExt cx="10154" cy="1422"/>
            </a:xfrm>
          </p:grpSpPr>
          <p:grpSp>
            <p:nvGrpSpPr>
              <p:cNvPr id="56" name="组合 55">
                <a:extLst>
                  <a:ext uri="{FF2B5EF4-FFF2-40B4-BE49-F238E27FC236}">
                    <a16:creationId xmlns:a16="http://schemas.microsoft.com/office/drawing/2014/main" id="{086A84DE-6070-F646-BF84-63284571840F}"/>
                  </a:ext>
                </a:extLst>
              </p:cNvPr>
              <p:cNvGrpSpPr/>
              <p:nvPr/>
            </p:nvGrpSpPr>
            <p:grpSpPr>
              <a:xfrm>
                <a:off x="6796" y="3122"/>
                <a:ext cx="10154" cy="1422"/>
                <a:chOff x="6796" y="3122"/>
                <a:chExt cx="10154" cy="1422"/>
              </a:xfrm>
            </p:grpSpPr>
            <p:grpSp>
              <p:nvGrpSpPr>
                <p:cNvPr id="58" name="组合 57">
                  <a:extLst>
                    <a:ext uri="{FF2B5EF4-FFF2-40B4-BE49-F238E27FC236}">
                      <a16:creationId xmlns:a16="http://schemas.microsoft.com/office/drawing/2014/main" id="{B4B8D9A4-13F9-D14A-B497-09F66890D7E9}"/>
                    </a:ext>
                  </a:extLst>
                </p:cNvPr>
                <p:cNvGrpSpPr/>
                <p:nvPr/>
              </p:nvGrpSpPr>
              <p:grpSpPr>
                <a:xfrm>
                  <a:off x="7653" y="3235"/>
                  <a:ext cx="9297" cy="1309"/>
                  <a:chOff x="9499" y="1839"/>
                  <a:chExt cx="9297" cy="1309"/>
                </a:xfrm>
              </p:grpSpPr>
              <p:sp>
                <p:nvSpPr>
                  <p:cNvPr id="60" name="文本框 59">
                    <a:extLst>
                      <a:ext uri="{FF2B5EF4-FFF2-40B4-BE49-F238E27FC236}">
                        <a16:creationId xmlns:a16="http://schemas.microsoft.com/office/drawing/2014/main" id="{371AC7F2-5AE2-9C4B-A57F-E893C08E01FF}"/>
                      </a:ext>
                    </a:extLst>
                  </p:cNvPr>
                  <p:cNvSpPr txBox="1"/>
                  <p:nvPr/>
                </p:nvSpPr>
                <p:spPr>
                  <a:xfrm>
                    <a:off x="9499" y="1839"/>
                    <a:ext cx="9297" cy="1309"/>
                  </a:xfrm>
                  <a:prstGeom prst="rect">
                    <a:avLst/>
                  </a:prstGeom>
                  <a:noFill/>
                </p:spPr>
                <p:txBody>
                  <a:bodyPr wrap="square" rtlCol="0">
                    <a:spAutoFit/>
                  </a:bodyPr>
                  <a:lstStyle/>
                  <a:p>
                    <a:r>
                      <a:rPr lang="zh-CN" altLang="en-US" sz="2400" dirty="0">
                        <a:solidFill>
                          <a:srgbClr val="000000"/>
                        </a:solidFill>
                        <a:latin typeface="思源黑体 CN Medium" panose="020B0600000000000000" charset="-122"/>
                        <a:ea typeface="思源黑体 CN Medium" panose="020B0600000000000000" charset="-122"/>
                      </a:rPr>
                      <a:t>实验结果</a:t>
                    </a:r>
                    <a:r>
                      <a:rPr lang="en-US" altLang="zh-CN" sz="2400" dirty="0">
                        <a:solidFill>
                          <a:srgbClr val="000000"/>
                        </a:solidFill>
                        <a:latin typeface="思源黑体 CN Medium" panose="020B0600000000000000" charset="-122"/>
                        <a:ea typeface="思源黑体 CN Medium" panose="020B0600000000000000" charset="-122"/>
                      </a:rPr>
                      <a:t>-Search</a:t>
                    </a:r>
                    <a:r>
                      <a:rPr lang="zh-CN" altLang="en-US" sz="2400" dirty="0">
                        <a:solidFill>
                          <a:srgbClr val="000000"/>
                        </a:solidFill>
                        <a:latin typeface="思源黑体 CN Medium" panose="020B0600000000000000" charset="-122"/>
                        <a:ea typeface="思源黑体 CN Medium" panose="020B0600000000000000" charset="-122"/>
                      </a:rPr>
                      <a:t>性能制约因素</a:t>
                    </a:r>
                  </a:p>
                  <a:p>
                    <a:endParaRPr lang="zh-CN" altLang="en-US" sz="2400" dirty="0">
                      <a:solidFill>
                        <a:srgbClr val="000000"/>
                      </a:solidFill>
                      <a:latin typeface="思源黑体 CN Medium" panose="020B0600000000000000" charset="-122"/>
                      <a:ea typeface="思源黑体 CN Medium" panose="020B0600000000000000" charset="-122"/>
                    </a:endParaRPr>
                  </a:p>
                </p:txBody>
              </p:sp>
              <p:sp>
                <p:nvSpPr>
                  <p:cNvPr id="61" name="矩形 60">
                    <a:extLst>
                      <a:ext uri="{FF2B5EF4-FFF2-40B4-BE49-F238E27FC236}">
                        <a16:creationId xmlns:a16="http://schemas.microsoft.com/office/drawing/2014/main" id="{D0A47408-5EBC-B64C-AA84-9959B96220FC}"/>
                      </a:ext>
                    </a:extLst>
                  </p:cNvPr>
                  <p:cNvSpPr/>
                  <p:nvPr/>
                </p:nvSpPr>
                <p:spPr>
                  <a:xfrm>
                    <a:off x="10150" y="2450"/>
                    <a:ext cx="291" cy="436"/>
                  </a:xfrm>
                  <a:prstGeom prst="rect">
                    <a:avLst/>
                  </a:prstGeom>
                </p:spPr>
                <p:txBody>
                  <a:bodyPr wrap="none">
                    <a:spAutoFit/>
                  </a:bodyPr>
                  <a:lstStyle/>
                  <a:p>
                    <a:endParaRPr lang="zh-CN" altLang="en-US" sz="1200" dirty="0">
                      <a:solidFill>
                        <a:schemeClr val="bg1">
                          <a:lumMod val="65000"/>
                        </a:schemeClr>
                      </a:solidFill>
                      <a:latin typeface="思源黑体 CN Medium" panose="020B0600000000000000" charset="-122"/>
                      <a:ea typeface="思源黑体 CN Medium" panose="020B0600000000000000" charset="-122"/>
                    </a:endParaRPr>
                  </a:p>
                </p:txBody>
              </p:sp>
            </p:grpSp>
            <p:sp>
              <p:nvSpPr>
                <p:cNvPr id="59" name="PA-圆角矩形 5">
                  <a:extLst>
                    <a:ext uri="{FF2B5EF4-FFF2-40B4-BE49-F238E27FC236}">
                      <a16:creationId xmlns:a16="http://schemas.microsoft.com/office/drawing/2014/main" id="{3AFD8720-8ECE-6048-93EA-46D4B45EAE45}"/>
                    </a:ext>
                  </a:extLst>
                </p:cNvPr>
                <p:cNvSpPr/>
                <p:nvPr>
                  <p:custDataLst>
                    <p:tags r:id="rId1"/>
                  </p:custDataLst>
                </p:nvPr>
              </p:nvSpPr>
              <p:spPr>
                <a:xfrm>
                  <a:off x="6796" y="3122"/>
                  <a:ext cx="857" cy="1129"/>
                </a:xfrm>
                <a:prstGeom prst="roundRect">
                  <a:avLst>
                    <a:gd name="adj" fmla="val 0"/>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rgbClr val="000000"/>
                    </a:solidFill>
                    <a:latin typeface="思源黑体 CN Medium" panose="020B0600000000000000" charset="-122"/>
                    <a:ea typeface="思源黑体 CN Medium" panose="020B0600000000000000" charset="-122"/>
                  </a:endParaRPr>
                </a:p>
              </p:txBody>
            </p:sp>
          </p:grpSp>
          <p:sp>
            <p:nvSpPr>
              <p:cNvPr id="57" name="矩形 56">
                <a:extLst>
                  <a:ext uri="{FF2B5EF4-FFF2-40B4-BE49-F238E27FC236}">
                    <a16:creationId xmlns:a16="http://schemas.microsoft.com/office/drawing/2014/main" id="{18A2AF7B-1841-AA47-B072-82E536AADC66}"/>
                  </a:ext>
                </a:extLst>
              </p:cNvPr>
              <p:cNvSpPr/>
              <p:nvPr/>
            </p:nvSpPr>
            <p:spPr>
              <a:xfrm>
                <a:off x="6980" y="3252"/>
                <a:ext cx="911" cy="727"/>
              </a:xfrm>
              <a:prstGeom prst="rect">
                <a:avLst/>
              </a:prstGeom>
            </p:spPr>
            <p:txBody>
              <a:bodyPr wrap="none">
                <a:spAutoFit/>
              </a:bodyPr>
              <a:lstStyle/>
              <a:p>
                <a:r>
                  <a:rPr lang="en-US" altLang="zh-CN" sz="2400" dirty="0">
                    <a:latin typeface="+mj-ea"/>
                    <a:ea typeface="+mj-ea"/>
                  </a:rPr>
                  <a:t>08</a:t>
                </a:r>
                <a:endParaRPr lang="en-US" sz="2400" dirty="0">
                  <a:latin typeface="+mj-ea"/>
                  <a:ea typeface="+mj-ea"/>
                </a:endParaRPr>
              </a:p>
            </p:txBody>
          </p:sp>
        </p:grpSp>
        <p:sp>
          <p:nvSpPr>
            <p:cNvPr id="55" name="矩形 54">
              <a:extLst>
                <a:ext uri="{FF2B5EF4-FFF2-40B4-BE49-F238E27FC236}">
                  <a16:creationId xmlns:a16="http://schemas.microsoft.com/office/drawing/2014/main" id="{CC1C0737-B689-A947-8B2D-15F3B8BED734}"/>
                </a:ext>
              </a:extLst>
            </p:cNvPr>
            <p:cNvSpPr/>
            <p:nvPr/>
          </p:nvSpPr>
          <p:spPr>
            <a:xfrm>
              <a:off x="612" y="1111"/>
              <a:ext cx="122" cy="594"/>
            </a:xfrm>
            <a:prstGeom prst="rect">
              <a:avLst/>
            </a:prstGeom>
            <a:solidFill>
              <a:srgbClr val="000000"/>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cxnSp>
        <p:nvCxnSpPr>
          <p:cNvPr id="14" name="直线连接符 13">
            <a:extLst>
              <a:ext uri="{FF2B5EF4-FFF2-40B4-BE49-F238E27FC236}">
                <a16:creationId xmlns:a16="http://schemas.microsoft.com/office/drawing/2014/main" id="{39916F18-BA74-D744-86F7-D2F64694FD46}"/>
              </a:ext>
            </a:extLst>
          </p:cNvPr>
          <p:cNvCxnSpPr>
            <a:cxnSpLocks/>
          </p:cNvCxnSpPr>
          <p:nvPr/>
        </p:nvCxnSpPr>
        <p:spPr>
          <a:xfrm>
            <a:off x="2577705" y="652829"/>
            <a:ext cx="410810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24" name="图片 23">
            <a:extLst>
              <a:ext uri="{FF2B5EF4-FFF2-40B4-BE49-F238E27FC236}">
                <a16:creationId xmlns:a16="http://schemas.microsoft.com/office/drawing/2014/main" id="{2537D482-66CE-F64C-A70C-761B7076DDB1}"/>
              </a:ext>
            </a:extLst>
          </p:cNvPr>
          <p:cNvPicPr/>
          <p:nvPr/>
        </p:nvPicPr>
        <p:blipFill>
          <a:blip r:embed="rId4"/>
          <a:stretch>
            <a:fillRect/>
          </a:stretch>
        </p:blipFill>
        <p:spPr>
          <a:xfrm>
            <a:off x="1918676" y="881727"/>
            <a:ext cx="4963557" cy="4117784"/>
          </a:xfrm>
          <a:prstGeom prst="rect">
            <a:avLst/>
          </a:prstGeom>
        </p:spPr>
      </p:pic>
      <p:pic>
        <p:nvPicPr>
          <p:cNvPr id="25" name="图片 24">
            <a:extLst>
              <a:ext uri="{FF2B5EF4-FFF2-40B4-BE49-F238E27FC236}">
                <a16:creationId xmlns:a16="http://schemas.microsoft.com/office/drawing/2014/main" id="{BC5D506A-CB9E-B243-BEEA-7CECF02E79BC}"/>
              </a:ext>
            </a:extLst>
          </p:cNvPr>
          <p:cNvPicPr/>
          <p:nvPr/>
        </p:nvPicPr>
        <p:blipFill>
          <a:blip r:embed="rId5"/>
          <a:stretch>
            <a:fillRect/>
          </a:stretch>
        </p:blipFill>
        <p:spPr>
          <a:xfrm>
            <a:off x="6950695" y="938346"/>
            <a:ext cx="5102431" cy="4038294"/>
          </a:xfrm>
          <a:prstGeom prst="rect">
            <a:avLst/>
          </a:prstGeom>
        </p:spPr>
      </p:pic>
      <p:sp>
        <p:nvSpPr>
          <p:cNvPr id="26" name="文本框 25">
            <a:extLst>
              <a:ext uri="{FF2B5EF4-FFF2-40B4-BE49-F238E27FC236}">
                <a16:creationId xmlns:a16="http://schemas.microsoft.com/office/drawing/2014/main" id="{BF135126-3D6A-B846-B8BA-591D13395F7E}"/>
              </a:ext>
            </a:extLst>
          </p:cNvPr>
          <p:cNvSpPr txBox="1"/>
          <p:nvPr/>
        </p:nvSpPr>
        <p:spPr>
          <a:xfrm>
            <a:off x="3279739" y="4958833"/>
            <a:ext cx="3132935" cy="369332"/>
          </a:xfrm>
          <a:prstGeom prst="rect">
            <a:avLst/>
          </a:prstGeom>
          <a:noFill/>
        </p:spPr>
        <p:txBody>
          <a:bodyPr wrap="square" rtlCol="0">
            <a:spAutoFit/>
          </a:bodyPr>
          <a:lstStyle/>
          <a:p>
            <a:r>
              <a:rPr kumimoji="1" lang="en-US" altLang="zh-CN" dirty="0"/>
              <a:t>(a)</a:t>
            </a:r>
            <a:r>
              <a:rPr kumimoji="1" lang="zh-CN" altLang="en-US" dirty="0"/>
              <a:t> </a:t>
            </a:r>
            <a:r>
              <a:rPr kumimoji="1" lang="en-US" altLang="zh-CN" dirty="0"/>
              <a:t>Search-</a:t>
            </a:r>
            <a:r>
              <a:rPr kumimoji="1" lang="zh-CN" altLang="en-US" dirty="0"/>
              <a:t>查询规模</a:t>
            </a:r>
          </a:p>
        </p:txBody>
      </p:sp>
      <p:sp>
        <p:nvSpPr>
          <p:cNvPr id="29" name="文本框 28">
            <a:extLst>
              <a:ext uri="{FF2B5EF4-FFF2-40B4-BE49-F238E27FC236}">
                <a16:creationId xmlns:a16="http://schemas.microsoft.com/office/drawing/2014/main" id="{9331BF3A-FE49-0C44-B066-9D86362B1EEB}"/>
              </a:ext>
            </a:extLst>
          </p:cNvPr>
          <p:cNvSpPr txBox="1"/>
          <p:nvPr/>
        </p:nvSpPr>
        <p:spPr>
          <a:xfrm>
            <a:off x="8692908" y="5001874"/>
            <a:ext cx="3132935" cy="369332"/>
          </a:xfrm>
          <a:prstGeom prst="rect">
            <a:avLst/>
          </a:prstGeom>
          <a:noFill/>
        </p:spPr>
        <p:txBody>
          <a:bodyPr wrap="square" rtlCol="0">
            <a:spAutoFit/>
          </a:bodyPr>
          <a:lstStyle/>
          <a:p>
            <a:r>
              <a:rPr kumimoji="1" lang="en-US" altLang="zh-CN" dirty="0"/>
              <a:t>(b)</a:t>
            </a:r>
            <a:r>
              <a:rPr kumimoji="1" lang="zh-CN" altLang="en-US" dirty="0"/>
              <a:t> </a:t>
            </a:r>
            <a:r>
              <a:rPr kumimoji="1" lang="en-US" altLang="zh-CN" dirty="0"/>
              <a:t>Search-</a:t>
            </a:r>
            <a:r>
              <a:rPr kumimoji="1" lang="zh-CN" altLang="en-US" dirty="0"/>
              <a:t>数据库规模</a:t>
            </a:r>
          </a:p>
        </p:txBody>
      </p:sp>
      <p:sp>
        <p:nvSpPr>
          <p:cNvPr id="31" name="文本框 30">
            <a:extLst>
              <a:ext uri="{FF2B5EF4-FFF2-40B4-BE49-F238E27FC236}">
                <a16:creationId xmlns:a16="http://schemas.microsoft.com/office/drawing/2014/main" id="{955C06C2-B66F-814F-9F55-6327C6551113}"/>
              </a:ext>
            </a:extLst>
          </p:cNvPr>
          <p:cNvSpPr txBox="1"/>
          <p:nvPr/>
        </p:nvSpPr>
        <p:spPr>
          <a:xfrm>
            <a:off x="4846206" y="5493031"/>
            <a:ext cx="5020026" cy="96648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kumimoji="1" lang="en-US" altLang="zh-CN" sz="2000" dirty="0"/>
              <a:t>Search</a:t>
            </a:r>
            <a:r>
              <a:rPr kumimoji="1" lang="zh-CN" altLang="en-US" sz="2000" dirty="0"/>
              <a:t>运行时间同查询规模成正比</a:t>
            </a:r>
            <a:endParaRPr kumimoji="1" lang="en-US" altLang="zh-CN" sz="2000" dirty="0"/>
          </a:p>
          <a:p>
            <a:pPr marL="285750" indent="-285750">
              <a:lnSpc>
                <a:spcPct val="150000"/>
              </a:lnSpc>
              <a:buFont typeface="Arial" panose="020B0604020202020204" pitchFamily="34" charset="0"/>
              <a:buChar char="•"/>
            </a:pPr>
            <a:r>
              <a:rPr kumimoji="1" lang="en-US" altLang="zh-CN" sz="2000" dirty="0"/>
              <a:t>Search</a:t>
            </a:r>
            <a:r>
              <a:rPr kumimoji="1" lang="zh-CN" altLang="en-US" sz="2000" dirty="0"/>
              <a:t>运行时间同数据库规模不相关</a:t>
            </a:r>
            <a:endParaRPr kumimoji="1" lang="en-US" altLang="zh-CN" sz="2000" dirty="0"/>
          </a:p>
        </p:txBody>
      </p:sp>
      <p:grpSp>
        <p:nvGrpSpPr>
          <p:cNvPr id="27" name="组合 26">
            <a:extLst>
              <a:ext uri="{FF2B5EF4-FFF2-40B4-BE49-F238E27FC236}">
                <a16:creationId xmlns:a16="http://schemas.microsoft.com/office/drawing/2014/main" id="{1978B697-3ACB-1141-ACDB-F496DC8A1A8E}"/>
              </a:ext>
            </a:extLst>
          </p:cNvPr>
          <p:cNvGrpSpPr/>
          <p:nvPr/>
        </p:nvGrpSpPr>
        <p:grpSpPr>
          <a:xfrm>
            <a:off x="214686" y="291410"/>
            <a:ext cx="1385458" cy="1385458"/>
            <a:chOff x="5372911" y="2138708"/>
            <a:chExt cx="1446178" cy="1446178"/>
          </a:xfrm>
        </p:grpSpPr>
        <p:sp>
          <p:nvSpPr>
            <p:cNvPr id="28" name="椭圆 27">
              <a:extLst>
                <a:ext uri="{FF2B5EF4-FFF2-40B4-BE49-F238E27FC236}">
                  <a16:creationId xmlns:a16="http://schemas.microsoft.com/office/drawing/2014/main" id="{EE7FC59A-9D84-4741-B1EC-B162941D3BB6}"/>
                </a:ext>
              </a:extLst>
            </p:cNvPr>
            <p:cNvSpPr/>
            <p:nvPr/>
          </p:nvSpPr>
          <p:spPr>
            <a:xfrm>
              <a:off x="5372911" y="2138708"/>
              <a:ext cx="1446178" cy="144617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Freeform 49">
              <a:extLst>
                <a:ext uri="{FF2B5EF4-FFF2-40B4-BE49-F238E27FC236}">
                  <a16:creationId xmlns:a16="http://schemas.microsoft.com/office/drawing/2014/main" id="{12B11F6F-49F8-4547-B2F0-307E3CDC743C}"/>
                </a:ext>
              </a:extLst>
            </p:cNvPr>
            <p:cNvSpPr>
              <a:spLocks noEditPoints="1"/>
            </p:cNvSpPr>
            <p:nvPr/>
          </p:nvSpPr>
          <p:spPr bwMode="auto">
            <a:xfrm>
              <a:off x="5462587" y="2202309"/>
              <a:ext cx="1266826" cy="1318976"/>
            </a:xfrm>
            <a:custGeom>
              <a:avLst/>
              <a:gdLst>
                <a:gd name="T0" fmla="*/ 2600 w 2600"/>
                <a:gd name="T1" fmla="*/ 1441 h 2707"/>
                <a:gd name="T2" fmla="*/ 2593 w 2600"/>
                <a:gd name="T3" fmla="*/ 1460 h 2707"/>
                <a:gd name="T4" fmla="*/ 2264 w 2600"/>
                <a:gd name="T5" fmla="*/ 2235 h 2707"/>
                <a:gd name="T6" fmla="*/ 1548 w 2600"/>
                <a:gd name="T7" fmla="*/ 2643 h 2707"/>
                <a:gd name="T8" fmla="*/ 620 w 2600"/>
                <a:gd name="T9" fmla="*/ 2475 h 2707"/>
                <a:gd name="T10" fmla="*/ 47 w 2600"/>
                <a:gd name="T11" fmla="*/ 1714 h 2707"/>
                <a:gd name="T12" fmla="*/ 4 w 2600"/>
                <a:gd name="T13" fmla="*/ 1458 h 2707"/>
                <a:gd name="T14" fmla="*/ 0 w 2600"/>
                <a:gd name="T15" fmla="*/ 1437 h 2707"/>
                <a:gd name="T16" fmla="*/ 0 w 2600"/>
                <a:gd name="T17" fmla="*/ 1301 h 2707"/>
                <a:gd name="T18" fmla="*/ 4 w 2600"/>
                <a:gd name="T19" fmla="*/ 1284 h 2707"/>
                <a:gd name="T20" fmla="*/ 17 w 2600"/>
                <a:gd name="T21" fmla="*/ 1161 h 2707"/>
                <a:gd name="T22" fmla="*/ 291 w 2600"/>
                <a:gd name="T23" fmla="*/ 555 h 2707"/>
                <a:gd name="T24" fmla="*/ 1573 w 2600"/>
                <a:gd name="T25" fmla="*/ 104 h 2707"/>
                <a:gd name="T26" fmla="*/ 2593 w 2600"/>
                <a:gd name="T27" fmla="*/ 1280 h 2707"/>
                <a:gd name="T28" fmla="*/ 2600 w 2600"/>
                <a:gd name="T29" fmla="*/ 1297 h 2707"/>
                <a:gd name="T30" fmla="*/ 2600 w 2600"/>
                <a:gd name="T31" fmla="*/ 1441 h 2707"/>
                <a:gd name="T32" fmla="*/ 2290 w 2600"/>
                <a:gd name="T33" fmla="*/ 1337 h 2707"/>
                <a:gd name="T34" fmla="*/ 1345 w 2600"/>
                <a:gd name="T35" fmla="*/ 390 h 2707"/>
                <a:gd name="T36" fmla="*/ 693 w 2600"/>
                <a:gd name="T37" fmla="*/ 597 h 2707"/>
                <a:gd name="T38" fmla="*/ 307 w 2600"/>
                <a:gd name="T39" fmla="*/ 1329 h 2707"/>
                <a:gd name="T40" fmla="*/ 145 w 2600"/>
                <a:gd name="T41" fmla="*/ 1198 h 2707"/>
                <a:gd name="T42" fmla="*/ 152 w 2600"/>
                <a:gd name="T43" fmla="*/ 1277 h 2707"/>
                <a:gd name="T44" fmla="*/ 287 w 2600"/>
                <a:gd name="T45" fmla="*/ 1500 h 2707"/>
                <a:gd name="T46" fmla="*/ 323 w 2600"/>
                <a:gd name="T47" fmla="*/ 1561 h 2707"/>
                <a:gd name="T48" fmla="*/ 324 w 2600"/>
                <a:gd name="T49" fmla="*/ 1575 h 2707"/>
                <a:gd name="T50" fmla="*/ 324 w 2600"/>
                <a:gd name="T51" fmla="*/ 1825 h 2707"/>
                <a:gd name="T52" fmla="*/ 324 w 2600"/>
                <a:gd name="T53" fmla="*/ 1844 h 2707"/>
                <a:gd name="T54" fmla="*/ 269 w 2600"/>
                <a:gd name="T55" fmla="*/ 1879 h 2707"/>
                <a:gd name="T56" fmla="*/ 240 w 2600"/>
                <a:gd name="T57" fmla="*/ 1927 h 2707"/>
                <a:gd name="T58" fmla="*/ 189 w 2600"/>
                <a:gd name="T59" fmla="*/ 1955 h 2707"/>
                <a:gd name="T60" fmla="*/ 245 w 2600"/>
                <a:gd name="T61" fmla="*/ 2047 h 2707"/>
                <a:gd name="T62" fmla="*/ 272 w 2600"/>
                <a:gd name="T63" fmla="*/ 2062 h 2707"/>
                <a:gd name="T64" fmla="*/ 560 w 2600"/>
                <a:gd name="T65" fmla="*/ 2061 h 2707"/>
                <a:gd name="T66" fmla="*/ 592 w 2600"/>
                <a:gd name="T67" fmla="*/ 2074 h 2707"/>
                <a:gd name="T68" fmla="*/ 674 w 2600"/>
                <a:gd name="T69" fmla="*/ 2149 h 2707"/>
                <a:gd name="T70" fmla="*/ 1450 w 2600"/>
                <a:gd name="T71" fmla="*/ 2359 h 2707"/>
                <a:gd name="T72" fmla="*/ 2004 w 2600"/>
                <a:gd name="T73" fmla="*/ 2075 h 2707"/>
                <a:gd name="T74" fmla="*/ 2038 w 2600"/>
                <a:gd name="T75" fmla="*/ 2061 h 2707"/>
                <a:gd name="T76" fmla="*/ 2350 w 2600"/>
                <a:gd name="T77" fmla="*/ 2062 h 2707"/>
                <a:gd name="T78" fmla="*/ 2375 w 2600"/>
                <a:gd name="T79" fmla="*/ 2048 h 2707"/>
                <a:gd name="T80" fmla="*/ 2406 w 2600"/>
                <a:gd name="T81" fmla="*/ 1992 h 2707"/>
                <a:gd name="T82" fmla="*/ 2405 w 2600"/>
                <a:gd name="T83" fmla="*/ 1965 h 2707"/>
                <a:gd name="T84" fmla="*/ 2350 w 2600"/>
                <a:gd name="T85" fmla="*/ 1889 h 2707"/>
                <a:gd name="T86" fmla="*/ 2275 w 2600"/>
                <a:gd name="T87" fmla="*/ 1849 h 2707"/>
                <a:gd name="T88" fmla="*/ 2268 w 2600"/>
                <a:gd name="T89" fmla="*/ 1847 h 2707"/>
                <a:gd name="T90" fmla="*/ 2268 w 2600"/>
                <a:gd name="T91" fmla="*/ 1646 h 2707"/>
                <a:gd name="T92" fmla="*/ 2278 w 2600"/>
                <a:gd name="T93" fmla="*/ 1533 h 2707"/>
                <a:gd name="T94" fmla="*/ 2313 w 2600"/>
                <a:gd name="T95" fmla="*/ 1481 h 2707"/>
                <a:gd name="T96" fmla="*/ 2450 w 2600"/>
                <a:gd name="T97" fmla="*/ 1214 h 2707"/>
                <a:gd name="T98" fmla="*/ 2290 w 2600"/>
                <a:gd name="T99" fmla="*/ 1337 h 27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600" h="2707">
                  <a:moveTo>
                    <a:pt x="2600" y="1441"/>
                  </a:moveTo>
                  <a:cubicBezTo>
                    <a:pt x="2598" y="1447"/>
                    <a:pt x="2593" y="1454"/>
                    <a:pt x="2593" y="1460"/>
                  </a:cubicBezTo>
                  <a:cubicBezTo>
                    <a:pt x="2571" y="1756"/>
                    <a:pt x="2461" y="2015"/>
                    <a:pt x="2264" y="2235"/>
                  </a:cubicBezTo>
                  <a:cubicBezTo>
                    <a:pt x="2071" y="2451"/>
                    <a:pt x="1832" y="2588"/>
                    <a:pt x="1548" y="2643"/>
                  </a:cubicBezTo>
                  <a:cubicBezTo>
                    <a:pt x="1218" y="2707"/>
                    <a:pt x="906" y="2652"/>
                    <a:pt x="620" y="2475"/>
                  </a:cubicBezTo>
                  <a:cubicBezTo>
                    <a:pt x="331" y="2297"/>
                    <a:pt x="140" y="2041"/>
                    <a:pt x="47" y="1714"/>
                  </a:cubicBezTo>
                  <a:cubicBezTo>
                    <a:pt x="23" y="1630"/>
                    <a:pt x="8" y="1545"/>
                    <a:pt x="4" y="1458"/>
                  </a:cubicBezTo>
                  <a:cubicBezTo>
                    <a:pt x="3" y="1451"/>
                    <a:pt x="1" y="1444"/>
                    <a:pt x="0" y="1437"/>
                  </a:cubicBezTo>
                  <a:cubicBezTo>
                    <a:pt x="0" y="1392"/>
                    <a:pt x="0" y="1346"/>
                    <a:pt x="0" y="1301"/>
                  </a:cubicBezTo>
                  <a:cubicBezTo>
                    <a:pt x="1" y="1295"/>
                    <a:pt x="3" y="1290"/>
                    <a:pt x="4" y="1284"/>
                  </a:cubicBezTo>
                  <a:cubicBezTo>
                    <a:pt x="8" y="1243"/>
                    <a:pt x="10" y="1201"/>
                    <a:pt x="17" y="1161"/>
                  </a:cubicBezTo>
                  <a:cubicBezTo>
                    <a:pt x="55" y="935"/>
                    <a:pt x="142" y="729"/>
                    <a:pt x="291" y="555"/>
                  </a:cubicBezTo>
                  <a:cubicBezTo>
                    <a:pt x="630" y="158"/>
                    <a:pt x="1061" y="0"/>
                    <a:pt x="1573" y="104"/>
                  </a:cubicBezTo>
                  <a:cubicBezTo>
                    <a:pt x="2147" y="221"/>
                    <a:pt x="2557" y="718"/>
                    <a:pt x="2593" y="1280"/>
                  </a:cubicBezTo>
                  <a:cubicBezTo>
                    <a:pt x="2593" y="1286"/>
                    <a:pt x="2598" y="1292"/>
                    <a:pt x="2600" y="1297"/>
                  </a:cubicBezTo>
                  <a:cubicBezTo>
                    <a:pt x="2600" y="1345"/>
                    <a:pt x="2600" y="1393"/>
                    <a:pt x="2600" y="1441"/>
                  </a:cubicBezTo>
                  <a:close/>
                  <a:moveTo>
                    <a:pt x="2290" y="1337"/>
                  </a:moveTo>
                  <a:cubicBezTo>
                    <a:pt x="2269" y="831"/>
                    <a:pt x="1859" y="414"/>
                    <a:pt x="1345" y="390"/>
                  </a:cubicBezTo>
                  <a:cubicBezTo>
                    <a:pt x="1103" y="379"/>
                    <a:pt x="883" y="447"/>
                    <a:pt x="693" y="597"/>
                  </a:cubicBezTo>
                  <a:cubicBezTo>
                    <a:pt x="456" y="782"/>
                    <a:pt x="330" y="1028"/>
                    <a:pt x="307" y="1329"/>
                  </a:cubicBezTo>
                  <a:cubicBezTo>
                    <a:pt x="241" y="1301"/>
                    <a:pt x="195" y="1252"/>
                    <a:pt x="145" y="1198"/>
                  </a:cubicBezTo>
                  <a:cubicBezTo>
                    <a:pt x="148" y="1228"/>
                    <a:pt x="149" y="1253"/>
                    <a:pt x="152" y="1277"/>
                  </a:cubicBezTo>
                  <a:cubicBezTo>
                    <a:pt x="165" y="1370"/>
                    <a:pt x="206" y="1448"/>
                    <a:pt x="287" y="1500"/>
                  </a:cubicBezTo>
                  <a:cubicBezTo>
                    <a:pt x="311" y="1516"/>
                    <a:pt x="322" y="1534"/>
                    <a:pt x="323" y="1561"/>
                  </a:cubicBezTo>
                  <a:cubicBezTo>
                    <a:pt x="323" y="1565"/>
                    <a:pt x="324" y="1570"/>
                    <a:pt x="324" y="1575"/>
                  </a:cubicBezTo>
                  <a:cubicBezTo>
                    <a:pt x="324" y="1658"/>
                    <a:pt x="324" y="1741"/>
                    <a:pt x="324" y="1825"/>
                  </a:cubicBezTo>
                  <a:cubicBezTo>
                    <a:pt x="324" y="1831"/>
                    <a:pt x="324" y="1838"/>
                    <a:pt x="324" y="1844"/>
                  </a:cubicBezTo>
                  <a:cubicBezTo>
                    <a:pt x="287" y="1851"/>
                    <a:pt x="287" y="1851"/>
                    <a:pt x="269" y="1879"/>
                  </a:cubicBezTo>
                  <a:cubicBezTo>
                    <a:pt x="259" y="1895"/>
                    <a:pt x="250" y="1911"/>
                    <a:pt x="240" y="1927"/>
                  </a:cubicBezTo>
                  <a:cubicBezTo>
                    <a:pt x="229" y="1944"/>
                    <a:pt x="222" y="1967"/>
                    <a:pt x="189" y="1955"/>
                  </a:cubicBezTo>
                  <a:cubicBezTo>
                    <a:pt x="210" y="1989"/>
                    <a:pt x="228" y="2018"/>
                    <a:pt x="245" y="2047"/>
                  </a:cubicBezTo>
                  <a:cubicBezTo>
                    <a:pt x="252" y="2058"/>
                    <a:pt x="259" y="2062"/>
                    <a:pt x="272" y="2062"/>
                  </a:cubicBezTo>
                  <a:cubicBezTo>
                    <a:pt x="368" y="2061"/>
                    <a:pt x="464" y="2062"/>
                    <a:pt x="560" y="2061"/>
                  </a:cubicBezTo>
                  <a:cubicBezTo>
                    <a:pt x="573" y="2061"/>
                    <a:pt x="582" y="2065"/>
                    <a:pt x="592" y="2074"/>
                  </a:cubicBezTo>
                  <a:cubicBezTo>
                    <a:pt x="618" y="2100"/>
                    <a:pt x="645" y="2126"/>
                    <a:pt x="674" y="2149"/>
                  </a:cubicBezTo>
                  <a:cubicBezTo>
                    <a:pt x="903" y="2331"/>
                    <a:pt x="1162" y="2402"/>
                    <a:pt x="1450" y="2359"/>
                  </a:cubicBezTo>
                  <a:cubicBezTo>
                    <a:pt x="1666" y="2328"/>
                    <a:pt x="1850" y="2230"/>
                    <a:pt x="2004" y="2075"/>
                  </a:cubicBezTo>
                  <a:cubicBezTo>
                    <a:pt x="2014" y="2065"/>
                    <a:pt x="2024" y="2061"/>
                    <a:pt x="2038" y="2061"/>
                  </a:cubicBezTo>
                  <a:cubicBezTo>
                    <a:pt x="2142" y="2062"/>
                    <a:pt x="2246" y="2061"/>
                    <a:pt x="2350" y="2062"/>
                  </a:cubicBezTo>
                  <a:cubicBezTo>
                    <a:pt x="2362" y="2062"/>
                    <a:pt x="2370" y="2059"/>
                    <a:pt x="2375" y="2048"/>
                  </a:cubicBezTo>
                  <a:cubicBezTo>
                    <a:pt x="2384" y="2028"/>
                    <a:pt x="2395" y="2010"/>
                    <a:pt x="2406" y="1992"/>
                  </a:cubicBezTo>
                  <a:cubicBezTo>
                    <a:pt x="2412" y="1982"/>
                    <a:pt x="2412" y="1975"/>
                    <a:pt x="2405" y="1965"/>
                  </a:cubicBezTo>
                  <a:cubicBezTo>
                    <a:pt x="2386" y="1940"/>
                    <a:pt x="2366" y="1916"/>
                    <a:pt x="2350" y="1889"/>
                  </a:cubicBezTo>
                  <a:cubicBezTo>
                    <a:pt x="2332" y="1860"/>
                    <a:pt x="2312" y="1841"/>
                    <a:pt x="2275" y="1849"/>
                  </a:cubicBezTo>
                  <a:cubicBezTo>
                    <a:pt x="2274" y="1849"/>
                    <a:pt x="2272" y="1848"/>
                    <a:pt x="2268" y="1847"/>
                  </a:cubicBezTo>
                  <a:cubicBezTo>
                    <a:pt x="2268" y="1780"/>
                    <a:pt x="2267" y="1713"/>
                    <a:pt x="2268" y="1646"/>
                  </a:cubicBezTo>
                  <a:cubicBezTo>
                    <a:pt x="2269" y="1608"/>
                    <a:pt x="2276" y="1571"/>
                    <a:pt x="2278" y="1533"/>
                  </a:cubicBezTo>
                  <a:cubicBezTo>
                    <a:pt x="2279" y="1507"/>
                    <a:pt x="2292" y="1493"/>
                    <a:pt x="2313" y="1481"/>
                  </a:cubicBezTo>
                  <a:cubicBezTo>
                    <a:pt x="2414" y="1423"/>
                    <a:pt x="2430" y="1320"/>
                    <a:pt x="2450" y="1214"/>
                  </a:cubicBezTo>
                  <a:cubicBezTo>
                    <a:pt x="2398" y="1261"/>
                    <a:pt x="2353" y="1309"/>
                    <a:pt x="2290" y="1337"/>
                  </a:cubicBezTo>
                  <a:close/>
                </a:path>
              </a:pathLst>
            </a:custGeom>
            <a:solidFill>
              <a:schemeClr val="tx2">
                <a:lumMod val="7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32" name="组合 31">
              <a:extLst>
                <a:ext uri="{FF2B5EF4-FFF2-40B4-BE49-F238E27FC236}">
                  <a16:creationId xmlns:a16="http://schemas.microsoft.com/office/drawing/2014/main" id="{C76737D4-2D2F-BF45-8995-E937167965C7}"/>
                </a:ext>
              </a:extLst>
            </p:cNvPr>
            <p:cNvGrpSpPr/>
            <p:nvPr/>
          </p:nvGrpSpPr>
          <p:grpSpPr>
            <a:xfrm>
              <a:off x="5554874" y="2381317"/>
              <a:ext cx="1080787" cy="1004320"/>
              <a:chOff x="5554874" y="2552137"/>
              <a:chExt cx="1080787" cy="1004320"/>
            </a:xfrm>
            <a:solidFill>
              <a:schemeClr val="tx2">
                <a:lumMod val="75000"/>
              </a:schemeClr>
            </a:solidFill>
          </p:grpSpPr>
          <p:sp>
            <p:nvSpPr>
              <p:cNvPr id="33" name="Freeform 50">
                <a:extLst>
                  <a:ext uri="{FF2B5EF4-FFF2-40B4-BE49-F238E27FC236}">
                    <a16:creationId xmlns:a16="http://schemas.microsoft.com/office/drawing/2014/main" id="{729757AB-198A-C148-ADBE-A68D899BA2A2}"/>
                  </a:ext>
                </a:extLst>
              </p:cNvPr>
              <p:cNvSpPr>
                <a:spLocks noEditPoints="1"/>
              </p:cNvSpPr>
              <p:nvPr/>
            </p:nvSpPr>
            <p:spPr bwMode="auto">
              <a:xfrm>
                <a:off x="5594719" y="3111135"/>
                <a:ext cx="1003441" cy="214458"/>
              </a:xfrm>
              <a:custGeom>
                <a:avLst/>
                <a:gdLst>
                  <a:gd name="T0" fmla="*/ 1933 w 2060"/>
                  <a:gd name="T1" fmla="*/ 45 h 440"/>
                  <a:gd name="T2" fmla="*/ 1978 w 2060"/>
                  <a:gd name="T3" fmla="*/ 350 h 440"/>
                  <a:gd name="T4" fmla="*/ 2043 w 2060"/>
                  <a:gd name="T5" fmla="*/ 435 h 440"/>
                  <a:gd name="T6" fmla="*/ 1498 w 2060"/>
                  <a:gd name="T7" fmla="*/ 319 h 440"/>
                  <a:gd name="T8" fmla="*/ 1549 w 2060"/>
                  <a:gd name="T9" fmla="*/ 306 h 440"/>
                  <a:gd name="T10" fmla="*/ 531 w 2060"/>
                  <a:gd name="T11" fmla="*/ 310 h 440"/>
                  <a:gd name="T12" fmla="*/ 542 w 2060"/>
                  <a:gd name="T13" fmla="*/ 392 h 440"/>
                  <a:gd name="T14" fmla="*/ 0 w 2060"/>
                  <a:gd name="T15" fmla="*/ 440 h 440"/>
                  <a:gd name="T16" fmla="*/ 87 w 2060"/>
                  <a:gd name="T17" fmla="*/ 358 h 440"/>
                  <a:gd name="T18" fmla="*/ 512 w 2060"/>
                  <a:gd name="T19" fmla="*/ 34 h 440"/>
                  <a:gd name="T20" fmla="*/ 1961 w 2060"/>
                  <a:gd name="T21" fmla="*/ 0 h 440"/>
                  <a:gd name="T22" fmla="*/ 1545 w 2060"/>
                  <a:gd name="T23" fmla="*/ 41 h 440"/>
                  <a:gd name="T24" fmla="*/ 1263 w 2060"/>
                  <a:gd name="T25" fmla="*/ 119 h 440"/>
                  <a:gd name="T26" fmla="*/ 855 w 2060"/>
                  <a:gd name="T27" fmla="*/ 67 h 440"/>
                  <a:gd name="T28" fmla="*/ 796 w 2060"/>
                  <a:gd name="T29" fmla="*/ 193 h 440"/>
                  <a:gd name="T30" fmla="*/ 962 w 2060"/>
                  <a:gd name="T31" fmla="*/ 145 h 440"/>
                  <a:gd name="T32" fmla="*/ 1269 w 2060"/>
                  <a:gd name="T33" fmla="*/ 301 h 440"/>
                  <a:gd name="T34" fmla="*/ 711 w 2060"/>
                  <a:gd name="T35" fmla="*/ 118 h 440"/>
                  <a:gd name="T36" fmla="*/ 558 w 2060"/>
                  <a:gd name="T37" fmla="*/ 107 h 440"/>
                  <a:gd name="T38" fmla="*/ 544 w 2060"/>
                  <a:gd name="T39" fmla="*/ 301 h 440"/>
                  <a:gd name="T40" fmla="*/ 1513 w 2060"/>
                  <a:gd name="T41" fmla="*/ 130 h 440"/>
                  <a:gd name="T42" fmla="*/ 1452 w 2060"/>
                  <a:gd name="T43" fmla="*/ 67 h 440"/>
                  <a:gd name="T44" fmla="*/ 1340 w 2060"/>
                  <a:gd name="T45" fmla="*/ 270 h 440"/>
                  <a:gd name="T46" fmla="*/ 1544 w 2060"/>
                  <a:gd name="T47" fmla="*/ 67 h 440"/>
                  <a:gd name="T48" fmla="*/ 1564 w 2060"/>
                  <a:gd name="T49" fmla="*/ 67 h 440"/>
                  <a:gd name="T50" fmla="*/ 491 w 2060"/>
                  <a:gd name="T51" fmla="*/ 302 h 440"/>
                  <a:gd name="T52" fmla="*/ 491 w 2060"/>
                  <a:gd name="T53" fmla="*/ 67 h 440"/>
                  <a:gd name="T54" fmla="*/ 1308 w 2060"/>
                  <a:gd name="T55" fmla="*/ 290 h 440"/>
                  <a:gd name="T56" fmla="*/ 1294 w 2060"/>
                  <a:gd name="T57" fmla="*/ 68 h 440"/>
                  <a:gd name="T58" fmla="*/ 762 w 2060"/>
                  <a:gd name="T59" fmla="*/ 299 h 440"/>
                  <a:gd name="T60" fmla="*/ 747 w 2060"/>
                  <a:gd name="T61" fmla="*/ 79 h 440"/>
                  <a:gd name="T62" fmla="*/ 1007 w 2060"/>
                  <a:gd name="T63" fmla="*/ 35 h 440"/>
                  <a:gd name="T64" fmla="*/ 1054 w 2060"/>
                  <a:gd name="T65" fmla="*/ 35 h 440"/>
                  <a:gd name="T66" fmla="*/ 1249 w 2060"/>
                  <a:gd name="T67" fmla="*/ 45 h 440"/>
                  <a:gd name="T68" fmla="*/ 1054 w 2060"/>
                  <a:gd name="T69" fmla="*/ 35 h 440"/>
                  <a:gd name="T70" fmla="*/ 1342 w 2060"/>
                  <a:gd name="T71" fmla="*/ 36 h 440"/>
                  <a:gd name="T72" fmla="*/ 1499 w 2060"/>
                  <a:gd name="T73" fmla="*/ 45 h 440"/>
                  <a:gd name="T74" fmla="*/ 717 w 2060"/>
                  <a:gd name="T75" fmla="*/ 35 h 440"/>
                  <a:gd name="T76" fmla="*/ 198 w 2060"/>
                  <a:gd name="T77" fmla="*/ 118 h 440"/>
                  <a:gd name="T78" fmla="*/ 138 w 2060"/>
                  <a:gd name="T79" fmla="*/ 118 h 440"/>
                  <a:gd name="T80" fmla="*/ 1625 w 2060"/>
                  <a:gd name="T81" fmla="*/ 118 h 440"/>
                  <a:gd name="T82" fmla="*/ 311 w 2060"/>
                  <a:gd name="T83" fmla="*/ 94 h 440"/>
                  <a:gd name="T84" fmla="*/ 311 w 2060"/>
                  <a:gd name="T85" fmla="*/ 118 h 440"/>
                  <a:gd name="T86" fmla="*/ 1796 w 2060"/>
                  <a:gd name="T87" fmla="*/ 118 h 440"/>
                  <a:gd name="T88" fmla="*/ 1736 w 2060"/>
                  <a:gd name="T89" fmla="*/ 118 h 440"/>
                  <a:gd name="T90" fmla="*/ 1908 w 2060"/>
                  <a:gd name="T91" fmla="*/ 94 h 440"/>
                  <a:gd name="T92" fmla="*/ 422 w 2060"/>
                  <a:gd name="T93" fmla="*/ 95 h 440"/>
                  <a:gd name="T94" fmla="*/ 422 w 2060"/>
                  <a:gd name="T95" fmla="*/ 118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060" h="440">
                    <a:moveTo>
                      <a:pt x="1545" y="41"/>
                    </a:moveTo>
                    <a:cubicBezTo>
                      <a:pt x="1551" y="43"/>
                      <a:pt x="1558" y="45"/>
                      <a:pt x="1565" y="45"/>
                    </a:cubicBezTo>
                    <a:cubicBezTo>
                      <a:pt x="1687" y="46"/>
                      <a:pt x="1810" y="45"/>
                      <a:pt x="1933" y="45"/>
                    </a:cubicBezTo>
                    <a:cubicBezTo>
                      <a:pt x="1942" y="45"/>
                      <a:pt x="1951" y="45"/>
                      <a:pt x="1962" y="45"/>
                    </a:cubicBezTo>
                    <a:cubicBezTo>
                      <a:pt x="1962" y="147"/>
                      <a:pt x="1962" y="247"/>
                      <a:pt x="1962" y="349"/>
                    </a:cubicBezTo>
                    <a:cubicBezTo>
                      <a:pt x="1969" y="349"/>
                      <a:pt x="1973" y="351"/>
                      <a:pt x="1978" y="350"/>
                    </a:cubicBezTo>
                    <a:cubicBezTo>
                      <a:pt x="2008" y="343"/>
                      <a:pt x="2025" y="357"/>
                      <a:pt x="2036" y="385"/>
                    </a:cubicBezTo>
                    <a:cubicBezTo>
                      <a:pt x="2041" y="401"/>
                      <a:pt x="2051" y="416"/>
                      <a:pt x="2060" y="433"/>
                    </a:cubicBezTo>
                    <a:cubicBezTo>
                      <a:pt x="2053" y="434"/>
                      <a:pt x="2048" y="435"/>
                      <a:pt x="2043" y="435"/>
                    </a:cubicBezTo>
                    <a:cubicBezTo>
                      <a:pt x="1885" y="435"/>
                      <a:pt x="1727" y="434"/>
                      <a:pt x="1569" y="435"/>
                    </a:cubicBezTo>
                    <a:cubicBezTo>
                      <a:pt x="1555" y="435"/>
                      <a:pt x="1547" y="431"/>
                      <a:pt x="1542" y="418"/>
                    </a:cubicBezTo>
                    <a:cubicBezTo>
                      <a:pt x="1529" y="386"/>
                      <a:pt x="1514" y="355"/>
                      <a:pt x="1498" y="319"/>
                    </a:cubicBezTo>
                    <a:cubicBezTo>
                      <a:pt x="1524" y="319"/>
                      <a:pt x="1546" y="319"/>
                      <a:pt x="1569" y="319"/>
                    </a:cubicBezTo>
                    <a:cubicBezTo>
                      <a:pt x="1569" y="316"/>
                      <a:pt x="1569" y="313"/>
                      <a:pt x="1570" y="310"/>
                    </a:cubicBezTo>
                    <a:cubicBezTo>
                      <a:pt x="1563" y="309"/>
                      <a:pt x="1556" y="306"/>
                      <a:pt x="1549" y="306"/>
                    </a:cubicBezTo>
                    <a:cubicBezTo>
                      <a:pt x="1464" y="306"/>
                      <a:pt x="1379" y="306"/>
                      <a:pt x="1293" y="306"/>
                    </a:cubicBezTo>
                    <a:cubicBezTo>
                      <a:pt x="1046" y="307"/>
                      <a:pt x="799" y="307"/>
                      <a:pt x="552" y="308"/>
                    </a:cubicBezTo>
                    <a:cubicBezTo>
                      <a:pt x="545" y="308"/>
                      <a:pt x="538" y="309"/>
                      <a:pt x="531" y="310"/>
                    </a:cubicBezTo>
                    <a:cubicBezTo>
                      <a:pt x="531" y="313"/>
                      <a:pt x="531" y="315"/>
                      <a:pt x="531" y="318"/>
                    </a:cubicBezTo>
                    <a:cubicBezTo>
                      <a:pt x="545" y="318"/>
                      <a:pt x="558" y="319"/>
                      <a:pt x="574" y="320"/>
                    </a:cubicBezTo>
                    <a:cubicBezTo>
                      <a:pt x="563" y="344"/>
                      <a:pt x="550" y="367"/>
                      <a:pt x="542" y="392"/>
                    </a:cubicBezTo>
                    <a:cubicBezTo>
                      <a:pt x="530" y="426"/>
                      <a:pt x="511" y="436"/>
                      <a:pt x="475" y="436"/>
                    </a:cubicBezTo>
                    <a:cubicBezTo>
                      <a:pt x="327" y="435"/>
                      <a:pt x="180" y="438"/>
                      <a:pt x="33" y="439"/>
                    </a:cubicBezTo>
                    <a:cubicBezTo>
                      <a:pt x="23" y="440"/>
                      <a:pt x="13" y="440"/>
                      <a:pt x="0" y="440"/>
                    </a:cubicBezTo>
                    <a:cubicBezTo>
                      <a:pt x="14" y="413"/>
                      <a:pt x="27" y="388"/>
                      <a:pt x="41" y="365"/>
                    </a:cubicBezTo>
                    <a:cubicBezTo>
                      <a:pt x="44" y="361"/>
                      <a:pt x="51" y="359"/>
                      <a:pt x="57" y="359"/>
                    </a:cubicBezTo>
                    <a:cubicBezTo>
                      <a:pt x="66" y="358"/>
                      <a:pt x="76" y="358"/>
                      <a:pt x="87" y="358"/>
                    </a:cubicBezTo>
                    <a:cubicBezTo>
                      <a:pt x="87" y="254"/>
                      <a:pt x="87" y="151"/>
                      <a:pt x="87" y="45"/>
                    </a:cubicBezTo>
                    <a:cubicBezTo>
                      <a:pt x="229" y="45"/>
                      <a:pt x="371" y="46"/>
                      <a:pt x="513" y="45"/>
                    </a:cubicBezTo>
                    <a:cubicBezTo>
                      <a:pt x="512" y="42"/>
                      <a:pt x="512" y="38"/>
                      <a:pt x="512" y="34"/>
                    </a:cubicBezTo>
                    <a:cubicBezTo>
                      <a:pt x="371" y="34"/>
                      <a:pt x="229" y="34"/>
                      <a:pt x="87" y="34"/>
                    </a:cubicBezTo>
                    <a:cubicBezTo>
                      <a:pt x="87" y="20"/>
                      <a:pt x="87" y="11"/>
                      <a:pt x="87" y="0"/>
                    </a:cubicBezTo>
                    <a:cubicBezTo>
                      <a:pt x="712" y="0"/>
                      <a:pt x="1336" y="0"/>
                      <a:pt x="1961" y="0"/>
                    </a:cubicBezTo>
                    <a:cubicBezTo>
                      <a:pt x="1961" y="10"/>
                      <a:pt x="1961" y="20"/>
                      <a:pt x="1961" y="33"/>
                    </a:cubicBezTo>
                    <a:cubicBezTo>
                      <a:pt x="1823" y="33"/>
                      <a:pt x="1684" y="33"/>
                      <a:pt x="1546" y="33"/>
                    </a:cubicBezTo>
                    <a:cubicBezTo>
                      <a:pt x="1546" y="36"/>
                      <a:pt x="1545" y="39"/>
                      <a:pt x="1545" y="41"/>
                    </a:cubicBezTo>
                    <a:close/>
                    <a:moveTo>
                      <a:pt x="1269" y="301"/>
                    </a:moveTo>
                    <a:cubicBezTo>
                      <a:pt x="1269" y="244"/>
                      <a:pt x="1269" y="188"/>
                      <a:pt x="1269" y="133"/>
                    </a:cubicBezTo>
                    <a:cubicBezTo>
                      <a:pt x="1269" y="128"/>
                      <a:pt x="1266" y="123"/>
                      <a:pt x="1263" y="119"/>
                    </a:cubicBezTo>
                    <a:cubicBezTo>
                      <a:pt x="1249" y="104"/>
                      <a:pt x="1235" y="88"/>
                      <a:pt x="1220" y="74"/>
                    </a:cubicBezTo>
                    <a:cubicBezTo>
                      <a:pt x="1216" y="70"/>
                      <a:pt x="1209" y="67"/>
                      <a:pt x="1203" y="67"/>
                    </a:cubicBezTo>
                    <a:cubicBezTo>
                      <a:pt x="1087" y="66"/>
                      <a:pt x="971" y="66"/>
                      <a:pt x="855" y="67"/>
                    </a:cubicBezTo>
                    <a:cubicBezTo>
                      <a:pt x="849" y="67"/>
                      <a:pt x="842" y="69"/>
                      <a:pt x="838" y="74"/>
                    </a:cubicBezTo>
                    <a:cubicBezTo>
                      <a:pt x="809" y="103"/>
                      <a:pt x="786" y="134"/>
                      <a:pt x="796" y="179"/>
                    </a:cubicBezTo>
                    <a:cubicBezTo>
                      <a:pt x="796" y="183"/>
                      <a:pt x="796" y="188"/>
                      <a:pt x="796" y="193"/>
                    </a:cubicBezTo>
                    <a:cubicBezTo>
                      <a:pt x="796" y="229"/>
                      <a:pt x="796" y="264"/>
                      <a:pt x="796" y="300"/>
                    </a:cubicBezTo>
                    <a:cubicBezTo>
                      <a:pt x="852" y="300"/>
                      <a:pt x="906" y="300"/>
                      <a:pt x="962" y="300"/>
                    </a:cubicBezTo>
                    <a:cubicBezTo>
                      <a:pt x="962" y="248"/>
                      <a:pt x="962" y="197"/>
                      <a:pt x="962" y="145"/>
                    </a:cubicBezTo>
                    <a:cubicBezTo>
                      <a:pt x="1008" y="145"/>
                      <a:pt x="1053" y="145"/>
                      <a:pt x="1099" y="145"/>
                    </a:cubicBezTo>
                    <a:cubicBezTo>
                      <a:pt x="1099" y="198"/>
                      <a:pt x="1099" y="249"/>
                      <a:pt x="1099" y="301"/>
                    </a:cubicBezTo>
                    <a:cubicBezTo>
                      <a:pt x="1156" y="301"/>
                      <a:pt x="1211" y="301"/>
                      <a:pt x="1269" y="301"/>
                    </a:cubicBezTo>
                    <a:close/>
                    <a:moveTo>
                      <a:pt x="717" y="301"/>
                    </a:moveTo>
                    <a:cubicBezTo>
                      <a:pt x="717" y="244"/>
                      <a:pt x="718" y="188"/>
                      <a:pt x="717" y="132"/>
                    </a:cubicBezTo>
                    <a:cubicBezTo>
                      <a:pt x="717" y="127"/>
                      <a:pt x="714" y="122"/>
                      <a:pt x="711" y="118"/>
                    </a:cubicBezTo>
                    <a:cubicBezTo>
                      <a:pt x="698" y="103"/>
                      <a:pt x="685" y="89"/>
                      <a:pt x="671" y="74"/>
                    </a:cubicBezTo>
                    <a:cubicBezTo>
                      <a:pt x="667" y="71"/>
                      <a:pt x="661" y="67"/>
                      <a:pt x="656" y="67"/>
                    </a:cubicBezTo>
                    <a:cubicBezTo>
                      <a:pt x="616" y="62"/>
                      <a:pt x="580" y="65"/>
                      <a:pt x="558" y="107"/>
                    </a:cubicBezTo>
                    <a:cubicBezTo>
                      <a:pt x="551" y="120"/>
                      <a:pt x="543" y="130"/>
                      <a:pt x="544" y="146"/>
                    </a:cubicBezTo>
                    <a:cubicBezTo>
                      <a:pt x="544" y="188"/>
                      <a:pt x="544" y="230"/>
                      <a:pt x="544" y="272"/>
                    </a:cubicBezTo>
                    <a:cubicBezTo>
                      <a:pt x="544" y="282"/>
                      <a:pt x="544" y="291"/>
                      <a:pt x="544" y="301"/>
                    </a:cubicBezTo>
                    <a:cubicBezTo>
                      <a:pt x="603" y="301"/>
                      <a:pt x="659" y="301"/>
                      <a:pt x="717" y="301"/>
                    </a:cubicBezTo>
                    <a:close/>
                    <a:moveTo>
                      <a:pt x="1513" y="301"/>
                    </a:moveTo>
                    <a:cubicBezTo>
                      <a:pt x="1513" y="243"/>
                      <a:pt x="1514" y="186"/>
                      <a:pt x="1513" y="130"/>
                    </a:cubicBezTo>
                    <a:cubicBezTo>
                      <a:pt x="1513" y="126"/>
                      <a:pt x="1510" y="121"/>
                      <a:pt x="1507" y="118"/>
                    </a:cubicBezTo>
                    <a:cubicBezTo>
                      <a:pt x="1494" y="103"/>
                      <a:pt x="1481" y="89"/>
                      <a:pt x="1467" y="74"/>
                    </a:cubicBezTo>
                    <a:cubicBezTo>
                      <a:pt x="1463" y="71"/>
                      <a:pt x="1457" y="67"/>
                      <a:pt x="1452" y="67"/>
                    </a:cubicBezTo>
                    <a:cubicBezTo>
                      <a:pt x="1412" y="62"/>
                      <a:pt x="1376" y="66"/>
                      <a:pt x="1354" y="107"/>
                    </a:cubicBezTo>
                    <a:cubicBezTo>
                      <a:pt x="1347" y="120"/>
                      <a:pt x="1339" y="130"/>
                      <a:pt x="1340" y="146"/>
                    </a:cubicBezTo>
                    <a:cubicBezTo>
                      <a:pt x="1341" y="187"/>
                      <a:pt x="1340" y="229"/>
                      <a:pt x="1340" y="270"/>
                    </a:cubicBezTo>
                    <a:cubicBezTo>
                      <a:pt x="1340" y="280"/>
                      <a:pt x="1340" y="290"/>
                      <a:pt x="1340" y="301"/>
                    </a:cubicBezTo>
                    <a:cubicBezTo>
                      <a:pt x="1399" y="301"/>
                      <a:pt x="1455" y="301"/>
                      <a:pt x="1513" y="301"/>
                    </a:cubicBezTo>
                    <a:close/>
                    <a:moveTo>
                      <a:pt x="1544" y="67"/>
                    </a:moveTo>
                    <a:cubicBezTo>
                      <a:pt x="1544" y="146"/>
                      <a:pt x="1544" y="223"/>
                      <a:pt x="1544" y="302"/>
                    </a:cubicBezTo>
                    <a:cubicBezTo>
                      <a:pt x="1552" y="301"/>
                      <a:pt x="1558" y="301"/>
                      <a:pt x="1564" y="300"/>
                    </a:cubicBezTo>
                    <a:cubicBezTo>
                      <a:pt x="1564" y="222"/>
                      <a:pt x="1564" y="145"/>
                      <a:pt x="1564" y="67"/>
                    </a:cubicBezTo>
                    <a:cubicBezTo>
                      <a:pt x="1557" y="67"/>
                      <a:pt x="1551" y="67"/>
                      <a:pt x="1544" y="67"/>
                    </a:cubicBezTo>
                    <a:close/>
                    <a:moveTo>
                      <a:pt x="491" y="67"/>
                    </a:moveTo>
                    <a:cubicBezTo>
                      <a:pt x="491" y="146"/>
                      <a:pt x="491" y="223"/>
                      <a:pt x="491" y="302"/>
                    </a:cubicBezTo>
                    <a:cubicBezTo>
                      <a:pt x="500" y="302"/>
                      <a:pt x="506" y="301"/>
                      <a:pt x="512" y="300"/>
                    </a:cubicBezTo>
                    <a:cubicBezTo>
                      <a:pt x="512" y="222"/>
                      <a:pt x="512" y="145"/>
                      <a:pt x="512" y="67"/>
                    </a:cubicBezTo>
                    <a:cubicBezTo>
                      <a:pt x="505" y="67"/>
                      <a:pt x="499" y="67"/>
                      <a:pt x="491" y="67"/>
                    </a:cubicBezTo>
                    <a:close/>
                    <a:moveTo>
                      <a:pt x="1294" y="300"/>
                    </a:moveTo>
                    <a:cubicBezTo>
                      <a:pt x="1296" y="301"/>
                      <a:pt x="1298" y="302"/>
                      <a:pt x="1300" y="304"/>
                    </a:cubicBezTo>
                    <a:cubicBezTo>
                      <a:pt x="1303" y="299"/>
                      <a:pt x="1308" y="295"/>
                      <a:pt x="1308" y="290"/>
                    </a:cubicBezTo>
                    <a:cubicBezTo>
                      <a:pt x="1309" y="219"/>
                      <a:pt x="1309" y="149"/>
                      <a:pt x="1308" y="78"/>
                    </a:cubicBezTo>
                    <a:cubicBezTo>
                      <a:pt x="1308" y="74"/>
                      <a:pt x="1302" y="69"/>
                      <a:pt x="1299" y="65"/>
                    </a:cubicBezTo>
                    <a:cubicBezTo>
                      <a:pt x="1297" y="66"/>
                      <a:pt x="1295" y="67"/>
                      <a:pt x="1294" y="68"/>
                    </a:cubicBezTo>
                    <a:cubicBezTo>
                      <a:pt x="1294" y="146"/>
                      <a:pt x="1294" y="223"/>
                      <a:pt x="1294" y="300"/>
                    </a:cubicBezTo>
                    <a:close/>
                    <a:moveTo>
                      <a:pt x="755" y="304"/>
                    </a:moveTo>
                    <a:cubicBezTo>
                      <a:pt x="757" y="302"/>
                      <a:pt x="760" y="301"/>
                      <a:pt x="762" y="299"/>
                    </a:cubicBezTo>
                    <a:cubicBezTo>
                      <a:pt x="762" y="226"/>
                      <a:pt x="762" y="152"/>
                      <a:pt x="762" y="78"/>
                    </a:cubicBezTo>
                    <a:cubicBezTo>
                      <a:pt x="762" y="74"/>
                      <a:pt x="758" y="70"/>
                      <a:pt x="755" y="66"/>
                    </a:cubicBezTo>
                    <a:cubicBezTo>
                      <a:pt x="752" y="70"/>
                      <a:pt x="747" y="75"/>
                      <a:pt x="747" y="79"/>
                    </a:cubicBezTo>
                    <a:cubicBezTo>
                      <a:pt x="746" y="149"/>
                      <a:pt x="746" y="219"/>
                      <a:pt x="747" y="290"/>
                    </a:cubicBezTo>
                    <a:cubicBezTo>
                      <a:pt x="747" y="295"/>
                      <a:pt x="752" y="299"/>
                      <a:pt x="755" y="304"/>
                    </a:cubicBezTo>
                    <a:close/>
                    <a:moveTo>
                      <a:pt x="1007" y="35"/>
                    </a:moveTo>
                    <a:cubicBezTo>
                      <a:pt x="935" y="35"/>
                      <a:pt x="867" y="35"/>
                      <a:pt x="796" y="35"/>
                    </a:cubicBezTo>
                    <a:cubicBezTo>
                      <a:pt x="808" y="49"/>
                      <a:pt x="994" y="49"/>
                      <a:pt x="1007" y="35"/>
                    </a:cubicBezTo>
                    <a:close/>
                    <a:moveTo>
                      <a:pt x="1054" y="35"/>
                    </a:moveTo>
                    <a:cubicBezTo>
                      <a:pt x="1053" y="37"/>
                      <a:pt x="1053" y="39"/>
                      <a:pt x="1052" y="41"/>
                    </a:cubicBezTo>
                    <a:cubicBezTo>
                      <a:pt x="1056" y="42"/>
                      <a:pt x="1060" y="45"/>
                      <a:pt x="1064" y="45"/>
                    </a:cubicBezTo>
                    <a:cubicBezTo>
                      <a:pt x="1125" y="46"/>
                      <a:pt x="1187" y="46"/>
                      <a:pt x="1249" y="45"/>
                    </a:cubicBezTo>
                    <a:cubicBezTo>
                      <a:pt x="1253" y="45"/>
                      <a:pt x="1257" y="41"/>
                      <a:pt x="1262" y="39"/>
                    </a:cubicBezTo>
                    <a:cubicBezTo>
                      <a:pt x="1261" y="38"/>
                      <a:pt x="1260" y="36"/>
                      <a:pt x="1260" y="35"/>
                    </a:cubicBezTo>
                    <a:cubicBezTo>
                      <a:pt x="1191" y="35"/>
                      <a:pt x="1123" y="35"/>
                      <a:pt x="1054" y="35"/>
                    </a:cubicBezTo>
                    <a:close/>
                    <a:moveTo>
                      <a:pt x="1514" y="40"/>
                    </a:moveTo>
                    <a:cubicBezTo>
                      <a:pt x="1513" y="38"/>
                      <a:pt x="1513" y="37"/>
                      <a:pt x="1512" y="36"/>
                    </a:cubicBezTo>
                    <a:cubicBezTo>
                      <a:pt x="1455" y="36"/>
                      <a:pt x="1399" y="36"/>
                      <a:pt x="1342" y="36"/>
                    </a:cubicBezTo>
                    <a:cubicBezTo>
                      <a:pt x="1341" y="38"/>
                      <a:pt x="1341" y="40"/>
                      <a:pt x="1341" y="42"/>
                    </a:cubicBezTo>
                    <a:cubicBezTo>
                      <a:pt x="1346" y="43"/>
                      <a:pt x="1350" y="45"/>
                      <a:pt x="1355" y="45"/>
                    </a:cubicBezTo>
                    <a:cubicBezTo>
                      <a:pt x="1403" y="46"/>
                      <a:pt x="1451" y="46"/>
                      <a:pt x="1499" y="45"/>
                    </a:cubicBezTo>
                    <a:cubicBezTo>
                      <a:pt x="1504" y="45"/>
                      <a:pt x="1509" y="42"/>
                      <a:pt x="1514" y="40"/>
                    </a:cubicBezTo>
                    <a:close/>
                    <a:moveTo>
                      <a:pt x="548" y="35"/>
                    </a:moveTo>
                    <a:cubicBezTo>
                      <a:pt x="558" y="49"/>
                      <a:pt x="705" y="50"/>
                      <a:pt x="717" y="35"/>
                    </a:cubicBezTo>
                    <a:cubicBezTo>
                      <a:pt x="660" y="35"/>
                      <a:pt x="605" y="35"/>
                      <a:pt x="548" y="35"/>
                    </a:cubicBezTo>
                    <a:close/>
                    <a:moveTo>
                      <a:pt x="138" y="118"/>
                    </a:moveTo>
                    <a:cubicBezTo>
                      <a:pt x="159" y="118"/>
                      <a:pt x="178" y="118"/>
                      <a:pt x="198" y="118"/>
                    </a:cubicBezTo>
                    <a:cubicBezTo>
                      <a:pt x="198" y="109"/>
                      <a:pt x="198" y="102"/>
                      <a:pt x="198" y="94"/>
                    </a:cubicBezTo>
                    <a:cubicBezTo>
                      <a:pt x="177" y="94"/>
                      <a:pt x="158" y="94"/>
                      <a:pt x="138" y="94"/>
                    </a:cubicBezTo>
                    <a:cubicBezTo>
                      <a:pt x="138" y="103"/>
                      <a:pt x="138" y="110"/>
                      <a:pt x="138" y="118"/>
                    </a:cubicBezTo>
                    <a:close/>
                    <a:moveTo>
                      <a:pt x="1684" y="94"/>
                    </a:moveTo>
                    <a:cubicBezTo>
                      <a:pt x="1663" y="94"/>
                      <a:pt x="1644" y="94"/>
                      <a:pt x="1625" y="94"/>
                    </a:cubicBezTo>
                    <a:cubicBezTo>
                      <a:pt x="1625" y="103"/>
                      <a:pt x="1625" y="111"/>
                      <a:pt x="1625" y="118"/>
                    </a:cubicBezTo>
                    <a:cubicBezTo>
                      <a:pt x="1645" y="118"/>
                      <a:pt x="1664" y="118"/>
                      <a:pt x="1684" y="118"/>
                    </a:cubicBezTo>
                    <a:cubicBezTo>
                      <a:pt x="1684" y="110"/>
                      <a:pt x="1684" y="103"/>
                      <a:pt x="1684" y="94"/>
                    </a:cubicBezTo>
                    <a:close/>
                    <a:moveTo>
                      <a:pt x="311" y="94"/>
                    </a:moveTo>
                    <a:cubicBezTo>
                      <a:pt x="290" y="94"/>
                      <a:pt x="270" y="94"/>
                      <a:pt x="251" y="94"/>
                    </a:cubicBezTo>
                    <a:cubicBezTo>
                      <a:pt x="251" y="103"/>
                      <a:pt x="251" y="111"/>
                      <a:pt x="251" y="118"/>
                    </a:cubicBezTo>
                    <a:cubicBezTo>
                      <a:pt x="272" y="118"/>
                      <a:pt x="291" y="118"/>
                      <a:pt x="311" y="118"/>
                    </a:cubicBezTo>
                    <a:cubicBezTo>
                      <a:pt x="311" y="109"/>
                      <a:pt x="311" y="103"/>
                      <a:pt x="311" y="94"/>
                    </a:cubicBezTo>
                    <a:close/>
                    <a:moveTo>
                      <a:pt x="1736" y="118"/>
                    </a:moveTo>
                    <a:cubicBezTo>
                      <a:pt x="1757" y="118"/>
                      <a:pt x="1777" y="118"/>
                      <a:pt x="1796" y="118"/>
                    </a:cubicBezTo>
                    <a:cubicBezTo>
                      <a:pt x="1796" y="109"/>
                      <a:pt x="1796" y="102"/>
                      <a:pt x="1796" y="94"/>
                    </a:cubicBezTo>
                    <a:cubicBezTo>
                      <a:pt x="1776" y="94"/>
                      <a:pt x="1756" y="94"/>
                      <a:pt x="1736" y="94"/>
                    </a:cubicBezTo>
                    <a:cubicBezTo>
                      <a:pt x="1736" y="102"/>
                      <a:pt x="1736" y="109"/>
                      <a:pt x="1736" y="118"/>
                    </a:cubicBezTo>
                    <a:close/>
                    <a:moveTo>
                      <a:pt x="1848" y="118"/>
                    </a:moveTo>
                    <a:cubicBezTo>
                      <a:pt x="1868" y="118"/>
                      <a:pt x="1888" y="118"/>
                      <a:pt x="1908" y="118"/>
                    </a:cubicBezTo>
                    <a:cubicBezTo>
                      <a:pt x="1908" y="109"/>
                      <a:pt x="1908" y="102"/>
                      <a:pt x="1908" y="94"/>
                    </a:cubicBezTo>
                    <a:cubicBezTo>
                      <a:pt x="1887" y="94"/>
                      <a:pt x="1868" y="94"/>
                      <a:pt x="1848" y="94"/>
                    </a:cubicBezTo>
                    <a:cubicBezTo>
                      <a:pt x="1848" y="103"/>
                      <a:pt x="1848" y="110"/>
                      <a:pt x="1848" y="118"/>
                    </a:cubicBezTo>
                    <a:close/>
                    <a:moveTo>
                      <a:pt x="422" y="95"/>
                    </a:moveTo>
                    <a:cubicBezTo>
                      <a:pt x="401" y="95"/>
                      <a:pt x="381" y="95"/>
                      <a:pt x="362" y="95"/>
                    </a:cubicBezTo>
                    <a:cubicBezTo>
                      <a:pt x="362" y="103"/>
                      <a:pt x="362" y="110"/>
                      <a:pt x="362" y="118"/>
                    </a:cubicBezTo>
                    <a:cubicBezTo>
                      <a:pt x="383" y="118"/>
                      <a:pt x="402" y="118"/>
                      <a:pt x="422" y="118"/>
                    </a:cubicBezTo>
                    <a:cubicBezTo>
                      <a:pt x="422" y="110"/>
                      <a:pt x="422" y="103"/>
                      <a:pt x="422" y="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Freeform 51">
                <a:extLst>
                  <a:ext uri="{FF2B5EF4-FFF2-40B4-BE49-F238E27FC236}">
                    <a16:creationId xmlns:a16="http://schemas.microsoft.com/office/drawing/2014/main" id="{FB29D685-1EF1-6F4C-A320-2E84C130C466}"/>
                  </a:ext>
                </a:extLst>
              </p:cNvPr>
              <p:cNvSpPr>
                <a:spLocks noEditPoints="1"/>
              </p:cNvSpPr>
              <p:nvPr/>
            </p:nvSpPr>
            <p:spPr bwMode="auto">
              <a:xfrm>
                <a:off x="5554874" y="2951463"/>
                <a:ext cx="1080787" cy="148539"/>
              </a:xfrm>
              <a:custGeom>
                <a:avLst/>
                <a:gdLst>
                  <a:gd name="T0" fmla="*/ 0 w 2219"/>
                  <a:gd name="T1" fmla="*/ 96 h 305"/>
                  <a:gd name="T2" fmla="*/ 88 w 2219"/>
                  <a:gd name="T3" fmla="*/ 160 h 305"/>
                  <a:gd name="T4" fmla="*/ 289 w 2219"/>
                  <a:gd name="T5" fmla="*/ 117 h 305"/>
                  <a:gd name="T6" fmla="*/ 349 w 2219"/>
                  <a:gd name="T7" fmla="*/ 8 h 305"/>
                  <a:gd name="T8" fmla="*/ 419 w 2219"/>
                  <a:gd name="T9" fmla="*/ 121 h 305"/>
                  <a:gd name="T10" fmla="*/ 521 w 2219"/>
                  <a:gd name="T11" fmla="*/ 187 h 305"/>
                  <a:gd name="T12" fmla="*/ 588 w 2219"/>
                  <a:gd name="T13" fmla="*/ 174 h 305"/>
                  <a:gd name="T14" fmla="*/ 666 w 2219"/>
                  <a:gd name="T15" fmla="*/ 127 h 305"/>
                  <a:gd name="T16" fmla="*/ 664 w 2219"/>
                  <a:gd name="T17" fmla="*/ 121 h 305"/>
                  <a:gd name="T18" fmla="*/ 428 w 2219"/>
                  <a:gd name="T19" fmla="*/ 121 h 305"/>
                  <a:gd name="T20" fmla="*/ 427 w 2219"/>
                  <a:gd name="T21" fmla="*/ 99 h 305"/>
                  <a:gd name="T22" fmla="*/ 1790 w 2219"/>
                  <a:gd name="T23" fmla="*/ 99 h 305"/>
                  <a:gd name="T24" fmla="*/ 1775 w 2219"/>
                  <a:gd name="T25" fmla="*/ 121 h 305"/>
                  <a:gd name="T26" fmla="*/ 1567 w 2219"/>
                  <a:gd name="T27" fmla="*/ 121 h 305"/>
                  <a:gd name="T28" fmla="*/ 1545 w 2219"/>
                  <a:gd name="T29" fmla="*/ 121 h 305"/>
                  <a:gd name="T30" fmla="*/ 1785 w 2219"/>
                  <a:gd name="T31" fmla="*/ 132 h 305"/>
                  <a:gd name="T32" fmla="*/ 1855 w 2219"/>
                  <a:gd name="T33" fmla="*/ 19 h 305"/>
                  <a:gd name="T34" fmla="*/ 1865 w 2219"/>
                  <a:gd name="T35" fmla="*/ 0 h 305"/>
                  <a:gd name="T36" fmla="*/ 1884 w 2219"/>
                  <a:gd name="T37" fmla="*/ 45 h 305"/>
                  <a:gd name="T38" fmla="*/ 1947 w 2219"/>
                  <a:gd name="T39" fmla="*/ 141 h 305"/>
                  <a:gd name="T40" fmla="*/ 2096 w 2219"/>
                  <a:gd name="T41" fmla="*/ 174 h 305"/>
                  <a:gd name="T42" fmla="*/ 2189 w 2219"/>
                  <a:gd name="T43" fmla="*/ 118 h 305"/>
                  <a:gd name="T44" fmla="*/ 2219 w 2219"/>
                  <a:gd name="T45" fmla="*/ 92 h 305"/>
                  <a:gd name="T46" fmla="*/ 2161 w 2219"/>
                  <a:gd name="T47" fmla="*/ 217 h 305"/>
                  <a:gd name="T48" fmla="*/ 2125 w 2219"/>
                  <a:gd name="T49" fmla="*/ 254 h 305"/>
                  <a:gd name="T50" fmla="*/ 1992 w 2219"/>
                  <a:gd name="T51" fmla="*/ 305 h 305"/>
                  <a:gd name="T52" fmla="*/ 183 w 2219"/>
                  <a:gd name="T53" fmla="*/ 305 h 305"/>
                  <a:gd name="T54" fmla="*/ 108 w 2219"/>
                  <a:gd name="T55" fmla="*/ 277 h 305"/>
                  <a:gd name="T56" fmla="*/ 0 w 2219"/>
                  <a:gd name="T57" fmla="*/ 96 h 305"/>
                  <a:gd name="T58" fmla="*/ 1515 w 2219"/>
                  <a:gd name="T59" fmla="*/ 269 h 305"/>
                  <a:gd name="T60" fmla="*/ 1515 w 2219"/>
                  <a:gd name="T61" fmla="*/ 175 h 305"/>
                  <a:gd name="T62" fmla="*/ 1525 w 2219"/>
                  <a:gd name="T63" fmla="*/ 149 h 305"/>
                  <a:gd name="T64" fmla="*/ 1480 w 2219"/>
                  <a:gd name="T65" fmla="*/ 121 h 305"/>
                  <a:gd name="T66" fmla="*/ 715 w 2219"/>
                  <a:gd name="T67" fmla="*/ 121 h 305"/>
                  <a:gd name="T68" fmla="*/ 684 w 2219"/>
                  <a:gd name="T69" fmla="*/ 157 h 305"/>
                  <a:gd name="T70" fmla="*/ 699 w 2219"/>
                  <a:gd name="T71" fmla="*/ 160 h 305"/>
                  <a:gd name="T72" fmla="*/ 699 w 2219"/>
                  <a:gd name="T73" fmla="*/ 269 h 305"/>
                  <a:gd name="T74" fmla="*/ 679 w 2219"/>
                  <a:gd name="T75" fmla="*/ 269 h 305"/>
                  <a:gd name="T76" fmla="*/ 679 w 2219"/>
                  <a:gd name="T77" fmla="*/ 168 h 305"/>
                  <a:gd name="T78" fmla="*/ 657 w 2219"/>
                  <a:gd name="T79" fmla="*/ 268 h 305"/>
                  <a:gd name="T80" fmla="*/ 637 w 2219"/>
                  <a:gd name="T81" fmla="*/ 268 h 305"/>
                  <a:gd name="T82" fmla="*/ 637 w 2219"/>
                  <a:gd name="T83" fmla="*/ 231 h 305"/>
                  <a:gd name="T84" fmla="*/ 633 w 2219"/>
                  <a:gd name="T85" fmla="*/ 230 h 305"/>
                  <a:gd name="T86" fmla="*/ 603 w 2219"/>
                  <a:gd name="T87" fmla="*/ 276 h 305"/>
                  <a:gd name="T88" fmla="*/ 1616 w 2219"/>
                  <a:gd name="T89" fmla="*/ 276 h 305"/>
                  <a:gd name="T90" fmla="*/ 1581 w 2219"/>
                  <a:gd name="T91" fmla="*/ 232 h 305"/>
                  <a:gd name="T92" fmla="*/ 1576 w 2219"/>
                  <a:gd name="T93" fmla="*/ 234 h 305"/>
                  <a:gd name="T94" fmla="*/ 1576 w 2219"/>
                  <a:gd name="T95" fmla="*/ 269 h 305"/>
                  <a:gd name="T96" fmla="*/ 1558 w 2219"/>
                  <a:gd name="T97" fmla="*/ 269 h 305"/>
                  <a:gd name="T98" fmla="*/ 1535 w 2219"/>
                  <a:gd name="T99" fmla="*/ 175 h 305"/>
                  <a:gd name="T100" fmla="*/ 1535 w 2219"/>
                  <a:gd name="T101" fmla="*/ 269 h 305"/>
                  <a:gd name="T102" fmla="*/ 1515 w 2219"/>
                  <a:gd name="T103" fmla="*/ 269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219" h="305">
                    <a:moveTo>
                      <a:pt x="0" y="96"/>
                    </a:moveTo>
                    <a:cubicBezTo>
                      <a:pt x="30" y="118"/>
                      <a:pt x="58" y="142"/>
                      <a:pt x="88" y="160"/>
                    </a:cubicBezTo>
                    <a:cubicBezTo>
                      <a:pt x="167" y="205"/>
                      <a:pt x="236" y="191"/>
                      <a:pt x="289" y="117"/>
                    </a:cubicBezTo>
                    <a:cubicBezTo>
                      <a:pt x="314" y="82"/>
                      <a:pt x="331" y="42"/>
                      <a:pt x="349" y="8"/>
                    </a:cubicBezTo>
                    <a:cubicBezTo>
                      <a:pt x="371" y="43"/>
                      <a:pt x="393" y="83"/>
                      <a:pt x="419" y="121"/>
                    </a:cubicBezTo>
                    <a:cubicBezTo>
                      <a:pt x="444" y="156"/>
                      <a:pt x="476" y="185"/>
                      <a:pt x="521" y="187"/>
                    </a:cubicBezTo>
                    <a:cubicBezTo>
                      <a:pt x="544" y="188"/>
                      <a:pt x="568" y="183"/>
                      <a:pt x="588" y="174"/>
                    </a:cubicBezTo>
                    <a:cubicBezTo>
                      <a:pt x="616" y="162"/>
                      <a:pt x="640" y="143"/>
                      <a:pt x="666" y="127"/>
                    </a:cubicBezTo>
                    <a:cubicBezTo>
                      <a:pt x="665" y="125"/>
                      <a:pt x="664" y="123"/>
                      <a:pt x="664" y="121"/>
                    </a:cubicBezTo>
                    <a:cubicBezTo>
                      <a:pt x="586" y="121"/>
                      <a:pt x="508" y="121"/>
                      <a:pt x="428" y="121"/>
                    </a:cubicBezTo>
                    <a:cubicBezTo>
                      <a:pt x="428" y="113"/>
                      <a:pt x="428" y="108"/>
                      <a:pt x="427" y="99"/>
                    </a:cubicBezTo>
                    <a:cubicBezTo>
                      <a:pt x="882" y="99"/>
                      <a:pt x="1337" y="99"/>
                      <a:pt x="1790" y="99"/>
                    </a:cubicBezTo>
                    <a:cubicBezTo>
                      <a:pt x="1796" y="115"/>
                      <a:pt x="1791" y="121"/>
                      <a:pt x="1775" y="121"/>
                    </a:cubicBezTo>
                    <a:cubicBezTo>
                      <a:pt x="1706" y="121"/>
                      <a:pt x="1637" y="121"/>
                      <a:pt x="1567" y="121"/>
                    </a:cubicBezTo>
                    <a:cubicBezTo>
                      <a:pt x="1560" y="121"/>
                      <a:pt x="1553" y="121"/>
                      <a:pt x="1545" y="121"/>
                    </a:cubicBezTo>
                    <a:cubicBezTo>
                      <a:pt x="1609" y="207"/>
                      <a:pt x="1718" y="213"/>
                      <a:pt x="1785" y="132"/>
                    </a:cubicBezTo>
                    <a:cubicBezTo>
                      <a:pt x="1813" y="98"/>
                      <a:pt x="1832" y="57"/>
                      <a:pt x="1855" y="19"/>
                    </a:cubicBezTo>
                    <a:cubicBezTo>
                      <a:pt x="1858" y="14"/>
                      <a:pt x="1861" y="9"/>
                      <a:pt x="1865" y="0"/>
                    </a:cubicBezTo>
                    <a:cubicBezTo>
                      <a:pt x="1872" y="17"/>
                      <a:pt x="1876" y="32"/>
                      <a:pt x="1884" y="45"/>
                    </a:cubicBezTo>
                    <a:cubicBezTo>
                      <a:pt x="1904" y="78"/>
                      <a:pt x="1922" y="113"/>
                      <a:pt x="1947" y="141"/>
                    </a:cubicBezTo>
                    <a:cubicBezTo>
                      <a:pt x="1987" y="186"/>
                      <a:pt x="2040" y="198"/>
                      <a:pt x="2096" y="174"/>
                    </a:cubicBezTo>
                    <a:cubicBezTo>
                      <a:pt x="2129" y="160"/>
                      <a:pt x="2159" y="138"/>
                      <a:pt x="2189" y="118"/>
                    </a:cubicBezTo>
                    <a:cubicBezTo>
                      <a:pt x="2199" y="112"/>
                      <a:pt x="2207" y="102"/>
                      <a:pt x="2219" y="92"/>
                    </a:cubicBezTo>
                    <a:cubicBezTo>
                      <a:pt x="2211" y="142"/>
                      <a:pt x="2191" y="182"/>
                      <a:pt x="2161" y="217"/>
                    </a:cubicBezTo>
                    <a:cubicBezTo>
                      <a:pt x="2150" y="230"/>
                      <a:pt x="2137" y="242"/>
                      <a:pt x="2125" y="254"/>
                    </a:cubicBezTo>
                    <a:cubicBezTo>
                      <a:pt x="2088" y="289"/>
                      <a:pt x="2047" y="305"/>
                      <a:pt x="1992" y="305"/>
                    </a:cubicBezTo>
                    <a:cubicBezTo>
                      <a:pt x="1389" y="303"/>
                      <a:pt x="786" y="303"/>
                      <a:pt x="183" y="305"/>
                    </a:cubicBezTo>
                    <a:cubicBezTo>
                      <a:pt x="150" y="305"/>
                      <a:pt x="130" y="294"/>
                      <a:pt x="108" y="277"/>
                    </a:cubicBezTo>
                    <a:cubicBezTo>
                      <a:pt x="50" y="229"/>
                      <a:pt x="13" y="170"/>
                      <a:pt x="0" y="96"/>
                    </a:cubicBezTo>
                    <a:close/>
                    <a:moveTo>
                      <a:pt x="1515" y="269"/>
                    </a:moveTo>
                    <a:cubicBezTo>
                      <a:pt x="1515" y="237"/>
                      <a:pt x="1514" y="206"/>
                      <a:pt x="1515" y="175"/>
                    </a:cubicBezTo>
                    <a:cubicBezTo>
                      <a:pt x="1515" y="168"/>
                      <a:pt x="1521" y="160"/>
                      <a:pt x="1525" y="149"/>
                    </a:cubicBezTo>
                    <a:cubicBezTo>
                      <a:pt x="1515" y="121"/>
                      <a:pt x="1515" y="121"/>
                      <a:pt x="1480" y="121"/>
                    </a:cubicBezTo>
                    <a:cubicBezTo>
                      <a:pt x="1225" y="121"/>
                      <a:pt x="970" y="121"/>
                      <a:pt x="715" y="121"/>
                    </a:cubicBezTo>
                    <a:cubicBezTo>
                      <a:pt x="697" y="121"/>
                      <a:pt x="682" y="138"/>
                      <a:pt x="684" y="157"/>
                    </a:cubicBezTo>
                    <a:cubicBezTo>
                      <a:pt x="689" y="158"/>
                      <a:pt x="694" y="159"/>
                      <a:pt x="699" y="160"/>
                    </a:cubicBezTo>
                    <a:cubicBezTo>
                      <a:pt x="699" y="197"/>
                      <a:pt x="699" y="232"/>
                      <a:pt x="699" y="269"/>
                    </a:cubicBezTo>
                    <a:cubicBezTo>
                      <a:pt x="692" y="269"/>
                      <a:pt x="686" y="269"/>
                      <a:pt x="679" y="269"/>
                    </a:cubicBezTo>
                    <a:cubicBezTo>
                      <a:pt x="679" y="235"/>
                      <a:pt x="679" y="203"/>
                      <a:pt x="679" y="168"/>
                    </a:cubicBezTo>
                    <a:cubicBezTo>
                      <a:pt x="647" y="198"/>
                      <a:pt x="664" y="235"/>
                      <a:pt x="657" y="268"/>
                    </a:cubicBezTo>
                    <a:cubicBezTo>
                      <a:pt x="651" y="268"/>
                      <a:pt x="645" y="268"/>
                      <a:pt x="637" y="268"/>
                    </a:cubicBezTo>
                    <a:cubicBezTo>
                      <a:pt x="637" y="255"/>
                      <a:pt x="637" y="243"/>
                      <a:pt x="637" y="231"/>
                    </a:cubicBezTo>
                    <a:cubicBezTo>
                      <a:pt x="636" y="231"/>
                      <a:pt x="635" y="230"/>
                      <a:pt x="633" y="230"/>
                    </a:cubicBezTo>
                    <a:cubicBezTo>
                      <a:pt x="624" y="245"/>
                      <a:pt x="614" y="260"/>
                      <a:pt x="603" y="276"/>
                    </a:cubicBezTo>
                    <a:cubicBezTo>
                      <a:pt x="942" y="276"/>
                      <a:pt x="1277" y="276"/>
                      <a:pt x="1616" y="276"/>
                    </a:cubicBezTo>
                    <a:cubicBezTo>
                      <a:pt x="1603" y="260"/>
                      <a:pt x="1592" y="246"/>
                      <a:pt x="1581" y="232"/>
                    </a:cubicBezTo>
                    <a:cubicBezTo>
                      <a:pt x="1579" y="233"/>
                      <a:pt x="1578" y="234"/>
                      <a:pt x="1576" y="234"/>
                    </a:cubicBezTo>
                    <a:cubicBezTo>
                      <a:pt x="1576" y="245"/>
                      <a:pt x="1576" y="257"/>
                      <a:pt x="1576" y="269"/>
                    </a:cubicBezTo>
                    <a:cubicBezTo>
                      <a:pt x="1569" y="269"/>
                      <a:pt x="1564" y="269"/>
                      <a:pt x="1558" y="269"/>
                    </a:cubicBezTo>
                    <a:cubicBezTo>
                      <a:pt x="1550" y="238"/>
                      <a:pt x="1568" y="202"/>
                      <a:pt x="1535" y="175"/>
                    </a:cubicBezTo>
                    <a:cubicBezTo>
                      <a:pt x="1535" y="208"/>
                      <a:pt x="1535" y="238"/>
                      <a:pt x="1535" y="269"/>
                    </a:cubicBezTo>
                    <a:cubicBezTo>
                      <a:pt x="1528" y="269"/>
                      <a:pt x="1523" y="269"/>
                      <a:pt x="1515" y="26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Freeform 52">
                <a:extLst>
                  <a:ext uri="{FF2B5EF4-FFF2-40B4-BE49-F238E27FC236}">
                    <a16:creationId xmlns:a16="http://schemas.microsoft.com/office/drawing/2014/main" id="{7E5298EE-B325-2D47-99B4-C514FE65F051}"/>
                  </a:ext>
                </a:extLst>
              </p:cNvPr>
              <p:cNvSpPr>
                <a:spLocks/>
              </p:cNvSpPr>
              <p:nvPr/>
            </p:nvSpPr>
            <p:spPr bwMode="auto">
              <a:xfrm>
                <a:off x="5837303" y="2706535"/>
                <a:ext cx="518860" cy="273346"/>
              </a:xfrm>
              <a:custGeom>
                <a:avLst/>
                <a:gdLst>
                  <a:gd name="T0" fmla="*/ 372 w 1065"/>
                  <a:gd name="T1" fmla="*/ 235 h 561"/>
                  <a:gd name="T2" fmla="*/ 412 w 1065"/>
                  <a:gd name="T3" fmla="*/ 264 h 561"/>
                  <a:gd name="T4" fmla="*/ 474 w 1065"/>
                  <a:gd name="T5" fmla="*/ 264 h 561"/>
                  <a:gd name="T6" fmla="*/ 494 w 1065"/>
                  <a:gd name="T7" fmla="*/ 237 h 561"/>
                  <a:gd name="T8" fmla="*/ 486 w 1065"/>
                  <a:gd name="T9" fmla="*/ 134 h 561"/>
                  <a:gd name="T10" fmla="*/ 487 w 1065"/>
                  <a:gd name="T11" fmla="*/ 124 h 561"/>
                  <a:gd name="T12" fmla="*/ 488 w 1065"/>
                  <a:gd name="T13" fmla="*/ 49 h 561"/>
                  <a:gd name="T14" fmla="*/ 495 w 1065"/>
                  <a:gd name="T15" fmla="*/ 27 h 561"/>
                  <a:gd name="T16" fmla="*/ 508 w 1065"/>
                  <a:gd name="T17" fmla="*/ 0 h 561"/>
                  <a:gd name="T18" fmla="*/ 547 w 1065"/>
                  <a:gd name="T19" fmla="*/ 0 h 561"/>
                  <a:gd name="T20" fmla="*/ 560 w 1065"/>
                  <a:gd name="T21" fmla="*/ 34 h 561"/>
                  <a:gd name="T22" fmla="*/ 555 w 1065"/>
                  <a:gd name="T23" fmla="*/ 71 h 561"/>
                  <a:gd name="T24" fmla="*/ 553 w 1065"/>
                  <a:gd name="T25" fmla="*/ 95 h 561"/>
                  <a:gd name="T26" fmla="*/ 559 w 1065"/>
                  <a:gd name="T27" fmla="*/ 221 h 561"/>
                  <a:gd name="T28" fmla="*/ 589 w 1065"/>
                  <a:gd name="T29" fmla="*/ 264 h 561"/>
                  <a:gd name="T30" fmla="*/ 667 w 1065"/>
                  <a:gd name="T31" fmla="*/ 263 h 561"/>
                  <a:gd name="T32" fmla="*/ 684 w 1065"/>
                  <a:gd name="T33" fmla="*/ 255 h 561"/>
                  <a:gd name="T34" fmla="*/ 719 w 1065"/>
                  <a:gd name="T35" fmla="*/ 236 h 561"/>
                  <a:gd name="T36" fmla="*/ 735 w 1065"/>
                  <a:gd name="T37" fmla="*/ 236 h 561"/>
                  <a:gd name="T38" fmla="*/ 735 w 1065"/>
                  <a:gd name="T39" fmla="*/ 287 h 561"/>
                  <a:gd name="T40" fmla="*/ 731 w 1065"/>
                  <a:gd name="T41" fmla="*/ 295 h 561"/>
                  <a:gd name="T42" fmla="*/ 716 w 1065"/>
                  <a:gd name="T43" fmla="*/ 309 h 561"/>
                  <a:gd name="T44" fmla="*/ 716 w 1065"/>
                  <a:gd name="T45" fmla="*/ 369 h 561"/>
                  <a:gd name="T46" fmla="*/ 726 w 1065"/>
                  <a:gd name="T47" fmla="*/ 377 h 561"/>
                  <a:gd name="T48" fmla="*/ 841 w 1065"/>
                  <a:gd name="T49" fmla="*/ 371 h 561"/>
                  <a:gd name="T50" fmla="*/ 890 w 1065"/>
                  <a:gd name="T51" fmla="*/ 331 h 561"/>
                  <a:gd name="T52" fmla="*/ 882 w 1065"/>
                  <a:gd name="T53" fmla="*/ 401 h 561"/>
                  <a:gd name="T54" fmla="*/ 921 w 1065"/>
                  <a:gd name="T55" fmla="*/ 460 h 561"/>
                  <a:gd name="T56" fmla="*/ 1043 w 1065"/>
                  <a:gd name="T57" fmla="*/ 452 h 561"/>
                  <a:gd name="T58" fmla="*/ 1065 w 1065"/>
                  <a:gd name="T59" fmla="*/ 438 h 561"/>
                  <a:gd name="T60" fmla="*/ 998 w 1065"/>
                  <a:gd name="T61" fmla="*/ 529 h 561"/>
                  <a:gd name="T62" fmla="*/ 934 w 1065"/>
                  <a:gd name="T63" fmla="*/ 534 h 561"/>
                  <a:gd name="T64" fmla="*/ 931 w 1065"/>
                  <a:gd name="T65" fmla="*/ 532 h 561"/>
                  <a:gd name="T66" fmla="*/ 771 w 1065"/>
                  <a:gd name="T67" fmla="*/ 488 h 561"/>
                  <a:gd name="T68" fmla="*/ 243 w 1065"/>
                  <a:gd name="T69" fmla="*/ 489 h 561"/>
                  <a:gd name="T70" fmla="*/ 212 w 1065"/>
                  <a:gd name="T71" fmla="*/ 498 h 561"/>
                  <a:gd name="T72" fmla="*/ 144 w 1065"/>
                  <a:gd name="T73" fmla="*/ 541 h 561"/>
                  <a:gd name="T74" fmla="*/ 53 w 1065"/>
                  <a:gd name="T75" fmla="*/ 527 h 561"/>
                  <a:gd name="T76" fmla="*/ 33 w 1065"/>
                  <a:gd name="T77" fmla="*/ 497 h 561"/>
                  <a:gd name="T78" fmla="*/ 0 w 1065"/>
                  <a:gd name="T79" fmla="*/ 437 h 561"/>
                  <a:gd name="T80" fmla="*/ 101 w 1065"/>
                  <a:gd name="T81" fmla="*/ 469 h 561"/>
                  <a:gd name="T82" fmla="*/ 137 w 1065"/>
                  <a:gd name="T83" fmla="*/ 464 h 561"/>
                  <a:gd name="T84" fmla="*/ 175 w 1065"/>
                  <a:gd name="T85" fmla="*/ 417 h 561"/>
                  <a:gd name="T86" fmla="*/ 175 w 1065"/>
                  <a:gd name="T87" fmla="*/ 328 h 561"/>
                  <a:gd name="T88" fmla="*/ 189 w 1065"/>
                  <a:gd name="T89" fmla="*/ 341 h 561"/>
                  <a:gd name="T90" fmla="*/ 247 w 1065"/>
                  <a:gd name="T91" fmla="*/ 384 h 561"/>
                  <a:gd name="T92" fmla="*/ 338 w 1065"/>
                  <a:gd name="T93" fmla="*/ 368 h 561"/>
                  <a:gd name="T94" fmla="*/ 342 w 1065"/>
                  <a:gd name="T95" fmla="*/ 358 h 561"/>
                  <a:gd name="T96" fmla="*/ 339 w 1065"/>
                  <a:gd name="T97" fmla="*/ 312 h 561"/>
                  <a:gd name="T98" fmla="*/ 338 w 1065"/>
                  <a:gd name="T99" fmla="*/ 306 h 561"/>
                  <a:gd name="T100" fmla="*/ 318 w 1065"/>
                  <a:gd name="T101" fmla="*/ 235 h 561"/>
                  <a:gd name="T102" fmla="*/ 372 w 1065"/>
                  <a:gd name="T103" fmla="*/ 235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065" h="561">
                    <a:moveTo>
                      <a:pt x="372" y="235"/>
                    </a:moveTo>
                    <a:cubicBezTo>
                      <a:pt x="374" y="260"/>
                      <a:pt x="389" y="266"/>
                      <a:pt x="412" y="264"/>
                    </a:cubicBezTo>
                    <a:cubicBezTo>
                      <a:pt x="432" y="262"/>
                      <a:pt x="453" y="264"/>
                      <a:pt x="474" y="264"/>
                    </a:cubicBezTo>
                    <a:cubicBezTo>
                      <a:pt x="492" y="263"/>
                      <a:pt x="496" y="255"/>
                      <a:pt x="494" y="237"/>
                    </a:cubicBezTo>
                    <a:cubicBezTo>
                      <a:pt x="489" y="202"/>
                      <a:pt x="488" y="168"/>
                      <a:pt x="486" y="134"/>
                    </a:cubicBezTo>
                    <a:cubicBezTo>
                      <a:pt x="485" y="130"/>
                      <a:pt x="485" y="127"/>
                      <a:pt x="487" y="124"/>
                    </a:cubicBezTo>
                    <a:cubicBezTo>
                      <a:pt x="497" y="99"/>
                      <a:pt x="506" y="75"/>
                      <a:pt x="488" y="49"/>
                    </a:cubicBezTo>
                    <a:cubicBezTo>
                      <a:pt x="485" y="45"/>
                      <a:pt x="492" y="35"/>
                      <a:pt x="495" y="27"/>
                    </a:cubicBezTo>
                    <a:cubicBezTo>
                      <a:pt x="499" y="19"/>
                      <a:pt x="503" y="11"/>
                      <a:pt x="508" y="0"/>
                    </a:cubicBezTo>
                    <a:cubicBezTo>
                      <a:pt x="520" y="0"/>
                      <a:pt x="534" y="0"/>
                      <a:pt x="547" y="0"/>
                    </a:cubicBezTo>
                    <a:cubicBezTo>
                      <a:pt x="551" y="12"/>
                      <a:pt x="555" y="23"/>
                      <a:pt x="560" y="34"/>
                    </a:cubicBezTo>
                    <a:cubicBezTo>
                      <a:pt x="566" y="48"/>
                      <a:pt x="566" y="60"/>
                      <a:pt x="555" y="71"/>
                    </a:cubicBezTo>
                    <a:cubicBezTo>
                      <a:pt x="546" y="79"/>
                      <a:pt x="548" y="86"/>
                      <a:pt x="553" y="95"/>
                    </a:cubicBezTo>
                    <a:cubicBezTo>
                      <a:pt x="575" y="136"/>
                      <a:pt x="572" y="179"/>
                      <a:pt x="559" y="221"/>
                    </a:cubicBezTo>
                    <a:cubicBezTo>
                      <a:pt x="550" y="252"/>
                      <a:pt x="556" y="264"/>
                      <a:pt x="589" y="264"/>
                    </a:cubicBezTo>
                    <a:cubicBezTo>
                      <a:pt x="615" y="264"/>
                      <a:pt x="641" y="264"/>
                      <a:pt x="667" y="263"/>
                    </a:cubicBezTo>
                    <a:cubicBezTo>
                      <a:pt x="673" y="263"/>
                      <a:pt x="684" y="259"/>
                      <a:pt x="684" y="255"/>
                    </a:cubicBezTo>
                    <a:cubicBezTo>
                      <a:pt x="689" y="234"/>
                      <a:pt x="704" y="236"/>
                      <a:pt x="719" y="236"/>
                    </a:cubicBezTo>
                    <a:cubicBezTo>
                      <a:pt x="724" y="236"/>
                      <a:pt x="729" y="236"/>
                      <a:pt x="735" y="236"/>
                    </a:cubicBezTo>
                    <a:cubicBezTo>
                      <a:pt x="735" y="254"/>
                      <a:pt x="736" y="270"/>
                      <a:pt x="735" y="287"/>
                    </a:cubicBezTo>
                    <a:cubicBezTo>
                      <a:pt x="735" y="289"/>
                      <a:pt x="733" y="292"/>
                      <a:pt x="731" y="295"/>
                    </a:cubicBezTo>
                    <a:cubicBezTo>
                      <a:pt x="726" y="300"/>
                      <a:pt x="716" y="304"/>
                      <a:pt x="716" y="309"/>
                    </a:cubicBezTo>
                    <a:cubicBezTo>
                      <a:pt x="714" y="329"/>
                      <a:pt x="715" y="349"/>
                      <a:pt x="716" y="369"/>
                    </a:cubicBezTo>
                    <a:cubicBezTo>
                      <a:pt x="716" y="372"/>
                      <a:pt x="722" y="375"/>
                      <a:pt x="726" y="377"/>
                    </a:cubicBezTo>
                    <a:cubicBezTo>
                      <a:pt x="765" y="397"/>
                      <a:pt x="804" y="398"/>
                      <a:pt x="841" y="371"/>
                    </a:cubicBezTo>
                    <a:cubicBezTo>
                      <a:pt x="857" y="358"/>
                      <a:pt x="873" y="345"/>
                      <a:pt x="890" y="331"/>
                    </a:cubicBezTo>
                    <a:cubicBezTo>
                      <a:pt x="887" y="356"/>
                      <a:pt x="884" y="378"/>
                      <a:pt x="882" y="401"/>
                    </a:cubicBezTo>
                    <a:cubicBezTo>
                      <a:pt x="880" y="434"/>
                      <a:pt x="890" y="448"/>
                      <a:pt x="921" y="460"/>
                    </a:cubicBezTo>
                    <a:cubicBezTo>
                      <a:pt x="963" y="477"/>
                      <a:pt x="1004" y="478"/>
                      <a:pt x="1043" y="452"/>
                    </a:cubicBezTo>
                    <a:cubicBezTo>
                      <a:pt x="1048" y="448"/>
                      <a:pt x="1054" y="445"/>
                      <a:pt x="1065" y="438"/>
                    </a:cubicBezTo>
                    <a:cubicBezTo>
                      <a:pt x="1044" y="475"/>
                      <a:pt x="1027" y="507"/>
                      <a:pt x="998" y="529"/>
                    </a:cubicBezTo>
                    <a:cubicBezTo>
                      <a:pt x="978" y="545"/>
                      <a:pt x="957" y="545"/>
                      <a:pt x="934" y="534"/>
                    </a:cubicBezTo>
                    <a:cubicBezTo>
                      <a:pt x="933" y="533"/>
                      <a:pt x="932" y="533"/>
                      <a:pt x="931" y="532"/>
                    </a:cubicBezTo>
                    <a:cubicBezTo>
                      <a:pt x="884" y="492"/>
                      <a:pt x="830" y="487"/>
                      <a:pt x="771" y="488"/>
                    </a:cubicBezTo>
                    <a:cubicBezTo>
                      <a:pt x="595" y="491"/>
                      <a:pt x="419" y="489"/>
                      <a:pt x="243" y="489"/>
                    </a:cubicBezTo>
                    <a:cubicBezTo>
                      <a:pt x="233" y="489"/>
                      <a:pt x="221" y="493"/>
                      <a:pt x="212" y="498"/>
                    </a:cubicBezTo>
                    <a:cubicBezTo>
                      <a:pt x="189" y="512"/>
                      <a:pt x="167" y="527"/>
                      <a:pt x="144" y="541"/>
                    </a:cubicBezTo>
                    <a:cubicBezTo>
                      <a:pt x="112" y="561"/>
                      <a:pt x="77" y="556"/>
                      <a:pt x="53" y="527"/>
                    </a:cubicBezTo>
                    <a:cubicBezTo>
                      <a:pt x="46" y="517"/>
                      <a:pt x="39" y="507"/>
                      <a:pt x="33" y="497"/>
                    </a:cubicBezTo>
                    <a:cubicBezTo>
                      <a:pt x="23" y="479"/>
                      <a:pt x="13" y="460"/>
                      <a:pt x="0" y="437"/>
                    </a:cubicBezTo>
                    <a:cubicBezTo>
                      <a:pt x="35" y="457"/>
                      <a:pt x="65" y="474"/>
                      <a:pt x="101" y="469"/>
                    </a:cubicBezTo>
                    <a:cubicBezTo>
                      <a:pt x="113" y="467"/>
                      <a:pt x="125" y="467"/>
                      <a:pt x="137" y="464"/>
                    </a:cubicBezTo>
                    <a:cubicBezTo>
                      <a:pt x="166" y="458"/>
                      <a:pt x="175" y="447"/>
                      <a:pt x="175" y="417"/>
                    </a:cubicBezTo>
                    <a:cubicBezTo>
                      <a:pt x="175" y="388"/>
                      <a:pt x="175" y="359"/>
                      <a:pt x="175" y="328"/>
                    </a:cubicBezTo>
                    <a:cubicBezTo>
                      <a:pt x="179" y="332"/>
                      <a:pt x="184" y="337"/>
                      <a:pt x="189" y="341"/>
                    </a:cubicBezTo>
                    <a:cubicBezTo>
                      <a:pt x="208" y="356"/>
                      <a:pt x="227" y="371"/>
                      <a:pt x="247" y="384"/>
                    </a:cubicBezTo>
                    <a:cubicBezTo>
                      <a:pt x="274" y="400"/>
                      <a:pt x="317" y="392"/>
                      <a:pt x="338" y="368"/>
                    </a:cubicBezTo>
                    <a:cubicBezTo>
                      <a:pt x="341" y="365"/>
                      <a:pt x="343" y="361"/>
                      <a:pt x="342" y="358"/>
                    </a:cubicBezTo>
                    <a:cubicBezTo>
                      <a:pt x="342" y="342"/>
                      <a:pt x="341" y="327"/>
                      <a:pt x="339" y="312"/>
                    </a:cubicBezTo>
                    <a:cubicBezTo>
                      <a:pt x="339" y="310"/>
                      <a:pt x="339" y="306"/>
                      <a:pt x="338" y="306"/>
                    </a:cubicBezTo>
                    <a:cubicBezTo>
                      <a:pt x="304" y="290"/>
                      <a:pt x="326" y="260"/>
                      <a:pt x="318" y="235"/>
                    </a:cubicBezTo>
                    <a:cubicBezTo>
                      <a:pt x="336" y="235"/>
                      <a:pt x="353" y="235"/>
                      <a:pt x="372" y="2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Freeform 53">
                <a:extLst>
                  <a:ext uri="{FF2B5EF4-FFF2-40B4-BE49-F238E27FC236}">
                    <a16:creationId xmlns:a16="http://schemas.microsoft.com/office/drawing/2014/main" id="{F7C5029D-6925-414E-8522-9BD44D5F5CEF}"/>
                  </a:ext>
                </a:extLst>
              </p:cNvPr>
              <p:cNvSpPr>
                <a:spLocks/>
              </p:cNvSpPr>
              <p:nvPr/>
            </p:nvSpPr>
            <p:spPr bwMode="auto">
              <a:xfrm>
                <a:off x="5633099" y="2552137"/>
                <a:ext cx="924631" cy="479308"/>
              </a:xfrm>
              <a:custGeom>
                <a:avLst/>
                <a:gdLst>
                  <a:gd name="T0" fmla="*/ 30 w 1898"/>
                  <a:gd name="T1" fmla="*/ 973 h 984"/>
                  <a:gd name="T2" fmla="*/ 0 w 1898"/>
                  <a:gd name="T3" fmla="*/ 973 h 984"/>
                  <a:gd name="T4" fmla="*/ 400 w 1898"/>
                  <a:gd name="T5" fmla="*/ 243 h 984"/>
                  <a:gd name="T6" fmla="*/ 1421 w 1898"/>
                  <a:gd name="T7" fmla="*/ 195 h 984"/>
                  <a:gd name="T8" fmla="*/ 1898 w 1898"/>
                  <a:gd name="T9" fmla="*/ 978 h 984"/>
                  <a:gd name="T10" fmla="*/ 1862 w 1898"/>
                  <a:gd name="T11" fmla="*/ 961 h 984"/>
                  <a:gd name="T12" fmla="*/ 1623 w 1898"/>
                  <a:gd name="T13" fmla="*/ 396 h 984"/>
                  <a:gd name="T14" fmla="*/ 1090 w 1898"/>
                  <a:gd name="T15" fmla="*/ 110 h 984"/>
                  <a:gd name="T16" fmla="*/ 52 w 1898"/>
                  <a:gd name="T17" fmla="*/ 826 h 984"/>
                  <a:gd name="T18" fmla="*/ 30 w 1898"/>
                  <a:gd name="T19" fmla="*/ 973 h 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98" h="984">
                    <a:moveTo>
                      <a:pt x="30" y="973"/>
                    </a:moveTo>
                    <a:cubicBezTo>
                      <a:pt x="22" y="973"/>
                      <a:pt x="13" y="973"/>
                      <a:pt x="0" y="973"/>
                    </a:cubicBezTo>
                    <a:cubicBezTo>
                      <a:pt x="21" y="667"/>
                      <a:pt x="149" y="417"/>
                      <a:pt x="400" y="243"/>
                    </a:cubicBezTo>
                    <a:cubicBezTo>
                      <a:pt x="727" y="18"/>
                      <a:pt x="1075" y="0"/>
                      <a:pt x="1421" y="195"/>
                    </a:cubicBezTo>
                    <a:cubicBezTo>
                      <a:pt x="1721" y="365"/>
                      <a:pt x="1872" y="635"/>
                      <a:pt x="1898" y="978"/>
                    </a:cubicBezTo>
                    <a:cubicBezTo>
                      <a:pt x="1869" y="984"/>
                      <a:pt x="1864" y="981"/>
                      <a:pt x="1862" y="961"/>
                    </a:cubicBezTo>
                    <a:cubicBezTo>
                      <a:pt x="1849" y="745"/>
                      <a:pt x="1769" y="556"/>
                      <a:pt x="1623" y="396"/>
                    </a:cubicBezTo>
                    <a:cubicBezTo>
                      <a:pt x="1479" y="239"/>
                      <a:pt x="1301" y="143"/>
                      <a:pt x="1090" y="110"/>
                    </a:cubicBezTo>
                    <a:cubicBezTo>
                      <a:pt x="608" y="35"/>
                      <a:pt x="151" y="350"/>
                      <a:pt x="52" y="826"/>
                    </a:cubicBezTo>
                    <a:cubicBezTo>
                      <a:pt x="42" y="874"/>
                      <a:pt x="37" y="922"/>
                      <a:pt x="30" y="9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Freeform 54">
                <a:extLst>
                  <a:ext uri="{FF2B5EF4-FFF2-40B4-BE49-F238E27FC236}">
                    <a16:creationId xmlns:a16="http://schemas.microsoft.com/office/drawing/2014/main" id="{2C95FF5A-F193-874D-B0A4-F3717E9D9EFD}"/>
                  </a:ext>
                </a:extLst>
              </p:cNvPr>
              <p:cNvSpPr>
                <a:spLocks/>
              </p:cNvSpPr>
              <p:nvPr/>
            </p:nvSpPr>
            <p:spPr bwMode="auto">
              <a:xfrm>
                <a:off x="5776364" y="3375691"/>
                <a:ext cx="636929" cy="180766"/>
              </a:xfrm>
              <a:custGeom>
                <a:avLst/>
                <a:gdLst>
                  <a:gd name="T0" fmla="*/ 0 w 1307"/>
                  <a:gd name="T1" fmla="*/ 5 h 371"/>
                  <a:gd name="T2" fmla="*/ 65 w 1307"/>
                  <a:gd name="T3" fmla="*/ 22 h 371"/>
                  <a:gd name="T4" fmla="*/ 528 w 1307"/>
                  <a:gd name="T5" fmla="*/ 230 h 371"/>
                  <a:gd name="T6" fmla="*/ 1242 w 1307"/>
                  <a:gd name="T7" fmla="*/ 24 h 371"/>
                  <a:gd name="T8" fmla="*/ 1307 w 1307"/>
                  <a:gd name="T9" fmla="*/ 5 h 371"/>
                  <a:gd name="T10" fmla="*/ 0 w 1307"/>
                  <a:gd name="T11" fmla="*/ 5 h 371"/>
                </a:gdLst>
                <a:ahLst/>
                <a:cxnLst>
                  <a:cxn ang="0">
                    <a:pos x="T0" y="T1"/>
                  </a:cxn>
                  <a:cxn ang="0">
                    <a:pos x="T2" y="T3"/>
                  </a:cxn>
                  <a:cxn ang="0">
                    <a:pos x="T4" y="T5"/>
                  </a:cxn>
                  <a:cxn ang="0">
                    <a:pos x="T6" y="T7"/>
                  </a:cxn>
                  <a:cxn ang="0">
                    <a:pos x="T8" y="T9"/>
                  </a:cxn>
                  <a:cxn ang="0">
                    <a:pos x="T10" y="T11"/>
                  </a:cxn>
                </a:cxnLst>
                <a:rect l="0" t="0" r="r" b="b"/>
                <a:pathLst>
                  <a:path w="1307" h="371">
                    <a:moveTo>
                      <a:pt x="0" y="5"/>
                    </a:moveTo>
                    <a:cubicBezTo>
                      <a:pt x="26" y="0"/>
                      <a:pt x="45" y="6"/>
                      <a:pt x="65" y="22"/>
                    </a:cubicBezTo>
                    <a:cubicBezTo>
                      <a:pt x="199" y="136"/>
                      <a:pt x="354" y="207"/>
                      <a:pt x="528" y="230"/>
                    </a:cubicBezTo>
                    <a:cubicBezTo>
                      <a:pt x="795" y="264"/>
                      <a:pt x="1033" y="195"/>
                      <a:pt x="1242" y="24"/>
                    </a:cubicBezTo>
                    <a:cubicBezTo>
                      <a:pt x="1270" y="1"/>
                      <a:pt x="1271" y="0"/>
                      <a:pt x="1307" y="5"/>
                    </a:cubicBezTo>
                    <a:cubicBezTo>
                      <a:pt x="975" y="346"/>
                      <a:pt x="369" y="371"/>
                      <a:pt x="0"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Freeform 55">
                <a:extLst>
                  <a:ext uri="{FF2B5EF4-FFF2-40B4-BE49-F238E27FC236}">
                    <a16:creationId xmlns:a16="http://schemas.microsoft.com/office/drawing/2014/main" id="{F4A40837-6849-4F43-97C2-C4CEA398AA27}"/>
                  </a:ext>
                </a:extLst>
              </p:cNvPr>
              <p:cNvSpPr>
                <a:spLocks/>
              </p:cNvSpPr>
              <p:nvPr/>
            </p:nvSpPr>
            <p:spPr bwMode="auto">
              <a:xfrm>
                <a:off x="5573332" y="3340827"/>
                <a:ext cx="1049438" cy="9668"/>
              </a:xfrm>
              <a:custGeom>
                <a:avLst/>
                <a:gdLst>
                  <a:gd name="T0" fmla="*/ 2154 w 2154"/>
                  <a:gd name="T1" fmla="*/ 0 h 20"/>
                  <a:gd name="T2" fmla="*/ 2127 w 2154"/>
                  <a:gd name="T3" fmla="*/ 20 h 20"/>
                  <a:gd name="T4" fmla="*/ 28 w 2154"/>
                  <a:gd name="T5" fmla="*/ 20 h 20"/>
                  <a:gd name="T6" fmla="*/ 0 w 2154"/>
                  <a:gd name="T7" fmla="*/ 0 h 20"/>
                  <a:gd name="T8" fmla="*/ 2154 w 2154"/>
                  <a:gd name="T9" fmla="*/ 0 h 20"/>
                </a:gdLst>
                <a:ahLst/>
                <a:cxnLst>
                  <a:cxn ang="0">
                    <a:pos x="T0" y="T1"/>
                  </a:cxn>
                  <a:cxn ang="0">
                    <a:pos x="T2" y="T3"/>
                  </a:cxn>
                  <a:cxn ang="0">
                    <a:pos x="T4" y="T5"/>
                  </a:cxn>
                  <a:cxn ang="0">
                    <a:pos x="T6" y="T7"/>
                  </a:cxn>
                  <a:cxn ang="0">
                    <a:pos x="T8" y="T9"/>
                  </a:cxn>
                </a:cxnLst>
                <a:rect l="0" t="0" r="r" b="b"/>
                <a:pathLst>
                  <a:path w="2154" h="20">
                    <a:moveTo>
                      <a:pt x="2154" y="0"/>
                    </a:moveTo>
                    <a:cubicBezTo>
                      <a:pt x="2150" y="16"/>
                      <a:pt x="2141" y="20"/>
                      <a:pt x="2127" y="20"/>
                    </a:cubicBezTo>
                    <a:cubicBezTo>
                      <a:pt x="1427" y="19"/>
                      <a:pt x="727" y="19"/>
                      <a:pt x="28" y="20"/>
                    </a:cubicBezTo>
                    <a:cubicBezTo>
                      <a:pt x="13" y="20"/>
                      <a:pt x="3" y="17"/>
                      <a:pt x="0" y="0"/>
                    </a:cubicBezTo>
                    <a:cubicBezTo>
                      <a:pt x="718" y="0"/>
                      <a:pt x="1435" y="0"/>
                      <a:pt x="215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Freeform 56">
                <a:extLst>
                  <a:ext uri="{FF2B5EF4-FFF2-40B4-BE49-F238E27FC236}">
                    <a16:creationId xmlns:a16="http://schemas.microsoft.com/office/drawing/2014/main" id="{97EDE0A4-8C61-AA4B-B8E2-9880A0F971B7}"/>
                  </a:ext>
                </a:extLst>
              </p:cNvPr>
              <p:cNvSpPr>
                <a:spLocks/>
              </p:cNvSpPr>
              <p:nvPr/>
            </p:nvSpPr>
            <p:spPr bwMode="auto">
              <a:xfrm>
                <a:off x="5585051" y="3363679"/>
                <a:ext cx="1026000" cy="9668"/>
              </a:xfrm>
              <a:custGeom>
                <a:avLst/>
                <a:gdLst>
                  <a:gd name="T0" fmla="*/ 2106 w 2106"/>
                  <a:gd name="T1" fmla="*/ 0 h 20"/>
                  <a:gd name="T2" fmla="*/ 2080 w 2106"/>
                  <a:gd name="T3" fmla="*/ 20 h 20"/>
                  <a:gd name="T4" fmla="*/ 26 w 2106"/>
                  <a:gd name="T5" fmla="*/ 20 h 20"/>
                  <a:gd name="T6" fmla="*/ 0 w 2106"/>
                  <a:gd name="T7" fmla="*/ 0 h 20"/>
                  <a:gd name="T8" fmla="*/ 2106 w 2106"/>
                  <a:gd name="T9" fmla="*/ 0 h 20"/>
                </a:gdLst>
                <a:ahLst/>
                <a:cxnLst>
                  <a:cxn ang="0">
                    <a:pos x="T0" y="T1"/>
                  </a:cxn>
                  <a:cxn ang="0">
                    <a:pos x="T2" y="T3"/>
                  </a:cxn>
                  <a:cxn ang="0">
                    <a:pos x="T4" y="T5"/>
                  </a:cxn>
                  <a:cxn ang="0">
                    <a:pos x="T6" y="T7"/>
                  </a:cxn>
                  <a:cxn ang="0">
                    <a:pos x="T8" y="T9"/>
                  </a:cxn>
                </a:cxnLst>
                <a:rect l="0" t="0" r="r" b="b"/>
                <a:pathLst>
                  <a:path w="2106" h="20">
                    <a:moveTo>
                      <a:pt x="2106" y="0"/>
                    </a:moveTo>
                    <a:cubicBezTo>
                      <a:pt x="2102" y="17"/>
                      <a:pt x="2094" y="20"/>
                      <a:pt x="2080" y="20"/>
                    </a:cubicBezTo>
                    <a:cubicBezTo>
                      <a:pt x="1395" y="20"/>
                      <a:pt x="710" y="20"/>
                      <a:pt x="26" y="20"/>
                    </a:cubicBezTo>
                    <a:cubicBezTo>
                      <a:pt x="11" y="20"/>
                      <a:pt x="3" y="16"/>
                      <a:pt x="0" y="0"/>
                    </a:cubicBezTo>
                    <a:cubicBezTo>
                      <a:pt x="702" y="0"/>
                      <a:pt x="1403" y="0"/>
                      <a:pt x="210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Freeform 57">
                <a:extLst>
                  <a:ext uri="{FF2B5EF4-FFF2-40B4-BE49-F238E27FC236}">
                    <a16:creationId xmlns:a16="http://schemas.microsoft.com/office/drawing/2014/main" id="{F722D25B-F25C-3A4A-9310-D11DF17D1F17}"/>
                  </a:ext>
                </a:extLst>
              </p:cNvPr>
              <p:cNvSpPr>
                <a:spLocks/>
              </p:cNvSpPr>
              <p:nvPr/>
            </p:nvSpPr>
            <p:spPr bwMode="auto">
              <a:xfrm>
                <a:off x="5878319" y="3325007"/>
                <a:ext cx="440342" cy="2637"/>
              </a:xfrm>
              <a:custGeom>
                <a:avLst/>
                <a:gdLst>
                  <a:gd name="T0" fmla="*/ 904 w 904"/>
                  <a:gd name="T1" fmla="*/ 5 h 5"/>
                  <a:gd name="T2" fmla="*/ 0 w 904"/>
                  <a:gd name="T3" fmla="*/ 5 h 5"/>
                  <a:gd name="T4" fmla="*/ 0 w 904"/>
                  <a:gd name="T5" fmla="*/ 0 h 5"/>
                  <a:gd name="T6" fmla="*/ 904 w 904"/>
                  <a:gd name="T7" fmla="*/ 0 h 5"/>
                  <a:gd name="T8" fmla="*/ 904 w 904"/>
                  <a:gd name="T9" fmla="*/ 5 h 5"/>
                </a:gdLst>
                <a:ahLst/>
                <a:cxnLst>
                  <a:cxn ang="0">
                    <a:pos x="T0" y="T1"/>
                  </a:cxn>
                  <a:cxn ang="0">
                    <a:pos x="T2" y="T3"/>
                  </a:cxn>
                  <a:cxn ang="0">
                    <a:pos x="T4" y="T5"/>
                  </a:cxn>
                  <a:cxn ang="0">
                    <a:pos x="T6" y="T7"/>
                  </a:cxn>
                  <a:cxn ang="0">
                    <a:pos x="T8" y="T9"/>
                  </a:cxn>
                </a:cxnLst>
                <a:rect l="0" t="0" r="r" b="b"/>
                <a:pathLst>
                  <a:path w="904" h="5">
                    <a:moveTo>
                      <a:pt x="904" y="5"/>
                    </a:moveTo>
                    <a:cubicBezTo>
                      <a:pt x="603" y="5"/>
                      <a:pt x="301" y="5"/>
                      <a:pt x="0" y="5"/>
                    </a:cubicBezTo>
                    <a:cubicBezTo>
                      <a:pt x="0" y="3"/>
                      <a:pt x="0" y="2"/>
                      <a:pt x="0" y="0"/>
                    </a:cubicBezTo>
                    <a:cubicBezTo>
                      <a:pt x="301" y="0"/>
                      <a:pt x="603" y="0"/>
                      <a:pt x="904" y="0"/>
                    </a:cubicBezTo>
                    <a:cubicBezTo>
                      <a:pt x="904" y="2"/>
                      <a:pt x="904" y="3"/>
                      <a:pt x="904"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Freeform 58">
                <a:extLst>
                  <a:ext uri="{FF2B5EF4-FFF2-40B4-BE49-F238E27FC236}">
                    <a16:creationId xmlns:a16="http://schemas.microsoft.com/office/drawing/2014/main" id="{B52A56D0-0012-0F4A-AFD2-2FEF68EF277C}"/>
                  </a:ext>
                </a:extLst>
              </p:cNvPr>
              <p:cNvSpPr>
                <a:spLocks/>
              </p:cNvSpPr>
              <p:nvPr/>
            </p:nvSpPr>
            <p:spPr bwMode="auto">
              <a:xfrm>
                <a:off x="5885936" y="3310065"/>
                <a:ext cx="424814" cy="2344"/>
              </a:xfrm>
              <a:custGeom>
                <a:avLst/>
                <a:gdLst>
                  <a:gd name="T0" fmla="*/ 0 w 872"/>
                  <a:gd name="T1" fmla="*/ 0 h 5"/>
                  <a:gd name="T2" fmla="*/ 872 w 872"/>
                  <a:gd name="T3" fmla="*/ 0 h 5"/>
                  <a:gd name="T4" fmla="*/ 872 w 872"/>
                  <a:gd name="T5" fmla="*/ 5 h 5"/>
                  <a:gd name="T6" fmla="*/ 0 w 872"/>
                  <a:gd name="T7" fmla="*/ 5 h 5"/>
                  <a:gd name="T8" fmla="*/ 0 w 872"/>
                  <a:gd name="T9" fmla="*/ 0 h 5"/>
                </a:gdLst>
                <a:ahLst/>
                <a:cxnLst>
                  <a:cxn ang="0">
                    <a:pos x="T0" y="T1"/>
                  </a:cxn>
                  <a:cxn ang="0">
                    <a:pos x="T2" y="T3"/>
                  </a:cxn>
                  <a:cxn ang="0">
                    <a:pos x="T4" y="T5"/>
                  </a:cxn>
                  <a:cxn ang="0">
                    <a:pos x="T6" y="T7"/>
                  </a:cxn>
                  <a:cxn ang="0">
                    <a:pos x="T8" y="T9"/>
                  </a:cxn>
                </a:cxnLst>
                <a:rect l="0" t="0" r="r" b="b"/>
                <a:pathLst>
                  <a:path w="872" h="5">
                    <a:moveTo>
                      <a:pt x="0" y="0"/>
                    </a:moveTo>
                    <a:cubicBezTo>
                      <a:pt x="291" y="0"/>
                      <a:pt x="582" y="0"/>
                      <a:pt x="872" y="0"/>
                    </a:cubicBezTo>
                    <a:cubicBezTo>
                      <a:pt x="872" y="2"/>
                      <a:pt x="872" y="4"/>
                      <a:pt x="872" y="5"/>
                    </a:cubicBezTo>
                    <a:cubicBezTo>
                      <a:pt x="582" y="5"/>
                      <a:pt x="291" y="5"/>
                      <a:pt x="0" y="5"/>
                    </a:cubicBezTo>
                    <a:cubicBezTo>
                      <a:pt x="0" y="4"/>
                      <a:pt x="0" y="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Freeform 59">
                <a:extLst>
                  <a:ext uri="{FF2B5EF4-FFF2-40B4-BE49-F238E27FC236}">
                    <a16:creationId xmlns:a16="http://schemas.microsoft.com/office/drawing/2014/main" id="{A876BAA3-A895-D642-B702-525628F1B110}"/>
                  </a:ext>
                </a:extLst>
              </p:cNvPr>
              <p:cNvSpPr>
                <a:spLocks/>
              </p:cNvSpPr>
              <p:nvPr/>
            </p:nvSpPr>
            <p:spPr bwMode="auto">
              <a:xfrm>
                <a:off x="5890917" y="3298346"/>
                <a:ext cx="415439" cy="5860"/>
              </a:xfrm>
              <a:custGeom>
                <a:avLst/>
                <a:gdLst>
                  <a:gd name="T0" fmla="*/ 0 w 853"/>
                  <a:gd name="T1" fmla="*/ 0 h 12"/>
                  <a:gd name="T2" fmla="*/ 853 w 853"/>
                  <a:gd name="T3" fmla="*/ 0 h 12"/>
                  <a:gd name="T4" fmla="*/ 0 w 853"/>
                  <a:gd name="T5" fmla="*/ 0 h 12"/>
                </a:gdLst>
                <a:ahLst/>
                <a:cxnLst>
                  <a:cxn ang="0">
                    <a:pos x="T0" y="T1"/>
                  </a:cxn>
                  <a:cxn ang="0">
                    <a:pos x="T2" y="T3"/>
                  </a:cxn>
                  <a:cxn ang="0">
                    <a:pos x="T4" y="T5"/>
                  </a:cxn>
                </a:cxnLst>
                <a:rect l="0" t="0" r="r" b="b"/>
                <a:pathLst>
                  <a:path w="853" h="12">
                    <a:moveTo>
                      <a:pt x="0" y="0"/>
                    </a:moveTo>
                    <a:cubicBezTo>
                      <a:pt x="284" y="0"/>
                      <a:pt x="568" y="0"/>
                      <a:pt x="853" y="0"/>
                    </a:cubicBezTo>
                    <a:cubicBezTo>
                      <a:pt x="843" y="8"/>
                      <a:pt x="34" y="1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Freeform 60">
                <a:extLst>
                  <a:ext uri="{FF2B5EF4-FFF2-40B4-BE49-F238E27FC236}">
                    <a16:creationId xmlns:a16="http://schemas.microsoft.com/office/drawing/2014/main" id="{D1FB4F8C-032B-8A46-84B1-CDF00582A933}"/>
                  </a:ext>
                </a:extLst>
              </p:cNvPr>
              <p:cNvSpPr>
                <a:spLocks/>
              </p:cNvSpPr>
              <p:nvPr/>
            </p:nvSpPr>
            <p:spPr bwMode="auto">
              <a:xfrm>
                <a:off x="5897656" y="3282232"/>
                <a:ext cx="401376" cy="5860"/>
              </a:xfrm>
              <a:custGeom>
                <a:avLst/>
                <a:gdLst>
                  <a:gd name="T0" fmla="*/ 0 w 824"/>
                  <a:gd name="T1" fmla="*/ 0 h 12"/>
                  <a:gd name="T2" fmla="*/ 824 w 824"/>
                  <a:gd name="T3" fmla="*/ 0 h 12"/>
                  <a:gd name="T4" fmla="*/ 0 w 824"/>
                  <a:gd name="T5" fmla="*/ 0 h 12"/>
                </a:gdLst>
                <a:ahLst/>
                <a:cxnLst>
                  <a:cxn ang="0">
                    <a:pos x="T0" y="T1"/>
                  </a:cxn>
                  <a:cxn ang="0">
                    <a:pos x="T2" y="T3"/>
                  </a:cxn>
                  <a:cxn ang="0">
                    <a:pos x="T4" y="T5"/>
                  </a:cxn>
                </a:cxnLst>
                <a:rect l="0" t="0" r="r" b="b"/>
                <a:pathLst>
                  <a:path w="824" h="12">
                    <a:moveTo>
                      <a:pt x="0" y="0"/>
                    </a:moveTo>
                    <a:cubicBezTo>
                      <a:pt x="274" y="0"/>
                      <a:pt x="549" y="0"/>
                      <a:pt x="824" y="0"/>
                    </a:cubicBezTo>
                    <a:cubicBezTo>
                      <a:pt x="813" y="9"/>
                      <a:pt x="28" y="1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 name="Freeform 61">
                <a:extLst>
                  <a:ext uri="{FF2B5EF4-FFF2-40B4-BE49-F238E27FC236}">
                    <a16:creationId xmlns:a16="http://schemas.microsoft.com/office/drawing/2014/main" id="{6CFB3C5E-AFCE-1A4A-8E55-5CF28D595EAC}"/>
                  </a:ext>
                </a:extLst>
              </p:cNvPr>
              <p:cNvSpPr>
                <a:spLocks/>
              </p:cNvSpPr>
              <p:nvPr/>
            </p:nvSpPr>
            <p:spPr bwMode="auto">
              <a:xfrm>
                <a:off x="5904980" y="3271099"/>
                <a:ext cx="387900" cy="5860"/>
              </a:xfrm>
              <a:custGeom>
                <a:avLst/>
                <a:gdLst>
                  <a:gd name="T0" fmla="*/ 0 w 796"/>
                  <a:gd name="T1" fmla="*/ 0 h 12"/>
                  <a:gd name="T2" fmla="*/ 796 w 796"/>
                  <a:gd name="T3" fmla="*/ 0 h 12"/>
                  <a:gd name="T4" fmla="*/ 0 w 796"/>
                  <a:gd name="T5" fmla="*/ 0 h 12"/>
                </a:gdLst>
                <a:ahLst/>
                <a:cxnLst>
                  <a:cxn ang="0">
                    <a:pos x="T0" y="T1"/>
                  </a:cxn>
                  <a:cxn ang="0">
                    <a:pos x="T2" y="T3"/>
                  </a:cxn>
                  <a:cxn ang="0">
                    <a:pos x="T4" y="T5"/>
                  </a:cxn>
                </a:cxnLst>
                <a:rect l="0" t="0" r="r" b="b"/>
                <a:pathLst>
                  <a:path w="796" h="12">
                    <a:moveTo>
                      <a:pt x="0" y="0"/>
                    </a:moveTo>
                    <a:cubicBezTo>
                      <a:pt x="265" y="0"/>
                      <a:pt x="530" y="0"/>
                      <a:pt x="796" y="0"/>
                    </a:cubicBezTo>
                    <a:cubicBezTo>
                      <a:pt x="786" y="8"/>
                      <a:pt x="31" y="1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 name="Freeform 62">
                <a:extLst>
                  <a:ext uri="{FF2B5EF4-FFF2-40B4-BE49-F238E27FC236}">
                    <a16:creationId xmlns:a16="http://schemas.microsoft.com/office/drawing/2014/main" id="{B076D7E2-312C-084E-BB05-89628E303966}"/>
                  </a:ext>
                </a:extLst>
              </p:cNvPr>
              <p:cNvSpPr>
                <a:spLocks/>
              </p:cNvSpPr>
              <p:nvPr/>
            </p:nvSpPr>
            <p:spPr bwMode="auto">
              <a:xfrm>
                <a:off x="6166607" y="2957322"/>
                <a:ext cx="47755" cy="13770"/>
              </a:xfrm>
              <a:custGeom>
                <a:avLst/>
                <a:gdLst>
                  <a:gd name="T0" fmla="*/ 0 w 98"/>
                  <a:gd name="T1" fmla="*/ 28 h 28"/>
                  <a:gd name="T2" fmla="*/ 0 w 98"/>
                  <a:gd name="T3" fmla="*/ 0 h 28"/>
                  <a:gd name="T4" fmla="*/ 98 w 98"/>
                  <a:gd name="T5" fmla="*/ 0 h 28"/>
                  <a:gd name="T6" fmla="*/ 98 w 98"/>
                  <a:gd name="T7" fmla="*/ 28 h 28"/>
                  <a:gd name="T8" fmla="*/ 0 w 98"/>
                  <a:gd name="T9" fmla="*/ 28 h 28"/>
                </a:gdLst>
                <a:ahLst/>
                <a:cxnLst>
                  <a:cxn ang="0">
                    <a:pos x="T0" y="T1"/>
                  </a:cxn>
                  <a:cxn ang="0">
                    <a:pos x="T2" y="T3"/>
                  </a:cxn>
                  <a:cxn ang="0">
                    <a:pos x="T4" y="T5"/>
                  </a:cxn>
                  <a:cxn ang="0">
                    <a:pos x="T6" y="T7"/>
                  </a:cxn>
                  <a:cxn ang="0">
                    <a:pos x="T8" y="T9"/>
                  </a:cxn>
                </a:cxnLst>
                <a:rect l="0" t="0" r="r" b="b"/>
                <a:pathLst>
                  <a:path w="98" h="28">
                    <a:moveTo>
                      <a:pt x="0" y="28"/>
                    </a:moveTo>
                    <a:cubicBezTo>
                      <a:pt x="0" y="18"/>
                      <a:pt x="0" y="10"/>
                      <a:pt x="0" y="0"/>
                    </a:cubicBezTo>
                    <a:cubicBezTo>
                      <a:pt x="32" y="0"/>
                      <a:pt x="64" y="0"/>
                      <a:pt x="98" y="0"/>
                    </a:cubicBezTo>
                    <a:cubicBezTo>
                      <a:pt x="98" y="9"/>
                      <a:pt x="98" y="18"/>
                      <a:pt x="98" y="28"/>
                    </a:cubicBezTo>
                    <a:cubicBezTo>
                      <a:pt x="65" y="28"/>
                      <a:pt x="33" y="28"/>
                      <a:pt x="0"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 name="Freeform 63">
                <a:extLst>
                  <a:ext uri="{FF2B5EF4-FFF2-40B4-BE49-F238E27FC236}">
                    <a16:creationId xmlns:a16="http://schemas.microsoft.com/office/drawing/2014/main" id="{0F70D70E-50AD-7244-8B56-D5924B016BE2}"/>
                  </a:ext>
                </a:extLst>
              </p:cNvPr>
              <p:cNvSpPr>
                <a:spLocks/>
              </p:cNvSpPr>
              <p:nvPr/>
            </p:nvSpPr>
            <p:spPr bwMode="auto">
              <a:xfrm>
                <a:off x="6106254" y="2957322"/>
                <a:ext cx="47755" cy="13184"/>
              </a:xfrm>
              <a:custGeom>
                <a:avLst/>
                <a:gdLst>
                  <a:gd name="T0" fmla="*/ 0 w 98"/>
                  <a:gd name="T1" fmla="*/ 27 h 27"/>
                  <a:gd name="T2" fmla="*/ 0 w 98"/>
                  <a:gd name="T3" fmla="*/ 0 h 27"/>
                  <a:gd name="T4" fmla="*/ 98 w 98"/>
                  <a:gd name="T5" fmla="*/ 0 h 27"/>
                  <a:gd name="T6" fmla="*/ 98 w 98"/>
                  <a:gd name="T7" fmla="*/ 27 h 27"/>
                  <a:gd name="T8" fmla="*/ 0 w 98"/>
                  <a:gd name="T9" fmla="*/ 27 h 27"/>
                </a:gdLst>
                <a:ahLst/>
                <a:cxnLst>
                  <a:cxn ang="0">
                    <a:pos x="T0" y="T1"/>
                  </a:cxn>
                  <a:cxn ang="0">
                    <a:pos x="T2" y="T3"/>
                  </a:cxn>
                  <a:cxn ang="0">
                    <a:pos x="T4" y="T5"/>
                  </a:cxn>
                  <a:cxn ang="0">
                    <a:pos x="T6" y="T7"/>
                  </a:cxn>
                  <a:cxn ang="0">
                    <a:pos x="T8" y="T9"/>
                  </a:cxn>
                </a:cxnLst>
                <a:rect l="0" t="0" r="r" b="b"/>
                <a:pathLst>
                  <a:path w="98" h="27">
                    <a:moveTo>
                      <a:pt x="0" y="27"/>
                    </a:moveTo>
                    <a:cubicBezTo>
                      <a:pt x="0" y="18"/>
                      <a:pt x="0" y="9"/>
                      <a:pt x="0" y="0"/>
                    </a:cubicBezTo>
                    <a:cubicBezTo>
                      <a:pt x="33" y="0"/>
                      <a:pt x="65" y="0"/>
                      <a:pt x="98" y="0"/>
                    </a:cubicBezTo>
                    <a:cubicBezTo>
                      <a:pt x="98" y="9"/>
                      <a:pt x="98" y="17"/>
                      <a:pt x="98" y="27"/>
                    </a:cubicBezTo>
                    <a:cubicBezTo>
                      <a:pt x="66" y="27"/>
                      <a:pt x="34" y="27"/>
                      <a:pt x="0"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 name="Freeform 64">
                <a:extLst>
                  <a:ext uri="{FF2B5EF4-FFF2-40B4-BE49-F238E27FC236}">
                    <a16:creationId xmlns:a16="http://schemas.microsoft.com/office/drawing/2014/main" id="{35FE8F98-E9FF-3043-81F7-8956F060AB8F}"/>
                  </a:ext>
                </a:extLst>
              </p:cNvPr>
              <p:cNvSpPr>
                <a:spLocks/>
              </p:cNvSpPr>
              <p:nvPr/>
            </p:nvSpPr>
            <p:spPr bwMode="auto">
              <a:xfrm>
                <a:off x="6045901" y="2957322"/>
                <a:ext cx="47755" cy="13184"/>
              </a:xfrm>
              <a:custGeom>
                <a:avLst/>
                <a:gdLst>
                  <a:gd name="T0" fmla="*/ 98 w 98"/>
                  <a:gd name="T1" fmla="*/ 0 h 27"/>
                  <a:gd name="T2" fmla="*/ 98 w 98"/>
                  <a:gd name="T3" fmla="*/ 27 h 27"/>
                  <a:gd name="T4" fmla="*/ 0 w 98"/>
                  <a:gd name="T5" fmla="*/ 27 h 27"/>
                  <a:gd name="T6" fmla="*/ 0 w 98"/>
                  <a:gd name="T7" fmla="*/ 0 h 27"/>
                  <a:gd name="T8" fmla="*/ 98 w 98"/>
                  <a:gd name="T9" fmla="*/ 0 h 27"/>
                </a:gdLst>
                <a:ahLst/>
                <a:cxnLst>
                  <a:cxn ang="0">
                    <a:pos x="T0" y="T1"/>
                  </a:cxn>
                  <a:cxn ang="0">
                    <a:pos x="T2" y="T3"/>
                  </a:cxn>
                  <a:cxn ang="0">
                    <a:pos x="T4" y="T5"/>
                  </a:cxn>
                  <a:cxn ang="0">
                    <a:pos x="T6" y="T7"/>
                  </a:cxn>
                  <a:cxn ang="0">
                    <a:pos x="T8" y="T9"/>
                  </a:cxn>
                </a:cxnLst>
                <a:rect l="0" t="0" r="r" b="b"/>
                <a:pathLst>
                  <a:path w="98" h="27">
                    <a:moveTo>
                      <a:pt x="98" y="0"/>
                    </a:moveTo>
                    <a:cubicBezTo>
                      <a:pt x="98" y="10"/>
                      <a:pt x="98" y="18"/>
                      <a:pt x="98" y="27"/>
                    </a:cubicBezTo>
                    <a:cubicBezTo>
                      <a:pt x="66" y="27"/>
                      <a:pt x="34" y="27"/>
                      <a:pt x="0" y="27"/>
                    </a:cubicBezTo>
                    <a:cubicBezTo>
                      <a:pt x="0" y="18"/>
                      <a:pt x="0" y="10"/>
                      <a:pt x="0" y="0"/>
                    </a:cubicBezTo>
                    <a:cubicBezTo>
                      <a:pt x="32" y="0"/>
                      <a:pt x="64" y="0"/>
                      <a:pt x="9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 name="Freeform 65">
                <a:extLst>
                  <a:ext uri="{FF2B5EF4-FFF2-40B4-BE49-F238E27FC236}">
                    <a16:creationId xmlns:a16="http://schemas.microsoft.com/office/drawing/2014/main" id="{68DC77C2-63FB-8F4B-A2DA-644581F189BC}"/>
                  </a:ext>
                </a:extLst>
              </p:cNvPr>
              <p:cNvSpPr>
                <a:spLocks/>
              </p:cNvSpPr>
              <p:nvPr/>
            </p:nvSpPr>
            <p:spPr bwMode="auto">
              <a:xfrm>
                <a:off x="5984962" y="2957322"/>
                <a:ext cx="48048" cy="13184"/>
              </a:xfrm>
              <a:custGeom>
                <a:avLst/>
                <a:gdLst>
                  <a:gd name="T0" fmla="*/ 99 w 99"/>
                  <a:gd name="T1" fmla="*/ 0 h 27"/>
                  <a:gd name="T2" fmla="*/ 99 w 99"/>
                  <a:gd name="T3" fmla="*/ 27 h 27"/>
                  <a:gd name="T4" fmla="*/ 0 w 99"/>
                  <a:gd name="T5" fmla="*/ 27 h 27"/>
                  <a:gd name="T6" fmla="*/ 0 w 99"/>
                  <a:gd name="T7" fmla="*/ 0 h 27"/>
                  <a:gd name="T8" fmla="*/ 99 w 99"/>
                  <a:gd name="T9" fmla="*/ 0 h 27"/>
                </a:gdLst>
                <a:ahLst/>
                <a:cxnLst>
                  <a:cxn ang="0">
                    <a:pos x="T0" y="T1"/>
                  </a:cxn>
                  <a:cxn ang="0">
                    <a:pos x="T2" y="T3"/>
                  </a:cxn>
                  <a:cxn ang="0">
                    <a:pos x="T4" y="T5"/>
                  </a:cxn>
                  <a:cxn ang="0">
                    <a:pos x="T6" y="T7"/>
                  </a:cxn>
                  <a:cxn ang="0">
                    <a:pos x="T8" y="T9"/>
                  </a:cxn>
                </a:cxnLst>
                <a:rect l="0" t="0" r="r" b="b"/>
                <a:pathLst>
                  <a:path w="99" h="27">
                    <a:moveTo>
                      <a:pt x="99" y="0"/>
                    </a:moveTo>
                    <a:cubicBezTo>
                      <a:pt x="99" y="10"/>
                      <a:pt x="99" y="18"/>
                      <a:pt x="99" y="27"/>
                    </a:cubicBezTo>
                    <a:cubicBezTo>
                      <a:pt x="66" y="27"/>
                      <a:pt x="34" y="27"/>
                      <a:pt x="0" y="27"/>
                    </a:cubicBezTo>
                    <a:cubicBezTo>
                      <a:pt x="0" y="18"/>
                      <a:pt x="0" y="10"/>
                      <a:pt x="0" y="0"/>
                    </a:cubicBezTo>
                    <a:cubicBezTo>
                      <a:pt x="32" y="0"/>
                      <a:pt x="65" y="0"/>
                      <a:pt x="9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 name="Freeform 66">
                <a:extLst>
                  <a:ext uri="{FF2B5EF4-FFF2-40B4-BE49-F238E27FC236}">
                    <a16:creationId xmlns:a16="http://schemas.microsoft.com/office/drawing/2014/main" id="{981CE358-C40C-EA46-88D4-3ED3E12237DD}"/>
                  </a:ext>
                </a:extLst>
              </p:cNvPr>
              <p:cNvSpPr>
                <a:spLocks/>
              </p:cNvSpPr>
              <p:nvPr/>
            </p:nvSpPr>
            <p:spPr bwMode="auto">
              <a:xfrm>
                <a:off x="5918750" y="2958201"/>
                <a:ext cx="50978" cy="29298"/>
              </a:xfrm>
              <a:custGeom>
                <a:avLst/>
                <a:gdLst>
                  <a:gd name="T0" fmla="*/ 0 w 105"/>
                  <a:gd name="T1" fmla="*/ 33 h 60"/>
                  <a:gd name="T2" fmla="*/ 94 w 105"/>
                  <a:gd name="T3" fmla="*/ 0 h 60"/>
                  <a:gd name="T4" fmla="*/ 105 w 105"/>
                  <a:gd name="T5" fmla="*/ 27 h 60"/>
                  <a:gd name="T6" fmla="*/ 11 w 105"/>
                  <a:gd name="T7" fmla="*/ 60 h 60"/>
                  <a:gd name="T8" fmla="*/ 0 w 105"/>
                  <a:gd name="T9" fmla="*/ 33 h 60"/>
                </a:gdLst>
                <a:ahLst/>
                <a:cxnLst>
                  <a:cxn ang="0">
                    <a:pos x="T0" y="T1"/>
                  </a:cxn>
                  <a:cxn ang="0">
                    <a:pos x="T2" y="T3"/>
                  </a:cxn>
                  <a:cxn ang="0">
                    <a:pos x="T4" y="T5"/>
                  </a:cxn>
                  <a:cxn ang="0">
                    <a:pos x="T6" y="T7"/>
                  </a:cxn>
                  <a:cxn ang="0">
                    <a:pos x="T8" y="T9"/>
                  </a:cxn>
                </a:cxnLst>
                <a:rect l="0" t="0" r="r" b="b"/>
                <a:pathLst>
                  <a:path w="105" h="60">
                    <a:moveTo>
                      <a:pt x="0" y="33"/>
                    </a:moveTo>
                    <a:cubicBezTo>
                      <a:pt x="33" y="22"/>
                      <a:pt x="63" y="11"/>
                      <a:pt x="94" y="0"/>
                    </a:cubicBezTo>
                    <a:cubicBezTo>
                      <a:pt x="98" y="9"/>
                      <a:pt x="101" y="17"/>
                      <a:pt x="105" y="27"/>
                    </a:cubicBezTo>
                    <a:cubicBezTo>
                      <a:pt x="74" y="38"/>
                      <a:pt x="43" y="49"/>
                      <a:pt x="11" y="60"/>
                    </a:cubicBezTo>
                    <a:cubicBezTo>
                      <a:pt x="7" y="51"/>
                      <a:pt x="4" y="43"/>
                      <a:pt x="0" y="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 name="Freeform 67">
                <a:extLst>
                  <a:ext uri="{FF2B5EF4-FFF2-40B4-BE49-F238E27FC236}">
                    <a16:creationId xmlns:a16="http://schemas.microsoft.com/office/drawing/2014/main" id="{1CD9DBF1-3A75-8B43-B21E-D103B56CADCF}"/>
                  </a:ext>
                </a:extLst>
              </p:cNvPr>
              <p:cNvSpPr>
                <a:spLocks/>
              </p:cNvSpPr>
              <p:nvPr/>
            </p:nvSpPr>
            <p:spPr bwMode="auto">
              <a:xfrm>
                <a:off x="6229597" y="2958201"/>
                <a:ext cx="50685" cy="29298"/>
              </a:xfrm>
              <a:custGeom>
                <a:avLst/>
                <a:gdLst>
                  <a:gd name="T0" fmla="*/ 0 w 104"/>
                  <a:gd name="T1" fmla="*/ 28 h 60"/>
                  <a:gd name="T2" fmla="*/ 9 w 104"/>
                  <a:gd name="T3" fmla="*/ 0 h 60"/>
                  <a:gd name="T4" fmla="*/ 104 w 104"/>
                  <a:gd name="T5" fmla="*/ 33 h 60"/>
                  <a:gd name="T6" fmla="*/ 94 w 104"/>
                  <a:gd name="T7" fmla="*/ 60 h 60"/>
                  <a:gd name="T8" fmla="*/ 0 w 104"/>
                  <a:gd name="T9" fmla="*/ 28 h 60"/>
                </a:gdLst>
                <a:ahLst/>
                <a:cxnLst>
                  <a:cxn ang="0">
                    <a:pos x="T0" y="T1"/>
                  </a:cxn>
                  <a:cxn ang="0">
                    <a:pos x="T2" y="T3"/>
                  </a:cxn>
                  <a:cxn ang="0">
                    <a:pos x="T4" y="T5"/>
                  </a:cxn>
                  <a:cxn ang="0">
                    <a:pos x="T6" y="T7"/>
                  </a:cxn>
                  <a:cxn ang="0">
                    <a:pos x="T8" y="T9"/>
                  </a:cxn>
                </a:cxnLst>
                <a:rect l="0" t="0" r="r" b="b"/>
                <a:pathLst>
                  <a:path w="104" h="60">
                    <a:moveTo>
                      <a:pt x="0" y="28"/>
                    </a:moveTo>
                    <a:cubicBezTo>
                      <a:pt x="3" y="18"/>
                      <a:pt x="6" y="10"/>
                      <a:pt x="9" y="0"/>
                    </a:cubicBezTo>
                    <a:cubicBezTo>
                      <a:pt x="40" y="11"/>
                      <a:pt x="71" y="21"/>
                      <a:pt x="104" y="33"/>
                    </a:cubicBezTo>
                    <a:cubicBezTo>
                      <a:pt x="100" y="42"/>
                      <a:pt x="98" y="50"/>
                      <a:pt x="94" y="60"/>
                    </a:cubicBezTo>
                    <a:cubicBezTo>
                      <a:pt x="63" y="50"/>
                      <a:pt x="32" y="39"/>
                      <a:pt x="0"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 name="Freeform 68">
                <a:extLst>
                  <a:ext uri="{FF2B5EF4-FFF2-40B4-BE49-F238E27FC236}">
                    <a16:creationId xmlns:a16="http://schemas.microsoft.com/office/drawing/2014/main" id="{BB705C08-0307-4240-A5CA-594471CEF265}"/>
                  </a:ext>
                </a:extLst>
              </p:cNvPr>
              <p:cNvSpPr>
                <a:spLocks/>
              </p:cNvSpPr>
              <p:nvPr/>
            </p:nvSpPr>
            <p:spPr bwMode="auto">
              <a:xfrm>
                <a:off x="6336533" y="3018847"/>
                <a:ext cx="74123" cy="7617"/>
              </a:xfrm>
              <a:custGeom>
                <a:avLst/>
                <a:gdLst>
                  <a:gd name="T0" fmla="*/ 5 w 152"/>
                  <a:gd name="T1" fmla="*/ 0 h 16"/>
                  <a:gd name="T2" fmla="*/ 137 w 152"/>
                  <a:gd name="T3" fmla="*/ 1 h 16"/>
                  <a:gd name="T4" fmla="*/ 152 w 152"/>
                  <a:gd name="T5" fmla="*/ 9 h 16"/>
                  <a:gd name="T6" fmla="*/ 149 w 152"/>
                  <a:gd name="T7" fmla="*/ 16 h 16"/>
                  <a:gd name="T8" fmla="*/ 10 w 152"/>
                  <a:gd name="T9" fmla="*/ 16 h 16"/>
                  <a:gd name="T10" fmla="*/ 0 w 152"/>
                  <a:gd name="T11" fmla="*/ 4 h 16"/>
                  <a:gd name="T12" fmla="*/ 5 w 152"/>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152" h="16">
                    <a:moveTo>
                      <a:pt x="5" y="0"/>
                    </a:moveTo>
                    <a:cubicBezTo>
                      <a:pt x="49" y="0"/>
                      <a:pt x="93" y="0"/>
                      <a:pt x="137" y="1"/>
                    </a:cubicBezTo>
                    <a:cubicBezTo>
                      <a:pt x="142" y="1"/>
                      <a:pt x="147" y="6"/>
                      <a:pt x="152" y="9"/>
                    </a:cubicBezTo>
                    <a:cubicBezTo>
                      <a:pt x="151" y="11"/>
                      <a:pt x="150" y="14"/>
                      <a:pt x="149" y="16"/>
                    </a:cubicBezTo>
                    <a:cubicBezTo>
                      <a:pt x="103" y="16"/>
                      <a:pt x="56" y="16"/>
                      <a:pt x="10" y="16"/>
                    </a:cubicBezTo>
                    <a:cubicBezTo>
                      <a:pt x="7" y="15"/>
                      <a:pt x="4" y="8"/>
                      <a:pt x="0" y="4"/>
                    </a:cubicBezTo>
                    <a:cubicBezTo>
                      <a:pt x="2" y="3"/>
                      <a:pt x="4" y="2"/>
                      <a:pt x="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 name="Freeform 69">
                <a:extLst>
                  <a:ext uri="{FF2B5EF4-FFF2-40B4-BE49-F238E27FC236}">
                    <a16:creationId xmlns:a16="http://schemas.microsoft.com/office/drawing/2014/main" id="{C6435CCC-EB09-EE4E-A77E-EBA98E905F1D}"/>
                  </a:ext>
                </a:extLst>
              </p:cNvPr>
              <p:cNvSpPr>
                <a:spLocks/>
              </p:cNvSpPr>
              <p:nvPr/>
            </p:nvSpPr>
            <p:spPr bwMode="auto">
              <a:xfrm>
                <a:off x="5779293" y="3018847"/>
                <a:ext cx="66798" cy="7617"/>
              </a:xfrm>
              <a:custGeom>
                <a:avLst/>
                <a:gdLst>
                  <a:gd name="T0" fmla="*/ 0 w 137"/>
                  <a:gd name="T1" fmla="*/ 10 h 16"/>
                  <a:gd name="T2" fmla="*/ 12 w 137"/>
                  <a:gd name="T3" fmla="*/ 1 h 16"/>
                  <a:gd name="T4" fmla="*/ 126 w 137"/>
                  <a:gd name="T5" fmla="*/ 0 h 16"/>
                  <a:gd name="T6" fmla="*/ 137 w 137"/>
                  <a:gd name="T7" fmla="*/ 8 h 16"/>
                  <a:gd name="T8" fmla="*/ 125 w 137"/>
                  <a:gd name="T9" fmla="*/ 16 h 16"/>
                  <a:gd name="T10" fmla="*/ 5 w 137"/>
                  <a:gd name="T11" fmla="*/ 16 h 16"/>
                  <a:gd name="T12" fmla="*/ 0 w 137"/>
                  <a:gd name="T13" fmla="*/ 10 h 16"/>
                </a:gdLst>
                <a:ahLst/>
                <a:cxnLst>
                  <a:cxn ang="0">
                    <a:pos x="T0" y="T1"/>
                  </a:cxn>
                  <a:cxn ang="0">
                    <a:pos x="T2" y="T3"/>
                  </a:cxn>
                  <a:cxn ang="0">
                    <a:pos x="T4" y="T5"/>
                  </a:cxn>
                  <a:cxn ang="0">
                    <a:pos x="T6" y="T7"/>
                  </a:cxn>
                  <a:cxn ang="0">
                    <a:pos x="T8" y="T9"/>
                  </a:cxn>
                  <a:cxn ang="0">
                    <a:pos x="T10" y="T11"/>
                  </a:cxn>
                  <a:cxn ang="0">
                    <a:pos x="T12" y="T13"/>
                  </a:cxn>
                </a:cxnLst>
                <a:rect l="0" t="0" r="r" b="b"/>
                <a:pathLst>
                  <a:path w="137" h="16">
                    <a:moveTo>
                      <a:pt x="0" y="10"/>
                    </a:moveTo>
                    <a:cubicBezTo>
                      <a:pt x="4" y="7"/>
                      <a:pt x="8" y="1"/>
                      <a:pt x="12" y="1"/>
                    </a:cubicBezTo>
                    <a:cubicBezTo>
                      <a:pt x="50" y="0"/>
                      <a:pt x="88" y="0"/>
                      <a:pt x="126" y="0"/>
                    </a:cubicBezTo>
                    <a:cubicBezTo>
                      <a:pt x="130" y="0"/>
                      <a:pt x="133" y="5"/>
                      <a:pt x="137" y="8"/>
                    </a:cubicBezTo>
                    <a:cubicBezTo>
                      <a:pt x="133" y="11"/>
                      <a:pt x="129" y="16"/>
                      <a:pt x="125" y="16"/>
                    </a:cubicBezTo>
                    <a:cubicBezTo>
                      <a:pt x="85" y="16"/>
                      <a:pt x="45" y="16"/>
                      <a:pt x="5" y="16"/>
                    </a:cubicBezTo>
                    <a:cubicBezTo>
                      <a:pt x="4" y="14"/>
                      <a:pt x="2" y="12"/>
                      <a:pt x="0"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 name="Freeform 70">
                <a:extLst>
                  <a:ext uri="{FF2B5EF4-FFF2-40B4-BE49-F238E27FC236}">
                    <a16:creationId xmlns:a16="http://schemas.microsoft.com/office/drawing/2014/main" id="{C84D3524-183E-A74E-A313-8075F579F5F0}"/>
                  </a:ext>
                </a:extLst>
              </p:cNvPr>
              <p:cNvSpPr>
                <a:spLocks/>
              </p:cNvSpPr>
              <p:nvPr/>
            </p:nvSpPr>
            <p:spPr bwMode="auto">
              <a:xfrm>
                <a:off x="5895312" y="3020312"/>
                <a:ext cx="397568" cy="2344"/>
              </a:xfrm>
              <a:custGeom>
                <a:avLst/>
                <a:gdLst>
                  <a:gd name="T0" fmla="*/ 816 w 816"/>
                  <a:gd name="T1" fmla="*/ 5 h 5"/>
                  <a:gd name="T2" fmla="*/ 0 w 816"/>
                  <a:gd name="T3" fmla="*/ 5 h 5"/>
                  <a:gd name="T4" fmla="*/ 0 w 816"/>
                  <a:gd name="T5" fmla="*/ 0 h 5"/>
                  <a:gd name="T6" fmla="*/ 816 w 816"/>
                  <a:gd name="T7" fmla="*/ 0 h 5"/>
                  <a:gd name="T8" fmla="*/ 816 w 816"/>
                  <a:gd name="T9" fmla="*/ 5 h 5"/>
                </a:gdLst>
                <a:ahLst/>
                <a:cxnLst>
                  <a:cxn ang="0">
                    <a:pos x="T0" y="T1"/>
                  </a:cxn>
                  <a:cxn ang="0">
                    <a:pos x="T2" y="T3"/>
                  </a:cxn>
                  <a:cxn ang="0">
                    <a:pos x="T4" y="T5"/>
                  </a:cxn>
                  <a:cxn ang="0">
                    <a:pos x="T6" y="T7"/>
                  </a:cxn>
                  <a:cxn ang="0">
                    <a:pos x="T8" y="T9"/>
                  </a:cxn>
                </a:cxnLst>
                <a:rect l="0" t="0" r="r" b="b"/>
                <a:pathLst>
                  <a:path w="816" h="5">
                    <a:moveTo>
                      <a:pt x="816" y="5"/>
                    </a:moveTo>
                    <a:cubicBezTo>
                      <a:pt x="544" y="5"/>
                      <a:pt x="272" y="5"/>
                      <a:pt x="0" y="5"/>
                    </a:cubicBezTo>
                    <a:cubicBezTo>
                      <a:pt x="0" y="4"/>
                      <a:pt x="0" y="2"/>
                      <a:pt x="0" y="0"/>
                    </a:cubicBezTo>
                    <a:cubicBezTo>
                      <a:pt x="272" y="0"/>
                      <a:pt x="544" y="0"/>
                      <a:pt x="816" y="0"/>
                    </a:cubicBezTo>
                    <a:cubicBezTo>
                      <a:pt x="816" y="2"/>
                      <a:pt x="816" y="4"/>
                      <a:pt x="816"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 name="Freeform 71">
                <a:extLst>
                  <a:ext uri="{FF2B5EF4-FFF2-40B4-BE49-F238E27FC236}">
                    <a16:creationId xmlns:a16="http://schemas.microsoft.com/office/drawing/2014/main" id="{36A76355-B825-9147-887E-77F74DEC818D}"/>
                  </a:ext>
                </a:extLst>
              </p:cNvPr>
              <p:cNvSpPr>
                <a:spLocks/>
              </p:cNvSpPr>
              <p:nvPr/>
            </p:nvSpPr>
            <p:spPr bwMode="auto">
              <a:xfrm>
                <a:off x="6048831" y="3028808"/>
                <a:ext cx="9082" cy="54201"/>
              </a:xfrm>
              <a:custGeom>
                <a:avLst/>
                <a:gdLst>
                  <a:gd name="T0" fmla="*/ 0 w 19"/>
                  <a:gd name="T1" fmla="*/ 0 h 111"/>
                  <a:gd name="T2" fmla="*/ 19 w 19"/>
                  <a:gd name="T3" fmla="*/ 0 h 111"/>
                  <a:gd name="T4" fmla="*/ 19 w 19"/>
                  <a:gd name="T5" fmla="*/ 110 h 111"/>
                  <a:gd name="T6" fmla="*/ 0 w 19"/>
                  <a:gd name="T7" fmla="*/ 111 h 111"/>
                  <a:gd name="T8" fmla="*/ 0 w 19"/>
                  <a:gd name="T9" fmla="*/ 0 h 111"/>
                </a:gdLst>
                <a:ahLst/>
                <a:cxnLst>
                  <a:cxn ang="0">
                    <a:pos x="T0" y="T1"/>
                  </a:cxn>
                  <a:cxn ang="0">
                    <a:pos x="T2" y="T3"/>
                  </a:cxn>
                  <a:cxn ang="0">
                    <a:pos x="T4" y="T5"/>
                  </a:cxn>
                  <a:cxn ang="0">
                    <a:pos x="T6" y="T7"/>
                  </a:cxn>
                  <a:cxn ang="0">
                    <a:pos x="T8" y="T9"/>
                  </a:cxn>
                </a:cxnLst>
                <a:rect l="0" t="0" r="r" b="b"/>
                <a:pathLst>
                  <a:path w="19" h="111">
                    <a:moveTo>
                      <a:pt x="0" y="0"/>
                    </a:moveTo>
                    <a:cubicBezTo>
                      <a:pt x="7" y="0"/>
                      <a:pt x="12" y="0"/>
                      <a:pt x="19" y="0"/>
                    </a:cubicBezTo>
                    <a:cubicBezTo>
                      <a:pt x="19" y="37"/>
                      <a:pt x="19" y="73"/>
                      <a:pt x="19" y="110"/>
                    </a:cubicBezTo>
                    <a:cubicBezTo>
                      <a:pt x="13" y="110"/>
                      <a:pt x="7" y="110"/>
                      <a:pt x="0" y="111"/>
                    </a:cubicBezTo>
                    <a:cubicBezTo>
                      <a:pt x="0" y="74"/>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 name="Freeform 72">
                <a:extLst>
                  <a:ext uri="{FF2B5EF4-FFF2-40B4-BE49-F238E27FC236}">
                    <a16:creationId xmlns:a16="http://schemas.microsoft.com/office/drawing/2014/main" id="{584B0BFC-1BC4-B343-AB01-F9715F328CF9}"/>
                  </a:ext>
                </a:extLst>
              </p:cNvPr>
              <p:cNvSpPr>
                <a:spLocks/>
              </p:cNvSpPr>
              <p:nvPr/>
            </p:nvSpPr>
            <p:spPr bwMode="auto">
              <a:xfrm>
                <a:off x="5906445" y="3028808"/>
                <a:ext cx="9375" cy="53615"/>
              </a:xfrm>
              <a:custGeom>
                <a:avLst/>
                <a:gdLst>
                  <a:gd name="T0" fmla="*/ 19 w 19"/>
                  <a:gd name="T1" fmla="*/ 110 h 110"/>
                  <a:gd name="T2" fmla="*/ 0 w 19"/>
                  <a:gd name="T3" fmla="*/ 110 h 110"/>
                  <a:gd name="T4" fmla="*/ 0 w 19"/>
                  <a:gd name="T5" fmla="*/ 0 h 110"/>
                  <a:gd name="T6" fmla="*/ 19 w 19"/>
                  <a:gd name="T7" fmla="*/ 0 h 110"/>
                  <a:gd name="T8" fmla="*/ 19 w 19"/>
                  <a:gd name="T9" fmla="*/ 110 h 110"/>
                </a:gdLst>
                <a:ahLst/>
                <a:cxnLst>
                  <a:cxn ang="0">
                    <a:pos x="T0" y="T1"/>
                  </a:cxn>
                  <a:cxn ang="0">
                    <a:pos x="T2" y="T3"/>
                  </a:cxn>
                  <a:cxn ang="0">
                    <a:pos x="T4" y="T5"/>
                  </a:cxn>
                  <a:cxn ang="0">
                    <a:pos x="T6" y="T7"/>
                  </a:cxn>
                  <a:cxn ang="0">
                    <a:pos x="T8" y="T9"/>
                  </a:cxn>
                </a:cxnLst>
                <a:rect l="0" t="0" r="r" b="b"/>
                <a:pathLst>
                  <a:path w="19" h="110">
                    <a:moveTo>
                      <a:pt x="19" y="110"/>
                    </a:moveTo>
                    <a:cubicBezTo>
                      <a:pt x="12" y="110"/>
                      <a:pt x="7" y="110"/>
                      <a:pt x="0" y="110"/>
                    </a:cubicBezTo>
                    <a:cubicBezTo>
                      <a:pt x="0" y="73"/>
                      <a:pt x="0" y="37"/>
                      <a:pt x="0" y="0"/>
                    </a:cubicBezTo>
                    <a:cubicBezTo>
                      <a:pt x="6" y="0"/>
                      <a:pt x="12" y="0"/>
                      <a:pt x="19" y="0"/>
                    </a:cubicBezTo>
                    <a:cubicBezTo>
                      <a:pt x="19" y="36"/>
                      <a:pt x="19" y="72"/>
                      <a:pt x="19" y="1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 name="Freeform 73">
                <a:extLst>
                  <a:ext uri="{FF2B5EF4-FFF2-40B4-BE49-F238E27FC236}">
                    <a16:creationId xmlns:a16="http://schemas.microsoft.com/office/drawing/2014/main" id="{84FCFBD2-EF0F-8C48-A570-EEE0C75E86FA}"/>
                  </a:ext>
                </a:extLst>
              </p:cNvPr>
              <p:cNvSpPr>
                <a:spLocks/>
              </p:cNvSpPr>
              <p:nvPr/>
            </p:nvSpPr>
            <p:spPr bwMode="auto">
              <a:xfrm>
                <a:off x="6231355" y="3028515"/>
                <a:ext cx="9375" cy="53908"/>
              </a:xfrm>
              <a:custGeom>
                <a:avLst/>
                <a:gdLst>
                  <a:gd name="T0" fmla="*/ 0 w 19"/>
                  <a:gd name="T1" fmla="*/ 111 h 111"/>
                  <a:gd name="T2" fmla="*/ 0 w 19"/>
                  <a:gd name="T3" fmla="*/ 1 h 111"/>
                  <a:gd name="T4" fmla="*/ 19 w 19"/>
                  <a:gd name="T5" fmla="*/ 0 h 111"/>
                  <a:gd name="T6" fmla="*/ 19 w 19"/>
                  <a:gd name="T7" fmla="*/ 111 h 111"/>
                  <a:gd name="T8" fmla="*/ 0 w 19"/>
                  <a:gd name="T9" fmla="*/ 111 h 111"/>
                </a:gdLst>
                <a:ahLst/>
                <a:cxnLst>
                  <a:cxn ang="0">
                    <a:pos x="T0" y="T1"/>
                  </a:cxn>
                  <a:cxn ang="0">
                    <a:pos x="T2" y="T3"/>
                  </a:cxn>
                  <a:cxn ang="0">
                    <a:pos x="T4" y="T5"/>
                  </a:cxn>
                  <a:cxn ang="0">
                    <a:pos x="T6" y="T7"/>
                  </a:cxn>
                  <a:cxn ang="0">
                    <a:pos x="T8" y="T9"/>
                  </a:cxn>
                </a:cxnLst>
                <a:rect l="0" t="0" r="r" b="b"/>
                <a:pathLst>
                  <a:path w="19" h="111">
                    <a:moveTo>
                      <a:pt x="0" y="111"/>
                    </a:moveTo>
                    <a:cubicBezTo>
                      <a:pt x="0" y="74"/>
                      <a:pt x="0" y="38"/>
                      <a:pt x="0" y="1"/>
                    </a:cubicBezTo>
                    <a:cubicBezTo>
                      <a:pt x="6" y="1"/>
                      <a:pt x="12" y="1"/>
                      <a:pt x="19" y="0"/>
                    </a:cubicBezTo>
                    <a:cubicBezTo>
                      <a:pt x="19" y="38"/>
                      <a:pt x="19" y="74"/>
                      <a:pt x="19" y="111"/>
                    </a:cubicBezTo>
                    <a:cubicBezTo>
                      <a:pt x="13" y="111"/>
                      <a:pt x="7" y="111"/>
                      <a:pt x="0"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 name="Freeform 74">
                <a:extLst>
                  <a:ext uri="{FF2B5EF4-FFF2-40B4-BE49-F238E27FC236}">
                    <a16:creationId xmlns:a16="http://schemas.microsoft.com/office/drawing/2014/main" id="{BE759592-96E4-0842-8D1A-B0D382B66FB6}"/>
                  </a:ext>
                </a:extLst>
              </p:cNvPr>
              <p:cNvSpPr>
                <a:spLocks/>
              </p:cNvSpPr>
              <p:nvPr/>
            </p:nvSpPr>
            <p:spPr bwMode="auto">
              <a:xfrm>
                <a:off x="6191510" y="3028808"/>
                <a:ext cx="8789" cy="54201"/>
              </a:xfrm>
              <a:custGeom>
                <a:avLst/>
                <a:gdLst>
                  <a:gd name="T0" fmla="*/ 0 w 18"/>
                  <a:gd name="T1" fmla="*/ 0 h 111"/>
                  <a:gd name="T2" fmla="*/ 18 w 18"/>
                  <a:gd name="T3" fmla="*/ 0 h 111"/>
                  <a:gd name="T4" fmla="*/ 18 w 18"/>
                  <a:gd name="T5" fmla="*/ 109 h 111"/>
                  <a:gd name="T6" fmla="*/ 0 w 18"/>
                  <a:gd name="T7" fmla="*/ 111 h 111"/>
                  <a:gd name="T8" fmla="*/ 0 w 18"/>
                  <a:gd name="T9" fmla="*/ 0 h 111"/>
                </a:gdLst>
                <a:ahLst/>
                <a:cxnLst>
                  <a:cxn ang="0">
                    <a:pos x="T0" y="T1"/>
                  </a:cxn>
                  <a:cxn ang="0">
                    <a:pos x="T2" y="T3"/>
                  </a:cxn>
                  <a:cxn ang="0">
                    <a:pos x="T4" y="T5"/>
                  </a:cxn>
                  <a:cxn ang="0">
                    <a:pos x="T6" y="T7"/>
                  </a:cxn>
                  <a:cxn ang="0">
                    <a:pos x="T8" y="T9"/>
                  </a:cxn>
                </a:cxnLst>
                <a:rect l="0" t="0" r="r" b="b"/>
                <a:pathLst>
                  <a:path w="18" h="111">
                    <a:moveTo>
                      <a:pt x="0" y="0"/>
                    </a:moveTo>
                    <a:cubicBezTo>
                      <a:pt x="6" y="0"/>
                      <a:pt x="11" y="0"/>
                      <a:pt x="18" y="0"/>
                    </a:cubicBezTo>
                    <a:cubicBezTo>
                      <a:pt x="18" y="36"/>
                      <a:pt x="18" y="72"/>
                      <a:pt x="18" y="109"/>
                    </a:cubicBezTo>
                    <a:cubicBezTo>
                      <a:pt x="13" y="110"/>
                      <a:pt x="7" y="110"/>
                      <a:pt x="0" y="111"/>
                    </a:cubicBezTo>
                    <a:cubicBezTo>
                      <a:pt x="0" y="74"/>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 name="Freeform 75">
                <a:extLst>
                  <a:ext uri="{FF2B5EF4-FFF2-40B4-BE49-F238E27FC236}">
                    <a16:creationId xmlns:a16="http://schemas.microsoft.com/office/drawing/2014/main" id="{22253B29-DF73-434E-B063-16BB2D5E112F}"/>
                  </a:ext>
                </a:extLst>
              </p:cNvPr>
              <p:cNvSpPr>
                <a:spLocks/>
              </p:cNvSpPr>
              <p:nvPr/>
            </p:nvSpPr>
            <p:spPr bwMode="auto">
              <a:xfrm>
                <a:off x="6089261" y="3028808"/>
                <a:ext cx="9082" cy="54201"/>
              </a:xfrm>
              <a:custGeom>
                <a:avLst/>
                <a:gdLst>
                  <a:gd name="T0" fmla="*/ 0 w 19"/>
                  <a:gd name="T1" fmla="*/ 0 h 111"/>
                  <a:gd name="T2" fmla="*/ 19 w 19"/>
                  <a:gd name="T3" fmla="*/ 0 h 111"/>
                  <a:gd name="T4" fmla="*/ 19 w 19"/>
                  <a:gd name="T5" fmla="*/ 109 h 111"/>
                  <a:gd name="T6" fmla="*/ 0 w 19"/>
                  <a:gd name="T7" fmla="*/ 111 h 111"/>
                  <a:gd name="T8" fmla="*/ 0 w 19"/>
                  <a:gd name="T9" fmla="*/ 0 h 111"/>
                </a:gdLst>
                <a:ahLst/>
                <a:cxnLst>
                  <a:cxn ang="0">
                    <a:pos x="T0" y="T1"/>
                  </a:cxn>
                  <a:cxn ang="0">
                    <a:pos x="T2" y="T3"/>
                  </a:cxn>
                  <a:cxn ang="0">
                    <a:pos x="T4" y="T5"/>
                  </a:cxn>
                  <a:cxn ang="0">
                    <a:pos x="T6" y="T7"/>
                  </a:cxn>
                  <a:cxn ang="0">
                    <a:pos x="T8" y="T9"/>
                  </a:cxn>
                </a:cxnLst>
                <a:rect l="0" t="0" r="r" b="b"/>
                <a:pathLst>
                  <a:path w="19" h="111">
                    <a:moveTo>
                      <a:pt x="0" y="0"/>
                    </a:moveTo>
                    <a:cubicBezTo>
                      <a:pt x="6" y="0"/>
                      <a:pt x="12" y="0"/>
                      <a:pt x="19" y="0"/>
                    </a:cubicBezTo>
                    <a:cubicBezTo>
                      <a:pt x="19" y="36"/>
                      <a:pt x="19" y="72"/>
                      <a:pt x="19" y="109"/>
                    </a:cubicBezTo>
                    <a:cubicBezTo>
                      <a:pt x="13" y="110"/>
                      <a:pt x="8" y="110"/>
                      <a:pt x="0" y="111"/>
                    </a:cubicBezTo>
                    <a:cubicBezTo>
                      <a:pt x="0" y="74"/>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 name="Freeform 76">
                <a:extLst>
                  <a:ext uri="{FF2B5EF4-FFF2-40B4-BE49-F238E27FC236}">
                    <a16:creationId xmlns:a16="http://schemas.microsoft.com/office/drawing/2014/main" id="{507DBD0A-0C8A-B144-A831-0F90EC772CE1}"/>
                  </a:ext>
                </a:extLst>
              </p:cNvPr>
              <p:cNvSpPr>
                <a:spLocks/>
              </p:cNvSpPr>
              <p:nvPr/>
            </p:nvSpPr>
            <p:spPr bwMode="auto">
              <a:xfrm>
                <a:off x="5946875" y="3028808"/>
                <a:ext cx="9375" cy="53322"/>
              </a:xfrm>
              <a:custGeom>
                <a:avLst/>
                <a:gdLst>
                  <a:gd name="T0" fmla="*/ 0 w 19"/>
                  <a:gd name="T1" fmla="*/ 0 h 109"/>
                  <a:gd name="T2" fmla="*/ 19 w 19"/>
                  <a:gd name="T3" fmla="*/ 0 h 109"/>
                  <a:gd name="T4" fmla="*/ 19 w 19"/>
                  <a:gd name="T5" fmla="*/ 109 h 109"/>
                  <a:gd name="T6" fmla="*/ 0 w 19"/>
                  <a:gd name="T7" fmla="*/ 109 h 109"/>
                  <a:gd name="T8" fmla="*/ 0 w 19"/>
                  <a:gd name="T9" fmla="*/ 0 h 109"/>
                </a:gdLst>
                <a:ahLst/>
                <a:cxnLst>
                  <a:cxn ang="0">
                    <a:pos x="T0" y="T1"/>
                  </a:cxn>
                  <a:cxn ang="0">
                    <a:pos x="T2" y="T3"/>
                  </a:cxn>
                  <a:cxn ang="0">
                    <a:pos x="T4" y="T5"/>
                  </a:cxn>
                  <a:cxn ang="0">
                    <a:pos x="T6" y="T7"/>
                  </a:cxn>
                  <a:cxn ang="0">
                    <a:pos x="T8" y="T9"/>
                  </a:cxn>
                </a:cxnLst>
                <a:rect l="0" t="0" r="r" b="b"/>
                <a:pathLst>
                  <a:path w="19" h="109">
                    <a:moveTo>
                      <a:pt x="0" y="0"/>
                    </a:moveTo>
                    <a:cubicBezTo>
                      <a:pt x="6" y="0"/>
                      <a:pt x="12" y="0"/>
                      <a:pt x="19" y="0"/>
                    </a:cubicBezTo>
                    <a:cubicBezTo>
                      <a:pt x="19" y="36"/>
                      <a:pt x="19" y="72"/>
                      <a:pt x="19" y="109"/>
                    </a:cubicBezTo>
                    <a:cubicBezTo>
                      <a:pt x="13" y="109"/>
                      <a:pt x="7" y="109"/>
                      <a:pt x="0" y="109"/>
                    </a:cubicBezTo>
                    <a:cubicBezTo>
                      <a:pt x="0" y="73"/>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 name="Freeform 77">
                <a:extLst>
                  <a:ext uri="{FF2B5EF4-FFF2-40B4-BE49-F238E27FC236}">
                    <a16:creationId xmlns:a16="http://schemas.microsoft.com/office/drawing/2014/main" id="{EB1AB58E-D53A-9046-93CB-4CB6561CCB85}"/>
                  </a:ext>
                </a:extLst>
              </p:cNvPr>
              <p:cNvSpPr>
                <a:spLocks/>
              </p:cNvSpPr>
              <p:nvPr/>
            </p:nvSpPr>
            <p:spPr bwMode="auto">
              <a:xfrm>
                <a:off x="6211432" y="3028808"/>
                <a:ext cx="8789" cy="54201"/>
              </a:xfrm>
              <a:custGeom>
                <a:avLst/>
                <a:gdLst>
                  <a:gd name="T0" fmla="*/ 0 w 18"/>
                  <a:gd name="T1" fmla="*/ 0 h 111"/>
                  <a:gd name="T2" fmla="*/ 18 w 18"/>
                  <a:gd name="T3" fmla="*/ 0 h 111"/>
                  <a:gd name="T4" fmla="*/ 18 w 18"/>
                  <a:gd name="T5" fmla="*/ 109 h 111"/>
                  <a:gd name="T6" fmla="*/ 0 w 18"/>
                  <a:gd name="T7" fmla="*/ 111 h 111"/>
                  <a:gd name="T8" fmla="*/ 0 w 18"/>
                  <a:gd name="T9" fmla="*/ 0 h 111"/>
                </a:gdLst>
                <a:ahLst/>
                <a:cxnLst>
                  <a:cxn ang="0">
                    <a:pos x="T0" y="T1"/>
                  </a:cxn>
                  <a:cxn ang="0">
                    <a:pos x="T2" y="T3"/>
                  </a:cxn>
                  <a:cxn ang="0">
                    <a:pos x="T4" y="T5"/>
                  </a:cxn>
                  <a:cxn ang="0">
                    <a:pos x="T6" y="T7"/>
                  </a:cxn>
                  <a:cxn ang="0">
                    <a:pos x="T8" y="T9"/>
                  </a:cxn>
                </a:cxnLst>
                <a:rect l="0" t="0" r="r" b="b"/>
                <a:pathLst>
                  <a:path w="18" h="111">
                    <a:moveTo>
                      <a:pt x="0" y="0"/>
                    </a:moveTo>
                    <a:cubicBezTo>
                      <a:pt x="7" y="0"/>
                      <a:pt x="12" y="0"/>
                      <a:pt x="18" y="0"/>
                    </a:cubicBezTo>
                    <a:cubicBezTo>
                      <a:pt x="18" y="36"/>
                      <a:pt x="18" y="72"/>
                      <a:pt x="18" y="109"/>
                    </a:cubicBezTo>
                    <a:cubicBezTo>
                      <a:pt x="13" y="110"/>
                      <a:pt x="7" y="110"/>
                      <a:pt x="0" y="111"/>
                    </a:cubicBezTo>
                    <a:cubicBezTo>
                      <a:pt x="0" y="74"/>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 name="Freeform 78">
                <a:extLst>
                  <a:ext uri="{FF2B5EF4-FFF2-40B4-BE49-F238E27FC236}">
                    <a16:creationId xmlns:a16="http://schemas.microsoft.com/office/drawing/2014/main" id="{3BBD8380-D66C-714F-9F13-EA80CCC45BF5}"/>
                  </a:ext>
                </a:extLst>
              </p:cNvPr>
              <p:cNvSpPr>
                <a:spLocks/>
              </p:cNvSpPr>
              <p:nvPr/>
            </p:nvSpPr>
            <p:spPr bwMode="auto">
              <a:xfrm>
                <a:off x="6252449" y="3028808"/>
                <a:ext cx="8789" cy="54201"/>
              </a:xfrm>
              <a:custGeom>
                <a:avLst/>
                <a:gdLst>
                  <a:gd name="T0" fmla="*/ 18 w 18"/>
                  <a:gd name="T1" fmla="*/ 110 h 111"/>
                  <a:gd name="T2" fmla="*/ 0 w 18"/>
                  <a:gd name="T3" fmla="*/ 111 h 111"/>
                  <a:gd name="T4" fmla="*/ 0 w 18"/>
                  <a:gd name="T5" fmla="*/ 0 h 111"/>
                  <a:gd name="T6" fmla="*/ 18 w 18"/>
                  <a:gd name="T7" fmla="*/ 0 h 111"/>
                  <a:gd name="T8" fmla="*/ 18 w 18"/>
                  <a:gd name="T9" fmla="*/ 110 h 111"/>
                </a:gdLst>
                <a:ahLst/>
                <a:cxnLst>
                  <a:cxn ang="0">
                    <a:pos x="T0" y="T1"/>
                  </a:cxn>
                  <a:cxn ang="0">
                    <a:pos x="T2" y="T3"/>
                  </a:cxn>
                  <a:cxn ang="0">
                    <a:pos x="T4" y="T5"/>
                  </a:cxn>
                  <a:cxn ang="0">
                    <a:pos x="T6" y="T7"/>
                  </a:cxn>
                  <a:cxn ang="0">
                    <a:pos x="T8" y="T9"/>
                  </a:cxn>
                </a:cxnLst>
                <a:rect l="0" t="0" r="r" b="b"/>
                <a:pathLst>
                  <a:path w="18" h="111">
                    <a:moveTo>
                      <a:pt x="18" y="110"/>
                    </a:moveTo>
                    <a:cubicBezTo>
                      <a:pt x="12" y="110"/>
                      <a:pt x="7" y="110"/>
                      <a:pt x="0" y="111"/>
                    </a:cubicBezTo>
                    <a:cubicBezTo>
                      <a:pt x="0" y="74"/>
                      <a:pt x="0" y="38"/>
                      <a:pt x="0" y="0"/>
                    </a:cubicBezTo>
                    <a:cubicBezTo>
                      <a:pt x="6" y="0"/>
                      <a:pt x="11" y="0"/>
                      <a:pt x="18" y="0"/>
                    </a:cubicBezTo>
                    <a:cubicBezTo>
                      <a:pt x="18" y="36"/>
                      <a:pt x="18" y="72"/>
                      <a:pt x="18" y="1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0" name="Freeform 79">
                <a:extLst>
                  <a:ext uri="{FF2B5EF4-FFF2-40B4-BE49-F238E27FC236}">
                    <a16:creationId xmlns:a16="http://schemas.microsoft.com/office/drawing/2014/main" id="{1C0D5E28-59F1-D441-A992-F5406688DBD9}"/>
                  </a:ext>
                </a:extLst>
              </p:cNvPr>
              <p:cNvSpPr>
                <a:spLocks/>
              </p:cNvSpPr>
              <p:nvPr/>
            </p:nvSpPr>
            <p:spPr bwMode="auto">
              <a:xfrm>
                <a:off x="6150493" y="3028515"/>
                <a:ext cx="8789" cy="53908"/>
              </a:xfrm>
              <a:custGeom>
                <a:avLst/>
                <a:gdLst>
                  <a:gd name="T0" fmla="*/ 18 w 18"/>
                  <a:gd name="T1" fmla="*/ 111 h 111"/>
                  <a:gd name="T2" fmla="*/ 0 w 18"/>
                  <a:gd name="T3" fmla="*/ 111 h 111"/>
                  <a:gd name="T4" fmla="*/ 0 w 18"/>
                  <a:gd name="T5" fmla="*/ 1 h 111"/>
                  <a:gd name="T6" fmla="*/ 18 w 18"/>
                  <a:gd name="T7" fmla="*/ 0 h 111"/>
                  <a:gd name="T8" fmla="*/ 18 w 18"/>
                  <a:gd name="T9" fmla="*/ 111 h 111"/>
                </a:gdLst>
                <a:ahLst/>
                <a:cxnLst>
                  <a:cxn ang="0">
                    <a:pos x="T0" y="T1"/>
                  </a:cxn>
                  <a:cxn ang="0">
                    <a:pos x="T2" y="T3"/>
                  </a:cxn>
                  <a:cxn ang="0">
                    <a:pos x="T4" y="T5"/>
                  </a:cxn>
                  <a:cxn ang="0">
                    <a:pos x="T6" y="T7"/>
                  </a:cxn>
                  <a:cxn ang="0">
                    <a:pos x="T8" y="T9"/>
                  </a:cxn>
                </a:cxnLst>
                <a:rect l="0" t="0" r="r" b="b"/>
                <a:pathLst>
                  <a:path w="18" h="111">
                    <a:moveTo>
                      <a:pt x="18" y="111"/>
                    </a:moveTo>
                    <a:cubicBezTo>
                      <a:pt x="12" y="111"/>
                      <a:pt x="7" y="111"/>
                      <a:pt x="0" y="111"/>
                    </a:cubicBezTo>
                    <a:cubicBezTo>
                      <a:pt x="0" y="74"/>
                      <a:pt x="0" y="39"/>
                      <a:pt x="0" y="1"/>
                    </a:cubicBezTo>
                    <a:cubicBezTo>
                      <a:pt x="6" y="1"/>
                      <a:pt x="11" y="0"/>
                      <a:pt x="18" y="0"/>
                    </a:cubicBezTo>
                    <a:cubicBezTo>
                      <a:pt x="18" y="37"/>
                      <a:pt x="18" y="73"/>
                      <a:pt x="18"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1" name="Freeform 80">
                <a:extLst>
                  <a:ext uri="{FF2B5EF4-FFF2-40B4-BE49-F238E27FC236}">
                    <a16:creationId xmlns:a16="http://schemas.microsoft.com/office/drawing/2014/main" id="{C86770B2-2DB7-8940-8D60-74AF12B2F377}"/>
                  </a:ext>
                </a:extLst>
              </p:cNvPr>
              <p:cNvSpPr>
                <a:spLocks/>
              </p:cNvSpPr>
              <p:nvPr/>
            </p:nvSpPr>
            <p:spPr bwMode="auto">
              <a:xfrm>
                <a:off x="6129985" y="3028808"/>
                <a:ext cx="8789" cy="53322"/>
              </a:xfrm>
              <a:custGeom>
                <a:avLst/>
                <a:gdLst>
                  <a:gd name="T0" fmla="*/ 0 w 18"/>
                  <a:gd name="T1" fmla="*/ 0 h 109"/>
                  <a:gd name="T2" fmla="*/ 18 w 18"/>
                  <a:gd name="T3" fmla="*/ 0 h 109"/>
                  <a:gd name="T4" fmla="*/ 18 w 18"/>
                  <a:gd name="T5" fmla="*/ 109 h 109"/>
                  <a:gd name="T6" fmla="*/ 0 w 18"/>
                  <a:gd name="T7" fmla="*/ 109 h 109"/>
                  <a:gd name="T8" fmla="*/ 0 w 18"/>
                  <a:gd name="T9" fmla="*/ 0 h 109"/>
                </a:gdLst>
                <a:ahLst/>
                <a:cxnLst>
                  <a:cxn ang="0">
                    <a:pos x="T0" y="T1"/>
                  </a:cxn>
                  <a:cxn ang="0">
                    <a:pos x="T2" y="T3"/>
                  </a:cxn>
                  <a:cxn ang="0">
                    <a:pos x="T4" y="T5"/>
                  </a:cxn>
                  <a:cxn ang="0">
                    <a:pos x="T6" y="T7"/>
                  </a:cxn>
                  <a:cxn ang="0">
                    <a:pos x="T8" y="T9"/>
                  </a:cxn>
                </a:cxnLst>
                <a:rect l="0" t="0" r="r" b="b"/>
                <a:pathLst>
                  <a:path w="18" h="109">
                    <a:moveTo>
                      <a:pt x="0" y="0"/>
                    </a:moveTo>
                    <a:cubicBezTo>
                      <a:pt x="6" y="0"/>
                      <a:pt x="11" y="0"/>
                      <a:pt x="18" y="0"/>
                    </a:cubicBezTo>
                    <a:cubicBezTo>
                      <a:pt x="18" y="36"/>
                      <a:pt x="18" y="72"/>
                      <a:pt x="18" y="109"/>
                    </a:cubicBezTo>
                    <a:cubicBezTo>
                      <a:pt x="12" y="109"/>
                      <a:pt x="6" y="109"/>
                      <a:pt x="0" y="109"/>
                    </a:cubicBezTo>
                    <a:cubicBezTo>
                      <a:pt x="0" y="73"/>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2" name="Freeform 81">
                <a:extLst>
                  <a:ext uri="{FF2B5EF4-FFF2-40B4-BE49-F238E27FC236}">
                    <a16:creationId xmlns:a16="http://schemas.microsoft.com/office/drawing/2014/main" id="{B687B02E-A323-DE4F-A616-1641706B2765}"/>
                  </a:ext>
                </a:extLst>
              </p:cNvPr>
              <p:cNvSpPr>
                <a:spLocks/>
              </p:cNvSpPr>
              <p:nvPr/>
            </p:nvSpPr>
            <p:spPr bwMode="auto">
              <a:xfrm>
                <a:off x="6110063" y="3028515"/>
                <a:ext cx="8789" cy="54493"/>
              </a:xfrm>
              <a:custGeom>
                <a:avLst/>
                <a:gdLst>
                  <a:gd name="T0" fmla="*/ 0 w 18"/>
                  <a:gd name="T1" fmla="*/ 112 h 112"/>
                  <a:gd name="T2" fmla="*/ 0 w 18"/>
                  <a:gd name="T3" fmla="*/ 1 h 112"/>
                  <a:gd name="T4" fmla="*/ 18 w 18"/>
                  <a:gd name="T5" fmla="*/ 0 h 112"/>
                  <a:gd name="T6" fmla="*/ 18 w 18"/>
                  <a:gd name="T7" fmla="*/ 110 h 112"/>
                  <a:gd name="T8" fmla="*/ 0 w 18"/>
                  <a:gd name="T9" fmla="*/ 112 h 112"/>
                </a:gdLst>
                <a:ahLst/>
                <a:cxnLst>
                  <a:cxn ang="0">
                    <a:pos x="T0" y="T1"/>
                  </a:cxn>
                  <a:cxn ang="0">
                    <a:pos x="T2" y="T3"/>
                  </a:cxn>
                  <a:cxn ang="0">
                    <a:pos x="T4" y="T5"/>
                  </a:cxn>
                  <a:cxn ang="0">
                    <a:pos x="T6" y="T7"/>
                  </a:cxn>
                  <a:cxn ang="0">
                    <a:pos x="T8" y="T9"/>
                  </a:cxn>
                </a:cxnLst>
                <a:rect l="0" t="0" r="r" b="b"/>
                <a:pathLst>
                  <a:path w="18" h="112">
                    <a:moveTo>
                      <a:pt x="0" y="112"/>
                    </a:moveTo>
                    <a:cubicBezTo>
                      <a:pt x="0" y="74"/>
                      <a:pt x="0" y="38"/>
                      <a:pt x="0" y="1"/>
                    </a:cubicBezTo>
                    <a:cubicBezTo>
                      <a:pt x="5" y="1"/>
                      <a:pt x="11" y="1"/>
                      <a:pt x="18" y="0"/>
                    </a:cubicBezTo>
                    <a:cubicBezTo>
                      <a:pt x="18" y="37"/>
                      <a:pt x="18" y="73"/>
                      <a:pt x="18" y="110"/>
                    </a:cubicBezTo>
                    <a:cubicBezTo>
                      <a:pt x="13" y="111"/>
                      <a:pt x="7" y="111"/>
                      <a:pt x="0" y="1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3" name="Freeform 82">
                <a:extLst>
                  <a:ext uri="{FF2B5EF4-FFF2-40B4-BE49-F238E27FC236}">
                    <a16:creationId xmlns:a16="http://schemas.microsoft.com/office/drawing/2014/main" id="{CE3B94E1-AE45-0842-BA28-06D0FD241D1A}"/>
                  </a:ext>
                </a:extLst>
              </p:cNvPr>
              <p:cNvSpPr>
                <a:spLocks/>
              </p:cNvSpPr>
              <p:nvPr/>
            </p:nvSpPr>
            <p:spPr bwMode="auto">
              <a:xfrm>
                <a:off x="6069339" y="3028808"/>
                <a:ext cx="8496" cy="54201"/>
              </a:xfrm>
              <a:custGeom>
                <a:avLst/>
                <a:gdLst>
                  <a:gd name="T0" fmla="*/ 0 w 18"/>
                  <a:gd name="T1" fmla="*/ 0 h 111"/>
                  <a:gd name="T2" fmla="*/ 18 w 18"/>
                  <a:gd name="T3" fmla="*/ 0 h 111"/>
                  <a:gd name="T4" fmla="*/ 18 w 18"/>
                  <a:gd name="T5" fmla="*/ 109 h 111"/>
                  <a:gd name="T6" fmla="*/ 0 w 18"/>
                  <a:gd name="T7" fmla="*/ 111 h 111"/>
                  <a:gd name="T8" fmla="*/ 0 w 18"/>
                  <a:gd name="T9" fmla="*/ 0 h 111"/>
                </a:gdLst>
                <a:ahLst/>
                <a:cxnLst>
                  <a:cxn ang="0">
                    <a:pos x="T0" y="T1"/>
                  </a:cxn>
                  <a:cxn ang="0">
                    <a:pos x="T2" y="T3"/>
                  </a:cxn>
                  <a:cxn ang="0">
                    <a:pos x="T4" y="T5"/>
                  </a:cxn>
                  <a:cxn ang="0">
                    <a:pos x="T6" y="T7"/>
                  </a:cxn>
                  <a:cxn ang="0">
                    <a:pos x="T8" y="T9"/>
                  </a:cxn>
                </a:cxnLst>
                <a:rect l="0" t="0" r="r" b="b"/>
                <a:pathLst>
                  <a:path w="18" h="111">
                    <a:moveTo>
                      <a:pt x="0" y="0"/>
                    </a:moveTo>
                    <a:cubicBezTo>
                      <a:pt x="6" y="0"/>
                      <a:pt x="12" y="0"/>
                      <a:pt x="18" y="0"/>
                    </a:cubicBezTo>
                    <a:cubicBezTo>
                      <a:pt x="18" y="37"/>
                      <a:pt x="18" y="72"/>
                      <a:pt x="18" y="109"/>
                    </a:cubicBezTo>
                    <a:cubicBezTo>
                      <a:pt x="13" y="110"/>
                      <a:pt x="7" y="110"/>
                      <a:pt x="0" y="111"/>
                    </a:cubicBezTo>
                    <a:cubicBezTo>
                      <a:pt x="0" y="73"/>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4" name="Freeform 83">
                <a:extLst>
                  <a:ext uri="{FF2B5EF4-FFF2-40B4-BE49-F238E27FC236}">
                    <a16:creationId xmlns:a16="http://schemas.microsoft.com/office/drawing/2014/main" id="{36ED1598-4031-3844-9FC8-3533293D3A88}"/>
                  </a:ext>
                </a:extLst>
              </p:cNvPr>
              <p:cNvSpPr>
                <a:spLocks/>
              </p:cNvSpPr>
              <p:nvPr/>
            </p:nvSpPr>
            <p:spPr bwMode="auto">
              <a:xfrm>
                <a:off x="6028323" y="3028808"/>
                <a:ext cx="8789" cy="53615"/>
              </a:xfrm>
              <a:custGeom>
                <a:avLst/>
                <a:gdLst>
                  <a:gd name="T0" fmla="*/ 0 w 18"/>
                  <a:gd name="T1" fmla="*/ 0 h 110"/>
                  <a:gd name="T2" fmla="*/ 18 w 18"/>
                  <a:gd name="T3" fmla="*/ 0 h 110"/>
                  <a:gd name="T4" fmla="*/ 18 w 18"/>
                  <a:gd name="T5" fmla="*/ 110 h 110"/>
                  <a:gd name="T6" fmla="*/ 0 w 18"/>
                  <a:gd name="T7" fmla="*/ 110 h 110"/>
                  <a:gd name="T8" fmla="*/ 0 w 18"/>
                  <a:gd name="T9" fmla="*/ 0 h 110"/>
                </a:gdLst>
                <a:ahLst/>
                <a:cxnLst>
                  <a:cxn ang="0">
                    <a:pos x="T0" y="T1"/>
                  </a:cxn>
                  <a:cxn ang="0">
                    <a:pos x="T2" y="T3"/>
                  </a:cxn>
                  <a:cxn ang="0">
                    <a:pos x="T4" y="T5"/>
                  </a:cxn>
                  <a:cxn ang="0">
                    <a:pos x="T6" y="T7"/>
                  </a:cxn>
                  <a:cxn ang="0">
                    <a:pos x="T8" y="T9"/>
                  </a:cxn>
                </a:cxnLst>
                <a:rect l="0" t="0" r="r" b="b"/>
                <a:pathLst>
                  <a:path w="18" h="110">
                    <a:moveTo>
                      <a:pt x="0" y="0"/>
                    </a:moveTo>
                    <a:cubicBezTo>
                      <a:pt x="7" y="0"/>
                      <a:pt x="12" y="0"/>
                      <a:pt x="18" y="0"/>
                    </a:cubicBezTo>
                    <a:cubicBezTo>
                      <a:pt x="18" y="37"/>
                      <a:pt x="18" y="73"/>
                      <a:pt x="18" y="110"/>
                    </a:cubicBezTo>
                    <a:cubicBezTo>
                      <a:pt x="12" y="110"/>
                      <a:pt x="6" y="110"/>
                      <a:pt x="0" y="110"/>
                    </a:cubicBezTo>
                    <a:cubicBezTo>
                      <a:pt x="0" y="73"/>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5" name="Freeform 84">
                <a:extLst>
                  <a:ext uri="{FF2B5EF4-FFF2-40B4-BE49-F238E27FC236}">
                    <a16:creationId xmlns:a16="http://schemas.microsoft.com/office/drawing/2014/main" id="{7CB3DB23-BA33-8F47-8E51-6EA71A2A3DDF}"/>
                  </a:ext>
                </a:extLst>
              </p:cNvPr>
              <p:cNvSpPr>
                <a:spLocks/>
              </p:cNvSpPr>
              <p:nvPr/>
            </p:nvSpPr>
            <p:spPr bwMode="auto">
              <a:xfrm>
                <a:off x="6008400" y="3027344"/>
                <a:ext cx="9668" cy="56544"/>
              </a:xfrm>
              <a:custGeom>
                <a:avLst/>
                <a:gdLst>
                  <a:gd name="T0" fmla="*/ 0 w 20"/>
                  <a:gd name="T1" fmla="*/ 3 h 116"/>
                  <a:gd name="T2" fmla="*/ 20 w 20"/>
                  <a:gd name="T3" fmla="*/ 17 h 116"/>
                  <a:gd name="T4" fmla="*/ 20 w 20"/>
                  <a:gd name="T5" fmla="*/ 99 h 116"/>
                  <a:gd name="T6" fmla="*/ 0 w 20"/>
                  <a:gd name="T7" fmla="*/ 113 h 116"/>
                  <a:gd name="T8" fmla="*/ 0 w 20"/>
                  <a:gd name="T9" fmla="*/ 3 h 116"/>
                </a:gdLst>
                <a:ahLst/>
                <a:cxnLst>
                  <a:cxn ang="0">
                    <a:pos x="T0" y="T1"/>
                  </a:cxn>
                  <a:cxn ang="0">
                    <a:pos x="T2" y="T3"/>
                  </a:cxn>
                  <a:cxn ang="0">
                    <a:pos x="T4" y="T5"/>
                  </a:cxn>
                  <a:cxn ang="0">
                    <a:pos x="T6" y="T7"/>
                  </a:cxn>
                  <a:cxn ang="0">
                    <a:pos x="T8" y="T9"/>
                  </a:cxn>
                </a:cxnLst>
                <a:rect l="0" t="0" r="r" b="b"/>
                <a:pathLst>
                  <a:path w="20" h="116">
                    <a:moveTo>
                      <a:pt x="0" y="3"/>
                    </a:moveTo>
                    <a:cubicBezTo>
                      <a:pt x="14" y="0"/>
                      <a:pt x="20" y="2"/>
                      <a:pt x="20" y="17"/>
                    </a:cubicBezTo>
                    <a:cubicBezTo>
                      <a:pt x="19" y="44"/>
                      <a:pt x="19" y="71"/>
                      <a:pt x="20" y="99"/>
                    </a:cubicBezTo>
                    <a:cubicBezTo>
                      <a:pt x="20" y="113"/>
                      <a:pt x="14" y="116"/>
                      <a:pt x="0" y="113"/>
                    </a:cubicBezTo>
                    <a:cubicBezTo>
                      <a:pt x="0" y="77"/>
                      <a:pt x="0" y="41"/>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6" name="Freeform 85">
                <a:extLst>
                  <a:ext uri="{FF2B5EF4-FFF2-40B4-BE49-F238E27FC236}">
                    <a16:creationId xmlns:a16="http://schemas.microsoft.com/office/drawing/2014/main" id="{AA0EC129-6C1F-7845-AE2A-71962367CF48}"/>
                  </a:ext>
                </a:extLst>
              </p:cNvPr>
              <p:cNvSpPr>
                <a:spLocks/>
              </p:cNvSpPr>
              <p:nvPr/>
            </p:nvSpPr>
            <p:spPr bwMode="auto">
              <a:xfrm>
                <a:off x="5987892" y="3028808"/>
                <a:ext cx="8789" cy="53615"/>
              </a:xfrm>
              <a:custGeom>
                <a:avLst/>
                <a:gdLst>
                  <a:gd name="T0" fmla="*/ 18 w 18"/>
                  <a:gd name="T1" fmla="*/ 110 h 110"/>
                  <a:gd name="T2" fmla="*/ 0 w 18"/>
                  <a:gd name="T3" fmla="*/ 110 h 110"/>
                  <a:gd name="T4" fmla="*/ 0 w 18"/>
                  <a:gd name="T5" fmla="*/ 0 h 110"/>
                  <a:gd name="T6" fmla="*/ 18 w 18"/>
                  <a:gd name="T7" fmla="*/ 0 h 110"/>
                  <a:gd name="T8" fmla="*/ 18 w 18"/>
                  <a:gd name="T9" fmla="*/ 110 h 110"/>
                </a:gdLst>
                <a:ahLst/>
                <a:cxnLst>
                  <a:cxn ang="0">
                    <a:pos x="T0" y="T1"/>
                  </a:cxn>
                  <a:cxn ang="0">
                    <a:pos x="T2" y="T3"/>
                  </a:cxn>
                  <a:cxn ang="0">
                    <a:pos x="T4" y="T5"/>
                  </a:cxn>
                  <a:cxn ang="0">
                    <a:pos x="T6" y="T7"/>
                  </a:cxn>
                  <a:cxn ang="0">
                    <a:pos x="T8" y="T9"/>
                  </a:cxn>
                </a:cxnLst>
                <a:rect l="0" t="0" r="r" b="b"/>
                <a:pathLst>
                  <a:path w="18" h="110">
                    <a:moveTo>
                      <a:pt x="18" y="110"/>
                    </a:moveTo>
                    <a:cubicBezTo>
                      <a:pt x="11" y="110"/>
                      <a:pt x="6" y="110"/>
                      <a:pt x="0" y="110"/>
                    </a:cubicBezTo>
                    <a:cubicBezTo>
                      <a:pt x="0" y="73"/>
                      <a:pt x="0" y="37"/>
                      <a:pt x="0" y="0"/>
                    </a:cubicBezTo>
                    <a:cubicBezTo>
                      <a:pt x="6" y="0"/>
                      <a:pt x="12" y="0"/>
                      <a:pt x="18" y="0"/>
                    </a:cubicBezTo>
                    <a:cubicBezTo>
                      <a:pt x="18" y="37"/>
                      <a:pt x="18" y="72"/>
                      <a:pt x="18" y="1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7" name="Freeform 86">
                <a:extLst>
                  <a:ext uri="{FF2B5EF4-FFF2-40B4-BE49-F238E27FC236}">
                    <a16:creationId xmlns:a16="http://schemas.microsoft.com/office/drawing/2014/main" id="{4774A6A3-43C4-8E43-A8FB-64D8E297C954}"/>
                  </a:ext>
                </a:extLst>
              </p:cNvPr>
              <p:cNvSpPr>
                <a:spLocks/>
              </p:cNvSpPr>
              <p:nvPr/>
            </p:nvSpPr>
            <p:spPr bwMode="auto">
              <a:xfrm>
                <a:off x="5967970" y="3028515"/>
                <a:ext cx="8789" cy="53908"/>
              </a:xfrm>
              <a:custGeom>
                <a:avLst/>
                <a:gdLst>
                  <a:gd name="T0" fmla="*/ 18 w 18"/>
                  <a:gd name="T1" fmla="*/ 111 h 111"/>
                  <a:gd name="T2" fmla="*/ 0 w 18"/>
                  <a:gd name="T3" fmla="*/ 111 h 111"/>
                  <a:gd name="T4" fmla="*/ 0 w 18"/>
                  <a:gd name="T5" fmla="*/ 1 h 111"/>
                  <a:gd name="T6" fmla="*/ 18 w 18"/>
                  <a:gd name="T7" fmla="*/ 0 h 111"/>
                  <a:gd name="T8" fmla="*/ 18 w 18"/>
                  <a:gd name="T9" fmla="*/ 111 h 111"/>
                </a:gdLst>
                <a:ahLst/>
                <a:cxnLst>
                  <a:cxn ang="0">
                    <a:pos x="T0" y="T1"/>
                  </a:cxn>
                  <a:cxn ang="0">
                    <a:pos x="T2" y="T3"/>
                  </a:cxn>
                  <a:cxn ang="0">
                    <a:pos x="T4" y="T5"/>
                  </a:cxn>
                  <a:cxn ang="0">
                    <a:pos x="T6" y="T7"/>
                  </a:cxn>
                  <a:cxn ang="0">
                    <a:pos x="T8" y="T9"/>
                  </a:cxn>
                </a:cxnLst>
                <a:rect l="0" t="0" r="r" b="b"/>
                <a:pathLst>
                  <a:path w="18" h="111">
                    <a:moveTo>
                      <a:pt x="18" y="111"/>
                    </a:moveTo>
                    <a:cubicBezTo>
                      <a:pt x="12" y="111"/>
                      <a:pt x="6" y="111"/>
                      <a:pt x="0" y="111"/>
                    </a:cubicBezTo>
                    <a:cubicBezTo>
                      <a:pt x="0" y="74"/>
                      <a:pt x="0" y="39"/>
                      <a:pt x="0" y="1"/>
                    </a:cubicBezTo>
                    <a:cubicBezTo>
                      <a:pt x="5" y="1"/>
                      <a:pt x="11" y="0"/>
                      <a:pt x="18" y="0"/>
                    </a:cubicBezTo>
                    <a:cubicBezTo>
                      <a:pt x="18" y="37"/>
                      <a:pt x="18" y="72"/>
                      <a:pt x="18"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8" name="Freeform 87">
                <a:extLst>
                  <a:ext uri="{FF2B5EF4-FFF2-40B4-BE49-F238E27FC236}">
                    <a16:creationId xmlns:a16="http://schemas.microsoft.com/office/drawing/2014/main" id="{E46596EB-0EA6-2A4D-960A-206548AF6DBB}"/>
                  </a:ext>
                </a:extLst>
              </p:cNvPr>
              <p:cNvSpPr>
                <a:spLocks/>
              </p:cNvSpPr>
              <p:nvPr/>
            </p:nvSpPr>
            <p:spPr bwMode="auto">
              <a:xfrm>
                <a:off x="5926953" y="3028808"/>
                <a:ext cx="8789" cy="53322"/>
              </a:xfrm>
              <a:custGeom>
                <a:avLst/>
                <a:gdLst>
                  <a:gd name="T0" fmla="*/ 0 w 18"/>
                  <a:gd name="T1" fmla="*/ 0 h 109"/>
                  <a:gd name="T2" fmla="*/ 18 w 18"/>
                  <a:gd name="T3" fmla="*/ 0 h 109"/>
                  <a:gd name="T4" fmla="*/ 18 w 18"/>
                  <a:gd name="T5" fmla="*/ 109 h 109"/>
                  <a:gd name="T6" fmla="*/ 0 w 18"/>
                  <a:gd name="T7" fmla="*/ 109 h 109"/>
                  <a:gd name="T8" fmla="*/ 0 w 18"/>
                  <a:gd name="T9" fmla="*/ 0 h 109"/>
                </a:gdLst>
                <a:ahLst/>
                <a:cxnLst>
                  <a:cxn ang="0">
                    <a:pos x="T0" y="T1"/>
                  </a:cxn>
                  <a:cxn ang="0">
                    <a:pos x="T2" y="T3"/>
                  </a:cxn>
                  <a:cxn ang="0">
                    <a:pos x="T4" y="T5"/>
                  </a:cxn>
                  <a:cxn ang="0">
                    <a:pos x="T6" y="T7"/>
                  </a:cxn>
                  <a:cxn ang="0">
                    <a:pos x="T8" y="T9"/>
                  </a:cxn>
                </a:cxnLst>
                <a:rect l="0" t="0" r="r" b="b"/>
                <a:pathLst>
                  <a:path w="18" h="109">
                    <a:moveTo>
                      <a:pt x="0" y="0"/>
                    </a:moveTo>
                    <a:cubicBezTo>
                      <a:pt x="6" y="0"/>
                      <a:pt x="11" y="0"/>
                      <a:pt x="18" y="0"/>
                    </a:cubicBezTo>
                    <a:cubicBezTo>
                      <a:pt x="18" y="36"/>
                      <a:pt x="18" y="72"/>
                      <a:pt x="18" y="109"/>
                    </a:cubicBezTo>
                    <a:cubicBezTo>
                      <a:pt x="12" y="109"/>
                      <a:pt x="6" y="109"/>
                      <a:pt x="0" y="109"/>
                    </a:cubicBezTo>
                    <a:cubicBezTo>
                      <a:pt x="0" y="74"/>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9" name="Freeform 88">
                <a:extLst>
                  <a:ext uri="{FF2B5EF4-FFF2-40B4-BE49-F238E27FC236}">
                    <a16:creationId xmlns:a16="http://schemas.microsoft.com/office/drawing/2014/main" id="{BABAE8FC-98D3-0B40-B0C0-06DCD95C22A1}"/>
                  </a:ext>
                </a:extLst>
              </p:cNvPr>
              <p:cNvSpPr>
                <a:spLocks/>
              </p:cNvSpPr>
              <p:nvPr/>
            </p:nvSpPr>
            <p:spPr bwMode="auto">
              <a:xfrm>
                <a:off x="6170416" y="3028808"/>
                <a:ext cx="8789" cy="53615"/>
              </a:xfrm>
              <a:custGeom>
                <a:avLst/>
                <a:gdLst>
                  <a:gd name="T0" fmla="*/ 0 w 18"/>
                  <a:gd name="T1" fmla="*/ 0 h 110"/>
                  <a:gd name="T2" fmla="*/ 18 w 18"/>
                  <a:gd name="T3" fmla="*/ 0 h 110"/>
                  <a:gd name="T4" fmla="*/ 18 w 18"/>
                  <a:gd name="T5" fmla="*/ 110 h 110"/>
                  <a:gd name="T6" fmla="*/ 0 w 18"/>
                  <a:gd name="T7" fmla="*/ 110 h 110"/>
                  <a:gd name="T8" fmla="*/ 0 w 18"/>
                  <a:gd name="T9" fmla="*/ 0 h 110"/>
                </a:gdLst>
                <a:ahLst/>
                <a:cxnLst>
                  <a:cxn ang="0">
                    <a:pos x="T0" y="T1"/>
                  </a:cxn>
                  <a:cxn ang="0">
                    <a:pos x="T2" y="T3"/>
                  </a:cxn>
                  <a:cxn ang="0">
                    <a:pos x="T4" y="T5"/>
                  </a:cxn>
                  <a:cxn ang="0">
                    <a:pos x="T6" y="T7"/>
                  </a:cxn>
                  <a:cxn ang="0">
                    <a:pos x="T8" y="T9"/>
                  </a:cxn>
                </a:cxnLst>
                <a:rect l="0" t="0" r="r" b="b"/>
                <a:pathLst>
                  <a:path w="18" h="110">
                    <a:moveTo>
                      <a:pt x="0" y="0"/>
                    </a:moveTo>
                    <a:cubicBezTo>
                      <a:pt x="7" y="0"/>
                      <a:pt x="12" y="0"/>
                      <a:pt x="18" y="0"/>
                    </a:cubicBezTo>
                    <a:cubicBezTo>
                      <a:pt x="18" y="36"/>
                      <a:pt x="18" y="72"/>
                      <a:pt x="18" y="110"/>
                    </a:cubicBezTo>
                    <a:cubicBezTo>
                      <a:pt x="13" y="110"/>
                      <a:pt x="7" y="110"/>
                      <a:pt x="0" y="110"/>
                    </a:cubicBezTo>
                    <a:cubicBezTo>
                      <a:pt x="0" y="73"/>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0" name="Freeform 89">
                <a:extLst>
                  <a:ext uri="{FF2B5EF4-FFF2-40B4-BE49-F238E27FC236}">
                    <a16:creationId xmlns:a16="http://schemas.microsoft.com/office/drawing/2014/main" id="{9A8ABAA0-C572-6749-BDCD-E6ADFC50D462}"/>
                  </a:ext>
                </a:extLst>
              </p:cNvPr>
              <p:cNvSpPr>
                <a:spLocks/>
              </p:cNvSpPr>
              <p:nvPr/>
            </p:nvSpPr>
            <p:spPr bwMode="auto">
              <a:xfrm>
                <a:off x="6271785" y="3028515"/>
                <a:ext cx="9375" cy="53908"/>
              </a:xfrm>
              <a:custGeom>
                <a:avLst/>
                <a:gdLst>
                  <a:gd name="T0" fmla="*/ 19 w 19"/>
                  <a:gd name="T1" fmla="*/ 111 h 111"/>
                  <a:gd name="T2" fmla="*/ 0 w 19"/>
                  <a:gd name="T3" fmla="*/ 111 h 111"/>
                  <a:gd name="T4" fmla="*/ 0 w 19"/>
                  <a:gd name="T5" fmla="*/ 1 h 111"/>
                  <a:gd name="T6" fmla="*/ 19 w 19"/>
                  <a:gd name="T7" fmla="*/ 0 h 111"/>
                  <a:gd name="T8" fmla="*/ 19 w 19"/>
                  <a:gd name="T9" fmla="*/ 111 h 111"/>
                </a:gdLst>
                <a:ahLst/>
                <a:cxnLst>
                  <a:cxn ang="0">
                    <a:pos x="T0" y="T1"/>
                  </a:cxn>
                  <a:cxn ang="0">
                    <a:pos x="T2" y="T3"/>
                  </a:cxn>
                  <a:cxn ang="0">
                    <a:pos x="T4" y="T5"/>
                  </a:cxn>
                  <a:cxn ang="0">
                    <a:pos x="T6" y="T7"/>
                  </a:cxn>
                  <a:cxn ang="0">
                    <a:pos x="T8" y="T9"/>
                  </a:cxn>
                </a:cxnLst>
                <a:rect l="0" t="0" r="r" b="b"/>
                <a:pathLst>
                  <a:path w="19" h="111">
                    <a:moveTo>
                      <a:pt x="19" y="111"/>
                    </a:moveTo>
                    <a:cubicBezTo>
                      <a:pt x="12" y="111"/>
                      <a:pt x="7" y="111"/>
                      <a:pt x="0" y="111"/>
                    </a:cubicBezTo>
                    <a:cubicBezTo>
                      <a:pt x="0" y="74"/>
                      <a:pt x="0" y="38"/>
                      <a:pt x="0" y="1"/>
                    </a:cubicBezTo>
                    <a:cubicBezTo>
                      <a:pt x="7" y="1"/>
                      <a:pt x="12" y="1"/>
                      <a:pt x="19" y="0"/>
                    </a:cubicBezTo>
                    <a:cubicBezTo>
                      <a:pt x="19" y="38"/>
                      <a:pt x="19" y="74"/>
                      <a:pt x="19"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spTree>
    <p:extLst>
      <p:ext uri="{BB962C8B-B14F-4D97-AF65-F5344CB8AC3E}">
        <p14:creationId xmlns:p14="http://schemas.microsoft.com/office/powerpoint/2010/main" val="39653652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椭圆 44"/>
          <p:cNvSpPr/>
          <p:nvPr/>
        </p:nvSpPr>
        <p:spPr>
          <a:xfrm>
            <a:off x="-1323340" y="-1804670"/>
            <a:ext cx="4044950" cy="4044950"/>
          </a:xfrm>
          <a:prstGeom prst="ellipse">
            <a:avLst/>
          </a:prstGeom>
          <a:solidFill>
            <a:srgbClr val="1B5187"/>
          </a:solidFill>
          <a:ln>
            <a:solidFill>
              <a:srgbClr val="1B518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a:off x="11329035" y="2240280"/>
            <a:ext cx="1938020" cy="1938020"/>
          </a:xfrm>
          <a:prstGeom prst="ellipse">
            <a:avLst/>
          </a:prstGeom>
          <a:solidFill>
            <a:srgbClr val="1B51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a:off x="1311910" y="6296025"/>
            <a:ext cx="1271270" cy="1271270"/>
          </a:xfrm>
          <a:prstGeom prst="ellipse">
            <a:avLst/>
          </a:prstGeom>
          <a:solidFill>
            <a:srgbClr val="1B51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217805" y="227965"/>
            <a:ext cx="11756390" cy="6402070"/>
          </a:xfrm>
          <a:prstGeom prst="rect">
            <a:avLst/>
          </a:prstGeom>
          <a:noFill/>
          <a:ln w="76200">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文本框 47"/>
          <p:cNvSpPr txBox="1"/>
          <p:nvPr>
            <p:custDataLst>
              <p:tags r:id="rId1"/>
            </p:custDataLst>
          </p:nvPr>
        </p:nvSpPr>
        <p:spPr>
          <a:xfrm>
            <a:off x="5069205" y="1577975"/>
            <a:ext cx="2052955" cy="1861185"/>
          </a:xfrm>
          <a:prstGeom prst="rect">
            <a:avLst/>
          </a:prstGeom>
          <a:noFill/>
        </p:spPr>
        <p:txBody>
          <a:bodyPr wrap="square" rtlCol="0">
            <a:spAutoFit/>
          </a:bodyPr>
          <a:lstStyle/>
          <a:p>
            <a:pPr algn="ctr"/>
            <a:r>
              <a:rPr lang="en-US" altLang="zh-CN" sz="11500" dirty="0">
                <a:latin typeface="+mj-ea"/>
                <a:ea typeface="+mj-ea"/>
              </a:rPr>
              <a:t>03</a:t>
            </a:r>
          </a:p>
        </p:txBody>
      </p:sp>
      <p:sp>
        <p:nvSpPr>
          <p:cNvPr id="3" name="文本框 2"/>
          <p:cNvSpPr txBox="1"/>
          <p:nvPr/>
        </p:nvSpPr>
        <p:spPr>
          <a:xfrm>
            <a:off x="5239703" y="3209290"/>
            <a:ext cx="1685925" cy="922020"/>
          </a:xfrm>
          <a:prstGeom prst="rect">
            <a:avLst/>
          </a:prstGeom>
          <a:noFill/>
        </p:spPr>
        <p:txBody>
          <a:bodyPr wrap="square" rtlCol="0">
            <a:spAutoFit/>
          </a:bodyPr>
          <a:lstStyle/>
          <a:p>
            <a:pPr algn="dist"/>
            <a:r>
              <a:rPr lang="en-US" altLang="zh-CN" sz="5400" dirty="0">
                <a:solidFill>
                  <a:schemeClr val="tx1"/>
                </a:solidFill>
                <a:latin typeface="+mj-ea"/>
                <a:ea typeface="+mj-ea"/>
              </a:rPr>
              <a:t>Part</a:t>
            </a:r>
          </a:p>
        </p:txBody>
      </p:sp>
      <p:sp>
        <p:nvSpPr>
          <p:cNvPr id="30" name="文本框 29"/>
          <p:cNvSpPr txBox="1"/>
          <p:nvPr/>
        </p:nvSpPr>
        <p:spPr>
          <a:xfrm>
            <a:off x="4535393" y="4112651"/>
            <a:ext cx="3624034" cy="646331"/>
          </a:xfrm>
          <a:prstGeom prst="rect">
            <a:avLst/>
          </a:prstGeom>
          <a:noFill/>
        </p:spPr>
        <p:txBody>
          <a:bodyPr wrap="square" rtlCol="0">
            <a:spAutoFit/>
          </a:bodyPr>
          <a:lstStyle/>
          <a:p>
            <a:r>
              <a:rPr lang="zh-CN" altLang="en-US" sz="3600" b="1" dirty="0">
                <a:solidFill>
                  <a:srgbClr val="000000"/>
                </a:solidFill>
                <a:latin typeface="思源黑体 CN Medium" panose="020B0600000000000000" charset="-122"/>
                <a:ea typeface="思源黑体 CN Medium" panose="020B0600000000000000" charset="-122"/>
              </a:rPr>
              <a:t>总结与未来展望</a:t>
            </a:r>
          </a:p>
        </p:txBody>
      </p:sp>
      <p:grpSp>
        <p:nvGrpSpPr>
          <p:cNvPr id="9" name="组合 8">
            <a:extLst>
              <a:ext uri="{FF2B5EF4-FFF2-40B4-BE49-F238E27FC236}">
                <a16:creationId xmlns:a16="http://schemas.microsoft.com/office/drawing/2014/main" id="{E9261148-599A-1942-9CC1-00330AFF9530}"/>
              </a:ext>
            </a:extLst>
          </p:cNvPr>
          <p:cNvGrpSpPr/>
          <p:nvPr/>
        </p:nvGrpSpPr>
        <p:grpSpPr>
          <a:xfrm>
            <a:off x="10438922" y="5119571"/>
            <a:ext cx="1385458" cy="1385458"/>
            <a:chOff x="5372911" y="2138708"/>
            <a:chExt cx="1446178" cy="1446178"/>
          </a:xfrm>
        </p:grpSpPr>
        <p:sp>
          <p:nvSpPr>
            <p:cNvPr id="10" name="椭圆 9">
              <a:extLst>
                <a:ext uri="{FF2B5EF4-FFF2-40B4-BE49-F238E27FC236}">
                  <a16:creationId xmlns:a16="http://schemas.microsoft.com/office/drawing/2014/main" id="{FEC5D290-1FCA-214E-A0B4-4E9A713FDC88}"/>
                </a:ext>
              </a:extLst>
            </p:cNvPr>
            <p:cNvSpPr/>
            <p:nvPr/>
          </p:nvSpPr>
          <p:spPr>
            <a:xfrm>
              <a:off x="5372911" y="2138708"/>
              <a:ext cx="1446178" cy="144617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Freeform 49">
              <a:extLst>
                <a:ext uri="{FF2B5EF4-FFF2-40B4-BE49-F238E27FC236}">
                  <a16:creationId xmlns:a16="http://schemas.microsoft.com/office/drawing/2014/main" id="{F83246F5-24A7-AC4C-9810-938C0C205941}"/>
                </a:ext>
              </a:extLst>
            </p:cNvPr>
            <p:cNvSpPr>
              <a:spLocks noEditPoints="1"/>
            </p:cNvSpPr>
            <p:nvPr/>
          </p:nvSpPr>
          <p:spPr bwMode="auto">
            <a:xfrm>
              <a:off x="5462587" y="2202309"/>
              <a:ext cx="1266826" cy="1318976"/>
            </a:xfrm>
            <a:custGeom>
              <a:avLst/>
              <a:gdLst>
                <a:gd name="T0" fmla="*/ 2600 w 2600"/>
                <a:gd name="T1" fmla="*/ 1441 h 2707"/>
                <a:gd name="T2" fmla="*/ 2593 w 2600"/>
                <a:gd name="T3" fmla="*/ 1460 h 2707"/>
                <a:gd name="T4" fmla="*/ 2264 w 2600"/>
                <a:gd name="T5" fmla="*/ 2235 h 2707"/>
                <a:gd name="T6" fmla="*/ 1548 w 2600"/>
                <a:gd name="T7" fmla="*/ 2643 h 2707"/>
                <a:gd name="T8" fmla="*/ 620 w 2600"/>
                <a:gd name="T9" fmla="*/ 2475 h 2707"/>
                <a:gd name="T10" fmla="*/ 47 w 2600"/>
                <a:gd name="T11" fmla="*/ 1714 h 2707"/>
                <a:gd name="T12" fmla="*/ 4 w 2600"/>
                <a:gd name="T13" fmla="*/ 1458 h 2707"/>
                <a:gd name="T14" fmla="*/ 0 w 2600"/>
                <a:gd name="T15" fmla="*/ 1437 h 2707"/>
                <a:gd name="T16" fmla="*/ 0 w 2600"/>
                <a:gd name="T17" fmla="*/ 1301 h 2707"/>
                <a:gd name="T18" fmla="*/ 4 w 2600"/>
                <a:gd name="T19" fmla="*/ 1284 h 2707"/>
                <a:gd name="T20" fmla="*/ 17 w 2600"/>
                <a:gd name="T21" fmla="*/ 1161 h 2707"/>
                <a:gd name="T22" fmla="*/ 291 w 2600"/>
                <a:gd name="T23" fmla="*/ 555 h 2707"/>
                <a:gd name="T24" fmla="*/ 1573 w 2600"/>
                <a:gd name="T25" fmla="*/ 104 h 2707"/>
                <a:gd name="T26" fmla="*/ 2593 w 2600"/>
                <a:gd name="T27" fmla="*/ 1280 h 2707"/>
                <a:gd name="T28" fmla="*/ 2600 w 2600"/>
                <a:gd name="T29" fmla="*/ 1297 h 2707"/>
                <a:gd name="T30" fmla="*/ 2600 w 2600"/>
                <a:gd name="T31" fmla="*/ 1441 h 2707"/>
                <a:gd name="T32" fmla="*/ 2290 w 2600"/>
                <a:gd name="T33" fmla="*/ 1337 h 2707"/>
                <a:gd name="T34" fmla="*/ 1345 w 2600"/>
                <a:gd name="T35" fmla="*/ 390 h 2707"/>
                <a:gd name="T36" fmla="*/ 693 w 2600"/>
                <a:gd name="T37" fmla="*/ 597 h 2707"/>
                <a:gd name="T38" fmla="*/ 307 w 2600"/>
                <a:gd name="T39" fmla="*/ 1329 h 2707"/>
                <a:gd name="T40" fmla="*/ 145 w 2600"/>
                <a:gd name="T41" fmla="*/ 1198 h 2707"/>
                <a:gd name="T42" fmla="*/ 152 w 2600"/>
                <a:gd name="T43" fmla="*/ 1277 h 2707"/>
                <a:gd name="T44" fmla="*/ 287 w 2600"/>
                <a:gd name="T45" fmla="*/ 1500 h 2707"/>
                <a:gd name="T46" fmla="*/ 323 w 2600"/>
                <a:gd name="T47" fmla="*/ 1561 h 2707"/>
                <a:gd name="T48" fmla="*/ 324 w 2600"/>
                <a:gd name="T49" fmla="*/ 1575 h 2707"/>
                <a:gd name="T50" fmla="*/ 324 w 2600"/>
                <a:gd name="T51" fmla="*/ 1825 h 2707"/>
                <a:gd name="T52" fmla="*/ 324 w 2600"/>
                <a:gd name="T53" fmla="*/ 1844 h 2707"/>
                <a:gd name="T54" fmla="*/ 269 w 2600"/>
                <a:gd name="T55" fmla="*/ 1879 h 2707"/>
                <a:gd name="T56" fmla="*/ 240 w 2600"/>
                <a:gd name="T57" fmla="*/ 1927 h 2707"/>
                <a:gd name="T58" fmla="*/ 189 w 2600"/>
                <a:gd name="T59" fmla="*/ 1955 h 2707"/>
                <a:gd name="T60" fmla="*/ 245 w 2600"/>
                <a:gd name="T61" fmla="*/ 2047 h 2707"/>
                <a:gd name="T62" fmla="*/ 272 w 2600"/>
                <a:gd name="T63" fmla="*/ 2062 h 2707"/>
                <a:gd name="T64" fmla="*/ 560 w 2600"/>
                <a:gd name="T65" fmla="*/ 2061 h 2707"/>
                <a:gd name="T66" fmla="*/ 592 w 2600"/>
                <a:gd name="T67" fmla="*/ 2074 h 2707"/>
                <a:gd name="T68" fmla="*/ 674 w 2600"/>
                <a:gd name="T69" fmla="*/ 2149 h 2707"/>
                <a:gd name="T70" fmla="*/ 1450 w 2600"/>
                <a:gd name="T71" fmla="*/ 2359 h 2707"/>
                <a:gd name="T72" fmla="*/ 2004 w 2600"/>
                <a:gd name="T73" fmla="*/ 2075 h 2707"/>
                <a:gd name="T74" fmla="*/ 2038 w 2600"/>
                <a:gd name="T75" fmla="*/ 2061 h 2707"/>
                <a:gd name="T76" fmla="*/ 2350 w 2600"/>
                <a:gd name="T77" fmla="*/ 2062 h 2707"/>
                <a:gd name="T78" fmla="*/ 2375 w 2600"/>
                <a:gd name="T79" fmla="*/ 2048 h 2707"/>
                <a:gd name="T80" fmla="*/ 2406 w 2600"/>
                <a:gd name="T81" fmla="*/ 1992 h 2707"/>
                <a:gd name="T82" fmla="*/ 2405 w 2600"/>
                <a:gd name="T83" fmla="*/ 1965 h 2707"/>
                <a:gd name="T84" fmla="*/ 2350 w 2600"/>
                <a:gd name="T85" fmla="*/ 1889 h 2707"/>
                <a:gd name="T86" fmla="*/ 2275 w 2600"/>
                <a:gd name="T87" fmla="*/ 1849 h 2707"/>
                <a:gd name="T88" fmla="*/ 2268 w 2600"/>
                <a:gd name="T89" fmla="*/ 1847 h 2707"/>
                <a:gd name="T90" fmla="*/ 2268 w 2600"/>
                <a:gd name="T91" fmla="*/ 1646 h 2707"/>
                <a:gd name="T92" fmla="*/ 2278 w 2600"/>
                <a:gd name="T93" fmla="*/ 1533 h 2707"/>
                <a:gd name="T94" fmla="*/ 2313 w 2600"/>
                <a:gd name="T95" fmla="*/ 1481 h 2707"/>
                <a:gd name="T96" fmla="*/ 2450 w 2600"/>
                <a:gd name="T97" fmla="*/ 1214 h 2707"/>
                <a:gd name="T98" fmla="*/ 2290 w 2600"/>
                <a:gd name="T99" fmla="*/ 1337 h 27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600" h="2707">
                  <a:moveTo>
                    <a:pt x="2600" y="1441"/>
                  </a:moveTo>
                  <a:cubicBezTo>
                    <a:pt x="2598" y="1447"/>
                    <a:pt x="2593" y="1454"/>
                    <a:pt x="2593" y="1460"/>
                  </a:cubicBezTo>
                  <a:cubicBezTo>
                    <a:pt x="2571" y="1756"/>
                    <a:pt x="2461" y="2015"/>
                    <a:pt x="2264" y="2235"/>
                  </a:cubicBezTo>
                  <a:cubicBezTo>
                    <a:pt x="2071" y="2451"/>
                    <a:pt x="1832" y="2588"/>
                    <a:pt x="1548" y="2643"/>
                  </a:cubicBezTo>
                  <a:cubicBezTo>
                    <a:pt x="1218" y="2707"/>
                    <a:pt x="906" y="2652"/>
                    <a:pt x="620" y="2475"/>
                  </a:cubicBezTo>
                  <a:cubicBezTo>
                    <a:pt x="331" y="2297"/>
                    <a:pt x="140" y="2041"/>
                    <a:pt x="47" y="1714"/>
                  </a:cubicBezTo>
                  <a:cubicBezTo>
                    <a:pt x="23" y="1630"/>
                    <a:pt x="8" y="1545"/>
                    <a:pt x="4" y="1458"/>
                  </a:cubicBezTo>
                  <a:cubicBezTo>
                    <a:pt x="3" y="1451"/>
                    <a:pt x="1" y="1444"/>
                    <a:pt x="0" y="1437"/>
                  </a:cubicBezTo>
                  <a:cubicBezTo>
                    <a:pt x="0" y="1392"/>
                    <a:pt x="0" y="1346"/>
                    <a:pt x="0" y="1301"/>
                  </a:cubicBezTo>
                  <a:cubicBezTo>
                    <a:pt x="1" y="1295"/>
                    <a:pt x="3" y="1290"/>
                    <a:pt x="4" y="1284"/>
                  </a:cubicBezTo>
                  <a:cubicBezTo>
                    <a:pt x="8" y="1243"/>
                    <a:pt x="10" y="1201"/>
                    <a:pt x="17" y="1161"/>
                  </a:cubicBezTo>
                  <a:cubicBezTo>
                    <a:pt x="55" y="935"/>
                    <a:pt x="142" y="729"/>
                    <a:pt x="291" y="555"/>
                  </a:cubicBezTo>
                  <a:cubicBezTo>
                    <a:pt x="630" y="158"/>
                    <a:pt x="1061" y="0"/>
                    <a:pt x="1573" y="104"/>
                  </a:cubicBezTo>
                  <a:cubicBezTo>
                    <a:pt x="2147" y="221"/>
                    <a:pt x="2557" y="718"/>
                    <a:pt x="2593" y="1280"/>
                  </a:cubicBezTo>
                  <a:cubicBezTo>
                    <a:pt x="2593" y="1286"/>
                    <a:pt x="2598" y="1292"/>
                    <a:pt x="2600" y="1297"/>
                  </a:cubicBezTo>
                  <a:cubicBezTo>
                    <a:pt x="2600" y="1345"/>
                    <a:pt x="2600" y="1393"/>
                    <a:pt x="2600" y="1441"/>
                  </a:cubicBezTo>
                  <a:close/>
                  <a:moveTo>
                    <a:pt x="2290" y="1337"/>
                  </a:moveTo>
                  <a:cubicBezTo>
                    <a:pt x="2269" y="831"/>
                    <a:pt x="1859" y="414"/>
                    <a:pt x="1345" y="390"/>
                  </a:cubicBezTo>
                  <a:cubicBezTo>
                    <a:pt x="1103" y="379"/>
                    <a:pt x="883" y="447"/>
                    <a:pt x="693" y="597"/>
                  </a:cubicBezTo>
                  <a:cubicBezTo>
                    <a:pt x="456" y="782"/>
                    <a:pt x="330" y="1028"/>
                    <a:pt x="307" y="1329"/>
                  </a:cubicBezTo>
                  <a:cubicBezTo>
                    <a:pt x="241" y="1301"/>
                    <a:pt x="195" y="1252"/>
                    <a:pt x="145" y="1198"/>
                  </a:cubicBezTo>
                  <a:cubicBezTo>
                    <a:pt x="148" y="1228"/>
                    <a:pt x="149" y="1253"/>
                    <a:pt x="152" y="1277"/>
                  </a:cubicBezTo>
                  <a:cubicBezTo>
                    <a:pt x="165" y="1370"/>
                    <a:pt x="206" y="1448"/>
                    <a:pt x="287" y="1500"/>
                  </a:cubicBezTo>
                  <a:cubicBezTo>
                    <a:pt x="311" y="1516"/>
                    <a:pt x="322" y="1534"/>
                    <a:pt x="323" y="1561"/>
                  </a:cubicBezTo>
                  <a:cubicBezTo>
                    <a:pt x="323" y="1565"/>
                    <a:pt x="324" y="1570"/>
                    <a:pt x="324" y="1575"/>
                  </a:cubicBezTo>
                  <a:cubicBezTo>
                    <a:pt x="324" y="1658"/>
                    <a:pt x="324" y="1741"/>
                    <a:pt x="324" y="1825"/>
                  </a:cubicBezTo>
                  <a:cubicBezTo>
                    <a:pt x="324" y="1831"/>
                    <a:pt x="324" y="1838"/>
                    <a:pt x="324" y="1844"/>
                  </a:cubicBezTo>
                  <a:cubicBezTo>
                    <a:pt x="287" y="1851"/>
                    <a:pt x="287" y="1851"/>
                    <a:pt x="269" y="1879"/>
                  </a:cubicBezTo>
                  <a:cubicBezTo>
                    <a:pt x="259" y="1895"/>
                    <a:pt x="250" y="1911"/>
                    <a:pt x="240" y="1927"/>
                  </a:cubicBezTo>
                  <a:cubicBezTo>
                    <a:pt x="229" y="1944"/>
                    <a:pt x="222" y="1967"/>
                    <a:pt x="189" y="1955"/>
                  </a:cubicBezTo>
                  <a:cubicBezTo>
                    <a:pt x="210" y="1989"/>
                    <a:pt x="228" y="2018"/>
                    <a:pt x="245" y="2047"/>
                  </a:cubicBezTo>
                  <a:cubicBezTo>
                    <a:pt x="252" y="2058"/>
                    <a:pt x="259" y="2062"/>
                    <a:pt x="272" y="2062"/>
                  </a:cubicBezTo>
                  <a:cubicBezTo>
                    <a:pt x="368" y="2061"/>
                    <a:pt x="464" y="2062"/>
                    <a:pt x="560" y="2061"/>
                  </a:cubicBezTo>
                  <a:cubicBezTo>
                    <a:pt x="573" y="2061"/>
                    <a:pt x="582" y="2065"/>
                    <a:pt x="592" y="2074"/>
                  </a:cubicBezTo>
                  <a:cubicBezTo>
                    <a:pt x="618" y="2100"/>
                    <a:pt x="645" y="2126"/>
                    <a:pt x="674" y="2149"/>
                  </a:cubicBezTo>
                  <a:cubicBezTo>
                    <a:pt x="903" y="2331"/>
                    <a:pt x="1162" y="2402"/>
                    <a:pt x="1450" y="2359"/>
                  </a:cubicBezTo>
                  <a:cubicBezTo>
                    <a:pt x="1666" y="2328"/>
                    <a:pt x="1850" y="2230"/>
                    <a:pt x="2004" y="2075"/>
                  </a:cubicBezTo>
                  <a:cubicBezTo>
                    <a:pt x="2014" y="2065"/>
                    <a:pt x="2024" y="2061"/>
                    <a:pt x="2038" y="2061"/>
                  </a:cubicBezTo>
                  <a:cubicBezTo>
                    <a:pt x="2142" y="2062"/>
                    <a:pt x="2246" y="2061"/>
                    <a:pt x="2350" y="2062"/>
                  </a:cubicBezTo>
                  <a:cubicBezTo>
                    <a:pt x="2362" y="2062"/>
                    <a:pt x="2370" y="2059"/>
                    <a:pt x="2375" y="2048"/>
                  </a:cubicBezTo>
                  <a:cubicBezTo>
                    <a:pt x="2384" y="2028"/>
                    <a:pt x="2395" y="2010"/>
                    <a:pt x="2406" y="1992"/>
                  </a:cubicBezTo>
                  <a:cubicBezTo>
                    <a:pt x="2412" y="1982"/>
                    <a:pt x="2412" y="1975"/>
                    <a:pt x="2405" y="1965"/>
                  </a:cubicBezTo>
                  <a:cubicBezTo>
                    <a:pt x="2386" y="1940"/>
                    <a:pt x="2366" y="1916"/>
                    <a:pt x="2350" y="1889"/>
                  </a:cubicBezTo>
                  <a:cubicBezTo>
                    <a:pt x="2332" y="1860"/>
                    <a:pt x="2312" y="1841"/>
                    <a:pt x="2275" y="1849"/>
                  </a:cubicBezTo>
                  <a:cubicBezTo>
                    <a:pt x="2274" y="1849"/>
                    <a:pt x="2272" y="1848"/>
                    <a:pt x="2268" y="1847"/>
                  </a:cubicBezTo>
                  <a:cubicBezTo>
                    <a:pt x="2268" y="1780"/>
                    <a:pt x="2267" y="1713"/>
                    <a:pt x="2268" y="1646"/>
                  </a:cubicBezTo>
                  <a:cubicBezTo>
                    <a:pt x="2269" y="1608"/>
                    <a:pt x="2276" y="1571"/>
                    <a:pt x="2278" y="1533"/>
                  </a:cubicBezTo>
                  <a:cubicBezTo>
                    <a:pt x="2279" y="1507"/>
                    <a:pt x="2292" y="1493"/>
                    <a:pt x="2313" y="1481"/>
                  </a:cubicBezTo>
                  <a:cubicBezTo>
                    <a:pt x="2414" y="1423"/>
                    <a:pt x="2430" y="1320"/>
                    <a:pt x="2450" y="1214"/>
                  </a:cubicBezTo>
                  <a:cubicBezTo>
                    <a:pt x="2398" y="1261"/>
                    <a:pt x="2353" y="1309"/>
                    <a:pt x="2290" y="1337"/>
                  </a:cubicBezTo>
                  <a:close/>
                </a:path>
              </a:pathLst>
            </a:custGeom>
            <a:solidFill>
              <a:schemeClr val="tx2">
                <a:lumMod val="7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12" name="组合 11">
              <a:extLst>
                <a:ext uri="{FF2B5EF4-FFF2-40B4-BE49-F238E27FC236}">
                  <a16:creationId xmlns:a16="http://schemas.microsoft.com/office/drawing/2014/main" id="{8263F671-64BB-404E-AD64-C0D7E559560E}"/>
                </a:ext>
              </a:extLst>
            </p:cNvPr>
            <p:cNvGrpSpPr/>
            <p:nvPr/>
          </p:nvGrpSpPr>
          <p:grpSpPr>
            <a:xfrm>
              <a:off x="5554874" y="2381317"/>
              <a:ext cx="1080787" cy="1004320"/>
              <a:chOff x="5554874" y="2552137"/>
              <a:chExt cx="1080787" cy="1004320"/>
            </a:xfrm>
            <a:solidFill>
              <a:schemeClr val="tx2">
                <a:lumMod val="75000"/>
              </a:schemeClr>
            </a:solidFill>
          </p:grpSpPr>
          <p:sp>
            <p:nvSpPr>
              <p:cNvPr id="13" name="Freeform 50">
                <a:extLst>
                  <a:ext uri="{FF2B5EF4-FFF2-40B4-BE49-F238E27FC236}">
                    <a16:creationId xmlns:a16="http://schemas.microsoft.com/office/drawing/2014/main" id="{9B4667EE-51E0-354D-8EEA-A6D93E28AE7C}"/>
                  </a:ext>
                </a:extLst>
              </p:cNvPr>
              <p:cNvSpPr>
                <a:spLocks noEditPoints="1"/>
              </p:cNvSpPr>
              <p:nvPr/>
            </p:nvSpPr>
            <p:spPr bwMode="auto">
              <a:xfrm>
                <a:off x="5594719" y="3111135"/>
                <a:ext cx="1003441" cy="214458"/>
              </a:xfrm>
              <a:custGeom>
                <a:avLst/>
                <a:gdLst>
                  <a:gd name="T0" fmla="*/ 1933 w 2060"/>
                  <a:gd name="T1" fmla="*/ 45 h 440"/>
                  <a:gd name="T2" fmla="*/ 1978 w 2060"/>
                  <a:gd name="T3" fmla="*/ 350 h 440"/>
                  <a:gd name="T4" fmla="*/ 2043 w 2060"/>
                  <a:gd name="T5" fmla="*/ 435 h 440"/>
                  <a:gd name="T6" fmla="*/ 1498 w 2060"/>
                  <a:gd name="T7" fmla="*/ 319 h 440"/>
                  <a:gd name="T8" fmla="*/ 1549 w 2060"/>
                  <a:gd name="T9" fmla="*/ 306 h 440"/>
                  <a:gd name="T10" fmla="*/ 531 w 2060"/>
                  <a:gd name="T11" fmla="*/ 310 h 440"/>
                  <a:gd name="T12" fmla="*/ 542 w 2060"/>
                  <a:gd name="T13" fmla="*/ 392 h 440"/>
                  <a:gd name="T14" fmla="*/ 0 w 2060"/>
                  <a:gd name="T15" fmla="*/ 440 h 440"/>
                  <a:gd name="T16" fmla="*/ 87 w 2060"/>
                  <a:gd name="T17" fmla="*/ 358 h 440"/>
                  <a:gd name="T18" fmla="*/ 512 w 2060"/>
                  <a:gd name="T19" fmla="*/ 34 h 440"/>
                  <a:gd name="T20" fmla="*/ 1961 w 2060"/>
                  <a:gd name="T21" fmla="*/ 0 h 440"/>
                  <a:gd name="T22" fmla="*/ 1545 w 2060"/>
                  <a:gd name="T23" fmla="*/ 41 h 440"/>
                  <a:gd name="T24" fmla="*/ 1263 w 2060"/>
                  <a:gd name="T25" fmla="*/ 119 h 440"/>
                  <a:gd name="T26" fmla="*/ 855 w 2060"/>
                  <a:gd name="T27" fmla="*/ 67 h 440"/>
                  <a:gd name="T28" fmla="*/ 796 w 2060"/>
                  <a:gd name="T29" fmla="*/ 193 h 440"/>
                  <a:gd name="T30" fmla="*/ 962 w 2060"/>
                  <a:gd name="T31" fmla="*/ 145 h 440"/>
                  <a:gd name="T32" fmla="*/ 1269 w 2060"/>
                  <a:gd name="T33" fmla="*/ 301 h 440"/>
                  <a:gd name="T34" fmla="*/ 711 w 2060"/>
                  <a:gd name="T35" fmla="*/ 118 h 440"/>
                  <a:gd name="T36" fmla="*/ 558 w 2060"/>
                  <a:gd name="T37" fmla="*/ 107 h 440"/>
                  <a:gd name="T38" fmla="*/ 544 w 2060"/>
                  <a:gd name="T39" fmla="*/ 301 h 440"/>
                  <a:gd name="T40" fmla="*/ 1513 w 2060"/>
                  <a:gd name="T41" fmla="*/ 130 h 440"/>
                  <a:gd name="T42" fmla="*/ 1452 w 2060"/>
                  <a:gd name="T43" fmla="*/ 67 h 440"/>
                  <a:gd name="T44" fmla="*/ 1340 w 2060"/>
                  <a:gd name="T45" fmla="*/ 270 h 440"/>
                  <a:gd name="T46" fmla="*/ 1544 w 2060"/>
                  <a:gd name="T47" fmla="*/ 67 h 440"/>
                  <a:gd name="T48" fmla="*/ 1564 w 2060"/>
                  <a:gd name="T49" fmla="*/ 67 h 440"/>
                  <a:gd name="T50" fmla="*/ 491 w 2060"/>
                  <a:gd name="T51" fmla="*/ 302 h 440"/>
                  <a:gd name="T52" fmla="*/ 491 w 2060"/>
                  <a:gd name="T53" fmla="*/ 67 h 440"/>
                  <a:gd name="T54" fmla="*/ 1308 w 2060"/>
                  <a:gd name="T55" fmla="*/ 290 h 440"/>
                  <a:gd name="T56" fmla="*/ 1294 w 2060"/>
                  <a:gd name="T57" fmla="*/ 68 h 440"/>
                  <a:gd name="T58" fmla="*/ 762 w 2060"/>
                  <a:gd name="T59" fmla="*/ 299 h 440"/>
                  <a:gd name="T60" fmla="*/ 747 w 2060"/>
                  <a:gd name="T61" fmla="*/ 79 h 440"/>
                  <a:gd name="T62" fmla="*/ 1007 w 2060"/>
                  <a:gd name="T63" fmla="*/ 35 h 440"/>
                  <a:gd name="T64" fmla="*/ 1054 w 2060"/>
                  <a:gd name="T65" fmla="*/ 35 h 440"/>
                  <a:gd name="T66" fmla="*/ 1249 w 2060"/>
                  <a:gd name="T67" fmla="*/ 45 h 440"/>
                  <a:gd name="T68" fmla="*/ 1054 w 2060"/>
                  <a:gd name="T69" fmla="*/ 35 h 440"/>
                  <a:gd name="T70" fmla="*/ 1342 w 2060"/>
                  <a:gd name="T71" fmla="*/ 36 h 440"/>
                  <a:gd name="T72" fmla="*/ 1499 w 2060"/>
                  <a:gd name="T73" fmla="*/ 45 h 440"/>
                  <a:gd name="T74" fmla="*/ 717 w 2060"/>
                  <a:gd name="T75" fmla="*/ 35 h 440"/>
                  <a:gd name="T76" fmla="*/ 198 w 2060"/>
                  <a:gd name="T77" fmla="*/ 118 h 440"/>
                  <a:gd name="T78" fmla="*/ 138 w 2060"/>
                  <a:gd name="T79" fmla="*/ 118 h 440"/>
                  <a:gd name="T80" fmla="*/ 1625 w 2060"/>
                  <a:gd name="T81" fmla="*/ 118 h 440"/>
                  <a:gd name="T82" fmla="*/ 311 w 2060"/>
                  <a:gd name="T83" fmla="*/ 94 h 440"/>
                  <a:gd name="T84" fmla="*/ 311 w 2060"/>
                  <a:gd name="T85" fmla="*/ 118 h 440"/>
                  <a:gd name="T86" fmla="*/ 1796 w 2060"/>
                  <a:gd name="T87" fmla="*/ 118 h 440"/>
                  <a:gd name="T88" fmla="*/ 1736 w 2060"/>
                  <a:gd name="T89" fmla="*/ 118 h 440"/>
                  <a:gd name="T90" fmla="*/ 1908 w 2060"/>
                  <a:gd name="T91" fmla="*/ 94 h 440"/>
                  <a:gd name="T92" fmla="*/ 422 w 2060"/>
                  <a:gd name="T93" fmla="*/ 95 h 440"/>
                  <a:gd name="T94" fmla="*/ 422 w 2060"/>
                  <a:gd name="T95" fmla="*/ 118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060" h="440">
                    <a:moveTo>
                      <a:pt x="1545" y="41"/>
                    </a:moveTo>
                    <a:cubicBezTo>
                      <a:pt x="1551" y="43"/>
                      <a:pt x="1558" y="45"/>
                      <a:pt x="1565" y="45"/>
                    </a:cubicBezTo>
                    <a:cubicBezTo>
                      <a:pt x="1687" y="46"/>
                      <a:pt x="1810" y="45"/>
                      <a:pt x="1933" y="45"/>
                    </a:cubicBezTo>
                    <a:cubicBezTo>
                      <a:pt x="1942" y="45"/>
                      <a:pt x="1951" y="45"/>
                      <a:pt x="1962" y="45"/>
                    </a:cubicBezTo>
                    <a:cubicBezTo>
                      <a:pt x="1962" y="147"/>
                      <a:pt x="1962" y="247"/>
                      <a:pt x="1962" y="349"/>
                    </a:cubicBezTo>
                    <a:cubicBezTo>
                      <a:pt x="1969" y="349"/>
                      <a:pt x="1973" y="351"/>
                      <a:pt x="1978" y="350"/>
                    </a:cubicBezTo>
                    <a:cubicBezTo>
                      <a:pt x="2008" y="343"/>
                      <a:pt x="2025" y="357"/>
                      <a:pt x="2036" y="385"/>
                    </a:cubicBezTo>
                    <a:cubicBezTo>
                      <a:pt x="2041" y="401"/>
                      <a:pt x="2051" y="416"/>
                      <a:pt x="2060" y="433"/>
                    </a:cubicBezTo>
                    <a:cubicBezTo>
                      <a:pt x="2053" y="434"/>
                      <a:pt x="2048" y="435"/>
                      <a:pt x="2043" y="435"/>
                    </a:cubicBezTo>
                    <a:cubicBezTo>
                      <a:pt x="1885" y="435"/>
                      <a:pt x="1727" y="434"/>
                      <a:pt x="1569" y="435"/>
                    </a:cubicBezTo>
                    <a:cubicBezTo>
                      <a:pt x="1555" y="435"/>
                      <a:pt x="1547" y="431"/>
                      <a:pt x="1542" y="418"/>
                    </a:cubicBezTo>
                    <a:cubicBezTo>
                      <a:pt x="1529" y="386"/>
                      <a:pt x="1514" y="355"/>
                      <a:pt x="1498" y="319"/>
                    </a:cubicBezTo>
                    <a:cubicBezTo>
                      <a:pt x="1524" y="319"/>
                      <a:pt x="1546" y="319"/>
                      <a:pt x="1569" y="319"/>
                    </a:cubicBezTo>
                    <a:cubicBezTo>
                      <a:pt x="1569" y="316"/>
                      <a:pt x="1569" y="313"/>
                      <a:pt x="1570" y="310"/>
                    </a:cubicBezTo>
                    <a:cubicBezTo>
                      <a:pt x="1563" y="309"/>
                      <a:pt x="1556" y="306"/>
                      <a:pt x="1549" y="306"/>
                    </a:cubicBezTo>
                    <a:cubicBezTo>
                      <a:pt x="1464" y="306"/>
                      <a:pt x="1379" y="306"/>
                      <a:pt x="1293" y="306"/>
                    </a:cubicBezTo>
                    <a:cubicBezTo>
                      <a:pt x="1046" y="307"/>
                      <a:pt x="799" y="307"/>
                      <a:pt x="552" y="308"/>
                    </a:cubicBezTo>
                    <a:cubicBezTo>
                      <a:pt x="545" y="308"/>
                      <a:pt x="538" y="309"/>
                      <a:pt x="531" y="310"/>
                    </a:cubicBezTo>
                    <a:cubicBezTo>
                      <a:pt x="531" y="313"/>
                      <a:pt x="531" y="315"/>
                      <a:pt x="531" y="318"/>
                    </a:cubicBezTo>
                    <a:cubicBezTo>
                      <a:pt x="545" y="318"/>
                      <a:pt x="558" y="319"/>
                      <a:pt x="574" y="320"/>
                    </a:cubicBezTo>
                    <a:cubicBezTo>
                      <a:pt x="563" y="344"/>
                      <a:pt x="550" y="367"/>
                      <a:pt x="542" y="392"/>
                    </a:cubicBezTo>
                    <a:cubicBezTo>
                      <a:pt x="530" y="426"/>
                      <a:pt x="511" y="436"/>
                      <a:pt x="475" y="436"/>
                    </a:cubicBezTo>
                    <a:cubicBezTo>
                      <a:pt x="327" y="435"/>
                      <a:pt x="180" y="438"/>
                      <a:pt x="33" y="439"/>
                    </a:cubicBezTo>
                    <a:cubicBezTo>
                      <a:pt x="23" y="440"/>
                      <a:pt x="13" y="440"/>
                      <a:pt x="0" y="440"/>
                    </a:cubicBezTo>
                    <a:cubicBezTo>
                      <a:pt x="14" y="413"/>
                      <a:pt x="27" y="388"/>
                      <a:pt x="41" y="365"/>
                    </a:cubicBezTo>
                    <a:cubicBezTo>
                      <a:pt x="44" y="361"/>
                      <a:pt x="51" y="359"/>
                      <a:pt x="57" y="359"/>
                    </a:cubicBezTo>
                    <a:cubicBezTo>
                      <a:pt x="66" y="358"/>
                      <a:pt x="76" y="358"/>
                      <a:pt x="87" y="358"/>
                    </a:cubicBezTo>
                    <a:cubicBezTo>
                      <a:pt x="87" y="254"/>
                      <a:pt x="87" y="151"/>
                      <a:pt x="87" y="45"/>
                    </a:cubicBezTo>
                    <a:cubicBezTo>
                      <a:pt x="229" y="45"/>
                      <a:pt x="371" y="46"/>
                      <a:pt x="513" y="45"/>
                    </a:cubicBezTo>
                    <a:cubicBezTo>
                      <a:pt x="512" y="42"/>
                      <a:pt x="512" y="38"/>
                      <a:pt x="512" y="34"/>
                    </a:cubicBezTo>
                    <a:cubicBezTo>
                      <a:pt x="371" y="34"/>
                      <a:pt x="229" y="34"/>
                      <a:pt x="87" y="34"/>
                    </a:cubicBezTo>
                    <a:cubicBezTo>
                      <a:pt x="87" y="20"/>
                      <a:pt x="87" y="11"/>
                      <a:pt x="87" y="0"/>
                    </a:cubicBezTo>
                    <a:cubicBezTo>
                      <a:pt x="712" y="0"/>
                      <a:pt x="1336" y="0"/>
                      <a:pt x="1961" y="0"/>
                    </a:cubicBezTo>
                    <a:cubicBezTo>
                      <a:pt x="1961" y="10"/>
                      <a:pt x="1961" y="20"/>
                      <a:pt x="1961" y="33"/>
                    </a:cubicBezTo>
                    <a:cubicBezTo>
                      <a:pt x="1823" y="33"/>
                      <a:pt x="1684" y="33"/>
                      <a:pt x="1546" y="33"/>
                    </a:cubicBezTo>
                    <a:cubicBezTo>
                      <a:pt x="1546" y="36"/>
                      <a:pt x="1545" y="39"/>
                      <a:pt x="1545" y="41"/>
                    </a:cubicBezTo>
                    <a:close/>
                    <a:moveTo>
                      <a:pt x="1269" y="301"/>
                    </a:moveTo>
                    <a:cubicBezTo>
                      <a:pt x="1269" y="244"/>
                      <a:pt x="1269" y="188"/>
                      <a:pt x="1269" y="133"/>
                    </a:cubicBezTo>
                    <a:cubicBezTo>
                      <a:pt x="1269" y="128"/>
                      <a:pt x="1266" y="123"/>
                      <a:pt x="1263" y="119"/>
                    </a:cubicBezTo>
                    <a:cubicBezTo>
                      <a:pt x="1249" y="104"/>
                      <a:pt x="1235" y="88"/>
                      <a:pt x="1220" y="74"/>
                    </a:cubicBezTo>
                    <a:cubicBezTo>
                      <a:pt x="1216" y="70"/>
                      <a:pt x="1209" y="67"/>
                      <a:pt x="1203" y="67"/>
                    </a:cubicBezTo>
                    <a:cubicBezTo>
                      <a:pt x="1087" y="66"/>
                      <a:pt x="971" y="66"/>
                      <a:pt x="855" y="67"/>
                    </a:cubicBezTo>
                    <a:cubicBezTo>
                      <a:pt x="849" y="67"/>
                      <a:pt x="842" y="69"/>
                      <a:pt x="838" y="74"/>
                    </a:cubicBezTo>
                    <a:cubicBezTo>
                      <a:pt x="809" y="103"/>
                      <a:pt x="786" y="134"/>
                      <a:pt x="796" y="179"/>
                    </a:cubicBezTo>
                    <a:cubicBezTo>
                      <a:pt x="796" y="183"/>
                      <a:pt x="796" y="188"/>
                      <a:pt x="796" y="193"/>
                    </a:cubicBezTo>
                    <a:cubicBezTo>
                      <a:pt x="796" y="229"/>
                      <a:pt x="796" y="264"/>
                      <a:pt x="796" y="300"/>
                    </a:cubicBezTo>
                    <a:cubicBezTo>
                      <a:pt x="852" y="300"/>
                      <a:pt x="906" y="300"/>
                      <a:pt x="962" y="300"/>
                    </a:cubicBezTo>
                    <a:cubicBezTo>
                      <a:pt x="962" y="248"/>
                      <a:pt x="962" y="197"/>
                      <a:pt x="962" y="145"/>
                    </a:cubicBezTo>
                    <a:cubicBezTo>
                      <a:pt x="1008" y="145"/>
                      <a:pt x="1053" y="145"/>
                      <a:pt x="1099" y="145"/>
                    </a:cubicBezTo>
                    <a:cubicBezTo>
                      <a:pt x="1099" y="198"/>
                      <a:pt x="1099" y="249"/>
                      <a:pt x="1099" y="301"/>
                    </a:cubicBezTo>
                    <a:cubicBezTo>
                      <a:pt x="1156" y="301"/>
                      <a:pt x="1211" y="301"/>
                      <a:pt x="1269" y="301"/>
                    </a:cubicBezTo>
                    <a:close/>
                    <a:moveTo>
                      <a:pt x="717" y="301"/>
                    </a:moveTo>
                    <a:cubicBezTo>
                      <a:pt x="717" y="244"/>
                      <a:pt x="718" y="188"/>
                      <a:pt x="717" y="132"/>
                    </a:cubicBezTo>
                    <a:cubicBezTo>
                      <a:pt x="717" y="127"/>
                      <a:pt x="714" y="122"/>
                      <a:pt x="711" y="118"/>
                    </a:cubicBezTo>
                    <a:cubicBezTo>
                      <a:pt x="698" y="103"/>
                      <a:pt x="685" y="89"/>
                      <a:pt x="671" y="74"/>
                    </a:cubicBezTo>
                    <a:cubicBezTo>
                      <a:pt x="667" y="71"/>
                      <a:pt x="661" y="67"/>
                      <a:pt x="656" y="67"/>
                    </a:cubicBezTo>
                    <a:cubicBezTo>
                      <a:pt x="616" y="62"/>
                      <a:pt x="580" y="65"/>
                      <a:pt x="558" y="107"/>
                    </a:cubicBezTo>
                    <a:cubicBezTo>
                      <a:pt x="551" y="120"/>
                      <a:pt x="543" y="130"/>
                      <a:pt x="544" y="146"/>
                    </a:cubicBezTo>
                    <a:cubicBezTo>
                      <a:pt x="544" y="188"/>
                      <a:pt x="544" y="230"/>
                      <a:pt x="544" y="272"/>
                    </a:cubicBezTo>
                    <a:cubicBezTo>
                      <a:pt x="544" y="282"/>
                      <a:pt x="544" y="291"/>
                      <a:pt x="544" y="301"/>
                    </a:cubicBezTo>
                    <a:cubicBezTo>
                      <a:pt x="603" y="301"/>
                      <a:pt x="659" y="301"/>
                      <a:pt x="717" y="301"/>
                    </a:cubicBezTo>
                    <a:close/>
                    <a:moveTo>
                      <a:pt x="1513" y="301"/>
                    </a:moveTo>
                    <a:cubicBezTo>
                      <a:pt x="1513" y="243"/>
                      <a:pt x="1514" y="186"/>
                      <a:pt x="1513" y="130"/>
                    </a:cubicBezTo>
                    <a:cubicBezTo>
                      <a:pt x="1513" y="126"/>
                      <a:pt x="1510" y="121"/>
                      <a:pt x="1507" y="118"/>
                    </a:cubicBezTo>
                    <a:cubicBezTo>
                      <a:pt x="1494" y="103"/>
                      <a:pt x="1481" y="89"/>
                      <a:pt x="1467" y="74"/>
                    </a:cubicBezTo>
                    <a:cubicBezTo>
                      <a:pt x="1463" y="71"/>
                      <a:pt x="1457" y="67"/>
                      <a:pt x="1452" y="67"/>
                    </a:cubicBezTo>
                    <a:cubicBezTo>
                      <a:pt x="1412" y="62"/>
                      <a:pt x="1376" y="66"/>
                      <a:pt x="1354" y="107"/>
                    </a:cubicBezTo>
                    <a:cubicBezTo>
                      <a:pt x="1347" y="120"/>
                      <a:pt x="1339" y="130"/>
                      <a:pt x="1340" y="146"/>
                    </a:cubicBezTo>
                    <a:cubicBezTo>
                      <a:pt x="1341" y="187"/>
                      <a:pt x="1340" y="229"/>
                      <a:pt x="1340" y="270"/>
                    </a:cubicBezTo>
                    <a:cubicBezTo>
                      <a:pt x="1340" y="280"/>
                      <a:pt x="1340" y="290"/>
                      <a:pt x="1340" y="301"/>
                    </a:cubicBezTo>
                    <a:cubicBezTo>
                      <a:pt x="1399" y="301"/>
                      <a:pt x="1455" y="301"/>
                      <a:pt x="1513" y="301"/>
                    </a:cubicBezTo>
                    <a:close/>
                    <a:moveTo>
                      <a:pt x="1544" y="67"/>
                    </a:moveTo>
                    <a:cubicBezTo>
                      <a:pt x="1544" y="146"/>
                      <a:pt x="1544" y="223"/>
                      <a:pt x="1544" y="302"/>
                    </a:cubicBezTo>
                    <a:cubicBezTo>
                      <a:pt x="1552" y="301"/>
                      <a:pt x="1558" y="301"/>
                      <a:pt x="1564" y="300"/>
                    </a:cubicBezTo>
                    <a:cubicBezTo>
                      <a:pt x="1564" y="222"/>
                      <a:pt x="1564" y="145"/>
                      <a:pt x="1564" y="67"/>
                    </a:cubicBezTo>
                    <a:cubicBezTo>
                      <a:pt x="1557" y="67"/>
                      <a:pt x="1551" y="67"/>
                      <a:pt x="1544" y="67"/>
                    </a:cubicBezTo>
                    <a:close/>
                    <a:moveTo>
                      <a:pt x="491" y="67"/>
                    </a:moveTo>
                    <a:cubicBezTo>
                      <a:pt x="491" y="146"/>
                      <a:pt x="491" y="223"/>
                      <a:pt x="491" y="302"/>
                    </a:cubicBezTo>
                    <a:cubicBezTo>
                      <a:pt x="500" y="302"/>
                      <a:pt x="506" y="301"/>
                      <a:pt x="512" y="300"/>
                    </a:cubicBezTo>
                    <a:cubicBezTo>
                      <a:pt x="512" y="222"/>
                      <a:pt x="512" y="145"/>
                      <a:pt x="512" y="67"/>
                    </a:cubicBezTo>
                    <a:cubicBezTo>
                      <a:pt x="505" y="67"/>
                      <a:pt x="499" y="67"/>
                      <a:pt x="491" y="67"/>
                    </a:cubicBezTo>
                    <a:close/>
                    <a:moveTo>
                      <a:pt x="1294" y="300"/>
                    </a:moveTo>
                    <a:cubicBezTo>
                      <a:pt x="1296" y="301"/>
                      <a:pt x="1298" y="302"/>
                      <a:pt x="1300" y="304"/>
                    </a:cubicBezTo>
                    <a:cubicBezTo>
                      <a:pt x="1303" y="299"/>
                      <a:pt x="1308" y="295"/>
                      <a:pt x="1308" y="290"/>
                    </a:cubicBezTo>
                    <a:cubicBezTo>
                      <a:pt x="1309" y="219"/>
                      <a:pt x="1309" y="149"/>
                      <a:pt x="1308" y="78"/>
                    </a:cubicBezTo>
                    <a:cubicBezTo>
                      <a:pt x="1308" y="74"/>
                      <a:pt x="1302" y="69"/>
                      <a:pt x="1299" y="65"/>
                    </a:cubicBezTo>
                    <a:cubicBezTo>
                      <a:pt x="1297" y="66"/>
                      <a:pt x="1295" y="67"/>
                      <a:pt x="1294" y="68"/>
                    </a:cubicBezTo>
                    <a:cubicBezTo>
                      <a:pt x="1294" y="146"/>
                      <a:pt x="1294" y="223"/>
                      <a:pt x="1294" y="300"/>
                    </a:cubicBezTo>
                    <a:close/>
                    <a:moveTo>
                      <a:pt x="755" y="304"/>
                    </a:moveTo>
                    <a:cubicBezTo>
                      <a:pt x="757" y="302"/>
                      <a:pt x="760" y="301"/>
                      <a:pt x="762" y="299"/>
                    </a:cubicBezTo>
                    <a:cubicBezTo>
                      <a:pt x="762" y="226"/>
                      <a:pt x="762" y="152"/>
                      <a:pt x="762" y="78"/>
                    </a:cubicBezTo>
                    <a:cubicBezTo>
                      <a:pt x="762" y="74"/>
                      <a:pt x="758" y="70"/>
                      <a:pt x="755" y="66"/>
                    </a:cubicBezTo>
                    <a:cubicBezTo>
                      <a:pt x="752" y="70"/>
                      <a:pt x="747" y="75"/>
                      <a:pt x="747" y="79"/>
                    </a:cubicBezTo>
                    <a:cubicBezTo>
                      <a:pt x="746" y="149"/>
                      <a:pt x="746" y="219"/>
                      <a:pt x="747" y="290"/>
                    </a:cubicBezTo>
                    <a:cubicBezTo>
                      <a:pt x="747" y="295"/>
                      <a:pt x="752" y="299"/>
                      <a:pt x="755" y="304"/>
                    </a:cubicBezTo>
                    <a:close/>
                    <a:moveTo>
                      <a:pt x="1007" y="35"/>
                    </a:moveTo>
                    <a:cubicBezTo>
                      <a:pt x="935" y="35"/>
                      <a:pt x="867" y="35"/>
                      <a:pt x="796" y="35"/>
                    </a:cubicBezTo>
                    <a:cubicBezTo>
                      <a:pt x="808" y="49"/>
                      <a:pt x="994" y="49"/>
                      <a:pt x="1007" y="35"/>
                    </a:cubicBezTo>
                    <a:close/>
                    <a:moveTo>
                      <a:pt x="1054" y="35"/>
                    </a:moveTo>
                    <a:cubicBezTo>
                      <a:pt x="1053" y="37"/>
                      <a:pt x="1053" y="39"/>
                      <a:pt x="1052" y="41"/>
                    </a:cubicBezTo>
                    <a:cubicBezTo>
                      <a:pt x="1056" y="42"/>
                      <a:pt x="1060" y="45"/>
                      <a:pt x="1064" y="45"/>
                    </a:cubicBezTo>
                    <a:cubicBezTo>
                      <a:pt x="1125" y="46"/>
                      <a:pt x="1187" y="46"/>
                      <a:pt x="1249" y="45"/>
                    </a:cubicBezTo>
                    <a:cubicBezTo>
                      <a:pt x="1253" y="45"/>
                      <a:pt x="1257" y="41"/>
                      <a:pt x="1262" y="39"/>
                    </a:cubicBezTo>
                    <a:cubicBezTo>
                      <a:pt x="1261" y="38"/>
                      <a:pt x="1260" y="36"/>
                      <a:pt x="1260" y="35"/>
                    </a:cubicBezTo>
                    <a:cubicBezTo>
                      <a:pt x="1191" y="35"/>
                      <a:pt x="1123" y="35"/>
                      <a:pt x="1054" y="35"/>
                    </a:cubicBezTo>
                    <a:close/>
                    <a:moveTo>
                      <a:pt x="1514" y="40"/>
                    </a:moveTo>
                    <a:cubicBezTo>
                      <a:pt x="1513" y="38"/>
                      <a:pt x="1513" y="37"/>
                      <a:pt x="1512" y="36"/>
                    </a:cubicBezTo>
                    <a:cubicBezTo>
                      <a:pt x="1455" y="36"/>
                      <a:pt x="1399" y="36"/>
                      <a:pt x="1342" y="36"/>
                    </a:cubicBezTo>
                    <a:cubicBezTo>
                      <a:pt x="1341" y="38"/>
                      <a:pt x="1341" y="40"/>
                      <a:pt x="1341" y="42"/>
                    </a:cubicBezTo>
                    <a:cubicBezTo>
                      <a:pt x="1346" y="43"/>
                      <a:pt x="1350" y="45"/>
                      <a:pt x="1355" y="45"/>
                    </a:cubicBezTo>
                    <a:cubicBezTo>
                      <a:pt x="1403" y="46"/>
                      <a:pt x="1451" y="46"/>
                      <a:pt x="1499" y="45"/>
                    </a:cubicBezTo>
                    <a:cubicBezTo>
                      <a:pt x="1504" y="45"/>
                      <a:pt x="1509" y="42"/>
                      <a:pt x="1514" y="40"/>
                    </a:cubicBezTo>
                    <a:close/>
                    <a:moveTo>
                      <a:pt x="548" y="35"/>
                    </a:moveTo>
                    <a:cubicBezTo>
                      <a:pt x="558" y="49"/>
                      <a:pt x="705" y="50"/>
                      <a:pt x="717" y="35"/>
                    </a:cubicBezTo>
                    <a:cubicBezTo>
                      <a:pt x="660" y="35"/>
                      <a:pt x="605" y="35"/>
                      <a:pt x="548" y="35"/>
                    </a:cubicBezTo>
                    <a:close/>
                    <a:moveTo>
                      <a:pt x="138" y="118"/>
                    </a:moveTo>
                    <a:cubicBezTo>
                      <a:pt x="159" y="118"/>
                      <a:pt x="178" y="118"/>
                      <a:pt x="198" y="118"/>
                    </a:cubicBezTo>
                    <a:cubicBezTo>
                      <a:pt x="198" y="109"/>
                      <a:pt x="198" y="102"/>
                      <a:pt x="198" y="94"/>
                    </a:cubicBezTo>
                    <a:cubicBezTo>
                      <a:pt x="177" y="94"/>
                      <a:pt x="158" y="94"/>
                      <a:pt x="138" y="94"/>
                    </a:cubicBezTo>
                    <a:cubicBezTo>
                      <a:pt x="138" y="103"/>
                      <a:pt x="138" y="110"/>
                      <a:pt x="138" y="118"/>
                    </a:cubicBezTo>
                    <a:close/>
                    <a:moveTo>
                      <a:pt x="1684" y="94"/>
                    </a:moveTo>
                    <a:cubicBezTo>
                      <a:pt x="1663" y="94"/>
                      <a:pt x="1644" y="94"/>
                      <a:pt x="1625" y="94"/>
                    </a:cubicBezTo>
                    <a:cubicBezTo>
                      <a:pt x="1625" y="103"/>
                      <a:pt x="1625" y="111"/>
                      <a:pt x="1625" y="118"/>
                    </a:cubicBezTo>
                    <a:cubicBezTo>
                      <a:pt x="1645" y="118"/>
                      <a:pt x="1664" y="118"/>
                      <a:pt x="1684" y="118"/>
                    </a:cubicBezTo>
                    <a:cubicBezTo>
                      <a:pt x="1684" y="110"/>
                      <a:pt x="1684" y="103"/>
                      <a:pt x="1684" y="94"/>
                    </a:cubicBezTo>
                    <a:close/>
                    <a:moveTo>
                      <a:pt x="311" y="94"/>
                    </a:moveTo>
                    <a:cubicBezTo>
                      <a:pt x="290" y="94"/>
                      <a:pt x="270" y="94"/>
                      <a:pt x="251" y="94"/>
                    </a:cubicBezTo>
                    <a:cubicBezTo>
                      <a:pt x="251" y="103"/>
                      <a:pt x="251" y="111"/>
                      <a:pt x="251" y="118"/>
                    </a:cubicBezTo>
                    <a:cubicBezTo>
                      <a:pt x="272" y="118"/>
                      <a:pt x="291" y="118"/>
                      <a:pt x="311" y="118"/>
                    </a:cubicBezTo>
                    <a:cubicBezTo>
                      <a:pt x="311" y="109"/>
                      <a:pt x="311" y="103"/>
                      <a:pt x="311" y="94"/>
                    </a:cubicBezTo>
                    <a:close/>
                    <a:moveTo>
                      <a:pt x="1736" y="118"/>
                    </a:moveTo>
                    <a:cubicBezTo>
                      <a:pt x="1757" y="118"/>
                      <a:pt x="1777" y="118"/>
                      <a:pt x="1796" y="118"/>
                    </a:cubicBezTo>
                    <a:cubicBezTo>
                      <a:pt x="1796" y="109"/>
                      <a:pt x="1796" y="102"/>
                      <a:pt x="1796" y="94"/>
                    </a:cubicBezTo>
                    <a:cubicBezTo>
                      <a:pt x="1776" y="94"/>
                      <a:pt x="1756" y="94"/>
                      <a:pt x="1736" y="94"/>
                    </a:cubicBezTo>
                    <a:cubicBezTo>
                      <a:pt x="1736" y="102"/>
                      <a:pt x="1736" y="109"/>
                      <a:pt x="1736" y="118"/>
                    </a:cubicBezTo>
                    <a:close/>
                    <a:moveTo>
                      <a:pt x="1848" y="118"/>
                    </a:moveTo>
                    <a:cubicBezTo>
                      <a:pt x="1868" y="118"/>
                      <a:pt x="1888" y="118"/>
                      <a:pt x="1908" y="118"/>
                    </a:cubicBezTo>
                    <a:cubicBezTo>
                      <a:pt x="1908" y="109"/>
                      <a:pt x="1908" y="102"/>
                      <a:pt x="1908" y="94"/>
                    </a:cubicBezTo>
                    <a:cubicBezTo>
                      <a:pt x="1887" y="94"/>
                      <a:pt x="1868" y="94"/>
                      <a:pt x="1848" y="94"/>
                    </a:cubicBezTo>
                    <a:cubicBezTo>
                      <a:pt x="1848" y="103"/>
                      <a:pt x="1848" y="110"/>
                      <a:pt x="1848" y="118"/>
                    </a:cubicBezTo>
                    <a:close/>
                    <a:moveTo>
                      <a:pt x="422" y="95"/>
                    </a:moveTo>
                    <a:cubicBezTo>
                      <a:pt x="401" y="95"/>
                      <a:pt x="381" y="95"/>
                      <a:pt x="362" y="95"/>
                    </a:cubicBezTo>
                    <a:cubicBezTo>
                      <a:pt x="362" y="103"/>
                      <a:pt x="362" y="110"/>
                      <a:pt x="362" y="118"/>
                    </a:cubicBezTo>
                    <a:cubicBezTo>
                      <a:pt x="383" y="118"/>
                      <a:pt x="402" y="118"/>
                      <a:pt x="422" y="118"/>
                    </a:cubicBezTo>
                    <a:cubicBezTo>
                      <a:pt x="422" y="110"/>
                      <a:pt x="422" y="103"/>
                      <a:pt x="422" y="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Freeform 51">
                <a:extLst>
                  <a:ext uri="{FF2B5EF4-FFF2-40B4-BE49-F238E27FC236}">
                    <a16:creationId xmlns:a16="http://schemas.microsoft.com/office/drawing/2014/main" id="{E9FEDB35-7D13-164F-831F-47E40BF39547}"/>
                  </a:ext>
                </a:extLst>
              </p:cNvPr>
              <p:cNvSpPr>
                <a:spLocks noEditPoints="1"/>
              </p:cNvSpPr>
              <p:nvPr/>
            </p:nvSpPr>
            <p:spPr bwMode="auto">
              <a:xfrm>
                <a:off x="5554874" y="2951463"/>
                <a:ext cx="1080787" cy="148539"/>
              </a:xfrm>
              <a:custGeom>
                <a:avLst/>
                <a:gdLst>
                  <a:gd name="T0" fmla="*/ 0 w 2219"/>
                  <a:gd name="T1" fmla="*/ 96 h 305"/>
                  <a:gd name="T2" fmla="*/ 88 w 2219"/>
                  <a:gd name="T3" fmla="*/ 160 h 305"/>
                  <a:gd name="T4" fmla="*/ 289 w 2219"/>
                  <a:gd name="T5" fmla="*/ 117 h 305"/>
                  <a:gd name="T6" fmla="*/ 349 w 2219"/>
                  <a:gd name="T7" fmla="*/ 8 h 305"/>
                  <a:gd name="T8" fmla="*/ 419 w 2219"/>
                  <a:gd name="T9" fmla="*/ 121 h 305"/>
                  <a:gd name="T10" fmla="*/ 521 w 2219"/>
                  <a:gd name="T11" fmla="*/ 187 h 305"/>
                  <a:gd name="T12" fmla="*/ 588 w 2219"/>
                  <a:gd name="T13" fmla="*/ 174 h 305"/>
                  <a:gd name="T14" fmla="*/ 666 w 2219"/>
                  <a:gd name="T15" fmla="*/ 127 h 305"/>
                  <a:gd name="T16" fmla="*/ 664 w 2219"/>
                  <a:gd name="T17" fmla="*/ 121 h 305"/>
                  <a:gd name="T18" fmla="*/ 428 w 2219"/>
                  <a:gd name="T19" fmla="*/ 121 h 305"/>
                  <a:gd name="T20" fmla="*/ 427 w 2219"/>
                  <a:gd name="T21" fmla="*/ 99 h 305"/>
                  <a:gd name="T22" fmla="*/ 1790 w 2219"/>
                  <a:gd name="T23" fmla="*/ 99 h 305"/>
                  <a:gd name="T24" fmla="*/ 1775 w 2219"/>
                  <a:gd name="T25" fmla="*/ 121 h 305"/>
                  <a:gd name="T26" fmla="*/ 1567 w 2219"/>
                  <a:gd name="T27" fmla="*/ 121 h 305"/>
                  <a:gd name="T28" fmla="*/ 1545 w 2219"/>
                  <a:gd name="T29" fmla="*/ 121 h 305"/>
                  <a:gd name="T30" fmla="*/ 1785 w 2219"/>
                  <a:gd name="T31" fmla="*/ 132 h 305"/>
                  <a:gd name="T32" fmla="*/ 1855 w 2219"/>
                  <a:gd name="T33" fmla="*/ 19 h 305"/>
                  <a:gd name="T34" fmla="*/ 1865 w 2219"/>
                  <a:gd name="T35" fmla="*/ 0 h 305"/>
                  <a:gd name="T36" fmla="*/ 1884 w 2219"/>
                  <a:gd name="T37" fmla="*/ 45 h 305"/>
                  <a:gd name="T38" fmla="*/ 1947 w 2219"/>
                  <a:gd name="T39" fmla="*/ 141 h 305"/>
                  <a:gd name="T40" fmla="*/ 2096 w 2219"/>
                  <a:gd name="T41" fmla="*/ 174 h 305"/>
                  <a:gd name="T42" fmla="*/ 2189 w 2219"/>
                  <a:gd name="T43" fmla="*/ 118 h 305"/>
                  <a:gd name="T44" fmla="*/ 2219 w 2219"/>
                  <a:gd name="T45" fmla="*/ 92 h 305"/>
                  <a:gd name="T46" fmla="*/ 2161 w 2219"/>
                  <a:gd name="T47" fmla="*/ 217 h 305"/>
                  <a:gd name="T48" fmla="*/ 2125 w 2219"/>
                  <a:gd name="T49" fmla="*/ 254 h 305"/>
                  <a:gd name="T50" fmla="*/ 1992 w 2219"/>
                  <a:gd name="T51" fmla="*/ 305 h 305"/>
                  <a:gd name="T52" fmla="*/ 183 w 2219"/>
                  <a:gd name="T53" fmla="*/ 305 h 305"/>
                  <a:gd name="T54" fmla="*/ 108 w 2219"/>
                  <a:gd name="T55" fmla="*/ 277 h 305"/>
                  <a:gd name="T56" fmla="*/ 0 w 2219"/>
                  <a:gd name="T57" fmla="*/ 96 h 305"/>
                  <a:gd name="T58" fmla="*/ 1515 w 2219"/>
                  <a:gd name="T59" fmla="*/ 269 h 305"/>
                  <a:gd name="T60" fmla="*/ 1515 w 2219"/>
                  <a:gd name="T61" fmla="*/ 175 h 305"/>
                  <a:gd name="T62" fmla="*/ 1525 w 2219"/>
                  <a:gd name="T63" fmla="*/ 149 h 305"/>
                  <a:gd name="T64" fmla="*/ 1480 w 2219"/>
                  <a:gd name="T65" fmla="*/ 121 h 305"/>
                  <a:gd name="T66" fmla="*/ 715 w 2219"/>
                  <a:gd name="T67" fmla="*/ 121 h 305"/>
                  <a:gd name="T68" fmla="*/ 684 w 2219"/>
                  <a:gd name="T69" fmla="*/ 157 h 305"/>
                  <a:gd name="T70" fmla="*/ 699 w 2219"/>
                  <a:gd name="T71" fmla="*/ 160 h 305"/>
                  <a:gd name="T72" fmla="*/ 699 w 2219"/>
                  <a:gd name="T73" fmla="*/ 269 h 305"/>
                  <a:gd name="T74" fmla="*/ 679 w 2219"/>
                  <a:gd name="T75" fmla="*/ 269 h 305"/>
                  <a:gd name="T76" fmla="*/ 679 w 2219"/>
                  <a:gd name="T77" fmla="*/ 168 h 305"/>
                  <a:gd name="T78" fmla="*/ 657 w 2219"/>
                  <a:gd name="T79" fmla="*/ 268 h 305"/>
                  <a:gd name="T80" fmla="*/ 637 w 2219"/>
                  <a:gd name="T81" fmla="*/ 268 h 305"/>
                  <a:gd name="T82" fmla="*/ 637 w 2219"/>
                  <a:gd name="T83" fmla="*/ 231 h 305"/>
                  <a:gd name="T84" fmla="*/ 633 w 2219"/>
                  <a:gd name="T85" fmla="*/ 230 h 305"/>
                  <a:gd name="T86" fmla="*/ 603 w 2219"/>
                  <a:gd name="T87" fmla="*/ 276 h 305"/>
                  <a:gd name="T88" fmla="*/ 1616 w 2219"/>
                  <a:gd name="T89" fmla="*/ 276 h 305"/>
                  <a:gd name="T90" fmla="*/ 1581 w 2219"/>
                  <a:gd name="T91" fmla="*/ 232 h 305"/>
                  <a:gd name="T92" fmla="*/ 1576 w 2219"/>
                  <a:gd name="T93" fmla="*/ 234 h 305"/>
                  <a:gd name="T94" fmla="*/ 1576 w 2219"/>
                  <a:gd name="T95" fmla="*/ 269 h 305"/>
                  <a:gd name="T96" fmla="*/ 1558 w 2219"/>
                  <a:gd name="T97" fmla="*/ 269 h 305"/>
                  <a:gd name="T98" fmla="*/ 1535 w 2219"/>
                  <a:gd name="T99" fmla="*/ 175 h 305"/>
                  <a:gd name="T100" fmla="*/ 1535 w 2219"/>
                  <a:gd name="T101" fmla="*/ 269 h 305"/>
                  <a:gd name="T102" fmla="*/ 1515 w 2219"/>
                  <a:gd name="T103" fmla="*/ 269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219" h="305">
                    <a:moveTo>
                      <a:pt x="0" y="96"/>
                    </a:moveTo>
                    <a:cubicBezTo>
                      <a:pt x="30" y="118"/>
                      <a:pt x="58" y="142"/>
                      <a:pt x="88" y="160"/>
                    </a:cubicBezTo>
                    <a:cubicBezTo>
                      <a:pt x="167" y="205"/>
                      <a:pt x="236" y="191"/>
                      <a:pt x="289" y="117"/>
                    </a:cubicBezTo>
                    <a:cubicBezTo>
                      <a:pt x="314" y="82"/>
                      <a:pt x="331" y="42"/>
                      <a:pt x="349" y="8"/>
                    </a:cubicBezTo>
                    <a:cubicBezTo>
                      <a:pt x="371" y="43"/>
                      <a:pt x="393" y="83"/>
                      <a:pt x="419" y="121"/>
                    </a:cubicBezTo>
                    <a:cubicBezTo>
                      <a:pt x="444" y="156"/>
                      <a:pt x="476" y="185"/>
                      <a:pt x="521" y="187"/>
                    </a:cubicBezTo>
                    <a:cubicBezTo>
                      <a:pt x="544" y="188"/>
                      <a:pt x="568" y="183"/>
                      <a:pt x="588" y="174"/>
                    </a:cubicBezTo>
                    <a:cubicBezTo>
                      <a:pt x="616" y="162"/>
                      <a:pt x="640" y="143"/>
                      <a:pt x="666" y="127"/>
                    </a:cubicBezTo>
                    <a:cubicBezTo>
                      <a:pt x="665" y="125"/>
                      <a:pt x="664" y="123"/>
                      <a:pt x="664" y="121"/>
                    </a:cubicBezTo>
                    <a:cubicBezTo>
                      <a:pt x="586" y="121"/>
                      <a:pt x="508" y="121"/>
                      <a:pt x="428" y="121"/>
                    </a:cubicBezTo>
                    <a:cubicBezTo>
                      <a:pt x="428" y="113"/>
                      <a:pt x="428" y="108"/>
                      <a:pt x="427" y="99"/>
                    </a:cubicBezTo>
                    <a:cubicBezTo>
                      <a:pt x="882" y="99"/>
                      <a:pt x="1337" y="99"/>
                      <a:pt x="1790" y="99"/>
                    </a:cubicBezTo>
                    <a:cubicBezTo>
                      <a:pt x="1796" y="115"/>
                      <a:pt x="1791" y="121"/>
                      <a:pt x="1775" y="121"/>
                    </a:cubicBezTo>
                    <a:cubicBezTo>
                      <a:pt x="1706" y="121"/>
                      <a:pt x="1637" y="121"/>
                      <a:pt x="1567" y="121"/>
                    </a:cubicBezTo>
                    <a:cubicBezTo>
                      <a:pt x="1560" y="121"/>
                      <a:pt x="1553" y="121"/>
                      <a:pt x="1545" y="121"/>
                    </a:cubicBezTo>
                    <a:cubicBezTo>
                      <a:pt x="1609" y="207"/>
                      <a:pt x="1718" y="213"/>
                      <a:pt x="1785" y="132"/>
                    </a:cubicBezTo>
                    <a:cubicBezTo>
                      <a:pt x="1813" y="98"/>
                      <a:pt x="1832" y="57"/>
                      <a:pt x="1855" y="19"/>
                    </a:cubicBezTo>
                    <a:cubicBezTo>
                      <a:pt x="1858" y="14"/>
                      <a:pt x="1861" y="9"/>
                      <a:pt x="1865" y="0"/>
                    </a:cubicBezTo>
                    <a:cubicBezTo>
                      <a:pt x="1872" y="17"/>
                      <a:pt x="1876" y="32"/>
                      <a:pt x="1884" y="45"/>
                    </a:cubicBezTo>
                    <a:cubicBezTo>
                      <a:pt x="1904" y="78"/>
                      <a:pt x="1922" y="113"/>
                      <a:pt x="1947" y="141"/>
                    </a:cubicBezTo>
                    <a:cubicBezTo>
                      <a:pt x="1987" y="186"/>
                      <a:pt x="2040" y="198"/>
                      <a:pt x="2096" y="174"/>
                    </a:cubicBezTo>
                    <a:cubicBezTo>
                      <a:pt x="2129" y="160"/>
                      <a:pt x="2159" y="138"/>
                      <a:pt x="2189" y="118"/>
                    </a:cubicBezTo>
                    <a:cubicBezTo>
                      <a:pt x="2199" y="112"/>
                      <a:pt x="2207" y="102"/>
                      <a:pt x="2219" y="92"/>
                    </a:cubicBezTo>
                    <a:cubicBezTo>
                      <a:pt x="2211" y="142"/>
                      <a:pt x="2191" y="182"/>
                      <a:pt x="2161" y="217"/>
                    </a:cubicBezTo>
                    <a:cubicBezTo>
                      <a:pt x="2150" y="230"/>
                      <a:pt x="2137" y="242"/>
                      <a:pt x="2125" y="254"/>
                    </a:cubicBezTo>
                    <a:cubicBezTo>
                      <a:pt x="2088" y="289"/>
                      <a:pt x="2047" y="305"/>
                      <a:pt x="1992" y="305"/>
                    </a:cubicBezTo>
                    <a:cubicBezTo>
                      <a:pt x="1389" y="303"/>
                      <a:pt x="786" y="303"/>
                      <a:pt x="183" y="305"/>
                    </a:cubicBezTo>
                    <a:cubicBezTo>
                      <a:pt x="150" y="305"/>
                      <a:pt x="130" y="294"/>
                      <a:pt x="108" y="277"/>
                    </a:cubicBezTo>
                    <a:cubicBezTo>
                      <a:pt x="50" y="229"/>
                      <a:pt x="13" y="170"/>
                      <a:pt x="0" y="96"/>
                    </a:cubicBezTo>
                    <a:close/>
                    <a:moveTo>
                      <a:pt x="1515" y="269"/>
                    </a:moveTo>
                    <a:cubicBezTo>
                      <a:pt x="1515" y="237"/>
                      <a:pt x="1514" y="206"/>
                      <a:pt x="1515" y="175"/>
                    </a:cubicBezTo>
                    <a:cubicBezTo>
                      <a:pt x="1515" y="168"/>
                      <a:pt x="1521" y="160"/>
                      <a:pt x="1525" y="149"/>
                    </a:cubicBezTo>
                    <a:cubicBezTo>
                      <a:pt x="1515" y="121"/>
                      <a:pt x="1515" y="121"/>
                      <a:pt x="1480" y="121"/>
                    </a:cubicBezTo>
                    <a:cubicBezTo>
                      <a:pt x="1225" y="121"/>
                      <a:pt x="970" y="121"/>
                      <a:pt x="715" y="121"/>
                    </a:cubicBezTo>
                    <a:cubicBezTo>
                      <a:pt x="697" y="121"/>
                      <a:pt x="682" y="138"/>
                      <a:pt x="684" y="157"/>
                    </a:cubicBezTo>
                    <a:cubicBezTo>
                      <a:pt x="689" y="158"/>
                      <a:pt x="694" y="159"/>
                      <a:pt x="699" y="160"/>
                    </a:cubicBezTo>
                    <a:cubicBezTo>
                      <a:pt x="699" y="197"/>
                      <a:pt x="699" y="232"/>
                      <a:pt x="699" y="269"/>
                    </a:cubicBezTo>
                    <a:cubicBezTo>
                      <a:pt x="692" y="269"/>
                      <a:pt x="686" y="269"/>
                      <a:pt x="679" y="269"/>
                    </a:cubicBezTo>
                    <a:cubicBezTo>
                      <a:pt x="679" y="235"/>
                      <a:pt x="679" y="203"/>
                      <a:pt x="679" y="168"/>
                    </a:cubicBezTo>
                    <a:cubicBezTo>
                      <a:pt x="647" y="198"/>
                      <a:pt x="664" y="235"/>
                      <a:pt x="657" y="268"/>
                    </a:cubicBezTo>
                    <a:cubicBezTo>
                      <a:pt x="651" y="268"/>
                      <a:pt x="645" y="268"/>
                      <a:pt x="637" y="268"/>
                    </a:cubicBezTo>
                    <a:cubicBezTo>
                      <a:pt x="637" y="255"/>
                      <a:pt x="637" y="243"/>
                      <a:pt x="637" y="231"/>
                    </a:cubicBezTo>
                    <a:cubicBezTo>
                      <a:pt x="636" y="231"/>
                      <a:pt x="635" y="230"/>
                      <a:pt x="633" y="230"/>
                    </a:cubicBezTo>
                    <a:cubicBezTo>
                      <a:pt x="624" y="245"/>
                      <a:pt x="614" y="260"/>
                      <a:pt x="603" y="276"/>
                    </a:cubicBezTo>
                    <a:cubicBezTo>
                      <a:pt x="942" y="276"/>
                      <a:pt x="1277" y="276"/>
                      <a:pt x="1616" y="276"/>
                    </a:cubicBezTo>
                    <a:cubicBezTo>
                      <a:pt x="1603" y="260"/>
                      <a:pt x="1592" y="246"/>
                      <a:pt x="1581" y="232"/>
                    </a:cubicBezTo>
                    <a:cubicBezTo>
                      <a:pt x="1579" y="233"/>
                      <a:pt x="1578" y="234"/>
                      <a:pt x="1576" y="234"/>
                    </a:cubicBezTo>
                    <a:cubicBezTo>
                      <a:pt x="1576" y="245"/>
                      <a:pt x="1576" y="257"/>
                      <a:pt x="1576" y="269"/>
                    </a:cubicBezTo>
                    <a:cubicBezTo>
                      <a:pt x="1569" y="269"/>
                      <a:pt x="1564" y="269"/>
                      <a:pt x="1558" y="269"/>
                    </a:cubicBezTo>
                    <a:cubicBezTo>
                      <a:pt x="1550" y="238"/>
                      <a:pt x="1568" y="202"/>
                      <a:pt x="1535" y="175"/>
                    </a:cubicBezTo>
                    <a:cubicBezTo>
                      <a:pt x="1535" y="208"/>
                      <a:pt x="1535" y="238"/>
                      <a:pt x="1535" y="269"/>
                    </a:cubicBezTo>
                    <a:cubicBezTo>
                      <a:pt x="1528" y="269"/>
                      <a:pt x="1523" y="269"/>
                      <a:pt x="1515" y="26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Freeform 52">
                <a:extLst>
                  <a:ext uri="{FF2B5EF4-FFF2-40B4-BE49-F238E27FC236}">
                    <a16:creationId xmlns:a16="http://schemas.microsoft.com/office/drawing/2014/main" id="{479F0537-178D-AB4D-AF23-6FE66604864F}"/>
                  </a:ext>
                </a:extLst>
              </p:cNvPr>
              <p:cNvSpPr>
                <a:spLocks/>
              </p:cNvSpPr>
              <p:nvPr/>
            </p:nvSpPr>
            <p:spPr bwMode="auto">
              <a:xfrm>
                <a:off x="5837303" y="2706535"/>
                <a:ext cx="518860" cy="273346"/>
              </a:xfrm>
              <a:custGeom>
                <a:avLst/>
                <a:gdLst>
                  <a:gd name="T0" fmla="*/ 372 w 1065"/>
                  <a:gd name="T1" fmla="*/ 235 h 561"/>
                  <a:gd name="T2" fmla="*/ 412 w 1065"/>
                  <a:gd name="T3" fmla="*/ 264 h 561"/>
                  <a:gd name="T4" fmla="*/ 474 w 1065"/>
                  <a:gd name="T5" fmla="*/ 264 h 561"/>
                  <a:gd name="T6" fmla="*/ 494 w 1065"/>
                  <a:gd name="T7" fmla="*/ 237 h 561"/>
                  <a:gd name="T8" fmla="*/ 486 w 1065"/>
                  <a:gd name="T9" fmla="*/ 134 h 561"/>
                  <a:gd name="T10" fmla="*/ 487 w 1065"/>
                  <a:gd name="T11" fmla="*/ 124 h 561"/>
                  <a:gd name="T12" fmla="*/ 488 w 1065"/>
                  <a:gd name="T13" fmla="*/ 49 h 561"/>
                  <a:gd name="T14" fmla="*/ 495 w 1065"/>
                  <a:gd name="T15" fmla="*/ 27 h 561"/>
                  <a:gd name="T16" fmla="*/ 508 w 1065"/>
                  <a:gd name="T17" fmla="*/ 0 h 561"/>
                  <a:gd name="T18" fmla="*/ 547 w 1065"/>
                  <a:gd name="T19" fmla="*/ 0 h 561"/>
                  <a:gd name="T20" fmla="*/ 560 w 1065"/>
                  <a:gd name="T21" fmla="*/ 34 h 561"/>
                  <a:gd name="T22" fmla="*/ 555 w 1065"/>
                  <a:gd name="T23" fmla="*/ 71 h 561"/>
                  <a:gd name="T24" fmla="*/ 553 w 1065"/>
                  <a:gd name="T25" fmla="*/ 95 h 561"/>
                  <a:gd name="T26" fmla="*/ 559 w 1065"/>
                  <a:gd name="T27" fmla="*/ 221 h 561"/>
                  <a:gd name="T28" fmla="*/ 589 w 1065"/>
                  <a:gd name="T29" fmla="*/ 264 h 561"/>
                  <a:gd name="T30" fmla="*/ 667 w 1065"/>
                  <a:gd name="T31" fmla="*/ 263 h 561"/>
                  <a:gd name="T32" fmla="*/ 684 w 1065"/>
                  <a:gd name="T33" fmla="*/ 255 h 561"/>
                  <a:gd name="T34" fmla="*/ 719 w 1065"/>
                  <a:gd name="T35" fmla="*/ 236 h 561"/>
                  <a:gd name="T36" fmla="*/ 735 w 1065"/>
                  <a:gd name="T37" fmla="*/ 236 h 561"/>
                  <a:gd name="T38" fmla="*/ 735 w 1065"/>
                  <a:gd name="T39" fmla="*/ 287 h 561"/>
                  <a:gd name="T40" fmla="*/ 731 w 1065"/>
                  <a:gd name="T41" fmla="*/ 295 h 561"/>
                  <a:gd name="T42" fmla="*/ 716 w 1065"/>
                  <a:gd name="T43" fmla="*/ 309 h 561"/>
                  <a:gd name="T44" fmla="*/ 716 w 1065"/>
                  <a:gd name="T45" fmla="*/ 369 h 561"/>
                  <a:gd name="T46" fmla="*/ 726 w 1065"/>
                  <a:gd name="T47" fmla="*/ 377 h 561"/>
                  <a:gd name="T48" fmla="*/ 841 w 1065"/>
                  <a:gd name="T49" fmla="*/ 371 h 561"/>
                  <a:gd name="T50" fmla="*/ 890 w 1065"/>
                  <a:gd name="T51" fmla="*/ 331 h 561"/>
                  <a:gd name="T52" fmla="*/ 882 w 1065"/>
                  <a:gd name="T53" fmla="*/ 401 h 561"/>
                  <a:gd name="T54" fmla="*/ 921 w 1065"/>
                  <a:gd name="T55" fmla="*/ 460 h 561"/>
                  <a:gd name="T56" fmla="*/ 1043 w 1065"/>
                  <a:gd name="T57" fmla="*/ 452 h 561"/>
                  <a:gd name="T58" fmla="*/ 1065 w 1065"/>
                  <a:gd name="T59" fmla="*/ 438 h 561"/>
                  <a:gd name="T60" fmla="*/ 998 w 1065"/>
                  <a:gd name="T61" fmla="*/ 529 h 561"/>
                  <a:gd name="T62" fmla="*/ 934 w 1065"/>
                  <a:gd name="T63" fmla="*/ 534 h 561"/>
                  <a:gd name="T64" fmla="*/ 931 w 1065"/>
                  <a:gd name="T65" fmla="*/ 532 h 561"/>
                  <a:gd name="T66" fmla="*/ 771 w 1065"/>
                  <a:gd name="T67" fmla="*/ 488 h 561"/>
                  <a:gd name="T68" fmla="*/ 243 w 1065"/>
                  <a:gd name="T69" fmla="*/ 489 h 561"/>
                  <a:gd name="T70" fmla="*/ 212 w 1065"/>
                  <a:gd name="T71" fmla="*/ 498 h 561"/>
                  <a:gd name="T72" fmla="*/ 144 w 1065"/>
                  <a:gd name="T73" fmla="*/ 541 h 561"/>
                  <a:gd name="T74" fmla="*/ 53 w 1065"/>
                  <a:gd name="T75" fmla="*/ 527 h 561"/>
                  <a:gd name="T76" fmla="*/ 33 w 1065"/>
                  <a:gd name="T77" fmla="*/ 497 h 561"/>
                  <a:gd name="T78" fmla="*/ 0 w 1065"/>
                  <a:gd name="T79" fmla="*/ 437 h 561"/>
                  <a:gd name="T80" fmla="*/ 101 w 1065"/>
                  <a:gd name="T81" fmla="*/ 469 h 561"/>
                  <a:gd name="T82" fmla="*/ 137 w 1065"/>
                  <a:gd name="T83" fmla="*/ 464 h 561"/>
                  <a:gd name="T84" fmla="*/ 175 w 1065"/>
                  <a:gd name="T85" fmla="*/ 417 h 561"/>
                  <a:gd name="T86" fmla="*/ 175 w 1065"/>
                  <a:gd name="T87" fmla="*/ 328 h 561"/>
                  <a:gd name="T88" fmla="*/ 189 w 1065"/>
                  <a:gd name="T89" fmla="*/ 341 h 561"/>
                  <a:gd name="T90" fmla="*/ 247 w 1065"/>
                  <a:gd name="T91" fmla="*/ 384 h 561"/>
                  <a:gd name="T92" fmla="*/ 338 w 1065"/>
                  <a:gd name="T93" fmla="*/ 368 h 561"/>
                  <a:gd name="T94" fmla="*/ 342 w 1065"/>
                  <a:gd name="T95" fmla="*/ 358 h 561"/>
                  <a:gd name="T96" fmla="*/ 339 w 1065"/>
                  <a:gd name="T97" fmla="*/ 312 h 561"/>
                  <a:gd name="T98" fmla="*/ 338 w 1065"/>
                  <a:gd name="T99" fmla="*/ 306 h 561"/>
                  <a:gd name="T100" fmla="*/ 318 w 1065"/>
                  <a:gd name="T101" fmla="*/ 235 h 561"/>
                  <a:gd name="T102" fmla="*/ 372 w 1065"/>
                  <a:gd name="T103" fmla="*/ 235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065" h="561">
                    <a:moveTo>
                      <a:pt x="372" y="235"/>
                    </a:moveTo>
                    <a:cubicBezTo>
                      <a:pt x="374" y="260"/>
                      <a:pt x="389" y="266"/>
                      <a:pt x="412" y="264"/>
                    </a:cubicBezTo>
                    <a:cubicBezTo>
                      <a:pt x="432" y="262"/>
                      <a:pt x="453" y="264"/>
                      <a:pt x="474" y="264"/>
                    </a:cubicBezTo>
                    <a:cubicBezTo>
                      <a:pt x="492" y="263"/>
                      <a:pt x="496" y="255"/>
                      <a:pt x="494" y="237"/>
                    </a:cubicBezTo>
                    <a:cubicBezTo>
                      <a:pt x="489" y="202"/>
                      <a:pt x="488" y="168"/>
                      <a:pt x="486" y="134"/>
                    </a:cubicBezTo>
                    <a:cubicBezTo>
                      <a:pt x="485" y="130"/>
                      <a:pt x="485" y="127"/>
                      <a:pt x="487" y="124"/>
                    </a:cubicBezTo>
                    <a:cubicBezTo>
                      <a:pt x="497" y="99"/>
                      <a:pt x="506" y="75"/>
                      <a:pt x="488" y="49"/>
                    </a:cubicBezTo>
                    <a:cubicBezTo>
                      <a:pt x="485" y="45"/>
                      <a:pt x="492" y="35"/>
                      <a:pt x="495" y="27"/>
                    </a:cubicBezTo>
                    <a:cubicBezTo>
                      <a:pt x="499" y="19"/>
                      <a:pt x="503" y="11"/>
                      <a:pt x="508" y="0"/>
                    </a:cubicBezTo>
                    <a:cubicBezTo>
                      <a:pt x="520" y="0"/>
                      <a:pt x="534" y="0"/>
                      <a:pt x="547" y="0"/>
                    </a:cubicBezTo>
                    <a:cubicBezTo>
                      <a:pt x="551" y="12"/>
                      <a:pt x="555" y="23"/>
                      <a:pt x="560" y="34"/>
                    </a:cubicBezTo>
                    <a:cubicBezTo>
                      <a:pt x="566" y="48"/>
                      <a:pt x="566" y="60"/>
                      <a:pt x="555" y="71"/>
                    </a:cubicBezTo>
                    <a:cubicBezTo>
                      <a:pt x="546" y="79"/>
                      <a:pt x="548" y="86"/>
                      <a:pt x="553" y="95"/>
                    </a:cubicBezTo>
                    <a:cubicBezTo>
                      <a:pt x="575" y="136"/>
                      <a:pt x="572" y="179"/>
                      <a:pt x="559" y="221"/>
                    </a:cubicBezTo>
                    <a:cubicBezTo>
                      <a:pt x="550" y="252"/>
                      <a:pt x="556" y="264"/>
                      <a:pt x="589" y="264"/>
                    </a:cubicBezTo>
                    <a:cubicBezTo>
                      <a:pt x="615" y="264"/>
                      <a:pt x="641" y="264"/>
                      <a:pt x="667" y="263"/>
                    </a:cubicBezTo>
                    <a:cubicBezTo>
                      <a:pt x="673" y="263"/>
                      <a:pt x="684" y="259"/>
                      <a:pt x="684" y="255"/>
                    </a:cubicBezTo>
                    <a:cubicBezTo>
                      <a:pt x="689" y="234"/>
                      <a:pt x="704" y="236"/>
                      <a:pt x="719" y="236"/>
                    </a:cubicBezTo>
                    <a:cubicBezTo>
                      <a:pt x="724" y="236"/>
                      <a:pt x="729" y="236"/>
                      <a:pt x="735" y="236"/>
                    </a:cubicBezTo>
                    <a:cubicBezTo>
                      <a:pt x="735" y="254"/>
                      <a:pt x="736" y="270"/>
                      <a:pt x="735" y="287"/>
                    </a:cubicBezTo>
                    <a:cubicBezTo>
                      <a:pt x="735" y="289"/>
                      <a:pt x="733" y="292"/>
                      <a:pt x="731" y="295"/>
                    </a:cubicBezTo>
                    <a:cubicBezTo>
                      <a:pt x="726" y="300"/>
                      <a:pt x="716" y="304"/>
                      <a:pt x="716" y="309"/>
                    </a:cubicBezTo>
                    <a:cubicBezTo>
                      <a:pt x="714" y="329"/>
                      <a:pt x="715" y="349"/>
                      <a:pt x="716" y="369"/>
                    </a:cubicBezTo>
                    <a:cubicBezTo>
                      <a:pt x="716" y="372"/>
                      <a:pt x="722" y="375"/>
                      <a:pt x="726" y="377"/>
                    </a:cubicBezTo>
                    <a:cubicBezTo>
                      <a:pt x="765" y="397"/>
                      <a:pt x="804" y="398"/>
                      <a:pt x="841" y="371"/>
                    </a:cubicBezTo>
                    <a:cubicBezTo>
                      <a:pt x="857" y="358"/>
                      <a:pt x="873" y="345"/>
                      <a:pt x="890" y="331"/>
                    </a:cubicBezTo>
                    <a:cubicBezTo>
                      <a:pt x="887" y="356"/>
                      <a:pt x="884" y="378"/>
                      <a:pt x="882" y="401"/>
                    </a:cubicBezTo>
                    <a:cubicBezTo>
                      <a:pt x="880" y="434"/>
                      <a:pt x="890" y="448"/>
                      <a:pt x="921" y="460"/>
                    </a:cubicBezTo>
                    <a:cubicBezTo>
                      <a:pt x="963" y="477"/>
                      <a:pt x="1004" y="478"/>
                      <a:pt x="1043" y="452"/>
                    </a:cubicBezTo>
                    <a:cubicBezTo>
                      <a:pt x="1048" y="448"/>
                      <a:pt x="1054" y="445"/>
                      <a:pt x="1065" y="438"/>
                    </a:cubicBezTo>
                    <a:cubicBezTo>
                      <a:pt x="1044" y="475"/>
                      <a:pt x="1027" y="507"/>
                      <a:pt x="998" y="529"/>
                    </a:cubicBezTo>
                    <a:cubicBezTo>
                      <a:pt x="978" y="545"/>
                      <a:pt x="957" y="545"/>
                      <a:pt x="934" y="534"/>
                    </a:cubicBezTo>
                    <a:cubicBezTo>
                      <a:pt x="933" y="533"/>
                      <a:pt x="932" y="533"/>
                      <a:pt x="931" y="532"/>
                    </a:cubicBezTo>
                    <a:cubicBezTo>
                      <a:pt x="884" y="492"/>
                      <a:pt x="830" y="487"/>
                      <a:pt x="771" y="488"/>
                    </a:cubicBezTo>
                    <a:cubicBezTo>
                      <a:pt x="595" y="491"/>
                      <a:pt x="419" y="489"/>
                      <a:pt x="243" y="489"/>
                    </a:cubicBezTo>
                    <a:cubicBezTo>
                      <a:pt x="233" y="489"/>
                      <a:pt x="221" y="493"/>
                      <a:pt x="212" y="498"/>
                    </a:cubicBezTo>
                    <a:cubicBezTo>
                      <a:pt x="189" y="512"/>
                      <a:pt x="167" y="527"/>
                      <a:pt x="144" y="541"/>
                    </a:cubicBezTo>
                    <a:cubicBezTo>
                      <a:pt x="112" y="561"/>
                      <a:pt x="77" y="556"/>
                      <a:pt x="53" y="527"/>
                    </a:cubicBezTo>
                    <a:cubicBezTo>
                      <a:pt x="46" y="517"/>
                      <a:pt x="39" y="507"/>
                      <a:pt x="33" y="497"/>
                    </a:cubicBezTo>
                    <a:cubicBezTo>
                      <a:pt x="23" y="479"/>
                      <a:pt x="13" y="460"/>
                      <a:pt x="0" y="437"/>
                    </a:cubicBezTo>
                    <a:cubicBezTo>
                      <a:pt x="35" y="457"/>
                      <a:pt x="65" y="474"/>
                      <a:pt x="101" y="469"/>
                    </a:cubicBezTo>
                    <a:cubicBezTo>
                      <a:pt x="113" y="467"/>
                      <a:pt x="125" y="467"/>
                      <a:pt x="137" y="464"/>
                    </a:cubicBezTo>
                    <a:cubicBezTo>
                      <a:pt x="166" y="458"/>
                      <a:pt x="175" y="447"/>
                      <a:pt x="175" y="417"/>
                    </a:cubicBezTo>
                    <a:cubicBezTo>
                      <a:pt x="175" y="388"/>
                      <a:pt x="175" y="359"/>
                      <a:pt x="175" y="328"/>
                    </a:cubicBezTo>
                    <a:cubicBezTo>
                      <a:pt x="179" y="332"/>
                      <a:pt x="184" y="337"/>
                      <a:pt x="189" y="341"/>
                    </a:cubicBezTo>
                    <a:cubicBezTo>
                      <a:pt x="208" y="356"/>
                      <a:pt x="227" y="371"/>
                      <a:pt x="247" y="384"/>
                    </a:cubicBezTo>
                    <a:cubicBezTo>
                      <a:pt x="274" y="400"/>
                      <a:pt x="317" y="392"/>
                      <a:pt x="338" y="368"/>
                    </a:cubicBezTo>
                    <a:cubicBezTo>
                      <a:pt x="341" y="365"/>
                      <a:pt x="343" y="361"/>
                      <a:pt x="342" y="358"/>
                    </a:cubicBezTo>
                    <a:cubicBezTo>
                      <a:pt x="342" y="342"/>
                      <a:pt x="341" y="327"/>
                      <a:pt x="339" y="312"/>
                    </a:cubicBezTo>
                    <a:cubicBezTo>
                      <a:pt x="339" y="310"/>
                      <a:pt x="339" y="306"/>
                      <a:pt x="338" y="306"/>
                    </a:cubicBezTo>
                    <a:cubicBezTo>
                      <a:pt x="304" y="290"/>
                      <a:pt x="326" y="260"/>
                      <a:pt x="318" y="235"/>
                    </a:cubicBezTo>
                    <a:cubicBezTo>
                      <a:pt x="336" y="235"/>
                      <a:pt x="353" y="235"/>
                      <a:pt x="372" y="2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Freeform 53">
                <a:extLst>
                  <a:ext uri="{FF2B5EF4-FFF2-40B4-BE49-F238E27FC236}">
                    <a16:creationId xmlns:a16="http://schemas.microsoft.com/office/drawing/2014/main" id="{3454E422-AD77-784A-9620-0275F99A6E46}"/>
                  </a:ext>
                </a:extLst>
              </p:cNvPr>
              <p:cNvSpPr>
                <a:spLocks/>
              </p:cNvSpPr>
              <p:nvPr/>
            </p:nvSpPr>
            <p:spPr bwMode="auto">
              <a:xfrm>
                <a:off x="5633099" y="2552137"/>
                <a:ext cx="924631" cy="479308"/>
              </a:xfrm>
              <a:custGeom>
                <a:avLst/>
                <a:gdLst>
                  <a:gd name="T0" fmla="*/ 30 w 1898"/>
                  <a:gd name="T1" fmla="*/ 973 h 984"/>
                  <a:gd name="T2" fmla="*/ 0 w 1898"/>
                  <a:gd name="T3" fmla="*/ 973 h 984"/>
                  <a:gd name="T4" fmla="*/ 400 w 1898"/>
                  <a:gd name="T5" fmla="*/ 243 h 984"/>
                  <a:gd name="T6" fmla="*/ 1421 w 1898"/>
                  <a:gd name="T7" fmla="*/ 195 h 984"/>
                  <a:gd name="T8" fmla="*/ 1898 w 1898"/>
                  <a:gd name="T9" fmla="*/ 978 h 984"/>
                  <a:gd name="T10" fmla="*/ 1862 w 1898"/>
                  <a:gd name="T11" fmla="*/ 961 h 984"/>
                  <a:gd name="T12" fmla="*/ 1623 w 1898"/>
                  <a:gd name="T13" fmla="*/ 396 h 984"/>
                  <a:gd name="T14" fmla="*/ 1090 w 1898"/>
                  <a:gd name="T15" fmla="*/ 110 h 984"/>
                  <a:gd name="T16" fmla="*/ 52 w 1898"/>
                  <a:gd name="T17" fmla="*/ 826 h 984"/>
                  <a:gd name="T18" fmla="*/ 30 w 1898"/>
                  <a:gd name="T19" fmla="*/ 973 h 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98" h="984">
                    <a:moveTo>
                      <a:pt x="30" y="973"/>
                    </a:moveTo>
                    <a:cubicBezTo>
                      <a:pt x="22" y="973"/>
                      <a:pt x="13" y="973"/>
                      <a:pt x="0" y="973"/>
                    </a:cubicBezTo>
                    <a:cubicBezTo>
                      <a:pt x="21" y="667"/>
                      <a:pt x="149" y="417"/>
                      <a:pt x="400" y="243"/>
                    </a:cubicBezTo>
                    <a:cubicBezTo>
                      <a:pt x="727" y="18"/>
                      <a:pt x="1075" y="0"/>
                      <a:pt x="1421" y="195"/>
                    </a:cubicBezTo>
                    <a:cubicBezTo>
                      <a:pt x="1721" y="365"/>
                      <a:pt x="1872" y="635"/>
                      <a:pt x="1898" y="978"/>
                    </a:cubicBezTo>
                    <a:cubicBezTo>
                      <a:pt x="1869" y="984"/>
                      <a:pt x="1864" y="981"/>
                      <a:pt x="1862" y="961"/>
                    </a:cubicBezTo>
                    <a:cubicBezTo>
                      <a:pt x="1849" y="745"/>
                      <a:pt x="1769" y="556"/>
                      <a:pt x="1623" y="396"/>
                    </a:cubicBezTo>
                    <a:cubicBezTo>
                      <a:pt x="1479" y="239"/>
                      <a:pt x="1301" y="143"/>
                      <a:pt x="1090" y="110"/>
                    </a:cubicBezTo>
                    <a:cubicBezTo>
                      <a:pt x="608" y="35"/>
                      <a:pt x="151" y="350"/>
                      <a:pt x="52" y="826"/>
                    </a:cubicBezTo>
                    <a:cubicBezTo>
                      <a:pt x="42" y="874"/>
                      <a:pt x="37" y="922"/>
                      <a:pt x="30" y="9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Freeform 54">
                <a:extLst>
                  <a:ext uri="{FF2B5EF4-FFF2-40B4-BE49-F238E27FC236}">
                    <a16:creationId xmlns:a16="http://schemas.microsoft.com/office/drawing/2014/main" id="{9D75A640-53CB-9949-B005-2D3169B0BC86}"/>
                  </a:ext>
                </a:extLst>
              </p:cNvPr>
              <p:cNvSpPr>
                <a:spLocks/>
              </p:cNvSpPr>
              <p:nvPr/>
            </p:nvSpPr>
            <p:spPr bwMode="auto">
              <a:xfrm>
                <a:off x="5776364" y="3375691"/>
                <a:ext cx="636929" cy="180766"/>
              </a:xfrm>
              <a:custGeom>
                <a:avLst/>
                <a:gdLst>
                  <a:gd name="T0" fmla="*/ 0 w 1307"/>
                  <a:gd name="T1" fmla="*/ 5 h 371"/>
                  <a:gd name="T2" fmla="*/ 65 w 1307"/>
                  <a:gd name="T3" fmla="*/ 22 h 371"/>
                  <a:gd name="T4" fmla="*/ 528 w 1307"/>
                  <a:gd name="T5" fmla="*/ 230 h 371"/>
                  <a:gd name="T6" fmla="*/ 1242 w 1307"/>
                  <a:gd name="T7" fmla="*/ 24 h 371"/>
                  <a:gd name="T8" fmla="*/ 1307 w 1307"/>
                  <a:gd name="T9" fmla="*/ 5 h 371"/>
                  <a:gd name="T10" fmla="*/ 0 w 1307"/>
                  <a:gd name="T11" fmla="*/ 5 h 371"/>
                </a:gdLst>
                <a:ahLst/>
                <a:cxnLst>
                  <a:cxn ang="0">
                    <a:pos x="T0" y="T1"/>
                  </a:cxn>
                  <a:cxn ang="0">
                    <a:pos x="T2" y="T3"/>
                  </a:cxn>
                  <a:cxn ang="0">
                    <a:pos x="T4" y="T5"/>
                  </a:cxn>
                  <a:cxn ang="0">
                    <a:pos x="T6" y="T7"/>
                  </a:cxn>
                  <a:cxn ang="0">
                    <a:pos x="T8" y="T9"/>
                  </a:cxn>
                  <a:cxn ang="0">
                    <a:pos x="T10" y="T11"/>
                  </a:cxn>
                </a:cxnLst>
                <a:rect l="0" t="0" r="r" b="b"/>
                <a:pathLst>
                  <a:path w="1307" h="371">
                    <a:moveTo>
                      <a:pt x="0" y="5"/>
                    </a:moveTo>
                    <a:cubicBezTo>
                      <a:pt x="26" y="0"/>
                      <a:pt x="45" y="6"/>
                      <a:pt x="65" y="22"/>
                    </a:cubicBezTo>
                    <a:cubicBezTo>
                      <a:pt x="199" y="136"/>
                      <a:pt x="354" y="207"/>
                      <a:pt x="528" y="230"/>
                    </a:cubicBezTo>
                    <a:cubicBezTo>
                      <a:pt x="795" y="264"/>
                      <a:pt x="1033" y="195"/>
                      <a:pt x="1242" y="24"/>
                    </a:cubicBezTo>
                    <a:cubicBezTo>
                      <a:pt x="1270" y="1"/>
                      <a:pt x="1271" y="0"/>
                      <a:pt x="1307" y="5"/>
                    </a:cubicBezTo>
                    <a:cubicBezTo>
                      <a:pt x="975" y="346"/>
                      <a:pt x="369" y="371"/>
                      <a:pt x="0"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Freeform 55">
                <a:extLst>
                  <a:ext uri="{FF2B5EF4-FFF2-40B4-BE49-F238E27FC236}">
                    <a16:creationId xmlns:a16="http://schemas.microsoft.com/office/drawing/2014/main" id="{3D3EACDE-4872-404D-AF1C-91F230352CD3}"/>
                  </a:ext>
                </a:extLst>
              </p:cNvPr>
              <p:cNvSpPr>
                <a:spLocks/>
              </p:cNvSpPr>
              <p:nvPr/>
            </p:nvSpPr>
            <p:spPr bwMode="auto">
              <a:xfrm>
                <a:off x="5573332" y="3340827"/>
                <a:ext cx="1049438" cy="9668"/>
              </a:xfrm>
              <a:custGeom>
                <a:avLst/>
                <a:gdLst>
                  <a:gd name="T0" fmla="*/ 2154 w 2154"/>
                  <a:gd name="T1" fmla="*/ 0 h 20"/>
                  <a:gd name="T2" fmla="*/ 2127 w 2154"/>
                  <a:gd name="T3" fmla="*/ 20 h 20"/>
                  <a:gd name="T4" fmla="*/ 28 w 2154"/>
                  <a:gd name="T5" fmla="*/ 20 h 20"/>
                  <a:gd name="T6" fmla="*/ 0 w 2154"/>
                  <a:gd name="T7" fmla="*/ 0 h 20"/>
                  <a:gd name="T8" fmla="*/ 2154 w 2154"/>
                  <a:gd name="T9" fmla="*/ 0 h 20"/>
                </a:gdLst>
                <a:ahLst/>
                <a:cxnLst>
                  <a:cxn ang="0">
                    <a:pos x="T0" y="T1"/>
                  </a:cxn>
                  <a:cxn ang="0">
                    <a:pos x="T2" y="T3"/>
                  </a:cxn>
                  <a:cxn ang="0">
                    <a:pos x="T4" y="T5"/>
                  </a:cxn>
                  <a:cxn ang="0">
                    <a:pos x="T6" y="T7"/>
                  </a:cxn>
                  <a:cxn ang="0">
                    <a:pos x="T8" y="T9"/>
                  </a:cxn>
                </a:cxnLst>
                <a:rect l="0" t="0" r="r" b="b"/>
                <a:pathLst>
                  <a:path w="2154" h="20">
                    <a:moveTo>
                      <a:pt x="2154" y="0"/>
                    </a:moveTo>
                    <a:cubicBezTo>
                      <a:pt x="2150" y="16"/>
                      <a:pt x="2141" y="20"/>
                      <a:pt x="2127" y="20"/>
                    </a:cubicBezTo>
                    <a:cubicBezTo>
                      <a:pt x="1427" y="19"/>
                      <a:pt x="727" y="19"/>
                      <a:pt x="28" y="20"/>
                    </a:cubicBezTo>
                    <a:cubicBezTo>
                      <a:pt x="13" y="20"/>
                      <a:pt x="3" y="17"/>
                      <a:pt x="0" y="0"/>
                    </a:cubicBezTo>
                    <a:cubicBezTo>
                      <a:pt x="718" y="0"/>
                      <a:pt x="1435" y="0"/>
                      <a:pt x="215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Freeform 56">
                <a:extLst>
                  <a:ext uri="{FF2B5EF4-FFF2-40B4-BE49-F238E27FC236}">
                    <a16:creationId xmlns:a16="http://schemas.microsoft.com/office/drawing/2014/main" id="{43D81DA8-DC26-2C49-AE42-A9B544D2625C}"/>
                  </a:ext>
                </a:extLst>
              </p:cNvPr>
              <p:cNvSpPr>
                <a:spLocks/>
              </p:cNvSpPr>
              <p:nvPr/>
            </p:nvSpPr>
            <p:spPr bwMode="auto">
              <a:xfrm>
                <a:off x="5585051" y="3363679"/>
                <a:ext cx="1026000" cy="9668"/>
              </a:xfrm>
              <a:custGeom>
                <a:avLst/>
                <a:gdLst>
                  <a:gd name="T0" fmla="*/ 2106 w 2106"/>
                  <a:gd name="T1" fmla="*/ 0 h 20"/>
                  <a:gd name="T2" fmla="*/ 2080 w 2106"/>
                  <a:gd name="T3" fmla="*/ 20 h 20"/>
                  <a:gd name="T4" fmla="*/ 26 w 2106"/>
                  <a:gd name="T5" fmla="*/ 20 h 20"/>
                  <a:gd name="T6" fmla="*/ 0 w 2106"/>
                  <a:gd name="T7" fmla="*/ 0 h 20"/>
                  <a:gd name="T8" fmla="*/ 2106 w 2106"/>
                  <a:gd name="T9" fmla="*/ 0 h 20"/>
                </a:gdLst>
                <a:ahLst/>
                <a:cxnLst>
                  <a:cxn ang="0">
                    <a:pos x="T0" y="T1"/>
                  </a:cxn>
                  <a:cxn ang="0">
                    <a:pos x="T2" y="T3"/>
                  </a:cxn>
                  <a:cxn ang="0">
                    <a:pos x="T4" y="T5"/>
                  </a:cxn>
                  <a:cxn ang="0">
                    <a:pos x="T6" y="T7"/>
                  </a:cxn>
                  <a:cxn ang="0">
                    <a:pos x="T8" y="T9"/>
                  </a:cxn>
                </a:cxnLst>
                <a:rect l="0" t="0" r="r" b="b"/>
                <a:pathLst>
                  <a:path w="2106" h="20">
                    <a:moveTo>
                      <a:pt x="2106" y="0"/>
                    </a:moveTo>
                    <a:cubicBezTo>
                      <a:pt x="2102" y="17"/>
                      <a:pt x="2094" y="20"/>
                      <a:pt x="2080" y="20"/>
                    </a:cubicBezTo>
                    <a:cubicBezTo>
                      <a:pt x="1395" y="20"/>
                      <a:pt x="710" y="20"/>
                      <a:pt x="26" y="20"/>
                    </a:cubicBezTo>
                    <a:cubicBezTo>
                      <a:pt x="11" y="20"/>
                      <a:pt x="3" y="16"/>
                      <a:pt x="0" y="0"/>
                    </a:cubicBezTo>
                    <a:cubicBezTo>
                      <a:pt x="702" y="0"/>
                      <a:pt x="1403" y="0"/>
                      <a:pt x="210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Freeform 57">
                <a:extLst>
                  <a:ext uri="{FF2B5EF4-FFF2-40B4-BE49-F238E27FC236}">
                    <a16:creationId xmlns:a16="http://schemas.microsoft.com/office/drawing/2014/main" id="{83B69855-90C2-E04B-82B7-C752B333DCF2}"/>
                  </a:ext>
                </a:extLst>
              </p:cNvPr>
              <p:cNvSpPr>
                <a:spLocks/>
              </p:cNvSpPr>
              <p:nvPr/>
            </p:nvSpPr>
            <p:spPr bwMode="auto">
              <a:xfrm>
                <a:off x="5878319" y="3325007"/>
                <a:ext cx="440342" cy="2637"/>
              </a:xfrm>
              <a:custGeom>
                <a:avLst/>
                <a:gdLst>
                  <a:gd name="T0" fmla="*/ 904 w 904"/>
                  <a:gd name="T1" fmla="*/ 5 h 5"/>
                  <a:gd name="T2" fmla="*/ 0 w 904"/>
                  <a:gd name="T3" fmla="*/ 5 h 5"/>
                  <a:gd name="T4" fmla="*/ 0 w 904"/>
                  <a:gd name="T5" fmla="*/ 0 h 5"/>
                  <a:gd name="T6" fmla="*/ 904 w 904"/>
                  <a:gd name="T7" fmla="*/ 0 h 5"/>
                  <a:gd name="T8" fmla="*/ 904 w 904"/>
                  <a:gd name="T9" fmla="*/ 5 h 5"/>
                </a:gdLst>
                <a:ahLst/>
                <a:cxnLst>
                  <a:cxn ang="0">
                    <a:pos x="T0" y="T1"/>
                  </a:cxn>
                  <a:cxn ang="0">
                    <a:pos x="T2" y="T3"/>
                  </a:cxn>
                  <a:cxn ang="0">
                    <a:pos x="T4" y="T5"/>
                  </a:cxn>
                  <a:cxn ang="0">
                    <a:pos x="T6" y="T7"/>
                  </a:cxn>
                  <a:cxn ang="0">
                    <a:pos x="T8" y="T9"/>
                  </a:cxn>
                </a:cxnLst>
                <a:rect l="0" t="0" r="r" b="b"/>
                <a:pathLst>
                  <a:path w="904" h="5">
                    <a:moveTo>
                      <a:pt x="904" y="5"/>
                    </a:moveTo>
                    <a:cubicBezTo>
                      <a:pt x="603" y="5"/>
                      <a:pt x="301" y="5"/>
                      <a:pt x="0" y="5"/>
                    </a:cubicBezTo>
                    <a:cubicBezTo>
                      <a:pt x="0" y="3"/>
                      <a:pt x="0" y="2"/>
                      <a:pt x="0" y="0"/>
                    </a:cubicBezTo>
                    <a:cubicBezTo>
                      <a:pt x="301" y="0"/>
                      <a:pt x="603" y="0"/>
                      <a:pt x="904" y="0"/>
                    </a:cubicBezTo>
                    <a:cubicBezTo>
                      <a:pt x="904" y="2"/>
                      <a:pt x="904" y="3"/>
                      <a:pt x="904"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Freeform 58">
                <a:extLst>
                  <a:ext uri="{FF2B5EF4-FFF2-40B4-BE49-F238E27FC236}">
                    <a16:creationId xmlns:a16="http://schemas.microsoft.com/office/drawing/2014/main" id="{56D21CF6-2464-8644-9206-10D86837D7D6}"/>
                  </a:ext>
                </a:extLst>
              </p:cNvPr>
              <p:cNvSpPr>
                <a:spLocks/>
              </p:cNvSpPr>
              <p:nvPr/>
            </p:nvSpPr>
            <p:spPr bwMode="auto">
              <a:xfrm>
                <a:off x="5885936" y="3310065"/>
                <a:ext cx="424814" cy="2344"/>
              </a:xfrm>
              <a:custGeom>
                <a:avLst/>
                <a:gdLst>
                  <a:gd name="T0" fmla="*/ 0 w 872"/>
                  <a:gd name="T1" fmla="*/ 0 h 5"/>
                  <a:gd name="T2" fmla="*/ 872 w 872"/>
                  <a:gd name="T3" fmla="*/ 0 h 5"/>
                  <a:gd name="T4" fmla="*/ 872 w 872"/>
                  <a:gd name="T5" fmla="*/ 5 h 5"/>
                  <a:gd name="T6" fmla="*/ 0 w 872"/>
                  <a:gd name="T7" fmla="*/ 5 h 5"/>
                  <a:gd name="T8" fmla="*/ 0 w 872"/>
                  <a:gd name="T9" fmla="*/ 0 h 5"/>
                </a:gdLst>
                <a:ahLst/>
                <a:cxnLst>
                  <a:cxn ang="0">
                    <a:pos x="T0" y="T1"/>
                  </a:cxn>
                  <a:cxn ang="0">
                    <a:pos x="T2" y="T3"/>
                  </a:cxn>
                  <a:cxn ang="0">
                    <a:pos x="T4" y="T5"/>
                  </a:cxn>
                  <a:cxn ang="0">
                    <a:pos x="T6" y="T7"/>
                  </a:cxn>
                  <a:cxn ang="0">
                    <a:pos x="T8" y="T9"/>
                  </a:cxn>
                </a:cxnLst>
                <a:rect l="0" t="0" r="r" b="b"/>
                <a:pathLst>
                  <a:path w="872" h="5">
                    <a:moveTo>
                      <a:pt x="0" y="0"/>
                    </a:moveTo>
                    <a:cubicBezTo>
                      <a:pt x="291" y="0"/>
                      <a:pt x="582" y="0"/>
                      <a:pt x="872" y="0"/>
                    </a:cubicBezTo>
                    <a:cubicBezTo>
                      <a:pt x="872" y="2"/>
                      <a:pt x="872" y="4"/>
                      <a:pt x="872" y="5"/>
                    </a:cubicBezTo>
                    <a:cubicBezTo>
                      <a:pt x="582" y="5"/>
                      <a:pt x="291" y="5"/>
                      <a:pt x="0" y="5"/>
                    </a:cubicBezTo>
                    <a:cubicBezTo>
                      <a:pt x="0" y="4"/>
                      <a:pt x="0" y="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59">
                <a:extLst>
                  <a:ext uri="{FF2B5EF4-FFF2-40B4-BE49-F238E27FC236}">
                    <a16:creationId xmlns:a16="http://schemas.microsoft.com/office/drawing/2014/main" id="{CF38C198-B61B-2B42-B046-773E5AA7D08A}"/>
                  </a:ext>
                </a:extLst>
              </p:cNvPr>
              <p:cNvSpPr>
                <a:spLocks/>
              </p:cNvSpPr>
              <p:nvPr/>
            </p:nvSpPr>
            <p:spPr bwMode="auto">
              <a:xfrm>
                <a:off x="5890917" y="3298346"/>
                <a:ext cx="415439" cy="5860"/>
              </a:xfrm>
              <a:custGeom>
                <a:avLst/>
                <a:gdLst>
                  <a:gd name="T0" fmla="*/ 0 w 853"/>
                  <a:gd name="T1" fmla="*/ 0 h 12"/>
                  <a:gd name="T2" fmla="*/ 853 w 853"/>
                  <a:gd name="T3" fmla="*/ 0 h 12"/>
                  <a:gd name="T4" fmla="*/ 0 w 853"/>
                  <a:gd name="T5" fmla="*/ 0 h 12"/>
                </a:gdLst>
                <a:ahLst/>
                <a:cxnLst>
                  <a:cxn ang="0">
                    <a:pos x="T0" y="T1"/>
                  </a:cxn>
                  <a:cxn ang="0">
                    <a:pos x="T2" y="T3"/>
                  </a:cxn>
                  <a:cxn ang="0">
                    <a:pos x="T4" y="T5"/>
                  </a:cxn>
                </a:cxnLst>
                <a:rect l="0" t="0" r="r" b="b"/>
                <a:pathLst>
                  <a:path w="853" h="12">
                    <a:moveTo>
                      <a:pt x="0" y="0"/>
                    </a:moveTo>
                    <a:cubicBezTo>
                      <a:pt x="284" y="0"/>
                      <a:pt x="568" y="0"/>
                      <a:pt x="853" y="0"/>
                    </a:cubicBezTo>
                    <a:cubicBezTo>
                      <a:pt x="843" y="8"/>
                      <a:pt x="34" y="1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Freeform 60">
                <a:extLst>
                  <a:ext uri="{FF2B5EF4-FFF2-40B4-BE49-F238E27FC236}">
                    <a16:creationId xmlns:a16="http://schemas.microsoft.com/office/drawing/2014/main" id="{51942751-5CF6-6241-9D28-84111E0563D3}"/>
                  </a:ext>
                </a:extLst>
              </p:cNvPr>
              <p:cNvSpPr>
                <a:spLocks/>
              </p:cNvSpPr>
              <p:nvPr/>
            </p:nvSpPr>
            <p:spPr bwMode="auto">
              <a:xfrm>
                <a:off x="5897656" y="3282232"/>
                <a:ext cx="401376" cy="5860"/>
              </a:xfrm>
              <a:custGeom>
                <a:avLst/>
                <a:gdLst>
                  <a:gd name="T0" fmla="*/ 0 w 824"/>
                  <a:gd name="T1" fmla="*/ 0 h 12"/>
                  <a:gd name="T2" fmla="*/ 824 w 824"/>
                  <a:gd name="T3" fmla="*/ 0 h 12"/>
                  <a:gd name="T4" fmla="*/ 0 w 824"/>
                  <a:gd name="T5" fmla="*/ 0 h 12"/>
                </a:gdLst>
                <a:ahLst/>
                <a:cxnLst>
                  <a:cxn ang="0">
                    <a:pos x="T0" y="T1"/>
                  </a:cxn>
                  <a:cxn ang="0">
                    <a:pos x="T2" y="T3"/>
                  </a:cxn>
                  <a:cxn ang="0">
                    <a:pos x="T4" y="T5"/>
                  </a:cxn>
                </a:cxnLst>
                <a:rect l="0" t="0" r="r" b="b"/>
                <a:pathLst>
                  <a:path w="824" h="12">
                    <a:moveTo>
                      <a:pt x="0" y="0"/>
                    </a:moveTo>
                    <a:cubicBezTo>
                      <a:pt x="274" y="0"/>
                      <a:pt x="549" y="0"/>
                      <a:pt x="824" y="0"/>
                    </a:cubicBezTo>
                    <a:cubicBezTo>
                      <a:pt x="813" y="9"/>
                      <a:pt x="28" y="1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61">
                <a:extLst>
                  <a:ext uri="{FF2B5EF4-FFF2-40B4-BE49-F238E27FC236}">
                    <a16:creationId xmlns:a16="http://schemas.microsoft.com/office/drawing/2014/main" id="{0464B3D2-5E05-F74A-9A9E-83ECF2DEB374}"/>
                  </a:ext>
                </a:extLst>
              </p:cNvPr>
              <p:cNvSpPr>
                <a:spLocks/>
              </p:cNvSpPr>
              <p:nvPr/>
            </p:nvSpPr>
            <p:spPr bwMode="auto">
              <a:xfrm>
                <a:off x="5904980" y="3271099"/>
                <a:ext cx="387900" cy="5860"/>
              </a:xfrm>
              <a:custGeom>
                <a:avLst/>
                <a:gdLst>
                  <a:gd name="T0" fmla="*/ 0 w 796"/>
                  <a:gd name="T1" fmla="*/ 0 h 12"/>
                  <a:gd name="T2" fmla="*/ 796 w 796"/>
                  <a:gd name="T3" fmla="*/ 0 h 12"/>
                  <a:gd name="T4" fmla="*/ 0 w 796"/>
                  <a:gd name="T5" fmla="*/ 0 h 12"/>
                </a:gdLst>
                <a:ahLst/>
                <a:cxnLst>
                  <a:cxn ang="0">
                    <a:pos x="T0" y="T1"/>
                  </a:cxn>
                  <a:cxn ang="0">
                    <a:pos x="T2" y="T3"/>
                  </a:cxn>
                  <a:cxn ang="0">
                    <a:pos x="T4" y="T5"/>
                  </a:cxn>
                </a:cxnLst>
                <a:rect l="0" t="0" r="r" b="b"/>
                <a:pathLst>
                  <a:path w="796" h="12">
                    <a:moveTo>
                      <a:pt x="0" y="0"/>
                    </a:moveTo>
                    <a:cubicBezTo>
                      <a:pt x="265" y="0"/>
                      <a:pt x="530" y="0"/>
                      <a:pt x="796" y="0"/>
                    </a:cubicBezTo>
                    <a:cubicBezTo>
                      <a:pt x="786" y="8"/>
                      <a:pt x="31" y="1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62">
                <a:extLst>
                  <a:ext uri="{FF2B5EF4-FFF2-40B4-BE49-F238E27FC236}">
                    <a16:creationId xmlns:a16="http://schemas.microsoft.com/office/drawing/2014/main" id="{1F4C2106-1AAD-9547-A651-2EDE27CADF8C}"/>
                  </a:ext>
                </a:extLst>
              </p:cNvPr>
              <p:cNvSpPr>
                <a:spLocks/>
              </p:cNvSpPr>
              <p:nvPr/>
            </p:nvSpPr>
            <p:spPr bwMode="auto">
              <a:xfrm>
                <a:off x="6166607" y="2957322"/>
                <a:ext cx="47755" cy="13770"/>
              </a:xfrm>
              <a:custGeom>
                <a:avLst/>
                <a:gdLst>
                  <a:gd name="T0" fmla="*/ 0 w 98"/>
                  <a:gd name="T1" fmla="*/ 28 h 28"/>
                  <a:gd name="T2" fmla="*/ 0 w 98"/>
                  <a:gd name="T3" fmla="*/ 0 h 28"/>
                  <a:gd name="T4" fmla="*/ 98 w 98"/>
                  <a:gd name="T5" fmla="*/ 0 h 28"/>
                  <a:gd name="T6" fmla="*/ 98 w 98"/>
                  <a:gd name="T7" fmla="*/ 28 h 28"/>
                  <a:gd name="T8" fmla="*/ 0 w 98"/>
                  <a:gd name="T9" fmla="*/ 28 h 28"/>
                </a:gdLst>
                <a:ahLst/>
                <a:cxnLst>
                  <a:cxn ang="0">
                    <a:pos x="T0" y="T1"/>
                  </a:cxn>
                  <a:cxn ang="0">
                    <a:pos x="T2" y="T3"/>
                  </a:cxn>
                  <a:cxn ang="0">
                    <a:pos x="T4" y="T5"/>
                  </a:cxn>
                  <a:cxn ang="0">
                    <a:pos x="T6" y="T7"/>
                  </a:cxn>
                  <a:cxn ang="0">
                    <a:pos x="T8" y="T9"/>
                  </a:cxn>
                </a:cxnLst>
                <a:rect l="0" t="0" r="r" b="b"/>
                <a:pathLst>
                  <a:path w="98" h="28">
                    <a:moveTo>
                      <a:pt x="0" y="28"/>
                    </a:moveTo>
                    <a:cubicBezTo>
                      <a:pt x="0" y="18"/>
                      <a:pt x="0" y="10"/>
                      <a:pt x="0" y="0"/>
                    </a:cubicBezTo>
                    <a:cubicBezTo>
                      <a:pt x="32" y="0"/>
                      <a:pt x="64" y="0"/>
                      <a:pt x="98" y="0"/>
                    </a:cubicBezTo>
                    <a:cubicBezTo>
                      <a:pt x="98" y="9"/>
                      <a:pt x="98" y="18"/>
                      <a:pt x="98" y="28"/>
                    </a:cubicBezTo>
                    <a:cubicBezTo>
                      <a:pt x="65" y="28"/>
                      <a:pt x="33" y="28"/>
                      <a:pt x="0"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Freeform 63">
                <a:extLst>
                  <a:ext uri="{FF2B5EF4-FFF2-40B4-BE49-F238E27FC236}">
                    <a16:creationId xmlns:a16="http://schemas.microsoft.com/office/drawing/2014/main" id="{2E1792AA-A349-5546-9989-51FAE6AD6D46}"/>
                  </a:ext>
                </a:extLst>
              </p:cNvPr>
              <p:cNvSpPr>
                <a:spLocks/>
              </p:cNvSpPr>
              <p:nvPr/>
            </p:nvSpPr>
            <p:spPr bwMode="auto">
              <a:xfrm>
                <a:off x="6106254" y="2957322"/>
                <a:ext cx="47755" cy="13184"/>
              </a:xfrm>
              <a:custGeom>
                <a:avLst/>
                <a:gdLst>
                  <a:gd name="T0" fmla="*/ 0 w 98"/>
                  <a:gd name="T1" fmla="*/ 27 h 27"/>
                  <a:gd name="T2" fmla="*/ 0 w 98"/>
                  <a:gd name="T3" fmla="*/ 0 h 27"/>
                  <a:gd name="T4" fmla="*/ 98 w 98"/>
                  <a:gd name="T5" fmla="*/ 0 h 27"/>
                  <a:gd name="T6" fmla="*/ 98 w 98"/>
                  <a:gd name="T7" fmla="*/ 27 h 27"/>
                  <a:gd name="T8" fmla="*/ 0 w 98"/>
                  <a:gd name="T9" fmla="*/ 27 h 27"/>
                </a:gdLst>
                <a:ahLst/>
                <a:cxnLst>
                  <a:cxn ang="0">
                    <a:pos x="T0" y="T1"/>
                  </a:cxn>
                  <a:cxn ang="0">
                    <a:pos x="T2" y="T3"/>
                  </a:cxn>
                  <a:cxn ang="0">
                    <a:pos x="T4" y="T5"/>
                  </a:cxn>
                  <a:cxn ang="0">
                    <a:pos x="T6" y="T7"/>
                  </a:cxn>
                  <a:cxn ang="0">
                    <a:pos x="T8" y="T9"/>
                  </a:cxn>
                </a:cxnLst>
                <a:rect l="0" t="0" r="r" b="b"/>
                <a:pathLst>
                  <a:path w="98" h="27">
                    <a:moveTo>
                      <a:pt x="0" y="27"/>
                    </a:moveTo>
                    <a:cubicBezTo>
                      <a:pt x="0" y="18"/>
                      <a:pt x="0" y="9"/>
                      <a:pt x="0" y="0"/>
                    </a:cubicBezTo>
                    <a:cubicBezTo>
                      <a:pt x="33" y="0"/>
                      <a:pt x="65" y="0"/>
                      <a:pt x="98" y="0"/>
                    </a:cubicBezTo>
                    <a:cubicBezTo>
                      <a:pt x="98" y="9"/>
                      <a:pt x="98" y="17"/>
                      <a:pt x="98" y="27"/>
                    </a:cubicBezTo>
                    <a:cubicBezTo>
                      <a:pt x="66" y="27"/>
                      <a:pt x="34" y="27"/>
                      <a:pt x="0"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64">
                <a:extLst>
                  <a:ext uri="{FF2B5EF4-FFF2-40B4-BE49-F238E27FC236}">
                    <a16:creationId xmlns:a16="http://schemas.microsoft.com/office/drawing/2014/main" id="{629DAF9B-75F1-3C4C-9968-38D067FA2FAE}"/>
                  </a:ext>
                </a:extLst>
              </p:cNvPr>
              <p:cNvSpPr>
                <a:spLocks/>
              </p:cNvSpPr>
              <p:nvPr/>
            </p:nvSpPr>
            <p:spPr bwMode="auto">
              <a:xfrm>
                <a:off x="6045901" y="2957322"/>
                <a:ext cx="47755" cy="13184"/>
              </a:xfrm>
              <a:custGeom>
                <a:avLst/>
                <a:gdLst>
                  <a:gd name="T0" fmla="*/ 98 w 98"/>
                  <a:gd name="T1" fmla="*/ 0 h 27"/>
                  <a:gd name="T2" fmla="*/ 98 w 98"/>
                  <a:gd name="T3" fmla="*/ 27 h 27"/>
                  <a:gd name="T4" fmla="*/ 0 w 98"/>
                  <a:gd name="T5" fmla="*/ 27 h 27"/>
                  <a:gd name="T6" fmla="*/ 0 w 98"/>
                  <a:gd name="T7" fmla="*/ 0 h 27"/>
                  <a:gd name="T8" fmla="*/ 98 w 98"/>
                  <a:gd name="T9" fmla="*/ 0 h 27"/>
                </a:gdLst>
                <a:ahLst/>
                <a:cxnLst>
                  <a:cxn ang="0">
                    <a:pos x="T0" y="T1"/>
                  </a:cxn>
                  <a:cxn ang="0">
                    <a:pos x="T2" y="T3"/>
                  </a:cxn>
                  <a:cxn ang="0">
                    <a:pos x="T4" y="T5"/>
                  </a:cxn>
                  <a:cxn ang="0">
                    <a:pos x="T6" y="T7"/>
                  </a:cxn>
                  <a:cxn ang="0">
                    <a:pos x="T8" y="T9"/>
                  </a:cxn>
                </a:cxnLst>
                <a:rect l="0" t="0" r="r" b="b"/>
                <a:pathLst>
                  <a:path w="98" h="27">
                    <a:moveTo>
                      <a:pt x="98" y="0"/>
                    </a:moveTo>
                    <a:cubicBezTo>
                      <a:pt x="98" y="10"/>
                      <a:pt x="98" y="18"/>
                      <a:pt x="98" y="27"/>
                    </a:cubicBezTo>
                    <a:cubicBezTo>
                      <a:pt x="66" y="27"/>
                      <a:pt x="34" y="27"/>
                      <a:pt x="0" y="27"/>
                    </a:cubicBezTo>
                    <a:cubicBezTo>
                      <a:pt x="0" y="18"/>
                      <a:pt x="0" y="10"/>
                      <a:pt x="0" y="0"/>
                    </a:cubicBezTo>
                    <a:cubicBezTo>
                      <a:pt x="32" y="0"/>
                      <a:pt x="64" y="0"/>
                      <a:pt x="9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65">
                <a:extLst>
                  <a:ext uri="{FF2B5EF4-FFF2-40B4-BE49-F238E27FC236}">
                    <a16:creationId xmlns:a16="http://schemas.microsoft.com/office/drawing/2014/main" id="{5FF63056-A6AC-BF4B-A1F7-C54F4403D690}"/>
                  </a:ext>
                </a:extLst>
              </p:cNvPr>
              <p:cNvSpPr>
                <a:spLocks/>
              </p:cNvSpPr>
              <p:nvPr/>
            </p:nvSpPr>
            <p:spPr bwMode="auto">
              <a:xfrm>
                <a:off x="5984962" y="2957322"/>
                <a:ext cx="48048" cy="13184"/>
              </a:xfrm>
              <a:custGeom>
                <a:avLst/>
                <a:gdLst>
                  <a:gd name="T0" fmla="*/ 99 w 99"/>
                  <a:gd name="T1" fmla="*/ 0 h 27"/>
                  <a:gd name="T2" fmla="*/ 99 w 99"/>
                  <a:gd name="T3" fmla="*/ 27 h 27"/>
                  <a:gd name="T4" fmla="*/ 0 w 99"/>
                  <a:gd name="T5" fmla="*/ 27 h 27"/>
                  <a:gd name="T6" fmla="*/ 0 w 99"/>
                  <a:gd name="T7" fmla="*/ 0 h 27"/>
                  <a:gd name="T8" fmla="*/ 99 w 99"/>
                  <a:gd name="T9" fmla="*/ 0 h 27"/>
                </a:gdLst>
                <a:ahLst/>
                <a:cxnLst>
                  <a:cxn ang="0">
                    <a:pos x="T0" y="T1"/>
                  </a:cxn>
                  <a:cxn ang="0">
                    <a:pos x="T2" y="T3"/>
                  </a:cxn>
                  <a:cxn ang="0">
                    <a:pos x="T4" y="T5"/>
                  </a:cxn>
                  <a:cxn ang="0">
                    <a:pos x="T6" y="T7"/>
                  </a:cxn>
                  <a:cxn ang="0">
                    <a:pos x="T8" y="T9"/>
                  </a:cxn>
                </a:cxnLst>
                <a:rect l="0" t="0" r="r" b="b"/>
                <a:pathLst>
                  <a:path w="99" h="27">
                    <a:moveTo>
                      <a:pt x="99" y="0"/>
                    </a:moveTo>
                    <a:cubicBezTo>
                      <a:pt x="99" y="10"/>
                      <a:pt x="99" y="18"/>
                      <a:pt x="99" y="27"/>
                    </a:cubicBezTo>
                    <a:cubicBezTo>
                      <a:pt x="66" y="27"/>
                      <a:pt x="34" y="27"/>
                      <a:pt x="0" y="27"/>
                    </a:cubicBezTo>
                    <a:cubicBezTo>
                      <a:pt x="0" y="18"/>
                      <a:pt x="0" y="10"/>
                      <a:pt x="0" y="0"/>
                    </a:cubicBezTo>
                    <a:cubicBezTo>
                      <a:pt x="32" y="0"/>
                      <a:pt x="65" y="0"/>
                      <a:pt x="9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Freeform 66">
                <a:extLst>
                  <a:ext uri="{FF2B5EF4-FFF2-40B4-BE49-F238E27FC236}">
                    <a16:creationId xmlns:a16="http://schemas.microsoft.com/office/drawing/2014/main" id="{D593FE99-0A76-F945-83BD-C3E4D1994FF8}"/>
                  </a:ext>
                </a:extLst>
              </p:cNvPr>
              <p:cNvSpPr>
                <a:spLocks/>
              </p:cNvSpPr>
              <p:nvPr/>
            </p:nvSpPr>
            <p:spPr bwMode="auto">
              <a:xfrm>
                <a:off x="5918750" y="2958201"/>
                <a:ext cx="50978" cy="29298"/>
              </a:xfrm>
              <a:custGeom>
                <a:avLst/>
                <a:gdLst>
                  <a:gd name="T0" fmla="*/ 0 w 105"/>
                  <a:gd name="T1" fmla="*/ 33 h 60"/>
                  <a:gd name="T2" fmla="*/ 94 w 105"/>
                  <a:gd name="T3" fmla="*/ 0 h 60"/>
                  <a:gd name="T4" fmla="*/ 105 w 105"/>
                  <a:gd name="T5" fmla="*/ 27 h 60"/>
                  <a:gd name="T6" fmla="*/ 11 w 105"/>
                  <a:gd name="T7" fmla="*/ 60 h 60"/>
                  <a:gd name="T8" fmla="*/ 0 w 105"/>
                  <a:gd name="T9" fmla="*/ 33 h 60"/>
                </a:gdLst>
                <a:ahLst/>
                <a:cxnLst>
                  <a:cxn ang="0">
                    <a:pos x="T0" y="T1"/>
                  </a:cxn>
                  <a:cxn ang="0">
                    <a:pos x="T2" y="T3"/>
                  </a:cxn>
                  <a:cxn ang="0">
                    <a:pos x="T4" y="T5"/>
                  </a:cxn>
                  <a:cxn ang="0">
                    <a:pos x="T6" y="T7"/>
                  </a:cxn>
                  <a:cxn ang="0">
                    <a:pos x="T8" y="T9"/>
                  </a:cxn>
                </a:cxnLst>
                <a:rect l="0" t="0" r="r" b="b"/>
                <a:pathLst>
                  <a:path w="105" h="60">
                    <a:moveTo>
                      <a:pt x="0" y="33"/>
                    </a:moveTo>
                    <a:cubicBezTo>
                      <a:pt x="33" y="22"/>
                      <a:pt x="63" y="11"/>
                      <a:pt x="94" y="0"/>
                    </a:cubicBezTo>
                    <a:cubicBezTo>
                      <a:pt x="98" y="9"/>
                      <a:pt x="101" y="17"/>
                      <a:pt x="105" y="27"/>
                    </a:cubicBezTo>
                    <a:cubicBezTo>
                      <a:pt x="74" y="38"/>
                      <a:pt x="43" y="49"/>
                      <a:pt x="11" y="60"/>
                    </a:cubicBezTo>
                    <a:cubicBezTo>
                      <a:pt x="7" y="51"/>
                      <a:pt x="4" y="43"/>
                      <a:pt x="0" y="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Freeform 67">
                <a:extLst>
                  <a:ext uri="{FF2B5EF4-FFF2-40B4-BE49-F238E27FC236}">
                    <a16:creationId xmlns:a16="http://schemas.microsoft.com/office/drawing/2014/main" id="{0D52558D-FBBE-564E-93D1-4A6ECA7F91A3}"/>
                  </a:ext>
                </a:extLst>
              </p:cNvPr>
              <p:cNvSpPr>
                <a:spLocks/>
              </p:cNvSpPr>
              <p:nvPr/>
            </p:nvSpPr>
            <p:spPr bwMode="auto">
              <a:xfrm>
                <a:off x="6229597" y="2958201"/>
                <a:ext cx="50685" cy="29298"/>
              </a:xfrm>
              <a:custGeom>
                <a:avLst/>
                <a:gdLst>
                  <a:gd name="T0" fmla="*/ 0 w 104"/>
                  <a:gd name="T1" fmla="*/ 28 h 60"/>
                  <a:gd name="T2" fmla="*/ 9 w 104"/>
                  <a:gd name="T3" fmla="*/ 0 h 60"/>
                  <a:gd name="T4" fmla="*/ 104 w 104"/>
                  <a:gd name="T5" fmla="*/ 33 h 60"/>
                  <a:gd name="T6" fmla="*/ 94 w 104"/>
                  <a:gd name="T7" fmla="*/ 60 h 60"/>
                  <a:gd name="T8" fmla="*/ 0 w 104"/>
                  <a:gd name="T9" fmla="*/ 28 h 60"/>
                </a:gdLst>
                <a:ahLst/>
                <a:cxnLst>
                  <a:cxn ang="0">
                    <a:pos x="T0" y="T1"/>
                  </a:cxn>
                  <a:cxn ang="0">
                    <a:pos x="T2" y="T3"/>
                  </a:cxn>
                  <a:cxn ang="0">
                    <a:pos x="T4" y="T5"/>
                  </a:cxn>
                  <a:cxn ang="0">
                    <a:pos x="T6" y="T7"/>
                  </a:cxn>
                  <a:cxn ang="0">
                    <a:pos x="T8" y="T9"/>
                  </a:cxn>
                </a:cxnLst>
                <a:rect l="0" t="0" r="r" b="b"/>
                <a:pathLst>
                  <a:path w="104" h="60">
                    <a:moveTo>
                      <a:pt x="0" y="28"/>
                    </a:moveTo>
                    <a:cubicBezTo>
                      <a:pt x="3" y="18"/>
                      <a:pt x="6" y="10"/>
                      <a:pt x="9" y="0"/>
                    </a:cubicBezTo>
                    <a:cubicBezTo>
                      <a:pt x="40" y="11"/>
                      <a:pt x="71" y="21"/>
                      <a:pt x="104" y="33"/>
                    </a:cubicBezTo>
                    <a:cubicBezTo>
                      <a:pt x="100" y="42"/>
                      <a:pt x="98" y="50"/>
                      <a:pt x="94" y="60"/>
                    </a:cubicBezTo>
                    <a:cubicBezTo>
                      <a:pt x="63" y="50"/>
                      <a:pt x="32" y="39"/>
                      <a:pt x="0"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Freeform 68">
                <a:extLst>
                  <a:ext uri="{FF2B5EF4-FFF2-40B4-BE49-F238E27FC236}">
                    <a16:creationId xmlns:a16="http://schemas.microsoft.com/office/drawing/2014/main" id="{651AE922-C86B-CF47-BA22-C17010E779A7}"/>
                  </a:ext>
                </a:extLst>
              </p:cNvPr>
              <p:cNvSpPr>
                <a:spLocks/>
              </p:cNvSpPr>
              <p:nvPr/>
            </p:nvSpPr>
            <p:spPr bwMode="auto">
              <a:xfrm>
                <a:off x="6336533" y="3018847"/>
                <a:ext cx="74123" cy="7617"/>
              </a:xfrm>
              <a:custGeom>
                <a:avLst/>
                <a:gdLst>
                  <a:gd name="T0" fmla="*/ 5 w 152"/>
                  <a:gd name="T1" fmla="*/ 0 h 16"/>
                  <a:gd name="T2" fmla="*/ 137 w 152"/>
                  <a:gd name="T3" fmla="*/ 1 h 16"/>
                  <a:gd name="T4" fmla="*/ 152 w 152"/>
                  <a:gd name="T5" fmla="*/ 9 h 16"/>
                  <a:gd name="T6" fmla="*/ 149 w 152"/>
                  <a:gd name="T7" fmla="*/ 16 h 16"/>
                  <a:gd name="T8" fmla="*/ 10 w 152"/>
                  <a:gd name="T9" fmla="*/ 16 h 16"/>
                  <a:gd name="T10" fmla="*/ 0 w 152"/>
                  <a:gd name="T11" fmla="*/ 4 h 16"/>
                  <a:gd name="T12" fmla="*/ 5 w 152"/>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152" h="16">
                    <a:moveTo>
                      <a:pt x="5" y="0"/>
                    </a:moveTo>
                    <a:cubicBezTo>
                      <a:pt x="49" y="0"/>
                      <a:pt x="93" y="0"/>
                      <a:pt x="137" y="1"/>
                    </a:cubicBezTo>
                    <a:cubicBezTo>
                      <a:pt x="142" y="1"/>
                      <a:pt x="147" y="6"/>
                      <a:pt x="152" y="9"/>
                    </a:cubicBezTo>
                    <a:cubicBezTo>
                      <a:pt x="151" y="11"/>
                      <a:pt x="150" y="14"/>
                      <a:pt x="149" y="16"/>
                    </a:cubicBezTo>
                    <a:cubicBezTo>
                      <a:pt x="103" y="16"/>
                      <a:pt x="56" y="16"/>
                      <a:pt x="10" y="16"/>
                    </a:cubicBezTo>
                    <a:cubicBezTo>
                      <a:pt x="7" y="15"/>
                      <a:pt x="4" y="8"/>
                      <a:pt x="0" y="4"/>
                    </a:cubicBezTo>
                    <a:cubicBezTo>
                      <a:pt x="2" y="3"/>
                      <a:pt x="4" y="2"/>
                      <a:pt x="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Freeform 69">
                <a:extLst>
                  <a:ext uri="{FF2B5EF4-FFF2-40B4-BE49-F238E27FC236}">
                    <a16:creationId xmlns:a16="http://schemas.microsoft.com/office/drawing/2014/main" id="{7104FA4C-B6E9-F642-9C96-39342982DECE}"/>
                  </a:ext>
                </a:extLst>
              </p:cNvPr>
              <p:cNvSpPr>
                <a:spLocks/>
              </p:cNvSpPr>
              <p:nvPr/>
            </p:nvSpPr>
            <p:spPr bwMode="auto">
              <a:xfrm>
                <a:off x="5779293" y="3018847"/>
                <a:ext cx="66798" cy="7617"/>
              </a:xfrm>
              <a:custGeom>
                <a:avLst/>
                <a:gdLst>
                  <a:gd name="T0" fmla="*/ 0 w 137"/>
                  <a:gd name="T1" fmla="*/ 10 h 16"/>
                  <a:gd name="T2" fmla="*/ 12 w 137"/>
                  <a:gd name="T3" fmla="*/ 1 h 16"/>
                  <a:gd name="T4" fmla="*/ 126 w 137"/>
                  <a:gd name="T5" fmla="*/ 0 h 16"/>
                  <a:gd name="T6" fmla="*/ 137 w 137"/>
                  <a:gd name="T7" fmla="*/ 8 h 16"/>
                  <a:gd name="T8" fmla="*/ 125 w 137"/>
                  <a:gd name="T9" fmla="*/ 16 h 16"/>
                  <a:gd name="T10" fmla="*/ 5 w 137"/>
                  <a:gd name="T11" fmla="*/ 16 h 16"/>
                  <a:gd name="T12" fmla="*/ 0 w 137"/>
                  <a:gd name="T13" fmla="*/ 10 h 16"/>
                </a:gdLst>
                <a:ahLst/>
                <a:cxnLst>
                  <a:cxn ang="0">
                    <a:pos x="T0" y="T1"/>
                  </a:cxn>
                  <a:cxn ang="0">
                    <a:pos x="T2" y="T3"/>
                  </a:cxn>
                  <a:cxn ang="0">
                    <a:pos x="T4" y="T5"/>
                  </a:cxn>
                  <a:cxn ang="0">
                    <a:pos x="T6" y="T7"/>
                  </a:cxn>
                  <a:cxn ang="0">
                    <a:pos x="T8" y="T9"/>
                  </a:cxn>
                  <a:cxn ang="0">
                    <a:pos x="T10" y="T11"/>
                  </a:cxn>
                  <a:cxn ang="0">
                    <a:pos x="T12" y="T13"/>
                  </a:cxn>
                </a:cxnLst>
                <a:rect l="0" t="0" r="r" b="b"/>
                <a:pathLst>
                  <a:path w="137" h="16">
                    <a:moveTo>
                      <a:pt x="0" y="10"/>
                    </a:moveTo>
                    <a:cubicBezTo>
                      <a:pt x="4" y="7"/>
                      <a:pt x="8" y="1"/>
                      <a:pt x="12" y="1"/>
                    </a:cubicBezTo>
                    <a:cubicBezTo>
                      <a:pt x="50" y="0"/>
                      <a:pt x="88" y="0"/>
                      <a:pt x="126" y="0"/>
                    </a:cubicBezTo>
                    <a:cubicBezTo>
                      <a:pt x="130" y="0"/>
                      <a:pt x="133" y="5"/>
                      <a:pt x="137" y="8"/>
                    </a:cubicBezTo>
                    <a:cubicBezTo>
                      <a:pt x="133" y="11"/>
                      <a:pt x="129" y="16"/>
                      <a:pt x="125" y="16"/>
                    </a:cubicBezTo>
                    <a:cubicBezTo>
                      <a:pt x="85" y="16"/>
                      <a:pt x="45" y="16"/>
                      <a:pt x="5" y="16"/>
                    </a:cubicBezTo>
                    <a:cubicBezTo>
                      <a:pt x="4" y="14"/>
                      <a:pt x="2" y="12"/>
                      <a:pt x="0"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Freeform 70">
                <a:extLst>
                  <a:ext uri="{FF2B5EF4-FFF2-40B4-BE49-F238E27FC236}">
                    <a16:creationId xmlns:a16="http://schemas.microsoft.com/office/drawing/2014/main" id="{DD32301A-91D1-7C4A-AA88-762FA3AD9D61}"/>
                  </a:ext>
                </a:extLst>
              </p:cNvPr>
              <p:cNvSpPr>
                <a:spLocks/>
              </p:cNvSpPr>
              <p:nvPr/>
            </p:nvSpPr>
            <p:spPr bwMode="auto">
              <a:xfrm>
                <a:off x="5895312" y="3020312"/>
                <a:ext cx="397568" cy="2344"/>
              </a:xfrm>
              <a:custGeom>
                <a:avLst/>
                <a:gdLst>
                  <a:gd name="T0" fmla="*/ 816 w 816"/>
                  <a:gd name="T1" fmla="*/ 5 h 5"/>
                  <a:gd name="T2" fmla="*/ 0 w 816"/>
                  <a:gd name="T3" fmla="*/ 5 h 5"/>
                  <a:gd name="T4" fmla="*/ 0 w 816"/>
                  <a:gd name="T5" fmla="*/ 0 h 5"/>
                  <a:gd name="T6" fmla="*/ 816 w 816"/>
                  <a:gd name="T7" fmla="*/ 0 h 5"/>
                  <a:gd name="T8" fmla="*/ 816 w 816"/>
                  <a:gd name="T9" fmla="*/ 5 h 5"/>
                </a:gdLst>
                <a:ahLst/>
                <a:cxnLst>
                  <a:cxn ang="0">
                    <a:pos x="T0" y="T1"/>
                  </a:cxn>
                  <a:cxn ang="0">
                    <a:pos x="T2" y="T3"/>
                  </a:cxn>
                  <a:cxn ang="0">
                    <a:pos x="T4" y="T5"/>
                  </a:cxn>
                  <a:cxn ang="0">
                    <a:pos x="T6" y="T7"/>
                  </a:cxn>
                  <a:cxn ang="0">
                    <a:pos x="T8" y="T9"/>
                  </a:cxn>
                </a:cxnLst>
                <a:rect l="0" t="0" r="r" b="b"/>
                <a:pathLst>
                  <a:path w="816" h="5">
                    <a:moveTo>
                      <a:pt x="816" y="5"/>
                    </a:moveTo>
                    <a:cubicBezTo>
                      <a:pt x="544" y="5"/>
                      <a:pt x="272" y="5"/>
                      <a:pt x="0" y="5"/>
                    </a:cubicBezTo>
                    <a:cubicBezTo>
                      <a:pt x="0" y="4"/>
                      <a:pt x="0" y="2"/>
                      <a:pt x="0" y="0"/>
                    </a:cubicBezTo>
                    <a:cubicBezTo>
                      <a:pt x="272" y="0"/>
                      <a:pt x="544" y="0"/>
                      <a:pt x="816" y="0"/>
                    </a:cubicBezTo>
                    <a:cubicBezTo>
                      <a:pt x="816" y="2"/>
                      <a:pt x="816" y="4"/>
                      <a:pt x="816"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Freeform 71">
                <a:extLst>
                  <a:ext uri="{FF2B5EF4-FFF2-40B4-BE49-F238E27FC236}">
                    <a16:creationId xmlns:a16="http://schemas.microsoft.com/office/drawing/2014/main" id="{B5063D48-3B41-9144-8DE4-3E50955FDF92}"/>
                  </a:ext>
                </a:extLst>
              </p:cNvPr>
              <p:cNvSpPr>
                <a:spLocks/>
              </p:cNvSpPr>
              <p:nvPr/>
            </p:nvSpPr>
            <p:spPr bwMode="auto">
              <a:xfrm>
                <a:off x="6048831" y="3028808"/>
                <a:ext cx="9082" cy="54201"/>
              </a:xfrm>
              <a:custGeom>
                <a:avLst/>
                <a:gdLst>
                  <a:gd name="T0" fmla="*/ 0 w 19"/>
                  <a:gd name="T1" fmla="*/ 0 h 111"/>
                  <a:gd name="T2" fmla="*/ 19 w 19"/>
                  <a:gd name="T3" fmla="*/ 0 h 111"/>
                  <a:gd name="T4" fmla="*/ 19 w 19"/>
                  <a:gd name="T5" fmla="*/ 110 h 111"/>
                  <a:gd name="T6" fmla="*/ 0 w 19"/>
                  <a:gd name="T7" fmla="*/ 111 h 111"/>
                  <a:gd name="T8" fmla="*/ 0 w 19"/>
                  <a:gd name="T9" fmla="*/ 0 h 111"/>
                </a:gdLst>
                <a:ahLst/>
                <a:cxnLst>
                  <a:cxn ang="0">
                    <a:pos x="T0" y="T1"/>
                  </a:cxn>
                  <a:cxn ang="0">
                    <a:pos x="T2" y="T3"/>
                  </a:cxn>
                  <a:cxn ang="0">
                    <a:pos x="T4" y="T5"/>
                  </a:cxn>
                  <a:cxn ang="0">
                    <a:pos x="T6" y="T7"/>
                  </a:cxn>
                  <a:cxn ang="0">
                    <a:pos x="T8" y="T9"/>
                  </a:cxn>
                </a:cxnLst>
                <a:rect l="0" t="0" r="r" b="b"/>
                <a:pathLst>
                  <a:path w="19" h="111">
                    <a:moveTo>
                      <a:pt x="0" y="0"/>
                    </a:moveTo>
                    <a:cubicBezTo>
                      <a:pt x="7" y="0"/>
                      <a:pt x="12" y="0"/>
                      <a:pt x="19" y="0"/>
                    </a:cubicBezTo>
                    <a:cubicBezTo>
                      <a:pt x="19" y="37"/>
                      <a:pt x="19" y="73"/>
                      <a:pt x="19" y="110"/>
                    </a:cubicBezTo>
                    <a:cubicBezTo>
                      <a:pt x="13" y="110"/>
                      <a:pt x="7" y="110"/>
                      <a:pt x="0" y="111"/>
                    </a:cubicBezTo>
                    <a:cubicBezTo>
                      <a:pt x="0" y="74"/>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Freeform 72">
                <a:extLst>
                  <a:ext uri="{FF2B5EF4-FFF2-40B4-BE49-F238E27FC236}">
                    <a16:creationId xmlns:a16="http://schemas.microsoft.com/office/drawing/2014/main" id="{805E26C4-9367-8545-894E-286AB96C3AB2}"/>
                  </a:ext>
                </a:extLst>
              </p:cNvPr>
              <p:cNvSpPr>
                <a:spLocks/>
              </p:cNvSpPr>
              <p:nvPr/>
            </p:nvSpPr>
            <p:spPr bwMode="auto">
              <a:xfrm>
                <a:off x="5906445" y="3028808"/>
                <a:ext cx="9375" cy="53615"/>
              </a:xfrm>
              <a:custGeom>
                <a:avLst/>
                <a:gdLst>
                  <a:gd name="T0" fmla="*/ 19 w 19"/>
                  <a:gd name="T1" fmla="*/ 110 h 110"/>
                  <a:gd name="T2" fmla="*/ 0 w 19"/>
                  <a:gd name="T3" fmla="*/ 110 h 110"/>
                  <a:gd name="T4" fmla="*/ 0 w 19"/>
                  <a:gd name="T5" fmla="*/ 0 h 110"/>
                  <a:gd name="T6" fmla="*/ 19 w 19"/>
                  <a:gd name="T7" fmla="*/ 0 h 110"/>
                  <a:gd name="T8" fmla="*/ 19 w 19"/>
                  <a:gd name="T9" fmla="*/ 110 h 110"/>
                </a:gdLst>
                <a:ahLst/>
                <a:cxnLst>
                  <a:cxn ang="0">
                    <a:pos x="T0" y="T1"/>
                  </a:cxn>
                  <a:cxn ang="0">
                    <a:pos x="T2" y="T3"/>
                  </a:cxn>
                  <a:cxn ang="0">
                    <a:pos x="T4" y="T5"/>
                  </a:cxn>
                  <a:cxn ang="0">
                    <a:pos x="T6" y="T7"/>
                  </a:cxn>
                  <a:cxn ang="0">
                    <a:pos x="T8" y="T9"/>
                  </a:cxn>
                </a:cxnLst>
                <a:rect l="0" t="0" r="r" b="b"/>
                <a:pathLst>
                  <a:path w="19" h="110">
                    <a:moveTo>
                      <a:pt x="19" y="110"/>
                    </a:moveTo>
                    <a:cubicBezTo>
                      <a:pt x="12" y="110"/>
                      <a:pt x="7" y="110"/>
                      <a:pt x="0" y="110"/>
                    </a:cubicBezTo>
                    <a:cubicBezTo>
                      <a:pt x="0" y="73"/>
                      <a:pt x="0" y="37"/>
                      <a:pt x="0" y="0"/>
                    </a:cubicBezTo>
                    <a:cubicBezTo>
                      <a:pt x="6" y="0"/>
                      <a:pt x="12" y="0"/>
                      <a:pt x="19" y="0"/>
                    </a:cubicBezTo>
                    <a:cubicBezTo>
                      <a:pt x="19" y="36"/>
                      <a:pt x="19" y="72"/>
                      <a:pt x="19" y="1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Freeform 73">
                <a:extLst>
                  <a:ext uri="{FF2B5EF4-FFF2-40B4-BE49-F238E27FC236}">
                    <a16:creationId xmlns:a16="http://schemas.microsoft.com/office/drawing/2014/main" id="{5644D925-5ABB-B74F-BF91-5E5911037CD2}"/>
                  </a:ext>
                </a:extLst>
              </p:cNvPr>
              <p:cNvSpPr>
                <a:spLocks/>
              </p:cNvSpPr>
              <p:nvPr/>
            </p:nvSpPr>
            <p:spPr bwMode="auto">
              <a:xfrm>
                <a:off x="6231355" y="3028515"/>
                <a:ext cx="9375" cy="53908"/>
              </a:xfrm>
              <a:custGeom>
                <a:avLst/>
                <a:gdLst>
                  <a:gd name="T0" fmla="*/ 0 w 19"/>
                  <a:gd name="T1" fmla="*/ 111 h 111"/>
                  <a:gd name="T2" fmla="*/ 0 w 19"/>
                  <a:gd name="T3" fmla="*/ 1 h 111"/>
                  <a:gd name="T4" fmla="*/ 19 w 19"/>
                  <a:gd name="T5" fmla="*/ 0 h 111"/>
                  <a:gd name="T6" fmla="*/ 19 w 19"/>
                  <a:gd name="T7" fmla="*/ 111 h 111"/>
                  <a:gd name="T8" fmla="*/ 0 w 19"/>
                  <a:gd name="T9" fmla="*/ 111 h 111"/>
                </a:gdLst>
                <a:ahLst/>
                <a:cxnLst>
                  <a:cxn ang="0">
                    <a:pos x="T0" y="T1"/>
                  </a:cxn>
                  <a:cxn ang="0">
                    <a:pos x="T2" y="T3"/>
                  </a:cxn>
                  <a:cxn ang="0">
                    <a:pos x="T4" y="T5"/>
                  </a:cxn>
                  <a:cxn ang="0">
                    <a:pos x="T6" y="T7"/>
                  </a:cxn>
                  <a:cxn ang="0">
                    <a:pos x="T8" y="T9"/>
                  </a:cxn>
                </a:cxnLst>
                <a:rect l="0" t="0" r="r" b="b"/>
                <a:pathLst>
                  <a:path w="19" h="111">
                    <a:moveTo>
                      <a:pt x="0" y="111"/>
                    </a:moveTo>
                    <a:cubicBezTo>
                      <a:pt x="0" y="74"/>
                      <a:pt x="0" y="38"/>
                      <a:pt x="0" y="1"/>
                    </a:cubicBezTo>
                    <a:cubicBezTo>
                      <a:pt x="6" y="1"/>
                      <a:pt x="12" y="1"/>
                      <a:pt x="19" y="0"/>
                    </a:cubicBezTo>
                    <a:cubicBezTo>
                      <a:pt x="19" y="38"/>
                      <a:pt x="19" y="74"/>
                      <a:pt x="19" y="111"/>
                    </a:cubicBezTo>
                    <a:cubicBezTo>
                      <a:pt x="13" y="111"/>
                      <a:pt x="7" y="111"/>
                      <a:pt x="0"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Freeform 74">
                <a:extLst>
                  <a:ext uri="{FF2B5EF4-FFF2-40B4-BE49-F238E27FC236}">
                    <a16:creationId xmlns:a16="http://schemas.microsoft.com/office/drawing/2014/main" id="{4FB3DA46-1F6C-554E-A750-2549D40C726E}"/>
                  </a:ext>
                </a:extLst>
              </p:cNvPr>
              <p:cNvSpPr>
                <a:spLocks/>
              </p:cNvSpPr>
              <p:nvPr/>
            </p:nvSpPr>
            <p:spPr bwMode="auto">
              <a:xfrm>
                <a:off x="6191510" y="3028808"/>
                <a:ext cx="8789" cy="54201"/>
              </a:xfrm>
              <a:custGeom>
                <a:avLst/>
                <a:gdLst>
                  <a:gd name="T0" fmla="*/ 0 w 18"/>
                  <a:gd name="T1" fmla="*/ 0 h 111"/>
                  <a:gd name="T2" fmla="*/ 18 w 18"/>
                  <a:gd name="T3" fmla="*/ 0 h 111"/>
                  <a:gd name="T4" fmla="*/ 18 w 18"/>
                  <a:gd name="T5" fmla="*/ 109 h 111"/>
                  <a:gd name="T6" fmla="*/ 0 w 18"/>
                  <a:gd name="T7" fmla="*/ 111 h 111"/>
                  <a:gd name="T8" fmla="*/ 0 w 18"/>
                  <a:gd name="T9" fmla="*/ 0 h 111"/>
                </a:gdLst>
                <a:ahLst/>
                <a:cxnLst>
                  <a:cxn ang="0">
                    <a:pos x="T0" y="T1"/>
                  </a:cxn>
                  <a:cxn ang="0">
                    <a:pos x="T2" y="T3"/>
                  </a:cxn>
                  <a:cxn ang="0">
                    <a:pos x="T4" y="T5"/>
                  </a:cxn>
                  <a:cxn ang="0">
                    <a:pos x="T6" y="T7"/>
                  </a:cxn>
                  <a:cxn ang="0">
                    <a:pos x="T8" y="T9"/>
                  </a:cxn>
                </a:cxnLst>
                <a:rect l="0" t="0" r="r" b="b"/>
                <a:pathLst>
                  <a:path w="18" h="111">
                    <a:moveTo>
                      <a:pt x="0" y="0"/>
                    </a:moveTo>
                    <a:cubicBezTo>
                      <a:pt x="6" y="0"/>
                      <a:pt x="11" y="0"/>
                      <a:pt x="18" y="0"/>
                    </a:cubicBezTo>
                    <a:cubicBezTo>
                      <a:pt x="18" y="36"/>
                      <a:pt x="18" y="72"/>
                      <a:pt x="18" y="109"/>
                    </a:cubicBezTo>
                    <a:cubicBezTo>
                      <a:pt x="13" y="110"/>
                      <a:pt x="7" y="110"/>
                      <a:pt x="0" y="111"/>
                    </a:cubicBezTo>
                    <a:cubicBezTo>
                      <a:pt x="0" y="74"/>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Freeform 75">
                <a:extLst>
                  <a:ext uri="{FF2B5EF4-FFF2-40B4-BE49-F238E27FC236}">
                    <a16:creationId xmlns:a16="http://schemas.microsoft.com/office/drawing/2014/main" id="{02EA6EC4-E2EB-7A42-8582-ED04CDD78236}"/>
                  </a:ext>
                </a:extLst>
              </p:cNvPr>
              <p:cNvSpPr>
                <a:spLocks/>
              </p:cNvSpPr>
              <p:nvPr/>
            </p:nvSpPr>
            <p:spPr bwMode="auto">
              <a:xfrm>
                <a:off x="6089261" y="3028808"/>
                <a:ext cx="9082" cy="54201"/>
              </a:xfrm>
              <a:custGeom>
                <a:avLst/>
                <a:gdLst>
                  <a:gd name="T0" fmla="*/ 0 w 19"/>
                  <a:gd name="T1" fmla="*/ 0 h 111"/>
                  <a:gd name="T2" fmla="*/ 19 w 19"/>
                  <a:gd name="T3" fmla="*/ 0 h 111"/>
                  <a:gd name="T4" fmla="*/ 19 w 19"/>
                  <a:gd name="T5" fmla="*/ 109 h 111"/>
                  <a:gd name="T6" fmla="*/ 0 w 19"/>
                  <a:gd name="T7" fmla="*/ 111 h 111"/>
                  <a:gd name="T8" fmla="*/ 0 w 19"/>
                  <a:gd name="T9" fmla="*/ 0 h 111"/>
                </a:gdLst>
                <a:ahLst/>
                <a:cxnLst>
                  <a:cxn ang="0">
                    <a:pos x="T0" y="T1"/>
                  </a:cxn>
                  <a:cxn ang="0">
                    <a:pos x="T2" y="T3"/>
                  </a:cxn>
                  <a:cxn ang="0">
                    <a:pos x="T4" y="T5"/>
                  </a:cxn>
                  <a:cxn ang="0">
                    <a:pos x="T6" y="T7"/>
                  </a:cxn>
                  <a:cxn ang="0">
                    <a:pos x="T8" y="T9"/>
                  </a:cxn>
                </a:cxnLst>
                <a:rect l="0" t="0" r="r" b="b"/>
                <a:pathLst>
                  <a:path w="19" h="111">
                    <a:moveTo>
                      <a:pt x="0" y="0"/>
                    </a:moveTo>
                    <a:cubicBezTo>
                      <a:pt x="6" y="0"/>
                      <a:pt x="12" y="0"/>
                      <a:pt x="19" y="0"/>
                    </a:cubicBezTo>
                    <a:cubicBezTo>
                      <a:pt x="19" y="36"/>
                      <a:pt x="19" y="72"/>
                      <a:pt x="19" y="109"/>
                    </a:cubicBezTo>
                    <a:cubicBezTo>
                      <a:pt x="13" y="110"/>
                      <a:pt x="8" y="110"/>
                      <a:pt x="0" y="111"/>
                    </a:cubicBezTo>
                    <a:cubicBezTo>
                      <a:pt x="0" y="74"/>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Freeform 76">
                <a:extLst>
                  <a:ext uri="{FF2B5EF4-FFF2-40B4-BE49-F238E27FC236}">
                    <a16:creationId xmlns:a16="http://schemas.microsoft.com/office/drawing/2014/main" id="{48BE04AA-0DD3-FA4B-B7D3-3E5496702EEB}"/>
                  </a:ext>
                </a:extLst>
              </p:cNvPr>
              <p:cNvSpPr>
                <a:spLocks/>
              </p:cNvSpPr>
              <p:nvPr/>
            </p:nvSpPr>
            <p:spPr bwMode="auto">
              <a:xfrm>
                <a:off x="5946875" y="3028808"/>
                <a:ext cx="9375" cy="53322"/>
              </a:xfrm>
              <a:custGeom>
                <a:avLst/>
                <a:gdLst>
                  <a:gd name="T0" fmla="*/ 0 w 19"/>
                  <a:gd name="T1" fmla="*/ 0 h 109"/>
                  <a:gd name="T2" fmla="*/ 19 w 19"/>
                  <a:gd name="T3" fmla="*/ 0 h 109"/>
                  <a:gd name="T4" fmla="*/ 19 w 19"/>
                  <a:gd name="T5" fmla="*/ 109 h 109"/>
                  <a:gd name="T6" fmla="*/ 0 w 19"/>
                  <a:gd name="T7" fmla="*/ 109 h 109"/>
                  <a:gd name="T8" fmla="*/ 0 w 19"/>
                  <a:gd name="T9" fmla="*/ 0 h 109"/>
                </a:gdLst>
                <a:ahLst/>
                <a:cxnLst>
                  <a:cxn ang="0">
                    <a:pos x="T0" y="T1"/>
                  </a:cxn>
                  <a:cxn ang="0">
                    <a:pos x="T2" y="T3"/>
                  </a:cxn>
                  <a:cxn ang="0">
                    <a:pos x="T4" y="T5"/>
                  </a:cxn>
                  <a:cxn ang="0">
                    <a:pos x="T6" y="T7"/>
                  </a:cxn>
                  <a:cxn ang="0">
                    <a:pos x="T8" y="T9"/>
                  </a:cxn>
                </a:cxnLst>
                <a:rect l="0" t="0" r="r" b="b"/>
                <a:pathLst>
                  <a:path w="19" h="109">
                    <a:moveTo>
                      <a:pt x="0" y="0"/>
                    </a:moveTo>
                    <a:cubicBezTo>
                      <a:pt x="6" y="0"/>
                      <a:pt x="12" y="0"/>
                      <a:pt x="19" y="0"/>
                    </a:cubicBezTo>
                    <a:cubicBezTo>
                      <a:pt x="19" y="36"/>
                      <a:pt x="19" y="72"/>
                      <a:pt x="19" y="109"/>
                    </a:cubicBezTo>
                    <a:cubicBezTo>
                      <a:pt x="13" y="109"/>
                      <a:pt x="7" y="109"/>
                      <a:pt x="0" y="109"/>
                    </a:cubicBezTo>
                    <a:cubicBezTo>
                      <a:pt x="0" y="73"/>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Freeform 77">
                <a:extLst>
                  <a:ext uri="{FF2B5EF4-FFF2-40B4-BE49-F238E27FC236}">
                    <a16:creationId xmlns:a16="http://schemas.microsoft.com/office/drawing/2014/main" id="{013DD133-EC0E-1442-8C04-D084E261636E}"/>
                  </a:ext>
                </a:extLst>
              </p:cNvPr>
              <p:cNvSpPr>
                <a:spLocks/>
              </p:cNvSpPr>
              <p:nvPr/>
            </p:nvSpPr>
            <p:spPr bwMode="auto">
              <a:xfrm>
                <a:off x="6211432" y="3028808"/>
                <a:ext cx="8789" cy="54201"/>
              </a:xfrm>
              <a:custGeom>
                <a:avLst/>
                <a:gdLst>
                  <a:gd name="T0" fmla="*/ 0 w 18"/>
                  <a:gd name="T1" fmla="*/ 0 h 111"/>
                  <a:gd name="T2" fmla="*/ 18 w 18"/>
                  <a:gd name="T3" fmla="*/ 0 h 111"/>
                  <a:gd name="T4" fmla="*/ 18 w 18"/>
                  <a:gd name="T5" fmla="*/ 109 h 111"/>
                  <a:gd name="T6" fmla="*/ 0 w 18"/>
                  <a:gd name="T7" fmla="*/ 111 h 111"/>
                  <a:gd name="T8" fmla="*/ 0 w 18"/>
                  <a:gd name="T9" fmla="*/ 0 h 111"/>
                </a:gdLst>
                <a:ahLst/>
                <a:cxnLst>
                  <a:cxn ang="0">
                    <a:pos x="T0" y="T1"/>
                  </a:cxn>
                  <a:cxn ang="0">
                    <a:pos x="T2" y="T3"/>
                  </a:cxn>
                  <a:cxn ang="0">
                    <a:pos x="T4" y="T5"/>
                  </a:cxn>
                  <a:cxn ang="0">
                    <a:pos x="T6" y="T7"/>
                  </a:cxn>
                  <a:cxn ang="0">
                    <a:pos x="T8" y="T9"/>
                  </a:cxn>
                </a:cxnLst>
                <a:rect l="0" t="0" r="r" b="b"/>
                <a:pathLst>
                  <a:path w="18" h="111">
                    <a:moveTo>
                      <a:pt x="0" y="0"/>
                    </a:moveTo>
                    <a:cubicBezTo>
                      <a:pt x="7" y="0"/>
                      <a:pt x="12" y="0"/>
                      <a:pt x="18" y="0"/>
                    </a:cubicBezTo>
                    <a:cubicBezTo>
                      <a:pt x="18" y="36"/>
                      <a:pt x="18" y="72"/>
                      <a:pt x="18" y="109"/>
                    </a:cubicBezTo>
                    <a:cubicBezTo>
                      <a:pt x="13" y="110"/>
                      <a:pt x="7" y="110"/>
                      <a:pt x="0" y="111"/>
                    </a:cubicBezTo>
                    <a:cubicBezTo>
                      <a:pt x="0" y="74"/>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Freeform 78">
                <a:extLst>
                  <a:ext uri="{FF2B5EF4-FFF2-40B4-BE49-F238E27FC236}">
                    <a16:creationId xmlns:a16="http://schemas.microsoft.com/office/drawing/2014/main" id="{08C0CD3C-4AC5-DA48-8184-19F46C18279D}"/>
                  </a:ext>
                </a:extLst>
              </p:cNvPr>
              <p:cNvSpPr>
                <a:spLocks/>
              </p:cNvSpPr>
              <p:nvPr/>
            </p:nvSpPr>
            <p:spPr bwMode="auto">
              <a:xfrm>
                <a:off x="6252449" y="3028808"/>
                <a:ext cx="8789" cy="54201"/>
              </a:xfrm>
              <a:custGeom>
                <a:avLst/>
                <a:gdLst>
                  <a:gd name="T0" fmla="*/ 18 w 18"/>
                  <a:gd name="T1" fmla="*/ 110 h 111"/>
                  <a:gd name="T2" fmla="*/ 0 w 18"/>
                  <a:gd name="T3" fmla="*/ 111 h 111"/>
                  <a:gd name="T4" fmla="*/ 0 w 18"/>
                  <a:gd name="T5" fmla="*/ 0 h 111"/>
                  <a:gd name="T6" fmla="*/ 18 w 18"/>
                  <a:gd name="T7" fmla="*/ 0 h 111"/>
                  <a:gd name="T8" fmla="*/ 18 w 18"/>
                  <a:gd name="T9" fmla="*/ 110 h 111"/>
                </a:gdLst>
                <a:ahLst/>
                <a:cxnLst>
                  <a:cxn ang="0">
                    <a:pos x="T0" y="T1"/>
                  </a:cxn>
                  <a:cxn ang="0">
                    <a:pos x="T2" y="T3"/>
                  </a:cxn>
                  <a:cxn ang="0">
                    <a:pos x="T4" y="T5"/>
                  </a:cxn>
                  <a:cxn ang="0">
                    <a:pos x="T6" y="T7"/>
                  </a:cxn>
                  <a:cxn ang="0">
                    <a:pos x="T8" y="T9"/>
                  </a:cxn>
                </a:cxnLst>
                <a:rect l="0" t="0" r="r" b="b"/>
                <a:pathLst>
                  <a:path w="18" h="111">
                    <a:moveTo>
                      <a:pt x="18" y="110"/>
                    </a:moveTo>
                    <a:cubicBezTo>
                      <a:pt x="12" y="110"/>
                      <a:pt x="7" y="110"/>
                      <a:pt x="0" y="111"/>
                    </a:cubicBezTo>
                    <a:cubicBezTo>
                      <a:pt x="0" y="74"/>
                      <a:pt x="0" y="38"/>
                      <a:pt x="0" y="0"/>
                    </a:cubicBezTo>
                    <a:cubicBezTo>
                      <a:pt x="6" y="0"/>
                      <a:pt x="11" y="0"/>
                      <a:pt x="18" y="0"/>
                    </a:cubicBezTo>
                    <a:cubicBezTo>
                      <a:pt x="18" y="36"/>
                      <a:pt x="18" y="72"/>
                      <a:pt x="18" y="1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Freeform 79">
                <a:extLst>
                  <a:ext uri="{FF2B5EF4-FFF2-40B4-BE49-F238E27FC236}">
                    <a16:creationId xmlns:a16="http://schemas.microsoft.com/office/drawing/2014/main" id="{168DE1D6-8B9C-2349-97D3-0AE094449643}"/>
                  </a:ext>
                </a:extLst>
              </p:cNvPr>
              <p:cNvSpPr>
                <a:spLocks/>
              </p:cNvSpPr>
              <p:nvPr/>
            </p:nvSpPr>
            <p:spPr bwMode="auto">
              <a:xfrm>
                <a:off x="6150493" y="3028515"/>
                <a:ext cx="8789" cy="53908"/>
              </a:xfrm>
              <a:custGeom>
                <a:avLst/>
                <a:gdLst>
                  <a:gd name="T0" fmla="*/ 18 w 18"/>
                  <a:gd name="T1" fmla="*/ 111 h 111"/>
                  <a:gd name="T2" fmla="*/ 0 w 18"/>
                  <a:gd name="T3" fmla="*/ 111 h 111"/>
                  <a:gd name="T4" fmla="*/ 0 w 18"/>
                  <a:gd name="T5" fmla="*/ 1 h 111"/>
                  <a:gd name="T6" fmla="*/ 18 w 18"/>
                  <a:gd name="T7" fmla="*/ 0 h 111"/>
                  <a:gd name="T8" fmla="*/ 18 w 18"/>
                  <a:gd name="T9" fmla="*/ 111 h 111"/>
                </a:gdLst>
                <a:ahLst/>
                <a:cxnLst>
                  <a:cxn ang="0">
                    <a:pos x="T0" y="T1"/>
                  </a:cxn>
                  <a:cxn ang="0">
                    <a:pos x="T2" y="T3"/>
                  </a:cxn>
                  <a:cxn ang="0">
                    <a:pos x="T4" y="T5"/>
                  </a:cxn>
                  <a:cxn ang="0">
                    <a:pos x="T6" y="T7"/>
                  </a:cxn>
                  <a:cxn ang="0">
                    <a:pos x="T8" y="T9"/>
                  </a:cxn>
                </a:cxnLst>
                <a:rect l="0" t="0" r="r" b="b"/>
                <a:pathLst>
                  <a:path w="18" h="111">
                    <a:moveTo>
                      <a:pt x="18" y="111"/>
                    </a:moveTo>
                    <a:cubicBezTo>
                      <a:pt x="12" y="111"/>
                      <a:pt x="7" y="111"/>
                      <a:pt x="0" y="111"/>
                    </a:cubicBezTo>
                    <a:cubicBezTo>
                      <a:pt x="0" y="74"/>
                      <a:pt x="0" y="39"/>
                      <a:pt x="0" y="1"/>
                    </a:cubicBezTo>
                    <a:cubicBezTo>
                      <a:pt x="6" y="1"/>
                      <a:pt x="11" y="0"/>
                      <a:pt x="18" y="0"/>
                    </a:cubicBezTo>
                    <a:cubicBezTo>
                      <a:pt x="18" y="37"/>
                      <a:pt x="18" y="73"/>
                      <a:pt x="18"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Freeform 80">
                <a:extLst>
                  <a:ext uri="{FF2B5EF4-FFF2-40B4-BE49-F238E27FC236}">
                    <a16:creationId xmlns:a16="http://schemas.microsoft.com/office/drawing/2014/main" id="{FA1C20B4-8901-D04C-8B23-98E1D8044137}"/>
                  </a:ext>
                </a:extLst>
              </p:cNvPr>
              <p:cNvSpPr>
                <a:spLocks/>
              </p:cNvSpPr>
              <p:nvPr/>
            </p:nvSpPr>
            <p:spPr bwMode="auto">
              <a:xfrm>
                <a:off x="6129985" y="3028808"/>
                <a:ext cx="8789" cy="53322"/>
              </a:xfrm>
              <a:custGeom>
                <a:avLst/>
                <a:gdLst>
                  <a:gd name="T0" fmla="*/ 0 w 18"/>
                  <a:gd name="T1" fmla="*/ 0 h 109"/>
                  <a:gd name="T2" fmla="*/ 18 w 18"/>
                  <a:gd name="T3" fmla="*/ 0 h 109"/>
                  <a:gd name="T4" fmla="*/ 18 w 18"/>
                  <a:gd name="T5" fmla="*/ 109 h 109"/>
                  <a:gd name="T6" fmla="*/ 0 w 18"/>
                  <a:gd name="T7" fmla="*/ 109 h 109"/>
                  <a:gd name="T8" fmla="*/ 0 w 18"/>
                  <a:gd name="T9" fmla="*/ 0 h 109"/>
                </a:gdLst>
                <a:ahLst/>
                <a:cxnLst>
                  <a:cxn ang="0">
                    <a:pos x="T0" y="T1"/>
                  </a:cxn>
                  <a:cxn ang="0">
                    <a:pos x="T2" y="T3"/>
                  </a:cxn>
                  <a:cxn ang="0">
                    <a:pos x="T4" y="T5"/>
                  </a:cxn>
                  <a:cxn ang="0">
                    <a:pos x="T6" y="T7"/>
                  </a:cxn>
                  <a:cxn ang="0">
                    <a:pos x="T8" y="T9"/>
                  </a:cxn>
                </a:cxnLst>
                <a:rect l="0" t="0" r="r" b="b"/>
                <a:pathLst>
                  <a:path w="18" h="109">
                    <a:moveTo>
                      <a:pt x="0" y="0"/>
                    </a:moveTo>
                    <a:cubicBezTo>
                      <a:pt x="6" y="0"/>
                      <a:pt x="11" y="0"/>
                      <a:pt x="18" y="0"/>
                    </a:cubicBezTo>
                    <a:cubicBezTo>
                      <a:pt x="18" y="36"/>
                      <a:pt x="18" y="72"/>
                      <a:pt x="18" y="109"/>
                    </a:cubicBezTo>
                    <a:cubicBezTo>
                      <a:pt x="12" y="109"/>
                      <a:pt x="6" y="109"/>
                      <a:pt x="0" y="109"/>
                    </a:cubicBezTo>
                    <a:cubicBezTo>
                      <a:pt x="0" y="73"/>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Freeform 81">
                <a:extLst>
                  <a:ext uri="{FF2B5EF4-FFF2-40B4-BE49-F238E27FC236}">
                    <a16:creationId xmlns:a16="http://schemas.microsoft.com/office/drawing/2014/main" id="{14F75D16-A4F0-1848-86C5-B8643E47FF8A}"/>
                  </a:ext>
                </a:extLst>
              </p:cNvPr>
              <p:cNvSpPr>
                <a:spLocks/>
              </p:cNvSpPr>
              <p:nvPr/>
            </p:nvSpPr>
            <p:spPr bwMode="auto">
              <a:xfrm>
                <a:off x="6110063" y="3028515"/>
                <a:ext cx="8789" cy="54493"/>
              </a:xfrm>
              <a:custGeom>
                <a:avLst/>
                <a:gdLst>
                  <a:gd name="T0" fmla="*/ 0 w 18"/>
                  <a:gd name="T1" fmla="*/ 112 h 112"/>
                  <a:gd name="T2" fmla="*/ 0 w 18"/>
                  <a:gd name="T3" fmla="*/ 1 h 112"/>
                  <a:gd name="T4" fmla="*/ 18 w 18"/>
                  <a:gd name="T5" fmla="*/ 0 h 112"/>
                  <a:gd name="T6" fmla="*/ 18 w 18"/>
                  <a:gd name="T7" fmla="*/ 110 h 112"/>
                  <a:gd name="T8" fmla="*/ 0 w 18"/>
                  <a:gd name="T9" fmla="*/ 112 h 112"/>
                </a:gdLst>
                <a:ahLst/>
                <a:cxnLst>
                  <a:cxn ang="0">
                    <a:pos x="T0" y="T1"/>
                  </a:cxn>
                  <a:cxn ang="0">
                    <a:pos x="T2" y="T3"/>
                  </a:cxn>
                  <a:cxn ang="0">
                    <a:pos x="T4" y="T5"/>
                  </a:cxn>
                  <a:cxn ang="0">
                    <a:pos x="T6" y="T7"/>
                  </a:cxn>
                  <a:cxn ang="0">
                    <a:pos x="T8" y="T9"/>
                  </a:cxn>
                </a:cxnLst>
                <a:rect l="0" t="0" r="r" b="b"/>
                <a:pathLst>
                  <a:path w="18" h="112">
                    <a:moveTo>
                      <a:pt x="0" y="112"/>
                    </a:moveTo>
                    <a:cubicBezTo>
                      <a:pt x="0" y="74"/>
                      <a:pt x="0" y="38"/>
                      <a:pt x="0" y="1"/>
                    </a:cubicBezTo>
                    <a:cubicBezTo>
                      <a:pt x="5" y="1"/>
                      <a:pt x="11" y="1"/>
                      <a:pt x="18" y="0"/>
                    </a:cubicBezTo>
                    <a:cubicBezTo>
                      <a:pt x="18" y="37"/>
                      <a:pt x="18" y="73"/>
                      <a:pt x="18" y="110"/>
                    </a:cubicBezTo>
                    <a:cubicBezTo>
                      <a:pt x="13" y="111"/>
                      <a:pt x="7" y="111"/>
                      <a:pt x="0" y="1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Freeform 82">
                <a:extLst>
                  <a:ext uri="{FF2B5EF4-FFF2-40B4-BE49-F238E27FC236}">
                    <a16:creationId xmlns:a16="http://schemas.microsoft.com/office/drawing/2014/main" id="{14F89647-A47F-0F43-91DF-18AB2E2A98CE}"/>
                  </a:ext>
                </a:extLst>
              </p:cNvPr>
              <p:cNvSpPr>
                <a:spLocks/>
              </p:cNvSpPr>
              <p:nvPr/>
            </p:nvSpPr>
            <p:spPr bwMode="auto">
              <a:xfrm>
                <a:off x="6069339" y="3028808"/>
                <a:ext cx="8496" cy="54201"/>
              </a:xfrm>
              <a:custGeom>
                <a:avLst/>
                <a:gdLst>
                  <a:gd name="T0" fmla="*/ 0 w 18"/>
                  <a:gd name="T1" fmla="*/ 0 h 111"/>
                  <a:gd name="T2" fmla="*/ 18 w 18"/>
                  <a:gd name="T3" fmla="*/ 0 h 111"/>
                  <a:gd name="T4" fmla="*/ 18 w 18"/>
                  <a:gd name="T5" fmla="*/ 109 h 111"/>
                  <a:gd name="T6" fmla="*/ 0 w 18"/>
                  <a:gd name="T7" fmla="*/ 111 h 111"/>
                  <a:gd name="T8" fmla="*/ 0 w 18"/>
                  <a:gd name="T9" fmla="*/ 0 h 111"/>
                </a:gdLst>
                <a:ahLst/>
                <a:cxnLst>
                  <a:cxn ang="0">
                    <a:pos x="T0" y="T1"/>
                  </a:cxn>
                  <a:cxn ang="0">
                    <a:pos x="T2" y="T3"/>
                  </a:cxn>
                  <a:cxn ang="0">
                    <a:pos x="T4" y="T5"/>
                  </a:cxn>
                  <a:cxn ang="0">
                    <a:pos x="T6" y="T7"/>
                  </a:cxn>
                  <a:cxn ang="0">
                    <a:pos x="T8" y="T9"/>
                  </a:cxn>
                </a:cxnLst>
                <a:rect l="0" t="0" r="r" b="b"/>
                <a:pathLst>
                  <a:path w="18" h="111">
                    <a:moveTo>
                      <a:pt x="0" y="0"/>
                    </a:moveTo>
                    <a:cubicBezTo>
                      <a:pt x="6" y="0"/>
                      <a:pt x="12" y="0"/>
                      <a:pt x="18" y="0"/>
                    </a:cubicBezTo>
                    <a:cubicBezTo>
                      <a:pt x="18" y="37"/>
                      <a:pt x="18" y="72"/>
                      <a:pt x="18" y="109"/>
                    </a:cubicBezTo>
                    <a:cubicBezTo>
                      <a:pt x="13" y="110"/>
                      <a:pt x="7" y="110"/>
                      <a:pt x="0" y="111"/>
                    </a:cubicBezTo>
                    <a:cubicBezTo>
                      <a:pt x="0" y="73"/>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Freeform 83">
                <a:extLst>
                  <a:ext uri="{FF2B5EF4-FFF2-40B4-BE49-F238E27FC236}">
                    <a16:creationId xmlns:a16="http://schemas.microsoft.com/office/drawing/2014/main" id="{0EA25A6B-CAD0-8540-A89C-8C4B9C428192}"/>
                  </a:ext>
                </a:extLst>
              </p:cNvPr>
              <p:cNvSpPr>
                <a:spLocks/>
              </p:cNvSpPr>
              <p:nvPr/>
            </p:nvSpPr>
            <p:spPr bwMode="auto">
              <a:xfrm>
                <a:off x="6028323" y="3028808"/>
                <a:ext cx="8789" cy="53615"/>
              </a:xfrm>
              <a:custGeom>
                <a:avLst/>
                <a:gdLst>
                  <a:gd name="T0" fmla="*/ 0 w 18"/>
                  <a:gd name="T1" fmla="*/ 0 h 110"/>
                  <a:gd name="T2" fmla="*/ 18 w 18"/>
                  <a:gd name="T3" fmla="*/ 0 h 110"/>
                  <a:gd name="T4" fmla="*/ 18 w 18"/>
                  <a:gd name="T5" fmla="*/ 110 h 110"/>
                  <a:gd name="T6" fmla="*/ 0 w 18"/>
                  <a:gd name="T7" fmla="*/ 110 h 110"/>
                  <a:gd name="T8" fmla="*/ 0 w 18"/>
                  <a:gd name="T9" fmla="*/ 0 h 110"/>
                </a:gdLst>
                <a:ahLst/>
                <a:cxnLst>
                  <a:cxn ang="0">
                    <a:pos x="T0" y="T1"/>
                  </a:cxn>
                  <a:cxn ang="0">
                    <a:pos x="T2" y="T3"/>
                  </a:cxn>
                  <a:cxn ang="0">
                    <a:pos x="T4" y="T5"/>
                  </a:cxn>
                  <a:cxn ang="0">
                    <a:pos x="T6" y="T7"/>
                  </a:cxn>
                  <a:cxn ang="0">
                    <a:pos x="T8" y="T9"/>
                  </a:cxn>
                </a:cxnLst>
                <a:rect l="0" t="0" r="r" b="b"/>
                <a:pathLst>
                  <a:path w="18" h="110">
                    <a:moveTo>
                      <a:pt x="0" y="0"/>
                    </a:moveTo>
                    <a:cubicBezTo>
                      <a:pt x="7" y="0"/>
                      <a:pt x="12" y="0"/>
                      <a:pt x="18" y="0"/>
                    </a:cubicBezTo>
                    <a:cubicBezTo>
                      <a:pt x="18" y="37"/>
                      <a:pt x="18" y="73"/>
                      <a:pt x="18" y="110"/>
                    </a:cubicBezTo>
                    <a:cubicBezTo>
                      <a:pt x="12" y="110"/>
                      <a:pt x="6" y="110"/>
                      <a:pt x="0" y="110"/>
                    </a:cubicBezTo>
                    <a:cubicBezTo>
                      <a:pt x="0" y="73"/>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Freeform 84">
                <a:extLst>
                  <a:ext uri="{FF2B5EF4-FFF2-40B4-BE49-F238E27FC236}">
                    <a16:creationId xmlns:a16="http://schemas.microsoft.com/office/drawing/2014/main" id="{FD188390-F021-5D43-9BE0-D646964D0A02}"/>
                  </a:ext>
                </a:extLst>
              </p:cNvPr>
              <p:cNvSpPr>
                <a:spLocks/>
              </p:cNvSpPr>
              <p:nvPr/>
            </p:nvSpPr>
            <p:spPr bwMode="auto">
              <a:xfrm>
                <a:off x="6008400" y="3027344"/>
                <a:ext cx="9668" cy="56544"/>
              </a:xfrm>
              <a:custGeom>
                <a:avLst/>
                <a:gdLst>
                  <a:gd name="T0" fmla="*/ 0 w 20"/>
                  <a:gd name="T1" fmla="*/ 3 h 116"/>
                  <a:gd name="T2" fmla="*/ 20 w 20"/>
                  <a:gd name="T3" fmla="*/ 17 h 116"/>
                  <a:gd name="T4" fmla="*/ 20 w 20"/>
                  <a:gd name="T5" fmla="*/ 99 h 116"/>
                  <a:gd name="T6" fmla="*/ 0 w 20"/>
                  <a:gd name="T7" fmla="*/ 113 h 116"/>
                  <a:gd name="T8" fmla="*/ 0 w 20"/>
                  <a:gd name="T9" fmla="*/ 3 h 116"/>
                </a:gdLst>
                <a:ahLst/>
                <a:cxnLst>
                  <a:cxn ang="0">
                    <a:pos x="T0" y="T1"/>
                  </a:cxn>
                  <a:cxn ang="0">
                    <a:pos x="T2" y="T3"/>
                  </a:cxn>
                  <a:cxn ang="0">
                    <a:pos x="T4" y="T5"/>
                  </a:cxn>
                  <a:cxn ang="0">
                    <a:pos x="T6" y="T7"/>
                  </a:cxn>
                  <a:cxn ang="0">
                    <a:pos x="T8" y="T9"/>
                  </a:cxn>
                </a:cxnLst>
                <a:rect l="0" t="0" r="r" b="b"/>
                <a:pathLst>
                  <a:path w="20" h="116">
                    <a:moveTo>
                      <a:pt x="0" y="3"/>
                    </a:moveTo>
                    <a:cubicBezTo>
                      <a:pt x="14" y="0"/>
                      <a:pt x="20" y="2"/>
                      <a:pt x="20" y="17"/>
                    </a:cubicBezTo>
                    <a:cubicBezTo>
                      <a:pt x="19" y="44"/>
                      <a:pt x="19" y="71"/>
                      <a:pt x="20" y="99"/>
                    </a:cubicBezTo>
                    <a:cubicBezTo>
                      <a:pt x="20" y="113"/>
                      <a:pt x="14" y="116"/>
                      <a:pt x="0" y="113"/>
                    </a:cubicBezTo>
                    <a:cubicBezTo>
                      <a:pt x="0" y="77"/>
                      <a:pt x="0" y="41"/>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Freeform 85">
                <a:extLst>
                  <a:ext uri="{FF2B5EF4-FFF2-40B4-BE49-F238E27FC236}">
                    <a16:creationId xmlns:a16="http://schemas.microsoft.com/office/drawing/2014/main" id="{BD60AFB3-594D-8646-A3AD-9E6735878CF3}"/>
                  </a:ext>
                </a:extLst>
              </p:cNvPr>
              <p:cNvSpPr>
                <a:spLocks/>
              </p:cNvSpPr>
              <p:nvPr/>
            </p:nvSpPr>
            <p:spPr bwMode="auto">
              <a:xfrm>
                <a:off x="5987892" y="3028808"/>
                <a:ext cx="8789" cy="53615"/>
              </a:xfrm>
              <a:custGeom>
                <a:avLst/>
                <a:gdLst>
                  <a:gd name="T0" fmla="*/ 18 w 18"/>
                  <a:gd name="T1" fmla="*/ 110 h 110"/>
                  <a:gd name="T2" fmla="*/ 0 w 18"/>
                  <a:gd name="T3" fmla="*/ 110 h 110"/>
                  <a:gd name="T4" fmla="*/ 0 w 18"/>
                  <a:gd name="T5" fmla="*/ 0 h 110"/>
                  <a:gd name="T6" fmla="*/ 18 w 18"/>
                  <a:gd name="T7" fmla="*/ 0 h 110"/>
                  <a:gd name="T8" fmla="*/ 18 w 18"/>
                  <a:gd name="T9" fmla="*/ 110 h 110"/>
                </a:gdLst>
                <a:ahLst/>
                <a:cxnLst>
                  <a:cxn ang="0">
                    <a:pos x="T0" y="T1"/>
                  </a:cxn>
                  <a:cxn ang="0">
                    <a:pos x="T2" y="T3"/>
                  </a:cxn>
                  <a:cxn ang="0">
                    <a:pos x="T4" y="T5"/>
                  </a:cxn>
                  <a:cxn ang="0">
                    <a:pos x="T6" y="T7"/>
                  </a:cxn>
                  <a:cxn ang="0">
                    <a:pos x="T8" y="T9"/>
                  </a:cxn>
                </a:cxnLst>
                <a:rect l="0" t="0" r="r" b="b"/>
                <a:pathLst>
                  <a:path w="18" h="110">
                    <a:moveTo>
                      <a:pt x="18" y="110"/>
                    </a:moveTo>
                    <a:cubicBezTo>
                      <a:pt x="11" y="110"/>
                      <a:pt x="6" y="110"/>
                      <a:pt x="0" y="110"/>
                    </a:cubicBezTo>
                    <a:cubicBezTo>
                      <a:pt x="0" y="73"/>
                      <a:pt x="0" y="37"/>
                      <a:pt x="0" y="0"/>
                    </a:cubicBezTo>
                    <a:cubicBezTo>
                      <a:pt x="6" y="0"/>
                      <a:pt x="12" y="0"/>
                      <a:pt x="18" y="0"/>
                    </a:cubicBezTo>
                    <a:cubicBezTo>
                      <a:pt x="18" y="37"/>
                      <a:pt x="18" y="72"/>
                      <a:pt x="18" y="1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Freeform 86">
                <a:extLst>
                  <a:ext uri="{FF2B5EF4-FFF2-40B4-BE49-F238E27FC236}">
                    <a16:creationId xmlns:a16="http://schemas.microsoft.com/office/drawing/2014/main" id="{E9BFC9F6-6561-FC42-A2E3-076054D59663}"/>
                  </a:ext>
                </a:extLst>
              </p:cNvPr>
              <p:cNvSpPr>
                <a:spLocks/>
              </p:cNvSpPr>
              <p:nvPr/>
            </p:nvSpPr>
            <p:spPr bwMode="auto">
              <a:xfrm>
                <a:off x="5967970" y="3028515"/>
                <a:ext cx="8789" cy="53908"/>
              </a:xfrm>
              <a:custGeom>
                <a:avLst/>
                <a:gdLst>
                  <a:gd name="T0" fmla="*/ 18 w 18"/>
                  <a:gd name="T1" fmla="*/ 111 h 111"/>
                  <a:gd name="T2" fmla="*/ 0 w 18"/>
                  <a:gd name="T3" fmla="*/ 111 h 111"/>
                  <a:gd name="T4" fmla="*/ 0 w 18"/>
                  <a:gd name="T5" fmla="*/ 1 h 111"/>
                  <a:gd name="T6" fmla="*/ 18 w 18"/>
                  <a:gd name="T7" fmla="*/ 0 h 111"/>
                  <a:gd name="T8" fmla="*/ 18 w 18"/>
                  <a:gd name="T9" fmla="*/ 111 h 111"/>
                </a:gdLst>
                <a:ahLst/>
                <a:cxnLst>
                  <a:cxn ang="0">
                    <a:pos x="T0" y="T1"/>
                  </a:cxn>
                  <a:cxn ang="0">
                    <a:pos x="T2" y="T3"/>
                  </a:cxn>
                  <a:cxn ang="0">
                    <a:pos x="T4" y="T5"/>
                  </a:cxn>
                  <a:cxn ang="0">
                    <a:pos x="T6" y="T7"/>
                  </a:cxn>
                  <a:cxn ang="0">
                    <a:pos x="T8" y="T9"/>
                  </a:cxn>
                </a:cxnLst>
                <a:rect l="0" t="0" r="r" b="b"/>
                <a:pathLst>
                  <a:path w="18" h="111">
                    <a:moveTo>
                      <a:pt x="18" y="111"/>
                    </a:moveTo>
                    <a:cubicBezTo>
                      <a:pt x="12" y="111"/>
                      <a:pt x="6" y="111"/>
                      <a:pt x="0" y="111"/>
                    </a:cubicBezTo>
                    <a:cubicBezTo>
                      <a:pt x="0" y="74"/>
                      <a:pt x="0" y="39"/>
                      <a:pt x="0" y="1"/>
                    </a:cubicBezTo>
                    <a:cubicBezTo>
                      <a:pt x="5" y="1"/>
                      <a:pt x="11" y="0"/>
                      <a:pt x="18" y="0"/>
                    </a:cubicBezTo>
                    <a:cubicBezTo>
                      <a:pt x="18" y="37"/>
                      <a:pt x="18" y="72"/>
                      <a:pt x="18"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Freeform 87">
                <a:extLst>
                  <a:ext uri="{FF2B5EF4-FFF2-40B4-BE49-F238E27FC236}">
                    <a16:creationId xmlns:a16="http://schemas.microsoft.com/office/drawing/2014/main" id="{82840A7D-6CCC-3A4B-B8D3-CEB4983EED33}"/>
                  </a:ext>
                </a:extLst>
              </p:cNvPr>
              <p:cNvSpPr>
                <a:spLocks/>
              </p:cNvSpPr>
              <p:nvPr/>
            </p:nvSpPr>
            <p:spPr bwMode="auto">
              <a:xfrm>
                <a:off x="5926953" y="3028808"/>
                <a:ext cx="8789" cy="53322"/>
              </a:xfrm>
              <a:custGeom>
                <a:avLst/>
                <a:gdLst>
                  <a:gd name="T0" fmla="*/ 0 w 18"/>
                  <a:gd name="T1" fmla="*/ 0 h 109"/>
                  <a:gd name="T2" fmla="*/ 18 w 18"/>
                  <a:gd name="T3" fmla="*/ 0 h 109"/>
                  <a:gd name="T4" fmla="*/ 18 w 18"/>
                  <a:gd name="T5" fmla="*/ 109 h 109"/>
                  <a:gd name="T6" fmla="*/ 0 w 18"/>
                  <a:gd name="T7" fmla="*/ 109 h 109"/>
                  <a:gd name="T8" fmla="*/ 0 w 18"/>
                  <a:gd name="T9" fmla="*/ 0 h 109"/>
                </a:gdLst>
                <a:ahLst/>
                <a:cxnLst>
                  <a:cxn ang="0">
                    <a:pos x="T0" y="T1"/>
                  </a:cxn>
                  <a:cxn ang="0">
                    <a:pos x="T2" y="T3"/>
                  </a:cxn>
                  <a:cxn ang="0">
                    <a:pos x="T4" y="T5"/>
                  </a:cxn>
                  <a:cxn ang="0">
                    <a:pos x="T6" y="T7"/>
                  </a:cxn>
                  <a:cxn ang="0">
                    <a:pos x="T8" y="T9"/>
                  </a:cxn>
                </a:cxnLst>
                <a:rect l="0" t="0" r="r" b="b"/>
                <a:pathLst>
                  <a:path w="18" h="109">
                    <a:moveTo>
                      <a:pt x="0" y="0"/>
                    </a:moveTo>
                    <a:cubicBezTo>
                      <a:pt x="6" y="0"/>
                      <a:pt x="11" y="0"/>
                      <a:pt x="18" y="0"/>
                    </a:cubicBezTo>
                    <a:cubicBezTo>
                      <a:pt x="18" y="36"/>
                      <a:pt x="18" y="72"/>
                      <a:pt x="18" y="109"/>
                    </a:cubicBezTo>
                    <a:cubicBezTo>
                      <a:pt x="12" y="109"/>
                      <a:pt x="6" y="109"/>
                      <a:pt x="0" y="109"/>
                    </a:cubicBezTo>
                    <a:cubicBezTo>
                      <a:pt x="0" y="74"/>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 name="Freeform 88">
                <a:extLst>
                  <a:ext uri="{FF2B5EF4-FFF2-40B4-BE49-F238E27FC236}">
                    <a16:creationId xmlns:a16="http://schemas.microsoft.com/office/drawing/2014/main" id="{FF873B11-E113-124E-B95A-72DCDED06B83}"/>
                  </a:ext>
                </a:extLst>
              </p:cNvPr>
              <p:cNvSpPr>
                <a:spLocks/>
              </p:cNvSpPr>
              <p:nvPr/>
            </p:nvSpPr>
            <p:spPr bwMode="auto">
              <a:xfrm>
                <a:off x="6170416" y="3028808"/>
                <a:ext cx="8789" cy="53615"/>
              </a:xfrm>
              <a:custGeom>
                <a:avLst/>
                <a:gdLst>
                  <a:gd name="T0" fmla="*/ 0 w 18"/>
                  <a:gd name="T1" fmla="*/ 0 h 110"/>
                  <a:gd name="T2" fmla="*/ 18 w 18"/>
                  <a:gd name="T3" fmla="*/ 0 h 110"/>
                  <a:gd name="T4" fmla="*/ 18 w 18"/>
                  <a:gd name="T5" fmla="*/ 110 h 110"/>
                  <a:gd name="T6" fmla="*/ 0 w 18"/>
                  <a:gd name="T7" fmla="*/ 110 h 110"/>
                  <a:gd name="T8" fmla="*/ 0 w 18"/>
                  <a:gd name="T9" fmla="*/ 0 h 110"/>
                </a:gdLst>
                <a:ahLst/>
                <a:cxnLst>
                  <a:cxn ang="0">
                    <a:pos x="T0" y="T1"/>
                  </a:cxn>
                  <a:cxn ang="0">
                    <a:pos x="T2" y="T3"/>
                  </a:cxn>
                  <a:cxn ang="0">
                    <a:pos x="T4" y="T5"/>
                  </a:cxn>
                  <a:cxn ang="0">
                    <a:pos x="T6" y="T7"/>
                  </a:cxn>
                  <a:cxn ang="0">
                    <a:pos x="T8" y="T9"/>
                  </a:cxn>
                </a:cxnLst>
                <a:rect l="0" t="0" r="r" b="b"/>
                <a:pathLst>
                  <a:path w="18" h="110">
                    <a:moveTo>
                      <a:pt x="0" y="0"/>
                    </a:moveTo>
                    <a:cubicBezTo>
                      <a:pt x="7" y="0"/>
                      <a:pt x="12" y="0"/>
                      <a:pt x="18" y="0"/>
                    </a:cubicBezTo>
                    <a:cubicBezTo>
                      <a:pt x="18" y="36"/>
                      <a:pt x="18" y="72"/>
                      <a:pt x="18" y="110"/>
                    </a:cubicBezTo>
                    <a:cubicBezTo>
                      <a:pt x="13" y="110"/>
                      <a:pt x="7" y="110"/>
                      <a:pt x="0" y="110"/>
                    </a:cubicBezTo>
                    <a:cubicBezTo>
                      <a:pt x="0" y="73"/>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Freeform 89">
                <a:extLst>
                  <a:ext uri="{FF2B5EF4-FFF2-40B4-BE49-F238E27FC236}">
                    <a16:creationId xmlns:a16="http://schemas.microsoft.com/office/drawing/2014/main" id="{01942100-1ABF-9B40-ACD0-36C2117216C2}"/>
                  </a:ext>
                </a:extLst>
              </p:cNvPr>
              <p:cNvSpPr>
                <a:spLocks/>
              </p:cNvSpPr>
              <p:nvPr/>
            </p:nvSpPr>
            <p:spPr bwMode="auto">
              <a:xfrm>
                <a:off x="6271785" y="3028515"/>
                <a:ext cx="9375" cy="53908"/>
              </a:xfrm>
              <a:custGeom>
                <a:avLst/>
                <a:gdLst>
                  <a:gd name="T0" fmla="*/ 19 w 19"/>
                  <a:gd name="T1" fmla="*/ 111 h 111"/>
                  <a:gd name="T2" fmla="*/ 0 w 19"/>
                  <a:gd name="T3" fmla="*/ 111 h 111"/>
                  <a:gd name="T4" fmla="*/ 0 w 19"/>
                  <a:gd name="T5" fmla="*/ 1 h 111"/>
                  <a:gd name="T6" fmla="*/ 19 w 19"/>
                  <a:gd name="T7" fmla="*/ 0 h 111"/>
                  <a:gd name="T8" fmla="*/ 19 w 19"/>
                  <a:gd name="T9" fmla="*/ 111 h 111"/>
                </a:gdLst>
                <a:ahLst/>
                <a:cxnLst>
                  <a:cxn ang="0">
                    <a:pos x="T0" y="T1"/>
                  </a:cxn>
                  <a:cxn ang="0">
                    <a:pos x="T2" y="T3"/>
                  </a:cxn>
                  <a:cxn ang="0">
                    <a:pos x="T4" y="T5"/>
                  </a:cxn>
                  <a:cxn ang="0">
                    <a:pos x="T6" y="T7"/>
                  </a:cxn>
                  <a:cxn ang="0">
                    <a:pos x="T8" y="T9"/>
                  </a:cxn>
                </a:cxnLst>
                <a:rect l="0" t="0" r="r" b="b"/>
                <a:pathLst>
                  <a:path w="19" h="111">
                    <a:moveTo>
                      <a:pt x="19" y="111"/>
                    </a:moveTo>
                    <a:cubicBezTo>
                      <a:pt x="12" y="111"/>
                      <a:pt x="7" y="111"/>
                      <a:pt x="0" y="111"/>
                    </a:cubicBezTo>
                    <a:cubicBezTo>
                      <a:pt x="0" y="74"/>
                      <a:pt x="0" y="38"/>
                      <a:pt x="0" y="1"/>
                    </a:cubicBezTo>
                    <a:cubicBezTo>
                      <a:pt x="7" y="1"/>
                      <a:pt x="12" y="1"/>
                      <a:pt x="19" y="0"/>
                    </a:cubicBezTo>
                    <a:cubicBezTo>
                      <a:pt x="19" y="38"/>
                      <a:pt x="19" y="74"/>
                      <a:pt x="19"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spTree>
    <p:extLst>
      <p:ext uri="{BB962C8B-B14F-4D97-AF65-F5344CB8AC3E}">
        <p14:creationId xmlns:p14="http://schemas.microsoft.com/office/powerpoint/2010/main" val="2359244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矩形 37">
            <a:extLst>
              <a:ext uri="{FF2B5EF4-FFF2-40B4-BE49-F238E27FC236}">
                <a16:creationId xmlns:a16="http://schemas.microsoft.com/office/drawing/2014/main" id="{F493E34E-9E78-C94D-9C1E-0AD16EB1D936}"/>
              </a:ext>
            </a:extLst>
          </p:cNvPr>
          <p:cNvSpPr/>
          <p:nvPr/>
        </p:nvSpPr>
        <p:spPr>
          <a:xfrm>
            <a:off x="0" y="-27940"/>
            <a:ext cx="1814830" cy="6885940"/>
          </a:xfrm>
          <a:prstGeom prst="rect">
            <a:avLst/>
          </a:prstGeom>
          <a:solidFill>
            <a:srgbClr val="1B51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7" name="矩形 36">
            <a:extLst>
              <a:ext uri="{FF2B5EF4-FFF2-40B4-BE49-F238E27FC236}">
                <a16:creationId xmlns:a16="http://schemas.microsoft.com/office/drawing/2014/main" id="{8E7EE05C-5A00-284A-A584-AD34FBDDC4CA}"/>
              </a:ext>
            </a:extLst>
          </p:cNvPr>
          <p:cNvSpPr/>
          <p:nvPr/>
        </p:nvSpPr>
        <p:spPr>
          <a:xfrm>
            <a:off x="2846943" y="571152"/>
            <a:ext cx="115099" cy="228898"/>
          </a:xfrm>
          <a:prstGeom prst="rect">
            <a:avLst/>
          </a:prstGeom>
        </p:spPr>
        <p:txBody>
          <a:bodyPr wrap="none">
            <a:spAutoFit/>
          </a:bodyPr>
          <a:lstStyle/>
          <a:p>
            <a:endParaRPr lang="zh-CN" altLang="en-US" sz="1200" dirty="0">
              <a:solidFill>
                <a:schemeClr val="bg1">
                  <a:lumMod val="65000"/>
                </a:schemeClr>
              </a:solidFill>
              <a:latin typeface="思源黑体 CN Medium" panose="020B0600000000000000" charset="-122"/>
              <a:ea typeface="思源黑体 CN Medium" panose="020B0600000000000000" charset="-122"/>
            </a:endParaRPr>
          </a:p>
        </p:txBody>
      </p:sp>
      <p:sp>
        <p:nvSpPr>
          <p:cNvPr id="40" name="矩形 39">
            <a:extLst>
              <a:ext uri="{FF2B5EF4-FFF2-40B4-BE49-F238E27FC236}">
                <a16:creationId xmlns:a16="http://schemas.microsoft.com/office/drawing/2014/main" id="{9AE99A2A-82A6-7A43-A1D0-0AD405055D95}"/>
              </a:ext>
            </a:extLst>
          </p:cNvPr>
          <p:cNvSpPr/>
          <p:nvPr/>
        </p:nvSpPr>
        <p:spPr>
          <a:xfrm>
            <a:off x="-4271" y="1988669"/>
            <a:ext cx="1814830" cy="894229"/>
          </a:xfrm>
          <a:prstGeom prst="rect">
            <a:avLst/>
          </a:prstGeom>
          <a:solidFill>
            <a:srgbClr val="1B5187"/>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1"/>
                </a:solidFill>
              </a:rPr>
              <a:t>研究背景与意义</a:t>
            </a:r>
          </a:p>
        </p:txBody>
      </p:sp>
      <p:sp>
        <p:nvSpPr>
          <p:cNvPr id="47" name="矩形 46">
            <a:extLst>
              <a:ext uri="{FF2B5EF4-FFF2-40B4-BE49-F238E27FC236}">
                <a16:creationId xmlns:a16="http://schemas.microsoft.com/office/drawing/2014/main" id="{61390A2D-6723-4847-A3B1-E9BFCF1998FE}"/>
              </a:ext>
            </a:extLst>
          </p:cNvPr>
          <p:cNvSpPr/>
          <p:nvPr/>
        </p:nvSpPr>
        <p:spPr>
          <a:xfrm>
            <a:off x="0" y="2891241"/>
            <a:ext cx="1814830" cy="894229"/>
          </a:xfrm>
          <a:prstGeom prst="rect">
            <a:avLst/>
          </a:prstGeom>
          <a:solidFill>
            <a:srgbClr val="1B5187"/>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1"/>
                </a:solidFill>
              </a:rPr>
              <a:t>研究内容与过程</a:t>
            </a:r>
          </a:p>
        </p:txBody>
      </p:sp>
      <p:sp>
        <p:nvSpPr>
          <p:cNvPr id="48" name="矩形 47">
            <a:extLst>
              <a:ext uri="{FF2B5EF4-FFF2-40B4-BE49-F238E27FC236}">
                <a16:creationId xmlns:a16="http://schemas.microsoft.com/office/drawing/2014/main" id="{7436FCE2-52DB-2D45-A2FA-B39685AB6953}"/>
              </a:ext>
            </a:extLst>
          </p:cNvPr>
          <p:cNvSpPr/>
          <p:nvPr/>
        </p:nvSpPr>
        <p:spPr>
          <a:xfrm>
            <a:off x="0" y="3793813"/>
            <a:ext cx="1814830" cy="894229"/>
          </a:xfrm>
          <a:prstGeom prst="rect">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1B5187"/>
                </a:solidFill>
              </a:rPr>
              <a:t>总结与未来展望</a:t>
            </a:r>
          </a:p>
        </p:txBody>
      </p:sp>
      <p:sp>
        <p:nvSpPr>
          <p:cNvPr id="49" name="矩形 48">
            <a:extLst>
              <a:ext uri="{FF2B5EF4-FFF2-40B4-BE49-F238E27FC236}">
                <a16:creationId xmlns:a16="http://schemas.microsoft.com/office/drawing/2014/main" id="{9D3719F4-A0EF-FB46-870D-025192FB2EA2}"/>
              </a:ext>
            </a:extLst>
          </p:cNvPr>
          <p:cNvSpPr/>
          <p:nvPr/>
        </p:nvSpPr>
        <p:spPr>
          <a:xfrm>
            <a:off x="0" y="4696385"/>
            <a:ext cx="1814830" cy="894229"/>
          </a:xfrm>
          <a:prstGeom prst="rect">
            <a:avLst/>
          </a:prstGeom>
          <a:solidFill>
            <a:srgbClr val="1B5187"/>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1"/>
                </a:solidFill>
              </a:rPr>
              <a:t>重要参考文献</a:t>
            </a:r>
          </a:p>
        </p:txBody>
      </p:sp>
      <p:grpSp>
        <p:nvGrpSpPr>
          <p:cNvPr id="53" name="组合 52">
            <a:extLst>
              <a:ext uri="{FF2B5EF4-FFF2-40B4-BE49-F238E27FC236}">
                <a16:creationId xmlns:a16="http://schemas.microsoft.com/office/drawing/2014/main" id="{3280788C-66F0-B140-9839-DC8E14E95AFB}"/>
              </a:ext>
            </a:extLst>
          </p:cNvPr>
          <p:cNvGrpSpPr/>
          <p:nvPr/>
        </p:nvGrpSpPr>
        <p:grpSpPr>
          <a:xfrm>
            <a:off x="1944126" y="280409"/>
            <a:ext cx="6095459" cy="736600"/>
            <a:chOff x="550" y="967"/>
            <a:chExt cx="10154" cy="1160"/>
          </a:xfrm>
        </p:grpSpPr>
        <p:grpSp>
          <p:nvGrpSpPr>
            <p:cNvPr id="54" name="组合 53">
              <a:extLst>
                <a:ext uri="{FF2B5EF4-FFF2-40B4-BE49-F238E27FC236}">
                  <a16:creationId xmlns:a16="http://schemas.microsoft.com/office/drawing/2014/main" id="{B3F4C418-733F-344E-A433-8CE6296285F2}"/>
                </a:ext>
              </a:extLst>
            </p:cNvPr>
            <p:cNvGrpSpPr/>
            <p:nvPr/>
          </p:nvGrpSpPr>
          <p:grpSpPr>
            <a:xfrm>
              <a:off x="550" y="967"/>
              <a:ext cx="10154" cy="1160"/>
              <a:chOff x="6796" y="3122"/>
              <a:chExt cx="10154" cy="1160"/>
            </a:xfrm>
          </p:grpSpPr>
          <p:grpSp>
            <p:nvGrpSpPr>
              <p:cNvPr id="56" name="组合 55">
                <a:extLst>
                  <a:ext uri="{FF2B5EF4-FFF2-40B4-BE49-F238E27FC236}">
                    <a16:creationId xmlns:a16="http://schemas.microsoft.com/office/drawing/2014/main" id="{086A84DE-6070-F646-BF84-63284571840F}"/>
                  </a:ext>
                </a:extLst>
              </p:cNvPr>
              <p:cNvGrpSpPr/>
              <p:nvPr/>
            </p:nvGrpSpPr>
            <p:grpSpPr>
              <a:xfrm>
                <a:off x="6796" y="3122"/>
                <a:ext cx="10154" cy="1160"/>
                <a:chOff x="6796" y="3122"/>
                <a:chExt cx="10154" cy="1160"/>
              </a:xfrm>
            </p:grpSpPr>
            <p:grpSp>
              <p:nvGrpSpPr>
                <p:cNvPr id="58" name="组合 57">
                  <a:extLst>
                    <a:ext uri="{FF2B5EF4-FFF2-40B4-BE49-F238E27FC236}">
                      <a16:creationId xmlns:a16="http://schemas.microsoft.com/office/drawing/2014/main" id="{B4B8D9A4-13F9-D14A-B497-09F66890D7E9}"/>
                    </a:ext>
                  </a:extLst>
                </p:cNvPr>
                <p:cNvGrpSpPr/>
                <p:nvPr/>
              </p:nvGrpSpPr>
              <p:grpSpPr>
                <a:xfrm>
                  <a:off x="7653" y="3235"/>
                  <a:ext cx="9297" cy="1047"/>
                  <a:chOff x="9499" y="1839"/>
                  <a:chExt cx="9297" cy="1047"/>
                </a:xfrm>
              </p:grpSpPr>
              <p:sp>
                <p:nvSpPr>
                  <p:cNvPr id="60" name="文本框 59">
                    <a:extLst>
                      <a:ext uri="{FF2B5EF4-FFF2-40B4-BE49-F238E27FC236}">
                        <a16:creationId xmlns:a16="http://schemas.microsoft.com/office/drawing/2014/main" id="{371AC7F2-5AE2-9C4B-A57F-E893C08E01FF}"/>
                      </a:ext>
                    </a:extLst>
                  </p:cNvPr>
                  <p:cNvSpPr txBox="1"/>
                  <p:nvPr/>
                </p:nvSpPr>
                <p:spPr>
                  <a:xfrm>
                    <a:off x="9499" y="1839"/>
                    <a:ext cx="9297" cy="727"/>
                  </a:xfrm>
                  <a:prstGeom prst="rect">
                    <a:avLst/>
                  </a:prstGeom>
                  <a:noFill/>
                </p:spPr>
                <p:txBody>
                  <a:bodyPr wrap="square" rtlCol="0">
                    <a:spAutoFit/>
                  </a:bodyPr>
                  <a:lstStyle/>
                  <a:p>
                    <a:r>
                      <a:rPr lang="zh-CN" altLang="en-US" sz="2400" dirty="0">
                        <a:solidFill>
                          <a:srgbClr val="000000"/>
                        </a:solidFill>
                        <a:latin typeface="思源黑体 CN Medium" panose="020B0600000000000000" charset="-122"/>
                        <a:ea typeface="思源黑体 CN Medium" panose="020B0600000000000000" charset="-122"/>
                      </a:rPr>
                      <a:t>研究总结</a:t>
                    </a:r>
                  </a:p>
                </p:txBody>
              </p:sp>
              <p:sp>
                <p:nvSpPr>
                  <p:cNvPr id="61" name="矩形 60">
                    <a:extLst>
                      <a:ext uri="{FF2B5EF4-FFF2-40B4-BE49-F238E27FC236}">
                        <a16:creationId xmlns:a16="http://schemas.microsoft.com/office/drawing/2014/main" id="{D0A47408-5EBC-B64C-AA84-9959B96220FC}"/>
                      </a:ext>
                    </a:extLst>
                  </p:cNvPr>
                  <p:cNvSpPr/>
                  <p:nvPr/>
                </p:nvSpPr>
                <p:spPr>
                  <a:xfrm>
                    <a:off x="10150" y="2450"/>
                    <a:ext cx="291" cy="436"/>
                  </a:xfrm>
                  <a:prstGeom prst="rect">
                    <a:avLst/>
                  </a:prstGeom>
                </p:spPr>
                <p:txBody>
                  <a:bodyPr wrap="none">
                    <a:spAutoFit/>
                  </a:bodyPr>
                  <a:lstStyle/>
                  <a:p>
                    <a:endParaRPr lang="zh-CN" altLang="en-US" sz="1200" dirty="0">
                      <a:solidFill>
                        <a:schemeClr val="bg1">
                          <a:lumMod val="65000"/>
                        </a:schemeClr>
                      </a:solidFill>
                      <a:latin typeface="思源黑体 CN Medium" panose="020B0600000000000000" charset="-122"/>
                      <a:ea typeface="思源黑体 CN Medium" panose="020B0600000000000000" charset="-122"/>
                    </a:endParaRPr>
                  </a:p>
                </p:txBody>
              </p:sp>
            </p:grpSp>
            <p:sp>
              <p:nvSpPr>
                <p:cNvPr id="59" name="PA-圆角矩形 5">
                  <a:extLst>
                    <a:ext uri="{FF2B5EF4-FFF2-40B4-BE49-F238E27FC236}">
                      <a16:creationId xmlns:a16="http://schemas.microsoft.com/office/drawing/2014/main" id="{3AFD8720-8ECE-6048-93EA-46D4B45EAE45}"/>
                    </a:ext>
                  </a:extLst>
                </p:cNvPr>
                <p:cNvSpPr/>
                <p:nvPr>
                  <p:custDataLst>
                    <p:tags r:id="rId1"/>
                  </p:custDataLst>
                </p:nvPr>
              </p:nvSpPr>
              <p:spPr>
                <a:xfrm>
                  <a:off x="6796" y="3122"/>
                  <a:ext cx="857" cy="1129"/>
                </a:xfrm>
                <a:prstGeom prst="roundRect">
                  <a:avLst>
                    <a:gd name="adj" fmla="val 0"/>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rgbClr val="000000"/>
                    </a:solidFill>
                    <a:latin typeface="思源黑体 CN Medium" panose="020B0600000000000000" charset="-122"/>
                    <a:ea typeface="思源黑体 CN Medium" panose="020B0600000000000000" charset="-122"/>
                  </a:endParaRPr>
                </a:p>
              </p:txBody>
            </p:sp>
          </p:grpSp>
          <p:sp>
            <p:nvSpPr>
              <p:cNvPr id="57" name="矩形 56">
                <a:extLst>
                  <a:ext uri="{FF2B5EF4-FFF2-40B4-BE49-F238E27FC236}">
                    <a16:creationId xmlns:a16="http://schemas.microsoft.com/office/drawing/2014/main" id="{18A2AF7B-1841-AA47-B072-82E536AADC66}"/>
                  </a:ext>
                </a:extLst>
              </p:cNvPr>
              <p:cNvSpPr/>
              <p:nvPr/>
            </p:nvSpPr>
            <p:spPr>
              <a:xfrm>
                <a:off x="6980" y="3252"/>
                <a:ext cx="911" cy="727"/>
              </a:xfrm>
              <a:prstGeom prst="rect">
                <a:avLst/>
              </a:prstGeom>
            </p:spPr>
            <p:txBody>
              <a:bodyPr wrap="none">
                <a:spAutoFit/>
              </a:bodyPr>
              <a:lstStyle/>
              <a:p>
                <a:r>
                  <a:rPr lang="en-US" altLang="zh-CN" sz="2400" dirty="0">
                    <a:latin typeface="+mj-ea"/>
                    <a:ea typeface="+mj-ea"/>
                  </a:rPr>
                  <a:t>01</a:t>
                </a:r>
                <a:endParaRPr lang="en-US" sz="2400" dirty="0">
                  <a:latin typeface="+mj-ea"/>
                  <a:ea typeface="+mj-ea"/>
                </a:endParaRPr>
              </a:p>
            </p:txBody>
          </p:sp>
        </p:grpSp>
        <p:sp>
          <p:nvSpPr>
            <p:cNvPr id="55" name="矩形 54">
              <a:extLst>
                <a:ext uri="{FF2B5EF4-FFF2-40B4-BE49-F238E27FC236}">
                  <a16:creationId xmlns:a16="http://schemas.microsoft.com/office/drawing/2014/main" id="{CC1C0737-B689-A947-8B2D-15F3B8BED734}"/>
                </a:ext>
              </a:extLst>
            </p:cNvPr>
            <p:cNvSpPr/>
            <p:nvPr/>
          </p:nvSpPr>
          <p:spPr>
            <a:xfrm>
              <a:off x="612" y="1111"/>
              <a:ext cx="122" cy="594"/>
            </a:xfrm>
            <a:prstGeom prst="rect">
              <a:avLst/>
            </a:prstGeom>
            <a:solidFill>
              <a:srgbClr val="000000"/>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cxnSp>
        <p:nvCxnSpPr>
          <p:cNvPr id="14" name="直线连接符 13">
            <a:extLst>
              <a:ext uri="{FF2B5EF4-FFF2-40B4-BE49-F238E27FC236}">
                <a16:creationId xmlns:a16="http://schemas.microsoft.com/office/drawing/2014/main" id="{39916F18-BA74-D744-86F7-D2F64694FD46}"/>
              </a:ext>
            </a:extLst>
          </p:cNvPr>
          <p:cNvCxnSpPr>
            <a:cxnSpLocks/>
          </p:cNvCxnSpPr>
          <p:nvPr/>
        </p:nvCxnSpPr>
        <p:spPr>
          <a:xfrm>
            <a:off x="2601455" y="787861"/>
            <a:ext cx="121052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文本框 25">
            <a:extLst>
              <a:ext uri="{FF2B5EF4-FFF2-40B4-BE49-F238E27FC236}">
                <a16:creationId xmlns:a16="http://schemas.microsoft.com/office/drawing/2014/main" id="{2DFD287F-298A-A346-A6D0-2E18F5AF87F0}"/>
              </a:ext>
            </a:extLst>
          </p:cNvPr>
          <p:cNvSpPr txBox="1"/>
          <p:nvPr/>
        </p:nvSpPr>
        <p:spPr>
          <a:xfrm>
            <a:off x="2601455" y="1547512"/>
            <a:ext cx="8886738" cy="4459041"/>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zh-CN" altLang="en-US" sz="2400" dirty="0">
                <a:latin typeface="+mn-ea"/>
                <a:cs typeface="Times New Roman" panose="02020603050405020304" pitchFamily="18" charset="0"/>
              </a:rPr>
              <a:t> </a:t>
            </a:r>
            <a:r>
              <a:rPr lang="en-US" altLang="zh-CN" sz="2400" dirty="0">
                <a:latin typeface="+mn-ea"/>
                <a:cs typeface="Times New Roman" panose="02020603050405020304" pitchFamily="18" charset="0"/>
              </a:rPr>
              <a:t>1</a:t>
            </a:r>
            <a:r>
              <a:rPr lang="zh-CN" altLang="en-US" sz="2400" dirty="0">
                <a:latin typeface="+mn-ea"/>
                <a:cs typeface="Times New Roman" panose="02020603050405020304" pitchFamily="18" charset="0"/>
              </a:rPr>
              <a:t>）</a:t>
            </a:r>
            <a:r>
              <a:rPr lang="zh-CN" altLang="zh-CN" sz="2400" dirty="0">
                <a:effectLst/>
                <a:latin typeface="+mn-ea"/>
                <a:cs typeface="Times New Roman" panose="02020603050405020304" pitchFamily="18" charset="0"/>
              </a:rPr>
              <a:t>本文对现有方案进行深入研究，设计出了多用户场景下高效支持</a:t>
            </a:r>
            <a:r>
              <a:rPr lang="en-US" altLang="zh-CN" sz="2400" dirty="0">
                <a:effectLst/>
                <a:latin typeface="+mn-ea"/>
              </a:rPr>
              <a:t>Join</a:t>
            </a:r>
            <a:r>
              <a:rPr lang="zh-CN" altLang="zh-CN" sz="2400" dirty="0">
                <a:effectLst/>
                <a:latin typeface="+mn-ea"/>
                <a:cs typeface="Times New Roman" panose="02020603050405020304" pitchFamily="18" charset="0"/>
              </a:rPr>
              <a:t>查询的对称可搜索加密方案</a:t>
            </a:r>
            <a:r>
              <a:rPr lang="en-US" altLang="zh-CN" sz="2400" dirty="0">
                <a:effectLst/>
                <a:latin typeface="+mn-ea"/>
              </a:rPr>
              <a:t>MC-JXT</a:t>
            </a:r>
            <a:r>
              <a:rPr lang="zh-CN" altLang="zh-CN" sz="2400" dirty="0">
                <a:effectLst/>
                <a:latin typeface="+mn-ea"/>
                <a:cs typeface="Times New Roman" panose="02020603050405020304" pitchFamily="18" charset="0"/>
              </a:rPr>
              <a:t>，进一步提高了对称可搜索加密在数据共享场景下的价值</a:t>
            </a:r>
            <a:endParaRPr lang="en-US" altLang="zh-CN" sz="2400" dirty="0">
              <a:latin typeface="+mn-ea"/>
              <a:cs typeface="Times New Roman" panose="02020603050405020304" pitchFamily="18" charset="0"/>
            </a:endParaRPr>
          </a:p>
          <a:p>
            <a:pPr marL="342900" indent="-342900" algn="just">
              <a:lnSpc>
                <a:spcPct val="150000"/>
              </a:lnSpc>
              <a:buFont typeface="Arial" panose="020B0604020202020204" pitchFamily="34" charset="0"/>
              <a:buChar char="•"/>
            </a:pPr>
            <a:r>
              <a:rPr lang="zh-CN" altLang="en-US" sz="2400" kern="100" dirty="0">
                <a:effectLst/>
                <a:latin typeface="+mn-ea"/>
                <a:cs typeface="Times New Roman" panose="02020603050405020304" pitchFamily="18" charset="0"/>
              </a:rPr>
              <a:t> </a:t>
            </a:r>
            <a:r>
              <a:rPr lang="en-US" altLang="zh-CN" sz="2400" kern="100" dirty="0">
                <a:effectLst/>
                <a:latin typeface="+mn-ea"/>
                <a:cs typeface="Times New Roman" panose="02020603050405020304" pitchFamily="18" charset="0"/>
              </a:rPr>
              <a:t>2</a:t>
            </a:r>
            <a:r>
              <a:rPr lang="zh-CN" altLang="en-US" sz="2400" kern="100" dirty="0">
                <a:effectLst/>
                <a:latin typeface="+mn-ea"/>
                <a:cs typeface="Times New Roman" panose="02020603050405020304" pitchFamily="18" charset="0"/>
              </a:rPr>
              <a:t>）</a:t>
            </a:r>
            <a:r>
              <a:rPr lang="en-US" altLang="zh-CN" sz="2400" kern="100" dirty="0">
                <a:effectLst/>
                <a:latin typeface="+mn-ea"/>
                <a:cs typeface="Times New Roman" panose="02020603050405020304" pitchFamily="18" charset="0"/>
              </a:rPr>
              <a:t>MC-JXT</a:t>
            </a:r>
            <a:r>
              <a:rPr lang="zh-CN" altLang="en-US" sz="2400" kern="100" dirty="0">
                <a:effectLst/>
                <a:latin typeface="+mn-ea"/>
                <a:cs typeface="Times New Roman" panose="02020603050405020304" pitchFamily="18" charset="0"/>
              </a:rPr>
              <a:t>在诚实且好奇的服务端以及恶意检索者的情况下满足基于模拟的安全性</a:t>
            </a:r>
            <a:endParaRPr lang="en-US" altLang="zh-CN" sz="2400" kern="100" dirty="0">
              <a:effectLst/>
              <a:latin typeface="+mn-ea"/>
              <a:cs typeface="Times New Roman" panose="02020603050405020304" pitchFamily="18" charset="0"/>
            </a:endParaRPr>
          </a:p>
          <a:p>
            <a:pPr marL="342900" indent="-342900" algn="just">
              <a:lnSpc>
                <a:spcPct val="150000"/>
              </a:lnSpc>
              <a:buFont typeface="Arial" panose="020B0604020202020204" pitchFamily="34" charset="0"/>
              <a:buChar char="•"/>
            </a:pPr>
            <a:r>
              <a:rPr lang="zh-CN" altLang="en-US" sz="2400" kern="100" dirty="0">
                <a:effectLst/>
                <a:latin typeface="+mn-ea"/>
                <a:cs typeface="Times New Roman" panose="02020603050405020304" pitchFamily="18" charset="0"/>
              </a:rPr>
              <a:t> </a:t>
            </a:r>
            <a:r>
              <a:rPr lang="en-US" altLang="zh-CN" sz="2400" kern="100" dirty="0">
                <a:latin typeface="+mn-ea"/>
                <a:cs typeface="Times New Roman" panose="02020603050405020304" pitchFamily="18" charset="0"/>
              </a:rPr>
              <a:t>3</a:t>
            </a:r>
            <a:r>
              <a:rPr lang="zh-CN" altLang="en-US" sz="2400" kern="100" dirty="0">
                <a:latin typeface="+mn-ea"/>
                <a:cs typeface="Times New Roman" panose="02020603050405020304" pitchFamily="18" charset="0"/>
              </a:rPr>
              <a:t>）</a:t>
            </a:r>
            <a:r>
              <a:rPr lang="zh-CN" altLang="en-US" sz="2400" kern="100" dirty="0">
                <a:effectLst/>
                <a:latin typeface="+mn-ea"/>
                <a:cs typeface="Times New Roman" panose="02020603050405020304" pitchFamily="18" charset="0"/>
              </a:rPr>
              <a:t>本文理论分析与实验性能测试结果相契合，显示</a:t>
            </a:r>
            <a:r>
              <a:rPr lang="en-US" altLang="zh-CN" sz="2400" kern="100" dirty="0">
                <a:effectLst/>
                <a:latin typeface="+mn-ea"/>
                <a:cs typeface="Times New Roman" panose="02020603050405020304" pitchFamily="18" charset="0"/>
              </a:rPr>
              <a:t>MC-JXT</a:t>
            </a:r>
            <a:r>
              <a:rPr lang="zh-CN" altLang="en-US" sz="2400" kern="100" dirty="0">
                <a:effectLst/>
                <a:latin typeface="+mn-ea"/>
                <a:cs typeface="Times New Roman" panose="02020603050405020304" pitchFamily="18" charset="0"/>
              </a:rPr>
              <a:t>协议在大规模数据场景下有着优秀的存储性能、计算性能、通信性能优势</a:t>
            </a:r>
            <a:endParaRPr lang="en-US" altLang="zh-CN" sz="2400" kern="100" dirty="0">
              <a:effectLst/>
              <a:latin typeface="+mn-ea"/>
              <a:cs typeface="Times New Roman" panose="02020603050405020304" pitchFamily="18" charset="0"/>
            </a:endParaRPr>
          </a:p>
        </p:txBody>
      </p:sp>
      <p:grpSp>
        <p:nvGrpSpPr>
          <p:cNvPr id="22" name="组合 21">
            <a:extLst>
              <a:ext uri="{FF2B5EF4-FFF2-40B4-BE49-F238E27FC236}">
                <a16:creationId xmlns:a16="http://schemas.microsoft.com/office/drawing/2014/main" id="{C7D57A83-E627-F74E-8291-CDA0C77858D6}"/>
              </a:ext>
            </a:extLst>
          </p:cNvPr>
          <p:cNvGrpSpPr/>
          <p:nvPr/>
        </p:nvGrpSpPr>
        <p:grpSpPr>
          <a:xfrm>
            <a:off x="210415" y="280409"/>
            <a:ext cx="1385458" cy="1385458"/>
            <a:chOff x="5372911" y="2138708"/>
            <a:chExt cx="1446178" cy="1446178"/>
          </a:xfrm>
        </p:grpSpPr>
        <p:sp>
          <p:nvSpPr>
            <p:cNvPr id="23" name="椭圆 22">
              <a:extLst>
                <a:ext uri="{FF2B5EF4-FFF2-40B4-BE49-F238E27FC236}">
                  <a16:creationId xmlns:a16="http://schemas.microsoft.com/office/drawing/2014/main" id="{CA74A685-B1B5-DF44-87F8-C7F26D1EE39A}"/>
                </a:ext>
              </a:extLst>
            </p:cNvPr>
            <p:cNvSpPr/>
            <p:nvPr/>
          </p:nvSpPr>
          <p:spPr>
            <a:xfrm>
              <a:off x="5372911" y="2138708"/>
              <a:ext cx="1446178" cy="144617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Freeform 49">
              <a:extLst>
                <a:ext uri="{FF2B5EF4-FFF2-40B4-BE49-F238E27FC236}">
                  <a16:creationId xmlns:a16="http://schemas.microsoft.com/office/drawing/2014/main" id="{6C3A8EB1-ECCF-AE41-ACB3-A5FB29037B86}"/>
                </a:ext>
              </a:extLst>
            </p:cNvPr>
            <p:cNvSpPr>
              <a:spLocks noEditPoints="1"/>
            </p:cNvSpPr>
            <p:nvPr/>
          </p:nvSpPr>
          <p:spPr bwMode="auto">
            <a:xfrm>
              <a:off x="5462587" y="2202309"/>
              <a:ext cx="1266826" cy="1318976"/>
            </a:xfrm>
            <a:custGeom>
              <a:avLst/>
              <a:gdLst>
                <a:gd name="T0" fmla="*/ 2600 w 2600"/>
                <a:gd name="T1" fmla="*/ 1441 h 2707"/>
                <a:gd name="T2" fmla="*/ 2593 w 2600"/>
                <a:gd name="T3" fmla="*/ 1460 h 2707"/>
                <a:gd name="T4" fmla="*/ 2264 w 2600"/>
                <a:gd name="T5" fmla="*/ 2235 h 2707"/>
                <a:gd name="T6" fmla="*/ 1548 w 2600"/>
                <a:gd name="T7" fmla="*/ 2643 h 2707"/>
                <a:gd name="T8" fmla="*/ 620 w 2600"/>
                <a:gd name="T9" fmla="*/ 2475 h 2707"/>
                <a:gd name="T10" fmla="*/ 47 w 2600"/>
                <a:gd name="T11" fmla="*/ 1714 h 2707"/>
                <a:gd name="T12" fmla="*/ 4 w 2600"/>
                <a:gd name="T13" fmla="*/ 1458 h 2707"/>
                <a:gd name="T14" fmla="*/ 0 w 2600"/>
                <a:gd name="T15" fmla="*/ 1437 h 2707"/>
                <a:gd name="T16" fmla="*/ 0 w 2600"/>
                <a:gd name="T17" fmla="*/ 1301 h 2707"/>
                <a:gd name="T18" fmla="*/ 4 w 2600"/>
                <a:gd name="T19" fmla="*/ 1284 h 2707"/>
                <a:gd name="T20" fmla="*/ 17 w 2600"/>
                <a:gd name="T21" fmla="*/ 1161 h 2707"/>
                <a:gd name="T22" fmla="*/ 291 w 2600"/>
                <a:gd name="T23" fmla="*/ 555 h 2707"/>
                <a:gd name="T24" fmla="*/ 1573 w 2600"/>
                <a:gd name="T25" fmla="*/ 104 h 2707"/>
                <a:gd name="T26" fmla="*/ 2593 w 2600"/>
                <a:gd name="T27" fmla="*/ 1280 h 2707"/>
                <a:gd name="T28" fmla="*/ 2600 w 2600"/>
                <a:gd name="T29" fmla="*/ 1297 h 2707"/>
                <a:gd name="T30" fmla="*/ 2600 w 2600"/>
                <a:gd name="T31" fmla="*/ 1441 h 2707"/>
                <a:gd name="T32" fmla="*/ 2290 w 2600"/>
                <a:gd name="T33" fmla="*/ 1337 h 2707"/>
                <a:gd name="T34" fmla="*/ 1345 w 2600"/>
                <a:gd name="T35" fmla="*/ 390 h 2707"/>
                <a:gd name="T36" fmla="*/ 693 w 2600"/>
                <a:gd name="T37" fmla="*/ 597 h 2707"/>
                <a:gd name="T38" fmla="*/ 307 w 2600"/>
                <a:gd name="T39" fmla="*/ 1329 h 2707"/>
                <a:gd name="T40" fmla="*/ 145 w 2600"/>
                <a:gd name="T41" fmla="*/ 1198 h 2707"/>
                <a:gd name="T42" fmla="*/ 152 w 2600"/>
                <a:gd name="T43" fmla="*/ 1277 h 2707"/>
                <a:gd name="T44" fmla="*/ 287 w 2600"/>
                <a:gd name="T45" fmla="*/ 1500 h 2707"/>
                <a:gd name="T46" fmla="*/ 323 w 2600"/>
                <a:gd name="T47" fmla="*/ 1561 h 2707"/>
                <a:gd name="T48" fmla="*/ 324 w 2600"/>
                <a:gd name="T49" fmla="*/ 1575 h 2707"/>
                <a:gd name="T50" fmla="*/ 324 w 2600"/>
                <a:gd name="T51" fmla="*/ 1825 h 2707"/>
                <a:gd name="T52" fmla="*/ 324 w 2600"/>
                <a:gd name="T53" fmla="*/ 1844 h 2707"/>
                <a:gd name="T54" fmla="*/ 269 w 2600"/>
                <a:gd name="T55" fmla="*/ 1879 h 2707"/>
                <a:gd name="T56" fmla="*/ 240 w 2600"/>
                <a:gd name="T57" fmla="*/ 1927 h 2707"/>
                <a:gd name="T58" fmla="*/ 189 w 2600"/>
                <a:gd name="T59" fmla="*/ 1955 h 2707"/>
                <a:gd name="T60" fmla="*/ 245 w 2600"/>
                <a:gd name="T61" fmla="*/ 2047 h 2707"/>
                <a:gd name="T62" fmla="*/ 272 w 2600"/>
                <a:gd name="T63" fmla="*/ 2062 h 2707"/>
                <a:gd name="T64" fmla="*/ 560 w 2600"/>
                <a:gd name="T65" fmla="*/ 2061 h 2707"/>
                <a:gd name="T66" fmla="*/ 592 w 2600"/>
                <a:gd name="T67" fmla="*/ 2074 h 2707"/>
                <a:gd name="T68" fmla="*/ 674 w 2600"/>
                <a:gd name="T69" fmla="*/ 2149 h 2707"/>
                <a:gd name="T70" fmla="*/ 1450 w 2600"/>
                <a:gd name="T71" fmla="*/ 2359 h 2707"/>
                <a:gd name="T72" fmla="*/ 2004 w 2600"/>
                <a:gd name="T73" fmla="*/ 2075 h 2707"/>
                <a:gd name="T74" fmla="*/ 2038 w 2600"/>
                <a:gd name="T75" fmla="*/ 2061 h 2707"/>
                <a:gd name="T76" fmla="*/ 2350 w 2600"/>
                <a:gd name="T77" fmla="*/ 2062 h 2707"/>
                <a:gd name="T78" fmla="*/ 2375 w 2600"/>
                <a:gd name="T79" fmla="*/ 2048 h 2707"/>
                <a:gd name="T80" fmla="*/ 2406 w 2600"/>
                <a:gd name="T81" fmla="*/ 1992 h 2707"/>
                <a:gd name="T82" fmla="*/ 2405 w 2600"/>
                <a:gd name="T83" fmla="*/ 1965 h 2707"/>
                <a:gd name="T84" fmla="*/ 2350 w 2600"/>
                <a:gd name="T85" fmla="*/ 1889 h 2707"/>
                <a:gd name="T86" fmla="*/ 2275 w 2600"/>
                <a:gd name="T87" fmla="*/ 1849 h 2707"/>
                <a:gd name="T88" fmla="*/ 2268 w 2600"/>
                <a:gd name="T89" fmla="*/ 1847 h 2707"/>
                <a:gd name="T90" fmla="*/ 2268 w 2600"/>
                <a:gd name="T91" fmla="*/ 1646 h 2707"/>
                <a:gd name="T92" fmla="*/ 2278 w 2600"/>
                <a:gd name="T93" fmla="*/ 1533 h 2707"/>
                <a:gd name="T94" fmla="*/ 2313 w 2600"/>
                <a:gd name="T95" fmla="*/ 1481 h 2707"/>
                <a:gd name="T96" fmla="*/ 2450 w 2600"/>
                <a:gd name="T97" fmla="*/ 1214 h 2707"/>
                <a:gd name="T98" fmla="*/ 2290 w 2600"/>
                <a:gd name="T99" fmla="*/ 1337 h 27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600" h="2707">
                  <a:moveTo>
                    <a:pt x="2600" y="1441"/>
                  </a:moveTo>
                  <a:cubicBezTo>
                    <a:pt x="2598" y="1447"/>
                    <a:pt x="2593" y="1454"/>
                    <a:pt x="2593" y="1460"/>
                  </a:cubicBezTo>
                  <a:cubicBezTo>
                    <a:pt x="2571" y="1756"/>
                    <a:pt x="2461" y="2015"/>
                    <a:pt x="2264" y="2235"/>
                  </a:cubicBezTo>
                  <a:cubicBezTo>
                    <a:pt x="2071" y="2451"/>
                    <a:pt x="1832" y="2588"/>
                    <a:pt x="1548" y="2643"/>
                  </a:cubicBezTo>
                  <a:cubicBezTo>
                    <a:pt x="1218" y="2707"/>
                    <a:pt x="906" y="2652"/>
                    <a:pt x="620" y="2475"/>
                  </a:cubicBezTo>
                  <a:cubicBezTo>
                    <a:pt x="331" y="2297"/>
                    <a:pt x="140" y="2041"/>
                    <a:pt x="47" y="1714"/>
                  </a:cubicBezTo>
                  <a:cubicBezTo>
                    <a:pt x="23" y="1630"/>
                    <a:pt x="8" y="1545"/>
                    <a:pt x="4" y="1458"/>
                  </a:cubicBezTo>
                  <a:cubicBezTo>
                    <a:pt x="3" y="1451"/>
                    <a:pt x="1" y="1444"/>
                    <a:pt x="0" y="1437"/>
                  </a:cubicBezTo>
                  <a:cubicBezTo>
                    <a:pt x="0" y="1392"/>
                    <a:pt x="0" y="1346"/>
                    <a:pt x="0" y="1301"/>
                  </a:cubicBezTo>
                  <a:cubicBezTo>
                    <a:pt x="1" y="1295"/>
                    <a:pt x="3" y="1290"/>
                    <a:pt x="4" y="1284"/>
                  </a:cubicBezTo>
                  <a:cubicBezTo>
                    <a:pt x="8" y="1243"/>
                    <a:pt x="10" y="1201"/>
                    <a:pt x="17" y="1161"/>
                  </a:cubicBezTo>
                  <a:cubicBezTo>
                    <a:pt x="55" y="935"/>
                    <a:pt x="142" y="729"/>
                    <a:pt x="291" y="555"/>
                  </a:cubicBezTo>
                  <a:cubicBezTo>
                    <a:pt x="630" y="158"/>
                    <a:pt x="1061" y="0"/>
                    <a:pt x="1573" y="104"/>
                  </a:cubicBezTo>
                  <a:cubicBezTo>
                    <a:pt x="2147" y="221"/>
                    <a:pt x="2557" y="718"/>
                    <a:pt x="2593" y="1280"/>
                  </a:cubicBezTo>
                  <a:cubicBezTo>
                    <a:pt x="2593" y="1286"/>
                    <a:pt x="2598" y="1292"/>
                    <a:pt x="2600" y="1297"/>
                  </a:cubicBezTo>
                  <a:cubicBezTo>
                    <a:pt x="2600" y="1345"/>
                    <a:pt x="2600" y="1393"/>
                    <a:pt x="2600" y="1441"/>
                  </a:cubicBezTo>
                  <a:close/>
                  <a:moveTo>
                    <a:pt x="2290" y="1337"/>
                  </a:moveTo>
                  <a:cubicBezTo>
                    <a:pt x="2269" y="831"/>
                    <a:pt x="1859" y="414"/>
                    <a:pt x="1345" y="390"/>
                  </a:cubicBezTo>
                  <a:cubicBezTo>
                    <a:pt x="1103" y="379"/>
                    <a:pt x="883" y="447"/>
                    <a:pt x="693" y="597"/>
                  </a:cubicBezTo>
                  <a:cubicBezTo>
                    <a:pt x="456" y="782"/>
                    <a:pt x="330" y="1028"/>
                    <a:pt x="307" y="1329"/>
                  </a:cubicBezTo>
                  <a:cubicBezTo>
                    <a:pt x="241" y="1301"/>
                    <a:pt x="195" y="1252"/>
                    <a:pt x="145" y="1198"/>
                  </a:cubicBezTo>
                  <a:cubicBezTo>
                    <a:pt x="148" y="1228"/>
                    <a:pt x="149" y="1253"/>
                    <a:pt x="152" y="1277"/>
                  </a:cubicBezTo>
                  <a:cubicBezTo>
                    <a:pt x="165" y="1370"/>
                    <a:pt x="206" y="1448"/>
                    <a:pt x="287" y="1500"/>
                  </a:cubicBezTo>
                  <a:cubicBezTo>
                    <a:pt x="311" y="1516"/>
                    <a:pt x="322" y="1534"/>
                    <a:pt x="323" y="1561"/>
                  </a:cubicBezTo>
                  <a:cubicBezTo>
                    <a:pt x="323" y="1565"/>
                    <a:pt x="324" y="1570"/>
                    <a:pt x="324" y="1575"/>
                  </a:cubicBezTo>
                  <a:cubicBezTo>
                    <a:pt x="324" y="1658"/>
                    <a:pt x="324" y="1741"/>
                    <a:pt x="324" y="1825"/>
                  </a:cubicBezTo>
                  <a:cubicBezTo>
                    <a:pt x="324" y="1831"/>
                    <a:pt x="324" y="1838"/>
                    <a:pt x="324" y="1844"/>
                  </a:cubicBezTo>
                  <a:cubicBezTo>
                    <a:pt x="287" y="1851"/>
                    <a:pt x="287" y="1851"/>
                    <a:pt x="269" y="1879"/>
                  </a:cubicBezTo>
                  <a:cubicBezTo>
                    <a:pt x="259" y="1895"/>
                    <a:pt x="250" y="1911"/>
                    <a:pt x="240" y="1927"/>
                  </a:cubicBezTo>
                  <a:cubicBezTo>
                    <a:pt x="229" y="1944"/>
                    <a:pt x="222" y="1967"/>
                    <a:pt x="189" y="1955"/>
                  </a:cubicBezTo>
                  <a:cubicBezTo>
                    <a:pt x="210" y="1989"/>
                    <a:pt x="228" y="2018"/>
                    <a:pt x="245" y="2047"/>
                  </a:cubicBezTo>
                  <a:cubicBezTo>
                    <a:pt x="252" y="2058"/>
                    <a:pt x="259" y="2062"/>
                    <a:pt x="272" y="2062"/>
                  </a:cubicBezTo>
                  <a:cubicBezTo>
                    <a:pt x="368" y="2061"/>
                    <a:pt x="464" y="2062"/>
                    <a:pt x="560" y="2061"/>
                  </a:cubicBezTo>
                  <a:cubicBezTo>
                    <a:pt x="573" y="2061"/>
                    <a:pt x="582" y="2065"/>
                    <a:pt x="592" y="2074"/>
                  </a:cubicBezTo>
                  <a:cubicBezTo>
                    <a:pt x="618" y="2100"/>
                    <a:pt x="645" y="2126"/>
                    <a:pt x="674" y="2149"/>
                  </a:cubicBezTo>
                  <a:cubicBezTo>
                    <a:pt x="903" y="2331"/>
                    <a:pt x="1162" y="2402"/>
                    <a:pt x="1450" y="2359"/>
                  </a:cubicBezTo>
                  <a:cubicBezTo>
                    <a:pt x="1666" y="2328"/>
                    <a:pt x="1850" y="2230"/>
                    <a:pt x="2004" y="2075"/>
                  </a:cubicBezTo>
                  <a:cubicBezTo>
                    <a:pt x="2014" y="2065"/>
                    <a:pt x="2024" y="2061"/>
                    <a:pt x="2038" y="2061"/>
                  </a:cubicBezTo>
                  <a:cubicBezTo>
                    <a:pt x="2142" y="2062"/>
                    <a:pt x="2246" y="2061"/>
                    <a:pt x="2350" y="2062"/>
                  </a:cubicBezTo>
                  <a:cubicBezTo>
                    <a:pt x="2362" y="2062"/>
                    <a:pt x="2370" y="2059"/>
                    <a:pt x="2375" y="2048"/>
                  </a:cubicBezTo>
                  <a:cubicBezTo>
                    <a:pt x="2384" y="2028"/>
                    <a:pt x="2395" y="2010"/>
                    <a:pt x="2406" y="1992"/>
                  </a:cubicBezTo>
                  <a:cubicBezTo>
                    <a:pt x="2412" y="1982"/>
                    <a:pt x="2412" y="1975"/>
                    <a:pt x="2405" y="1965"/>
                  </a:cubicBezTo>
                  <a:cubicBezTo>
                    <a:pt x="2386" y="1940"/>
                    <a:pt x="2366" y="1916"/>
                    <a:pt x="2350" y="1889"/>
                  </a:cubicBezTo>
                  <a:cubicBezTo>
                    <a:pt x="2332" y="1860"/>
                    <a:pt x="2312" y="1841"/>
                    <a:pt x="2275" y="1849"/>
                  </a:cubicBezTo>
                  <a:cubicBezTo>
                    <a:pt x="2274" y="1849"/>
                    <a:pt x="2272" y="1848"/>
                    <a:pt x="2268" y="1847"/>
                  </a:cubicBezTo>
                  <a:cubicBezTo>
                    <a:pt x="2268" y="1780"/>
                    <a:pt x="2267" y="1713"/>
                    <a:pt x="2268" y="1646"/>
                  </a:cubicBezTo>
                  <a:cubicBezTo>
                    <a:pt x="2269" y="1608"/>
                    <a:pt x="2276" y="1571"/>
                    <a:pt x="2278" y="1533"/>
                  </a:cubicBezTo>
                  <a:cubicBezTo>
                    <a:pt x="2279" y="1507"/>
                    <a:pt x="2292" y="1493"/>
                    <a:pt x="2313" y="1481"/>
                  </a:cubicBezTo>
                  <a:cubicBezTo>
                    <a:pt x="2414" y="1423"/>
                    <a:pt x="2430" y="1320"/>
                    <a:pt x="2450" y="1214"/>
                  </a:cubicBezTo>
                  <a:cubicBezTo>
                    <a:pt x="2398" y="1261"/>
                    <a:pt x="2353" y="1309"/>
                    <a:pt x="2290" y="1337"/>
                  </a:cubicBezTo>
                  <a:close/>
                </a:path>
              </a:pathLst>
            </a:custGeom>
            <a:solidFill>
              <a:schemeClr val="tx2">
                <a:lumMod val="7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25" name="组合 24">
              <a:extLst>
                <a:ext uri="{FF2B5EF4-FFF2-40B4-BE49-F238E27FC236}">
                  <a16:creationId xmlns:a16="http://schemas.microsoft.com/office/drawing/2014/main" id="{A91B19F2-46A2-5D48-930B-5517979D3CD3}"/>
                </a:ext>
              </a:extLst>
            </p:cNvPr>
            <p:cNvGrpSpPr/>
            <p:nvPr/>
          </p:nvGrpSpPr>
          <p:grpSpPr>
            <a:xfrm>
              <a:off x="5554874" y="2381317"/>
              <a:ext cx="1080787" cy="1004320"/>
              <a:chOff x="5554874" y="2552137"/>
              <a:chExt cx="1080787" cy="1004320"/>
            </a:xfrm>
            <a:solidFill>
              <a:schemeClr val="tx2">
                <a:lumMod val="75000"/>
              </a:schemeClr>
            </a:solidFill>
          </p:grpSpPr>
          <p:sp>
            <p:nvSpPr>
              <p:cNvPr id="27" name="Freeform 50">
                <a:extLst>
                  <a:ext uri="{FF2B5EF4-FFF2-40B4-BE49-F238E27FC236}">
                    <a16:creationId xmlns:a16="http://schemas.microsoft.com/office/drawing/2014/main" id="{69CDFBC3-72E6-5B4D-BD7B-EEA7518A9D48}"/>
                  </a:ext>
                </a:extLst>
              </p:cNvPr>
              <p:cNvSpPr>
                <a:spLocks noEditPoints="1"/>
              </p:cNvSpPr>
              <p:nvPr/>
            </p:nvSpPr>
            <p:spPr bwMode="auto">
              <a:xfrm>
                <a:off x="5594719" y="3111135"/>
                <a:ext cx="1003441" cy="214458"/>
              </a:xfrm>
              <a:custGeom>
                <a:avLst/>
                <a:gdLst>
                  <a:gd name="T0" fmla="*/ 1933 w 2060"/>
                  <a:gd name="T1" fmla="*/ 45 h 440"/>
                  <a:gd name="T2" fmla="*/ 1978 w 2060"/>
                  <a:gd name="T3" fmla="*/ 350 h 440"/>
                  <a:gd name="T4" fmla="*/ 2043 w 2060"/>
                  <a:gd name="T5" fmla="*/ 435 h 440"/>
                  <a:gd name="T6" fmla="*/ 1498 w 2060"/>
                  <a:gd name="T7" fmla="*/ 319 h 440"/>
                  <a:gd name="T8" fmla="*/ 1549 w 2060"/>
                  <a:gd name="T9" fmla="*/ 306 h 440"/>
                  <a:gd name="T10" fmla="*/ 531 w 2060"/>
                  <a:gd name="T11" fmla="*/ 310 h 440"/>
                  <a:gd name="T12" fmla="*/ 542 w 2060"/>
                  <a:gd name="T13" fmla="*/ 392 h 440"/>
                  <a:gd name="T14" fmla="*/ 0 w 2060"/>
                  <a:gd name="T15" fmla="*/ 440 h 440"/>
                  <a:gd name="T16" fmla="*/ 87 w 2060"/>
                  <a:gd name="T17" fmla="*/ 358 h 440"/>
                  <a:gd name="T18" fmla="*/ 512 w 2060"/>
                  <a:gd name="T19" fmla="*/ 34 h 440"/>
                  <a:gd name="T20" fmla="*/ 1961 w 2060"/>
                  <a:gd name="T21" fmla="*/ 0 h 440"/>
                  <a:gd name="T22" fmla="*/ 1545 w 2060"/>
                  <a:gd name="T23" fmla="*/ 41 h 440"/>
                  <a:gd name="T24" fmla="*/ 1263 w 2060"/>
                  <a:gd name="T25" fmla="*/ 119 h 440"/>
                  <a:gd name="T26" fmla="*/ 855 w 2060"/>
                  <a:gd name="T27" fmla="*/ 67 h 440"/>
                  <a:gd name="T28" fmla="*/ 796 w 2060"/>
                  <a:gd name="T29" fmla="*/ 193 h 440"/>
                  <a:gd name="T30" fmla="*/ 962 w 2060"/>
                  <a:gd name="T31" fmla="*/ 145 h 440"/>
                  <a:gd name="T32" fmla="*/ 1269 w 2060"/>
                  <a:gd name="T33" fmla="*/ 301 h 440"/>
                  <a:gd name="T34" fmla="*/ 711 w 2060"/>
                  <a:gd name="T35" fmla="*/ 118 h 440"/>
                  <a:gd name="T36" fmla="*/ 558 w 2060"/>
                  <a:gd name="T37" fmla="*/ 107 h 440"/>
                  <a:gd name="T38" fmla="*/ 544 w 2060"/>
                  <a:gd name="T39" fmla="*/ 301 h 440"/>
                  <a:gd name="T40" fmla="*/ 1513 w 2060"/>
                  <a:gd name="T41" fmla="*/ 130 h 440"/>
                  <a:gd name="T42" fmla="*/ 1452 w 2060"/>
                  <a:gd name="T43" fmla="*/ 67 h 440"/>
                  <a:gd name="T44" fmla="*/ 1340 w 2060"/>
                  <a:gd name="T45" fmla="*/ 270 h 440"/>
                  <a:gd name="T46" fmla="*/ 1544 w 2060"/>
                  <a:gd name="T47" fmla="*/ 67 h 440"/>
                  <a:gd name="T48" fmla="*/ 1564 w 2060"/>
                  <a:gd name="T49" fmla="*/ 67 h 440"/>
                  <a:gd name="T50" fmla="*/ 491 w 2060"/>
                  <a:gd name="T51" fmla="*/ 302 h 440"/>
                  <a:gd name="T52" fmla="*/ 491 w 2060"/>
                  <a:gd name="T53" fmla="*/ 67 h 440"/>
                  <a:gd name="T54" fmla="*/ 1308 w 2060"/>
                  <a:gd name="T55" fmla="*/ 290 h 440"/>
                  <a:gd name="T56" fmla="*/ 1294 w 2060"/>
                  <a:gd name="T57" fmla="*/ 68 h 440"/>
                  <a:gd name="T58" fmla="*/ 762 w 2060"/>
                  <a:gd name="T59" fmla="*/ 299 h 440"/>
                  <a:gd name="T60" fmla="*/ 747 w 2060"/>
                  <a:gd name="T61" fmla="*/ 79 h 440"/>
                  <a:gd name="T62" fmla="*/ 1007 w 2060"/>
                  <a:gd name="T63" fmla="*/ 35 h 440"/>
                  <a:gd name="T64" fmla="*/ 1054 w 2060"/>
                  <a:gd name="T65" fmla="*/ 35 h 440"/>
                  <a:gd name="T66" fmla="*/ 1249 w 2060"/>
                  <a:gd name="T67" fmla="*/ 45 h 440"/>
                  <a:gd name="T68" fmla="*/ 1054 w 2060"/>
                  <a:gd name="T69" fmla="*/ 35 h 440"/>
                  <a:gd name="T70" fmla="*/ 1342 w 2060"/>
                  <a:gd name="T71" fmla="*/ 36 h 440"/>
                  <a:gd name="T72" fmla="*/ 1499 w 2060"/>
                  <a:gd name="T73" fmla="*/ 45 h 440"/>
                  <a:gd name="T74" fmla="*/ 717 w 2060"/>
                  <a:gd name="T75" fmla="*/ 35 h 440"/>
                  <a:gd name="T76" fmla="*/ 198 w 2060"/>
                  <a:gd name="T77" fmla="*/ 118 h 440"/>
                  <a:gd name="T78" fmla="*/ 138 w 2060"/>
                  <a:gd name="T79" fmla="*/ 118 h 440"/>
                  <a:gd name="T80" fmla="*/ 1625 w 2060"/>
                  <a:gd name="T81" fmla="*/ 118 h 440"/>
                  <a:gd name="T82" fmla="*/ 311 w 2060"/>
                  <a:gd name="T83" fmla="*/ 94 h 440"/>
                  <a:gd name="T84" fmla="*/ 311 w 2060"/>
                  <a:gd name="T85" fmla="*/ 118 h 440"/>
                  <a:gd name="T86" fmla="*/ 1796 w 2060"/>
                  <a:gd name="T87" fmla="*/ 118 h 440"/>
                  <a:gd name="T88" fmla="*/ 1736 w 2060"/>
                  <a:gd name="T89" fmla="*/ 118 h 440"/>
                  <a:gd name="T90" fmla="*/ 1908 w 2060"/>
                  <a:gd name="T91" fmla="*/ 94 h 440"/>
                  <a:gd name="T92" fmla="*/ 422 w 2060"/>
                  <a:gd name="T93" fmla="*/ 95 h 440"/>
                  <a:gd name="T94" fmla="*/ 422 w 2060"/>
                  <a:gd name="T95" fmla="*/ 118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060" h="440">
                    <a:moveTo>
                      <a:pt x="1545" y="41"/>
                    </a:moveTo>
                    <a:cubicBezTo>
                      <a:pt x="1551" y="43"/>
                      <a:pt x="1558" y="45"/>
                      <a:pt x="1565" y="45"/>
                    </a:cubicBezTo>
                    <a:cubicBezTo>
                      <a:pt x="1687" y="46"/>
                      <a:pt x="1810" y="45"/>
                      <a:pt x="1933" y="45"/>
                    </a:cubicBezTo>
                    <a:cubicBezTo>
                      <a:pt x="1942" y="45"/>
                      <a:pt x="1951" y="45"/>
                      <a:pt x="1962" y="45"/>
                    </a:cubicBezTo>
                    <a:cubicBezTo>
                      <a:pt x="1962" y="147"/>
                      <a:pt x="1962" y="247"/>
                      <a:pt x="1962" y="349"/>
                    </a:cubicBezTo>
                    <a:cubicBezTo>
                      <a:pt x="1969" y="349"/>
                      <a:pt x="1973" y="351"/>
                      <a:pt x="1978" y="350"/>
                    </a:cubicBezTo>
                    <a:cubicBezTo>
                      <a:pt x="2008" y="343"/>
                      <a:pt x="2025" y="357"/>
                      <a:pt x="2036" y="385"/>
                    </a:cubicBezTo>
                    <a:cubicBezTo>
                      <a:pt x="2041" y="401"/>
                      <a:pt x="2051" y="416"/>
                      <a:pt x="2060" y="433"/>
                    </a:cubicBezTo>
                    <a:cubicBezTo>
                      <a:pt x="2053" y="434"/>
                      <a:pt x="2048" y="435"/>
                      <a:pt x="2043" y="435"/>
                    </a:cubicBezTo>
                    <a:cubicBezTo>
                      <a:pt x="1885" y="435"/>
                      <a:pt x="1727" y="434"/>
                      <a:pt x="1569" y="435"/>
                    </a:cubicBezTo>
                    <a:cubicBezTo>
                      <a:pt x="1555" y="435"/>
                      <a:pt x="1547" y="431"/>
                      <a:pt x="1542" y="418"/>
                    </a:cubicBezTo>
                    <a:cubicBezTo>
                      <a:pt x="1529" y="386"/>
                      <a:pt x="1514" y="355"/>
                      <a:pt x="1498" y="319"/>
                    </a:cubicBezTo>
                    <a:cubicBezTo>
                      <a:pt x="1524" y="319"/>
                      <a:pt x="1546" y="319"/>
                      <a:pt x="1569" y="319"/>
                    </a:cubicBezTo>
                    <a:cubicBezTo>
                      <a:pt x="1569" y="316"/>
                      <a:pt x="1569" y="313"/>
                      <a:pt x="1570" y="310"/>
                    </a:cubicBezTo>
                    <a:cubicBezTo>
                      <a:pt x="1563" y="309"/>
                      <a:pt x="1556" y="306"/>
                      <a:pt x="1549" y="306"/>
                    </a:cubicBezTo>
                    <a:cubicBezTo>
                      <a:pt x="1464" y="306"/>
                      <a:pt x="1379" y="306"/>
                      <a:pt x="1293" y="306"/>
                    </a:cubicBezTo>
                    <a:cubicBezTo>
                      <a:pt x="1046" y="307"/>
                      <a:pt x="799" y="307"/>
                      <a:pt x="552" y="308"/>
                    </a:cubicBezTo>
                    <a:cubicBezTo>
                      <a:pt x="545" y="308"/>
                      <a:pt x="538" y="309"/>
                      <a:pt x="531" y="310"/>
                    </a:cubicBezTo>
                    <a:cubicBezTo>
                      <a:pt x="531" y="313"/>
                      <a:pt x="531" y="315"/>
                      <a:pt x="531" y="318"/>
                    </a:cubicBezTo>
                    <a:cubicBezTo>
                      <a:pt x="545" y="318"/>
                      <a:pt x="558" y="319"/>
                      <a:pt x="574" y="320"/>
                    </a:cubicBezTo>
                    <a:cubicBezTo>
                      <a:pt x="563" y="344"/>
                      <a:pt x="550" y="367"/>
                      <a:pt x="542" y="392"/>
                    </a:cubicBezTo>
                    <a:cubicBezTo>
                      <a:pt x="530" y="426"/>
                      <a:pt x="511" y="436"/>
                      <a:pt x="475" y="436"/>
                    </a:cubicBezTo>
                    <a:cubicBezTo>
                      <a:pt x="327" y="435"/>
                      <a:pt x="180" y="438"/>
                      <a:pt x="33" y="439"/>
                    </a:cubicBezTo>
                    <a:cubicBezTo>
                      <a:pt x="23" y="440"/>
                      <a:pt x="13" y="440"/>
                      <a:pt x="0" y="440"/>
                    </a:cubicBezTo>
                    <a:cubicBezTo>
                      <a:pt x="14" y="413"/>
                      <a:pt x="27" y="388"/>
                      <a:pt x="41" y="365"/>
                    </a:cubicBezTo>
                    <a:cubicBezTo>
                      <a:pt x="44" y="361"/>
                      <a:pt x="51" y="359"/>
                      <a:pt x="57" y="359"/>
                    </a:cubicBezTo>
                    <a:cubicBezTo>
                      <a:pt x="66" y="358"/>
                      <a:pt x="76" y="358"/>
                      <a:pt x="87" y="358"/>
                    </a:cubicBezTo>
                    <a:cubicBezTo>
                      <a:pt x="87" y="254"/>
                      <a:pt x="87" y="151"/>
                      <a:pt x="87" y="45"/>
                    </a:cubicBezTo>
                    <a:cubicBezTo>
                      <a:pt x="229" y="45"/>
                      <a:pt x="371" y="46"/>
                      <a:pt x="513" y="45"/>
                    </a:cubicBezTo>
                    <a:cubicBezTo>
                      <a:pt x="512" y="42"/>
                      <a:pt x="512" y="38"/>
                      <a:pt x="512" y="34"/>
                    </a:cubicBezTo>
                    <a:cubicBezTo>
                      <a:pt x="371" y="34"/>
                      <a:pt x="229" y="34"/>
                      <a:pt x="87" y="34"/>
                    </a:cubicBezTo>
                    <a:cubicBezTo>
                      <a:pt x="87" y="20"/>
                      <a:pt x="87" y="11"/>
                      <a:pt x="87" y="0"/>
                    </a:cubicBezTo>
                    <a:cubicBezTo>
                      <a:pt x="712" y="0"/>
                      <a:pt x="1336" y="0"/>
                      <a:pt x="1961" y="0"/>
                    </a:cubicBezTo>
                    <a:cubicBezTo>
                      <a:pt x="1961" y="10"/>
                      <a:pt x="1961" y="20"/>
                      <a:pt x="1961" y="33"/>
                    </a:cubicBezTo>
                    <a:cubicBezTo>
                      <a:pt x="1823" y="33"/>
                      <a:pt x="1684" y="33"/>
                      <a:pt x="1546" y="33"/>
                    </a:cubicBezTo>
                    <a:cubicBezTo>
                      <a:pt x="1546" y="36"/>
                      <a:pt x="1545" y="39"/>
                      <a:pt x="1545" y="41"/>
                    </a:cubicBezTo>
                    <a:close/>
                    <a:moveTo>
                      <a:pt x="1269" y="301"/>
                    </a:moveTo>
                    <a:cubicBezTo>
                      <a:pt x="1269" y="244"/>
                      <a:pt x="1269" y="188"/>
                      <a:pt x="1269" y="133"/>
                    </a:cubicBezTo>
                    <a:cubicBezTo>
                      <a:pt x="1269" y="128"/>
                      <a:pt x="1266" y="123"/>
                      <a:pt x="1263" y="119"/>
                    </a:cubicBezTo>
                    <a:cubicBezTo>
                      <a:pt x="1249" y="104"/>
                      <a:pt x="1235" y="88"/>
                      <a:pt x="1220" y="74"/>
                    </a:cubicBezTo>
                    <a:cubicBezTo>
                      <a:pt x="1216" y="70"/>
                      <a:pt x="1209" y="67"/>
                      <a:pt x="1203" y="67"/>
                    </a:cubicBezTo>
                    <a:cubicBezTo>
                      <a:pt x="1087" y="66"/>
                      <a:pt x="971" y="66"/>
                      <a:pt x="855" y="67"/>
                    </a:cubicBezTo>
                    <a:cubicBezTo>
                      <a:pt x="849" y="67"/>
                      <a:pt x="842" y="69"/>
                      <a:pt x="838" y="74"/>
                    </a:cubicBezTo>
                    <a:cubicBezTo>
                      <a:pt x="809" y="103"/>
                      <a:pt x="786" y="134"/>
                      <a:pt x="796" y="179"/>
                    </a:cubicBezTo>
                    <a:cubicBezTo>
                      <a:pt x="796" y="183"/>
                      <a:pt x="796" y="188"/>
                      <a:pt x="796" y="193"/>
                    </a:cubicBezTo>
                    <a:cubicBezTo>
                      <a:pt x="796" y="229"/>
                      <a:pt x="796" y="264"/>
                      <a:pt x="796" y="300"/>
                    </a:cubicBezTo>
                    <a:cubicBezTo>
                      <a:pt x="852" y="300"/>
                      <a:pt x="906" y="300"/>
                      <a:pt x="962" y="300"/>
                    </a:cubicBezTo>
                    <a:cubicBezTo>
                      <a:pt x="962" y="248"/>
                      <a:pt x="962" y="197"/>
                      <a:pt x="962" y="145"/>
                    </a:cubicBezTo>
                    <a:cubicBezTo>
                      <a:pt x="1008" y="145"/>
                      <a:pt x="1053" y="145"/>
                      <a:pt x="1099" y="145"/>
                    </a:cubicBezTo>
                    <a:cubicBezTo>
                      <a:pt x="1099" y="198"/>
                      <a:pt x="1099" y="249"/>
                      <a:pt x="1099" y="301"/>
                    </a:cubicBezTo>
                    <a:cubicBezTo>
                      <a:pt x="1156" y="301"/>
                      <a:pt x="1211" y="301"/>
                      <a:pt x="1269" y="301"/>
                    </a:cubicBezTo>
                    <a:close/>
                    <a:moveTo>
                      <a:pt x="717" y="301"/>
                    </a:moveTo>
                    <a:cubicBezTo>
                      <a:pt x="717" y="244"/>
                      <a:pt x="718" y="188"/>
                      <a:pt x="717" y="132"/>
                    </a:cubicBezTo>
                    <a:cubicBezTo>
                      <a:pt x="717" y="127"/>
                      <a:pt x="714" y="122"/>
                      <a:pt x="711" y="118"/>
                    </a:cubicBezTo>
                    <a:cubicBezTo>
                      <a:pt x="698" y="103"/>
                      <a:pt x="685" y="89"/>
                      <a:pt x="671" y="74"/>
                    </a:cubicBezTo>
                    <a:cubicBezTo>
                      <a:pt x="667" y="71"/>
                      <a:pt x="661" y="67"/>
                      <a:pt x="656" y="67"/>
                    </a:cubicBezTo>
                    <a:cubicBezTo>
                      <a:pt x="616" y="62"/>
                      <a:pt x="580" y="65"/>
                      <a:pt x="558" y="107"/>
                    </a:cubicBezTo>
                    <a:cubicBezTo>
                      <a:pt x="551" y="120"/>
                      <a:pt x="543" y="130"/>
                      <a:pt x="544" y="146"/>
                    </a:cubicBezTo>
                    <a:cubicBezTo>
                      <a:pt x="544" y="188"/>
                      <a:pt x="544" y="230"/>
                      <a:pt x="544" y="272"/>
                    </a:cubicBezTo>
                    <a:cubicBezTo>
                      <a:pt x="544" y="282"/>
                      <a:pt x="544" y="291"/>
                      <a:pt x="544" y="301"/>
                    </a:cubicBezTo>
                    <a:cubicBezTo>
                      <a:pt x="603" y="301"/>
                      <a:pt x="659" y="301"/>
                      <a:pt x="717" y="301"/>
                    </a:cubicBezTo>
                    <a:close/>
                    <a:moveTo>
                      <a:pt x="1513" y="301"/>
                    </a:moveTo>
                    <a:cubicBezTo>
                      <a:pt x="1513" y="243"/>
                      <a:pt x="1514" y="186"/>
                      <a:pt x="1513" y="130"/>
                    </a:cubicBezTo>
                    <a:cubicBezTo>
                      <a:pt x="1513" y="126"/>
                      <a:pt x="1510" y="121"/>
                      <a:pt x="1507" y="118"/>
                    </a:cubicBezTo>
                    <a:cubicBezTo>
                      <a:pt x="1494" y="103"/>
                      <a:pt x="1481" y="89"/>
                      <a:pt x="1467" y="74"/>
                    </a:cubicBezTo>
                    <a:cubicBezTo>
                      <a:pt x="1463" y="71"/>
                      <a:pt x="1457" y="67"/>
                      <a:pt x="1452" y="67"/>
                    </a:cubicBezTo>
                    <a:cubicBezTo>
                      <a:pt x="1412" y="62"/>
                      <a:pt x="1376" y="66"/>
                      <a:pt x="1354" y="107"/>
                    </a:cubicBezTo>
                    <a:cubicBezTo>
                      <a:pt x="1347" y="120"/>
                      <a:pt x="1339" y="130"/>
                      <a:pt x="1340" y="146"/>
                    </a:cubicBezTo>
                    <a:cubicBezTo>
                      <a:pt x="1341" y="187"/>
                      <a:pt x="1340" y="229"/>
                      <a:pt x="1340" y="270"/>
                    </a:cubicBezTo>
                    <a:cubicBezTo>
                      <a:pt x="1340" y="280"/>
                      <a:pt x="1340" y="290"/>
                      <a:pt x="1340" y="301"/>
                    </a:cubicBezTo>
                    <a:cubicBezTo>
                      <a:pt x="1399" y="301"/>
                      <a:pt x="1455" y="301"/>
                      <a:pt x="1513" y="301"/>
                    </a:cubicBezTo>
                    <a:close/>
                    <a:moveTo>
                      <a:pt x="1544" y="67"/>
                    </a:moveTo>
                    <a:cubicBezTo>
                      <a:pt x="1544" y="146"/>
                      <a:pt x="1544" y="223"/>
                      <a:pt x="1544" y="302"/>
                    </a:cubicBezTo>
                    <a:cubicBezTo>
                      <a:pt x="1552" y="301"/>
                      <a:pt x="1558" y="301"/>
                      <a:pt x="1564" y="300"/>
                    </a:cubicBezTo>
                    <a:cubicBezTo>
                      <a:pt x="1564" y="222"/>
                      <a:pt x="1564" y="145"/>
                      <a:pt x="1564" y="67"/>
                    </a:cubicBezTo>
                    <a:cubicBezTo>
                      <a:pt x="1557" y="67"/>
                      <a:pt x="1551" y="67"/>
                      <a:pt x="1544" y="67"/>
                    </a:cubicBezTo>
                    <a:close/>
                    <a:moveTo>
                      <a:pt x="491" y="67"/>
                    </a:moveTo>
                    <a:cubicBezTo>
                      <a:pt x="491" y="146"/>
                      <a:pt x="491" y="223"/>
                      <a:pt x="491" y="302"/>
                    </a:cubicBezTo>
                    <a:cubicBezTo>
                      <a:pt x="500" y="302"/>
                      <a:pt x="506" y="301"/>
                      <a:pt x="512" y="300"/>
                    </a:cubicBezTo>
                    <a:cubicBezTo>
                      <a:pt x="512" y="222"/>
                      <a:pt x="512" y="145"/>
                      <a:pt x="512" y="67"/>
                    </a:cubicBezTo>
                    <a:cubicBezTo>
                      <a:pt x="505" y="67"/>
                      <a:pt x="499" y="67"/>
                      <a:pt x="491" y="67"/>
                    </a:cubicBezTo>
                    <a:close/>
                    <a:moveTo>
                      <a:pt x="1294" y="300"/>
                    </a:moveTo>
                    <a:cubicBezTo>
                      <a:pt x="1296" y="301"/>
                      <a:pt x="1298" y="302"/>
                      <a:pt x="1300" y="304"/>
                    </a:cubicBezTo>
                    <a:cubicBezTo>
                      <a:pt x="1303" y="299"/>
                      <a:pt x="1308" y="295"/>
                      <a:pt x="1308" y="290"/>
                    </a:cubicBezTo>
                    <a:cubicBezTo>
                      <a:pt x="1309" y="219"/>
                      <a:pt x="1309" y="149"/>
                      <a:pt x="1308" y="78"/>
                    </a:cubicBezTo>
                    <a:cubicBezTo>
                      <a:pt x="1308" y="74"/>
                      <a:pt x="1302" y="69"/>
                      <a:pt x="1299" y="65"/>
                    </a:cubicBezTo>
                    <a:cubicBezTo>
                      <a:pt x="1297" y="66"/>
                      <a:pt x="1295" y="67"/>
                      <a:pt x="1294" y="68"/>
                    </a:cubicBezTo>
                    <a:cubicBezTo>
                      <a:pt x="1294" y="146"/>
                      <a:pt x="1294" y="223"/>
                      <a:pt x="1294" y="300"/>
                    </a:cubicBezTo>
                    <a:close/>
                    <a:moveTo>
                      <a:pt x="755" y="304"/>
                    </a:moveTo>
                    <a:cubicBezTo>
                      <a:pt x="757" y="302"/>
                      <a:pt x="760" y="301"/>
                      <a:pt x="762" y="299"/>
                    </a:cubicBezTo>
                    <a:cubicBezTo>
                      <a:pt x="762" y="226"/>
                      <a:pt x="762" y="152"/>
                      <a:pt x="762" y="78"/>
                    </a:cubicBezTo>
                    <a:cubicBezTo>
                      <a:pt x="762" y="74"/>
                      <a:pt x="758" y="70"/>
                      <a:pt x="755" y="66"/>
                    </a:cubicBezTo>
                    <a:cubicBezTo>
                      <a:pt x="752" y="70"/>
                      <a:pt x="747" y="75"/>
                      <a:pt x="747" y="79"/>
                    </a:cubicBezTo>
                    <a:cubicBezTo>
                      <a:pt x="746" y="149"/>
                      <a:pt x="746" y="219"/>
                      <a:pt x="747" y="290"/>
                    </a:cubicBezTo>
                    <a:cubicBezTo>
                      <a:pt x="747" y="295"/>
                      <a:pt x="752" y="299"/>
                      <a:pt x="755" y="304"/>
                    </a:cubicBezTo>
                    <a:close/>
                    <a:moveTo>
                      <a:pt x="1007" y="35"/>
                    </a:moveTo>
                    <a:cubicBezTo>
                      <a:pt x="935" y="35"/>
                      <a:pt x="867" y="35"/>
                      <a:pt x="796" y="35"/>
                    </a:cubicBezTo>
                    <a:cubicBezTo>
                      <a:pt x="808" y="49"/>
                      <a:pt x="994" y="49"/>
                      <a:pt x="1007" y="35"/>
                    </a:cubicBezTo>
                    <a:close/>
                    <a:moveTo>
                      <a:pt x="1054" y="35"/>
                    </a:moveTo>
                    <a:cubicBezTo>
                      <a:pt x="1053" y="37"/>
                      <a:pt x="1053" y="39"/>
                      <a:pt x="1052" y="41"/>
                    </a:cubicBezTo>
                    <a:cubicBezTo>
                      <a:pt x="1056" y="42"/>
                      <a:pt x="1060" y="45"/>
                      <a:pt x="1064" y="45"/>
                    </a:cubicBezTo>
                    <a:cubicBezTo>
                      <a:pt x="1125" y="46"/>
                      <a:pt x="1187" y="46"/>
                      <a:pt x="1249" y="45"/>
                    </a:cubicBezTo>
                    <a:cubicBezTo>
                      <a:pt x="1253" y="45"/>
                      <a:pt x="1257" y="41"/>
                      <a:pt x="1262" y="39"/>
                    </a:cubicBezTo>
                    <a:cubicBezTo>
                      <a:pt x="1261" y="38"/>
                      <a:pt x="1260" y="36"/>
                      <a:pt x="1260" y="35"/>
                    </a:cubicBezTo>
                    <a:cubicBezTo>
                      <a:pt x="1191" y="35"/>
                      <a:pt x="1123" y="35"/>
                      <a:pt x="1054" y="35"/>
                    </a:cubicBezTo>
                    <a:close/>
                    <a:moveTo>
                      <a:pt x="1514" y="40"/>
                    </a:moveTo>
                    <a:cubicBezTo>
                      <a:pt x="1513" y="38"/>
                      <a:pt x="1513" y="37"/>
                      <a:pt x="1512" y="36"/>
                    </a:cubicBezTo>
                    <a:cubicBezTo>
                      <a:pt x="1455" y="36"/>
                      <a:pt x="1399" y="36"/>
                      <a:pt x="1342" y="36"/>
                    </a:cubicBezTo>
                    <a:cubicBezTo>
                      <a:pt x="1341" y="38"/>
                      <a:pt x="1341" y="40"/>
                      <a:pt x="1341" y="42"/>
                    </a:cubicBezTo>
                    <a:cubicBezTo>
                      <a:pt x="1346" y="43"/>
                      <a:pt x="1350" y="45"/>
                      <a:pt x="1355" y="45"/>
                    </a:cubicBezTo>
                    <a:cubicBezTo>
                      <a:pt x="1403" y="46"/>
                      <a:pt x="1451" y="46"/>
                      <a:pt x="1499" y="45"/>
                    </a:cubicBezTo>
                    <a:cubicBezTo>
                      <a:pt x="1504" y="45"/>
                      <a:pt x="1509" y="42"/>
                      <a:pt x="1514" y="40"/>
                    </a:cubicBezTo>
                    <a:close/>
                    <a:moveTo>
                      <a:pt x="548" y="35"/>
                    </a:moveTo>
                    <a:cubicBezTo>
                      <a:pt x="558" y="49"/>
                      <a:pt x="705" y="50"/>
                      <a:pt x="717" y="35"/>
                    </a:cubicBezTo>
                    <a:cubicBezTo>
                      <a:pt x="660" y="35"/>
                      <a:pt x="605" y="35"/>
                      <a:pt x="548" y="35"/>
                    </a:cubicBezTo>
                    <a:close/>
                    <a:moveTo>
                      <a:pt x="138" y="118"/>
                    </a:moveTo>
                    <a:cubicBezTo>
                      <a:pt x="159" y="118"/>
                      <a:pt x="178" y="118"/>
                      <a:pt x="198" y="118"/>
                    </a:cubicBezTo>
                    <a:cubicBezTo>
                      <a:pt x="198" y="109"/>
                      <a:pt x="198" y="102"/>
                      <a:pt x="198" y="94"/>
                    </a:cubicBezTo>
                    <a:cubicBezTo>
                      <a:pt x="177" y="94"/>
                      <a:pt x="158" y="94"/>
                      <a:pt x="138" y="94"/>
                    </a:cubicBezTo>
                    <a:cubicBezTo>
                      <a:pt x="138" y="103"/>
                      <a:pt x="138" y="110"/>
                      <a:pt x="138" y="118"/>
                    </a:cubicBezTo>
                    <a:close/>
                    <a:moveTo>
                      <a:pt x="1684" y="94"/>
                    </a:moveTo>
                    <a:cubicBezTo>
                      <a:pt x="1663" y="94"/>
                      <a:pt x="1644" y="94"/>
                      <a:pt x="1625" y="94"/>
                    </a:cubicBezTo>
                    <a:cubicBezTo>
                      <a:pt x="1625" y="103"/>
                      <a:pt x="1625" y="111"/>
                      <a:pt x="1625" y="118"/>
                    </a:cubicBezTo>
                    <a:cubicBezTo>
                      <a:pt x="1645" y="118"/>
                      <a:pt x="1664" y="118"/>
                      <a:pt x="1684" y="118"/>
                    </a:cubicBezTo>
                    <a:cubicBezTo>
                      <a:pt x="1684" y="110"/>
                      <a:pt x="1684" y="103"/>
                      <a:pt x="1684" y="94"/>
                    </a:cubicBezTo>
                    <a:close/>
                    <a:moveTo>
                      <a:pt x="311" y="94"/>
                    </a:moveTo>
                    <a:cubicBezTo>
                      <a:pt x="290" y="94"/>
                      <a:pt x="270" y="94"/>
                      <a:pt x="251" y="94"/>
                    </a:cubicBezTo>
                    <a:cubicBezTo>
                      <a:pt x="251" y="103"/>
                      <a:pt x="251" y="111"/>
                      <a:pt x="251" y="118"/>
                    </a:cubicBezTo>
                    <a:cubicBezTo>
                      <a:pt x="272" y="118"/>
                      <a:pt x="291" y="118"/>
                      <a:pt x="311" y="118"/>
                    </a:cubicBezTo>
                    <a:cubicBezTo>
                      <a:pt x="311" y="109"/>
                      <a:pt x="311" y="103"/>
                      <a:pt x="311" y="94"/>
                    </a:cubicBezTo>
                    <a:close/>
                    <a:moveTo>
                      <a:pt x="1736" y="118"/>
                    </a:moveTo>
                    <a:cubicBezTo>
                      <a:pt x="1757" y="118"/>
                      <a:pt x="1777" y="118"/>
                      <a:pt x="1796" y="118"/>
                    </a:cubicBezTo>
                    <a:cubicBezTo>
                      <a:pt x="1796" y="109"/>
                      <a:pt x="1796" y="102"/>
                      <a:pt x="1796" y="94"/>
                    </a:cubicBezTo>
                    <a:cubicBezTo>
                      <a:pt x="1776" y="94"/>
                      <a:pt x="1756" y="94"/>
                      <a:pt x="1736" y="94"/>
                    </a:cubicBezTo>
                    <a:cubicBezTo>
                      <a:pt x="1736" y="102"/>
                      <a:pt x="1736" y="109"/>
                      <a:pt x="1736" y="118"/>
                    </a:cubicBezTo>
                    <a:close/>
                    <a:moveTo>
                      <a:pt x="1848" y="118"/>
                    </a:moveTo>
                    <a:cubicBezTo>
                      <a:pt x="1868" y="118"/>
                      <a:pt x="1888" y="118"/>
                      <a:pt x="1908" y="118"/>
                    </a:cubicBezTo>
                    <a:cubicBezTo>
                      <a:pt x="1908" y="109"/>
                      <a:pt x="1908" y="102"/>
                      <a:pt x="1908" y="94"/>
                    </a:cubicBezTo>
                    <a:cubicBezTo>
                      <a:pt x="1887" y="94"/>
                      <a:pt x="1868" y="94"/>
                      <a:pt x="1848" y="94"/>
                    </a:cubicBezTo>
                    <a:cubicBezTo>
                      <a:pt x="1848" y="103"/>
                      <a:pt x="1848" y="110"/>
                      <a:pt x="1848" y="118"/>
                    </a:cubicBezTo>
                    <a:close/>
                    <a:moveTo>
                      <a:pt x="422" y="95"/>
                    </a:moveTo>
                    <a:cubicBezTo>
                      <a:pt x="401" y="95"/>
                      <a:pt x="381" y="95"/>
                      <a:pt x="362" y="95"/>
                    </a:cubicBezTo>
                    <a:cubicBezTo>
                      <a:pt x="362" y="103"/>
                      <a:pt x="362" y="110"/>
                      <a:pt x="362" y="118"/>
                    </a:cubicBezTo>
                    <a:cubicBezTo>
                      <a:pt x="383" y="118"/>
                      <a:pt x="402" y="118"/>
                      <a:pt x="422" y="118"/>
                    </a:cubicBezTo>
                    <a:cubicBezTo>
                      <a:pt x="422" y="110"/>
                      <a:pt x="422" y="103"/>
                      <a:pt x="422" y="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51">
                <a:extLst>
                  <a:ext uri="{FF2B5EF4-FFF2-40B4-BE49-F238E27FC236}">
                    <a16:creationId xmlns:a16="http://schemas.microsoft.com/office/drawing/2014/main" id="{FB829028-A2E6-4442-8446-7B7A539C9798}"/>
                  </a:ext>
                </a:extLst>
              </p:cNvPr>
              <p:cNvSpPr>
                <a:spLocks noEditPoints="1"/>
              </p:cNvSpPr>
              <p:nvPr/>
            </p:nvSpPr>
            <p:spPr bwMode="auto">
              <a:xfrm>
                <a:off x="5554874" y="2951463"/>
                <a:ext cx="1080787" cy="148539"/>
              </a:xfrm>
              <a:custGeom>
                <a:avLst/>
                <a:gdLst>
                  <a:gd name="T0" fmla="*/ 0 w 2219"/>
                  <a:gd name="T1" fmla="*/ 96 h 305"/>
                  <a:gd name="T2" fmla="*/ 88 w 2219"/>
                  <a:gd name="T3" fmla="*/ 160 h 305"/>
                  <a:gd name="T4" fmla="*/ 289 w 2219"/>
                  <a:gd name="T5" fmla="*/ 117 h 305"/>
                  <a:gd name="T6" fmla="*/ 349 w 2219"/>
                  <a:gd name="T7" fmla="*/ 8 h 305"/>
                  <a:gd name="T8" fmla="*/ 419 w 2219"/>
                  <a:gd name="T9" fmla="*/ 121 h 305"/>
                  <a:gd name="T10" fmla="*/ 521 w 2219"/>
                  <a:gd name="T11" fmla="*/ 187 h 305"/>
                  <a:gd name="T12" fmla="*/ 588 w 2219"/>
                  <a:gd name="T13" fmla="*/ 174 h 305"/>
                  <a:gd name="T14" fmla="*/ 666 w 2219"/>
                  <a:gd name="T15" fmla="*/ 127 h 305"/>
                  <a:gd name="T16" fmla="*/ 664 w 2219"/>
                  <a:gd name="T17" fmla="*/ 121 h 305"/>
                  <a:gd name="T18" fmla="*/ 428 w 2219"/>
                  <a:gd name="T19" fmla="*/ 121 h 305"/>
                  <a:gd name="T20" fmla="*/ 427 w 2219"/>
                  <a:gd name="T21" fmla="*/ 99 h 305"/>
                  <a:gd name="T22" fmla="*/ 1790 w 2219"/>
                  <a:gd name="T23" fmla="*/ 99 h 305"/>
                  <a:gd name="T24" fmla="*/ 1775 w 2219"/>
                  <a:gd name="T25" fmla="*/ 121 h 305"/>
                  <a:gd name="T26" fmla="*/ 1567 w 2219"/>
                  <a:gd name="T27" fmla="*/ 121 h 305"/>
                  <a:gd name="T28" fmla="*/ 1545 w 2219"/>
                  <a:gd name="T29" fmla="*/ 121 h 305"/>
                  <a:gd name="T30" fmla="*/ 1785 w 2219"/>
                  <a:gd name="T31" fmla="*/ 132 h 305"/>
                  <a:gd name="T32" fmla="*/ 1855 w 2219"/>
                  <a:gd name="T33" fmla="*/ 19 h 305"/>
                  <a:gd name="T34" fmla="*/ 1865 w 2219"/>
                  <a:gd name="T35" fmla="*/ 0 h 305"/>
                  <a:gd name="T36" fmla="*/ 1884 w 2219"/>
                  <a:gd name="T37" fmla="*/ 45 h 305"/>
                  <a:gd name="T38" fmla="*/ 1947 w 2219"/>
                  <a:gd name="T39" fmla="*/ 141 h 305"/>
                  <a:gd name="T40" fmla="*/ 2096 w 2219"/>
                  <a:gd name="T41" fmla="*/ 174 h 305"/>
                  <a:gd name="T42" fmla="*/ 2189 w 2219"/>
                  <a:gd name="T43" fmla="*/ 118 h 305"/>
                  <a:gd name="T44" fmla="*/ 2219 w 2219"/>
                  <a:gd name="T45" fmla="*/ 92 h 305"/>
                  <a:gd name="T46" fmla="*/ 2161 w 2219"/>
                  <a:gd name="T47" fmla="*/ 217 h 305"/>
                  <a:gd name="T48" fmla="*/ 2125 w 2219"/>
                  <a:gd name="T49" fmla="*/ 254 h 305"/>
                  <a:gd name="T50" fmla="*/ 1992 w 2219"/>
                  <a:gd name="T51" fmla="*/ 305 h 305"/>
                  <a:gd name="T52" fmla="*/ 183 w 2219"/>
                  <a:gd name="T53" fmla="*/ 305 h 305"/>
                  <a:gd name="T54" fmla="*/ 108 w 2219"/>
                  <a:gd name="T55" fmla="*/ 277 h 305"/>
                  <a:gd name="T56" fmla="*/ 0 w 2219"/>
                  <a:gd name="T57" fmla="*/ 96 h 305"/>
                  <a:gd name="T58" fmla="*/ 1515 w 2219"/>
                  <a:gd name="T59" fmla="*/ 269 h 305"/>
                  <a:gd name="T60" fmla="*/ 1515 w 2219"/>
                  <a:gd name="T61" fmla="*/ 175 h 305"/>
                  <a:gd name="T62" fmla="*/ 1525 w 2219"/>
                  <a:gd name="T63" fmla="*/ 149 h 305"/>
                  <a:gd name="T64" fmla="*/ 1480 w 2219"/>
                  <a:gd name="T65" fmla="*/ 121 h 305"/>
                  <a:gd name="T66" fmla="*/ 715 w 2219"/>
                  <a:gd name="T67" fmla="*/ 121 h 305"/>
                  <a:gd name="T68" fmla="*/ 684 w 2219"/>
                  <a:gd name="T69" fmla="*/ 157 h 305"/>
                  <a:gd name="T70" fmla="*/ 699 w 2219"/>
                  <a:gd name="T71" fmla="*/ 160 h 305"/>
                  <a:gd name="T72" fmla="*/ 699 w 2219"/>
                  <a:gd name="T73" fmla="*/ 269 h 305"/>
                  <a:gd name="T74" fmla="*/ 679 w 2219"/>
                  <a:gd name="T75" fmla="*/ 269 h 305"/>
                  <a:gd name="T76" fmla="*/ 679 w 2219"/>
                  <a:gd name="T77" fmla="*/ 168 h 305"/>
                  <a:gd name="T78" fmla="*/ 657 w 2219"/>
                  <a:gd name="T79" fmla="*/ 268 h 305"/>
                  <a:gd name="T80" fmla="*/ 637 w 2219"/>
                  <a:gd name="T81" fmla="*/ 268 h 305"/>
                  <a:gd name="T82" fmla="*/ 637 w 2219"/>
                  <a:gd name="T83" fmla="*/ 231 h 305"/>
                  <a:gd name="T84" fmla="*/ 633 w 2219"/>
                  <a:gd name="T85" fmla="*/ 230 h 305"/>
                  <a:gd name="T86" fmla="*/ 603 w 2219"/>
                  <a:gd name="T87" fmla="*/ 276 h 305"/>
                  <a:gd name="T88" fmla="*/ 1616 w 2219"/>
                  <a:gd name="T89" fmla="*/ 276 h 305"/>
                  <a:gd name="T90" fmla="*/ 1581 w 2219"/>
                  <a:gd name="T91" fmla="*/ 232 h 305"/>
                  <a:gd name="T92" fmla="*/ 1576 w 2219"/>
                  <a:gd name="T93" fmla="*/ 234 h 305"/>
                  <a:gd name="T94" fmla="*/ 1576 w 2219"/>
                  <a:gd name="T95" fmla="*/ 269 h 305"/>
                  <a:gd name="T96" fmla="*/ 1558 w 2219"/>
                  <a:gd name="T97" fmla="*/ 269 h 305"/>
                  <a:gd name="T98" fmla="*/ 1535 w 2219"/>
                  <a:gd name="T99" fmla="*/ 175 h 305"/>
                  <a:gd name="T100" fmla="*/ 1535 w 2219"/>
                  <a:gd name="T101" fmla="*/ 269 h 305"/>
                  <a:gd name="T102" fmla="*/ 1515 w 2219"/>
                  <a:gd name="T103" fmla="*/ 269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219" h="305">
                    <a:moveTo>
                      <a:pt x="0" y="96"/>
                    </a:moveTo>
                    <a:cubicBezTo>
                      <a:pt x="30" y="118"/>
                      <a:pt x="58" y="142"/>
                      <a:pt x="88" y="160"/>
                    </a:cubicBezTo>
                    <a:cubicBezTo>
                      <a:pt x="167" y="205"/>
                      <a:pt x="236" y="191"/>
                      <a:pt x="289" y="117"/>
                    </a:cubicBezTo>
                    <a:cubicBezTo>
                      <a:pt x="314" y="82"/>
                      <a:pt x="331" y="42"/>
                      <a:pt x="349" y="8"/>
                    </a:cubicBezTo>
                    <a:cubicBezTo>
                      <a:pt x="371" y="43"/>
                      <a:pt x="393" y="83"/>
                      <a:pt x="419" y="121"/>
                    </a:cubicBezTo>
                    <a:cubicBezTo>
                      <a:pt x="444" y="156"/>
                      <a:pt x="476" y="185"/>
                      <a:pt x="521" y="187"/>
                    </a:cubicBezTo>
                    <a:cubicBezTo>
                      <a:pt x="544" y="188"/>
                      <a:pt x="568" y="183"/>
                      <a:pt x="588" y="174"/>
                    </a:cubicBezTo>
                    <a:cubicBezTo>
                      <a:pt x="616" y="162"/>
                      <a:pt x="640" y="143"/>
                      <a:pt x="666" y="127"/>
                    </a:cubicBezTo>
                    <a:cubicBezTo>
                      <a:pt x="665" y="125"/>
                      <a:pt x="664" y="123"/>
                      <a:pt x="664" y="121"/>
                    </a:cubicBezTo>
                    <a:cubicBezTo>
                      <a:pt x="586" y="121"/>
                      <a:pt x="508" y="121"/>
                      <a:pt x="428" y="121"/>
                    </a:cubicBezTo>
                    <a:cubicBezTo>
                      <a:pt x="428" y="113"/>
                      <a:pt x="428" y="108"/>
                      <a:pt x="427" y="99"/>
                    </a:cubicBezTo>
                    <a:cubicBezTo>
                      <a:pt x="882" y="99"/>
                      <a:pt x="1337" y="99"/>
                      <a:pt x="1790" y="99"/>
                    </a:cubicBezTo>
                    <a:cubicBezTo>
                      <a:pt x="1796" y="115"/>
                      <a:pt x="1791" y="121"/>
                      <a:pt x="1775" y="121"/>
                    </a:cubicBezTo>
                    <a:cubicBezTo>
                      <a:pt x="1706" y="121"/>
                      <a:pt x="1637" y="121"/>
                      <a:pt x="1567" y="121"/>
                    </a:cubicBezTo>
                    <a:cubicBezTo>
                      <a:pt x="1560" y="121"/>
                      <a:pt x="1553" y="121"/>
                      <a:pt x="1545" y="121"/>
                    </a:cubicBezTo>
                    <a:cubicBezTo>
                      <a:pt x="1609" y="207"/>
                      <a:pt x="1718" y="213"/>
                      <a:pt x="1785" y="132"/>
                    </a:cubicBezTo>
                    <a:cubicBezTo>
                      <a:pt x="1813" y="98"/>
                      <a:pt x="1832" y="57"/>
                      <a:pt x="1855" y="19"/>
                    </a:cubicBezTo>
                    <a:cubicBezTo>
                      <a:pt x="1858" y="14"/>
                      <a:pt x="1861" y="9"/>
                      <a:pt x="1865" y="0"/>
                    </a:cubicBezTo>
                    <a:cubicBezTo>
                      <a:pt x="1872" y="17"/>
                      <a:pt x="1876" y="32"/>
                      <a:pt x="1884" y="45"/>
                    </a:cubicBezTo>
                    <a:cubicBezTo>
                      <a:pt x="1904" y="78"/>
                      <a:pt x="1922" y="113"/>
                      <a:pt x="1947" y="141"/>
                    </a:cubicBezTo>
                    <a:cubicBezTo>
                      <a:pt x="1987" y="186"/>
                      <a:pt x="2040" y="198"/>
                      <a:pt x="2096" y="174"/>
                    </a:cubicBezTo>
                    <a:cubicBezTo>
                      <a:pt x="2129" y="160"/>
                      <a:pt x="2159" y="138"/>
                      <a:pt x="2189" y="118"/>
                    </a:cubicBezTo>
                    <a:cubicBezTo>
                      <a:pt x="2199" y="112"/>
                      <a:pt x="2207" y="102"/>
                      <a:pt x="2219" y="92"/>
                    </a:cubicBezTo>
                    <a:cubicBezTo>
                      <a:pt x="2211" y="142"/>
                      <a:pt x="2191" y="182"/>
                      <a:pt x="2161" y="217"/>
                    </a:cubicBezTo>
                    <a:cubicBezTo>
                      <a:pt x="2150" y="230"/>
                      <a:pt x="2137" y="242"/>
                      <a:pt x="2125" y="254"/>
                    </a:cubicBezTo>
                    <a:cubicBezTo>
                      <a:pt x="2088" y="289"/>
                      <a:pt x="2047" y="305"/>
                      <a:pt x="1992" y="305"/>
                    </a:cubicBezTo>
                    <a:cubicBezTo>
                      <a:pt x="1389" y="303"/>
                      <a:pt x="786" y="303"/>
                      <a:pt x="183" y="305"/>
                    </a:cubicBezTo>
                    <a:cubicBezTo>
                      <a:pt x="150" y="305"/>
                      <a:pt x="130" y="294"/>
                      <a:pt x="108" y="277"/>
                    </a:cubicBezTo>
                    <a:cubicBezTo>
                      <a:pt x="50" y="229"/>
                      <a:pt x="13" y="170"/>
                      <a:pt x="0" y="96"/>
                    </a:cubicBezTo>
                    <a:close/>
                    <a:moveTo>
                      <a:pt x="1515" y="269"/>
                    </a:moveTo>
                    <a:cubicBezTo>
                      <a:pt x="1515" y="237"/>
                      <a:pt x="1514" y="206"/>
                      <a:pt x="1515" y="175"/>
                    </a:cubicBezTo>
                    <a:cubicBezTo>
                      <a:pt x="1515" y="168"/>
                      <a:pt x="1521" y="160"/>
                      <a:pt x="1525" y="149"/>
                    </a:cubicBezTo>
                    <a:cubicBezTo>
                      <a:pt x="1515" y="121"/>
                      <a:pt x="1515" y="121"/>
                      <a:pt x="1480" y="121"/>
                    </a:cubicBezTo>
                    <a:cubicBezTo>
                      <a:pt x="1225" y="121"/>
                      <a:pt x="970" y="121"/>
                      <a:pt x="715" y="121"/>
                    </a:cubicBezTo>
                    <a:cubicBezTo>
                      <a:pt x="697" y="121"/>
                      <a:pt x="682" y="138"/>
                      <a:pt x="684" y="157"/>
                    </a:cubicBezTo>
                    <a:cubicBezTo>
                      <a:pt x="689" y="158"/>
                      <a:pt x="694" y="159"/>
                      <a:pt x="699" y="160"/>
                    </a:cubicBezTo>
                    <a:cubicBezTo>
                      <a:pt x="699" y="197"/>
                      <a:pt x="699" y="232"/>
                      <a:pt x="699" y="269"/>
                    </a:cubicBezTo>
                    <a:cubicBezTo>
                      <a:pt x="692" y="269"/>
                      <a:pt x="686" y="269"/>
                      <a:pt x="679" y="269"/>
                    </a:cubicBezTo>
                    <a:cubicBezTo>
                      <a:pt x="679" y="235"/>
                      <a:pt x="679" y="203"/>
                      <a:pt x="679" y="168"/>
                    </a:cubicBezTo>
                    <a:cubicBezTo>
                      <a:pt x="647" y="198"/>
                      <a:pt x="664" y="235"/>
                      <a:pt x="657" y="268"/>
                    </a:cubicBezTo>
                    <a:cubicBezTo>
                      <a:pt x="651" y="268"/>
                      <a:pt x="645" y="268"/>
                      <a:pt x="637" y="268"/>
                    </a:cubicBezTo>
                    <a:cubicBezTo>
                      <a:pt x="637" y="255"/>
                      <a:pt x="637" y="243"/>
                      <a:pt x="637" y="231"/>
                    </a:cubicBezTo>
                    <a:cubicBezTo>
                      <a:pt x="636" y="231"/>
                      <a:pt x="635" y="230"/>
                      <a:pt x="633" y="230"/>
                    </a:cubicBezTo>
                    <a:cubicBezTo>
                      <a:pt x="624" y="245"/>
                      <a:pt x="614" y="260"/>
                      <a:pt x="603" y="276"/>
                    </a:cubicBezTo>
                    <a:cubicBezTo>
                      <a:pt x="942" y="276"/>
                      <a:pt x="1277" y="276"/>
                      <a:pt x="1616" y="276"/>
                    </a:cubicBezTo>
                    <a:cubicBezTo>
                      <a:pt x="1603" y="260"/>
                      <a:pt x="1592" y="246"/>
                      <a:pt x="1581" y="232"/>
                    </a:cubicBezTo>
                    <a:cubicBezTo>
                      <a:pt x="1579" y="233"/>
                      <a:pt x="1578" y="234"/>
                      <a:pt x="1576" y="234"/>
                    </a:cubicBezTo>
                    <a:cubicBezTo>
                      <a:pt x="1576" y="245"/>
                      <a:pt x="1576" y="257"/>
                      <a:pt x="1576" y="269"/>
                    </a:cubicBezTo>
                    <a:cubicBezTo>
                      <a:pt x="1569" y="269"/>
                      <a:pt x="1564" y="269"/>
                      <a:pt x="1558" y="269"/>
                    </a:cubicBezTo>
                    <a:cubicBezTo>
                      <a:pt x="1550" y="238"/>
                      <a:pt x="1568" y="202"/>
                      <a:pt x="1535" y="175"/>
                    </a:cubicBezTo>
                    <a:cubicBezTo>
                      <a:pt x="1535" y="208"/>
                      <a:pt x="1535" y="238"/>
                      <a:pt x="1535" y="269"/>
                    </a:cubicBezTo>
                    <a:cubicBezTo>
                      <a:pt x="1528" y="269"/>
                      <a:pt x="1523" y="269"/>
                      <a:pt x="1515" y="26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Freeform 52">
                <a:extLst>
                  <a:ext uri="{FF2B5EF4-FFF2-40B4-BE49-F238E27FC236}">
                    <a16:creationId xmlns:a16="http://schemas.microsoft.com/office/drawing/2014/main" id="{42753678-F428-464F-BE3C-336D78C2AE95}"/>
                  </a:ext>
                </a:extLst>
              </p:cNvPr>
              <p:cNvSpPr>
                <a:spLocks/>
              </p:cNvSpPr>
              <p:nvPr/>
            </p:nvSpPr>
            <p:spPr bwMode="auto">
              <a:xfrm>
                <a:off x="5837303" y="2706535"/>
                <a:ext cx="518860" cy="273346"/>
              </a:xfrm>
              <a:custGeom>
                <a:avLst/>
                <a:gdLst>
                  <a:gd name="T0" fmla="*/ 372 w 1065"/>
                  <a:gd name="T1" fmla="*/ 235 h 561"/>
                  <a:gd name="T2" fmla="*/ 412 w 1065"/>
                  <a:gd name="T3" fmla="*/ 264 h 561"/>
                  <a:gd name="T4" fmla="*/ 474 w 1065"/>
                  <a:gd name="T5" fmla="*/ 264 h 561"/>
                  <a:gd name="T6" fmla="*/ 494 w 1065"/>
                  <a:gd name="T7" fmla="*/ 237 h 561"/>
                  <a:gd name="T8" fmla="*/ 486 w 1065"/>
                  <a:gd name="T9" fmla="*/ 134 h 561"/>
                  <a:gd name="T10" fmla="*/ 487 w 1065"/>
                  <a:gd name="T11" fmla="*/ 124 h 561"/>
                  <a:gd name="T12" fmla="*/ 488 w 1065"/>
                  <a:gd name="T13" fmla="*/ 49 h 561"/>
                  <a:gd name="T14" fmla="*/ 495 w 1065"/>
                  <a:gd name="T15" fmla="*/ 27 h 561"/>
                  <a:gd name="T16" fmla="*/ 508 w 1065"/>
                  <a:gd name="T17" fmla="*/ 0 h 561"/>
                  <a:gd name="T18" fmla="*/ 547 w 1065"/>
                  <a:gd name="T19" fmla="*/ 0 h 561"/>
                  <a:gd name="T20" fmla="*/ 560 w 1065"/>
                  <a:gd name="T21" fmla="*/ 34 h 561"/>
                  <a:gd name="T22" fmla="*/ 555 w 1065"/>
                  <a:gd name="T23" fmla="*/ 71 h 561"/>
                  <a:gd name="T24" fmla="*/ 553 w 1065"/>
                  <a:gd name="T25" fmla="*/ 95 h 561"/>
                  <a:gd name="T26" fmla="*/ 559 w 1065"/>
                  <a:gd name="T27" fmla="*/ 221 h 561"/>
                  <a:gd name="T28" fmla="*/ 589 w 1065"/>
                  <a:gd name="T29" fmla="*/ 264 h 561"/>
                  <a:gd name="T30" fmla="*/ 667 w 1065"/>
                  <a:gd name="T31" fmla="*/ 263 h 561"/>
                  <a:gd name="T32" fmla="*/ 684 w 1065"/>
                  <a:gd name="T33" fmla="*/ 255 h 561"/>
                  <a:gd name="T34" fmla="*/ 719 w 1065"/>
                  <a:gd name="T35" fmla="*/ 236 h 561"/>
                  <a:gd name="T36" fmla="*/ 735 w 1065"/>
                  <a:gd name="T37" fmla="*/ 236 h 561"/>
                  <a:gd name="T38" fmla="*/ 735 w 1065"/>
                  <a:gd name="T39" fmla="*/ 287 h 561"/>
                  <a:gd name="T40" fmla="*/ 731 w 1065"/>
                  <a:gd name="T41" fmla="*/ 295 h 561"/>
                  <a:gd name="T42" fmla="*/ 716 w 1065"/>
                  <a:gd name="T43" fmla="*/ 309 h 561"/>
                  <a:gd name="T44" fmla="*/ 716 w 1065"/>
                  <a:gd name="T45" fmla="*/ 369 h 561"/>
                  <a:gd name="T46" fmla="*/ 726 w 1065"/>
                  <a:gd name="T47" fmla="*/ 377 h 561"/>
                  <a:gd name="T48" fmla="*/ 841 w 1065"/>
                  <a:gd name="T49" fmla="*/ 371 h 561"/>
                  <a:gd name="T50" fmla="*/ 890 w 1065"/>
                  <a:gd name="T51" fmla="*/ 331 h 561"/>
                  <a:gd name="T52" fmla="*/ 882 w 1065"/>
                  <a:gd name="T53" fmla="*/ 401 h 561"/>
                  <a:gd name="T54" fmla="*/ 921 w 1065"/>
                  <a:gd name="T55" fmla="*/ 460 h 561"/>
                  <a:gd name="T56" fmla="*/ 1043 w 1065"/>
                  <a:gd name="T57" fmla="*/ 452 h 561"/>
                  <a:gd name="T58" fmla="*/ 1065 w 1065"/>
                  <a:gd name="T59" fmla="*/ 438 h 561"/>
                  <a:gd name="T60" fmla="*/ 998 w 1065"/>
                  <a:gd name="T61" fmla="*/ 529 h 561"/>
                  <a:gd name="T62" fmla="*/ 934 w 1065"/>
                  <a:gd name="T63" fmla="*/ 534 h 561"/>
                  <a:gd name="T64" fmla="*/ 931 w 1065"/>
                  <a:gd name="T65" fmla="*/ 532 h 561"/>
                  <a:gd name="T66" fmla="*/ 771 w 1065"/>
                  <a:gd name="T67" fmla="*/ 488 h 561"/>
                  <a:gd name="T68" fmla="*/ 243 w 1065"/>
                  <a:gd name="T69" fmla="*/ 489 h 561"/>
                  <a:gd name="T70" fmla="*/ 212 w 1065"/>
                  <a:gd name="T71" fmla="*/ 498 h 561"/>
                  <a:gd name="T72" fmla="*/ 144 w 1065"/>
                  <a:gd name="T73" fmla="*/ 541 h 561"/>
                  <a:gd name="T74" fmla="*/ 53 w 1065"/>
                  <a:gd name="T75" fmla="*/ 527 h 561"/>
                  <a:gd name="T76" fmla="*/ 33 w 1065"/>
                  <a:gd name="T77" fmla="*/ 497 h 561"/>
                  <a:gd name="T78" fmla="*/ 0 w 1065"/>
                  <a:gd name="T79" fmla="*/ 437 h 561"/>
                  <a:gd name="T80" fmla="*/ 101 w 1065"/>
                  <a:gd name="T81" fmla="*/ 469 h 561"/>
                  <a:gd name="T82" fmla="*/ 137 w 1065"/>
                  <a:gd name="T83" fmla="*/ 464 h 561"/>
                  <a:gd name="T84" fmla="*/ 175 w 1065"/>
                  <a:gd name="T85" fmla="*/ 417 h 561"/>
                  <a:gd name="T86" fmla="*/ 175 w 1065"/>
                  <a:gd name="T87" fmla="*/ 328 h 561"/>
                  <a:gd name="T88" fmla="*/ 189 w 1065"/>
                  <a:gd name="T89" fmla="*/ 341 h 561"/>
                  <a:gd name="T90" fmla="*/ 247 w 1065"/>
                  <a:gd name="T91" fmla="*/ 384 h 561"/>
                  <a:gd name="T92" fmla="*/ 338 w 1065"/>
                  <a:gd name="T93" fmla="*/ 368 h 561"/>
                  <a:gd name="T94" fmla="*/ 342 w 1065"/>
                  <a:gd name="T95" fmla="*/ 358 h 561"/>
                  <a:gd name="T96" fmla="*/ 339 w 1065"/>
                  <a:gd name="T97" fmla="*/ 312 h 561"/>
                  <a:gd name="T98" fmla="*/ 338 w 1065"/>
                  <a:gd name="T99" fmla="*/ 306 h 561"/>
                  <a:gd name="T100" fmla="*/ 318 w 1065"/>
                  <a:gd name="T101" fmla="*/ 235 h 561"/>
                  <a:gd name="T102" fmla="*/ 372 w 1065"/>
                  <a:gd name="T103" fmla="*/ 235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065" h="561">
                    <a:moveTo>
                      <a:pt x="372" y="235"/>
                    </a:moveTo>
                    <a:cubicBezTo>
                      <a:pt x="374" y="260"/>
                      <a:pt x="389" y="266"/>
                      <a:pt x="412" y="264"/>
                    </a:cubicBezTo>
                    <a:cubicBezTo>
                      <a:pt x="432" y="262"/>
                      <a:pt x="453" y="264"/>
                      <a:pt x="474" y="264"/>
                    </a:cubicBezTo>
                    <a:cubicBezTo>
                      <a:pt x="492" y="263"/>
                      <a:pt x="496" y="255"/>
                      <a:pt x="494" y="237"/>
                    </a:cubicBezTo>
                    <a:cubicBezTo>
                      <a:pt x="489" y="202"/>
                      <a:pt x="488" y="168"/>
                      <a:pt x="486" y="134"/>
                    </a:cubicBezTo>
                    <a:cubicBezTo>
                      <a:pt x="485" y="130"/>
                      <a:pt x="485" y="127"/>
                      <a:pt x="487" y="124"/>
                    </a:cubicBezTo>
                    <a:cubicBezTo>
                      <a:pt x="497" y="99"/>
                      <a:pt x="506" y="75"/>
                      <a:pt x="488" y="49"/>
                    </a:cubicBezTo>
                    <a:cubicBezTo>
                      <a:pt x="485" y="45"/>
                      <a:pt x="492" y="35"/>
                      <a:pt x="495" y="27"/>
                    </a:cubicBezTo>
                    <a:cubicBezTo>
                      <a:pt x="499" y="19"/>
                      <a:pt x="503" y="11"/>
                      <a:pt x="508" y="0"/>
                    </a:cubicBezTo>
                    <a:cubicBezTo>
                      <a:pt x="520" y="0"/>
                      <a:pt x="534" y="0"/>
                      <a:pt x="547" y="0"/>
                    </a:cubicBezTo>
                    <a:cubicBezTo>
                      <a:pt x="551" y="12"/>
                      <a:pt x="555" y="23"/>
                      <a:pt x="560" y="34"/>
                    </a:cubicBezTo>
                    <a:cubicBezTo>
                      <a:pt x="566" y="48"/>
                      <a:pt x="566" y="60"/>
                      <a:pt x="555" y="71"/>
                    </a:cubicBezTo>
                    <a:cubicBezTo>
                      <a:pt x="546" y="79"/>
                      <a:pt x="548" y="86"/>
                      <a:pt x="553" y="95"/>
                    </a:cubicBezTo>
                    <a:cubicBezTo>
                      <a:pt x="575" y="136"/>
                      <a:pt x="572" y="179"/>
                      <a:pt x="559" y="221"/>
                    </a:cubicBezTo>
                    <a:cubicBezTo>
                      <a:pt x="550" y="252"/>
                      <a:pt x="556" y="264"/>
                      <a:pt x="589" y="264"/>
                    </a:cubicBezTo>
                    <a:cubicBezTo>
                      <a:pt x="615" y="264"/>
                      <a:pt x="641" y="264"/>
                      <a:pt x="667" y="263"/>
                    </a:cubicBezTo>
                    <a:cubicBezTo>
                      <a:pt x="673" y="263"/>
                      <a:pt x="684" y="259"/>
                      <a:pt x="684" y="255"/>
                    </a:cubicBezTo>
                    <a:cubicBezTo>
                      <a:pt x="689" y="234"/>
                      <a:pt x="704" y="236"/>
                      <a:pt x="719" y="236"/>
                    </a:cubicBezTo>
                    <a:cubicBezTo>
                      <a:pt x="724" y="236"/>
                      <a:pt x="729" y="236"/>
                      <a:pt x="735" y="236"/>
                    </a:cubicBezTo>
                    <a:cubicBezTo>
                      <a:pt x="735" y="254"/>
                      <a:pt x="736" y="270"/>
                      <a:pt x="735" y="287"/>
                    </a:cubicBezTo>
                    <a:cubicBezTo>
                      <a:pt x="735" y="289"/>
                      <a:pt x="733" y="292"/>
                      <a:pt x="731" y="295"/>
                    </a:cubicBezTo>
                    <a:cubicBezTo>
                      <a:pt x="726" y="300"/>
                      <a:pt x="716" y="304"/>
                      <a:pt x="716" y="309"/>
                    </a:cubicBezTo>
                    <a:cubicBezTo>
                      <a:pt x="714" y="329"/>
                      <a:pt x="715" y="349"/>
                      <a:pt x="716" y="369"/>
                    </a:cubicBezTo>
                    <a:cubicBezTo>
                      <a:pt x="716" y="372"/>
                      <a:pt x="722" y="375"/>
                      <a:pt x="726" y="377"/>
                    </a:cubicBezTo>
                    <a:cubicBezTo>
                      <a:pt x="765" y="397"/>
                      <a:pt x="804" y="398"/>
                      <a:pt x="841" y="371"/>
                    </a:cubicBezTo>
                    <a:cubicBezTo>
                      <a:pt x="857" y="358"/>
                      <a:pt x="873" y="345"/>
                      <a:pt x="890" y="331"/>
                    </a:cubicBezTo>
                    <a:cubicBezTo>
                      <a:pt x="887" y="356"/>
                      <a:pt x="884" y="378"/>
                      <a:pt x="882" y="401"/>
                    </a:cubicBezTo>
                    <a:cubicBezTo>
                      <a:pt x="880" y="434"/>
                      <a:pt x="890" y="448"/>
                      <a:pt x="921" y="460"/>
                    </a:cubicBezTo>
                    <a:cubicBezTo>
                      <a:pt x="963" y="477"/>
                      <a:pt x="1004" y="478"/>
                      <a:pt x="1043" y="452"/>
                    </a:cubicBezTo>
                    <a:cubicBezTo>
                      <a:pt x="1048" y="448"/>
                      <a:pt x="1054" y="445"/>
                      <a:pt x="1065" y="438"/>
                    </a:cubicBezTo>
                    <a:cubicBezTo>
                      <a:pt x="1044" y="475"/>
                      <a:pt x="1027" y="507"/>
                      <a:pt x="998" y="529"/>
                    </a:cubicBezTo>
                    <a:cubicBezTo>
                      <a:pt x="978" y="545"/>
                      <a:pt x="957" y="545"/>
                      <a:pt x="934" y="534"/>
                    </a:cubicBezTo>
                    <a:cubicBezTo>
                      <a:pt x="933" y="533"/>
                      <a:pt x="932" y="533"/>
                      <a:pt x="931" y="532"/>
                    </a:cubicBezTo>
                    <a:cubicBezTo>
                      <a:pt x="884" y="492"/>
                      <a:pt x="830" y="487"/>
                      <a:pt x="771" y="488"/>
                    </a:cubicBezTo>
                    <a:cubicBezTo>
                      <a:pt x="595" y="491"/>
                      <a:pt x="419" y="489"/>
                      <a:pt x="243" y="489"/>
                    </a:cubicBezTo>
                    <a:cubicBezTo>
                      <a:pt x="233" y="489"/>
                      <a:pt x="221" y="493"/>
                      <a:pt x="212" y="498"/>
                    </a:cubicBezTo>
                    <a:cubicBezTo>
                      <a:pt x="189" y="512"/>
                      <a:pt x="167" y="527"/>
                      <a:pt x="144" y="541"/>
                    </a:cubicBezTo>
                    <a:cubicBezTo>
                      <a:pt x="112" y="561"/>
                      <a:pt x="77" y="556"/>
                      <a:pt x="53" y="527"/>
                    </a:cubicBezTo>
                    <a:cubicBezTo>
                      <a:pt x="46" y="517"/>
                      <a:pt x="39" y="507"/>
                      <a:pt x="33" y="497"/>
                    </a:cubicBezTo>
                    <a:cubicBezTo>
                      <a:pt x="23" y="479"/>
                      <a:pt x="13" y="460"/>
                      <a:pt x="0" y="437"/>
                    </a:cubicBezTo>
                    <a:cubicBezTo>
                      <a:pt x="35" y="457"/>
                      <a:pt x="65" y="474"/>
                      <a:pt x="101" y="469"/>
                    </a:cubicBezTo>
                    <a:cubicBezTo>
                      <a:pt x="113" y="467"/>
                      <a:pt x="125" y="467"/>
                      <a:pt x="137" y="464"/>
                    </a:cubicBezTo>
                    <a:cubicBezTo>
                      <a:pt x="166" y="458"/>
                      <a:pt x="175" y="447"/>
                      <a:pt x="175" y="417"/>
                    </a:cubicBezTo>
                    <a:cubicBezTo>
                      <a:pt x="175" y="388"/>
                      <a:pt x="175" y="359"/>
                      <a:pt x="175" y="328"/>
                    </a:cubicBezTo>
                    <a:cubicBezTo>
                      <a:pt x="179" y="332"/>
                      <a:pt x="184" y="337"/>
                      <a:pt x="189" y="341"/>
                    </a:cubicBezTo>
                    <a:cubicBezTo>
                      <a:pt x="208" y="356"/>
                      <a:pt x="227" y="371"/>
                      <a:pt x="247" y="384"/>
                    </a:cubicBezTo>
                    <a:cubicBezTo>
                      <a:pt x="274" y="400"/>
                      <a:pt x="317" y="392"/>
                      <a:pt x="338" y="368"/>
                    </a:cubicBezTo>
                    <a:cubicBezTo>
                      <a:pt x="341" y="365"/>
                      <a:pt x="343" y="361"/>
                      <a:pt x="342" y="358"/>
                    </a:cubicBezTo>
                    <a:cubicBezTo>
                      <a:pt x="342" y="342"/>
                      <a:pt x="341" y="327"/>
                      <a:pt x="339" y="312"/>
                    </a:cubicBezTo>
                    <a:cubicBezTo>
                      <a:pt x="339" y="310"/>
                      <a:pt x="339" y="306"/>
                      <a:pt x="338" y="306"/>
                    </a:cubicBezTo>
                    <a:cubicBezTo>
                      <a:pt x="304" y="290"/>
                      <a:pt x="326" y="260"/>
                      <a:pt x="318" y="235"/>
                    </a:cubicBezTo>
                    <a:cubicBezTo>
                      <a:pt x="336" y="235"/>
                      <a:pt x="353" y="235"/>
                      <a:pt x="372" y="2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Freeform 53">
                <a:extLst>
                  <a:ext uri="{FF2B5EF4-FFF2-40B4-BE49-F238E27FC236}">
                    <a16:creationId xmlns:a16="http://schemas.microsoft.com/office/drawing/2014/main" id="{38AD54D3-20DC-4B40-A168-B42CD39D1725}"/>
                  </a:ext>
                </a:extLst>
              </p:cNvPr>
              <p:cNvSpPr>
                <a:spLocks/>
              </p:cNvSpPr>
              <p:nvPr/>
            </p:nvSpPr>
            <p:spPr bwMode="auto">
              <a:xfrm>
                <a:off x="5633099" y="2552137"/>
                <a:ext cx="924631" cy="479308"/>
              </a:xfrm>
              <a:custGeom>
                <a:avLst/>
                <a:gdLst>
                  <a:gd name="T0" fmla="*/ 30 w 1898"/>
                  <a:gd name="T1" fmla="*/ 973 h 984"/>
                  <a:gd name="T2" fmla="*/ 0 w 1898"/>
                  <a:gd name="T3" fmla="*/ 973 h 984"/>
                  <a:gd name="T4" fmla="*/ 400 w 1898"/>
                  <a:gd name="T5" fmla="*/ 243 h 984"/>
                  <a:gd name="T6" fmla="*/ 1421 w 1898"/>
                  <a:gd name="T7" fmla="*/ 195 h 984"/>
                  <a:gd name="T8" fmla="*/ 1898 w 1898"/>
                  <a:gd name="T9" fmla="*/ 978 h 984"/>
                  <a:gd name="T10" fmla="*/ 1862 w 1898"/>
                  <a:gd name="T11" fmla="*/ 961 h 984"/>
                  <a:gd name="T12" fmla="*/ 1623 w 1898"/>
                  <a:gd name="T13" fmla="*/ 396 h 984"/>
                  <a:gd name="T14" fmla="*/ 1090 w 1898"/>
                  <a:gd name="T15" fmla="*/ 110 h 984"/>
                  <a:gd name="T16" fmla="*/ 52 w 1898"/>
                  <a:gd name="T17" fmla="*/ 826 h 984"/>
                  <a:gd name="T18" fmla="*/ 30 w 1898"/>
                  <a:gd name="T19" fmla="*/ 973 h 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98" h="984">
                    <a:moveTo>
                      <a:pt x="30" y="973"/>
                    </a:moveTo>
                    <a:cubicBezTo>
                      <a:pt x="22" y="973"/>
                      <a:pt x="13" y="973"/>
                      <a:pt x="0" y="973"/>
                    </a:cubicBezTo>
                    <a:cubicBezTo>
                      <a:pt x="21" y="667"/>
                      <a:pt x="149" y="417"/>
                      <a:pt x="400" y="243"/>
                    </a:cubicBezTo>
                    <a:cubicBezTo>
                      <a:pt x="727" y="18"/>
                      <a:pt x="1075" y="0"/>
                      <a:pt x="1421" y="195"/>
                    </a:cubicBezTo>
                    <a:cubicBezTo>
                      <a:pt x="1721" y="365"/>
                      <a:pt x="1872" y="635"/>
                      <a:pt x="1898" y="978"/>
                    </a:cubicBezTo>
                    <a:cubicBezTo>
                      <a:pt x="1869" y="984"/>
                      <a:pt x="1864" y="981"/>
                      <a:pt x="1862" y="961"/>
                    </a:cubicBezTo>
                    <a:cubicBezTo>
                      <a:pt x="1849" y="745"/>
                      <a:pt x="1769" y="556"/>
                      <a:pt x="1623" y="396"/>
                    </a:cubicBezTo>
                    <a:cubicBezTo>
                      <a:pt x="1479" y="239"/>
                      <a:pt x="1301" y="143"/>
                      <a:pt x="1090" y="110"/>
                    </a:cubicBezTo>
                    <a:cubicBezTo>
                      <a:pt x="608" y="35"/>
                      <a:pt x="151" y="350"/>
                      <a:pt x="52" y="826"/>
                    </a:cubicBezTo>
                    <a:cubicBezTo>
                      <a:pt x="42" y="874"/>
                      <a:pt x="37" y="922"/>
                      <a:pt x="30" y="9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Freeform 54">
                <a:extLst>
                  <a:ext uri="{FF2B5EF4-FFF2-40B4-BE49-F238E27FC236}">
                    <a16:creationId xmlns:a16="http://schemas.microsoft.com/office/drawing/2014/main" id="{A9B1969C-BE5E-A94A-8302-71B2A29AEDE2}"/>
                  </a:ext>
                </a:extLst>
              </p:cNvPr>
              <p:cNvSpPr>
                <a:spLocks/>
              </p:cNvSpPr>
              <p:nvPr/>
            </p:nvSpPr>
            <p:spPr bwMode="auto">
              <a:xfrm>
                <a:off x="5776364" y="3375691"/>
                <a:ext cx="636929" cy="180766"/>
              </a:xfrm>
              <a:custGeom>
                <a:avLst/>
                <a:gdLst>
                  <a:gd name="T0" fmla="*/ 0 w 1307"/>
                  <a:gd name="T1" fmla="*/ 5 h 371"/>
                  <a:gd name="T2" fmla="*/ 65 w 1307"/>
                  <a:gd name="T3" fmla="*/ 22 h 371"/>
                  <a:gd name="T4" fmla="*/ 528 w 1307"/>
                  <a:gd name="T5" fmla="*/ 230 h 371"/>
                  <a:gd name="T6" fmla="*/ 1242 w 1307"/>
                  <a:gd name="T7" fmla="*/ 24 h 371"/>
                  <a:gd name="T8" fmla="*/ 1307 w 1307"/>
                  <a:gd name="T9" fmla="*/ 5 h 371"/>
                  <a:gd name="T10" fmla="*/ 0 w 1307"/>
                  <a:gd name="T11" fmla="*/ 5 h 371"/>
                </a:gdLst>
                <a:ahLst/>
                <a:cxnLst>
                  <a:cxn ang="0">
                    <a:pos x="T0" y="T1"/>
                  </a:cxn>
                  <a:cxn ang="0">
                    <a:pos x="T2" y="T3"/>
                  </a:cxn>
                  <a:cxn ang="0">
                    <a:pos x="T4" y="T5"/>
                  </a:cxn>
                  <a:cxn ang="0">
                    <a:pos x="T6" y="T7"/>
                  </a:cxn>
                  <a:cxn ang="0">
                    <a:pos x="T8" y="T9"/>
                  </a:cxn>
                  <a:cxn ang="0">
                    <a:pos x="T10" y="T11"/>
                  </a:cxn>
                </a:cxnLst>
                <a:rect l="0" t="0" r="r" b="b"/>
                <a:pathLst>
                  <a:path w="1307" h="371">
                    <a:moveTo>
                      <a:pt x="0" y="5"/>
                    </a:moveTo>
                    <a:cubicBezTo>
                      <a:pt x="26" y="0"/>
                      <a:pt x="45" y="6"/>
                      <a:pt x="65" y="22"/>
                    </a:cubicBezTo>
                    <a:cubicBezTo>
                      <a:pt x="199" y="136"/>
                      <a:pt x="354" y="207"/>
                      <a:pt x="528" y="230"/>
                    </a:cubicBezTo>
                    <a:cubicBezTo>
                      <a:pt x="795" y="264"/>
                      <a:pt x="1033" y="195"/>
                      <a:pt x="1242" y="24"/>
                    </a:cubicBezTo>
                    <a:cubicBezTo>
                      <a:pt x="1270" y="1"/>
                      <a:pt x="1271" y="0"/>
                      <a:pt x="1307" y="5"/>
                    </a:cubicBezTo>
                    <a:cubicBezTo>
                      <a:pt x="975" y="346"/>
                      <a:pt x="369" y="371"/>
                      <a:pt x="0"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Freeform 55">
                <a:extLst>
                  <a:ext uri="{FF2B5EF4-FFF2-40B4-BE49-F238E27FC236}">
                    <a16:creationId xmlns:a16="http://schemas.microsoft.com/office/drawing/2014/main" id="{6539A55A-5F3A-DA45-92A4-62E88C8C85D2}"/>
                  </a:ext>
                </a:extLst>
              </p:cNvPr>
              <p:cNvSpPr>
                <a:spLocks/>
              </p:cNvSpPr>
              <p:nvPr/>
            </p:nvSpPr>
            <p:spPr bwMode="auto">
              <a:xfrm>
                <a:off x="5573332" y="3340827"/>
                <a:ext cx="1049438" cy="9668"/>
              </a:xfrm>
              <a:custGeom>
                <a:avLst/>
                <a:gdLst>
                  <a:gd name="T0" fmla="*/ 2154 w 2154"/>
                  <a:gd name="T1" fmla="*/ 0 h 20"/>
                  <a:gd name="T2" fmla="*/ 2127 w 2154"/>
                  <a:gd name="T3" fmla="*/ 20 h 20"/>
                  <a:gd name="T4" fmla="*/ 28 w 2154"/>
                  <a:gd name="T5" fmla="*/ 20 h 20"/>
                  <a:gd name="T6" fmla="*/ 0 w 2154"/>
                  <a:gd name="T7" fmla="*/ 0 h 20"/>
                  <a:gd name="T8" fmla="*/ 2154 w 2154"/>
                  <a:gd name="T9" fmla="*/ 0 h 20"/>
                </a:gdLst>
                <a:ahLst/>
                <a:cxnLst>
                  <a:cxn ang="0">
                    <a:pos x="T0" y="T1"/>
                  </a:cxn>
                  <a:cxn ang="0">
                    <a:pos x="T2" y="T3"/>
                  </a:cxn>
                  <a:cxn ang="0">
                    <a:pos x="T4" y="T5"/>
                  </a:cxn>
                  <a:cxn ang="0">
                    <a:pos x="T6" y="T7"/>
                  </a:cxn>
                  <a:cxn ang="0">
                    <a:pos x="T8" y="T9"/>
                  </a:cxn>
                </a:cxnLst>
                <a:rect l="0" t="0" r="r" b="b"/>
                <a:pathLst>
                  <a:path w="2154" h="20">
                    <a:moveTo>
                      <a:pt x="2154" y="0"/>
                    </a:moveTo>
                    <a:cubicBezTo>
                      <a:pt x="2150" y="16"/>
                      <a:pt x="2141" y="20"/>
                      <a:pt x="2127" y="20"/>
                    </a:cubicBezTo>
                    <a:cubicBezTo>
                      <a:pt x="1427" y="19"/>
                      <a:pt x="727" y="19"/>
                      <a:pt x="28" y="20"/>
                    </a:cubicBezTo>
                    <a:cubicBezTo>
                      <a:pt x="13" y="20"/>
                      <a:pt x="3" y="17"/>
                      <a:pt x="0" y="0"/>
                    </a:cubicBezTo>
                    <a:cubicBezTo>
                      <a:pt x="718" y="0"/>
                      <a:pt x="1435" y="0"/>
                      <a:pt x="215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Freeform 56">
                <a:extLst>
                  <a:ext uri="{FF2B5EF4-FFF2-40B4-BE49-F238E27FC236}">
                    <a16:creationId xmlns:a16="http://schemas.microsoft.com/office/drawing/2014/main" id="{DCBBBE3C-FB32-F140-9484-63992B1F0777}"/>
                  </a:ext>
                </a:extLst>
              </p:cNvPr>
              <p:cNvSpPr>
                <a:spLocks/>
              </p:cNvSpPr>
              <p:nvPr/>
            </p:nvSpPr>
            <p:spPr bwMode="auto">
              <a:xfrm>
                <a:off x="5585051" y="3363679"/>
                <a:ext cx="1026000" cy="9668"/>
              </a:xfrm>
              <a:custGeom>
                <a:avLst/>
                <a:gdLst>
                  <a:gd name="T0" fmla="*/ 2106 w 2106"/>
                  <a:gd name="T1" fmla="*/ 0 h 20"/>
                  <a:gd name="T2" fmla="*/ 2080 w 2106"/>
                  <a:gd name="T3" fmla="*/ 20 h 20"/>
                  <a:gd name="T4" fmla="*/ 26 w 2106"/>
                  <a:gd name="T5" fmla="*/ 20 h 20"/>
                  <a:gd name="T6" fmla="*/ 0 w 2106"/>
                  <a:gd name="T7" fmla="*/ 0 h 20"/>
                  <a:gd name="T8" fmla="*/ 2106 w 2106"/>
                  <a:gd name="T9" fmla="*/ 0 h 20"/>
                </a:gdLst>
                <a:ahLst/>
                <a:cxnLst>
                  <a:cxn ang="0">
                    <a:pos x="T0" y="T1"/>
                  </a:cxn>
                  <a:cxn ang="0">
                    <a:pos x="T2" y="T3"/>
                  </a:cxn>
                  <a:cxn ang="0">
                    <a:pos x="T4" y="T5"/>
                  </a:cxn>
                  <a:cxn ang="0">
                    <a:pos x="T6" y="T7"/>
                  </a:cxn>
                  <a:cxn ang="0">
                    <a:pos x="T8" y="T9"/>
                  </a:cxn>
                </a:cxnLst>
                <a:rect l="0" t="0" r="r" b="b"/>
                <a:pathLst>
                  <a:path w="2106" h="20">
                    <a:moveTo>
                      <a:pt x="2106" y="0"/>
                    </a:moveTo>
                    <a:cubicBezTo>
                      <a:pt x="2102" y="17"/>
                      <a:pt x="2094" y="20"/>
                      <a:pt x="2080" y="20"/>
                    </a:cubicBezTo>
                    <a:cubicBezTo>
                      <a:pt x="1395" y="20"/>
                      <a:pt x="710" y="20"/>
                      <a:pt x="26" y="20"/>
                    </a:cubicBezTo>
                    <a:cubicBezTo>
                      <a:pt x="11" y="20"/>
                      <a:pt x="3" y="16"/>
                      <a:pt x="0" y="0"/>
                    </a:cubicBezTo>
                    <a:cubicBezTo>
                      <a:pt x="702" y="0"/>
                      <a:pt x="1403" y="0"/>
                      <a:pt x="210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Freeform 57">
                <a:extLst>
                  <a:ext uri="{FF2B5EF4-FFF2-40B4-BE49-F238E27FC236}">
                    <a16:creationId xmlns:a16="http://schemas.microsoft.com/office/drawing/2014/main" id="{0D30CBFC-5F26-0B49-8E8D-D6D7BA7D63B1}"/>
                  </a:ext>
                </a:extLst>
              </p:cNvPr>
              <p:cNvSpPr>
                <a:spLocks/>
              </p:cNvSpPr>
              <p:nvPr/>
            </p:nvSpPr>
            <p:spPr bwMode="auto">
              <a:xfrm>
                <a:off x="5878319" y="3325007"/>
                <a:ext cx="440342" cy="2637"/>
              </a:xfrm>
              <a:custGeom>
                <a:avLst/>
                <a:gdLst>
                  <a:gd name="T0" fmla="*/ 904 w 904"/>
                  <a:gd name="T1" fmla="*/ 5 h 5"/>
                  <a:gd name="T2" fmla="*/ 0 w 904"/>
                  <a:gd name="T3" fmla="*/ 5 h 5"/>
                  <a:gd name="T4" fmla="*/ 0 w 904"/>
                  <a:gd name="T5" fmla="*/ 0 h 5"/>
                  <a:gd name="T6" fmla="*/ 904 w 904"/>
                  <a:gd name="T7" fmla="*/ 0 h 5"/>
                  <a:gd name="T8" fmla="*/ 904 w 904"/>
                  <a:gd name="T9" fmla="*/ 5 h 5"/>
                </a:gdLst>
                <a:ahLst/>
                <a:cxnLst>
                  <a:cxn ang="0">
                    <a:pos x="T0" y="T1"/>
                  </a:cxn>
                  <a:cxn ang="0">
                    <a:pos x="T2" y="T3"/>
                  </a:cxn>
                  <a:cxn ang="0">
                    <a:pos x="T4" y="T5"/>
                  </a:cxn>
                  <a:cxn ang="0">
                    <a:pos x="T6" y="T7"/>
                  </a:cxn>
                  <a:cxn ang="0">
                    <a:pos x="T8" y="T9"/>
                  </a:cxn>
                </a:cxnLst>
                <a:rect l="0" t="0" r="r" b="b"/>
                <a:pathLst>
                  <a:path w="904" h="5">
                    <a:moveTo>
                      <a:pt x="904" y="5"/>
                    </a:moveTo>
                    <a:cubicBezTo>
                      <a:pt x="603" y="5"/>
                      <a:pt x="301" y="5"/>
                      <a:pt x="0" y="5"/>
                    </a:cubicBezTo>
                    <a:cubicBezTo>
                      <a:pt x="0" y="3"/>
                      <a:pt x="0" y="2"/>
                      <a:pt x="0" y="0"/>
                    </a:cubicBezTo>
                    <a:cubicBezTo>
                      <a:pt x="301" y="0"/>
                      <a:pt x="603" y="0"/>
                      <a:pt x="904" y="0"/>
                    </a:cubicBezTo>
                    <a:cubicBezTo>
                      <a:pt x="904" y="2"/>
                      <a:pt x="904" y="3"/>
                      <a:pt x="904"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Freeform 58">
                <a:extLst>
                  <a:ext uri="{FF2B5EF4-FFF2-40B4-BE49-F238E27FC236}">
                    <a16:creationId xmlns:a16="http://schemas.microsoft.com/office/drawing/2014/main" id="{3F42C4A2-7AC7-B54A-BA3F-8E764068BF4D}"/>
                  </a:ext>
                </a:extLst>
              </p:cNvPr>
              <p:cNvSpPr>
                <a:spLocks/>
              </p:cNvSpPr>
              <p:nvPr/>
            </p:nvSpPr>
            <p:spPr bwMode="auto">
              <a:xfrm>
                <a:off x="5885936" y="3310065"/>
                <a:ext cx="424814" cy="2344"/>
              </a:xfrm>
              <a:custGeom>
                <a:avLst/>
                <a:gdLst>
                  <a:gd name="T0" fmla="*/ 0 w 872"/>
                  <a:gd name="T1" fmla="*/ 0 h 5"/>
                  <a:gd name="T2" fmla="*/ 872 w 872"/>
                  <a:gd name="T3" fmla="*/ 0 h 5"/>
                  <a:gd name="T4" fmla="*/ 872 w 872"/>
                  <a:gd name="T5" fmla="*/ 5 h 5"/>
                  <a:gd name="T6" fmla="*/ 0 w 872"/>
                  <a:gd name="T7" fmla="*/ 5 h 5"/>
                  <a:gd name="T8" fmla="*/ 0 w 872"/>
                  <a:gd name="T9" fmla="*/ 0 h 5"/>
                </a:gdLst>
                <a:ahLst/>
                <a:cxnLst>
                  <a:cxn ang="0">
                    <a:pos x="T0" y="T1"/>
                  </a:cxn>
                  <a:cxn ang="0">
                    <a:pos x="T2" y="T3"/>
                  </a:cxn>
                  <a:cxn ang="0">
                    <a:pos x="T4" y="T5"/>
                  </a:cxn>
                  <a:cxn ang="0">
                    <a:pos x="T6" y="T7"/>
                  </a:cxn>
                  <a:cxn ang="0">
                    <a:pos x="T8" y="T9"/>
                  </a:cxn>
                </a:cxnLst>
                <a:rect l="0" t="0" r="r" b="b"/>
                <a:pathLst>
                  <a:path w="872" h="5">
                    <a:moveTo>
                      <a:pt x="0" y="0"/>
                    </a:moveTo>
                    <a:cubicBezTo>
                      <a:pt x="291" y="0"/>
                      <a:pt x="582" y="0"/>
                      <a:pt x="872" y="0"/>
                    </a:cubicBezTo>
                    <a:cubicBezTo>
                      <a:pt x="872" y="2"/>
                      <a:pt x="872" y="4"/>
                      <a:pt x="872" y="5"/>
                    </a:cubicBezTo>
                    <a:cubicBezTo>
                      <a:pt x="582" y="5"/>
                      <a:pt x="291" y="5"/>
                      <a:pt x="0" y="5"/>
                    </a:cubicBezTo>
                    <a:cubicBezTo>
                      <a:pt x="0" y="4"/>
                      <a:pt x="0" y="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Freeform 59">
                <a:extLst>
                  <a:ext uri="{FF2B5EF4-FFF2-40B4-BE49-F238E27FC236}">
                    <a16:creationId xmlns:a16="http://schemas.microsoft.com/office/drawing/2014/main" id="{E751F885-E765-2F4E-AF8D-6335B5654893}"/>
                  </a:ext>
                </a:extLst>
              </p:cNvPr>
              <p:cNvSpPr>
                <a:spLocks/>
              </p:cNvSpPr>
              <p:nvPr/>
            </p:nvSpPr>
            <p:spPr bwMode="auto">
              <a:xfrm>
                <a:off x="5890917" y="3298346"/>
                <a:ext cx="415439" cy="5860"/>
              </a:xfrm>
              <a:custGeom>
                <a:avLst/>
                <a:gdLst>
                  <a:gd name="T0" fmla="*/ 0 w 853"/>
                  <a:gd name="T1" fmla="*/ 0 h 12"/>
                  <a:gd name="T2" fmla="*/ 853 w 853"/>
                  <a:gd name="T3" fmla="*/ 0 h 12"/>
                  <a:gd name="T4" fmla="*/ 0 w 853"/>
                  <a:gd name="T5" fmla="*/ 0 h 12"/>
                </a:gdLst>
                <a:ahLst/>
                <a:cxnLst>
                  <a:cxn ang="0">
                    <a:pos x="T0" y="T1"/>
                  </a:cxn>
                  <a:cxn ang="0">
                    <a:pos x="T2" y="T3"/>
                  </a:cxn>
                  <a:cxn ang="0">
                    <a:pos x="T4" y="T5"/>
                  </a:cxn>
                </a:cxnLst>
                <a:rect l="0" t="0" r="r" b="b"/>
                <a:pathLst>
                  <a:path w="853" h="12">
                    <a:moveTo>
                      <a:pt x="0" y="0"/>
                    </a:moveTo>
                    <a:cubicBezTo>
                      <a:pt x="284" y="0"/>
                      <a:pt x="568" y="0"/>
                      <a:pt x="853" y="0"/>
                    </a:cubicBezTo>
                    <a:cubicBezTo>
                      <a:pt x="843" y="8"/>
                      <a:pt x="34" y="1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Freeform 60">
                <a:extLst>
                  <a:ext uri="{FF2B5EF4-FFF2-40B4-BE49-F238E27FC236}">
                    <a16:creationId xmlns:a16="http://schemas.microsoft.com/office/drawing/2014/main" id="{4739633D-9141-2B40-AC00-0AD6B58A7B18}"/>
                  </a:ext>
                </a:extLst>
              </p:cNvPr>
              <p:cNvSpPr>
                <a:spLocks/>
              </p:cNvSpPr>
              <p:nvPr/>
            </p:nvSpPr>
            <p:spPr bwMode="auto">
              <a:xfrm>
                <a:off x="5897656" y="3282232"/>
                <a:ext cx="401376" cy="5860"/>
              </a:xfrm>
              <a:custGeom>
                <a:avLst/>
                <a:gdLst>
                  <a:gd name="T0" fmla="*/ 0 w 824"/>
                  <a:gd name="T1" fmla="*/ 0 h 12"/>
                  <a:gd name="T2" fmla="*/ 824 w 824"/>
                  <a:gd name="T3" fmla="*/ 0 h 12"/>
                  <a:gd name="T4" fmla="*/ 0 w 824"/>
                  <a:gd name="T5" fmla="*/ 0 h 12"/>
                </a:gdLst>
                <a:ahLst/>
                <a:cxnLst>
                  <a:cxn ang="0">
                    <a:pos x="T0" y="T1"/>
                  </a:cxn>
                  <a:cxn ang="0">
                    <a:pos x="T2" y="T3"/>
                  </a:cxn>
                  <a:cxn ang="0">
                    <a:pos x="T4" y="T5"/>
                  </a:cxn>
                </a:cxnLst>
                <a:rect l="0" t="0" r="r" b="b"/>
                <a:pathLst>
                  <a:path w="824" h="12">
                    <a:moveTo>
                      <a:pt x="0" y="0"/>
                    </a:moveTo>
                    <a:cubicBezTo>
                      <a:pt x="274" y="0"/>
                      <a:pt x="549" y="0"/>
                      <a:pt x="824" y="0"/>
                    </a:cubicBezTo>
                    <a:cubicBezTo>
                      <a:pt x="813" y="9"/>
                      <a:pt x="28" y="1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Freeform 61">
                <a:extLst>
                  <a:ext uri="{FF2B5EF4-FFF2-40B4-BE49-F238E27FC236}">
                    <a16:creationId xmlns:a16="http://schemas.microsoft.com/office/drawing/2014/main" id="{9FF919AB-61B7-B946-841D-E90198F939C7}"/>
                  </a:ext>
                </a:extLst>
              </p:cNvPr>
              <p:cNvSpPr>
                <a:spLocks/>
              </p:cNvSpPr>
              <p:nvPr/>
            </p:nvSpPr>
            <p:spPr bwMode="auto">
              <a:xfrm>
                <a:off x="5904980" y="3271099"/>
                <a:ext cx="387900" cy="5860"/>
              </a:xfrm>
              <a:custGeom>
                <a:avLst/>
                <a:gdLst>
                  <a:gd name="T0" fmla="*/ 0 w 796"/>
                  <a:gd name="T1" fmla="*/ 0 h 12"/>
                  <a:gd name="T2" fmla="*/ 796 w 796"/>
                  <a:gd name="T3" fmla="*/ 0 h 12"/>
                  <a:gd name="T4" fmla="*/ 0 w 796"/>
                  <a:gd name="T5" fmla="*/ 0 h 12"/>
                </a:gdLst>
                <a:ahLst/>
                <a:cxnLst>
                  <a:cxn ang="0">
                    <a:pos x="T0" y="T1"/>
                  </a:cxn>
                  <a:cxn ang="0">
                    <a:pos x="T2" y="T3"/>
                  </a:cxn>
                  <a:cxn ang="0">
                    <a:pos x="T4" y="T5"/>
                  </a:cxn>
                </a:cxnLst>
                <a:rect l="0" t="0" r="r" b="b"/>
                <a:pathLst>
                  <a:path w="796" h="12">
                    <a:moveTo>
                      <a:pt x="0" y="0"/>
                    </a:moveTo>
                    <a:cubicBezTo>
                      <a:pt x="265" y="0"/>
                      <a:pt x="530" y="0"/>
                      <a:pt x="796" y="0"/>
                    </a:cubicBezTo>
                    <a:cubicBezTo>
                      <a:pt x="786" y="8"/>
                      <a:pt x="31" y="1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Freeform 62">
                <a:extLst>
                  <a:ext uri="{FF2B5EF4-FFF2-40B4-BE49-F238E27FC236}">
                    <a16:creationId xmlns:a16="http://schemas.microsoft.com/office/drawing/2014/main" id="{1C6D0E6B-77ED-F744-A777-E3290221EBF7}"/>
                  </a:ext>
                </a:extLst>
              </p:cNvPr>
              <p:cNvSpPr>
                <a:spLocks/>
              </p:cNvSpPr>
              <p:nvPr/>
            </p:nvSpPr>
            <p:spPr bwMode="auto">
              <a:xfrm>
                <a:off x="6166607" y="2957322"/>
                <a:ext cx="47755" cy="13770"/>
              </a:xfrm>
              <a:custGeom>
                <a:avLst/>
                <a:gdLst>
                  <a:gd name="T0" fmla="*/ 0 w 98"/>
                  <a:gd name="T1" fmla="*/ 28 h 28"/>
                  <a:gd name="T2" fmla="*/ 0 w 98"/>
                  <a:gd name="T3" fmla="*/ 0 h 28"/>
                  <a:gd name="T4" fmla="*/ 98 w 98"/>
                  <a:gd name="T5" fmla="*/ 0 h 28"/>
                  <a:gd name="T6" fmla="*/ 98 w 98"/>
                  <a:gd name="T7" fmla="*/ 28 h 28"/>
                  <a:gd name="T8" fmla="*/ 0 w 98"/>
                  <a:gd name="T9" fmla="*/ 28 h 28"/>
                </a:gdLst>
                <a:ahLst/>
                <a:cxnLst>
                  <a:cxn ang="0">
                    <a:pos x="T0" y="T1"/>
                  </a:cxn>
                  <a:cxn ang="0">
                    <a:pos x="T2" y="T3"/>
                  </a:cxn>
                  <a:cxn ang="0">
                    <a:pos x="T4" y="T5"/>
                  </a:cxn>
                  <a:cxn ang="0">
                    <a:pos x="T6" y="T7"/>
                  </a:cxn>
                  <a:cxn ang="0">
                    <a:pos x="T8" y="T9"/>
                  </a:cxn>
                </a:cxnLst>
                <a:rect l="0" t="0" r="r" b="b"/>
                <a:pathLst>
                  <a:path w="98" h="28">
                    <a:moveTo>
                      <a:pt x="0" y="28"/>
                    </a:moveTo>
                    <a:cubicBezTo>
                      <a:pt x="0" y="18"/>
                      <a:pt x="0" y="10"/>
                      <a:pt x="0" y="0"/>
                    </a:cubicBezTo>
                    <a:cubicBezTo>
                      <a:pt x="32" y="0"/>
                      <a:pt x="64" y="0"/>
                      <a:pt x="98" y="0"/>
                    </a:cubicBezTo>
                    <a:cubicBezTo>
                      <a:pt x="98" y="9"/>
                      <a:pt x="98" y="18"/>
                      <a:pt x="98" y="28"/>
                    </a:cubicBezTo>
                    <a:cubicBezTo>
                      <a:pt x="65" y="28"/>
                      <a:pt x="33" y="28"/>
                      <a:pt x="0"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Freeform 63">
                <a:extLst>
                  <a:ext uri="{FF2B5EF4-FFF2-40B4-BE49-F238E27FC236}">
                    <a16:creationId xmlns:a16="http://schemas.microsoft.com/office/drawing/2014/main" id="{CAA41904-3E54-8F49-A1B8-3DDC10B8C80E}"/>
                  </a:ext>
                </a:extLst>
              </p:cNvPr>
              <p:cNvSpPr>
                <a:spLocks/>
              </p:cNvSpPr>
              <p:nvPr/>
            </p:nvSpPr>
            <p:spPr bwMode="auto">
              <a:xfrm>
                <a:off x="6106254" y="2957322"/>
                <a:ext cx="47755" cy="13184"/>
              </a:xfrm>
              <a:custGeom>
                <a:avLst/>
                <a:gdLst>
                  <a:gd name="T0" fmla="*/ 0 w 98"/>
                  <a:gd name="T1" fmla="*/ 27 h 27"/>
                  <a:gd name="T2" fmla="*/ 0 w 98"/>
                  <a:gd name="T3" fmla="*/ 0 h 27"/>
                  <a:gd name="T4" fmla="*/ 98 w 98"/>
                  <a:gd name="T5" fmla="*/ 0 h 27"/>
                  <a:gd name="T6" fmla="*/ 98 w 98"/>
                  <a:gd name="T7" fmla="*/ 27 h 27"/>
                  <a:gd name="T8" fmla="*/ 0 w 98"/>
                  <a:gd name="T9" fmla="*/ 27 h 27"/>
                </a:gdLst>
                <a:ahLst/>
                <a:cxnLst>
                  <a:cxn ang="0">
                    <a:pos x="T0" y="T1"/>
                  </a:cxn>
                  <a:cxn ang="0">
                    <a:pos x="T2" y="T3"/>
                  </a:cxn>
                  <a:cxn ang="0">
                    <a:pos x="T4" y="T5"/>
                  </a:cxn>
                  <a:cxn ang="0">
                    <a:pos x="T6" y="T7"/>
                  </a:cxn>
                  <a:cxn ang="0">
                    <a:pos x="T8" y="T9"/>
                  </a:cxn>
                </a:cxnLst>
                <a:rect l="0" t="0" r="r" b="b"/>
                <a:pathLst>
                  <a:path w="98" h="27">
                    <a:moveTo>
                      <a:pt x="0" y="27"/>
                    </a:moveTo>
                    <a:cubicBezTo>
                      <a:pt x="0" y="18"/>
                      <a:pt x="0" y="9"/>
                      <a:pt x="0" y="0"/>
                    </a:cubicBezTo>
                    <a:cubicBezTo>
                      <a:pt x="33" y="0"/>
                      <a:pt x="65" y="0"/>
                      <a:pt x="98" y="0"/>
                    </a:cubicBezTo>
                    <a:cubicBezTo>
                      <a:pt x="98" y="9"/>
                      <a:pt x="98" y="17"/>
                      <a:pt x="98" y="27"/>
                    </a:cubicBezTo>
                    <a:cubicBezTo>
                      <a:pt x="66" y="27"/>
                      <a:pt x="34" y="27"/>
                      <a:pt x="0"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Freeform 64">
                <a:extLst>
                  <a:ext uri="{FF2B5EF4-FFF2-40B4-BE49-F238E27FC236}">
                    <a16:creationId xmlns:a16="http://schemas.microsoft.com/office/drawing/2014/main" id="{FAFB645F-46E7-B44D-A4F1-150B3275D7D9}"/>
                  </a:ext>
                </a:extLst>
              </p:cNvPr>
              <p:cNvSpPr>
                <a:spLocks/>
              </p:cNvSpPr>
              <p:nvPr/>
            </p:nvSpPr>
            <p:spPr bwMode="auto">
              <a:xfrm>
                <a:off x="6045901" y="2957322"/>
                <a:ext cx="47755" cy="13184"/>
              </a:xfrm>
              <a:custGeom>
                <a:avLst/>
                <a:gdLst>
                  <a:gd name="T0" fmla="*/ 98 w 98"/>
                  <a:gd name="T1" fmla="*/ 0 h 27"/>
                  <a:gd name="T2" fmla="*/ 98 w 98"/>
                  <a:gd name="T3" fmla="*/ 27 h 27"/>
                  <a:gd name="T4" fmla="*/ 0 w 98"/>
                  <a:gd name="T5" fmla="*/ 27 h 27"/>
                  <a:gd name="T6" fmla="*/ 0 w 98"/>
                  <a:gd name="T7" fmla="*/ 0 h 27"/>
                  <a:gd name="T8" fmla="*/ 98 w 98"/>
                  <a:gd name="T9" fmla="*/ 0 h 27"/>
                </a:gdLst>
                <a:ahLst/>
                <a:cxnLst>
                  <a:cxn ang="0">
                    <a:pos x="T0" y="T1"/>
                  </a:cxn>
                  <a:cxn ang="0">
                    <a:pos x="T2" y="T3"/>
                  </a:cxn>
                  <a:cxn ang="0">
                    <a:pos x="T4" y="T5"/>
                  </a:cxn>
                  <a:cxn ang="0">
                    <a:pos x="T6" y="T7"/>
                  </a:cxn>
                  <a:cxn ang="0">
                    <a:pos x="T8" y="T9"/>
                  </a:cxn>
                </a:cxnLst>
                <a:rect l="0" t="0" r="r" b="b"/>
                <a:pathLst>
                  <a:path w="98" h="27">
                    <a:moveTo>
                      <a:pt x="98" y="0"/>
                    </a:moveTo>
                    <a:cubicBezTo>
                      <a:pt x="98" y="10"/>
                      <a:pt x="98" y="18"/>
                      <a:pt x="98" y="27"/>
                    </a:cubicBezTo>
                    <a:cubicBezTo>
                      <a:pt x="66" y="27"/>
                      <a:pt x="34" y="27"/>
                      <a:pt x="0" y="27"/>
                    </a:cubicBezTo>
                    <a:cubicBezTo>
                      <a:pt x="0" y="18"/>
                      <a:pt x="0" y="10"/>
                      <a:pt x="0" y="0"/>
                    </a:cubicBezTo>
                    <a:cubicBezTo>
                      <a:pt x="32" y="0"/>
                      <a:pt x="64" y="0"/>
                      <a:pt x="9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Freeform 65">
                <a:extLst>
                  <a:ext uri="{FF2B5EF4-FFF2-40B4-BE49-F238E27FC236}">
                    <a16:creationId xmlns:a16="http://schemas.microsoft.com/office/drawing/2014/main" id="{79C472C7-6250-1844-A230-AC89C50F4CB0}"/>
                  </a:ext>
                </a:extLst>
              </p:cNvPr>
              <p:cNvSpPr>
                <a:spLocks/>
              </p:cNvSpPr>
              <p:nvPr/>
            </p:nvSpPr>
            <p:spPr bwMode="auto">
              <a:xfrm>
                <a:off x="5984962" y="2957322"/>
                <a:ext cx="48048" cy="13184"/>
              </a:xfrm>
              <a:custGeom>
                <a:avLst/>
                <a:gdLst>
                  <a:gd name="T0" fmla="*/ 99 w 99"/>
                  <a:gd name="T1" fmla="*/ 0 h 27"/>
                  <a:gd name="T2" fmla="*/ 99 w 99"/>
                  <a:gd name="T3" fmla="*/ 27 h 27"/>
                  <a:gd name="T4" fmla="*/ 0 w 99"/>
                  <a:gd name="T5" fmla="*/ 27 h 27"/>
                  <a:gd name="T6" fmla="*/ 0 w 99"/>
                  <a:gd name="T7" fmla="*/ 0 h 27"/>
                  <a:gd name="T8" fmla="*/ 99 w 99"/>
                  <a:gd name="T9" fmla="*/ 0 h 27"/>
                </a:gdLst>
                <a:ahLst/>
                <a:cxnLst>
                  <a:cxn ang="0">
                    <a:pos x="T0" y="T1"/>
                  </a:cxn>
                  <a:cxn ang="0">
                    <a:pos x="T2" y="T3"/>
                  </a:cxn>
                  <a:cxn ang="0">
                    <a:pos x="T4" y="T5"/>
                  </a:cxn>
                  <a:cxn ang="0">
                    <a:pos x="T6" y="T7"/>
                  </a:cxn>
                  <a:cxn ang="0">
                    <a:pos x="T8" y="T9"/>
                  </a:cxn>
                </a:cxnLst>
                <a:rect l="0" t="0" r="r" b="b"/>
                <a:pathLst>
                  <a:path w="99" h="27">
                    <a:moveTo>
                      <a:pt x="99" y="0"/>
                    </a:moveTo>
                    <a:cubicBezTo>
                      <a:pt x="99" y="10"/>
                      <a:pt x="99" y="18"/>
                      <a:pt x="99" y="27"/>
                    </a:cubicBezTo>
                    <a:cubicBezTo>
                      <a:pt x="66" y="27"/>
                      <a:pt x="34" y="27"/>
                      <a:pt x="0" y="27"/>
                    </a:cubicBezTo>
                    <a:cubicBezTo>
                      <a:pt x="0" y="18"/>
                      <a:pt x="0" y="10"/>
                      <a:pt x="0" y="0"/>
                    </a:cubicBezTo>
                    <a:cubicBezTo>
                      <a:pt x="32" y="0"/>
                      <a:pt x="65" y="0"/>
                      <a:pt x="9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Freeform 66">
                <a:extLst>
                  <a:ext uri="{FF2B5EF4-FFF2-40B4-BE49-F238E27FC236}">
                    <a16:creationId xmlns:a16="http://schemas.microsoft.com/office/drawing/2014/main" id="{21D1FD3B-A6E5-FF4B-80F7-3DF4C3833AF3}"/>
                  </a:ext>
                </a:extLst>
              </p:cNvPr>
              <p:cNvSpPr>
                <a:spLocks/>
              </p:cNvSpPr>
              <p:nvPr/>
            </p:nvSpPr>
            <p:spPr bwMode="auto">
              <a:xfrm>
                <a:off x="5918750" y="2958201"/>
                <a:ext cx="50978" cy="29298"/>
              </a:xfrm>
              <a:custGeom>
                <a:avLst/>
                <a:gdLst>
                  <a:gd name="T0" fmla="*/ 0 w 105"/>
                  <a:gd name="T1" fmla="*/ 33 h 60"/>
                  <a:gd name="T2" fmla="*/ 94 w 105"/>
                  <a:gd name="T3" fmla="*/ 0 h 60"/>
                  <a:gd name="T4" fmla="*/ 105 w 105"/>
                  <a:gd name="T5" fmla="*/ 27 h 60"/>
                  <a:gd name="T6" fmla="*/ 11 w 105"/>
                  <a:gd name="T7" fmla="*/ 60 h 60"/>
                  <a:gd name="T8" fmla="*/ 0 w 105"/>
                  <a:gd name="T9" fmla="*/ 33 h 60"/>
                </a:gdLst>
                <a:ahLst/>
                <a:cxnLst>
                  <a:cxn ang="0">
                    <a:pos x="T0" y="T1"/>
                  </a:cxn>
                  <a:cxn ang="0">
                    <a:pos x="T2" y="T3"/>
                  </a:cxn>
                  <a:cxn ang="0">
                    <a:pos x="T4" y="T5"/>
                  </a:cxn>
                  <a:cxn ang="0">
                    <a:pos x="T6" y="T7"/>
                  </a:cxn>
                  <a:cxn ang="0">
                    <a:pos x="T8" y="T9"/>
                  </a:cxn>
                </a:cxnLst>
                <a:rect l="0" t="0" r="r" b="b"/>
                <a:pathLst>
                  <a:path w="105" h="60">
                    <a:moveTo>
                      <a:pt x="0" y="33"/>
                    </a:moveTo>
                    <a:cubicBezTo>
                      <a:pt x="33" y="22"/>
                      <a:pt x="63" y="11"/>
                      <a:pt x="94" y="0"/>
                    </a:cubicBezTo>
                    <a:cubicBezTo>
                      <a:pt x="98" y="9"/>
                      <a:pt x="101" y="17"/>
                      <a:pt x="105" y="27"/>
                    </a:cubicBezTo>
                    <a:cubicBezTo>
                      <a:pt x="74" y="38"/>
                      <a:pt x="43" y="49"/>
                      <a:pt x="11" y="60"/>
                    </a:cubicBezTo>
                    <a:cubicBezTo>
                      <a:pt x="7" y="51"/>
                      <a:pt x="4" y="43"/>
                      <a:pt x="0" y="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 name="Freeform 67">
                <a:extLst>
                  <a:ext uri="{FF2B5EF4-FFF2-40B4-BE49-F238E27FC236}">
                    <a16:creationId xmlns:a16="http://schemas.microsoft.com/office/drawing/2014/main" id="{1B1D30BD-1B74-6343-B847-E5824C746DC1}"/>
                  </a:ext>
                </a:extLst>
              </p:cNvPr>
              <p:cNvSpPr>
                <a:spLocks/>
              </p:cNvSpPr>
              <p:nvPr/>
            </p:nvSpPr>
            <p:spPr bwMode="auto">
              <a:xfrm>
                <a:off x="6229597" y="2958201"/>
                <a:ext cx="50685" cy="29298"/>
              </a:xfrm>
              <a:custGeom>
                <a:avLst/>
                <a:gdLst>
                  <a:gd name="T0" fmla="*/ 0 w 104"/>
                  <a:gd name="T1" fmla="*/ 28 h 60"/>
                  <a:gd name="T2" fmla="*/ 9 w 104"/>
                  <a:gd name="T3" fmla="*/ 0 h 60"/>
                  <a:gd name="T4" fmla="*/ 104 w 104"/>
                  <a:gd name="T5" fmla="*/ 33 h 60"/>
                  <a:gd name="T6" fmla="*/ 94 w 104"/>
                  <a:gd name="T7" fmla="*/ 60 h 60"/>
                  <a:gd name="T8" fmla="*/ 0 w 104"/>
                  <a:gd name="T9" fmla="*/ 28 h 60"/>
                </a:gdLst>
                <a:ahLst/>
                <a:cxnLst>
                  <a:cxn ang="0">
                    <a:pos x="T0" y="T1"/>
                  </a:cxn>
                  <a:cxn ang="0">
                    <a:pos x="T2" y="T3"/>
                  </a:cxn>
                  <a:cxn ang="0">
                    <a:pos x="T4" y="T5"/>
                  </a:cxn>
                  <a:cxn ang="0">
                    <a:pos x="T6" y="T7"/>
                  </a:cxn>
                  <a:cxn ang="0">
                    <a:pos x="T8" y="T9"/>
                  </a:cxn>
                </a:cxnLst>
                <a:rect l="0" t="0" r="r" b="b"/>
                <a:pathLst>
                  <a:path w="104" h="60">
                    <a:moveTo>
                      <a:pt x="0" y="28"/>
                    </a:moveTo>
                    <a:cubicBezTo>
                      <a:pt x="3" y="18"/>
                      <a:pt x="6" y="10"/>
                      <a:pt x="9" y="0"/>
                    </a:cubicBezTo>
                    <a:cubicBezTo>
                      <a:pt x="40" y="11"/>
                      <a:pt x="71" y="21"/>
                      <a:pt x="104" y="33"/>
                    </a:cubicBezTo>
                    <a:cubicBezTo>
                      <a:pt x="100" y="42"/>
                      <a:pt x="98" y="50"/>
                      <a:pt x="94" y="60"/>
                    </a:cubicBezTo>
                    <a:cubicBezTo>
                      <a:pt x="63" y="50"/>
                      <a:pt x="32" y="39"/>
                      <a:pt x="0"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 name="Freeform 68">
                <a:extLst>
                  <a:ext uri="{FF2B5EF4-FFF2-40B4-BE49-F238E27FC236}">
                    <a16:creationId xmlns:a16="http://schemas.microsoft.com/office/drawing/2014/main" id="{72A87368-2C41-CD46-9843-450BEFB33330}"/>
                  </a:ext>
                </a:extLst>
              </p:cNvPr>
              <p:cNvSpPr>
                <a:spLocks/>
              </p:cNvSpPr>
              <p:nvPr/>
            </p:nvSpPr>
            <p:spPr bwMode="auto">
              <a:xfrm>
                <a:off x="6336533" y="3018847"/>
                <a:ext cx="74123" cy="7617"/>
              </a:xfrm>
              <a:custGeom>
                <a:avLst/>
                <a:gdLst>
                  <a:gd name="T0" fmla="*/ 5 w 152"/>
                  <a:gd name="T1" fmla="*/ 0 h 16"/>
                  <a:gd name="T2" fmla="*/ 137 w 152"/>
                  <a:gd name="T3" fmla="*/ 1 h 16"/>
                  <a:gd name="T4" fmla="*/ 152 w 152"/>
                  <a:gd name="T5" fmla="*/ 9 h 16"/>
                  <a:gd name="T6" fmla="*/ 149 w 152"/>
                  <a:gd name="T7" fmla="*/ 16 h 16"/>
                  <a:gd name="T8" fmla="*/ 10 w 152"/>
                  <a:gd name="T9" fmla="*/ 16 h 16"/>
                  <a:gd name="T10" fmla="*/ 0 w 152"/>
                  <a:gd name="T11" fmla="*/ 4 h 16"/>
                  <a:gd name="T12" fmla="*/ 5 w 152"/>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152" h="16">
                    <a:moveTo>
                      <a:pt x="5" y="0"/>
                    </a:moveTo>
                    <a:cubicBezTo>
                      <a:pt x="49" y="0"/>
                      <a:pt x="93" y="0"/>
                      <a:pt x="137" y="1"/>
                    </a:cubicBezTo>
                    <a:cubicBezTo>
                      <a:pt x="142" y="1"/>
                      <a:pt x="147" y="6"/>
                      <a:pt x="152" y="9"/>
                    </a:cubicBezTo>
                    <a:cubicBezTo>
                      <a:pt x="151" y="11"/>
                      <a:pt x="150" y="14"/>
                      <a:pt x="149" y="16"/>
                    </a:cubicBezTo>
                    <a:cubicBezTo>
                      <a:pt x="103" y="16"/>
                      <a:pt x="56" y="16"/>
                      <a:pt x="10" y="16"/>
                    </a:cubicBezTo>
                    <a:cubicBezTo>
                      <a:pt x="7" y="15"/>
                      <a:pt x="4" y="8"/>
                      <a:pt x="0" y="4"/>
                    </a:cubicBezTo>
                    <a:cubicBezTo>
                      <a:pt x="2" y="3"/>
                      <a:pt x="4" y="2"/>
                      <a:pt x="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 name="Freeform 69">
                <a:extLst>
                  <a:ext uri="{FF2B5EF4-FFF2-40B4-BE49-F238E27FC236}">
                    <a16:creationId xmlns:a16="http://schemas.microsoft.com/office/drawing/2014/main" id="{FD04BEFB-0CD4-5B45-B3C3-48C075941DA5}"/>
                  </a:ext>
                </a:extLst>
              </p:cNvPr>
              <p:cNvSpPr>
                <a:spLocks/>
              </p:cNvSpPr>
              <p:nvPr/>
            </p:nvSpPr>
            <p:spPr bwMode="auto">
              <a:xfrm>
                <a:off x="5779293" y="3018847"/>
                <a:ext cx="66798" cy="7617"/>
              </a:xfrm>
              <a:custGeom>
                <a:avLst/>
                <a:gdLst>
                  <a:gd name="T0" fmla="*/ 0 w 137"/>
                  <a:gd name="T1" fmla="*/ 10 h 16"/>
                  <a:gd name="T2" fmla="*/ 12 w 137"/>
                  <a:gd name="T3" fmla="*/ 1 h 16"/>
                  <a:gd name="T4" fmla="*/ 126 w 137"/>
                  <a:gd name="T5" fmla="*/ 0 h 16"/>
                  <a:gd name="T6" fmla="*/ 137 w 137"/>
                  <a:gd name="T7" fmla="*/ 8 h 16"/>
                  <a:gd name="T8" fmla="*/ 125 w 137"/>
                  <a:gd name="T9" fmla="*/ 16 h 16"/>
                  <a:gd name="T10" fmla="*/ 5 w 137"/>
                  <a:gd name="T11" fmla="*/ 16 h 16"/>
                  <a:gd name="T12" fmla="*/ 0 w 137"/>
                  <a:gd name="T13" fmla="*/ 10 h 16"/>
                </a:gdLst>
                <a:ahLst/>
                <a:cxnLst>
                  <a:cxn ang="0">
                    <a:pos x="T0" y="T1"/>
                  </a:cxn>
                  <a:cxn ang="0">
                    <a:pos x="T2" y="T3"/>
                  </a:cxn>
                  <a:cxn ang="0">
                    <a:pos x="T4" y="T5"/>
                  </a:cxn>
                  <a:cxn ang="0">
                    <a:pos x="T6" y="T7"/>
                  </a:cxn>
                  <a:cxn ang="0">
                    <a:pos x="T8" y="T9"/>
                  </a:cxn>
                  <a:cxn ang="0">
                    <a:pos x="T10" y="T11"/>
                  </a:cxn>
                  <a:cxn ang="0">
                    <a:pos x="T12" y="T13"/>
                  </a:cxn>
                </a:cxnLst>
                <a:rect l="0" t="0" r="r" b="b"/>
                <a:pathLst>
                  <a:path w="137" h="16">
                    <a:moveTo>
                      <a:pt x="0" y="10"/>
                    </a:moveTo>
                    <a:cubicBezTo>
                      <a:pt x="4" y="7"/>
                      <a:pt x="8" y="1"/>
                      <a:pt x="12" y="1"/>
                    </a:cubicBezTo>
                    <a:cubicBezTo>
                      <a:pt x="50" y="0"/>
                      <a:pt x="88" y="0"/>
                      <a:pt x="126" y="0"/>
                    </a:cubicBezTo>
                    <a:cubicBezTo>
                      <a:pt x="130" y="0"/>
                      <a:pt x="133" y="5"/>
                      <a:pt x="137" y="8"/>
                    </a:cubicBezTo>
                    <a:cubicBezTo>
                      <a:pt x="133" y="11"/>
                      <a:pt x="129" y="16"/>
                      <a:pt x="125" y="16"/>
                    </a:cubicBezTo>
                    <a:cubicBezTo>
                      <a:pt x="85" y="16"/>
                      <a:pt x="45" y="16"/>
                      <a:pt x="5" y="16"/>
                    </a:cubicBezTo>
                    <a:cubicBezTo>
                      <a:pt x="4" y="14"/>
                      <a:pt x="2" y="12"/>
                      <a:pt x="0"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 name="Freeform 70">
                <a:extLst>
                  <a:ext uri="{FF2B5EF4-FFF2-40B4-BE49-F238E27FC236}">
                    <a16:creationId xmlns:a16="http://schemas.microsoft.com/office/drawing/2014/main" id="{E777FA41-B4E2-D848-B495-6F1BD95ACFA6}"/>
                  </a:ext>
                </a:extLst>
              </p:cNvPr>
              <p:cNvSpPr>
                <a:spLocks/>
              </p:cNvSpPr>
              <p:nvPr/>
            </p:nvSpPr>
            <p:spPr bwMode="auto">
              <a:xfrm>
                <a:off x="5895312" y="3020312"/>
                <a:ext cx="397568" cy="2344"/>
              </a:xfrm>
              <a:custGeom>
                <a:avLst/>
                <a:gdLst>
                  <a:gd name="T0" fmla="*/ 816 w 816"/>
                  <a:gd name="T1" fmla="*/ 5 h 5"/>
                  <a:gd name="T2" fmla="*/ 0 w 816"/>
                  <a:gd name="T3" fmla="*/ 5 h 5"/>
                  <a:gd name="T4" fmla="*/ 0 w 816"/>
                  <a:gd name="T5" fmla="*/ 0 h 5"/>
                  <a:gd name="T6" fmla="*/ 816 w 816"/>
                  <a:gd name="T7" fmla="*/ 0 h 5"/>
                  <a:gd name="T8" fmla="*/ 816 w 816"/>
                  <a:gd name="T9" fmla="*/ 5 h 5"/>
                </a:gdLst>
                <a:ahLst/>
                <a:cxnLst>
                  <a:cxn ang="0">
                    <a:pos x="T0" y="T1"/>
                  </a:cxn>
                  <a:cxn ang="0">
                    <a:pos x="T2" y="T3"/>
                  </a:cxn>
                  <a:cxn ang="0">
                    <a:pos x="T4" y="T5"/>
                  </a:cxn>
                  <a:cxn ang="0">
                    <a:pos x="T6" y="T7"/>
                  </a:cxn>
                  <a:cxn ang="0">
                    <a:pos x="T8" y="T9"/>
                  </a:cxn>
                </a:cxnLst>
                <a:rect l="0" t="0" r="r" b="b"/>
                <a:pathLst>
                  <a:path w="816" h="5">
                    <a:moveTo>
                      <a:pt x="816" y="5"/>
                    </a:moveTo>
                    <a:cubicBezTo>
                      <a:pt x="544" y="5"/>
                      <a:pt x="272" y="5"/>
                      <a:pt x="0" y="5"/>
                    </a:cubicBezTo>
                    <a:cubicBezTo>
                      <a:pt x="0" y="4"/>
                      <a:pt x="0" y="2"/>
                      <a:pt x="0" y="0"/>
                    </a:cubicBezTo>
                    <a:cubicBezTo>
                      <a:pt x="272" y="0"/>
                      <a:pt x="544" y="0"/>
                      <a:pt x="816" y="0"/>
                    </a:cubicBezTo>
                    <a:cubicBezTo>
                      <a:pt x="816" y="2"/>
                      <a:pt x="816" y="4"/>
                      <a:pt x="816"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 name="Freeform 71">
                <a:extLst>
                  <a:ext uri="{FF2B5EF4-FFF2-40B4-BE49-F238E27FC236}">
                    <a16:creationId xmlns:a16="http://schemas.microsoft.com/office/drawing/2014/main" id="{F26E7132-6D2A-3F4F-8E1F-6309673AEB2D}"/>
                  </a:ext>
                </a:extLst>
              </p:cNvPr>
              <p:cNvSpPr>
                <a:spLocks/>
              </p:cNvSpPr>
              <p:nvPr/>
            </p:nvSpPr>
            <p:spPr bwMode="auto">
              <a:xfrm>
                <a:off x="6048831" y="3028808"/>
                <a:ext cx="9082" cy="54201"/>
              </a:xfrm>
              <a:custGeom>
                <a:avLst/>
                <a:gdLst>
                  <a:gd name="T0" fmla="*/ 0 w 19"/>
                  <a:gd name="T1" fmla="*/ 0 h 111"/>
                  <a:gd name="T2" fmla="*/ 19 w 19"/>
                  <a:gd name="T3" fmla="*/ 0 h 111"/>
                  <a:gd name="T4" fmla="*/ 19 w 19"/>
                  <a:gd name="T5" fmla="*/ 110 h 111"/>
                  <a:gd name="T6" fmla="*/ 0 w 19"/>
                  <a:gd name="T7" fmla="*/ 111 h 111"/>
                  <a:gd name="T8" fmla="*/ 0 w 19"/>
                  <a:gd name="T9" fmla="*/ 0 h 111"/>
                </a:gdLst>
                <a:ahLst/>
                <a:cxnLst>
                  <a:cxn ang="0">
                    <a:pos x="T0" y="T1"/>
                  </a:cxn>
                  <a:cxn ang="0">
                    <a:pos x="T2" y="T3"/>
                  </a:cxn>
                  <a:cxn ang="0">
                    <a:pos x="T4" y="T5"/>
                  </a:cxn>
                  <a:cxn ang="0">
                    <a:pos x="T6" y="T7"/>
                  </a:cxn>
                  <a:cxn ang="0">
                    <a:pos x="T8" y="T9"/>
                  </a:cxn>
                </a:cxnLst>
                <a:rect l="0" t="0" r="r" b="b"/>
                <a:pathLst>
                  <a:path w="19" h="111">
                    <a:moveTo>
                      <a:pt x="0" y="0"/>
                    </a:moveTo>
                    <a:cubicBezTo>
                      <a:pt x="7" y="0"/>
                      <a:pt x="12" y="0"/>
                      <a:pt x="19" y="0"/>
                    </a:cubicBezTo>
                    <a:cubicBezTo>
                      <a:pt x="19" y="37"/>
                      <a:pt x="19" y="73"/>
                      <a:pt x="19" y="110"/>
                    </a:cubicBezTo>
                    <a:cubicBezTo>
                      <a:pt x="13" y="110"/>
                      <a:pt x="7" y="110"/>
                      <a:pt x="0" y="111"/>
                    </a:cubicBezTo>
                    <a:cubicBezTo>
                      <a:pt x="0" y="74"/>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 name="Freeform 72">
                <a:extLst>
                  <a:ext uri="{FF2B5EF4-FFF2-40B4-BE49-F238E27FC236}">
                    <a16:creationId xmlns:a16="http://schemas.microsoft.com/office/drawing/2014/main" id="{BB97E933-A2D6-E348-91CA-574B5760041E}"/>
                  </a:ext>
                </a:extLst>
              </p:cNvPr>
              <p:cNvSpPr>
                <a:spLocks/>
              </p:cNvSpPr>
              <p:nvPr/>
            </p:nvSpPr>
            <p:spPr bwMode="auto">
              <a:xfrm>
                <a:off x="5906445" y="3028808"/>
                <a:ext cx="9375" cy="53615"/>
              </a:xfrm>
              <a:custGeom>
                <a:avLst/>
                <a:gdLst>
                  <a:gd name="T0" fmla="*/ 19 w 19"/>
                  <a:gd name="T1" fmla="*/ 110 h 110"/>
                  <a:gd name="T2" fmla="*/ 0 w 19"/>
                  <a:gd name="T3" fmla="*/ 110 h 110"/>
                  <a:gd name="T4" fmla="*/ 0 w 19"/>
                  <a:gd name="T5" fmla="*/ 0 h 110"/>
                  <a:gd name="T6" fmla="*/ 19 w 19"/>
                  <a:gd name="T7" fmla="*/ 0 h 110"/>
                  <a:gd name="T8" fmla="*/ 19 w 19"/>
                  <a:gd name="T9" fmla="*/ 110 h 110"/>
                </a:gdLst>
                <a:ahLst/>
                <a:cxnLst>
                  <a:cxn ang="0">
                    <a:pos x="T0" y="T1"/>
                  </a:cxn>
                  <a:cxn ang="0">
                    <a:pos x="T2" y="T3"/>
                  </a:cxn>
                  <a:cxn ang="0">
                    <a:pos x="T4" y="T5"/>
                  </a:cxn>
                  <a:cxn ang="0">
                    <a:pos x="T6" y="T7"/>
                  </a:cxn>
                  <a:cxn ang="0">
                    <a:pos x="T8" y="T9"/>
                  </a:cxn>
                </a:cxnLst>
                <a:rect l="0" t="0" r="r" b="b"/>
                <a:pathLst>
                  <a:path w="19" h="110">
                    <a:moveTo>
                      <a:pt x="19" y="110"/>
                    </a:moveTo>
                    <a:cubicBezTo>
                      <a:pt x="12" y="110"/>
                      <a:pt x="7" y="110"/>
                      <a:pt x="0" y="110"/>
                    </a:cubicBezTo>
                    <a:cubicBezTo>
                      <a:pt x="0" y="73"/>
                      <a:pt x="0" y="37"/>
                      <a:pt x="0" y="0"/>
                    </a:cubicBezTo>
                    <a:cubicBezTo>
                      <a:pt x="6" y="0"/>
                      <a:pt x="12" y="0"/>
                      <a:pt x="19" y="0"/>
                    </a:cubicBezTo>
                    <a:cubicBezTo>
                      <a:pt x="19" y="36"/>
                      <a:pt x="19" y="72"/>
                      <a:pt x="19" y="1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 name="Freeform 73">
                <a:extLst>
                  <a:ext uri="{FF2B5EF4-FFF2-40B4-BE49-F238E27FC236}">
                    <a16:creationId xmlns:a16="http://schemas.microsoft.com/office/drawing/2014/main" id="{2E104E07-577D-544F-B2AD-A710E18567E6}"/>
                  </a:ext>
                </a:extLst>
              </p:cNvPr>
              <p:cNvSpPr>
                <a:spLocks/>
              </p:cNvSpPr>
              <p:nvPr/>
            </p:nvSpPr>
            <p:spPr bwMode="auto">
              <a:xfrm>
                <a:off x="6231355" y="3028515"/>
                <a:ext cx="9375" cy="53908"/>
              </a:xfrm>
              <a:custGeom>
                <a:avLst/>
                <a:gdLst>
                  <a:gd name="T0" fmla="*/ 0 w 19"/>
                  <a:gd name="T1" fmla="*/ 111 h 111"/>
                  <a:gd name="T2" fmla="*/ 0 w 19"/>
                  <a:gd name="T3" fmla="*/ 1 h 111"/>
                  <a:gd name="T4" fmla="*/ 19 w 19"/>
                  <a:gd name="T5" fmla="*/ 0 h 111"/>
                  <a:gd name="T6" fmla="*/ 19 w 19"/>
                  <a:gd name="T7" fmla="*/ 111 h 111"/>
                  <a:gd name="T8" fmla="*/ 0 w 19"/>
                  <a:gd name="T9" fmla="*/ 111 h 111"/>
                </a:gdLst>
                <a:ahLst/>
                <a:cxnLst>
                  <a:cxn ang="0">
                    <a:pos x="T0" y="T1"/>
                  </a:cxn>
                  <a:cxn ang="0">
                    <a:pos x="T2" y="T3"/>
                  </a:cxn>
                  <a:cxn ang="0">
                    <a:pos x="T4" y="T5"/>
                  </a:cxn>
                  <a:cxn ang="0">
                    <a:pos x="T6" y="T7"/>
                  </a:cxn>
                  <a:cxn ang="0">
                    <a:pos x="T8" y="T9"/>
                  </a:cxn>
                </a:cxnLst>
                <a:rect l="0" t="0" r="r" b="b"/>
                <a:pathLst>
                  <a:path w="19" h="111">
                    <a:moveTo>
                      <a:pt x="0" y="111"/>
                    </a:moveTo>
                    <a:cubicBezTo>
                      <a:pt x="0" y="74"/>
                      <a:pt x="0" y="38"/>
                      <a:pt x="0" y="1"/>
                    </a:cubicBezTo>
                    <a:cubicBezTo>
                      <a:pt x="6" y="1"/>
                      <a:pt x="12" y="1"/>
                      <a:pt x="19" y="0"/>
                    </a:cubicBezTo>
                    <a:cubicBezTo>
                      <a:pt x="19" y="38"/>
                      <a:pt x="19" y="74"/>
                      <a:pt x="19" y="111"/>
                    </a:cubicBezTo>
                    <a:cubicBezTo>
                      <a:pt x="13" y="111"/>
                      <a:pt x="7" y="111"/>
                      <a:pt x="0"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 name="Freeform 74">
                <a:extLst>
                  <a:ext uri="{FF2B5EF4-FFF2-40B4-BE49-F238E27FC236}">
                    <a16:creationId xmlns:a16="http://schemas.microsoft.com/office/drawing/2014/main" id="{299A0EDA-FBD3-A042-88D2-39E8FFF77B33}"/>
                  </a:ext>
                </a:extLst>
              </p:cNvPr>
              <p:cNvSpPr>
                <a:spLocks/>
              </p:cNvSpPr>
              <p:nvPr/>
            </p:nvSpPr>
            <p:spPr bwMode="auto">
              <a:xfrm>
                <a:off x="6191510" y="3028808"/>
                <a:ext cx="8789" cy="54201"/>
              </a:xfrm>
              <a:custGeom>
                <a:avLst/>
                <a:gdLst>
                  <a:gd name="T0" fmla="*/ 0 w 18"/>
                  <a:gd name="T1" fmla="*/ 0 h 111"/>
                  <a:gd name="T2" fmla="*/ 18 w 18"/>
                  <a:gd name="T3" fmla="*/ 0 h 111"/>
                  <a:gd name="T4" fmla="*/ 18 w 18"/>
                  <a:gd name="T5" fmla="*/ 109 h 111"/>
                  <a:gd name="T6" fmla="*/ 0 w 18"/>
                  <a:gd name="T7" fmla="*/ 111 h 111"/>
                  <a:gd name="T8" fmla="*/ 0 w 18"/>
                  <a:gd name="T9" fmla="*/ 0 h 111"/>
                </a:gdLst>
                <a:ahLst/>
                <a:cxnLst>
                  <a:cxn ang="0">
                    <a:pos x="T0" y="T1"/>
                  </a:cxn>
                  <a:cxn ang="0">
                    <a:pos x="T2" y="T3"/>
                  </a:cxn>
                  <a:cxn ang="0">
                    <a:pos x="T4" y="T5"/>
                  </a:cxn>
                  <a:cxn ang="0">
                    <a:pos x="T6" y="T7"/>
                  </a:cxn>
                  <a:cxn ang="0">
                    <a:pos x="T8" y="T9"/>
                  </a:cxn>
                </a:cxnLst>
                <a:rect l="0" t="0" r="r" b="b"/>
                <a:pathLst>
                  <a:path w="18" h="111">
                    <a:moveTo>
                      <a:pt x="0" y="0"/>
                    </a:moveTo>
                    <a:cubicBezTo>
                      <a:pt x="6" y="0"/>
                      <a:pt x="11" y="0"/>
                      <a:pt x="18" y="0"/>
                    </a:cubicBezTo>
                    <a:cubicBezTo>
                      <a:pt x="18" y="36"/>
                      <a:pt x="18" y="72"/>
                      <a:pt x="18" y="109"/>
                    </a:cubicBezTo>
                    <a:cubicBezTo>
                      <a:pt x="13" y="110"/>
                      <a:pt x="7" y="110"/>
                      <a:pt x="0" y="111"/>
                    </a:cubicBezTo>
                    <a:cubicBezTo>
                      <a:pt x="0" y="74"/>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 name="Freeform 75">
                <a:extLst>
                  <a:ext uri="{FF2B5EF4-FFF2-40B4-BE49-F238E27FC236}">
                    <a16:creationId xmlns:a16="http://schemas.microsoft.com/office/drawing/2014/main" id="{6295E5C7-7168-8B4F-8A28-8FDF21B4CBA6}"/>
                  </a:ext>
                </a:extLst>
              </p:cNvPr>
              <p:cNvSpPr>
                <a:spLocks/>
              </p:cNvSpPr>
              <p:nvPr/>
            </p:nvSpPr>
            <p:spPr bwMode="auto">
              <a:xfrm>
                <a:off x="6089261" y="3028808"/>
                <a:ext cx="9082" cy="54201"/>
              </a:xfrm>
              <a:custGeom>
                <a:avLst/>
                <a:gdLst>
                  <a:gd name="T0" fmla="*/ 0 w 19"/>
                  <a:gd name="T1" fmla="*/ 0 h 111"/>
                  <a:gd name="T2" fmla="*/ 19 w 19"/>
                  <a:gd name="T3" fmla="*/ 0 h 111"/>
                  <a:gd name="T4" fmla="*/ 19 w 19"/>
                  <a:gd name="T5" fmla="*/ 109 h 111"/>
                  <a:gd name="T6" fmla="*/ 0 w 19"/>
                  <a:gd name="T7" fmla="*/ 111 h 111"/>
                  <a:gd name="T8" fmla="*/ 0 w 19"/>
                  <a:gd name="T9" fmla="*/ 0 h 111"/>
                </a:gdLst>
                <a:ahLst/>
                <a:cxnLst>
                  <a:cxn ang="0">
                    <a:pos x="T0" y="T1"/>
                  </a:cxn>
                  <a:cxn ang="0">
                    <a:pos x="T2" y="T3"/>
                  </a:cxn>
                  <a:cxn ang="0">
                    <a:pos x="T4" y="T5"/>
                  </a:cxn>
                  <a:cxn ang="0">
                    <a:pos x="T6" y="T7"/>
                  </a:cxn>
                  <a:cxn ang="0">
                    <a:pos x="T8" y="T9"/>
                  </a:cxn>
                </a:cxnLst>
                <a:rect l="0" t="0" r="r" b="b"/>
                <a:pathLst>
                  <a:path w="19" h="111">
                    <a:moveTo>
                      <a:pt x="0" y="0"/>
                    </a:moveTo>
                    <a:cubicBezTo>
                      <a:pt x="6" y="0"/>
                      <a:pt x="12" y="0"/>
                      <a:pt x="19" y="0"/>
                    </a:cubicBezTo>
                    <a:cubicBezTo>
                      <a:pt x="19" y="36"/>
                      <a:pt x="19" y="72"/>
                      <a:pt x="19" y="109"/>
                    </a:cubicBezTo>
                    <a:cubicBezTo>
                      <a:pt x="13" y="110"/>
                      <a:pt x="8" y="110"/>
                      <a:pt x="0" y="111"/>
                    </a:cubicBezTo>
                    <a:cubicBezTo>
                      <a:pt x="0" y="74"/>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 name="Freeform 76">
                <a:extLst>
                  <a:ext uri="{FF2B5EF4-FFF2-40B4-BE49-F238E27FC236}">
                    <a16:creationId xmlns:a16="http://schemas.microsoft.com/office/drawing/2014/main" id="{C1BA4313-C081-F149-B232-2C5931BC433E}"/>
                  </a:ext>
                </a:extLst>
              </p:cNvPr>
              <p:cNvSpPr>
                <a:spLocks/>
              </p:cNvSpPr>
              <p:nvPr/>
            </p:nvSpPr>
            <p:spPr bwMode="auto">
              <a:xfrm>
                <a:off x="5946875" y="3028808"/>
                <a:ext cx="9375" cy="53322"/>
              </a:xfrm>
              <a:custGeom>
                <a:avLst/>
                <a:gdLst>
                  <a:gd name="T0" fmla="*/ 0 w 19"/>
                  <a:gd name="T1" fmla="*/ 0 h 109"/>
                  <a:gd name="T2" fmla="*/ 19 w 19"/>
                  <a:gd name="T3" fmla="*/ 0 h 109"/>
                  <a:gd name="T4" fmla="*/ 19 w 19"/>
                  <a:gd name="T5" fmla="*/ 109 h 109"/>
                  <a:gd name="T6" fmla="*/ 0 w 19"/>
                  <a:gd name="T7" fmla="*/ 109 h 109"/>
                  <a:gd name="T8" fmla="*/ 0 w 19"/>
                  <a:gd name="T9" fmla="*/ 0 h 109"/>
                </a:gdLst>
                <a:ahLst/>
                <a:cxnLst>
                  <a:cxn ang="0">
                    <a:pos x="T0" y="T1"/>
                  </a:cxn>
                  <a:cxn ang="0">
                    <a:pos x="T2" y="T3"/>
                  </a:cxn>
                  <a:cxn ang="0">
                    <a:pos x="T4" y="T5"/>
                  </a:cxn>
                  <a:cxn ang="0">
                    <a:pos x="T6" y="T7"/>
                  </a:cxn>
                  <a:cxn ang="0">
                    <a:pos x="T8" y="T9"/>
                  </a:cxn>
                </a:cxnLst>
                <a:rect l="0" t="0" r="r" b="b"/>
                <a:pathLst>
                  <a:path w="19" h="109">
                    <a:moveTo>
                      <a:pt x="0" y="0"/>
                    </a:moveTo>
                    <a:cubicBezTo>
                      <a:pt x="6" y="0"/>
                      <a:pt x="12" y="0"/>
                      <a:pt x="19" y="0"/>
                    </a:cubicBezTo>
                    <a:cubicBezTo>
                      <a:pt x="19" y="36"/>
                      <a:pt x="19" y="72"/>
                      <a:pt x="19" y="109"/>
                    </a:cubicBezTo>
                    <a:cubicBezTo>
                      <a:pt x="13" y="109"/>
                      <a:pt x="7" y="109"/>
                      <a:pt x="0" y="109"/>
                    </a:cubicBezTo>
                    <a:cubicBezTo>
                      <a:pt x="0" y="73"/>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 name="Freeform 77">
                <a:extLst>
                  <a:ext uri="{FF2B5EF4-FFF2-40B4-BE49-F238E27FC236}">
                    <a16:creationId xmlns:a16="http://schemas.microsoft.com/office/drawing/2014/main" id="{808614CC-EEF1-A645-B933-3B77BED324C5}"/>
                  </a:ext>
                </a:extLst>
              </p:cNvPr>
              <p:cNvSpPr>
                <a:spLocks/>
              </p:cNvSpPr>
              <p:nvPr/>
            </p:nvSpPr>
            <p:spPr bwMode="auto">
              <a:xfrm>
                <a:off x="6211432" y="3028808"/>
                <a:ext cx="8789" cy="54201"/>
              </a:xfrm>
              <a:custGeom>
                <a:avLst/>
                <a:gdLst>
                  <a:gd name="T0" fmla="*/ 0 w 18"/>
                  <a:gd name="T1" fmla="*/ 0 h 111"/>
                  <a:gd name="T2" fmla="*/ 18 w 18"/>
                  <a:gd name="T3" fmla="*/ 0 h 111"/>
                  <a:gd name="T4" fmla="*/ 18 w 18"/>
                  <a:gd name="T5" fmla="*/ 109 h 111"/>
                  <a:gd name="T6" fmla="*/ 0 w 18"/>
                  <a:gd name="T7" fmla="*/ 111 h 111"/>
                  <a:gd name="T8" fmla="*/ 0 w 18"/>
                  <a:gd name="T9" fmla="*/ 0 h 111"/>
                </a:gdLst>
                <a:ahLst/>
                <a:cxnLst>
                  <a:cxn ang="0">
                    <a:pos x="T0" y="T1"/>
                  </a:cxn>
                  <a:cxn ang="0">
                    <a:pos x="T2" y="T3"/>
                  </a:cxn>
                  <a:cxn ang="0">
                    <a:pos x="T4" y="T5"/>
                  </a:cxn>
                  <a:cxn ang="0">
                    <a:pos x="T6" y="T7"/>
                  </a:cxn>
                  <a:cxn ang="0">
                    <a:pos x="T8" y="T9"/>
                  </a:cxn>
                </a:cxnLst>
                <a:rect l="0" t="0" r="r" b="b"/>
                <a:pathLst>
                  <a:path w="18" h="111">
                    <a:moveTo>
                      <a:pt x="0" y="0"/>
                    </a:moveTo>
                    <a:cubicBezTo>
                      <a:pt x="7" y="0"/>
                      <a:pt x="12" y="0"/>
                      <a:pt x="18" y="0"/>
                    </a:cubicBezTo>
                    <a:cubicBezTo>
                      <a:pt x="18" y="36"/>
                      <a:pt x="18" y="72"/>
                      <a:pt x="18" y="109"/>
                    </a:cubicBezTo>
                    <a:cubicBezTo>
                      <a:pt x="13" y="110"/>
                      <a:pt x="7" y="110"/>
                      <a:pt x="0" y="111"/>
                    </a:cubicBezTo>
                    <a:cubicBezTo>
                      <a:pt x="0" y="74"/>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 name="Freeform 78">
                <a:extLst>
                  <a:ext uri="{FF2B5EF4-FFF2-40B4-BE49-F238E27FC236}">
                    <a16:creationId xmlns:a16="http://schemas.microsoft.com/office/drawing/2014/main" id="{23A58FAA-D711-F242-B48D-2BC19B4C3FFD}"/>
                  </a:ext>
                </a:extLst>
              </p:cNvPr>
              <p:cNvSpPr>
                <a:spLocks/>
              </p:cNvSpPr>
              <p:nvPr/>
            </p:nvSpPr>
            <p:spPr bwMode="auto">
              <a:xfrm>
                <a:off x="6252449" y="3028808"/>
                <a:ext cx="8789" cy="54201"/>
              </a:xfrm>
              <a:custGeom>
                <a:avLst/>
                <a:gdLst>
                  <a:gd name="T0" fmla="*/ 18 w 18"/>
                  <a:gd name="T1" fmla="*/ 110 h 111"/>
                  <a:gd name="T2" fmla="*/ 0 w 18"/>
                  <a:gd name="T3" fmla="*/ 111 h 111"/>
                  <a:gd name="T4" fmla="*/ 0 w 18"/>
                  <a:gd name="T5" fmla="*/ 0 h 111"/>
                  <a:gd name="T6" fmla="*/ 18 w 18"/>
                  <a:gd name="T7" fmla="*/ 0 h 111"/>
                  <a:gd name="T8" fmla="*/ 18 w 18"/>
                  <a:gd name="T9" fmla="*/ 110 h 111"/>
                </a:gdLst>
                <a:ahLst/>
                <a:cxnLst>
                  <a:cxn ang="0">
                    <a:pos x="T0" y="T1"/>
                  </a:cxn>
                  <a:cxn ang="0">
                    <a:pos x="T2" y="T3"/>
                  </a:cxn>
                  <a:cxn ang="0">
                    <a:pos x="T4" y="T5"/>
                  </a:cxn>
                  <a:cxn ang="0">
                    <a:pos x="T6" y="T7"/>
                  </a:cxn>
                  <a:cxn ang="0">
                    <a:pos x="T8" y="T9"/>
                  </a:cxn>
                </a:cxnLst>
                <a:rect l="0" t="0" r="r" b="b"/>
                <a:pathLst>
                  <a:path w="18" h="111">
                    <a:moveTo>
                      <a:pt x="18" y="110"/>
                    </a:moveTo>
                    <a:cubicBezTo>
                      <a:pt x="12" y="110"/>
                      <a:pt x="7" y="110"/>
                      <a:pt x="0" y="111"/>
                    </a:cubicBezTo>
                    <a:cubicBezTo>
                      <a:pt x="0" y="74"/>
                      <a:pt x="0" y="38"/>
                      <a:pt x="0" y="0"/>
                    </a:cubicBezTo>
                    <a:cubicBezTo>
                      <a:pt x="6" y="0"/>
                      <a:pt x="11" y="0"/>
                      <a:pt x="18" y="0"/>
                    </a:cubicBezTo>
                    <a:cubicBezTo>
                      <a:pt x="18" y="36"/>
                      <a:pt x="18" y="72"/>
                      <a:pt x="18" y="1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 name="Freeform 79">
                <a:extLst>
                  <a:ext uri="{FF2B5EF4-FFF2-40B4-BE49-F238E27FC236}">
                    <a16:creationId xmlns:a16="http://schemas.microsoft.com/office/drawing/2014/main" id="{E66A4180-0B7F-0142-AB32-C7D38E902D3E}"/>
                  </a:ext>
                </a:extLst>
              </p:cNvPr>
              <p:cNvSpPr>
                <a:spLocks/>
              </p:cNvSpPr>
              <p:nvPr/>
            </p:nvSpPr>
            <p:spPr bwMode="auto">
              <a:xfrm>
                <a:off x="6150493" y="3028515"/>
                <a:ext cx="8789" cy="53908"/>
              </a:xfrm>
              <a:custGeom>
                <a:avLst/>
                <a:gdLst>
                  <a:gd name="T0" fmla="*/ 18 w 18"/>
                  <a:gd name="T1" fmla="*/ 111 h 111"/>
                  <a:gd name="T2" fmla="*/ 0 w 18"/>
                  <a:gd name="T3" fmla="*/ 111 h 111"/>
                  <a:gd name="T4" fmla="*/ 0 w 18"/>
                  <a:gd name="T5" fmla="*/ 1 h 111"/>
                  <a:gd name="T6" fmla="*/ 18 w 18"/>
                  <a:gd name="T7" fmla="*/ 0 h 111"/>
                  <a:gd name="T8" fmla="*/ 18 w 18"/>
                  <a:gd name="T9" fmla="*/ 111 h 111"/>
                </a:gdLst>
                <a:ahLst/>
                <a:cxnLst>
                  <a:cxn ang="0">
                    <a:pos x="T0" y="T1"/>
                  </a:cxn>
                  <a:cxn ang="0">
                    <a:pos x="T2" y="T3"/>
                  </a:cxn>
                  <a:cxn ang="0">
                    <a:pos x="T4" y="T5"/>
                  </a:cxn>
                  <a:cxn ang="0">
                    <a:pos x="T6" y="T7"/>
                  </a:cxn>
                  <a:cxn ang="0">
                    <a:pos x="T8" y="T9"/>
                  </a:cxn>
                </a:cxnLst>
                <a:rect l="0" t="0" r="r" b="b"/>
                <a:pathLst>
                  <a:path w="18" h="111">
                    <a:moveTo>
                      <a:pt x="18" y="111"/>
                    </a:moveTo>
                    <a:cubicBezTo>
                      <a:pt x="12" y="111"/>
                      <a:pt x="7" y="111"/>
                      <a:pt x="0" y="111"/>
                    </a:cubicBezTo>
                    <a:cubicBezTo>
                      <a:pt x="0" y="74"/>
                      <a:pt x="0" y="39"/>
                      <a:pt x="0" y="1"/>
                    </a:cubicBezTo>
                    <a:cubicBezTo>
                      <a:pt x="6" y="1"/>
                      <a:pt x="11" y="0"/>
                      <a:pt x="18" y="0"/>
                    </a:cubicBezTo>
                    <a:cubicBezTo>
                      <a:pt x="18" y="37"/>
                      <a:pt x="18" y="73"/>
                      <a:pt x="18"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 name="Freeform 80">
                <a:extLst>
                  <a:ext uri="{FF2B5EF4-FFF2-40B4-BE49-F238E27FC236}">
                    <a16:creationId xmlns:a16="http://schemas.microsoft.com/office/drawing/2014/main" id="{198C278F-3AE7-A048-9223-E0F8823ACB55}"/>
                  </a:ext>
                </a:extLst>
              </p:cNvPr>
              <p:cNvSpPr>
                <a:spLocks/>
              </p:cNvSpPr>
              <p:nvPr/>
            </p:nvSpPr>
            <p:spPr bwMode="auto">
              <a:xfrm>
                <a:off x="6129985" y="3028808"/>
                <a:ext cx="8789" cy="53322"/>
              </a:xfrm>
              <a:custGeom>
                <a:avLst/>
                <a:gdLst>
                  <a:gd name="T0" fmla="*/ 0 w 18"/>
                  <a:gd name="T1" fmla="*/ 0 h 109"/>
                  <a:gd name="T2" fmla="*/ 18 w 18"/>
                  <a:gd name="T3" fmla="*/ 0 h 109"/>
                  <a:gd name="T4" fmla="*/ 18 w 18"/>
                  <a:gd name="T5" fmla="*/ 109 h 109"/>
                  <a:gd name="T6" fmla="*/ 0 w 18"/>
                  <a:gd name="T7" fmla="*/ 109 h 109"/>
                  <a:gd name="T8" fmla="*/ 0 w 18"/>
                  <a:gd name="T9" fmla="*/ 0 h 109"/>
                </a:gdLst>
                <a:ahLst/>
                <a:cxnLst>
                  <a:cxn ang="0">
                    <a:pos x="T0" y="T1"/>
                  </a:cxn>
                  <a:cxn ang="0">
                    <a:pos x="T2" y="T3"/>
                  </a:cxn>
                  <a:cxn ang="0">
                    <a:pos x="T4" y="T5"/>
                  </a:cxn>
                  <a:cxn ang="0">
                    <a:pos x="T6" y="T7"/>
                  </a:cxn>
                  <a:cxn ang="0">
                    <a:pos x="T8" y="T9"/>
                  </a:cxn>
                </a:cxnLst>
                <a:rect l="0" t="0" r="r" b="b"/>
                <a:pathLst>
                  <a:path w="18" h="109">
                    <a:moveTo>
                      <a:pt x="0" y="0"/>
                    </a:moveTo>
                    <a:cubicBezTo>
                      <a:pt x="6" y="0"/>
                      <a:pt x="11" y="0"/>
                      <a:pt x="18" y="0"/>
                    </a:cubicBezTo>
                    <a:cubicBezTo>
                      <a:pt x="18" y="36"/>
                      <a:pt x="18" y="72"/>
                      <a:pt x="18" y="109"/>
                    </a:cubicBezTo>
                    <a:cubicBezTo>
                      <a:pt x="12" y="109"/>
                      <a:pt x="6" y="109"/>
                      <a:pt x="0" y="109"/>
                    </a:cubicBezTo>
                    <a:cubicBezTo>
                      <a:pt x="0" y="73"/>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 name="Freeform 81">
                <a:extLst>
                  <a:ext uri="{FF2B5EF4-FFF2-40B4-BE49-F238E27FC236}">
                    <a16:creationId xmlns:a16="http://schemas.microsoft.com/office/drawing/2014/main" id="{1C6928F6-73FE-8C42-8FAD-0577A89BB6B4}"/>
                  </a:ext>
                </a:extLst>
              </p:cNvPr>
              <p:cNvSpPr>
                <a:spLocks/>
              </p:cNvSpPr>
              <p:nvPr/>
            </p:nvSpPr>
            <p:spPr bwMode="auto">
              <a:xfrm>
                <a:off x="6110063" y="3028515"/>
                <a:ext cx="8789" cy="54493"/>
              </a:xfrm>
              <a:custGeom>
                <a:avLst/>
                <a:gdLst>
                  <a:gd name="T0" fmla="*/ 0 w 18"/>
                  <a:gd name="T1" fmla="*/ 112 h 112"/>
                  <a:gd name="T2" fmla="*/ 0 w 18"/>
                  <a:gd name="T3" fmla="*/ 1 h 112"/>
                  <a:gd name="T4" fmla="*/ 18 w 18"/>
                  <a:gd name="T5" fmla="*/ 0 h 112"/>
                  <a:gd name="T6" fmla="*/ 18 w 18"/>
                  <a:gd name="T7" fmla="*/ 110 h 112"/>
                  <a:gd name="T8" fmla="*/ 0 w 18"/>
                  <a:gd name="T9" fmla="*/ 112 h 112"/>
                </a:gdLst>
                <a:ahLst/>
                <a:cxnLst>
                  <a:cxn ang="0">
                    <a:pos x="T0" y="T1"/>
                  </a:cxn>
                  <a:cxn ang="0">
                    <a:pos x="T2" y="T3"/>
                  </a:cxn>
                  <a:cxn ang="0">
                    <a:pos x="T4" y="T5"/>
                  </a:cxn>
                  <a:cxn ang="0">
                    <a:pos x="T6" y="T7"/>
                  </a:cxn>
                  <a:cxn ang="0">
                    <a:pos x="T8" y="T9"/>
                  </a:cxn>
                </a:cxnLst>
                <a:rect l="0" t="0" r="r" b="b"/>
                <a:pathLst>
                  <a:path w="18" h="112">
                    <a:moveTo>
                      <a:pt x="0" y="112"/>
                    </a:moveTo>
                    <a:cubicBezTo>
                      <a:pt x="0" y="74"/>
                      <a:pt x="0" y="38"/>
                      <a:pt x="0" y="1"/>
                    </a:cubicBezTo>
                    <a:cubicBezTo>
                      <a:pt x="5" y="1"/>
                      <a:pt x="11" y="1"/>
                      <a:pt x="18" y="0"/>
                    </a:cubicBezTo>
                    <a:cubicBezTo>
                      <a:pt x="18" y="37"/>
                      <a:pt x="18" y="73"/>
                      <a:pt x="18" y="110"/>
                    </a:cubicBezTo>
                    <a:cubicBezTo>
                      <a:pt x="13" y="111"/>
                      <a:pt x="7" y="111"/>
                      <a:pt x="0" y="1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 name="Freeform 82">
                <a:extLst>
                  <a:ext uri="{FF2B5EF4-FFF2-40B4-BE49-F238E27FC236}">
                    <a16:creationId xmlns:a16="http://schemas.microsoft.com/office/drawing/2014/main" id="{32F244E7-9BE3-AE4D-B424-572EE12F37F7}"/>
                  </a:ext>
                </a:extLst>
              </p:cNvPr>
              <p:cNvSpPr>
                <a:spLocks/>
              </p:cNvSpPr>
              <p:nvPr/>
            </p:nvSpPr>
            <p:spPr bwMode="auto">
              <a:xfrm>
                <a:off x="6069339" y="3028808"/>
                <a:ext cx="8496" cy="54201"/>
              </a:xfrm>
              <a:custGeom>
                <a:avLst/>
                <a:gdLst>
                  <a:gd name="T0" fmla="*/ 0 w 18"/>
                  <a:gd name="T1" fmla="*/ 0 h 111"/>
                  <a:gd name="T2" fmla="*/ 18 w 18"/>
                  <a:gd name="T3" fmla="*/ 0 h 111"/>
                  <a:gd name="T4" fmla="*/ 18 w 18"/>
                  <a:gd name="T5" fmla="*/ 109 h 111"/>
                  <a:gd name="T6" fmla="*/ 0 w 18"/>
                  <a:gd name="T7" fmla="*/ 111 h 111"/>
                  <a:gd name="T8" fmla="*/ 0 w 18"/>
                  <a:gd name="T9" fmla="*/ 0 h 111"/>
                </a:gdLst>
                <a:ahLst/>
                <a:cxnLst>
                  <a:cxn ang="0">
                    <a:pos x="T0" y="T1"/>
                  </a:cxn>
                  <a:cxn ang="0">
                    <a:pos x="T2" y="T3"/>
                  </a:cxn>
                  <a:cxn ang="0">
                    <a:pos x="T4" y="T5"/>
                  </a:cxn>
                  <a:cxn ang="0">
                    <a:pos x="T6" y="T7"/>
                  </a:cxn>
                  <a:cxn ang="0">
                    <a:pos x="T8" y="T9"/>
                  </a:cxn>
                </a:cxnLst>
                <a:rect l="0" t="0" r="r" b="b"/>
                <a:pathLst>
                  <a:path w="18" h="111">
                    <a:moveTo>
                      <a:pt x="0" y="0"/>
                    </a:moveTo>
                    <a:cubicBezTo>
                      <a:pt x="6" y="0"/>
                      <a:pt x="12" y="0"/>
                      <a:pt x="18" y="0"/>
                    </a:cubicBezTo>
                    <a:cubicBezTo>
                      <a:pt x="18" y="37"/>
                      <a:pt x="18" y="72"/>
                      <a:pt x="18" y="109"/>
                    </a:cubicBezTo>
                    <a:cubicBezTo>
                      <a:pt x="13" y="110"/>
                      <a:pt x="7" y="110"/>
                      <a:pt x="0" y="111"/>
                    </a:cubicBezTo>
                    <a:cubicBezTo>
                      <a:pt x="0" y="73"/>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 name="Freeform 83">
                <a:extLst>
                  <a:ext uri="{FF2B5EF4-FFF2-40B4-BE49-F238E27FC236}">
                    <a16:creationId xmlns:a16="http://schemas.microsoft.com/office/drawing/2014/main" id="{EEFE36A1-80C0-DE49-938E-96E64F4B21C8}"/>
                  </a:ext>
                </a:extLst>
              </p:cNvPr>
              <p:cNvSpPr>
                <a:spLocks/>
              </p:cNvSpPr>
              <p:nvPr/>
            </p:nvSpPr>
            <p:spPr bwMode="auto">
              <a:xfrm>
                <a:off x="6028323" y="3028808"/>
                <a:ext cx="8789" cy="53615"/>
              </a:xfrm>
              <a:custGeom>
                <a:avLst/>
                <a:gdLst>
                  <a:gd name="T0" fmla="*/ 0 w 18"/>
                  <a:gd name="T1" fmla="*/ 0 h 110"/>
                  <a:gd name="T2" fmla="*/ 18 w 18"/>
                  <a:gd name="T3" fmla="*/ 0 h 110"/>
                  <a:gd name="T4" fmla="*/ 18 w 18"/>
                  <a:gd name="T5" fmla="*/ 110 h 110"/>
                  <a:gd name="T6" fmla="*/ 0 w 18"/>
                  <a:gd name="T7" fmla="*/ 110 h 110"/>
                  <a:gd name="T8" fmla="*/ 0 w 18"/>
                  <a:gd name="T9" fmla="*/ 0 h 110"/>
                </a:gdLst>
                <a:ahLst/>
                <a:cxnLst>
                  <a:cxn ang="0">
                    <a:pos x="T0" y="T1"/>
                  </a:cxn>
                  <a:cxn ang="0">
                    <a:pos x="T2" y="T3"/>
                  </a:cxn>
                  <a:cxn ang="0">
                    <a:pos x="T4" y="T5"/>
                  </a:cxn>
                  <a:cxn ang="0">
                    <a:pos x="T6" y="T7"/>
                  </a:cxn>
                  <a:cxn ang="0">
                    <a:pos x="T8" y="T9"/>
                  </a:cxn>
                </a:cxnLst>
                <a:rect l="0" t="0" r="r" b="b"/>
                <a:pathLst>
                  <a:path w="18" h="110">
                    <a:moveTo>
                      <a:pt x="0" y="0"/>
                    </a:moveTo>
                    <a:cubicBezTo>
                      <a:pt x="7" y="0"/>
                      <a:pt x="12" y="0"/>
                      <a:pt x="18" y="0"/>
                    </a:cubicBezTo>
                    <a:cubicBezTo>
                      <a:pt x="18" y="37"/>
                      <a:pt x="18" y="73"/>
                      <a:pt x="18" y="110"/>
                    </a:cubicBezTo>
                    <a:cubicBezTo>
                      <a:pt x="12" y="110"/>
                      <a:pt x="6" y="110"/>
                      <a:pt x="0" y="110"/>
                    </a:cubicBezTo>
                    <a:cubicBezTo>
                      <a:pt x="0" y="73"/>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 name="Freeform 84">
                <a:extLst>
                  <a:ext uri="{FF2B5EF4-FFF2-40B4-BE49-F238E27FC236}">
                    <a16:creationId xmlns:a16="http://schemas.microsoft.com/office/drawing/2014/main" id="{155B1676-8A2B-A24C-8A76-272C1504CADD}"/>
                  </a:ext>
                </a:extLst>
              </p:cNvPr>
              <p:cNvSpPr>
                <a:spLocks/>
              </p:cNvSpPr>
              <p:nvPr/>
            </p:nvSpPr>
            <p:spPr bwMode="auto">
              <a:xfrm>
                <a:off x="6008400" y="3027344"/>
                <a:ext cx="9668" cy="56544"/>
              </a:xfrm>
              <a:custGeom>
                <a:avLst/>
                <a:gdLst>
                  <a:gd name="T0" fmla="*/ 0 w 20"/>
                  <a:gd name="T1" fmla="*/ 3 h 116"/>
                  <a:gd name="T2" fmla="*/ 20 w 20"/>
                  <a:gd name="T3" fmla="*/ 17 h 116"/>
                  <a:gd name="T4" fmla="*/ 20 w 20"/>
                  <a:gd name="T5" fmla="*/ 99 h 116"/>
                  <a:gd name="T6" fmla="*/ 0 w 20"/>
                  <a:gd name="T7" fmla="*/ 113 h 116"/>
                  <a:gd name="T8" fmla="*/ 0 w 20"/>
                  <a:gd name="T9" fmla="*/ 3 h 116"/>
                </a:gdLst>
                <a:ahLst/>
                <a:cxnLst>
                  <a:cxn ang="0">
                    <a:pos x="T0" y="T1"/>
                  </a:cxn>
                  <a:cxn ang="0">
                    <a:pos x="T2" y="T3"/>
                  </a:cxn>
                  <a:cxn ang="0">
                    <a:pos x="T4" y="T5"/>
                  </a:cxn>
                  <a:cxn ang="0">
                    <a:pos x="T6" y="T7"/>
                  </a:cxn>
                  <a:cxn ang="0">
                    <a:pos x="T8" y="T9"/>
                  </a:cxn>
                </a:cxnLst>
                <a:rect l="0" t="0" r="r" b="b"/>
                <a:pathLst>
                  <a:path w="20" h="116">
                    <a:moveTo>
                      <a:pt x="0" y="3"/>
                    </a:moveTo>
                    <a:cubicBezTo>
                      <a:pt x="14" y="0"/>
                      <a:pt x="20" y="2"/>
                      <a:pt x="20" y="17"/>
                    </a:cubicBezTo>
                    <a:cubicBezTo>
                      <a:pt x="19" y="44"/>
                      <a:pt x="19" y="71"/>
                      <a:pt x="20" y="99"/>
                    </a:cubicBezTo>
                    <a:cubicBezTo>
                      <a:pt x="20" y="113"/>
                      <a:pt x="14" y="116"/>
                      <a:pt x="0" y="113"/>
                    </a:cubicBezTo>
                    <a:cubicBezTo>
                      <a:pt x="0" y="77"/>
                      <a:pt x="0" y="41"/>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0" name="Freeform 85">
                <a:extLst>
                  <a:ext uri="{FF2B5EF4-FFF2-40B4-BE49-F238E27FC236}">
                    <a16:creationId xmlns:a16="http://schemas.microsoft.com/office/drawing/2014/main" id="{C6C35ECF-060A-BF4C-8DB7-5675A86432DE}"/>
                  </a:ext>
                </a:extLst>
              </p:cNvPr>
              <p:cNvSpPr>
                <a:spLocks/>
              </p:cNvSpPr>
              <p:nvPr/>
            </p:nvSpPr>
            <p:spPr bwMode="auto">
              <a:xfrm>
                <a:off x="5987892" y="3028808"/>
                <a:ext cx="8789" cy="53615"/>
              </a:xfrm>
              <a:custGeom>
                <a:avLst/>
                <a:gdLst>
                  <a:gd name="T0" fmla="*/ 18 w 18"/>
                  <a:gd name="T1" fmla="*/ 110 h 110"/>
                  <a:gd name="T2" fmla="*/ 0 w 18"/>
                  <a:gd name="T3" fmla="*/ 110 h 110"/>
                  <a:gd name="T4" fmla="*/ 0 w 18"/>
                  <a:gd name="T5" fmla="*/ 0 h 110"/>
                  <a:gd name="T6" fmla="*/ 18 w 18"/>
                  <a:gd name="T7" fmla="*/ 0 h 110"/>
                  <a:gd name="T8" fmla="*/ 18 w 18"/>
                  <a:gd name="T9" fmla="*/ 110 h 110"/>
                </a:gdLst>
                <a:ahLst/>
                <a:cxnLst>
                  <a:cxn ang="0">
                    <a:pos x="T0" y="T1"/>
                  </a:cxn>
                  <a:cxn ang="0">
                    <a:pos x="T2" y="T3"/>
                  </a:cxn>
                  <a:cxn ang="0">
                    <a:pos x="T4" y="T5"/>
                  </a:cxn>
                  <a:cxn ang="0">
                    <a:pos x="T6" y="T7"/>
                  </a:cxn>
                  <a:cxn ang="0">
                    <a:pos x="T8" y="T9"/>
                  </a:cxn>
                </a:cxnLst>
                <a:rect l="0" t="0" r="r" b="b"/>
                <a:pathLst>
                  <a:path w="18" h="110">
                    <a:moveTo>
                      <a:pt x="18" y="110"/>
                    </a:moveTo>
                    <a:cubicBezTo>
                      <a:pt x="11" y="110"/>
                      <a:pt x="6" y="110"/>
                      <a:pt x="0" y="110"/>
                    </a:cubicBezTo>
                    <a:cubicBezTo>
                      <a:pt x="0" y="73"/>
                      <a:pt x="0" y="37"/>
                      <a:pt x="0" y="0"/>
                    </a:cubicBezTo>
                    <a:cubicBezTo>
                      <a:pt x="6" y="0"/>
                      <a:pt x="12" y="0"/>
                      <a:pt x="18" y="0"/>
                    </a:cubicBezTo>
                    <a:cubicBezTo>
                      <a:pt x="18" y="37"/>
                      <a:pt x="18" y="72"/>
                      <a:pt x="18" y="1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1" name="Freeform 86">
                <a:extLst>
                  <a:ext uri="{FF2B5EF4-FFF2-40B4-BE49-F238E27FC236}">
                    <a16:creationId xmlns:a16="http://schemas.microsoft.com/office/drawing/2014/main" id="{631B0169-D1E4-414B-A35E-456CF477C269}"/>
                  </a:ext>
                </a:extLst>
              </p:cNvPr>
              <p:cNvSpPr>
                <a:spLocks/>
              </p:cNvSpPr>
              <p:nvPr/>
            </p:nvSpPr>
            <p:spPr bwMode="auto">
              <a:xfrm>
                <a:off x="5967970" y="3028515"/>
                <a:ext cx="8789" cy="53908"/>
              </a:xfrm>
              <a:custGeom>
                <a:avLst/>
                <a:gdLst>
                  <a:gd name="T0" fmla="*/ 18 w 18"/>
                  <a:gd name="T1" fmla="*/ 111 h 111"/>
                  <a:gd name="T2" fmla="*/ 0 w 18"/>
                  <a:gd name="T3" fmla="*/ 111 h 111"/>
                  <a:gd name="T4" fmla="*/ 0 w 18"/>
                  <a:gd name="T5" fmla="*/ 1 h 111"/>
                  <a:gd name="T6" fmla="*/ 18 w 18"/>
                  <a:gd name="T7" fmla="*/ 0 h 111"/>
                  <a:gd name="T8" fmla="*/ 18 w 18"/>
                  <a:gd name="T9" fmla="*/ 111 h 111"/>
                </a:gdLst>
                <a:ahLst/>
                <a:cxnLst>
                  <a:cxn ang="0">
                    <a:pos x="T0" y="T1"/>
                  </a:cxn>
                  <a:cxn ang="0">
                    <a:pos x="T2" y="T3"/>
                  </a:cxn>
                  <a:cxn ang="0">
                    <a:pos x="T4" y="T5"/>
                  </a:cxn>
                  <a:cxn ang="0">
                    <a:pos x="T6" y="T7"/>
                  </a:cxn>
                  <a:cxn ang="0">
                    <a:pos x="T8" y="T9"/>
                  </a:cxn>
                </a:cxnLst>
                <a:rect l="0" t="0" r="r" b="b"/>
                <a:pathLst>
                  <a:path w="18" h="111">
                    <a:moveTo>
                      <a:pt x="18" y="111"/>
                    </a:moveTo>
                    <a:cubicBezTo>
                      <a:pt x="12" y="111"/>
                      <a:pt x="6" y="111"/>
                      <a:pt x="0" y="111"/>
                    </a:cubicBezTo>
                    <a:cubicBezTo>
                      <a:pt x="0" y="74"/>
                      <a:pt x="0" y="39"/>
                      <a:pt x="0" y="1"/>
                    </a:cubicBezTo>
                    <a:cubicBezTo>
                      <a:pt x="5" y="1"/>
                      <a:pt x="11" y="0"/>
                      <a:pt x="18" y="0"/>
                    </a:cubicBezTo>
                    <a:cubicBezTo>
                      <a:pt x="18" y="37"/>
                      <a:pt x="18" y="72"/>
                      <a:pt x="18"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2" name="Freeform 87">
                <a:extLst>
                  <a:ext uri="{FF2B5EF4-FFF2-40B4-BE49-F238E27FC236}">
                    <a16:creationId xmlns:a16="http://schemas.microsoft.com/office/drawing/2014/main" id="{4A09153D-E402-0943-B705-2887C6A16DDB}"/>
                  </a:ext>
                </a:extLst>
              </p:cNvPr>
              <p:cNvSpPr>
                <a:spLocks/>
              </p:cNvSpPr>
              <p:nvPr/>
            </p:nvSpPr>
            <p:spPr bwMode="auto">
              <a:xfrm>
                <a:off x="5926953" y="3028808"/>
                <a:ext cx="8789" cy="53322"/>
              </a:xfrm>
              <a:custGeom>
                <a:avLst/>
                <a:gdLst>
                  <a:gd name="T0" fmla="*/ 0 w 18"/>
                  <a:gd name="T1" fmla="*/ 0 h 109"/>
                  <a:gd name="T2" fmla="*/ 18 w 18"/>
                  <a:gd name="T3" fmla="*/ 0 h 109"/>
                  <a:gd name="T4" fmla="*/ 18 w 18"/>
                  <a:gd name="T5" fmla="*/ 109 h 109"/>
                  <a:gd name="T6" fmla="*/ 0 w 18"/>
                  <a:gd name="T7" fmla="*/ 109 h 109"/>
                  <a:gd name="T8" fmla="*/ 0 w 18"/>
                  <a:gd name="T9" fmla="*/ 0 h 109"/>
                </a:gdLst>
                <a:ahLst/>
                <a:cxnLst>
                  <a:cxn ang="0">
                    <a:pos x="T0" y="T1"/>
                  </a:cxn>
                  <a:cxn ang="0">
                    <a:pos x="T2" y="T3"/>
                  </a:cxn>
                  <a:cxn ang="0">
                    <a:pos x="T4" y="T5"/>
                  </a:cxn>
                  <a:cxn ang="0">
                    <a:pos x="T6" y="T7"/>
                  </a:cxn>
                  <a:cxn ang="0">
                    <a:pos x="T8" y="T9"/>
                  </a:cxn>
                </a:cxnLst>
                <a:rect l="0" t="0" r="r" b="b"/>
                <a:pathLst>
                  <a:path w="18" h="109">
                    <a:moveTo>
                      <a:pt x="0" y="0"/>
                    </a:moveTo>
                    <a:cubicBezTo>
                      <a:pt x="6" y="0"/>
                      <a:pt x="11" y="0"/>
                      <a:pt x="18" y="0"/>
                    </a:cubicBezTo>
                    <a:cubicBezTo>
                      <a:pt x="18" y="36"/>
                      <a:pt x="18" y="72"/>
                      <a:pt x="18" y="109"/>
                    </a:cubicBezTo>
                    <a:cubicBezTo>
                      <a:pt x="12" y="109"/>
                      <a:pt x="6" y="109"/>
                      <a:pt x="0" y="109"/>
                    </a:cubicBezTo>
                    <a:cubicBezTo>
                      <a:pt x="0" y="74"/>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3" name="Freeform 88">
                <a:extLst>
                  <a:ext uri="{FF2B5EF4-FFF2-40B4-BE49-F238E27FC236}">
                    <a16:creationId xmlns:a16="http://schemas.microsoft.com/office/drawing/2014/main" id="{EC3AC6EA-8C2E-8748-86E4-2FCF2A05DCB2}"/>
                  </a:ext>
                </a:extLst>
              </p:cNvPr>
              <p:cNvSpPr>
                <a:spLocks/>
              </p:cNvSpPr>
              <p:nvPr/>
            </p:nvSpPr>
            <p:spPr bwMode="auto">
              <a:xfrm>
                <a:off x="6170416" y="3028808"/>
                <a:ext cx="8789" cy="53615"/>
              </a:xfrm>
              <a:custGeom>
                <a:avLst/>
                <a:gdLst>
                  <a:gd name="T0" fmla="*/ 0 w 18"/>
                  <a:gd name="T1" fmla="*/ 0 h 110"/>
                  <a:gd name="T2" fmla="*/ 18 w 18"/>
                  <a:gd name="T3" fmla="*/ 0 h 110"/>
                  <a:gd name="T4" fmla="*/ 18 w 18"/>
                  <a:gd name="T5" fmla="*/ 110 h 110"/>
                  <a:gd name="T6" fmla="*/ 0 w 18"/>
                  <a:gd name="T7" fmla="*/ 110 h 110"/>
                  <a:gd name="T8" fmla="*/ 0 w 18"/>
                  <a:gd name="T9" fmla="*/ 0 h 110"/>
                </a:gdLst>
                <a:ahLst/>
                <a:cxnLst>
                  <a:cxn ang="0">
                    <a:pos x="T0" y="T1"/>
                  </a:cxn>
                  <a:cxn ang="0">
                    <a:pos x="T2" y="T3"/>
                  </a:cxn>
                  <a:cxn ang="0">
                    <a:pos x="T4" y="T5"/>
                  </a:cxn>
                  <a:cxn ang="0">
                    <a:pos x="T6" y="T7"/>
                  </a:cxn>
                  <a:cxn ang="0">
                    <a:pos x="T8" y="T9"/>
                  </a:cxn>
                </a:cxnLst>
                <a:rect l="0" t="0" r="r" b="b"/>
                <a:pathLst>
                  <a:path w="18" h="110">
                    <a:moveTo>
                      <a:pt x="0" y="0"/>
                    </a:moveTo>
                    <a:cubicBezTo>
                      <a:pt x="7" y="0"/>
                      <a:pt x="12" y="0"/>
                      <a:pt x="18" y="0"/>
                    </a:cubicBezTo>
                    <a:cubicBezTo>
                      <a:pt x="18" y="36"/>
                      <a:pt x="18" y="72"/>
                      <a:pt x="18" y="110"/>
                    </a:cubicBezTo>
                    <a:cubicBezTo>
                      <a:pt x="13" y="110"/>
                      <a:pt x="7" y="110"/>
                      <a:pt x="0" y="110"/>
                    </a:cubicBezTo>
                    <a:cubicBezTo>
                      <a:pt x="0" y="73"/>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4" name="Freeform 89">
                <a:extLst>
                  <a:ext uri="{FF2B5EF4-FFF2-40B4-BE49-F238E27FC236}">
                    <a16:creationId xmlns:a16="http://schemas.microsoft.com/office/drawing/2014/main" id="{1E4AF70C-6081-4342-8BAA-46797B7880D8}"/>
                  </a:ext>
                </a:extLst>
              </p:cNvPr>
              <p:cNvSpPr>
                <a:spLocks/>
              </p:cNvSpPr>
              <p:nvPr/>
            </p:nvSpPr>
            <p:spPr bwMode="auto">
              <a:xfrm>
                <a:off x="6271785" y="3028515"/>
                <a:ext cx="9375" cy="53908"/>
              </a:xfrm>
              <a:custGeom>
                <a:avLst/>
                <a:gdLst>
                  <a:gd name="T0" fmla="*/ 19 w 19"/>
                  <a:gd name="T1" fmla="*/ 111 h 111"/>
                  <a:gd name="T2" fmla="*/ 0 w 19"/>
                  <a:gd name="T3" fmla="*/ 111 h 111"/>
                  <a:gd name="T4" fmla="*/ 0 w 19"/>
                  <a:gd name="T5" fmla="*/ 1 h 111"/>
                  <a:gd name="T6" fmla="*/ 19 w 19"/>
                  <a:gd name="T7" fmla="*/ 0 h 111"/>
                  <a:gd name="T8" fmla="*/ 19 w 19"/>
                  <a:gd name="T9" fmla="*/ 111 h 111"/>
                </a:gdLst>
                <a:ahLst/>
                <a:cxnLst>
                  <a:cxn ang="0">
                    <a:pos x="T0" y="T1"/>
                  </a:cxn>
                  <a:cxn ang="0">
                    <a:pos x="T2" y="T3"/>
                  </a:cxn>
                  <a:cxn ang="0">
                    <a:pos x="T4" y="T5"/>
                  </a:cxn>
                  <a:cxn ang="0">
                    <a:pos x="T6" y="T7"/>
                  </a:cxn>
                  <a:cxn ang="0">
                    <a:pos x="T8" y="T9"/>
                  </a:cxn>
                </a:cxnLst>
                <a:rect l="0" t="0" r="r" b="b"/>
                <a:pathLst>
                  <a:path w="19" h="111">
                    <a:moveTo>
                      <a:pt x="19" y="111"/>
                    </a:moveTo>
                    <a:cubicBezTo>
                      <a:pt x="12" y="111"/>
                      <a:pt x="7" y="111"/>
                      <a:pt x="0" y="111"/>
                    </a:cubicBezTo>
                    <a:cubicBezTo>
                      <a:pt x="0" y="74"/>
                      <a:pt x="0" y="38"/>
                      <a:pt x="0" y="1"/>
                    </a:cubicBezTo>
                    <a:cubicBezTo>
                      <a:pt x="7" y="1"/>
                      <a:pt x="12" y="1"/>
                      <a:pt x="19" y="0"/>
                    </a:cubicBezTo>
                    <a:cubicBezTo>
                      <a:pt x="19" y="38"/>
                      <a:pt x="19" y="74"/>
                      <a:pt x="19"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spTree>
    <p:extLst>
      <p:ext uri="{BB962C8B-B14F-4D97-AF65-F5344CB8AC3E}">
        <p14:creationId xmlns:p14="http://schemas.microsoft.com/office/powerpoint/2010/main" val="4358916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矩形 37">
            <a:extLst>
              <a:ext uri="{FF2B5EF4-FFF2-40B4-BE49-F238E27FC236}">
                <a16:creationId xmlns:a16="http://schemas.microsoft.com/office/drawing/2014/main" id="{F493E34E-9E78-C94D-9C1E-0AD16EB1D936}"/>
              </a:ext>
            </a:extLst>
          </p:cNvPr>
          <p:cNvSpPr/>
          <p:nvPr/>
        </p:nvSpPr>
        <p:spPr>
          <a:xfrm>
            <a:off x="0" y="-27940"/>
            <a:ext cx="1814830" cy="6885940"/>
          </a:xfrm>
          <a:prstGeom prst="rect">
            <a:avLst/>
          </a:prstGeom>
          <a:solidFill>
            <a:srgbClr val="1B51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7" name="矩形 36">
            <a:extLst>
              <a:ext uri="{FF2B5EF4-FFF2-40B4-BE49-F238E27FC236}">
                <a16:creationId xmlns:a16="http://schemas.microsoft.com/office/drawing/2014/main" id="{8E7EE05C-5A00-284A-A584-AD34FBDDC4CA}"/>
              </a:ext>
            </a:extLst>
          </p:cNvPr>
          <p:cNvSpPr/>
          <p:nvPr/>
        </p:nvSpPr>
        <p:spPr>
          <a:xfrm>
            <a:off x="2846943" y="571152"/>
            <a:ext cx="115099" cy="228898"/>
          </a:xfrm>
          <a:prstGeom prst="rect">
            <a:avLst/>
          </a:prstGeom>
        </p:spPr>
        <p:txBody>
          <a:bodyPr wrap="none">
            <a:spAutoFit/>
          </a:bodyPr>
          <a:lstStyle/>
          <a:p>
            <a:endParaRPr lang="zh-CN" altLang="en-US" sz="1200" dirty="0">
              <a:solidFill>
                <a:schemeClr val="bg1">
                  <a:lumMod val="65000"/>
                </a:schemeClr>
              </a:solidFill>
              <a:latin typeface="思源黑体 CN Medium" panose="020B0600000000000000" charset="-122"/>
              <a:ea typeface="思源黑体 CN Medium" panose="020B0600000000000000" charset="-122"/>
            </a:endParaRPr>
          </a:p>
        </p:txBody>
      </p:sp>
      <p:sp>
        <p:nvSpPr>
          <p:cNvPr id="40" name="矩形 39">
            <a:extLst>
              <a:ext uri="{FF2B5EF4-FFF2-40B4-BE49-F238E27FC236}">
                <a16:creationId xmlns:a16="http://schemas.microsoft.com/office/drawing/2014/main" id="{9AE99A2A-82A6-7A43-A1D0-0AD405055D95}"/>
              </a:ext>
            </a:extLst>
          </p:cNvPr>
          <p:cNvSpPr/>
          <p:nvPr/>
        </p:nvSpPr>
        <p:spPr>
          <a:xfrm>
            <a:off x="-4271" y="1988669"/>
            <a:ext cx="1814830" cy="894229"/>
          </a:xfrm>
          <a:prstGeom prst="rect">
            <a:avLst/>
          </a:prstGeom>
          <a:solidFill>
            <a:srgbClr val="1B5187"/>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1"/>
                </a:solidFill>
              </a:rPr>
              <a:t>研究背景与意义</a:t>
            </a:r>
          </a:p>
        </p:txBody>
      </p:sp>
      <p:sp>
        <p:nvSpPr>
          <p:cNvPr id="47" name="矩形 46">
            <a:extLst>
              <a:ext uri="{FF2B5EF4-FFF2-40B4-BE49-F238E27FC236}">
                <a16:creationId xmlns:a16="http://schemas.microsoft.com/office/drawing/2014/main" id="{61390A2D-6723-4847-A3B1-E9BFCF1998FE}"/>
              </a:ext>
            </a:extLst>
          </p:cNvPr>
          <p:cNvSpPr/>
          <p:nvPr/>
        </p:nvSpPr>
        <p:spPr>
          <a:xfrm>
            <a:off x="0" y="2891241"/>
            <a:ext cx="1814830" cy="894229"/>
          </a:xfrm>
          <a:prstGeom prst="rect">
            <a:avLst/>
          </a:prstGeom>
          <a:solidFill>
            <a:srgbClr val="1B5187"/>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1"/>
                </a:solidFill>
              </a:rPr>
              <a:t>研究内容与过程</a:t>
            </a:r>
          </a:p>
        </p:txBody>
      </p:sp>
      <p:sp>
        <p:nvSpPr>
          <p:cNvPr id="48" name="矩形 47">
            <a:extLst>
              <a:ext uri="{FF2B5EF4-FFF2-40B4-BE49-F238E27FC236}">
                <a16:creationId xmlns:a16="http://schemas.microsoft.com/office/drawing/2014/main" id="{7436FCE2-52DB-2D45-A2FA-B39685AB6953}"/>
              </a:ext>
            </a:extLst>
          </p:cNvPr>
          <p:cNvSpPr/>
          <p:nvPr/>
        </p:nvSpPr>
        <p:spPr>
          <a:xfrm>
            <a:off x="0" y="3793813"/>
            <a:ext cx="1814830" cy="894229"/>
          </a:xfrm>
          <a:prstGeom prst="rect">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1B5187"/>
                </a:solidFill>
              </a:rPr>
              <a:t>总结与未来展望</a:t>
            </a:r>
          </a:p>
        </p:txBody>
      </p:sp>
      <p:sp>
        <p:nvSpPr>
          <p:cNvPr id="49" name="矩形 48">
            <a:extLst>
              <a:ext uri="{FF2B5EF4-FFF2-40B4-BE49-F238E27FC236}">
                <a16:creationId xmlns:a16="http://schemas.microsoft.com/office/drawing/2014/main" id="{9D3719F4-A0EF-FB46-870D-025192FB2EA2}"/>
              </a:ext>
            </a:extLst>
          </p:cNvPr>
          <p:cNvSpPr/>
          <p:nvPr/>
        </p:nvSpPr>
        <p:spPr>
          <a:xfrm>
            <a:off x="0" y="4696385"/>
            <a:ext cx="1814830" cy="894229"/>
          </a:xfrm>
          <a:prstGeom prst="rect">
            <a:avLst/>
          </a:prstGeom>
          <a:solidFill>
            <a:srgbClr val="1B5187"/>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1"/>
                </a:solidFill>
              </a:rPr>
              <a:t>重要参考文献</a:t>
            </a:r>
          </a:p>
        </p:txBody>
      </p:sp>
      <p:grpSp>
        <p:nvGrpSpPr>
          <p:cNvPr id="53" name="组合 52">
            <a:extLst>
              <a:ext uri="{FF2B5EF4-FFF2-40B4-BE49-F238E27FC236}">
                <a16:creationId xmlns:a16="http://schemas.microsoft.com/office/drawing/2014/main" id="{3280788C-66F0-B140-9839-DC8E14E95AFB}"/>
              </a:ext>
            </a:extLst>
          </p:cNvPr>
          <p:cNvGrpSpPr/>
          <p:nvPr/>
        </p:nvGrpSpPr>
        <p:grpSpPr>
          <a:xfrm>
            <a:off x="1944126" y="280409"/>
            <a:ext cx="6095459" cy="736600"/>
            <a:chOff x="550" y="967"/>
            <a:chExt cx="10154" cy="1160"/>
          </a:xfrm>
        </p:grpSpPr>
        <p:grpSp>
          <p:nvGrpSpPr>
            <p:cNvPr id="54" name="组合 53">
              <a:extLst>
                <a:ext uri="{FF2B5EF4-FFF2-40B4-BE49-F238E27FC236}">
                  <a16:creationId xmlns:a16="http://schemas.microsoft.com/office/drawing/2014/main" id="{B3F4C418-733F-344E-A433-8CE6296285F2}"/>
                </a:ext>
              </a:extLst>
            </p:cNvPr>
            <p:cNvGrpSpPr/>
            <p:nvPr/>
          </p:nvGrpSpPr>
          <p:grpSpPr>
            <a:xfrm>
              <a:off x="550" y="967"/>
              <a:ext cx="10154" cy="1160"/>
              <a:chOff x="6796" y="3122"/>
              <a:chExt cx="10154" cy="1160"/>
            </a:xfrm>
          </p:grpSpPr>
          <p:grpSp>
            <p:nvGrpSpPr>
              <p:cNvPr id="56" name="组合 55">
                <a:extLst>
                  <a:ext uri="{FF2B5EF4-FFF2-40B4-BE49-F238E27FC236}">
                    <a16:creationId xmlns:a16="http://schemas.microsoft.com/office/drawing/2014/main" id="{086A84DE-6070-F646-BF84-63284571840F}"/>
                  </a:ext>
                </a:extLst>
              </p:cNvPr>
              <p:cNvGrpSpPr/>
              <p:nvPr/>
            </p:nvGrpSpPr>
            <p:grpSpPr>
              <a:xfrm>
                <a:off x="6796" y="3122"/>
                <a:ext cx="10154" cy="1160"/>
                <a:chOff x="6796" y="3122"/>
                <a:chExt cx="10154" cy="1160"/>
              </a:xfrm>
            </p:grpSpPr>
            <p:grpSp>
              <p:nvGrpSpPr>
                <p:cNvPr id="58" name="组合 57">
                  <a:extLst>
                    <a:ext uri="{FF2B5EF4-FFF2-40B4-BE49-F238E27FC236}">
                      <a16:creationId xmlns:a16="http://schemas.microsoft.com/office/drawing/2014/main" id="{B4B8D9A4-13F9-D14A-B497-09F66890D7E9}"/>
                    </a:ext>
                  </a:extLst>
                </p:cNvPr>
                <p:cNvGrpSpPr/>
                <p:nvPr/>
              </p:nvGrpSpPr>
              <p:grpSpPr>
                <a:xfrm>
                  <a:off x="7653" y="3235"/>
                  <a:ext cx="9297" cy="1047"/>
                  <a:chOff x="9499" y="1839"/>
                  <a:chExt cx="9297" cy="1047"/>
                </a:xfrm>
              </p:grpSpPr>
              <p:sp>
                <p:nvSpPr>
                  <p:cNvPr id="60" name="文本框 59">
                    <a:extLst>
                      <a:ext uri="{FF2B5EF4-FFF2-40B4-BE49-F238E27FC236}">
                        <a16:creationId xmlns:a16="http://schemas.microsoft.com/office/drawing/2014/main" id="{371AC7F2-5AE2-9C4B-A57F-E893C08E01FF}"/>
                      </a:ext>
                    </a:extLst>
                  </p:cNvPr>
                  <p:cNvSpPr txBox="1"/>
                  <p:nvPr/>
                </p:nvSpPr>
                <p:spPr>
                  <a:xfrm>
                    <a:off x="9499" y="1839"/>
                    <a:ext cx="9297" cy="727"/>
                  </a:xfrm>
                  <a:prstGeom prst="rect">
                    <a:avLst/>
                  </a:prstGeom>
                  <a:noFill/>
                </p:spPr>
                <p:txBody>
                  <a:bodyPr wrap="square" rtlCol="0">
                    <a:spAutoFit/>
                  </a:bodyPr>
                  <a:lstStyle/>
                  <a:p>
                    <a:r>
                      <a:rPr lang="zh-CN" altLang="en-US" sz="2400" dirty="0">
                        <a:solidFill>
                          <a:srgbClr val="000000"/>
                        </a:solidFill>
                        <a:latin typeface="思源黑体 CN Medium" panose="020B0600000000000000" charset="-122"/>
                        <a:ea typeface="思源黑体 CN Medium" panose="020B0600000000000000" charset="-122"/>
                      </a:rPr>
                      <a:t>工作展望</a:t>
                    </a:r>
                  </a:p>
                </p:txBody>
              </p:sp>
              <p:sp>
                <p:nvSpPr>
                  <p:cNvPr id="61" name="矩形 60">
                    <a:extLst>
                      <a:ext uri="{FF2B5EF4-FFF2-40B4-BE49-F238E27FC236}">
                        <a16:creationId xmlns:a16="http://schemas.microsoft.com/office/drawing/2014/main" id="{D0A47408-5EBC-B64C-AA84-9959B96220FC}"/>
                      </a:ext>
                    </a:extLst>
                  </p:cNvPr>
                  <p:cNvSpPr/>
                  <p:nvPr/>
                </p:nvSpPr>
                <p:spPr>
                  <a:xfrm>
                    <a:off x="10150" y="2450"/>
                    <a:ext cx="291" cy="436"/>
                  </a:xfrm>
                  <a:prstGeom prst="rect">
                    <a:avLst/>
                  </a:prstGeom>
                </p:spPr>
                <p:txBody>
                  <a:bodyPr wrap="none">
                    <a:spAutoFit/>
                  </a:bodyPr>
                  <a:lstStyle/>
                  <a:p>
                    <a:endParaRPr lang="zh-CN" altLang="en-US" sz="1200" dirty="0">
                      <a:solidFill>
                        <a:schemeClr val="bg1">
                          <a:lumMod val="65000"/>
                        </a:schemeClr>
                      </a:solidFill>
                      <a:latin typeface="思源黑体 CN Medium" panose="020B0600000000000000" charset="-122"/>
                      <a:ea typeface="思源黑体 CN Medium" panose="020B0600000000000000" charset="-122"/>
                    </a:endParaRPr>
                  </a:p>
                </p:txBody>
              </p:sp>
            </p:grpSp>
            <p:sp>
              <p:nvSpPr>
                <p:cNvPr id="59" name="PA-圆角矩形 5">
                  <a:extLst>
                    <a:ext uri="{FF2B5EF4-FFF2-40B4-BE49-F238E27FC236}">
                      <a16:creationId xmlns:a16="http://schemas.microsoft.com/office/drawing/2014/main" id="{3AFD8720-8ECE-6048-93EA-46D4B45EAE45}"/>
                    </a:ext>
                  </a:extLst>
                </p:cNvPr>
                <p:cNvSpPr/>
                <p:nvPr>
                  <p:custDataLst>
                    <p:tags r:id="rId1"/>
                  </p:custDataLst>
                </p:nvPr>
              </p:nvSpPr>
              <p:spPr>
                <a:xfrm>
                  <a:off x="6796" y="3122"/>
                  <a:ext cx="857" cy="1129"/>
                </a:xfrm>
                <a:prstGeom prst="roundRect">
                  <a:avLst>
                    <a:gd name="adj" fmla="val 0"/>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rgbClr val="000000"/>
                    </a:solidFill>
                    <a:latin typeface="思源黑体 CN Medium" panose="020B0600000000000000" charset="-122"/>
                    <a:ea typeface="思源黑体 CN Medium" panose="020B0600000000000000" charset="-122"/>
                  </a:endParaRPr>
                </a:p>
              </p:txBody>
            </p:sp>
          </p:grpSp>
          <p:sp>
            <p:nvSpPr>
              <p:cNvPr id="57" name="矩形 56">
                <a:extLst>
                  <a:ext uri="{FF2B5EF4-FFF2-40B4-BE49-F238E27FC236}">
                    <a16:creationId xmlns:a16="http://schemas.microsoft.com/office/drawing/2014/main" id="{18A2AF7B-1841-AA47-B072-82E536AADC66}"/>
                  </a:ext>
                </a:extLst>
              </p:cNvPr>
              <p:cNvSpPr/>
              <p:nvPr/>
            </p:nvSpPr>
            <p:spPr>
              <a:xfrm>
                <a:off x="6980" y="3252"/>
                <a:ext cx="911" cy="727"/>
              </a:xfrm>
              <a:prstGeom prst="rect">
                <a:avLst/>
              </a:prstGeom>
            </p:spPr>
            <p:txBody>
              <a:bodyPr wrap="none">
                <a:spAutoFit/>
              </a:bodyPr>
              <a:lstStyle/>
              <a:p>
                <a:r>
                  <a:rPr lang="en-US" altLang="zh-CN" sz="2400" dirty="0">
                    <a:latin typeface="+mj-ea"/>
                    <a:ea typeface="+mj-ea"/>
                  </a:rPr>
                  <a:t>02</a:t>
                </a:r>
                <a:endParaRPr lang="en-US" sz="2400" dirty="0">
                  <a:latin typeface="+mj-ea"/>
                  <a:ea typeface="+mj-ea"/>
                </a:endParaRPr>
              </a:p>
            </p:txBody>
          </p:sp>
        </p:grpSp>
        <p:sp>
          <p:nvSpPr>
            <p:cNvPr id="55" name="矩形 54">
              <a:extLst>
                <a:ext uri="{FF2B5EF4-FFF2-40B4-BE49-F238E27FC236}">
                  <a16:creationId xmlns:a16="http://schemas.microsoft.com/office/drawing/2014/main" id="{CC1C0737-B689-A947-8B2D-15F3B8BED734}"/>
                </a:ext>
              </a:extLst>
            </p:cNvPr>
            <p:cNvSpPr/>
            <p:nvPr/>
          </p:nvSpPr>
          <p:spPr>
            <a:xfrm>
              <a:off x="612" y="1111"/>
              <a:ext cx="122" cy="594"/>
            </a:xfrm>
            <a:prstGeom prst="rect">
              <a:avLst/>
            </a:prstGeom>
            <a:solidFill>
              <a:srgbClr val="000000"/>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cxnSp>
        <p:nvCxnSpPr>
          <p:cNvPr id="14" name="直线连接符 13">
            <a:extLst>
              <a:ext uri="{FF2B5EF4-FFF2-40B4-BE49-F238E27FC236}">
                <a16:creationId xmlns:a16="http://schemas.microsoft.com/office/drawing/2014/main" id="{39916F18-BA74-D744-86F7-D2F64694FD46}"/>
              </a:ext>
            </a:extLst>
          </p:cNvPr>
          <p:cNvCxnSpPr>
            <a:cxnSpLocks/>
          </p:cNvCxnSpPr>
          <p:nvPr/>
        </p:nvCxnSpPr>
        <p:spPr>
          <a:xfrm>
            <a:off x="2601455" y="787861"/>
            <a:ext cx="121052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文本框 25">
            <a:extLst>
              <a:ext uri="{FF2B5EF4-FFF2-40B4-BE49-F238E27FC236}">
                <a16:creationId xmlns:a16="http://schemas.microsoft.com/office/drawing/2014/main" id="{2DFD287F-298A-A346-A6D0-2E18F5AF87F0}"/>
              </a:ext>
            </a:extLst>
          </p:cNvPr>
          <p:cNvSpPr txBox="1"/>
          <p:nvPr/>
        </p:nvSpPr>
        <p:spPr>
          <a:xfrm>
            <a:off x="2672697" y="1309834"/>
            <a:ext cx="8682354" cy="4198137"/>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altLang="zh-CN" sz="2400" kern="100" dirty="0">
                <a:effectLst/>
                <a:latin typeface="+mn-ea"/>
                <a:cs typeface="Times New Roman" panose="02020603050405020304" pitchFamily="18" charset="0"/>
              </a:rPr>
              <a:t>1</a:t>
            </a:r>
            <a:r>
              <a:rPr lang="zh-CN" altLang="en-US" sz="2400" kern="100" dirty="0">
                <a:effectLst/>
                <a:latin typeface="+mn-ea"/>
                <a:cs typeface="Times New Roman" panose="02020603050405020304" pitchFamily="18" charset="0"/>
              </a:rPr>
              <a:t>）</a:t>
            </a:r>
            <a:r>
              <a:rPr lang="zh-CN" altLang="zh-CN" sz="2400" kern="100" dirty="0">
                <a:effectLst/>
                <a:latin typeface="+mn-ea"/>
                <a:cs typeface="Times New Roman" panose="02020603050405020304" pitchFamily="18" charset="0"/>
              </a:rPr>
              <a:t>如何扩展</a:t>
            </a:r>
            <a:r>
              <a:rPr lang="en-US" altLang="zh-CN" sz="2400" kern="100" dirty="0">
                <a:effectLst/>
                <a:latin typeface="+mn-ea"/>
                <a:cs typeface="Times New Roman" panose="02020603050405020304" pitchFamily="18" charset="0"/>
              </a:rPr>
              <a:t>MC-JXT</a:t>
            </a:r>
            <a:r>
              <a:rPr lang="zh-CN" altLang="zh-CN" sz="2400" kern="100" dirty="0">
                <a:effectLst/>
                <a:latin typeface="+mn-ea"/>
                <a:cs typeface="Times New Roman" panose="02020603050405020304" pitchFamily="18" charset="0"/>
              </a:rPr>
              <a:t>使其支持涉及三个及以上表的</a:t>
            </a:r>
            <a:r>
              <a:rPr lang="en-US" altLang="zh-CN" sz="2400" kern="100" dirty="0">
                <a:effectLst/>
                <a:latin typeface="+mn-ea"/>
                <a:cs typeface="Times New Roman" panose="02020603050405020304" pitchFamily="18" charset="0"/>
              </a:rPr>
              <a:t>Join</a:t>
            </a:r>
            <a:r>
              <a:rPr lang="zh-CN" altLang="zh-CN" sz="2400" kern="100" dirty="0">
                <a:effectLst/>
                <a:latin typeface="+mn-ea"/>
                <a:cs typeface="Times New Roman" panose="02020603050405020304" pitchFamily="18" charset="0"/>
              </a:rPr>
              <a:t>查询</a:t>
            </a:r>
            <a:endParaRPr lang="en-US" altLang="zh-CN" sz="2400" kern="100" dirty="0">
              <a:latin typeface="+mn-ea"/>
              <a:cs typeface="Times New Roman" panose="02020603050405020304" pitchFamily="18" charset="0"/>
            </a:endParaRPr>
          </a:p>
          <a:p>
            <a:pPr marL="742950" lvl="1" indent="-285750" algn="just">
              <a:lnSpc>
                <a:spcPct val="150000"/>
              </a:lnSpc>
              <a:buFont typeface="Arial" panose="020B0604020202020204" pitchFamily="34" charset="0"/>
              <a:buChar char="•"/>
            </a:pPr>
            <a:r>
              <a:rPr lang="zh-CN" altLang="en-US" sz="2000" kern="100" dirty="0">
                <a:effectLst/>
                <a:latin typeface="+mn-ea"/>
                <a:cs typeface="Times New Roman" panose="02020603050405020304" pitchFamily="18" charset="0"/>
              </a:rPr>
              <a:t>目前仅支持两表之间的</a:t>
            </a:r>
            <a:r>
              <a:rPr lang="en-US" altLang="zh-CN" sz="2000" kern="100" dirty="0">
                <a:effectLst/>
                <a:latin typeface="+mn-ea"/>
                <a:cs typeface="Times New Roman" panose="02020603050405020304" pitchFamily="18" charset="0"/>
              </a:rPr>
              <a:t>Join</a:t>
            </a:r>
            <a:r>
              <a:rPr lang="zh-CN" altLang="en-US" sz="2000" kern="100" dirty="0">
                <a:effectLst/>
                <a:latin typeface="+mn-ea"/>
                <a:cs typeface="Times New Roman" panose="02020603050405020304" pitchFamily="18" charset="0"/>
              </a:rPr>
              <a:t>查询</a:t>
            </a:r>
            <a:endParaRPr lang="en-US" altLang="zh-CN" sz="2000" kern="100" dirty="0">
              <a:effectLst/>
              <a:latin typeface="+mn-ea"/>
              <a:cs typeface="Times New Roman" panose="02020603050405020304" pitchFamily="18" charset="0"/>
            </a:endParaRPr>
          </a:p>
          <a:p>
            <a:pPr marL="742950" lvl="1" indent="-285750" algn="just">
              <a:lnSpc>
                <a:spcPct val="150000"/>
              </a:lnSpc>
              <a:buFont typeface="Arial" panose="020B0604020202020204" pitchFamily="34" charset="0"/>
              <a:buChar char="•"/>
            </a:pPr>
            <a:endParaRPr lang="zh-CN" altLang="zh-CN" sz="2400" kern="100" dirty="0">
              <a:effectLst/>
              <a:latin typeface="+mn-ea"/>
              <a:cs typeface="Times New Roman" panose="02020603050405020304" pitchFamily="18" charset="0"/>
            </a:endParaRPr>
          </a:p>
          <a:p>
            <a:pPr marL="285750" indent="-285750" algn="just">
              <a:lnSpc>
                <a:spcPct val="150000"/>
              </a:lnSpc>
              <a:buFont typeface="Arial" panose="020B0604020202020204" pitchFamily="34" charset="0"/>
              <a:buChar char="•"/>
            </a:pPr>
            <a:r>
              <a:rPr lang="en-US" altLang="zh-CN" sz="2400" kern="100" dirty="0">
                <a:effectLst/>
                <a:latin typeface="+mn-ea"/>
                <a:cs typeface="Times New Roman" panose="02020603050405020304" pitchFamily="18" charset="0"/>
              </a:rPr>
              <a:t>2</a:t>
            </a:r>
            <a:r>
              <a:rPr lang="zh-CN" altLang="en-US" sz="2400" kern="100" dirty="0">
                <a:effectLst/>
                <a:latin typeface="+mn-ea"/>
                <a:cs typeface="Times New Roman" panose="02020603050405020304" pitchFamily="18" charset="0"/>
              </a:rPr>
              <a:t>）</a:t>
            </a:r>
            <a:r>
              <a:rPr lang="zh-CN" altLang="zh-CN" sz="2400" kern="100" dirty="0">
                <a:effectLst/>
                <a:latin typeface="+mn-ea"/>
                <a:cs typeface="Times New Roman" panose="02020603050405020304" pitchFamily="18" charset="0"/>
              </a:rPr>
              <a:t>如何</a:t>
            </a:r>
            <a:r>
              <a:rPr lang="zh-CN" altLang="en-US" sz="2400" kern="100" dirty="0">
                <a:effectLst/>
                <a:latin typeface="+mn-ea"/>
                <a:cs typeface="Times New Roman" panose="02020603050405020304" pitchFamily="18" charset="0"/>
              </a:rPr>
              <a:t>扩展</a:t>
            </a:r>
            <a:r>
              <a:rPr lang="en-US" altLang="zh-CN" sz="2400" kern="100" dirty="0">
                <a:effectLst/>
                <a:latin typeface="+mn-ea"/>
                <a:cs typeface="Times New Roman" panose="02020603050405020304" pitchFamily="18" charset="0"/>
              </a:rPr>
              <a:t>MC-JXT</a:t>
            </a:r>
            <a:r>
              <a:rPr lang="zh-CN" altLang="zh-CN" sz="2400" kern="100" dirty="0">
                <a:effectLst/>
                <a:latin typeface="+mn-ea"/>
                <a:cs typeface="Times New Roman" panose="02020603050405020304" pitchFamily="18" charset="0"/>
              </a:rPr>
              <a:t>扩展</a:t>
            </a:r>
            <a:r>
              <a:rPr lang="zh-CN" altLang="en-US" sz="2400" kern="100" dirty="0">
                <a:latin typeface="+mn-ea"/>
                <a:cs typeface="Times New Roman" panose="02020603050405020304" pitchFamily="18" charset="0"/>
              </a:rPr>
              <a:t>使其</a:t>
            </a:r>
            <a:r>
              <a:rPr lang="zh-CN" altLang="zh-CN" sz="2400" kern="100" dirty="0">
                <a:effectLst/>
                <a:latin typeface="+mn-ea"/>
                <a:cs typeface="Times New Roman" panose="02020603050405020304" pitchFamily="18" charset="0"/>
              </a:rPr>
              <a:t>支持动态增减</a:t>
            </a:r>
            <a:endParaRPr lang="en-US" altLang="zh-CN" sz="2400" kern="100" dirty="0">
              <a:latin typeface="+mn-ea"/>
              <a:cs typeface="Times New Roman" panose="02020603050405020304" pitchFamily="18" charset="0"/>
            </a:endParaRPr>
          </a:p>
          <a:p>
            <a:pPr marL="742950" lvl="1" indent="-285750" algn="just">
              <a:lnSpc>
                <a:spcPct val="150000"/>
              </a:lnSpc>
              <a:buFont typeface="Arial" panose="020B0604020202020204" pitchFamily="34" charset="0"/>
              <a:buChar char="•"/>
            </a:pPr>
            <a:r>
              <a:rPr lang="zh-CN" altLang="en-US" sz="2000" kern="100" dirty="0">
                <a:effectLst/>
                <a:latin typeface="+mn-ea"/>
                <a:cs typeface="Times New Roman" panose="02020603050405020304" pitchFamily="18" charset="0"/>
              </a:rPr>
              <a:t>目前密态数据库在创建之后无法更改</a:t>
            </a:r>
            <a:endParaRPr lang="en-US" altLang="zh-CN" sz="2000" kern="100" dirty="0">
              <a:effectLst/>
              <a:latin typeface="+mn-ea"/>
              <a:cs typeface="Times New Roman" panose="02020603050405020304" pitchFamily="18" charset="0"/>
            </a:endParaRPr>
          </a:p>
          <a:p>
            <a:pPr marL="742950" lvl="1" indent="-285750" algn="just">
              <a:lnSpc>
                <a:spcPct val="150000"/>
              </a:lnSpc>
              <a:buFont typeface="Arial" panose="020B0604020202020204" pitchFamily="34" charset="0"/>
              <a:buChar char="•"/>
            </a:pPr>
            <a:endParaRPr lang="zh-CN" altLang="zh-CN" sz="2400" kern="100" dirty="0">
              <a:effectLst/>
              <a:latin typeface="+mn-ea"/>
              <a:cs typeface="Times New Roman" panose="02020603050405020304" pitchFamily="18" charset="0"/>
            </a:endParaRPr>
          </a:p>
          <a:p>
            <a:pPr marL="285750" indent="-285750" algn="just">
              <a:lnSpc>
                <a:spcPct val="150000"/>
              </a:lnSpc>
              <a:buFont typeface="Arial" panose="020B0604020202020204" pitchFamily="34" charset="0"/>
              <a:buChar char="•"/>
            </a:pPr>
            <a:r>
              <a:rPr lang="en-US" altLang="zh-CN" sz="2400" kern="100" dirty="0">
                <a:effectLst/>
                <a:latin typeface="+mn-ea"/>
                <a:cs typeface="Times New Roman" panose="02020603050405020304" pitchFamily="18" charset="0"/>
              </a:rPr>
              <a:t>3</a:t>
            </a:r>
            <a:r>
              <a:rPr lang="zh-CN" altLang="en-US" sz="2400" kern="100" dirty="0">
                <a:effectLst/>
                <a:latin typeface="+mn-ea"/>
                <a:cs typeface="Times New Roman" panose="02020603050405020304" pitchFamily="18" charset="0"/>
              </a:rPr>
              <a:t>）</a:t>
            </a:r>
            <a:r>
              <a:rPr lang="zh-CN" altLang="zh-CN" sz="2400" kern="100" dirty="0">
                <a:effectLst/>
                <a:latin typeface="+mn-ea"/>
                <a:cs typeface="Times New Roman" panose="02020603050405020304" pitchFamily="18" charset="0"/>
              </a:rPr>
              <a:t>如何改进</a:t>
            </a:r>
            <a:r>
              <a:rPr lang="en-US" altLang="zh-CN" sz="2400" kern="100" dirty="0">
                <a:effectLst/>
                <a:latin typeface="+mn-ea"/>
                <a:cs typeface="Times New Roman" panose="02020603050405020304" pitchFamily="18" charset="0"/>
              </a:rPr>
              <a:t>MC-JXT</a:t>
            </a:r>
            <a:r>
              <a:rPr lang="zh-CN" altLang="en-US" sz="2400" kern="100" dirty="0">
                <a:effectLst/>
                <a:latin typeface="+mn-ea"/>
                <a:cs typeface="Times New Roman" panose="02020603050405020304" pitchFamily="18" charset="0"/>
              </a:rPr>
              <a:t>中的</a:t>
            </a:r>
            <a:r>
              <a:rPr lang="zh-CN" altLang="zh-CN" sz="2400" kern="100" dirty="0">
                <a:effectLst/>
                <a:latin typeface="+mn-ea"/>
                <a:cs typeface="Times New Roman" panose="02020603050405020304" pitchFamily="18" charset="0"/>
              </a:rPr>
              <a:t>签名方案，使得协议开销更小</a:t>
            </a:r>
            <a:endParaRPr lang="en-US" altLang="zh-CN" sz="2400" kern="100" dirty="0">
              <a:latin typeface="+mn-ea"/>
              <a:cs typeface="Times New Roman" panose="02020603050405020304" pitchFamily="18" charset="0"/>
            </a:endParaRPr>
          </a:p>
          <a:p>
            <a:pPr marL="742950" lvl="1" indent="-285750" algn="just">
              <a:lnSpc>
                <a:spcPct val="150000"/>
              </a:lnSpc>
              <a:buFont typeface="Arial" panose="020B0604020202020204" pitchFamily="34" charset="0"/>
              <a:buChar char="•"/>
            </a:pPr>
            <a:r>
              <a:rPr kumimoji="1" lang="zh-CN" altLang="en-US" sz="2000" kern="100" dirty="0">
                <a:latin typeface="+mn-ea"/>
                <a:cs typeface="Times New Roman" panose="02020603050405020304" pitchFamily="18" charset="0"/>
              </a:rPr>
              <a:t>目前针对</a:t>
            </a:r>
            <a:r>
              <a:rPr lang="zh-CN" altLang="zh-CN" sz="2000" dirty="0"/>
              <a:t>每一个</a:t>
            </a:r>
            <a:r>
              <a:rPr lang="en-US" altLang="zh-CN" sz="2000" dirty="0"/>
              <a:t>Join</a:t>
            </a:r>
            <a:r>
              <a:rPr lang="zh-CN" altLang="zh-CN" sz="2000" dirty="0"/>
              <a:t>查询都</a:t>
            </a:r>
            <a:r>
              <a:rPr lang="zh-CN" altLang="en-US" sz="2000" dirty="0"/>
              <a:t>要</a:t>
            </a:r>
            <a:r>
              <a:rPr lang="zh-CN" altLang="zh-CN" sz="2000" dirty="0"/>
              <a:t>生成</a:t>
            </a:r>
            <a:r>
              <a:rPr lang="zh-CN" altLang="en-US" sz="2000" dirty="0"/>
              <a:t>和传递</a:t>
            </a:r>
            <a:r>
              <a:rPr lang="zh-CN" altLang="zh-CN" sz="2000" dirty="0"/>
              <a:t>一组盲化因子</a:t>
            </a:r>
            <a:endParaRPr kumimoji="1" lang="zh-CN" altLang="en-US" sz="2000" dirty="0"/>
          </a:p>
        </p:txBody>
      </p:sp>
      <p:grpSp>
        <p:nvGrpSpPr>
          <p:cNvPr id="23" name="组合 22">
            <a:extLst>
              <a:ext uri="{FF2B5EF4-FFF2-40B4-BE49-F238E27FC236}">
                <a16:creationId xmlns:a16="http://schemas.microsoft.com/office/drawing/2014/main" id="{40ED4FD7-671F-F84F-BA1D-1F62B3AC2239}"/>
              </a:ext>
            </a:extLst>
          </p:cNvPr>
          <p:cNvGrpSpPr/>
          <p:nvPr/>
        </p:nvGrpSpPr>
        <p:grpSpPr>
          <a:xfrm>
            <a:off x="210415" y="280409"/>
            <a:ext cx="1385458" cy="1385458"/>
            <a:chOff x="5372911" y="2138708"/>
            <a:chExt cx="1446178" cy="1446178"/>
          </a:xfrm>
        </p:grpSpPr>
        <p:sp>
          <p:nvSpPr>
            <p:cNvPr id="24" name="椭圆 23">
              <a:extLst>
                <a:ext uri="{FF2B5EF4-FFF2-40B4-BE49-F238E27FC236}">
                  <a16:creationId xmlns:a16="http://schemas.microsoft.com/office/drawing/2014/main" id="{E9700D7E-E1D8-1645-9FAC-F22C509982E4}"/>
                </a:ext>
              </a:extLst>
            </p:cNvPr>
            <p:cNvSpPr/>
            <p:nvPr/>
          </p:nvSpPr>
          <p:spPr>
            <a:xfrm>
              <a:off x="5372911" y="2138708"/>
              <a:ext cx="1446178" cy="144617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Freeform 49">
              <a:extLst>
                <a:ext uri="{FF2B5EF4-FFF2-40B4-BE49-F238E27FC236}">
                  <a16:creationId xmlns:a16="http://schemas.microsoft.com/office/drawing/2014/main" id="{9C8E1B24-8803-FC41-9C37-F782D51A9254}"/>
                </a:ext>
              </a:extLst>
            </p:cNvPr>
            <p:cNvSpPr>
              <a:spLocks noEditPoints="1"/>
            </p:cNvSpPr>
            <p:nvPr/>
          </p:nvSpPr>
          <p:spPr bwMode="auto">
            <a:xfrm>
              <a:off x="5462587" y="2202309"/>
              <a:ext cx="1266826" cy="1318976"/>
            </a:xfrm>
            <a:custGeom>
              <a:avLst/>
              <a:gdLst>
                <a:gd name="T0" fmla="*/ 2600 w 2600"/>
                <a:gd name="T1" fmla="*/ 1441 h 2707"/>
                <a:gd name="T2" fmla="*/ 2593 w 2600"/>
                <a:gd name="T3" fmla="*/ 1460 h 2707"/>
                <a:gd name="T4" fmla="*/ 2264 w 2600"/>
                <a:gd name="T5" fmla="*/ 2235 h 2707"/>
                <a:gd name="T6" fmla="*/ 1548 w 2600"/>
                <a:gd name="T7" fmla="*/ 2643 h 2707"/>
                <a:gd name="T8" fmla="*/ 620 w 2600"/>
                <a:gd name="T9" fmla="*/ 2475 h 2707"/>
                <a:gd name="T10" fmla="*/ 47 w 2600"/>
                <a:gd name="T11" fmla="*/ 1714 h 2707"/>
                <a:gd name="T12" fmla="*/ 4 w 2600"/>
                <a:gd name="T13" fmla="*/ 1458 h 2707"/>
                <a:gd name="T14" fmla="*/ 0 w 2600"/>
                <a:gd name="T15" fmla="*/ 1437 h 2707"/>
                <a:gd name="T16" fmla="*/ 0 w 2600"/>
                <a:gd name="T17" fmla="*/ 1301 h 2707"/>
                <a:gd name="T18" fmla="*/ 4 w 2600"/>
                <a:gd name="T19" fmla="*/ 1284 h 2707"/>
                <a:gd name="T20" fmla="*/ 17 w 2600"/>
                <a:gd name="T21" fmla="*/ 1161 h 2707"/>
                <a:gd name="T22" fmla="*/ 291 w 2600"/>
                <a:gd name="T23" fmla="*/ 555 h 2707"/>
                <a:gd name="T24" fmla="*/ 1573 w 2600"/>
                <a:gd name="T25" fmla="*/ 104 h 2707"/>
                <a:gd name="T26" fmla="*/ 2593 w 2600"/>
                <a:gd name="T27" fmla="*/ 1280 h 2707"/>
                <a:gd name="T28" fmla="*/ 2600 w 2600"/>
                <a:gd name="T29" fmla="*/ 1297 h 2707"/>
                <a:gd name="T30" fmla="*/ 2600 w 2600"/>
                <a:gd name="T31" fmla="*/ 1441 h 2707"/>
                <a:gd name="T32" fmla="*/ 2290 w 2600"/>
                <a:gd name="T33" fmla="*/ 1337 h 2707"/>
                <a:gd name="T34" fmla="*/ 1345 w 2600"/>
                <a:gd name="T35" fmla="*/ 390 h 2707"/>
                <a:gd name="T36" fmla="*/ 693 w 2600"/>
                <a:gd name="T37" fmla="*/ 597 h 2707"/>
                <a:gd name="T38" fmla="*/ 307 w 2600"/>
                <a:gd name="T39" fmla="*/ 1329 h 2707"/>
                <a:gd name="T40" fmla="*/ 145 w 2600"/>
                <a:gd name="T41" fmla="*/ 1198 h 2707"/>
                <a:gd name="T42" fmla="*/ 152 w 2600"/>
                <a:gd name="T43" fmla="*/ 1277 h 2707"/>
                <a:gd name="T44" fmla="*/ 287 w 2600"/>
                <a:gd name="T45" fmla="*/ 1500 h 2707"/>
                <a:gd name="T46" fmla="*/ 323 w 2600"/>
                <a:gd name="T47" fmla="*/ 1561 h 2707"/>
                <a:gd name="T48" fmla="*/ 324 w 2600"/>
                <a:gd name="T49" fmla="*/ 1575 h 2707"/>
                <a:gd name="T50" fmla="*/ 324 w 2600"/>
                <a:gd name="T51" fmla="*/ 1825 h 2707"/>
                <a:gd name="T52" fmla="*/ 324 w 2600"/>
                <a:gd name="T53" fmla="*/ 1844 h 2707"/>
                <a:gd name="T54" fmla="*/ 269 w 2600"/>
                <a:gd name="T55" fmla="*/ 1879 h 2707"/>
                <a:gd name="T56" fmla="*/ 240 w 2600"/>
                <a:gd name="T57" fmla="*/ 1927 h 2707"/>
                <a:gd name="T58" fmla="*/ 189 w 2600"/>
                <a:gd name="T59" fmla="*/ 1955 h 2707"/>
                <a:gd name="T60" fmla="*/ 245 w 2600"/>
                <a:gd name="T61" fmla="*/ 2047 h 2707"/>
                <a:gd name="T62" fmla="*/ 272 w 2600"/>
                <a:gd name="T63" fmla="*/ 2062 h 2707"/>
                <a:gd name="T64" fmla="*/ 560 w 2600"/>
                <a:gd name="T65" fmla="*/ 2061 h 2707"/>
                <a:gd name="T66" fmla="*/ 592 w 2600"/>
                <a:gd name="T67" fmla="*/ 2074 h 2707"/>
                <a:gd name="T68" fmla="*/ 674 w 2600"/>
                <a:gd name="T69" fmla="*/ 2149 h 2707"/>
                <a:gd name="T70" fmla="*/ 1450 w 2600"/>
                <a:gd name="T71" fmla="*/ 2359 h 2707"/>
                <a:gd name="T72" fmla="*/ 2004 w 2600"/>
                <a:gd name="T73" fmla="*/ 2075 h 2707"/>
                <a:gd name="T74" fmla="*/ 2038 w 2600"/>
                <a:gd name="T75" fmla="*/ 2061 h 2707"/>
                <a:gd name="T76" fmla="*/ 2350 w 2600"/>
                <a:gd name="T77" fmla="*/ 2062 h 2707"/>
                <a:gd name="T78" fmla="*/ 2375 w 2600"/>
                <a:gd name="T79" fmla="*/ 2048 h 2707"/>
                <a:gd name="T80" fmla="*/ 2406 w 2600"/>
                <a:gd name="T81" fmla="*/ 1992 h 2707"/>
                <a:gd name="T82" fmla="*/ 2405 w 2600"/>
                <a:gd name="T83" fmla="*/ 1965 h 2707"/>
                <a:gd name="T84" fmla="*/ 2350 w 2600"/>
                <a:gd name="T85" fmla="*/ 1889 h 2707"/>
                <a:gd name="T86" fmla="*/ 2275 w 2600"/>
                <a:gd name="T87" fmla="*/ 1849 h 2707"/>
                <a:gd name="T88" fmla="*/ 2268 w 2600"/>
                <a:gd name="T89" fmla="*/ 1847 h 2707"/>
                <a:gd name="T90" fmla="*/ 2268 w 2600"/>
                <a:gd name="T91" fmla="*/ 1646 h 2707"/>
                <a:gd name="T92" fmla="*/ 2278 w 2600"/>
                <a:gd name="T93" fmla="*/ 1533 h 2707"/>
                <a:gd name="T94" fmla="*/ 2313 w 2600"/>
                <a:gd name="T95" fmla="*/ 1481 h 2707"/>
                <a:gd name="T96" fmla="*/ 2450 w 2600"/>
                <a:gd name="T97" fmla="*/ 1214 h 2707"/>
                <a:gd name="T98" fmla="*/ 2290 w 2600"/>
                <a:gd name="T99" fmla="*/ 1337 h 27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600" h="2707">
                  <a:moveTo>
                    <a:pt x="2600" y="1441"/>
                  </a:moveTo>
                  <a:cubicBezTo>
                    <a:pt x="2598" y="1447"/>
                    <a:pt x="2593" y="1454"/>
                    <a:pt x="2593" y="1460"/>
                  </a:cubicBezTo>
                  <a:cubicBezTo>
                    <a:pt x="2571" y="1756"/>
                    <a:pt x="2461" y="2015"/>
                    <a:pt x="2264" y="2235"/>
                  </a:cubicBezTo>
                  <a:cubicBezTo>
                    <a:pt x="2071" y="2451"/>
                    <a:pt x="1832" y="2588"/>
                    <a:pt x="1548" y="2643"/>
                  </a:cubicBezTo>
                  <a:cubicBezTo>
                    <a:pt x="1218" y="2707"/>
                    <a:pt x="906" y="2652"/>
                    <a:pt x="620" y="2475"/>
                  </a:cubicBezTo>
                  <a:cubicBezTo>
                    <a:pt x="331" y="2297"/>
                    <a:pt x="140" y="2041"/>
                    <a:pt x="47" y="1714"/>
                  </a:cubicBezTo>
                  <a:cubicBezTo>
                    <a:pt x="23" y="1630"/>
                    <a:pt x="8" y="1545"/>
                    <a:pt x="4" y="1458"/>
                  </a:cubicBezTo>
                  <a:cubicBezTo>
                    <a:pt x="3" y="1451"/>
                    <a:pt x="1" y="1444"/>
                    <a:pt x="0" y="1437"/>
                  </a:cubicBezTo>
                  <a:cubicBezTo>
                    <a:pt x="0" y="1392"/>
                    <a:pt x="0" y="1346"/>
                    <a:pt x="0" y="1301"/>
                  </a:cubicBezTo>
                  <a:cubicBezTo>
                    <a:pt x="1" y="1295"/>
                    <a:pt x="3" y="1290"/>
                    <a:pt x="4" y="1284"/>
                  </a:cubicBezTo>
                  <a:cubicBezTo>
                    <a:pt x="8" y="1243"/>
                    <a:pt x="10" y="1201"/>
                    <a:pt x="17" y="1161"/>
                  </a:cubicBezTo>
                  <a:cubicBezTo>
                    <a:pt x="55" y="935"/>
                    <a:pt x="142" y="729"/>
                    <a:pt x="291" y="555"/>
                  </a:cubicBezTo>
                  <a:cubicBezTo>
                    <a:pt x="630" y="158"/>
                    <a:pt x="1061" y="0"/>
                    <a:pt x="1573" y="104"/>
                  </a:cubicBezTo>
                  <a:cubicBezTo>
                    <a:pt x="2147" y="221"/>
                    <a:pt x="2557" y="718"/>
                    <a:pt x="2593" y="1280"/>
                  </a:cubicBezTo>
                  <a:cubicBezTo>
                    <a:pt x="2593" y="1286"/>
                    <a:pt x="2598" y="1292"/>
                    <a:pt x="2600" y="1297"/>
                  </a:cubicBezTo>
                  <a:cubicBezTo>
                    <a:pt x="2600" y="1345"/>
                    <a:pt x="2600" y="1393"/>
                    <a:pt x="2600" y="1441"/>
                  </a:cubicBezTo>
                  <a:close/>
                  <a:moveTo>
                    <a:pt x="2290" y="1337"/>
                  </a:moveTo>
                  <a:cubicBezTo>
                    <a:pt x="2269" y="831"/>
                    <a:pt x="1859" y="414"/>
                    <a:pt x="1345" y="390"/>
                  </a:cubicBezTo>
                  <a:cubicBezTo>
                    <a:pt x="1103" y="379"/>
                    <a:pt x="883" y="447"/>
                    <a:pt x="693" y="597"/>
                  </a:cubicBezTo>
                  <a:cubicBezTo>
                    <a:pt x="456" y="782"/>
                    <a:pt x="330" y="1028"/>
                    <a:pt x="307" y="1329"/>
                  </a:cubicBezTo>
                  <a:cubicBezTo>
                    <a:pt x="241" y="1301"/>
                    <a:pt x="195" y="1252"/>
                    <a:pt x="145" y="1198"/>
                  </a:cubicBezTo>
                  <a:cubicBezTo>
                    <a:pt x="148" y="1228"/>
                    <a:pt x="149" y="1253"/>
                    <a:pt x="152" y="1277"/>
                  </a:cubicBezTo>
                  <a:cubicBezTo>
                    <a:pt x="165" y="1370"/>
                    <a:pt x="206" y="1448"/>
                    <a:pt x="287" y="1500"/>
                  </a:cubicBezTo>
                  <a:cubicBezTo>
                    <a:pt x="311" y="1516"/>
                    <a:pt x="322" y="1534"/>
                    <a:pt x="323" y="1561"/>
                  </a:cubicBezTo>
                  <a:cubicBezTo>
                    <a:pt x="323" y="1565"/>
                    <a:pt x="324" y="1570"/>
                    <a:pt x="324" y="1575"/>
                  </a:cubicBezTo>
                  <a:cubicBezTo>
                    <a:pt x="324" y="1658"/>
                    <a:pt x="324" y="1741"/>
                    <a:pt x="324" y="1825"/>
                  </a:cubicBezTo>
                  <a:cubicBezTo>
                    <a:pt x="324" y="1831"/>
                    <a:pt x="324" y="1838"/>
                    <a:pt x="324" y="1844"/>
                  </a:cubicBezTo>
                  <a:cubicBezTo>
                    <a:pt x="287" y="1851"/>
                    <a:pt x="287" y="1851"/>
                    <a:pt x="269" y="1879"/>
                  </a:cubicBezTo>
                  <a:cubicBezTo>
                    <a:pt x="259" y="1895"/>
                    <a:pt x="250" y="1911"/>
                    <a:pt x="240" y="1927"/>
                  </a:cubicBezTo>
                  <a:cubicBezTo>
                    <a:pt x="229" y="1944"/>
                    <a:pt x="222" y="1967"/>
                    <a:pt x="189" y="1955"/>
                  </a:cubicBezTo>
                  <a:cubicBezTo>
                    <a:pt x="210" y="1989"/>
                    <a:pt x="228" y="2018"/>
                    <a:pt x="245" y="2047"/>
                  </a:cubicBezTo>
                  <a:cubicBezTo>
                    <a:pt x="252" y="2058"/>
                    <a:pt x="259" y="2062"/>
                    <a:pt x="272" y="2062"/>
                  </a:cubicBezTo>
                  <a:cubicBezTo>
                    <a:pt x="368" y="2061"/>
                    <a:pt x="464" y="2062"/>
                    <a:pt x="560" y="2061"/>
                  </a:cubicBezTo>
                  <a:cubicBezTo>
                    <a:pt x="573" y="2061"/>
                    <a:pt x="582" y="2065"/>
                    <a:pt x="592" y="2074"/>
                  </a:cubicBezTo>
                  <a:cubicBezTo>
                    <a:pt x="618" y="2100"/>
                    <a:pt x="645" y="2126"/>
                    <a:pt x="674" y="2149"/>
                  </a:cubicBezTo>
                  <a:cubicBezTo>
                    <a:pt x="903" y="2331"/>
                    <a:pt x="1162" y="2402"/>
                    <a:pt x="1450" y="2359"/>
                  </a:cubicBezTo>
                  <a:cubicBezTo>
                    <a:pt x="1666" y="2328"/>
                    <a:pt x="1850" y="2230"/>
                    <a:pt x="2004" y="2075"/>
                  </a:cubicBezTo>
                  <a:cubicBezTo>
                    <a:pt x="2014" y="2065"/>
                    <a:pt x="2024" y="2061"/>
                    <a:pt x="2038" y="2061"/>
                  </a:cubicBezTo>
                  <a:cubicBezTo>
                    <a:pt x="2142" y="2062"/>
                    <a:pt x="2246" y="2061"/>
                    <a:pt x="2350" y="2062"/>
                  </a:cubicBezTo>
                  <a:cubicBezTo>
                    <a:pt x="2362" y="2062"/>
                    <a:pt x="2370" y="2059"/>
                    <a:pt x="2375" y="2048"/>
                  </a:cubicBezTo>
                  <a:cubicBezTo>
                    <a:pt x="2384" y="2028"/>
                    <a:pt x="2395" y="2010"/>
                    <a:pt x="2406" y="1992"/>
                  </a:cubicBezTo>
                  <a:cubicBezTo>
                    <a:pt x="2412" y="1982"/>
                    <a:pt x="2412" y="1975"/>
                    <a:pt x="2405" y="1965"/>
                  </a:cubicBezTo>
                  <a:cubicBezTo>
                    <a:pt x="2386" y="1940"/>
                    <a:pt x="2366" y="1916"/>
                    <a:pt x="2350" y="1889"/>
                  </a:cubicBezTo>
                  <a:cubicBezTo>
                    <a:pt x="2332" y="1860"/>
                    <a:pt x="2312" y="1841"/>
                    <a:pt x="2275" y="1849"/>
                  </a:cubicBezTo>
                  <a:cubicBezTo>
                    <a:pt x="2274" y="1849"/>
                    <a:pt x="2272" y="1848"/>
                    <a:pt x="2268" y="1847"/>
                  </a:cubicBezTo>
                  <a:cubicBezTo>
                    <a:pt x="2268" y="1780"/>
                    <a:pt x="2267" y="1713"/>
                    <a:pt x="2268" y="1646"/>
                  </a:cubicBezTo>
                  <a:cubicBezTo>
                    <a:pt x="2269" y="1608"/>
                    <a:pt x="2276" y="1571"/>
                    <a:pt x="2278" y="1533"/>
                  </a:cubicBezTo>
                  <a:cubicBezTo>
                    <a:pt x="2279" y="1507"/>
                    <a:pt x="2292" y="1493"/>
                    <a:pt x="2313" y="1481"/>
                  </a:cubicBezTo>
                  <a:cubicBezTo>
                    <a:pt x="2414" y="1423"/>
                    <a:pt x="2430" y="1320"/>
                    <a:pt x="2450" y="1214"/>
                  </a:cubicBezTo>
                  <a:cubicBezTo>
                    <a:pt x="2398" y="1261"/>
                    <a:pt x="2353" y="1309"/>
                    <a:pt x="2290" y="1337"/>
                  </a:cubicBezTo>
                  <a:close/>
                </a:path>
              </a:pathLst>
            </a:custGeom>
            <a:solidFill>
              <a:schemeClr val="tx2">
                <a:lumMod val="7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27" name="组合 26">
              <a:extLst>
                <a:ext uri="{FF2B5EF4-FFF2-40B4-BE49-F238E27FC236}">
                  <a16:creationId xmlns:a16="http://schemas.microsoft.com/office/drawing/2014/main" id="{E82C8C8B-2C6A-1E4D-AB2F-A26C38D16030}"/>
                </a:ext>
              </a:extLst>
            </p:cNvPr>
            <p:cNvGrpSpPr/>
            <p:nvPr/>
          </p:nvGrpSpPr>
          <p:grpSpPr>
            <a:xfrm>
              <a:off x="5554874" y="2381317"/>
              <a:ext cx="1080787" cy="1004320"/>
              <a:chOff x="5554874" y="2552137"/>
              <a:chExt cx="1080787" cy="1004320"/>
            </a:xfrm>
            <a:solidFill>
              <a:schemeClr val="tx2">
                <a:lumMod val="75000"/>
              </a:schemeClr>
            </a:solidFill>
          </p:grpSpPr>
          <p:sp>
            <p:nvSpPr>
              <p:cNvPr id="28" name="Freeform 50">
                <a:extLst>
                  <a:ext uri="{FF2B5EF4-FFF2-40B4-BE49-F238E27FC236}">
                    <a16:creationId xmlns:a16="http://schemas.microsoft.com/office/drawing/2014/main" id="{965EE042-F461-0048-B55C-058A708CB147}"/>
                  </a:ext>
                </a:extLst>
              </p:cNvPr>
              <p:cNvSpPr>
                <a:spLocks noEditPoints="1"/>
              </p:cNvSpPr>
              <p:nvPr/>
            </p:nvSpPr>
            <p:spPr bwMode="auto">
              <a:xfrm>
                <a:off x="5594719" y="3111135"/>
                <a:ext cx="1003441" cy="214458"/>
              </a:xfrm>
              <a:custGeom>
                <a:avLst/>
                <a:gdLst>
                  <a:gd name="T0" fmla="*/ 1933 w 2060"/>
                  <a:gd name="T1" fmla="*/ 45 h 440"/>
                  <a:gd name="T2" fmla="*/ 1978 w 2060"/>
                  <a:gd name="T3" fmla="*/ 350 h 440"/>
                  <a:gd name="T4" fmla="*/ 2043 w 2060"/>
                  <a:gd name="T5" fmla="*/ 435 h 440"/>
                  <a:gd name="T6" fmla="*/ 1498 w 2060"/>
                  <a:gd name="T7" fmla="*/ 319 h 440"/>
                  <a:gd name="T8" fmla="*/ 1549 w 2060"/>
                  <a:gd name="T9" fmla="*/ 306 h 440"/>
                  <a:gd name="T10" fmla="*/ 531 w 2060"/>
                  <a:gd name="T11" fmla="*/ 310 h 440"/>
                  <a:gd name="T12" fmla="*/ 542 w 2060"/>
                  <a:gd name="T13" fmla="*/ 392 h 440"/>
                  <a:gd name="T14" fmla="*/ 0 w 2060"/>
                  <a:gd name="T15" fmla="*/ 440 h 440"/>
                  <a:gd name="T16" fmla="*/ 87 w 2060"/>
                  <a:gd name="T17" fmla="*/ 358 h 440"/>
                  <a:gd name="T18" fmla="*/ 512 w 2060"/>
                  <a:gd name="T19" fmla="*/ 34 h 440"/>
                  <a:gd name="T20" fmla="*/ 1961 w 2060"/>
                  <a:gd name="T21" fmla="*/ 0 h 440"/>
                  <a:gd name="T22" fmla="*/ 1545 w 2060"/>
                  <a:gd name="T23" fmla="*/ 41 h 440"/>
                  <a:gd name="T24" fmla="*/ 1263 w 2060"/>
                  <a:gd name="T25" fmla="*/ 119 h 440"/>
                  <a:gd name="T26" fmla="*/ 855 w 2060"/>
                  <a:gd name="T27" fmla="*/ 67 h 440"/>
                  <a:gd name="T28" fmla="*/ 796 w 2060"/>
                  <a:gd name="T29" fmla="*/ 193 h 440"/>
                  <a:gd name="T30" fmla="*/ 962 w 2060"/>
                  <a:gd name="T31" fmla="*/ 145 h 440"/>
                  <a:gd name="T32" fmla="*/ 1269 w 2060"/>
                  <a:gd name="T33" fmla="*/ 301 h 440"/>
                  <a:gd name="T34" fmla="*/ 711 w 2060"/>
                  <a:gd name="T35" fmla="*/ 118 h 440"/>
                  <a:gd name="T36" fmla="*/ 558 w 2060"/>
                  <a:gd name="T37" fmla="*/ 107 h 440"/>
                  <a:gd name="T38" fmla="*/ 544 w 2060"/>
                  <a:gd name="T39" fmla="*/ 301 h 440"/>
                  <a:gd name="T40" fmla="*/ 1513 w 2060"/>
                  <a:gd name="T41" fmla="*/ 130 h 440"/>
                  <a:gd name="T42" fmla="*/ 1452 w 2060"/>
                  <a:gd name="T43" fmla="*/ 67 h 440"/>
                  <a:gd name="T44" fmla="*/ 1340 w 2060"/>
                  <a:gd name="T45" fmla="*/ 270 h 440"/>
                  <a:gd name="T46" fmla="*/ 1544 w 2060"/>
                  <a:gd name="T47" fmla="*/ 67 h 440"/>
                  <a:gd name="T48" fmla="*/ 1564 w 2060"/>
                  <a:gd name="T49" fmla="*/ 67 h 440"/>
                  <a:gd name="T50" fmla="*/ 491 w 2060"/>
                  <a:gd name="T51" fmla="*/ 302 h 440"/>
                  <a:gd name="T52" fmla="*/ 491 w 2060"/>
                  <a:gd name="T53" fmla="*/ 67 h 440"/>
                  <a:gd name="T54" fmla="*/ 1308 w 2060"/>
                  <a:gd name="T55" fmla="*/ 290 h 440"/>
                  <a:gd name="T56" fmla="*/ 1294 w 2060"/>
                  <a:gd name="T57" fmla="*/ 68 h 440"/>
                  <a:gd name="T58" fmla="*/ 762 w 2060"/>
                  <a:gd name="T59" fmla="*/ 299 h 440"/>
                  <a:gd name="T60" fmla="*/ 747 w 2060"/>
                  <a:gd name="T61" fmla="*/ 79 h 440"/>
                  <a:gd name="T62" fmla="*/ 1007 w 2060"/>
                  <a:gd name="T63" fmla="*/ 35 h 440"/>
                  <a:gd name="T64" fmla="*/ 1054 w 2060"/>
                  <a:gd name="T65" fmla="*/ 35 h 440"/>
                  <a:gd name="T66" fmla="*/ 1249 w 2060"/>
                  <a:gd name="T67" fmla="*/ 45 h 440"/>
                  <a:gd name="T68" fmla="*/ 1054 w 2060"/>
                  <a:gd name="T69" fmla="*/ 35 h 440"/>
                  <a:gd name="T70" fmla="*/ 1342 w 2060"/>
                  <a:gd name="T71" fmla="*/ 36 h 440"/>
                  <a:gd name="T72" fmla="*/ 1499 w 2060"/>
                  <a:gd name="T73" fmla="*/ 45 h 440"/>
                  <a:gd name="T74" fmla="*/ 717 w 2060"/>
                  <a:gd name="T75" fmla="*/ 35 h 440"/>
                  <a:gd name="T76" fmla="*/ 198 w 2060"/>
                  <a:gd name="T77" fmla="*/ 118 h 440"/>
                  <a:gd name="T78" fmla="*/ 138 w 2060"/>
                  <a:gd name="T79" fmla="*/ 118 h 440"/>
                  <a:gd name="T80" fmla="*/ 1625 w 2060"/>
                  <a:gd name="T81" fmla="*/ 118 h 440"/>
                  <a:gd name="T82" fmla="*/ 311 w 2060"/>
                  <a:gd name="T83" fmla="*/ 94 h 440"/>
                  <a:gd name="T84" fmla="*/ 311 w 2060"/>
                  <a:gd name="T85" fmla="*/ 118 h 440"/>
                  <a:gd name="T86" fmla="*/ 1796 w 2060"/>
                  <a:gd name="T87" fmla="*/ 118 h 440"/>
                  <a:gd name="T88" fmla="*/ 1736 w 2060"/>
                  <a:gd name="T89" fmla="*/ 118 h 440"/>
                  <a:gd name="T90" fmla="*/ 1908 w 2060"/>
                  <a:gd name="T91" fmla="*/ 94 h 440"/>
                  <a:gd name="T92" fmla="*/ 422 w 2060"/>
                  <a:gd name="T93" fmla="*/ 95 h 440"/>
                  <a:gd name="T94" fmla="*/ 422 w 2060"/>
                  <a:gd name="T95" fmla="*/ 118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060" h="440">
                    <a:moveTo>
                      <a:pt x="1545" y="41"/>
                    </a:moveTo>
                    <a:cubicBezTo>
                      <a:pt x="1551" y="43"/>
                      <a:pt x="1558" y="45"/>
                      <a:pt x="1565" y="45"/>
                    </a:cubicBezTo>
                    <a:cubicBezTo>
                      <a:pt x="1687" y="46"/>
                      <a:pt x="1810" y="45"/>
                      <a:pt x="1933" y="45"/>
                    </a:cubicBezTo>
                    <a:cubicBezTo>
                      <a:pt x="1942" y="45"/>
                      <a:pt x="1951" y="45"/>
                      <a:pt x="1962" y="45"/>
                    </a:cubicBezTo>
                    <a:cubicBezTo>
                      <a:pt x="1962" y="147"/>
                      <a:pt x="1962" y="247"/>
                      <a:pt x="1962" y="349"/>
                    </a:cubicBezTo>
                    <a:cubicBezTo>
                      <a:pt x="1969" y="349"/>
                      <a:pt x="1973" y="351"/>
                      <a:pt x="1978" y="350"/>
                    </a:cubicBezTo>
                    <a:cubicBezTo>
                      <a:pt x="2008" y="343"/>
                      <a:pt x="2025" y="357"/>
                      <a:pt x="2036" y="385"/>
                    </a:cubicBezTo>
                    <a:cubicBezTo>
                      <a:pt x="2041" y="401"/>
                      <a:pt x="2051" y="416"/>
                      <a:pt x="2060" y="433"/>
                    </a:cubicBezTo>
                    <a:cubicBezTo>
                      <a:pt x="2053" y="434"/>
                      <a:pt x="2048" y="435"/>
                      <a:pt x="2043" y="435"/>
                    </a:cubicBezTo>
                    <a:cubicBezTo>
                      <a:pt x="1885" y="435"/>
                      <a:pt x="1727" y="434"/>
                      <a:pt x="1569" y="435"/>
                    </a:cubicBezTo>
                    <a:cubicBezTo>
                      <a:pt x="1555" y="435"/>
                      <a:pt x="1547" y="431"/>
                      <a:pt x="1542" y="418"/>
                    </a:cubicBezTo>
                    <a:cubicBezTo>
                      <a:pt x="1529" y="386"/>
                      <a:pt x="1514" y="355"/>
                      <a:pt x="1498" y="319"/>
                    </a:cubicBezTo>
                    <a:cubicBezTo>
                      <a:pt x="1524" y="319"/>
                      <a:pt x="1546" y="319"/>
                      <a:pt x="1569" y="319"/>
                    </a:cubicBezTo>
                    <a:cubicBezTo>
                      <a:pt x="1569" y="316"/>
                      <a:pt x="1569" y="313"/>
                      <a:pt x="1570" y="310"/>
                    </a:cubicBezTo>
                    <a:cubicBezTo>
                      <a:pt x="1563" y="309"/>
                      <a:pt x="1556" y="306"/>
                      <a:pt x="1549" y="306"/>
                    </a:cubicBezTo>
                    <a:cubicBezTo>
                      <a:pt x="1464" y="306"/>
                      <a:pt x="1379" y="306"/>
                      <a:pt x="1293" y="306"/>
                    </a:cubicBezTo>
                    <a:cubicBezTo>
                      <a:pt x="1046" y="307"/>
                      <a:pt x="799" y="307"/>
                      <a:pt x="552" y="308"/>
                    </a:cubicBezTo>
                    <a:cubicBezTo>
                      <a:pt x="545" y="308"/>
                      <a:pt x="538" y="309"/>
                      <a:pt x="531" y="310"/>
                    </a:cubicBezTo>
                    <a:cubicBezTo>
                      <a:pt x="531" y="313"/>
                      <a:pt x="531" y="315"/>
                      <a:pt x="531" y="318"/>
                    </a:cubicBezTo>
                    <a:cubicBezTo>
                      <a:pt x="545" y="318"/>
                      <a:pt x="558" y="319"/>
                      <a:pt x="574" y="320"/>
                    </a:cubicBezTo>
                    <a:cubicBezTo>
                      <a:pt x="563" y="344"/>
                      <a:pt x="550" y="367"/>
                      <a:pt x="542" y="392"/>
                    </a:cubicBezTo>
                    <a:cubicBezTo>
                      <a:pt x="530" y="426"/>
                      <a:pt x="511" y="436"/>
                      <a:pt x="475" y="436"/>
                    </a:cubicBezTo>
                    <a:cubicBezTo>
                      <a:pt x="327" y="435"/>
                      <a:pt x="180" y="438"/>
                      <a:pt x="33" y="439"/>
                    </a:cubicBezTo>
                    <a:cubicBezTo>
                      <a:pt x="23" y="440"/>
                      <a:pt x="13" y="440"/>
                      <a:pt x="0" y="440"/>
                    </a:cubicBezTo>
                    <a:cubicBezTo>
                      <a:pt x="14" y="413"/>
                      <a:pt x="27" y="388"/>
                      <a:pt x="41" y="365"/>
                    </a:cubicBezTo>
                    <a:cubicBezTo>
                      <a:pt x="44" y="361"/>
                      <a:pt x="51" y="359"/>
                      <a:pt x="57" y="359"/>
                    </a:cubicBezTo>
                    <a:cubicBezTo>
                      <a:pt x="66" y="358"/>
                      <a:pt x="76" y="358"/>
                      <a:pt x="87" y="358"/>
                    </a:cubicBezTo>
                    <a:cubicBezTo>
                      <a:pt x="87" y="254"/>
                      <a:pt x="87" y="151"/>
                      <a:pt x="87" y="45"/>
                    </a:cubicBezTo>
                    <a:cubicBezTo>
                      <a:pt x="229" y="45"/>
                      <a:pt x="371" y="46"/>
                      <a:pt x="513" y="45"/>
                    </a:cubicBezTo>
                    <a:cubicBezTo>
                      <a:pt x="512" y="42"/>
                      <a:pt x="512" y="38"/>
                      <a:pt x="512" y="34"/>
                    </a:cubicBezTo>
                    <a:cubicBezTo>
                      <a:pt x="371" y="34"/>
                      <a:pt x="229" y="34"/>
                      <a:pt x="87" y="34"/>
                    </a:cubicBezTo>
                    <a:cubicBezTo>
                      <a:pt x="87" y="20"/>
                      <a:pt x="87" y="11"/>
                      <a:pt x="87" y="0"/>
                    </a:cubicBezTo>
                    <a:cubicBezTo>
                      <a:pt x="712" y="0"/>
                      <a:pt x="1336" y="0"/>
                      <a:pt x="1961" y="0"/>
                    </a:cubicBezTo>
                    <a:cubicBezTo>
                      <a:pt x="1961" y="10"/>
                      <a:pt x="1961" y="20"/>
                      <a:pt x="1961" y="33"/>
                    </a:cubicBezTo>
                    <a:cubicBezTo>
                      <a:pt x="1823" y="33"/>
                      <a:pt x="1684" y="33"/>
                      <a:pt x="1546" y="33"/>
                    </a:cubicBezTo>
                    <a:cubicBezTo>
                      <a:pt x="1546" y="36"/>
                      <a:pt x="1545" y="39"/>
                      <a:pt x="1545" y="41"/>
                    </a:cubicBezTo>
                    <a:close/>
                    <a:moveTo>
                      <a:pt x="1269" y="301"/>
                    </a:moveTo>
                    <a:cubicBezTo>
                      <a:pt x="1269" y="244"/>
                      <a:pt x="1269" y="188"/>
                      <a:pt x="1269" y="133"/>
                    </a:cubicBezTo>
                    <a:cubicBezTo>
                      <a:pt x="1269" y="128"/>
                      <a:pt x="1266" y="123"/>
                      <a:pt x="1263" y="119"/>
                    </a:cubicBezTo>
                    <a:cubicBezTo>
                      <a:pt x="1249" y="104"/>
                      <a:pt x="1235" y="88"/>
                      <a:pt x="1220" y="74"/>
                    </a:cubicBezTo>
                    <a:cubicBezTo>
                      <a:pt x="1216" y="70"/>
                      <a:pt x="1209" y="67"/>
                      <a:pt x="1203" y="67"/>
                    </a:cubicBezTo>
                    <a:cubicBezTo>
                      <a:pt x="1087" y="66"/>
                      <a:pt x="971" y="66"/>
                      <a:pt x="855" y="67"/>
                    </a:cubicBezTo>
                    <a:cubicBezTo>
                      <a:pt x="849" y="67"/>
                      <a:pt x="842" y="69"/>
                      <a:pt x="838" y="74"/>
                    </a:cubicBezTo>
                    <a:cubicBezTo>
                      <a:pt x="809" y="103"/>
                      <a:pt x="786" y="134"/>
                      <a:pt x="796" y="179"/>
                    </a:cubicBezTo>
                    <a:cubicBezTo>
                      <a:pt x="796" y="183"/>
                      <a:pt x="796" y="188"/>
                      <a:pt x="796" y="193"/>
                    </a:cubicBezTo>
                    <a:cubicBezTo>
                      <a:pt x="796" y="229"/>
                      <a:pt x="796" y="264"/>
                      <a:pt x="796" y="300"/>
                    </a:cubicBezTo>
                    <a:cubicBezTo>
                      <a:pt x="852" y="300"/>
                      <a:pt x="906" y="300"/>
                      <a:pt x="962" y="300"/>
                    </a:cubicBezTo>
                    <a:cubicBezTo>
                      <a:pt x="962" y="248"/>
                      <a:pt x="962" y="197"/>
                      <a:pt x="962" y="145"/>
                    </a:cubicBezTo>
                    <a:cubicBezTo>
                      <a:pt x="1008" y="145"/>
                      <a:pt x="1053" y="145"/>
                      <a:pt x="1099" y="145"/>
                    </a:cubicBezTo>
                    <a:cubicBezTo>
                      <a:pt x="1099" y="198"/>
                      <a:pt x="1099" y="249"/>
                      <a:pt x="1099" y="301"/>
                    </a:cubicBezTo>
                    <a:cubicBezTo>
                      <a:pt x="1156" y="301"/>
                      <a:pt x="1211" y="301"/>
                      <a:pt x="1269" y="301"/>
                    </a:cubicBezTo>
                    <a:close/>
                    <a:moveTo>
                      <a:pt x="717" y="301"/>
                    </a:moveTo>
                    <a:cubicBezTo>
                      <a:pt x="717" y="244"/>
                      <a:pt x="718" y="188"/>
                      <a:pt x="717" y="132"/>
                    </a:cubicBezTo>
                    <a:cubicBezTo>
                      <a:pt x="717" y="127"/>
                      <a:pt x="714" y="122"/>
                      <a:pt x="711" y="118"/>
                    </a:cubicBezTo>
                    <a:cubicBezTo>
                      <a:pt x="698" y="103"/>
                      <a:pt x="685" y="89"/>
                      <a:pt x="671" y="74"/>
                    </a:cubicBezTo>
                    <a:cubicBezTo>
                      <a:pt x="667" y="71"/>
                      <a:pt x="661" y="67"/>
                      <a:pt x="656" y="67"/>
                    </a:cubicBezTo>
                    <a:cubicBezTo>
                      <a:pt x="616" y="62"/>
                      <a:pt x="580" y="65"/>
                      <a:pt x="558" y="107"/>
                    </a:cubicBezTo>
                    <a:cubicBezTo>
                      <a:pt x="551" y="120"/>
                      <a:pt x="543" y="130"/>
                      <a:pt x="544" y="146"/>
                    </a:cubicBezTo>
                    <a:cubicBezTo>
                      <a:pt x="544" y="188"/>
                      <a:pt x="544" y="230"/>
                      <a:pt x="544" y="272"/>
                    </a:cubicBezTo>
                    <a:cubicBezTo>
                      <a:pt x="544" y="282"/>
                      <a:pt x="544" y="291"/>
                      <a:pt x="544" y="301"/>
                    </a:cubicBezTo>
                    <a:cubicBezTo>
                      <a:pt x="603" y="301"/>
                      <a:pt x="659" y="301"/>
                      <a:pt x="717" y="301"/>
                    </a:cubicBezTo>
                    <a:close/>
                    <a:moveTo>
                      <a:pt x="1513" y="301"/>
                    </a:moveTo>
                    <a:cubicBezTo>
                      <a:pt x="1513" y="243"/>
                      <a:pt x="1514" y="186"/>
                      <a:pt x="1513" y="130"/>
                    </a:cubicBezTo>
                    <a:cubicBezTo>
                      <a:pt x="1513" y="126"/>
                      <a:pt x="1510" y="121"/>
                      <a:pt x="1507" y="118"/>
                    </a:cubicBezTo>
                    <a:cubicBezTo>
                      <a:pt x="1494" y="103"/>
                      <a:pt x="1481" y="89"/>
                      <a:pt x="1467" y="74"/>
                    </a:cubicBezTo>
                    <a:cubicBezTo>
                      <a:pt x="1463" y="71"/>
                      <a:pt x="1457" y="67"/>
                      <a:pt x="1452" y="67"/>
                    </a:cubicBezTo>
                    <a:cubicBezTo>
                      <a:pt x="1412" y="62"/>
                      <a:pt x="1376" y="66"/>
                      <a:pt x="1354" y="107"/>
                    </a:cubicBezTo>
                    <a:cubicBezTo>
                      <a:pt x="1347" y="120"/>
                      <a:pt x="1339" y="130"/>
                      <a:pt x="1340" y="146"/>
                    </a:cubicBezTo>
                    <a:cubicBezTo>
                      <a:pt x="1341" y="187"/>
                      <a:pt x="1340" y="229"/>
                      <a:pt x="1340" y="270"/>
                    </a:cubicBezTo>
                    <a:cubicBezTo>
                      <a:pt x="1340" y="280"/>
                      <a:pt x="1340" y="290"/>
                      <a:pt x="1340" y="301"/>
                    </a:cubicBezTo>
                    <a:cubicBezTo>
                      <a:pt x="1399" y="301"/>
                      <a:pt x="1455" y="301"/>
                      <a:pt x="1513" y="301"/>
                    </a:cubicBezTo>
                    <a:close/>
                    <a:moveTo>
                      <a:pt x="1544" y="67"/>
                    </a:moveTo>
                    <a:cubicBezTo>
                      <a:pt x="1544" y="146"/>
                      <a:pt x="1544" y="223"/>
                      <a:pt x="1544" y="302"/>
                    </a:cubicBezTo>
                    <a:cubicBezTo>
                      <a:pt x="1552" y="301"/>
                      <a:pt x="1558" y="301"/>
                      <a:pt x="1564" y="300"/>
                    </a:cubicBezTo>
                    <a:cubicBezTo>
                      <a:pt x="1564" y="222"/>
                      <a:pt x="1564" y="145"/>
                      <a:pt x="1564" y="67"/>
                    </a:cubicBezTo>
                    <a:cubicBezTo>
                      <a:pt x="1557" y="67"/>
                      <a:pt x="1551" y="67"/>
                      <a:pt x="1544" y="67"/>
                    </a:cubicBezTo>
                    <a:close/>
                    <a:moveTo>
                      <a:pt x="491" y="67"/>
                    </a:moveTo>
                    <a:cubicBezTo>
                      <a:pt x="491" y="146"/>
                      <a:pt x="491" y="223"/>
                      <a:pt x="491" y="302"/>
                    </a:cubicBezTo>
                    <a:cubicBezTo>
                      <a:pt x="500" y="302"/>
                      <a:pt x="506" y="301"/>
                      <a:pt x="512" y="300"/>
                    </a:cubicBezTo>
                    <a:cubicBezTo>
                      <a:pt x="512" y="222"/>
                      <a:pt x="512" y="145"/>
                      <a:pt x="512" y="67"/>
                    </a:cubicBezTo>
                    <a:cubicBezTo>
                      <a:pt x="505" y="67"/>
                      <a:pt x="499" y="67"/>
                      <a:pt x="491" y="67"/>
                    </a:cubicBezTo>
                    <a:close/>
                    <a:moveTo>
                      <a:pt x="1294" y="300"/>
                    </a:moveTo>
                    <a:cubicBezTo>
                      <a:pt x="1296" y="301"/>
                      <a:pt x="1298" y="302"/>
                      <a:pt x="1300" y="304"/>
                    </a:cubicBezTo>
                    <a:cubicBezTo>
                      <a:pt x="1303" y="299"/>
                      <a:pt x="1308" y="295"/>
                      <a:pt x="1308" y="290"/>
                    </a:cubicBezTo>
                    <a:cubicBezTo>
                      <a:pt x="1309" y="219"/>
                      <a:pt x="1309" y="149"/>
                      <a:pt x="1308" y="78"/>
                    </a:cubicBezTo>
                    <a:cubicBezTo>
                      <a:pt x="1308" y="74"/>
                      <a:pt x="1302" y="69"/>
                      <a:pt x="1299" y="65"/>
                    </a:cubicBezTo>
                    <a:cubicBezTo>
                      <a:pt x="1297" y="66"/>
                      <a:pt x="1295" y="67"/>
                      <a:pt x="1294" y="68"/>
                    </a:cubicBezTo>
                    <a:cubicBezTo>
                      <a:pt x="1294" y="146"/>
                      <a:pt x="1294" y="223"/>
                      <a:pt x="1294" y="300"/>
                    </a:cubicBezTo>
                    <a:close/>
                    <a:moveTo>
                      <a:pt x="755" y="304"/>
                    </a:moveTo>
                    <a:cubicBezTo>
                      <a:pt x="757" y="302"/>
                      <a:pt x="760" y="301"/>
                      <a:pt x="762" y="299"/>
                    </a:cubicBezTo>
                    <a:cubicBezTo>
                      <a:pt x="762" y="226"/>
                      <a:pt x="762" y="152"/>
                      <a:pt x="762" y="78"/>
                    </a:cubicBezTo>
                    <a:cubicBezTo>
                      <a:pt x="762" y="74"/>
                      <a:pt x="758" y="70"/>
                      <a:pt x="755" y="66"/>
                    </a:cubicBezTo>
                    <a:cubicBezTo>
                      <a:pt x="752" y="70"/>
                      <a:pt x="747" y="75"/>
                      <a:pt x="747" y="79"/>
                    </a:cubicBezTo>
                    <a:cubicBezTo>
                      <a:pt x="746" y="149"/>
                      <a:pt x="746" y="219"/>
                      <a:pt x="747" y="290"/>
                    </a:cubicBezTo>
                    <a:cubicBezTo>
                      <a:pt x="747" y="295"/>
                      <a:pt x="752" y="299"/>
                      <a:pt x="755" y="304"/>
                    </a:cubicBezTo>
                    <a:close/>
                    <a:moveTo>
                      <a:pt x="1007" y="35"/>
                    </a:moveTo>
                    <a:cubicBezTo>
                      <a:pt x="935" y="35"/>
                      <a:pt x="867" y="35"/>
                      <a:pt x="796" y="35"/>
                    </a:cubicBezTo>
                    <a:cubicBezTo>
                      <a:pt x="808" y="49"/>
                      <a:pt x="994" y="49"/>
                      <a:pt x="1007" y="35"/>
                    </a:cubicBezTo>
                    <a:close/>
                    <a:moveTo>
                      <a:pt x="1054" y="35"/>
                    </a:moveTo>
                    <a:cubicBezTo>
                      <a:pt x="1053" y="37"/>
                      <a:pt x="1053" y="39"/>
                      <a:pt x="1052" y="41"/>
                    </a:cubicBezTo>
                    <a:cubicBezTo>
                      <a:pt x="1056" y="42"/>
                      <a:pt x="1060" y="45"/>
                      <a:pt x="1064" y="45"/>
                    </a:cubicBezTo>
                    <a:cubicBezTo>
                      <a:pt x="1125" y="46"/>
                      <a:pt x="1187" y="46"/>
                      <a:pt x="1249" y="45"/>
                    </a:cubicBezTo>
                    <a:cubicBezTo>
                      <a:pt x="1253" y="45"/>
                      <a:pt x="1257" y="41"/>
                      <a:pt x="1262" y="39"/>
                    </a:cubicBezTo>
                    <a:cubicBezTo>
                      <a:pt x="1261" y="38"/>
                      <a:pt x="1260" y="36"/>
                      <a:pt x="1260" y="35"/>
                    </a:cubicBezTo>
                    <a:cubicBezTo>
                      <a:pt x="1191" y="35"/>
                      <a:pt x="1123" y="35"/>
                      <a:pt x="1054" y="35"/>
                    </a:cubicBezTo>
                    <a:close/>
                    <a:moveTo>
                      <a:pt x="1514" y="40"/>
                    </a:moveTo>
                    <a:cubicBezTo>
                      <a:pt x="1513" y="38"/>
                      <a:pt x="1513" y="37"/>
                      <a:pt x="1512" y="36"/>
                    </a:cubicBezTo>
                    <a:cubicBezTo>
                      <a:pt x="1455" y="36"/>
                      <a:pt x="1399" y="36"/>
                      <a:pt x="1342" y="36"/>
                    </a:cubicBezTo>
                    <a:cubicBezTo>
                      <a:pt x="1341" y="38"/>
                      <a:pt x="1341" y="40"/>
                      <a:pt x="1341" y="42"/>
                    </a:cubicBezTo>
                    <a:cubicBezTo>
                      <a:pt x="1346" y="43"/>
                      <a:pt x="1350" y="45"/>
                      <a:pt x="1355" y="45"/>
                    </a:cubicBezTo>
                    <a:cubicBezTo>
                      <a:pt x="1403" y="46"/>
                      <a:pt x="1451" y="46"/>
                      <a:pt x="1499" y="45"/>
                    </a:cubicBezTo>
                    <a:cubicBezTo>
                      <a:pt x="1504" y="45"/>
                      <a:pt x="1509" y="42"/>
                      <a:pt x="1514" y="40"/>
                    </a:cubicBezTo>
                    <a:close/>
                    <a:moveTo>
                      <a:pt x="548" y="35"/>
                    </a:moveTo>
                    <a:cubicBezTo>
                      <a:pt x="558" y="49"/>
                      <a:pt x="705" y="50"/>
                      <a:pt x="717" y="35"/>
                    </a:cubicBezTo>
                    <a:cubicBezTo>
                      <a:pt x="660" y="35"/>
                      <a:pt x="605" y="35"/>
                      <a:pt x="548" y="35"/>
                    </a:cubicBezTo>
                    <a:close/>
                    <a:moveTo>
                      <a:pt x="138" y="118"/>
                    </a:moveTo>
                    <a:cubicBezTo>
                      <a:pt x="159" y="118"/>
                      <a:pt x="178" y="118"/>
                      <a:pt x="198" y="118"/>
                    </a:cubicBezTo>
                    <a:cubicBezTo>
                      <a:pt x="198" y="109"/>
                      <a:pt x="198" y="102"/>
                      <a:pt x="198" y="94"/>
                    </a:cubicBezTo>
                    <a:cubicBezTo>
                      <a:pt x="177" y="94"/>
                      <a:pt x="158" y="94"/>
                      <a:pt x="138" y="94"/>
                    </a:cubicBezTo>
                    <a:cubicBezTo>
                      <a:pt x="138" y="103"/>
                      <a:pt x="138" y="110"/>
                      <a:pt x="138" y="118"/>
                    </a:cubicBezTo>
                    <a:close/>
                    <a:moveTo>
                      <a:pt x="1684" y="94"/>
                    </a:moveTo>
                    <a:cubicBezTo>
                      <a:pt x="1663" y="94"/>
                      <a:pt x="1644" y="94"/>
                      <a:pt x="1625" y="94"/>
                    </a:cubicBezTo>
                    <a:cubicBezTo>
                      <a:pt x="1625" y="103"/>
                      <a:pt x="1625" y="111"/>
                      <a:pt x="1625" y="118"/>
                    </a:cubicBezTo>
                    <a:cubicBezTo>
                      <a:pt x="1645" y="118"/>
                      <a:pt x="1664" y="118"/>
                      <a:pt x="1684" y="118"/>
                    </a:cubicBezTo>
                    <a:cubicBezTo>
                      <a:pt x="1684" y="110"/>
                      <a:pt x="1684" y="103"/>
                      <a:pt x="1684" y="94"/>
                    </a:cubicBezTo>
                    <a:close/>
                    <a:moveTo>
                      <a:pt x="311" y="94"/>
                    </a:moveTo>
                    <a:cubicBezTo>
                      <a:pt x="290" y="94"/>
                      <a:pt x="270" y="94"/>
                      <a:pt x="251" y="94"/>
                    </a:cubicBezTo>
                    <a:cubicBezTo>
                      <a:pt x="251" y="103"/>
                      <a:pt x="251" y="111"/>
                      <a:pt x="251" y="118"/>
                    </a:cubicBezTo>
                    <a:cubicBezTo>
                      <a:pt x="272" y="118"/>
                      <a:pt x="291" y="118"/>
                      <a:pt x="311" y="118"/>
                    </a:cubicBezTo>
                    <a:cubicBezTo>
                      <a:pt x="311" y="109"/>
                      <a:pt x="311" y="103"/>
                      <a:pt x="311" y="94"/>
                    </a:cubicBezTo>
                    <a:close/>
                    <a:moveTo>
                      <a:pt x="1736" y="118"/>
                    </a:moveTo>
                    <a:cubicBezTo>
                      <a:pt x="1757" y="118"/>
                      <a:pt x="1777" y="118"/>
                      <a:pt x="1796" y="118"/>
                    </a:cubicBezTo>
                    <a:cubicBezTo>
                      <a:pt x="1796" y="109"/>
                      <a:pt x="1796" y="102"/>
                      <a:pt x="1796" y="94"/>
                    </a:cubicBezTo>
                    <a:cubicBezTo>
                      <a:pt x="1776" y="94"/>
                      <a:pt x="1756" y="94"/>
                      <a:pt x="1736" y="94"/>
                    </a:cubicBezTo>
                    <a:cubicBezTo>
                      <a:pt x="1736" y="102"/>
                      <a:pt x="1736" y="109"/>
                      <a:pt x="1736" y="118"/>
                    </a:cubicBezTo>
                    <a:close/>
                    <a:moveTo>
                      <a:pt x="1848" y="118"/>
                    </a:moveTo>
                    <a:cubicBezTo>
                      <a:pt x="1868" y="118"/>
                      <a:pt x="1888" y="118"/>
                      <a:pt x="1908" y="118"/>
                    </a:cubicBezTo>
                    <a:cubicBezTo>
                      <a:pt x="1908" y="109"/>
                      <a:pt x="1908" y="102"/>
                      <a:pt x="1908" y="94"/>
                    </a:cubicBezTo>
                    <a:cubicBezTo>
                      <a:pt x="1887" y="94"/>
                      <a:pt x="1868" y="94"/>
                      <a:pt x="1848" y="94"/>
                    </a:cubicBezTo>
                    <a:cubicBezTo>
                      <a:pt x="1848" y="103"/>
                      <a:pt x="1848" y="110"/>
                      <a:pt x="1848" y="118"/>
                    </a:cubicBezTo>
                    <a:close/>
                    <a:moveTo>
                      <a:pt x="422" y="95"/>
                    </a:moveTo>
                    <a:cubicBezTo>
                      <a:pt x="401" y="95"/>
                      <a:pt x="381" y="95"/>
                      <a:pt x="362" y="95"/>
                    </a:cubicBezTo>
                    <a:cubicBezTo>
                      <a:pt x="362" y="103"/>
                      <a:pt x="362" y="110"/>
                      <a:pt x="362" y="118"/>
                    </a:cubicBezTo>
                    <a:cubicBezTo>
                      <a:pt x="383" y="118"/>
                      <a:pt x="402" y="118"/>
                      <a:pt x="422" y="118"/>
                    </a:cubicBezTo>
                    <a:cubicBezTo>
                      <a:pt x="422" y="110"/>
                      <a:pt x="422" y="103"/>
                      <a:pt x="422" y="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Freeform 51">
                <a:extLst>
                  <a:ext uri="{FF2B5EF4-FFF2-40B4-BE49-F238E27FC236}">
                    <a16:creationId xmlns:a16="http://schemas.microsoft.com/office/drawing/2014/main" id="{2DAB7019-BE46-6C40-923A-E3ABEC317DAF}"/>
                  </a:ext>
                </a:extLst>
              </p:cNvPr>
              <p:cNvSpPr>
                <a:spLocks noEditPoints="1"/>
              </p:cNvSpPr>
              <p:nvPr/>
            </p:nvSpPr>
            <p:spPr bwMode="auto">
              <a:xfrm>
                <a:off x="5554874" y="2951463"/>
                <a:ext cx="1080787" cy="148539"/>
              </a:xfrm>
              <a:custGeom>
                <a:avLst/>
                <a:gdLst>
                  <a:gd name="T0" fmla="*/ 0 w 2219"/>
                  <a:gd name="T1" fmla="*/ 96 h 305"/>
                  <a:gd name="T2" fmla="*/ 88 w 2219"/>
                  <a:gd name="T3" fmla="*/ 160 h 305"/>
                  <a:gd name="T4" fmla="*/ 289 w 2219"/>
                  <a:gd name="T5" fmla="*/ 117 h 305"/>
                  <a:gd name="T6" fmla="*/ 349 w 2219"/>
                  <a:gd name="T7" fmla="*/ 8 h 305"/>
                  <a:gd name="T8" fmla="*/ 419 w 2219"/>
                  <a:gd name="T9" fmla="*/ 121 h 305"/>
                  <a:gd name="T10" fmla="*/ 521 w 2219"/>
                  <a:gd name="T11" fmla="*/ 187 h 305"/>
                  <a:gd name="T12" fmla="*/ 588 w 2219"/>
                  <a:gd name="T13" fmla="*/ 174 h 305"/>
                  <a:gd name="T14" fmla="*/ 666 w 2219"/>
                  <a:gd name="T15" fmla="*/ 127 h 305"/>
                  <a:gd name="T16" fmla="*/ 664 w 2219"/>
                  <a:gd name="T17" fmla="*/ 121 h 305"/>
                  <a:gd name="T18" fmla="*/ 428 w 2219"/>
                  <a:gd name="T19" fmla="*/ 121 h 305"/>
                  <a:gd name="T20" fmla="*/ 427 w 2219"/>
                  <a:gd name="T21" fmla="*/ 99 h 305"/>
                  <a:gd name="T22" fmla="*/ 1790 w 2219"/>
                  <a:gd name="T23" fmla="*/ 99 h 305"/>
                  <a:gd name="T24" fmla="*/ 1775 w 2219"/>
                  <a:gd name="T25" fmla="*/ 121 h 305"/>
                  <a:gd name="T26" fmla="*/ 1567 w 2219"/>
                  <a:gd name="T27" fmla="*/ 121 h 305"/>
                  <a:gd name="T28" fmla="*/ 1545 w 2219"/>
                  <a:gd name="T29" fmla="*/ 121 h 305"/>
                  <a:gd name="T30" fmla="*/ 1785 w 2219"/>
                  <a:gd name="T31" fmla="*/ 132 h 305"/>
                  <a:gd name="T32" fmla="*/ 1855 w 2219"/>
                  <a:gd name="T33" fmla="*/ 19 h 305"/>
                  <a:gd name="T34" fmla="*/ 1865 w 2219"/>
                  <a:gd name="T35" fmla="*/ 0 h 305"/>
                  <a:gd name="T36" fmla="*/ 1884 w 2219"/>
                  <a:gd name="T37" fmla="*/ 45 h 305"/>
                  <a:gd name="T38" fmla="*/ 1947 w 2219"/>
                  <a:gd name="T39" fmla="*/ 141 h 305"/>
                  <a:gd name="T40" fmla="*/ 2096 w 2219"/>
                  <a:gd name="T41" fmla="*/ 174 h 305"/>
                  <a:gd name="T42" fmla="*/ 2189 w 2219"/>
                  <a:gd name="T43" fmla="*/ 118 h 305"/>
                  <a:gd name="T44" fmla="*/ 2219 w 2219"/>
                  <a:gd name="T45" fmla="*/ 92 h 305"/>
                  <a:gd name="T46" fmla="*/ 2161 w 2219"/>
                  <a:gd name="T47" fmla="*/ 217 h 305"/>
                  <a:gd name="T48" fmla="*/ 2125 w 2219"/>
                  <a:gd name="T49" fmla="*/ 254 h 305"/>
                  <a:gd name="T50" fmla="*/ 1992 w 2219"/>
                  <a:gd name="T51" fmla="*/ 305 h 305"/>
                  <a:gd name="T52" fmla="*/ 183 w 2219"/>
                  <a:gd name="T53" fmla="*/ 305 h 305"/>
                  <a:gd name="T54" fmla="*/ 108 w 2219"/>
                  <a:gd name="T55" fmla="*/ 277 h 305"/>
                  <a:gd name="T56" fmla="*/ 0 w 2219"/>
                  <a:gd name="T57" fmla="*/ 96 h 305"/>
                  <a:gd name="T58" fmla="*/ 1515 w 2219"/>
                  <a:gd name="T59" fmla="*/ 269 h 305"/>
                  <a:gd name="T60" fmla="*/ 1515 w 2219"/>
                  <a:gd name="T61" fmla="*/ 175 h 305"/>
                  <a:gd name="T62" fmla="*/ 1525 w 2219"/>
                  <a:gd name="T63" fmla="*/ 149 h 305"/>
                  <a:gd name="T64" fmla="*/ 1480 w 2219"/>
                  <a:gd name="T65" fmla="*/ 121 h 305"/>
                  <a:gd name="T66" fmla="*/ 715 w 2219"/>
                  <a:gd name="T67" fmla="*/ 121 h 305"/>
                  <a:gd name="T68" fmla="*/ 684 w 2219"/>
                  <a:gd name="T69" fmla="*/ 157 h 305"/>
                  <a:gd name="T70" fmla="*/ 699 w 2219"/>
                  <a:gd name="T71" fmla="*/ 160 h 305"/>
                  <a:gd name="T72" fmla="*/ 699 w 2219"/>
                  <a:gd name="T73" fmla="*/ 269 h 305"/>
                  <a:gd name="T74" fmla="*/ 679 w 2219"/>
                  <a:gd name="T75" fmla="*/ 269 h 305"/>
                  <a:gd name="T76" fmla="*/ 679 w 2219"/>
                  <a:gd name="T77" fmla="*/ 168 h 305"/>
                  <a:gd name="T78" fmla="*/ 657 w 2219"/>
                  <a:gd name="T79" fmla="*/ 268 h 305"/>
                  <a:gd name="T80" fmla="*/ 637 w 2219"/>
                  <a:gd name="T81" fmla="*/ 268 h 305"/>
                  <a:gd name="T82" fmla="*/ 637 w 2219"/>
                  <a:gd name="T83" fmla="*/ 231 h 305"/>
                  <a:gd name="T84" fmla="*/ 633 w 2219"/>
                  <a:gd name="T85" fmla="*/ 230 h 305"/>
                  <a:gd name="T86" fmla="*/ 603 w 2219"/>
                  <a:gd name="T87" fmla="*/ 276 h 305"/>
                  <a:gd name="T88" fmla="*/ 1616 w 2219"/>
                  <a:gd name="T89" fmla="*/ 276 h 305"/>
                  <a:gd name="T90" fmla="*/ 1581 w 2219"/>
                  <a:gd name="T91" fmla="*/ 232 h 305"/>
                  <a:gd name="T92" fmla="*/ 1576 w 2219"/>
                  <a:gd name="T93" fmla="*/ 234 h 305"/>
                  <a:gd name="T94" fmla="*/ 1576 w 2219"/>
                  <a:gd name="T95" fmla="*/ 269 h 305"/>
                  <a:gd name="T96" fmla="*/ 1558 w 2219"/>
                  <a:gd name="T97" fmla="*/ 269 h 305"/>
                  <a:gd name="T98" fmla="*/ 1535 w 2219"/>
                  <a:gd name="T99" fmla="*/ 175 h 305"/>
                  <a:gd name="T100" fmla="*/ 1535 w 2219"/>
                  <a:gd name="T101" fmla="*/ 269 h 305"/>
                  <a:gd name="T102" fmla="*/ 1515 w 2219"/>
                  <a:gd name="T103" fmla="*/ 269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219" h="305">
                    <a:moveTo>
                      <a:pt x="0" y="96"/>
                    </a:moveTo>
                    <a:cubicBezTo>
                      <a:pt x="30" y="118"/>
                      <a:pt x="58" y="142"/>
                      <a:pt x="88" y="160"/>
                    </a:cubicBezTo>
                    <a:cubicBezTo>
                      <a:pt x="167" y="205"/>
                      <a:pt x="236" y="191"/>
                      <a:pt x="289" y="117"/>
                    </a:cubicBezTo>
                    <a:cubicBezTo>
                      <a:pt x="314" y="82"/>
                      <a:pt x="331" y="42"/>
                      <a:pt x="349" y="8"/>
                    </a:cubicBezTo>
                    <a:cubicBezTo>
                      <a:pt x="371" y="43"/>
                      <a:pt x="393" y="83"/>
                      <a:pt x="419" y="121"/>
                    </a:cubicBezTo>
                    <a:cubicBezTo>
                      <a:pt x="444" y="156"/>
                      <a:pt x="476" y="185"/>
                      <a:pt x="521" y="187"/>
                    </a:cubicBezTo>
                    <a:cubicBezTo>
                      <a:pt x="544" y="188"/>
                      <a:pt x="568" y="183"/>
                      <a:pt x="588" y="174"/>
                    </a:cubicBezTo>
                    <a:cubicBezTo>
                      <a:pt x="616" y="162"/>
                      <a:pt x="640" y="143"/>
                      <a:pt x="666" y="127"/>
                    </a:cubicBezTo>
                    <a:cubicBezTo>
                      <a:pt x="665" y="125"/>
                      <a:pt x="664" y="123"/>
                      <a:pt x="664" y="121"/>
                    </a:cubicBezTo>
                    <a:cubicBezTo>
                      <a:pt x="586" y="121"/>
                      <a:pt x="508" y="121"/>
                      <a:pt x="428" y="121"/>
                    </a:cubicBezTo>
                    <a:cubicBezTo>
                      <a:pt x="428" y="113"/>
                      <a:pt x="428" y="108"/>
                      <a:pt x="427" y="99"/>
                    </a:cubicBezTo>
                    <a:cubicBezTo>
                      <a:pt x="882" y="99"/>
                      <a:pt x="1337" y="99"/>
                      <a:pt x="1790" y="99"/>
                    </a:cubicBezTo>
                    <a:cubicBezTo>
                      <a:pt x="1796" y="115"/>
                      <a:pt x="1791" y="121"/>
                      <a:pt x="1775" y="121"/>
                    </a:cubicBezTo>
                    <a:cubicBezTo>
                      <a:pt x="1706" y="121"/>
                      <a:pt x="1637" y="121"/>
                      <a:pt x="1567" y="121"/>
                    </a:cubicBezTo>
                    <a:cubicBezTo>
                      <a:pt x="1560" y="121"/>
                      <a:pt x="1553" y="121"/>
                      <a:pt x="1545" y="121"/>
                    </a:cubicBezTo>
                    <a:cubicBezTo>
                      <a:pt x="1609" y="207"/>
                      <a:pt x="1718" y="213"/>
                      <a:pt x="1785" y="132"/>
                    </a:cubicBezTo>
                    <a:cubicBezTo>
                      <a:pt x="1813" y="98"/>
                      <a:pt x="1832" y="57"/>
                      <a:pt x="1855" y="19"/>
                    </a:cubicBezTo>
                    <a:cubicBezTo>
                      <a:pt x="1858" y="14"/>
                      <a:pt x="1861" y="9"/>
                      <a:pt x="1865" y="0"/>
                    </a:cubicBezTo>
                    <a:cubicBezTo>
                      <a:pt x="1872" y="17"/>
                      <a:pt x="1876" y="32"/>
                      <a:pt x="1884" y="45"/>
                    </a:cubicBezTo>
                    <a:cubicBezTo>
                      <a:pt x="1904" y="78"/>
                      <a:pt x="1922" y="113"/>
                      <a:pt x="1947" y="141"/>
                    </a:cubicBezTo>
                    <a:cubicBezTo>
                      <a:pt x="1987" y="186"/>
                      <a:pt x="2040" y="198"/>
                      <a:pt x="2096" y="174"/>
                    </a:cubicBezTo>
                    <a:cubicBezTo>
                      <a:pt x="2129" y="160"/>
                      <a:pt x="2159" y="138"/>
                      <a:pt x="2189" y="118"/>
                    </a:cubicBezTo>
                    <a:cubicBezTo>
                      <a:pt x="2199" y="112"/>
                      <a:pt x="2207" y="102"/>
                      <a:pt x="2219" y="92"/>
                    </a:cubicBezTo>
                    <a:cubicBezTo>
                      <a:pt x="2211" y="142"/>
                      <a:pt x="2191" y="182"/>
                      <a:pt x="2161" y="217"/>
                    </a:cubicBezTo>
                    <a:cubicBezTo>
                      <a:pt x="2150" y="230"/>
                      <a:pt x="2137" y="242"/>
                      <a:pt x="2125" y="254"/>
                    </a:cubicBezTo>
                    <a:cubicBezTo>
                      <a:pt x="2088" y="289"/>
                      <a:pt x="2047" y="305"/>
                      <a:pt x="1992" y="305"/>
                    </a:cubicBezTo>
                    <a:cubicBezTo>
                      <a:pt x="1389" y="303"/>
                      <a:pt x="786" y="303"/>
                      <a:pt x="183" y="305"/>
                    </a:cubicBezTo>
                    <a:cubicBezTo>
                      <a:pt x="150" y="305"/>
                      <a:pt x="130" y="294"/>
                      <a:pt x="108" y="277"/>
                    </a:cubicBezTo>
                    <a:cubicBezTo>
                      <a:pt x="50" y="229"/>
                      <a:pt x="13" y="170"/>
                      <a:pt x="0" y="96"/>
                    </a:cubicBezTo>
                    <a:close/>
                    <a:moveTo>
                      <a:pt x="1515" y="269"/>
                    </a:moveTo>
                    <a:cubicBezTo>
                      <a:pt x="1515" y="237"/>
                      <a:pt x="1514" y="206"/>
                      <a:pt x="1515" y="175"/>
                    </a:cubicBezTo>
                    <a:cubicBezTo>
                      <a:pt x="1515" y="168"/>
                      <a:pt x="1521" y="160"/>
                      <a:pt x="1525" y="149"/>
                    </a:cubicBezTo>
                    <a:cubicBezTo>
                      <a:pt x="1515" y="121"/>
                      <a:pt x="1515" y="121"/>
                      <a:pt x="1480" y="121"/>
                    </a:cubicBezTo>
                    <a:cubicBezTo>
                      <a:pt x="1225" y="121"/>
                      <a:pt x="970" y="121"/>
                      <a:pt x="715" y="121"/>
                    </a:cubicBezTo>
                    <a:cubicBezTo>
                      <a:pt x="697" y="121"/>
                      <a:pt x="682" y="138"/>
                      <a:pt x="684" y="157"/>
                    </a:cubicBezTo>
                    <a:cubicBezTo>
                      <a:pt x="689" y="158"/>
                      <a:pt x="694" y="159"/>
                      <a:pt x="699" y="160"/>
                    </a:cubicBezTo>
                    <a:cubicBezTo>
                      <a:pt x="699" y="197"/>
                      <a:pt x="699" y="232"/>
                      <a:pt x="699" y="269"/>
                    </a:cubicBezTo>
                    <a:cubicBezTo>
                      <a:pt x="692" y="269"/>
                      <a:pt x="686" y="269"/>
                      <a:pt x="679" y="269"/>
                    </a:cubicBezTo>
                    <a:cubicBezTo>
                      <a:pt x="679" y="235"/>
                      <a:pt x="679" y="203"/>
                      <a:pt x="679" y="168"/>
                    </a:cubicBezTo>
                    <a:cubicBezTo>
                      <a:pt x="647" y="198"/>
                      <a:pt x="664" y="235"/>
                      <a:pt x="657" y="268"/>
                    </a:cubicBezTo>
                    <a:cubicBezTo>
                      <a:pt x="651" y="268"/>
                      <a:pt x="645" y="268"/>
                      <a:pt x="637" y="268"/>
                    </a:cubicBezTo>
                    <a:cubicBezTo>
                      <a:pt x="637" y="255"/>
                      <a:pt x="637" y="243"/>
                      <a:pt x="637" y="231"/>
                    </a:cubicBezTo>
                    <a:cubicBezTo>
                      <a:pt x="636" y="231"/>
                      <a:pt x="635" y="230"/>
                      <a:pt x="633" y="230"/>
                    </a:cubicBezTo>
                    <a:cubicBezTo>
                      <a:pt x="624" y="245"/>
                      <a:pt x="614" y="260"/>
                      <a:pt x="603" y="276"/>
                    </a:cubicBezTo>
                    <a:cubicBezTo>
                      <a:pt x="942" y="276"/>
                      <a:pt x="1277" y="276"/>
                      <a:pt x="1616" y="276"/>
                    </a:cubicBezTo>
                    <a:cubicBezTo>
                      <a:pt x="1603" y="260"/>
                      <a:pt x="1592" y="246"/>
                      <a:pt x="1581" y="232"/>
                    </a:cubicBezTo>
                    <a:cubicBezTo>
                      <a:pt x="1579" y="233"/>
                      <a:pt x="1578" y="234"/>
                      <a:pt x="1576" y="234"/>
                    </a:cubicBezTo>
                    <a:cubicBezTo>
                      <a:pt x="1576" y="245"/>
                      <a:pt x="1576" y="257"/>
                      <a:pt x="1576" y="269"/>
                    </a:cubicBezTo>
                    <a:cubicBezTo>
                      <a:pt x="1569" y="269"/>
                      <a:pt x="1564" y="269"/>
                      <a:pt x="1558" y="269"/>
                    </a:cubicBezTo>
                    <a:cubicBezTo>
                      <a:pt x="1550" y="238"/>
                      <a:pt x="1568" y="202"/>
                      <a:pt x="1535" y="175"/>
                    </a:cubicBezTo>
                    <a:cubicBezTo>
                      <a:pt x="1535" y="208"/>
                      <a:pt x="1535" y="238"/>
                      <a:pt x="1535" y="269"/>
                    </a:cubicBezTo>
                    <a:cubicBezTo>
                      <a:pt x="1528" y="269"/>
                      <a:pt x="1523" y="269"/>
                      <a:pt x="1515" y="26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Freeform 52">
                <a:extLst>
                  <a:ext uri="{FF2B5EF4-FFF2-40B4-BE49-F238E27FC236}">
                    <a16:creationId xmlns:a16="http://schemas.microsoft.com/office/drawing/2014/main" id="{FE5455CB-F33F-5A4C-AE8F-7AD4A91B8EC9}"/>
                  </a:ext>
                </a:extLst>
              </p:cNvPr>
              <p:cNvSpPr>
                <a:spLocks/>
              </p:cNvSpPr>
              <p:nvPr/>
            </p:nvSpPr>
            <p:spPr bwMode="auto">
              <a:xfrm>
                <a:off x="5837303" y="2706535"/>
                <a:ext cx="518860" cy="273346"/>
              </a:xfrm>
              <a:custGeom>
                <a:avLst/>
                <a:gdLst>
                  <a:gd name="T0" fmla="*/ 372 w 1065"/>
                  <a:gd name="T1" fmla="*/ 235 h 561"/>
                  <a:gd name="T2" fmla="*/ 412 w 1065"/>
                  <a:gd name="T3" fmla="*/ 264 h 561"/>
                  <a:gd name="T4" fmla="*/ 474 w 1065"/>
                  <a:gd name="T5" fmla="*/ 264 h 561"/>
                  <a:gd name="T6" fmla="*/ 494 w 1065"/>
                  <a:gd name="T7" fmla="*/ 237 h 561"/>
                  <a:gd name="T8" fmla="*/ 486 w 1065"/>
                  <a:gd name="T9" fmla="*/ 134 h 561"/>
                  <a:gd name="T10" fmla="*/ 487 w 1065"/>
                  <a:gd name="T11" fmla="*/ 124 h 561"/>
                  <a:gd name="T12" fmla="*/ 488 w 1065"/>
                  <a:gd name="T13" fmla="*/ 49 h 561"/>
                  <a:gd name="T14" fmla="*/ 495 w 1065"/>
                  <a:gd name="T15" fmla="*/ 27 h 561"/>
                  <a:gd name="T16" fmla="*/ 508 w 1065"/>
                  <a:gd name="T17" fmla="*/ 0 h 561"/>
                  <a:gd name="T18" fmla="*/ 547 w 1065"/>
                  <a:gd name="T19" fmla="*/ 0 h 561"/>
                  <a:gd name="T20" fmla="*/ 560 w 1065"/>
                  <a:gd name="T21" fmla="*/ 34 h 561"/>
                  <a:gd name="T22" fmla="*/ 555 w 1065"/>
                  <a:gd name="T23" fmla="*/ 71 h 561"/>
                  <a:gd name="T24" fmla="*/ 553 w 1065"/>
                  <a:gd name="T25" fmla="*/ 95 h 561"/>
                  <a:gd name="T26" fmla="*/ 559 w 1065"/>
                  <a:gd name="T27" fmla="*/ 221 h 561"/>
                  <a:gd name="T28" fmla="*/ 589 w 1065"/>
                  <a:gd name="T29" fmla="*/ 264 h 561"/>
                  <a:gd name="T30" fmla="*/ 667 w 1065"/>
                  <a:gd name="T31" fmla="*/ 263 h 561"/>
                  <a:gd name="T32" fmla="*/ 684 w 1065"/>
                  <a:gd name="T33" fmla="*/ 255 h 561"/>
                  <a:gd name="T34" fmla="*/ 719 w 1065"/>
                  <a:gd name="T35" fmla="*/ 236 h 561"/>
                  <a:gd name="T36" fmla="*/ 735 w 1065"/>
                  <a:gd name="T37" fmla="*/ 236 h 561"/>
                  <a:gd name="T38" fmla="*/ 735 w 1065"/>
                  <a:gd name="T39" fmla="*/ 287 h 561"/>
                  <a:gd name="T40" fmla="*/ 731 w 1065"/>
                  <a:gd name="T41" fmla="*/ 295 h 561"/>
                  <a:gd name="T42" fmla="*/ 716 w 1065"/>
                  <a:gd name="T43" fmla="*/ 309 h 561"/>
                  <a:gd name="T44" fmla="*/ 716 w 1065"/>
                  <a:gd name="T45" fmla="*/ 369 h 561"/>
                  <a:gd name="T46" fmla="*/ 726 w 1065"/>
                  <a:gd name="T47" fmla="*/ 377 h 561"/>
                  <a:gd name="T48" fmla="*/ 841 w 1065"/>
                  <a:gd name="T49" fmla="*/ 371 h 561"/>
                  <a:gd name="T50" fmla="*/ 890 w 1065"/>
                  <a:gd name="T51" fmla="*/ 331 h 561"/>
                  <a:gd name="T52" fmla="*/ 882 w 1065"/>
                  <a:gd name="T53" fmla="*/ 401 h 561"/>
                  <a:gd name="T54" fmla="*/ 921 w 1065"/>
                  <a:gd name="T55" fmla="*/ 460 h 561"/>
                  <a:gd name="T56" fmla="*/ 1043 w 1065"/>
                  <a:gd name="T57" fmla="*/ 452 h 561"/>
                  <a:gd name="T58" fmla="*/ 1065 w 1065"/>
                  <a:gd name="T59" fmla="*/ 438 h 561"/>
                  <a:gd name="T60" fmla="*/ 998 w 1065"/>
                  <a:gd name="T61" fmla="*/ 529 h 561"/>
                  <a:gd name="T62" fmla="*/ 934 w 1065"/>
                  <a:gd name="T63" fmla="*/ 534 h 561"/>
                  <a:gd name="T64" fmla="*/ 931 w 1065"/>
                  <a:gd name="T65" fmla="*/ 532 h 561"/>
                  <a:gd name="T66" fmla="*/ 771 w 1065"/>
                  <a:gd name="T67" fmla="*/ 488 h 561"/>
                  <a:gd name="T68" fmla="*/ 243 w 1065"/>
                  <a:gd name="T69" fmla="*/ 489 h 561"/>
                  <a:gd name="T70" fmla="*/ 212 w 1065"/>
                  <a:gd name="T71" fmla="*/ 498 h 561"/>
                  <a:gd name="T72" fmla="*/ 144 w 1065"/>
                  <a:gd name="T73" fmla="*/ 541 h 561"/>
                  <a:gd name="T74" fmla="*/ 53 w 1065"/>
                  <a:gd name="T75" fmla="*/ 527 h 561"/>
                  <a:gd name="T76" fmla="*/ 33 w 1065"/>
                  <a:gd name="T77" fmla="*/ 497 h 561"/>
                  <a:gd name="T78" fmla="*/ 0 w 1065"/>
                  <a:gd name="T79" fmla="*/ 437 h 561"/>
                  <a:gd name="T80" fmla="*/ 101 w 1065"/>
                  <a:gd name="T81" fmla="*/ 469 h 561"/>
                  <a:gd name="T82" fmla="*/ 137 w 1065"/>
                  <a:gd name="T83" fmla="*/ 464 h 561"/>
                  <a:gd name="T84" fmla="*/ 175 w 1065"/>
                  <a:gd name="T85" fmla="*/ 417 h 561"/>
                  <a:gd name="T86" fmla="*/ 175 w 1065"/>
                  <a:gd name="T87" fmla="*/ 328 h 561"/>
                  <a:gd name="T88" fmla="*/ 189 w 1065"/>
                  <a:gd name="T89" fmla="*/ 341 h 561"/>
                  <a:gd name="T90" fmla="*/ 247 w 1065"/>
                  <a:gd name="T91" fmla="*/ 384 h 561"/>
                  <a:gd name="T92" fmla="*/ 338 w 1065"/>
                  <a:gd name="T93" fmla="*/ 368 h 561"/>
                  <a:gd name="T94" fmla="*/ 342 w 1065"/>
                  <a:gd name="T95" fmla="*/ 358 h 561"/>
                  <a:gd name="T96" fmla="*/ 339 w 1065"/>
                  <a:gd name="T97" fmla="*/ 312 h 561"/>
                  <a:gd name="T98" fmla="*/ 338 w 1065"/>
                  <a:gd name="T99" fmla="*/ 306 h 561"/>
                  <a:gd name="T100" fmla="*/ 318 w 1065"/>
                  <a:gd name="T101" fmla="*/ 235 h 561"/>
                  <a:gd name="T102" fmla="*/ 372 w 1065"/>
                  <a:gd name="T103" fmla="*/ 235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065" h="561">
                    <a:moveTo>
                      <a:pt x="372" y="235"/>
                    </a:moveTo>
                    <a:cubicBezTo>
                      <a:pt x="374" y="260"/>
                      <a:pt x="389" y="266"/>
                      <a:pt x="412" y="264"/>
                    </a:cubicBezTo>
                    <a:cubicBezTo>
                      <a:pt x="432" y="262"/>
                      <a:pt x="453" y="264"/>
                      <a:pt x="474" y="264"/>
                    </a:cubicBezTo>
                    <a:cubicBezTo>
                      <a:pt x="492" y="263"/>
                      <a:pt x="496" y="255"/>
                      <a:pt x="494" y="237"/>
                    </a:cubicBezTo>
                    <a:cubicBezTo>
                      <a:pt x="489" y="202"/>
                      <a:pt x="488" y="168"/>
                      <a:pt x="486" y="134"/>
                    </a:cubicBezTo>
                    <a:cubicBezTo>
                      <a:pt x="485" y="130"/>
                      <a:pt x="485" y="127"/>
                      <a:pt x="487" y="124"/>
                    </a:cubicBezTo>
                    <a:cubicBezTo>
                      <a:pt x="497" y="99"/>
                      <a:pt x="506" y="75"/>
                      <a:pt x="488" y="49"/>
                    </a:cubicBezTo>
                    <a:cubicBezTo>
                      <a:pt x="485" y="45"/>
                      <a:pt x="492" y="35"/>
                      <a:pt x="495" y="27"/>
                    </a:cubicBezTo>
                    <a:cubicBezTo>
                      <a:pt x="499" y="19"/>
                      <a:pt x="503" y="11"/>
                      <a:pt x="508" y="0"/>
                    </a:cubicBezTo>
                    <a:cubicBezTo>
                      <a:pt x="520" y="0"/>
                      <a:pt x="534" y="0"/>
                      <a:pt x="547" y="0"/>
                    </a:cubicBezTo>
                    <a:cubicBezTo>
                      <a:pt x="551" y="12"/>
                      <a:pt x="555" y="23"/>
                      <a:pt x="560" y="34"/>
                    </a:cubicBezTo>
                    <a:cubicBezTo>
                      <a:pt x="566" y="48"/>
                      <a:pt x="566" y="60"/>
                      <a:pt x="555" y="71"/>
                    </a:cubicBezTo>
                    <a:cubicBezTo>
                      <a:pt x="546" y="79"/>
                      <a:pt x="548" y="86"/>
                      <a:pt x="553" y="95"/>
                    </a:cubicBezTo>
                    <a:cubicBezTo>
                      <a:pt x="575" y="136"/>
                      <a:pt x="572" y="179"/>
                      <a:pt x="559" y="221"/>
                    </a:cubicBezTo>
                    <a:cubicBezTo>
                      <a:pt x="550" y="252"/>
                      <a:pt x="556" y="264"/>
                      <a:pt x="589" y="264"/>
                    </a:cubicBezTo>
                    <a:cubicBezTo>
                      <a:pt x="615" y="264"/>
                      <a:pt x="641" y="264"/>
                      <a:pt x="667" y="263"/>
                    </a:cubicBezTo>
                    <a:cubicBezTo>
                      <a:pt x="673" y="263"/>
                      <a:pt x="684" y="259"/>
                      <a:pt x="684" y="255"/>
                    </a:cubicBezTo>
                    <a:cubicBezTo>
                      <a:pt x="689" y="234"/>
                      <a:pt x="704" y="236"/>
                      <a:pt x="719" y="236"/>
                    </a:cubicBezTo>
                    <a:cubicBezTo>
                      <a:pt x="724" y="236"/>
                      <a:pt x="729" y="236"/>
                      <a:pt x="735" y="236"/>
                    </a:cubicBezTo>
                    <a:cubicBezTo>
                      <a:pt x="735" y="254"/>
                      <a:pt x="736" y="270"/>
                      <a:pt x="735" y="287"/>
                    </a:cubicBezTo>
                    <a:cubicBezTo>
                      <a:pt x="735" y="289"/>
                      <a:pt x="733" y="292"/>
                      <a:pt x="731" y="295"/>
                    </a:cubicBezTo>
                    <a:cubicBezTo>
                      <a:pt x="726" y="300"/>
                      <a:pt x="716" y="304"/>
                      <a:pt x="716" y="309"/>
                    </a:cubicBezTo>
                    <a:cubicBezTo>
                      <a:pt x="714" y="329"/>
                      <a:pt x="715" y="349"/>
                      <a:pt x="716" y="369"/>
                    </a:cubicBezTo>
                    <a:cubicBezTo>
                      <a:pt x="716" y="372"/>
                      <a:pt x="722" y="375"/>
                      <a:pt x="726" y="377"/>
                    </a:cubicBezTo>
                    <a:cubicBezTo>
                      <a:pt x="765" y="397"/>
                      <a:pt x="804" y="398"/>
                      <a:pt x="841" y="371"/>
                    </a:cubicBezTo>
                    <a:cubicBezTo>
                      <a:pt x="857" y="358"/>
                      <a:pt x="873" y="345"/>
                      <a:pt x="890" y="331"/>
                    </a:cubicBezTo>
                    <a:cubicBezTo>
                      <a:pt x="887" y="356"/>
                      <a:pt x="884" y="378"/>
                      <a:pt x="882" y="401"/>
                    </a:cubicBezTo>
                    <a:cubicBezTo>
                      <a:pt x="880" y="434"/>
                      <a:pt x="890" y="448"/>
                      <a:pt x="921" y="460"/>
                    </a:cubicBezTo>
                    <a:cubicBezTo>
                      <a:pt x="963" y="477"/>
                      <a:pt x="1004" y="478"/>
                      <a:pt x="1043" y="452"/>
                    </a:cubicBezTo>
                    <a:cubicBezTo>
                      <a:pt x="1048" y="448"/>
                      <a:pt x="1054" y="445"/>
                      <a:pt x="1065" y="438"/>
                    </a:cubicBezTo>
                    <a:cubicBezTo>
                      <a:pt x="1044" y="475"/>
                      <a:pt x="1027" y="507"/>
                      <a:pt x="998" y="529"/>
                    </a:cubicBezTo>
                    <a:cubicBezTo>
                      <a:pt x="978" y="545"/>
                      <a:pt x="957" y="545"/>
                      <a:pt x="934" y="534"/>
                    </a:cubicBezTo>
                    <a:cubicBezTo>
                      <a:pt x="933" y="533"/>
                      <a:pt x="932" y="533"/>
                      <a:pt x="931" y="532"/>
                    </a:cubicBezTo>
                    <a:cubicBezTo>
                      <a:pt x="884" y="492"/>
                      <a:pt x="830" y="487"/>
                      <a:pt x="771" y="488"/>
                    </a:cubicBezTo>
                    <a:cubicBezTo>
                      <a:pt x="595" y="491"/>
                      <a:pt x="419" y="489"/>
                      <a:pt x="243" y="489"/>
                    </a:cubicBezTo>
                    <a:cubicBezTo>
                      <a:pt x="233" y="489"/>
                      <a:pt x="221" y="493"/>
                      <a:pt x="212" y="498"/>
                    </a:cubicBezTo>
                    <a:cubicBezTo>
                      <a:pt x="189" y="512"/>
                      <a:pt x="167" y="527"/>
                      <a:pt x="144" y="541"/>
                    </a:cubicBezTo>
                    <a:cubicBezTo>
                      <a:pt x="112" y="561"/>
                      <a:pt x="77" y="556"/>
                      <a:pt x="53" y="527"/>
                    </a:cubicBezTo>
                    <a:cubicBezTo>
                      <a:pt x="46" y="517"/>
                      <a:pt x="39" y="507"/>
                      <a:pt x="33" y="497"/>
                    </a:cubicBezTo>
                    <a:cubicBezTo>
                      <a:pt x="23" y="479"/>
                      <a:pt x="13" y="460"/>
                      <a:pt x="0" y="437"/>
                    </a:cubicBezTo>
                    <a:cubicBezTo>
                      <a:pt x="35" y="457"/>
                      <a:pt x="65" y="474"/>
                      <a:pt x="101" y="469"/>
                    </a:cubicBezTo>
                    <a:cubicBezTo>
                      <a:pt x="113" y="467"/>
                      <a:pt x="125" y="467"/>
                      <a:pt x="137" y="464"/>
                    </a:cubicBezTo>
                    <a:cubicBezTo>
                      <a:pt x="166" y="458"/>
                      <a:pt x="175" y="447"/>
                      <a:pt x="175" y="417"/>
                    </a:cubicBezTo>
                    <a:cubicBezTo>
                      <a:pt x="175" y="388"/>
                      <a:pt x="175" y="359"/>
                      <a:pt x="175" y="328"/>
                    </a:cubicBezTo>
                    <a:cubicBezTo>
                      <a:pt x="179" y="332"/>
                      <a:pt x="184" y="337"/>
                      <a:pt x="189" y="341"/>
                    </a:cubicBezTo>
                    <a:cubicBezTo>
                      <a:pt x="208" y="356"/>
                      <a:pt x="227" y="371"/>
                      <a:pt x="247" y="384"/>
                    </a:cubicBezTo>
                    <a:cubicBezTo>
                      <a:pt x="274" y="400"/>
                      <a:pt x="317" y="392"/>
                      <a:pt x="338" y="368"/>
                    </a:cubicBezTo>
                    <a:cubicBezTo>
                      <a:pt x="341" y="365"/>
                      <a:pt x="343" y="361"/>
                      <a:pt x="342" y="358"/>
                    </a:cubicBezTo>
                    <a:cubicBezTo>
                      <a:pt x="342" y="342"/>
                      <a:pt x="341" y="327"/>
                      <a:pt x="339" y="312"/>
                    </a:cubicBezTo>
                    <a:cubicBezTo>
                      <a:pt x="339" y="310"/>
                      <a:pt x="339" y="306"/>
                      <a:pt x="338" y="306"/>
                    </a:cubicBezTo>
                    <a:cubicBezTo>
                      <a:pt x="304" y="290"/>
                      <a:pt x="326" y="260"/>
                      <a:pt x="318" y="235"/>
                    </a:cubicBezTo>
                    <a:cubicBezTo>
                      <a:pt x="336" y="235"/>
                      <a:pt x="353" y="235"/>
                      <a:pt x="372" y="2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Freeform 53">
                <a:extLst>
                  <a:ext uri="{FF2B5EF4-FFF2-40B4-BE49-F238E27FC236}">
                    <a16:creationId xmlns:a16="http://schemas.microsoft.com/office/drawing/2014/main" id="{2A4B518C-FC28-4D47-891F-A463F3B5388F}"/>
                  </a:ext>
                </a:extLst>
              </p:cNvPr>
              <p:cNvSpPr>
                <a:spLocks/>
              </p:cNvSpPr>
              <p:nvPr/>
            </p:nvSpPr>
            <p:spPr bwMode="auto">
              <a:xfrm>
                <a:off x="5633099" y="2552137"/>
                <a:ext cx="924631" cy="479308"/>
              </a:xfrm>
              <a:custGeom>
                <a:avLst/>
                <a:gdLst>
                  <a:gd name="T0" fmla="*/ 30 w 1898"/>
                  <a:gd name="T1" fmla="*/ 973 h 984"/>
                  <a:gd name="T2" fmla="*/ 0 w 1898"/>
                  <a:gd name="T3" fmla="*/ 973 h 984"/>
                  <a:gd name="T4" fmla="*/ 400 w 1898"/>
                  <a:gd name="T5" fmla="*/ 243 h 984"/>
                  <a:gd name="T6" fmla="*/ 1421 w 1898"/>
                  <a:gd name="T7" fmla="*/ 195 h 984"/>
                  <a:gd name="T8" fmla="*/ 1898 w 1898"/>
                  <a:gd name="T9" fmla="*/ 978 h 984"/>
                  <a:gd name="T10" fmla="*/ 1862 w 1898"/>
                  <a:gd name="T11" fmla="*/ 961 h 984"/>
                  <a:gd name="T12" fmla="*/ 1623 w 1898"/>
                  <a:gd name="T13" fmla="*/ 396 h 984"/>
                  <a:gd name="T14" fmla="*/ 1090 w 1898"/>
                  <a:gd name="T15" fmla="*/ 110 h 984"/>
                  <a:gd name="T16" fmla="*/ 52 w 1898"/>
                  <a:gd name="T17" fmla="*/ 826 h 984"/>
                  <a:gd name="T18" fmla="*/ 30 w 1898"/>
                  <a:gd name="T19" fmla="*/ 973 h 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98" h="984">
                    <a:moveTo>
                      <a:pt x="30" y="973"/>
                    </a:moveTo>
                    <a:cubicBezTo>
                      <a:pt x="22" y="973"/>
                      <a:pt x="13" y="973"/>
                      <a:pt x="0" y="973"/>
                    </a:cubicBezTo>
                    <a:cubicBezTo>
                      <a:pt x="21" y="667"/>
                      <a:pt x="149" y="417"/>
                      <a:pt x="400" y="243"/>
                    </a:cubicBezTo>
                    <a:cubicBezTo>
                      <a:pt x="727" y="18"/>
                      <a:pt x="1075" y="0"/>
                      <a:pt x="1421" y="195"/>
                    </a:cubicBezTo>
                    <a:cubicBezTo>
                      <a:pt x="1721" y="365"/>
                      <a:pt x="1872" y="635"/>
                      <a:pt x="1898" y="978"/>
                    </a:cubicBezTo>
                    <a:cubicBezTo>
                      <a:pt x="1869" y="984"/>
                      <a:pt x="1864" y="981"/>
                      <a:pt x="1862" y="961"/>
                    </a:cubicBezTo>
                    <a:cubicBezTo>
                      <a:pt x="1849" y="745"/>
                      <a:pt x="1769" y="556"/>
                      <a:pt x="1623" y="396"/>
                    </a:cubicBezTo>
                    <a:cubicBezTo>
                      <a:pt x="1479" y="239"/>
                      <a:pt x="1301" y="143"/>
                      <a:pt x="1090" y="110"/>
                    </a:cubicBezTo>
                    <a:cubicBezTo>
                      <a:pt x="608" y="35"/>
                      <a:pt x="151" y="350"/>
                      <a:pt x="52" y="826"/>
                    </a:cubicBezTo>
                    <a:cubicBezTo>
                      <a:pt x="42" y="874"/>
                      <a:pt x="37" y="922"/>
                      <a:pt x="30" y="9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Freeform 54">
                <a:extLst>
                  <a:ext uri="{FF2B5EF4-FFF2-40B4-BE49-F238E27FC236}">
                    <a16:creationId xmlns:a16="http://schemas.microsoft.com/office/drawing/2014/main" id="{63CCF083-0A61-CD41-BD8B-2FC4443AD88C}"/>
                  </a:ext>
                </a:extLst>
              </p:cNvPr>
              <p:cNvSpPr>
                <a:spLocks/>
              </p:cNvSpPr>
              <p:nvPr/>
            </p:nvSpPr>
            <p:spPr bwMode="auto">
              <a:xfrm>
                <a:off x="5776364" y="3375691"/>
                <a:ext cx="636929" cy="180766"/>
              </a:xfrm>
              <a:custGeom>
                <a:avLst/>
                <a:gdLst>
                  <a:gd name="T0" fmla="*/ 0 w 1307"/>
                  <a:gd name="T1" fmla="*/ 5 h 371"/>
                  <a:gd name="T2" fmla="*/ 65 w 1307"/>
                  <a:gd name="T3" fmla="*/ 22 h 371"/>
                  <a:gd name="T4" fmla="*/ 528 w 1307"/>
                  <a:gd name="T5" fmla="*/ 230 h 371"/>
                  <a:gd name="T6" fmla="*/ 1242 w 1307"/>
                  <a:gd name="T7" fmla="*/ 24 h 371"/>
                  <a:gd name="T8" fmla="*/ 1307 w 1307"/>
                  <a:gd name="T9" fmla="*/ 5 h 371"/>
                  <a:gd name="T10" fmla="*/ 0 w 1307"/>
                  <a:gd name="T11" fmla="*/ 5 h 371"/>
                </a:gdLst>
                <a:ahLst/>
                <a:cxnLst>
                  <a:cxn ang="0">
                    <a:pos x="T0" y="T1"/>
                  </a:cxn>
                  <a:cxn ang="0">
                    <a:pos x="T2" y="T3"/>
                  </a:cxn>
                  <a:cxn ang="0">
                    <a:pos x="T4" y="T5"/>
                  </a:cxn>
                  <a:cxn ang="0">
                    <a:pos x="T6" y="T7"/>
                  </a:cxn>
                  <a:cxn ang="0">
                    <a:pos x="T8" y="T9"/>
                  </a:cxn>
                  <a:cxn ang="0">
                    <a:pos x="T10" y="T11"/>
                  </a:cxn>
                </a:cxnLst>
                <a:rect l="0" t="0" r="r" b="b"/>
                <a:pathLst>
                  <a:path w="1307" h="371">
                    <a:moveTo>
                      <a:pt x="0" y="5"/>
                    </a:moveTo>
                    <a:cubicBezTo>
                      <a:pt x="26" y="0"/>
                      <a:pt x="45" y="6"/>
                      <a:pt x="65" y="22"/>
                    </a:cubicBezTo>
                    <a:cubicBezTo>
                      <a:pt x="199" y="136"/>
                      <a:pt x="354" y="207"/>
                      <a:pt x="528" y="230"/>
                    </a:cubicBezTo>
                    <a:cubicBezTo>
                      <a:pt x="795" y="264"/>
                      <a:pt x="1033" y="195"/>
                      <a:pt x="1242" y="24"/>
                    </a:cubicBezTo>
                    <a:cubicBezTo>
                      <a:pt x="1270" y="1"/>
                      <a:pt x="1271" y="0"/>
                      <a:pt x="1307" y="5"/>
                    </a:cubicBezTo>
                    <a:cubicBezTo>
                      <a:pt x="975" y="346"/>
                      <a:pt x="369" y="371"/>
                      <a:pt x="0"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Freeform 55">
                <a:extLst>
                  <a:ext uri="{FF2B5EF4-FFF2-40B4-BE49-F238E27FC236}">
                    <a16:creationId xmlns:a16="http://schemas.microsoft.com/office/drawing/2014/main" id="{F78D1661-8C07-684E-B4BD-B8CABD4AB0EF}"/>
                  </a:ext>
                </a:extLst>
              </p:cNvPr>
              <p:cNvSpPr>
                <a:spLocks/>
              </p:cNvSpPr>
              <p:nvPr/>
            </p:nvSpPr>
            <p:spPr bwMode="auto">
              <a:xfrm>
                <a:off x="5573332" y="3340827"/>
                <a:ext cx="1049438" cy="9668"/>
              </a:xfrm>
              <a:custGeom>
                <a:avLst/>
                <a:gdLst>
                  <a:gd name="T0" fmla="*/ 2154 w 2154"/>
                  <a:gd name="T1" fmla="*/ 0 h 20"/>
                  <a:gd name="T2" fmla="*/ 2127 w 2154"/>
                  <a:gd name="T3" fmla="*/ 20 h 20"/>
                  <a:gd name="T4" fmla="*/ 28 w 2154"/>
                  <a:gd name="T5" fmla="*/ 20 h 20"/>
                  <a:gd name="T6" fmla="*/ 0 w 2154"/>
                  <a:gd name="T7" fmla="*/ 0 h 20"/>
                  <a:gd name="T8" fmla="*/ 2154 w 2154"/>
                  <a:gd name="T9" fmla="*/ 0 h 20"/>
                </a:gdLst>
                <a:ahLst/>
                <a:cxnLst>
                  <a:cxn ang="0">
                    <a:pos x="T0" y="T1"/>
                  </a:cxn>
                  <a:cxn ang="0">
                    <a:pos x="T2" y="T3"/>
                  </a:cxn>
                  <a:cxn ang="0">
                    <a:pos x="T4" y="T5"/>
                  </a:cxn>
                  <a:cxn ang="0">
                    <a:pos x="T6" y="T7"/>
                  </a:cxn>
                  <a:cxn ang="0">
                    <a:pos x="T8" y="T9"/>
                  </a:cxn>
                </a:cxnLst>
                <a:rect l="0" t="0" r="r" b="b"/>
                <a:pathLst>
                  <a:path w="2154" h="20">
                    <a:moveTo>
                      <a:pt x="2154" y="0"/>
                    </a:moveTo>
                    <a:cubicBezTo>
                      <a:pt x="2150" y="16"/>
                      <a:pt x="2141" y="20"/>
                      <a:pt x="2127" y="20"/>
                    </a:cubicBezTo>
                    <a:cubicBezTo>
                      <a:pt x="1427" y="19"/>
                      <a:pt x="727" y="19"/>
                      <a:pt x="28" y="20"/>
                    </a:cubicBezTo>
                    <a:cubicBezTo>
                      <a:pt x="13" y="20"/>
                      <a:pt x="3" y="17"/>
                      <a:pt x="0" y="0"/>
                    </a:cubicBezTo>
                    <a:cubicBezTo>
                      <a:pt x="718" y="0"/>
                      <a:pt x="1435" y="0"/>
                      <a:pt x="215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Freeform 56">
                <a:extLst>
                  <a:ext uri="{FF2B5EF4-FFF2-40B4-BE49-F238E27FC236}">
                    <a16:creationId xmlns:a16="http://schemas.microsoft.com/office/drawing/2014/main" id="{069F4E97-2665-164B-A133-D019631E3571}"/>
                  </a:ext>
                </a:extLst>
              </p:cNvPr>
              <p:cNvSpPr>
                <a:spLocks/>
              </p:cNvSpPr>
              <p:nvPr/>
            </p:nvSpPr>
            <p:spPr bwMode="auto">
              <a:xfrm>
                <a:off x="5585051" y="3363679"/>
                <a:ext cx="1026000" cy="9668"/>
              </a:xfrm>
              <a:custGeom>
                <a:avLst/>
                <a:gdLst>
                  <a:gd name="T0" fmla="*/ 2106 w 2106"/>
                  <a:gd name="T1" fmla="*/ 0 h 20"/>
                  <a:gd name="T2" fmla="*/ 2080 w 2106"/>
                  <a:gd name="T3" fmla="*/ 20 h 20"/>
                  <a:gd name="T4" fmla="*/ 26 w 2106"/>
                  <a:gd name="T5" fmla="*/ 20 h 20"/>
                  <a:gd name="T6" fmla="*/ 0 w 2106"/>
                  <a:gd name="T7" fmla="*/ 0 h 20"/>
                  <a:gd name="T8" fmla="*/ 2106 w 2106"/>
                  <a:gd name="T9" fmla="*/ 0 h 20"/>
                </a:gdLst>
                <a:ahLst/>
                <a:cxnLst>
                  <a:cxn ang="0">
                    <a:pos x="T0" y="T1"/>
                  </a:cxn>
                  <a:cxn ang="0">
                    <a:pos x="T2" y="T3"/>
                  </a:cxn>
                  <a:cxn ang="0">
                    <a:pos x="T4" y="T5"/>
                  </a:cxn>
                  <a:cxn ang="0">
                    <a:pos x="T6" y="T7"/>
                  </a:cxn>
                  <a:cxn ang="0">
                    <a:pos x="T8" y="T9"/>
                  </a:cxn>
                </a:cxnLst>
                <a:rect l="0" t="0" r="r" b="b"/>
                <a:pathLst>
                  <a:path w="2106" h="20">
                    <a:moveTo>
                      <a:pt x="2106" y="0"/>
                    </a:moveTo>
                    <a:cubicBezTo>
                      <a:pt x="2102" y="17"/>
                      <a:pt x="2094" y="20"/>
                      <a:pt x="2080" y="20"/>
                    </a:cubicBezTo>
                    <a:cubicBezTo>
                      <a:pt x="1395" y="20"/>
                      <a:pt x="710" y="20"/>
                      <a:pt x="26" y="20"/>
                    </a:cubicBezTo>
                    <a:cubicBezTo>
                      <a:pt x="11" y="20"/>
                      <a:pt x="3" y="16"/>
                      <a:pt x="0" y="0"/>
                    </a:cubicBezTo>
                    <a:cubicBezTo>
                      <a:pt x="702" y="0"/>
                      <a:pt x="1403" y="0"/>
                      <a:pt x="210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Freeform 57">
                <a:extLst>
                  <a:ext uri="{FF2B5EF4-FFF2-40B4-BE49-F238E27FC236}">
                    <a16:creationId xmlns:a16="http://schemas.microsoft.com/office/drawing/2014/main" id="{187E80DA-7E75-DD42-AA1D-411C5A7FFE3F}"/>
                  </a:ext>
                </a:extLst>
              </p:cNvPr>
              <p:cNvSpPr>
                <a:spLocks/>
              </p:cNvSpPr>
              <p:nvPr/>
            </p:nvSpPr>
            <p:spPr bwMode="auto">
              <a:xfrm>
                <a:off x="5878319" y="3325007"/>
                <a:ext cx="440342" cy="2637"/>
              </a:xfrm>
              <a:custGeom>
                <a:avLst/>
                <a:gdLst>
                  <a:gd name="T0" fmla="*/ 904 w 904"/>
                  <a:gd name="T1" fmla="*/ 5 h 5"/>
                  <a:gd name="T2" fmla="*/ 0 w 904"/>
                  <a:gd name="T3" fmla="*/ 5 h 5"/>
                  <a:gd name="T4" fmla="*/ 0 w 904"/>
                  <a:gd name="T5" fmla="*/ 0 h 5"/>
                  <a:gd name="T6" fmla="*/ 904 w 904"/>
                  <a:gd name="T7" fmla="*/ 0 h 5"/>
                  <a:gd name="T8" fmla="*/ 904 w 904"/>
                  <a:gd name="T9" fmla="*/ 5 h 5"/>
                </a:gdLst>
                <a:ahLst/>
                <a:cxnLst>
                  <a:cxn ang="0">
                    <a:pos x="T0" y="T1"/>
                  </a:cxn>
                  <a:cxn ang="0">
                    <a:pos x="T2" y="T3"/>
                  </a:cxn>
                  <a:cxn ang="0">
                    <a:pos x="T4" y="T5"/>
                  </a:cxn>
                  <a:cxn ang="0">
                    <a:pos x="T6" y="T7"/>
                  </a:cxn>
                  <a:cxn ang="0">
                    <a:pos x="T8" y="T9"/>
                  </a:cxn>
                </a:cxnLst>
                <a:rect l="0" t="0" r="r" b="b"/>
                <a:pathLst>
                  <a:path w="904" h="5">
                    <a:moveTo>
                      <a:pt x="904" y="5"/>
                    </a:moveTo>
                    <a:cubicBezTo>
                      <a:pt x="603" y="5"/>
                      <a:pt x="301" y="5"/>
                      <a:pt x="0" y="5"/>
                    </a:cubicBezTo>
                    <a:cubicBezTo>
                      <a:pt x="0" y="3"/>
                      <a:pt x="0" y="2"/>
                      <a:pt x="0" y="0"/>
                    </a:cubicBezTo>
                    <a:cubicBezTo>
                      <a:pt x="301" y="0"/>
                      <a:pt x="603" y="0"/>
                      <a:pt x="904" y="0"/>
                    </a:cubicBezTo>
                    <a:cubicBezTo>
                      <a:pt x="904" y="2"/>
                      <a:pt x="904" y="3"/>
                      <a:pt x="904"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Freeform 58">
                <a:extLst>
                  <a:ext uri="{FF2B5EF4-FFF2-40B4-BE49-F238E27FC236}">
                    <a16:creationId xmlns:a16="http://schemas.microsoft.com/office/drawing/2014/main" id="{371F6984-64B7-1149-8488-7B3105B11A66}"/>
                  </a:ext>
                </a:extLst>
              </p:cNvPr>
              <p:cNvSpPr>
                <a:spLocks/>
              </p:cNvSpPr>
              <p:nvPr/>
            </p:nvSpPr>
            <p:spPr bwMode="auto">
              <a:xfrm>
                <a:off x="5885936" y="3310065"/>
                <a:ext cx="424814" cy="2344"/>
              </a:xfrm>
              <a:custGeom>
                <a:avLst/>
                <a:gdLst>
                  <a:gd name="T0" fmla="*/ 0 w 872"/>
                  <a:gd name="T1" fmla="*/ 0 h 5"/>
                  <a:gd name="T2" fmla="*/ 872 w 872"/>
                  <a:gd name="T3" fmla="*/ 0 h 5"/>
                  <a:gd name="T4" fmla="*/ 872 w 872"/>
                  <a:gd name="T5" fmla="*/ 5 h 5"/>
                  <a:gd name="T6" fmla="*/ 0 w 872"/>
                  <a:gd name="T7" fmla="*/ 5 h 5"/>
                  <a:gd name="T8" fmla="*/ 0 w 872"/>
                  <a:gd name="T9" fmla="*/ 0 h 5"/>
                </a:gdLst>
                <a:ahLst/>
                <a:cxnLst>
                  <a:cxn ang="0">
                    <a:pos x="T0" y="T1"/>
                  </a:cxn>
                  <a:cxn ang="0">
                    <a:pos x="T2" y="T3"/>
                  </a:cxn>
                  <a:cxn ang="0">
                    <a:pos x="T4" y="T5"/>
                  </a:cxn>
                  <a:cxn ang="0">
                    <a:pos x="T6" y="T7"/>
                  </a:cxn>
                  <a:cxn ang="0">
                    <a:pos x="T8" y="T9"/>
                  </a:cxn>
                </a:cxnLst>
                <a:rect l="0" t="0" r="r" b="b"/>
                <a:pathLst>
                  <a:path w="872" h="5">
                    <a:moveTo>
                      <a:pt x="0" y="0"/>
                    </a:moveTo>
                    <a:cubicBezTo>
                      <a:pt x="291" y="0"/>
                      <a:pt x="582" y="0"/>
                      <a:pt x="872" y="0"/>
                    </a:cubicBezTo>
                    <a:cubicBezTo>
                      <a:pt x="872" y="2"/>
                      <a:pt x="872" y="4"/>
                      <a:pt x="872" y="5"/>
                    </a:cubicBezTo>
                    <a:cubicBezTo>
                      <a:pt x="582" y="5"/>
                      <a:pt x="291" y="5"/>
                      <a:pt x="0" y="5"/>
                    </a:cubicBezTo>
                    <a:cubicBezTo>
                      <a:pt x="0" y="4"/>
                      <a:pt x="0" y="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Freeform 59">
                <a:extLst>
                  <a:ext uri="{FF2B5EF4-FFF2-40B4-BE49-F238E27FC236}">
                    <a16:creationId xmlns:a16="http://schemas.microsoft.com/office/drawing/2014/main" id="{9292CDE0-9213-7C4F-9005-4AD291B0F2D4}"/>
                  </a:ext>
                </a:extLst>
              </p:cNvPr>
              <p:cNvSpPr>
                <a:spLocks/>
              </p:cNvSpPr>
              <p:nvPr/>
            </p:nvSpPr>
            <p:spPr bwMode="auto">
              <a:xfrm>
                <a:off x="5890917" y="3298346"/>
                <a:ext cx="415439" cy="5860"/>
              </a:xfrm>
              <a:custGeom>
                <a:avLst/>
                <a:gdLst>
                  <a:gd name="T0" fmla="*/ 0 w 853"/>
                  <a:gd name="T1" fmla="*/ 0 h 12"/>
                  <a:gd name="T2" fmla="*/ 853 w 853"/>
                  <a:gd name="T3" fmla="*/ 0 h 12"/>
                  <a:gd name="T4" fmla="*/ 0 w 853"/>
                  <a:gd name="T5" fmla="*/ 0 h 12"/>
                </a:gdLst>
                <a:ahLst/>
                <a:cxnLst>
                  <a:cxn ang="0">
                    <a:pos x="T0" y="T1"/>
                  </a:cxn>
                  <a:cxn ang="0">
                    <a:pos x="T2" y="T3"/>
                  </a:cxn>
                  <a:cxn ang="0">
                    <a:pos x="T4" y="T5"/>
                  </a:cxn>
                </a:cxnLst>
                <a:rect l="0" t="0" r="r" b="b"/>
                <a:pathLst>
                  <a:path w="853" h="12">
                    <a:moveTo>
                      <a:pt x="0" y="0"/>
                    </a:moveTo>
                    <a:cubicBezTo>
                      <a:pt x="284" y="0"/>
                      <a:pt x="568" y="0"/>
                      <a:pt x="853" y="0"/>
                    </a:cubicBezTo>
                    <a:cubicBezTo>
                      <a:pt x="843" y="8"/>
                      <a:pt x="34" y="1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Freeform 60">
                <a:extLst>
                  <a:ext uri="{FF2B5EF4-FFF2-40B4-BE49-F238E27FC236}">
                    <a16:creationId xmlns:a16="http://schemas.microsoft.com/office/drawing/2014/main" id="{3A097999-2A48-CA47-8EA2-251BA4FA3CC2}"/>
                  </a:ext>
                </a:extLst>
              </p:cNvPr>
              <p:cNvSpPr>
                <a:spLocks/>
              </p:cNvSpPr>
              <p:nvPr/>
            </p:nvSpPr>
            <p:spPr bwMode="auto">
              <a:xfrm>
                <a:off x="5897656" y="3282232"/>
                <a:ext cx="401376" cy="5860"/>
              </a:xfrm>
              <a:custGeom>
                <a:avLst/>
                <a:gdLst>
                  <a:gd name="T0" fmla="*/ 0 w 824"/>
                  <a:gd name="T1" fmla="*/ 0 h 12"/>
                  <a:gd name="T2" fmla="*/ 824 w 824"/>
                  <a:gd name="T3" fmla="*/ 0 h 12"/>
                  <a:gd name="T4" fmla="*/ 0 w 824"/>
                  <a:gd name="T5" fmla="*/ 0 h 12"/>
                </a:gdLst>
                <a:ahLst/>
                <a:cxnLst>
                  <a:cxn ang="0">
                    <a:pos x="T0" y="T1"/>
                  </a:cxn>
                  <a:cxn ang="0">
                    <a:pos x="T2" y="T3"/>
                  </a:cxn>
                  <a:cxn ang="0">
                    <a:pos x="T4" y="T5"/>
                  </a:cxn>
                </a:cxnLst>
                <a:rect l="0" t="0" r="r" b="b"/>
                <a:pathLst>
                  <a:path w="824" h="12">
                    <a:moveTo>
                      <a:pt x="0" y="0"/>
                    </a:moveTo>
                    <a:cubicBezTo>
                      <a:pt x="274" y="0"/>
                      <a:pt x="549" y="0"/>
                      <a:pt x="824" y="0"/>
                    </a:cubicBezTo>
                    <a:cubicBezTo>
                      <a:pt x="813" y="9"/>
                      <a:pt x="28" y="1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Freeform 61">
                <a:extLst>
                  <a:ext uri="{FF2B5EF4-FFF2-40B4-BE49-F238E27FC236}">
                    <a16:creationId xmlns:a16="http://schemas.microsoft.com/office/drawing/2014/main" id="{34255D80-330C-F640-8E3F-81142C078119}"/>
                  </a:ext>
                </a:extLst>
              </p:cNvPr>
              <p:cNvSpPr>
                <a:spLocks/>
              </p:cNvSpPr>
              <p:nvPr/>
            </p:nvSpPr>
            <p:spPr bwMode="auto">
              <a:xfrm>
                <a:off x="5904980" y="3271099"/>
                <a:ext cx="387900" cy="5860"/>
              </a:xfrm>
              <a:custGeom>
                <a:avLst/>
                <a:gdLst>
                  <a:gd name="T0" fmla="*/ 0 w 796"/>
                  <a:gd name="T1" fmla="*/ 0 h 12"/>
                  <a:gd name="T2" fmla="*/ 796 w 796"/>
                  <a:gd name="T3" fmla="*/ 0 h 12"/>
                  <a:gd name="T4" fmla="*/ 0 w 796"/>
                  <a:gd name="T5" fmla="*/ 0 h 12"/>
                </a:gdLst>
                <a:ahLst/>
                <a:cxnLst>
                  <a:cxn ang="0">
                    <a:pos x="T0" y="T1"/>
                  </a:cxn>
                  <a:cxn ang="0">
                    <a:pos x="T2" y="T3"/>
                  </a:cxn>
                  <a:cxn ang="0">
                    <a:pos x="T4" y="T5"/>
                  </a:cxn>
                </a:cxnLst>
                <a:rect l="0" t="0" r="r" b="b"/>
                <a:pathLst>
                  <a:path w="796" h="12">
                    <a:moveTo>
                      <a:pt x="0" y="0"/>
                    </a:moveTo>
                    <a:cubicBezTo>
                      <a:pt x="265" y="0"/>
                      <a:pt x="530" y="0"/>
                      <a:pt x="796" y="0"/>
                    </a:cubicBezTo>
                    <a:cubicBezTo>
                      <a:pt x="786" y="8"/>
                      <a:pt x="31" y="1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Freeform 62">
                <a:extLst>
                  <a:ext uri="{FF2B5EF4-FFF2-40B4-BE49-F238E27FC236}">
                    <a16:creationId xmlns:a16="http://schemas.microsoft.com/office/drawing/2014/main" id="{EDE9E35B-E550-4143-97E7-80F58EBE14CF}"/>
                  </a:ext>
                </a:extLst>
              </p:cNvPr>
              <p:cNvSpPr>
                <a:spLocks/>
              </p:cNvSpPr>
              <p:nvPr/>
            </p:nvSpPr>
            <p:spPr bwMode="auto">
              <a:xfrm>
                <a:off x="6166607" y="2957322"/>
                <a:ext cx="47755" cy="13770"/>
              </a:xfrm>
              <a:custGeom>
                <a:avLst/>
                <a:gdLst>
                  <a:gd name="T0" fmla="*/ 0 w 98"/>
                  <a:gd name="T1" fmla="*/ 28 h 28"/>
                  <a:gd name="T2" fmla="*/ 0 w 98"/>
                  <a:gd name="T3" fmla="*/ 0 h 28"/>
                  <a:gd name="T4" fmla="*/ 98 w 98"/>
                  <a:gd name="T5" fmla="*/ 0 h 28"/>
                  <a:gd name="T6" fmla="*/ 98 w 98"/>
                  <a:gd name="T7" fmla="*/ 28 h 28"/>
                  <a:gd name="T8" fmla="*/ 0 w 98"/>
                  <a:gd name="T9" fmla="*/ 28 h 28"/>
                </a:gdLst>
                <a:ahLst/>
                <a:cxnLst>
                  <a:cxn ang="0">
                    <a:pos x="T0" y="T1"/>
                  </a:cxn>
                  <a:cxn ang="0">
                    <a:pos x="T2" y="T3"/>
                  </a:cxn>
                  <a:cxn ang="0">
                    <a:pos x="T4" y="T5"/>
                  </a:cxn>
                  <a:cxn ang="0">
                    <a:pos x="T6" y="T7"/>
                  </a:cxn>
                  <a:cxn ang="0">
                    <a:pos x="T8" y="T9"/>
                  </a:cxn>
                </a:cxnLst>
                <a:rect l="0" t="0" r="r" b="b"/>
                <a:pathLst>
                  <a:path w="98" h="28">
                    <a:moveTo>
                      <a:pt x="0" y="28"/>
                    </a:moveTo>
                    <a:cubicBezTo>
                      <a:pt x="0" y="18"/>
                      <a:pt x="0" y="10"/>
                      <a:pt x="0" y="0"/>
                    </a:cubicBezTo>
                    <a:cubicBezTo>
                      <a:pt x="32" y="0"/>
                      <a:pt x="64" y="0"/>
                      <a:pt x="98" y="0"/>
                    </a:cubicBezTo>
                    <a:cubicBezTo>
                      <a:pt x="98" y="9"/>
                      <a:pt x="98" y="18"/>
                      <a:pt x="98" y="28"/>
                    </a:cubicBezTo>
                    <a:cubicBezTo>
                      <a:pt x="65" y="28"/>
                      <a:pt x="33" y="28"/>
                      <a:pt x="0"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Freeform 63">
                <a:extLst>
                  <a:ext uri="{FF2B5EF4-FFF2-40B4-BE49-F238E27FC236}">
                    <a16:creationId xmlns:a16="http://schemas.microsoft.com/office/drawing/2014/main" id="{F086D1FD-07BF-5D43-A17A-06EF8F37B619}"/>
                  </a:ext>
                </a:extLst>
              </p:cNvPr>
              <p:cNvSpPr>
                <a:spLocks/>
              </p:cNvSpPr>
              <p:nvPr/>
            </p:nvSpPr>
            <p:spPr bwMode="auto">
              <a:xfrm>
                <a:off x="6106254" y="2957322"/>
                <a:ext cx="47755" cy="13184"/>
              </a:xfrm>
              <a:custGeom>
                <a:avLst/>
                <a:gdLst>
                  <a:gd name="T0" fmla="*/ 0 w 98"/>
                  <a:gd name="T1" fmla="*/ 27 h 27"/>
                  <a:gd name="T2" fmla="*/ 0 w 98"/>
                  <a:gd name="T3" fmla="*/ 0 h 27"/>
                  <a:gd name="T4" fmla="*/ 98 w 98"/>
                  <a:gd name="T5" fmla="*/ 0 h 27"/>
                  <a:gd name="T6" fmla="*/ 98 w 98"/>
                  <a:gd name="T7" fmla="*/ 27 h 27"/>
                  <a:gd name="T8" fmla="*/ 0 w 98"/>
                  <a:gd name="T9" fmla="*/ 27 h 27"/>
                </a:gdLst>
                <a:ahLst/>
                <a:cxnLst>
                  <a:cxn ang="0">
                    <a:pos x="T0" y="T1"/>
                  </a:cxn>
                  <a:cxn ang="0">
                    <a:pos x="T2" y="T3"/>
                  </a:cxn>
                  <a:cxn ang="0">
                    <a:pos x="T4" y="T5"/>
                  </a:cxn>
                  <a:cxn ang="0">
                    <a:pos x="T6" y="T7"/>
                  </a:cxn>
                  <a:cxn ang="0">
                    <a:pos x="T8" y="T9"/>
                  </a:cxn>
                </a:cxnLst>
                <a:rect l="0" t="0" r="r" b="b"/>
                <a:pathLst>
                  <a:path w="98" h="27">
                    <a:moveTo>
                      <a:pt x="0" y="27"/>
                    </a:moveTo>
                    <a:cubicBezTo>
                      <a:pt x="0" y="18"/>
                      <a:pt x="0" y="9"/>
                      <a:pt x="0" y="0"/>
                    </a:cubicBezTo>
                    <a:cubicBezTo>
                      <a:pt x="33" y="0"/>
                      <a:pt x="65" y="0"/>
                      <a:pt x="98" y="0"/>
                    </a:cubicBezTo>
                    <a:cubicBezTo>
                      <a:pt x="98" y="9"/>
                      <a:pt x="98" y="17"/>
                      <a:pt x="98" y="27"/>
                    </a:cubicBezTo>
                    <a:cubicBezTo>
                      <a:pt x="66" y="27"/>
                      <a:pt x="34" y="27"/>
                      <a:pt x="0"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Freeform 64">
                <a:extLst>
                  <a:ext uri="{FF2B5EF4-FFF2-40B4-BE49-F238E27FC236}">
                    <a16:creationId xmlns:a16="http://schemas.microsoft.com/office/drawing/2014/main" id="{10FD8A0C-4176-CC4D-89C4-37A8A3453E2D}"/>
                  </a:ext>
                </a:extLst>
              </p:cNvPr>
              <p:cNvSpPr>
                <a:spLocks/>
              </p:cNvSpPr>
              <p:nvPr/>
            </p:nvSpPr>
            <p:spPr bwMode="auto">
              <a:xfrm>
                <a:off x="6045901" y="2957322"/>
                <a:ext cx="47755" cy="13184"/>
              </a:xfrm>
              <a:custGeom>
                <a:avLst/>
                <a:gdLst>
                  <a:gd name="T0" fmla="*/ 98 w 98"/>
                  <a:gd name="T1" fmla="*/ 0 h 27"/>
                  <a:gd name="T2" fmla="*/ 98 w 98"/>
                  <a:gd name="T3" fmla="*/ 27 h 27"/>
                  <a:gd name="T4" fmla="*/ 0 w 98"/>
                  <a:gd name="T5" fmla="*/ 27 h 27"/>
                  <a:gd name="T6" fmla="*/ 0 w 98"/>
                  <a:gd name="T7" fmla="*/ 0 h 27"/>
                  <a:gd name="T8" fmla="*/ 98 w 98"/>
                  <a:gd name="T9" fmla="*/ 0 h 27"/>
                </a:gdLst>
                <a:ahLst/>
                <a:cxnLst>
                  <a:cxn ang="0">
                    <a:pos x="T0" y="T1"/>
                  </a:cxn>
                  <a:cxn ang="0">
                    <a:pos x="T2" y="T3"/>
                  </a:cxn>
                  <a:cxn ang="0">
                    <a:pos x="T4" y="T5"/>
                  </a:cxn>
                  <a:cxn ang="0">
                    <a:pos x="T6" y="T7"/>
                  </a:cxn>
                  <a:cxn ang="0">
                    <a:pos x="T8" y="T9"/>
                  </a:cxn>
                </a:cxnLst>
                <a:rect l="0" t="0" r="r" b="b"/>
                <a:pathLst>
                  <a:path w="98" h="27">
                    <a:moveTo>
                      <a:pt x="98" y="0"/>
                    </a:moveTo>
                    <a:cubicBezTo>
                      <a:pt x="98" y="10"/>
                      <a:pt x="98" y="18"/>
                      <a:pt x="98" y="27"/>
                    </a:cubicBezTo>
                    <a:cubicBezTo>
                      <a:pt x="66" y="27"/>
                      <a:pt x="34" y="27"/>
                      <a:pt x="0" y="27"/>
                    </a:cubicBezTo>
                    <a:cubicBezTo>
                      <a:pt x="0" y="18"/>
                      <a:pt x="0" y="10"/>
                      <a:pt x="0" y="0"/>
                    </a:cubicBezTo>
                    <a:cubicBezTo>
                      <a:pt x="32" y="0"/>
                      <a:pt x="64" y="0"/>
                      <a:pt x="9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Freeform 65">
                <a:extLst>
                  <a:ext uri="{FF2B5EF4-FFF2-40B4-BE49-F238E27FC236}">
                    <a16:creationId xmlns:a16="http://schemas.microsoft.com/office/drawing/2014/main" id="{19866EA5-91DD-D544-AEC3-27B18C75D9BD}"/>
                  </a:ext>
                </a:extLst>
              </p:cNvPr>
              <p:cNvSpPr>
                <a:spLocks/>
              </p:cNvSpPr>
              <p:nvPr/>
            </p:nvSpPr>
            <p:spPr bwMode="auto">
              <a:xfrm>
                <a:off x="5984962" y="2957322"/>
                <a:ext cx="48048" cy="13184"/>
              </a:xfrm>
              <a:custGeom>
                <a:avLst/>
                <a:gdLst>
                  <a:gd name="T0" fmla="*/ 99 w 99"/>
                  <a:gd name="T1" fmla="*/ 0 h 27"/>
                  <a:gd name="T2" fmla="*/ 99 w 99"/>
                  <a:gd name="T3" fmla="*/ 27 h 27"/>
                  <a:gd name="T4" fmla="*/ 0 w 99"/>
                  <a:gd name="T5" fmla="*/ 27 h 27"/>
                  <a:gd name="T6" fmla="*/ 0 w 99"/>
                  <a:gd name="T7" fmla="*/ 0 h 27"/>
                  <a:gd name="T8" fmla="*/ 99 w 99"/>
                  <a:gd name="T9" fmla="*/ 0 h 27"/>
                </a:gdLst>
                <a:ahLst/>
                <a:cxnLst>
                  <a:cxn ang="0">
                    <a:pos x="T0" y="T1"/>
                  </a:cxn>
                  <a:cxn ang="0">
                    <a:pos x="T2" y="T3"/>
                  </a:cxn>
                  <a:cxn ang="0">
                    <a:pos x="T4" y="T5"/>
                  </a:cxn>
                  <a:cxn ang="0">
                    <a:pos x="T6" y="T7"/>
                  </a:cxn>
                  <a:cxn ang="0">
                    <a:pos x="T8" y="T9"/>
                  </a:cxn>
                </a:cxnLst>
                <a:rect l="0" t="0" r="r" b="b"/>
                <a:pathLst>
                  <a:path w="99" h="27">
                    <a:moveTo>
                      <a:pt x="99" y="0"/>
                    </a:moveTo>
                    <a:cubicBezTo>
                      <a:pt x="99" y="10"/>
                      <a:pt x="99" y="18"/>
                      <a:pt x="99" y="27"/>
                    </a:cubicBezTo>
                    <a:cubicBezTo>
                      <a:pt x="66" y="27"/>
                      <a:pt x="34" y="27"/>
                      <a:pt x="0" y="27"/>
                    </a:cubicBezTo>
                    <a:cubicBezTo>
                      <a:pt x="0" y="18"/>
                      <a:pt x="0" y="10"/>
                      <a:pt x="0" y="0"/>
                    </a:cubicBezTo>
                    <a:cubicBezTo>
                      <a:pt x="32" y="0"/>
                      <a:pt x="65" y="0"/>
                      <a:pt x="9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 name="Freeform 66">
                <a:extLst>
                  <a:ext uri="{FF2B5EF4-FFF2-40B4-BE49-F238E27FC236}">
                    <a16:creationId xmlns:a16="http://schemas.microsoft.com/office/drawing/2014/main" id="{7F43AEE0-2054-954C-83F2-3E98D55D1463}"/>
                  </a:ext>
                </a:extLst>
              </p:cNvPr>
              <p:cNvSpPr>
                <a:spLocks/>
              </p:cNvSpPr>
              <p:nvPr/>
            </p:nvSpPr>
            <p:spPr bwMode="auto">
              <a:xfrm>
                <a:off x="5918750" y="2958201"/>
                <a:ext cx="50978" cy="29298"/>
              </a:xfrm>
              <a:custGeom>
                <a:avLst/>
                <a:gdLst>
                  <a:gd name="T0" fmla="*/ 0 w 105"/>
                  <a:gd name="T1" fmla="*/ 33 h 60"/>
                  <a:gd name="T2" fmla="*/ 94 w 105"/>
                  <a:gd name="T3" fmla="*/ 0 h 60"/>
                  <a:gd name="T4" fmla="*/ 105 w 105"/>
                  <a:gd name="T5" fmla="*/ 27 h 60"/>
                  <a:gd name="T6" fmla="*/ 11 w 105"/>
                  <a:gd name="T7" fmla="*/ 60 h 60"/>
                  <a:gd name="T8" fmla="*/ 0 w 105"/>
                  <a:gd name="T9" fmla="*/ 33 h 60"/>
                </a:gdLst>
                <a:ahLst/>
                <a:cxnLst>
                  <a:cxn ang="0">
                    <a:pos x="T0" y="T1"/>
                  </a:cxn>
                  <a:cxn ang="0">
                    <a:pos x="T2" y="T3"/>
                  </a:cxn>
                  <a:cxn ang="0">
                    <a:pos x="T4" y="T5"/>
                  </a:cxn>
                  <a:cxn ang="0">
                    <a:pos x="T6" y="T7"/>
                  </a:cxn>
                  <a:cxn ang="0">
                    <a:pos x="T8" y="T9"/>
                  </a:cxn>
                </a:cxnLst>
                <a:rect l="0" t="0" r="r" b="b"/>
                <a:pathLst>
                  <a:path w="105" h="60">
                    <a:moveTo>
                      <a:pt x="0" y="33"/>
                    </a:moveTo>
                    <a:cubicBezTo>
                      <a:pt x="33" y="22"/>
                      <a:pt x="63" y="11"/>
                      <a:pt x="94" y="0"/>
                    </a:cubicBezTo>
                    <a:cubicBezTo>
                      <a:pt x="98" y="9"/>
                      <a:pt x="101" y="17"/>
                      <a:pt x="105" y="27"/>
                    </a:cubicBezTo>
                    <a:cubicBezTo>
                      <a:pt x="74" y="38"/>
                      <a:pt x="43" y="49"/>
                      <a:pt x="11" y="60"/>
                    </a:cubicBezTo>
                    <a:cubicBezTo>
                      <a:pt x="7" y="51"/>
                      <a:pt x="4" y="43"/>
                      <a:pt x="0" y="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 name="Freeform 67">
                <a:extLst>
                  <a:ext uri="{FF2B5EF4-FFF2-40B4-BE49-F238E27FC236}">
                    <a16:creationId xmlns:a16="http://schemas.microsoft.com/office/drawing/2014/main" id="{4650E648-A861-F349-A032-AA1C8AF01A97}"/>
                  </a:ext>
                </a:extLst>
              </p:cNvPr>
              <p:cNvSpPr>
                <a:spLocks/>
              </p:cNvSpPr>
              <p:nvPr/>
            </p:nvSpPr>
            <p:spPr bwMode="auto">
              <a:xfrm>
                <a:off x="6229597" y="2958201"/>
                <a:ext cx="50685" cy="29298"/>
              </a:xfrm>
              <a:custGeom>
                <a:avLst/>
                <a:gdLst>
                  <a:gd name="T0" fmla="*/ 0 w 104"/>
                  <a:gd name="T1" fmla="*/ 28 h 60"/>
                  <a:gd name="T2" fmla="*/ 9 w 104"/>
                  <a:gd name="T3" fmla="*/ 0 h 60"/>
                  <a:gd name="T4" fmla="*/ 104 w 104"/>
                  <a:gd name="T5" fmla="*/ 33 h 60"/>
                  <a:gd name="T6" fmla="*/ 94 w 104"/>
                  <a:gd name="T7" fmla="*/ 60 h 60"/>
                  <a:gd name="T8" fmla="*/ 0 w 104"/>
                  <a:gd name="T9" fmla="*/ 28 h 60"/>
                </a:gdLst>
                <a:ahLst/>
                <a:cxnLst>
                  <a:cxn ang="0">
                    <a:pos x="T0" y="T1"/>
                  </a:cxn>
                  <a:cxn ang="0">
                    <a:pos x="T2" y="T3"/>
                  </a:cxn>
                  <a:cxn ang="0">
                    <a:pos x="T4" y="T5"/>
                  </a:cxn>
                  <a:cxn ang="0">
                    <a:pos x="T6" y="T7"/>
                  </a:cxn>
                  <a:cxn ang="0">
                    <a:pos x="T8" y="T9"/>
                  </a:cxn>
                </a:cxnLst>
                <a:rect l="0" t="0" r="r" b="b"/>
                <a:pathLst>
                  <a:path w="104" h="60">
                    <a:moveTo>
                      <a:pt x="0" y="28"/>
                    </a:moveTo>
                    <a:cubicBezTo>
                      <a:pt x="3" y="18"/>
                      <a:pt x="6" y="10"/>
                      <a:pt x="9" y="0"/>
                    </a:cubicBezTo>
                    <a:cubicBezTo>
                      <a:pt x="40" y="11"/>
                      <a:pt x="71" y="21"/>
                      <a:pt x="104" y="33"/>
                    </a:cubicBezTo>
                    <a:cubicBezTo>
                      <a:pt x="100" y="42"/>
                      <a:pt x="98" y="50"/>
                      <a:pt x="94" y="60"/>
                    </a:cubicBezTo>
                    <a:cubicBezTo>
                      <a:pt x="63" y="50"/>
                      <a:pt x="32" y="39"/>
                      <a:pt x="0"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 name="Freeform 68">
                <a:extLst>
                  <a:ext uri="{FF2B5EF4-FFF2-40B4-BE49-F238E27FC236}">
                    <a16:creationId xmlns:a16="http://schemas.microsoft.com/office/drawing/2014/main" id="{DDF56C56-895B-764B-AFF4-E3AE59863449}"/>
                  </a:ext>
                </a:extLst>
              </p:cNvPr>
              <p:cNvSpPr>
                <a:spLocks/>
              </p:cNvSpPr>
              <p:nvPr/>
            </p:nvSpPr>
            <p:spPr bwMode="auto">
              <a:xfrm>
                <a:off x="6336533" y="3018847"/>
                <a:ext cx="74123" cy="7617"/>
              </a:xfrm>
              <a:custGeom>
                <a:avLst/>
                <a:gdLst>
                  <a:gd name="T0" fmla="*/ 5 w 152"/>
                  <a:gd name="T1" fmla="*/ 0 h 16"/>
                  <a:gd name="T2" fmla="*/ 137 w 152"/>
                  <a:gd name="T3" fmla="*/ 1 h 16"/>
                  <a:gd name="T4" fmla="*/ 152 w 152"/>
                  <a:gd name="T5" fmla="*/ 9 h 16"/>
                  <a:gd name="T6" fmla="*/ 149 w 152"/>
                  <a:gd name="T7" fmla="*/ 16 h 16"/>
                  <a:gd name="T8" fmla="*/ 10 w 152"/>
                  <a:gd name="T9" fmla="*/ 16 h 16"/>
                  <a:gd name="T10" fmla="*/ 0 w 152"/>
                  <a:gd name="T11" fmla="*/ 4 h 16"/>
                  <a:gd name="T12" fmla="*/ 5 w 152"/>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152" h="16">
                    <a:moveTo>
                      <a:pt x="5" y="0"/>
                    </a:moveTo>
                    <a:cubicBezTo>
                      <a:pt x="49" y="0"/>
                      <a:pt x="93" y="0"/>
                      <a:pt x="137" y="1"/>
                    </a:cubicBezTo>
                    <a:cubicBezTo>
                      <a:pt x="142" y="1"/>
                      <a:pt x="147" y="6"/>
                      <a:pt x="152" y="9"/>
                    </a:cubicBezTo>
                    <a:cubicBezTo>
                      <a:pt x="151" y="11"/>
                      <a:pt x="150" y="14"/>
                      <a:pt x="149" y="16"/>
                    </a:cubicBezTo>
                    <a:cubicBezTo>
                      <a:pt x="103" y="16"/>
                      <a:pt x="56" y="16"/>
                      <a:pt x="10" y="16"/>
                    </a:cubicBezTo>
                    <a:cubicBezTo>
                      <a:pt x="7" y="15"/>
                      <a:pt x="4" y="8"/>
                      <a:pt x="0" y="4"/>
                    </a:cubicBezTo>
                    <a:cubicBezTo>
                      <a:pt x="2" y="3"/>
                      <a:pt x="4" y="2"/>
                      <a:pt x="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 name="Freeform 69">
                <a:extLst>
                  <a:ext uri="{FF2B5EF4-FFF2-40B4-BE49-F238E27FC236}">
                    <a16:creationId xmlns:a16="http://schemas.microsoft.com/office/drawing/2014/main" id="{AA265D84-76FF-894A-8073-45E259C37431}"/>
                  </a:ext>
                </a:extLst>
              </p:cNvPr>
              <p:cNvSpPr>
                <a:spLocks/>
              </p:cNvSpPr>
              <p:nvPr/>
            </p:nvSpPr>
            <p:spPr bwMode="auto">
              <a:xfrm>
                <a:off x="5779293" y="3018847"/>
                <a:ext cx="66798" cy="7617"/>
              </a:xfrm>
              <a:custGeom>
                <a:avLst/>
                <a:gdLst>
                  <a:gd name="T0" fmla="*/ 0 w 137"/>
                  <a:gd name="T1" fmla="*/ 10 h 16"/>
                  <a:gd name="T2" fmla="*/ 12 w 137"/>
                  <a:gd name="T3" fmla="*/ 1 h 16"/>
                  <a:gd name="T4" fmla="*/ 126 w 137"/>
                  <a:gd name="T5" fmla="*/ 0 h 16"/>
                  <a:gd name="T6" fmla="*/ 137 w 137"/>
                  <a:gd name="T7" fmla="*/ 8 h 16"/>
                  <a:gd name="T8" fmla="*/ 125 w 137"/>
                  <a:gd name="T9" fmla="*/ 16 h 16"/>
                  <a:gd name="T10" fmla="*/ 5 w 137"/>
                  <a:gd name="T11" fmla="*/ 16 h 16"/>
                  <a:gd name="T12" fmla="*/ 0 w 137"/>
                  <a:gd name="T13" fmla="*/ 10 h 16"/>
                </a:gdLst>
                <a:ahLst/>
                <a:cxnLst>
                  <a:cxn ang="0">
                    <a:pos x="T0" y="T1"/>
                  </a:cxn>
                  <a:cxn ang="0">
                    <a:pos x="T2" y="T3"/>
                  </a:cxn>
                  <a:cxn ang="0">
                    <a:pos x="T4" y="T5"/>
                  </a:cxn>
                  <a:cxn ang="0">
                    <a:pos x="T6" y="T7"/>
                  </a:cxn>
                  <a:cxn ang="0">
                    <a:pos x="T8" y="T9"/>
                  </a:cxn>
                  <a:cxn ang="0">
                    <a:pos x="T10" y="T11"/>
                  </a:cxn>
                  <a:cxn ang="0">
                    <a:pos x="T12" y="T13"/>
                  </a:cxn>
                </a:cxnLst>
                <a:rect l="0" t="0" r="r" b="b"/>
                <a:pathLst>
                  <a:path w="137" h="16">
                    <a:moveTo>
                      <a:pt x="0" y="10"/>
                    </a:moveTo>
                    <a:cubicBezTo>
                      <a:pt x="4" y="7"/>
                      <a:pt x="8" y="1"/>
                      <a:pt x="12" y="1"/>
                    </a:cubicBezTo>
                    <a:cubicBezTo>
                      <a:pt x="50" y="0"/>
                      <a:pt x="88" y="0"/>
                      <a:pt x="126" y="0"/>
                    </a:cubicBezTo>
                    <a:cubicBezTo>
                      <a:pt x="130" y="0"/>
                      <a:pt x="133" y="5"/>
                      <a:pt x="137" y="8"/>
                    </a:cubicBezTo>
                    <a:cubicBezTo>
                      <a:pt x="133" y="11"/>
                      <a:pt x="129" y="16"/>
                      <a:pt x="125" y="16"/>
                    </a:cubicBezTo>
                    <a:cubicBezTo>
                      <a:pt x="85" y="16"/>
                      <a:pt x="45" y="16"/>
                      <a:pt x="5" y="16"/>
                    </a:cubicBezTo>
                    <a:cubicBezTo>
                      <a:pt x="4" y="14"/>
                      <a:pt x="2" y="12"/>
                      <a:pt x="0"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 name="Freeform 70">
                <a:extLst>
                  <a:ext uri="{FF2B5EF4-FFF2-40B4-BE49-F238E27FC236}">
                    <a16:creationId xmlns:a16="http://schemas.microsoft.com/office/drawing/2014/main" id="{C459780B-429B-7043-A695-8B9C06DE1256}"/>
                  </a:ext>
                </a:extLst>
              </p:cNvPr>
              <p:cNvSpPr>
                <a:spLocks/>
              </p:cNvSpPr>
              <p:nvPr/>
            </p:nvSpPr>
            <p:spPr bwMode="auto">
              <a:xfrm>
                <a:off x="5895312" y="3020312"/>
                <a:ext cx="397568" cy="2344"/>
              </a:xfrm>
              <a:custGeom>
                <a:avLst/>
                <a:gdLst>
                  <a:gd name="T0" fmla="*/ 816 w 816"/>
                  <a:gd name="T1" fmla="*/ 5 h 5"/>
                  <a:gd name="T2" fmla="*/ 0 w 816"/>
                  <a:gd name="T3" fmla="*/ 5 h 5"/>
                  <a:gd name="T4" fmla="*/ 0 w 816"/>
                  <a:gd name="T5" fmla="*/ 0 h 5"/>
                  <a:gd name="T6" fmla="*/ 816 w 816"/>
                  <a:gd name="T7" fmla="*/ 0 h 5"/>
                  <a:gd name="T8" fmla="*/ 816 w 816"/>
                  <a:gd name="T9" fmla="*/ 5 h 5"/>
                </a:gdLst>
                <a:ahLst/>
                <a:cxnLst>
                  <a:cxn ang="0">
                    <a:pos x="T0" y="T1"/>
                  </a:cxn>
                  <a:cxn ang="0">
                    <a:pos x="T2" y="T3"/>
                  </a:cxn>
                  <a:cxn ang="0">
                    <a:pos x="T4" y="T5"/>
                  </a:cxn>
                  <a:cxn ang="0">
                    <a:pos x="T6" y="T7"/>
                  </a:cxn>
                  <a:cxn ang="0">
                    <a:pos x="T8" y="T9"/>
                  </a:cxn>
                </a:cxnLst>
                <a:rect l="0" t="0" r="r" b="b"/>
                <a:pathLst>
                  <a:path w="816" h="5">
                    <a:moveTo>
                      <a:pt x="816" y="5"/>
                    </a:moveTo>
                    <a:cubicBezTo>
                      <a:pt x="544" y="5"/>
                      <a:pt x="272" y="5"/>
                      <a:pt x="0" y="5"/>
                    </a:cubicBezTo>
                    <a:cubicBezTo>
                      <a:pt x="0" y="4"/>
                      <a:pt x="0" y="2"/>
                      <a:pt x="0" y="0"/>
                    </a:cubicBezTo>
                    <a:cubicBezTo>
                      <a:pt x="272" y="0"/>
                      <a:pt x="544" y="0"/>
                      <a:pt x="816" y="0"/>
                    </a:cubicBezTo>
                    <a:cubicBezTo>
                      <a:pt x="816" y="2"/>
                      <a:pt x="816" y="4"/>
                      <a:pt x="816"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 name="Freeform 71">
                <a:extLst>
                  <a:ext uri="{FF2B5EF4-FFF2-40B4-BE49-F238E27FC236}">
                    <a16:creationId xmlns:a16="http://schemas.microsoft.com/office/drawing/2014/main" id="{8B9DC2B9-77FB-6C4A-9DAD-880E992D6585}"/>
                  </a:ext>
                </a:extLst>
              </p:cNvPr>
              <p:cNvSpPr>
                <a:spLocks/>
              </p:cNvSpPr>
              <p:nvPr/>
            </p:nvSpPr>
            <p:spPr bwMode="auto">
              <a:xfrm>
                <a:off x="6048831" y="3028808"/>
                <a:ext cx="9082" cy="54201"/>
              </a:xfrm>
              <a:custGeom>
                <a:avLst/>
                <a:gdLst>
                  <a:gd name="T0" fmla="*/ 0 w 19"/>
                  <a:gd name="T1" fmla="*/ 0 h 111"/>
                  <a:gd name="T2" fmla="*/ 19 w 19"/>
                  <a:gd name="T3" fmla="*/ 0 h 111"/>
                  <a:gd name="T4" fmla="*/ 19 w 19"/>
                  <a:gd name="T5" fmla="*/ 110 h 111"/>
                  <a:gd name="T6" fmla="*/ 0 w 19"/>
                  <a:gd name="T7" fmla="*/ 111 h 111"/>
                  <a:gd name="T8" fmla="*/ 0 w 19"/>
                  <a:gd name="T9" fmla="*/ 0 h 111"/>
                </a:gdLst>
                <a:ahLst/>
                <a:cxnLst>
                  <a:cxn ang="0">
                    <a:pos x="T0" y="T1"/>
                  </a:cxn>
                  <a:cxn ang="0">
                    <a:pos x="T2" y="T3"/>
                  </a:cxn>
                  <a:cxn ang="0">
                    <a:pos x="T4" y="T5"/>
                  </a:cxn>
                  <a:cxn ang="0">
                    <a:pos x="T6" y="T7"/>
                  </a:cxn>
                  <a:cxn ang="0">
                    <a:pos x="T8" y="T9"/>
                  </a:cxn>
                </a:cxnLst>
                <a:rect l="0" t="0" r="r" b="b"/>
                <a:pathLst>
                  <a:path w="19" h="111">
                    <a:moveTo>
                      <a:pt x="0" y="0"/>
                    </a:moveTo>
                    <a:cubicBezTo>
                      <a:pt x="7" y="0"/>
                      <a:pt x="12" y="0"/>
                      <a:pt x="19" y="0"/>
                    </a:cubicBezTo>
                    <a:cubicBezTo>
                      <a:pt x="19" y="37"/>
                      <a:pt x="19" y="73"/>
                      <a:pt x="19" y="110"/>
                    </a:cubicBezTo>
                    <a:cubicBezTo>
                      <a:pt x="13" y="110"/>
                      <a:pt x="7" y="110"/>
                      <a:pt x="0" y="111"/>
                    </a:cubicBezTo>
                    <a:cubicBezTo>
                      <a:pt x="0" y="74"/>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 name="Freeform 72">
                <a:extLst>
                  <a:ext uri="{FF2B5EF4-FFF2-40B4-BE49-F238E27FC236}">
                    <a16:creationId xmlns:a16="http://schemas.microsoft.com/office/drawing/2014/main" id="{E1007182-4E62-A346-9992-24D94AD9712E}"/>
                  </a:ext>
                </a:extLst>
              </p:cNvPr>
              <p:cNvSpPr>
                <a:spLocks/>
              </p:cNvSpPr>
              <p:nvPr/>
            </p:nvSpPr>
            <p:spPr bwMode="auto">
              <a:xfrm>
                <a:off x="5906445" y="3028808"/>
                <a:ext cx="9375" cy="53615"/>
              </a:xfrm>
              <a:custGeom>
                <a:avLst/>
                <a:gdLst>
                  <a:gd name="T0" fmla="*/ 19 w 19"/>
                  <a:gd name="T1" fmla="*/ 110 h 110"/>
                  <a:gd name="T2" fmla="*/ 0 w 19"/>
                  <a:gd name="T3" fmla="*/ 110 h 110"/>
                  <a:gd name="T4" fmla="*/ 0 w 19"/>
                  <a:gd name="T5" fmla="*/ 0 h 110"/>
                  <a:gd name="T6" fmla="*/ 19 w 19"/>
                  <a:gd name="T7" fmla="*/ 0 h 110"/>
                  <a:gd name="T8" fmla="*/ 19 w 19"/>
                  <a:gd name="T9" fmla="*/ 110 h 110"/>
                </a:gdLst>
                <a:ahLst/>
                <a:cxnLst>
                  <a:cxn ang="0">
                    <a:pos x="T0" y="T1"/>
                  </a:cxn>
                  <a:cxn ang="0">
                    <a:pos x="T2" y="T3"/>
                  </a:cxn>
                  <a:cxn ang="0">
                    <a:pos x="T4" y="T5"/>
                  </a:cxn>
                  <a:cxn ang="0">
                    <a:pos x="T6" y="T7"/>
                  </a:cxn>
                  <a:cxn ang="0">
                    <a:pos x="T8" y="T9"/>
                  </a:cxn>
                </a:cxnLst>
                <a:rect l="0" t="0" r="r" b="b"/>
                <a:pathLst>
                  <a:path w="19" h="110">
                    <a:moveTo>
                      <a:pt x="19" y="110"/>
                    </a:moveTo>
                    <a:cubicBezTo>
                      <a:pt x="12" y="110"/>
                      <a:pt x="7" y="110"/>
                      <a:pt x="0" y="110"/>
                    </a:cubicBezTo>
                    <a:cubicBezTo>
                      <a:pt x="0" y="73"/>
                      <a:pt x="0" y="37"/>
                      <a:pt x="0" y="0"/>
                    </a:cubicBezTo>
                    <a:cubicBezTo>
                      <a:pt x="6" y="0"/>
                      <a:pt x="12" y="0"/>
                      <a:pt x="19" y="0"/>
                    </a:cubicBezTo>
                    <a:cubicBezTo>
                      <a:pt x="19" y="36"/>
                      <a:pt x="19" y="72"/>
                      <a:pt x="19" y="1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 name="Freeform 73">
                <a:extLst>
                  <a:ext uri="{FF2B5EF4-FFF2-40B4-BE49-F238E27FC236}">
                    <a16:creationId xmlns:a16="http://schemas.microsoft.com/office/drawing/2014/main" id="{74E9D2B0-82FA-2749-9958-D1C7676754C6}"/>
                  </a:ext>
                </a:extLst>
              </p:cNvPr>
              <p:cNvSpPr>
                <a:spLocks/>
              </p:cNvSpPr>
              <p:nvPr/>
            </p:nvSpPr>
            <p:spPr bwMode="auto">
              <a:xfrm>
                <a:off x="6231355" y="3028515"/>
                <a:ext cx="9375" cy="53908"/>
              </a:xfrm>
              <a:custGeom>
                <a:avLst/>
                <a:gdLst>
                  <a:gd name="T0" fmla="*/ 0 w 19"/>
                  <a:gd name="T1" fmla="*/ 111 h 111"/>
                  <a:gd name="T2" fmla="*/ 0 w 19"/>
                  <a:gd name="T3" fmla="*/ 1 h 111"/>
                  <a:gd name="T4" fmla="*/ 19 w 19"/>
                  <a:gd name="T5" fmla="*/ 0 h 111"/>
                  <a:gd name="T6" fmla="*/ 19 w 19"/>
                  <a:gd name="T7" fmla="*/ 111 h 111"/>
                  <a:gd name="T8" fmla="*/ 0 w 19"/>
                  <a:gd name="T9" fmla="*/ 111 h 111"/>
                </a:gdLst>
                <a:ahLst/>
                <a:cxnLst>
                  <a:cxn ang="0">
                    <a:pos x="T0" y="T1"/>
                  </a:cxn>
                  <a:cxn ang="0">
                    <a:pos x="T2" y="T3"/>
                  </a:cxn>
                  <a:cxn ang="0">
                    <a:pos x="T4" y="T5"/>
                  </a:cxn>
                  <a:cxn ang="0">
                    <a:pos x="T6" y="T7"/>
                  </a:cxn>
                  <a:cxn ang="0">
                    <a:pos x="T8" y="T9"/>
                  </a:cxn>
                </a:cxnLst>
                <a:rect l="0" t="0" r="r" b="b"/>
                <a:pathLst>
                  <a:path w="19" h="111">
                    <a:moveTo>
                      <a:pt x="0" y="111"/>
                    </a:moveTo>
                    <a:cubicBezTo>
                      <a:pt x="0" y="74"/>
                      <a:pt x="0" y="38"/>
                      <a:pt x="0" y="1"/>
                    </a:cubicBezTo>
                    <a:cubicBezTo>
                      <a:pt x="6" y="1"/>
                      <a:pt x="12" y="1"/>
                      <a:pt x="19" y="0"/>
                    </a:cubicBezTo>
                    <a:cubicBezTo>
                      <a:pt x="19" y="38"/>
                      <a:pt x="19" y="74"/>
                      <a:pt x="19" y="111"/>
                    </a:cubicBezTo>
                    <a:cubicBezTo>
                      <a:pt x="13" y="111"/>
                      <a:pt x="7" y="111"/>
                      <a:pt x="0"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 name="Freeform 74">
                <a:extLst>
                  <a:ext uri="{FF2B5EF4-FFF2-40B4-BE49-F238E27FC236}">
                    <a16:creationId xmlns:a16="http://schemas.microsoft.com/office/drawing/2014/main" id="{93A3BC08-3651-594D-8CA6-300C7028EE97}"/>
                  </a:ext>
                </a:extLst>
              </p:cNvPr>
              <p:cNvSpPr>
                <a:spLocks/>
              </p:cNvSpPr>
              <p:nvPr/>
            </p:nvSpPr>
            <p:spPr bwMode="auto">
              <a:xfrm>
                <a:off x="6191510" y="3028808"/>
                <a:ext cx="8789" cy="54201"/>
              </a:xfrm>
              <a:custGeom>
                <a:avLst/>
                <a:gdLst>
                  <a:gd name="T0" fmla="*/ 0 w 18"/>
                  <a:gd name="T1" fmla="*/ 0 h 111"/>
                  <a:gd name="T2" fmla="*/ 18 w 18"/>
                  <a:gd name="T3" fmla="*/ 0 h 111"/>
                  <a:gd name="T4" fmla="*/ 18 w 18"/>
                  <a:gd name="T5" fmla="*/ 109 h 111"/>
                  <a:gd name="T6" fmla="*/ 0 w 18"/>
                  <a:gd name="T7" fmla="*/ 111 h 111"/>
                  <a:gd name="T8" fmla="*/ 0 w 18"/>
                  <a:gd name="T9" fmla="*/ 0 h 111"/>
                </a:gdLst>
                <a:ahLst/>
                <a:cxnLst>
                  <a:cxn ang="0">
                    <a:pos x="T0" y="T1"/>
                  </a:cxn>
                  <a:cxn ang="0">
                    <a:pos x="T2" y="T3"/>
                  </a:cxn>
                  <a:cxn ang="0">
                    <a:pos x="T4" y="T5"/>
                  </a:cxn>
                  <a:cxn ang="0">
                    <a:pos x="T6" y="T7"/>
                  </a:cxn>
                  <a:cxn ang="0">
                    <a:pos x="T8" y="T9"/>
                  </a:cxn>
                </a:cxnLst>
                <a:rect l="0" t="0" r="r" b="b"/>
                <a:pathLst>
                  <a:path w="18" h="111">
                    <a:moveTo>
                      <a:pt x="0" y="0"/>
                    </a:moveTo>
                    <a:cubicBezTo>
                      <a:pt x="6" y="0"/>
                      <a:pt x="11" y="0"/>
                      <a:pt x="18" y="0"/>
                    </a:cubicBezTo>
                    <a:cubicBezTo>
                      <a:pt x="18" y="36"/>
                      <a:pt x="18" y="72"/>
                      <a:pt x="18" y="109"/>
                    </a:cubicBezTo>
                    <a:cubicBezTo>
                      <a:pt x="13" y="110"/>
                      <a:pt x="7" y="110"/>
                      <a:pt x="0" y="111"/>
                    </a:cubicBezTo>
                    <a:cubicBezTo>
                      <a:pt x="0" y="74"/>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 name="Freeform 75">
                <a:extLst>
                  <a:ext uri="{FF2B5EF4-FFF2-40B4-BE49-F238E27FC236}">
                    <a16:creationId xmlns:a16="http://schemas.microsoft.com/office/drawing/2014/main" id="{ACB8CAF4-3861-124D-94FD-0F489B582B5E}"/>
                  </a:ext>
                </a:extLst>
              </p:cNvPr>
              <p:cNvSpPr>
                <a:spLocks/>
              </p:cNvSpPr>
              <p:nvPr/>
            </p:nvSpPr>
            <p:spPr bwMode="auto">
              <a:xfrm>
                <a:off x="6089261" y="3028808"/>
                <a:ext cx="9082" cy="54201"/>
              </a:xfrm>
              <a:custGeom>
                <a:avLst/>
                <a:gdLst>
                  <a:gd name="T0" fmla="*/ 0 w 19"/>
                  <a:gd name="T1" fmla="*/ 0 h 111"/>
                  <a:gd name="T2" fmla="*/ 19 w 19"/>
                  <a:gd name="T3" fmla="*/ 0 h 111"/>
                  <a:gd name="T4" fmla="*/ 19 w 19"/>
                  <a:gd name="T5" fmla="*/ 109 h 111"/>
                  <a:gd name="T6" fmla="*/ 0 w 19"/>
                  <a:gd name="T7" fmla="*/ 111 h 111"/>
                  <a:gd name="T8" fmla="*/ 0 w 19"/>
                  <a:gd name="T9" fmla="*/ 0 h 111"/>
                </a:gdLst>
                <a:ahLst/>
                <a:cxnLst>
                  <a:cxn ang="0">
                    <a:pos x="T0" y="T1"/>
                  </a:cxn>
                  <a:cxn ang="0">
                    <a:pos x="T2" y="T3"/>
                  </a:cxn>
                  <a:cxn ang="0">
                    <a:pos x="T4" y="T5"/>
                  </a:cxn>
                  <a:cxn ang="0">
                    <a:pos x="T6" y="T7"/>
                  </a:cxn>
                  <a:cxn ang="0">
                    <a:pos x="T8" y="T9"/>
                  </a:cxn>
                </a:cxnLst>
                <a:rect l="0" t="0" r="r" b="b"/>
                <a:pathLst>
                  <a:path w="19" h="111">
                    <a:moveTo>
                      <a:pt x="0" y="0"/>
                    </a:moveTo>
                    <a:cubicBezTo>
                      <a:pt x="6" y="0"/>
                      <a:pt x="12" y="0"/>
                      <a:pt x="19" y="0"/>
                    </a:cubicBezTo>
                    <a:cubicBezTo>
                      <a:pt x="19" y="36"/>
                      <a:pt x="19" y="72"/>
                      <a:pt x="19" y="109"/>
                    </a:cubicBezTo>
                    <a:cubicBezTo>
                      <a:pt x="13" y="110"/>
                      <a:pt x="8" y="110"/>
                      <a:pt x="0" y="111"/>
                    </a:cubicBezTo>
                    <a:cubicBezTo>
                      <a:pt x="0" y="74"/>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 name="Freeform 76">
                <a:extLst>
                  <a:ext uri="{FF2B5EF4-FFF2-40B4-BE49-F238E27FC236}">
                    <a16:creationId xmlns:a16="http://schemas.microsoft.com/office/drawing/2014/main" id="{CA55648B-CB39-F04C-AC97-F4C07A9FCFA2}"/>
                  </a:ext>
                </a:extLst>
              </p:cNvPr>
              <p:cNvSpPr>
                <a:spLocks/>
              </p:cNvSpPr>
              <p:nvPr/>
            </p:nvSpPr>
            <p:spPr bwMode="auto">
              <a:xfrm>
                <a:off x="5946875" y="3028808"/>
                <a:ext cx="9375" cy="53322"/>
              </a:xfrm>
              <a:custGeom>
                <a:avLst/>
                <a:gdLst>
                  <a:gd name="T0" fmla="*/ 0 w 19"/>
                  <a:gd name="T1" fmla="*/ 0 h 109"/>
                  <a:gd name="T2" fmla="*/ 19 w 19"/>
                  <a:gd name="T3" fmla="*/ 0 h 109"/>
                  <a:gd name="T4" fmla="*/ 19 w 19"/>
                  <a:gd name="T5" fmla="*/ 109 h 109"/>
                  <a:gd name="T6" fmla="*/ 0 w 19"/>
                  <a:gd name="T7" fmla="*/ 109 h 109"/>
                  <a:gd name="T8" fmla="*/ 0 w 19"/>
                  <a:gd name="T9" fmla="*/ 0 h 109"/>
                </a:gdLst>
                <a:ahLst/>
                <a:cxnLst>
                  <a:cxn ang="0">
                    <a:pos x="T0" y="T1"/>
                  </a:cxn>
                  <a:cxn ang="0">
                    <a:pos x="T2" y="T3"/>
                  </a:cxn>
                  <a:cxn ang="0">
                    <a:pos x="T4" y="T5"/>
                  </a:cxn>
                  <a:cxn ang="0">
                    <a:pos x="T6" y="T7"/>
                  </a:cxn>
                  <a:cxn ang="0">
                    <a:pos x="T8" y="T9"/>
                  </a:cxn>
                </a:cxnLst>
                <a:rect l="0" t="0" r="r" b="b"/>
                <a:pathLst>
                  <a:path w="19" h="109">
                    <a:moveTo>
                      <a:pt x="0" y="0"/>
                    </a:moveTo>
                    <a:cubicBezTo>
                      <a:pt x="6" y="0"/>
                      <a:pt x="12" y="0"/>
                      <a:pt x="19" y="0"/>
                    </a:cubicBezTo>
                    <a:cubicBezTo>
                      <a:pt x="19" y="36"/>
                      <a:pt x="19" y="72"/>
                      <a:pt x="19" y="109"/>
                    </a:cubicBezTo>
                    <a:cubicBezTo>
                      <a:pt x="13" y="109"/>
                      <a:pt x="7" y="109"/>
                      <a:pt x="0" y="109"/>
                    </a:cubicBezTo>
                    <a:cubicBezTo>
                      <a:pt x="0" y="73"/>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 name="Freeform 77">
                <a:extLst>
                  <a:ext uri="{FF2B5EF4-FFF2-40B4-BE49-F238E27FC236}">
                    <a16:creationId xmlns:a16="http://schemas.microsoft.com/office/drawing/2014/main" id="{1B119140-D151-E640-AC2C-7B79BED8F9AA}"/>
                  </a:ext>
                </a:extLst>
              </p:cNvPr>
              <p:cNvSpPr>
                <a:spLocks/>
              </p:cNvSpPr>
              <p:nvPr/>
            </p:nvSpPr>
            <p:spPr bwMode="auto">
              <a:xfrm>
                <a:off x="6211432" y="3028808"/>
                <a:ext cx="8789" cy="54201"/>
              </a:xfrm>
              <a:custGeom>
                <a:avLst/>
                <a:gdLst>
                  <a:gd name="T0" fmla="*/ 0 w 18"/>
                  <a:gd name="T1" fmla="*/ 0 h 111"/>
                  <a:gd name="T2" fmla="*/ 18 w 18"/>
                  <a:gd name="T3" fmla="*/ 0 h 111"/>
                  <a:gd name="T4" fmla="*/ 18 w 18"/>
                  <a:gd name="T5" fmla="*/ 109 h 111"/>
                  <a:gd name="T6" fmla="*/ 0 w 18"/>
                  <a:gd name="T7" fmla="*/ 111 h 111"/>
                  <a:gd name="T8" fmla="*/ 0 w 18"/>
                  <a:gd name="T9" fmla="*/ 0 h 111"/>
                </a:gdLst>
                <a:ahLst/>
                <a:cxnLst>
                  <a:cxn ang="0">
                    <a:pos x="T0" y="T1"/>
                  </a:cxn>
                  <a:cxn ang="0">
                    <a:pos x="T2" y="T3"/>
                  </a:cxn>
                  <a:cxn ang="0">
                    <a:pos x="T4" y="T5"/>
                  </a:cxn>
                  <a:cxn ang="0">
                    <a:pos x="T6" y="T7"/>
                  </a:cxn>
                  <a:cxn ang="0">
                    <a:pos x="T8" y="T9"/>
                  </a:cxn>
                </a:cxnLst>
                <a:rect l="0" t="0" r="r" b="b"/>
                <a:pathLst>
                  <a:path w="18" h="111">
                    <a:moveTo>
                      <a:pt x="0" y="0"/>
                    </a:moveTo>
                    <a:cubicBezTo>
                      <a:pt x="7" y="0"/>
                      <a:pt x="12" y="0"/>
                      <a:pt x="18" y="0"/>
                    </a:cubicBezTo>
                    <a:cubicBezTo>
                      <a:pt x="18" y="36"/>
                      <a:pt x="18" y="72"/>
                      <a:pt x="18" y="109"/>
                    </a:cubicBezTo>
                    <a:cubicBezTo>
                      <a:pt x="13" y="110"/>
                      <a:pt x="7" y="110"/>
                      <a:pt x="0" y="111"/>
                    </a:cubicBezTo>
                    <a:cubicBezTo>
                      <a:pt x="0" y="74"/>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 name="Freeform 78">
                <a:extLst>
                  <a:ext uri="{FF2B5EF4-FFF2-40B4-BE49-F238E27FC236}">
                    <a16:creationId xmlns:a16="http://schemas.microsoft.com/office/drawing/2014/main" id="{F4E28C0C-BF0D-3B47-8291-4B383E1A632F}"/>
                  </a:ext>
                </a:extLst>
              </p:cNvPr>
              <p:cNvSpPr>
                <a:spLocks/>
              </p:cNvSpPr>
              <p:nvPr/>
            </p:nvSpPr>
            <p:spPr bwMode="auto">
              <a:xfrm>
                <a:off x="6252449" y="3028808"/>
                <a:ext cx="8789" cy="54201"/>
              </a:xfrm>
              <a:custGeom>
                <a:avLst/>
                <a:gdLst>
                  <a:gd name="T0" fmla="*/ 18 w 18"/>
                  <a:gd name="T1" fmla="*/ 110 h 111"/>
                  <a:gd name="T2" fmla="*/ 0 w 18"/>
                  <a:gd name="T3" fmla="*/ 111 h 111"/>
                  <a:gd name="T4" fmla="*/ 0 w 18"/>
                  <a:gd name="T5" fmla="*/ 0 h 111"/>
                  <a:gd name="T6" fmla="*/ 18 w 18"/>
                  <a:gd name="T7" fmla="*/ 0 h 111"/>
                  <a:gd name="T8" fmla="*/ 18 w 18"/>
                  <a:gd name="T9" fmla="*/ 110 h 111"/>
                </a:gdLst>
                <a:ahLst/>
                <a:cxnLst>
                  <a:cxn ang="0">
                    <a:pos x="T0" y="T1"/>
                  </a:cxn>
                  <a:cxn ang="0">
                    <a:pos x="T2" y="T3"/>
                  </a:cxn>
                  <a:cxn ang="0">
                    <a:pos x="T4" y="T5"/>
                  </a:cxn>
                  <a:cxn ang="0">
                    <a:pos x="T6" y="T7"/>
                  </a:cxn>
                  <a:cxn ang="0">
                    <a:pos x="T8" y="T9"/>
                  </a:cxn>
                </a:cxnLst>
                <a:rect l="0" t="0" r="r" b="b"/>
                <a:pathLst>
                  <a:path w="18" h="111">
                    <a:moveTo>
                      <a:pt x="18" y="110"/>
                    </a:moveTo>
                    <a:cubicBezTo>
                      <a:pt x="12" y="110"/>
                      <a:pt x="7" y="110"/>
                      <a:pt x="0" y="111"/>
                    </a:cubicBezTo>
                    <a:cubicBezTo>
                      <a:pt x="0" y="74"/>
                      <a:pt x="0" y="38"/>
                      <a:pt x="0" y="0"/>
                    </a:cubicBezTo>
                    <a:cubicBezTo>
                      <a:pt x="6" y="0"/>
                      <a:pt x="11" y="0"/>
                      <a:pt x="18" y="0"/>
                    </a:cubicBezTo>
                    <a:cubicBezTo>
                      <a:pt x="18" y="36"/>
                      <a:pt x="18" y="72"/>
                      <a:pt x="18" y="1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 name="Freeform 79">
                <a:extLst>
                  <a:ext uri="{FF2B5EF4-FFF2-40B4-BE49-F238E27FC236}">
                    <a16:creationId xmlns:a16="http://schemas.microsoft.com/office/drawing/2014/main" id="{8D107901-22B1-4542-A2FC-5DFF8A3A1FF5}"/>
                  </a:ext>
                </a:extLst>
              </p:cNvPr>
              <p:cNvSpPr>
                <a:spLocks/>
              </p:cNvSpPr>
              <p:nvPr/>
            </p:nvSpPr>
            <p:spPr bwMode="auto">
              <a:xfrm>
                <a:off x="6150493" y="3028515"/>
                <a:ext cx="8789" cy="53908"/>
              </a:xfrm>
              <a:custGeom>
                <a:avLst/>
                <a:gdLst>
                  <a:gd name="T0" fmla="*/ 18 w 18"/>
                  <a:gd name="T1" fmla="*/ 111 h 111"/>
                  <a:gd name="T2" fmla="*/ 0 w 18"/>
                  <a:gd name="T3" fmla="*/ 111 h 111"/>
                  <a:gd name="T4" fmla="*/ 0 w 18"/>
                  <a:gd name="T5" fmla="*/ 1 h 111"/>
                  <a:gd name="T6" fmla="*/ 18 w 18"/>
                  <a:gd name="T7" fmla="*/ 0 h 111"/>
                  <a:gd name="T8" fmla="*/ 18 w 18"/>
                  <a:gd name="T9" fmla="*/ 111 h 111"/>
                </a:gdLst>
                <a:ahLst/>
                <a:cxnLst>
                  <a:cxn ang="0">
                    <a:pos x="T0" y="T1"/>
                  </a:cxn>
                  <a:cxn ang="0">
                    <a:pos x="T2" y="T3"/>
                  </a:cxn>
                  <a:cxn ang="0">
                    <a:pos x="T4" y="T5"/>
                  </a:cxn>
                  <a:cxn ang="0">
                    <a:pos x="T6" y="T7"/>
                  </a:cxn>
                  <a:cxn ang="0">
                    <a:pos x="T8" y="T9"/>
                  </a:cxn>
                </a:cxnLst>
                <a:rect l="0" t="0" r="r" b="b"/>
                <a:pathLst>
                  <a:path w="18" h="111">
                    <a:moveTo>
                      <a:pt x="18" y="111"/>
                    </a:moveTo>
                    <a:cubicBezTo>
                      <a:pt x="12" y="111"/>
                      <a:pt x="7" y="111"/>
                      <a:pt x="0" y="111"/>
                    </a:cubicBezTo>
                    <a:cubicBezTo>
                      <a:pt x="0" y="74"/>
                      <a:pt x="0" y="39"/>
                      <a:pt x="0" y="1"/>
                    </a:cubicBezTo>
                    <a:cubicBezTo>
                      <a:pt x="6" y="1"/>
                      <a:pt x="11" y="0"/>
                      <a:pt x="18" y="0"/>
                    </a:cubicBezTo>
                    <a:cubicBezTo>
                      <a:pt x="18" y="37"/>
                      <a:pt x="18" y="73"/>
                      <a:pt x="18"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 name="Freeform 80">
                <a:extLst>
                  <a:ext uri="{FF2B5EF4-FFF2-40B4-BE49-F238E27FC236}">
                    <a16:creationId xmlns:a16="http://schemas.microsoft.com/office/drawing/2014/main" id="{E7733D94-4E97-C24D-80C5-B05CA18CFB7B}"/>
                  </a:ext>
                </a:extLst>
              </p:cNvPr>
              <p:cNvSpPr>
                <a:spLocks/>
              </p:cNvSpPr>
              <p:nvPr/>
            </p:nvSpPr>
            <p:spPr bwMode="auto">
              <a:xfrm>
                <a:off x="6129985" y="3028808"/>
                <a:ext cx="8789" cy="53322"/>
              </a:xfrm>
              <a:custGeom>
                <a:avLst/>
                <a:gdLst>
                  <a:gd name="T0" fmla="*/ 0 w 18"/>
                  <a:gd name="T1" fmla="*/ 0 h 109"/>
                  <a:gd name="T2" fmla="*/ 18 w 18"/>
                  <a:gd name="T3" fmla="*/ 0 h 109"/>
                  <a:gd name="T4" fmla="*/ 18 w 18"/>
                  <a:gd name="T5" fmla="*/ 109 h 109"/>
                  <a:gd name="T6" fmla="*/ 0 w 18"/>
                  <a:gd name="T7" fmla="*/ 109 h 109"/>
                  <a:gd name="T8" fmla="*/ 0 w 18"/>
                  <a:gd name="T9" fmla="*/ 0 h 109"/>
                </a:gdLst>
                <a:ahLst/>
                <a:cxnLst>
                  <a:cxn ang="0">
                    <a:pos x="T0" y="T1"/>
                  </a:cxn>
                  <a:cxn ang="0">
                    <a:pos x="T2" y="T3"/>
                  </a:cxn>
                  <a:cxn ang="0">
                    <a:pos x="T4" y="T5"/>
                  </a:cxn>
                  <a:cxn ang="0">
                    <a:pos x="T6" y="T7"/>
                  </a:cxn>
                  <a:cxn ang="0">
                    <a:pos x="T8" y="T9"/>
                  </a:cxn>
                </a:cxnLst>
                <a:rect l="0" t="0" r="r" b="b"/>
                <a:pathLst>
                  <a:path w="18" h="109">
                    <a:moveTo>
                      <a:pt x="0" y="0"/>
                    </a:moveTo>
                    <a:cubicBezTo>
                      <a:pt x="6" y="0"/>
                      <a:pt x="11" y="0"/>
                      <a:pt x="18" y="0"/>
                    </a:cubicBezTo>
                    <a:cubicBezTo>
                      <a:pt x="18" y="36"/>
                      <a:pt x="18" y="72"/>
                      <a:pt x="18" y="109"/>
                    </a:cubicBezTo>
                    <a:cubicBezTo>
                      <a:pt x="12" y="109"/>
                      <a:pt x="6" y="109"/>
                      <a:pt x="0" y="109"/>
                    </a:cubicBezTo>
                    <a:cubicBezTo>
                      <a:pt x="0" y="73"/>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 name="Freeform 81">
                <a:extLst>
                  <a:ext uri="{FF2B5EF4-FFF2-40B4-BE49-F238E27FC236}">
                    <a16:creationId xmlns:a16="http://schemas.microsoft.com/office/drawing/2014/main" id="{1E8F5A1F-CDB1-6F4E-8526-880545E0DB40}"/>
                  </a:ext>
                </a:extLst>
              </p:cNvPr>
              <p:cNvSpPr>
                <a:spLocks/>
              </p:cNvSpPr>
              <p:nvPr/>
            </p:nvSpPr>
            <p:spPr bwMode="auto">
              <a:xfrm>
                <a:off x="6110063" y="3028515"/>
                <a:ext cx="8789" cy="54493"/>
              </a:xfrm>
              <a:custGeom>
                <a:avLst/>
                <a:gdLst>
                  <a:gd name="T0" fmla="*/ 0 w 18"/>
                  <a:gd name="T1" fmla="*/ 112 h 112"/>
                  <a:gd name="T2" fmla="*/ 0 w 18"/>
                  <a:gd name="T3" fmla="*/ 1 h 112"/>
                  <a:gd name="T4" fmla="*/ 18 w 18"/>
                  <a:gd name="T5" fmla="*/ 0 h 112"/>
                  <a:gd name="T6" fmla="*/ 18 w 18"/>
                  <a:gd name="T7" fmla="*/ 110 h 112"/>
                  <a:gd name="T8" fmla="*/ 0 w 18"/>
                  <a:gd name="T9" fmla="*/ 112 h 112"/>
                </a:gdLst>
                <a:ahLst/>
                <a:cxnLst>
                  <a:cxn ang="0">
                    <a:pos x="T0" y="T1"/>
                  </a:cxn>
                  <a:cxn ang="0">
                    <a:pos x="T2" y="T3"/>
                  </a:cxn>
                  <a:cxn ang="0">
                    <a:pos x="T4" y="T5"/>
                  </a:cxn>
                  <a:cxn ang="0">
                    <a:pos x="T6" y="T7"/>
                  </a:cxn>
                  <a:cxn ang="0">
                    <a:pos x="T8" y="T9"/>
                  </a:cxn>
                </a:cxnLst>
                <a:rect l="0" t="0" r="r" b="b"/>
                <a:pathLst>
                  <a:path w="18" h="112">
                    <a:moveTo>
                      <a:pt x="0" y="112"/>
                    </a:moveTo>
                    <a:cubicBezTo>
                      <a:pt x="0" y="74"/>
                      <a:pt x="0" y="38"/>
                      <a:pt x="0" y="1"/>
                    </a:cubicBezTo>
                    <a:cubicBezTo>
                      <a:pt x="5" y="1"/>
                      <a:pt x="11" y="1"/>
                      <a:pt x="18" y="0"/>
                    </a:cubicBezTo>
                    <a:cubicBezTo>
                      <a:pt x="18" y="37"/>
                      <a:pt x="18" y="73"/>
                      <a:pt x="18" y="110"/>
                    </a:cubicBezTo>
                    <a:cubicBezTo>
                      <a:pt x="13" y="111"/>
                      <a:pt x="7" y="111"/>
                      <a:pt x="0" y="1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 name="Freeform 82">
                <a:extLst>
                  <a:ext uri="{FF2B5EF4-FFF2-40B4-BE49-F238E27FC236}">
                    <a16:creationId xmlns:a16="http://schemas.microsoft.com/office/drawing/2014/main" id="{4C279DCF-8DD6-354E-B01B-A64B536CD9F5}"/>
                  </a:ext>
                </a:extLst>
              </p:cNvPr>
              <p:cNvSpPr>
                <a:spLocks/>
              </p:cNvSpPr>
              <p:nvPr/>
            </p:nvSpPr>
            <p:spPr bwMode="auto">
              <a:xfrm>
                <a:off x="6069339" y="3028808"/>
                <a:ext cx="8496" cy="54201"/>
              </a:xfrm>
              <a:custGeom>
                <a:avLst/>
                <a:gdLst>
                  <a:gd name="T0" fmla="*/ 0 w 18"/>
                  <a:gd name="T1" fmla="*/ 0 h 111"/>
                  <a:gd name="T2" fmla="*/ 18 w 18"/>
                  <a:gd name="T3" fmla="*/ 0 h 111"/>
                  <a:gd name="T4" fmla="*/ 18 w 18"/>
                  <a:gd name="T5" fmla="*/ 109 h 111"/>
                  <a:gd name="T6" fmla="*/ 0 w 18"/>
                  <a:gd name="T7" fmla="*/ 111 h 111"/>
                  <a:gd name="T8" fmla="*/ 0 w 18"/>
                  <a:gd name="T9" fmla="*/ 0 h 111"/>
                </a:gdLst>
                <a:ahLst/>
                <a:cxnLst>
                  <a:cxn ang="0">
                    <a:pos x="T0" y="T1"/>
                  </a:cxn>
                  <a:cxn ang="0">
                    <a:pos x="T2" y="T3"/>
                  </a:cxn>
                  <a:cxn ang="0">
                    <a:pos x="T4" y="T5"/>
                  </a:cxn>
                  <a:cxn ang="0">
                    <a:pos x="T6" y="T7"/>
                  </a:cxn>
                  <a:cxn ang="0">
                    <a:pos x="T8" y="T9"/>
                  </a:cxn>
                </a:cxnLst>
                <a:rect l="0" t="0" r="r" b="b"/>
                <a:pathLst>
                  <a:path w="18" h="111">
                    <a:moveTo>
                      <a:pt x="0" y="0"/>
                    </a:moveTo>
                    <a:cubicBezTo>
                      <a:pt x="6" y="0"/>
                      <a:pt x="12" y="0"/>
                      <a:pt x="18" y="0"/>
                    </a:cubicBezTo>
                    <a:cubicBezTo>
                      <a:pt x="18" y="37"/>
                      <a:pt x="18" y="72"/>
                      <a:pt x="18" y="109"/>
                    </a:cubicBezTo>
                    <a:cubicBezTo>
                      <a:pt x="13" y="110"/>
                      <a:pt x="7" y="110"/>
                      <a:pt x="0" y="111"/>
                    </a:cubicBezTo>
                    <a:cubicBezTo>
                      <a:pt x="0" y="73"/>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 name="Freeform 83">
                <a:extLst>
                  <a:ext uri="{FF2B5EF4-FFF2-40B4-BE49-F238E27FC236}">
                    <a16:creationId xmlns:a16="http://schemas.microsoft.com/office/drawing/2014/main" id="{6B2FAD50-F337-0745-82CE-C90865C5177B}"/>
                  </a:ext>
                </a:extLst>
              </p:cNvPr>
              <p:cNvSpPr>
                <a:spLocks/>
              </p:cNvSpPr>
              <p:nvPr/>
            </p:nvSpPr>
            <p:spPr bwMode="auto">
              <a:xfrm>
                <a:off x="6028323" y="3028808"/>
                <a:ext cx="8789" cy="53615"/>
              </a:xfrm>
              <a:custGeom>
                <a:avLst/>
                <a:gdLst>
                  <a:gd name="T0" fmla="*/ 0 w 18"/>
                  <a:gd name="T1" fmla="*/ 0 h 110"/>
                  <a:gd name="T2" fmla="*/ 18 w 18"/>
                  <a:gd name="T3" fmla="*/ 0 h 110"/>
                  <a:gd name="T4" fmla="*/ 18 w 18"/>
                  <a:gd name="T5" fmla="*/ 110 h 110"/>
                  <a:gd name="T6" fmla="*/ 0 w 18"/>
                  <a:gd name="T7" fmla="*/ 110 h 110"/>
                  <a:gd name="T8" fmla="*/ 0 w 18"/>
                  <a:gd name="T9" fmla="*/ 0 h 110"/>
                </a:gdLst>
                <a:ahLst/>
                <a:cxnLst>
                  <a:cxn ang="0">
                    <a:pos x="T0" y="T1"/>
                  </a:cxn>
                  <a:cxn ang="0">
                    <a:pos x="T2" y="T3"/>
                  </a:cxn>
                  <a:cxn ang="0">
                    <a:pos x="T4" y="T5"/>
                  </a:cxn>
                  <a:cxn ang="0">
                    <a:pos x="T6" y="T7"/>
                  </a:cxn>
                  <a:cxn ang="0">
                    <a:pos x="T8" y="T9"/>
                  </a:cxn>
                </a:cxnLst>
                <a:rect l="0" t="0" r="r" b="b"/>
                <a:pathLst>
                  <a:path w="18" h="110">
                    <a:moveTo>
                      <a:pt x="0" y="0"/>
                    </a:moveTo>
                    <a:cubicBezTo>
                      <a:pt x="7" y="0"/>
                      <a:pt x="12" y="0"/>
                      <a:pt x="18" y="0"/>
                    </a:cubicBezTo>
                    <a:cubicBezTo>
                      <a:pt x="18" y="37"/>
                      <a:pt x="18" y="73"/>
                      <a:pt x="18" y="110"/>
                    </a:cubicBezTo>
                    <a:cubicBezTo>
                      <a:pt x="12" y="110"/>
                      <a:pt x="6" y="110"/>
                      <a:pt x="0" y="110"/>
                    </a:cubicBezTo>
                    <a:cubicBezTo>
                      <a:pt x="0" y="73"/>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0" name="Freeform 84">
                <a:extLst>
                  <a:ext uri="{FF2B5EF4-FFF2-40B4-BE49-F238E27FC236}">
                    <a16:creationId xmlns:a16="http://schemas.microsoft.com/office/drawing/2014/main" id="{ABE234BC-1E0E-364D-965F-25E4E24A6256}"/>
                  </a:ext>
                </a:extLst>
              </p:cNvPr>
              <p:cNvSpPr>
                <a:spLocks/>
              </p:cNvSpPr>
              <p:nvPr/>
            </p:nvSpPr>
            <p:spPr bwMode="auto">
              <a:xfrm>
                <a:off x="6008400" y="3027344"/>
                <a:ext cx="9668" cy="56544"/>
              </a:xfrm>
              <a:custGeom>
                <a:avLst/>
                <a:gdLst>
                  <a:gd name="T0" fmla="*/ 0 w 20"/>
                  <a:gd name="T1" fmla="*/ 3 h 116"/>
                  <a:gd name="T2" fmla="*/ 20 w 20"/>
                  <a:gd name="T3" fmla="*/ 17 h 116"/>
                  <a:gd name="T4" fmla="*/ 20 w 20"/>
                  <a:gd name="T5" fmla="*/ 99 h 116"/>
                  <a:gd name="T6" fmla="*/ 0 w 20"/>
                  <a:gd name="T7" fmla="*/ 113 h 116"/>
                  <a:gd name="T8" fmla="*/ 0 w 20"/>
                  <a:gd name="T9" fmla="*/ 3 h 116"/>
                </a:gdLst>
                <a:ahLst/>
                <a:cxnLst>
                  <a:cxn ang="0">
                    <a:pos x="T0" y="T1"/>
                  </a:cxn>
                  <a:cxn ang="0">
                    <a:pos x="T2" y="T3"/>
                  </a:cxn>
                  <a:cxn ang="0">
                    <a:pos x="T4" y="T5"/>
                  </a:cxn>
                  <a:cxn ang="0">
                    <a:pos x="T6" y="T7"/>
                  </a:cxn>
                  <a:cxn ang="0">
                    <a:pos x="T8" y="T9"/>
                  </a:cxn>
                </a:cxnLst>
                <a:rect l="0" t="0" r="r" b="b"/>
                <a:pathLst>
                  <a:path w="20" h="116">
                    <a:moveTo>
                      <a:pt x="0" y="3"/>
                    </a:moveTo>
                    <a:cubicBezTo>
                      <a:pt x="14" y="0"/>
                      <a:pt x="20" y="2"/>
                      <a:pt x="20" y="17"/>
                    </a:cubicBezTo>
                    <a:cubicBezTo>
                      <a:pt x="19" y="44"/>
                      <a:pt x="19" y="71"/>
                      <a:pt x="20" y="99"/>
                    </a:cubicBezTo>
                    <a:cubicBezTo>
                      <a:pt x="20" y="113"/>
                      <a:pt x="14" y="116"/>
                      <a:pt x="0" y="113"/>
                    </a:cubicBezTo>
                    <a:cubicBezTo>
                      <a:pt x="0" y="77"/>
                      <a:pt x="0" y="41"/>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1" name="Freeform 85">
                <a:extLst>
                  <a:ext uri="{FF2B5EF4-FFF2-40B4-BE49-F238E27FC236}">
                    <a16:creationId xmlns:a16="http://schemas.microsoft.com/office/drawing/2014/main" id="{D61B9B25-C4FF-934F-957D-F4F2B7CC9C25}"/>
                  </a:ext>
                </a:extLst>
              </p:cNvPr>
              <p:cNvSpPr>
                <a:spLocks/>
              </p:cNvSpPr>
              <p:nvPr/>
            </p:nvSpPr>
            <p:spPr bwMode="auto">
              <a:xfrm>
                <a:off x="5987892" y="3028808"/>
                <a:ext cx="8789" cy="53615"/>
              </a:xfrm>
              <a:custGeom>
                <a:avLst/>
                <a:gdLst>
                  <a:gd name="T0" fmla="*/ 18 w 18"/>
                  <a:gd name="T1" fmla="*/ 110 h 110"/>
                  <a:gd name="T2" fmla="*/ 0 w 18"/>
                  <a:gd name="T3" fmla="*/ 110 h 110"/>
                  <a:gd name="T4" fmla="*/ 0 w 18"/>
                  <a:gd name="T5" fmla="*/ 0 h 110"/>
                  <a:gd name="T6" fmla="*/ 18 w 18"/>
                  <a:gd name="T7" fmla="*/ 0 h 110"/>
                  <a:gd name="T8" fmla="*/ 18 w 18"/>
                  <a:gd name="T9" fmla="*/ 110 h 110"/>
                </a:gdLst>
                <a:ahLst/>
                <a:cxnLst>
                  <a:cxn ang="0">
                    <a:pos x="T0" y="T1"/>
                  </a:cxn>
                  <a:cxn ang="0">
                    <a:pos x="T2" y="T3"/>
                  </a:cxn>
                  <a:cxn ang="0">
                    <a:pos x="T4" y="T5"/>
                  </a:cxn>
                  <a:cxn ang="0">
                    <a:pos x="T6" y="T7"/>
                  </a:cxn>
                  <a:cxn ang="0">
                    <a:pos x="T8" y="T9"/>
                  </a:cxn>
                </a:cxnLst>
                <a:rect l="0" t="0" r="r" b="b"/>
                <a:pathLst>
                  <a:path w="18" h="110">
                    <a:moveTo>
                      <a:pt x="18" y="110"/>
                    </a:moveTo>
                    <a:cubicBezTo>
                      <a:pt x="11" y="110"/>
                      <a:pt x="6" y="110"/>
                      <a:pt x="0" y="110"/>
                    </a:cubicBezTo>
                    <a:cubicBezTo>
                      <a:pt x="0" y="73"/>
                      <a:pt x="0" y="37"/>
                      <a:pt x="0" y="0"/>
                    </a:cubicBezTo>
                    <a:cubicBezTo>
                      <a:pt x="6" y="0"/>
                      <a:pt x="12" y="0"/>
                      <a:pt x="18" y="0"/>
                    </a:cubicBezTo>
                    <a:cubicBezTo>
                      <a:pt x="18" y="37"/>
                      <a:pt x="18" y="72"/>
                      <a:pt x="18" y="1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2" name="Freeform 86">
                <a:extLst>
                  <a:ext uri="{FF2B5EF4-FFF2-40B4-BE49-F238E27FC236}">
                    <a16:creationId xmlns:a16="http://schemas.microsoft.com/office/drawing/2014/main" id="{DFC98F7A-0369-3D41-A2EB-EFDA342D7F66}"/>
                  </a:ext>
                </a:extLst>
              </p:cNvPr>
              <p:cNvSpPr>
                <a:spLocks/>
              </p:cNvSpPr>
              <p:nvPr/>
            </p:nvSpPr>
            <p:spPr bwMode="auto">
              <a:xfrm>
                <a:off x="5967970" y="3028515"/>
                <a:ext cx="8789" cy="53908"/>
              </a:xfrm>
              <a:custGeom>
                <a:avLst/>
                <a:gdLst>
                  <a:gd name="T0" fmla="*/ 18 w 18"/>
                  <a:gd name="T1" fmla="*/ 111 h 111"/>
                  <a:gd name="T2" fmla="*/ 0 w 18"/>
                  <a:gd name="T3" fmla="*/ 111 h 111"/>
                  <a:gd name="T4" fmla="*/ 0 w 18"/>
                  <a:gd name="T5" fmla="*/ 1 h 111"/>
                  <a:gd name="T6" fmla="*/ 18 w 18"/>
                  <a:gd name="T7" fmla="*/ 0 h 111"/>
                  <a:gd name="T8" fmla="*/ 18 w 18"/>
                  <a:gd name="T9" fmla="*/ 111 h 111"/>
                </a:gdLst>
                <a:ahLst/>
                <a:cxnLst>
                  <a:cxn ang="0">
                    <a:pos x="T0" y="T1"/>
                  </a:cxn>
                  <a:cxn ang="0">
                    <a:pos x="T2" y="T3"/>
                  </a:cxn>
                  <a:cxn ang="0">
                    <a:pos x="T4" y="T5"/>
                  </a:cxn>
                  <a:cxn ang="0">
                    <a:pos x="T6" y="T7"/>
                  </a:cxn>
                  <a:cxn ang="0">
                    <a:pos x="T8" y="T9"/>
                  </a:cxn>
                </a:cxnLst>
                <a:rect l="0" t="0" r="r" b="b"/>
                <a:pathLst>
                  <a:path w="18" h="111">
                    <a:moveTo>
                      <a:pt x="18" y="111"/>
                    </a:moveTo>
                    <a:cubicBezTo>
                      <a:pt x="12" y="111"/>
                      <a:pt x="6" y="111"/>
                      <a:pt x="0" y="111"/>
                    </a:cubicBezTo>
                    <a:cubicBezTo>
                      <a:pt x="0" y="74"/>
                      <a:pt x="0" y="39"/>
                      <a:pt x="0" y="1"/>
                    </a:cubicBezTo>
                    <a:cubicBezTo>
                      <a:pt x="5" y="1"/>
                      <a:pt x="11" y="0"/>
                      <a:pt x="18" y="0"/>
                    </a:cubicBezTo>
                    <a:cubicBezTo>
                      <a:pt x="18" y="37"/>
                      <a:pt x="18" y="72"/>
                      <a:pt x="18"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3" name="Freeform 87">
                <a:extLst>
                  <a:ext uri="{FF2B5EF4-FFF2-40B4-BE49-F238E27FC236}">
                    <a16:creationId xmlns:a16="http://schemas.microsoft.com/office/drawing/2014/main" id="{9858874A-7B57-7648-AA7B-524D83467DDB}"/>
                  </a:ext>
                </a:extLst>
              </p:cNvPr>
              <p:cNvSpPr>
                <a:spLocks/>
              </p:cNvSpPr>
              <p:nvPr/>
            </p:nvSpPr>
            <p:spPr bwMode="auto">
              <a:xfrm>
                <a:off x="5926953" y="3028808"/>
                <a:ext cx="8789" cy="53322"/>
              </a:xfrm>
              <a:custGeom>
                <a:avLst/>
                <a:gdLst>
                  <a:gd name="T0" fmla="*/ 0 w 18"/>
                  <a:gd name="T1" fmla="*/ 0 h 109"/>
                  <a:gd name="T2" fmla="*/ 18 w 18"/>
                  <a:gd name="T3" fmla="*/ 0 h 109"/>
                  <a:gd name="T4" fmla="*/ 18 w 18"/>
                  <a:gd name="T5" fmla="*/ 109 h 109"/>
                  <a:gd name="T6" fmla="*/ 0 w 18"/>
                  <a:gd name="T7" fmla="*/ 109 h 109"/>
                  <a:gd name="T8" fmla="*/ 0 w 18"/>
                  <a:gd name="T9" fmla="*/ 0 h 109"/>
                </a:gdLst>
                <a:ahLst/>
                <a:cxnLst>
                  <a:cxn ang="0">
                    <a:pos x="T0" y="T1"/>
                  </a:cxn>
                  <a:cxn ang="0">
                    <a:pos x="T2" y="T3"/>
                  </a:cxn>
                  <a:cxn ang="0">
                    <a:pos x="T4" y="T5"/>
                  </a:cxn>
                  <a:cxn ang="0">
                    <a:pos x="T6" y="T7"/>
                  </a:cxn>
                  <a:cxn ang="0">
                    <a:pos x="T8" y="T9"/>
                  </a:cxn>
                </a:cxnLst>
                <a:rect l="0" t="0" r="r" b="b"/>
                <a:pathLst>
                  <a:path w="18" h="109">
                    <a:moveTo>
                      <a:pt x="0" y="0"/>
                    </a:moveTo>
                    <a:cubicBezTo>
                      <a:pt x="6" y="0"/>
                      <a:pt x="11" y="0"/>
                      <a:pt x="18" y="0"/>
                    </a:cubicBezTo>
                    <a:cubicBezTo>
                      <a:pt x="18" y="36"/>
                      <a:pt x="18" y="72"/>
                      <a:pt x="18" y="109"/>
                    </a:cubicBezTo>
                    <a:cubicBezTo>
                      <a:pt x="12" y="109"/>
                      <a:pt x="6" y="109"/>
                      <a:pt x="0" y="109"/>
                    </a:cubicBezTo>
                    <a:cubicBezTo>
                      <a:pt x="0" y="74"/>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4" name="Freeform 88">
                <a:extLst>
                  <a:ext uri="{FF2B5EF4-FFF2-40B4-BE49-F238E27FC236}">
                    <a16:creationId xmlns:a16="http://schemas.microsoft.com/office/drawing/2014/main" id="{74EF40BA-87CA-9742-9665-3BF3DA625785}"/>
                  </a:ext>
                </a:extLst>
              </p:cNvPr>
              <p:cNvSpPr>
                <a:spLocks/>
              </p:cNvSpPr>
              <p:nvPr/>
            </p:nvSpPr>
            <p:spPr bwMode="auto">
              <a:xfrm>
                <a:off x="6170416" y="3028808"/>
                <a:ext cx="8789" cy="53615"/>
              </a:xfrm>
              <a:custGeom>
                <a:avLst/>
                <a:gdLst>
                  <a:gd name="T0" fmla="*/ 0 w 18"/>
                  <a:gd name="T1" fmla="*/ 0 h 110"/>
                  <a:gd name="T2" fmla="*/ 18 w 18"/>
                  <a:gd name="T3" fmla="*/ 0 h 110"/>
                  <a:gd name="T4" fmla="*/ 18 w 18"/>
                  <a:gd name="T5" fmla="*/ 110 h 110"/>
                  <a:gd name="T6" fmla="*/ 0 w 18"/>
                  <a:gd name="T7" fmla="*/ 110 h 110"/>
                  <a:gd name="T8" fmla="*/ 0 w 18"/>
                  <a:gd name="T9" fmla="*/ 0 h 110"/>
                </a:gdLst>
                <a:ahLst/>
                <a:cxnLst>
                  <a:cxn ang="0">
                    <a:pos x="T0" y="T1"/>
                  </a:cxn>
                  <a:cxn ang="0">
                    <a:pos x="T2" y="T3"/>
                  </a:cxn>
                  <a:cxn ang="0">
                    <a:pos x="T4" y="T5"/>
                  </a:cxn>
                  <a:cxn ang="0">
                    <a:pos x="T6" y="T7"/>
                  </a:cxn>
                  <a:cxn ang="0">
                    <a:pos x="T8" y="T9"/>
                  </a:cxn>
                </a:cxnLst>
                <a:rect l="0" t="0" r="r" b="b"/>
                <a:pathLst>
                  <a:path w="18" h="110">
                    <a:moveTo>
                      <a:pt x="0" y="0"/>
                    </a:moveTo>
                    <a:cubicBezTo>
                      <a:pt x="7" y="0"/>
                      <a:pt x="12" y="0"/>
                      <a:pt x="18" y="0"/>
                    </a:cubicBezTo>
                    <a:cubicBezTo>
                      <a:pt x="18" y="36"/>
                      <a:pt x="18" y="72"/>
                      <a:pt x="18" y="110"/>
                    </a:cubicBezTo>
                    <a:cubicBezTo>
                      <a:pt x="13" y="110"/>
                      <a:pt x="7" y="110"/>
                      <a:pt x="0" y="110"/>
                    </a:cubicBezTo>
                    <a:cubicBezTo>
                      <a:pt x="0" y="73"/>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5" name="Freeform 89">
                <a:extLst>
                  <a:ext uri="{FF2B5EF4-FFF2-40B4-BE49-F238E27FC236}">
                    <a16:creationId xmlns:a16="http://schemas.microsoft.com/office/drawing/2014/main" id="{A8B12987-3A6C-FE44-B22B-48955DDC041C}"/>
                  </a:ext>
                </a:extLst>
              </p:cNvPr>
              <p:cNvSpPr>
                <a:spLocks/>
              </p:cNvSpPr>
              <p:nvPr/>
            </p:nvSpPr>
            <p:spPr bwMode="auto">
              <a:xfrm>
                <a:off x="6271785" y="3028515"/>
                <a:ext cx="9375" cy="53908"/>
              </a:xfrm>
              <a:custGeom>
                <a:avLst/>
                <a:gdLst>
                  <a:gd name="T0" fmla="*/ 19 w 19"/>
                  <a:gd name="T1" fmla="*/ 111 h 111"/>
                  <a:gd name="T2" fmla="*/ 0 w 19"/>
                  <a:gd name="T3" fmla="*/ 111 h 111"/>
                  <a:gd name="T4" fmla="*/ 0 w 19"/>
                  <a:gd name="T5" fmla="*/ 1 h 111"/>
                  <a:gd name="T6" fmla="*/ 19 w 19"/>
                  <a:gd name="T7" fmla="*/ 0 h 111"/>
                  <a:gd name="T8" fmla="*/ 19 w 19"/>
                  <a:gd name="T9" fmla="*/ 111 h 111"/>
                </a:gdLst>
                <a:ahLst/>
                <a:cxnLst>
                  <a:cxn ang="0">
                    <a:pos x="T0" y="T1"/>
                  </a:cxn>
                  <a:cxn ang="0">
                    <a:pos x="T2" y="T3"/>
                  </a:cxn>
                  <a:cxn ang="0">
                    <a:pos x="T4" y="T5"/>
                  </a:cxn>
                  <a:cxn ang="0">
                    <a:pos x="T6" y="T7"/>
                  </a:cxn>
                  <a:cxn ang="0">
                    <a:pos x="T8" y="T9"/>
                  </a:cxn>
                </a:cxnLst>
                <a:rect l="0" t="0" r="r" b="b"/>
                <a:pathLst>
                  <a:path w="19" h="111">
                    <a:moveTo>
                      <a:pt x="19" y="111"/>
                    </a:moveTo>
                    <a:cubicBezTo>
                      <a:pt x="12" y="111"/>
                      <a:pt x="7" y="111"/>
                      <a:pt x="0" y="111"/>
                    </a:cubicBezTo>
                    <a:cubicBezTo>
                      <a:pt x="0" y="74"/>
                      <a:pt x="0" y="38"/>
                      <a:pt x="0" y="1"/>
                    </a:cubicBezTo>
                    <a:cubicBezTo>
                      <a:pt x="7" y="1"/>
                      <a:pt x="12" y="1"/>
                      <a:pt x="19" y="0"/>
                    </a:cubicBezTo>
                    <a:cubicBezTo>
                      <a:pt x="19" y="38"/>
                      <a:pt x="19" y="74"/>
                      <a:pt x="19"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spTree>
    <p:extLst>
      <p:ext uri="{BB962C8B-B14F-4D97-AF65-F5344CB8AC3E}">
        <p14:creationId xmlns:p14="http://schemas.microsoft.com/office/powerpoint/2010/main" val="19499066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椭圆 44"/>
          <p:cNvSpPr/>
          <p:nvPr/>
        </p:nvSpPr>
        <p:spPr>
          <a:xfrm>
            <a:off x="-1323340" y="-1804670"/>
            <a:ext cx="4044950" cy="4044950"/>
          </a:xfrm>
          <a:prstGeom prst="ellipse">
            <a:avLst/>
          </a:prstGeom>
          <a:solidFill>
            <a:srgbClr val="1B5187"/>
          </a:solidFill>
          <a:ln>
            <a:solidFill>
              <a:srgbClr val="1B518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a:off x="11329035" y="2240280"/>
            <a:ext cx="1938020" cy="1938020"/>
          </a:xfrm>
          <a:prstGeom prst="ellipse">
            <a:avLst/>
          </a:prstGeom>
          <a:solidFill>
            <a:srgbClr val="1B51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a:off x="1311910" y="6296025"/>
            <a:ext cx="1271270" cy="1271270"/>
          </a:xfrm>
          <a:prstGeom prst="ellipse">
            <a:avLst/>
          </a:prstGeom>
          <a:solidFill>
            <a:srgbClr val="1B51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217805" y="227965"/>
            <a:ext cx="11756390" cy="6402070"/>
          </a:xfrm>
          <a:prstGeom prst="rect">
            <a:avLst/>
          </a:prstGeom>
          <a:noFill/>
          <a:ln w="76200">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文本框 47"/>
          <p:cNvSpPr txBox="1"/>
          <p:nvPr>
            <p:custDataLst>
              <p:tags r:id="rId1"/>
            </p:custDataLst>
          </p:nvPr>
        </p:nvSpPr>
        <p:spPr>
          <a:xfrm>
            <a:off x="5069205" y="1577975"/>
            <a:ext cx="2052955" cy="1861185"/>
          </a:xfrm>
          <a:prstGeom prst="rect">
            <a:avLst/>
          </a:prstGeom>
          <a:noFill/>
        </p:spPr>
        <p:txBody>
          <a:bodyPr wrap="square" rtlCol="0">
            <a:spAutoFit/>
          </a:bodyPr>
          <a:lstStyle/>
          <a:p>
            <a:pPr algn="ctr"/>
            <a:r>
              <a:rPr lang="en-US" altLang="zh-CN" sz="11500" dirty="0">
                <a:latin typeface="+mj-ea"/>
                <a:ea typeface="+mj-ea"/>
              </a:rPr>
              <a:t>04</a:t>
            </a:r>
          </a:p>
        </p:txBody>
      </p:sp>
      <p:sp>
        <p:nvSpPr>
          <p:cNvPr id="3" name="文本框 2"/>
          <p:cNvSpPr txBox="1"/>
          <p:nvPr/>
        </p:nvSpPr>
        <p:spPr>
          <a:xfrm>
            <a:off x="5239703" y="3209290"/>
            <a:ext cx="1685925" cy="922020"/>
          </a:xfrm>
          <a:prstGeom prst="rect">
            <a:avLst/>
          </a:prstGeom>
          <a:noFill/>
        </p:spPr>
        <p:txBody>
          <a:bodyPr wrap="square" rtlCol="0">
            <a:spAutoFit/>
          </a:bodyPr>
          <a:lstStyle/>
          <a:p>
            <a:pPr algn="dist"/>
            <a:r>
              <a:rPr lang="en-US" altLang="zh-CN" sz="5400" dirty="0">
                <a:solidFill>
                  <a:schemeClr val="tx1"/>
                </a:solidFill>
                <a:latin typeface="+mj-ea"/>
                <a:ea typeface="+mj-ea"/>
              </a:rPr>
              <a:t>Part</a:t>
            </a:r>
          </a:p>
        </p:txBody>
      </p:sp>
      <p:sp>
        <p:nvSpPr>
          <p:cNvPr id="30" name="文本框 29"/>
          <p:cNvSpPr txBox="1"/>
          <p:nvPr/>
        </p:nvSpPr>
        <p:spPr>
          <a:xfrm>
            <a:off x="4824507" y="4170966"/>
            <a:ext cx="3624034" cy="646331"/>
          </a:xfrm>
          <a:prstGeom prst="rect">
            <a:avLst/>
          </a:prstGeom>
          <a:noFill/>
        </p:spPr>
        <p:txBody>
          <a:bodyPr wrap="square" rtlCol="0">
            <a:spAutoFit/>
          </a:bodyPr>
          <a:lstStyle/>
          <a:p>
            <a:r>
              <a:rPr lang="zh-CN" altLang="en-US" sz="3600" b="1" dirty="0">
                <a:solidFill>
                  <a:srgbClr val="000000"/>
                </a:solidFill>
                <a:latin typeface="思源黑体 CN Medium" panose="020B0600000000000000" charset="-122"/>
                <a:ea typeface="思源黑体 CN Medium" panose="020B0600000000000000" charset="-122"/>
              </a:rPr>
              <a:t>重要参考文献</a:t>
            </a:r>
          </a:p>
        </p:txBody>
      </p:sp>
      <p:grpSp>
        <p:nvGrpSpPr>
          <p:cNvPr id="9" name="组合 8">
            <a:extLst>
              <a:ext uri="{FF2B5EF4-FFF2-40B4-BE49-F238E27FC236}">
                <a16:creationId xmlns:a16="http://schemas.microsoft.com/office/drawing/2014/main" id="{3C78BDFE-E223-5643-BF84-F0EA37A0EDE0}"/>
              </a:ext>
            </a:extLst>
          </p:cNvPr>
          <p:cNvGrpSpPr/>
          <p:nvPr/>
        </p:nvGrpSpPr>
        <p:grpSpPr>
          <a:xfrm>
            <a:off x="10451278" y="5103509"/>
            <a:ext cx="1385458" cy="1385458"/>
            <a:chOff x="5372911" y="2138708"/>
            <a:chExt cx="1446178" cy="1446178"/>
          </a:xfrm>
        </p:grpSpPr>
        <p:sp>
          <p:nvSpPr>
            <p:cNvPr id="10" name="椭圆 9">
              <a:extLst>
                <a:ext uri="{FF2B5EF4-FFF2-40B4-BE49-F238E27FC236}">
                  <a16:creationId xmlns:a16="http://schemas.microsoft.com/office/drawing/2014/main" id="{E40AFDBE-4240-FC4B-B165-5AFBC1157DF7}"/>
                </a:ext>
              </a:extLst>
            </p:cNvPr>
            <p:cNvSpPr/>
            <p:nvPr/>
          </p:nvSpPr>
          <p:spPr>
            <a:xfrm>
              <a:off x="5372911" y="2138708"/>
              <a:ext cx="1446178" cy="144617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Freeform 49">
              <a:extLst>
                <a:ext uri="{FF2B5EF4-FFF2-40B4-BE49-F238E27FC236}">
                  <a16:creationId xmlns:a16="http://schemas.microsoft.com/office/drawing/2014/main" id="{2097F93F-D3A4-9D4B-AE91-3DC5760CED88}"/>
                </a:ext>
              </a:extLst>
            </p:cNvPr>
            <p:cNvSpPr>
              <a:spLocks noEditPoints="1"/>
            </p:cNvSpPr>
            <p:nvPr/>
          </p:nvSpPr>
          <p:spPr bwMode="auto">
            <a:xfrm>
              <a:off x="5462587" y="2202309"/>
              <a:ext cx="1266826" cy="1318976"/>
            </a:xfrm>
            <a:custGeom>
              <a:avLst/>
              <a:gdLst>
                <a:gd name="T0" fmla="*/ 2600 w 2600"/>
                <a:gd name="T1" fmla="*/ 1441 h 2707"/>
                <a:gd name="T2" fmla="*/ 2593 w 2600"/>
                <a:gd name="T3" fmla="*/ 1460 h 2707"/>
                <a:gd name="T4" fmla="*/ 2264 w 2600"/>
                <a:gd name="T5" fmla="*/ 2235 h 2707"/>
                <a:gd name="T6" fmla="*/ 1548 w 2600"/>
                <a:gd name="T7" fmla="*/ 2643 h 2707"/>
                <a:gd name="T8" fmla="*/ 620 w 2600"/>
                <a:gd name="T9" fmla="*/ 2475 h 2707"/>
                <a:gd name="T10" fmla="*/ 47 w 2600"/>
                <a:gd name="T11" fmla="*/ 1714 h 2707"/>
                <a:gd name="T12" fmla="*/ 4 w 2600"/>
                <a:gd name="T13" fmla="*/ 1458 h 2707"/>
                <a:gd name="T14" fmla="*/ 0 w 2600"/>
                <a:gd name="T15" fmla="*/ 1437 h 2707"/>
                <a:gd name="T16" fmla="*/ 0 w 2600"/>
                <a:gd name="T17" fmla="*/ 1301 h 2707"/>
                <a:gd name="T18" fmla="*/ 4 w 2600"/>
                <a:gd name="T19" fmla="*/ 1284 h 2707"/>
                <a:gd name="T20" fmla="*/ 17 w 2600"/>
                <a:gd name="T21" fmla="*/ 1161 h 2707"/>
                <a:gd name="T22" fmla="*/ 291 w 2600"/>
                <a:gd name="T23" fmla="*/ 555 h 2707"/>
                <a:gd name="T24" fmla="*/ 1573 w 2600"/>
                <a:gd name="T25" fmla="*/ 104 h 2707"/>
                <a:gd name="T26" fmla="*/ 2593 w 2600"/>
                <a:gd name="T27" fmla="*/ 1280 h 2707"/>
                <a:gd name="T28" fmla="*/ 2600 w 2600"/>
                <a:gd name="T29" fmla="*/ 1297 h 2707"/>
                <a:gd name="T30" fmla="*/ 2600 w 2600"/>
                <a:gd name="T31" fmla="*/ 1441 h 2707"/>
                <a:gd name="T32" fmla="*/ 2290 w 2600"/>
                <a:gd name="T33" fmla="*/ 1337 h 2707"/>
                <a:gd name="T34" fmla="*/ 1345 w 2600"/>
                <a:gd name="T35" fmla="*/ 390 h 2707"/>
                <a:gd name="T36" fmla="*/ 693 w 2600"/>
                <a:gd name="T37" fmla="*/ 597 h 2707"/>
                <a:gd name="T38" fmla="*/ 307 w 2600"/>
                <a:gd name="T39" fmla="*/ 1329 h 2707"/>
                <a:gd name="T40" fmla="*/ 145 w 2600"/>
                <a:gd name="T41" fmla="*/ 1198 h 2707"/>
                <a:gd name="T42" fmla="*/ 152 w 2600"/>
                <a:gd name="T43" fmla="*/ 1277 h 2707"/>
                <a:gd name="T44" fmla="*/ 287 w 2600"/>
                <a:gd name="T45" fmla="*/ 1500 h 2707"/>
                <a:gd name="T46" fmla="*/ 323 w 2600"/>
                <a:gd name="T47" fmla="*/ 1561 h 2707"/>
                <a:gd name="T48" fmla="*/ 324 w 2600"/>
                <a:gd name="T49" fmla="*/ 1575 h 2707"/>
                <a:gd name="T50" fmla="*/ 324 w 2600"/>
                <a:gd name="T51" fmla="*/ 1825 h 2707"/>
                <a:gd name="T52" fmla="*/ 324 w 2600"/>
                <a:gd name="T53" fmla="*/ 1844 h 2707"/>
                <a:gd name="T54" fmla="*/ 269 w 2600"/>
                <a:gd name="T55" fmla="*/ 1879 h 2707"/>
                <a:gd name="T56" fmla="*/ 240 w 2600"/>
                <a:gd name="T57" fmla="*/ 1927 h 2707"/>
                <a:gd name="T58" fmla="*/ 189 w 2600"/>
                <a:gd name="T59" fmla="*/ 1955 h 2707"/>
                <a:gd name="T60" fmla="*/ 245 w 2600"/>
                <a:gd name="T61" fmla="*/ 2047 h 2707"/>
                <a:gd name="T62" fmla="*/ 272 w 2600"/>
                <a:gd name="T63" fmla="*/ 2062 h 2707"/>
                <a:gd name="T64" fmla="*/ 560 w 2600"/>
                <a:gd name="T65" fmla="*/ 2061 h 2707"/>
                <a:gd name="T66" fmla="*/ 592 w 2600"/>
                <a:gd name="T67" fmla="*/ 2074 h 2707"/>
                <a:gd name="T68" fmla="*/ 674 w 2600"/>
                <a:gd name="T69" fmla="*/ 2149 h 2707"/>
                <a:gd name="T70" fmla="*/ 1450 w 2600"/>
                <a:gd name="T71" fmla="*/ 2359 h 2707"/>
                <a:gd name="T72" fmla="*/ 2004 w 2600"/>
                <a:gd name="T73" fmla="*/ 2075 h 2707"/>
                <a:gd name="T74" fmla="*/ 2038 w 2600"/>
                <a:gd name="T75" fmla="*/ 2061 h 2707"/>
                <a:gd name="T76" fmla="*/ 2350 w 2600"/>
                <a:gd name="T77" fmla="*/ 2062 h 2707"/>
                <a:gd name="T78" fmla="*/ 2375 w 2600"/>
                <a:gd name="T79" fmla="*/ 2048 h 2707"/>
                <a:gd name="T80" fmla="*/ 2406 w 2600"/>
                <a:gd name="T81" fmla="*/ 1992 h 2707"/>
                <a:gd name="T82" fmla="*/ 2405 w 2600"/>
                <a:gd name="T83" fmla="*/ 1965 h 2707"/>
                <a:gd name="T84" fmla="*/ 2350 w 2600"/>
                <a:gd name="T85" fmla="*/ 1889 h 2707"/>
                <a:gd name="T86" fmla="*/ 2275 w 2600"/>
                <a:gd name="T87" fmla="*/ 1849 h 2707"/>
                <a:gd name="T88" fmla="*/ 2268 w 2600"/>
                <a:gd name="T89" fmla="*/ 1847 h 2707"/>
                <a:gd name="T90" fmla="*/ 2268 w 2600"/>
                <a:gd name="T91" fmla="*/ 1646 h 2707"/>
                <a:gd name="T92" fmla="*/ 2278 w 2600"/>
                <a:gd name="T93" fmla="*/ 1533 h 2707"/>
                <a:gd name="T94" fmla="*/ 2313 w 2600"/>
                <a:gd name="T95" fmla="*/ 1481 h 2707"/>
                <a:gd name="T96" fmla="*/ 2450 w 2600"/>
                <a:gd name="T97" fmla="*/ 1214 h 2707"/>
                <a:gd name="T98" fmla="*/ 2290 w 2600"/>
                <a:gd name="T99" fmla="*/ 1337 h 27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600" h="2707">
                  <a:moveTo>
                    <a:pt x="2600" y="1441"/>
                  </a:moveTo>
                  <a:cubicBezTo>
                    <a:pt x="2598" y="1447"/>
                    <a:pt x="2593" y="1454"/>
                    <a:pt x="2593" y="1460"/>
                  </a:cubicBezTo>
                  <a:cubicBezTo>
                    <a:pt x="2571" y="1756"/>
                    <a:pt x="2461" y="2015"/>
                    <a:pt x="2264" y="2235"/>
                  </a:cubicBezTo>
                  <a:cubicBezTo>
                    <a:pt x="2071" y="2451"/>
                    <a:pt x="1832" y="2588"/>
                    <a:pt x="1548" y="2643"/>
                  </a:cubicBezTo>
                  <a:cubicBezTo>
                    <a:pt x="1218" y="2707"/>
                    <a:pt x="906" y="2652"/>
                    <a:pt x="620" y="2475"/>
                  </a:cubicBezTo>
                  <a:cubicBezTo>
                    <a:pt x="331" y="2297"/>
                    <a:pt x="140" y="2041"/>
                    <a:pt x="47" y="1714"/>
                  </a:cubicBezTo>
                  <a:cubicBezTo>
                    <a:pt x="23" y="1630"/>
                    <a:pt x="8" y="1545"/>
                    <a:pt x="4" y="1458"/>
                  </a:cubicBezTo>
                  <a:cubicBezTo>
                    <a:pt x="3" y="1451"/>
                    <a:pt x="1" y="1444"/>
                    <a:pt x="0" y="1437"/>
                  </a:cubicBezTo>
                  <a:cubicBezTo>
                    <a:pt x="0" y="1392"/>
                    <a:pt x="0" y="1346"/>
                    <a:pt x="0" y="1301"/>
                  </a:cubicBezTo>
                  <a:cubicBezTo>
                    <a:pt x="1" y="1295"/>
                    <a:pt x="3" y="1290"/>
                    <a:pt x="4" y="1284"/>
                  </a:cubicBezTo>
                  <a:cubicBezTo>
                    <a:pt x="8" y="1243"/>
                    <a:pt x="10" y="1201"/>
                    <a:pt x="17" y="1161"/>
                  </a:cubicBezTo>
                  <a:cubicBezTo>
                    <a:pt x="55" y="935"/>
                    <a:pt x="142" y="729"/>
                    <a:pt x="291" y="555"/>
                  </a:cubicBezTo>
                  <a:cubicBezTo>
                    <a:pt x="630" y="158"/>
                    <a:pt x="1061" y="0"/>
                    <a:pt x="1573" y="104"/>
                  </a:cubicBezTo>
                  <a:cubicBezTo>
                    <a:pt x="2147" y="221"/>
                    <a:pt x="2557" y="718"/>
                    <a:pt x="2593" y="1280"/>
                  </a:cubicBezTo>
                  <a:cubicBezTo>
                    <a:pt x="2593" y="1286"/>
                    <a:pt x="2598" y="1292"/>
                    <a:pt x="2600" y="1297"/>
                  </a:cubicBezTo>
                  <a:cubicBezTo>
                    <a:pt x="2600" y="1345"/>
                    <a:pt x="2600" y="1393"/>
                    <a:pt x="2600" y="1441"/>
                  </a:cubicBezTo>
                  <a:close/>
                  <a:moveTo>
                    <a:pt x="2290" y="1337"/>
                  </a:moveTo>
                  <a:cubicBezTo>
                    <a:pt x="2269" y="831"/>
                    <a:pt x="1859" y="414"/>
                    <a:pt x="1345" y="390"/>
                  </a:cubicBezTo>
                  <a:cubicBezTo>
                    <a:pt x="1103" y="379"/>
                    <a:pt x="883" y="447"/>
                    <a:pt x="693" y="597"/>
                  </a:cubicBezTo>
                  <a:cubicBezTo>
                    <a:pt x="456" y="782"/>
                    <a:pt x="330" y="1028"/>
                    <a:pt x="307" y="1329"/>
                  </a:cubicBezTo>
                  <a:cubicBezTo>
                    <a:pt x="241" y="1301"/>
                    <a:pt x="195" y="1252"/>
                    <a:pt x="145" y="1198"/>
                  </a:cubicBezTo>
                  <a:cubicBezTo>
                    <a:pt x="148" y="1228"/>
                    <a:pt x="149" y="1253"/>
                    <a:pt x="152" y="1277"/>
                  </a:cubicBezTo>
                  <a:cubicBezTo>
                    <a:pt x="165" y="1370"/>
                    <a:pt x="206" y="1448"/>
                    <a:pt x="287" y="1500"/>
                  </a:cubicBezTo>
                  <a:cubicBezTo>
                    <a:pt x="311" y="1516"/>
                    <a:pt x="322" y="1534"/>
                    <a:pt x="323" y="1561"/>
                  </a:cubicBezTo>
                  <a:cubicBezTo>
                    <a:pt x="323" y="1565"/>
                    <a:pt x="324" y="1570"/>
                    <a:pt x="324" y="1575"/>
                  </a:cubicBezTo>
                  <a:cubicBezTo>
                    <a:pt x="324" y="1658"/>
                    <a:pt x="324" y="1741"/>
                    <a:pt x="324" y="1825"/>
                  </a:cubicBezTo>
                  <a:cubicBezTo>
                    <a:pt x="324" y="1831"/>
                    <a:pt x="324" y="1838"/>
                    <a:pt x="324" y="1844"/>
                  </a:cubicBezTo>
                  <a:cubicBezTo>
                    <a:pt x="287" y="1851"/>
                    <a:pt x="287" y="1851"/>
                    <a:pt x="269" y="1879"/>
                  </a:cubicBezTo>
                  <a:cubicBezTo>
                    <a:pt x="259" y="1895"/>
                    <a:pt x="250" y="1911"/>
                    <a:pt x="240" y="1927"/>
                  </a:cubicBezTo>
                  <a:cubicBezTo>
                    <a:pt x="229" y="1944"/>
                    <a:pt x="222" y="1967"/>
                    <a:pt x="189" y="1955"/>
                  </a:cubicBezTo>
                  <a:cubicBezTo>
                    <a:pt x="210" y="1989"/>
                    <a:pt x="228" y="2018"/>
                    <a:pt x="245" y="2047"/>
                  </a:cubicBezTo>
                  <a:cubicBezTo>
                    <a:pt x="252" y="2058"/>
                    <a:pt x="259" y="2062"/>
                    <a:pt x="272" y="2062"/>
                  </a:cubicBezTo>
                  <a:cubicBezTo>
                    <a:pt x="368" y="2061"/>
                    <a:pt x="464" y="2062"/>
                    <a:pt x="560" y="2061"/>
                  </a:cubicBezTo>
                  <a:cubicBezTo>
                    <a:pt x="573" y="2061"/>
                    <a:pt x="582" y="2065"/>
                    <a:pt x="592" y="2074"/>
                  </a:cubicBezTo>
                  <a:cubicBezTo>
                    <a:pt x="618" y="2100"/>
                    <a:pt x="645" y="2126"/>
                    <a:pt x="674" y="2149"/>
                  </a:cubicBezTo>
                  <a:cubicBezTo>
                    <a:pt x="903" y="2331"/>
                    <a:pt x="1162" y="2402"/>
                    <a:pt x="1450" y="2359"/>
                  </a:cubicBezTo>
                  <a:cubicBezTo>
                    <a:pt x="1666" y="2328"/>
                    <a:pt x="1850" y="2230"/>
                    <a:pt x="2004" y="2075"/>
                  </a:cubicBezTo>
                  <a:cubicBezTo>
                    <a:pt x="2014" y="2065"/>
                    <a:pt x="2024" y="2061"/>
                    <a:pt x="2038" y="2061"/>
                  </a:cubicBezTo>
                  <a:cubicBezTo>
                    <a:pt x="2142" y="2062"/>
                    <a:pt x="2246" y="2061"/>
                    <a:pt x="2350" y="2062"/>
                  </a:cubicBezTo>
                  <a:cubicBezTo>
                    <a:pt x="2362" y="2062"/>
                    <a:pt x="2370" y="2059"/>
                    <a:pt x="2375" y="2048"/>
                  </a:cubicBezTo>
                  <a:cubicBezTo>
                    <a:pt x="2384" y="2028"/>
                    <a:pt x="2395" y="2010"/>
                    <a:pt x="2406" y="1992"/>
                  </a:cubicBezTo>
                  <a:cubicBezTo>
                    <a:pt x="2412" y="1982"/>
                    <a:pt x="2412" y="1975"/>
                    <a:pt x="2405" y="1965"/>
                  </a:cubicBezTo>
                  <a:cubicBezTo>
                    <a:pt x="2386" y="1940"/>
                    <a:pt x="2366" y="1916"/>
                    <a:pt x="2350" y="1889"/>
                  </a:cubicBezTo>
                  <a:cubicBezTo>
                    <a:pt x="2332" y="1860"/>
                    <a:pt x="2312" y="1841"/>
                    <a:pt x="2275" y="1849"/>
                  </a:cubicBezTo>
                  <a:cubicBezTo>
                    <a:pt x="2274" y="1849"/>
                    <a:pt x="2272" y="1848"/>
                    <a:pt x="2268" y="1847"/>
                  </a:cubicBezTo>
                  <a:cubicBezTo>
                    <a:pt x="2268" y="1780"/>
                    <a:pt x="2267" y="1713"/>
                    <a:pt x="2268" y="1646"/>
                  </a:cubicBezTo>
                  <a:cubicBezTo>
                    <a:pt x="2269" y="1608"/>
                    <a:pt x="2276" y="1571"/>
                    <a:pt x="2278" y="1533"/>
                  </a:cubicBezTo>
                  <a:cubicBezTo>
                    <a:pt x="2279" y="1507"/>
                    <a:pt x="2292" y="1493"/>
                    <a:pt x="2313" y="1481"/>
                  </a:cubicBezTo>
                  <a:cubicBezTo>
                    <a:pt x="2414" y="1423"/>
                    <a:pt x="2430" y="1320"/>
                    <a:pt x="2450" y="1214"/>
                  </a:cubicBezTo>
                  <a:cubicBezTo>
                    <a:pt x="2398" y="1261"/>
                    <a:pt x="2353" y="1309"/>
                    <a:pt x="2290" y="1337"/>
                  </a:cubicBezTo>
                  <a:close/>
                </a:path>
              </a:pathLst>
            </a:custGeom>
            <a:solidFill>
              <a:schemeClr val="tx2">
                <a:lumMod val="7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12" name="组合 11">
              <a:extLst>
                <a:ext uri="{FF2B5EF4-FFF2-40B4-BE49-F238E27FC236}">
                  <a16:creationId xmlns:a16="http://schemas.microsoft.com/office/drawing/2014/main" id="{DBF9D2C7-55EE-7049-9269-2DED038E4E85}"/>
                </a:ext>
              </a:extLst>
            </p:cNvPr>
            <p:cNvGrpSpPr/>
            <p:nvPr/>
          </p:nvGrpSpPr>
          <p:grpSpPr>
            <a:xfrm>
              <a:off x="5554874" y="2381317"/>
              <a:ext cx="1080787" cy="1004320"/>
              <a:chOff x="5554874" y="2552137"/>
              <a:chExt cx="1080787" cy="1004320"/>
            </a:xfrm>
            <a:solidFill>
              <a:schemeClr val="tx2">
                <a:lumMod val="75000"/>
              </a:schemeClr>
            </a:solidFill>
          </p:grpSpPr>
          <p:sp>
            <p:nvSpPr>
              <p:cNvPr id="13" name="Freeform 50">
                <a:extLst>
                  <a:ext uri="{FF2B5EF4-FFF2-40B4-BE49-F238E27FC236}">
                    <a16:creationId xmlns:a16="http://schemas.microsoft.com/office/drawing/2014/main" id="{E450D163-11A5-DF41-84D5-18C9D66ADC79}"/>
                  </a:ext>
                </a:extLst>
              </p:cNvPr>
              <p:cNvSpPr>
                <a:spLocks noEditPoints="1"/>
              </p:cNvSpPr>
              <p:nvPr/>
            </p:nvSpPr>
            <p:spPr bwMode="auto">
              <a:xfrm>
                <a:off x="5594719" y="3111135"/>
                <a:ext cx="1003441" cy="214458"/>
              </a:xfrm>
              <a:custGeom>
                <a:avLst/>
                <a:gdLst>
                  <a:gd name="T0" fmla="*/ 1933 w 2060"/>
                  <a:gd name="T1" fmla="*/ 45 h 440"/>
                  <a:gd name="T2" fmla="*/ 1978 w 2060"/>
                  <a:gd name="T3" fmla="*/ 350 h 440"/>
                  <a:gd name="T4" fmla="*/ 2043 w 2060"/>
                  <a:gd name="T5" fmla="*/ 435 h 440"/>
                  <a:gd name="T6" fmla="*/ 1498 w 2060"/>
                  <a:gd name="T7" fmla="*/ 319 h 440"/>
                  <a:gd name="T8" fmla="*/ 1549 w 2060"/>
                  <a:gd name="T9" fmla="*/ 306 h 440"/>
                  <a:gd name="T10" fmla="*/ 531 w 2060"/>
                  <a:gd name="T11" fmla="*/ 310 h 440"/>
                  <a:gd name="T12" fmla="*/ 542 w 2060"/>
                  <a:gd name="T13" fmla="*/ 392 h 440"/>
                  <a:gd name="T14" fmla="*/ 0 w 2060"/>
                  <a:gd name="T15" fmla="*/ 440 h 440"/>
                  <a:gd name="T16" fmla="*/ 87 w 2060"/>
                  <a:gd name="T17" fmla="*/ 358 h 440"/>
                  <a:gd name="T18" fmla="*/ 512 w 2060"/>
                  <a:gd name="T19" fmla="*/ 34 h 440"/>
                  <a:gd name="T20" fmla="*/ 1961 w 2060"/>
                  <a:gd name="T21" fmla="*/ 0 h 440"/>
                  <a:gd name="T22" fmla="*/ 1545 w 2060"/>
                  <a:gd name="T23" fmla="*/ 41 h 440"/>
                  <a:gd name="T24" fmla="*/ 1263 w 2060"/>
                  <a:gd name="T25" fmla="*/ 119 h 440"/>
                  <a:gd name="T26" fmla="*/ 855 w 2060"/>
                  <a:gd name="T27" fmla="*/ 67 h 440"/>
                  <a:gd name="T28" fmla="*/ 796 w 2060"/>
                  <a:gd name="T29" fmla="*/ 193 h 440"/>
                  <a:gd name="T30" fmla="*/ 962 w 2060"/>
                  <a:gd name="T31" fmla="*/ 145 h 440"/>
                  <a:gd name="T32" fmla="*/ 1269 w 2060"/>
                  <a:gd name="T33" fmla="*/ 301 h 440"/>
                  <a:gd name="T34" fmla="*/ 711 w 2060"/>
                  <a:gd name="T35" fmla="*/ 118 h 440"/>
                  <a:gd name="T36" fmla="*/ 558 w 2060"/>
                  <a:gd name="T37" fmla="*/ 107 h 440"/>
                  <a:gd name="T38" fmla="*/ 544 w 2060"/>
                  <a:gd name="T39" fmla="*/ 301 h 440"/>
                  <a:gd name="T40" fmla="*/ 1513 w 2060"/>
                  <a:gd name="T41" fmla="*/ 130 h 440"/>
                  <a:gd name="T42" fmla="*/ 1452 w 2060"/>
                  <a:gd name="T43" fmla="*/ 67 h 440"/>
                  <a:gd name="T44" fmla="*/ 1340 w 2060"/>
                  <a:gd name="T45" fmla="*/ 270 h 440"/>
                  <a:gd name="T46" fmla="*/ 1544 w 2060"/>
                  <a:gd name="T47" fmla="*/ 67 h 440"/>
                  <a:gd name="T48" fmla="*/ 1564 w 2060"/>
                  <a:gd name="T49" fmla="*/ 67 h 440"/>
                  <a:gd name="T50" fmla="*/ 491 w 2060"/>
                  <a:gd name="T51" fmla="*/ 302 h 440"/>
                  <a:gd name="T52" fmla="*/ 491 w 2060"/>
                  <a:gd name="T53" fmla="*/ 67 h 440"/>
                  <a:gd name="T54" fmla="*/ 1308 w 2060"/>
                  <a:gd name="T55" fmla="*/ 290 h 440"/>
                  <a:gd name="T56" fmla="*/ 1294 w 2060"/>
                  <a:gd name="T57" fmla="*/ 68 h 440"/>
                  <a:gd name="T58" fmla="*/ 762 w 2060"/>
                  <a:gd name="T59" fmla="*/ 299 h 440"/>
                  <a:gd name="T60" fmla="*/ 747 w 2060"/>
                  <a:gd name="T61" fmla="*/ 79 h 440"/>
                  <a:gd name="T62" fmla="*/ 1007 w 2060"/>
                  <a:gd name="T63" fmla="*/ 35 h 440"/>
                  <a:gd name="T64" fmla="*/ 1054 w 2060"/>
                  <a:gd name="T65" fmla="*/ 35 h 440"/>
                  <a:gd name="T66" fmla="*/ 1249 w 2060"/>
                  <a:gd name="T67" fmla="*/ 45 h 440"/>
                  <a:gd name="T68" fmla="*/ 1054 w 2060"/>
                  <a:gd name="T69" fmla="*/ 35 h 440"/>
                  <a:gd name="T70" fmla="*/ 1342 w 2060"/>
                  <a:gd name="T71" fmla="*/ 36 h 440"/>
                  <a:gd name="T72" fmla="*/ 1499 w 2060"/>
                  <a:gd name="T73" fmla="*/ 45 h 440"/>
                  <a:gd name="T74" fmla="*/ 717 w 2060"/>
                  <a:gd name="T75" fmla="*/ 35 h 440"/>
                  <a:gd name="T76" fmla="*/ 198 w 2060"/>
                  <a:gd name="T77" fmla="*/ 118 h 440"/>
                  <a:gd name="T78" fmla="*/ 138 w 2060"/>
                  <a:gd name="T79" fmla="*/ 118 h 440"/>
                  <a:gd name="T80" fmla="*/ 1625 w 2060"/>
                  <a:gd name="T81" fmla="*/ 118 h 440"/>
                  <a:gd name="T82" fmla="*/ 311 w 2060"/>
                  <a:gd name="T83" fmla="*/ 94 h 440"/>
                  <a:gd name="T84" fmla="*/ 311 w 2060"/>
                  <a:gd name="T85" fmla="*/ 118 h 440"/>
                  <a:gd name="T86" fmla="*/ 1796 w 2060"/>
                  <a:gd name="T87" fmla="*/ 118 h 440"/>
                  <a:gd name="T88" fmla="*/ 1736 w 2060"/>
                  <a:gd name="T89" fmla="*/ 118 h 440"/>
                  <a:gd name="T90" fmla="*/ 1908 w 2060"/>
                  <a:gd name="T91" fmla="*/ 94 h 440"/>
                  <a:gd name="T92" fmla="*/ 422 w 2060"/>
                  <a:gd name="T93" fmla="*/ 95 h 440"/>
                  <a:gd name="T94" fmla="*/ 422 w 2060"/>
                  <a:gd name="T95" fmla="*/ 118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060" h="440">
                    <a:moveTo>
                      <a:pt x="1545" y="41"/>
                    </a:moveTo>
                    <a:cubicBezTo>
                      <a:pt x="1551" y="43"/>
                      <a:pt x="1558" y="45"/>
                      <a:pt x="1565" y="45"/>
                    </a:cubicBezTo>
                    <a:cubicBezTo>
                      <a:pt x="1687" y="46"/>
                      <a:pt x="1810" y="45"/>
                      <a:pt x="1933" y="45"/>
                    </a:cubicBezTo>
                    <a:cubicBezTo>
                      <a:pt x="1942" y="45"/>
                      <a:pt x="1951" y="45"/>
                      <a:pt x="1962" y="45"/>
                    </a:cubicBezTo>
                    <a:cubicBezTo>
                      <a:pt x="1962" y="147"/>
                      <a:pt x="1962" y="247"/>
                      <a:pt x="1962" y="349"/>
                    </a:cubicBezTo>
                    <a:cubicBezTo>
                      <a:pt x="1969" y="349"/>
                      <a:pt x="1973" y="351"/>
                      <a:pt x="1978" y="350"/>
                    </a:cubicBezTo>
                    <a:cubicBezTo>
                      <a:pt x="2008" y="343"/>
                      <a:pt x="2025" y="357"/>
                      <a:pt x="2036" y="385"/>
                    </a:cubicBezTo>
                    <a:cubicBezTo>
                      <a:pt x="2041" y="401"/>
                      <a:pt x="2051" y="416"/>
                      <a:pt x="2060" y="433"/>
                    </a:cubicBezTo>
                    <a:cubicBezTo>
                      <a:pt x="2053" y="434"/>
                      <a:pt x="2048" y="435"/>
                      <a:pt x="2043" y="435"/>
                    </a:cubicBezTo>
                    <a:cubicBezTo>
                      <a:pt x="1885" y="435"/>
                      <a:pt x="1727" y="434"/>
                      <a:pt x="1569" y="435"/>
                    </a:cubicBezTo>
                    <a:cubicBezTo>
                      <a:pt x="1555" y="435"/>
                      <a:pt x="1547" y="431"/>
                      <a:pt x="1542" y="418"/>
                    </a:cubicBezTo>
                    <a:cubicBezTo>
                      <a:pt x="1529" y="386"/>
                      <a:pt x="1514" y="355"/>
                      <a:pt x="1498" y="319"/>
                    </a:cubicBezTo>
                    <a:cubicBezTo>
                      <a:pt x="1524" y="319"/>
                      <a:pt x="1546" y="319"/>
                      <a:pt x="1569" y="319"/>
                    </a:cubicBezTo>
                    <a:cubicBezTo>
                      <a:pt x="1569" y="316"/>
                      <a:pt x="1569" y="313"/>
                      <a:pt x="1570" y="310"/>
                    </a:cubicBezTo>
                    <a:cubicBezTo>
                      <a:pt x="1563" y="309"/>
                      <a:pt x="1556" y="306"/>
                      <a:pt x="1549" y="306"/>
                    </a:cubicBezTo>
                    <a:cubicBezTo>
                      <a:pt x="1464" y="306"/>
                      <a:pt x="1379" y="306"/>
                      <a:pt x="1293" y="306"/>
                    </a:cubicBezTo>
                    <a:cubicBezTo>
                      <a:pt x="1046" y="307"/>
                      <a:pt x="799" y="307"/>
                      <a:pt x="552" y="308"/>
                    </a:cubicBezTo>
                    <a:cubicBezTo>
                      <a:pt x="545" y="308"/>
                      <a:pt x="538" y="309"/>
                      <a:pt x="531" y="310"/>
                    </a:cubicBezTo>
                    <a:cubicBezTo>
                      <a:pt x="531" y="313"/>
                      <a:pt x="531" y="315"/>
                      <a:pt x="531" y="318"/>
                    </a:cubicBezTo>
                    <a:cubicBezTo>
                      <a:pt x="545" y="318"/>
                      <a:pt x="558" y="319"/>
                      <a:pt x="574" y="320"/>
                    </a:cubicBezTo>
                    <a:cubicBezTo>
                      <a:pt x="563" y="344"/>
                      <a:pt x="550" y="367"/>
                      <a:pt x="542" y="392"/>
                    </a:cubicBezTo>
                    <a:cubicBezTo>
                      <a:pt x="530" y="426"/>
                      <a:pt x="511" y="436"/>
                      <a:pt x="475" y="436"/>
                    </a:cubicBezTo>
                    <a:cubicBezTo>
                      <a:pt x="327" y="435"/>
                      <a:pt x="180" y="438"/>
                      <a:pt x="33" y="439"/>
                    </a:cubicBezTo>
                    <a:cubicBezTo>
                      <a:pt x="23" y="440"/>
                      <a:pt x="13" y="440"/>
                      <a:pt x="0" y="440"/>
                    </a:cubicBezTo>
                    <a:cubicBezTo>
                      <a:pt x="14" y="413"/>
                      <a:pt x="27" y="388"/>
                      <a:pt x="41" y="365"/>
                    </a:cubicBezTo>
                    <a:cubicBezTo>
                      <a:pt x="44" y="361"/>
                      <a:pt x="51" y="359"/>
                      <a:pt x="57" y="359"/>
                    </a:cubicBezTo>
                    <a:cubicBezTo>
                      <a:pt x="66" y="358"/>
                      <a:pt x="76" y="358"/>
                      <a:pt x="87" y="358"/>
                    </a:cubicBezTo>
                    <a:cubicBezTo>
                      <a:pt x="87" y="254"/>
                      <a:pt x="87" y="151"/>
                      <a:pt x="87" y="45"/>
                    </a:cubicBezTo>
                    <a:cubicBezTo>
                      <a:pt x="229" y="45"/>
                      <a:pt x="371" y="46"/>
                      <a:pt x="513" y="45"/>
                    </a:cubicBezTo>
                    <a:cubicBezTo>
                      <a:pt x="512" y="42"/>
                      <a:pt x="512" y="38"/>
                      <a:pt x="512" y="34"/>
                    </a:cubicBezTo>
                    <a:cubicBezTo>
                      <a:pt x="371" y="34"/>
                      <a:pt x="229" y="34"/>
                      <a:pt x="87" y="34"/>
                    </a:cubicBezTo>
                    <a:cubicBezTo>
                      <a:pt x="87" y="20"/>
                      <a:pt x="87" y="11"/>
                      <a:pt x="87" y="0"/>
                    </a:cubicBezTo>
                    <a:cubicBezTo>
                      <a:pt x="712" y="0"/>
                      <a:pt x="1336" y="0"/>
                      <a:pt x="1961" y="0"/>
                    </a:cubicBezTo>
                    <a:cubicBezTo>
                      <a:pt x="1961" y="10"/>
                      <a:pt x="1961" y="20"/>
                      <a:pt x="1961" y="33"/>
                    </a:cubicBezTo>
                    <a:cubicBezTo>
                      <a:pt x="1823" y="33"/>
                      <a:pt x="1684" y="33"/>
                      <a:pt x="1546" y="33"/>
                    </a:cubicBezTo>
                    <a:cubicBezTo>
                      <a:pt x="1546" y="36"/>
                      <a:pt x="1545" y="39"/>
                      <a:pt x="1545" y="41"/>
                    </a:cubicBezTo>
                    <a:close/>
                    <a:moveTo>
                      <a:pt x="1269" y="301"/>
                    </a:moveTo>
                    <a:cubicBezTo>
                      <a:pt x="1269" y="244"/>
                      <a:pt x="1269" y="188"/>
                      <a:pt x="1269" y="133"/>
                    </a:cubicBezTo>
                    <a:cubicBezTo>
                      <a:pt x="1269" y="128"/>
                      <a:pt x="1266" y="123"/>
                      <a:pt x="1263" y="119"/>
                    </a:cubicBezTo>
                    <a:cubicBezTo>
                      <a:pt x="1249" y="104"/>
                      <a:pt x="1235" y="88"/>
                      <a:pt x="1220" y="74"/>
                    </a:cubicBezTo>
                    <a:cubicBezTo>
                      <a:pt x="1216" y="70"/>
                      <a:pt x="1209" y="67"/>
                      <a:pt x="1203" y="67"/>
                    </a:cubicBezTo>
                    <a:cubicBezTo>
                      <a:pt x="1087" y="66"/>
                      <a:pt x="971" y="66"/>
                      <a:pt x="855" y="67"/>
                    </a:cubicBezTo>
                    <a:cubicBezTo>
                      <a:pt x="849" y="67"/>
                      <a:pt x="842" y="69"/>
                      <a:pt x="838" y="74"/>
                    </a:cubicBezTo>
                    <a:cubicBezTo>
                      <a:pt x="809" y="103"/>
                      <a:pt x="786" y="134"/>
                      <a:pt x="796" y="179"/>
                    </a:cubicBezTo>
                    <a:cubicBezTo>
                      <a:pt x="796" y="183"/>
                      <a:pt x="796" y="188"/>
                      <a:pt x="796" y="193"/>
                    </a:cubicBezTo>
                    <a:cubicBezTo>
                      <a:pt x="796" y="229"/>
                      <a:pt x="796" y="264"/>
                      <a:pt x="796" y="300"/>
                    </a:cubicBezTo>
                    <a:cubicBezTo>
                      <a:pt x="852" y="300"/>
                      <a:pt x="906" y="300"/>
                      <a:pt x="962" y="300"/>
                    </a:cubicBezTo>
                    <a:cubicBezTo>
                      <a:pt x="962" y="248"/>
                      <a:pt x="962" y="197"/>
                      <a:pt x="962" y="145"/>
                    </a:cubicBezTo>
                    <a:cubicBezTo>
                      <a:pt x="1008" y="145"/>
                      <a:pt x="1053" y="145"/>
                      <a:pt x="1099" y="145"/>
                    </a:cubicBezTo>
                    <a:cubicBezTo>
                      <a:pt x="1099" y="198"/>
                      <a:pt x="1099" y="249"/>
                      <a:pt x="1099" y="301"/>
                    </a:cubicBezTo>
                    <a:cubicBezTo>
                      <a:pt x="1156" y="301"/>
                      <a:pt x="1211" y="301"/>
                      <a:pt x="1269" y="301"/>
                    </a:cubicBezTo>
                    <a:close/>
                    <a:moveTo>
                      <a:pt x="717" y="301"/>
                    </a:moveTo>
                    <a:cubicBezTo>
                      <a:pt x="717" y="244"/>
                      <a:pt x="718" y="188"/>
                      <a:pt x="717" y="132"/>
                    </a:cubicBezTo>
                    <a:cubicBezTo>
                      <a:pt x="717" y="127"/>
                      <a:pt x="714" y="122"/>
                      <a:pt x="711" y="118"/>
                    </a:cubicBezTo>
                    <a:cubicBezTo>
                      <a:pt x="698" y="103"/>
                      <a:pt x="685" y="89"/>
                      <a:pt x="671" y="74"/>
                    </a:cubicBezTo>
                    <a:cubicBezTo>
                      <a:pt x="667" y="71"/>
                      <a:pt x="661" y="67"/>
                      <a:pt x="656" y="67"/>
                    </a:cubicBezTo>
                    <a:cubicBezTo>
                      <a:pt x="616" y="62"/>
                      <a:pt x="580" y="65"/>
                      <a:pt x="558" y="107"/>
                    </a:cubicBezTo>
                    <a:cubicBezTo>
                      <a:pt x="551" y="120"/>
                      <a:pt x="543" y="130"/>
                      <a:pt x="544" y="146"/>
                    </a:cubicBezTo>
                    <a:cubicBezTo>
                      <a:pt x="544" y="188"/>
                      <a:pt x="544" y="230"/>
                      <a:pt x="544" y="272"/>
                    </a:cubicBezTo>
                    <a:cubicBezTo>
                      <a:pt x="544" y="282"/>
                      <a:pt x="544" y="291"/>
                      <a:pt x="544" y="301"/>
                    </a:cubicBezTo>
                    <a:cubicBezTo>
                      <a:pt x="603" y="301"/>
                      <a:pt x="659" y="301"/>
                      <a:pt x="717" y="301"/>
                    </a:cubicBezTo>
                    <a:close/>
                    <a:moveTo>
                      <a:pt x="1513" y="301"/>
                    </a:moveTo>
                    <a:cubicBezTo>
                      <a:pt x="1513" y="243"/>
                      <a:pt x="1514" y="186"/>
                      <a:pt x="1513" y="130"/>
                    </a:cubicBezTo>
                    <a:cubicBezTo>
                      <a:pt x="1513" y="126"/>
                      <a:pt x="1510" y="121"/>
                      <a:pt x="1507" y="118"/>
                    </a:cubicBezTo>
                    <a:cubicBezTo>
                      <a:pt x="1494" y="103"/>
                      <a:pt x="1481" y="89"/>
                      <a:pt x="1467" y="74"/>
                    </a:cubicBezTo>
                    <a:cubicBezTo>
                      <a:pt x="1463" y="71"/>
                      <a:pt x="1457" y="67"/>
                      <a:pt x="1452" y="67"/>
                    </a:cubicBezTo>
                    <a:cubicBezTo>
                      <a:pt x="1412" y="62"/>
                      <a:pt x="1376" y="66"/>
                      <a:pt x="1354" y="107"/>
                    </a:cubicBezTo>
                    <a:cubicBezTo>
                      <a:pt x="1347" y="120"/>
                      <a:pt x="1339" y="130"/>
                      <a:pt x="1340" y="146"/>
                    </a:cubicBezTo>
                    <a:cubicBezTo>
                      <a:pt x="1341" y="187"/>
                      <a:pt x="1340" y="229"/>
                      <a:pt x="1340" y="270"/>
                    </a:cubicBezTo>
                    <a:cubicBezTo>
                      <a:pt x="1340" y="280"/>
                      <a:pt x="1340" y="290"/>
                      <a:pt x="1340" y="301"/>
                    </a:cubicBezTo>
                    <a:cubicBezTo>
                      <a:pt x="1399" y="301"/>
                      <a:pt x="1455" y="301"/>
                      <a:pt x="1513" y="301"/>
                    </a:cubicBezTo>
                    <a:close/>
                    <a:moveTo>
                      <a:pt x="1544" y="67"/>
                    </a:moveTo>
                    <a:cubicBezTo>
                      <a:pt x="1544" y="146"/>
                      <a:pt x="1544" y="223"/>
                      <a:pt x="1544" y="302"/>
                    </a:cubicBezTo>
                    <a:cubicBezTo>
                      <a:pt x="1552" y="301"/>
                      <a:pt x="1558" y="301"/>
                      <a:pt x="1564" y="300"/>
                    </a:cubicBezTo>
                    <a:cubicBezTo>
                      <a:pt x="1564" y="222"/>
                      <a:pt x="1564" y="145"/>
                      <a:pt x="1564" y="67"/>
                    </a:cubicBezTo>
                    <a:cubicBezTo>
                      <a:pt x="1557" y="67"/>
                      <a:pt x="1551" y="67"/>
                      <a:pt x="1544" y="67"/>
                    </a:cubicBezTo>
                    <a:close/>
                    <a:moveTo>
                      <a:pt x="491" y="67"/>
                    </a:moveTo>
                    <a:cubicBezTo>
                      <a:pt x="491" y="146"/>
                      <a:pt x="491" y="223"/>
                      <a:pt x="491" y="302"/>
                    </a:cubicBezTo>
                    <a:cubicBezTo>
                      <a:pt x="500" y="302"/>
                      <a:pt x="506" y="301"/>
                      <a:pt x="512" y="300"/>
                    </a:cubicBezTo>
                    <a:cubicBezTo>
                      <a:pt x="512" y="222"/>
                      <a:pt x="512" y="145"/>
                      <a:pt x="512" y="67"/>
                    </a:cubicBezTo>
                    <a:cubicBezTo>
                      <a:pt x="505" y="67"/>
                      <a:pt x="499" y="67"/>
                      <a:pt x="491" y="67"/>
                    </a:cubicBezTo>
                    <a:close/>
                    <a:moveTo>
                      <a:pt x="1294" y="300"/>
                    </a:moveTo>
                    <a:cubicBezTo>
                      <a:pt x="1296" y="301"/>
                      <a:pt x="1298" y="302"/>
                      <a:pt x="1300" y="304"/>
                    </a:cubicBezTo>
                    <a:cubicBezTo>
                      <a:pt x="1303" y="299"/>
                      <a:pt x="1308" y="295"/>
                      <a:pt x="1308" y="290"/>
                    </a:cubicBezTo>
                    <a:cubicBezTo>
                      <a:pt x="1309" y="219"/>
                      <a:pt x="1309" y="149"/>
                      <a:pt x="1308" y="78"/>
                    </a:cubicBezTo>
                    <a:cubicBezTo>
                      <a:pt x="1308" y="74"/>
                      <a:pt x="1302" y="69"/>
                      <a:pt x="1299" y="65"/>
                    </a:cubicBezTo>
                    <a:cubicBezTo>
                      <a:pt x="1297" y="66"/>
                      <a:pt x="1295" y="67"/>
                      <a:pt x="1294" y="68"/>
                    </a:cubicBezTo>
                    <a:cubicBezTo>
                      <a:pt x="1294" y="146"/>
                      <a:pt x="1294" y="223"/>
                      <a:pt x="1294" y="300"/>
                    </a:cubicBezTo>
                    <a:close/>
                    <a:moveTo>
                      <a:pt x="755" y="304"/>
                    </a:moveTo>
                    <a:cubicBezTo>
                      <a:pt x="757" y="302"/>
                      <a:pt x="760" y="301"/>
                      <a:pt x="762" y="299"/>
                    </a:cubicBezTo>
                    <a:cubicBezTo>
                      <a:pt x="762" y="226"/>
                      <a:pt x="762" y="152"/>
                      <a:pt x="762" y="78"/>
                    </a:cubicBezTo>
                    <a:cubicBezTo>
                      <a:pt x="762" y="74"/>
                      <a:pt x="758" y="70"/>
                      <a:pt x="755" y="66"/>
                    </a:cubicBezTo>
                    <a:cubicBezTo>
                      <a:pt x="752" y="70"/>
                      <a:pt x="747" y="75"/>
                      <a:pt x="747" y="79"/>
                    </a:cubicBezTo>
                    <a:cubicBezTo>
                      <a:pt x="746" y="149"/>
                      <a:pt x="746" y="219"/>
                      <a:pt x="747" y="290"/>
                    </a:cubicBezTo>
                    <a:cubicBezTo>
                      <a:pt x="747" y="295"/>
                      <a:pt x="752" y="299"/>
                      <a:pt x="755" y="304"/>
                    </a:cubicBezTo>
                    <a:close/>
                    <a:moveTo>
                      <a:pt x="1007" y="35"/>
                    </a:moveTo>
                    <a:cubicBezTo>
                      <a:pt x="935" y="35"/>
                      <a:pt x="867" y="35"/>
                      <a:pt x="796" y="35"/>
                    </a:cubicBezTo>
                    <a:cubicBezTo>
                      <a:pt x="808" y="49"/>
                      <a:pt x="994" y="49"/>
                      <a:pt x="1007" y="35"/>
                    </a:cubicBezTo>
                    <a:close/>
                    <a:moveTo>
                      <a:pt x="1054" y="35"/>
                    </a:moveTo>
                    <a:cubicBezTo>
                      <a:pt x="1053" y="37"/>
                      <a:pt x="1053" y="39"/>
                      <a:pt x="1052" y="41"/>
                    </a:cubicBezTo>
                    <a:cubicBezTo>
                      <a:pt x="1056" y="42"/>
                      <a:pt x="1060" y="45"/>
                      <a:pt x="1064" y="45"/>
                    </a:cubicBezTo>
                    <a:cubicBezTo>
                      <a:pt x="1125" y="46"/>
                      <a:pt x="1187" y="46"/>
                      <a:pt x="1249" y="45"/>
                    </a:cubicBezTo>
                    <a:cubicBezTo>
                      <a:pt x="1253" y="45"/>
                      <a:pt x="1257" y="41"/>
                      <a:pt x="1262" y="39"/>
                    </a:cubicBezTo>
                    <a:cubicBezTo>
                      <a:pt x="1261" y="38"/>
                      <a:pt x="1260" y="36"/>
                      <a:pt x="1260" y="35"/>
                    </a:cubicBezTo>
                    <a:cubicBezTo>
                      <a:pt x="1191" y="35"/>
                      <a:pt x="1123" y="35"/>
                      <a:pt x="1054" y="35"/>
                    </a:cubicBezTo>
                    <a:close/>
                    <a:moveTo>
                      <a:pt x="1514" y="40"/>
                    </a:moveTo>
                    <a:cubicBezTo>
                      <a:pt x="1513" y="38"/>
                      <a:pt x="1513" y="37"/>
                      <a:pt x="1512" y="36"/>
                    </a:cubicBezTo>
                    <a:cubicBezTo>
                      <a:pt x="1455" y="36"/>
                      <a:pt x="1399" y="36"/>
                      <a:pt x="1342" y="36"/>
                    </a:cubicBezTo>
                    <a:cubicBezTo>
                      <a:pt x="1341" y="38"/>
                      <a:pt x="1341" y="40"/>
                      <a:pt x="1341" y="42"/>
                    </a:cubicBezTo>
                    <a:cubicBezTo>
                      <a:pt x="1346" y="43"/>
                      <a:pt x="1350" y="45"/>
                      <a:pt x="1355" y="45"/>
                    </a:cubicBezTo>
                    <a:cubicBezTo>
                      <a:pt x="1403" y="46"/>
                      <a:pt x="1451" y="46"/>
                      <a:pt x="1499" y="45"/>
                    </a:cubicBezTo>
                    <a:cubicBezTo>
                      <a:pt x="1504" y="45"/>
                      <a:pt x="1509" y="42"/>
                      <a:pt x="1514" y="40"/>
                    </a:cubicBezTo>
                    <a:close/>
                    <a:moveTo>
                      <a:pt x="548" y="35"/>
                    </a:moveTo>
                    <a:cubicBezTo>
                      <a:pt x="558" y="49"/>
                      <a:pt x="705" y="50"/>
                      <a:pt x="717" y="35"/>
                    </a:cubicBezTo>
                    <a:cubicBezTo>
                      <a:pt x="660" y="35"/>
                      <a:pt x="605" y="35"/>
                      <a:pt x="548" y="35"/>
                    </a:cubicBezTo>
                    <a:close/>
                    <a:moveTo>
                      <a:pt x="138" y="118"/>
                    </a:moveTo>
                    <a:cubicBezTo>
                      <a:pt x="159" y="118"/>
                      <a:pt x="178" y="118"/>
                      <a:pt x="198" y="118"/>
                    </a:cubicBezTo>
                    <a:cubicBezTo>
                      <a:pt x="198" y="109"/>
                      <a:pt x="198" y="102"/>
                      <a:pt x="198" y="94"/>
                    </a:cubicBezTo>
                    <a:cubicBezTo>
                      <a:pt x="177" y="94"/>
                      <a:pt x="158" y="94"/>
                      <a:pt x="138" y="94"/>
                    </a:cubicBezTo>
                    <a:cubicBezTo>
                      <a:pt x="138" y="103"/>
                      <a:pt x="138" y="110"/>
                      <a:pt x="138" y="118"/>
                    </a:cubicBezTo>
                    <a:close/>
                    <a:moveTo>
                      <a:pt x="1684" y="94"/>
                    </a:moveTo>
                    <a:cubicBezTo>
                      <a:pt x="1663" y="94"/>
                      <a:pt x="1644" y="94"/>
                      <a:pt x="1625" y="94"/>
                    </a:cubicBezTo>
                    <a:cubicBezTo>
                      <a:pt x="1625" y="103"/>
                      <a:pt x="1625" y="111"/>
                      <a:pt x="1625" y="118"/>
                    </a:cubicBezTo>
                    <a:cubicBezTo>
                      <a:pt x="1645" y="118"/>
                      <a:pt x="1664" y="118"/>
                      <a:pt x="1684" y="118"/>
                    </a:cubicBezTo>
                    <a:cubicBezTo>
                      <a:pt x="1684" y="110"/>
                      <a:pt x="1684" y="103"/>
                      <a:pt x="1684" y="94"/>
                    </a:cubicBezTo>
                    <a:close/>
                    <a:moveTo>
                      <a:pt x="311" y="94"/>
                    </a:moveTo>
                    <a:cubicBezTo>
                      <a:pt x="290" y="94"/>
                      <a:pt x="270" y="94"/>
                      <a:pt x="251" y="94"/>
                    </a:cubicBezTo>
                    <a:cubicBezTo>
                      <a:pt x="251" y="103"/>
                      <a:pt x="251" y="111"/>
                      <a:pt x="251" y="118"/>
                    </a:cubicBezTo>
                    <a:cubicBezTo>
                      <a:pt x="272" y="118"/>
                      <a:pt x="291" y="118"/>
                      <a:pt x="311" y="118"/>
                    </a:cubicBezTo>
                    <a:cubicBezTo>
                      <a:pt x="311" y="109"/>
                      <a:pt x="311" y="103"/>
                      <a:pt x="311" y="94"/>
                    </a:cubicBezTo>
                    <a:close/>
                    <a:moveTo>
                      <a:pt x="1736" y="118"/>
                    </a:moveTo>
                    <a:cubicBezTo>
                      <a:pt x="1757" y="118"/>
                      <a:pt x="1777" y="118"/>
                      <a:pt x="1796" y="118"/>
                    </a:cubicBezTo>
                    <a:cubicBezTo>
                      <a:pt x="1796" y="109"/>
                      <a:pt x="1796" y="102"/>
                      <a:pt x="1796" y="94"/>
                    </a:cubicBezTo>
                    <a:cubicBezTo>
                      <a:pt x="1776" y="94"/>
                      <a:pt x="1756" y="94"/>
                      <a:pt x="1736" y="94"/>
                    </a:cubicBezTo>
                    <a:cubicBezTo>
                      <a:pt x="1736" y="102"/>
                      <a:pt x="1736" y="109"/>
                      <a:pt x="1736" y="118"/>
                    </a:cubicBezTo>
                    <a:close/>
                    <a:moveTo>
                      <a:pt x="1848" y="118"/>
                    </a:moveTo>
                    <a:cubicBezTo>
                      <a:pt x="1868" y="118"/>
                      <a:pt x="1888" y="118"/>
                      <a:pt x="1908" y="118"/>
                    </a:cubicBezTo>
                    <a:cubicBezTo>
                      <a:pt x="1908" y="109"/>
                      <a:pt x="1908" y="102"/>
                      <a:pt x="1908" y="94"/>
                    </a:cubicBezTo>
                    <a:cubicBezTo>
                      <a:pt x="1887" y="94"/>
                      <a:pt x="1868" y="94"/>
                      <a:pt x="1848" y="94"/>
                    </a:cubicBezTo>
                    <a:cubicBezTo>
                      <a:pt x="1848" y="103"/>
                      <a:pt x="1848" y="110"/>
                      <a:pt x="1848" y="118"/>
                    </a:cubicBezTo>
                    <a:close/>
                    <a:moveTo>
                      <a:pt x="422" y="95"/>
                    </a:moveTo>
                    <a:cubicBezTo>
                      <a:pt x="401" y="95"/>
                      <a:pt x="381" y="95"/>
                      <a:pt x="362" y="95"/>
                    </a:cubicBezTo>
                    <a:cubicBezTo>
                      <a:pt x="362" y="103"/>
                      <a:pt x="362" y="110"/>
                      <a:pt x="362" y="118"/>
                    </a:cubicBezTo>
                    <a:cubicBezTo>
                      <a:pt x="383" y="118"/>
                      <a:pt x="402" y="118"/>
                      <a:pt x="422" y="118"/>
                    </a:cubicBezTo>
                    <a:cubicBezTo>
                      <a:pt x="422" y="110"/>
                      <a:pt x="422" y="103"/>
                      <a:pt x="422" y="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Freeform 51">
                <a:extLst>
                  <a:ext uri="{FF2B5EF4-FFF2-40B4-BE49-F238E27FC236}">
                    <a16:creationId xmlns:a16="http://schemas.microsoft.com/office/drawing/2014/main" id="{E3503FE8-52B6-CF4F-8FA8-D6FBC1EA92FF}"/>
                  </a:ext>
                </a:extLst>
              </p:cNvPr>
              <p:cNvSpPr>
                <a:spLocks noEditPoints="1"/>
              </p:cNvSpPr>
              <p:nvPr/>
            </p:nvSpPr>
            <p:spPr bwMode="auto">
              <a:xfrm>
                <a:off x="5554874" y="2951463"/>
                <a:ext cx="1080787" cy="148539"/>
              </a:xfrm>
              <a:custGeom>
                <a:avLst/>
                <a:gdLst>
                  <a:gd name="T0" fmla="*/ 0 w 2219"/>
                  <a:gd name="T1" fmla="*/ 96 h 305"/>
                  <a:gd name="T2" fmla="*/ 88 w 2219"/>
                  <a:gd name="T3" fmla="*/ 160 h 305"/>
                  <a:gd name="T4" fmla="*/ 289 w 2219"/>
                  <a:gd name="T5" fmla="*/ 117 h 305"/>
                  <a:gd name="T6" fmla="*/ 349 w 2219"/>
                  <a:gd name="T7" fmla="*/ 8 h 305"/>
                  <a:gd name="T8" fmla="*/ 419 w 2219"/>
                  <a:gd name="T9" fmla="*/ 121 h 305"/>
                  <a:gd name="T10" fmla="*/ 521 w 2219"/>
                  <a:gd name="T11" fmla="*/ 187 h 305"/>
                  <a:gd name="T12" fmla="*/ 588 w 2219"/>
                  <a:gd name="T13" fmla="*/ 174 h 305"/>
                  <a:gd name="T14" fmla="*/ 666 w 2219"/>
                  <a:gd name="T15" fmla="*/ 127 h 305"/>
                  <a:gd name="T16" fmla="*/ 664 w 2219"/>
                  <a:gd name="T17" fmla="*/ 121 h 305"/>
                  <a:gd name="T18" fmla="*/ 428 w 2219"/>
                  <a:gd name="T19" fmla="*/ 121 h 305"/>
                  <a:gd name="T20" fmla="*/ 427 w 2219"/>
                  <a:gd name="T21" fmla="*/ 99 h 305"/>
                  <a:gd name="T22" fmla="*/ 1790 w 2219"/>
                  <a:gd name="T23" fmla="*/ 99 h 305"/>
                  <a:gd name="T24" fmla="*/ 1775 w 2219"/>
                  <a:gd name="T25" fmla="*/ 121 h 305"/>
                  <a:gd name="T26" fmla="*/ 1567 w 2219"/>
                  <a:gd name="T27" fmla="*/ 121 h 305"/>
                  <a:gd name="T28" fmla="*/ 1545 w 2219"/>
                  <a:gd name="T29" fmla="*/ 121 h 305"/>
                  <a:gd name="T30" fmla="*/ 1785 w 2219"/>
                  <a:gd name="T31" fmla="*/ 132 h 305"/>
                  <a:gd name="T32" fmla="*/ 1855 w 2219"/>
                  <a:gd name="T33" fmla="*/ 19 h 305"/>
                  <a:gd name="T34" fmla="*/ 1865 w 2219"/>
                  <a:gd name="T35" fmla="*/ 0 h 305"/>
                  <a:gd name="T36" fmla="*/ 1884 w 2219"/>
                  <a:gd name="T37" fmla="*/ 45 h 305"/>
                  <a:gd name="T38" fmla="*/ 1947 w 2219"/>
                  <a:gd name="T39" fmla="*/ 141 h 305"/>
                  <a:gd name="T40" fmla="*/ 2096 w 2219"/>
                  <a:gd name="T41" fmla="*/ 174 h 305"/>
                  <a:gd name="T42" fmla="*/ 2189 w 2219"/>
                  <a:gd name="T43" fmla="*/ 118 h 305"/>
                  <a:gd name="T44" fmla="*/ 2219 w 2219"/>
                  <a:gd name="T45" fmla="*/ 92 h 305"/>
                  <a:gd name="T46" fmla="*/ 2161 w 2219"/>
                  <a:gd name="T47" fmla="*/ 217 h 305"/>
                  <a:gd name="T48" fmla="*/ 2125 w 2219"/>
                  <a:gd name="T49" fmla="*/ 254 h 305"/>
                  <a:gd name="T50" fmla="*/ 1992 w 2219"/>
                  <a:gd name="T51" fmla="*/ 305 h 305"/>
                  <a:gd name="T52" fmla="*/ 183 w 2219"/>
                  <a:gd name="T53" fmla="*/ 305 h 305"/>
                  <a:gd name="T54" fmla="*/ 108 w 2219"/>
                  <a:gd name="T55" fmla="*/ 277 h 305"/>
                  <a:gd name="T56" fmla="*/ 0 w 2219"/>
                  <a:gd name="T57" fmla="*/ 96 h 305"/>
                  <a:gd name="T58" fmla="*/ 1515 w 2219"/>
                  <a:gd name="T59" fmla="*/ 269 h 305"/>
                  <a:gd name="T60" fmla="*/ 1515 w 2219"/>
                  <a:gd name="T61" fmla="*/ 175 h 305"/>
                  <a:gd name="T62" fmla="*/ 1525 w 2219"/>
                  <a:gd name="T63" fmla="*/ 149 h 305"/>
                  <a:gd name="T64" fmla="*/ 1480 w 2219"/>
                  <a:gd name="T65" fmla="*/ 121 h 305"/>
                  <a:gd name="T66" fmla="*/ 715 w 2219"/>
                  <a:gd name="T67" fmla="*/ 121 h 305"/>
                  <a:gd name="T68" fmla="*/ 684 w 2219"/>
                  <a:gd name="T69" fmla="*/ 157 h 305"/>
                  <a:gd name="T70" fmla="*/ 699 w 2219"/>
                  <a:gd name="T71" fmla="*/ 160 h 305"/>
                  <a:gd name="T72" fmla="*/ 699 w 2219"/>
                  <a:gd name="T73" fmla="*/ 269 h 305"/>
                  <a:gd name="T74" fmla="*/ 679 w 2219"/>
                  <a:gd name="T75" fmla="*/ 269 h 305"/>
                  <a:gd name="T76" fmla="*/ 679 w 2219"/>
                  <a:gd name="T77" fmla="*/ 168 h 305"/>
                  <a:gd name="T78" fmla="*/ 657 w 2219"/>
                  <a:gd name="T79" fmla="*/ 268 h 305"/>
                  <a:gd name="T80" fmla="*/ 637 w 2219"/>
                  <a:gd name="T81" fmla="*/ 268 h 305"/>
                  <a:gd name="T82" fmla="*/ 637 w 2219"/>
                  <a:gd name="T83" fmla="*/ 231 h 305"/>
                  <a:gd name="T84" fmla="*/ 633 w 2219"/>
                  <a:gd name="T85" fmla="*/ 230 h 305"/>
                  <a:gd name="T86" fmla="*/ 603 w 2219"/>
                  <a:gd name="T87" fmla="*/ 276 h 305"/>
                  <a:gd name="T88" fmla="*/ 1616 w 2219"/>
                  <a:gd name="T89" fmla="*/ 276 h 305"/>
                  <a:gd name="T90" fmla="*/ 1581 w 2219"/>
                  <a:gd name="T91" fmla="*/ 232 h 305"/>
                  <a:gd name="T92" fmla="*/ 1576 w 2219"/>
                  <a:gd name="T93" fmla="*/ 234 h 305"/>
                  <a:gd name="T94" fmla="*/ 1576 w 2219"/>
                  <a:gd name="T95" fmla="*/ 269 h 305"/>
                  <a:gd name="T96" fmla="*/ 1558 w 2219"/>
                  <a:gd name="T97" fmla="*/ 269 h 305"/>
                  <a:gd name="T98" fmla="*/ 1535 w 2219"/>
                  <a:gd name="T99" fmla="*/ 175 h 305"/>
                  <a:gd name="T100" fmla="*/ 1535 w 2219"/>
                  <a:gd name="T101" fmla="*/ 269 h 305"/>
                  <a:gd name="T102" fmla="*/ 1515 w 2219"/>
                  <a:gd name="T103" fmla="*/ 269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219" h="305">
                    <a:moveTo>
                      <a:pt x="0" y="96"/>
                    </a:moveTo>
                    <a:cubicBezTo>
                      <a:pt x="30" y="118"/>
                      <a:pt x="58" y="142"/>
                      <a:pt x="88" y="160"/>
                    </a:cubicBezTo>
                    <a:cubicBezTo>
                      <a:pt x="167" y="205"/>
                      <a:pt x="236" y="191"/>
                      <a:pt x="289" y="117"/>
                    </a:cubicBezTo>
                    <a:cubicBezTo>
                      <a:pt x="314" y="82"/>
                      <a:pt x="331" y="42"/>
                      <a:pt x="349" y="8"/>
                    </a:cubicBezTo>
                    <a:cubicBezTo>
                      <a:pt x="371" y="43"/>
                      <a:pt x="393" y="83"/>
                      <a:pt x="419" y="121"/>
                    </a:cubicBezTo>
                    <a:cubicBezTo>
                      <a:pt x="444" y="156"/>
                      <a:pt x="476" y="185"/>
                      <a:pt x="521" y="187"/>
                    </a:cubicBezTo>
                    <a:cubicBezTo>
                      <a:pt x="544" y="188"/>
                      <a:pt x="568" y="183"/>
                      <a:pt x="588" y="174"/>
                    </a:cubicBezTo>
                    <a:cubicBezTo>
                      <a:pt x="616" y="162"/>
                      <a:pt x="640" y="143"/>
                      <a:pt x="666" y="127"/>
                    </a:cubicBezTo>
                    <a:cubicBezTo>
                      <a:pt x="665" y="125"/>
                      <a:pt x="664" y="123"/>
                      <a:pt x="664" y="121"/>
                    </a:cubicBezTo>
                    <a:cubicBezTo>
                      <a:pt x="586" y="121"/>
                      <a:pt x="508" y="121"/>
                      <a:pt x="428" y="121"/>
                    </a:cubicBezTo>
                    <a:cubicBezTo>
                      <a:pt x="428" y="113"/>
                      <a:pt x="428" y="108"/>
                      <a:pt x="427" y="99"/>
                    </a:cubicBezTo>
                    <a:cubicBezTo>
                      <a:pt x="882" y="99"/>
                      <a:pt x="1337" y="99"/>
                      <a:pt x="1790" y="99"/>
                    </a:cubicBezTo>
                    <a:cubicBezTo>
                      <a:pt x="1796" y="115"/>
                      <a:pt x="1791" y="121"/>
                      <a:pt x="1775" y="121"/>
                    </a:cubicBezTo>
                    <a:cubicBezTo>
                      <a:pt x="1706" y="121"/>
                      <a:pt x="1637" y="121"/>
                      <a:pt x="1567" y="121"/>
                    </a:cubicBezTo>
                    <a:cubicBezTo>
                      <a:pt x="1560" y="121"/>
                      <a:pt x="1553" y="121"/>
                      <a:pt x="1545" y="121"/>
                    </a:cubicBezTo>
                    <a:cubicBezTo>
                      <a:pt x="1609" y="207"/>
                      <a:pt x="1718" y="213"/>
                      <a:pt x="1785" y="132"/>
                    </a:cubicBezTo>
                    <a:cubicBezTo>
                      <a:pt x="1813" y="98"/>
                      <a:pt x="1832" y="57"/>
                      <a:pt x="1855" y="19"/>
                    </a:cubicBezTo>
                    <a:cubicBezTo>
                      <a:pt x="1858" y="14"/>
                      <a:pt x="1861" y="9"/>
                      <a:pt x="1865" y="0"/>
                    </a:cubicBezTo>
                    <a:cubicBezTo>
                      <a:pt x="1872" y="17"/>
                      <a:pt x="1876" y="32"/>
                      <a:pt x="1884" y="45"/>
                    </a:cubicBezTo>
                    <a:cubicBezTo>
                      <a:pt x="1904" y="78"/>
                      <a:pt x="1922" y="113"/>
                      <a:pt x="1947" y="141"/>
                    </a:cubicBezTo>
                    <a:cubicBezTo>
                      <a:pt x="1987" y="186"/>
                      <a:pt x="2040" y="198"/>
                      <a:pt x="2096" y="174"/>
                    </a:cubicBezTo>
                    <a:cubicBezTo>
                      <a:pt x="2129" y="160"/>
                      <a:pt x="2159" y="138"/>
                      <a:pt x="2189" y="118"/>
                    </a:cubicBezTo>
                    <a:cubicBezTo>
                      <a:pt x="2199" y="112"/>
                      <a:pt x="2207" y="102"/>
                      <a:pt x="2219" y="92"/>
                    </a:cubicBezTo>
                    <a:cubicBezTo>
                      <a:pt x="2211" y="142"/>
                      <a:pt x="2191" y="182"/>
                      <a:pt x="2161" y="217"/>
                    </a:cubicBezTo>
                    <a:cubicBezTo>
                      <a:pt x="2150" y="230"/>
                      <a:pt x="2137" y="242"/>
                      <a:pt x="2125" y="254"/>
                    </a:cubicBezTo>
                    <a:cubicBezTo>
                      <a:pt x="2088" y="289"/>
                      <a:pt x="2047" y="305"/>
                      <a:pt x="1992" y="305"/>
                    </a:cubicBezTo>
                    <a:cubicBezTo>
                      <a:pt x="1389" y="303"/>
                      <a:pt x="786" y="303"/>
                      <a:pt x="183" y="305"/>
                    </a:cubicBezTo>
                    <a:cubicBezTo>
                      <a:pt x="150" y="305"/>
                      <a:pt x="130" y="294"/>
                      <a:pt x="108" y="277"/>
                    </a:cubicBezTo>
                    <a:cubicBezTo>
                      <a:pt x="50" y="229"/>
                      <a:pt x="13" y="170"/>
                      <a:pt x="0" y="96"/>
                    </a:cubicBezTo>
                    <a:close/>
                    <a:moveTo>
                      <a:pt x="1515" y="269"/>
                    </a:moveTo>
                    <a:cubicBezTo>
                      <a:pt x="1515" y="237"/>
                      <a:pt x="1514" y="206"/>
                      <a:pt x="1515" y="175"/>
                    </a:cubicBezTo>
                    <a:cubicBezTo>
                      <a:pt x="1515" y="168"/>
                      <a:pt x="1521" y="160"/>
                      <a:pt x="1525" y="149"/>
                    </a:cubicBezTo>
                    <a:cubicBezTo>
                      <a:pt x="1515" y="121"/>
                      <a:pt x="1515" y="121"/>
                      <a:pt x="1480" y="121"/>
                    </a:cubicBezTo>
                    <a:cubicBezTo>
                      <a:pt x="1225" y="121"/>
                      <a:pt x="970" y="121"/>
                      <a:pt x="715" y="121"/>
                    </a:cubicBezTo>
                    <a:cubicBezTo>
                      <a:pt x="697" y="121"/>
                      <a:pt x="682" y="138"/>
                      <a:pt x="684" y="157"/>
                    </a:cubicBezTo>
                    <a:cubicBezTo>
                      <a:pt x="689" y="158"/>
                      <a:pt x="694" y="159"/>
                      <a:pt x="699" y="160"/>
                    </a:cubicBezTo>
                    <a:cubicBezTo>
                      <a:pt x="699" y="197"/>
                      <a:pt x="699" y="232"/>
                      <a:pt x="699" y="269"/>
                    </a:cubicBezTo>
                    <a:cubicBezTo>
                      <a:pt x="692" y="269"/>
                      <a:pt x="686" y="269"/>
                      <a:pt x="679" y="269"/>
                    </a:cubicBezTo>
                    <a:cubicBezTo>
                      <a:pt x="679" y="235"/>
                      <a:pt x="679" y="203"/>
                      <a:pt x="679" y="168"/>
                    </a:cubicBezTo>
                    <a:cubicBezTo>
                      <a:pt x="647" y="198"/>
                      <a:pt x="664" y="235"/>
                      <a:pt x="657" y="268"/>
                    </a:cubicBezTo>
                    <a:cubicBezTo>
                      <a:pt x="651" y="268"/>
                      <a:pt x="645" y="268"/>
                      <a:pt x="637" y="268"/>
                    </a:cubicBezTo>
                    <a:cubicBezTo>
                      <a:pt x="637" y="255"/>
                      <a:pt x="637" y="243"/>
                      <a:pt x="637" y="231"/>
                    </a:cubicBezTo>
                    <a:cubicBezTo>
                      <a:pt x="636" y="231"/>
                      <a:pt x="635" y="230"/>
                      <a:pt x="633" y="230"/>
                    </a:cubicBezTo>
                    <a:cubicBezTo>
                      <a:pt x="624" y="245"/>
                      <a:pt x="614" y="260"/>
                      <a:pt x="603" y="276"/>
                    </a:cubicBezTo>
                    <a:cubicBezTo>
                      <a:pt x="942" y="276"/>
                      <a:pt x="1277" y="276"/>
                      <a:pt x="1616" y="276"/>
                    </a:cubicBezTo>
                    <a:cubicBezTo>
                      <a:pt x="1603" y="260"/>
                      <a:pt x="1592" y="246"/>
                      <a:pt x="1581" y="232"/>
                    </a:cubicBezTo>
                    <a:cubicBezTo>
                      <a:pt x="1579" y="233"/>
                      <a:pt x="1578" y="234"/>
                      <a:pt x="1576" y="234"/>
                    </a:cubicBezTo>
                    <a:cubicBezTo>
                      <a:pt x="1576" y="245"/>
                      <a:pt x="1576" y="257"/>
                      <a:pt x="1576" y="269"/>
                    </a:cubicBezTo>
                    <a:cubicBezTo>
                      <a:pt x="1569" y="269"/>
                      <a:pt x="1564" y="269"/>
                      <a:pt x="1558" y="269"/>
                    </a:cubicBezTo>
                    <a:cubicBezTo>
                      <a:pt x="1550" y="238"/>
                      <a:pt x="1568" y="202"/>
                      <a:pt x="1535" y="175"/>
                    </a:cubicBezTo>
                    <a:cubicBezTo>
                      <a:pt x="1535" y="208"/>
                      <a:pt x="1535" y="238"/>
                      <a:pt x="1535" y="269"/>
                    </a:cubicBezTo>
                    <a:cubicBezTo>
                      <a:pt x="1528" y="269"/>
                      <a:pt x="1523" y="269"/>
                      <a:pt x="1515" y="26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Freeform 52">
                <a:extLst>
                  <a:ext uri="{FF2B5EF4-FFF2-40B4-BE49-F238E27FC236}">
                    <a16:creationId xmlns:a16="http://schemas.microsoft.com/office/drawing/2014/main" id="{4AEFCA96-685B-7644-A9B8-33E097339979}"/>
                  </a:ext>
                </a:extLst>
              </p:cNvPr>
              <p:cNvSpPr>
                <a:spLocks/>
              </p:cNvSpPr>
              <p:nvPr/>
            </p:nvSpPr>
            <p:spPr bwMode="auto">
              <a:xfrm>
                <a:off x="5837303" y="2706535"/>
                <a:ext cx="518860" cy="273346"/>
              </a:xfrm>
              <a:custGeom>
                <a:avLst/>
                <a:gdLst>
                  <a:gd name="T0" fmla="*/ 372 w 1065"/>
                  <a:gd name="T1" fmla="*/ 235 h 561"/>
                  <a:gd name="T2" fmla="*/ 412 w 1065"/>
                  <a:gd name="T3" fmla="*/ 264 h 561"/>
                  <a:gd name="T4" fmla="*/ 474 w 1065"/>
                  <a:gd name="T5" fmla="*/ 264 h 561"/>
                  <a:gd name="T6" fmla="*/ 494 w 1065"/>
                  <a:gd name="T7" fmla="*/ 237 h 561"/>
                  <a:gd name="T8" fmla="*/ 486 w 1065"/>
                  <a:gd name="T9" fmla="*/ 134 h 561"/>
                  <a:gd name="T10" fmla="*/ 487 w 1065"/>
                  <a:gd name="T11" fmla="*/ 124 h 561"/>
                  <a:gd name="T12" fmla="*/ 488 w 1065"/>
                  <a:gd name="T13" fmla="*/ 49 h 561"/>
                  <a:gd name="T14" fmla="*/ 495 w 1065"/>
                  <a:gd name="T15" fmla="*/ 27 h 561"/>
                  <a:gd name="T16" fmla="*/ 508 w 1065"/>
                  <a:gd name="T17" fmla="*/ 0 h 561"/>
                  <a:gd name="T18" fmla="*/ 547 w 1065"/>
                  <a:gd name="T19" fmla="*/ 0 h 561"/>
                  <a:gd name="T20" fmla="*/ 560 w 1065"/>
                  <a:gd name="T21" fmla="*/ 34 h 561"/>
                  <a:gd name="T22" fmla="*/ 555 w 1065"/>
                  <a:gd name="T23" fmla="*/ 71 h 561"/>
                  <a:gd name="T24" fmla="*/ 553 w 1065"/>
                  <a:gd name="T25" fmla="*/ 95 h 561"/>
                  <a:gd name="T26" fmla="*/ 559 w 1065"/>
                  <a:gd name="T27" fmla="*/ 221 h 561"/>
                  <a:gd name="T28" fmla="*/ 589 w 1065"/>
                  <a:gd name="T29" fmla="*/ 264 h 561"/>
                  <a:gd name="T30" fmla="*/ 667 w 1065"/>
                  <a:gd name="T31" fmla="*/ 263 h 561"/>
                  <a:gd name="T32" fmla="*/ 684 w 1065"/>
                  <a:gd name="T33" fmla="*/ 255 h 561"/>
                  <a:gd name="T34" fmla="*/ 719 w 1065"/>
                  <a:gd name="T35" fmla="*/ 236 h 561"/>
                  <a:gd name="T36" fmla="*/ 735 w 1065"/>
                  <a:gd name="T37" fmla="*/ 236 h 561"/>
                  <a:gd name="T38" fmla="*/ 735 w 1065"/>
                  <a:gd name="T39" fmla="*/ 287 h 561"/>
                  <a:gd name="T40" fmla="*/ 731 w 1065"/>
                  <a:gd name="T41" fmla="*/ 295 h 561"/>
                  <a:gd name="T42" fmla="*/ 716 w 1065"/>
                  <a:gd name="T43" fmla="*/ 309 h 561"/>
                  <a:gd name="T44" fmla="*/ 716 w 1065"/>
                  <a:gd name="T45" fmla="*/ 369 h 561"/>
                  <a:gd name="T46" fmla="*/ 726 w 1065"/>
                  <a:gd name="T47" fmla="*/ 377 h 561"/>
                  <a:gd name="T48" fmla="*/ 841 w 1065"/>
                  <a:gd name="T49" fmla="*/ 371 h 561"/>
                  <a:gd name="T50" fmla="*/ 890 w 1065"/>
                  <a:gd name="T51" fmla="*/ 331 h 561"/>
                  <a:gd name="T52" fmla="*/ 882 w 1065"/>
                  <a:gd name="T53" fmla="*/ 401 h 561"/>
                  <a:gd name="T54" fmla="*/ 921 w 1065"/>
                  <a:gd name="T55" fmla="*/ 460 h 561"/>
                  <a:gd name="T56" fmla="*/ 1043 w 1065"/>
                  <a:gd name="T57" fmla="*/ 452 h 561"/>
                  <a:gd name="T58" fmla="*/ 1065 w 1065"/>
                  <a:gd name="T59" fmla="*/ 438 h 561"/>
                  <a:gd name="T60" fmla="*/ 998 w 1065"/>
                  <a:gd name="T61" fmla="*/ 529 h 561"/>
                  <a:gd name="T62" fmla="*/ 934 w 1065"/>
                  <a:gd name="T63" fmla="*/ 534 h 561"/>
                  <a:gd name="T64" fmla="*/ 931 w 1065"/>
                  <a:gd name="T65" fmla="*/ 532 h 561"/>
                  <a:gd name="T66" fmla="*/ 771 w 1065"/>
                  <a:gd name="T67" fmla="*/ 488 h 561"/>
                  <a:gd name="T68" fmla="*/ 243 w 1065"/>
                  <a:gd name="T69" fmla="*/ 489 h 561"/>
                  <a:gd name="T70" fmla="*/ 212 w 1065"/>
                  <a:gd name="T71" fmla="*/ 498 h 561"/>
                  <a:gd name="T72" fmla="*/ 144 w 1065"/>
                  <a:gd name="T73" fmla="*/ 541 h 561"/>
                  <a:gd name="T74" fmla="*/ 53 w 1065"/>
                  <a:gd name="T75" fmla="*/ 527 h 561"/>
                  <a:gd name="T76" fmla="*/ 33 w 1065"/>
                  <a:gd name="T77" fmla="*/ 497 h 561"/>
                  <a:gd name="T78" fmla="*/ 0 w 1065"/>
                  <a:gd name="T79" fmla="*/ 437 h 561"/>
                  <a:gd name="T80" fmla="*/ 101 w 1065"/>
                  <a:gd name="T81" fmla="*/ 469 h 561"/>
                  <a:gd name="T82" fmla="*/ 137 w 1065"/>
                  <a:gd name="T83" fmla="*/ 464 h 561"/>
                  <a:gd name="T84" fmla="*/ 175 w 1065"/>
                  <a:gd name="T85" fmla="*/ 417 h 561"/>
                  <a:gd name="T86" fmla="*/ 175 w 1065"/>
                  <a:gd name="T87" fmla="*/ 328 h 561"/>
                  <a:gd name="T88" fmla="*/ 189 w 1065"/>
                  <a:gd name="T89" fmla="*/ 341 h 561"/>
                  <a:gd name="T90" fmla="*/ 247 w 1065"/>
                  <a:gd name="T91" fmla="*/ 384 h 561"/>
                  <a:gd name="T92" fmla="*/ 338 w 1065"/>
                  <a:gd name="T93" fmla="*/ 368 h 561"/>
                  <a:gd name="T94" fmla="*/ 342 w 1065"/>
                  <a:gd name="T95" fmla="*/ 358 h 561"/>
                  <a:gd name="T96" fmla="*/ 339 w 1065"/>
                  <a:gd name="T97" fmla="*/ 312 h 561"/>
                  <a:gd name="T98" fmla="*/ 338 w 1065"/>
                  <a:gd name="T99" fmla="*/ 306 h 561"/>
                  <a:gd name="T100" fmla="*/ 318 w 1065"/>
                  <a:gd name="T101" fmla="*/ 235 h 561"/>
                  <a:gd name="T102" fmla="*/ 372 w 1065"/>
                  <a:gd name="T103" fmla="*/ 235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065" h="561">
                    <a:moveTo>
                      <a:pt x="372" y="235"/>
                    </a:moveTo>
                    <a:cubicBezTo>
                      <a:pt x="374" y="260"/>
                      <a:pt x="389" y="266"/>
                      <a:pt x="412" y="264"/>
                    </a:cubicBezTo>
                    <a:cubicBezTo>
                      <a:pt x="432" y="262"/>
                      <a:pt x="453" y="264"/>
                      <a:pt x="474" y="264"/>
                    </a:cubicBezTo>
                    <a:cubicBezTo>
                      <a:pt x="492" y="263"/>
                      <a:pt x="496" y="255"/>
                      <a:pt x="494" y="237"/>
                    </a:cubicBezTo>
                    <a:cubicBezTo>
                      <a:pt x="489" y="202"/>
                      <a:pt x="488" y="168"/>
                      <a:pt x="486" y="134"/>
                    </a:cubicBezTo>
                    <a:cubicBezTo>
                      <a:pt x="485" y="130"/>
                      <a:pt x="485" y="127"/>
                      <a:pt x="487" y="124"/>
                    </a:cubicBezTo>
                    <a:cubicBezTo>
                      <a:pt x="497" y="99"/>
                      <a:pt x="506" y="75"/>
                      <a:pt x="488" y="49"/>
                    </a:cubicBezTo>
                    <a:cubicBezTo>
                      <a:pt x="485" y="45"/>
                      <a:pt x="492" y="35"/>
                      <a:pt x="495" y="27"/>
                    </a:cubicBezTo>
                    <a:cubicBezTo>
                      <a:pt x="499" y="19"/>
                      <a:pt x="503" y="11"/>
                      <a:pt x="508" y="0"/>
                    </a:cubicBezTo>
                    <a:cubicBezTo>
                      <a:pt x="520" y="0"/>
                      <a:pt x="534" y="0"/>
                      <a:pt x="547" y="0"/>
                    </a:cubicBezTo>
                    <a:cubicBezTo>
                      <a:pt x="551" y="12"/>
                      <a:pt x="555" y="23"/>
                      <a:pt x="560" y="34"/>
                    </a:cubicBezTo>
                    <a:cubicBezTo>
                      <a:pt x="566" y="48"/>
                      <a:pt x="566" y="60"/>
                      <a:pt x="555" y="71"/>
                    </a:cubicBezTo>
                    <a:cubicBezTo>
                      <a:pt x="546" y="79"/>
                      <a:pt x="548" y="86"/>
                      <a:pt x="553" y="95"/>
                    </a:cubicBezTo>
                    <a:cubicBezTo>
                      <a:pt x="575" y="136"/>
                      <a:pt x="572" y="179"/>
                      <a:pt x="559" y="221"/>
                    </a:cubicBezTo>
                    <a:cubicBezTo>
                      <a:pt x="550" y="252"/>
                      <a:pt x="556" y="264"/>
                      <a:pt x="589" y="264"/>
                    </a:cubicBezTo>
                    <a:cubicBezTo>
                      <a:pt x="615" y="264"/>
                      <a:pt x="641" y="264"/>
                      <a:pt x="667" y="263"/>
                    </a:cubicBezTo>
                    <a:cubicBezTo>
                      <a:pt x="673" y="263"/>
                      <a:pt x="684" y="259"/>
                      <a:pt x="684" y="255"/>
                    </a:cubicBezTo>
                    <a:cubicBezTo>
                      <a:pt x="689" y="234"/>
                      <a:pt x="704" y="236"/>
                      <a:pt x="719" y="236"/>
                    </a:cubicBezTo>
                    <a:cubicBezTo>
                      <a:pt x="724" y="236"/>
                      <a:pt x="729" y="236"/>
                      <a:pt x="735" y="236"/>
                    </a:cubicBezTo>
                    <a:cubicBezTo>
                      <a:pt x="735" y="254"/>
                      <a:pt x="736" y="270"/>
                      <a:pt x="735" y="287"/>
                    </a:cubicBezTo>
                    <a:cubicBezTo>
                      <a:pt x="735" y="289"/>
                      <a:pt x="733" y="292"/>
                      <a:pt x="731" y="295"/>
                    </a:cubicBezTo>
                    <a:cubicBezTo>
                      <a:pt x="726" y="300"/>
                      <a:pt x="716" y="304"/>
                      <a:pt x="716" y="309"/>
                    </a:cubicBezTo>
                    <a:cubicBezTo>
                      <a:pt x="714" y="329"/>
                      <a:pt x="715" y="349"/>
                      <a:pt x="716" y="369"/>
                    </a:cubicBezTo>
                    <a:cubicBezTo>
                      <a:pt x="716" y="372"/>
                      <a:pt x="722" y="375"/>
                      <a:pt x="726" y="377"/>
                    </a:cubicBezTo>
                    <a:cubicBezTo>
                      <a:pt x="765" y="397"/>
                      <a:pt x="804" y="398"/>
                      <a:pt x="841" y="371"/>
                    </a:cubicBezTo>
                    <a:cubicBezTo>
                      <a:pt x="857" y="358"/>
                      <a:pt x="873" y="345"/>
                      <a:pt x="890" y="331"/>
                    </a:cubicBezTo>
                    <a:cubicBezTo>
                      <a:pt x="887" y="356"/>
                      <a:pt x="884" y="378"/>
                      <a:pt x="882" y="401"/>
                    </a:cubicBezTo>
                    <a:cubicBezTo>
                      <a:pt x="880" y="434"/>
                      <a:pt x="890" y="448"/>
                      <a:pt x="921" y="460"/>
                    </a:cubicBezTo>
                    <a:cubicBezTo>
                      <a:pt x="963" y="477"/>
                      <a:pt x="1004" y="478"/>
                      <a:pt x="1043" y="452"/>
                    </a:cubicBezTo>
                    <a:cubicBezTo>
                      <a:pt x="1048" y="448"/>
                      <a:pt x="1054" y="445"/>
                      <a:pt x="1065" y="438"/>
                    </a:cubicBezTo>
                    <a:cubicBezTo>
                      <a:pt x="1044" y="475"/>
                      <a:pt x="1027" y="507"/>
                      <a:pt x="998" y="529"/>
                    </a:cubicBezTo>
                    <a:cubicBezTo>
                      <a:pt x="978" y="545"/>
                      <a:pt x="957" y="545"/>
                      <a:pt x="934" y="534"/>
                    </a:cubicBezTo>
                    <a:cubicBezTo>
                      <a:pt x="933" y="533"/>
                      <a:pt x="932" y="533"/>
                      <a:pt x="931" y="532"/>
                    </a:cubicBezTo>
                    <a:cubicBezTo>
                      <a:pt x="884" y="492"/>
                      <a:pt x="830" y="487"/>
                      <a:pt x="771" y="488"/>
                    </a:cubicBezTo>
                    <a:cubicBezTo>
                      <a:pt x="595" y="491"/>
                      <a:pt x="419" y="489"/>
                      <a:pt x="243" y="489"/>
                    </a:cubicBezTo>
                    <a:cubicBezTo>
                      <a:pt x="233" y="489"/>
                      <a:pt x="221" y="493"/>
                      <a:pt x="212" y="498"/>
                    </a:cubicBezTo>
                    <a:cubicBezTo>
                      <a:pt x="189" y="512"/>
                      <a:pt x="167" y="527"/>
                      <a:pt x="144" y="541"/>
                    </a:cubicBezTo>
                    <a:cubicBezTo>
                      <a:pt x="112" y="561"/>
                      <a:pt x="77" y="556"/>
                      <a:pt x="53" y="527"/>
                    </a:cubicBezTo>
                    <a:cubicBezTo>
                      <a:pt x="46" y="517"/>
                      <a:pt x="39" y="507"/>
                      <a:pt x="33" y="497"/>
                    </a:cubicBezTo>
                    <a:cubicBezTo>
                      <a:pt x="23" y="479"/>
                      <a:pt x="13" y="460"/>
                      <a:pt x="0" y="437"/>
                    </a:cubicBezTo>
                    <a:cubicBezTo>
                      <a:pt x="35" y="457"/>
                      <a:pt x="65" y="474"/>
                      <a:pt x="101" y="469"/>
                    </a:cubicBezTo>
                    <a:cubicBezTo>
                      <a:pt x="113" y="467"/>
                      <a:pt x="125" y="467"/>
                      <a:pt x="137" y="464"/>
                    </a:cubicBezTo>
                    <a:cubicBezTo>
                      <a:pt x="166" y="458"/>
                      <a:pt x="175" y="447"/>
                      <a:pt x="175" y="417"/>
                    </a:cubicBezTo>
                    <a:cubicBezTo>
                      <a:pt x="175" y="388"/>
                      <a:pt x="175" y="359"/>
                      <a:pt x="175" y="328"/>
                    </a:cubicBezTo>
                    <a:cubicBezTo>
                      <a:pt x="179" y="332"/>
                      <a:pt x="184" y="337"/>
                      <a:pt x="189" y="341"/>
                    </a:cubicBezTo>
                    <a:cubicBezTo>
                      <a:pt x="208" y="356"/>
                      <a:pt x="227" y="371"/>
                      <a:pt x="247" y="384"/>
                    </a:cubicBezTo>
                    <a:cubicBezTo>
                      <a:pt x="274" y="400"/>
                      <a:pt x="317" y="392"/>
                      <a:pt x="338" y="368"/>
                    </a:cubicBezTo>
                    <a:cubicBezTo>
                      <a:pt x="341" y="365"/>
                      <a:pt x="343" y="361"/>
                      <a:pt x="342" y="358"/>
                    </a:cubicBezTo>
                    <a:cubicBezTo>
                      <a:pt x="342" y="342"/>
                      <a:pt x="341" y="327"/>
                      <a:pt x="339" y="312"/>
                    </a:cubicBezTo>
                    <a:cubicBezTo>
                      <a:pt x="339" y="310"/>
                      <a:pt x="339" y="306"/>
                      <a:pt x="338" y="306"/>
                    </a:cubicBezTo>
                    <a:cubicBezTo>
                      <a:pt x="304" y="290"/>
                      <a:pt x="326" y="260"/>
                      <a:pt x="318" y="235"/>
                    </a:cubicBezTo>
                    <a:cubicBezTo>
                      <a:pt x="336" y="235"/>
                      <a:pt x="353" y="235"/>
                      <a:pt x="372" y="2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Freeform 53">
                <a:extLst>
                  <a:ext uri="{FF2B5EF4-FFF2-40B4-BE49-F238E27FC236}">
                    <a16:creationId xmlns:a16="http://schemas.microsoft.com/office/drawing/2014/main" id="{AB780E97-EE14-7C41-B8DE-789850CF605D}"/>
                  </a:ext>
                </a:extLst>
              </p:cNvPr>
              <p:cNvSpPr>
                <a:spLocks/>
              </p:cNvSpPr>
              <p:nvPr/>
            </p:nvSpPr>
            <p:spPr bwMode="auto">
              <a:xfrm>
                <a:off x="5633099" y="2552137"/>
                <a:ext cx="924631" cy="479308"/>
              </a:xfrm>
              <a:custGeom>
                <a:avLst/>
                <a:gdLst>
                  <a:gd name="T0" fmla="*/ 30 w 1898"/>
                  <a:gd name="T1" fmla="*/ 973 h 984"/>
                  <a:gd name="T2" fmla="*/ 0 w 1898"/>
                  <a:gd name="T3" fmla="*/ 973 h 984"/>
                  <a:gd name="T4" fmla="*/ 400 w 1898"/>
                  <a:gd name="T5" fmla="*/ 243 h 984"/>
                  <a:gd name="T6" fmla="*/ 1421 w 1898"/>
                  <a:gd name="T7" fmla="*/ 195 h 984"/>
                  <a:gd name="T8" fmla="*/ 1898 w 1898"/>
                  <a:gd name="T9" fmla="*/ 978 h 984"/>
                  <a:gd name="T10" fmla="*/ 1862 w 1898"/>
                  <a:gd name="T11" fmla="*/ 961 h 984"/>
                  <a:gd name="T12" fmla="*/ 1623 w 1898"/>
                  <a:gd name="T13" fmla="*/ 396 h 984"/>
                  <a:gd name="T14" fmla="*/ 1090 w 1898"/>
                  <a:gd name="T15" fmla="*/ 110 h 984"/>
                  <a:gd name="T16" fmla="*/ 52 w 1898"/>
                  <a:gd name="T17" fmla="*/ 826 h 984"/>
                  <a:gd name="T18" fmla="*/ 30 w 1898"/>
                  <a:gd name="T19" fmla="*/ 973 h 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98" h="984">
                    <a:moveTo>
                      <a:pt x="30" y="973"/>
                    </a:moveTo>
                    <a:cubicBezTo>
                      <a:pt x="22" y="973"/>
                      <a:pt x="13" y="973"/>
                      <a:pt x="0" y="973"/>
                    </a:cubicBezTo>
                    <a:cubicBezTo>
                      <a:pt x="21" y="667"/>
                      <a:pt x="149" y="417"/>
                      <a:pt x="400" y="243"/>
                    </a:cubicBezTo>
                    <a:cubicBezTo>
                      <a:pt x="727" y="18"/>
                      <a:pt x="1075" y="0"/>
                      <a:pt x="1421" y="195"/>
                    </a:cubicBezTo>
                    <a:cubicBezTo>
                      <a:pt x="1721" y="365"/>
                      <a:pt x="1872" y="635"/>
                      <a:pt x="1898" y="978"/>
                    </a:cubicBezTo>
                    <a:cubicBezTo>
                      <a:pt x="1869" y="984"/>
                      <a:pt x="1864" y="981"/>
                      <a:pt x="1862" y="961"/>
                    </a:cubicBezTo>
                    <a:cubicBezTo>
                      <a:pt x="1849" y="745"/>
                      <a:pt x="1769" y="556"/>
                      <a:pt x="1623" y="396"/>
                    </a:cubicBezTo>
                    <a:cubicBezTo>
                      <a:pt x="1479" y="239"/>
                      <a:pt x="1301" y="143"/>
                      <a:pt x="1090" y="110"/>
                    </a:cubicBezTo>
                    <a:cubicBezTo>
                      <a:pt x="608" y="35"/>
                      <a:pt x="151" y="350"/>
                      <a:pt x="52" y="826"/>
                    </a:cubicBezTo>
                    <a:cubicBezTo>
                      <a:pt x="42" y="874"/>
                      <a:pt x="37" y="922"/>
                      <a:pt x="30" y="9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Freeform 54">
                <a:extLst>
                  <a:ext uri="{FF2B5EF4-FFF2-40B4-BE49-F238E27FC236}">
                    <a16:creationId xmlns:a16="http://schemas.microsoft.com/office/drawing/2014/main" id="{81412602-DDAB-E240-9A21-73B4E8250CD8}"/>
                  </a:ext>
                </a:extLst>
              </p:cNvPr>
              <p:cNvSpPr>
                <a:spLocks/>
              </p:cNvSpPr>
              <p:nvPr/>
            </p:nvSpPr>
            <p:spPr bwMode="auto">
              <a:xfrm>
                <a:off x="5776364" y="3375691"/>
                <a:ext cx="636929" cy="180766"/>
              </a:xfrm>
              <a:custGeom>
                <a:avLst/>
                <a:gdLst>
                  <a:gd name="T0" fmla="*/ 0 w 1307"/>
                  <a:gd name="T1" fmla="*/ 5 h 371"/>
                  <a:gd name="T2" fmla="*/ 65 w 1307"/>
                  <a:gd name="T3" fmla="*/ 22 h 371"/>
                  <a:gd name="T4" fmla="*/ 528 w 1307"/>
                  <a:gd name="T5" fmla="*/ 230 h 371"/>
                  <a:gd name="T6" fmla="*/ 1242 w 1307"/>
                  <a:gd name="T7" fmla="*/ 24 h 371"/>
                  <a:gd name="T8" fmla="*/ 1307 w 1307"/>
                  <a:gd name="T9" fmla="*/ 5 h 371"/>
                  <a:gd name="T10" fmla="*/ 0 w 1307"/>
                  <a:gd name="T11" fmla="*/ 5 h 371"/>
                </a:gdLst>
                <a:ahLst/>
                <a:cxnLst>
                  <a:cxn ang="0">
                    <a:pos x="T0" y="T1"/>
                  </a:cxn>
                  <a:cxn ang="0">
                    <a:pos x="T2" y="T3"/>
                  </a:cxn>
                  <a:cxn ang="0">
                    <a:pos x="T4" y="T5"/>
                  </a:cxn>
                  <a:cxn ang="0">
                    <a:pos x="T6" y="T7"/>
                  </a:cxn>
                  <a:cxn ang="0">
                    <a:pos x="T8" y="T9"/>
                  </a:cxn>
                  <a:cxn ang="0">
                    <a:pos x="T10" y="T11"/>
                  </a:cxn>
                </a:cxnLst>
                <a:rect l="0" t="0" r="r" b="b"/>
                <a:pathLst>
                  <a:path w="1307" h="371">
                    <a:moveTo>
                      <a:pt x="0" y="5"/>
                    </a:moveTo>
                    <a:cubicBezTo>
                      <a:pt x="26" y="0"/>
                      <a:pt x="45" y="6"/>
                      <a:pt x="65" y="22"/>
                    </a:cubicBezTo>
                    <a:cubicBezTo>
                      <a:pt x="199" y="136"/>
                      <a:pt x="354" y="207"/>
                      <a:pt x="528" y="230"/>
                    </a:cubicBezTo>
                    <a:cubicBezTo>
                      <a:pt x="795" y="264"/>
                      <a:pt x="1033" y="195"/>
                      <a:pt x="1242" y="24"/>
                    </a:cubicBezTo>
                    <a:cubicBezTo>
                      <a:pt x="1270" y="1"/>
                      <a:pt x="1271" y="0"/>
                      <a:pt x="1307" y="5"/>
                    </a:cubicBezTo>
                    <a:cubicBezTo>
                      <a:pt x="975" y="346"/>
                      <a:pt x="369" y="371"/>
                      <a:pt x="0"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Freeform 55">
                <a:extLst>
                  <a:ext uri="{FF2B5EF4-FFF2-40B4-BE49-F238E27FC236}">
                    <a16:creationId xmlns:a16="http://schemas.microsoft.com/office/drawing/2014/main" id="{B7E40C8B-75BB-1E4A-AA8A-936F78383F9F}"/>
                  </a:ext>
                </a:extLst>
              </p:cNvPr>
              <p:cNvSpPr>
                <a:spLocks/>
              </p:cNvSpPr>
              <p:nvPr/>
            </p:nvSpPr>
            <p:spPr bwMode="auto">
              <a:xfrm>
                <a:off x="5573332" y="3340827"/>
                <a:ext cx="1049438" cy="9668"/>
              </a:xfrm>
              <a:custGeom>
                <a:avLst/>
                <a:gdLst>
                  <a:gd name="T0" fmla="*/ 2154 w 2154"/>
                  <a:gd name="T1" fmla="*/ 0 h 20"/>
                  <a:gd name="T2" fmla="*/ 2127 w 2154"/>
                  <a:gd name="T3" fmla="*/ 20 h 20"/>
                  <a:gd name="T4" fmla="*/ 28 w 2154"/>
                  <a:gd name="T5" fmla="*/ 20 h 20"/>
                  <a:gd name="T6" fmla="*/ 0 w 2154"/>
                  <a:gd name="T7" fmla="*/ 0 h 20"/>
                  <a:gd name="T8" fmla="*/ 2154 w 2154"/>
                  <a:gd name="T9" fmla="*/ 0 h 20"/>
                </a:gdLst>
                <a:ahLst/>
                <a:cxnLst>
                  <a:cxn ang="0">
                    <a:pos x="T0" y="T1"/>
                  </a:cxn>
                  <a:cxn ang="0">
                    <a:pos x="T2" y="T3"/>
                  </a:cxn>
                  <a:cxn ang="0">
                    <a:pos x="T4" y="T5"/>
                  </a:cxn>
                  <a:cxn ang="0">
                    <a:pos x="T6" y="T7"/>
                  </a:cxn>
                  <a:cxn ang="0">
                    <a:pos x="T8" y="T9"/>
                  </a:cxn>
                </a:cxnLst>
                <a:rect l="0" t="0" r="r" b="b"/>
                <a:pathLst>
                  <a:path w="2154" h="20">
                    <a:moveTo>
                      <a:pt x="2154" y="0"/>
                    </a:moveTo>
                    <a:cubicBezTo>
                      <a:pt x="2150" y="16"/>
                      <a:pt x="2141" y="20"/>
                      <a:pt x="2127" y="20"/>
                    </a:cubicBezTo>
                    <a:cubicBezTo>
                      <a:pt x="1427" y="19"/>
                      <a:pt x="727" y="19"/>
                      <a:pt x="28" y="20"/>
                    </a:cubicBezTo>
                    <a:cubicBezTo>
                      <a:pt x="13" y="20"/>
                      <a:pt x="3" y="17"/>
                      <a:pt x="0" y="0"/>
                    </a:cubicBezTo>
                    <a:cubicBezTo>
                      <a:pt x="718" y="0"/>
                      <a:pt x="1435" y="0"/>
                      <a:pt x="215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Freeform 56">
                <a:extLst>
                  <a:ext uri="{FF2B5EF4-FFF2-40B4-BE49-F238E27FC236}">
                    <a16:creationId xmlns:a16="http://schemas.microsoft.com/office/drawing/2014/main" id="{DDA73D5C-FE1B-5C4B-9A0D-AD6259105193}"/>
                  </a:ext>
                </a:extLst>
              </p:cNvPr>
              <p:cNvSpPr>
                <a:spLocks/>
              </p:cNvSpPr>
              <p:nvPr/>
            </p:nvSpPr>
            <p:spPr bwMode="auto">
              <a:xfrm>
                <a:off x="5585051" y="3363679"/>
                <a:ext cx="1026000" cy="9668"/>
              </a:xfrm>
              <a:custGeom>
                <a:avLst/>
                <a:gdLst>
                  <a:gd name="T0" fmla="*/ 2106 w 2106"/>
                  <a:gd name="T1" fmla="*/ 0 h 20"/>
                  <a:gd name="T2" fmla="*/ 2080 w 2106"/>
                  <a:gd name="T3" fmla="*/ 20 h 20"/>
                  <a:gd name="T4" fmla="*/ 26 w 2106"/>
                  <a:gd name="T5" fmla="*/ 20 h 20"/>
                  <a:gd name="T6" fmla="*/ 0 w 2106"/>
                  <a:gd name="T7" fmla="*/ 0 h 20"/>
                  <a:gd name="T8" fmla="*/ 2106 w 2106"/>
                  <a:gd name="T9" fmla="*/ 0 h 20"/>
                </a:gdLst>
                <a:ahLst/>
                <a:cxnLst>
                  <a:cxn ang="0">
                    <a:pos x="T0" y="T1"/>
                  </a:cxn>
                  <a:cxn ang="0">
                    <a:pos x="T2" y="T3"/>
                  </a:cxn>
                  <a:cxn ang="0">
                    <a:pos x="T4" y="T5"/>
                  </a:cxn>
                  <a:cxn ang="0">
                    <a:pos x="T6" y="T7"/>
                  </a:cxn>
                  <a:cxn ang="0">
                    <a:pos x="T8" y="T9"/>
                  </a:cxn>
                </a:cxnLst>
                <a:rect l="0" t="0" r="r" b="b"/>
                <a:pathLst>
                  <a:path w="2106" h="20">
                    <a:moveTo>
                      <a:pt x="2106" y="0"/>
                    </a:moveTo>
                    <a:cubicBezTo>
                      <a:pt x="2102" y="17"/>
                      <a:pt x="2094" y="20"/>
                      <a:pt x="2080" y="20"/>
                    </a:cubicBezTo>
                    <a:cubicBezTo>
                      <a:pt x="1395" y="20"/>
                      <a:pt x="710" y="20"/>
                      <a:pt x="26" y="20"/>
                    </a:cubicBezTo>
                    <a:cubicBezTo>
                      <a:pt x="11" y="20"/>
                      <a:pt x="3" y="16"/>
                      <a:pt x="0" y="0"/>
                    </a:cubicBezTo>
                    <a:cubicBezTo>
                      <a:pt x="702" y="0"/>
                      <a:pt x="1403" y="0"/>
                      <a:pt x="210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Freeform 57">
                <a:extLst>
                  <a:ext uri="{FF2B5EF4-FFF2-40B4-BE49-F238E27FC236}">
                    <a16:creationId xmlns:a16="http://schemas.microsoft.com/office/drawing/2014/main" id="{B4AE2A70-C672-9A42-A92D-9858AA3F359D}"/>
                  </a:ext>
                </a:extLst>
              </p:cNvPr>
              <p:cNvSpPr>
                <a:spLocks/>
              </p:cNvSpPr>
              <p:nvPr/>
            </p:nvSpPr>
            <p:spPr bwMode="auto">
              <a:xfrm>
                <a:off x="5878319" y="3325007"/>
                <a:ext cx="440342" cy="2637"/>
              </a:xfrm>
              <a:custGeom>
                <a:avLst/>
                <a:gdLst>
                  <a:gd name="T0" fmla="*/ 904 w 904"/>
                  <a:gd name="T1" fmla="*/ 5 h 5"/>
                  <a:gd name="T2" fmla="*/ 0 w 904"/>
                  <a:gd name="T3" fmla="*/ 5 h 5"/>
                  <a:gd name="T4" fmla="*/ 0 w 904"/>
                  <a:gd name="T5" fmla="*/ 0 h 5"/>
                  <a:gd name="T6" fmla="*/ 904 w 904"/>
                  <a:gd name="T7" fmla="*/ 0 h 5"/>
                  <a:gd name="T8" fmla="*/ 904 w 904"/>
                  <a:gd name="T9" fmla="*/ 5 h 5"/>
                </a:gdLst>
                <a:ahLst/>
                <a:cxnLst>
                  <a:cxn ang="0">
                    <a:pos x="T0" y="T1"/>
                  </a:cxn>
                  <a:cxn ang="0">
                    <a:pos x="T2" y="T3"/>
                  </a:cxn>
                  <a:cxn ang="0">
                    <a:pos x="T4" y="T5"/>
                  </a:cxn>
                  <a:cxn ang="0">
                    <a:pos x="T6" y="T7"/>
                  </a:cxn>
                  <a:cxn ang="0">
                    <a:pos x="T8" y="T9"/>
                  </a:cxn>
                </a:cxnLst>
                <a:rect l="0" t="0" r="r" b="b"/>
                <a:pathLst>
                  <a:path w="904" h="5">
                    <a:moveTo>
                      <a:pt x="904" y="5"/>
                    </a:moveTo>
                    <a:cubicBezTo>
                      <a:pt x="603" y="5"/>
                      <a:pt x="301" y="5"/>
                      <a:pt x="0" y="5"/>
                    </a:cubicBezTo>
                    <a:cubicBezTo>
                      <a:pt x="0" y="3"/>
                      <a:pt x="0" y="2"/>
                      <a:pt x="0" y="0"/>
                    </a:cubicBezTo>
                    <a:cubicBezTo>
                      <a:pt x="301" y="0"/>
                      <a:pt x="603" y="0"/>
                      <a:pt x="904" y="0"/>
                    </a:cubicBezTo>
                    <a:cubicBezTo>
                      <a:pt x="904" y="2"/>
                      <a:pt x="904" y="3"/>
                      <a:pt x="904"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Freeform 58">
                <a:extLst>
                  <a:ext uri="{FF2B5EF4-FFF2-40B4-BE49-F238E27FC236}">
                    <a16:creationId xmlns:a16="http://schemas.microsoft.com/office/drawing/2014/main" id="{47B84F69-81E2-114A-B7EF-34A77B798F31}"/>
                  </a:ext>
                </a:extLst>
              </p:cNvPr>
              <p:cNvSpPr>
                <a:spLocks/>
              </p:cNvSpPr>
              <p:nvPr/>
            </p:nvSpPr>
            <p:spPr bwMode="auto">
              <a:xfrm>
                <a:off x="5885936" y="3310065"/>
                <a:ext cx="424814" cy="2344"/>
              </a:xfrm>
              <a:custGeom>
                <a:avLst/>
                <a:gdLst>
                  <a:gd name="T0" fmla="*/ 0 w 872"/>
                  <a:gd name="T1" fmla="*/ 0 h 5"/>
                  <a:gd name="T2" fmla="*/ 872 w 872"/>
                  <a:gd name="T3" fmla="*/ 0 h 5"/>
                  <a:gd name="T4" fmla="*/ 872 w 872"/>
                  <a:gd name="T5" fmla="*/ 5 h 5"/>
                  <a:gd name="T6" fmla="*/ 0 w 872"/>
                  <a:gd name="T7" fmla="*/ 5 h 5"/>
                  <a:gd name="T8" fmla="*/ 0 w 872"/>
                  <a:gd name="T9" fmla="*/ 0 h 5"/>
                </a:gdLst>
                <a:ahLst/>
                <a:cxnLst>
                  <a:cxn ang="0">
                    <a:pos x="T0" y="T1"/>
                  </a:cxn>
                  <a:cxn ang="0">
                    <a:pos x="T2" y="T3"/>
                  </a:cxn>
                  <a:cxn ang="0">
                    <a:pos x="T4" y="T5"/>
                  </a:cxn>
                  <a:cxn ang="0">
                    <a:pos x="T6" y="T7"/>
                  </a:cxn>
                  <a:cxn ang="0">
                    <a:pos x="T8" y="T9"/>
                  </a:cxn>
                </a:cxnLst>
                <a:rect l="0" t="0" r="r" b="b"/>
                <a:pathLst>
                  <a:path w="872" h="5">
                    <a:moveTo>
                      <a:pt x="0" y="0"/>
                    </a:moveTo>
                    <a:cubicBezTo>
                      <a:pt x="291" y="0"/>
                      <a:pt x="582" y="0"/>
                      <a:pt x="872" y="0"/>
                    </a:cubicBezTo>
                    <a:cubicBezTo>
                      <a:pt x="872" y="2"/>
                      <a:pt x="872" y="4"/>
                      <a:pt x="872" y="5"/>
                    </a:cubicBezTo>
                    <a:cubicBezTo>
                      <a:pt x="582" y="5"/>
                      <a:pt x="291" y="5"/>
                      <a:pt x="0" y="5"/>
                    </a:cubicBezTo>
                    <a:cubicBezTo>
                      <a:pt x="0" y="4"/>
                      <a:pt x="0" y="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59">
                <a:extLst>
                  <a:ext uri="{FF2B5EF4-FFF2-40B4-BE49-F238E27FC236}">
                    <a16:creationId xmlns:a16="http://schemas.microsoft.com/office/drawing/2014/main" id="{8F3336BC-28CF-B142-814A-22DA1AF9CE45}"/>
                  </a:ext>
                </a:extLst>
              </p:cNvPr>
              <p:cNvSpPr>
                <a:spLocks/>
              </p:cNvSpPr>
              <p:nvPr/>
            </p:nvSpPr>
            <p:spPr bwMode="auto">
              <a:xfrm>
                <a:off x="5890917" y="3298346"/>
                <a:ext cx="415439" cy="5860"/>
              </a:xfrm>
              <a:custGeom>
                <a:avLst/>
                <a:gdLst>
                  <a:gd name="T0" fmla="*/ 0 w 853"/>
                  <a:gd name="T1" fmla="*/ 0 h 12"/>
                  <a:gd name="T2" fmla="*/ 853 w 853"/>
                  <a:gd name="T3" fmla="*/ 0 h 12"/>
                  <a:gd name="T4" fmla="*/ 0 w 853"/>
                  <a:gd name="T5" fmla="*/ 0 h 12"/>
                </a:gdLst>
                <a:ahLst/>
                <a:cxnLst>
                  <a:cxn ang="0">
                    <a:pos x="T0" y="T1"/>
                  </a:cxn>
                  <a:cxn ang="0">
                    <a:pos x="T2" y="T3"/>
                  </a:cxn>
                  <a:cxn ang="0">
                    <a:pos x="T4" y="T5"/>
                  </a:cxn>
                </a:cxnLst>
                <a:rect l="0" t="0" r="r" b="b"/>
                <a:pathLst>
                  <a:path w="853" h="12">
                    <a:moveTo>
                      <a:pt x="0" y="0"/>
                    </a:moveTo>
                    <a:cubicBezTo>
                      <a:pt x="284" y="0"/>
                      <a:pt x="568" y="0"/>
                      <a:pt x="853" y="0"/>
                    </a:cubicBezTo>
                    <a:cubicBezTo>
                      <a:pt x="843" y="8"/>
                      <a:pt x="34" y="1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Freeform 60">
                <a:extLst>
                  <a:ext uri="{FF2B5EF4-FFF2-40B4-BE49-F238E27FC236}">
                    <a16:creationId xmlns:a16="http://schemas.microsoft.com/office/drawing/2014/main" id="{DA900B36-971A-DF4E-8A03-7DB4F705B7C7}"/>
                  </a:ext>
                </a:extLst>
              </p:cNvPr>
              <p:cNvSpPr>
                <a:spLocks/>
              </p:cNvSpPr>
              <p:nvPr/>
            </p:nvSpPr>
            <p:spPr bwMode="auto">
              <a:xfrm>
                <a:off x="5897656" y="3282232"/>
                <a:ext cx="401376" cy="5860"/>
              </a:xfrm>
              <a:custGeom>
                <a:avLst/>
                <a:gdLst>
                  <a:gd name="T0" fmla="*/ 0 w 824"/>
                  <a:gd name="T1" fmla="*/ 0 h 12"/>
                  <a:gd name="T2" fmla="*/ 824 w 824"/>
                  <a:gd name="T3" fmla="*/ 0 h 12"/>
                  <a:gd name="T4" fmla="*/ 0 w 824"/>
                  <a:gd name="T5" fmla="*/ 0 h 12"/>
                </a:gdLst>
                <a:ahLst/>
                <a:cxnLst>
                  <a:cxn ang="0">
                    <a:pos x="T0" y="T1"/>
                  </a:cxn>
                  <a:cxn ang="0">
                    <a:pos x="T2" y="T3"/>
                  </a:cxn>
                  <a:cxn ang="0">
                    <a:pos x="T4" y="T5"/>
                  </a:cxn>
                </a:cxnLst>
                <a:rect l="0" t="0" r="r" b="b"/>
                <a:pathLst>
                  <a:path w="824" h="12">
                    <a:moveTo>
                      <a:pt x="0" y="0"/>
                    </a:moveTo>
                    <a:cubicBezTo>
                      <a:pt x="274" y="0"/>
                      <a:pt x="549" y="0"/>
                      <a:pt x="824" y="0"/>
                    </a:cubicBezTo>
                    <a:cubicBezTo>
                      <a:pt x="813" y="9"/>
                      <a:pt x="28" y="1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61">
                <a:extLst>
                  <a:ext uri="{FF2B5EF4-FFF2-40B4-BE49-F238E27FC236}">
                    <a16:creationId xmlns:a16="http://schemas.microsoft.com/office/drawing/2014/main" id="{41083D61-DEE1-484F-A5B7-3D1A16733B01}"/>
                  </a:ext>
                </a:extLst>
              </p:cNvPr>
              <p:cNvSpPr>
                <a:spLocks/>
              </p:cNvSpPr>
              <p:nvPr/>
            </p:nvSpPr>
            <p:spPr bwMode="auto">
              <a:xfrm>
                <a:off x="5904980" y="3271099"/>
                <a:ext cx="387900" cy="5860"/>
              </a:xfrm>
              <a:custGeom>
                <a:avLst/>
                <a:gdLst>
                  <a:gd name="T0" fmla="*/ 0 w 796"/>
                  <a:gd name="T1" fmla="*/ 0 h 12"/>
                  <a:gd name="T2" fmla="*/ 796 w 796"/>
                  <a:gd name="T3" fmla="*/ 0 h 12"/>
                  <a:gd name="T4" fmla="*/ 0 w 796"/>
                  <a:gd name="T5" fmla="*/ 0 h 12"/>
                </a:gdLst>
                <a:ahLst/>
                <a:cxnLst>
                  <a:cxn ang="0">
                    <a:pos x="T0" y="T1"/>
                  </a:cxn>
                  <a:cxn ang="0">
                    <a:pos x="T2" y="T3"/>
                  </a:cxn>
                  <a:cxn ang="0">
                    <a:pos x="T4" y="T5"/>
                  </a:cxn>
                </a:cxnLst>
                <a:rect l="0" t="0" r="r" b="b"/>
                <a:pathLst>
                  <a:path w="796" h="12">
                    <a:moveTo>
                      <a:pt x="0" y="0"/>
                    </a:moveTo>
                    <a:cubicBezTo>
                      <a:pt x="265" y="0"/>
                      <a:pt x="530" y="0"/>
                      <a:pt x="796" y="0"/>
                    </a:cubicBezTo>
                    <a:cubicBezTo>
                      <a:pt x="786" y="8"/>
                      <a:pt x="31" y="1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62">
                <a:extLst>
                  <a:ext uri="{FF2B5EF4-FFF2-40B4-BE49-F238E27FC236}">
                    <a16:creationId xmlns:a16="http://schemas.microsoft.com/office/drawing/2014/main" id="{C867D422-EBFF-3E46-904D-3B84A710897D}"/>
                  </a:ext>
                </a:extLst>
              </p:cNvPr>
              <p:cNvSpPr>
                <a:spLocks/>
              </p:cNvSpPr>
              <p:nvPr/>
            </p:nvSpPr>
            <p:spPr bwMode="auto">
              <a:xfrm>
                <a:off x="6166607" y="2957322"/>
                <a:ext cx="47755" cy="13770"/>
              </a:xfrm>
              <a:custGeom>
                <a:avLst/>
                <a:gdLst>
                  <a:gd name="T0" fmla="*/ 0 w 98"/>
                  <a:gd name="T1" fmla="*/ 28 h 28"/>
                  <a:gd name="T2" fmla="*/ 0 w 98"/>
                  <a:gd name="T3" fmla="*/ 0 h 28"/>
                  <a:gd name="T4" fmla="*/ 98 w 98"/>
                  <a:gd name="T5" fmla="*/ 0 h 28"/>
                  <a:gd name="T6" fmla="*/ 98 w 98"/>
                  <a:gd name="T7" fmla="*/ 28 h 28"/>
                  <a:gd name="T8" fmla="*/ 0 w 98"/>
                  <a:gd name="T9" fmla="*/ 28 h 28"/>
                </a:gdLst>
                <a:ahLst/>
                <a:cxnLst>
                  <a:cxn ang="0">
                    <a:pos x="T0" y="T1"/>
                  </a:cxn>
                  <a:cxn ang="0">
                    <a:pos x="T2" y="T3"/>
                  </a:cxn>
                  <a:cxn ang="0">
                    <a:pos x="T4" y="T5"/>
                  </a:cxn>
                  <a:cxn ang="0">
                    <a:pos x="T6" y="T7"/>
                  </a:cxn>
                  <a:cxn ang="0">
                    <a:pos x="T8" y="T9"/>
                  </a:cxn>
                </a:cxnLst>
                <a:rect l="0" t="0" r="r" b="b"/>
                <a:pathLst>
                  <a:path w="98" h="28">
                    <a:moveTo>
                      <a:pt x="0" y="28"/>
                    </a:moveTo>
                    <a:cubicBezTo>
                      <a:pt x="0" y="18"/>
                      <a:pt x="0" y="10"/>
                      <a:pt x="0" y="0"/>
                    </a:cubicBezTo>
                    <a:cubicBezTo>
                      <a:pt x="32" y="0"/>
                      <a:pt x="64" y="0"/>
                      <a:pt x="98" y="0"/>
                    </a:cubicBezTo>
                    <a:cubicBezTo>
                      <a:pt x="98" y="9"/>
                      <a:pt x="98" y="18"/>
                      <a:pt x="98" y="28"/>
                    </a:cubicBezTo>
                    <a:cubicBezTo>
                      <a:pt x="65" y="28"/>
                      <a:pt x="33" y="28"/>
                      <a:pt x="0"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Freeform 63">
                <a:extLst>
                  <a:ext uri="{FF2B5EF4-FFF2-40B4-BE49-F238E27FC236}">
                    <a16:creationId xmlns:a16="http://schemas.microsoft.com/office/drawing/2014/main" id="{5C99B775-027B-CB41-8577-26736EE6BB6C}"/>
                  </a:ext>
                </a:extLst>
              </p:cNvPr>
              <p:cNvSpPr>
                <a:spLocks/>
              </p:cNvSpPr>
              <p:nvPr/>
            </p:nvSpPr>
            <p:spPr bwMode="auto">
              <a:xfrm>
                <a:off x="6106254" y="2957322"/>
                <a:ext cx="47755" cy="13184"/>
              </a:xfrm>
              <a:custGeom>
                <a:avLst/>
                <a:gdLst>
                  <a:gd name="T0" fmla="*/ 0 w 98"/>
                  <a:gd name="T1" fmla="*/ 27 h 27"/>
                  <a:gd name="T2" fmla="*/ 0 w 98"/>
                  <a:gd name="T3" fmla="*/ 0 h 27"/>
                  <a:gd name="T4" fmla="*/ 98 w 98"/>
                  <a:gd name="T5" fmla="*/ 0 h 27"/>
                  <a:gd name="T6" fmla="*/ 98 w 98"/>
                  <a:gd name="T7" fmla="*/ 27 h 27"/>
                  <a:gd name="T8" fmla="*/ 0 w 98"/>
                  <a:gd name="T9" fmla="*/ 27 h 27"/>
                </a:gdLst>
                <a:ahLst/>
                <a:cxnLst>
                  <a:cxn ang="0">
                    <a:pos x="T0" y="T1"/>
                  </a:cxn>
                  <a:cxn ang="0">
                    <a:pos x="T2" y="T3"/>
                  </a:cxn>
                  <a:cxn ang="0">
                    <a:pos x="T4" y="T5"/>
                  </a:cxn>
                  <a:cxn ang="0">
                    <a:pos x="T6" y="T7"/>
                  </a:cxn>
                  <a:cxn ang="0">
                    <a:pos x="T8" y="T9"/>
                  </a:cxn>
                </a:cxnLst>
                <a:rect l="0" t="0" r="r" b="b"/>
                <a:pathLst>
                  <a:path w="98" h="27">
                    <a:moveTo>
                      <a:pt x="0" y="27"/>
                    </a:moveTo>
                    <a:cubicBezTo>
                      <a:pt x="0" y="18"/>
                      <a:pt x="0" y="9"/>
                      <a:pt x="0" y="0"/>
                    </a:cubicBezTo>
                    <a:cubicBezTo>
                      <a:pt x="33" y="0"/>
                      <a:pt x="65" y="0"/>
                      <a:pt x="98" y="0"/>
                    </a:cubicBezTo>
                    <a:cubicBezTo>
                      <a:pt x="98" y="9"/>
                      <a:pt x="98" y="17"/>
                      <a:pt x="98" y="27"/>
                    </a:cubicBezTo>
                    <a:cubicBezTo>
                      <a:pt x="66" y="27"/>
                      <a:pt x="34" y="27"/>
                      <a:pt x="0"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64">
                <a:extLst>
                  <a:ext uri="{FF2B5EF4-FFF2-40B4-BE49-F238E27FC236}">
                    <a16:creationId xmlns:a16="http://schemas.microsoft.com/office/drawing/2014/main" id="{624C9D8C-C85C-4F45-AC80-C691507C7582}"/>
                  </a:ext>
                </a:extLst>
              </p:cNvPr>
              <p:cNvSpPr>
                <a:spLocks/>
              </p:cNvSpPr>
              <p:nvPr/>
            </p:nvSpPr>
            <p:spPr bwMode="auto">
              <a:xfrm>
                <a:off x="6045901" y="2957322"/>
                <a:ext cx="47755" cy="13184"/>
              </a:xfrm>
              <a:custGeom>
                <a:avLst/>
                <a:gdLst>
                  <a:gd name="T0" fmla="*/ 98 w 98"/>
                  <a:gd name="T1" fmla="*/ 0 h 27"/>
                  <a:gd name="T2" fmla="*/ 98 w 98"/>
                  <a:gd name="T3" fmla="*/ 27 h 27"/>
                  <a:gd name="T4" fmla="*/ 0 w 98"/>
                  <a:gd name="T5" fmla="*/ 27 h 27"/>
                  <a:gd name="T6" fmla="*/ 0 w 98"/>
                  <a:gd name="T7" fmla="*/ 0 h 27"/>
                  <a:gd name="T8" fmla="*/ 98 w 98"/>
                  <a:gd name="T9" fmla="*/ 0 h 27"/>
                </a:gdLst>
                <a:ahLst/>
                <a:cxnLst>
                  <a:cxn ang="0">
                    <a:pos x="T0" y="T1"/>
                  </a:cxn>
                  <a:cxn ang="0">
                    <a:pos x="T2" y="T3"/>
                  </a:cxn>
                  <a:cxn ang="0">
                    <a:pos x="T4" y="T5"/>
                  </a:cxn>
                  <a:cxn ang="0">
                    <a:pos x="T6" y="T7"/>
                  </a:cxn>
                  <a:cxn ang="0">
                    <a:pos x="T8" y="T9"/>
                  </a:cxn>
                </a:cxnLst>
                <a:rect l="0" t="0" r="r" b="b"/>
                <a:pathLst>
                  <a:path w="98" h="27">
                    <a:moveTo>
                      <a:pt x="98" y="0"/>
                    </a:moveTo>
                    <a:cubicBezTo>
                      <a:pt x="98" y="10"/>
                      <a:pt x="98" y="18"/>
                      <a:pt x="98" y="27"/>
                    </a:cubicBezTo>
                    <a:cubicBezTo>
                      <a:pt x="66" y="27"/>
                      <a:pt x="34" y="27"/>
                      <a:pt x="0" y="27"/>
                    </a:cubicBezTo>
                    <a:cubicBezTo>
                      <a:pt x="0" y="18"/>
                      <a:pt x="0" y="10"/>
                      <a:pt x="0" y="0"/>
                    </a:cubicBezTo>
                    <a:cubicBezTo>
                      <a:pt x="32" y="0"/>
                      <a:pt x="64" y="0"/>
                      <a:pt x="9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65">
                <a:extLst>
                  <a:ext uri="{FF2B5EF4-FFF2-40B4-BE49-F238E27FC236}">
                    <a16:creationId xmlns:a16="http://schemas.microsoft.com/office/drawing/2014/main" id="{3FAB84FD-6174-4042-AF25-EF186B179938}"/>
                  </a:ext>
                </a:extLst>
              </p:cNvPr>
              <p:cNvSpPr>
                <a:spLocks/>
              </p:cNvSpPr>
              <p:nvPr/>
            </p:nvSpPr>
            <p:spPr bwMode="auto">
              <a:xfrm>
                <a:off x="5984962" y="2957322"/>
                <a:ext cx="48048" cy="13184"/>
              </a:xfrm>
              <a:custGeom>
                <a:avLst/>
                <a:gdLst>
                  <a:gd name="T0" fmla="*/ 99 w 99"/>
                  <a:gd name="T1" fmla="*/ 0 h 27"/>
                  <a:gd name="T2" fmla="*/ 99 w 99"/>
                  <a:gd name="T3" fmla="*/ 27 h 27"/>
                  <a:gd name="T4" fmla="*/ 0 w 99"/>
                  <a:gd name="T5" fmla="*/ 27 h 27"/>
                  <a:gd name="T6" fmla="*/ 0 w 99"/>
                  <a:gd name="T7" fmla="*/ 0 h 27"/>
                  <a:gd name="T8" fmla="*/ 99 w 99"/>
                  <a:gd name="T9" fmla="*/ 0 h 27"/>
                </a:gdLst>
                <a:ahLst/>
                <a:cxnLst>
                  <a:cxn ang="0">
                    <a:pos x="T0" y="T1"/>
                  </a:cxn>
                  <a:cxn ang="0">
                    <a:pos x="T2" y="T3"/>
                  </a:cxn>
                  <a:cxn ang="0">
                    <a:pos x="T4" y="T5"/>
                  </a:cxn>
                  <a:cxn ang="0">
                    <a:pos x="T6" y="T7"/>
                  </a:cxn>
                  <a:cxn ang="0">
                    <a:pos x="T8" y="T9"/>
                  </a:cxn>
                </a:cxnLst>
                <a:rect l="0" t="0" r="r" b="b"/>
                <a:pathLst>
                  <a:path w="99" h="27">
                    <a:moveTo>
                      <a:pt x="99" y="0"/>
                    </a:moveTo>
                    <a:cubicBezTo>
                      <a:pt x="99" y="10"/>
                      <a:pt x="99" y="18"/>
                      <a:pt x="99" y="27"/>
                    </a:cubicBezTo>
                    <a:cubicBezTo>
                      <a:pt x="66" y="27"/>
                      <a:pt x="34" y="27"/>
                      <a:pt x="0" y="27"/>
                    </a:cubicBezTo>
                    <a:cubicBezTo>
                      <a:pt x="0" y="18"/>
                      <a:pt x="0" y="10"/>
                      <a:pt x="0" y="0"/>
                    </a:cubicBezTo>
                    <a:cubicBezTo>
                      <a:pt x="32" y="0"/>
                      <a:pt x="65" y="0"/>
                      <a:pt x="9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Freeform 66">
                <a:extLst>
                  <a:ext uri="{FF2B5EF4-FFF2-40B4-BE49-F238E27FC236}">
                    <a16:creationId xmlns:a16="http://schemas.microsoft.com/office/drawing/2014/main" id="{EDF3B4F8-D542-6241-962A-D89DC8998BE3}"/>
                  </a:ext>
                </a:extLst>
              </p:cNvPr>
              <p:cNvSpPr>
                <a:spLocks/>
              </p:cNvSpPr>
              <p:nvPr/>
            </p:nvSpPr>
            <p:spPr bwMode="auto">
              <a:xfrm>
                <a:off x="5918750" y="2958201"/>
                <a:ext cx="50978" cy="29298"/>
              </a:xfrm>
              <a:custGeom>
                <a:avLst/>
                <a:gdLst>
                  <a:gd name="T0" fmla="*/ 0 w 105"/>
                  <a:gd name="T1" fmla="*/ 33 h 60"/>
                  <a:gd name="T2" fmla="*/ 94 w 105"/>
                  <a:gd name="T3" fmla="*/ 0 h 60"/>
                  <a:gd name="T4" fmla="*/ 105 w 105"/>
                  <a:gd name="T5" fmla="*/ 27 h 60"/>
                  <a:gd name="T6" fmla="*/ 11 w 105"/>
                  <a:gd name="T7" fmla="*/ 60 h 60"/>
                  <a:gd name="T8" fmla="*/ 0 w 105"/>
                  <a:gd name="T9" fmla="*/ 33 h 60"/>
                </a:gdLst>
                <a:ahLst/>
                <a:cxnLst>
                  <a:cxn ang="0">
                    <a:pos x="T0" y="T1"/>
                  </a:cxn>
                  <a:cxn ang="0">
                    <a:pos x="T2" y="T3"/>
                  </a:cxn>
                  <a:cxn ang="0">
                    <a:pos x="T4" y="T5"/>
                  </a:cxn>
                  <a:cxn ang="0">
                    <a:pos x="T6" y="T7"/>
                  </a:cxn>
                  <a:cxn ang="0">
                    <a:pos x="T8" y="T9"/>
                  </a:cxn>
                </a:cxnLst>
                <a:rect l="0" t="0" r="r" b="b"/>
                <a:pathLst>
                  <a:path w="105" h="60">
                    <a:moveTo>
                      <a:pt x="0" y="33"/>
                    </a:moveTo>
                    <a:cubicBezTo>
                      <a:pt x="33" y="22"/>
                      <a:pt x="63" y="11"/>
                      <a:pt x="94" y="0"/>
                    </a:cubicBezTo>
                    <a:cubicBezTo>
                      <a:pt x="98" y="9"/>
                      <a:pt x="101" y="17"/>
                      <a:pt x="105" y="27"/>
                    </a:cubicBezTo>
                    <a:cubicBezTo>
                      <a:pt x="74" y="38"/>
                      <a:pt x="43" y="49"/>
                      <a:pt x="11" y="60"/>
                    </a:cubicBezTo>
                    <a:cubicBezTo>
                      <a:pt x="7" y="51"/>
                      <a:pt x="4" y="43"/>
                      <a:pt x="0" y="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Freeform 67">
                <a:extLst>
                  <a:ext uri="{FF2B5EF4-FFF2-40B4-BE49-F238E27FC236}">
                    <a16:creationId xmlns:a16="http://schemas.microsoft.com/office/drawing/2014/main" id="{3719A054-7C42-034A-B006-C76D9DB6A08C}"/>
                  </a:ext>
                </a:extLst>
              </p:cNvPr>
              <p:cNvSpPr>
                <a:spLocks/>
              </p:cNvSpPr>
              <p:nvPr/>
            </p:nvSpPr>
            <p:spPr bwMode="auto">
              <a:xfrm>
                <a:off x="6229597" y="2958201"/>
                <a:ext cx="50685" cy="29298"/>
              </a:xfrm>
              <a:custGeom>
                <a:avLst/>
                <a:gdLst>
                  <a:gd name="T0" fmla="*/ 0 w 104"/>
                  <a:gd name="T1" fmla="*/ 28 h 60"/>
                  <a:gd name="T2" fmla="*/ 9 w 104"/>
                  <a:gd name="T3" fmla="*/ 0 h 60"/>
                  <a:gd name="T4" fmla="*/ 104 w 104"/>
                  <a:gd name="T5" fmla="*/ 33 h 60"/>
                  <a:gd name="T6" fmla="*/ 94 w 104"/>
                  <a:gd name="T7" fmla="*/ 60 h 60"/>
                  <a:gd name="T8" fmla="*/ 0 w 104"/>
                  <a:gd name="T9" fmla="*/ 28 h 60"/>
                </a:gdLst>
                <a:ahLst/>
                <a:cxnLst>
                  <a:cxn ang="0">
                    <a:pos x="T0" y="T1"/>
                  </a:cxn>
                  <a:cxn ang="0">
                    <a:pos x="T2" y="T3"/>
                  </a:cxn>
                  <a:cxn ang="0">
                    <a:pos x="T4" y="T5"/>
                  </a:cxn>
                  <a:cxn ang="0">
                    <a:pos x="T6" y="T7"/>
                  </a:cxn>
                  <a:cxn ang="0">
                    <a:pos x="T8" y="T9"/>
                  </a:cxn>
                </a:cxnLst>
                <a:rect l="0" t="0" r="r" b="b"/>
                <a:pathLst>
                  <a:path w="104" h="60">
                    <a:moveTo>
                      <a:pt x="0" y="28"/>
                    </a:moveTo>
                    <a:cubicBezTo>
                      <a:pt x="3" y="18"/>
                      <a:pt x="6" y="10"/>
                      <a:pt x="9" y="0"/>
                    </a:cubicBezTo>
                    <a:cubicBezTo>
                      <a:pt x="40" y="11"/>
                      <a:pt x="71" y="21"/>
                      <a:pt x="104" y="33"/>
                    </a:cubicBezTo>
                    <a:cubicBezTo>
                      <a:pt x="100" y="42"/>
                      <a:pt x="98" y="50"/>
                      <a:pt x="94" y="60"/>
                    </a:cubicBezTo>
                    <a:cubicBezTo>
                      <a:pt x="63" y="50"/>
                      <a:pt x="32" y="39"/>
                      <a:pt x="0"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Freeform 68">
                <a:extLst>
                  <a:ext uri="{FF2B5EF4-FFF2-40B4-BE49-F238E27FC236}">
                    <a16:creationId xmlns:a16="http://schemas.microsoft.com/office/drawing/2014/main" id="{528F7A0A-DF67-4D49-89AC-5BE5DDC40D30}"/>
                  </a:ext>
                </a:extLst>
              </p:cNvPr>
              <p:cNvSpPr>
                <a:spLocks/>
              </p:cNvSpPr>
              <p:nvPr/>
            </p:nvSpPr>
            <p:spPr bwMode="auto">
              <a:xfrm>
                <a:off x="6336533" y="3018847"/>
                <a:ext cx="74123" cy="7617"/>
              </a:xfrm>
              <a:custGeom>
                <a:avLst/>
                <a:gdLst>
                  <a:gd name="T0" fmla="*/ 5 w 152"/>
                  <a:gd name="T1" fmla="*/ 0 h 16"/>
                  <a:gd name="T2" fmla="*/ 137 w 152"/>
                  <a:gd name="T3" fmla="*/ 1 h 16"/>
                  <a:gd name="T4" fmla="*/ 152 w 152"/>
                  <a:gd name="T5" fmla="*/ 9 h 16"/>
                  <a:gd name="T6" fmla="*/ 149 w 152"/>
                  <a:gd name="T7" fmla="*/ 16 h 16"/>
                  <a:gd name="T8" fmla="*/ 10 w 152"/>
                  <a:gd name="T9" fmla="*/ 16 h 16"/>
                  <a:gd name="T10" fmla="*/ 0 w 152"/>
                  <a:gd name="T11" fmla="*/ 4 h 16"/>
                  <a:gd name="T12" fmla="*/ 5 w 152"/>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152" h="16">
                    <a:moveTo>
                      <a:pt x="5" y="0"/>
                    </a:moveTo>
                    <a:cubicBezTo>
                      <a:pt x="49" y="0"/>
                      <a:pt x="93" y="0"/>
                      <a:pt x="137" y="1"/>
                    </a:cubicBezTo>
                    <a:cubicBezTo>
                      <a:pt x="142" y="1"/>
                      <a:pt x="147" y="6"/>
                      <a:pt x="152" y="9"/>
                    </a:cubicBezTo>
                    <a:cubicBezTo>
                      <a:pt x="151" y="11"/>
                      <a:pt x="150" y="14"/>
                      <a:pt x="149" y="16"/>
                    </a:cubicBezTo>
                    <a:cubicBezTo>
                      <a:pt x="103" y="16"/>
                      <a:pt x="56" y="16"/>
                      <a:pt x="10" y="16"/>
                    </a:cubicBezTo>
                    <a:cubicBezTo>
                      <a:pt x="7" y="15"/>
                      <a:pt x="4" y="8"/>
                      <a:pt x="0" y="4"/>
                    </a:cubicBezTo>
                    <a:cubicBezTo>
                      <a:pt x="2" y="3"/>
                      <a:pt x="4" y="2"/>
                      <a:pt x="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Freeform 69">
                <a:extLst>
                  <a:ext uri="{FF2B5EF4-FFF2-40B4-BE49-F238E27FC236}">
                    <a16:creationId xmlns:a16="http://schemas.microsoft.com/office/drawing/2014/main" id="{F5190674-1DC9-3744-86A2-6B29C49D9F78}"/>
                  </a:ext>
                </a:extLst>
              </p:cNvPr>
              <p:cNvSpPr>
                <a:spLocks/>
              </p:cNvSpPr>
              <p:nvPr/>
            </p:nvSpPr>
            <p:spPr bwMode="auto">
              <a:xfrm>
                <a:off x="5779293" y="3018847"/>
                <a:ext cx="66798" cy="7617"/>
              </a:xfrm>
              <a:custGeom>
                <a:avLst/>
                <a:gdLst>
                  <a:gd name="T0" fmla="*/ 0 w 137"/>
                  <a:gd name="T1" fmla="*/ 10 h 16"/>
                  <a:gd name="T2" fmla="*/ 12 w 137"/>
                  <a:gd name="T3" fmla="*/ 1 h 16"/>
                  <a:gd name="T4" fmla="*/ 126 w 137"/>
                  <a:gd name="T5" fmla="*/ 0 h 16"/>
                  <a:gd name="T6" fmla="*/ 137 w 137"/>
                  <a:gd name="T7" fmla="*/ 8 h 16"/>
                  <a:gd name="T8" fmla="*/ 125 w 137"/>
                  <a:gd name="T9" fmla="*/ 16 h 16"/>
                  <a:gd name="T10" fmla="*/ 5 w 137"/>
                  <a:gd name="T11" fmla="*/ 16 h 16"/>
                  <a:gd name="T12" fmla="*/ 0 w 137"/>
                  <a:gd name="T13" fmla="*/ 10 h 16"/>
                </a:gdLst>
                <a:ahLst/>
                <a:cxnLst>
                  <a:cxn ang="0">
                    <a:pos x="T0" y="T1"/>
                  </a:cxn>
                  <a:cxn ang="0">
                    <a:pos x="T2" y="T3"/>
                  </a:cxn>
                  <a:cxn ang="0">
                    <a:pos x="T4" y="T5"/>
                  </a:cxn>
                  <a:cxn ang="0">
                    <a:pos x="T6" y="T7"/>
                  </a:cxn>
                  <a:cxn ang="0">
                    <a:pos x="T8" y="T9"/>
                  </a:cxn>
                  <a:cxn ang="0">
                    <a:pos x="T10" y="T11"/>
                  </a:cxn>
                  <a:cxn ang="0">
                    <a:pos x="T12" y="T13"/>
                  </a:cxn>
                </a:cxnLst>
                <a:rect l="0" t="0" r="r" b="b"/>
                <a:pathLst>
                  <a:path w="137" h="16">
                    <a:moveTo>
                      <a:pt x="0" y="10"/>
                    </a:moveTo>
                    <a:cubicBezTo>
                      <a:pt x="4" y="7"/>
                      <a:pt x="8" y="1"/>
                      <a:pt x="12" y="1"/>
                    </a:cubicBezTo>
                    <a:cubicBezTo>
                      <a:pt x="50" y="0"/>
                      <a:pt x="88" y="0"/>
                      <a:pt x="126" y="0"/>
                    </a:cubicBezTo>
                    <a:cubicBezTo>
                      <a:pt x="130" y="0"/>
                      <a:pt x="133" y="5"/>
                      <a:pt x="137" y="8"/>
                    </a:cubicBezTo>
                    <a:cubicBezTo>
                      <a:pt x="133" y="11"/>
                      <a:pt x="129" y="16"/>
                      <a:pt x="125" y="16"/>
                    </a:cubicBezTo>
                    <a:cubicBezTo>
                      <a:pt x="85" y="16"/>
                      <a:pt x="45" y="16"/>
                      <a:pt x="5" y="16"/>
                    </a:cubicBezTo>
                    <a:cubicBezTo>
                      <a:pt x="4" y="14"/>
                      <a:pt x="2" y="12"/>
                      <a:pt x="0"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Freeform 70">
                <a:extLst>
                  <a:ext uri="{FF2B5EF4-FFF2-40B4-BE49-F238E27FC236}">
                    <a16:creationId xmlns:a16="http://schemas.microsoft.com/office/drawing/2014/main" id="{5703903B-0939-0447-A500-F240571C6C2F}"/>
                  </a:ext>
                </a:extLst>
              </p:cNvPr>
              <p:cNvSpPr>
                <a:spLocks/>
              </p:cNvSpPr>
              <p:nvPr/>
            </p:nvSpPr>
            <p:spPr bwMode="auto">
              <a:xfrm>
                <a:off x="5895312" y="3020312"/>
                <a:ext cx="397568" cy="2344"/>
              </a:xfrm>
              <a:custGeom>
                <a:avLst/>
                <a:gdLst>
                  <a:gd name="T0" fmla="*/ 816 w 816"/>
                  <a:gd name="T1" fmla="*/ 5 h 5"/>
                  <a:gd name="T2" fmla="*/ 0 w 816"/>
                  <a:gd name="T3" fmla="*/ 5 h 5"/>
                  <a:gd name="T4" fmla="*/ 0 w 816"/>
                  <a:gd name="T5" fmla="*/ 0 h 5"/>
                  <a:gd name="T6" fmla="*/ 816 w 816"/>
                  <a:gd name="T7" fmla="*/ 0 h 5"/>
                  <a:gd name="T8" fmla="*/ 816 w 816"/>
                  <a:gd name="T9" fmla="*/ 5 h 5"/>
                </a:gdLst>
                <a:ahLst/>
                <a:cxnLst>
                  <a:cxn ang="0">
                    <a:pos x="T0" y="T1"/>
                  </a:cxn>
                  <a:cxn ang="0">
                    <a:pos x="T2" y="T3"/>
                  </a:cxn>
                  <a:cxn ang="0">
                    <a:pos x="T4" y="T5"/>
                  </a:cxn>
                  <a:cxn ang="0">
                    <a:pos x="T6" y="T7"/>
                  </a:cxn>
                  <a:cxn ang="0">
                    <a:pos x="T8" y="T9"/>
                  </a:cxn>
                </a:cxnLst>
                <a:rect l="0" t="0" r="r" b="b"/>
                <a:pathLst>
                  <a:path w="816" h="5">
                    <a:moveTo>
                      <a:pt x="816" y="5"/>
                    </a:moveTo>
                    <a:cubicBezTo>
                      <a:pt x="544" y="5"/>
                      <a:pt x="272" y="5"/>
                      <a:pt x="0" y="5"/>
                    </a:cubicBezTo>
                    <a:cubicBezTo>
                      <a:pt x="0" y="4"/>
                      <a:pt x="0" y="2"/>
                      <a:pt x="0" y="0"/>
                    </a:cubicBezTo>
                    <a:cubicBezTo>
                      <a:pt x="272" y="0"/>
                      <a:pt x="544" y="0"/>
                      <a:pt x="816" y="0"/>
                    </a:cubicBezTo>
                    <a:cubicBezTo>
                      <a:pt x="816" y="2"/>
                      <a:pt x="816" y="4"/>
                      <a:pt x="816"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Freeform 71">
                <a:extLst>
                  <a:ext uri="{FF2B5EF4-FFF2-40B4-BE49-F238E27FC236}">
                    <a16:creationId xmlns:a16="http://schemas.microsoft.com/office/drawing/2014/main" id="{998DAD6E-0B3A-FB4A-A959-D689E9F61AB4}"/>
                  </a:ext>
                </a:extLst>
              </p:cNvPr>
              <p:cNvSpPr>
                <a:spLocks/>
              </p:cNvSpPr>
              <p:nvPr/>
            </p:nvSpPr>
            <p:spPr bwMode="auto">
              <a:xfrm>
                <a:off x="6048831" y="3028808"/>
                <a:ext cx="9082" cy="54201"/>
              </a:xfrm>
              <a:custGeom>
                <a:avLst/>
                <a:gdLst>
                  <a:gd name="T0" fmla="*/ 0 w 19"/>
                  <a:gd name="T1" fmla="*/ 0 h 111"/>
                  <a:gd name="T2" fmla="*/ 19 w 19"/>
                  <a:gd name="T3" fmla="*/ 0 h 111"/>
                  <a:gd name="T4" fmla="*/ 19 w 19"/>
                  <a:gd name="T5" fmla="*/ 110 h 111"/>
                  <a:gd name="T6" fmla="*/ 0 w 19"/>
                  <a:gd name="T7" fmla="*/ 111 h 111"/>
                  <a:gd name="T8" fmla="*/ 0 w 19"/>
                  <a:gd name="T9" fmla="*/ 0 h 111"/>
                </a:gdLst>
                <a:ahLst/>
                <a:cxnLst>
                  <a:cxn ang="0">
                    <a:pos x="T0" y="T1"/>
                  </a:cxn>
                  <a:cxn ang="0">
                    <a:pos x="T2" y="T3"/>
                  </a:cxn>
                  <a:cxn ang="0">
                    <a:pos x="T4" y="T5"/>
                  </a:cxn>
                  <a:cxn ang="0">
                    <a:pos x="T6" y="T7"/>
                  </a:cxn>
                  <a:cxn ang="0">
                    <a:pos x="T8" y="T9"/>
                  </a:cxn>
                </a:cxnLst>
                <a:rect l="0" t="0" r="r" b="b"/>
                <a:pathLst>
                  <a:path w="19" h="111">
                    <a:moveTo>
                      <a:pt x="0" y="0"/>
                    </a:moveTo>
                    <a:cubicBezTo>
                      <a:pt x="7" y="0"/>
                      <a:pt x="12" y="0"/>
                      <a:pt x="19" y="0"/>
                    </a:cubicBezTo>
                    <a:cubicBezTo>
                      <a:pt x="19" y="37"/>
                      <a:pt x="19" y="73"/>
                      <a:pt x="19" y="110"/>
                    </a:cubicBezTo>
                    <a:cubicBezTo>
                      <a:pt x="13" y="110"/>
                      <a:pt x="7" y="110"/>
                      <a:pt x="0" y="111"/>
                    </a:cubicBezTo>
                    <a:cubicBezTo>
                      <a:pt x="0" y="74"/>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Freeform 72">
                <a:extLst>
                  <a:ext uri="{FF2B5EF4-FFF2-40B4-BE49-F238E27FC236}">
                    <a16:creationId xmlns:a16="http://schemas.microsoft.com/office/drawing/2014/main" id="{8E62F8B3-9E48-5C45-A308-52D9E342BDBE}"/>
                  </a:ext>
                </a:extLst>
              </p:cNvPr>
              <p:cNvSpPr>
                <a:spLocks/>
              </p:cNvSpPr>
              <p:nvPr/>
            </p:nvSpPr>
            <p:spPr bwMode="auto">
              <a:xfrm>
                <a:off x="5906445" y="3028808"/>
                <a:ext cx="9375" cy="53615"/>
              </a:xfrm>
              <a:custGeom>
                <a:avLst/>
                <a:gdLst>
                  <a:gd name="T0" fmla="*/ 19 w 19"/>
                  <a:gd name="T1" fmla="*/ 110 h 110"/>
                  <a:gd name="T2" fmla="*/ 0 w 19"/>
                  <a:gd name="T3" fmla="*/ 110 h 110"/>
                  <a:gd name="T4" fmla="*/ 0 w 19"/>
                  <a:gd name="T5" fmla="*/ 0 h 110"/>
                  <a:gd name="T6" fmla="*/ 19 w 19"/>
                  <a:gd name="T7" fmla="*/ 0 h 110"/>
                  <a:gd name="T8" fmla="*/ 19 w 19"/>
                  <a:gd name="T9" fmla="*/ 110 h 110"/>
                </a:gdLst>
                <a:ahLst/>
                <a:cxnLst>
                  <a:cxn ang="0">
                    <a:pos x="T0" y="T1"/>
                  </a:cxn>
                  <a:cxn ang="0">
                    <a:pos x="T2" y="T3"/>
                  </a:cxn>
                  <a:cxn ang="0">
                    <a:pos x="T4" y="T5"/>
                  </a:cxn>
                  <a:cxn ang="0">
                    <a:pos x="T6" y="T7"/>
                  </a:cxn>
                  <a:cxn ang="0">
                    <a:pos x="T8" y="T9"/>
                  </a:cxn>
                </a:cxnLst>
                <a:rect l="0" t="0" r="r" b="b"/>
                <a:pathLst>
                  <a:path w="19" h="110">
                    <a:moveTo>
                      <a:pt x="19" y="110"/>
                    </a:moveTo>
                    <a:cubicBezTo>
                      <a:pt x="12" y="110"/>
                      <a:pt x="7" y="110"/>
                      <a:pt x="0" y="110"/>
                    </a:cubicBezTo>
                    <a:cubicBezTo>
                      <a:pt x="0" y="73"/>
                      <a:pt x="0" y="37"/>
                      <a:pt x="0" y="0"/>
                    </a:cubicBezTo>
                    <a:cubicBezTo>
                      <a:pt x="6" y="0"/>
                      <a:pt x="12" y="0"/>
                      <a:pt x="19" y="0"/>
                    </a:cubicBezTo>
                    <a:cubicBezTo>
                      <a:pt x="19" y="36"/>
                      <a:pt x="19" y="72"/>
                      <a:pt x="19" y="1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Freeform 73">
                <a:extLst>
                  <a:ext uri="{FF2B5EF4-FFF2-40B4-BE49-F238E27FC236}">
                    <a16:creationId xmlns:a16="http://schemas.microsoft.com/office/drawing/2014/main" id="{3A8A636C-5A07-704B-9BA9-5054B584B0E5}"/>
                  </a:ext>
                </a:extLst>
              </p:cNvPr>
              <p:cNvSpPr>
                <a:spLocks/>
              </p:cNvSpPr>
              <p:nvPr/>
            </p:nvSpPr>
            <p:spPr bwMode="auto">
              <a:xfrm>
                <a:off x="6231355" y="3028515"/>
                <a:ext cx="9375" cy="53908"/>
              </a:xfrm>
              <a:custGeom>
                <a:avLst/>
                <a:gdLst>
                  <a:gd name="T0" fmla="*/ 0 w 19"/>
                  <a:gd name="T1" fmla="*/ 111 h 111"/>
                  <a:gd name="T2" fmla="*/ 0 w 19"/>
                  <a:gd name="T3" fmla="*/ 1 h 111"/>
                  <a:gd name="T4" fmla="*/ 19 w 19"/>
                  <a:gd name="T5" fmla="*/ 0 h 111"/>
                  <a:gd name="T6" fmla="*/ 19 w 19"/>
                  <a:gd name="T7" fmla="*/ 111 h 111"/>
                  <a:gd name="T8" fmla="*/ 0 w 19"/>
                  <a:gd name="T9" fmla="*/ 111 h 111"/>
                </a:gdLst>
                <a:ahLst/>
                <a:cxnLst>
                  <a:cxn ang="0">
                    <a:pos x="T0" y="T1"/>
                  </a:cxn>
                  <a:cxn ang="0">
                    <a:pos x="T2" y="T3"/>
                  </a:cxn>
                  <a:cxn ang="0">
                    <a:pos x="T4" y="T5"/>
                  </a:cxn>
                  <a:cxn ang="0">
                    <a:pos x="T6" y="T7"/>
                  </a:cxn>
                  <a:cxn ang="0">
                    <a:pos x="T8" y="T9"/>
                  </a:cxn>
                </a:cxnLst>
                <a:rect l="0" t="0" r="r" b="b"/>
                <a:pathLst>
                  <a:path w="19" h="111">
                    <a:moveTo>
                      <a:pt x="0" y="111"/>
                    </a:moveTo>
                    <a:cubicBezTo>
                      <a:pt x="0" y="74"/>
                      <a:pt x="0" y="38"/>
                      <a:pt x="0" y="1"/>
                    </a:cubicBezTo>
                    <a:cubicBezTo>
                      <a:pt x="6" y="1"/>
                      <a:pt x="12" y="1"/>
                      <a:pt x="19" y="0"/>
                    </a:cubicBezTo>
                    <a:cubicBezTo>
                      <a:pt x="19" y="38"/>
                      <a:pt x="19" y="74"/>
                      <a:pt x="19" y="111"/>
                    </a:cubicBezTo>
                    <a:cubicBezTo>
                      <a:pt x="13" y="111"/>
                      <a:pt x="7" y="111"/>
                      <a:pt x="0"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Freeform 74">
                <a:extLst>
                  <a:ext uri="{FF2B5EF4-FFF2-40B4-BE49-F238E27FC236}">
                    <a16:creationId xmlns:a16="http://schemas.microsoft.com/office/drawing/2014/main" id="{4D27A9C1-4B4F-1D42-8411-D0598940A5A3}"/>
                  </a:ext>
                </a:extLst>
              </p:cNvPr>
              <p:cNvSpPr>
                <a:spLocks/>
              </p:cNvSpPr>
              <p:nvPr/>
            </p:nvSpPr>
            <p:spPr bwMode="auto">
              <a:xfrm>
                <a:off x="6191510" y="3028808"/>
                <a:ext cx="8789" cy="54201"/>
              </a:xfrm>
              <a:custGeom>
                <a:avLst/>
                <a:gdLst>
                  <a:gd name="T0" fmla="*/ 0 w 18"/>
                  <a:gd name="T1" fmla="*/ 0 h 111"/>
                  <a:gd name="T2" fmla="*/ 18 w 18"/>
                  <a:gd name="T3" fmla="*/ 0 h 111"/>
                  <a:gd name="T4" fmla="*/ 18 w 18"/>
                  <a:gd name="T5" fmla="*/ 109 h 111"/>
                  <a:gd name="T6" fmla="*/ 0 w 18"/>
                  <a:gd name="T7" fmla="*/ 111 h 111"/>
                  <a:gd name="T8" fmla="*/ 0 w 18"/>
                  <a:gd name="T9" fmla="*/ 0 h 111"/>
                </a:gdLst>
                <a:ahLst/>
                <a:cxnLst>
                  <a:cxn ang="0">
                    <a:pos x="T0" y="T1"/>
                  </a:cxn>
                  <a:cxn ang="0">
                    <a:pos x="T2" y="T3"/>
                  </a:cxn>
                  <a:cxn ang="0">
                    <a:pos x="T4" y="T5"/>
                  </a:cxn>
                  <a:cxn ang="0">
                    <a:pos x="T6" y="T7"/>
                  </a:cxn>
                  <a:cxn ang="0">
                    <a:pos x="T8" y="T9"/>
                  </a:cxn>
                </a:cxnLst>
                <a:rect l="0" t="0" r="r" b="b"/>
                <a:pathLst>
                  <a:path w="18" h="111">
                    <a:moveTo>
                      <a:pt x="0" y="0"/>
                    </a:moveTo>
                    <a:cubicBezTo>
                      <a:pt x="6" y="0"/>
                      <a:pt x="11" y="0"/>
                      <a:pt x="18" y="0"/>
                    </a:cubicBezTo>
                    <a:cubicBezTo>
                      <a:pt x="18" y="36"/>
                      <a:pt x="18" y="72"/>
                      <a:pt x="18" y="109"/>
                    </a:cubicBezTo>
                    <a:cubicBezTo>
                      <a:pt x="13" y="110"/>
                      <a:pt x="7" y="110"/>
                      <a:pt x="0" y="111"/>
                    </a:cubicBezTo>
                    <a:cubicBezTo>
                      <a:pt x="0" y="74"/>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Freeform 75">
                <a:extLst>
                  <a:ext uri="{FF2B5EF4-FFF2-40B4-BE49-F238E27FC236}">
                    <a16:creationId xmlns:a16="http://schemas.microsoft.com/office/drawing/2014/main" id="{92B94DEE-515A-A24A-A051-838838F1654F}"/>
                  </a:ext>
                </a:extLst>
              </p:cNvPr>
              <p:cNvSpPr>
                <a:spLocks/>
              </p:cNvSpPr>
              <p:nvPr/>
            </p:nvSpPr>
            <p:spPr bwMode="auto">
              <a:xfrm>
                <a:off x="6089261" y="3028808"/>
                <a:ext cx="9082" cy="54201"/>
              </a:xfrm>
              <a:custGeom>
                <a:avLst/>
                <a:gdLst>
                  <a:gd name="T0" fmla="*/ 0 w 19"/>
                  <a:gd name="T1" fmla="*/ 0 h 111"/>
                  <a:gd name="T2" fmla="*/ 19 w 19"/>
                  <a:gd name="T3" fmla="*/ 0 h 111"/>
                  <a:gd name="T4" fmla="*/ 19 w 19"/>
                  <a:gd name="T5" fmla="*/ 109 h 111"/>
                  <a:gd name="T6" fmla="*/ 0 w 19"/>
                  <a:gd name="T7" fmla="*/ 111 h 111"/>
                  <a:gd name="T8" fmla="*/ 0 w 19"/>
                  <a:gd name="T9" fmla="*/ 0 h 111"/>
                </a:gdLst>
                <a:ahLst/>
                <a:cxnLst>
                  <a:cxn ang="0">
                    <a:pos x="T0" y="T1"/>
                  </a:cxn>
                  <a:cxn ang="0">
                    <a:pos x="T2" y="T3"/>
                  </a:cxn>
                  <a:cxn ang="0">
                    <a:pos x="T4" y="T5"/>
                  </a:cxn>
                  <a:cxn ang="0">
                    <a:pos x="T6" y="T7"/>
                  </a:cxn>
                  <a:cxn ang="0">
                    <a:pos x="T8" y="T9"/>
                  </a:cxn>
                </a:cxnLst>
                <a:rect l="0" t="0" r="r" b="b"/>
                <a:pathLst>
                  <a:path w="19" h="111">
                    <a:moveTo>
                      <a:pt x="0" y="0"/>
                    </a:moveTo>
                    <a:cubicBezTo>
                      <a:pt x="6" y="0"/>
                      <a:pt x="12" y="0"/>
                      <a:pt x="19" y="0"/>
                    </a:cubicBezTo>
                    <a:cubicBezTo>
                      <a:pt x="19" y="36"/>
                      <a:pt x="19" y="72"/>
                      <a:pt x="19" y="109"/>
                    </a:cubicBezTo>
                    <a:cubicBezTo>
                      <a:pt x="13" y="110"/>
                      <a:pt x="8" y="110"/>
                      <a:pt x="0" y="111"/>
                    </a:cubicBezTo>
                    <a:cubicBezTo>
                      <a:pt x="0" y="74"/>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Freeform 76">
                <a:extLst>
                  <a:ext uri="{FF2B5EF4-FFF2-40B4-BE49-F238E27FC236}">
                    <a16:creationId xmlns:a16="http://schemas.microsoft.com/office/drawing/2014/main" id="{E6CEF14A-AF82-984B-A675-C9A0AA2119FE}"/>
                  </a:ext>
                </a:extLst>
              </p:cNvPr>
              <p:cNvSpPr>
                <a:spLocks/>
              </p:cNvSpPr>
              <p:nvPr/>
            </p:nvSpPr>
            <p:spPr bwMode="auto">
              <a:xfrm>
                <a:off x="5946875" y="3028808"/>
                <a:ext cx="9375" cy="53322"/>
              </a:xfrm>
              <a:custGeom>
                <a:avLst/>
                <a:gdLst>
                  <a:gd name="T0" fmla="*/ 0 w 19"/>
                  <a:gd name="T1" fmla="*/ 0 h 109"/>
                  <a:gd name="T2" fmla="*/ 19 w 19"/>
                  <a:gd name="T3" fmla="*/ 0 h 109"/>
                  <a:gd name="T4" fmla="*/ 19 w 19"/>
                  <a:gd name="T5" fmla="*/ 109 h 109"/>
                  <a:gd name="T6" fmla="*/ 0 w 19"/>
                  <a:gd name="T7" fmla="*/ 109 h 109"/>
                  <a:gd name="T8" fmla="*/ 0 w 19"/>
                  <a:gd name="T9" fmla="*/ 0 h 109"/>
                </a:gdLst>
                <a:ahLst/>
                <a:cxnLst>
                  <a:cxn ang="0">
                    <a:pos x="T0" y="T1"/>
                  </a:cxn>
                  <a:cxn ang="0">
                    <a:pos x="T2" y="T3"/>
                  </a:cxn>
                  <a:cxn ang="0">
                    <a:pos x="T4" y="T5"/>
                  </a:cxn>
                  <a:cxn ang="0">
                    <a:pos x="T6" y="T7"/>
                  </a:cxn>
                  <a:cxn ang="0">
                    <a:pos x="T8" y="T9"/>
                  </a:cxn>
                </a:cxnLst>
                <a:rect l="0" t="0" r="r" b="b"/>
                <a:pathLst>
                  <a:path w="19" h="109">
                    <a:moveTo>
                      <a:pt x="0" y="0"/>
                    </a:moveTo>
                    <a:cubicBezTo>
                      <a:pt x="6" y="0"/>
                      <a:pt x="12" y="0"/>
                      <a:pt x="19" y="0"/>
                    </a:cubicBezTo>
                    <a:cubicBezTo>
                      <a:pt x="19" y="36"/>
                      <a:pt x="19" y="72"/>
                      <a:pt x="19" y="109"/>
                    </a:cubicBezTo>
                    <a:cubicBezTo>
                      <a:pt x="13" y="109"/>
                      <a:pt x="7" y="109"/>
                      <a:pt x="0" y="109"/>
                    </a:cubicBezTo>
                    <a:cubicBezTo>
                      <a:pt x="0" y="73"/>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Freeform 77">
                <a:extLst>
                  <a:ext uri="{FF2B5EF4-FFF2-40B4-BE49-F238E27FC236}">
                    <a16:creationId xmlns:a16="http://schemas.microsoft.com/office/drawing/2014/main" id="{2BED3109-7E6C-FA48-830E-F29F2B42ADC5}"/>
                  </a:ext>
                </a:extLst>
              </p:cNvPr>
              <p:cNvSpPr>
                <a:spLocks/>
              </p:cNvSpPr>
              <p:nvPr/>
            </p:nvSpPr>
            <p:spPr bwMode="auto">
              <a:xfrm>
                <a:off x="6211432" y="3028808"/>
                <a:ext cx="8789" cy="54201"/>
              </a:xfrm>
              <a:custGeom>
                <a:avLst/>
                <a:gdLst>
                  <a:gd name="T0" fmla="*/ 0 w 18"/>
                  <a:gd name="T1" fmla="*/ 0 h 111"/>
                  <a:gd name="T2" fmla="*/ 18 w 18"/>
                  <a:gd name="T3" fmla="*/ 0 h 111"/>
                  <a:gd name="T4" fmla="*/ 18 w 18"/>
                  <a:gd name="T5" fmla="*/ 109 h 111"/>
                  <a:gd name="T6" fmla="*/ 0 w 18"/>
                  <a:gd name="T7" fmla="*/ 111 h 111"/>
                  <a:gd name="T8" fmla="*/ 0 w 18"/>
                  <a:gd name="T9" fmla="*/ 0 h 111"/>
                </a:gdLst>
                <a:ahLst/>
                <a:cxnLst>
                  <a:cxn ang="0">
                    <a:pos x="T0" y="T1"/>
                  </a:cxn>
                  <a:cxn ang="0">
                    <a:pos x="T2" y="T3"/>
                  </a:cxn>
                  <a:cxn ang="0">
                    <a:pos x="T4" y="T5"/>
                  </a:cxn>
                  <a:cxn ang="0">
                    <a:pos x="T6" y="T7"/>
                  </a:cxn>
                  <a:cxn ang="0">
                    <a:pos x="T8" y="T9"/>
                  </a:cxn>
                </a:cxnLst>
                <a:rect l="0" t="0" r="r" b="b"/>
                <a:pathLst>
                  <a:path w="18" h="111">
                    <a:moveTo>
                      <a:pt x="0" y="0"/>
                    </a:moveTo>
                    <a:cubicBezTo>
                      <a:pt x="7" y="0"/>
                      <a:pt x="12" y="0"/>
                      <a:pt x="18" y="0"/>
                    </a:cubicBezTo>
                    <a:cubicBezTo>
                      <a:pt x="18" y="36"/>
                      <a:pt x="18" y="72"/>
                      <a:pt x="18" y="109"/>
                    </a:cubicBezTo>
                    <a:cubicBezTo>
                      <a:pt x="13" y="110"/>
                      <a:pt x="7" y="110"/>
                      <a:pt x="0" y="111"/>
                    </a:cubicBezTo>
                    <a:cubicBezTo>
                      <a:pt x="0" y="74"/>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Freeform 78">
                <a:extLst>
                  <a:ext uri="{FF2B5EF4-FFF2-40B4-BE49-F238E27FC236}">
                    <a16:creationId xmlns:a16="http://schemas.microsoft.com/office/drawing/2014/main" id="{1C59D134-E414-DD47-8377-E85604ABFDDC}"/>
                  </a:ext>
                </a:extLst>
              </p:cNvPr>
              <p:cNvSpPr>
                <a:spLocks/>
              </p:cNvSpPr>
              <p:nvPr/>
            </p:nvSpPr>
            <p:spPr bwMode="auto">
              <a:xfrm>
                <a:off x="6252449" y="3028808"/>
                <a:ext cx="8789" cy="54201"/>
              </a:xfrm>
              <a:custGeom>
                <a:avLst/>
                <a:gdLst>
                  <a:gd name="T0" fmla="*/ 18 w 18"/>
                  <a:gd name="T1" fmla="*/ 110 h 111"/>
                  <a:gd name="T2" fmla="*/ 0 w 18"/>
                  <a:gd name="T3" fmla="*/ 111 h 111"/>
                  <a:gd name="T4" fmla="*/ 0 w 18"/>
                  <a:gd name="T5" fmla="*/ 0 h 111"/>
                  <a:gd name="T6" fmla="*/ 18 w 18"/>
                  <a:gd name="T7" fmla="*/ 0 h 111"/>
                  <a:gd name="T8" fmla="*/ 18 w 18"/>
                  <a:gd name="T9" fmla="*/ 110 h 111"/>
                </a:gdLst>
                <a:ahLst/>
                <a:cxnLst>
                  <a:cxn ang="0">
                    <a:pos x="T0" y="T1"/>
                  </a:cxn>
                  <a:cxn ang="0">
                    <a:pos x="T2" y="T3"/>
                  </a:cxn>
                  <a:cxn ang="0">
                    <a:pos x="T4" y="T5"/>
                  </a:cxn>
                  <a:cxn ang="0">
                    <a:pos x="T6" y="T7"/>
                  </a:cxn>
                  <a:cxn ang="0">
                    <a:pos x="T8" y="T9"/>
                  </a:cxn>
                </a:cxnLst>
                <a:rect l="0" t="0" r="r" b="b"/>
                <a:pathLst>
                  <a:path w="18" h="111">
                    <a:moveTo>
                      <a:pt x="18" y="110"/>
                    </a:moveTo>
                    <a:cubicBezTo>
                      <a:pt x="12" y="110"/>
                      <a:pt x="7" y="110"/>
                      <a:pt x="0" y="111"/>
                    </a:cubicBezTo>
                    <a:cubicBezTo>
                      <a:pt x="0" y="74"/>
                      <a:pt x="0" y="38"/>
                      <a:pt x="0" y="0"/>
                    </a:cubicBezTo>
                    <a:cubicBezTo>
                      <a:pt x="6" y="0"/>
                      <a:pt x="11" y="0"/>
                      <a:pt x="18" y="0"/>
                    </a:cubicBezTo>
                    <a:cubicBezTo>
                      <a:pt x="18" y="36"/>
                      <a:pt x="18" y="72"/>
                      <a:pt x="18" y="1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Freeform 79">
                <a:extLst>
                  <a:ext uri="{FF2B5EF4-FFF2-40B4-BE49-F238E27FC236}">
                    <a16:creationId xmlns:a16="http://schemas.microsoft.com/office/drawing/2014/main" id="{156C5EC1-C5F8-3941-9B16-107F005F887B}"/>
                  </a:ext>
                </a:extLst>
              </p:cNvPr>
              <p:cNvSpPr>
                <a:spLocks/>
              </p:cNvSpPr>
              <p:nvPr/>
            </p:nvSpPr>
            <p:spPr bwMode="auto">
              <a:xfrm>
                <a:off x="6150493" y="3028515"/>
                <a:ext cx="8789" cy="53908"/>
              </a:xfrm>
              <a:custGeom>
                <a:avLst/>
                <a:gdLst>
                  <a:gd name="T0" fmla="*/ 18 w 18"/>
                  <a:gd name="T1" fmla="*/ 111 h 111"/>
                  <a:gd name="T2" fmla="*/ 0 w 18"/>
                  <a:gd name="T3" fmla="*/ 111 h 111"/>
                  <a:gd name="T4" fmla="*/ 0 w 18"/>
                  <a:gd name="T5" fmla="*/ 1 h 111"/>
                  <a:gd name="T6" fmla="*/ 18 w 18"/>
                  <a:gd name="T7" fmla="*/ 0 h 111"/>
                  <a:gd name="T8" fmla="*/ 18 w 18"/>
                  <a:gd name="T9" fmla="*/ 111 h 111"/>
                </a:gdLst>
                <a:ahLst/>
                <a:cxnLst>
                  <a:cxn ang="0">
                    <a:pos x="T0" y="T1"/>
                  </a:cxn>
                  <a:cxn ang="0">
                    <a:pos x="T2" y="T3"/>
                  </a:cxn>
                  <a:cxn ang="0">
                    <a:pos x="T4" y="T5"/>
                  </a:cxn>
                  <a:cxn ang="0">
                    <a:pos x="T6" y="T7"/>
                  </a:cxn>
                  <a:cxn ang="0">
                    <a:pos x="T8" y="T9"/>
                  </a:cxn>
                </a:cxnLst>
                <a:rect l="0" t="0" r="r" b="b"/>
                <a:pathLst>
                  <a:path w="18" h="111">
                    <a:moveTo>
                      <a:pt x="18" y="111"/>
                    </a:moveTo>
                    <a:cubicBezTo>
                      <a:pt x="12" y="111"/>
                      <a:pt x="7" y="111"/>
                      <a:pt x="0" y="111"/>
                    </a:cubicBezTo>
                    <a:cubicBezTo>
                      <a:pt x="0" y="74"/>
                      <a:pt x="0" y="39"/>
                      <a:pt x="0" y="1"/>
                    </a:cubicBezTo>
                    <a:cubicBezTo>
                      <a:pt x="6" y="1"/>
                      <a:pt x="11" y="0"/>
                      <a:pt x="18" y="0"/>
                    </a:cubicBezTo>
                    <a:cubicBezTo>
                      <a:pt x="18" y="37"/>
                      <a:pt x="18" y="73"/>
                      <a:pt x="18"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Freeform 80">
                <a:extLst>
                  <a:ext uri="{FF2B5EF4-FFF2-40B4-BE49-F238E27FC236}">
                    <a16:creationId xmlns:a16="http://schemas.microsoft.com/office/drawing/2014/main" id="{4F6605AB-67DC-8D4C-AC37-6D42395623D2}"/>
                  </a:ext>
                </a:extLst>
              </p:cNvPr>
              <p:cNvSpPr>
                <a:spLocks/>
              </p:cNvSpPr>
              <p:nvPr/>
            </p:nvSpPr>
            <p:spPr bwMode="auto">
              <a:xfrm>
                <a:off x="6129985" y="3028808"/>
                <a:ext cx="8789" cy="53322"/>
              </a:xfrm>
              <a:custGeom>
                <a:avLst/>
                <a:gdLst>
                  <a:gd name="T0" fmla="*/ 0 w 18"/>
                  <a:gd name="T1" fmla="*/ 0 h 109"/>
                  <a:gd name="T2" fmla="*/ 18 w 18"/>
                  <a:gd name="T3" fmla="*/ 0 h 109"/>
                  <a:gd name="T4" fmla="*/ 18 w 18"/>
                  <a:gd name="T5" fmla="*/ 109 h 109"/>
                  <a:gd name="T6" fmla="*/ 0 w 18"/>
                  <a:gd name="T7" fmla="*/ 109 h 109"/>
                  <a:gd name="T8" fmla="*/ 0 w 18"/>
                  <a:gd name="T9" fmla="*/ 0 h 109"/>
                </a:gdLst>
                <a:ahLst/>
                <a:cxnLst>
                  <a:cxn ang="0">
                    <a:pos x="T0" y="T1"/>
                  </a:cxn>
                  <a:cxn ang="0">
                    <a:pos x="T2" y="T3"/>
                  </a:cxn>
                  <a:cxn ang="0">
                    <a:pos x="T4" y="T5"/>
                  </a:cxn>
                  <a:cxn ang="0">
                    <a:pos x="T6" y="T7"/>
                  </a:cxn>
                  <a:cxn ang="0">
                    <a:pos x="T8" y="T9"/>
                  </a:cxn>
                </a:cxnLst>
                <a:rect l="0" t="0" r="r" b="b"/>
                <a:pathLst>
                  <a:path w="18" h="109">
                    <a:moveTo>
                      <a:pt x="0" y="0"/>
                    </a:moveTo>
                    <a:cubicBezTo>
                      <a:pt x="6" y="0"/>
                      <a:pt x="11" y="0"/>
                      <a:pt x="18" y="0"/>
                    </a:cubicBezTo>
                    <a:cubicBezTo>
                      <a:pt x="18" y="36"/>
                      <a:pt x="18" y="72"/>
                      <a:pt x="18" y="109"/>
                    </a:cubicBezTo>
                    <a:cubicBezTo>
                      <a:pt x="12" y="109"/>
                      <a:pt x="6" y="109"/>
                      <a:pt x="0" y="109"/>
                    </a:cubicBezTo>
                    <a:cubicBezTo>
                      <a:pt x="0" y="73"/>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Freeform 81">
                <a:extLst>
                  <a:ext uri="{FF2B5EF4-FFF2-40B4-BE49-F238E27FC236}">
                    <a16:creationId xmlns:a16="http://schemas.microsoft.com/office/drawing/2014/main" id="{726AFD50-BB15-EE45-9C54-F35BD165F383}"/>
                  </a:ext>
                </a:extLst>
              </p:cNvPr>
              <p:cNvSpPr>
                <a:spLocks/>
              </p:cNvSpPr>
              <p:nvPr/>
            </p:nvSpPr>
            <p:spPr bwMode="auto">
              <a:xfrm>
                <a:off x="6110063" y="3028515"/>
                <a:ext cx="8789" cy="54493"/>
              </a:xfrm>
              <a:custGeom>
                <a:avLst/>
                <a:gdLst>
                  <a:gd name="T0" fmla="*/ 0 w 18"/>
                  <a:gd name="T1" fmla="*/ 112 h 112"/>
                  <a:gd name="T2" fmla="*/ 0 w 18"/>
                  <a:gd name="T3" fmla="*/ 1 h 112"/>
                  <a:gd name="T4" fmla="*/ 18 w 18"/>
                  <a:gd name="T5" fmla="*/ 0 h 112"/>
                  <a:gd name="T6" fmla="*/ 18 w 18"/>
                  <a:gd name="T7" fmla="*/ 110 h 112"/>
                  <a:gd name="T8" fmla="*/ 0 w 18"/>
                  <a:gd name="T9" fmla="*/ 112 h 112"/>
                </a:gdLst>
                <a:ahLst/>
                <a:cxnLst>
                  <a:cxn ang="0">
                    <a:pos x="T0" y="T1"/>
                  </a:cxn>
                  <a:cxn ang="0">
                    <a:pos x="T2" y="T3"/>
                  </a:cxn>
                  <a:cxn ang="0">
                    <a:pos x="T4" y="T5"/>
                  </a:cxn>
                  <a:cxn ang="0">
                    <a:pos x="T6" y="T7"/>
                  </a:cxn>
                  <a:cxn ang="0">
                    <a:pos x="T8" y="T9"/>
                  </a:cxn>
                </a:cxnLst>
                <a:rect l="0" t="0" r="r" b="b"/>
                <a:pathLst>
                  <a:path w="18" h="112">
                    <a:moveTo>
                      <a:pt x="0" y="112"/>
                    </a:moveTo>
                    <a:cubicBezTo>
                      <a:pt x="0" y="74"/>
                      <a:pt x="0" y="38"/>
                      <a:pt x="0" y="1"/>
                    </a:cubicBezTo>
                    <a:cubicBezTo>
                      <a:pt x="5" y="1"/>
                      <a:pt x="11" y="1"/>
                      <a:pt x="18" y="0"/>
                    </a:cubicBezTo>
                    <a:cubicBezTo>
                      <a:pt x="18" y="37"/>
                      <a:pt x="18" y="73"/>
                      <a:pt x="18" y="110"/>
                    </a:cubicBezTo>
                    <a:cubicBezTo>
                      <a:pt x="13" y="111"/>
                      <a:pt x="7" y="111"/>
                      <a:pt x="0" y="1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Freeform 82">
                <a:extLst>
                  <a:ext uri="{FF2B5EF4-FFF2-40B4-BE49-F238E27FC236}">
                    <a16:creationId xmlns:a16="http://schemas.microsoft.com/office/drawing/2014/main" id="{28B95256-EDA0-7944-8F7F-127FE5E8AD2F}"/>
                  </a:ext>
                </a:extLst>
              </p:cNvPr>
              <p:cNvSpPr>
                <a:spLocks/>
              </p:cNvSpPr>
              <p:nvPr/>
            </p:nvSpPr>
            <p:spPr bwMode="auto">
              <a:xfrm>
                <a:off x="6069339" y="3028808"/>
                <a:ext cx="8496" cy="54201"/>
              </a:xfrm>
              <a:custGeom>
                <a:avLst/>
                <a:gdLst>
                  <a:gd name="T0" fmla="*/ 0 w 18"/>
                  <a:gd name="T1" fmla="*/ 0 h 111"/>
                  <a:gd name="T2" fmla="*/ 18 w 18"/>
                  <a:gd name="T3" fmla="*/ 0 h 111"/>
                  <a:gd name="T4" fmla="*/ 18 w 18"/>
                  <a:gd name="T5" fmla="*/ 109 h 111"/>
                  <a:gd name="T6" fmla="*/ 0 w 18"/>
                  <a:gd name="T7" fmla="*/ 111 h 111"/>
                  <a:gd name="T8" fmla="*/ 0 w 18"/>
                  <a:gd name="T9" fmla="*/ 0 h 111"/>
                </a:gdLst>
                <a:ahLst/>
                <a:cxnLst>
                  <a:cxn ang="0">
                    <a:pos x="T0" y="T1"/>
                  </a:cxn>
                  <a:cxn ang="0">
                    <a:pos x="T2" y="T3"/>
                  </a:cxn>
                  <a:cxn ang="0">
                    <a:pos x="T4" y="T5"/>
                  </a:cxn>
                  <a:cxn ang="0">
                    <a:pos x="T6" y="T7"/>
                  </a:cxn>
                  <a:cxn ang="0">
                    <a:pos x="T8" y="T9"/>
                  </a:cxn>
                </a:cxnLst>
                <a:rect l="0" t="0" r="r" b="b"/>
                <a:pathLst>
                  <a:path w="18" h="111">
                    <a:moveTo>
                      <a:pt x="0" y="0"/>
                    </a:moveTo>
                    <a:cubicBezTo>
                      <a:pt x="6" y="0"/>
                      <a:pt x="12" y="0"/>
                      <a:pt x="18" y="0"/>
                    </a:cubicBezTo>
                    <a:cubicBezTo>
                      <a:pt x="18" y="37"/>
                      <a:pt x="18" y="72"/>
                      <a:pt x="18" y="109"/>
                    </a:cubicBezTo>
                    <a:cubicBezTo>
                      <a:pt x="13" y="110"/>
                      <a:pt x="7" y="110"/>
                      <a:pt x="0" y="111"/>
                    </a:cubicBezTo>
                    <a:cubicBezTo>
                      <a:pt x="0" y="73"/>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Freeform 83">
                <a:extLst>
                  <a:ext uri="{FF2B5EF4-FFF2-40B4-BE49-F238E27FC236}">
                    <a16:creationId xmlns:a16="http://schemas.microsoft.com/office/drawing/2014/main" id="{3131CB02-658F-234A-AE95-8267504E39C2}"/>
                  </a:ext>
                </a:extLst>
              </p:cNvPr>
              <p:cNvSpPr>
                <a:spLocks/>
              </p:cNvSpPr>
              <p:nvPr/>
            </p:nvSpPr>
            <p:spPr bwMode="auto">
              <a:xfrm>
                <a:off x="6028323" y="3028808"/>
                <a:ext cx="8789" cy="53615"/>
              </a:xfrm>
              <a:custGeom>
                <a:avLst/>
                <a:gdLst>
                  <a:gd name="T0" fmla="*/ 0 w 18"/>
                  <a:gd name="T1" fmla="*/ 0 h 110"/>
                  <a:gd name="T2" fmla="*/ 18 w 18"/>
                  <a:gd name="T3" fmla="*/ 0 h 110"/>
                  <a:gd name="T4" fmla="*/ 18 w 18"/>
                  <a:gd name="T5" fmla="*/ 110 h 110"/>
                  <a:gd name="T6" fmla="*/ 0 w 18"/>
                  <a:gd name="T7" fmla="*/ 110 h 110"/>
                  <a:gd name="T8" fmla="*/ 0 w 18"/>
                  <a:gd name="T9" fmla="*/ 0 h 110"/>
                </a:gdLst>
                <a:ahLst/>
                <a:cxnLst>
                  <a:cxn ang="0">
                    <a:pos x="T0" y="T1"/>
                  </a:cxn>
                  <a:cxn ang="0">
                    <a:pos x="T2" y="T3"/>
                  </a:cxn>
                  <a:cxn ang="0">
                    <a:pos x="T4" y="T5"/>
                  </a:cxn>
                  <a:cxn ang="0">
                    <a:pos x="T6" y="T7"/>
                  </a:cxn>
                  <a:cxn ang="0">
                    <a:pos x="T8" y="T9"/>
                  </a:cxn>
                </a:cxnLst>
                <a:rect l="0" t="0" r="r" b="b"/>
                <a:pathLst>
                  <a:path w="18" h="110">
                    <a:moveTo>
                      <a:pt x="0" y="0"/>
                    </a:moveTo>
                    <a:cubicBezTo>
                      <a:pt x="7" y="0"/>
                      <a:pt x="12" y="0"/>
                      <a:pt x="18" y="0"/>
                    </a:cubicBezTo>
                    <a:cubicBezTo>
                      <a:pt x="18" y="37"/>
                      <a:pt x="18" y="73"/>
                      <a:pt x="18" y="110"/>
                    </a:cubicBezTo>
                    <a:cubicBezTo>
                      <a:pt x="12" y="110"/>
                      <a:pt x="6" y="110"/>
                      <a:pt x="0" y="110"/>
                    </a:cubicBezTo>
                    <a:cubicBezTo>
                      <a:pt x="0" y="73"/>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Freeform 84">
                <a:extLst>
                  <a:ext uri="{FF2B5EF4-FFF2-40B4-BE49-F238E27FC236}">
                    <a16:creationId xmlns:a16="http://schemas.microsoft.com/office/drawing/2014/main" id="{1774865C-BD6D-7048-98AB-65CD84FF7195}"/>
                  </a:ext>
                </a:extLst>
              </p:cNvPr>
              <p:cNvSpPr>
                <a:spLocks/>
              </p:cNvSpPr>
              <p:nvPr/>
            </p:nvSpPr>
            <p:spPr bwMode="auto">
              <a:xfrm>
                <a:off x="6008400" y="3027344"/>
                <a:ext cx="9668" cy="56544"/>
              </a:xfrm>
              <a:custGeom>
                <a:avLst/>
                <a:gdLst>
                  <a:gd name="T0" fmla="*/ 0 w 20"/>
                  <a:gd name="T1" fmla="*/ 3 h 116"/>
                  <a:gd name="T2" fmla="*/ 20 w 20"/>
                  <a:gd name="T3" fmla="*/ 17 h 116"/>
                  <a:gd name="T4" fmla="*/ 20 w 20"/>
                  <a:gd name="T5" fmla="*/ 99 h 116"/>
                  <a:gd name="T6" fmla="*/ 0 w 20"/>
                  <a:gd name="T7" fmla="*/ 113 h 116"/>
                  <a:gd name="T8" fmla="*/ 0 w 20"/>
                  <a:gd name="T9" fmla="*/ 3 h 116"/>
                </a:gdLst>
                <a:ahLst/>
                <a:cxnLst>
                  <a:cxn ang="0">
                    <a:pos x="T0" y="T1"/>
                  </a:cxn>
                  <a:cxn ang="0">
                    <a:pos x="T2" y="T3"/>
                  </a:cxn>
                  <a:cxn ang="0">
                    <a:pos x="T4" y="T5"/>
                  </a:cxn>
                  <a:cxn ang="0">
                    <a:pos x="T6" y="T7"/>
                  </a:cxn>
                  <a:cxn ang="0">
                    <a:pos x="T8" y="T9"/>
                  </a:cxn>
                </a:cxnLst>
                <a:rect l="0" t="0" r="r" b="b"/>
                <a:pathLst>
                  <a:path w="20" h="116">
                    <a:moveTo>
                      <a:pt x="0" y="3"/>
                    </a:moveTo>
                    <a:cubicBezTo>
                      <a:pt x="14" y="0"/>
                      <a:pt x="20" y="2"/>
                      <a:pt x="20" y="17"/>
                    </a:cubicBezTo>
                    <a:cubicBezTo>
                      <a:pt x="19" y="44"/>
                      <a:pt x="19" y="71"/>
                      <a:pt x="20" y="99"/>
                    </a:cubicBezTo>
                    <a:cubicBezTo>
                      <a:pt x="20" y="113"/>
                      <a:pt x="14" y="116"/>
                      <a:pt x="0" y="113"/>
                    </a:cubicBezTo>
                    <a:cubicBezTo>
                      <a:pt x="0" y="77"/>
                      <a:pt x="0" y="41"/>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Freeform 85">
                <a:extLst>
                  <a:ext uri="{FF2B5EF4-FFF2-40B4-BE49-F238E27FC236}">
                    <a16:creationId xmlns:a16="http://schemas.microsoft.com/office/drawing/2014/main" id="{FC539304-0E32-7940-8EEA-13732504D45C}"/>
                  </a:ext>
                </a:extLst>
              </p:cNvPr>
              <p:cNvSpPr>
                <a:spLocks/>
              </p:cNvSpPr>
              <p:nvPr/>
            </p:nvSpPr>
            <p:spPr bwMode="auto">
              <a:xfrm>
                <a:off x="5987892" y="3028808"/>
                <a:ext cx="8789" cy="53615"/>
              </a:xfrm>
              <a:custGeom>
                <a:avLst/>
                <a:gdLst>
                  <a:gd name="T0" fmla="*/ 18 w 18"/>
                  <a:gd name="T1" fmla="*/ 110 h 110"/>
                  <a:gd name="T2" fmla="*/ 0 w 18"/>
                  <a:gd name="T3" fmla="*/ 110 h 110"/>
                  <a:gd name="T4" fmla="*/ 0 w 18"/>
                  <a:gd name="T5" fmla="*/ 0 h 110"/>
                  <a:gd name="T6" fmla="*/ 18 w 18"/>
                  <a:gd name="T7" fmla="*/ 0 h 110"/>
                  <a:gd name="T8" fmla="*/ 18 w 18"/>
                  <a:gd name="T9" fmla="*/ 110 h 110"/>
                </a:gdLst>
                <a:ahLst/>
                <a:cxnLst>
                  <a:cxn ang="0">
                    <a:pos x="T0" y="T1"/>
                  </a:cxn>
                  <a:cxn ang="0">
                    <a:pos x="T2" y="T3"/>
                  </a:cxn>
                  <a:cxn ang="0">
                    <a:pos x="T4" y="T5"/>
                  </a:cxn>
                  <a:cxn ang="0">
                    <a:pos x="T6" y="T7"/>
                  </a:cxn>
                  <a:cxn ang="0">
                    <a:pos x="T8" y="T9"/>
                  </a:cxn>
                </a:cxnLst>
                <a:rect l="0" t="0" r="r" b="b"/>
                <a:pathLst>
                  <a:path w="18" h="110">
                    <a:moveTo>
                      <a:pt x="18" y="110"/>
                    </a:moveTo>
                    <a:cubicBezTo>
                      <a:pt x="11" y="110"/>
                      <a:pt x="6" y="110"/>
                      <a:pt x="0" y="110"/>
                    </a:cubicBezTo>
                    <a:cubicBezTo>
                      <a:pt x="0" y="73"/>
                      <a:pt x="0" y="37"/>
                      <a:pt x="0" y="0"/>
                    </a:cubicBezTo>
                    <a:cubicBezTo>
                      <a:pt x="6" y="0"/>
                      <a:pt x="12" y="0"/>
                      <a:pt x="18" y="0"/>
                    </a:cubicBezTo>
                    <a:cubicBezTo>
                      <a:pt x="18" y="37"/>
                      <a:pt x="18" y="72"/>
                      <a:pt x="18" y="1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Freeform 86">
                <a:extLst>
                  <a:ext uri="{FF2B5EF4-FFF2-40B4-BE49-F238E27FC236}">
                    <a16:creationId xmlns:a16="http://schemas.microsoft.com/office/drawing/2014/main" id="{0E8200F0-4BCA-3A4F-88BF-B934D813D156}"/>
                  </a:ext>
                </a:extLst>
              </p:cNvPr>
              <p:cNvSpPr>
                <a:spLocks/>
              </p:cNvSpPr>
              <p:nvPr/>
            </p:nvSpPr>
            <p:spPr bwMode="auto">
              <a:xfrm>
                <a:off x="5967970" y="3028515"/>
                <a:ext cx="8789" cy="53908"/>
              </a:xfrm>
              <a:custGeom>
                <a:avLst/>
                <a:gdLst>
                  <a:gd name="T0" fmla="*/ 18 w 18"/>
                  <a:gd name="T1" fmla="*/ 111 h 111"/>
                  <a:gd name="T2" fmla="*/ 0 w 18"/>
                  <a:gd name="T3" fmla="*/ 111 h 111"/>
                  <a:gd name="T4" fmla="*/ 0 w 18"/>
                  <a:gd name="T5" fmla="*/ 1 h 111"/>
                  <a:gd name="T6" fmla="*/ 18 w 18"/>
                  <a:gd name="T7" fmla="*/ 0 h 111"/>
                  <a:gd name="T8" fmla="*/ 18 w 18"/>
                  <a:gd name="T9" fmla="*/ 111 h 111"/>
                </a:gdLst>
                <a:ahLst/>
                <a:cxnLst>
                  <a:cxn ang="0">
                    <a:pos x="T0" y="T1"/>
                  </a:cxn>
                  <a:cxn ang="0">
                    <a:pos x="T2" y="T3"/>
                  </a:cxn>
                  <a:cxn ang="0">
                    <a:pos x="T4" y="T5"/>
                  </a:cxn>
                  <a:cxn ang="0">
                    <a:pos x="T6" y="T7"/>
                  </a:cxn>
                  <a:cxn ang="0">
                    <a:pos x="T8" y="T9"/>
                  </a:cxn>
                </a:cxnLst>
                <a:rect l="0" t="0" r="r" b="b"/>
                <a:pathLst>
                  <a:path w="18" h="111">
                    <a:moveTo>
                      <a:pt x="18" y="111"/>
                    </a:moveTo>
                    <a:cubicBezTo>
                      <a:pt x="12" y="111"/>
                      <a:pt x="6" y="111"/>
                      <a:pt x="0" y="111"/>
                    </a:cubicBezTo>
                    <a:cubicBezTo>
                      <a:pt x="0" y="74"/>
                      <a:pt x="0" y="39"/>
                      <a:pt x="0" y="1"/>
                    </a:cubicBezTo>
                    <a:cubicBezTo>
                      <a:pt x="5" y="1"/>
                      <a:pt x="11" y="0"/>
                      <a:pt x="18" y="0"/>
                    </a:cubicBezTo>
                    <a:cubicBezTo>
                      <a:pt x="18" y="37"/>
                      <a:pt x="18" y="72"/>
                      <a:pt x="18"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Freeform 87">
                <a:extLst>
                  <a:ext uri="{FF2B5EF4-FFF2-40B4-BE49-F238E27FC236}">
                    <a16:creationId xmlns:a16="http://schemas.microsoft.com/office/drawing/2014/main" id="{7F745A9B-EB9E-3349-AE02-A2FA97D54D70}"/>
                  </a:ext>
                </a:extLst>
              </p:cNvPr>
              <p:cNvSpPr>
                <a:spLocks/>
              </p:cNvSpPr>
              <p:nvPr/>
            </p:nvSpPr>
            <p:spPr bwMode="auto">
              <a:xfrm>
                <a:off x="5926953" y="3028808"/>
                <a:ext cx="8789" cy="53322"/>
              </a:xfrm>
              <a:custGeom>
                <a:avLst/>
                <a:gdLst>
                  <a:gd name="T0" fmla="*/ 0 w 18"/>
                  <a:gd name="T1" fmla="*/ 0 h 109"/>
                  <a:gd name="T2" fmla="*/ 18 w 18"/>
                  <a:gd name="T3" fmla="*/ 0 h 109"/>
                  <a:gd name="T4" fmla="*/ 18 w 18"/>
                  <a:gd name="T5" fmla="*/ 109 h 109"/>
                  <a:gd name="T6" fmla="*/ 0 w 18"/>
                  <a:gd name="T7" fmla="*/ 109 h 109"/>
                  <a:gd name="T8" fmla="*/ 0 w 18"/>
                  <a:gd name="T9" fmla="*/ 0 h 109"/>
                </a:gdLst>
                <a:ahLst/>
                <a:cxnLst>
                  <a:cxn ang="0">
                    <a:pos x="T0" y="T1"/>
                  </a:cxn>
                  <a:cxn ang="0">
                    <a:pos x="T2" y="T3"/>
                  </a:cxn>
                  <a:cxn ang="0">
                    <a:pos x="T4" y="T5"/>
                  </a:cxn>
                  <a:cxn ang="0">
                    <a:pos x="T6" y="T7"/>
                  </a:cxn>
                  <a:cxn ang="0">
                    <a:pos x="T8" y="T9"/>
                  </a:cxn>
                </a:cxnLst>
                <a:rect l="0" t="0" r="r" b="b"/>
                <a:pathLst>
                  <a:path w="18" h="109">
                    <a:moveTo>
                      <a:pt x="0" y="0"/>
                    </a:moveTo>
                    <a:cubicBezTo>
                      <a:pt x="6" y="0"/>
                      <a:pt x="11" y="0"/>
                      <a:pt x="18" y="0"/>
                    </a:cubicBezTo>
                    <a:cubicBezTo>
                      <a:pt x="18" y="36"/>
                      <a:pt x="18" y="72"/>
                      <a:pt x="18" y="109"/>
                    </a:cubicBezTo>
                    <a:cubicBezTo>
                      <a:pt x="12" y="109"/>
                      <a:pt x="6" y="109"/>
                      <a:pt x="0" y="109"/>
                    </a:cubicBezTo>
                    <a:cubicBezTo>
                      <a:pt x="0" y="74"/>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 name="Freeform 88">
                <a:extLst>
                  <a:ext uri="{FF2B5EF4-FFF2-40B4-BE49-F238E27FC236}">
                    <a16:creationId xmlns:a16="http://schemas.microsoft.com/office/drawing/2014/main" id="{633CDD2D-189D-4A43-A46F-E6BEACC9502D}"/>
                  </a:ext>
                </a:extLst>
              </p:cNvPr>
              <p:cNvSpPr>
                <a:spLocks/>
              </p:cNvSpPr>
              <p:nvPr/>
            </p:nvSpPr>
            <p:spPr bwMode="auto">
              <a:xfrm>
                <a:off x="6170416" y="3028808"/>
                <a:ext cx="8789" cy="53615"/>
              </a:xfrm>
              <a:custGeom>
                <a:avLst/>
                <a:gdLst>
                  <a:gd name="T0" fmla="*/ 0 w 18"/>
                  <a:gd name="T1" fmla="*/ 0 h 110"/>
                  <a:gd name="T2" fmla="*/ 18 w 18"/>
                  <a:gd name="T3" fmla="*/ 0 h 110"/>
                  <a:gd name="T4" fmla="*/ 18 w 18"/>
                  <a:gd name="T5" fmla="*/ 110 h 110"/>
                  <a:gd name="T6" fmla="*/ 0 w 18"/>
                  <a:gd name="T7" fmla="*/ 110 h 110"/>
                  <a:gd name="T8" fmla="*/ 0 w 18"/>
                  <a:gd name="T9" fmla="*/ 0 h 110"/>
                </a:gdLst>
                <a:ahLst/>
                <a:cxnLst>
                  <a:cxn ang="0">
                    <a:pos x="T0" y="T1"/>
                  </a:cxn>
                  <a:cxn ang="0">
                    <a:pos x="T2" y="T3"/>
                  </a:cxn>
                  <a:cxn ang="0">
                    <a:pos x="T4" y="T5"/>
                  </a:cxn>
                  <a:cxn ang="0">
                    <a:pos x="T6" y="T7"/>
                  </a:cxn>
                  <a:cxn ang="0">
                    <a:pos x="T8" y="T9"/>
                  </a:cxn>
                </a:cxnLst>
                <a:rect l="0" t="0" r="r" b="b"/>
                <a:pathLst>
                  <a:path w="18" h="110">
                    <a:moveTo>
                      <a:pt x="0" y="0"/>
                    </a:moveTo>
                    <a:cubicBezTo>
                      <a:pt x="7" y="0"/>
                      <a:pt x="12" y="0"/>
                      <a:pt x="18" y="0"/>
                    </a:cubicBezTo>
                    <a:cubicBezTo>
                      <a:pt x="18" y="36"/>
                      <a:pt x="18" y="72"/>
                      <a:pt x="18" y="110"/>
                    </a:cubicBezTo>
                    <a:cubicBezTo>
                      <a:pt x="13" y="110"/>
                      <a:pt x="7" y="110"/>
                      <a:pt x="0" y="110"/>
                    </a:cubicBezTo>
                    <a:cubicBezTo>
                      <a:pt x="0" y="73"/>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Freeform 89">
                <a:extLst>
                  <a:ext uri="{FF2B5EF4-FFF2-40B4-BE49-F238E27FC236}">
                    <a16:creationId xmlns:a16="http://schemas.microsoft.com/office/drawing/2014/main" id="{2916F397-D437-9546-9521-D4A74FC0108D}"/>
                  </a:ext>
                </a:extLst>
              </p:cNvPr>
              <p:cNvSpPr>
                <a:spLocks/>
              </p:cNvSpPr>
              <p:nvPr/>
            </p:nvSpPr>
            <p:spPr bwMode="auto">
              <a:xfrm>
                <a:off x="6271785" y="3028515"/>
                <a:ext cx="9375" cy="53908"/>
              </a:xfrm>
              <a:custGeom>
                <a:avLst/>
                <a:gdLst>
                  <a:gd name="T0" fmla="*/ 19 w 19"/>
                  <a:gd name="T1" fmla="*/ 111 h 111"/>
                  <a:gd name="T2" fmla="*/ 0 w 19"/>
                  <a:gd name="T3" fmla="*/ 111 h 111"/>
                  <a:gd name="T4" fmla="*/ 0 w 19"/>
                  <a:gd name="T5" fmla="*/ 1 h 111"/>
                  <a:gd name="T6" fmla="*/ 19 w 19"/>
                  <a:gd name="T7" fmla="*/ 0 h 111"/>
                  <a:gd name="T8" fmla="*/ 19 w 19"/>
                  <a:gd name="T9" fmla="*/ 111 h 111"/>
                </a:gdLst>
                <a:ahLst/>
                <a:cxnLst>
                  <a:cxn ang="0">
                    <a:pos x="T0" y="T1"/>
                  </a:cxn>
                  <a:cxn ang="0">
                    <a:pos x="T2" y="T3"/>
                  </a:cxn>
                  <a:cxn ang="0">
                    <a:pos x="T4" y="T5"/>
                  </a:cxn>
                  <a:cxn ang="0">
                    <a:pos x="T6" y="T7"/>
                  </a:cxn>
                  <a:cxn ang="0">
                    <a:pos x="T8" y="T9"/>
                  </a:cxn>
                </a:cxnLst>
                <a:rect l="0" t="0" r="r" b="b"/>
                <a:pathLst>
                  <a:path w="19" h="111">
                    <a:moveTo>
                      <a:pt x="19" y="111"/>
                    </a:moveTo>
                    <a:cubicBezTo>
                      <a:pt x="12" y="111"/>
                      <a:pt x="7" y="111"/>
                      <a:pt x="0" y="111"/>
                    </a:cubicBezTo>
                    <a:cubicBezTo>
                      <a:pt x="0" y="74"/>
                      <a:pt x="0" y="38"/>
                      <a:pt x="0" y="1"/>
                    </a:cubicBezTo>
                    <a:cubicBezTo>
                      <a:pt x="7" y="1"/>
                      <a:pt x="12" y="1"/>
                      <a:pt x="19" y="0"/>
                    </a:cubicBezTo>
                    <a:cubicBezTo>
                      <a:pt x="19" y="38"/>
                      <a:pt x="19" y="74"/>
                      <a:pt x="19"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spTree>
    <p:extLst>
      <p:ext uri="{BB962C8B-B14F-4D97-AF65-F5344CB8AC3E}">
        <p14:creationId xmlns:p14="http://schemas.microsoft.com/office/powerpoint/2010/main" val="23448718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矩形 37">
            <a:extLst>
              <a:ext uri="{FF2B5EF4-FFF2-40B4-BE49-F238E27FC236}">
                <a16:creationId xmlns:a16="http://schemas.microsoft.com/office/drawing/2014/main" id="{F493E34E-9E78-C94D-9C1E-0AD16EB1D936}"/>
              </a:ext>
            </a:extLst>
          </p:cNvPr>
          <p:cNvSpPr/>
          <p:nvPr/>
        </p:nvSpPr>
        <p:spPr>
          <a:xfrm>
            <a:off x="0" y="-27940"/>
            <a:ext cx="1814830" cy="6885940"/>
          </a:xfrm>
          <a:prstGeom prst="rect">
            <a:avLst/>
          </a:prstGeom>
          <a:solidFill>
            <a:srgbClr val="1B51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7" name="矩形 36">
            <a:extLst>
              <a:ext uri="{FF2B5EF4-FFF2-40B4-BE49-F238E27FC236}">
                <a16:creationId xmlns:a16="http://schemas.microsoft.com/office/drawing/2014/main" id="{8E7EE05C-5A00-284A-A584-AD34FBDDC4CA}"/>
              </a:ext>
            </a:extLst>
          </p:cNvPr>
          <p:cNvSpPr/>
          <p:nvPr/>
        </p:nvSpPr>
        <p:spPr>
          <a:xfrm>
            <a:off x="2846943" y="571152"/>
            <a:ext cx="115099" cy="228898"/>
          </a:xfrm>
          <a:prstGeom prst="rect">
            <a:avLst/>
          </a:prstGeom>
        </p:spPr>
        <p:txBody>
          <a:bodyPr wrap="none">
            <a:spAutoFit/>
          </a:bodyPr>
          <a:lstStyle/>
          <a:p>
            <a:endParaRPr lang="zh-CN" altLang="en-US" sz="1200" dirty="0">
              <a:solidFill>
                <a:schemeClr val="bg1">
                  <a:lumMod val="65000"/>
                </a:schemeClr>
              </a:solidFill>
              <a:latin typeface="思源黑体 CN Medium" panose="020B0600000000000000" charset="-122"/>
              <a:ea typeface="思源黑体 CN Medium" panose="020B0600000000000000" charset="-122"/>
            </a:endParaRPr>
          </a:p>
        </p:txBody>
      </p:sp>
      <p:sp>
        <p:nvSpPr>
          <p:cNvPr id="40" name="矩形 39">
            <a:extLst>
              <a:ext uri="{FF2B5EF4-FFF2-40B4-BE49-F238E27FC236}">
                <a16:creationId xmlns:a16="http://schemas.microsoft.com/office/drawing/2014/main" id="{9AE99A2A-82A6-7A43-A1D0-0AD405055D95}"/>
              </a:ext>
            </a:extLst>
          </p:cNvPr>
          <p:cNvSpPr/>
          <p:nvPr/>
        </p:nvSpPr>
        <p:spPr>
          <a:xfrm>
            <a:off x="-4271" y="1988669"/>
            <a:ext cx="1814830" cy="894229"/>
          </a:xfrm>
          <a:prstGeom prst="rect">
            <a:avLst/>
          </a:prstGeom>
          <a:solidFill>
            <a:srgbClr val="1B5187"/>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1"/>
                </a:solidFill>
              </a:rPr>
              <a:t>研究背景与意义</a:t>
            </a:r>
          </a:p>
        </p:txBody>
      </p:sp>
      <p:sp>
        <p:nvSpPr>
          <p:cNvPr id="47" name="矩形 46">
            <a:extLst>
              <a:ext uri="{FF2B5EF4-FFF2-40B4-BE49-F238E27FC236}">
                <a16:creationId xmlns:a16="http://schemas.microsoft.com/office/drawing/2014/main" id="{61390A2D-6723-4847-A3B1-E9BFCF1998FE}"/>
              </a:ext>
            </a:extLst>
          </p:cNvPr>
          <p:cNvSpPr/>
          <p:nvPr/>
        </p:nvSpPr>
        <p:spPr>
          <a:xfrm>
            <a:off x="0" y="2891241"/>
            <a:ext cx="1814830" cy="894229"/>
          </a:xfrm>
          <a:prstGeom prst="rect">
            <a:avLst/>
          </a:prstGeom>
          <a:solidFill>
            <a:srgbClr val="1B5187"/>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1"/>
                </a:solidFill>
              </a:rPr>
              <a:t>研究内容与过程</a:t>
            </a:r>
          </a:p>
        </p:txBody>
      </p:sp>
      <p:sp>
        <p:nvSpPr>
          <p:cNvPr id="48" name="矩形 47">
            <a:extLst>
              <a:ext uri="{FF2B5EF4-FFF2-40B4-BE49-F238E27FC236}">
                <a16:creationId xmlns:a16="http://schemas.microsoft.com/office/drawing/2014/main" id="{7436FCE2-52DB-2D45-A2FA-B39685AB6953}"/>
              </a:ext>
            </a:extLst>
          </p:cNvPr>
          <p:cNvSpPr/>
          <p:nvPr/>
        </p:nvSpPr>
        <p:spPr>
          <a:xfrm>
            <a:off x="0" y="3793813"/>
            <a:ext cx="1814830" cy="894229"/>
          </a:xfrm>
          <a:prstGeom prst="rect">
            <a:avLst/>
          </a:prstGeom>
          <a:solidFill>
            <a:srgbClr val="1B5187"/>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1"/>
                </a:solidFill>
              </a:rPr>
              <a:t>总结与未来展望</a:t>
            </a:r>
          </a:p>
        </p:txBody>
      </p:sp>
      <p:sp>
        <p:nvSpPr>
          <p:cNvPr id="49" name="矩形 48">
            <a:extLst>
              <a:ext uri="{FF2B5EF4-FFF2-40B4-BE49-F238E27FC236}">
                <a16:creationId xmlns:a16="http://schemas.microsoft.com/office/drawing/2014/main" id="{9D3719F4-A0EF-FB46-870D-025192FB2EA2}"/>
              </a:ext>
            </a:extLst>
          </p:cNvPr>
          <p:cNvSpPr/>
          <p:nvPr/>
        </p:nvSpPr>
        <p:spPr>
          <a:xfrm>
            <a:off x="0" y="4696385"/>
            <a:ext cx="1814830" cy="894229"/>
          </a:xfrm>
          <a:prstGeom prst="rect">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1B5187"/>
                </a:solidFill>
              </a:rPr>
              <a:t>重要参考文献</a:t>
            </a:r>
          </a:p>
        </p:txBody>
      </p:sp>
      <p:grpSp>
        <p:nvGrpSpPr>
          <p:cNvPr id="53" name="组合 52">
            <a:extLst>
              <a:ext uri="{FF2B5EF4-FFF2-40B4-BE49-F238E27FC236}">
                <a16:creationId xmlns:a16="http://schemas.microsoft.com/office/drawing/2014/main" id="{3280788C-66F0-B140-9839-DC8E14E95AFB}"/>
              </a:ext>
            </a:extLst>
          </p:cNvPr>
          <p:cNvGrpSpPr/>
          <p:nvPr/>
        </p:nvGrpSpPr>
        <p:grpSpPr>
          <a:xfrm>
            <a:off x="1944126" y="280409"/>
            <a:ext cx="6095459" cy="736600"/>
            <a:chOff x="550" y="967"/>
            <a:chExt cx="10154" cy="1160"/>
          </a:xfrm>
        </p:grpSpPr>
        <p:grpSp>
          <p:nvGrpSpPr>
            <p:cNvPr id="54" name="组合 53">
              <a:extLst>
                <a:ext uri="{FF2B5EF4-FFF2-40B4-BE49-F238E27FC236}">
                  <a16:creationId xmlns:a16="http://schemas.microsoft.com/office/drawing/2014/main" id="{B3F4C418-733F-344E-A433-8CE6296285F2}"/>
                </a:ext>
              </a:extLst>
            </p:cNvPr>
            <p:cNvGrpSpPr/>
            <p:nvPr/>
          </p:nvGrpSpPr>
          <p:grpSpPr>
            <a:xfrm>
              <a:off x="550" y="967"/>
              <a:ext cx="10154" cy="1160"/>
              <a:chOff x="6796" y="3122"/>
              <a:chExt cx="10154" cy="1160"/>
            </a:xfrm>
          </p:grpSpPr>
          <p:grpSp>
            <p:nvGrpSpPr>
              <p:cNvPr id="56" name="组合 55">
                <a:extLst>
                  <a:ext uri="{FF2B5EF4-FFF2-40B4-BE49-F238E27FC236}">
                    <a16:creationId xmlns:a16="http://schemas.microsoft.com/office/drawing/2014/main" id="{086A84DE-6070-F646-BF84-63284571840F}"/>
                  </a:ext>
                </a:extLst>
              </p:cNvPr>
              <p:cNvGrpSpPr/>
              <p:nvPr/>
            </p:nvGrpSpPr>
            <p:grpSpPr>
              <a:xfrm>
                <a:off x="6796" y="3122"/>
                <a:ext cx="10154" cy="1160"/>
                <a:chOff x="6796" y="3122"/>
                <a:chExt cx="10154" cy="1160"/>
              </a:xfrm>
            </p:grpSpPr>
            <p:grpSp>
              <p:nvGrpSpPr>
                <p:cNvPr id="58" name="组合 57">
                  <a:extLst>
                    <a:ext uri="{FF2B5EF4-FFF2-40B4-BE49-F238E27FC236}">
                      <a16:creationId xmlns:a16="http://schemas.microsoft.com/office/drawing/2014/main" id="{B4B8D9A4-13F9-D14A-B497-09F66890D7E9}"/>
                    </a:ext>
                  </a:extLst>
                </p:cNvPr>
                <p:cNvGrpSpPr/>
                <p:nvPr/>
              </p:nvGrpSpPr>
              <p:grpSpPr>
                <a:xfrm>
                  <a:off x="7653" y="3235"/>
                  <a:ext cx="9297" cy="1047"/>
                  <a:chOff x="9499" y="1839"/>
                  <a:chExt cx="9297" cy="1047"/>
                </a:xfrm>
              </p:grpSpPr>
              <p:sp>
                <p:nvSpPr>
                  <p:cNvPr id="60" name="文本框 59">
                    <a:extLst>
                      <a:ext uri="{FF2B5EF4-FFF2-40B4-BE49-F238E27FC236}">
                        <a16:creationId xmlns:a16="http://schemas.microsoft.com/office/drawing/2014/main" id="{371AC7F2-5AE2-9C4B-A57F-E893C08E01FF}"/>
                      </a:ext>
                    </a:extLst>
                  </p:cNvPr>
                  <p:cNvSpPr txBox="1"/>
                  <p:nvPr/>
                </p:nvSpPr>
                <p:spPr>
                  <a:xfrm>
                    <a:off x="9499" y="1839"/>
                    <a:ext cx="9297" cy="727"/>
                  </a:xfrm>
                  <a:prstGeom prst="rect">
                    <a:avLst/>
                  </a:prstGeom>
                  <a:noFill/>
                </p:spPr>
                <p:txBody>
                  <a:bodyPr wrap="square" rtlCol="0">
                    <a:spAutoFit/>
                  </a:bodyPr>
                  <a:lstStyle/>
                  <a:p>
                    <a:r>
                      <a:rPr lang="zh-CN" altLang="en-US" sz="2400" dirty="0">
                        <a:solidFill>
                          <a:srgbClr val="000000"/>
                        </a:solidFill>
                        <a:latin typeface="思源黑体 CN Medium" panose="020B0600000000000000" charset="-122"/>
                        <a:ea typeface="思源黑体 CN Medium" panose="020B0600000000000000" charset="-122"/>
                      </a:rPr>
                      <a:t>重要参考文献</a:t>
                    </a:r>
                  </a:p>
                </p:txBody>
              </p:sp>
              <p:sp>
                <p:nvSpPr>
                  <p:cNvPr id="61" name="矩形 60">
                    <a:extLst>
                      <a:ext uri="{FF2B5EF4-FFF2-40B4-BE49-F238E27FC236}">
                        <a16:creationId xmlns:a16="http://schemas.microsoft.com/office/drawing/2014/main" id="{D0A47408-5EBC-B64C-AA84-9959B96220FC}"/>
                      </a:ext>
                    </a:extLst>
                  </p:cNvPr>
                  <p:cNvSpPr/>
                  <p:nvPr/>
                </p:nvSpPr>
                <p:spPr>
                  <a:xfrm>
                    <a:off x="10150" y="2450"/>
                    <a:ext cx="291" cy="436"/>
                  </a:xfrm>
                  <a:prstGeom prst="rect">
                    <a:avLst/>
                  </a:prstGeom>
                </p:spPr>
                <p:txBody>
                  <a:bodyPr wrap="none">
                    <a:spAutoFit/>
                  </a:bodyPr>
                  <a:lstStyle/>
                  <a:p>
                    <a:endParaRPr lang="zh-CN" altLang="en-US" sz="1200" dirty="0">
                      <a:solidFill>
                        <a:schemeClr val="bg1">
                          <a:lumMod val="65000"/>
                        </a:schemeClr>
                      </a:solidFill>
                      <a:latin typeface="思源黑体 CN Medium" panose="020B0600000000000000" charset="-122"/>
                      <a:ea typeface="思源黑体 CN Medium" panose="020B0600000000000000" charset="-122"/>
                    </a:endParaRPr>
                  </a:p>
                </p:txBody>
              </p:sp>
            </p:grpSp>
            <p:sp>
              <p:nvSpPr>
                <p:cNvPr id="59" name="PA-圆角矩形 5">
                  <a:extLst>
                    <a:ext uri="{FF2B5EF4-FFF2-40B4-BE49-F238E27FC236}">
                      <a16:creationId xmlns:a16="http://schemas.microsoft.com/office/drawing/2014/main" id="{3AFD8720-8ECE-6048-93EA-46D4B45EAE45}"/>
                    </a:ext>
                  </a:extLst>
                </p:cNvPr>
                <p:cNvSpPr/>
                <p:nvPr>
                  <p:custDataLst>
                    <p:tags r:id="rId1"/>
                  </p:custDataLst>
                </p:nvPr>
              </p:nvSpPr>
              <p:spPr>
                <a:xfrm>
                  <a:off x="6796" y="3122"/>
                  <a:ext cx="857" cy="1129"/>
                </a:xfrm>
                <a:prstGeom prst="roundRect">
                  <a:avLst>
                    <a:gd name="adj" fmla="val 0"/>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rgbClr val="000000"/>
                    </a:solidFill>
                    <a:latin typeface="思源黑体 CN Medium" panose="020B0600000000000000" charset="-122"/>
                    <a:ea typeface="思源黑体 CN Medium" panose="020B0600000000000000" charset="-122"/>
                  </a:endParaRPr>
                </a:p>
              </p:txBody>
            </p:sp>
          </p:grpSp>
          <p:sp>
            <p:nvSpPr>
              <p:cNvPr id="57" name="矩形 56">
                <a:extLst>
                  <a:ext uri="{FF2B5EF4-FFF2-40B4-BE49-F238E27FC236}">
                    <a16:creationId xmlns:a16="http://schemas.microsoft.com/office/drawing/2014/main" id="{18A2AF7B-1841-AA47-B072-82E536AADC66}"/>
                  </a:ext>
                </a:extLst>
              </p:cNvPr>
              <p:cNvSpPr/>
              <p:nvPr/>
            </p:nvSpPr>
            <p:spPr>
              <a:xfrm>
                <a:off x="6980" y="3252"/>
                <a:ext cx="911" cy="727"/>
              </a:xfrm>
              <a:prstGeom prst="rect">
                <a:avLst/>
              </a:prstGeom>
            </p:spPr>
            <p:txBody>
              <a:bodyPr wrap="none">
                <a:spAutoFit/>
              </a:bodyPr>
              <a:lstStyle/>
              <a:p>
                <a:r>
                  <a:rPr lang="en-US" altLang="zh-CN" sz="2400" dirty="0">
                    <a:latin typeface="+mj-ea"/>
                    <a:ea typeface="+mj-ea"/>
                  </a:rPr>
                  <a:t>01</a:t>
                </a:r>
                <a:endParaRPr lang="en-US" sz="2400" dirty="0">
                  <a:latin typeface="+mj-ea"/>
                  <a:ea typeface="+mj-ea"/>
                </a:endParaRPr>
              </a:p>
            </p:txBody>
          </p:sp>
        </p:grpSp>
        <p:sp>
          <p:nvSpPr>
            <p:cNvPr id="55" name="矩形 54">
              <a:extLst>
                <a:ext uri="{FF2B5EF4-FFF2-40B4-BE49-F238E27FC236}">
                  <a16:creationId xmlns:a16="http://schemas.microsoft.com/office/drawing/2014/main" id="{CC1C0737-B689-A947-8B2D-15F3B8BED734}"/>
                </a:ext>
              </a:extLst>
            </p:cNvPr>
            <p:cNvSpPr/>
            <p:nvPr/>
          </p:nvSpPr>
          <p:spPr>
            <a:xfrm>
              <a:off x="612" y="1111"/>
              <a:ext cx="122" cy="594"/>
            </a:xfrm>
            <a:prstGeom prst="rect">
              <a:avLst/>
            </a:prstGeom>
            <a:solidFill>
              <a:srgbClr val="000000"/>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cxnSp>
        <p:nvCxnSpPr>
          <p:cNvPr id="14" name="直线连接符 13">
            <a:extLst>
              <a:ext uri="{FF2B5EF4-FFF2-40B4-BE49-F238E27FC236}">
                <a16:creationId xmlns:a16="http://schemas.microsoft.com/office/drawing/2014/main" id="{39916F18-BA74-D744-86F7-D2F64694FD46}"/>
              </a:ext>
            </a:extLst>
          </p:cNvPr>
          <p:cNvCxnSpPr>
            <a:cxnSpLocks/>
          </p:cNvCxnSpPr>
          <p:nvPr/>
        </p:nvCxnSpPr>
        <p:spPr>
          <a:xfrm>
            <a:off x="2601455" y="800050"/>
            <a:ext cx="181616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文本框 2">
            <a:extLst>
              <a:ext uri="{FF2B5EF4-FFF2-40B4-BE49-F238E27FC236}">
                <a16:creationId xmlns:a16="http://schemas.microsoft.com/office/drawing/2014/main" id="{EFA595D4-A883-544A-B3B6-1CA2B484D4DF}"/>
              </a:ext>
            </a:extLst>
          </p:cNvPr>
          <p:cNvSpPr txBox="1"/>
          <p:nvPr/>
        </p:nvSpPr>
        <p:spPr>
          <a:xfrm>
            <a:off x="2328018" y="1166321"/>
            <a:ext cx="9392927" cy="5632311"/>
          </a:xfrm>
          <a:prstGeom prst="rect">
            <a:avLst/>
          </a:prstGeom>
          <a:noFill/>
        </p:spPr>
        <p:txBody>
          <a:bodyPr wrap="square" rtlCol="0">
            <a:spAutoFit/>
          </a:bodyPr>
          <a:lstStyle/>
          <a:p>
            <a:pPr latinLnBrk="1"/>
            <a:r>
              <a:rPr lang="en" altLang="zh-CN" dirty="0">
                <a:effectLst/>
                <a:latin typeface="Helvetica Neue" panose="02000503000000020004" pitchFamily="2" charset="0"/>
              </a:rPr>
              <a:t>[1] </a:t>
            </a:r>
            <a:r>
              <a:rPr lang="en" altLang="zh-CN" dirty="0" err="1">
                <a:effectLst/>
                <a:latin typeface="Helvetica Neue" panose="02000503000000020004" pitchFamily="2" charset="0"/>
              </a:rPr>
              <a:t>Jutla</a:t>
            </a:r>
            <a:r>
              <a:rPr lang="en" altLang="zh-CN" dirty="0">
                <a:effectLst/>
                <a:latin typeface="Helvetica Neue" panose="02000503000000020004" pitchFamily="2" charset="0"/>
              </a:rPr>
              <a:t> C, </a:t>
            </a:r>
            <a:r>
              <a:rPr lang="en" altLang="zh-CN" dirty="0" err="1">
                <a:effectLst/>
                <a:latin typeface="Helvetica Neue" panose="02000503000000020004" pitchFamily="2" charset="0"/>
              </a:rPr>
              <a:t>Patranabis</a:t>
            </a:r>
            <a:r>
              <a:rPr lang="en" altLang="zh-CN" dirty="0">
                <a:effectLst/>
                <a:latin typeface="Helvetica Neue" panose="02000503000000020004" pitchFamily="2" charset="0"/>
              </a:rPr>
              <a:t> S. Efficient Searchable Symmetric Encryption for</a:t>
            </a:r>
            <a:r>
              <a:rPr lang="zh-CN" altLang="en-US" dirty="0">
                <a:effectLst/>
                <a:latin typeface="Helvetica Neue" panose="02000503000000020004" pitchFamily="2" charset="0"/>
              </a:rPr>
              <a:t> </a:t>
            </a:r>
            <a:r>
              <a:rPr lang="en" altLang="zh-CN" dirty="0">
                <a:effectLst/>
                <a:latin typeface="Helvetica Neue" panose="02000503000000020004" pitchFamily="2" charset="0"/>
              </a:rPr>
              <a:t>Join Queries[C].Advances in Cryptology – ASIACRYPT 2022: 28th International Conference on the Theory and Application of Cryptology and Information Security, Taipei, Taiwan, December 5–9, 2022, Proceedings, Part III,2023: 304–333.</a:t>
            </a:r>
          </a:p>
          <a:p>
            <a:pPr latinLnBrk="1"/>
            <a:br>
              <a:rPr lang="en" altLang="zh-CN" dirty="0">
                <a:effectLst/>
                <a:latin typeface="Helvetica Neue" panose="02000503000000020004" pitchFamily="2" charset="0"/>
              </a:rPr>
            </a:br>
            <a:r>
              <a:rPr lang="en" altLang="zh-CN" dirty="0">
                <a:effectLst/>
                <a:latin typeface="PingFang SC" panose="020B0400000000000000" pitchFamily="34" charset="-122"/>
                <a:ea typeface="PingFang SC" panose="020B0400000000000000" pitchFamily="34" charset="-122"/>
              </a:rPr>
              <a:t>[</a:t>
            </a:r>
            <a:r>
              <a:rPr lang="en-US" altLang="zh-CN" dirty="0">
                <a:latin typeface="Helvetica Neue" panose="02000503000000020004" pitchFamily="2" charset="0"/>
                <a:ea typeface="PingFang SC" panose="020B0400000000000000" pitchFamily="34" charset="-122"/>
              </a:rPr>
              <a:t>2</a:t>
            </a:r>
            <a:r>
              <a:rPr lang="en" altLang="zh-CN" dirty="0">
                <a:effectLst/>
                <a:latin typeface="PingFang SC" panose="020B0400000000000000" pitchFamily="34" charset="-122"/>
                <a:ea typeface="PingFang SC" panose="020B0400000000000000" pitchFamily="34" charset="-122"/>
              </a:rPr>
              <a:t>]</a:t>
            </a:r>
            <a:r>
              <a:rPr lang="en" altLang="zh-CN" dirty="0">
                <a:effectLst/>
                <a:latin typeface="Helvetica Neue" panose="02000503000000020004" pitchFamily="2" charset="0"/>
              </a:rPr>
              <a:t> </a:t>
            </a:r>
            <a:r>
              <a:rPr lang="en" altLang="zh-CN" dirty="0" err="1">
                <a:effectLst/>
                <a:latin typeface="Helvetica Neue" panose="02000503000000020004" pitchFamily="2" charset="0"/>
              </a:rPr>
              <a:t>Jarecki</a:t>
            </a:r>
            <a:r>
              <a:rPr lang="en" altLang="zh-CN" dirty="0">
                <a:effectLst/>
                <a:latin typeface="Helvetica Neue" panose="02000503000000020004" pitchFamily="2" charset="0"/>
              </a:rPr>
              <a:t> S, </a:t>
            </a:r>
            <a:r>
              <a:rPr lang="en" altLang="zh-CN" dirty="0" err="1">
                <a:effectLst/>
                <a:latin typeface="Helvetica Neue" panose="02000503000000020004" pitchFamily="2" charset="0"/>
              </a:rPr>
              <a:t>Jutla</a:t>
            </a:r>
            <a:r>
              <a:rPr lang="en" altLang="zh-CN" dirty="0">
                <a:effectLst/>
                <a:latin typeface="Helvetica Neue" panose="02000503000000020004" pitchFamily="2" charset="0"/>
              </a:rPr>
              <a:t> C, Krawczyk H, et al. Outsourced symmetric private information retrieval</a:t>
            </a:r>
            <a:r>
              <a:rPr lang="en" altLang="zh-CN" dirty="0">
                <a:effectLst/>
                <a:latin typeface="PingFang SC" panose="020B0400000000000000" pitchFamily="34" charset="-122"/>
                <a:ea typeface="PingFang SC" panose="020B0400000000000000" pitchFamily="34" charset="-122"/>
              </a:rPr>
              <a:t>[</a:t>
            </a:r>
            <a:r>
              <a:rPr lang="en" altLang="zh-CN" dirty="0">
                <a:effectLst/>
                <a:latin typeface="Helvetica Neue" panose="02000503000000020004" pitchFamily="2" charset="0"/>
              </a:rPr>
              <a:t>C</a:t>
            </a:r>
            <a:r>
              <a:rPr lang="en" altLang="zh-CN" dirty="0">
                <a:effectLst/>
                <a:latin typeface="PingFang SC" panose="020B0400000000000000" pitchFamily="34" charset="-122"/>
                <a:ea typeface="PingFang SC" panose="020B0400000000000000" pitchFamily="34" charset="-122"/>
              </a:rPr>
              <a:t>]</a:t>
            </a:r>
            <a:r>
              <a:rPr lang="en" altLang="zh-CN" dirty="0">
                <a:effectLst/>
                <a:latin typeface="Helvetica Neue" panose="02000503000000020004" pitchFamily="2" charset="0"/>
              </a:rPr>
              <a:t>.Proceedings of the 2013 ACM SIGSAC conference on Computer &amp; communications security,2013: 875–888.</a:t>
            </a:r>
          </a:p>
          <a:p>
            <a:pPr latinLnBrk="1"/>
            <a:endParaRPr lang="en" altLang="zh-CN" dirty="0">
              <a:effectLst/>
              <a:latin typeface="Helvetica Neue" panose="02000503000000020004" pitchFamily="2" charset="0"/>
            </a:endParaRPr>
          </a:p>
          <a:p>
            <a:pPr latinLnBrk="1"/>
            <a:r>
              <a:rPr lang="en" altLang="zh-CN" dirty="0">
                <a:effectLst/>
                <a:latin typeface="PingFang SC" panose="020B0400000000000000" pitchFamily="34" charset="-122"/>
                <a:ea typeface="PingFang SC" panose="020B0400000000000000" pitchFamily="34" charset="-122"/>
              </a:rPr>
              <a:t>[</a:t>
            </a:r>
            <a:r>
              <a:rPr lang="en-US" altLang="zh-CN" dirty="0">
                <a:latin typeface="Helvetica Neue" panose="02000503000000020004" pitchFamily="2" charset="0"/>
                <a:ea typeface="PingFang SC" panose="020B0400000000000000" pitchFamily="34" charset="-122"/>
              </a:rPr>
              <a:t>3</a:t>
            </a:r>
            <a:r>
              <a:rPr lang="en" altLang="zh-CN" dirty="0">
                <a:effectLst/>
                <a:latin typeface="PingFang SC" panose="020B0400000000000000" pitchFamily="34" charset="-122"/>
                <a:ea typeface="PingFang SC" panose="020B0400000000000000" pitchFamily="34" charset="-122"/>
              </a:rPr>
              <a:t>]</a:t>
            </a:r>
            <a:r>
              <a:rPr lang="en" altLang="zh-CN" dirty="0">
                <a:effectLst/>
                <a:latin typeface="Helvetica Neue" panose="02000503000000020004" pitchFamily="2" charset="0"/>
              </a:rPr>
              <a:t> Cash D, </a:t>
            </a:r>
            <a:r>
              <a:rPr lang="en" altLang="zh-CN" dirty="0" err="1">
                <a:effectLst/>
                <a:latin typeface="Helvetica Neue" panose="02000503000000020004" pitchFamily="2" charset="0"/>
              </a:rPr>
              <a:t>Jarecki</a:t>
            </a:r>
            <a:r>
              <a:rPr lang="en" altLang="zh-CN" dirty="0">
                <a:effectLst/>
                <a:latin typeface="Helvetica Neue" panose="02000503000000020004" pitchFamily="2" charset="0"/>
              </a:rPr>
              <a:t> S, </a:t>
            </a:r>
            <a:r>
              <a:rPr lang="en" altLang="zh-CN" dirty="0" err="1">
                <a:effectLst/>
                <a:latin typeface="Helvetica Neue" panose="02000503000000020004" pitchFamily="2" charset="0"/>
              </a:rPr>
              <a:t>Jutla</a:t>
            </a:r>
            <a:r>
              <a:rPr lang="en" altLang="zh-CN" dirty="0">
                <a:effectLst/>
                <a:latin typeface="Helvetica Neue" panose="02000503000000020004" pitchFamily="2" charset="0"/>
              </a:rPr>
              <a:t> C, et al. Highly-Scalable Searchable Symmetric Encryption with Support for Boolean Queries</a:t>
            </a:r>
            <a:r>
              <a:rPr lang="en" altLang="zh-CN" dirty="0">
                <a:effectLst/>
                <a:latin typeface="PingFang SC" panose="020B0400000000000000" pitchFamily="34" charset="-122"/>
                <a:ea typeface="PingFang SC" panose="020B0400000000000000" pitchFamily="34" charset="-122"/>
              </a:rPr>
              <a:t>[</a:t>
            </a:r>
            <a:r>
              <a:rPr lang="en" altLang="zh-CN" dirty="0">
                <a:effectLst/>
                <a:latin typeface="Helvetica Neue" panose="02000503000000020004" pitchFamily="2" charset="0"/>
              </a:rPr>
              <a:t>C</a:t>
            </a:r>
            <a:r>
              <a:rPr lang="en" altLang="zh-CN" dirty="0">
                <a:effectLst/>
                <a:latin typeface="PingFang SC" panose="020B0400000000000000" pitchFamily="34" charset="-122"/>
                <a:ea typeface="PingFang SC" panose="020B0400000000000000" pitchFamily="34" charset="-122"/>
              </a:rPr>
              <a:t>]</a:t>
            </a:r>
            <a:r>
              <a:rPr lang="en" altLang="zh-CN" dirty="0">
                <a:effectLst/>
                <a:latin typeface="Helvetica Neue" panose="02000503000000020004" pitchFamily="2" charset="0"/>
              </a:rPr>
              <a:t>.Advances in Cryptology – CRYPTO 2013,2013: 353-373.</a:t>
            </a:r>
          </a:p>
          <a:p>
            <a:pPr latinLnBrk="1"/>
            <a:endParaRPr lang="en" altLang="zh-CN" dirty="0">
              <a:effectLst/>
              <a:latin typeface="Helvetica Neue" panose="02000503000000020004" pitchFamily="2" charset="0"/>
            </a:endParaRPr>
          </a:p>
          <a:p>
            <a:pPr latinLnBrk="1"/>
            <a:r>
              <a:rPr lang="en" altLang="zh-CN" dirty="0">
                <a:effectLst/>
                <a:latin typeface="PingFang SC" panose="020B0400000000000000" pitchFamily="34" charset="-122"/>
                <a:ea typeface="PingFang SC" panose="020B0400000000000000" pitchFamily="34" charset="-122"/>
              </a:rPr>
              <a:t>[</a:t>
            </a:r>
            <a:r>
              <a:rPr lang="en-US" altLang="zh-CN" dirty="0">
                <a:latin typeface="Helvetica Neue" panose="02000503000000020004" pitchFamily="2" charset="0"/>
                <a:ea typeface="PingFang SC" panose="020B0400000000000000" pitchFamily="34" charset="-122"/>
              </a:rPr>
              <a:t>4</a:t>
            </a:r>
            <a:r>
              <a:rPr lang="en" altLang="zh-CN" dirty="0">
                <a:effectLst/>
                <a:latin typeface="PingFang SC" panose="020B0400000000000000" pitchFamily="34" charset="-122"/>
                <a:ea typeface="PingFang SC" panose="020B0400000000000000" pitchFamily="34" charset="-122"/>
              </a:rPr>
              <a:t>]</a:t>
            </a:r>
            <a:r>
              <a:rPr lang="en" altLang="zh-CN" dirty="0">
                <a:effectLst/>
                <a:latin typeface="Helvetica Neue" panose="02000503000000020004" pitchFamily="2" charset="0"/>
              </a:rPr>
              <a:t> Kamara S, </a:t>
            </a:r>
            <a:r>
              <a:rPr lang="en" altLang="zh-CN" dirty="0" err="1">
                <a:effectLst/>
                <a:latin typeface="Helvetica Neue" panose="02000503000000020004" pitchFamily="2" charset="0"/>
              </a:rPr>
              <a:t>Moataz</a:t>
            </a:r>
            <a:r>
              <a:rPr lang="en" altLang="zh-CN" dirty="0">
                <a:effectLst/>
                <a:latin typeface="Helvetica Neue" panose="02000503000000020004" pitchFamily="2" charset="0"/>
              </a:rPr>
              <a:t> T. SQL on Structurally-Encrypted Databases</a:t>
            </a:r>
            <a:r>
              <a:rPr lang="en" altLang="zh-CN" dirty="0">
                <a:effectLst/>
                <a:latin typeface="PingFang SC" panose="020B0400000000000000" pitchFamily="34" charset="-122"/>
                <a:ea typeface="PingFang SC" panose="020B0400000000000000" pitchFamily="34" charset="-122"/>
              </a:rPr>
              <a:t>[</a:t>
            </a:r>
            <a:r>
              <a:rPr lang="en" altLang="zh-CN" dirty="0">
                <a:effectLst/>
                <a:latin typeface="Helvetica Neue" panose="02000503000000020004" pitchFamily="2" charset="0"/>
              </a:rPr>
              <a:t>C</a:t>
            </a:r>
            <a:r>
              <a:rPr lang="en" altLang="zh-CN" dirty="0">
                <a:effectLst/>
                <a:latin typeface="PingFang SC" panose="020B0400000000000000" pitchFamily="34" charset="-122"/>
                <a:ea typeface="PingFang SC" panose="020B0400000000000000" pitchFamily="34" charset="-122"/>
              </a:rPr>
              <a:t>]</a:t>
            </a:r>
            <a:r>
              <a:rPr lang="en" altLang="zh-CN" dirty="0">
                <a:effectLst/>
                <a:latin typeface="Helvetica Neue" panose="02000503000000020004" pitchFamily="2" charset="0"/>
              </a:rPr>
              <a:t>. Advances in Cryptology – ASIACRYPT 2018: 24th International Conference on the Theory and Application of Cryptology and Information Security, Brisbane, QLD, Australia, December 2–6, 2018, Proceedings, Part I,2018: 149–180.</a:t>
            </a:r>
          </a:p>
          <a:p>
            <a:pPr latinLnBrk="1"/>
            <a:endParaRPr lang="en" altLang="zh-CN" dirty="0">
              <a:effectLst/>
              <a:latin typeface="Helvetica Neue" panose="02000503000000020004" pitchFamily="2" charset="0"/>
            </a:endParaRPr>
          </a:p>
          <a:p>
            <a:pPr latinLnBrk="1"/>
            <a:r>
              <a:rPr lang="en" altLang="zh-CN" dirty="0">
                <a:effectLst/>
                <a:latin typeface="PingFang SC" panose="020B0400000000000000" pitchFamily="34" charset="-122"/>
                <a:ea typeface="PingFang SC" panose="020B0400000000000000" pitchFamily="34" charset="-122"/>
              </a:rPr>
              <a:t>[</a:t>
            </a:r>
            <a:r>
              <a:rPr lang="en-US" altLang="zh-CN" dirty="0">
                <a:latin typeface="Helvetica Neue" panose="02000503000000020004" pitchFamily="2" charset="0"/>
                <a:ea typeface="PingFang SC" panose="020B0400000000000000" pitchFamily="34" charset="-122"/>
              </a:rPr>
              <a:t>5</a:t>
            </a:r>
            <a:r>
              <a:rPr lang="en" altLang="zh-CN" dirty="0">
                <a:effectLst/>
                <a:latin typeface="PingFang SC" panose="020B0400000000000000" pitchFamily="34" charset="-122"/>
                <a:ea typeface="PingFang SC" panose="020B0400000000000000" pitchFamily="34" charset="-122"/>
              </a:rPr>
              <a:t>]</a:t>
            </a:r>
            <a:r>
              <a:rPr lang="en" altLang="zh-CN" dirty="0">
                <a:effectLst/>
                <a:latin typeface="Helvetica Neue" panose="02000503000000020004" pitchFamily="2" charset="0"/>
              </a:rPr>
              <a:t> Cash D, Ng R, Rivkin A. Improved Structured Encryption for SQL Databases via Hybrid Indexing</a:t>
            </a:r>
            <a:r>
              <a:rPr lang="en" altLang="zh-CN" dirty="0">
                <a:effectLst/>
                <a:latin typeface="PingFang SC" panose="020B0400000000000000" pitchFamily="34" charset="-122"/>
                <a:ea typeface="PingFang SC" panose="020B0400000000000000" pitchFamily="34" charset="-122"/>
              </a:rPr>
              <a:t>[</a:t>
            </a:r>
            <a:r>
              <a:rPr lang="en" altLang="zh-CN" dirty="0">
                <a:effectLst/>
                <a:latin typeface="Helvetica Neue" panose="02000503000000020004" pitchFamily="2" charset="0"/>
              </a:rPr>
              <a:t>C</a:t>
            </a:r>
            <a:r>
              <a:rPr lang="en" altLang="zh-CN" dirty="0">
                <a:effectLst/>
                <a:latin typeface="PingFang SC" panose="020B0400000000000000" pitchFamily="34" charset="-122"/>
                <a:ea typeface="PingFang SC" panose="020B0400000000000000" pitchFamily="34" charset="-122"/>
              </a:rPr>
              <a:t>]</a:t>
            </a:r>
            <a:r>
              <a:rPr lang="en" altLang="zh-CN" dirty="0">
                <a:effectLst/>
                <a:latin typeface="Helvetica Neue" panose="02000503000000020004" pitchFamily="2" charset="0"/>
              </a:rPr>
              <a:t>.Applied Cryptography and Network Security,2021: 480-510.</a:t>
            </a:r>
          </a:p>
          <a:p>
            <a:endParaRPr kumimoji="1" lang="zh-CN" altLang="en-US" dirty="0"/>
          </a:p>
        </p:txBody>
      </p:sp>
      <p:grpSp>
        <p:nvGrpSpPr>
          <p:cNvPr id="23" name="组合 22">
            <a:extLst>
              <a:ext uri="{FF2B5EF4-FFF2-40B4-BE49-F238E27FC236}">
                <a16:creationId xmlns:a16="http://schemas.microsoft.com/office/drawing/2014/main" id="{C9065B22-7BF8-DE4F-B9BB-6DB13239B355}"/>
              </a:ext>
            </a:extLst>
          </p:cNvPr>
          <p:cNvGrpSpPr/>
          <p:nvPr/>
        </p:nvGrpSpPr>
        <p:grpSpPr>
          <a:xfrm>
            <a:off x="210415" y="287636"/>
            <a:ext cx="1385458" cy="1385458"/>
            <a:chOff x="5372911" y="2138708"/>
            <a:chExt cx="1446178" cy="1446178"/>
          </a:xfrm>
        </p:grpSpPr>
        <p:sp>
          <p:nvSpPr>
            <p:cNvPr id="24" name="椭圆 23">
              <a:extLst>
                <a:ext uri="{FF2B5EF4-FFF2-40B4-BE49-F238E27FC236}">
                  <a16:creationId xmlns:a16="http://schemas.microsoft.com/office/drawing/2014/main" id="{C22AC7C6-D520-DC4D-BC1C-71FEAE037700}"/>
                </a:ext>
              </a:extLst>
            </p:cNvPr>
            <p:cNvSpPr/>
            <p:nvPr/>
          </p:nvSpPr>
          <p:spPr>
            <a:xfrm>
              <a:off x="5372911" y="2138708"/>
              <a:ext cx="1446178" cy="144617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Freeform 49">
              <a:extLst>
                <a:ext uri="{FF2B5EF4-FFF2-40B4-BE49-F238E27FC236}">
                  <a16:creationId xmlns:a16="http://schemas.microsoft.com/office/drawing/2014/main" id="{50E76523-910B-A046-8F9F-668F019526CF}"/>
                </a:ext>
              </a:extLst>
            </p:cNvPr>
            <p:cNvSpPr>
              <a:spLocks noEditPoints="1"/>
            </p:cNvSpPr>
            <p:nvPr/>
          </p:nvSpPr>
          <p:spPr bwMode="auto">
            <a:xfrm>
              <a:off x="5462587" y="2202309"/>
              <a:ext cx="1266826" cy="1318976"/>
            </a:xfrm>
            <a:custGeom>
              <a:avLst/>
              <a:gdLst>
                <a:gd name="T0" fmla="*/ 2600 w 2600"/>
                <a:gd name="T1" fmla="*/ 1441 h 2707"/>
                <a:gd name="T2" fmla="*/ 2593 w 2600"/>
                <a:gd name="T3" fmla="*/ 1460 h 2707"/>
                <a:gd name="T4" fmla="*/ 2264 w 2600"/>
                <a:gd name="T5" fmla="*/ 2235 h 2707"/>
                <a:gd name="T6" fmla="*/ 1548 w 2600"/>
                <a:gd name="T7" fmla="*/ 2643 h 2707"/>
                <a:gd name="T8" fmla="*/ 620 w 2600"/>
                <a:gd name="T9" fmla="*/ 2475 h 2707"/>
                <a:gd name="T10" fmla="*/ 47 w 2600"/>
                <a:gd name="T11" fmla="*/ 1714 h 2707"/>
                <a:gd name="T12" fmla="*/ 4 w 2600"/>
                <a:gd name="T13" fmla="*/ 1458 h 2707"/>
                <a:gd name="T14" fmla="*/ 0 w 2600"/>
                <a:gd name="T15" fmla="*/ 1437 h 2707"/>
                <a:gd name="T16" fmla="*/ 0 w 2600"/>
                <a:gd name="T17" fmla="*/ 1301 h 2707"/>
                <a:gd name="T18" fmla="*/ 4 w 2600"/>
                <a:gd name="T19" fmla="*/ 1284 h 2707"/>
                <a:gd name="T20" fmla="*/ 17 w 2600"/>
                <a:gd name="T21" fmla="*/ 1161 h 2707"/>
                <a:gd name="T22" fmla="*/ 291 w 2600"/>
                <a:gd name="T23" fmla="*/ 555 h 2707"/>
                <a:gd name="T24" fmla="*/ 1573 w 2600"/>
                <a:gd name="T25" fmla="*/ 104 h 2707"/>
                <a:gd name="T26" fmla="*/ 2593 w 2600"/>
                <a:gd name="T27" fmla="*/ 1280 h 2707"/>
                <a:gd name="T28" fmla="*/ 2600 w 2600"/>
                <a:gd name="T29" fmla="*/ 1297 h 2707"/>
                <a:gd name="T30" fmla="*/ 2600 w 2600"/>
                <a:gd name="T31" fmla="*/ 1441 h 2707"/>
                <a:gd name="T32" fmla="*/ 2290 w 2600"/>
                <a:gd name="T33" fmla="*/ 1337 h 2707"/>
                <a:gd name="T34" fmla="*/ 1345 w 2600"/>
                <a:gd name="T35" fmla="*/ 390 h 2707"/>
                <a:gd name="T36" fmla="*/ 693 w 2600"/>
                <a:gd name="T37" fmla="*/ 597 h 2707"/>
                <a:gd name="T38" fmla="*/ 307 w 2600"/>
                <a:gd name="T39" fmla="*/ 1329 h 2707"/>
                <a:gd name="T40" fmla="*/ 145 w 2600"/>
                <a:gd name="T41" fmla="*/ 1198 h 2707"/>
                <a:gd name="T42" fmla="*/ 152 w 2600"/>
                <a:gd name="T43" fmla="*/ 1277 h 2707"/>
                <a:gd name="T44" fmla="*/ 287 w 2600"/>
                <a:gd name="T45" fmla="*/ 1500 h 2707"/>
                <a:gd name="T46" fmla="*/ 323 w 2600"/>
                <a:gd name="T47" fmla="*/ 1561 h 2707"/>
                <a:gd name="T48" fmla="*/ 324 w 2600"/>
                <a:gd name="T49" fmla="*/ 1575 h 2707"/>
                <a:gd name="T50" fmla="*/ 324 w 2600"/>
                <a:gd name="T51" fmla="*/ 1825 h 2707"/>
                <a:gd name="T52" fmla="*/ 324 w 2600"/>
                <a:gd name="T53" fmla="*/ 1844 h 2707"/>
                <a:gd name="T54" fmla="*/ 269 w 2600"/>
                <a:gd name="T55" fmla="*/ 1879 h 2707"/>
                <a:gd name="T56" fmla="*/ 240 w 2600"/>
                <a:gd name="T57" fmla="*/ 1927 h 2707"/>
                <a:gd name="T58" fmla="*/ 189 w 2600"/>
                <a:gd name="T59" fmla="*/ 1955 h 2707"/>
                <a:gd name="T60" fmla="*/ 245 w 2600"/>
                <a:gd name="T61" fmla="*/ 2047 h 2707"/>
                <a:gd name="T62" fmla="*/ 272 w 2600"/>
                <a:gd name="T63" fmla="*/ 2062 h 2707"/>
                <a:gd name="T64" fmla="*/ 560 w 2600"/>
                <a:gd name="T65" fmla="*/ 2061 h 2707"/>
                <a:gd name="T66" fmla="*/ 592 w 2600"/>
                <a:gd name="T67" fmla="*/ 2074 h 2707"/>
                <a:gd name="T68" fmla="*/ 674 w 2600"/>
                <a:gd name="T69" fmla="*/ 2149 h 2707"/>
                <a:gd name="T70" fmla="*/ 1450 w 2600"/>
                <a:gd name="T71" fmla="*/ 2359 h 2707"/>
                <a:gd name="T72" fmla="*/ 2004 w 2600"/>
                <a:gd name="T73" fmla="*/ 2075 h 2707"/>
                <a:gd name="T74" fmla="*/ 2038 w 2600"/>
                <a:gd name="T75" fmla="*/ 2061 h 2707"/>
                <a:gd name="T76" fmla="*/ 2350 w 2600"/>
                <a:gd name="T77" fmla="*/ 2062 h 2707"/>
                <a:gd name="T78" fmla="*/ 2375 w 2600"/>
                <a:gd name="T79" fmla="*/ 2048 h 2707"/>
                <a:gd name="T80" fmla="*/ 2406 w 2600"/>
                <a:gd name="T81" fmla="*/ 1992 h 2707"/>
                <a:gd name="T82" fmla="*/ 2405 w 2600"/>
                <a:gd name="T83" fmla="*/ 1965 h 2707"/>
                <a:gd name="T84" fmla="*/ 2350 w 2600"/>
                <a:gd name="T85" fmla="*/ 1889 h 2707"/>
                <a:gd name="T86" fmla="*/ 2275 w 2600"/>
                <a:gd name="T87" fmla="*/ 1849 h 2707"/>
                <a:gd name="T88" fmla="*/ 2268 w 2600"/>
                <a:gd name="T89" fmla="*/ 1847 h 2707"/>
                <a:gd name="T90" fmla="*/ 2268 w 2600"/>
                <a:gd name="T91" fmla="*/ 1646 h 2707"/>
                <a:gd name="T92" fmla="*/ 2278 w 2600"/>
                <a:gd name="T93" fmla="*/ 1533 h 2707"/>
                <a:gd name="T94" fmla="*/ 2313 w 2600"/>
                <a:gd name="T95" fmla="*/ 1481 h 2707"/>
                <a:gd name="T96" fmla="*/ 2450 w 2600"/>
                <a:gd name="T97" fmla="*/ 1214 h 2707"/>
                <a:gd name="T98" fmla="*/ 2290 w 2600"/>
                <a:gd name="T99" fmla="*/ 1337 h 27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600" h="2707">
                  <a:moveTo>
                    <a:pt x="2600" y="1441"/>
                  </a:moveTo>
                  <a:cubicBezTo>
                    <a:pt x="2598" y="1447"/>
                    <a:pt x="2593" y="1454"/>
                    <a:pt x="2593" y="1460"/>
                  </a:cubicBezTo>
                  <a:cubicBezTo>
                    <a:pt x="2571" y="1756"/>
                    <a:pt x="2461" y="2015"/>
                    <a:pt x="2264" y="2235"/>
                  </a:cubicBezTo>
                  <a:cubicBezTo>
                    <a:pt x="2071" y="2451"/>
                    <a:pt x="1832" y="2588"/>
                    <a:pt x="1548" y="2643"/>
                  </a:cubicBezTo>
                  <a:cubicBezTo>
                    <a:pt x="1218" y="2707"/>
                    <a:pt x="906" y="2652"/>
                    <a:pt x="620" y="2475"/>
                  </a:cubicBezTo>
                  <a:cubicBezTo>
                    <a:pt x="331" y="2297"/>
                    <a:pt x="140" y="2041"/>
                    <a:pt x="47" y="1714"/>
                  </a:cubicBezTo>
                  <a:cubicBezTo>
                    <a:pt x="23" y="1630"/>
                    <a:pt x="8" y="1545"/>
                    <a:pt x="4" y="1458"/>
                  </a:cubicBezTo>
                  <a:cubicBezTo>
                    <a:pt x="3" y="1451"/>
                    <a:pt x="1" y="1444"/>
                    <a:pt x="0" y="1437"/>
                  </a:cubicBezTo>
                  <a:cubicBezTo>
                    <a:pt x="0" y="1392"/>
                    <a:pt x="0" y="1346"/>
                    <a:pt x="0" y="1301"/>
                  </a:cubicBezTo>
                  <a:cubicBezTo>
                    <a:pt x="1" y="1295"/>
                    <a:pt x="3" y="1290"/>
                    <a:pt x="4" y="1284"/>
                  </a:cubicBezTo>
                  <a:cubicBezTo>
                    <a:pt x="8" y="1243"/>
                    <a:pt x="10" y="1201"/>
                    <a:pt x="17" y="1161"/>
                  </a:cubicBezTo>
                  <a:cubicBezTo>
                    <a:pt x="55" y="935"/>
                    <a:pt x="142" y="729"/>
                    <a:pt x="291" y="555"/>
                  </a:cubicBezTo>
                  <a:cubicBezTo>
                    <a:pt x="630" y="158"/>
                    <a:pt x="1061" y="0"/>
                    <a:pt x="1573" y="104"/>
                  </a:cubicBezTo>
                  <a:cubicBezTo>
                    <a:pt x="2147" y="221"/>
                    <a:pt x="2557" y="718"/>
                    <a:pt x="2593" y="1280"/>
                  </a:cubicBezTo>
                  <a:cubicBezTo>
                    <a:pt x="2593" y="1286"/>
                    <a:pt x="2598" y="1292"/>
                    <a:pt x="2600" y="1297"/>
                  </a:cubicBezTo>
                  <a:cubicBezTo>
                    <a:pt x="2600" y="1345"/>
                    <a:pt x="2600" y="1393"/>
                    <a:pt x="2600" y="1441"/>
                  </a:cubicBezTo>
                  <a:close/>
                  <a:moveTo>
                    <a:pt x="2290" y="1337"/>
                  </a:moveTo>
                  <a:cubicBezTo>
                    <a:pt x="2269" y="831"/>
                    <a:pt x="1859" y="414"/>
                    <a:pt x="1345" y="390"/>
                  </a:cubicBezTo>
                  <a:cubicBezTo>
                    <a:pt x="1103" y="379"/>
                    <a:pt x="883" y="447"/>
                    <a:pt x="693" y="597"/>
                  </a:cubicBezTo>
                  <a:cubicBezTo>
                    <a:pt x="456" y="782"/>
                    <a:pt x="330" y="1028"/>
                    <a:pt x="307" y="1329"/>
                  </a:cubicBezTo>
                  <a:cubicBezTo>
                    <a:pt x="241" y="1301"/>
                    <a:pt x="195" y="1252"/>
                    <a:pt x="145" y="1198"/>
                  </a:cubicBezTo>
                  <a:cubicBezTo>
                    <a:pt x="148" y="1228"/>
                    <a:pt x="149" y="1253"/>
                    <a:pt x="152" y="1277"/>
                  </a:cubicBezTo>
                  <a:cubicBezTo>
                    <a:pt x="165" y="1370"/>
                    <a:pt x="206" y="1448"/>
                    <a:pt x="287" y="1500"/>
                  </a:cubicBezTo>
                  <a:cubicBezTo>
                    <a:pt x="311" y="1516"/>
                    <a:pt x="322" y="1534"/>
                    <a:pt x="323" y="1561"/>
                  </a:cubicBezTo>
                  <a:cubicBezTo>
                    <a:pt x="323" y="1565"/>
                    <a:pt x="324" y="1570"/>
                    <a:pt x="324" y="1575"/>
                  </a:cubicBezTo>
                  <a:cubicBezTo>
                    <a:pt x="324" y="1658"/>
                    <a:pt x="324" y="1741"/>
                    <a:pt x="324" y="1825"/>
                  </a:cubicBezTo>
                  <a:cubicBezTo>
                    <a:pt x="324" y="1831"/>
                    <a:pt x="324" y="1838"/>
                    <a:pt x="324" y="1844"/>
                  </a:cubicBezTo>
                  <a:cubicBezTo>
                    <a:pt x="287" y="1851"/>
                    <a:pt x="287" y="1851"/>
                    <a:pt x="269" y="1879"/>
                  </a:cubicBezTo>
                  <a:cubicBezTo>
                    <a:pt x="259" y="1895"/>
                    <a:pt x="250" y="1911"/>
                    <a:pt x="240" y="1927"/>
                  </a:cubicBezTo>
                  <a:cubicBezTo>
                    <a:pt x="229" y="1944"/>
                    <a:pt x="222" y="1967"/>
                    <a:pt x="189" y="1955"/>
                  </a:cubicBezTo>
                  <a:cubicBezTo>
                    <a:pt x="210" y="1989"/>
                    <a:pt x="228" y="2018"/>
                    <a:pt x="245" y="2047"/>
                  </a:cubicBezTo>
                  <a:cubicBezTo>
                    <a:pt x="252" y="2058"/>
                    <a:pt x="259" y="2062"/>
                    <a:pt x="272" y="2062"/>
                  </a:cubicBezTo>
                  <a:cubicBezTo>
                    <a:pt x="368" y="2061"/>
                    <a:pt x="464" y="2062"/>
                    <a:pt x="560" y="2061"/>
                  </a:cubicBezTo>
                  <a:cubicBezTo>
                    <a:pt x="573" y="2061"/>
                    <a:pt x="582" y="2065"/>
                    <a:pt x="592" y="2074"/>
                  </a:cubicBezTo>
                  <a:cubicBezTo>
                    <a:pt x="618" y="2100"/>
                    <a:pt x="645" y="2126"/>
                    <a:pt x="674" y="2149"/>
                  </a:cubicBezTo>
                  <a:cubicBezTo>
                    <a:pt x="903" y="2331"/>
                    <a:pt x="1162" y="2402"/>
                    <a:pt x="1450" y="2359"/>
                  </a:cubicBezTo>
                  <a:cubicBezTo>
                    <a:pt x="1666" y="2328"/>
                    <a:pt x="1850" y="2230"/>
                    <a:pt x="2004" y="2075"/>
                  </a:cubicBezTo>
                  <a:cubicBezTo>
                    <a:pt x="2014" y="2065"/>
                    <a:pt x="2024" y="2061"/>
                    <a:pt x="2038" y="2061"/>
                  </a:cubicBezTo>
                  <a:cubicBezTo>
                    <a:pt x="2142" y="2062"/>
                    <a:pt x="2246" y="2061"/>
                    <a:pt x="2350" y="2062"/>
                  </a:cubicBezTo>
                  <a:cubicBezTo>
                    <a:pt x="2362" y="2062"/>
                    <a:pt x="2370" y="2059"/>
                    <a:pt x="2375" y="2048"/>
                  </a:cubicBezTo>
                  <a:cubicBezTo>
                    <a:pt x="2384" y="2028"/>
                    <a:pt x="2395" y="2010"/>
                    <a:pt x="2406" y="1992"/>
                  </a:cubicBezTo>
                  <a:cubicBezTo>
                    <a:pt x="2412" y="1982"/>
                    <a:pt x="2412" y="1975"/>
                    <a:pt x="2405" y="1965"/>
                  </a:cubicBezTo>
                  <a:cubicBezTo>
                    <a:pt x="2386" y="1940"/>
                    <a:pt x="2366" y="1916"/>
                    <a:pt x="2350" y="1889"/>
                  </a:cubicBezTo>
                  <a:cubicBezTo>
                    <a:pt x="2332" y="1860"/>
                    <a:pt x="2312" y="1841"/>
                    <a:pt x="2275" y="1849"/>
                  </a:cubicBezTo>
                  <a:cubicBezTo>
                    <a:pt x="2274" y="1849"/>
                    <a:pt x="2272" y="1848"/>
                    <a:pt x="2268" y="1847"/>
                  </a:cubicBezTo>
                  <a:cubicBezTo>
                    <a:pt x="2268" y="1780"/>
                    <a:pt x="2267" y="1713"/>
                    <a:pt x="2268" y="1646"/>
                  </a:cubicBezTo>
                  <a:cubicBezTo>
                    <a:pt x="2269" y="1608"/>
                    <a:pt x="2276" y="1571"/>
                    <a:pt x="2278" y="1533"/>
                  </a:cubicBezTo>
                  <a:cubicBezTo>
                    <a:pt x="2279" y="1507"/>
                    <a:pt x="2292" y="1493"/>
                    <a:pt x="2313" y="1481"/>
                  </a:cubicBezTo>
                  <a:cubicBezTo>
                    <a:pt x="2414" y="1423"/>
                    <a:pt x="2430" y="1320"/>
                    <a:pt x="2450" y="1214"/>
                  </a:cubicBezTo>
                  <a:cubicBezTo>
                    <a:pt x="2398" y="1261"/>
                    <a:pt x="2353" y="1309"/>
                    <a:pt x="2290" y="1337"/>
                  </a:cubicBezTo>
                  <a:close/>
                </a:path>
              </a:pathLst>
            </a:custGeom>
            <a:solidFill>
              <a:schemeClr val="tx2">
                <a:lumMod val="7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26" name="组合 25">
              <a:extLst>
                <a:ext uri="{FF2B5EF4-FFF2-40B4-BE49-F238E27FC236}">
                  <a16:creationId xmlns:a16="http://schemas.microsoft.com/office/drawing/2014/main" id="{E6C67466-51F9-C74D-9CF9-0CC7DEF5F210}"/>
                </a:ext>
              </a:extLst>
            </p:cNvPr>
            <p:cNvGrpSpPr/>
            <p:nvPr/>
          </p:nvGrpSpPr>
          <p:grpSpPr>
            <a:xfrm>
              <a:off x="5554874" y="2381317"/>
              <a:ext cx="1080787" cy="1004320"/>
              <a:chOff x="5554874" y="2552137"/>
              <a:chExt cx="1080787" cy="1004320"/>
            </a:xfrm>
            <a:solidFill>
              <a:schemeClr val="tx2">
                <a:lumMod val="75000"/>
              </a:schemeClr>
            </a:solidFill>
          </p:grpSpPr>
          <p:sp>
            <p:nvSpPr>
              <p:cNvPr id="27" name="Freeform 50">
                <a:extLst>
                  <a:ext uri="{FF2B5EF4-FFF2-40B4-BE49-F238E27FC236}">
                    <a16:creationId xmlns:a16="http://schemas.microsoft.com/office/drawing/2014/main" id="{E55C2A74-A666-2242-BD95-29945A6D645C}"/>
                  </a:ext>
                </a:extLst>
              </p:cNvPr>
              <p:cNvSpPr>
                <a:spLocks noEditPoints="1"/>
              </p:cNvSpPr>
              <p:nvPr/>
            </p:nvSpPr>
            <p:spPr bwMode="auto">
              <a:xfrm>
                <a:off x="5594719" y="3111135"/>
                <a:ext cx="1003441" cy="214458"/>
              </a:xfrm>
              <a:custGeom>
                <a:avLst/>
                <a:gdLst>
                  <a:gd name="T0" fmla="*/ 1933 w 2060"/>
                  <a:gd name="T1" fmla="*/ 45 h 440"/>
                  <a:gd name="T2" fmla="*/ 1978 w 2060"/>
                  <a:gd name="T3" fmla="*/ 350 h 440"/>
                  <a:gd name="T4" fmla="*/ 2043 w 2060"/>
                  <a:gd name="T5" fmla="*/ 435 h 440"/>
                  <a:gd name="T6" fmla="*/ 1498 w 2060"/>
                  <a:gd name="T7" fmla="*/ 319 h 440"/>
                  <a:gd name="T8" fmla="*/ 1549 w 2060"/>
                  <a:gd name="T9" fmla="*/ 306 h 440"/>
                  <a:gd name="T10" fmla="*/ 531 w 2060"/>
                  <a:gd name="T11" fmla="*/ 310 h 440"/>
                  <a:gd name="T12" fmla="*/ 542 w 2060"/>
                  <a:gd name="T13" fmla="*/ 392 h 440"/>
                  <a:gd name="T14" fmla="*/ 0 w 2060"/>
                  <a:gd name="T15" fmla="*/ 440 h 440"/>
                  <a:gd name="T16" fmla="*/ 87 w 2060"/>
                  <a:gd name="T17" fmla="*/ 358 h 440"/>
                  <a:gd name="T18" fmla="*/ 512 w 2060"/>
                  <a:gd name="T19" fmla="*/ 34 h 440"/>
                  <a:gd name="T20" fmla="*/ 1961 w 2060"/>
                  <a:gd name="T21" fmla="*/ 0 h 440"/>
                  <a:gd name="T22" fmla="*/ 1545 w 2060"/>
                  <a:gd name="T23" fmla="*/ 41 h 440"/>
                  <a:gd name="T24" fmla="*/ 1263 w 2060"/>
                  <a:gd name="T25" fmla="*/ 119 h 440"/>
                  <a:gd name="T26" fmla="*/ 855 w 2060"/>
                  <a:gd name="T27" fmla="*/ 67 h 440"/>
                  <a:gd name="T28" fmla="*/ 796 w 2060"/>
                  <a:gd name="T29" fmla="*/ 193 h 440"/>
                  <a:gd name="T30" fmla="*/ 962 w 2060"/>
                  <a:gd name="T31" fmla="*/ 145 h 440"/>
                  <a:gd name="T32" fmla="*/ 1269 w 2060"/>
                  <a:gd name="T33" fmla="*/ 301 h 440"/>
                  <a:gd name="T34" fmla="*/ 711 w 2060"/>
                  <a:gd name="T35" fmla="*/ 118 h 440"/>
                  <a:gd name="T36" fmla="*/ 558 w 2060"/>
                  <a:gd name="T37" fmla="*/ 107 h 440"/>
                  <a:gd name="T38" fmla="*/ 544 w 2060"/>
                  <a:gd name="T39" fmla="*/ 301 h 440"/>
                  <a:gd name="T40" fmla="*/ 1513 w 2060"/>
                  <a:gd name="T41" fmla="*/ 130 h 440"/>
                  <a:gd name="T42" fmla="*/ 1452 w 2060"/>
                  <a:gd name="T43" fmla="*/ 67 h 440"/>
                  <a:gd name="T44" fmla="*/ 1340 w 2060"/>
                  <a:gd name="T45" fmla="*/ 270 h 440"/>
                  <a:gd name="T46" fmla="*/ 1544 w 2060"/>
                  <a:gd name="T47" fmla="*/ 67 h 440"/>
                  <a:gd name="T48" fmla="*/ 1564 w 2060"/>
                  <a:gd name="T49" fmla="*/ 67 h 440"/>
                  <a:gd name="T50" fmla="*/ 491 w 2060"/>
                  <a:gd name="T51" fmla="*/ 302 h 440"/>
                  <a:gd name="T52" fmla="*/ 491 w 2060"/>
                  <a:gd name="T53" fmla="*/ 67 h 440"/>
                  <a:gd name="T54" fmla="*/ 1308 w 2060"/>
                  <a:gd name="T55" fmla="*/ 290 h 440"/>
                  <a:gd name="T56" fmla="*/ 1294 w 2060"/>
                  <a:gd name="T57" fmla="*/ 68 h 440"/>
                  <a:gd name="T58" fmla="*/ 762 w 2060"/>
                  <a:gd name="T59" fmla="*/ 299 h 440"/>
                  <a:gd name="T60" fmla="*/ 747 w 2060"/>
                  <a:gd name="T61" fmla="*/ 79 h 440"/>
                  <a:gd name="T62" fmla="*/ 1007 w 2060"/>
                  <a:gd name="T63" fmla="*/ 35 h 440"/>
                  <a:gd name="T64" fmla="*/ 1054 w 2060"/>
                  <a:gd name="T65" fmla="*/ 35 h 440"/>
                  <a:gd name="T66" fmla="*/ 1249 w 2060"/>
                  <a:gd name="T67" fmla="*/ 45 h 440"/>
                  <a:gd name="T68" fmla="*/ 1054 w 2060"/>
                  <a:gd name="T69" fmla="*/ 35 h 440"/>
                  <a:gd name="T70" fmla="*/ 1342 w 2060"/>
                  <a:gd name="T71" fmla="*/ 36 h 440"/>
                  <a:gd name="T72" fmla="*/ 1499 w 2060"/>
                  <a:gd name="T73" fmla="*/ 45 h 440"/>
                  <a:gd name="T74" fmla="*/ 717 w 2060"/>
                  <a:gd name="T75" fmla="*/ 35 h 440"/>
                  <a:gd name="T76" fmla="*/ 198 w 2060"/>
                  <a:gd name="T77" fmla="*/ 118 h 440"/>
                  <a:gd name="T78" fmla="*/ 138 w 2060"/>
                  <a:gd name="T79" fmla="*/ 118 h 440"/>
                  <a:gd name="T80" fmla="*/ 1625 w 2060"/>
                  <a:gd name="T81" fmla="*/ 118 h 440"/>
                  <a:gd name="T82" fmla="*/ 311 w 2060"/>
                  <a:gd name="T83" fmla="*/ 94 h 440"/>
                  <a:gd name="T84" fmla="*/ 311 w 2060"/>
                  <a:gd name="T85" fmla="*/ 118 h 440"/>
                  <a:gd name="T86" fmla="*/ 1796 w 2060"/>
                  <a:gd name="T87" fmla="*/ 118 h 440"/>
                  <a:gd name="T88" fmla="*/ 1736 w 2060"/>
                  <a:gd name="T89" fmla="*/ 118 h 440"/>
                  <a:gd name="T90" fmla="*/ 1908 w 2060"/>
                  <a:gd name="T91" fmla="*/ 94 h 440"/>
                  <a:gd name="T92" fmla="*/ 422 w 2060"/>
                  <a:gd name="T93" fmla="*/ 95 h 440"/>
                  <a:gd name="T94" fmla="*/ 422 w 2060"/>
                  <a:gd name="T95" fmla="*/ 118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060" h="440">
                    <a:moveTo>
                      <a:pt x="1545" y="41"/>
                    </a:moveTo>
                    <a:cubicBezTo>
                      <a:pt x="1551" y="43"/>
                      <a:pt x="1558" y="45"/>
                      <a:pt x="1565" y="45"/>
                    </a:cubicBezTo>
                    <a:cubicBezTo>
                      <a:pt x="1687" y="46"/>
                      <a:pt x="1810" y="45"/>
                      <a:pt x="1933" y="45"/>
                    </a:cubicBezTo>
                    <a:cubicBezTo>
                      <a:pt x="1942" y="45"/>
                      <a:pt x="1951" y="45"/>
                      <a:pt x="1962" y="45"/>
                    </a:cubicBezTo>
                    <a:cubicBezTo>
                      <a:pt x="1962" y="147"/>
                      <a:pt x="1962" y="247"/>
                      <a:pt x="1962" y="349"/>
                    </a:cubicBezTo>
                    <a:cubicBezTo>
                      <a:pt x="1969" y="349"/>
                      <a:pt x="1973" y="351"/>
                      <a:pt x="1978" y="350"/>
                    </a:cubicBezTo>
                    <a:cubicBezTo>
                      <a:pt x="2008" y="343"/>
                      <a:pt x="2025" y="357"/>
                      <a:pt x="2036" y="385"/>
                    </a:cubicBezTo>
                    <a:cubicBezTo>
                      <a:pt x="2041" y="401"/>
                      <a:pt x="2051" y="416"/>
                      <a:pt x="2060" y="433"/>
                    </a:cubicBezTo>
                    <a:cubicBezTo>
                      <a:pt x="2053" y="434"/>
                      <a:pt x="2048" y="435"/>
                      <a:pt x="2043" y="435"/>
                    </a:cubicBezTo>
                    <a:cubicBezTo>
                      <a:pt x="1885" y="435"/>
                      <a:pt x="1727" y="434"/>
                      <a:pt x="1569" y="435"/>
                    </a:cubicBezTo>
                    <a:cubicBezTo>
                      <a:pt x="1555" y="435"/>
                      <a:pt x="1547" y="431"/>
                      <a:pt x="1542" y="418"/>
                    </a:cubicBezTo>
                    <a:cubicBezTo>
                      <a:pt x="1529" y="386"/>
                      <a:pt x="1514" y="355"/>
                      <a:pt x="1498" y="319"/>
                    </a:cubicBezTo>
                    <a:cubicBezTo>
                      <a:pt x="1524" y="319"/>
                      <a:pt x="1546" y="319"/>
                      <a:pt x="1569" y="319"/>
                    </a:cubicBezTo>
                    <a:cubicBezTo>
                      <a:pt x="1569" y="316"/>
                      <a:pt x="1569" y="313"/>
                      <a:pt x="1570" y="310"/>
                    </a:cubicBezTo>
                    <a:cubicBezTo>
                      <a:pt x="1563" y="309"/>
                      <a:pt x="1556" y="306"/>
                      <a:pt x="1549" y="306"/>
                    </a:cubicBezTo>
                    <a:cubicBezTo>
                      <a:pt x="1464" y="306"/>
                      <a:pt x="1379" y="306"/>
                      <a:pt x="1293" y="306"/>
                    </a:cubicBezTo>
                    <a:cubicBezTo>
                      <a:pt x="1046" y="307"/>
                      <a:pt x="799" y="307"/>
                      <a:pt x="552" y="308"/>
                    </a:cubicBezTo>
                    <a:cubicBezTo>
                      <a:pt x="545" y="308"/>
                      <a:pt x="538" y="309"/>
                      <a:pt x="531" y="310"/>
                    </a:cubicBezTo>
                    <a:cubicBezTo>
                      <a:pt x="531" y="313"/>
                      <a:pt x="531" y="315"/>
                      <a:pt x="531" y="318"/>
                    </a:cubicBezTo>
                    <a:cubicBezTo>
                      <a:pt x="545" y="318"/>
                      <a:pt x="558" y="319"/>
                      <a:pt x="574" y="320"/>
                    </a:cubicBezTo>
                    <a:cubicBezTo>
                      <a:pt x="563" y="344"/>
                      <a:pt x="550" y="367"/>
                      <a:pt x="542" y="392"/>
                    </a:cubicBezTo>
                    <a:cubicBezTo>
                      <a:pt x="530" y="426"/>
                      <a:pt x="511" y="436"/>
                      <a:pt x="475" y="436"/>
                    </a:cubicBezTo>
                    <a:cubicBezTo>
                      <a:pt x="327" y="435"/>
                      <a:pt x="180" y="438"/>
                      <a:pt x="33" y="439"/>
                    </a:cubicBezTo>
                    <a:cubicBezTo>
                      <a:pt x="23" y="440"/>
                      <a:pt x="13" y="440"/>
                      <a:pt x="0" y="440"/>
                    </a:cubicBezTo>
                    <a:cubicBezTo>
                      <a:pt x="14" y="413"/>
                      <a:pt x="27" y="388"/>
                      <a:pt x="41" y="365"/>
                    </a:cubicBezTo>
                    <a:cubicBezTo>
                      <a:pt x="44" y="361"/>
                      <a:pt x="51" y="359"/>
                      <a:pt x="57" y="359"/>
                    </a:cubicBezTo>
                    <a:cubicBezTo>
                      <a:pt x="66" y="358"/>
                      <a:pt x="76" y="358"/>
                      <a:pt x="87" y="358"/>
                    </a:cubicBezTo>
                    <a:cubicBezTo>
                      <a:pt x="87" y="254"/>
                      <a:pt x="87" y="151"/>
                      <a:pt x="87" y="45"/>
                    </a:cubicBezTo>
                    <a:cubicBezTo>
                      <a:pt x="229" y="45"/>
                      <a:pt x="371" y="46"/>
                      <a:pt x="513" y="45"/>
                    </a:cubicBezTo>
                    <a:cubicBezTo>
                      <a:pt x="512" y="42"/>
                      <a:pt x="512" y="38"/>
                      <a:pt x="512" y="34"/>
                    </a:cubicBezTo>
                    <a:cubicBezTo>
                      <a:pt x="371" y="34"/>
                      <a:pt x="229" y="34"/>
                      <a:pt x="87" y="34"/>
                    </a:cubicBezTo>
                    <a:cubicBezTo>
                      <a:pt x="87" y="20"/>
                      <a:pt x="87" y="11"/>
                      <a:pt x="87" y="0"/>
                    </a:cubicBezTo>
                    <a:cubicBezTo>
                      <a:pt x="712" y="0"/>
                      <a:pt x="1336" y="0"/>
                      <a:pt x="1961" y="0"/>
                    </a:cubicBezTo>
                    <a:cubicBezTo>
                      <a:pt x="1961" y="10"/>
                      <a:pt x="1961" y="20"/>
                      <a:pt x="1961" y="33"/>
                    </a:cubicBezTo>
                    <a:cubicBezTo>
                      <a:pt x="1823" y="33"/>
                      <a:pt x="1684" y="33"/>
                      <a:pt x="1546" y="33"/>
                    </a:cubicBezTo>
                    <a:cubicBezTo>
                      <a:pt x="1546" y="36"/>
                      <a:pt x="1545" y="39"/>
                      <a:pt x="1545" y="41"/>
                    </a:cubicBezTo>
                    <a:close/>
                    <a:moveTo>
                      <a:pt x="1269" y="301"/>
                    </a:moveTo>
                    <a:cubicBezTo>
                      <a:pt x="1269" y="244"/>
                      <a:pt x="1269" y="188"/>
                      <a:pt x="1269" y="133"/>
                    </a:cubicBezTo>
                    <a:cubicBezTo>
                      <a:pt x="1269" y="128"/>
                      <a:pt x="1266" y="123"/>
                      <a:pt x="1263" y="119"/>
                    </a:cubicBezTo>
                    <a:cubicBezTo>
                      <a:pt x="1249" y="104"/>
                      <a:pt x="1235" y="88"/>
                      <a:pt x="1220" y="74"/>
                    </a:cubicBezTo>
                    <a:cubicBezTo>
                      <a:pt x="1216" y="70"/>
                      <a:pt x="1209" y="67"/>
                      <a:pt x="1203" y="67"/>
                    </a:cubicBezTo>
                    <a:cubicBezTo>
                      <a:pt x="1087" y="66"/>
                      <a:pt x="971" y="66"/>
                      <a:pt x="855" y="67"/>
                    </a:cubicBezTo>
                    <a:cubicBezTo>
                      <a:pt x="849" y="67"/>
                      <a:pt x="842" y="69"/>
                      <a:pt x="838" y="74"/>
                    </a:cubicBezTo>
                    <a:cubicBezTo>
                      <a:pt x="809" y="103"/>
                      <a:pt x="786" y="134"/>
                      <a:pt x="796" y="179"/>
                    </a:cubicBezTo>
                    <a:cubicBezTo>
                      <a:pt x="796" y="183"/>
                      <a:pt x="796" y="188"/>
                      <a:pt x="796" y="193"/>
                    </a:cubicBezTo>
                    <a:cubicBezTo>
                      <a:pt x="796" y="229"/>
                      <a:pt x="796" y="264"/>
                      <a:pt x="796" y="300"/>
                    </a:cubicBezTo>
                    <a:cubicBezTo>
                      <a:pt x="852" y="300"/>
                      <a:pt x="906" y="300"/>
                      <a:pt x="962" y="300"/>
                    </a:cubicBezTo>
                    <a:cubicBezTo>
                      <a:pt x="962" y="248"/>
                      <a:pt x="962" y="197"/>
                      <a:pt x="962" y="145"/>
                    </a:cubicBezTo>
                    <a:cubicBezTo>
                      <a:pt x="1008" y="145"/>
                      <a:pt x="1053" y="145"/>
                      <a:pt x="1099" y="145"/>
                    </a:cubicBezTo>
                    <a:cubicBezTo>
                      <a:pt x="1099" y="198"/>
                      <a:pt x="1099" y="249"/>
                      <a:pt x="1099" y="301"/>
                    </a:cubicBezTo>
                    <a:cubicBezTo>
                      <a:pt x="1156" y="301"/>
                      <a:pt x="1211" y="301"/>
                      <a:pt x="1269" y="301"/>
                    </a:cubicBezTo>
                    <a:close/>
                    <a:moveTo>
                      <a:pt x="717" y="301"/>
                    </a:moveTo>
                    <a:cubicBezTo>
                      <a:pt x="717" y="244"/>
                      <a:pt x="718" y="188"/>
                      <a:pt x="717" y="132"/>
                    </a:cubicBezTo>
                    <a:cubicBezTo>
                      <a:pt x="717" y="127"/>
                      <a:pt x="714" y="122"/>
                      <a:pt x="711" y="118"/>
                    </a:cubicBezTo>
                    <a:cubicBezTo>
                      <a:pt x="698" y="103"/>
                      <a:pt x="685" y="89"/>
                      <a:pt x="671" y="74"/>
                    </a:cubicBezTo>
                    <a:cubicBezTo>
                      <a:pt x="667" y="71"/>
                      <a:pt x="661" y="67"/>
                      <a:pt x="656" y="67"/>
                    </a:cubicBezTo>
                    <a:cubicBezTo>
                      <a:pt x="616" y="62"/>
                      <a:pt x="580" y="65"/>
                      <a:pt x="558" y="107"/>
                    </a:cubicBezTo>
                    <a:cubicBezTo>
                      <a:pt x="551" y="120"/>
                      <a:pt x="543" y="130"/>
                      <a:pt x="544" y="146"/>
                    </a:cubicBezTo>
                    <a:cubicBezTo>
                      <a:pt x="544" y="188"/>
                      <a:pt x="544" y="230"/>
                      <a:pt x="544" y="272"/>
                    </a:cubicBezTo>
                    <a:cubicBezTo>
                      <a:pt x="544" y="282"/>
                      <a:pt x="544" y="291"/>
                      <a:pt x="544" y="301"/>
                    </a:cubicBezTo>
                    <a:cubicBezTo>
                      <a:pt x="603" y="301"/>
                      <a:pt x="659" y="301"/>
                      <a:pt x="717" y="301"/>
                    </a:cubicBezTo>
                    <a:close/>
                    <a:moveTo>
                      <a:pt x="1513" y="301"/>
                    </a:moveTo>
                    <a:cubicBezTo>
                      <a:pt x="1513" y="243"/>
                      <a:pt x="1514" y="186"/>
                      <a:pt x="1513" y="130"/>
                    </a:cubicBezTo>
                    <a:cubicBezTo>
                      <a:pt x="1513" y="126"/>
                      <a:pt x="1510" y="121"/>
                      <a:pt x="1507" y="118"/>
                    </a:cubicBezTo>
                    <a:cubicBezTo>
                      <a:pt x="1494" y="103"/>
                      <a:pt x="1481" y="89"/>
                      <a:pt x="1467" y="74"/>
                    </a:cubicBezTo>
                    <a:cubicBezTo>
                      <a:pt x="1463" y="71"/>
                      <a:pt x="1457" y="67"/>
                      <a:pt x="1452" y="67"/>
                    </a:cubicBezTo>
                    <a:cubicBezTo>
                      <a:pt x="1412" y="62"/>
                      <a:pt x="1376" y="66"/>
                      <a:pt x="1354" y="107"/>
                    </a:cubicBezTo>
                    <a:cubicBezTo>
                      <a:pt x="1347" y="120"/>
                      <a:pt x="1339" y="130"/>
                      <a:pt x="1340" y="146"/>
                    </a:cubicBezTo>
                    <a:cubicBezTo>
                      <a:pt x="1341" y="187"/>
                      <a:pt x="1340" y="229"/>
                      <a:pt x="1340" y="270"/>
                    </a:cubicBezTo>
                    <a:cubicBezTo>
                      <a:pt x="1340" y="280"/>
                      <a:pt x="1340" y="290"/>
                      <a:pt x="1340" y="301"/>
                    </a:cubicBezTo>
                    <a:cubicBezTo>
                      <a:pt x="1399" y="301"/>
                      <a:pt x="1455" y="301"/>
                      <a:pt x="1513" y="301"/>
                    </a:cubicBezTo>
                    <a:close/>
                    <a:moveTo>
                      <a:pt x="1544" y="67"/>
                    </a:moveTo>
                    <a:cubicBezTo>
                      <a:pt x="1544" y="146"/>
                      <a:pt x="1544" y="223"/>
                      <a:pt x="1544" y="302"/>
                    </a:cubicBezTo>
                    <a:cubicBezTo>
                      <a:pt x="1552" y="301"/>
                      <a:pt x="1558" y="301"/>
                      <a:pt x="1564" y="300"/>
                    </a:cubicBezTo>
                    <a:cubicBezTo>
                      <a:pt x="1564" y="222"/>
                      <a:pt x="1564" y="145"/>
                      <a:pt x="1564" y="67"/>
                    </a:cubicBezTo>
                    <a:cubicBezTo>
                      <a:pt x="1557" y="67"/>
                      <a:pt x="1551" y="67"/>
                      <a:pt x="1544" y="67"/>
                    </a:cubicBezTo>
                    <a:close/>
                    <a:moveTo>
                      <a:pt x="491" y="67"/>
                    </a:moveTo>
                    <a:cubicBezTo>
                      <a:pt x="491" y="146"/>
                      <a:pt x="491" y="223"/>
                      <a:pt x="491" y="302"/>
                    </a:cubicBezTo>
                    <a:cubicBezTo>
                      <a:pt x="500" y="302"/>
                      <a:pt x="506" y="301"/>
                      <a:pt x="512" y="300"/>
                    </a:cubicBezTo>
                    <a:cubicBezTo>
                      <a:pt x="512" y="222"/>
                      <a:pt x="512" y="145"/>
                      <a:pt x="512" y="67"/>
                    </a:cubicBezTo>
                    <a:cubicBezTo>
                      <a:pt x="505" y="67"/>
                      <a:pt x="499" y="67"/>
                      <a:pt x="491" y="67"/>
                    </a:cubicBezTo>
                    <a:close/>
                    <a:moveTo>
                      <a:pt x="1294" y="300"/>
                    </a:moveTo>
                    <a:cubicBezTo>
                      <a:pt x="1296" y="301"/>
                      <a:pt x="1298" y="302"/>
                      <a:pt x="1300" y="304"/>
                    </a:cubicBezTo>
                    <a:cubicBezTo>
                      <a:pt x="1303" y="299"/>
                      <a:pt x="1308" y="295"/>
                      <a:pt x="1308" y="290"/>
                    </a:cubicBezTo>
                    <a:cubicBezTo>
                      <a:pt x="1309" y="219"/>
                      <a:pt x="1309" y="149"/>
                      <a:pt x="1308" y="78"/>
                    </a:cubicBezTo>
                    <a:cubicBezTo>
                      <a:pt x="1308" y="74"/>
                      <a:pt x="1302" y="69"/>
                      <a:pt x="1299" y="65"/>
                    </a:cubicBezTo>
                    <a:cubicBezTo>
                      <a:pt x="1297" y="66"/>
                      <a:pt x="1295" y="67"/>
                      <a:pt x="1294" y="68"/>
                    </a:cubicBezTo>
                    <a:cubicBezTo>
                      <a:pt x="1294" y="146"/>
                      <a:pt x="1294" y="223"/>
                      <a:pt x="1294" y="300"/>
                    </a:cubicBezTo>
                    <a:close/>
                    <a:moveTo>
                      <a:pt x="755" y="304"/>
                    </a:moveTo>
                    <a:cubicBezTo>
                      <a:pt x="757" y="302"/>
                      <a:pt x="760" y="301"/>
                      <a:pt x="762" y="299"/>
                    </a:cubicBezTo>
                    <a:cubicBezTo>
                      <a:pt x="762" y="226"/>
                      <a:pt x="762" y="152"/>
                      <a:pt x="762" y="78"/>
                    </a:cubicBezTo>
                    <a:cubicBezTo>
                      <a:pt x="762" y="74"/>
                      <a:pt x="758" y="70"/>
                      <a:pt x="755" y="66"/>
                    </a:cubicBezTo>
                    <a:cubicBezTo>
                      <a:pt x="752" y="70"/>
                      <a:pt x="747" y="75"/>
                      <a:pt x="747" y="79"/>
                    </a:cubicBezTo>
                    <a:cubicBezTo>
                      <a:pt x="746" y="149"/>
                      <a:pt x="746" y="219"/>
                      <a:pt x="747" y="290"/>
                    </a:cubicBezTo>
                    <a:cubicBezTo>
                      <a:pt x="747" y="295"/>
                      <a:pt x="752" y="299"/>
                      <a:pt x="755" y="304"/>
                    </a:cubicBezTo>
                    <a:close/>
                    <a:moveTo>
                      <a:pt x="1007" y="35"/>
                    </a:moveTo>
                    <a:cubicBezTo>
                      <a:pt x="935" y="35"/>
                      <a:pt x="867" y="35"/>
                      <a:pt x="796" y="35"/>
                    </a:cubicBezTo>
                    <a:cubicBezTo>
                      <a:pt x="808" y="49"/>
                      <a:pt x="994" y="49"/>
                      <a:pt x="1007" y="35"/>
                    </a:cubicBezTo>
                    <a:close/>
                    <a:moveTo>
                      <a:pt x="1054" y="35"/>
                    </a:moveTo>
                    <a:cubicBezTo>
                      <a:pt x="1053" y="37"/>
                      <a:pt x="1053" y="39"/>
                      <a:pt x="1052" y="41"/>
                    </a:cubicBezTo>
                    <a:cubicBezTo>
                      <a:pt x="1056" y="42"/>
                      <a:pt x="1060" y="45"/>
                      <a:pt x="1064" y="45"/>
                    </a:cubicBezTo>
                    <a:cubicBezTo>
                      <a:pt x="1125" y="46"/>
                      <a:pt x="1187" y="46"/>
                      <a:pt x="1249" y="45"/>
                    </a:cubicBezTo>
                    <a:cubicBezTo>
                      <a:pt x="1253" y="45"/>
                      <a:pt x="1257" y="41"/>
                      <a:pt x="1262" y="39"/>
                    </a:cubicBezTo>
                    <a:cubicBezTo>
                      <a:pt x="1261" y="38"/>
                      <a:pt x="1260" y="36"/>
                      <a:pt x="1260" y="35"/>
                    </a:cubicBezTo>
                    <a:cubicBezTo>
                      <a:pt x="1191" y="35"/>
                      <a:pt x="1123" y="35"/>
                      <a:pt x="1054" y="35"/>
                    </a:cubicBezTo>
                    <a:close/>
                    <a:moveTo>
                      <a:pt x="1514" y="40"/>
                    </a:moveTo>
                    <a:cubicBezTo>
                      <a:pt x="1513" y="38"/>
                      <a:pt x="1513" y="37"/>
                      <a:pt x="1512" y="36"/>
                    </a:cubicBezTo>
                    <a:cubicBezTo>
                      <a:pt x="1455" y="36"/>
                      <a:pt x="1399" y="36"/>
                      <a:pt x="1342" y="36"/>
                    </a:cubicBezTo>
                    <a:cubicBezTo>
                      <a:pt x="1341" y="38"/>
                      <a:pt x="1341" y="40"/>
                      <a:pt x="1341" y="42"/>
                    </a:cubicBezTo>
                    <a:cubicBezTo>
                      <a:pt x="1346" y="43"/>
                      <a:pt x="1350" y="45"/>
                      <a:pt x="1355" y="45"/>
                    </a:cubicBezTo>
                    <a:cubicBezTo>
                      <a:pt x="1403" y="46"/>
                      <a:pt x="1451" y="46"/>
                      <a:pt x="1499" y="45"/>
                    </a:cubicBezTo>
                    <a:cubicBezTo>
                      <a:pt x="1504" y="45"/>
                      <a:pt x="1509" y="42"/>
                      <a:pt x="1514" y="40"/>
                    </a:cubicBezTo>
                    <a:close/>
                    <a:moveTo>
                      <a:pt x="548" y="35"/>
                    </a:moveTo>
                    <a:cubicBezTo>
                      <a:pt x="558" y="49"/>
                      <a:pt x="705" y="50"/>
                      <a:pt x="717" y="35"/>
                    </a:cubicBezTo>
                    <a:cubicBezTo>
                      <a:pt x="660" y="35"/>
                      <a:pt x="605" y="35"/>
                      <a:pt x="548" y="35"/>
                    </a:cubicBezTo>
                    <a:close/>
                    <a:moveTo>
                      <a:pt x="138" y="118"/>
                    </a:moveTo>
                    <a:cubicBezTo>
                      <a:pt x="159" y="118"/>
                      <a:pt x="178" y="118"/>
                      <a:pt x="198" y="118"/>
                    </a:cubicBezTo>
                    <a:cubicBezTo>
                      <a:pt x="198" y="109"/>
                      <a:pt x="198" y="102"/>
                      <a:pt x="198" y="94"/>
                    </a:cubicBezTo>
                    <a:cubicBezTo>
                      <a:pt x="177" y="94"/>
                      <a:pt x="158" y="94"/>
                      <a:pt x="138" y="94"/>
                    </a:cubicBezTo>
                    <a:cubicBezTo>
                      <a:pt x="138" y="103"/>
                      <a:pt x="138" y="110"/>
                      <a:pt x="138" y="118"/>
                    </a:cubicBezTo>
                    <a:close/>
                    <a:moveTo>
                      <a:pt x="1684" y="94"/>
                    </a:moveTo>
                    <a:cubicBezTo>
                      <a:pt x="1663" y="94"/>
                      <a:pt x="1644" y="94"/>
                      <a:pt x="1625" y="94"/>
                    </a:cubicBezTo>
                    <a:cubicBezTo>
                      <a:pt x="1625" y="103"/>
                      <a:pt x="1625" y="111"/>
                      <a:pt x="1625" y="118"/>
                    </a:cubicBezTo>
                    <a:cubicBezTo>
                      <a:pt x="1645" y="118"/>
                      <a:pt x="1664" y="118"/>
                      <a:pt x="1684" y="118"/>
                    </a:cubicBezTo>
                    <a:cubicBezTo>
                      <a:pt x="1684" y="110"/>
                      <a:pt x="1684" y="103"/>
                      <a:pt x="1684" y="94"/>
                    </a:cubicBezTo>
                    <a:close/>
                    <a:moveTo>
                      <a:pt x="311" y="94"/>
                    </a:moveTo>
                    <a:cubicBezTo>
                      <a:pt x="290" y="94"/>
                      <a:pt x="270" y="94"/>
                      <a:pt x="251" y="94"/>
                    </a:cubicBezTo>
                    <a:cubicBezTo>
                      <a:pt x="251" y="103"/>
                      <a:pt x="251" y="111"/>
                      <a:pt x="251" y="118"/>
                    </a:cubicBezTo>
                    <a:cubicBezTo>
                      <a:pt x="272" y="118"/>
                      <a:pt x="291" y="118"/>
                      <a:pt x="311" y="118"/>
                    </a:cubicBezTo>
                    <a:cubicBezTo>
                      <a:pt x="311" y="109"/>
                      <a:pt x="311" y="103"/>
                      <a:pt x="311" y="94"/>
                    </a:cubicBezTo>
                    <a:close/>
                    <a:moveTo>
                      <a:pt x="1736" y="118"/>
                    </a:moveTo>
                    <a:cubicBezTo>
                      <a:pt x="1757" y="118"/>
                      <a:pt x="1777" y="118"/>
                      <a:pt x="1796" y="118"/>
                    </a:cubicBezTo>
                    <a:cubicBezTo>
                      <a:pt x="1796" y="109"/>
                      <a:pt x="1796" y="102"/>
                      <a:pt x="1796" y="94"/>
                    </a:cubicBezTo>
                    <a:cubicBezTo>
                      <a:pt x="1776" y="94"/>
                      <a:pt x="1756" y="94"/>
                      <a:pt x="1736" y="94"/>
                    </a:cubicBezTo>
                    <a:cubicBezTo>
                      <a:pt x="1736" y="102"/>
                      <a:pt x="1736" y="109"/>
                      <a:pt x="1736" y="118"/>
                    </a:cubicBezTo>
                    <a:close/>
                    <a:moveTo>
                      <a:pt x="1848" y="118"/>
                    </a:moveTo>
                    <a:cubicBezTo>
                      <a:pt x="1868" y="118"/>
                      <a:pt x="1888" y="118"/>
                      <a:pt x="1908" y="118"/>
                    </a:cubicBezTo>
                    <a:cubicBezTo>
                      <a:pt x="1908" y="109"/>
                      <a:pt x="1908" y="102"/>
                      <a:pt x="1908" y="94"/>
                    </a:cubicBezTo>
                    <a:cubicBezTo>
                      <a:pt x="1887" y="94"/>
                      <a:pt x="1868" y="94"/>
                      <a:pt x="1848" y="94"/>
                    </a:cubicBezTo>
                    <a:cubicBezTo>
                      <a:pt x="1848" y="103"/>
                      <a:pt x="1848" y="110"/>
                      <a:pt x="1848" y="118"/>
                    </a:cubicBezTo>
                    <a:close/>
                    <a:moveTo>
                      <a:pt x="422" y="95"/>
                    </a:moveTo>
                    <a:cubicBezTo>
                      <a:pt x="401" y="95"/>
                      <a:pt x="381" y="95"/>
                      <a:pt x="362" y="95"/>
                    </a:cubicBezTo>
                    <a:cubicBezTo>
                      <a:pt x="362" y="103"/>
                      <a:pt x="362" y="110"/>
                      <a:pt x="362" y="118"/>
                    </a:cubicBezTo>
                    <a:cubicBezTo>
                      <a:pt x="383" y="118"/>
                      <a:pt x="402" y="118"/>
                      <a:pt x="422" y="118"/>
                    </a:cubicBezTo>
                    <a:cubicBezTo>
                      <a:pt x="422" y="110"/>
                      <a:pt x="422" y="103"/>
                      <a:pt x="422" y="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51">
                <a:extLst>
                  <a:ext uri="{FF2B5EF4-FFF2-40B4-BE49-F238E27FC236}">
                    <a16:creationId xmlns:a16="http://schemas.microsoft.com/office/drawing/2014/main" id="{3D5345B0-5088-1943-93B2-18A96A30B27A}"/>
                  </a:ext>
                </a:extLst>
              </p:cNvPr>
              <p:cNvSpPr>
                <a:spLocks noEditPoints="1"/>
              </p:cNvSpPr>
              <p:nvPr/>
            </p:nvSpPr>
            <p:spPr bwMode="auto">
              <a:xfrm>
                <a:off x="5554874" y="2951463"/>
                <a:ext cx="1080787" cy="148539"/>
              </a:xfrm>
              <a:custGeom>
                <a:avLst/>
                <a:gdLst>
                  <a:gd name="T0" fmla="*/ 0 w 2219"/>
                  <a:gd name="T1" fmla="*/ 96 h 305"/>
                  <a:gd name="T2" fmla="*/ 88 w 2219"/>
                  <a:gd name="T3" fmla="*/ 160 h 305"/>
                  <a:gd name="T4" fmla="*/ 289 w 2219"/>
                  <a:gd name="T5" fmla="*/ 117 h 305"/>
                  <a:gd name="T6" fmla="*/ 349 w 2219"/>
                  <a:gd name="T7" fmla="*/ 8 h 305"/>
                  <a:gd name="T8" fmla="*/ 419 w 2219"/>
                  <a:gd name="T9" fmla="*/ 121 h 305"/>
                  <a:gd name="T10" fmla="*/ 521 w 2219"/>
                  <a:gd name="T11" fmla="*/ 187 h 305"/>
                  <a:gd name="T12" fmla="*/ 588 w 2219"/>
                  <a:gd name="T13" fmla="*/ 174 h 305"/>
                  <a:gd name="T14" fmla="*/ 666 w 2219"/>
                  <a:gd name="T15" fmla="*/ 127 h 305"/>
                  <a:gd name="T16" fmla="*/ 664 w 2219"/>
                  <a:gd name="T17" fmla="*/ 121 h 305"/>
                  <a:gd name="T18" fmla="*/ 428 w 2219"/>
                  <a:gd name="T19" fmla="*/ 121 h 305"/>
                  <a:gd name="T20" fmla="*/ 427 w 2219"/>
                  <a:gd name="T21" fmla="*/ 99 h 305"/>
                  <a:gd name="T22" fmla="*/ 1790 w 2219"/>
                  <a:gd name="T23" fmla="*/ 99 h 305"/>
                  <a:gd name="T24" fmla="*/ 1775 w 2219"/>
                  <a:gd name="T25" fmla="*/ 121 h 305"/>
                  <a:gd name="T26" fmla="*/ 1567 w 2219"/>
                  <a:gd name="T27" fmla="*/ 121 h 305"/>
                  <a:gd name="T28" fmla="*/ 1545 w 2219"/>
                  <a:gd name="T29" fmla="*/ 121 h 305"/>
                  <a:gd name="T30" fmla="*/ 1785 w 2219"/>
                  <a:gd name="T31" fmla="*/ 132 h 305"/>
                  <a:gd name="T32" fmla="*/ 1855 w 2219"/>
                  <a:gd name="T33" fmla="*/ 19 h 305"/>
                  <a:gd name="T34" fmla="*/ 1865 w 2219"/>
                  <a:gd name="T35" fmla="*/ 0 h 305"/>
                  <a:gd name="T36" fmla="*/ 1884 w 2219"/>
                  <a:gd name="T37" fmla="*/ 45 h 305"/>
                  <a:gd name="T38" fmla="*/ 1947 w 2219"/>
                  <a:gd name="T39" fmla="*/ 141 h 305"/>
                  <a:gd name="T40" fmla="*/ 2096 w 2219"/>
                  <a:gd name="T41" fmla="*/ 174 h 305"/>
                  <a:gd name="T42" fmla="*/ 2189 w 2219"/>
                  <a:gd name="T43" fmla="*/ 118 h 305"/>
                  <a:gd name="T44" fmla="*/ 2219 w 2219"/>
                  <a:gd name="T45" fmla="*/ 92 h 305"/>
                  <a:gd name="T46" fmla="*/ 2161 w 2219"/>
                  <a:gd name="T47" fmla="*/ 217 h 305"/>
                  <a:gd name="T48" fmla="*/ 2125 w 2219"/>
                  <a:gd name="T49" fmla="*/ 254 h 305"/>
                  <a:gd name="T50" fmla="*/ 1992 w 2219"/>
                  <a:gd name="T51" fmla="*/ 305 h 305"/>
                  <a:gd name="T52" fmla="*/ 183 w 2219"/>
                  <a:gd name="T53" fmla="*/ 305 h 305"/>
                  <a:gd name="T54" fmla="*/ 108 w 2219"/>
                  <a:gd name="T55" fmla="*/ 277 h 305"/>
                  <a:gd name="T56" fmla="*/ 0 w 2219"/>
                  <a:gd name="T57" fmla="*/ 96 h 305"/>
                  <a:gd name="T58" fmla="*/ 1515 w 2219"/>
                  <a:gd name="T59" fmla="*/ 269 h 305"/>
                  <a:gd name="T60" fmla="*/ 1515 w 2219"/>
                  <a:gd name="T61" fmla="*/ 175 h 305"/>
                  <a:gd name="T62" fmla="*/ 1525 w 2219"/>
                  <a:gd name="T63" fmla="*/ 149 h 305"/>
                  <a:gd name="T64" fmla="*/ 1480 w 2219"/>
                  <a:gd name="T65" fmla="*/ 121 h 305"/>
                  <a:gd name="T66" fmla="*/ 715 w 2219"/>
                  <a:gd name="T67" fmla="*/ 121 h 305"/>
                  <a:gd name="T68" fmla="*/ 684 w 2219"/>
                  <a:gd name="T69" fmla="*/ 157 h 305"/>
                  <a:gd name="T70" fmla="*/ 699 w 2219"/>
                  <a:gd name="T71" fmla="*/ 160 h 305"/>
                  <a:gd name="T72" fmla="*/ 699 w 2219"/>
                  <a:gd name="T73" fmla="*/ 269 h 305"/>
                  <a:gd name="T74" fmla="*/ 679 w 2219"/>
                  <a:gd name="T75" fmla="*/ 269 h 305"/>
                  <a:gd name="T76" fmla="*/ 679 w 2219"/>
                  <a:gd name="T77" fmla="*/ 168 h 305"/>
                  <a:gd name="T78" fmla="*/ 657 w 2219"/>
                  <a:gd name="T79" fmla="*/ 268 h 305"/>
                  <a:gd name="T80" fmla="*/ 637 w 2219"/>
                  <a:gd name="T81" fmla="*/ 268 h 305"/>
                  <a:gd name="T82" fmla="*/ 637 w 2219"/>
                  <a:gd name="T83" fmla="*/ 231 h 305"/>
                  <a:gd name="T84" fmla="*/ 633 w 2219"/>
                  <a:gd name="T85" fmla="*/ 230 h 305"/>
                  <a:gd name="T86" fmla="*/ 603 w 2219"/>
                  <a:gd name="T87" fmla="*/ 276 h 305"/>
                  <a:gd name="T88" fmla="*/ 1616 w 2219"/>
                  <a:gd name="T89" fmla="*/ 276 h 305"/>
                  <a:gd name="T90" fmla="*/ 1581 w 2219"/>
                  <a:gd name="T91" fmla="*/ 232 h 305"/>
                  <a:gd name="T92" fmla="*/ 1576 w 2219"/>
                  <a:gd name="T93" fmla="*/ 234 h 305"/>
                  <a:gd name="T94" fmla="*/ 1576 w 2219"/>
                  <a:gd name="T95" fmla="*/ 269 h 305"/>
                  <a:gd name="T96" fmla="*/ 1558 w 2219"/>
                  <a:gd name="T97" fmla="*/ 269 h 305"/>
                  <a:gd name="T98" fmla="*/ 1535 w 2219"/>
                  <a:gd name="T99" fmla="*/ 175 h 305"/>
                  <a:gd name="T100" fmla="*/ 1535 w 2219"/>
                  <a:gd name="T101" fmla="*/ 269 h 305"/>
                  <a:gd name="T102" fmla="*/ 1515 w 2219"/>
                  <a:gd name="T103" fmla="*/ 269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219" h="305">
                    <a:moveTo>
                      <a:pt x="0" y="96"/>
                    </a:moveTo>
                    <a:cubicBezTo>
                      <a:pt x="30" y="118"/>
                      <a:pt x="58" y="142"/>
                      <a:pt x="88" y="160"/>
                    </a:cubicBezTo>
                    <a:cubicBezTo>
                      <a:pt x="167" y="205"/>
                      <a:pt x="236" y="191"/>
                      <a:pt x="289" y="117"/>
                    </a:cubicBezTo>
                    <a:cubicBezTo>
                      <a:pt x="314" y="82"/>
                      <a:pt x="331" y="42"/>
                      <a:pt x="349" y="8"/>
                    </a:cubicBezTo>
                    <a:cubicBezTo>
                      <a:pt x="371" y="43"/>
                      <a:pt x="393" y="83"/>
                      <a:pt x="419" y="121"/>
                    </a:cubicBezTo>
                    <a:cubicBezTo>
                      <a:pt x="444" y="156"/>
                      <a:pt x="476" y="185"/>
                      <a:pt x="521" y="187"/>
                    </a:cubicBezTo>
                    <a:cubicBezTo>
                      <a:pt x="544" y="188"/>
                      <a:pt x="568" y="183"/>
                      <a:pt x="588" y="174"/>
                    </a:cubicBezTo>
                    <a:cubicBezTo>
                      <a:pt x="616" y="162"/>
                      <a:pt x="640" y="143"/>
                      <a:pt x="666" y="127"/>
                    </a:cubicBezTo>
                    <a:cubicBezTo>
                      <a:pt x="665" y="125"/>
                      <a:pt x="664" y="123"/>
                      <a:pt x="664" y="121"/>
                    </a:cubicBezTo>
                    <a:cubicBezTo>
                      <a:pt x="586" y="121"/>
                      <a:pt x="508" y="121"/>
                      <a:pt x="428" y="121"/>
                    </a:cubicBezTo>
                    <a:cubicBezTo>
                      <a:pt x="428" y="113"/>
                      <a:pt x="428" y="108"/>
                      <a:pt x="427" y="99"/>
                    </a:cubicBezTo>
                    <a:cubicBezTo>
                      <a:pt x="882" y="99"/>
                      <a:pt x="1337" y="99"/>
                      <a:pt x="1790" y="99"/>
                    </a:cubicBezTo>
                    <a:cubicBezTo>
                      <a:pt x="1796" y="115"/>
                      <a:pt x="1791" y="121"/>
                      <a:pt x="1775" y="121"/>
                    </a:cubicBezTo>
                    <a:cubicBezTo>
                      <a:pt x="1706" y="121"/>
                      <a:pt x="1637" y="121"/>
                      <a:pt x="1567" y="121"/>
                    </a:cubicBezTo>
                    <a:cubicBezTo>
                      <a:pt x="1560" y="121"/>
                      <a:pt x="1553" y="121"/>
                      <a:pt x="1545" y="121"/>
                    </a:cubicBezTo>
                    <a:cubicBezTo>
                      <a:pt x="1609" y="207"/>
                      <a:pt x="1718" y="213"/>
                      <a:pt x="1785" y="132"/>
                    </a:cubicBezTo>
                    <a:cubicBezTo>
                      <a:pt x="1813" y="98"/>
                      <a:pt x="1832" y="57"/>
                      <a:pt x="1855" y="19"/>
                    </a:cubicBezTo>
                    <a:cubicBezTo>
                      <a:pt x="1858" y="14"/>
                      <a:pt x="1861" y="9"/>
                      <a:pt x="1865" y="0"/>
                    </a:cubicBezTo>
                    <a:cubicBezTo>
                      <a:pt x="1872" y="17"/>
                      <a:pt x="1876" y="32"/>
                      <a:pt x="1884" y="45"/>
                    </a:cubicBezTo>
                    <a:cubicBezTo>
                      <a:pt x="1904" y="78"/>
                      <a:pt x="1922" y="113"/>
                      <a:pt x="1947" y="141"/>
                    </a:cubicBezTo>
                    <a:cubicBezTo>
                      <a:pt x="1987" y="186"/>
                      <a:pt x="2040" y="198"/>
                      <a:pt x="2096" y="174"/>
                    </a:cubicBezTo>
                    <a:cubicBezTo>
                      <a:pt x="2129" y="160"/>
                      <a:pt x="2159" y="138"/>
                      <a:pt x="2189" y="118"/>
                    </a:cubicBezTo>
                    <a:cubicBezTo>
                      <a:pt x="2199" y="112"/>
                      <a:pt x="2207" y="102"/>
                      <a:pt x="2219" y="92"/>
                    </a:cubicBezTo>
                    <a:cubicBezTo>
                      <a:pt x="2211" y="142"/>
                      <a:pt x="2191" y="182"/>
                      <a:pt x="2161" y="217"/>
                    </a:cubicBezTo>
                    <a:cubicBezTo>
                      <a:pt x="2150" y="230"/>
                      <a:pt x="2137" y="242"/>
                      <a:pt x="2125" y="254"/>
                    </a:cubicBezTo>
                    <a:cubicBezTo>
                      <a:pt x="2088" y="289"/>
                      <a:pt x="2047" y="305"/>
                      <a:pt x="1992" y="305"/>
                    </a:cubicBezTo>
                    <a:cubicBezTo>
                      <a:pt x="1389" y="303"/>
                      <a:pt x="786" y="303"/>
                      <a:pt x="183" y="305"/>
                    </a:cubicBezTo>
                    <a:cubicBezTo>
                      <a:pt x="150" y="305"/>
                      <a:pt x="130" y="294"/>
                      <a:pt x="108" y="277"/>
                    </a:cubicBezTo>
                    <a:cubicBezTo>
                      <a:pt x="50" y="229"/>
                      <a:pt x="13" y="170"/>
                      <a:pt x="0" y="96"/>
                    </a:cubicBezTo>
                    <a:close/>
                    <a:moveTo>
                      <a:pt x="1515" y="269"/>
                    </a:moveTo>
                    <a:cubicBezTo>
                      <a:pt x="1515" y="237"/>
                      <a:pt x="1514" y="206"/>
                      <a:pt x="1515" y="175"/>
                    </a:cubicBezTo>
                    <a:cubicBezTo>
                      <a:pt x="1515" y="168"/>
                      <a:pt x="1521" y="160"/>
                      <a:pt x="1525" y="149"/>
                    </a:cubicBezTo>
                    <a:cubicBezTo>
                      <a:pt x="1515" y="121"/>
                      <a:pt x="1515" y="121"/>
                      <a:pt x="1480" y="121"/>
                    </a:cubicBezTo>
                    <a:cubicBezTo>
                      <a:pt x="1225" y="121"/>
                      <a:pt x="970" y="121"/>
                      <a:pt x="715" y="121"/>
                    </a:cubicBezTo>
                    <a:cubicBezTo>
                      <a:pt x="697" y="121"/>
                      <a:pt x="682" y="138"/>
                      <a:pt x="684" y="157"/>
                    </a:cubicBezTo>
                    <a:cubicBezTo>
                      <a:pt x="689" y="158"/>
                      <a:pt x="694" y="159"/>
                      <a:pt x="699" y="160"/>
                    </a:cubicBezTo>
                    <a:cubicBezTo>
                      <a:pt x="699" y="197"/>
                      <a:pt x="699" y="232"/>
                      <a:pt x="699" y="269"/>
                    </a:cubicBezTo>
                    <a:cubicBezTo>
                      <a:pt x="692" y="269"/>
                      <a:pt x="686" y="269"/>
                      <a:pt x="679" y="269"/>
                    </a:cubicBezTo>
                    <a:cubicBezTo>
                      <a:pt x="679" y="235"/>
                      <a:pt x="679" y="203"/>
                      <a:pt x="679" y="168"/>
                    </a:cubicBezTo>
                    <a:cubicBezTo>
                      <a:pt x="647" y="198"/>
                      <a:pt x="664" y="235"/>
                      <a:pt x="657" y="268"/>
                    </a:cubicBezTo>
                    <a:cubicBezTo>
                      <a:pt x="651" y="268"/>
                      <a:pt x="645" y="268"/>
                      <a:pt x="637" y="268"/>
                    </a:cubicBezTo>
                    <a:cubicBezTo>
                      <a:pt x="637" y="255"/>
                      <a:pt x="637" y="243"/>
                      <a:pt x="637" y="231"/>
                    </a:cubicBezTo>
                    <a:cubicBezTo>
                      <a:pt x="636" y="231"/>
                      <a:pt x="635" y="230"/>
                      <a:pt x="633" y="230"/>
                    </a:cubicBezTo>
                    <a:cubicBezTo>
                      <a:pt x="624" y="245"/>
                      <a:pt x="614" y="260"/>
                      <a:pt x="603" y="276"/>
                    </a:cubicBezTo>
                    <a:cubicBezTo>
                      <a:pt x="942" y="276"/>
                      <a:pt x="1277" y="276"/>
                      <a:pt x="1616" y="276"/>
                    </a:cubicBezTo>
                    <a:cubicBezTo>
                      <a:pt x="1603" y="260"/>
                      <a:pt x="1592" y="246"/>
                      <a:pt x="1581" y="232"/>
                    </a:cubicBezTo>
                    <a:cubicBezTo>
                      <a:pt x="1579" y="233"/>
                      <a:pt x="1578" y="234"/>
                      <a:pt x="1576" y="234"/>
                    </a:cubicBezTo>
                    <a:cubicBezTo>
                      <a:pt x="1576" y="245"/>
                      <a:pt x="1576" y="257"/>
                      <a:pt x="1576" y="269"/>
                    </a:cubicBezTo>
                    <a:cubicBezTo>
                      <a:pt x="1569" y="269"/>
                      <a:pt x="1564" y="269"/>
                      <a:pt x="1558" y="269"/>
                    </a:cubicBezTo>
                    <a:cubicBezTo>
                      <a:pt x="1550" y="238"/>
                      <a:pt x="1568" y="202"/>
                      <a:pt x="1535" y="175"/>
                    </a:cubicBezTo>
                    <a:cubicBezTo>
                      <a:pt x="1535" y="208"/>
                      <a:pt x="1535" y="238"/>
                      <a:pt x="1535" y="269"/>
                    </a:cubicBezTo>
                    <a:cubicBezTo>
                      <a:pt x="1528" y="269"/>
                      <a:pt x="1523" y="269"/>
                      <a:pt x="1515" y="26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Freeform 52">
                <a:extLst>
                  <a:ext uri="{FF2B5EF4-FFF2-40B4-BE49-F238E27FC236}">
                    <a16:creationId xmlns:a16="http://schemas.microsoft.com/office/drawing/2014/main" id="{69C8D4CC-728B-B146-9703-49F0345FE04B}"/>
                  </a:ext>
                </a:extLst>
              </p:cNvPr>
              <p:cNvSpPr>
                <a:spLocks/>
              </p:cNvSpPr>
              <p:nvPr/>
            </p:nvSpPr>
            <p:spPr bwMode="auto">
              <a:xfrm>
                <a:off x="5837303" y="2706535"/>
                <a:ext cx="518860" cy="273346"/>
              </a:xfrm>
              <a:custGeom>
                <a:avLst/>
                <a:gdLst>
                  <a:gd name="T0" fmla="*/ 372 w 1065"/>
                  <a:gd name="T1" fmla="*/ 235 h 561"/>
                  <a:gd name="T2" fmla="*/ 412 w 1065"/>
                  <a:gd name="T3" fmla="*/ 264 h 561"/>
                  <a:gd name="T4" fmla="*/ 474 w 1065"/>
                  <a:gd name="T5" fmla="*/ 264 h 561"/>
                  <a:gd name="T6" fmla="*/ 494 w 1065"/>
                  <a:gd name="T7" fmla="*/ 237 h 561"/>
                  <a:gd name="T8" fmla="*/ 486 w 1065"/>
                  <a:gd name="T9" fmla="*/ 134 h 561"/>
                  <a:gd name="T10" fmla="*/ 487 w 1065"/>
                  <a:gd name="T11" fmla="*/ 124 h 561"/>
                  <a:gd name="T12" fmla="*/ 488 w 1065"/>
                  <a:gd name="T13" fmla="*/ 49 h 561"/>
                  <a:gd name="T14" fmla="*/ 495 w 1065"/>
                  <a:gd name="T15" fmla="*/ 27 h 561"/>
                  <a:gd name="T16" fmla="*/ 508 w 1065"/>
                  <a:gd name="T17" fmla="*/ 0 h 561"/>
                  <a:gd name="T18" fmla="*/ 547 w 1065"/>
                  <a:gd name="T19" fmla="*/ 0 h 561"/>
                  <a:gd name="T20" fmla="*/ 560 w 1065"/>
                  <a:gd name="T21" fmla="*/ 34 h 561"/>
                  <a:gd name="T22" fmla="*/ 555 w 1065"/>
                  <a:gd name="T23" fmla="*/ 71 h 561"/>
                  <a:gd name="T24" fmla="*/ 553 w 1065"/>
                  <a:gd name="T25" fmla="*/ 95 h 561"/>
                  <a:gd name="T26" fmla="*/ 559 w 1065"/>
                  <a:gd name="T27" fmla="*/ 221 h 561"/>
                  <a:gd name="T28" fmla="*/ 589 w 1065"/>
                  <a:gd name="T29" fmla="*/ 264 h 561"/>
                  <a:gd name="T30" fmla="*/ 667 w 1065"/>
                  <a:gd name="T31" fmla="*/ 263 h 561"/>
                  <a:gd name="T32" fmla="*/ 684 w 1065"/>
                  <a:gd name="T33" fmla="*/ 255 h 561"/>
                  <a:gd name="T34" fmla="*/ 719 w 1065"/>
                  <a:gd name="T35" fmla="*/ 236 h 561"/>
                  <a:gd name="T36" fmla="*/ 735 w 1065"/>
                  <a:gd name="T37" fmla="*/ 236 h 561"/>
                  <a:gd name="T38" fmla="*/ 735 w 1065"/>
                  <a:gd name="T39" fmla="*/ 287 h 561"/>
                  <a:gd name="T40" fmla="*/ 731 w 1065"/>
                  <a:gd name="T41" fmla="*/ 295 h 561"/>
                  <a:gd name="T42" fmla="*/ 716 w 1065"/>
                  <a:gd name="T43" fmla="*/ 309 h 561"/>
                  <a:gd name="T44" fmla="*/ 716 w 1065"/>
                  <a:gd name="T45" fmla="*/ 369 h 561"/>
                  <a:gd name="T46" fmla="*/ 726 w 1065"/>
                  <a:gd name="T47" fmla="*/ 377 h 561"/>
                  <a:gd name="T48" fmla="*/ 841 w 1065"/>
                  <a:gd name="T49" fmla="*/ 371 h 561"/>
                  <a:gd name="T50" fmla="*/ 890 w 1065"/>
                  <a:gd name="T51" fmla="*/ 331 h 561"/>
                  <a:gd name="T52" fmla="*/ 882 w 1065"/>
                  <a:gd name="T53" fmla="*/ 401 h 561"/>
                  <a:gd name="T54" fmla="*/ 921 w 1065"/>
                  <a:gd name="T55" fmla="*/ 460 h 561"/>
                  <a:gd name="T56" fmla="*/ 1043 w 1065"/>
                  <a:gd name="T57" fmla="*/ 452 h 561"/>
                  <a:gd name="T58" fmla="*/ 1065 w 1065"/>
                  <a:gd name="T59" fmla="*/ 438 h 561"/>
                  <a:gd name="T60" fmla="*/ 998 w 1065"/>
                  <a:gd name="T61" fmla="*/ 529 h 561"/>
                  <a:gd name="T62" fmla="*/ 934 w 1065"/>
                  <a:gd name="T63" fmla="*/ 534 h 561"/>
                  <a:gd name="T64" fmla="*/ 931 w 1065"/>
                  <a:gd name="T65" fmla="*/ 532 h 561"/>
                  <a:gd name="T66" fmla="*/ 771 w 1065"/>
                  <a:gd name="T67" fmla="*/ 488 h 561"/>
                  <a:gd name="T68" fmla="*/ 243 w 1065"/>
                  <a:gd name="T69" fmla="*/ 489 h 561"/>
                  <a:gd name="T70" fmla="*/ 212 w 1065"/>
                  <a:gd name="T71" fmla="*/ 498 h 561"/>
                  <a:gd name="T72" fmla="*/ 144 w 1065"/>
                  <a:gd name="T73" fmla="*/ 541 h 561"/>
                  <a:gd name="T74" fmla="*/ 53 w 1065"/>
                  <a:gd name="T75" fmla="*/ 527 h 561"/>
                  <a:gd name="T76" fmla="*/ 33 w 1065"/>
                  <a:gd name="T77" fmla="*/ 497 h 561"/>
                  <a:gd name="T78" fmla="*/ 0 w 1065"/>
                  <a:gd name="T79" fmla="*/ 437 h 561"/>
                  <a:gd name="T80" fmla="*/ 101 w 1065"/>
                  <a:gd name="T81" fmla="*/ 469 h 561"/>
                  <a:gd name="T82" fmla="*/ 137 w 1065"/>
                  <a:gd name="T83" fmla="*/ 464 h 561"/>
                  <a:gd name="T84" fmla="*/ 175 w 1065"/>
                  <a:gd name="T85" fmla="*/ 417 h 561"/>
                  <a:gd name="T86" fmla="*/ 175 w 1065"/>
                  <a:gd name="T87" fmla="*/ 328 h 561"/>
                  <a:gd name="T88" fmla="*/ 189 w 1065"/>
                  <a:gd name="T89" fmla="*/ 341 h 561"/>
                  <a:gd name="T90" fmla="*/ 247 w 1065"/>
                  <a:gd name="T91" fmla="*/ 384 h 561"/>
                  <a:gd name="T92" fmla="*/ 338 w 1065"/>
                  <a:gd name="T93" fmla="*/ 368 h 561"/>
                  <a:gd name="T94" fmla="*/ 342 w 1065"/>
                  <a:gd name="T95" fmla="*/ 358 h 561"/>
                  <a:gd name="T96" fmla="*/ 339 w 1065"/>
                  <a:gd name="T97" fmla="*/ 312 h 561"/>
                  <a:gd name="T98" fmla="*/ 338 w 1065"/>
                  <a:gd name="T99" fmla="*/ 306 h 561"/>
                  <a:gd name="T100" fmla="*/ 318 w 1065"/>
                  <a:gd name="T101" fmla="*/ 235 h 561"/>
                  <a:gd name="T102" fmla="*/ 372 w 1065"/>
                  <a:gd name="T103" fmla="*/ 235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065" h="561">
                    <a:moveTo>
                      <a:pt x="372" y="235"/>
                    </a:moveTo>
                    <a:cubicBezTo>
                      <a:pt x="374" y="260"/>
                      <a:pt x="389" y="266"/>
                      <a:pt x="412" y="264"/>
                    </a:cubicBezTo>
                    <a:cubicBezTo>
                      <a:pt x="432" y="262"/>
                      <a:pt x="453" y="264"/>
                      <a:pt x="474" y="264"/>
                    </a:cubicBezTo>
                    <a:cubicBezTo>
                      <a:pt x="492" y="263"/>
                      <a:pt x="496" y="255"/>
                      <a:pt x="494" y="237"/>
                    </a:cubicBezTo>
                    <a:cubicBezTo>
                      <a:pt x="489" y="202"/>
                      <a:pt x="488" y="168"/>
                      <a:pt x="486" y="134"/>
                    </a:cubicBezTo>
                    <a:cubicBezTo>
                      <a:pt x="485" y="130"/>
                      <a:pt x="485" y="127"/>
                      <a:pt x="487" y="124"/>
                    </a:cubicBezTo>
                    <a:cubicBezTo>
                      <a:pt x="497" y="99"/>
                      <a:pt x="506" y="75"/>
                      <a:pt x="488" y="49"/>
                    </a:cubicBezTo>
                    <a:cubicBezTo>
                      <a:pt x="485" y="45"/>
                      <a:pt x="492" y="35"/>
                      <a:pt x="495" y="27"/>
                    </a:cubicBezTo>
                    <a:cubicBezTo>
                      <a:pt x="499" y="19"/>
                      <a:pt x="503" y="11"/>
                      <a:pt x="508" y="0"/>
                    </a:cubicBezTo>
                    <a:cubicBezTo>
                      <a:pt x="520" y="0"/>
                      <a:pt x="534" y="0"/>
                      <a:pt x="547" y="0"/>
                    </a:cubicBezTo>
                    <a:cubicBezTo>
                      <a:pt x="551" y="12"/>
                      <a:pt x="555" y="23"/>
                      <a:pt x="560" y="34"/>
                    </a:cubicBezTo>
                    <a:cubicBezTo>
                      <a:pt x="566" y="48"/>
                      <a:pt x="566" y="60"/>
                      <a:pt x="555" y="71"/>
                    </a:cubicBezTo>
                    <a:cubicBezTo>
                      <a:pt x="546" y="79"/>
                      <a:pt x="548" y="86"/>
                      <a:pt x="553" y="95"/>
                    </a:cubicBezTo>
                    <a:cubicBezTo>
                      <a:pt x="575" y="136"/>
                      <a:pt x="572" y="179"/>
                      <a:pt x="559" y="221"/>
                    </a:cubicBezTo>
                    <a:cubicBezTo>
                      <a:pt x="550" y="252"/>
                      <a:pt x="556" y="264"/>
                      <a:pt x="589" y="264"/>
                    </a:cubicBezTo>
                    <a:cubicBezTo>
                      <a:pt x="615" y="264"/>
                      <a:pt x="641" y="264"/>
                      <a:pt x="667" y="263"/>
                    </a:cubicBezTo>
                    <a:cubicBezTo>
                      <a:pt x="673" y="263"/>
                      <a:pt x="684" y="259"/>
                      <a:pt x="684" y="255"/>
                    </a:cubicBezTo>
                    <a:cubicBezTo>
                      <a:pt x="689" y="234"/>
                      <a:pt x="704" y="236"/>
                      <a:pt x="719" y="236"/>
                    </a:cubicBezTo>
                    <a:cubicBezTo>
                      <a:pt x="724" y="236"/>
                      <a:pt x="729" y="236"/>
                      <a:pt x="735" y="236"/>
                    </a:cubicBezTo>
                    <a:cubicBezTo>
                      <a:pt x="735" y="254"/>
                      <a:pt x="736" y="270"/>
                      <a:pt x="735" y="287"/>
                    </a:cubicBezTo>
                    <a:cubicBezTo>
                      <a:pt x="735" y="289"/>
                      <a:pt x="733" y="292"/>
                      <a:pt x="731" y="295"/>
                    </a:cubicBezTo>
                    <a:cubicBezTo>
                      <a:pt x="726" y="300"/>
                      <a:pt x="716" y="304"/>
                      <a:pt x="716" y="309"/>
                    </a:cubicBezTo>
                    <a:cubicBezTo>
                      <a:pt x="714" y="329"/>
                      <a:pt x="715" y="349"/>
                      <a:pt x="716" y="369"/>
                    </a:cubicBezTo>
                    <a:cubicBezTo>
                      <a:pt x="716" y="372"/>
                      <a:pt x="722" y="375"/>
                      <a:pt x="726" y="377"/>
                    </a:cubicBezTo>
                    <a:cubicBezTo>
                      <a:pt x="765" y="397"/>
                      <a:pt x="804" y="398"/>
                      <a:pt x="841" y="371"/>
                    </a:cubicBezTo>
                    <a:cubicBezTo>
                      <a:pt x="857" y="358"/>
                      <a:pt x="873" y="345"/>
                      <a:pt x="890" y="331"/>
                    </a:cubicBezTo>
                    <a:cubicBezTo>
                      <a:pt x="887" y="356"/>
                      <a:pt x="884" y="378"/>
                      <a:pt x="882" y="401"/>
                    </a:cubicBezTo>
                    <a:cubicBezTo>
                      <a:pt x="880" y="434"/>
                      <a:pt x="890" y="448"/>
                      <a:pt x="921" y="460"/>
                    </a:cubicBezTo>
                    <a:cubicBezTo>
                      <a:pt x="963" y="477"/>
                      <a:pt x="1004" y="478"/>
                      <a:pt x="1043" y="452"/>
                    </a:cubicBezTo>
                    <a:cubicBezTo>
                      <a:pt x="1048" y="448"/>
                      <a:pt x="1054" y="445"/>
                      <a:pt x="1065" y="438"/>
                    </a:cubicBezTo>
                    <a:cubicBezTo>
                      <a:pt x="1044" y="475"/>
                      <a:pt x="1027" y="507"/>
                      <a:pt x="998" y="529"/>
                    </a:cubicBezTo>
                    <a:cubicBezTo>
                      <a:pt x="978" y="545"/>
                      <a:pt x="957" y="545"/>
                      <a:pt x="934" y="534"/>
                    </a:cubicBezTo>
                    <a:cubicBezTo>
                      <a:pt x="933" y="533"/>
                      <a:pt x="932" y="533"/>
                      <a:pt x="931" y="532"/>
                    </a:cubicBezTo>
                    <a:cubicBezTo>
                      <a:pt x="884" y="492"/>
                      <a:pt x="830" y="487"/>
                      <a:pt x="771" y="488"/>
                    </a:cubicBezTo>
                    <a:cubicBezTo>
                      <a:pt x="595" y="491"/>
                      <a:pt x="419" y="489"/>
                      <a:pt x="243" y="489"/>
                    </a:cubicBezTo>
                    <a:cubicBezTo>
                      <a:pt x="233" y="489"/>
                      <a:pt x="221" y="493"/>
                      <a:pt x="212" y="498"/>
                    </a:cubicBezTo>
                    <a:cubicBezTo>
                      <a:pt x="189" y="512"/>
                      <a:pt x="167" y="527"/>
                      <a:pt x="144" y="541"/>
                    </a:cubicBezTo>
                    <a:cubicBezTo>
                      <a:pt x="112" y="561"/>
                      <a:pt x="77" y="556"/>
                      <a:pt x="53" y="527"/>
                    </a:cubicBezTo>
                    <a:cubicBezTo>
                      <a:pt x="46" y="517"/>
                      <a:pt x="39" y="507"/>
                      <a:pt x="33" y="497"/>
                    </a:cubicBezTo>
                    <a:cubicBezTo>
                      <a:pt x="23" y="479"/>
                      <a:pt x="13" y="460"/>
                      <a:pt x="0" y="437"/>
                    </a:cubicBezTo>
                    <a:cubicBezTo>
                      <a:pt x="35" y="457"/>
                      <a:pt x="65" y="474"/>
                      <a:pt x="101" y="469"/>
                    </a:cubicBezTo>
                    <a:cubicBezTo>
                      <a:pt x="113" y="467"/>
                      <a:pt x="125" y="467"/>
                      <a:pt x="137" y="464"/>
                    </a:cubicBezTo>
                    <a:cubicBezTo>
                      <a:pt x="166" y="458"/>
                      <a:pt x="175" y="447"/>
                      <a:pt x="175" y="417"/>
                    </a:cubicBezTo>
                    <a:cubicBezTo>
                      <a:pt x="175" y="388"/>
                      <a:pt x="175" y="359"/>
                      <a:pt x="175" y="328"/>
                    </a:cubicBezTo>
                    <a:cubicBezTo>
                      <a:pt x="179" y="332"/>
                      <a:pt x="184" y="337"/>
                      <a:pt x="189" y="341"/>
                    </a:cubicBezTo>
                    <a:cubicBezTo>
                      <a:pt x="208" y="356"/>
                      <a:pt x="227" y="371"/>
                      <a:pt x="247" y="384"/>
                    </a:cubicBezTo>
                    <a:cubicBezTo>
                      <a:pt x="274" y="400"/>
                      <a:pt x="317" y="392"/>
                      <a:pt x="338" y="368"/>
                    </a:cubicBezTo>
                    <a:cubicBezTo>
                      <a:pt x="341" y="365"/>
                      <a:pt x="343" y="361"/>
                      <a:pt x="342" y="358"/>
                    </a:cubicBezTo>
                    <a:cubicBezTo>
                      <a:pt x="342" y="342"/>
                      <a:pt x="341" y="327"/>
                      <a:pt x="339" y="312"/>
                    </a:cubicBezTo>
                    <a:cubicBezTo>
                      <a:pt x="339" y="310"/>
                      <a:pt x="339" y="306"/>
                      <a:pt x="338" y="306"/>
                    </a:cubicBezTo>
                    <a:cubicBezTo>
                      <a:pt x="304" y="290"/>
                      <a:pt x="326" y="260"/>
                      <a:pt x="318" y="235"/>
                    </a:cubicBezTo>
                    <a:cubicBezTo>
                      <a:pt x="336" y="235"/>
                      <a:pt x="353" y="235"/>
                      <a:pt x="372" y="2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Freeform 53">
                <a:extLst>
                  <a:ext uri="{FF2B5EF4-FFF2-40B4-BE49-F238E27FC236}">
                    <a16:creationId xmlns:a16="http://schemas.microsoft.com/office/drawing/2014/main" id="{A304349B-25C9-1642-91BF-3EA8E4C23D96}"/>
                  </a:ext>
                </a:extLst>
              </p:cNvPr>
              <p:cNvSpPr>
                <a:spLocks/>
              </p:cNvSpPr>
              <p:nvPr/>
            </p:nvSpPr>
            <p:spPr bwMode="auto">
              <a:xfrm>
                <a:off x="5633099" y="2552137"/>
                <a:ext cx="924631" cy="479308"/>
              </a:xfrm>
              <a:custGeom>
                <a:avLst/>
                <a:gdLst>
                  <a:gd name="T0" fmla="*/ 30 w 1898"/>
                  <a:gd name="T1" fmla="*/ 973 h 984"/>
                  <a:gd name="T2" fmla="*/ 0 w 1898"/>
                  <a:gd name="T3" fmla="*/ 973 h 984"/>
                  <a:gd name="T4" fmla="*/ 400 w 1898"/>
                  <a:gd name="T5" fmla="*/ 243 h 984"/>
                  <a:gd name="T6" fmla="*/ 1421 w 1898"/>
                  <a:gd name="T7" fmla="*/ 195 h 984"/>
                  <a:gd name="T8" fmla="*/ 1898 w 1898"/>
                  <a:gd name="T9" fmla="*/ 978 h 984"/>
                  <a:gd name="T10" fmla="*/ 1862 w 1898"/>
                  <a:gd name="T11" fmla="*/ 961 h 984"/>
                  <a:gd name="T12" fmla="*/ 1623 w 1898"/>
                  <a:gd name="T13" fmla="*/ 396 h 984"/>
                  <a:gd name="T14" fmla="*/ 1090 w 1898"/>
                  <a:gd name="T15" fmla="*/ 110 h 984"/>
                  <a:gd name="T16" fmla="*/ 52 w 1898"/>
                  <a:gd name="T17" fmla="*/ 826 h 984"/>
                  <a:gd name="T18" fmla="*/ 30 w 1898"/>
                  <a:gd name="T19" fmla="*/ 973 h 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98" h="984">
                    <a:moveTo>
                      <a:pt x="30" y="973"/>
                    </a:moveTo>
                    <a:cubicBezTo>
                      <a:pt x="22" y="973"/>
                      <a:pt x="13" y="973"/>
                      <a:pt x="0" y="973"/>
                    </a:cubicBezTo>
                    <a:cubicBezTo>
                      <a:pt x="21" y="667"/>
                      <a:pt x="149" y="417"/>
                      <a:pt x="400" y="243"/>
                    </a:cubicBezTo>
                    <a:cubicBezTo>
                      <a:pt x="727" y="18"/>
                      <a:pt x="1075" y="0"/>
                      <a:pt x="1421" y="195"/>
                    </a:cubicBezTo>
                    <a:cubicBezTo>
                      <a:pt x="1721" y="365"/>
                      <a:pt x="1872" y="635"/>
                      <a:pt x="1898" y="978"/>
                    </a:cubicBezTo>
                    <a:cubicBezTo>
                      <a:pt x="1869" y="984"/>
                      <a:pt x="1864" y="981"/>
                      <a:pt x="1862" y="961"/>
                    </a:cubicBezTo>
                    <a:cubicBezTo>
                      <a:pt x="1849" y="745"/>
                      <a:pt x="1769" y="556"/>
                      <a:pt x="1623" y="396"/>
                    </a:cubicBezTo>
                    <a:cubicBezTo>
                      <a:pt x="1479" y="239"/>
                      <a:pt x="1301" y="143"/>
                      <a:pt x="1090" y="110"/>
                    </a:cubicBezTo>
                    <a:cubicBezTo>
                      <a:pt x="608" y="35"/>
                      <a:pt x="151" y="350"/>
                      <a:pt x="52" y="826"/>
                    </a:cubicBezTo>
                    <a:cubicBezTo>
                      <a:pt x="42" y="874"/>
                      <a:pt x="37" y="922"/>
                      <a:pt x="30" y="9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Freeform 54">
                <a:extLst>
                  <a:ext uri="{FF2B5EF4-FFF2-40B4-BE49-F238E27FC236}">
                    <a16:creationId xmlns:a16="http://schemas.microsoft.com/office/drawing/2014/main" id="{5B3CF70D-33F3-7940-9373-6BE4A247CD3A}"/>
                  </a:ext>
                </a:extLst>
              </p:cNvPr>
              <p:cNvSpPr>
                <a:spLocks/>
              </p:cNvSpPr>
              <p:nvPr/>
            </p:nvSpPr>
            <p:spPr bwMode="auto">
              <a:xfrm>
                <a:off x="5776364" y="3375691"/>
                <a:ext cx="636929" cy="180766"/>
              </a:xfrm>
              <a:custGeom>
                <a:avLst/>
                <a:gdLst>
                  <a:gd name="T0" fmla="*/ 0 w 1307"/>
                  <a:gd name="T1" fmla="*/ 5 h 371"/>
                  <a:gd name="T2" fmla="*/ 65 w 1307"/>
                  <a:gd name="T3" fmla="*/ 22 h 371"/>
                  <a:gd name="T4" fmla="*/ 528 w 1307"/>
                  <a:gd name="T5" fmla="*/ 230 h 371"/>
                  <a:gd name="T6" fmla="*/ 1242 w 1307"/>
                  <a:gd name="T7" fmla="*/ 24 h 371"/>
                  <a:gd name="T8" fmla="*/ 1307 w 1307"/>
                  <a:gd name="T9" fmla="*/ 5 h 371"/>
                  <a:gd name="T10" fmla="*/ 0 w 1307"/>
                  <a:gd name="T11" fmla="*/ 5 h 371"/>
                </a:gdLst>
                <a:ahLst/>
                <a:cxnLst>
                  <a:cxn ang="0">
                    <a:pos x="T0" y="T1"/>
                  </a:cxn>
                  <a:cxn ang="0">
                    <a:pos x="T2" y="T3"/>
                  </a:cxn>
                  <a:cxn ang="0">
                    <a:pos x="T4" y="T5"/>
                  </a:cxn>
                  <a:cxn ang="0">
                    <a:pos x="T6" y="T7"/>
                  </a:cxn>
                  <a:cxn ang="0">
                    <a:pos x="T8" y="T9"/>
                  </a:cxn>
                  <a:cxn ang="0">
                    <a:pos x="T10" y="T11"/>
                  </a:cxn>
                </a:cxnLst>
                <a:rect l="0" t="0" r="r" b="b"/>
                <a:pathLst>
                  <a:path w="1307" h="371">
                    <a:moveTo>
                      <a:pt x="0" y="5"/>
                    </a:moveTo>
                    <a:cubicBezTo>
                      <a:pt x="26" y="0"/>
                      <a:pt x="45" y="6"/>
                      <a:pt x="65" y="22"/>
                    </a:cubicBezTo>
                    <a:cubicBezTo>
                      <a:pt x="199" y="136"/>
                      <a:pt x="354" y="207"/>
                      <a:pt x="528" y="230"/>
                    </a:cubicBezTo>
                    <a:cubicBezTo>
                      <a:pt x="795" y="264"/>
                      <a:pt x="1033" y="195"/>
                      <a:pt x="1242" y="24"/>
                    </a:cubicBezTo>
                    <a:cubicBezTo>
                      <a:pt x="1270" y="1"/>
                      <a:pt x="1271" y="0"/>
                      <a:pt x="1307" y="5"/>
                    </a:cubicBezTo>
                    <a:cubicBezTo>
                      <a:pt x="975" y="346"/>
                      <a:pt x="369" y="371"/>
                      <a:pt x="0"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Freeform 55">
                <a:extLst>
                  <a:ext uri="{FF2B5EF4-FFF2-40B4-BE49-F238E27FC236}">
                    <a16:creationId xmlns:a16="http://schemas.microsoft.com/office/drawing/2014/main" id="{F588A86C-497D-4943-BA0A-E0CC0848598E}"/>
                  </a:ext>
                </a:extLst>
              </p:cNvPr>
              <p:cNvSpPr>
                <a:spLocks/>
              </p:cNvSpPr>
              <p:nvPr/>
            </p:nvSpPr>
            <p:spPr bwMode="auto">
              <a:xfrm>
                <a:off x="5573332" y="3340827"/>
                <a:ext cx="1049438" cy="9668"/>
              </a:xfrm>
              <a:custGeom>
                <a:avLst/>
                <a:gdLst>
                  <a:gd name="T0" fmla="*/ 2154 w 2154"/>
                  <a:gd name="T1" fmla="*/ 0 h 20"/>
                  <a:gd name="T2" fmla="*/ 2127 w 2154"/>
                  <a:gd name="T3" fmla="*/ 20 h 20"/>
                  <a:gd name="T4" fmla="*/ 28 w 2154"/>
                  <a:gd name="T5" fmla="*/ 20 h 20"/>
                  <a:gd name="T6" fmla="*/ 0 w 2154"/>
                  <a:gd name="T7" fmla="*/ 0 h 20"/>
                  <a:gd name="T8" fmla="*/ 2154 w 2154"/>
                  <a:gd name="T9" fmla="*/ 0 h 20"/>
                </a:gdLst>
                <a:ahLst/>
                <a:cxnLst>
                  <a:cxn ang="0">
                    <a:pos x="T0" y="T1"/>
                  </a:cxn>
                  <a:cxn ang="0">
                    <a:pos x="T2" y="T3"/>
                  </a:cxn>
                  <a:cxn ang="0">
                    <a:pos x="T4" y="T5"/>
                  </a:cxn>
                  <a:cxn ang="0">
                    <a:pos x="T6" y="T7"/>
                  </a:cxn>
                  <a:cxn ang="0">
                    <a:pos x="T8" y="T9"/>
                  </a:cxn>
                </a:cxnLst>
                <a:rect l="0" t="0" r="r" b="b"/>
                <a:pathLst>
                  <a:path w="2154" h="20">
                    <a:moveTo>
                      <a:pt x="2154" y="0"/>
                    </a:moveTo>
                    <a:cubicBezTo>
                      <a:pt x="2150" y="16"/>
                      <a:pt x="2141" y="20"/>
                      <a:pt x="2127" y="20"/>
                    </a:cubicBezTo>
                    <a:cubicBezTo>
                      <a:pt x="1427" y="19"/>
                      <a:pt x="727" y="19"/>
                      <a:pt x="28" y="20"/>
                    </a:cubicBezTo>
                    <a:cubicBezTo>
                      <a:pt x="13" y="20"/>
                      <a:pt x="3" y="17"/>
                      <a:pt x="0" y="0"/>
                    </a:cubicBezTo>
                    <a:cubicBezTo>
                      <a:pt x="718" y="0"/>
                      <a:pt x="1435" y="0"/>
                      <a:pt x="215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Freeform 56">
                <a:extLst>
                  <a:ext uri="{FF2B5EF4-FFF2-40B4-BE49-F238E27FC236}">
                    <a16:creationId xmlns:a16="http://schemas.microsoft.com/office/drawing/2014/main" id="{2CC441B3-AF79-1946-89CE-1B20AD3680DA}"/>
                  </a:ext>
                </a:extLst>
              </p:cNvPr>
              <p:cNvSpPr>
                <a:spLocks/>
              </p:cNvSpPr>
              <p:nvPr/>
            </p:nvSpPr>
            <p:spPr bwMode="auto">
              <a:xfrm>
                <a:off x="5585051" y="3363679"/>
                <a:ext cx="1026000" cy="9668"/>
              </a:xfrm>
              <a:custGeom>
                <a:avLst/>
                <a:gdLst>
                  <a:gd name="T0" fmla="*/ 2106 w 2106"/>
                  <a:gd name="T1" fmla="*/ 0 h 20"/>
                  <a:gd name="T2" fmla="*/ 2080 w 2106"/>
                  <a:gd name="T3" fmla="*/ 20 h 20"/>
                  <a:gd name="T4" fmla="*/ 26 w 2106"/>
                  <a:gd name="T5" fmla="*/ 20 h 20"/>
                  <a:gd name="T6" fmla="*/ 0 w 2106"/>
                  <a:gd name="T7" fmla="*/ 0 h 20"/>
                  <a:gd name="T8" fmla="*/ 2106 w 2106"/>
                  <a:gd name="T9" fmla="*/ 0 h 20"/>
                </a:gdLst>
                <a:ahLst/>
                <a:cxnLst>
                  <a:cxn ang="0">
                    <a:pos x="T0" y="T1"/>
                  </a:cxn>
                  <a:cxn ang="0">
                    <a:pos x="T2" y="T3"/>
                  </a:cxn>
                  <a:cxn ang="0">
                    <a:pos x="T4" y="T5"/>
                  </a:cxn>
                  <a:cxn ang="0">
                    <a:pos x="T6" y="T7"/>
                  </a:cxn>
                  <a:cxn ang="0">
                    <a:pos x="T8" y="T9"/>
                  </a:cxn>
                </a:cxnLst>
                <a:rect l="0" t="0" r="r" b="b"/>
                <a:pathLst>
                  <a:path w="2106" h="20">
                    <a:moveTo>
                      <a:pt x="2106" y="0"/>
                    </a:moveTo>
                    <a:cubicBezTo>
                      <a:pt x="2102" y="17"/>
                      <a:pt x="2094" y="20"/>
                      <a:pt x="2080" y="20"/>
                    </a:cubicBezTo>
                    <a:cubicBezTo>
                      <a:pt x="1395" y="20"/>
                      <a:pt x="710" y="20"/>
                      <a:pt x="26" y="20"/>
                    </a:cubicBezTo>
                    <a:cubicBezTo>
                      <a:pt x="11" y="20"/>
                      <a:pt x="3" y="16"/>
                      <a:pt x="0" y="0"/>
                    </a:cubicBezTo>
                    <a:cubicBezTo>
                      <a:pt x="702" y="0"/>
                      <a:pt x="1403" y="0"/>
                      <a:pt x="210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Freeform 57">
                <a:extLst>
                  <a:ext uri="{FF2B5EF4-FFF2-40B4-BE49-F238E27FC236}">
                    <a16:creationId xmlns:a16="http://schemas.microsoft.com/office/drawing/2014/main" id="{276379BF-A94C-AE45-BD59-FE1FB17630DD}"/>
                  </a:ext>
                </a:extLst>
              </p:cNvPr>
              <p:cNvSpPr>
                <a:spLocks/>
              </p:cNvSpPr>
              <p:nvPr/>
            </p:nvSpPr>
            <p:spPr bwMode="auto">
              <a:xfrm>
                <a:off x="5878319" y="3325007"/>
                <a:ext cx="440342" cy="2637"/>
              </a:xfrm>
              <a:custGeom>
                <a:avLst/>
                <a:gdLst>
                  <a:gd name="T0" fmla="*/ 904 w 904"/>
                  <a:gd name="T1" fmla="*/ 5 h 5"/>
                  <a:gd name="T2" fmla="*/ 0 w 904"/>
                  <a:gd name="T3" fmla="*/ 5 h 5"/>
                  <a:gd name="T4" fmla="*/ 0 w 904"/>
                  <a:gd name="T5" fmla="*/ 0 h 5"/>
                  <a:gd name="T6" fmla="*/ 904 w 904"/>
                  <a:gd name="T7" fmla="*/ 0 h 5"/>
                  <a:gd name="T8" fmla="*/ 904 w 904"/>
                  <a:gd name="T9" fmla="*/ 5 h 5"/>
                </a:gdLst>
                <a:ahLst/>
                <a:cxnLst>
                  <a:cxn ang="0">
                    <a:pos x="T0" y="T1"/>
                  </a:cxn>
                  <a:cxn ang="0">
                    <a:pos x="T2" y="T3"/>
                  </a:cxn>
                  <a:cxn ang="0">
                    <a:pos x="T4" y="T5"/>
                  </a:cxn>
                  <a:cxn ang="0">
                    <a:pos x="T6" y="T7"/>
                  </a:cxn>
                  <a:cxn ang="0">
                    <a:pos x="T8" y="T9"/>
                  </a:cxn>
                </a:cxnLst>
                <a:rect l="0" t="0" r="r" b="b"/>
                <a:pathLst>
                  <a:path w="904" h="5">
                    <a:moveTo>
                      <a:pt x="904" y="5"/>
                    </a:moveTo>
                    <a:cubicBezTo>
                      <a:pt x="603" y="5"/>
                      <a:pt x="301" y="5"/>
                      <a:pt x="0" y="5"/>
                    </a:cubicBezTo>
                    <a:cubicBezTo>
                      <a:pt x="0" y="3"/>
                      <a:pt x="0" y="2"/>
                      <a:pt x="0" y="0"/>
                    </a:cubicBezTo>
                    <a:cubicBezTo>
                      <a:pt x="301" y="0"/>
                      <a:pt x="603" y="0"/>
                      <a:pt x="904" y="0"/>
                    </a:cubicBezTo>
                    <a:cubicBezTo>
                      <a:pt x="904" y="2"/>
                      <a:pt x="904" y="3"/>
                      <a:pt x="904"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Freeform 58">
                <a:extLst>
                  <a:ext uri="{FF2B5EF4-FFF2-40B4-BE49-F238E27FC236}">
                    <a16:creationId xmlns:a16="http://schemas.microsoft.com/office/drawing/2014/main" id="{BE7A3CEE-B6DF-F24B-B580-5557AA0B6024}"/>
                  </a:ext>
                </a:extLst>
              </p:cNvPr>
              <p:cNvSpPr>
                <a:spLocks/>
              </p:cNvSpPr>
              <p:nvPr/>
            </p:nvSpPr>
            <p:spPr bwMode="auto">
              <a:xfrm>
                <a:off x="5885936" y="3310065"/>
                <a:ext cx="424814" cy="2344"/>
              </a:xfrm>
              <a:custGeom>
                <a:avLst/>
                <a:gdLst>
                  <a:gd name="T0" fmla="*/ 0 w 872"/>
                  <a:gd name="T1" fmla="*/ 0 h 5"/>
                  <a:gd name="T2" fmla="*/ 872 w 872"/>
                  <a:gd name="T3" fmla="*/ 0 h 5"/>
                  <a:gd name="T4" fmla="*/ 872 w 872"/>
                  <a:gd name="T5" fmla="*/ 5 h 5"/>
                  <a:gd name="T6" fmla="*/ 0 w 872"/>
                  <a:gd name="T7" fmla="*/ 5 h 5"/>
                  <a:gd name="T8" fmla="*/ 0 w 872"/>
                  <a:gd name="T9" fmla="*/ 0 h 5"/>
                </a:gdLst>
                <a:ahLst/>
                <a:cxnLst>
                  <a:cxn ang="0">
                    <a:pos x="T0" y="T1"/>
                  </a:cxn>
                  <a:cxn ang="0">
                    <a:pos x="T2" y="T3"/>
                  </a:cxn>
                  <a:cxn ang="0">
                    <a:pos x="T4" y="T5"/>
                  </a:cxn>
                  <a:cxn ang="0">
                    <a:pos x="T6" y="T7"/>
                  </a:cxn>
                  <a:cxn ang="0">
                    <a:pos x="T8" y="T9"/>
                  </a:cxn>
                </a:cxnLst>
                <a:rect l="0" t="0" r="r" b="b"/>
                <a:pathLst>
                  <a:path w="872" h="5">
                    <a:moveTo>
                      <a:pt x="0" y="0"/>
                    </a:moveTo>
                    <a:cubicBezTo>
                      <a:pt x="291" y="0"/>
                      <a:pt x="582" y="0"/>
                      <a:pt x="872" y="0"/>
                    </a:cubicBezTo>
                    <a:cubicBezTo>
                      <a:pt x="872" y="2"/>
                      <a:pt x="872" y="4"/>
                      <a:pt x="872" y="5"/>
                    </a:cubicBezTo>
                    <a:cubicBezTo>
                      <a:pt x="582" y="5"/>
                      <a:pt x="291" y="5"/>
                      <a:pt x="0" y="5"/>
                    </a:cubicBezTo>
                    <a:cubicBezTo>
                      <a:pt x="0" y="4"/>
                      <a:pt x="0" y="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Freeform 59">
                <a:extLst>
                  <a:ext uri="{FF2B5EF4-FFF2-40B4-BE49-F238E27FC236}">
                    <a16:creationId xmlns:a16="http://schemas.microsoft.com/office/drawing/2014/main" id="{9005E9EA-6013-9F4B-8555-5264F31836FB}"/>
                  </a:ext>
                </a:extLst>
              </p:cNvPr>
              <p:cNvSpPr>
                <a:spLocks/>
              </p:cNvSpPr>
              <p:nvPr/>
            </p:nvSpPr>
            <p:spPr bwMode="auto">
              <a:xfrm>
                <a:off x="5890917" y="3298346"/>
                <a:ext cx="415439" cy="5860"/>
              </a:xfrm>
              <a:custGeom>
                <a:avLst/>
                <a:gdLst>
                  <a:gd name="T0" fmla="*/ 0 w 853"/>
                  <a:gd name="T1" fmla="*/ 0 h 12"/>
                  <a:gd name="T2" fmla="*/ 853 w 853"/>
                  <a:gd name="T3" fmla="*/ 0 h 12"/>
                  <a:gd name="T4" fmla="*/ 0 w 853"/>
                  <a:gd name="T5" fmla="*/ 0 h 12"/>
                </a:gdLst>
                <a:ahLst/>
                <a:cxnLst>
                  <a:cxn ang="0">
                    <a:pos x="T0" y="T1"/>
                  </a:cxn>
                  <a:cxn ang="0">
                    <a:pos x="T2" y="T3"/>
                  </a:cxn>
                  <a:cxn ang="0">
                    <a:pos x="T4" y="T5"/>
                  </a:cxn>
                </a:cxnLst>
                <a:rect l="0" t="0" r="r" b="b"/>
                <a:pathLst>
                  <a:path w="853" h="12">
                    <a:moveTo>
                      <a:pt x="0" y="0"/>
                    </a:moveTo>
                    <a:cubicBezTo>
                      <a:pt x="284" y="0"/>
                      <a:pt x="568" y="0"/>
                      <a:pt x="853" y="0"/>
                    </a:cubicBezTo>
                    <a:cubicBezTo>
                      <a:pt x="843" y="8"/>
                      <a:pt x="34" y="1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Freeform 60">
                <a:extLst>
                  <a:ext uri="{FF2B5EF4-FFF2-40B4-BE49-F238E27FC236}">
                    <a16:creationId xmlns:a16="http://schemas.microsoft.com/office/drawing/2014/main" id="{516462CD-A5F7-7144-8F6A-E0F288989410}"/>
                  </a:ext>
                </a:extLst>
              </p:cNvPr>
              <p:cNvSpPr>
                <a:spLocks/>
              </p:cNvSpPr>
              <p:nvPr/>
            </p:nvSpPr>
            <p:spPr bwMode="auto">
              <a:xfrm>
                <a:off x="5897656" y="3282232"/>
                <a:ext cx="401376" cy="5860"/>
              </a:xfrm>
              <a:custGeom>
                <a:avLst/>
                <a:gdLst>
                  <a:gd name="T0" fmla="*/ 0 w 824"/>
                  <a:gd name="T1" fmla="*/ 0 h 12"/>
                  <a:gd name="T2" fmla="*/ 824 w 824"/>
                  <a:gd name="T3" fmla="*/ 0 h 12"/>
                  <a:gd name="T4" fmla="*/ 0 w 824"/>
                  <a:gd name="T5" fmla="*/ 0 h 12"/>
                </a:gdLst>
                <a:ahLst/>
                <a:cxnLst>
                  <a:cxn ang="0">
                    <a:pos x="T0" y="T1"/>
                  </a:cxn>
                  <a:cxn ang="0">
                    <a:pos x="T2" y="T3"/>
                  </a:cxn>
                  <a:cxn ang="0">
                    <a:pos x="T4" y="T5"/>
                  </a:cxn>
                </a:cxnLst>
                <a:rect l="0" t="0" r="r" b="b"/>
                <a:pathLst>
                  <a:path w="824" h="12">
                    <a:moveTo>
                      <a:pt x="0" y="0"/>
                    </a:moveTo>
                    <a:cubicBezTo>
                      <a:pt x="274" y="0"/>
                      <a:pt x="549" y="0"/>
                      <a:pt x="824" y="0"/>
                    </a:cubicBezTo>
                    <a:cubicBezTo>
                      <a:pt x="813" y="9"/>
                      <a:pt x="28" y="1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Freeform 61">
                <a:extLst>
                  <a:ext uri="{FF2B5EF4-FFF2-40B4-BE49-F238E27FC236}">
                    <a16:creationId xmlns:a16="http://schemas.microsoft.com/office/drawing/2014/main" id="{D41D7D40-312A-BE45-8A58-1E4327578665}"/>
                  </a:ext>
                </a:extLst>
              </p:cNvPr>
              <p:cNvSpPr>
                <a:spLocks/>
              </p:cNvSpPr>
              <p:nvPr/>
            </p:nvSpPr>
            <p:spPr bwMode="auto">
              <a:xfrm>
                <a:off x="5904980" y="3271099"/>
                <a:ext cx="387900" cy="5860"/>
              </a:xfrm>
              <a:custGeom>
                <a:avLst/>
                <a:gdLst>
                  <a:gd name="T0" fmla="*/ 0 w 796"/>
                  <a:gd name="T1" fmla="*/ 0 h 12"/>
                  <a:gd name="T2" fmla="*/ 796 w 796"/>
                  <a:gd name="T3" fmla="*/ 0 h 12"/>
                  <a:gd name="T4" fmla="*/ 0 w 796"/>
                  <a:gd name="T5" fmla="*/ 0 h 12"/>
                </a:gdLst>
                <a:ahLst/>
                <a:cxnLst>
                  <a:cxn ang="0">
                    <a:pos x="T0" y="T1"/>
                  </a:cxn>
                  <a:cxn ang="0">
                    <a:pos x="T2" y="T3"/>
                  </a:cxn>
                  <a:cxn ang="0">
                    <a:pos x="T4" y="T5"/>
                  </a:cxn>
                </a:cxnLst>
                <a:rect l="0" t="0" r="r" b="b"/>
                <a:pathLst>
                  <a:path w="796" h="12">
                    <a:moveTo>
                      <a:pt x="0" y="0"/>
                    </a:moveTo>
                    <a:cubicBezTo>
                      <a:pt x="265" y="0"/>
                      <a:pt x="530" y="0"/>
                      <a:pt x="796" y="0"/>
                    </a:cubicBezTo>
                    <a:cubicBezTo>
                      <a:pt x="786" y="8"/>
                      <a:pt x="31" y="1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Freeform 62">
                <a:extLst>
                  <a:ext uri="{FF2B5EF4-FFF2-40B4-BE49-F238E27FC236}">
                    <a16:creationId xmlns:a16="http://schemas.microsoft.com/office/drawing/2014/main" id="{F1546348-71D1-7547-856F-2CC3D3736899}"/>
                  </a:ext>
                </a:extLst>
              </p:cNvPr>
              <p:cNvSpPr>
                <a:spLocks/>
              </p:cNvSpPr>
              <p:nvPr/>
            </p:nvSpPr>
            <p:spPr bwMode="auto">
              <a:xfrm>
                <a:off x="6166607" y="2957322"/>
                <a:ext cx="47755" cy="13770"/>
              </a:xfrm>
              <a:custGeom>
                <a:avLst/>
                <a:gdLst>
                  <a:gd name="T0" fmla="*/ 0 w 98"/>
                  <a:gd name="T1" fmla="*/ 28 h 28"/>
                  <a:gd name="T2" fmla="*/ 0 w 98"/>
                  <a:gd name="T3" fmla="*/ 0 h 28"/>
                  <a:gd name="T4" fmla="*/ 98 w 98"/>
                  <a:gd name="T5" fmla="*/ 0 h 28"/>
                  <a:gd name="T6" fmla="*/ 98 w 98"/>
                  <a:gd name="T7" fmla="*/ 28 h 28"/>
                  <a:gd name="T8" fmla="*/ 0 w 98"/>
                  <a:gd name="T9" fmla="*/ 28 h 28"/>
                </a:gdLst>
                <a:ahLst/>
                <a:cxnLst>
                  <a:cxn ang="0">
                    <a:pos x="T0" y="T1"/>
                  </a:cxn>
                  <a:cxn ang="0">
                    <a:pos x="T2" y="T3"/>
                  </a:cxn>
                  <a:cxn ang="0">
                    <a:pos x="T4" y="T5"/>
                  </a:cxn>
                  <a:cxn ang="0">
                    <a:pos x="T6" y="T7"/>
                  </a:cxn>
                  <a:cxn ang="0">
                    <a:pos x="T8" y="T9"/>
                  </a:cxn>
                </a:cxnLst>
                <a:rect l="0" t="0" r="r" b="b"/>
                <a:pathLst>
                  <a:path w="98" h="28">
                    <a:moveTo>
                      <a:pt x="0" y="28"/>
                    </a:moveTo>
                    <a:cubicBezTo>
                      <a:pt x="0" y="18"/>
                      <a:pt x="0" y="10"/>
                      <a:pt x="0" y="0"/>
                    </a:cubicBezTo>
                    <a:cubicBezTo>
                      <a:pt x="32" y="0"/>
                      <a:pt x="64" y="0"/>
                      <a:pt x="98" y="0"/>
                    </a:cubicBezTo>
                    <a:cubicBezTo>
                      <a:pt x="98" y="9"/>
                      <a:pt x="98" y="18"/>
                      <a:pt x="98" y="28"/>
                    </a:cubicBezTo>
                    <a:cubicBezTo>
                      <a:pt x="65" y="28"/>
                      <a:pt x="33" y="28"/>
                      <a:pt x="0"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Freeform 63">
                <a:extLst>
                  <a:ext uri="{FF2B5EF4-FFF2-40B4-BE49-F238E27FC236}">
                    <a16:creationId xmlns:a16="http://schemas.microsoft.com/office/drawing/2014/main" id="{D97E6C63-2D56-A243-8410-62D997EA2DCF}"/>
                  </a:ext>
                </a:extLst>
              </p:cNvPr>
              <p:cNvSpPr>
                <a:spLocks/>
              </p:cNvSpPr>
              <p:nvPr/>
            </p:nvSpPr>
            <p:spPr bwMode="auto">
              <a:xfrm>
                <a:off x="6106254" y="2957322"/>
                <a:ext cx="47755" cy="13184"/>
              </a:xfrm>
              <a:custGeom>
                <a:avLst/>
                <a:gdLst>
                  <a:gd name="T0" fmla="*/ 0 w 98"/>
                  <a:gd name="T1" fmla="*/ 27 h 27"/>
                  <a:gd name="T2" fmla="*/ 0 w 98"/>
                  <a:gd name="T3" fmla="*/ 0 h 27"/>
                  <a:gd name="T4" fmla="*/ 98 w 98"/>
                  <a:gd name="T5" fmla="*/ 0 h 27"/>
                  <a:gd name="T6" fmla="*/ 98 w 98"/>
                  <a:gd name="T7" fmla="*/ 27 h 27"/>
                  <a:gd name="T8" fmla="*/ 0 w 98"/>
                  <a:gd name="T9" fmla="*/ 27 h 27"/>
                </a:gdLst>
                <a:ahLst/>
                <a:cxnLst>
                  <a:cxn ang="0">
                    <a:pos x="T0" y="T1"/>
                  </a:cxn>
                  <a:cxn ang="0">
                    <a:pos x="T2" y="T3"/>
                  </a:cxn>
                  <a:cxn ang="0">
                    <a:pos x="T4" y="T5"/>
                  </a:cxn>
                  <a:cxn ang="0">
                    <a:pos x="T6" y="T7"/>
                  </a:cxn>
                  <a:cxn ang="0">
                    <a:pos x="T8" y="T9"/>
                  </a:cxn>
                </a:cxnLst>
                <a:rect l="0" t="0" r="r" b="b"/>
                <a:pathLst>
                  <a:path w="98" h="27">
                    <a:moveTo>
                      <a:pt x="0" y="27"/>
                    </a:moveTo>
                    <a:cubicBezTo>
                      <a:pt x="0" y="18"/>
                      <a:pt x="0" y="9"/>
                      <a:pt x="0" y="0"/>
                    </a:cubicBezTo>
                    <a:cubicBezTo>
                      <a:pt x="33" y="0"/>
                      <a:pt x="65" y="0"/>
                      <a:pt x="98" y="0"/>
                    </a:cubicBezTo>
                    <a:cubicBezTo>
                      <a:pt x="98" y="9"/>
                      <a:pt x="98" y="17"/>
                      <a:pt x="98" y="27"/>
                    </a:cubicBezTo>
                    <a:cubicBezTo>
                      <a:pt x="66" y="27"/>
                      <a:pt x="34" y="27"/>
                      <a:pt x="0"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Freeform 64">
                <a:extLst>
                  <a:ext uri="{FF2B5EF4-FFF2-40B4-BE49-F238E27FC236}">
                    <a16:creationId xmlns:a16="http://schemas.microsoft.com/office/drawing/2014/main" id="{E7F1E7C8-33F5-8047-B346-C6F9F2CEC0C8}"/>
                  </a:ext>
                </a:extLst>
              </p:cNvPr>
              <p:cNvSpPr>
                <a:spLocks/>
              </p:cNvSpPr>
              <p:nvPr/>
            </p:nvSpPr>
            <p:spPr bwMode="auto">
              <a:xfrm>
                <a:off x="6045901" y="2957322"/>
                <a:ext cx="47755" cy="13184"/>
              </a:xfrm>
              <a:custGeom>
                <a:avLst/>
                <a:gdLst>
                  <a:gd name="T0" fmla="*/ 98 w 98"/>
                  <a:gd name="T1" fmla="*/ 0 h 27"/>
                  <a:gd name="T2" fmla="*/ 98 w 98"/>
                  <a:gd name="T3" fmla="*/ 27 h 27"/>
                  <a:gd name="T4" fmla="*/ 0 w 98"/>
                  <a:gd name="T5" fmla="*/ 27 h 27"/>
                  <a:gd name="T6" fmla="*/ 0 w 98"/>
                  <a:gd name="T7" fmla="*/ 0 h 27"/>
                  <a:gd name="T8" fmla="*/ 98 w 98"/>
                  <a:gd name="T9" fmla="*/ 0 h 27"/>
                </a:gdLst>
                <a:ahLst/>
                <a:cxnLst>
                  <a:cxn ang="0">
                    <a:pos x="T0" y="T1"/>
                  </a:cxn>
                  <a:cxn ang="0">
                    <a:pos x="T2" y="T3"/>
                  </a:cxn>
                  <a:cxn ang="0">
                    <a:pos x="T4" y="T5"/>
                  </a:cxn>
                  <a:cxn ang="0">
                    <a:pos x="T6" y="T7"/>
                  </a:cxn>
                  <a:cxn ang="0">
                    <a:pos x="T8" y="T9"/>
                  </a:cxn>
                </a:cxnLst>
                <a:rect l="0" t="0" r="r" b="b"/>
                <a:pathLst>
                  <a:path w="98" h="27">
                    <a:moveTo>
                      <a:pt x="98" y="0"/>
                    </a:moveTo>
                    <a:cubicBezTo>
                      <a:pt x="98" y="10"/>
                      <a:pt x="98" y="18"/>
                      <a:pt x="98" y="27"/>
                    </a:cubicBezTo>
                    <a:cubicBezTo>
                      <a:pt x="66" y="27"/>
                      <a:pt x="34" y="27"/>
                      <a:pt x="0" y="27"/>
                    </a:cubicBezTo>
                    <a:cubicBezTo>
                      <a:pt x="0" y="18"/>
                      <a:pt x="0" y="10"/>
                      <a:pt x="0" y="0"/>
                    </a:cubicBezTo>
                    <a:cubicBezTo>
                      <a:pt x="32" y="0"/>
                      <a:pt x="64" y="0"/>
                      <a:pt x="9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Freeform 65">
                <a:extLst>
                  <a:ext uri="{FF2B5EF4-FFF2-40B4-BE49-F238E27FC236}">
                    <a16:creationId xmlns:a16="http://schemas.microsoft.com/office/drawing/2014/main" id="{3D6B7E3C-C221-3549-BE8F-0F4AD3AB627E}"/>
                  </a:ext>
                </a:extLst>
              </p:cNvPr>
              <p:cNvSpPr>
                <a:spLocks/>
              </p:cNvSpPr>
              <p:nvPr/>
            </p:nvSpPr>
            <p:spPr bwMode="auto">
              <a:xfrm>
                <a:off x="5984962" y="2957322"/>
                <a:ext cx="48048" cy="13184"/>
              </a:xfrm>
              <a:custGeom>
                <a:avLst/>
                <a:gdLst>
                  <a:gd name="T0" fmla="*/ 99 w 99"/>
                  <a:gd name="T1" fmla="*/ 0 h 27"/>
                  <a:gd name="T2" fmla="*/ 99 w 99"/>
                  <a:gd name="T3" fmla="*/ 27 h 27"/>
                  <a:gd name="T4" fmla="*/ 0 w 99"/>
                  <a:gd name="T5" fmla="*/ 27 h 27"/>
                  <a:gd name="T6" fmla="*/ 0 w 99"/>
                  <a:gd name="T7" fmla="*/ 0 h 27"/>
                  <a:gd name="T8" fmla="*/ 99 w 99"/>
                  <a:gd name="T9" fmla="*/ 0 h 27"/>
                </a:gdLst>
                <a:ahLst/>
                <a:cxnLst>
                  <a:cxn ang="0">
                    <a:pos x="T0" y="T1"/>
                  </a:cxn>
                  <a:cxn ang="0">
                    <a:pos x="T2" y="T3"/>
                  </a:cxn>
                  <a:cxn ang="0">
                    <a:pos x="T4" y="T5"/>
                  </a:cxn>
                  <a:cxn ang="0">
                    <a:pos x="T6" y="T7"/>
                  </a:cxn>
                  <a:cxn ang="0">
                    <a:pos x="T8" y="T9"/>
                  </a:cxn>
                </a:cxnLst>
                <a:rect l="0" t="0" r="r" b="b"/>
                <a:pathLst>
                  <a:path w="99" h="27">
                    <a:moveTo>
                      <a:pt x="99" y="0"/>
                    </a:moveTo>
                    <a:cubicBezTo>
                      <a:pt x="99" y="10"/>
                      <a:pt x="99" y="18"/>
                      <a:pt x="99" y="27"/>
                    </a:cubicBezTo>
                    <a:cubicBezTo>
                      <a:pt x="66" y="27"/>
                      <a:pt x="34" y="27"/>
                      <a:pt x="0" y="27"/>
                    </a:cubicBezTo>
                    <a:cubicBezTo>
                      <a:pt x="0" y="18"/>
                      <a:pt x="0" y="10"/>
                      <a:pt x="0" y="0"/>
                    </a:cubicBezTo>
                    <a:cubicBezTo>
                      <a:pt x="32" y="0"/>
                      <a:pt x="65" y="0"/>
                      <a:pt x="9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Freeform 66">
                <a:extLst>
                  <a:ext uri="{FF2B5EF4-FFF2-40B4-BE49-F238E27FC236}">
                    <a16:creationId xmlns:a16="http://schemas.microsoft.com/office/drawing/2014/main" id="{ACAA2AAE-C0FB-6E4C-BB3F-8609D8424761}"/>
                  </a:ext>
                </a:extLst>
              </p:cNvPr>
              <p:cNvSpPr>
                <a:spLocks/>
              </p:cNvSpPr>
              <p:nvPr/>
            </p:nvSpPr>
            <p:spPr bwMode="auto">
              <a:xfrm>
                <a:off x="5918750" y="2958201"/>
                <a:ext cx="50978" cy="29298"/>
              </a:xfrm>
              <a:custGeom>
                <a:avLst/>
                <a:gdLst>
                  <a:gd name="T0" fmla="*/ 0 w 105"/>
                  <a:gd name="T1" fmla="*/ 33 h 60"/>
                  <a:gd name="T2" fmla="*/ 94 w 105"/>
                  <a:gd name="T3" fmla="*/ 0 h 60"/>
                  <a:gd name="T4" fmla="*/ 105 w 105"/>
                  <a:gd name="T5" fmla="*/ 27 h 60"/>
                  <a:gd name="T6" fmla="*/ 11 w 105"/>
                  <a:gd name="T7" fmla="*/ 60 h 60"/>
                  <a:gd name="T8" fmla="*/ 0 w 105"/>
                  <a:gd name="T9" fmla="*/ 33 h 60"/>
                </a:gdLst>
                <a:ahLst/>
                <a:cxnLst>
                  <a:cxn ang="0">
                    <a:pos x="T0" y="T1"/>
                  </a:cxn>
                  <a:cxn ang="0">
                    <a:pos x="T2" y="T3"/>
                  </a:cxn>
                  <a:cxn ang="0">
                    <a:pos x="T4" y="T5"/>
                  </a:cxn>
                  <a:cxn ang="0">
                    <a:pos x="T6" y="T7"/>
                  </a:cxn>
                  <a:cxn ang="0">
                    <a:pos x="T8" y="T9"/>
                  </a:cxn>
                </a:cxnLst>
                <a:rect l="0" t="0" r="r" b="b"/>
                <a:pathLst>
                  <a:path w="105" h="60">
                    <a:moveTo>
                      <a:pt x="0" y="33"/>
                    </a:moveTo>
                    <a:cubicBezTo>
                      <a:pt x="33" y="22"/>
                      <a:pt x="63" y="11"/>
                      <a:pt x="94" y="0"/>
                    </a:cubicBezTo>
                    <a:cubicBezTo>
                      <a:pt x="98" y="9"/>
                      <a:pt x="101" y="17"/>
                      <a:pt x="105" y="27"/>
                    </a:cubicBezTo>
                    <a:cubicBezTo>
                      <a:pt x="74" y="38"/>
                      <a:pt x="43" y="49"/>
                      <a:pt x="11" y="60"/>
                    </a:cubicBezTo>
                    <a:cubicBezTo>
                      <a:pt x="7" y="51"/>
                      <a:pt x="4" y="43"/>
                      <a:pt x="0" y="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 name="Freeform 67">
                <a:extLst>
                  <a:ext uri="{FF2B5EF4-FFF2-40B4-BE49-F238E27FC236}">
                    <a16:creationId xmlns:a16="http://schemas.microsoft.com/office/drawing/2014/main" id="{4324E73B-241A-514E-9583-5E286AA640D9}"/>
                  </a:ext>
                </a:extLst>
              </p:cNvPr>
              <p:cNvSpPr>
                <a:spLocks/>
              </p:cNvSpPr>
              <p:nvPr/>
            </p:nvSpPr>
            <p:spPr bwMode="auto">
              <a:xfrm>
                <a:off x="6229597" y="2958201"/>
                <a:ext cx="50685" cy="29298"/>
              </a:xfrm>
              <a:custGeom>
                <a:avLst/>
                <a:gdLst>
                  <a:gd name="T0" fmla="*/ 0 w 104"/>
                  <a:gd name="T1" fmla="*/ 28 h 60"/>
                  <a:gd name="T2" fmla="*/ 9 w 104"/>
                  <a:gd name="T3" fmla="*/ 0 h 60"/>
                  <a:gd name="T4" fmla="*/ 104 w 104"/>
                  <a:gd name="T5" fmla="*/ 33 h 60"/>
                  <a:gd name="T6" fmla="*/ 94 w 104"/>
                  <a:gd name="T7" fmla="*/ 60 h 60"/>
                  <a:gd name="T8" fmla="*/ 0 w 104"/>
                  <a:gd name="T9" fmla="*/ 28 h 60"/>
                </a:gdLst>
                <a:ahLst/>
                <a:cxnLst>
                  <a:cxn ang="0">
                    <a:pos x="T0" y="T1"/>
                  </a:cxn>
                  <a:cxn ang="0">
                    <a:pos x="T2" y="T3"/>
                  </a:cxn>
                  <a:cxn ang="0">
                    <a:pos x="T4" y="T5"/>
                  </a:cxn>
                  <a:cxn ang="0">
                    <a:pos x="T6" y="T7"/>
                  </a:cxn>
                  <a:cxn ang="0">
                    <a:pos x="T8" y="T9"/>
                  </a:cxn>
                </a:cxnLst>
                <a:rect l="0" t="0" r="r" b="b"/>
                <a:pathLst>
                  <a:path w="104" h="60">
                    <a:moveTo>
                      <a:pt x="0" y="28"/>
                    </a:moveTo>
                    <a:cubicBezTo>
                      <a:pt x="3" y="18"/>
                      <a:pt x="6" y="10"/>
                      <a:pt x="9" y="0"/>
                    </a:cubicBezTo>
                    <a:cubicBezTo>
                      <a:pt x="40" y="11"/>
                      <a:pt x="71" y="21"/>
                      <a:pt x="104" y="33"/>
                    </a:cubicBezTo>
                    <a:cubicBezTo>
                      <a:pt x="100" y="42"/>
                      <a:pt x="98" y="50"/>
                      <a:pt x="94" y="60"/>
                    </a:cubicBezTo>
                    <a:cubicBezTo>
                      <a:pt x="63" y="50"/>
                      <a:pt x="32" y="39"/>
                      <a:pt x="0"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 name="Freeform 68">
                <a:extLst>
                  <a:ext uri="{FF2B5EF4-FFF2-40B4-BE49-F238E27FC236}">
                    <a16:creationId xmlns:a16="http://schemas.microsoft.com/office/drawing/2014/main" id="{7568B1A0-BF4C-4F46-B894-441145D69C11}"/>
                  </a:ext>
                </a:extLst>
              </p:cNvPr>
              <p:cNvSpPr>
                <a:spLocks/>
              </p:cNvSpPr>
              <p:nvPr/>
            </p:nvSpPr>
            <p:spPr bwMode="auto">
              <a:xfrm>
                <a:off x="6336533" y="3018847"/>
                <a:ext cx="74123" cy="7617"/>
              </a:xfrm>
              <a:custGeom>
                <a:avLst/>
                <a:gdLst>
                  <a:gd name="T0" fmla="*/ 5 w 152"/>
                  <a:gd name="T1" fmla="*/ 0 h 16"/>
                  <a:gd name="T2" fmla="*/ 137 w 152"/>
                  <a:gd name="T3" fmla="*/ 1 h 16"/>
                  <a:gd name="T4" fmla="*/ 152 w 152"/>
                  <a:gd name="T5" fmla="*/ 9 h 16"/>
                  <a:gd name="T6" fmla="*/ 149 w 152"/>
                  <a:gd name="T7" fmla="*/ 16 h 16"/>
                  <a:gd name="T8" fmla="*/ 10 w 152"/>
                  <a:gd name="T9" fmla="*/ 16 h 16"/>
                  <a:gd name="T10" fmla="*/ 0 w 152"/>
                  <a:gd name="T11" fmla="*/ 4 h 16"/>
                  <a:gd name="T12" fmla="*/ 5 w 152"/>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152" h="16">
                    <a:moveTo>
                      <a:pt x="5" y="0"/>
                    </a:moveTo>
                    <a:cubicBezTo>
                      <a:pt x="49" y="0"/>
                      <a:pt x="93" y="0"/>
                      <a:pt x="137" y="1"/>
                    </a:cubicBezTo>
                    <a:cubicBezTo>
                      <a:pt x="142" y="1"/>
                      <a:pt x="147" y="6"/>
                      <a:pt x="152" y="9"/>
                    </a:cubicBezTo>
                    <a:cubicBezTo>
                      <a:pt x="151" y="11"/>
                      <a:pt x="150" y="14"/>
                      <a:pt x="149" y="16"/>
                    </a:cubicBezTo>
                    <a:cubicBezTo>
                      <a:pt x="103" y="16"/>
                      <a:pt x="56" y="16"/>
                      <a:pt x="10" y="16"/>
                    </a:cubicBezTo>
                    <a:cubicBezTo>
                      <a:pt x="7" y="15"/>
                      <a:pt x="4" y="8"/>
                      <a:pt x="0" y="4"/>
                    </a:cubicBezTo>
                    <a:cubicBezTo>
                      <a:pt x="2" y="3"/>
                      <a:pt x="4" y="2"/>
                      <a:pt x="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 name="Freeform 69">
                <a:extLst>
                  <a:ext uri="{FF2B5EF4-FFF2-40B4-BE49-F238E27FC236}">
                    <a16:creationId xmlns:a16="http://schemas.microsoft.com/office/drawing/2014/main" id="{1D5FCFD6-20C8-7844-B9C4-6F68E43DEF70}"/>
                  </a:ext>
                </a:extLst>
              </p:cNvPr>
              <p:cNvSpPr>
                <a:spLocks/>
              </p:cNvSpPr>
              <p:nvPr/>
            </p:nvSpPr>
            <p:spPr bwMode="auto">
              <a:xfrm>
                <a:off x="5779293" y="3018847"/>
                <a:ext cx="66798" cy="7617"/>
              </a:xfrm>
              <a:custGeom>
                <a:avLst/>
                <a:gdLst>
                  <a:gd name="T0" fmla="*/ 0 w 137"/>
                  <a:gd name="T1" fmla="*/ 10 h 16"/>
                  <a:gd name="T2" fmla="*/ 12 w 137"/>
                  <a:gd name="T3" fmla="*/ 1 h 16"/>
                  <a:gd name="T4" fmla="*/ 126 w 137"/>
                  <a:gd name="T5" fmla="*/ 0 h 16"/>
                  <a:gd name="T6" fmla="*/ 137 w 137"/>
                  <a:gd name="T7" fmla="*/ 8 h 16"/>
                  <a:gd name="T8" fmla="*/ 125 w 137"/>
                  <a:gd name="T9" fmla="*/ 16 h 16"/>
                  <a:gd name="T10" fmla="*/ 5 w 137"/>
                  <a:gd name="T11" fmla="*/ 16 h 16"/>
                  <a:gd name="T12" fmla="*/ 0 w 137"/>
                  <a:gd name="T13" fmla="*/ 10 h 16"/>
                </a:gdLst>
                <a:ahLst/>
                <a:cxnLst>
                  <a:cxn ang="0">
                    <a:pos x="T0" y="T1"/>
                  </a:cxn>
                  <a:cxn ang="0">
                    <a:pos x="T2" y="T3"/>
                  </a:cxn>
                  <a:cxn ang="0">
                    <a:pos x="T4" y="T5"/>
                  </a:cxn>
                  <a:cxn ang="0">
                    <a:pos x="T6" y="T7"/>
                  </a:cxn>
                  <a:cxn ang="0">
                    <a:pos x="T8" y="T9"/>
                  </a:cxn>
                  <a:cxn ang="0">
                    <a:pos x="T10" y="T11"/>
                  </a:cxn>
                  <a:cxn ang="0">
                    <a:pos x="T12" y="T13"/>
                  </a:cxn>
                </a:cxnLst>
                <a:rect l="0" t="0" r="r" b="b"/>
                <a:pathLst>
                  <a:path w="137" h="16">
                    <a:moveTo>
                      <a:pt x="0" y="10"/>
                    </a:moveTo>
                    <a:cubicBezTo>
                      <a:pt x="4" y="7"/>
                      <a:pt x="8" y="1"/>
                      <a:pt x="12" y="1"/>
                    </a:cubicBezTo>
                    <a:cubicBezTo>
                      <a:pt x="50" y="0"/>
                      <a:pt x="88" y="0"/>
                      <a:pt x="126" y="0"/>
                    </a:cubicBezTo>
                    <a:cubicBezTo>
                      <a:pt x="130" y="0"/>
                      <a:pt x="133" y="5"/>
                      <a:pt x="137" y="8"/>
                    </a:cubicBezTo>
                    <a:cubicBezTo>
                      <a:pt x="133" y="11"/>
                      <a:pt x="129" y="16"/>
                      <a:pt x="125" y="16"/>
                    </a:cubicBezTo>
                    <a:cubicBezTo>
                      <a:pt x="85" y="16"/>
                      <a:pt x="45" y="16"/>
                      <a:pt x="5" y="16"/>
                    </a:cubicBezTo>
                    <a:cubicBezTo>
                      <a:pt x="4" y="14"/>
                      <a:pt x="2" y="12"/>
                      <a:pt x="0"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 name="Freeform 70">
                <a:extLst>
                  <a:ext uri="{FF2B5EF4-FFF2-40B4-BE49-F238E27FC236}">
                    <a16:creationId xmlns:a16="http://schemas.microsoft.com/office/drawing/2014/main" id="{12AFB565-07A9-EE42-B8EB-FC45D4BA0A7F}"/>
                  </a:ext>
                </a:extLst>
              </p:cNvPr>
              <p:cNvSpPr>
                <a:spLocks/>
              </p:cNvSpPr>
              <p:nvPr/>
            </p:nvSpPr>
            <p:spPr bwMode="auto">
              <a:xfrm>
                <a:off x="5895312" y="3020312"/>
                <a:ext cx="397568" cy="2344"/>
              </a:xfrm>
              <a:custGeom>
                <a:avLst/>
                <a:gdLst>
                  <a:gd name="T0" fmla="*/ 816 w 816"/>
                  <a:gd name="T1" fmla="*/ 5 h 5"/>
                  <a:gd name="T2" fmla="*/ 0 w 816"/>
                  <a:gd name="T3" fmla="*/ 5 h 5"/>
                  <a:gd name="T4" fmla="*/ 0 w 816"/>
                  <a:gd name="T5" fmla="*/ 0 h 5"/>
                  <a:gd name="T6" fmla="*/ 816 w 816"/>
                  <a:gd name="T7" fmla="*/ 0 h 5"/>
                  <a:gd name="T8" fmla="*/ 816 w 816"/>
                  <a:gd name="T9" fmla="*/ 5 h 5"/>
                </a:gdLst>
                <a:ahLst/>
                <a:cxnLst>
                  <a:cxn ang="0">
                    <a:pos x="T0" y="T1"/>
                  </a:cxn>
                  <a:cxn ang="0">
                    <a:pos x="T2" y="T3"/>
                  </a:cxn>
                  <a:cxn ang="0">
                    <a:pos x="T4" y="T5"/>
                  </a:cxn>
                  <a:cxn ang="0">
                    <a:pos x="T6" y="T7"/>
                  </a:cxn>
                  <a:cxn ang="0">
                    <a:pos x="T8" y="T9"/>
                  </a:cxn>
                </a:cxnLst>
                <a:rect l="0" t="0" r="r" b="b"/>
                <a:pathLst>
                  <a:path w="816" h="5">
                    <a:moveTo>
                      <a:pt x="816" y="5"/>
                    </a:moveTo>
                    <a:cubicBezTo>
                      <a:pt x="544" y="5"/>
                      <a:pt x="272" y="5"/>
                      <a:pt x="0" y="5"/>
                    </a:cubicBezTo>
                    <a:cubicBezTo>
                      <a:pt x="0" y="4"/>
                      <a:pt x="0" y="2"/>
                      <a:pt x="0" y="0"/>
                    </a:cubicBezTo>
                    <a:cubicBezTo>
                      <a:pt x="272" y="0"/>
                      <a:pt x="544" y="0"/>
                      <a:pt x="816" y="0"/>
                    </a:cubicBezTo>
                    <a:cubicBezTo>
                      <a:pt x="816" y="2"/>
                      <a:pt x="816" y="4"/>
                      <a:pt x="816"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 name="Freeform 71">
                <a:extLst>
                  <a:ext uri="{FF2B5EF4-FFF2-40B4-BE49-F238E27FC236}">
                    <a16:creationId xmlns:a16="http://schemas.microsoft.com/office/drawing/2014/main" id="{C3D914C3-238D-E84A-90BD-7DB4C2CEEE4A}"/>
                  </a:ext>
                </a:extLst>
              </p:cNvPr>
              <p:cNvSpPr>
                <a:spLocks/>
              </p:cNvSpPr>
              <p:nvPr/>
            </p:nvSpPr>
            <p:spPr bwMode="auto">
              <a:xfrm>
                <a:off x="6048831" y="3028808"/>
                <a:ext cx="9082" cy="54201"/>
              </a:xfrm>
              <a:custGeom>
                <a:avLst/>
                <a:gdLst>
                  <a:gd name="T0" fmla="*/ 0 w 19"/>
                  <a:gd name="T1" fmla="*/ 0 h 111"/>
                  <a:gd name="T2" fmla="*/ 19 w 19"/>
                  <a:gd name="T3" fmla="*/ 0 h 111"/>
                  <a:gd name="T4" fmla="*/ 19 w 19"/>
                  <a:gd name="T5" fmla="*/ 110 h 111"/>
                  <a:gd name="T6" fmla="*/ 0 w 19"/>
                  <a:gd name="T7" fmla="*/ 111 h 111"/>
                  <a:gd name="T8" fmla="*/ 0 w 19"/>
                  <a:gd name="T9" fmla="*/ 0 h 111"/>
                </a:gdLst>
                <a:ahLst/>
                <a:cxnLst>
                  <a:cxn ang="0">
                    <a:pos x="T0" y="T1"/>
                  </a:cxn>
                  <a:cxn ang="0">
                    <a:pos x="T2" y="T3"/>
                  </a:cxn>
                  <a:cxn ang="0">
                    <a:pos x="T4" y="T5"/>
                  </a:cxn>
                  <a:cxn ang="0">
                    <a:pos x="T6" y="T7"/>
                  </a:cxn>
                  <a:cxn ang="0">
                    <a:pos x="T8" y="T9"/>
                  </a:cxn>
                </a:cxnLst>
                <a:rect l="0" t="0" r="r" b="b"/>
                <a:pathLst>
                  <a:path w="19" h="111">
                    <a:moveTo>
                      <a:pt x="0" y="0"/>
                    </a:moveTo>
                    <a:cubicBezTo>
                      <a:pt x="7" y="0"/>
                      <a:pt x="12" y="0"/>
                      <a:pt x="19" y="0"/>
                    </a:cubicBezTo>
                    <a:cubicBezTo>
                      <a:pt x="19" y="37"/>
                      <a:pt x="19" y="73"/>
                      <a:pt x="19" y="110"/>
                    </a:cubicBezTo>
                    <a:cubicBezTo>
                      <a:pt x="13" y="110"/>
                      <a:pt x="7" y="110"/>
                      <a:pt x="0" y="111"/>
                    </a:cubicBezTo>
                    <a:cubicBezTo>
                      <a:pt x="0" y="74"/>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 name="Freeform 72">
                <a:extLst>
                  <a:ext uri="{FF2B5EF4-FFF2-40B4-BE49-F238E27FC236}">
                    <a16:creationId xmlns:a16="http://schemas.microsoft.com/office/drawing/2014/main" id="{98CF09A3-3392-C44D-B556-396FC465721C}"/>
                  </a:ext>
                </a:extLst>
              </p:cNvPr>
              <p:cNvSpPr>
                <a:spLocks/>
              </p:cNvSpPr>
              <p:nvPr/>
            </p:nvSpPr>
            <p:spPr bwMode="auto">
              <a:xfrm>
                <a:off x="5906445" y="3028808"/>
                <a:ext cx="9375" cy="53615"/>
              </a:xfrm>
              <a:custGeom>
                <a:avLst/>
                <a:gdLst>
                  <a:gd name="T0" fmla="*/ 19 w 19"/>
                  <a:gd name="T1" fmla="*/ 110 h 110"/>
                  <a:gd name="T2" fmla="*/ 0 w 19"/>
                  <a:gd name="T3" fmla="*/ 110 h 110"/>
                  <a:gd name="T4" fmla="*/ 0 w 19"/>
                  <a:gd name="T5" fmla="*/ 0 h 110"/>
                  <a:gd name="T6" fmla="*/ 19 w 19"/>
                  <a:gd name="T7" fmla="*/ 0 h 110"/>
                  <a:gd name="T8" fmla="*/ 19 w 19"/>
                  <a:gd name="T9" fmla="*/ 110 h 110"/>
                </a:gdLst>
                <a:ahLst/>
                <a:cxnLst>
                  <a:cxn ang="0">
                    <a:pos x="T0" y="T1"/>
                  </a:cxn>
                  <a:cxn ang="0">
                    <a:pos x="T2" y="T3"/>
                  </a:cxn>
                  <a:cxn ang="0">
                    <a:pos x="T4" y="T5"/>
                  </a:cxn>
                  <a:cxn ang="0">
                    <a:pos x="T6" y="T7"/>
                  </a:cxn>
                  <a:cxn ang="0">
                    <a:pos x="T8" y="T9"/>
                  </a:cxn>
                </a:cxnLst>
                <a:rect l="0" t="0" r="r" b="b"/>
                <a:pathLst>
                  <a:path w="19" h="110">
                    <a:moveTo>
                      <a:pt x="19" y="110"/>
                    </a:moveTo>
                    <a:cubicBezTo>
                      <a:pt x="12" y="110"/>
                      <a:pt x="7" y="110"/>
                      <a:pt x="0" y="110"/>
                    </a:cubicBezTo>
                    <a:cubicBezTo>
                      <a:pt x="0" y="73"/>
                      <a:pt x="0" y="37"/>
                      <a:pt x="0" y="0"/>
                    </a:cubicBezTo>
                    <a:cubicBezTo>
                      <a:pt x="6" y="0"/>
                      <a:pt x="12" y="0"/>
                      <a:pt x="19" y="0"/>
                    </a:cubicBezTo>
                    <a:cubicBezTo>
                      <a:pt x="19" y="36"/>
                      <a:pt x="19" y="72"/>
                      <a:pt x="19" y="1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 name="Freeform 73">
                <a:extLst>
                  <a:ext uri="{FF2B5EF4-FFF2-40B4-BE49-F238E27FC236}">
                    <a16:creationId xmlns:a16="http://schemas.microsoft.com/office/drawing/2014/main" id="{950E3E9B-992D-CC42-85A6-BD1FB12AB8B7}"/>
                  </a:ext>
                </a:extLst>
              </p:cNvPr>
              <p:cNvSpPr>
                <a:spLocks/>
              </p:cNvSpPr>
              <p:nvPr/>
            </p:nvSpPr>
            <p:spPr bwMode="auto">
              <a:xfrm>
                <a:off x="6231355" y="3028515"/>
                <a:ext cx="9375" cy="53908"/>
              </a:xfrm>
              <a:custGeom>
                <a:avLst/>
                <a:gdLst>
                  <a:gd name="T0" fmla="*/ 0 w 19"/>
                  <a:gd name="T1" fmla="*/ 111 h 111"/>
                  <a:gd name="T2" fmla="*/ 0 w 19"/>
                  <a:gd name="T3" fmla="*/ 1 h 111"/>
                  <a:gd name="T4" fmla="*/ 19 w 19"/>
                  <a:gd name="T5" fmla="*/ 0 h 111"/>
                  <a:gd name="T6" fmla="*/ 19 w 19"/>
                  <a:gd name="T7" fmla="*/ 111 h 111"/>
                  <a:gd name="T8" fmla="*/ 0 w 19"/>
                  <a:gd name="T9" fmla="*/ 111 h 111"/>
                </a:gdLst>
                <a:ahLst/>
                <a:cxnLst>
                  <a:cxn ang="0">
                    <a:pos x="T0" y="T1"/>
                  </a:cxn>
                  <a:cxn ang="0">
                    <a:pos x="T2" y="T3"/>
                  </a:cxn>
                  <a:cxn ang="0">
                    <a:pos x="T4" y="T5"/>
                  </a:cxn>
                  <a:cxn ang="0">
                    <a:pos x="T6" y="T7"/>
                  </a:cxn>
                  <a:cxn ang="0">
                    <a:pos x="T8" y="T9"/>
                  </a:cxn>
                </a:cxnLst>
                <a:rect l="0" t="0" r="r" b="b"/>
                <a:pathLst>
                  <a:path w="19" h="111">
                    <a:moveTo>
                      <a:pt x="0" y="111"/>
                    </a:moveTo>
                    <a:cubicBezTo>
                      <a:pt x="0" y="74"/>
                      <a:pt x="0" y="38"/>
                      <a:pt x="0" y="1"/>
                    </a:cubicBezTo>
                    <a:cubicBezTo>
                      <a:pt x="6" y="1"/>
                      <a:pt x="12" y="1"/>
                      <a:pt x="19" y="0"/>
                    </a:cubicBezTo>
                    <a:cubicBezTo>
                      <a:pt x="19" y="38"/>
                      <a:pt x="19" y="74"/>
                      <a:pt x="19" y="111"/>
                    </a:cubicBezTo>
                    <a:cubicBezTo>
                      <a:pt x="13" y="111"/>
                      <a:pt x="7" y="111"/>
                      <a:pt x="0"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 name="Freeform 74">
                <a:extLst>
                  <a:ext uri="{FF2B5EF4-FFF2-40B4-BE49-F238E27FC236}">
                    <a16:creationId xmlns:a16="http://schemas.microsoft.com/office/drawing/2014/main" id="{56103972-CBE6-8240-BF6B-75433F48F8C5}"/>
                  </a:ext>
                </a:extLst>
              </p:cNvPr>
              <p:cNvSpPr>
                <a:spLocks/>
              </p:cNvSpPr>
              <p:nvPr/>
            </p:nvSpPr>
            <p:spPr bwMode="auto">
              <a:xfrm>
                <a:off x="6191510" y="3028808"/>
                <a:ext cx="8789" cy="54201"/>
              </a:xfrm>
              <a:custGeom>
                <a:avLst/>
                <a:gdLst>
                  <a:gd name="T0" fmla="*/ 0 w 18"/>
                  <a:gd name="T1" fmla="*/ 0 h 111"/>
                  <a:gd name="T2" fmla="*/ 18 w 18"/>
                  <a:gd name="T3" fmla="*/ 0 h 111"/>
                  <a:gd name="T4" fmla="*/ 18 w 18"/>
                  <a:gd name="T5" fmla="*/ 109 h 111"/>
                  <a:gd name="T6" fmla="*/ 0 w 18"/>
                  <a:gd name="T7" fmla="*/ 111 h 111"/>
                  <a:gd name="T8" fmla="*/ 0 w 18"/>
                  <a:gd name="T9" fmla="*/ 0 h 111"/>
                </a:gdLst>
                <a:ahLst/>
                <a:cxnLst>
                  <a:cxn ang="0">
                    <a:pos x="T0" y="T1"/>
                  </a:cxn>
                  <a:cxn ang="0">
                    <a:pos x="T2" y="T3"/>
                  </a:cxn>
                  <a:cxn ang="0">
                    <a:pos x="T4" y="T5"/>
                  </a:cxn>
                  <a:cxn ang="0">
                    <a:pos x="T6" y="T7"/>
                  </a:cxn>
                  <a:cxn ang="0">
                    <a:pos x="T8" y="T9"/>
                  </a:cxn>
                </a:cxnLst>
                <a:rect l="0" t="0" r="r" b="b"/>
                <a:pathLst>
                  <a:path w="18" h="111">
                    <a:moveTo>
                      <a:pt x="0" y="0"/>
                    </a:moveTo>
                    <a:cubicBezTo>
                      <a:pt x="6" y="0"/>
                      <a:pt x="11" y="0"/>
                      <a:pt x="18" y="0"/>
                    </a:cubicBezTo>
                    <a:cubicBezTo>
                      <a:pt x="18" y="36"/>
                      <a:pt x="18" y="72"/>
                      <a:pt x="18" y="109"/>
                    </a:cubicBezTo>
                    <a:cubicBezTo>
                      <a:pt x="13" y="110"/>
                      <a:pt x="7" y="110"/>
                      <a:pt x="0" y="111"/>
                    </a:cubicBezTo>
                    <a:cubicBezTo>
                      <a:pt x="0" y="74"/>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 name="Freeform 75">
                <a:extLst>
                  <a:ext uri="{FF2B5EF4-FFF2-40B4-BE49-F238E27FC236}">
                    <a16:creationId xmlns:a16="http://schemas.microsoft.com/office/drawing/2014/main" id="{F483B583-D70A-8D40-91F0-F1527F18EE60}"/>
                  </a:ext>
                </a:extLst>
              </p:cNvPr>
              <p:cNvSpPr>
                <a:spLocks/>
              </p:cNvSpPr>
              <p:nvPr/>
            </p:nvSpPr>
            <p:spPr bwMode="auto">
              <a:xfrm>
                <a:off x="6089261" y="3028808"/>
                <a:ext cx="9082" cy="54201"/>
              </a:xfrm>
              <a:custGeom>
                <a:avLst/>
                <a:gdLst>
                  <a:gd name="T0" fmla="*/ 0 w 19"/>
                  <a:gd name="T1" fmla="*/ 0 h 111"/>
                  <a:gd name="T2" fmla="*/ 19 w 19"/>
                  <a:gd name="T3" fmla="*/ 0 h 111"/>
                  <a:gd name="T4" fmla="*/ 19 w 19"/>
                  <a:gd name="T5" fmla="*/ 109 h 111"/>
                  <a:gd name="T6" fmla="*/ 0 w 19"/>
                  <a:gd name="T7" fmla="*/ 111 h 111"/>
                  <a:gd name="T8" fmla="*/ 0 w 19"/>
                  <a:gd name="T9" fmla="*/ 0 h 111"/>
                </a:gdLst>
                <a:ahLst/>
                <a:cxnLst>
                  <a:cxn ang="0">
                    <a:pos x="T0" y="T1"/>
                  </a:cxn>
                  <a:cxn ang="0">
                    <a:pos x="T2" y="T3"/>
                  </a:cxn>
                  <a:cxn ang="0">
                    <a:pos x="T4" y="T5"/>
                  </a:cxn>
                  <a:cxn ang="0">
                    <a:pos x="T6" y="T7"/>
                  </a:cxn>
                  <a:cxn ang="0">
                    <a:pos x="T8" y="T9"/>
                  </a:cxn>
                </a:cxnLst>
                <a:rect l="0" t="0" r="r" b="b"/>
                <a:pathLst>
                  <a:path w="19" h="111">
                    <a:moveTo>
                      <a:pt x="0" y="0"/>
                    </a:moveTo>
                    <a:cubicBezTo>
                      <a:pt x="6" y="0"/>
                      <a:pt x="12" y="0"/>
                      <a:pt x="19" y="0"/>
                    </a:cubicBezTo>
                    <a:cubicBezTo>
                      <a:pt x="19" y="36"/>
                      <a:pt x="19" y="72"/>
                      <a:pt x="19" y="109"/>
                    </a:cubicBezTo>
                    <a:cubicBezTo>
                      <a:pt x="13" y="110"/>
                      <a:pt x="8" y="110"/>
                      <a:pt x="0" y="111"/>
                    </a:cubicBezTo>
                    <a:cubicBezTo>
                      <a:pt x="0" y="74"/>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 name="Freeform 76">
                <a:extLst>
                  <a:ext uri="{FF2B5EF4-FFF2-40B4-BE49-F238E27FC236}">
                    <a16:creationId xmlns:a16="http://schemas.microsoft.com/office/drawing/2014/main" id="{94D45488-DE27-1046-A81A-EB8863919EDC}"/>
                  </a:ext>
                </a:extLst>
              </p:cNvPr>
              <p:cNvSpPr>
                <a:spLocks/>
              </p:cNvSpPr>
              <p:nvPr/>
            </p:nvSpPr>
            <p:spPr bwMode="auto">
              <a:xfrm>
                <a:off x="5946875" y="3028808"/>
                <a:ext cx="9375" cy="53322"/>
              </a:xfrm>
              <a:custGeom>
                <a:avLst/>
                <a:gdLst>
                  <a:gd name="T0" fmla="*/ 0 w 19"/>
                  <a:gd name="T1" fmla="*/ 0 h 109"/>
                  <a:gd name="T2" fmla="*/ 19 w 19"/>
                  <a:gd name="T3" fmla="*/ 0 h 109"/>
                  <a:gd name="T4" fmla="*/ 19 w 19"/>
                  <a:gd name="T5" fmla="*/ 109 h 109"/>
                  <a:gd name="T6" fmla="*/ 0 w 19"/>
                  <a:gd name="T7" fmla="*/ 109 h 109"/>
                  <a:gd name="T8" fmla="*/ 0 w 19"/>
                  <a:gd name="T9" fmla="*/ 0 h 109"/>
                </a:gdLst>
                <a:ahLst/>
                <a:cxnLst>
                  <a:cxn ang="0">
                    <a:pos x="T0" y="T1"/>
                  </a:cxn>
                  <a:cxn ang="0">
                    <a:pos x="T2" y="T3"/>
                  </a:cxn>
                  <a:cxn ang="0">
                    <a:pos x="T4" y="T5"/>
                  </a:cxn>
                  <a:cxn ang="0">
                    <a:pos x="T6" y="T7"/>
                  </a:cxn>
                  <a:cxn ang="0">
                    <a:pos x="T8" y="T9"/>
                  </a:cxn>
                </a:cxnLst>
                <a:rect l="0" t="0" r="r" b="b"/>
                <a:pathLst>
                  <a:path w="19" h="109">
                    <a:moveTo>
                      <a:pt x="0" y="0"/>
                    </a:moveTo>
                    <a:cubicBezTo>
                      <a:pt x="6" y="0"/>
                      <a:pt x="12" y="0"/>
                      <a:pt x="19" y="0"/>
                    </a:cubicBezTo>
                    <a:cubicBezTo>
                      <a:pt x="19" y="36"/>
                      <a:pt x="19" y="72"/>
                      <a:pt x="19" y="109"/>
                    </a:cubicBezTo>
                    <a:cubicBezTo>
                      <a:pt x="13" y="109"/>
                      <a:pt x="7" y="109"/>
                      <a:pt x="0" y="109"/>
                    </a:cubicBezTo>
                    <a:cubicBezTo>
                      <a:pt x="0" y="73"/>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 name="Freeform 77">
                <a:extLst>
                  <a:ext uri="{FF2B5EF4-FFF2-40B4-BE49-F238E27FC236}">
                    <a16:creationId xmlns:a16="http://schemas.microsoft.com/office/drawing/2014/main" id="{5D37B315-5CB3-7A4A-AF33-BC28B58C76DF}"/>
                  </a:ext>
                </a:extLst>
              </p:cNvPr>
              <p:cNvSpPr>
                <a:spLocks/>
              </p:cNvSpPr>
              <p:nvPr/>
            </p:nvSpPr>
            <p:spPr bwMode="auto">
              <a:xfrm>
                <a:off x="6211432" y="3028808"/>
                <a:ext cx="8789" cy="54201"/>
              </a:xfrm>
              <a:custGeom>
                <a:avLst/>
                <a:gdLst>
                  <a:gd name="T0" fmla="*/ 0 w 18"/>
                  <a:gd name="T1" fmla="*/ 0 h 111"/>
                  <a:gd name="T2" fmla="*/ 18 w 18"/>
                  <a:gd name="T3" fmla="*/ 0 h 111"/>
                  <a:gd name="T4" fmla="*/ 18 w 18"/>
                  <a:gd name="T5" fmla="*/ 109 h 111"/>
                  <a:gd name="T6" fmla="*/ 0 w 18"/>
                  <a:gd name="T7" fmla="*/ 111 h 111"/>
                  <a:gd name="T8" fmla="*/ 0 w 18"/>
                  <a:gd name="T9" fmla="*/ 0 h 111"/>
                </a:gdLst>
                <a:ahLst/>
                <a:cxnLst>
                  <a:cxn ang="0">
                    <a:pos x="T0" y="T1"/>
                  </a:cxn>
                  <a:cxn ang="0">
                    <a:pos x="T2" y="T3"/>
                  </a:cxn>
                  <a:cxn ang="0">
                    <a:pos x="T4" y="T5"/>
                  </a:cxn>
                  <a:cxn ang="0">
                    <a:pos x="T6" y="T7"/>
                  </a:cxn>
                  <a:cxn ang="0">
                    <a:pos x="T8" y="T9"/>
                  </a:cxn>
                </a:cxnLst>
                <a:rect l="0" t="0" r="r" b="b"/>
                <a:pathLst>
                  <a:path w="18" h="111">
                    <a:moveTo>
                      <a:pt x="0" y="0"/>
                    </a:moveTo>
                    <a:cubicBezTo>
                      <a:pt x="7" y="0"/>
                      <a:pt x="12" y="0"/>
                      <a:pt x="18" y="0"/>
                    </a:cubicBezTo>
                    <a:cubicBezTo>
                      <a:pt x="18" y="36"/>
                      <a:pt x="18" y="72"/>
                      <a:pt x="18" y="109"/>
                    </a:cubicBezTo>
                    <a:cubicBezTo>
                      <a:pt x="13" y="110"/>
                      <a:pt x="7" y="110"/>
                      <a:pt x="0" y="111"/>
                    </a:cubicBezTo>
                    <a:cubicBezTo>
                      <a:pt x="0" y="74"/>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 name="Freeform 78">
                <a:extLst>
                  <a:ext uri="{FF2B5EF4-FFF2-40B4-BE49-F238E27FC236}">
                    <a16:creationId xmlns:a16="http://schemas.microsoft.com/office/drawing/2014/main" id="{BF4C6A3B-8D13-564E-A1D9-2040E018523E}"/>
                  </a:ext>
                </a:extLst>
              </p:cNvPr>
              <p:cNvSpPr>
                <a:spLocks/>
              </p:cNvSpPr>
              <p:nvPr/>
            </p:nvSpPr>
            <p:spPr bwMode="auto">
              <a:xfrm>
                <a:off x="6252449" y="3028808"/>
                <a:ext cx="8789" cy="54201"/>
              </a:xfrm>
              <a:custGeom>
                <a:avLst/>
                <a:gdLst>
                  <a:gd name="T0" fmla="*/ 18 w 18"/>
                  <a:gd name="T1" fmla="*/ 110 h 111"/>
                  <a:gd name="T2" fmla="*/ 0 w 18"/>
                  <a:gd name="T3" fmla="*/ 111 h 111"/>
                  <a:gd name="T4" fmla="*/ 0 w 18"/>
                  <a:gd name="T5" fmla="*/ 0 h 111"/>
                  <a:gd name="T6" fmla="*/ 18 w 18"/>
                  <a:gd name="T7" fmla="*/ 0 h 111"/>
                  <a:gd name="T8" fmla="*/ 18 w 18"/>
                  <a:gd name="T9" fmla="*/ 110 h 111"/>
                </a:gdLst>
                <a:ahLst/>
                <a:cxnLst>
                  <a:cxn ang="0">
                    <a:pos x="T0" y="T1"/>
                  </a:cxn>
                  <a:cxn ang="0">
                    <a:pos x="T2" y="T3"/>
                  </a:cxn>
                  <a:cxn ang="0">
                    <a:pos x="T4" y="T5"/>
                  </a:cxn>
                  <a:cxn ang="0">
                    <a:pos x="T6" y="T7"/>
                  </a:cxn>
                  <a:cxn ang="0">
                    <a:pos x="T8" y="T9"/>
                  </a:cxn>
                </a:cxnLst>
                <a:rect l="0" t="0" r="r" b="b"/>
                <a:pathLst>
                  <a:path w="18" h="111">
                    <a:moveTo>
                      <a:pt x="18" y="110"/>
                    </a:moveTo>
                    <a:cubicBezTo>
                      <a:pt x="12" y="110"/>
                      <a:pt x="7" y="110"/>
                      <a:pt x="0" y="111"/>
                    </a:cubicBezTo>
                    <a:cubicBezTo>
                      <a:pt x="0" y="74"/>
                      <a:pt x="0" y="38"/>
                      <a:pt x="0" y="0"/>
                    </a:cubicBezTo>
                    <a:cubicBezTo>
                      <a:pt x="6" y="0"/>
                      <a:pt x="11" y="0"/>
                      <a:pt x="18" y="0"/>
                    </a:cubicBezTo>
                    <a:cubicBezTo>
                      <a:pt x="18" y="36"/>
                      <a:pt x="18" y="72"/>
                      <a:pt x="18" y="1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 name="Freeform 79">
                <a:extLst>
                  <a:ext uri="{FF2B5EF4-FFF2-40B4-BE49-F238E27FC236}">
                    <a16:creationId xmlns:a16="http://schemas.microsoft.com/office/drawing/2014/main" id="{14FA04FA-BC10-3C40-B982-51D2087B8CC3}"/>
                  </a:ext>
                </a:extLst>
              </p:cNvPr>
              <p:cNvSpPr>
                <a:spLocks/>
              </p:cNvSpPr>
              <p:nvPr/>
            </p:nvSpPr>
            <p:spPr bwMode="auto">
              <a:xfrm>
                <a:off x="6150493" y="3028515"/>
                <a:ext cx="8789" cy="53908"/>
              </a:xfrm>
              <a:custGeom>
                <a:avLst/>
                <a:gdLst>
                  <a:gd name="T0" fmla="*/ 18 w 18"/>
                  <a:gd name="T1" fmla="*/ 111 h 111"/>
                  <a:gd name="T2" fmla="*/ 0 w 18"/>
                  <a:gd name="T3" fmla="*/ 111 h 111"/>
                  <a:gd name="T4" fmla="*/ 0 w 18"/>
                  <a:gd name="T5" fmla="*/ 1 h 111"/>
                  <a:gd name="T6" fmla="*/ 18 w 18"/>
                  <a:gd name="T7" fmla="*/ 0 h 111"/>
                  <a:gd name="T8" fmla="*/ 18 w 18"/>
                  <a:gd name="T9" fmla="*/ 111 h 111"/>
                </a:gdLst>
                <a:ahLst/>
                <a:cxnLst>
                  <a:cxn ang="0">
                    <a:pos x="T0" y="T1"/>
                  </a:cxn>
                  <a:cxn ang="0">
                    <a:pos x="T2" y="T3"/>
                  </a:cxn>
                  <a:cxn ang="0">
                    <a:pos x="T4" y="T5"/>
                  </a:cxn>
                  <a:cxn ang="0">
                    <a:pos x="T6" y="T7"/>
                  </a:cxn>
                  <a:cxn ang="0">
                    <a:pos x="T8" y="T9"/>
                  </a:cxn>
                </a:cxnLst>
                <a:rect l="0" t="0" r="r" b="b"/>
                <a:pathLst>
                  <a:path w="18" h="111">
                    <a:moveTo>
                      <a:pt x="18" y="111"/>
                    </a:moveTo>
                    <a:cubicBezTo>
                      <a:pt x="12" y="111"/>
                      <a:pt x="7" y="111"/>
                      <a:pt x="0" y="111"/>
                    </a:cubicBezTo>
                    <a:cubicBezTo>
                      <a:pt x="0" y="74"/>
                      <a:pt x="0" y="39"/>
                      <a:pt x="0" y="1"/>
                    </a:cubicBezTo>
                    <a:cubicBezTo>
                      <a:pt x="6" y="1"/>
                      <a:pt x="11" y="0"/>
                      <a:pt x="18" y="0"/>
                    </a:cubicBezTo>
                    <a:cubicBezTo>
                      <a:pt x="18" y="37"/>
                      <a:pt x="18" y="73"/>
                      <a:pt x="18"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 name="Freeform 80">
                <a:extLst>
                  <a:ext uri="{FF2B5EF4-FFF2-40B4-BE49-F238E27FC236}">
                    <a16:creationId xmlns:a16="http://schemas.microsoft.com/office/drawing/2014/main" id="{A61CCFB1-75F3-5A4C-8920-E9C952E0B5EE}"/>
                  </a:ext>
                </a:extLst>
              </p:cNvPr>
              <p:cNvSpPr>
                <a:spLocks/>
              </p:cNvSpPr>
              <p:nvPr/>
            </p:nvSpPr>
            <p:spPr bwMode="auto">
              <a:xfrm>
                <a:off x="6129985" y="3028808"/>
                <a:ext cx="8789" cy="53322"/>
              </a:xfrm>
              <a:custGeom>
                <a:avLst/>
                <a:gdLst>
                  <a:gd name="T0" fmla="*/ 0 w 18"/>
                  <a:gd name="T1" fmla="*/ 0 h 109"/>
                  <a:gd name="T2" fmla="*/ 18 w 18"/>
                  <a:gd name="T3" fmla="*/ 0 h 109"/>
                  <a:gd name="T4" fmla="*/ 18 w 18"/>
                  <a:gd name="T5" fmla="*/ 109 h 109"/>
                  <a:gd name="T6" fmla="*/ 0 w 18"/>
                  <a:gd name="T7" fmla="*/ 109 h 109"/>
                  <a:gd name="T8" fmla="*/ 0 w 18"/>
                  <a:gd name="T9" fmla="*/ 0 h 109"/>
                </a:gdLst>
                <a:ahLst/>
                <a:cxnLst>
                  <a:cxn ang="0">
                    <a:pos x="T0" y="T1"/>
                  </a:cxn>
                  <a:cxn ang="0">
                    <a:pos x="T2" y="T3"/>
                  </a:cxn>
                  <a:cxn ang="0">
                    <a:pos x="T4" y="T5"/>
                  </a:cxn>
                  <a:cxn ang="0">
                    <a:pos x="T6" y="T7"/>
                  </a:cxn>
                  <a:cxn ang="0">
                    <a:pos x="T8" y="T9"/>
                  </a:cxn>
                </a:cxnLst>
                <a:rect l="0" t="0" r="r" b="b"/>
                <a:pathLst>
                  <a:path w="18" h="109">
                    <a:moveTo>
                      <a:pt x="0" y="0"/>
                    </a:moveTo>
                    <a:cubicBezTo>
                      <a:pt x="6" y="0"/>
                      <a:pt x="11" y="0"/>
                      <a:pt x="18" y="0"/>
                    </a:cubicBezTo>
                    <a:cubicBezTo>
                      <a:pt x="18" y="36"/>
                      <a:pt x="18" y="72"/>
                      <a:pt x="18" y="109"/>
                    </a:cubicBezTo>
                    <a:cubicBezTo>
                      <a:pt x="12" y="109"/>
                      <a:pt x="6" y="109"/>
                      <a:pt x="0" y="109"/>
                    </a:cubicBezTo>
                    <a:cubicBezTo>
                      <a:pt x="0" y="73"/>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 name="Freeform 81">
                <a:extLst>
                  <a:ext uri="{FF2B5EF4-FFF2-40B4-BE49-F238E27FC236}">
                    <a16:creationId xmlns:a16="http://schemas.microsoft.com/office/drawing/2014/main" id="{9A1F86D0-E174-6E4B-9AE5-B4F4AD86306E}"/>
                  </a:ext>
                </a:extLst>
              </p:cNvPr>
              <p:cNvSpPr>
                <a:spLocks/>
              </p:cNvSpPr>
              <p:nvPr/>
            </p:nvSpPr>
            <p:spPr bwMode="auto">
              <a:xfrm>
                <a:off x="6110063" y="3028515"/>
                <a:ext cx="8789" cy="54493"/>
              </a:xfrm>
              <a:custGeom>
                <a:avLst/>
                <a:gdLst>
                  <a:gd name="T0" fmla="*/ 0 w 18"/>
                  <a:gd name="T1" fmla="*/ 112 h 112"/>
                  <a:gd name="T2" fmla="*/ 0 w 18"/>
                  <a:gd name="T3" fmla="*/ 1 h 112"/>
                  <a:gd name="T4" fmla="*/ 18 w 18"/>
                  <a:gd name="T5" fmla="*/ 0 h 112"/>
                  <a:gd name="T6" fmla="*/ 18 w 18"/>
                  <a:gd name="T7" fmla="*/ 110 h 112"/>
                  <a:gd name="T8" fmla="*/ 0 w 18"/>
                  <a:gd name="T9" fmla="*/ 112 h 112"/>
                </a:gdLst>
                <a:ahLst/>
                <a:cxnLst>
                  <a:cxn ang="0">
                    <a:pos x="T0" y="T1"/>
                  </a:cxn>
                  <a:cxn ang="0">
                    <a:pos x="T2" y="T3"/>
                  </a:cxn>
                  <a:cxn ang="0">
                    <a:pos x="T4" y="T5"/>
                  </a:cxn>
                  <a:cxn ang="0">
                    <a:pos x="T6" y="T7"/>
                  </a:cxn>
                  <a:cxn ang="0">
                    <a:pos x="T8" y="T9"/>
                  </a:cxn>
                </a:cxnLst>
                <a:rect l="0" t="0" r="r" b="b"/>
                <a:pathLst>
                  <a:path w="18" h="112">
                    <a:moveTo>
                      <a:pt x="0" y="112"/>
                    </a:moveTo>
                    <a:cubicBezTo>
                      <a:pt x="0" y="74"/>
                      <a:pt x="0" y="38"/>
                      <a:pt x="0" y="1"/>
                    </a:cubicBezTo>
                    <a:cubicBezTo>
                      <a:pt x="5" y="1"/>
                      <a:pt x="11" y="1"/>
                      <a:pt x="18" y="0"/>
                    </a:cubicBezTo>
                    <a:cubicBezTo>
                      <a:pt x="18" y="37"/>
                      <a:pt x="18" y="73"/>
                      <a:pt x="18" y="110"/>
                    </a:cubicBezTo>
                    <a:cubicBezTo>
                      <a:pt x="13" y="111"/>
                      <a:pt x="7" y="111"/>
                      <a:pt x="0" y="1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 name="Freeform 82">
                <a:extLst>
                  <a:ext uri="{FF2B5EF4-FFF2-40B4-BE49-F238E27FC236}">
                    <a16:creationId xmlns:a16="http://schemas.microsoft.com/office/drawing/2014/main" id="{8B5EC4A4-D4F3-2440-B5B2-BB61207A7502}"/>
                  </a:ext>
                </a:extLst>
              </p:cNvPr>
              <p:cNvSpPr>
                <a:spLocks/>
              </p:cNvSpPr>
              <p:nvPr/>
            </p:nvSpPr>
            <p:spPr bwMode="auto">
              <a:xfrm>
                <a:off x="6069339" y="3028808"/>
                <a:ext cx="8496" cy="54201"/>
              </a:xfrm>
              <a:custGeom>
                <a:avLst/>
                <a:gdLst>
                  <a:gd name="T0" fmla="*/ 0 w 18"/>
                  <a:gd name="T1" fmla="*/ 0 h 111"/>
                  <a:gd name="T2" fmla="*/ 18 w 18"/>
                  <a:gd name="T3" fmla="*/ 0 h 111"/>
                  <a:gd name="T4" fmla="*/ 18 w 18"/>
                  <a:gd name="T5" fmla="*/ 109 h 111"/>
                  <a:gd name="T6" fmla="*/ 0 w 18"/>
                  <a:gd name="T7" fmla="*/ 111 h 111"/>
                  <a:gd name="T8" fmla="*/ 0 w 18"/>
                  <a:gd name="T9" fmla="*/ 0 h 111"/>
                </a:gdLst>
                <a:ahLst/>
                <a:cxnLst>
                  <a:cxn ang="0">
                    <a:pos x="T0" y="T1"/>
                  </a:cxn>
                  <a:cxn ang="0">
                    <a:pos x="T2" y="T3"/>
                  </a:cxn>
                  <a:cxn ang="0">
                    <a:pos x="T4" y="T5"/>
                  </a:cxn>
                  <a:cxn ang="0">
                    <a:pos x="T6" y="T7"/>
                  </a:cxn>
                  <a:cxn ang="0">
                    <a:pos x="T8" y="T9"/>
                  </a:cxn>
                </a:cxnLst>
                <a:rect l="0" t="0" r="r" b="b"/>
                <a:pathLst>
                  <a:path w="18" h="111">
                    <a:moveTo>
                      <a:pt x="0" y="0"/>
                    </a:moveTo>
                    <a:cubicBezTo>
                      <a:pt x="6" y="0"/>
                      <a:pt x="12" y="0"/>
                      <a:pt x="18" y="0"/>
                    </a:cubicBezTo>
                    <a:cubicBezTo>
                      <a:pt x="18" y="37"/>
                      <a:pt x="18" y="72"/>
                      <a:pt x="18" y="109"/>
                    </a:cubicBezTo>
                    <a:cubicBezTo>
                      <a:pt x="13" y="110"/>
                      <a:pt x="7" y="110"/>
                      <a:pt x="0" y="111"/>
                    </a:cubicBezTo>
                    <a:cubicBezTo>
                      <a:pt x="0" y="73"/>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 name="Freeform 83">
                <a:extLst>
                  <a:ext uri="{FF2B5EF4-FFF2-40B4-BE49-F238E27FC236}">
                    <a16:creationId xmlns:a16="http://schemas.microsoft.com/office/drawing/2014/main" id="{8FAFDD42-C43C-4445-9E8C-758CC9655523}"/>
                  </a:ext>
                </a:extLst>
              </p:cNvPr>
              <p:cNvSpPr>
                <a:spLocks/>
              </p:cNvSpPr>
              <p:nvPr/>
            </p:nvSpPr>
            <p:spPr bwMode="auto">
              <a:xfrm>
                <a:off x="6028323" y="3028808"/>
                <a:ext cx="8789" cy="53615"/>
              </a:xfrm>
              <a:custGeom>
                <a:avLst/>
                <a:gdLst>
                  <a:gd name="T0" fmla="*/ 0 w 18"/>
                  <a:gd name="T1" fmla="*/ 0 h 110"/>
                  <a:gd name="T2" fmla="*/ 18 w 18"/>
                  <a:gd name="T3" fmla="*/ 0 h 110"/>
                  <a:gd name="T4" fmla="*/ 18 w 18"/>
                  <a:gd name="T5" fmla="*/ 110 h 110"/>
                  <a:gd name="T6" fmla="*/ 0 w 18"/>
                  <a:gd name="T7" fmla="*/ 110 h 110"/>
                  <a:gd name="T8" fmla="*/ 0 w 18"/>
                  <a:gd name="T9" fmla="*/ 0 h 110"/>
                </a:gdLst>
                <a:ahLst/>
                <a:cxnLst>
                  <a:cxn ang="0">
                    <a:pos x="T0" y="T1"/>
                  </a:cxn>
                  <a:cxn ang="0">
                    <a:pos x="T2" y="T3"/>
                  </a:cxn>
                  <a:cxn ang="0">
                    <a:pos x="T4" y="T5"/>
                  </a:cxn>
                  <a:cxn ang="0">
                    <a:pos x="T6" y="T7"/>
                  </a:cxn>
                  <a:cxn ang="0">
                    <a:pos x="T8" y="T9"/>
                  </a:cxn>
                </a:cxnLst>
                <a:rect l="0" t="0" r="r" b="b"/>
                <a:pathLst>
                  <a:path w="18" h="110">
                    <a:moveTo>
                      <a:pt x="0" y="0"/>
                    </a:moveTo>
                    <a:cubicBezTo>
                      <a:pt x="7" y="0"/>
                      <a:pt x="12" y="0"/>
                      <a:pt x="18" y="0"/>
                    </a:cubicBezTo>
                    <a:cubicBezTo>
                      <a:pt x="18" y="37"/>
                      <a:pt x="18" y="73"/>
                      <a:pt x="18" y="110"/>
                    </a:cubicBezTo>
                    <a:cubicBezTo>
                      <a:pt x="12" y="110"/>
                      <a:pt x="6" y="110"/>
                      <a:pt x="0" y="110"/>
                    </a:cubicBezTo>
                    <a:cubicBezTo>
                      <a:pt x="0" y="73"/>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 name="Freeform 84">
                <a:extLst>
                  <a:ext uri="{FF2B5EF4-FFF2-40B4-BE49-F238E27FC236}">
                    <a16:creationId xmlns:a16="http://schemas.microsoft.com/office/drawing/2014/main" id="{B2204CBD-E544-EB44-A403-6D57F0533D83}"/>
                  </a:ext>
                </a:extLst>
              </p:cNvPr>
              <p:cNvSpPr>
                <a:spLocks/>
              </p:cNvSpPr>
              <p:nvPr/>
            </p:nvSpPr>
            <p:spPr bwMode="auto">
              <a:xfrm>
                <a:off x="6008400" y="3027344"/>
                <a:ext cx="9668" cy="56544"/>
              </a:xfrm>
              <a:custGeom>
                <a:avLst/>
                <a:gdLst>
                  <a:gd name="T0" fmla="*/ 0 w 20"/>
                  <a:gd name="T1" fmla="*/ 3 h 116"/>
                  <a:gd name="T2" fmla="*/ 20 w 20"/>
                  <a:gd name="T3" fmla="*/ 17 h 116"/>
                  <a:gd name="T4" fmla="*/ 20 w 20"/>
                  <a:gd name="T5" fmla="*/ 99 h 116"/>
                  <a:gd name="T6" fmla="*/ 0 w 20"/>
                  <a:gd name="T7" fmla="*/ 113 h 116"/>
                  <a:gd name="T8" fmla="*/ 0 w 20"/>
                  <a:gd name="T9" fmla="*/ 3 h 116"/>
                </a:gdLst>
                <a:ahLst/>
                <a:cxnLst>
                  <a:cxn ang="0">
                    <a:pos x="T0" y="T1"/>
                  </a:cxn>
                  <a:cxn ang="0">
                    <a:pos x="T2" y="T3"/>
                  </a:cxn>
                  <a:cxn ang="0">
                    <a:pos x="T4" y="T5"/>
                  </a:cxn>
                  <a:cxn ang="0">
                    <a:pos x="T6" y="T7"/>
                  </a:cxn>
                  <a:cxn ang="0">
                    <a:pos x="T8" y="T9"/>
                  </a:cxn>
                </a:cxnLst>
                <a:rect l="0" t="0" r="r" b="b"/>
                <a:pathLst>
                  <a:path w="20" h="116">
                    <a:moveTo>
                      <a:pt x="0" y="3"/>
                    </a:moveTo>
                    <a:cubicBezTo>
                      <a:pt x="14" y="0"/>
                      <a:pt x="20" y="2"/>
                      <a:pt x="20" y="17"/>
                    </a:cubicBezTo>
                    <a:cubicBezTo>
                      <a:pt x="19" y="44"/>
                      <a:pt x="19" y="71"/>
                      <a:pt x="20" y="99"/>
                    </a:cubicBezTo>
                    <a:cubicBezTo>
                      <a:pt x="20" y="113"/>
                      <a:pt x="14" y="116"/>
                      <a:pt x="0" y="113"/>
                    </a:cubicBezTo>
                    <a:cubicBezTo>
                      <a:pt x="0" y="77"/>
                      <a:pt x="0" y="41"/>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0" name="Freeform 85">
                <a:extLst>
                  <a:ext uri="{FF2B5EF4-FFF2-40B4-BE49-F238E27FC236}">
                    <a16:creationId xmlns:a16="http://schemas.microsoft.com/office/drawing/2014/main" id="{2FC9737A-B229-D848-8ED6-1923033ABDC7}"/>
                  </a:ext>
                </a:extLst>
              </p:cNvPr>
              <p:cNvSpPr>
                <a:spLocks/>
              </p:cNvSpPr>
              <p:nvPr/>
            </p:nvSpPr>
            <p:spPr bwMode="auto">
              <a:xfrm>
                <a:off x="5987892" y="3028808"/>
                <a:ext cx="8789" cy="53615"/>
              </a:xfrm>
              <a:custGeom>
                <a:avLst/>
                <a:gdLst>
                  <a:gd name="T0" fmla="*/ 18 w 18"/>
                  <a:gd name="T1" fmla="*/ 110 h 110"/>
                  <a:gd name="T2" fmla="*/ 0 w 18"/>
                  <a:gd name="T3" fmla="*/ 110 h 110"/>
                  <a:gd name="T4" fmla="*/ 0 w 18"/>
                  <a:gd name="T5" fmla="*/ 0 h 110"/>
                  <a:gd name="T6" fmla="*/ 18 w 18"/>
                  <a:gd name="T7" fmla="*/ 0 h 110"/>
                  <a:gd name="T8" fmla="*/ 18 w 18"/>
                  <a:gd name="T9" fmla="*/ 110 h 110"/>
                </a:gdLst>
                <a:ahLst/>
                <a:cxnLst>
                  <a:cxn ang="0">
                    <a:pos x="T0" y="T1"/>
                  </a:cxn>
                  <a:cxn ang="0">
                    <a:pos x="T2" y="T3"/>
                  </a:cxn>
                  <a:cxn ang="0">
                    <a:pos x="T4" y="T5"/>
                  </a:cxn>
                  <a:cxn ang="0">
                    <a:pos x="T6" y="T7"/>
                  </a:cxn>
                  <a:cxn ang="0">
                    <a:pos x="T8" y="T9"/>
                  </a:cxn>
                </a:cxnLst>
                <a:rect l="0" t="0" r="r" b="b"/>
                <a:pathLst>
                  <a:path w="18" h="110">
                    <a:moveTo>
                      <a:pt x="18" y="110"/>
                    </a:moveTo>
                    <a:cubicBezTo>
                      <a:pt x="11" y="110"/>
                      <a:pt x="6" y="110"/>
                      <a:pt x="0" y="110"/>
                    </a:cubicBezTo>
                    <a:cubicBezTo>
                      <a:pt x="0" y="73"/>
                      <a:pt x="0" y="37"/>
                      <a:pt x="0" y="0"/>
                    </a:cubicBezTo>
                    <a:cubicBezTo>
                      <a:pt x="6" y="0"/>
                      <a:pt x="12" y="0"/>
                      <a:pt x="18" y="0"/>
                    </a:cubicBezTo>
                    <a:cubicBezTo>
                      <a:pt x="18" y="37"/>
                      <a:pt x="18" y="72"/>
                      <a:pt x="18" y="1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1" name="Freeform 86">
                <a:extLst>
                  <a:ext uri="{FF2B5EF4-FFF2-40B4-BE49-F238E27FC236}">
                    <a16:creationId xmlns:a16="http://schemas.microsoft.com/office/drawing/2014/main" id="{FAB36DC5-3DF5-1F4F-8407-5E2DE551FA8D}"/>
                  </a:ext>
                </a:extLst>
              </p:cNvPr>
              <p:cNvSpPr>
                <a:spLocks/>
              </p:cNvSpPr>
              <p:nvPr/>
            </p:nvSpPr>
            <p:spPr bwMode="auto">
              <a:xfrm>
                <a:off x="5967970" y="3028515"/>
                <a:ext cx="8789" cy="53908"/>
              </a:xfrm>
              <a:custGeom>
                <a:avLst/>
                <a:gdLst>
                  <a:gd name="T0" fmla="*/ 18 w 18"/>
                  <a:gd name="T1" fmla="*/ 111 h 111"/>
                  <a:gd name="T2" fmla="*/ 0 w 18"/>
                  <a:gd name="T3" fmla="*/ 111 h 111"/>
                  <a:gd name="T4" fmla="*/ 0 w 18"/>
                  <a:gd name="T5" fmla="*/ 1 h 111"/>
                  <a:gd name="T6" fmla="*/ 18 w 18"/>
                  <a:gd name="T7" fmla="*/ 0 h 111"/>
                  <a:gd name="T8" fmla="*/ 18 w 18"/>
                  <a:gd name="T9" fmla="*/ 111 h 111"/>
                </a:gdLst>
                <a:ahLst/>
                <a:cxnLst>
                  <a:cxn ang="0">
                    <a:pos x="T0" y="T1"/>
                  </a:cxn>
                  <a:cxn ang="0">
                    <a:pos x="T2" y="T3"/>
                  </a:cxn>
                  <a:cxn ang="0">
                    <a:pos x="T4" y="T5"/>
                  </a:cxn>
                  <a:cxn ang="0">
                    <a:pos x="T6" y="T7"/>
                  </a:cxn>
                  <a:cxn ang="0">
                    <a:pos x="T8" y="T9"/>
                  </a:cxn>
                </a:cxnLst>
                <a:rect l="0" t="0" r="r" b="b"/>
                <a:pathLst>
                  <a:path w="18" h="111">
                    <a:moveTo>
                      <a:pt x="18" y="111"/>
                    </a:moveTo>
                    <a:cubicBezTo>
                      <a:pt x="12" y="111"/>
                      <a:pt x="6" y="111"/>
                      <a:pt x="0" y="111"/>
                    </a:cubicBezTo>
                    <a:cubicBezTo>
                      <a:pt x="0" y="74"/>
                      <a:pt x="0" y="39"/>
                      <a:pt x="0" y="1"/>
                    </a:cubicBezTo>
                    <a:cubicBezTo>
                      <a:pt x="5" y="1"/>
                      <a:pt x="11" y="0"/>
                      <a:pt x="18" y="0"/>
                    </a:cubicBezTo>
                    <a:cubicBezTo>
                      <a:pt x="18" y="37"/>
                      <a:pt x="18" y="72"/>
                      <a:pt x="18"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2" name="Freeform 87">
                <a:extLst>
                  <a:ext uri="{FF2B5EF4-FFF2-40B4-BE49-F238E27FC236}">
                    <a16:creationId xmlns:a16="http://schemas.microsoft.com/office/drawing/2014/main" id="{8A55C5D0-5100-AF4E-9773-889789C80566}"/>
                  </a:ext>
                </a:extLst>
              </p:cNvPr>
              <p:cNvSpPr>
                <a:spLocks/>
              </p:cNvSpPr>
              <p:nvPr/>
            </p:nvSpPr>
            <p:spPr bwMode="auto">
              <a:xfrm>
                <a:off x="5926953" y="3028808"/>
                <a:ext cx="8789" cy="53322"/>
              </a:xfrm>
              <a:custGeom>
                <a:avLst/>
                <a:gdLst>
                  <a:gd name="T0" fmla="*/ 0 w 18"/>
                  <a:gd name="T1" fmla="*/ 0 h 109"/>
                  <a:gd name="T2" fmla="*/ 18 w 18"/>
                  <a:gd name="T3" fmla="*/ 0 h 109"/>
                  <a:gd name="T4" fmla="*/ 18 w 18"/>
                  <a:gd name="T5" fmla="*/ 109 h 109"/>
                  <a:gd name="T6" fmla="*/ 0 w 18"/>
                  <a:gd name="T7" fmla="*/ 109 h 109"/>
                  <a:gd name="T8" fmla="*/ 0 w 18"/>
                  <a:gd name="T9" fmla="*/ 0 h 109"/>
                </a:gdLst>
                <a:ahLst/>
                <a:cxnLst>
                  <a:cxn ang="0">
                    <a:pos x="T0" y="T1"/>
                  </a:cxn>
                  <a:cxn ang="0">
                    <a:pos x="T2" y="T3"/>
                  </a:cxn>
                  <a:cxn ang="0">
                    <a:pos x="T4" y="T5"/>
                  </a:cxn>
                  <a:cxn ang="0">
                    <a:pos x="T6" y="T7"/>
                  </a:cxn>
                  <a:cxn ang="0">
                    <a:pos x="T8" y="T9"/>
                  </a:cxn>
                </a:cxnLst>
                <a:rect l="0" t="0" r="r" b="b"/>
                <a:pathLst>
                  <a:path w="18" h="109">
                    <a:moveTo>
                      <a:pt x="0" y="0"/>
                    </a:moveTo>
                    <a:cubicBezTo>
                      <a:pt x="6" y="0"/>
                      <a:pt x="11" y="0"/>
                      <a:pt x="18" y="0"/>
                    </a:cubicBezTo>
                    <a:cubicBezTo>
                      <a:pt x="18" y="36"/>
                      <a:pt x="18" y="72"/>
                      <a:pt x="18" y="109"/>
                    </a:cubicBezTo>
                    <a:cubicBezTo>
                      <a:pt x="12" y="109"/>
                      <a:pt x="6" y="109"/>
                      <a:pt x="0" y="109"/>
                    </a:cubicBezTo>
                    <a:cubicBezTo>
                      <a:pt x="0" y="74"/>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3" name="Freeform 88">
                <a:extLst>
                  <a:ext uri="{FF2B5EF4-FFF2-40B4-BE49-F238E27FC236}">
                    <a16:creationId xmlns:a16="http://schemas.microsoft.com/office/drawing/2014/main" id="{80470F48-96FA-4249-BAD9-6ED8A279A724}"/>
                  </a:ext>
                </a:extLst>
              </p:cNvPr>
              <p:cNvSpPr>
                <a:spLocks/>
              </p:cNvSpPr>
              <p:nvPr/>
            </p:nvSpPr>
            <p:spPr bwMode="auto">
              <a:xfrm>
                <a:off x="6170416" y="3028808"/>
                <a:ext cx="8789" cy="53615"/>
              </a:xfrm>
              <a:custGeom>
                <a:avLst/>
                <a:gdLst>
                  <a:gd name="T0" fmla="*/ 0 w 18"/>
                  <a:gd name="T1" fmla="*/ 0 h 110"/>
                  <a:gd name="T2" fmla="*/ 18 w 18"/>
                  <a:gd name="T3" fmla="*/ 0 h 110"/>
                  <a:gd name="T4" fmla="*/ 18 w 18"/>
                  <a:gd name="T5" fmla="*/ 110 h 110"/>
                  <a:gd name="T6" fmla="*/ 0 w 18"/>
                  <a:gd name="T7" fmla="*/ 110 h 110"/>
                  <a:gd name="T8" fmla="*/ 0 w 18"/>
                  <a:gd name="T9" fmla="*/ 0 h 110"/>
                </a:gdLst>
                <a:ahLst/>
                <a:cxnLst>
                  <a:cxn ang="0">
                    <a:pos x="T0" y="T1"/>
                  </a:cxn>
                  <a:cxn ang="0">
                    <a:pos x="T2" y="T3"/>
                  </a:cxn>
                  <a:cxn ang="0">
                    <a:pos x="T4" y="T5"/>
                  </a:cxn>
                  <a:cxn ang="0">
                    <a:pos x="T6" y="T7"/>
                  </a:cxn>
                  <a:cxn ang="0">
                    <a:pos x="T8" y="T9"/>
                  </a:cxn>
                </a:cxnLst>
                <a:rect l="0" t="0" r="r" b="b"/>
                <a:pathLst>
                  <a:path w="18" h="110">
                    <a:moveTo>
                      <a:pt x="0" y="0"/>
                    </a:moveTo>
                    <a:cubicBezTo>
                      <a:pt x="7" y="0"/>
                      <a:pt x="12" y="0"/>
                      <a:pt x="18" y="0"/>
                    </a:cubicBezTo>
                    <a:cubicBezTo>
                      <a:pt x="18" y="36"/>
                      <a:pt x="18" y="72"/>
                      <a:pt x="18" y="110"/>
                    </a:cubicBezTo>
                    <a:cubicBezTo>
                      <a:pt x="13" y="110"/>
                      <a:pt x="7" y="110"/>
                      <a:pt x="0" y="110"/>
                    </a:cubicBezTo>
                    <a:cubicBezTo>
                      <a:pt x="0" y="73"/>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4" name="Freeform 89">
                <a:extLst>
                  <a:ext uri="{FF2B5EF4-FFF2-40B4-BE49-F238E27FC236}">
                    <a16:creationId xmlns:a16="http://schemas.microsoft.com/office/drawing/2014/main" id="{E8DB99BF-56EF-0E4C-8A33-852ADF46B243}"/>
                  </a:ext>
                </a:extLst>
              </p:cNvPr>
              <p:cNvSpPr>
                <a:spLocks/>
              </p:cNvSpPr>
              <p:nvPr/>
            </p:nvSpPr>
            <p:spPr bwMode="auto">
              <a:xfrm>
                <a:off x="6271785" y="3028515"/>
                <a:ext cx="9375" cy="53908"/>
              </a:xfrm>
              <a:custGeom>
                <a:avLst/>
                <a:gdLst>
                  <a:gd name="T0" fmla="*/ 19 w 19"/>
                  <a:gd name="T1" fmla="*/ 111 h 111"/>
                  <a:gd name="T2" fmla="*/ 0 w 19"/>
                  <a:gd name="T3" fmla="*/ 111 h 111"/>
                  <a:gd name="T4" fmla="*/ 0 w 19"/>
                  <a:gd name="T5" fmla="*/ 1 h 111"/>
                  <a:gd name="T6" fmla="*/ 19 w 19"/>
                  <a:gd name="T7" fmla="*/ 0 h 111"/>
                  <a:gd name="T8" fmla="*/ 19 w 19"/>
                  <a:gd name="T9" fmla="*/ 111 h 111"/>
                </a:gdLst>
                <a:ahLst/>
                <a:cxnLst>
                  <a:cxn ang="0">
                    <a:pos x="T0" y="T1"/>
                  </a:cxn>
                  <a:cxn ang="0">
                    <a:pos x="T2" y="T3"/>
                  </a:cxn>
                  <a:cxn ang="0">
                    <a:pos x="T4" y="T5"/>
                  </a:cxn>
                  <a:cxn ang="0">
                    <a:pos x="T6" y="T7"/>
                  </a:cxn>
                  <a:cxn ang="0">
                    <a:pos x="T8" y="T9"/>
                  </a:cxn>
                </a:cxnLst>
                <a:rect l="0" t="0" r="r" b="b"/>
                <a:pathLst>
                  <a:path w="19" h="111">
                    <a:moveTo>
                      <a:pt x="19" y="111"/>
                    </a:moveTo>
                    <a:cubicBezTo>
                      <a:pt x="12" y="111"/>
                      <a:pt x="7" y="111"/>
                      <a:pt x="0" y="111"/>
                    </a:cubicBezTo>
                    <a:cubicBezTo>
                      <a:pt x="0" y="74"/>
                      <a:pt x="0" y="38"/>
                      <a:pt x="0" y="1"/>
                    </a:cubicBezTo>
                    <a:cubicBezTo>
                      <a:pt x="7" y="1"/>
                      <a:pt x="12" y="1"/>
                      <a:pt x="19" y="0"/>
                    </a:cubicBezTo>
                    <a:cubicBezTo>
                      <a:pt x="19" y="38"/>
                      <a:pt x="19" y="74"/>
                      <a:pt x="19"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spTree>
    <p:extLst>
      <p:ext uri="{BB962C8B-B14F-4D97-AF65-F5344CB8AC3E}">
        <p14:creationId xmlns:p14="http://schemas.microsoft.com/office/powerpoint/2010/main" val="24096206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任意多边形 17">
            <a:extLst>
              <a:ext uri="{FF2B5EF4-FFF2-40B4-BE49-F238E27FC236}">
                <a16:creationId xmlns:a16="http://schemas.microsoft.com/office/drawing/2014/main" id="{F65BEC5E-FCED-AF46-8EA6-F0730FA37570}"/>
              </a:ext>
            </a:extLst>
          </p:cNvPr>
          <p:cNvSpPr/>
          <p:nvPr/>
        </p:nvSpPr>
        <p:spPr>
          <a:xfrm rot="5400000">
            <a:off x="4777985" y="-4365533"/>
            <a:ext cx="2636023" cy="11756392"/>
          </a:xfrm>
          <a:custGeom>
            <a:avLst/>
            <a:gdLst>
              <a:gd name="connsiteX0" fmla="*/ 0 w 2946400"/>
              <a:gd name="connsiteY0" fmla="*/ 12192000 h 12192000"/>
              <a:gd name="connsiteX1" fmla="*/ 0 w 2946400"/>
              <a:gd name="connsiteY1" fmla="*/ 0 h 12192000"/>
              <a:gd name="connsiteX2" fmla="*/ 1599778 w 2946400"/>
              <a:gd name="connsiteY2" fmla="*/ 0 h 12192000"/>
              <a:gd name="connsiteX3" fmla="*/ 2946400 w 2946400"/>
              <a:gd name="connsiteY3" fmla="*/ 6096000 h 12192000"/>
              <a:gd name="connsiteX4" fmla="*/ 1599778 w 2946400"/>
              <a:gd name="connsiteY4" fmla="*/ 12192000 h 12192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6400" h="12192000">
                <a:moveTo>
                  <a:pt x="0" y="12192000"/>
                </a:moveTo>
                <a:lnTo>
                  <a:pt x="0" y="0"/>
                </a:lnTo>
                <a:lnTo>
                  <a:pt x="1599778" y="0"/>
                </a:lnTo>
                <a:lnTo>
                  <a:pt x="2946400" y="6096000"/>
                </a:lnTo>
                <a:lnTo>
                  <a:pt x="1599778" y="12192000"/>
                </a:lnTo>
                <a:close/>
              </a:path>
            </a:pathLst>
          </a:custGeom>
          <a:solidFill>
            <a:srgbClr val="1B51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217805" y="227965"/>
            <a:ext cx="11756390" cy="6402070"/>
          </a:xfrm>
          <a:prstGeom prst="rect">
            <a:avLst/>
          </a:prstGeom>
          <a:noFill/>
          <a:ln w="76200">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文本框 47"/>
          <p:cNvSpPr txBox="1"/>
          <p:nvPr/>
        </p:nvSpPr>
        <p:spPr>
          <a:xfrm>
            <a:off x="2481966" y="3555180"/>
            <a:ext cx="7207230" cy="769441"/>
          </a:xfrm>
          <a:prstGeom prst="rect">
            <a:avLst/>
          </a:prstGeom>
          <a:noFill/>
        </p:spPr>
        <p:txBody>
          <a:bodyPr wrap="square" rtlCol="0">
            <a:spAutoFit/>
          </a:bodyPr>
          <a:lstStyle/>
          <a:p>
            <a:pPr algn="ctr"/>
            <a:r>
              <a:rPr lang="zh-CN" altLang="en-US" sz="4400" dirty="0">
                <a:solidFill>
                  <a:srgbClr val="000000"/>
                </a:solidFill>
                <a:latin typeface="+mn-ea"/>
                <a:cs typeface="Times New Roman" panose="02020603050405020304" pitchFamily="18" charset="0"/>
              </a:rPr>
              <a:t>恳请各位老师批评指导</a:t>
            </a:r>
            <a:r>
              <a:rPr lang="en-US" altLang="zh-CN" sz="4400" dirty="0">
                <a:solidFill>
                  <a:srgbClr val="000000"/>
                </a:solidFill>
                <a:latin typeface="+mn-ea"/>
                <a:cs typeface="Times New Roman" panose="02020603050405020304" pitchFamily="18" charset="0"/>
              </a:rPr>
              <a:t>!</a:t>
            </a:r>
          </a:p>
        </p:txBody>
      </p:sp>
      <p:sp>
        <p:nvSpPr>
          <p:cNvPr id="19" name="文本框 18">
            <a:extLst>
              <a:ext uri="{FF2B5EF4-FFF2-40B4-BE49-F238E27FC236}">
                <a16:creationId xmlns:a16="http://schemas.microsoft.com/office/drawing/2014/main" id="{6E621E40-D662-C145-AD10-4AAF8167E92D}"/>
              </a:ext>
            </a:extLst>
          </p:cNvPr>
          <p:cNvSpPr txBox="1"/>
          <p:nvPr/>
        </p:nvSpPr>
        <p:spPr>
          <a:xfrm>
            <a:off x="10021870" y="5945650"/>
            <a:ext cx="1763395" cy="461665"/>
          </a:xfrm>
          <a:prstGeom prst="rect">
            <a:avLst/>
          </a:prstGeom>
          <a:noFill/>
        </p:spPr>
        <p:txBody>
          <a:bodyPr wrap="square" rtlCol="0">
            <a:spAutoFit/>
          </a:bodyPr>
          <a:lstStyle/>
          <a:p>
            <a:pPr algn="ctr"/>
            <a:r>
              <a:rPr lang="en-US" altLang="zh-CN" sz="2400" dirty="0">
                <a:solidFill>
                  <a:srgbClr val="000000"/>
                </a:solidFill>
                <a:latin typeface="思源黑体 CN Medium" panose="020B0600000000000000" charset="-122"/>
                <a:ea typeface="思源黑体 CN Medium" panose="020B0600000000000000" charset="-122"/>
              </a:rPr>
              <a:t>2023.5.15</a:t>
            </a:r>
            <a:endParaRPr lang="zh-CN" sz="2400" dirty="0">
              <a:solidFill>
                <a:srgbClr val="000000"/>
              </a:solidFill>
              <a:latin typeface="思源黑体 CN Medium" panose="020B0600000000000000" charset="-122"/>
              <a:ea typeface="思源黑体 CN Medium" panose="020B0600000000000000" charset="-122"/>
            </a:endParaRPr>
          </a:p>
        </p:txBody>
      </p:sp>
      <p:grpSp>
        <p:nvGrpSpPr>
          <p:cNvPr id="5" name="组合 4">
            <a:extLst>
              <a:ext uri="{FF2B5EF4-FFF2-40B4-BE49-F238E27FC236}">
                <a16:creationId xmlns:a16="http://schemas.microsoft.com/office/drawing/2014/main" id="{DB9AD112-33AB-4445-AF12-A47A434CF564}"/>
              </a:ext>
            </a:extLst>
          </p:cNvPr>
          <p:cNvGrpSpPr/>
          <p:nvPr/>
        </p:nvGrpSpPr>
        <p:grpSpPr>
          <a:xfrm>
            <a:off x="2298206" y="4907456"/>
            <a:ext cx="8112523" cy="400110"/>
            <a:chOff x="2388135" y="5466409"/>
            <a:chExt cx="8112523" cy="400110"/>
          </a:xfrm>
        </p:grpSpPr>
        <p:sp>
          <p:nvSpPr>
            <p:cNvPr id="49" name="文本框 48"/>
            <p:cNvSpPr txBox="1"/>
            <p:nvPr/>
          </p:nvSpPr>
          <p:spPr>
            <a:xfrm>
              <a:off x="2388135" y="5466409"/>
              <a:ext cx="1996458" cy="400110"/>
            </a:xfrm>
            <a:prstGeom prst="rect">
              <a:avLst/>
            </a:prstGeom>
            <a:noFill/>
          </p:spPr>
          <p:txBody>
            <a:bodyPr wrap="square" rtlCol="0">
              <a:spAutoFit/>
            </a:bodyPr>
            <a:lstStyle/>
            <a:p>
              <a:pPr algn="ctr"/>
              <a:r>
                <a:rPr lang="zh-CN" altLang="en-US" sz="2000" dirty="0">
                  <a:solidFill>
                    <a:srgbClr val="000000"/>
                  </a:solidFill>
                  <a:latin typeface="思源黑体 CN Medium" panose="020B0600000000000000" charset="-122"/>
                  <a:ea typeface="思源黑体 CN Medium" panose="020B0600000000000000" charset="-122"/>
                </a:rPr>
                <a:t>答辩人：罗之龙</a:t>
              </a:r>
            </a:p>
          </p:txBody>
        </p:sp>
        <p:sp>
          <p:nvSpPr>
            <p:cNvPr id="51" name="文本框 50"/>
            <p:cNvSpPr txBox="1"/>
            <p:nvPr/>
          </p:nvSpPr>
          <p:spPr>
            <a:xfrm>
              <a:off x="4360809" y="5466409"/>
              <a:ext cx="3235107" cy="400110"/>
            </a:xfrm>
            <a:prstGeom prst="rect">
              <a:avLst/>
            </a:prstGeom>
            <a:noFill/>
          </p:spPr>
          <p:txBody>
            <a:bodyPr wrap="square" rtlCol="0">
              <a:spAutoFit/>
            </a:bodyPr>
            <a:lstStyle/>
            <a:p>
              <a:pPr algn="ctr"/>
              <a:r>
                <a:rPr lang="zh-CN" altLang="en-US" sz="2000" dirty="0">
                  <a:solidFill>
                    <a:srgbClr val="000000"/>
                  </a:solidFill>
                  <a:latin typeface="思源黑体 CN Medium" panose="020B0600000000000000" charset="-122"/>
                  <a:ea typeface="思源黑体 CN Medium" panose="020B0600000000000000" charset="-122"/>
                </a:rPr>
                <a:t>学号</a:t>
              </a:r>
              <a:r>
                <a:rPr lang="zh-CN" sz="2000" dirty="0">
                  <a:solidFill>
                    <a:srgbClr val="000000"/>
                  </a:solidFill>
                  <a:latin typeface="思源黑体 CN Medium" panose="020B0600000000000000" charset="-122"/>
                  <a:ea typeface="思源黑体 CN Medium" panose="020B0600000000000000" charset="-122"/>
                </a:rPr>
                <a:t>：</a:t>
              </a:r>
              <a:r>
                <a:rPr lang="en-US" altLang="zh-CN" sz="2000" dirty="0">
                  <a:solidFill>
                    <a:srgbClr val="000000"/>
                  </a:solidFill>
                  <a:latin typeface="思源黑体 CN Medium" panose="020B0600000000000000" charset="-122"/>
                  <a:ea typeface="思源黑体 CN Medium" panose="020B0600000000000000" charset="-122"/>
                </a:rPr>
                <a:t>2019302180017</a:t>
              </a:r>
              <a:endParaRPr lang="zh-CN" sz="2000" dirty="0">
                <a:solidFill>
                  <a:srgbClr val="000000"/>
                </a:solidFill>
                <a:latin typeface="思源黑体 CN Medium" panose="020B0600000000000000" charset="-122"/>
                <a:ea typeface="思源黑体 CN Medium" panose="020B0600000000000000" charset="-122"/>
              </a:endParaRPr>
            </a:p>
          </p:txBody>
        </p:sp>
        <p:sp>
          <p:nvSpPr>
            <p:cNvPr id="14" name="文本框 13"/>
            <p:cNvSpPr txBox="1"/>
            <p:nvPr/>
          </p:nvSpPr>
          <p:spPr>
            <a:xfrm>
              <a:off x="7265551" y="5466409"/>
              <a:ext cx="3235107" cy="400110"/>
            </a:xfrm>
            <a:prstGeom prst="rect">
              <a:avLst/>
            </a:prstGeom>
            <a:noFill/>
          </p:spPr>
          <p:txBody>
            <a:bodyPr wrap="square" rtlCol="0">
              <a:spAutoFit/>
            </a:bodyPr>
            <a:lstStyle/>
            <a:p>
              <a:pPr algn="ctr"/>
              <a:r>
                <a:rPr lang="zh-CN" altLang="en-US" sz="2000" dirty="0">
                  <a:solidFill>
                    <a:srgbClr val="000000"/>
                  </a:solidFill>
                  <a:latin typeface="思源黑体 CN Medium" panose="020B0600000000000000" charset="-122"/>
                  <a:ea typeface="思源黑体 CN Medium" panose="020B0600000000000000" charset="-122"/>
                </a:rPr>
                <a:t>指导老师 </a:t>
              </a:r>
              <a:r>
                <a:rPr lang="en-US" altLang="zh-CN" sz="2000" dirty="0">
                  <a:solidFill>
                    <a:srgbClr val="000000"/>
                  </a:solidFill>
                  <a:latin typeface="思源黑体 CN Medium" panose="020B0600000000000000" charset="-122"/>
                  <a:ea typeface="思源黑体 CN Medium" panose="020B0600000000000000" charset="-122"/>
                </a:rPr>
                <a:t>: </a:t>
              </a:r>
              <a:r>
                <a:rPr lang="zh-CN" altLang="en-US" sz="2000" dirty="0">
                  <a:solidFill>
                    <a:srgbClr val="000000"/>
                  </a:solidFill>
                  <a:latin typeface="思源黑体 CN Medium" panose="020B0600000000000000" charset="-122"/>
                  <a:ea typeface="思源黑体 CN Medium" panose="020B0600000000000000" charset="-122"/>
                </a:rPr>
                <a:t>欧长海 教授</a:t>
              </a:r>
              <a:endParaRPr lang="zh-CN" sz="2000" dirty="0">
                <a:solidFill>
                  <a:srgbClr val="000000"/>
                </a:solidFill>
                <a:latin typeface="思源黑体 CN Medium" panose="020B0600000000000000" charset="-122"/>
                <a:ea typeface="思源黑体 CN Medium" panose="020B0600000000000000" charset="-122"/>
              </a:endParaRPr>
            </a:p>
          </p:txBody>
        </p:sp>
      </p:grpSp>
      <p:grpSp>
        <p:nvGrpSpPr>
          <p:cNvPr id="76" name="组合 75">
            <a:extLst>
              <a:ext uri="{FF2B5EF4-FFF2-40B4-BE49-F238E27FC236}">
                <a16:creationId xmlns:a16="http://schemas.microsoft.com/office/drawing/2014/main" id="{F776902A-B67F-C940-882F-5436E157C547}"/>
              </a:ext>
            </a:extLst>
          </p:cNvPr>
          <p:cNvGrpSpPr/>
          <p:nvPr/>
        </p:nvGrpSpPr>
        <p:grpSpPr>
          <a:xfrm>
            <a:off x="5292560" y="2106452"/>
            <a:ext cx="1385458" cy="1385458"/>
            <a:chOff x="5372911" y="2138708"/>
            <a:chExt cx="1446178" cy="1446178"/>
          </a:xfrm>
        </p:grpSpPr>
        <p:sp>
          <p:nvSpPr>
            <p:cNvPr id="77" name="椭圆 76">
              <a:extLst>
                <a:ext uri="{FF2B5EF4-FFF2-40B4-BE49-F238E27FC236}">
                  <a16:creationId xmlns:a16="http://schemas.microsoft.com/office/drawing/2014/main" id="{9EB3AE1B-405D-804C-ACA4-46F64BAB9027}"/>
                </a:ext>
              </a:extLst>
            </p:cNvPr>
            <p:cNvSpPr/>
            <p:nvPr/>
          </p:nvSpPr>
          <p:spPr>
            <a:xfrm>
              <a:off x="5372911" y="2138708"/>
              <a:ext cx="1446178" cy="144617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Freeform 49">
              <a:extLst>
                <a:ext uri="{FF2B5EF4-FFF2-40B4-BE49-F238E27FC236}">
                  <a16:creationId xmlns:a16="http://schemas.microsoft.com/office/drawing/2014/main" id="{4D36D02C-24B2-3443-8A36-7D8C91D7CC6C}"/>
                </a:ext>
              </a:extLst>
            </p:cNvPr>
            <p:cNvSpPr>
              <a:spLocks noEditPoints="1"/>
            </p:cNvSpPr>
            <p:nvPr/>
          </p:nvSpPr>
          <p:spPr bwMode="auto">
            <a:xfrm>
              <a:off x="5462587" y="2202309"/>
              <a:ext cx="1266826" cy="1318976"/>
            </a:xfrm>
            <a:custGeom>
              <a:avLst/>
              <a:gdLst>
                <a:gd name="T0" fmla="*/ 2600 w 2600"/>
                <a:gd name="T1" fmla="*/ 1441 h 2707"/>
                <a:gd name="T2" fmla="*/ 2593 w 2600"/>
                <a:gd name="T3" fmla="*/ 1460 h 2707"/>
                <a:gd name="T4" fmla="*/ 2264 w 2600"/>
                <a:gd name="T5" fmla="*/ 2235 h 2707"/>
                <a:gd name="T6" fmla="*/ 1548 w 2600"/>
                <a:gd name="T7" fmla="*/ 2643 h 2707"/>
                <a:gd name="T8" fmla="*/ 620 w 2600"/>
                <a:gd name="T9" fmla="*/ 2475 h 2707"/>
                <a:gd name="T10" fmla="*/ 47 w 2600"/>
                <a:gd name="T11" fmla="*/ 1714 h 2707"/>
                <a:gd name="T12" fmla="*/ 4 w 2600"/>
                <a:gd name="T13" fmla="*/ 1458 h 2707"/>
                <a:gd name="T14" fmla="*/ 0 w 2600"/>
                <a:gd name="T15" fmla="*/ 1437 h 2707"/>
                <a:gd name="T16" fmla="*/ 0 w 2600"/>
                <a:gd name="T17" fmla="*/ 1301 h 2707"/>
                <a:gd name="T18" fmla="*/ 4 w 2600"/>
                <a:gd name="T19" fmla="*/ 1284 h 2707"/>
                <a:gd name="T20" fmla="*/ 17 w 2600"/>
                <a:gd name="T21" fmla="*/ 1161 h 2707"/>
                <a:gd name="T22" fmla="*/ 291 w 2600"/>
                <a:gd name="T23" fmla="*/ 555 h 2707"/>
                <a:gd name="T24" fmla="*/ 1573 w 2600"/>
                <a:gd name="T25" fmla="*/ 104 h 2707"/>
                <a:gd name="T26" fmla="*/ 2593 w 2600"/>
                <a:gd name="T27" fmla="*/ 1280 h 2707"/>
                <a:gd name="T28" fmla="*/ 2600 w 2600"/>
                <a:gd name="T29" fmla="*/ 1297 h 2707"/>
                <a:gd name="T30" fmla="*/ 2600 w 2600"/>
                <a:gd name="T31" fmla="*/ 1441 h 2707"/>
                <a:gd name="T32" fmla="*/ 2290 w 2600"/>
                <a:gd name="T33" fmla="*/ 1337 h 2707"/>
                <a:gd name="T34" fmla="*/ 1345 w 2600"/>
                <a:gd name="T35" fmla="*/ 390 h 2707"/>
                <a:gd name="T36" fmla="*/ 693 w 2600"/>
                <a:gd name="T37" fmla="*/ 597 h 2707"/>
                <a:gd name="T38" fmla="*/ 307 w 2600"/>
                <a:gd name="T39" fmla="*/ 1329 h 2707"/>
                <a:gd name="T40" fmla="*/ 145 w 2600"/>
                <a:gd name="T41" fmla="*/ 1198 h 2707"/>
                <a:gd name="T42" fmla="*/ 152 w 2600"/>
                <a:gd name="T43" fmla="*/ 1277 h 2707"/>
                <a:gd name="T44" fmla="*/ 287 w 2600"/>
                <a:gd name="T45" fmla="*/ 1500 h 2707"/>
                <a:gd name="T46" fmla="*/ 323 w 2600"/>
                <a:gd name="T47" fmla="*/ 1561 h 2707"/>
                <a:gd name="T48" fmla="*/ 324 w 2600"/>
                <a:gd name="T49" fmla="*/ 1575 h 2707"/>
                <a:gd name="T50" fmla="*/ 324 w 2600"/>
                <a:gd name="T51" fmla="*/ 1825 h 2707"/>
                <a:gd name="T52" fmla="*/ 324 w 2600"/>
                <a:gd name="T53" fmla="*/ 1844 h 2707"/>
                <a:gd name="T54" fmla="*/ 269 w 2600"/>
                <a:gd name="T55" fmla="*/ 1879 h 2707"/>
                <a:gd name="T56" fmla="*/ 240 w 2600"/>
                <a:gd name="T57" fmla="*/ 1927 h 2707"/>
                <a:gd name="T58" fmla="*/ 189 w 2600"/>
                <a:gd name="T59" fmla="*/ 1955 h 2707"/>
                <a:gd name="T60" fmla="*/ 245 w 2600"/>
                <a:gd name="T61" fmla="*/ 2047 h 2707"/>
                <a:gd name="T62" fmla="*/ 272 w 2600"/>
                <a:gd name="T63" fmla="*/ 2062 h 2707"/>
                <a:gd name="T64" fmla="*/ 560 w 2600"/>
                <a:gd name="T65" fmla="*/ 2061 h 2707"/>
                <a:gd name="T66" fmla="*/ 592 w 2600"/>
                <a:gd name="T67" fmla="*/ 2074 h 2707"/>
                <a:gd name="T68" fmla="*/ 674 w 2600"/>
                <a:gd name="T69" fmla="*/ 2149 h 2707"/>
                <a:gd name="T70" fmla="*/ 1450 w 2600"/>
                <a:gd name="T71" fmla="*/ 2359 h 2707"/>
                <a:gd name="T72" fmla="*/ 2004 w 2600"/>
                <a:gd name="T73" fmla="*/ 2075 h 2707"/>
                <a:gd name="T74" fmla="*/ 2038 w 2600"/>
                <a:gd name="T75" fmla="*/ 2061 h 2707"/>
                <a:gd name="T76" fmla="*/ 2350 w 2600"/>
                <a:gd name="T77" fmla="*/ 2062 h 2707"/>
                <a:gd name="T78" fmla="*/ 2375 w 2600"/>
                <a:gd name="T79" fmla="*/ 2048 h 2707"/>
                <a:gd name="T80" fmla="*/ 2406 w 2600"/>
                <a:gd name="T81" fmla="*/ 1992 h 2707"/>
                <a:gd name="T82" fmla="*/ 2405 w 2600"/>
                <a:gd name="T83" fmla="*/ 1965 h 2707"/>
                <a:gd name="T84" fmla="*/ 2350 w 2600"/>
                <a:gd name="T85" fmla="*/ 1889 h 2707"/>
                <a:gd name="T86" fmla="*/ 2275 w 2600"/>
                <a:gd name="T87" fmla="*/ 1849 h 2707"/>
                <a:gd name="T88" fmla="*/ 2268 w 2600"/>
                <a:gd name="T89" fmla="*/ 1847 h 2707"/>
                <a:gd name="T90" fmla="*/ 2268 w 2600"/>
                <a:gd name="T91" fmla="*/ 1646 h 2707"/>
                <a:gd name="T92" fmla="*/ 2278 w 2600"/>
                <a:gd name="T93" fmla="*/ 1533 h 2707"/>
                <a:gd name="T94" fmla="*/ 2313 w 2600"/>
                <a:gd name="T95" fmla="*/ 1481 h 2707"/>
                <a:gd name="T96" fmla="*/ 2450 w 2600"/>
                <a:gd name="T97" fmla="*/ 1214 h 2707"/>
                <a:gd name="T98" fmla="*/ 2290 w 2600"/>
                <a:gd name="T99" fmla="*/ 1337 h 27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600" h="2707">
                  <a:moveTo>
                    <a:pt x="2600" y="1441"/>
                  </a:moveTo>
                  <a:cubicBezTo>
                    <a:pt x="2598" y="1447"/>
                    <a:pt x="2593" y="1454"/>
                    <a:pt x="2593" y="1460"/>
                  </a:cubicBezTo>
                  <a:cubicBezTo>
                    <a:pt x="2571" y="1756"/>
                    <a:pt x="2461" y="2015"/>
                    <a:pt x="2264" y="2235"/>
                  </a:cubicBezTo>
                  <a:cubicBezTo>
                    <a:pt x="2071" y="2451"/>
                    <a:pt x="1832" y="2588"/>
                    <a:pt x="1548" y="2643"/>
                  </a:cubicBezTo>
                  <a:cubicBezTo>
                    <a:pt x="1218" y="2707"/>
                    <a:pt x="906" y="2652"/>
                    <a:pt x="620" y="2475"/>
                  </a:cubicBezTo>
                  <a:cubicBezTo>
                    <a:pt x="331" y="2297"/>
                    <a:pt x="140" y="2041"/>
                    <a:pt x="47" y="1714"/>
                  </a:cubicBezTo>
                  <a:cubicBezTo>
                    <a:pt x="23" y="1630"/>
                    <a:pt x="8" y="1545"/>
                    <a:pt x="4" y="1458"/>
                  </a:cubicBezTo>
                  <a:cubicBezTo>
                    <a:pt x="3" y="1451"/>
                    <a:pt x="1" y="1444"/>
                    <a:pt x="0" y="1437"/>
                  </a:cubicBezTo>
                  <a:cubicBezTo>
                    <a:pt x="0" y="1392"/>
                    <a:pt x="0" y="1346"/>
                    <a:pt x="0" y="1301"/>
                  </a:cubicBezTo>
                  <a:cubicBezTo>
                    <a:pt x="1" y="1295"/>
                    <a:pt x="3" y="1290"/>
                    <a:pt x="4" y="1284"/>
                  </a:cubicBezTo>
                  <a:cubicBezTo>
                    <a:pt x="8" y="1243"/>
                    <a:pt x="10" y="1201"/>
                    <a:pt x="17" y="1161"/>
                  </a:cubicBezTo>
                  <a:cubicBezTo>
                    <a:pt x="55" y="935"/>
                    <a:pt x="142" y="729"/>
                    <a:pt x="291" y="555"/>
                  </a:cubicBezTo>
                  <a:cubicBezTo>
                    <a:pt x="630" y="158"/>
                    <a:pt x="1061" y="0"/>
                    <a:pt x="1573" y="104"/>
                  </a:cubicBezTo>
                  <a:cubicBezTo>
                    <a:pt x="2147" y="221"/>
                    <a:pt x="2557" y="718"/>
                    <a:pt x="2593" y="1280"/>
                  </a:cubicBezTo>
                  <a:cubicBezTo>
                    <a:pt x="2593" y="1286"/>
                    <a:pt x="2598" y="1292"/>
                    <a:pt x="2600" y="1297"/>
                  </a:cubicBezTo>
                  <a:cubicBezTo>
                    <a:pt x="2600" y="1345"/>
                    <a:pt x="2600" y="1393"/>
                    <a:pt x="2600" y="1441"/>
                  </a:cubicBezTo>
                  <a:close/>
                  <a:moveTo>
                    <a:pt x="2290" y="1337"/>
                  </a:moveTo>
                  <a:cubicBezTo>
                    <a:pt x="2269" y="831"/>
                    <a:pt x="1859" y="414"/>
                    <a:pt x="1345" y="390"/>
                  </a:cubicBezTo>
                  <a:cubicBezTo>
                    <a:pt x="1103" y="379"/>
                    <a:pt x="883" y="447"/>
                    <a:pt x="693" y="597"/>
                  </a:cubicBezTo>
                  <a:cubicBezTo>
                    <a:pt x="456" y="782"/>
                    <a:pt x="330" y="1028"/>
                    <a:pt x="307" y="1329"/>
                  </a:cubicBezTo>
                  <a:cubicBezTo>
                    <a:pt x="241" y="1301"/>
                    <a:pt x="195" y="1252"/>
                    <a:pt x="145" y="1198"/>
                  </a:cubicBezTo>
                  <a:cubicBezTo>
                    <a:pt x="148" y="1228"/>
                    <a:pt x="149" y="1253"/>
                    <a:pt x="152" y="1277"/>
                  </a:cubicBezTo>
                  <a:cubicBezTo>
                    <a:pt x="165" y="1370"/>
                    <a:pt x="206" y="1448"/>
                    <a:pt x="287" y="1500"/>
                  </a:cubicBezTo>
                  <a:cubicBezTo>
                    <a:pt x="311" y="1516"/>
                    <a:pt x="322" y="1534"/>
                    <a:pt x="323" y="1561"/>
                  </a:cubicBezTo>
                  <a:cubicBezTo>
                    <a:pt x="323" y="1565"/>
                    <a:pt x="324" y="1570"/>
                    <a:pt x="324" y="1575"/>
                  </a:cubicBezTo>
                  <a:cubicBezTo>
                    <a:pt x="324" y="1658"/>
                    <a:pt x="324" y="1741"/>
                    <a:pt x="324" y="1825"/>
                  </a:cubicBezTo>
                  <a:cubicBezTo>
                    <a:pt x="324" y="1831"/>
                    <a:pt x="324" y="1838"/>
                    <a:pt x="324" y="1844"/>
                  </a:cubicBezTo>
                  <a:cubicBezTo>
                    <a:pt x="287" y="1851"/>
                    <a:pt x="287" y="1851"/>
                    <a:pt x="269" y="1879"/>
                  </a:cubicBezTo>
                  <a:cubicBezTo>
                    <a:pt x="259" y="1895"/>
                    <a:pt x="250" y="1911"/>
                    <a:pt x="240" y="1927"/>
                  </a:cubicBezTo>
                  <a:cubicBezTo>
                    <a:pt x="229" y="1944"/>
                    <a:pt x="222" y="1967"/>
                    <a:pt x="189" y="1955"/>
                  </a:cubicBezTo>
                  <a:cubicBezTo>
                    <a:pt x="210" y="1989"/>
                    <a:pt x="228" y="2018"/>
                    <a:pt x="245" y="2047"/>
                  </a:cubicBezTo>
                  <a:cubicBezTo>
                    <a:pt x="252" y="2058"/>
                    <a:pt x="259" y="2062"/>
                    <a:pt x="272" y="2062"/>
                  </a:cubicBezTo>
                  <a:cubicBezTo>
                    <a:pt x="368" y="2061"/>
                    <a:pt x="464" y="2062"/>
                    <a:pt x="560" y="2061"/>
                  </a:cubicBezTo>
                  <a:cubicBezTo>
                    <a:pt x="573" y="2061"/>
                    <a:pt x="582" y="2065"/>
                    <a:pt x="592" y="2074"/>
                  </a:cubicBezTo>
                  <a:cubicBezTo>
                    <a:pt x="618" y="2100"/>
                    <a:pt x="645" y="2126"/>
                    <a:pt x="674" y="2149"/>
                  </a:cubicBezTo>
                  <a:cubicBezTo>
                    <a:pt x="903" y="2331"/>
                    <a:pt x="1162" y="2402"/>
                    <a:pt x="1450" y="2359"/>
                  </a:cubicBezTo>
                  <a:cubicBezTo>
                    <a:pt x="1666" y="2328"/>
                    <a:pt x="1850" y="2230"/>
                    <a:pt x="2004" y="2075"/>
                  </a:cubicBezTo>
                  <a:cubicBezTo>
                    <a:pt x="2014" y="2065"/>
                    <a:pt x="2024" y="2061"/>
                    <a:pt x="2038" y="2061"/>
                  </a:cubicBezTo>
                  <a:cubicBezTo>
                    <a:pt x="2142" y="2062"/>
                    <a:pt x="2246" y="2061"/>
                    <a:pt x="2350" y="2062"/>
                  </a:cubicBezTo>
                  <a:cubicBezTo>
                    <a:pt x="2362" y="2062"/>
                    <a:pt x="2370" y="2059"/>
                    <a:pt x="2375" y="2048"/>
                  </a:cubicBezTo>
                  <a:cubicBezTo>
                    <a:pt x="2384" y="2028"/>
                    <a:pt x="2395" y="2010"/>
                    <a:pt x="2406" y="1992"/>
                  </a:cubicBezTo>
                  <a:cubicBezTo>
                    <a:pt x="2412" y="1982"/>
                    <a:pt x="2412" y="1975"/>
                    <a:pt x="2405" y="1965"/>
                  </a:cubicBezTo>
                  <a:cubicBezTo>
                    <a:pt x="2386" y="1940"/>
                    <a:pt x="2366" y="1916"/>
                    <a:pt x="2350" y="1889"/>
                  </a:cubicBezTo>
                  <a:cubicBezTo>
                    <a:pt x="2332" y="1860"/>
                    <a:pt x="2312" y="1841"/>
                    <a:pt x="2275" y="1849"/>
                  </a:cubicBezTo>
                  <a:cubicBezTo>
                    <a:pt x="2274" y="1849"/>
                    <a:pt x="2272" y="1848"/>
                    <a:pt x="2268" y="1847"/>
                  </a:cubicBezTo>
                  <a:cubicBezTo>
                    <a:pt x="2268" y="1780"/>
                    <a:pt x="2267" y="1713"/>
                    <a:pt x="2268" y="1646"/>
                  </a:cubicBezTo>
                  <a:cubicBezTo>
                    <a:pt x="2269" y="1608"/>
                    <a:pt x="2276" y="1571"/>
                    <a:pt x="2278" y="1533"/>
                  </a:cubicBezTo>
                  <a:cubicBezTo>
                    <a:pt x="2279" y="1507"/>
                    <a:pt x="2292" y="1493"/>
                    <a:pt x="2313" y="1481"/>
                  </a:cubicBezTo>
                  <a:cubicBezTo>
                    <a:pt x="2414" y="1423"/>
                    <a:pt x="2430" y="1320"/>
                    <a:pt x="2450" y="1214"/>
                  </a:cubicBezTo>
                  <a:cubicBezTo>
                    <a:pt x="2398" y="1261"/>
                    <a:pt x="2353" y="1309"/>
                    <a:pt x="2290" y="1337"/>
                  </a:cubicBezTo>
                  <a:close/>
                </a:path>
              </a:pathLst>
            </a:custGeom>
            <a:solidFill>
              <a:schemeClr val="tx2">
                <a:lumMod val="7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79" name="组合 78">
              <a:extLst>
                <a:ext uri="{FF2B5EF4-FFF2-40B4-BE49-F238E27FC236}">
                  <a16:creationId xmlns:a16="http://schemas.microsoft.com/office/drawing/2014/main" id="{967F1266-1FC9-3B47-8E4A-B8AEF3A8B1CE}"/>
                </a:ext>
              </a:extLst>
            </p:cNvPr>
            <p:cNvGrpSpPr/>
            <p:nvPr/>
          </p:nvGrpSpPr>
          <p:grpSpPr>
            <a:xfrm>
              <a:off x="5554874" y="2381317"/>
              <a:ext cx="1080787" cy="1004320"/>
              <a:chOff x="5554874" y="2552137"/>
              <a:chExt cx="1080787" cy="1004320"/>
            </a:xfrm>
            <a:solidFill>
              <a:schemeClr val="tx2">
                <a:lumMod val="75000"/>
              </a:schemeClr>
            </a:solidFill>
          </p:grpSpPr>
          <p:sp>
            <p:nvSpPr>
              <p:cNvPr id="80" name="Freeform 50">
                <a:extLst>
                  <a:ext uri="{FF2B5EF4-FFF2-40B4-BE49-F238E27FC236}">
                    <a16:creationId xmlns:a16="http://schemas.microsoft.com/office/drawing/2014/main" id="{E0D6D2E1-690D-E643-9DE2-E2AF98002AD1}"/>
                  </a:ext>
                </a:extLst>
              </p:cNvPr>
              <p:cNvSpPr>
                <a:spLocks noEditPoints="1"/>
              </p:cNvSpPr>
              <p:nvPr/>
            </p:nvSpPr>
            <p:spPr bwMode="auto">
              <a:xfrm>
                <a:off x="5594719" y="3111135"/>
                <a:ext cx="1003441" cy="214458"/>
              </a:xfrm>
              <a:custGeom>
                <a:avLst/>
                <a:gdLst>
                  <a:gd name="T0" fmla="*/ 1933 w 2060"/>
                  <a:gd name="T1" fmla="*/ 45 h 440"/>
                  <a:gd name="T2" fmla="*/ 1978 w 2060"/>
                  <a:gd name="T3" fmla="*/ 350 h 440"/>
                  <a:gd name="T4" fmla="*/ 2043 w 2060"/>
                  <a:gd name="T5" fmla="*/ 435 h 440"/>
                  <a:gd name="T6" fmla="*/ 1498 w 2060"/>
                  <a:gd name="T7" fmla="*/ 319 h 440"/>
                  <a:gd name="T8" fmla="*/ 1549 w 2060"/>
                  <a:gd name="T9" fmla="*/ 306 h 440"/>
                  <a:gd name="T10" fmla="*/ 531 w 2060"/>
                  <a:gd name="T11" fmla="*/ 310 h 440"/>
                  <a:gd name="T12" fmla="*/ 542 w 2060"/>
                  <a:gd name="T13" fmla="*/ 392 h 440"/>
                  <a:gd name="T14" fmla="*/ 0 w 2060"/>
                  <a:gd name="T15" fmla="*/ 440 h 440"/>
                  <a:gd name="T16" fmla="*/ 87 w 2060"/>
                  <a:gd name="T17" fmla="*/ 358 h 440"/>
                  <a:gd name="T18" fmla="*/ 512 w 2060"/>
                  <a:gd name="T19" fmla="*/ 34 h 440"/>
                  <a:gd name="T20" fmla="*/ 1961 w 2060"/>
                  <a:gd name="T21" fmla="*/ 0 h 440"/>
                  <a:gd name="T22" fmla="*/ 1545 w 2060"/>
                  <a:gd name="T23" fmla="*/ 41 h 440"/>
                  <a:gd name="T24" fmla="*/ 1263 w 2060"/>
                  <a:gd name="T25" fmla="*/ 119 h 440"/>
                  <a:gd name="T26" fmla="*/ 855 w 2060"/>
                  <a:gd name="T27" fmla="*/ 67 h 440"/>
                  <a:gd name="T28" fmla="*/ 796 w 2060"/>
                  <a:gd name="T29" fmla="*/ 193 h 440"/>
                  <a:gd name="T30" fmla="*/ 962 w 2060"/>
                  <a:gd name="T31" fmla="*/ 145 h 440"/>
                  <a:gd name="T32" fmla="*/ 1269 w 2060"/>
                  <a:gd name="T33" fmla="*/ 301 h 440"/>
                  <a:gd name="T34" fmla="*/ 711 w 2060"/>
                  <a:gd name="T35" fmla="*/ 118 h 440"/>
                  <a:gd name="T36" fmla="*/ 558 w 2060"/>
                  <a:gd name="T37" fmla="*/ 107 h 440"/>
                  <a:gd name="T38" fmla="*/ 544 w 2060"/>
                  <a:gd name="T39" fmla="*/ 301 h 440"/>
                  <a:gd name="T40" fmla="*/ 1513 w 2060"/>
                  <a:gd name="T41" fmla="*/ 130 h 440"/>
                  <a:gd name="T42" fmla="*/ 1452 w 2060"/>
                  <a:gd name="T43" fmla="*/ 67 h 440"/>
                  <a:gd name="T44" fmla="*/ 1340 w 2060"/>
                  <a:gd name="T45" fmla="*/ 270 h 440"/>
                  <a:gd name="T46" fmla="*/ 1544 w 2060"/>
                  <a:gd name="T47" fmla="*/ 67 h 440"/>
                  <a:gd name="T48" fmla="*/ 1564 w 2060"/>
                  <a:gd name="T49" fmla="*/ 67 h 440"/>
                  <a:gd name="T50" fmla="*/ 491 w 2060"/>
                  <a:gd name="T51" fmla="*/ 302 h 440"/>
                  <a:gd name="T52" fmla="*/ 491 w 2060"/>
                  <a:gd name="T53" fmla="*/ 67 h 440"/>
                  <a:gd name="T54" fmla="*/ 1308 w 2060"/>
                  <a:gd name="T55" fmla="*/ 290 h 440"/>
                  <a:gd name="T56" fmla="*/ 1294 w 2060"/>
                  <a:gd name="T57" fmla="*/ 68 h 440"/>
                  <a:gd name="T58" fmla="*/ 762 w 2060"/>
                  <a:gd name="T59" fmla="*/ 299 h 440"/>
                  <a:gd name="T60" fmla="*/ 747 w 2060"/>
                  <a:gd name="T61" fmla="*/ 79 h 440"/>
                  <a:gd name="T62" fmla="*/ 1007 w 2060"/>
                  <a:gd name="T63" fmla="*/ 35 h 440"/>
                  <a:gd name="T64" fmla="*/ 1054 w 2060"/>
                  <a:gd name="T65" fmla="*/ 35 h 440"/>
                  <a:gd name="T66" fmla="*/ 1249 w 2060"/>
                  <a:gd name="T67" fmla="*/ 45 h 440"/>
                  <a:gd name="T68" fmla="*/ 1054 w 2060"/>
                  <a:gd name="T69" fmla="*/ 35 h 440"/>
                  <a:gd name="T70" fmla="*/ 1342 w 2060"/>
                  <a:gd name="T71" fmla="*/ 36 h 440"/>
                  <a:gd name="T72" fmla="*/ 1499 w 2060"/>
                  <a:gd name="T73" fmla="*/ 45 h 440"/>
                  <a:gd name="T74" fmla="*/ 717 w 2060"/>
                  <a:gd name="T75" fmla="*/ 35 h 440"/>
                  <a:gd name="T76" fmla="*/ 198 w 2060"/>
                  <a:gd name="T77" fmla="*/ 118 h 440"/>
                  <a:gd name="T78" fmla="*/ 138 w 2060"/>
                  <a:gd name="T79" fmla="*/ 118 h 440"/>
                  <a:gd name="T80" fmla="*/ 1625 w 2060"/>
                  <a:gd name="T81" fmla="*/ 118 h 440"/>
                  <a:gd name="T82" fmla="*/ 311 w 2060"/>
                  <a:gd name="T83" fmla="*/ 94 h 440"/>
                  <a:gd name="T84" fmla="*/ 311 w 2060"/>
                  <a:gd name="T85" fmla="*/ 118 h 440"/>
                  <a:gd name="T86" fmla="*/ 1796 w 2060"/>
                  <a:gd name="T87" fmla="*/ 118 h 440"/>
                  <a:gd name="T88" fmla="*/ 1736 w 2060"/>
                  <a:gd name="T89" fmla="*/ 118 h 440"/>
                  <a:gd name="T90" fmla="*/ 1908 w 2060"/>
                  <a:gd name="T91" fmla="*/ 94 h 440"/>
                  <a:gd name="T92" fmla="*/ 422 w 2060"/>
                  <a:gd name="T93" fmla="*/ 95 h 440"/>
                  <a:gd name="T94" fmla="*/ 422 w 2060"/>
                  <a:gd name="T95" fmla="*/ 118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060" h="440">
                    <a:moveTo>
                      <a:pt x="1545" y="41"/>
                    </a:moveTo>
                    <a:cubicBezTo>
                      <a:pt x="1551" y="43"/>
                      <a:pt x="1558" y="45"/>
                      <a:pt x="1565" y="45"/>
                    </a:cubicBezTo>
                    <a:cubicBezTo>
                      <a:pt x="1687" y="46"/>
                      <a:pt x="1810" y="45"/>
                      <a:pt x="1933" y="45"/>
                    </a:cubicBezTo>
                    <a:cubicBezTo>
                      <a:pt x="1942" y="45"/>
                      <a:pt x="1951" y="45"/>
                      <a:pt x="1962" y="45"/>
                    </a:cubicBezTo>
                    <a:cubicBezTo>
                      <a:pt x="1962" y="147"/>
                      <a:pt x="1962" y="247"/>
                      <a:pt x="1962" y="349"/>
                    </a:cubicBezTo>
                    <a:cubicBezTo>
                      <a:pt x="1969" y="349"/>
                      <a:pt x="1973" y="351"/>
                      <a:pt x="1978" y="350"/>
                    </a:cubicBezTo>
                    <a:cubicBezTo>
                      <a:pt x="2008" y="343"/>
                      <a:pt x="2025" y="357"/>
                      <a:pt x="2036" y="385"/>
                    </a:cubicBezTo>
                    <a:cubicBezTo>
                      <a:pt x="2041" y="401"/>
                      <a:pt x="2051" y="416"/>
                      <a:pt x="2060" y="433"/>
                    </a:cubicBezTo>
                    <a:cubicBezTo>
                      <a:pt x="2053" y="434"/>
                      <a:pt x="2048" y="435"/>
                      <a:pt x="2043" y="435"/>
                    </a:cubicBezTo>
                    <a:cubicBezTo>
                      <a:pt x="1885" y="435"/>
                      <a:pt x="1727" y="434"/>
                      <a:pt x="1569" y="435"/>
                    </a:cubicBezTo>
                    <a:cubicBezTo>
                      <a:pt x="1555" y="435"/>
                      <a:pt x="1547" y="431"/>
                      <a:pt x="1542" y="418"/>
                    </a:cubicBezTo>
                    <a:cubicBezTo>
                      <a:pt x="1529" y="386"/>
                      <a:pt x="1514" y="355"/>
                      <a:pt x="1498" y="319"/>
                    </a:cubicBezTo>
                    <a:cubicBezTo>
                      <a:pt x="1524" y="319"/>
                      <a:pt x="1546" y="319"/>
                      <a:pt x="1569" y="319"/>
                    </a:cubicBezTo>
                    <a:cubicBezTo>
                      <a:pt x="1569" y="316"/>
                      <a:pt x="1569" y="313"/>
                      <a:pt x="1570" y="310"/>
                    </a:cubicBezTo>
                    <a:cubicBezTo>
                      <a:pt x="1563" y="309"/>
                      <a:pt x="1556" y="306"/>
                      <a:pt x="1549" y="306"/>
                    </a:cubicBezTo>
                    <a:cubicBezTo>
                      <a:pt x="1464" y="306"/>
                      <a:pt x="1379" y="306"/>
                      <a:pt x="1293" y="306"/>
                    </a:cubicBezTo>
                    <a:cubicBezTo>
                      <a:pt x="1046" y="307"/>
                      <a:pt x="799" y="307"/>
                      <a:pt x="552" y="308"/>
                    </a:cubicBezTo>
                    <a:cubicBezTo>
                      <a:pt x="545" y="308"/>
                      <a:pt x="538" y="309"/>
                      <a:pt x="531" y="310"/>
                    </a:cubicBezTo>
                    <a:cubicBezTo>
                      <a:pt x="531" y="313"/>
                      <a:pt x="531" y="315"/>
                      <a:pt x="531" y="318"/>
                    </a:cubicBezTo>
                    <a:cubicBezTo>
                      <a:pt x="545" y="318"/>
                      <a:pt x="558" y="319"/>
                      <a:pt x="574" y="320"/>
                    </a:cubicBezTo>
                    <a:cubicBezTo>
                      <a:pt x="563" y="344"/>
                      <a:pt x="550" y="367"/>
                      <a:pt x="542" y="392"/>
                    </a:cubicBezTo>
                    <a:cubicBezTo>
                      <a:pt x="530" y="426"/>
                      <a:pt x="511" y="436"/>
                      <a:pt x="475" y="436"/>
                    </a:cubicBezTo>
                    <a:cubicBezTo>
                      <a:pt x="327" y="435"/>
                      <a:pt x="180" y="438"/>
                      <a:pt x="33" y="439"/>
                    </a:cubicBezTo>
                    <a:cubicBezTo>
                      <a:pt x="23" y="440"/>
                      <a:pt x="13" y="440"/>
                      <a:pt x="0" y="440"/>
                    </a:cubicBezTo>
                    <a:cubicBezTo>
                      <a:pt x="14" y="413"/>
                      <a:pt x="27" y="388"/>
                      <a:pt x="41" y="365"/>
                    </a:cubicBezTo>
                    <a:cubicBezTo>
                      <a:pt x="44" y="361"/>
                      <a:pt x="51" y="359"/>
                      <a:pt x="57" y="359"/>
                    </a:cubicBezTo>
                    <a:cubicBezTo>
                      <a:pt x="66" y="358"/>
                      <a:pt x="76" y="358"/>
                      <a:pt x="87" y="358"/>
                    </a:cubicBezTo>
                    <a:cubicBezTo>
                      <a:pt x="87" y="254"/>
                      <a:pt x="87" y="151"/>
                      <a:pt x="87" y="45"/>
                    </a:cubicBezTo>
                    <a:cubicBezTo>
                      <a:pt x="229" y="45"/>
                      <a:pt x="371" y="46"/>
                      <a:pt x="513" y="45"/>
                    </a:cubicBezTo>
                    <a:cubicBezTo>
                      <a:pt x="512" y="42"/>
                      <a:pt x="512" y="38"/>
                      <a:pt x="512" y="34"/>
                    </a:cubicBezTo>
                    <a:cubicBezTo>
                      <a:pt x="371" y="34"/>
                      <a:pt x="229" y="34"/>
                      <a:pt x="87" y="34"/>
                    </a:cubicBezTo>
                    <a:cubicBezTo>
                      <a:pt x="87" y="20"/>
                      <a:pt x="87" y="11"/>
                      <a:pt x="87" y="0"/>
                    </a:cubicBezTo>
                    <a:cubicBezTo>
                      <a:pt x="712" y="0"/>
                      <a:pt x="1336" y="0"/>
                      <a:pt x="1961" y="0"/>
                    </a:cubicBezTo>
                    <a:cubicBezTo>
                      <a:pt x="1961" y="10"/>
                      <a:pt x="1961" y="20"/>
                      <a:pt x="1961" y="33"/>
                    </a:cubicBezTo>
                    <a:cubicBezTo>
                      <a:pt x="1823" y="33"/>
                      <a:pt x="1684" y="33"/>
                      <a:pt x="1546" y="33"/>
                    </a:cubicBezTo>
                    <a:cubicBezTo>
                      <a:pt x="1546" y="36"/>
                      <a:pt x="1545" y="39"/>
                      <a:pt x="1545" y="41"/>
                    </a:cubicBezTo>
                    <a:close/>
                    <a:moveTo>
                      <a:pt x="1269" y="301"/>
                    </a:moveTo>
                    <a:cubicBezTo>
                      <a:pt x="1269" y="244"/>
                      <a:pt x="1269" y="188"/>
                      <a:pt x="1269" y="133"/>
                    </a:cubicBezTo>
                    <a:cubicBezTo>
                      <a:pt x="1269" y="128"/>
                      <a:pt x="1266" y="123"/>
                      <a:pt x="1263" y="119"/>
                    </a:cubicBezTo>
                    <a:cubicBezTo>
                      <a:pt x="1249" y="104"/>
                      <a:pt x="1235" y="88"/>
                      <a:pt x="1220" y="74"/>
                    </a:cubicBezTo>
                    <a:cubicBezTo>
                      <a:pt x="1216" y="70"/>
                      <a:pt x="1209" y="67"/>
                      <a:pt x="1203" y="67"/>
                    </a:cubicBezTo>
                    <a:cubicBezTo>
                      <a:pt x="1087" y="66"/>
                      <a:pt x="971" y="66"/>
                      <a:pt x="855" y="67"/>
                    </a:cubicBezTo>
                    <a:cubicBezTo>
                      <a:pt x="849" y="67"/>
                      <a:pt x="842" y="69"/>
                      <a:pt x="838" y="74"/>
                    </a:cubicBezTo>
                    <a:cubicBezTo>
                      <a:pt x="809" y="103"/>
                      <a:pt x="786" y="134"/>
                      <a:pt x="796" y="179"/>
                    </a:cubicBezTo>
                    <a:cubicBezTo>
                      <a:pt x="796" y="183"/>
                      <a:pt x="796" y="188"/>
                      <a:pt x="796" y="193"/>
                    </a:cubicBezTo>
                    <a:cubicBezTo>
                      <a:pt x="796" y="229"/>
                      <a:pt x="796" y="264"/>
                      <a:pt x="796" y="300"/>
                    </a:cubicBezTo>
                    <a:cubicBezTo>
                      <a:pt x="852" y="300"/>
                      <a:pt x="906" y="300"/>
                      <a:pt x="962" y="300"/>
                    </a:cubicBezTo>
                    <a:cubicBezTo>
                      <a:pt x="962" y="248"/>
                      <a:pt x="962" y="197"/>
                      <a:pt x="962" y="145"/>
                    </a:cubicBezTo>
                    <a:cubicBezTo>
                      <a:pt x="1008" y="145"/>
                      <a:pt x="1053" y="145"/>
                      <a:pt x="1099" y="145"/>
                    </a:cubicBezTo>
                    <a:cubicBezTo>
                      <a:pt x="1099" y="198"/>
                      <a:pt x="1099" y="249"/>
                      <a:pt x="1099" y="301"/>
                    </a:cubicBezTo>
                    <a:cubicBezTo>
                      <a:pt x="1156" y="301"/>
                      <a:pt x="1211" y="301"/>
                      <a:pt x="1269" y="301"/>
                    </a:cubicBezTo>
                    <a:close/>
                    <a:moveTo>
                      <a:pt x="717" y="301"/>
                    </a:moveTo>
                    <a:cubicBezTo>
                      <a:pt x="717" y="244"/>
                      <a:pt x="718" y="188"/>
                      <a:pt x="717" y="132"/>
                    </a:cubicBezTo>
                    <a:cubicBezTo>
                      <a:pt x="717" y="127"/>
                      <a:pt x="714" y="122"/>
                      <a:pt x="711" y="118"/>
                    </a:cubicBezTo>
                    <a:cubicBezTo>
                      <a:pt x="698" y="103"/>
                      <a:pt x="685" y="89"/>
                      <a:pt x="671" y="74"/>
                    </a:cubicBezTo>
                    <a:cubicBezTo>
                      <a:pt x="667" y="71"/>
                      <a:pt x="661" y="67"/>
                      <a:pt x="656" y="67"/>
                    </a:cubicBezTo>
                    <a:cubicBezTo>
                      <a:pt x="616" y="62"/>
                      <a:pt x="580" y="65"/>
                      <a:pt x="558" y="107"/>
                    </a:cubicBezTo>
                    <a:cubicBezTo>
                      <a:pt x="551" y="120"/>
                      <a:pt x="543" y="130"/>
                      <a:pt x="544" y="146"/>
                    </a:cubicBezTo>
                    <a:cubicBezTo>
                      <a:pt x="544" y="188"/>
                      <a:pt x="544" y="230"/>
                      <a:pt x="544" y="272"/>
                    </a:cubicBezTo>
                    <a:cubicBezTo>
                      <a:pt x="544" y="282"/>
                      <a:pt x="544" y="291"/>
                      <a:pt x="544" y="301"/>
                    </a:cubicBezTo>
                    <a:cubicBezTo>
                      <a:pt x="603" y="301"/>
                      <a:pt x="659" y="301"/>
                      <a:pt x="717" y="301"/>
                    </a:cubicBezTo>
                    <a:close/>
                    <a:moveTo>
                      <a:pt x="1513" y="301"/>
                    </a:moveTo>
                    <a:cubicBezTo>
                      <a:pt x="1513" y="243"/>
                      <a:pt x="1514" y="186"/>
                      <a:pt x="1513" y="130"/>
                    </a:cubicBezTo>
                    <a:cubicBezTo>
                      <a:pt x="1513" y="126"/>
                      <a:pt x="1510" y="121"/>
                      <a:pt x="1507" y="118"/>
                    </a:cubicBezTo>
                    <a:cubicBezTo>
                      <a:pt x="1494" y="103"/>
                      <a:pt x="1481" y="89"/>
                      <a:pt x="1467" y="74"/>
                    </a:cubicBezTo>
                    <a:cubicBezTo>
                      <a:pt x="1463" y="71"/>
                      <a:pt x="1457" y="67"/>
                      <a:pt x="1452" y="67"/>
                    </a:cubicBezTo>
                    <a:cubicBezTo>
                      <a:pt x="1412" y="62"/>
                      <a:pt x="1376" y="66"/>
                      <a:pt x="1354" y="107"/>
                    </a:cubicBezTo>
                    <a:cubicBezTo>
                      <a:pt x="1347" y="120"/>
                      <a:pt x="1339" y="130"/>
                      <a:pt x="1340" y="146"/>
                    </a:cubicBezTo>
                    <a:cubicBezTo>
                      <a:pt x="1341" y="187"/>
                      <a:pt x="1340" y="229"/>
                      <a:pt x="1340" y="270"/>
                    </a:cubicBezTo>
                    <a:cubicBezTo>
                      <a:pt x="1340" y="280"/>
                      <a:pt x="1340" y="290"/>
                      <a:pt x="1340" y="301"/>
                    </a:cubicBezTo>
                    <a:cubicBezTo>
                      <a:pt x="1399" y="301"/>
                      <a:pt x="1455" y="301"/>
                      <a:pt x="1513" y="301"/>
                    </a:cubicBezTo>
                    <a:close/>
                    <a:moveTo>
                      <a:pt x="1544" y="67"/>
                    </a:moveTo>
                    <a:cubicBezTo>
                      <a:pt x="1544" y="146"/>
                      <a:pt x="1544" y="223"/>
                      <a:pt x="1544" y="302"/>
                    </a:cubicBezTo>
                    <a:cubicBezTo>
                      <a:pt x="1552" y="301"/>
                      <a:pt x="1558" y="301"/>
                      <a:pt x="1564" y="300"/>
                    </a:cubicBezTo>
                    <a:cubicBezTo>
                      <a:pt x="1564" y="222"/>
                      <a:pt x="1564" y="145"/>
                      <a:pt x="1564" y="67"/>
                    </a:cubicBezTo>
                    <a:cubicBezTo>
                      <a:pt x="1557" y="67"/>
                      <a:pt x="1551" y="67"/>
                      <a:pt x="1544" y="67"/>
                    </a:cubicBezTo>
                    <a:close/>
                    <a:moveTo>
                      <a:pt x="491" y="67"/>
                    </a:moveTo>
                    <a:cubicBezTo>
                      <a:pt x="491" y="146"/>
                      <a:pt x="491" y="223"/>
                      <a:pt x="491" y="302"/>
                    </a:cubicBezTo>
                    <a:cubicBezTo>
                      <a:pt x="500" y="302"/>
                      <a:pt x="506" y="301"/>
                      <a:pt x="512" y="300"/>
                    </a:cubicBezTo>
                    <a:cubicBezTo>
                      <a:pt x="512" y="222"/>
                      <a:pt x="512" y="145"/>
                      <a:pt x="512" y="67"/>
                    </a:cubicBezTo>
                    <a:cubicBezTo>
                      <a:pt x="505" y="67"/>
                      <a:pt x="499" y="67"/>
                      <a:pt x="491" y="67"/>
                    </a:cubicBezTo>
                    <a:close/>
                    <a:moveTo>
                      <a:pt x="1294" y="300"/>
                    </a:moveTo>
                    <a:cubicBezTo>
                      <a:pt x="1296" y="301"/>
                      <a:pt x="1298" y="302"/>
                      <a:pt x="1300" y="304"/>
                    </a:cubicBezTo>
                    <a:cubicBezTo>
                      <a:pt x="1303" y="299"/>
                      <a:pt x="1308" y="295"/>
                      <a:pt x="1308" y="290"/>
                    </a:cubicBezTo>
                    <a:cubicBezTo>
                      <a:pt x="1309" y="219"/>
                      <a:pt x="1309" y="149"/>
                      <a:pt x="1308" y="78"/>
                    </a:cubicBezTo>
                    <a:cubicBezTo>
                      <a:pt x="1308" y="74"/>
                      <a:pt x="1302" y="69"/>
                      <a:pt x="1299" y="65"/>
                    </a:cubicBezTo>
                    <a:cubicBezTo>
                      <a:pt x="1297" y="66"/>
                      <a:pt x="1295" y="67"/>
                      <a:pt x="1294" y="68"/>
                    </a:cubicBezTo>
                    <a:cubicBezTo>
                      <a:pt x="1294" y="146"/>
                      <a:pt x="1294" y="223"/>
                      <a:pt x="1294" y="300"/>
                    </a:cubicBezTo>
                    <a:close/>
                    <a:moveTo>
                      <a:pt x="755" y="304"/>
                    </a:moveTo>
                    <a:cubicBezTo>
                      <a:pt x="757" y="302"/>
                      <a:pt x="760" y="301"/>
                      <a:pt x="762" y="299"/>
                    </a:cubicBezTo>
                    <a:cubicBezTo>
                      <a:pt x="762" y="226"/>
                      <a:pt x="762" y="152"/>
                      <a:pt x="762" y="78"/>
                    </a:cubicBezTo>
                    <a:cubicBezTo>
                      <a:pt x="762" y="74"/>
                      <a:pt x="758" y="70"/>
                      <a:pt x="755" y="66"/>
                    </a:cubicBezTo>
                    <a:cubicBezTo>
                      <a:pt x="752" y="70"/>
                      <a:pt x="747" y="75"/>
                      <a:pt x="747" y="79"/>
                    </a:cubicBezTo>
                    <a:cubicBezTo>
                      <a:pt x="746" y="149"/>
                      <a:pt x="746" y="219"/>
                      <a:pt x="747" y="290"/>
                    </a:cubicBezTo>
                    <a:cubicBezTo>
                      <a:pt x="747" y="295"/>
                      <a:pt x="752" y="299"/>
                      <a:pt x="755" y="304"/>
                    </a:cubicBezTo>
                    <a:close/>
                    <a:moveTo>
                      <a:pt x="1007" y="35"/>
                    </a:moveTo>
                    <a:cubicBezTo>
                      <a:pt x="935" y="35"/>
                      <a:pt x="867" y="35"/>
                      <a:pt x="796" y="35"/>
                    </a:cubicBezTo>
                    <a:cubicBezTo>
                      <a:pt x="808" y="49"/>
                      <a:pt x="994" y="49"/>
                      <a:pt x="1007" y="35"/>
                    </a:cubicBezTo>
                    <a:close/>
                    <a:moveTo>
                      <a:pt x="1054" y="35"/>
                    </a:moveTo>
                    <a:cubicBezTo>
                      <a:pt x="1053" y="37"/>
                      <a:pt x="1053" y="39"/>
                      <a:pt x="1052" y="41"/>
                    </a:cubicBezTo>
                    <a:cubicBezTo>
                      <a:pt x="1056" y="42"/>
                      <a:pt x="1060" y="45"/>
                      <a:pt x="1064" y="45"/>
                    </a:cubicBezTo>
                    <a:cubicBezTo>
                      <a:pt x="1125" y="46"/>
                      <a:pt x="1187" y="46"/>
                      <a:pt x="1249" y="45"/>
                    </a:cubicBezTo>
                    <a:cubicBezTo>
                      <a:pt x="1253" y="45"/>
                      <a:pt x="1257" y="41"/>
                      <a:pt x="1262" y="39"/>
                    </a:cubicBezTo>
                    <a:cubicBezTo>
                      <a:pt x="1261" y="38"/>
                      <a:pt x="1260" y="36"/>
                      <a:pt x="1260" y="35"/>
                    </a:cubicBezTo>
                    <a:cubicBezTo>
                      <a:pt x="1191" y="35"/>
                      <a:pt x="1123" y="35"/>
                      <a:pt x="1054" y="35"/>
                    </a:cubicBezTo>
                    <a:close/>
                    <a:moveTo>
                      <a:pt x="1514" y="40"/>
                    </a:moveTo>
                    <a:cubicBezTo>
                      <a:pt x="1513" y="38"/>
                      <a:pt x="1513" y="37"/>
                      <a:pt x="1512" y="36"/>
                    </a:cubicBezTo>
                    <a:cubicBezTo>
                      <a:pt x="1455" y="36"/>
                      <a:pt x="1399" y="36"/>
                      <a:pt x="1342" y="36"/>
                    </a:cubicBezTo>
                    <a:cubicBezTo>
                      <a:pt x="1341" y="38"/>
                      <a:pt x="1341" y="40"/>
                      <a:pt x="1341" y="42"/>
                    </a:cubicBezTo>
                    <a:cubicBezTo>
                      <a:pt x="1346" y="43"/>
                      <a:pt x="1350" y="45"/>
                      <a:pt x="1355" y="45"/>
                    </a:cubicBezTo>
                    <a:cubicBezTo>
                      <a:pt x="1403" y="46"/>
                      <a:pt x="1451" y="46"/>
                      <a:pt x="1499" y="45"/>
                    </a:cubicBezTo>
                    <a:cubicBezTo>
                      <a:pt x="1504" y="45"/>
                      <a:pt x="1509" y="42"/>
                      <a:pt x="1514" y="40"/>
                    </a:cubicBezTo>
                    <a:close/>
                    <a:moveTo>
                      <a:pt x="548" y="35"/>
                    </a:moveTo>
                    <a:cubicBezTo>
                      <a:pt x="558" y="49"/>
                      <a:pt x="705" y="50"/>
                      <a:pt x="717" y="35"/>
                    </a:cubicBezTo>
                    <a:cubicBezTo>
                      <a:pt x="660" y="35"/>
                      <a:pt x="605" y="35"/>
                      <a:pt x="548" y="35"/>
                    </a:cubicBezTo>
                    <a:close/>
                    <a:moveTo>
                      <a:pt x="138" y="118"/>
                    </a:moveTo>
                    <a:cubicBezTo>
                      <a:pt x="159" y="118"/>
                      <a:pt x="178" y="118"/>
                      <a:pt x="198" y="118"/>
                    </a:cubicBezTo>
                    <a:cubicBezTo>
                      <a:pt x="198" y="109"/>
                      <a:pt x="198" y="102"/>
                      <a:pt x="198" y="94"/>
                    </a:cubicBezTo>
                    <a:cubicBezTo>
                      <a:pt x="177" y="94"/>
                      <a:pt x="158" y="94"/>
                      <a:pt x="138" y="94"/>
                    </a:cubicBezTo>
                    <a:cubicBezTo>
                      <a:pt x="138" y="103"/>
                      <a:pt x="138" y="110"/>
                      <a:pt x="138" y="118"/>
                    </a:cubicBezTo>
                    <a:close/>
                    <a:moveTo>
                      <a:pt x="1684" y="94"/>
                    </a:moveTo>
                    <a:cubicBezTo>
                      <a:pt x="1663" y="94"/>
                      <a:pt x="1644" y="94"/>
                      <a:pt x="1625" y="94"/>
                    </a:cubicBezTo>
                    <a:cubicBezTo>
                      <a:pt x="1625" y="103"/>
                      <a:pt x="1625" y="111"/>
                      <a:pt x="1625" y="118"/>
                    </a:cubicBezTo>
                    <a:cubicBezTo>
                      <a:pt x="1645" y="118"/>
                      <a:pt x="1664" y="118"/>
                      <a:pt x="1684" y="118"/>
                    </a:cubicBezTo>
                    <a:cubicBezTo>
                      <a:pt x="1684" y="110"/>
                      <a:pt x="1684" y="103"/>
                      <a:pt x="1684" y="94"/>
                    </a:cubicBezTo>
                    <a:close/>
                    <a:moveTo>
                      <a:pt x="311" y="94"/>
                    </a:moveTo>
                    <a:cubicBezTo>
                      <a:pt x="290" y="94"/>
                      <a:pt x="270" y="94"/>
                      <a:pt x="251" y="94"/>
                    </a:cubicBezTo>
                    <a:cubicBezTo>
                      <a:pt x="251" y="103"/>
                      <a:pt x="251" y="111"/>
                      <a:pt x="251" y="118"/>
                    </a:cubicBezTo>
                    <a:cubicBezTo>
                      <a:pt x="272" y="118"/>
                      <a:pt x="291" y="118"/>
                      <a:pt x="311" y="118"/>
                    </a:cubicBezTo>
                    <a:cubicBezTo>
                      <a:pt x="311" y="109"/>
                      <a:pt x="311" y="103"/>
                      <a:pt x="311" y="94"/>
                    </a:cubicBezTo>
                    <a:close/>
                    <a:moveTo>
                      <a:pt x="1736" y="118"/>
                    </a:moveTo>
                    <a:cubicBezTo>
                      <a:pt x="1757" y="118"/>
                      <a:pt x="1777" y="118"/>
                      <a:pt x="1796" y="118"/>
                    </a:cubicBezTo>
                    <a:cubicBezTo>
                      <a:pt x="1796" y="109"/>
                      <a:pt x="1796" y="102"/>
                      <a:pt x="1796" y="94"/>
                    </a:cubicBezTo>
                    <a:cubicBezTo>
                      <a:pt x="1776" y="94"/>
                      <a:pt x="1756" y="94"/>
                      <a:pt x="1736" y="94"/>
                    </a:cubicBezTo>
                    <a:cubicBezTo>
                      <a:pt x="1736" y="102"/>
                      <a:pt x="1736" y="109"/>
                      <a:pt x="1736" y="118"/>
                    </a:cubicBezTo>
                    <a:close/>
                    <a:moveTo>
                      <a:pt x="1848" y="118"/>
                    </a:moveTo>
                    <a:cubicBezTo>
                      <a:pt x="1868" y="118"/>
                      <a:pt x="1888" y="118"/>
                      <a:pt x="1908" y="118"/>
                    </a:cubicBezTo>
                    <a:cubicBezTo>
                      <a:pt x="1908" y="109"/>
                      <a:pt x="1908" y="102"/>
                      <a:pt x="1908" y="94"/>
                    </a:cubicBezTo>
                    <a:cubicBezTo>
                      <a:pt x="1887" y="94"/>
                      <a:pt x="1868" y="94"/>
                      <a:pt x="1848" y="94"/>
                    </a:cubicBezTo>
                    <a:cubicBezTo>
                      <a:pt x="1848" y="103"/>
                      <a:pt x="1848" y="110"/>
                      <a:pt x="1848" y="118"/>
                    </a:cubicBezTo>
                    <a:close/>
                    <a:moveTo>
                      <a:pt x="422" y="95"/>
                    </a:moveTo>
                    <a:cubicBezTo>
                      <a:pt x="401" y="95"/>
                      <a:pt x="381" y="95"/>
                      <a:pt x="362" y="95"/>
                    </a:cubicBezTo>
                    <a:cubicBezTo>
                      <a:pt x="362" y="103"/>
                      <a:pt x="362" y="110"/>
                      <a:pt x="362" y="118"/>
                    </a:cubicBezTo>
                    <a:cubicBezTo>
                      <a:pt x="383" y="118"/>
                      <a:pt x="402" y="118"/>
                      <a:pt x="422" y="118"/>
                    </a:cubicBezTo>
                    <a:cubicBezTo>
                      <a:pt x="422" y="110"/>
                      <a:pt x="422" y="103"/>
                      <a:pt x="422" y="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1" name="Freeform 51">
                <a:extLst>
                  <a:ext uri="{FF2B5EF4-FFF2-40B4-BE49-F238E27FC236}">
                    <a16:creationId xmlns:a16="http://schemas.microsoft.com/office/drawing/2014/main" id="{C52E2339-19C4-9140-8600-EBDB4CEF0CAA}"/>
                  </a:ext>
                </a:extLst>
              </p:cNvPr>
              <p:cNvSpPr>
                <a:spLocks noEditPoints="1"/>
              </p:cNvSpPr>
              <p:nvPr/>
            </p:nvSpPr>
            <p:spPr bwMode="auto">
              <a:xfrm>
                <a:off x="5554874" y="2951463"/>
                <a:ext cx="1080787" cy="148539"/>
              </a:xfrm>
              <a:custGeom>
                <a:avLst/>
                <a:gdLst>
                  <a:gd name="T0" fmla="*/ 0 w 2219"/>
                  <a:gd name="T1" fmla="*/ 96 h 305"/>
                  <a:gd name="T2" fmla="*/ 88 w 2219"/>
                  <a:gd name="T3" fmla="*/ 160 h 305"/>
                  <a:gd name="T4" fmla="*/ 289 w 2219"/>
                  <a:gd name="T5" fmla="*/ 117 h 305"/>
                  <a:gd name="T6" fmla="*/ 349 w 2219"/>
                  <a:gd name="T7" fmla="*/ 8 h 305"/>
                  <a:gd name="T8" fmla="*/ 419 w 2219"/>
                  <a:gd name="T9" fmla="*/ 121 h 305"/>
                  <a:gd name="T10" fmla="*/ 521 w 2219"/>
                  <a:gd name="T11" fmla="*/ 187 h 305"/>
                  <a:gd name="T12" fmla="*/ 588 w 2219"/>
                  <a:gd name="T13" fmla="*/ 174 h 305"/>
                  <a:gd name="T14" fmla="*/ 666 w 2219"/>
                  <a:gd name="T15" fmla="*/ 127 h 305"/>
                  <a:gd name="T16" fmla="*/ 664 w 2219"/>
                  <a:gd name="T17" fmla="*/ 121 h 305"/>
                  <a:gd name="T18" fmla="*/ 428 w 2219"/>
                  <a:gd name="T19" fmla="*/ 121 h 305"/>
                  <a:gd name="T20" fmla="*/ 427 w 2219"/>
                  <a:gd name="T21" fmla="*/ 99 h 305"/>
                  <a:gd name="T22" fmla="*/ 1790 w 2219"/>
                  <a:gd name="T23" fmla="*/ 99 h 305"/>
                  <a:gd name="T24" fmla="*/ 1775 w 2219"/>
                  <a:gd name="T25" fmla="*/ 121 h 305"/>
                  <a:gd name="T26" fmla="*/ 1567 w 2219"/>
                  <a:gd name="T27" fmla="*/ 121 h 305"/>
                  <a:gd name="T28" fmla="*/ 1545 w 2219"/>
                  <a:gd name="T29" fmla="*/ 121 h 305"/>
                  <a:gd name="T30" fmla="*/ 1785 w 2219"/>
                  <a:gd name="T31" fmla="*/ 132 h 305"/>
                  <a:gd name="T32" fmla="*/ 1855 w 2219"/>
                  <a:gd name="T33" fmla="*/ 19 h 305"/>
                  <a:gd name="T34" fmla="*/ 1865 w 2219"/>
                  <a:gd name="T35" fmla="*/ 0 h 305"/>
                  <a:gd name="T36" fmla="*/ 1884 w 2219"/>
                  <a:gd name="T37" fmla="*/ 45 h 305"/>
                  <a:gd name="T38" fmla="*/ 1947 w 2219"/>
                  <a:gd name="T39" fmla="*/ 141 h 305"/>
                  <a:gd name="T40" fmla="*/ 2096 w 2219"/>
                  <a:gd name="T41" fmla="*/ 174 h 305"/>
                  <a:gd name="T42" fmla="*/ 2189 w 2219"/>
                  <a:gd name="T43" fmla="*/ 118 h 305"/>
                  <a:gd name="T44" fmla="*/ 2219 w 2219"/>
                  <a:gd name="T45" fmla="*/ 92 h 305"/>
                  <a:gd name="T46" fmla="*/ 2161 w 2219"/>
                  <a:gd name="T47" fmla="*/ 217 h 305"/>
                  <a:gd name="T48" fmla="*/ 2125 w 2219"/>
                  <a:gd name="T49" fmla="*/ 254 h 305"/>
                  <a:gd name="T50" fmla="*/ 1992 w 2219"/>
                  <a:gd name="T51" fmla="*/ 305 h 305"/>
                  <a:gd name="T52" fmla="*/ 183 w 2219"/>
                  <a:gd name="T53" fmla="*/ 305 h 305"/>
                  <a:gd name="T54" fmla="*/ 108 w 2219"/>
                  <a:gd name="T55" fmla="*/ 277 h 305"/>
                  <a:gd name="T56" fmla="*/ 0 w 2219"/>
                  <a:gd name="T57" fmla="*/ 96 h 305"/>
                  <a:gd name="T58" fmla="*/ 1515 w 2219"/>
                  <a:gd name="T59" fmla="*/ 269 h 305"/>
                  <a:gd name="T60" fmla="*/ 1515 w 2219"/>
                  <a:gd name="T61" fmla="*/ 175 h 305"/>
                  <a:gd name="T62" fmla="*/ 1525 w 2219"/>
                  <a:gd name="T63" fmla="*/ 149 h 305"/>
                  <a:gd name="T64" fmla="*/ 1480 w 2219"/>
                  <a:gd name="T65" fmla="*/ 121 h 305"/>
                  <a:gd name="T66" fmla="*/ 715 w 2219"/>
                  <a:gd name="T67" fmla="*/ 121 h 305"/>
                  <a:gd name="T68" fmla="*/ 684 w 2219"/>
                  <a:gd name="T69" fmla="*/ 157 h 305"/>
                  <a:gd name="T70" fmla="*/ 699 w 2219"/>
                  <a:gd name="T71" fmla="*/ 160 h 305"/>
                  <a:gd name="T72" fmla="*/ 699 w 2219"/>
                  <a:gd name="T73" fmla="*/ 269 h 305"/>
                  <a:gd name="T74" fmla="*/ 679 w 2219"/>
                  <a:gd name="T75" fmla="*/ 269 h 305"/>
                  <a:gd name="T76" fmla="*/ 679 w 2219"/>
                  <a:gd name="T77" fmla="*/ 168 h 305"/>
                  <a:gd name="T78" fmla="*/ 657 w 2219"/>
                  <a:gd name="T79" fmla="*/ 268 h 305"/>
                  <a:gd name="T80" fmla="*/ 637 w 2219"/>
                  <a:gd name="T81" fmla="*/ 268 h 305"/>
                  <a:gd name="T82" fmla="*/ 637 w 2219"/>
                  <a:gd name="T83" fmla="*/ 231 h 305"/>
                  <a:gd name="T84" fmla="*/ 633 w 2219"/>
                  <a:gd name="T85" fmla="*/ 230 h 305"/>
                  <a:gd name="T86" fmla="*/ 603 w 2219"/>
                  <a:gd name="T87" fmla="*/ 276 h 305"/>
                  <a:gd name="T88" fmla="*/ 1616 w 2219"/>
                  <a:gd name="T89" fmla="*/ 276 h 305"/>
                  <a:gd name="T90" fmla="*/ 1581 w 2219"/>
                  <a:gd name="T91" fmla="*/ 232 h 305"/>
                  <a:gd name="T92" fmla="*/ 1576 w 2219"/>
                  <a:gd name="T93" fmla="*/ 234 h 305"/>
                  <a:gd name="T94" fmla="*/ 1576 w 2219"/>
                  <a:gd name="T95" fmla="*/ 269 h 305"/>
                  <a:gd name="T96" fmla="*/ 1558 w 2219"/>
                  <a:gd name="T97" fmla="*/ 269 h 305"/>
                  <a:gd name="T98" fmla="*/ 1535 w 2219"/>
                  <a:gd name="T99" fmla="*/ 175 h 305"/>
                  <a:gd name="T100" fmla="*/ 1535 w 2219"/>
                  <a:gd name="T101" fmla="*/ 269 h 305"/>
                  <a:gd name="T102" fmla="*/ 1515 w 2219"/>
                  <a:gd name="T103" fmla="*/ 269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219" h="305">
                    <a:moveTo>
                      <a:pt x="0" y="96"/>
                    </a:moveTo>
                    <a:cubicBezTo>
                      <a:pt x="30" y="118"/>
                      <a:pt x="58" y="142"/>
                      <a:pt x="88" y="160"/>
                    </a:cubicBezTo>
                    <a:cubicBezTo>
                      <a:pt x="167" y="205"/>
                      <a:pt x="236" y="191"/>
                      <a:pt x="289" y="117"/>
                    </a:cubicBezTo>
                    <a:cubicBezTo>
                      <a:pt x="314" y="82"/>
                      <a:pt x="331" y="42"/>
                      <a:pt x="349" y="8"/>
                    </a:cubicBezTo>
                    <a:cubicBezTo>
                      <a:pt x="371" y="43"/>
                      <a:pt x="393" y="83"/>
                      <a:pt x="419" y="121"/>
                    </a:cubicBezTo>
                    <a:cubicBezTo>
                      <a:pt x="444" y="156"/>
                      <a:pt x="476" y="185"/>
                      <a:pt x="521" y="187"/>
                    </a:cubicBezTo>
                    <a:cubicBezTo>
                      <a:pt x="544" y="188"/>
                      <a:pt x="568" y="183"/>
                      <a:pt x="588" y="174"/>
                    </a:cubicBezTo>
                    <a:cubicBezTo>
                      <a:pt x="616" y="162"/>
                      <a:pt x="640" y="143"/>
                      <a:pt x="666" y="127"/>
                    </a:cubicBezTo>
                    <a:cubicBezTo>
                      <a:pt x="665" y="125"/>
                      <a:pt x="664" y="123"/>
                      <a:pt x="664" y="121"/>
                    </a:cubicBezTo>
                    <a:cubicBezTo>
                      <a:pt x="586" y="121"/>
                      <a:pt x="508" y="121"/>
                      <a:pt x="428" y="121"/>
                    </a:cubicBezTo>
                    <a:cubicBezTo>
                      <a:pt x="428" y="113"/>
                      <a:pt x="428" y="108"/>
                      <a:pt x="427" y="99"/>
                    </a:cubicBezTo>
                    <a:cubicBezTo>
                      <a:pt x="882" y="99"/>
                      <a:pt x="1337" y="99"/>
                      <a:pt x="1790" y="99"/>
                    </a:cubicBezTo>
                    <a:cubicBezTo>
                      <a:pt x="1796" y="115"/>
                      <a:pt x="1791" y="121"/>
                      <a:pt x="1775" y="121"/>
                    </a:cubicBezTo>
                    <a:cubicBezTo>
                      <a:pt x="1706" y="121"/>
                      <a:pt x="1637" y="121"/>
                      <a:pt x="1567" y="121"/>
                    </a:cubicBezTo>
                    <a:cubicBezTo>
                      <a:pt x="1560" y="121"/>
                      <a:pt x="1553" y="121"/>
                      <a:pt x="1545" y="121"/>
                    </a:cubicBezTo>
                    <a:cubicBezTo>
                      <a:pt x="1609" y="207"/>
                      <a:pt x="1718" y="213"/>
                      <a:pt x="1785" y="132"/>
                    </a:cubicBezTo>
                    <a:cubicBezTo>
                      <a:pt x="1813" y="98"/>
                      <a:pt x="1832" y="57"/>
                      <a:pt x="1855" y="19"/>
                    </a:cubicBezTo>
                    <a:cubicBezTo>
                      <a:pt x="1858" y="14"/>
                      <a:pt x="1861" y="9"/>
                      <a:pt x="1865" y="0"/>
                    </a:cubicBezTo>
                    <a:cubicBezTo>
                      <a:pt x="1872" y="17"/>
                      <a:pt x="1876" y="32"/>
                      <a:pt x="1884" y="45"/>
                    </a:cubicBezTo>
                    <a:cubicBezTo>
                      <a:pt x="1904" y="78"/>
                      <a:pt x="1922" y="113"/>
                      <a:pt x="1947" y="141"/>
                    </a:cubicBezTo>
                    <a:cubicBezTo>
                      <a:pt x="1987" y="186"/>
                      <a:pt x="2040" y="198"/>
                      <a:pt x="2096" y="174"/>
                    </a:cubicBezTo>
                    <a:cubicBezTo>
                      <a:pt x="2129" y="160"/>
                      <a:pt x="2159" y="138"/>
                      <a:pt x="2189" y="118"/>
                    </a:cubicBezTo>
                    <a:cubicBezTo>
                      <a:pt x="2199" y="112"/>
                      <a:pt x="2207" y="102"/>
                      <a:pt x="2219" y="92"/>
                    </a:cubicBezTo>
                    <a:cubicBezTo>
                      <a:pt x="2211" y="142"/>
                      <a:pt x="2191" y="182"/>
                      <a:pt x="2161" y="217"/>
                    </a:cubicBezTo>
                    <a:cubicBezTo>
                      <a:pt x="2150" y="230"/>
                      <a:pt x="2137" y="242"/>
                      <a:pt x="2125" y="254"/>
                    </a:cubicBezTo>
                    <a:cubicBezTo>
                      <a:pt x="2088" y="289"/>
                      <a:pt x="2047" y="305"/>
                      <a:pt x="1992" y="305"/>
                    </a:cubicBezTo>
                    <a:cubicBezTo>
                      <a:pt x="1389" y="303"/>
                      <a:pt x="786" y="303"/>
                      <a:pt x="183" y="305"/>
                    </a:cubicBezTo>
                    <a:cubicBezTo>
                      <a:pt x="150" y="305"/>
                      <a:pt x="130" y="294"/>
                      <a:pt x="108" y="277"/>
                    </a:cubicBezTo>
                    <a:cubicBezTo>
                      <a:pt x="50" y="229"/>
                      <a:pt x="13" y="170"/>
                      <a:pt x="0" y="96"/>
                    </a:cubicBezTo>
                    <a:close/>
                    <a:moveTo>
                      <a:pt x="1515" y="269"/>
                    </a:moveTo>
                    <a:cubicBezTo>
                      <a:pt x="1515" y="237"/>
                      <a:pt x="1514" y="206"/>
                      <a:pt x="1515" y="175"/>
                    </a:cubicBezTo>
                    <a:cubicBezTo>
                      <a:pt x="1515" y="168"/>
                      <a:pt x="1521" y="160"/>
                      <a:pt x="1525" y="149"/>
                    </a:cubicBezTo>
                    <a:cubicBezTo>
                      <a:pt x="1515" y="121"/>
                      <a:pt x="1515" y="121"/>
                      <a:pt x="1480" y="121"/>
                    </a:cubicBezTo>
                    <a:cubicBezTo>
                      <a:pt x="1225" y="121"/>
                      <a:pt x="970" y="121"/>
                      <a:pt x="715" y="121"/>
                    </a:cubicBezTo>
                    <a:cubicBezTo>
                      <a:pt x="697" y="121"/>
                      <a:pt x="682" y="138"/>
                      <a:pt x="684" y="157"/>
                    </a:cubicBezTo>
                    <a:cubicBezTo>
                      <a:pt x="689" y="158"/>
                      <a:pt x="694" y="159"/>
                      <a:pt x="699" y="160"/>
                    </a:cubicBezTo>
                    <a:cubicBezTo>
                      <a:pt x="699" y="197"/>
                      <a:pt x="699" y="232"/>
                      <a:pt x="699" y="269"/>
                    </a:cubicBezTo>
                    <a:cubicBezTo>
                      <a:pt x="692" y="269"/>
                      <a:pt x="686" y="269"/>
                      <a:pt x="679" y="269"/>
                    </a:cubicBezTo>
                    <a:cubicBezTo>
                      <a:pt x="679" y="235"/>
                      <a:pt x="679" y="203"/>
                      <a:pt x="679" y="168"/>
                    </a:cubicBezTo>
                    <a:cubicBezTo>
                      <a:pt x="647" y="198"/>
                      <a:pt x="664" y="235"/>
                      <a:pt x="657" y="268"/>
                    </a:cubicBezTo>
                    <a:cubicBezTo>
                      <a:pt x="651" y="268"/>
                      <a:pt x="645" y="268"/>
                      <a:pt x="637" y="268"/>
                    </a:cubicBezTo>
                    <a:cubicBezTo>
                      <a:pt x="637" y="255"/>
                      <a:pt x="637" y="243"/>
                      <a:pt x="637" y="231"/>
                    </a:cubicBezTo>
                    <a:cubicBezTo>
                      <a:pt x="636" y="231"/>
                      <a:pt x="635" y="230"/>
                      <a:pt x="633" y="230"/>
                    </a:cubicBezTo>
                    <a:cubicBezTo>
                      <a:pt x="624" y="245"/>
                      <a:pt x="614" y="260"/>
                      <a:pt x="603" y="276"/>
                    </a:cubicBezTo>
                    <a:cubicBezTo>
                      <a:pt x="942" y="276"/>
                      <a:pt x="1277" y="276"/>
                      <a:pt x="1616" y="276"/>
                    </a:cubicBezTo>
                    <a:cubicBezTo>
                      <a:pt x="1603" y="260"/>
                      <a:pt x="1592" y="246"/>
                      <a:pt x="1581" y="232"/>
                    </a:cubicBezTo>
                    <a:cubicBezTo>
                      <a:pt x="1579" y="233"/>
                      <a:pt x="1578" y="234"/>
                      <a:pt x="1576" y="234"/>
                    </a:cubicBezTo>
                    <a:cubicBezTo>
                      <a:pt x="1576" y="245"/>
                      <a:pt x="1576" y="257"/>
                      <a:pt x="1576" y="269"/>
                    </a:cubicBezTo>
                    <a:cubicBezTo>
                      <a:pt x="1569" y="269"/>
                      <a:pt x="1564" y="269"/>
                      <a:pt x="1558" y="269"/>
                    </a:cubicBezTo>
                    <a:cubicBezTo>
                      <a:pt x="1550" y="238"/>
                      <a:pt x="1568" y="202"/>
                      <a:pt x="1535" y="175"/>
                    </a:cubicBezTo>
                    <a:cubicBezTo>
                      <a:pt x="1535" y="208"/>
                      <a:pt x="1535" y="238"/>
                      <a:pt x="1535" y="269"/>
                    </a:cubicBezTo>
                    <a:cubicBezTo>
                      <a:pt x="1528" y="269"/>
                      <a:pt x="1523" y="269"/>
                      <a:pt x="1515" y="26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2" name="Freeform 52">
                <a:extLst>
                  <a:ext uri="{FF2B5EF4-FFF2-40B4-BE49-F238E27FC236}">
                    <a16:creationId xmlns:a16="http://schemas.microsoft.com/office/drawing/2014/main" id="{C9CBB6E6-B829-DE4E-B0EC-B813B76FCDE3}"/>
                  </a:ext>
                </a:extLst>
              </p:cNvPr>
              <p:cNvSpPr>
                <a:spLocks/>
              </p:cNvSpPr>
              <p:nvPr/>
            </p:nvSpPr>
            <p:spPr bwMode="auto">
              <a:xfrm>
                <a:off x="5837303" y="2706535"/>
                <a:ext cx="518860" cy="273346"/>
              </a:xfrm>
              <a:custGeom>
                <a:avLst/>
                <a:gdLst>
                  <a:gd name="T0" fmla="*/ 372 w 1065"/>
                  <a:gd name="T1" fmla="*/ 235 h 561"/>
                  <a:gd name="T2" fmla="*/ 412 w 1065"/>
                  <a:gd name="T3" fmla="*/ 264 h 561"/>
                  <a:gd name="T4" fmla="*/ 474 w 1065"/>
                  <a:gd name="T5" fmla="*/ 264 h 561"/>
                  <a:gd name="T6" fmla="*/ 494 w 1065"/>
                  <a:gd name="T7" fmla="*/ 237 h 561"/>
                  <a:gd name="T8" fmla="*/ 486 w 1065"/>
                  <a:gd name="T9" fmla="*/ 134 h 561"/>
                  <a:gd name="T10" fmla="*/ 487 w 1065"/>
                  <a:gd name="T11" fmla="*/ 124 h 561"/>
                  <a:gd name="T12" fmla="*/ 488 w 1065"/>
                  <a:gd name="T13" fmla="*/ 49 h 561"/>
                  <a:gd name="T14" fmla="*/ 495 w 1065"/>
                  <a:gd name="T15" fmla="*/ 27 h 561"/>
                  <a:gd name="T16" fmla="*/ 508 w 1065"/>
                  <a:gd name="T17" fmla="*/ 0 h 561"/>
                  <a:gd name="T18" fmla="*/ 547 w 1065"/>
                  <a:gd name="T19" fmla="*/ 0 h 561"/>
                  <a:gd name="T20" fmla="*/ 560 w 1065"/>
                  <a:gd name="T21" fmla="*/ 34 h 561"/>
                  <a:gd name="T22" fmla="*/ 555 w 1065"/>
                  <a:gd name="T23" fmla="*/ 71 h 561"/>
                  <a:gd name="T24" fmla="*/ 553 w 1065"/>
                  <a:gd name="T25" fmla="*/ 95 h 561"/>
                  <a:gd name="T26" fmla="*/ 559 w 1065"/>
                  <a:gd name="T27" fmla="*/ 221 h 561"/>
                  <a:gd name="T28" fmla="*/ 589 w 1065"/>
                  <a:gd name="T29" fmla="*/ 264 h 561"/>
                  <a:gd name="T30" fmla="*/ 667 w 1065"/>
                  <a:gd name="T31" fmla="*/ 263 h 561"/>
                  <a:gd name="T32" fmla="*/ 684 w 1065"/>
                  <a:gd name="T33" fmla="*/ 255 h 561"/>
                  <a:gd name="T34" fmla="*/ 719 w 1065"/>
                  <a:gd name="T35" fmla="*/ 236 h 561"/>
                  <a:gd name="T36" fmla="*/ 735 w 1065"/>
                  <a:gd name="T37" fmla="*/ 236 h 561"/>
                  <a:gd name="T38" fmla="*/ 735 w 1065"/>
                  <a:gd name="T39" fmla="*/ 287 h 561"/>
                  <a:gd name="T40" fmla="*/ 731 w 1065"/>
                  <a:gd name="T41" fmla="*/ 295 h 561"/>
                  <a:gd name="T42" fmla="*/ 716 w 1065"/>
                  <a:gd name="T43" fmla="*/ 309 h 561"/>
                  <a:gd name="T44" fmla="*/ 716 w 1065"/>
                  <a:gd name="T45" fmla="*/ 369 h 561"/>
                  <a:gd name="T46" fmla="*/ 726 w 1065"/>
                  <a:gd name="T47" fmla="*/ 377 h 561"/>
                  <a:gd name="T48" fmla="*/ 841 w 1065"/>
                  <a:gd name="T49" fmla="*/ 371 h 561"/>
                  <a:gd name="T50" fmla="*/ 890 w 1065"/>
                  <a:gd name="T51" fmla="*/ 331 h 561"/>
                  <a:gd name="T52" fmla="*/ 882 w 1065"/>
                  <a:gd name="T53" fmla="*/ 401 h 561"/>
                  <a:gd name="T54" fmla="*/ 921 w 1065"/>
                  <a:gd name="T55" fmla="*/ 460 h 561"/>
                  <a:gd name="T56" fmla="*/ 1043 w 1065"/>
                  <a:gd name="T57" fmla="*/ 452 h 561"/>
                  <a:gd name="T58" fmla="*/ 1065 w 1065"/>
                  <a:gd name="T59" fmla="*/ 438 h 561"/>
                  <a:gd name="T60" fmla="*/ 998 w 1065"/>
                  <a:gd name="T61" fmla="*/ 529 h 561"/>
                  <a:gd name="T62" fmla="*/ 934 w 1065"/>
                  <a:gd name="T63" fmla="*/ 534 h 561"/>
                  <a:gd name="T64" fmla="*/ 931 w 1065"/>
                  <a:gd name="T65" fmla="*/ 532 h 561"/>
                  <a:gd name="T66" fmla="*/ 771 w 1065"/>
                  <a:gd name="T67" fmla="*/ 488 h 561"/>
                  <a:gd name="T68" fmla="*/ 243 w 1065"/>
                  <a:gd name="T69" fmla="*/ 489 h 561"/>
                  <a:gd name="T70" fmla="*/ 212 w 1065"/>
                  <a:gd name="T71" fmla="*/ 498 h 561"/>
                  <a:gd name="T72" fmla="*/ 144 w 1065"/>
                  <a:gd name="T73" fmla="*/ 541 h 561"/>
                  <a:gd name="T74" fmla="*/ 53 w 1065"/>
                  <a:gd name="T75" fmla="*/ 527 h 561"/>
                  <a:gd name="T76" fmla="*/ 33 w 1065"/>
                  <a:gd name="T77" fmla="*/ 497 h 561"/>
                  <a:gd name="T78" fmla="*/ 0 w 1065"/>
                  <a:gd name="T79" fmla="*/ 437 h 561"/>
                  <a:gd name="T80" fmla="*/ 101 w 1065"/>
                  <a:gd name="T81" fmla="*/ 469 h 561"/>
                  <a:gd name="T82" fmla="*/ 137 w 1065"/>
                  <a:gd name="T83" fmla="*/ 464 h 561"/>
                  <a:gd name="T84" fmla="*/ 175 w 1065"/>
                  <a:gd name="T85" fmla="*/ 417 h 561"/>
                  <a:gd name="T86" fmla="*/ 175 w 1065"/>
                  <a:gd name="T87" fmla="*/ 328 h 561"/>
                  <a:gd name="T88" fmla="*/ 189 w 1065"/>
                  <a:gd name="T89" fmla="*/ 341 h 561"/>
                  <a:gd name="T90" fmla="*/ 247 w 1065"/>
                  <a:gd name="T91" fmla="*/ 384 h 561"/>
                  <a:gd name="T92" fmla="*/ 338 w 1065"/>
                  <a:gd name="T93" fmla="*/ 368 h 561"/>
                  <a:gd name="T94" fmla="*/ 342 w 1065"/>
                  <a:gd name="T95" fmla="*/ 358 h 561"/>
                  <a:gd name="T96" fmla="*/ 339 w 1065"/>
                  <a:gd name="T97" fmla="*/ 312 h 561"/>
                  <a:gd name="T98" fmla="*/ 338 w 1065"/>
                  <a:gd name="T99" fmla="*/ 306 h 561"/>
                  <a:gd name="T100" fmla="*/ 318 w 1065"/>
                  <a:gd name="T101" fmla="*/ 235 h 561"/>
                  <a:gd name="T102" fmla="*/ 372 w 1065"/>
                  <a:gd name="T103" fmla="*/ 235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065" h="561">
                    <a:moveTo>
                      <a:pt x="372" y="235"/>
                    </a:moveTo>
                    <a:cubicBezTo>
                      <a:pt x="374" y="260"/>
                      <a:pt x="389" y="266"/>
                      <a:pt x="412" y="264"/>
                    </a:cubicBezTo>
                    <a:cubicBezTo>
                      <a:pt x="432" y="262"/>
                      <a:pt x="453" y="264"/>
                      <a:pt x="474" y="264"/>
                    </a:cubicBezTo>
                    <a:cubicBezTo>
                      <a:pt x="492" y="263"/>
                      <a:pt x="496" y="255"/>
                      <a:pt x="494" y="237"/>
                    </a:cubicBezTo>
                    <a:cubicBezTo>
                      <a:pt x="489" y="202"/>
                      <a:pt x="488" y="168"/>
                      <a:pt x="486" y="134"/>
                    </a:cubicBezTo>
                    <a:cubicBezTo>
                      <a:pt x="485" y="130"/>
                      <a:pt x="485" y="127"/>
                      <a:pt x="487" y="124"/>
                    </a:cubicBezTo>
                    <a:cubicBezTo>
                      <a:pt x="497" y="99"/>
                      <a:pt x="506" y="75"/>
                      <a:pt x="488" y="49"/>
                    </a:cubicBezTo>
                    <a:cubicBezTo>
                      <a:pt x="485" y="45"/>
                      <a:pt x="492" y="35"/>
                      <a:pt x="495" y="27"/>
                    </a:cubicBezTo>
                    <a:cubicBezTo>
                      <a:pt x="499" y="19"/>
                      <a:pt x="503" y="11"/>
                      <a:pt x="508" y="0"/>
                    </a:cubicBezTo>
                    <a:cubicBezTo>
                      <a:pt x="520" y="0"/>
                      <a:pt x="534" y="0"/>
                      <a:pt x="547" y="0"/>
                    </a:cubicBezTo>
                    <a:cubicBezTo>
                      <a:pt x="551" y="12"/>
                      <a:pt x="555" y="23"/>
                      <a:pt x="560" y="34"/>
                    </a:cubicBezTo>
                    <a:cubicBezTo>
                      <a:pt x="566" y="48"/>
                      <a:pt x="566" y="60"/>
                      <a:pt x="555" y="71"/>
                    </a:cubicBezTo>
                    <a:cubicBezTo>
                      <a:pt x="546" y="79"/>
                      <a:pt x="548" y="86"/>
                      <a:pt x="553" y="95"/>
                    </a:cubicBezTo>
                    <a:cubicBezTo>
                      <a:pt x="575" y="136"/>
                      <a:pt x="572" y="179"/>
                      <a:pt x="559" y="221"/>
                    </a:cubicBezTo>
                    <a:cubicBezTo>
                      <a:pt x="550" y="252"/>
                      <a:pt x="556" y="264"/>
                      <a:pt x="589" y="264"/>
                    </a:cubicBezTo>
                    <a:cubicBezTo>
                      <a:pt x="615" y="264"/>
                      <a:pt x="641" y="264"/>
                      <a:pt x="667" y="263"/>
                    </a:cubicBezTo>
                    <a:cubicBezTo>
                      <a:pt x="673" y="263"/>
                      <a:pt x="684" y="259"/>
                      <a:pt x="684" y="255"/>
                    </a:cubicBezTo>
                    <a:cubicBezTo>
                      <a:pt x="689" y="234"/>
                      <a:pt x="704" y="236"/>
                      <a:pt x="719" y="236"/>
                    </a:cubicBezTo>
                    <a:cubicBezTo>
                      <a:pt x="724" y="236"/>
                      <a:pt x="729" y="236"/>
                      <a:pt x="735" y="236"/>
                    </a:cubicBezTo>
                    <a:cubicBezTo>
                      <a:pt x="735" y="254"/>
                      <a:pt x="736" y="270"/>
                      <a:pt x="735" y="287"/>
                    </a:cubicBezTo>
                    <a:cubicBezTo>
                      <a:pt x="735" y="289"/>
                      <a:pt x="733" y="292"/>
                      <a:pt x="731" y="295"/>
                    </a:cubicBezTo>
                    <a:cubicBezTo>
                      <a:pt x="726" y="300"/>
                      <a:pt x="716" y="304"/>
                      <a:pt x="716" y="309"/>
                    </a:cubicBezTo>
                    <a:cubicBezTo>
                      <a:pt x="714" y="329"/>
                      <a:pt x="715" y="349"/>
                      <a:pt x="716" y="369"/>
                    </a:cubicBezTo>
                    <a:cubicBezTo>
                      <a:pt x="716" y="372"/>
                      <a:pt x="722" y="375"/>
                      <a:pt x="726" y="377"/>
                    </a:cubicBezTo>
                    <a:cubicBezTo>
                      <a:pt x="765" y="397"/>
                      <a:pt x="804" y="398"/>
                      <a:pt x="841" y="371"/>
                    </a:cubicBezTo>
                    <a:cubicBezTo>
                      <a:pt x="857" y="358"/>
                      <a:pt x="873" y="345"/>
                      <a:pt x="890" y="331"/>
                    </a:cubicBezTo>
                    <a:cubicBezTo>
                      <a:pt x="887" y="356"/>
                      <a:pt x="884" y="378"/>
                      <a:pt x="882" y="401"/>
                    </a:cubicBezTo>
                    <a:cubicBezTo>
                      <a:pt x="880" y="434"/>
                      <a:pt x="890" y="448"/>
                      <a:pt x="921" y="460"/>
                    </a:cubicBezTo>
                    <a:cubicBezTo>
                      <a:pt x="963" y="477"/>
                      <a:pt x="1004" y="478"/>
                      <a:pt x="1043" y="452"/>
                    </a:cubicBezTo>
                    <a:cubicBezTo>
                      <a:pt x="1048" y="448"/>
                      <a:pt x="1054" y="445"/>
                      <a:pt x="1065" y="438"/>
                    </a:cubicBezTo>
                    <a:cubicBezTo>
                      <a:pt x="1044" y="475"/>
                      <a:pt x="1027" y="507"/>
                      <a:pt x="998" y="529"/>
                    </a:cubicBezTo>
                    <a:cubicBezTo>
                      <a:pt x="978" y="545"/>
                      <a:pt x="957" y="545"/>
                      <a:pt x="934" y="534"/>
                    </a:cubicBezTo>
                    <a:cubicBezTo>
                      <a:pt x="933" y="533"/>
                      <a:pt x="932" y="533"/>
                      <a:pt x="931" y="532"/>
                    </a:cubicBezTo>
                    <a:cubicBezTo>
                      <a:pt x="884" y="492"/>
                      <a:pt x="830" y="487"/>
                      <a:pt x="771" y="488"/>
                    </a:cubicBezTo>
                    <a:cubicBezTo>
                      <a:pt x="595" y="491"/>
                      <a:pt x="419" y="489"/>
                      <a:pt x="243" y="489"/>
                    </a:cubicBezTo>
                    <a:cubicBezTo>
                      <a:pt x="233" y="489"/>
                      <a:pt x="221" y="493"/>
                      <a:pt x="212" y="498"/>
                    </a:cubicBezTo>
                    <a:cubicBezTo>
                      <a:pt x="189" y="512"/>
                      <a:pt x="167" y="527"/>
                      <a:pt x="144" y="541"/>
                    </a:cubicBezTo>
                    <a:cubicBezTo>
                      <a:pt x="112" y="561"/>
                      <a:pt x="77" y="556"/>
                      <a:pt x="53" y="527"/>
                    </a:cubicBezTo>
                    <a:cubicBezTo>
                      <a:pt x="46" y="517"/>
                      <a:pt x="39" y="507"/>
                      <a:pt x="33" y="497"/>
                    </a:cubicBezTo>
                    <a:cubicBezTo>
                      <a:pt x="23" y="479"/>
                      <a:pt x="13" y="460"/>
                      <a:pt x="0" y="437"/>
                    </a:cubicBezTo>
                    <a:cubicBezTo>
                      <a:pt x="35" y="457"/>
                      <a:pt x="65" y="474"/>
                      <a:pt x="101" y="469"/>
                    </a:cubicBezTo>
                    <a:cubicBezTo>
                      <a:pt x="113" y="467"/>
                      <a:pt x="125" y="467"/>
                      <a:pt x="137" y="464"/>
                    </a:cubicBezTo>
                    <a:cubicBezTo>
                      <a:pt x="166" y="458"/>
                      <a:pt x="175" y="447"/>
                      <a:pt x="175" y="417"/>
                    </a:cubicBezTo>
                    <a:cubicBezTo>
                      <a:pt x="175" y="388"/>
                      <a:pt x="175" y="359"/>
                      <a:pt x="175" y="328"/>
                    </a:cubicBezTo>
                    <a:cubicBezTo>
                      <a:pt x="179" y="332"/>
                      <a:pt x="184" y="337"/>
                      <a:pt x="189" y="341"/>
                    </a:cubicBezTo>
                    <a:cubicBezTo>
                      <a:pt x="208" y="356"/>
                      <a:pt x="227" y="371"/>
                      <a:pt x="247" y="384"/>
                    </a:cubicBezTo>
                    <a:cubicBezTo>
                      <a:pt x="274" y="400"/>
                      <a:pt x="317" y="392"/>
                      <a:pt x="338" y="368"/>
                    </a:cubicBezTo>
                    <a:cubicBezTo>
                      <a:pt x="341" y="365"/>
                      <a:pt x="343" y="361"/>
                      <a:pt x="342" y="358"/>
                    </a:cubicBezTo>
                    <a:cubicBezTo>
                      <a:pt x="342" y="342"/>
                      <a:pt x="341" y="327"/>
                      <a:pt x="339" y="312"/>
                    </a:cubicBezTo>
                    <a:cubicBezTo>
                      <a:pt x="339" y="310"/>
                      <a:pt x="339" y="306"/>
                      <a:pt x="338" y="306"/>
                    </a:cubicBezTo>
                    <a:cubicBezTo>
                      <a:pt x="304" y="290"/>
                      <a:pt x="326" y="260"/>
                      <a:pt x="318" y="235"/>
                    </a:cubicBezTo>
                    <a:cubicBezTo>
                      <a:pt x="336" y="235"/>
                      <a:pt x="353" y="235"/>
                      <a:pt x="372" y="2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3" name="Freeform 53">
                <a:extLst>
                  <a:ext uri="{FF2B5EF4-FFF2-40B4-BE49-F238E27FC236}">
                    <a16:creationId xmlns:a16="http://schemas.microsoft.com/office/drawing/2014/main" id="{5C14B257-5DC9-4D43-B696-F94BB4092DAF}"/>
                  </a:ext>
                </a:extLst>
              </p:cNvPr>
              <p:cNvSpPr>
                <a:spLocks/>
              </p:cNvSpPr>
              <p:nvPr/>
            </p:nvSpPr>
            <p:spPr bwMode="auto">
              <a:xfrm>
                <a:off x="5633099" y="2552137"/>
                <a:ext cx="924631" cy="479308"/>
              </a:xfrm>
              <a:custGeom>
                <a:avLst/>
                <a:gdLst>
                  <a:gd name="T0" fmla="*/ 30 w 1898"/>
                  <a:gd name="T1" fmla="*/ 973 h 984"/>
                  <a:gd name="T2" fmla="*/ 0 w 1898"/>
                  <a:gd name="T3" fmla="*/ 973 h 984"/>
                  <a:gd name="T4" fmla="*/ 400 w 1898"/>
                  <a:gd name="T5" fmla="*/ 243 h 984"/>
                  <a:gd name="T6" fmla="*/ 1421 w 1898"/>
                  <a:gd name="T7" fmla="*/ 195 h 984"/>
                  <a:gd name="T8" fmla="*/ 1898 w 1898"/>
                  <a:gd name="T9" fmla="*/ 978 h 984"/>
                  <a:gd name="T10" fmla="*/ 1862 w 1898"/>
                  <a:gd name="T11" fmla="*/ 961 h 984"/>
                  <a:gd name="T12" fmla="*/ 1623 w 1898"/>
                  <a:gd name="T13" fmla="*/ 396 h 984"/>
                  <a:gd name="T14" fmla="*/ 1090 w 1898"/>
                  <a:gd name="T15" fmla="*/ 110 h 984"/>
                  <a:gd name="T16" fmla="*/ 52 w 1898"/>
                  <a:gd name="T17" fmla="*/ 826 h 984"/>
                  <a:gd name="T18" fmla="*/ 30 w 1898"/>
                  <a:gd name="T19" fmla="*/ 973 h 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98" h="984">
                    <a:moveTo>
                      <a:pt x="30" y="973"/>
                    </a:moveTo>
                    <a:cubicBezTo>
                      <a:pt x="22" y="973"/>
                      <a:pt x="13" y="973"/>
                      <a:pt x="0" y="973"/>
                    </a:cubicBezTo>
                    <a:cubicBezTo>
                      <a:pt x="21" y="667"/>
                      <a:pt x="149" y="417"/>
                      <a:pt x="400" y="243"/>
                    </a:cubicBezTo>
                    <a:cubicBezTo>
                      <a:pt x="727" y="18"/>
                      <a:pt x="1075" y="0"/>
                      <a:pt x="1421" y="195"/>
                    </a:cubicBezTo>
                    <a:cubicBezTo>
                      <a:pt x="1721" y="365"/>
                      <a:pt x="1872" y="635"/>
                      <a:pt x="1898" y="978"/>
                    </a:cubicBezTo>
                    <a:cubicBezTo>
                      <a:pt x="1869" y="984"/>
                      <a:pt x="1864" y="981"/>
                      <a:pt x="1862" y="961"/>
                    </a:cubicBezTo>
                    <a:cubicBezTo>
                      <a:pt x="1849" y="745"/>
                      <a:pt x="1769" y="556"/>
                      <a:pt x="1623" y="396"/>
                    </a:cubicBezTo>
                    <a:cubicBezTo>
                      <a:pt x="1479" y="239"/>
                      <a:pt x="1301" y="143"/>
                      <a:pt x="1090" y="110"/>
                    </a:cubicBezTo>
                    <a:cubicBezTo>
                      <a:pt x="608" y="35"/>
                      <a:pt x="151" y="350"/>
                      <a:pt x="52" y="826"/>
                    </a:cubicBezTo>
                    <a:cubicBezTo>
                      <a:pt x="42" y="874"/>
                      <a:pt x="37" y="922"/>
                      <a:pt x="30" y="9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4" name="Freeform 54">
                <a:extLst>
                  <a:ext uri="{FF2B5EF4-FFF2-40B4-BE49-F238E27FC236}">
                    <a16:creationId xmlns:a16="http://schemas.microsoft.com/office/drawing/2014/main" id="{A153ED47-DE21-8B47-8A44-357B1FE85760}"/>
                  </a:ext>
                </a:extLst>
              </p:cNvPr>
              <p:cNvSpPr>
                <a:spLocks/>
              </p:cNvSpPr>
              <p:nvPr/>
            </p:nvSpPr>
            <p:spPr bwMode="auto">
              <a:xfrm>
                <a:off x="5776364" y="3375691"/>
                <a:ext cx="636929" cy="180766"/>
              </a:xfrm>
              <a:custGeom>
                <a:avLst/>
                <a:gdLst>
                  <a:gd name="T0" fmla="*/ 0 w 1307"/>
                  <a:gd name="T1" fmla="*/ 5 h 371"/>
                  <a:gd name="T2" fmla="*/ 65 w 1307"/>
                  <a:gd name="T3" fmla="*/ 22 h 371"/>
                  <a:gd name="T4" fmla="*/ 528 w 1307"/>
                  <a:gd name="T5" fmla="*/ 230 h 371"/>
                  <a:gd name="T6" fmla="*/ 1242 w 1307"/>
                  <a:gd name="T7" fmla="*/ 24 h 371"/>
                  <a:gd name="T8" fmla="*/ 1307 w 1307"/>
                  <a:gd name="T9" fmla="*/ 5 h 371"/>
                  <a:gd name="T10" fmla="*/ 0 w 1307"/>
                  <a:gd name="T11" fmla="*/ 5 h 371"/>
                </a:gdLst>
                <a:ahLst/>
                <a:cxnLst>
                  <a:cxn ang="0">
                    <a:pos x="T0" y="T1"/>
                  </a:cxn>
                  <a:cxn ang="0">
                    <a:pos x="T2" y="T3"/>
                  </a:cxn>
                  <a:cxn ang="0">
                    <a:pos x="T4" y="T5"/>
                  </a:cxn>
                  <a:cxn ang="0">
                    <a:pos x="T6" y="T7"/>
                  </a:cxn>
                  <a:cxn ang="0">
                    <a:pos x="T8" y="T9"/>
                  </a:cxn>
                  <a:cxn ang="0">
                    <a:pos x="T10" y="T11"/>
                  </a:cxn>
                </a:cxnLst>
                <a:rect l="0" t="0" r="r" b="b"/>
                <a:pathLst>
                  <a:path w="1307" h="371">
                    <a:moveTo>
                      <a:pt x="0" y="5"/>
                    </a:moveTo>
                    <a:cubicBezTo>
                      <a:pt x="26" y="0"/>
                      <a:pt x="45" y="6"/>
                      <a:pt x="65" y="22"/>
                    </a:cubicBezTo>
                    <a:cubicBezTo>
                      <a:pt x="199" y="136"/>
                      <a:pt x="354" y="207"/>
                      <a:pt x="528" y="230"/>
                    </a:cubicBezTo>
                    <a:cubicBezTo>
                      <a:pt x="795" y="264"/>
                      <a:pt x="1033" y="195"/>
                      <a:pt x="1242" y="24"/>
                    </a:cubicBezTo>
                    <a:cubicBezTo>
                      <a:pt x="1270" y="1"/>
                      <a:pt x="1271" y="0"/>
                      <a:pt x="1307" y="5"/>
                    </a:cubicBezTo>
                    <a:cubicBezTo>
                      <a:pt x="975" y="346"/>
                      <a:pt x="369" y="371"/>
                      <a:pt x="0"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5" name="Freeform 55">
                <a:extLst>
                  <a:ext uri="{FF2B5EF4-FFF2-40B4-BE49-F238E27FC236}">
                    <a16:creationId xmlns:a16="http://schemas.microsoft.com/office/drawing/2014/main" id="{1B9F6155-4CDB-4C4A-99E2-B6A5F3ACD928}"/>
                  </a:ext>
                </a:extLst>
              </p:cNvPr>
              <p:cNvSpPr>
                <a:spLocks/>
              </p:cNvSpPr>
              <p:nvPr/>
            </p:nvSpPr>
            <p:spPr bwMode="auto">
              <a:xfrm>
                <a:off x="5573332" y="3340827"/>
                <a:ext cx="1049438" cy="9668"/>
              </a:xfrm>
              <a:custGeom>
                <a:avLst/>
                <a:gdLst>
                  <a:gd name="T0" fmla="*/ 2154 w 2154"/>
                  <a:gd name="T1" fmla="*/ 0 h 20"/>
                  <a:gd name="T2" fmla="*/ 2127 w 2154"/>
                  <a:gd name="T3" fmla="*/ 20 h 20"/>
                  <a:gd name="T4" fmla="*/ 28 w 2154"/>
                  <a:gd name="T5" fmla="*/ 20 h 20"/>
                  <a:gd name="T6" fmla="*/ 0 w 2154"/>
                  <a:gd name="T7" fmla="*/ 0 h 20"/>
                  <a:gd name="T8" fmla="*/ 2154 w 2154"/>
                  <a:gd name="T9" fmla="*/ 0 h 20"/>
                </a:gdLst>
                <a:ahLst/>
                <a:cxnLst>
                  <a:cxn ang="0">
                    <a:pos x="T0" y="T1"/>
                  </a:cxn>
                  <a:cxn ang="0">
                    <a:pos x="T2" y="T3"/>
                  </a:cxn>
                  <a:cxn ang="0">
                    <a:pos x="T4" y="T5"/>
                  </a:cxn>
                  <a:cxn ang="0">
                    <a:pos x="T6" y="T7"/>
                  </a:cxn>
                  <a:cxn ang="0">
                    <a:pos x="T8" y="T9"/>
                  </a:cxn>
                </a:cxnLst>
                <a:rect l="0" t="0" r="r" b="b"/>
                <a:pathLst>
                  <a:path w="2154" h="20">
                    <a:moveTo>
                      <a:pt x="2154" y="0"/>
                    </a:moveTo>
                    <a:cubicBezTo>
                      <a:pt x="2150" y="16"/>
                      <a:pt x="2141" y="20"/>
                      <a:pt x="2127" y="20"/>
                    </a:cubicBezTo>
                    <a:cubicBezTo>
                      <a:pt x="1427" y="19"/>
                      <a:pt x="727" y="19"/>
                      <a:pt x="28" y="20"/>
                    </a:cubicBezTo>
                    <a:cubicBezTo>
                      <a:pt x="13" y="20"/>
                      <a:pt x="3" y="17"/>
                      <a:pt x="0" y="0"/>
                    </a:cubicBezTo>
                    <a:cubicBezTo>
                      <a:pt x="718" y="0"/>
                      <a:pt x="1435" y="0"/>
                      <a:pt x="215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6" name="Freeform 56">
                <a:extLst>
                  <a:ext uri="{FF2B5EF4-FFF2-40B4-BE49-F238E27FC236}">
                    <a16:creationId xmlns:a16="http://schemas.microsoft.com/office/drawing/2014/main" id="{66D28020-5AA3-814F-BF5B-088CC083A53F}"/>
                  </a:ext>
                </a:extLst>
              </p:cNvPr>
              <p:cNvSpPr>
                <a:spLocks/>
              </p:cNvSpPr>
              <p:nvPr/>
            </p:nvSpPr>
            <p:spPr bwMode="auto">
              <a:xfrm>
                <a:off x="5585051" y="3363679"/>
                <a:ext cx="1026000" cy="9668"/>
              </a:xfrm>
              <a:custGeom>
                <a:avLst/>
                <a:gdLst>
                  <a:gd name="T0" fmla="*/ 2106 w 2106"/>
                  <a:gd name="T1" fmla="*/ 0 h 20"/>
                  <a:gd name="T2" fmla="*/ 2080 w 2106"/>
                  <a:gd name="T3" fmla="*/ 20 h 20"/>
                  <a:gd name="T4" fmla="*/ 26 w 2106"/>
                  <a:gd name="T5" fmla="*/ 20 h 20"/>
                  <a:gd name="T6" fmla="*/ 0 w 2106"/>
                  <a:gd name="T7" fmla="*/ 0 h 20"/>
                  <a:gd name="T8" fmla="*/ 2106 w 2106"/>
                  <a:gd name="T9" fmla="*/ 0 h 20"/>
                </a:gdLst>
                <a:ahLst/>
                <a:cxnLst>
                  <a:cxn ang="0">
                    <a:pos x="T0" y="T1"/>
                  </a:cxn>
                  <a:cxn ang="0">
                    <a:pos x="T2" y="T3"/>
                  </a:cxn>
                  <a:cxn ang="0">
                    <a:pos x="T4" y="T5"/>
                  </a:cxn>
                  <a:cxn ang="0">
                    <a:pos x="T6" y="T7"/>
                  </a:cxn>
                  <a:cxn ang="0">
                    <a:pos x="T8" y="T9"/>
                  </a:cxn>
                </a:cxnLst>
                <a:rect l="0" t="0" r="r" b="b"/>
                <a:pathLst>
                  <a:path w="2106" h="20">
                    <a:moveTo>
                      <a:pt x="2106" y="0"/>
                    </a:moveTo>
                    <a:cubicBezTo>
                      <a:pt x="2102" y="17"/>
                      <a:pt x="2094" y="20"/>
                      <a:pt x="2080" y="20"/>
                    </a:cubicBezTo>
                    <a:cubicBezTo>
                      <a:pt x="1395" y="20"/>
                      <a:pt x="710" y="20"/>
                      <a:pt x="26" y="20"/>
                    </a:cubicBezTo>
                    <a:cubicBezTo>
                      <a:pt x="11" y="20"/>
                      <a:pt x="3" y="16"/>
                      <a:pt x="0" y="0"/>
                    </a:cubicBezTo>
                    <a:cubicBezTo>
                      <a:pt x="702" y="0"/>
                      <a:pt x="1403" y="0"/>
                      <a:pt x="210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7" name="Freeform 57">
                <a:extLst>
                  <a:ext uri="{FF2B5EF4-FFF2-40B4-BE49-F238E27FC236}">
                    <a16:creationId xmlns:a16="http://schemas.microsoft.com/office/drawing/2014/main" id="{910952E9-42CE-2143-AB82-DCF58D0299AB}"/>
                  </a:ext>
                </a:extLst>
              </p:cNvPr>
              <p:cNvSpPr>
                <a:spLocks/>
              </p:cNvSpPr>
              <p:nvPr/>
            </p:nvSpPr>
            <p:spPr bwMode="auto">
              <a:xfrm>
                <a:off x="5878319" y="3325007"/>
                <a:ext cx="440342" cy="2637"/>
              </a:xfrm>
              <a:custGeom>
                <a:avLst/>
                <a:gdLst>
                  <a:gd name="T0" fmla="*/ 904 w 904"/>
                  <a:gd name="T1" fmla="*/ 5 h 5"/>
                  <a:gd name="T2" fmla="*/ 0 w 904"/>
                  <a:gd name="T3" fmla="*/ 5 h 5"/>
                  <a:gd name="T4" fmla="*/ 0 w 904"/>
                  <a:gd name="T5" fmla="*/ 0 h 5"/>
                  <a:gd name="T6" fmla="*/ 904 w 904"/>
                  <a:gd name="T7" fmla="*/ 0 h 5"/>
                  <a:gd name="T8" fmla="*/ 904 w 904"/>
                  <a:gd name="T9" fmla="*/ 5 h 5"/>
                </a:gdLst>
                <a:ahLst/>
                <a:cxnLst>
                  <a:cxn ang="0">
                    <a:pos x="T0" y="T1"/>
                  </a:cxn>
                  <a:cxn ang="0">
                    <a:pos x="T2" y="T3"/>
                  </a:cxn>
                  <a:cxn ang="0">
                    <a:pos x="T4" y="T5"/>
                  </a:cxn>
                  <a:cxn ang="0">
                    <a:pos x="T6" y="T7"/>
                  </a:cxn>
                  <a:cxn ang="0">
                    <a:pos x="T8" y="T9"/>
                  </a:cxn>
                </a:cxnLst>
                <a:rect l="0" t="0" r="r" b="b"/>
                <a:pathLst>
                  <a:path w="904" h="5">
                    <a:moveTo>
                      <a:pt x="904" y="5"/>
                    </a:moveTo>
                    <a:cubicBezTo>
                      <a:pt x="603" y="5"/>
                      <a:pt x="301" y="5"/>
                      <a:pt x="0" y="5"/>
                    </a:cubicBezTo>
                    <a:cubicBezTo>
                      <a:pt x="0" y="3"/>
                      <a:pt x="0" y="2"/>
                      <a:pt x="0" y="0"/>
                    </a:cubicBezTo>
                    <a:cubicBezTo>
                      <a:pt x="301" y="0"/>
                      <a:pt x="603" y="0"/>
                      <a:pt x="904" y="0"/>
                    </a:cubicBezTo>
                    <a:cubicBezTo>
                      <a:pt x="904" y="2"/>
                      <a:pt x="904" y="3"/>
                      <a:pt x="904"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8" name="Freeform 58">
                <a:extLst>
                  <a:ext uri="{FF2B5EF4-FFF2-40B4-BE49-F238E27FC236}">
                    <a16:creationId xmlns:a16="http://schemas.microsoft.com/office/drawing/2014/main" id="{D3D72396-F92F-1F4B-BD90-52EE73CEBCA0}"/>
                  </a:ext>
                </a:extLst>
              </p:cNvPr>
              <p:cNvSpPr>
                <a:spLocks/>
              </p:cNvSpPr>
              <p:nvPr/>
            </p:nvSpPr>
            <p:spPr bwMode="auto">
              <a:xfrm>
                <a:off x="5885936" y="3310065"/>
                <a:ext cx="424814" cy="2344"/>
              </a:xfrm>
              <a:custGeom>
                <a:avLst/>
                <a:gdLst>
                  <a:gd name="T0" fmla="*/ 0 w 872"/>
                  <a:gd name="T1" fmla="*/ 0 h 5"/>
                  <a:gd name="T2" fmla="*/ 872 w 872"/>
                  <a:gd name="T3" fmla="*/ 0 h 5"/>
                  <a:gd name="T4" fmla="*/ 872 w 872"/>
                  <a:gd name="T5" fmla="*/ 5 h 5"/>
                  <a:gd name="T6" fmla="*/ 0 w 872"/>
                  <a:gd name="T7" fmla="*/ 5 h 5"/>
                  <a:gd name="T8" fmla="*/ 0 w 872"/>
                  <a:gd name="T9" fmla="*/ 0 h 5"/>
                </a:gdLst>
                <a:ahLst/>
                <a:cxnLst>
                  <a:cxn ang="0">
                    <a:pos x="T0" y="T1"/>
                  </a:cxn>
                  <a:cxn ang="0">
                    <a:pos x="T2" y="T3"/>
                  </a:cxn>
                  <a:cxn ang="0">
                    <a:pos x="T4" y="T5"/>
                  </a:cxn>
                  <a:cxn ang="0">
                    <a:pos x="T6" y="T7"/>
                  </a:cxn>
                  <a:cxn ang="0">
                    <a:pos x="T8" y="T9"/>
                  </a:cxn>
                </a:cxnLst>
                <a:rect l="0" t="0" r="r" b="b"/>
                <a:pathLst>
                  <a:path w="872" h="5">
                    <a:moveTo>
                      <a:pt x="0" y="0"/>
                    </a:moveTo>
                    <a:cubicBezTo>
                      <a:pt x="291" y="0"/>
                      <a:pt x="582" y="0"/>
                      <a:pt x="872" y="0"/>
                    </a:cubicBezTo>
                    <a:cubicBezTo>
                      <a:pt x="872" y="2"/>
                      <a:pt x="872" y="4"/>
                      <a:pt x="872" y="5"/>
                    </a:cubicBezTo>
                    <a:cubicBezTo>
                      <a:pt x="582" y="5"/>
                      <a:pt x="291" y="5"/>
                      <a:pt x="0" y="5"/>
                    </a:cubicBezTo>
                    <a:cubicBezTo>
                      <a:pt x="0" y="4"/>
                      <a:pt x="0" y="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9" name="Freeform 59">
                <a:extLst>
                  <a:ext uri="{FF2B5EF4-FFF2-40B4-BE49-F238E27FC236}">
                    <a16:creationId xmlns:a16="http://schemas.microsoft.com/office/drawing/2014/main" id="{758F51E8-8659-C842-A593-611C76E3DA9A}"/>
                  </a:ext>
                </a:extLst>
              </p:cNvPr>
              <p:cNvSpPr>
                <a:spLocks/>
              </p:cNvSpPr>
              <p:nvPr/>
            </p:nvSpPr>
            <p:spPr bwMode="auto">
              <a:xfrm>
                <a:off x="5890917" y="3298346"/>
                <a:ext cx="415439" cy="5860"/>
              </a:xfrm>
              <a:custGeom>
                <a:avLst/>
                <a:gdLst>
                  <a:gd name="T0" fmla="*/ 0 w 853"/>
                  <a:gd name="T1" fmla="*/ 0 h 12"/>
                  <a:gd name="T2" fmla="*/ 853 w 853"/>
                  <a:gd name="T3" fmla="*/ 0 h 12"/>
                  <a:gd name="T4" fmla="*/ 0 w 853"/>
                  <a:gd name="T5" fmla="*/ 0 h 12"/>
                </a:gdLst>
                <a:ahLst/>
                <a:cxnLst>
                  <a:cxn ang="0">
                    <a:pos x="T0" y="T1"/>
                  </a:cxn>
                  <a:cxn ang="0">
                    <a:pos x="T2" y="T3"/>
                  </a:cxn>
                  <a:cxn ang="0">
                    <a:pos x="T4" y="T5"/>
                  </a:cxn>
                </a:cxnLst>
                <a:rect l="0" t="0" r="r" b="b"/>
                <a:pathLst>
                  <a:path w="853" h="12">
                    <a:moveTo>
                      <a:pt x="0" y="0"/>
                    </a:moveTo>
                    <a:cubicBezTo>
                      <a:pt x="284" y="0"/>
                      <a:pt x="568" y="0"/>
                      <a:pt x="853" y="0"/>
                    </a:cubicBezTo>
                    <a:cubicBezTo>
                      <a:pt x="843" y="8"/>
                      <a:pt x="34" y="1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0" name="Freeform 60">
                <a:extLst>
                  <a:ext uri="{FF2B5EF4-FFF2-40B4-BE49-F238E27FC236}">
                    <a16:creationId xmlns:a16="http://schemas.microsoft.com/office/drawing/2014/main" id="{A1BCB6BD-108F-8643-A65B-8DBD53BD01C2}"/>
                  </a:ext>
                </a:extLst>
              </p:cNvPr>
              <p:cNvSpPr>
                <a:spLocks/>
              </p:cNvSpPr>
              <p:nvPr/>
            </p:nvSpPr>
            <p:spPr bwMode="auto">
              <a:xfrm>
                <a:off x="5897656" y="3282232"/>
                <a:ext cx="401376" cy="5860"/>
              </a:xfrm>
              <a:custGeom>
                <a:avLst/>
                <a:gdLst>
                  <a:gd name="T0" fmla="*/ 0 w 824"/>
                  <a:gd name="T1" fmla="*/ 0 h 12"/>
                  <a:gd name="T2" fmla="*/ 824 w 824"/>
                  <a:gd name="T3" fmla="*/ 0 h 12"/>
                  <a:gd name="T4" fmla="*/ 0 w 824"/>
                  <a:gd name="T5" fmla="*/ 0 h 12"/>
                </a:gdLst>
                <a:ahLst/>
                <a:cxnLst>
                  <a:cxn ang="0">
                    <a:pos x="T0" y="T1"/>
                  </a:cxn>
                  <a:cxn ang="0">
                    <a:pos x="T2" y="T3"/>
                  </a:cxn>
                  <a:cxn ang="0">
                    <a:pos x="T4" y="T5"/>
                  </a:cxn>
                </a:cxnLst>
                <a:rect l="0" t="0" r="r" b="b"/>
                <a:pathLst>
                  <a:path w="824" h="12">
                    <a:moveTo>
                      <a:pt x="0" y="0"/>
                    </a:moveTo>
                    <a:cubicBezTo>
                      <a:pt x="274" y="0"/>
                      <a:pt x="549" y="0"/>
                      <a:pt x="824" y="0"/>
                    </a:cubicBezTo>
                    <a:cubicBezTo>
                      <a:pt x="813" y="9"/>
                      <a:pt x="28" y="1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1" name="Freeform 61">
                <a:extLst>
                  <a:ext uri="{FF2B5EF4-FFF2-40B4-BE49-F238E27FC236}">
                    <a16:creationId xmlns:a16="http://schemas.microsoft.com/office/drawing/2014/main" id="{7F34E4B1-8D2E-6B46-9EA1-D578C80D3414}"/>
                  </a:ext>
                </a:extLst>
              </p:cNvPr>
              <p:cNvSpPr>
                <a:spLocks/>
              </p:cNvSpPr>
              <p:nvPr/>
            </p:nvSpPr>
            <p:spPr bwMode="auto">
              <a:xfrm>
                <a:off x="5904980" y="3271099"/>
                <a:ext cx="387900" cy="5860"/>
              </a:xfrm>
              <a:custGeom>
                <a:avLst/>
                <a:gdLst>
                  <a:gd name="T0" fmla="*/ 0 w 796"/>
                  <a:gd name="T1" fmla="*/ 0 h 12"/>
                  <a:gd name="T2" fmla="*/ 796 w 796"/>
                  <a:gd name="T3" fmla="*/ 0 h 12"/>
                  <a:gd name="T4" fmla="*/ 0 w 796"/>
                  <a:gd name="T5" fmla="*/ 0 h 12"/>
                </a:gdLst>
                <a:ahLst/>
                <a:cxnLst>
                  <a:cxn ang="0">
                    <a:pos x="T0" y="T1"/>
                  </a:cxn>
                  <a:cxn ang="0">
                    <a:pos x="T2" y="T3"/>
                  </a:cxn>
                  <a:cxn ang="0">
                    <a:pos x="T4" y="T5"/>
                  </a:cxn>
                </a:cxnLst>
                <a:rect l="0" t="0" r="r" b="b"/>
                <a:pathLst>
                  <a:path w="796" h="12">
                    <a:moveTo>
                      <a:pt x="0" y="0"/>
                    </a:moveTo>
                    <a:cubicBezTo>
                      <a:pt x="265" y="0"/>
                      <a:pt x="530" y="0"/>
                      <a:pt x="796" y="0"/>
                    </a:cubicBezTo>
                    <a:cubicBezTo>
                      <a:pt x="786" y="8"/>
                      <a:pt x="31" y="1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2" name="Freeform 62">
                <a:extLst>
                  <a:ext uri="{FF2B5EF4-FFF2-40B4-BE49-F238E27FC236}">
                    <a16:creationId xmlns:a16="http://schemas.microsoft.com/office/drawing/2014/main" id="{2C4550A4-FA81-6045-909B-882799CB0CAF}"/>
                  </a:ext>
                </a:extLst>
              </p:cNvPr>
              <p:cNvSpPr>
                <a:spLocks/>
              </p:cNvSpPr>
              <p:nvPr/>
            </p:nvSpPr>
            <p:spPr bwMode="auto">
              <a:xfrm>
                <a:off x="6166607" y="2957322"/>
                <a:ext cx="47755" cy="13770"/>
              </a:xfrm>
              <a:custGeom>
                <a:avLst/>
                <a:gdLst>
                  <a:gd name="T0" fmla="*/ 0 w 98"/>
                  <a:gd name="T1" fmla="*/ 28 h 28"/>
                  <a:gd name="T2" fmla="*/ 0 w 98"/>
                  <a:gd name="T3" fmla="*/ 0 h 28"/>
                  <a:gd name="T4" fmla="*/ 98 w 98"/>
                  <a:gd name="T5" fmla="*/ 0 h 28"/>
                  <a:gd name="T6" fmla="*/ 98 w 98"/>
                  <a:gd name="T7" fmla="*/ 28 h 28"/>
                  <a:gd name="T8" fmla="*/ 0 w 98"/>
                  <a:gd name="T9" fmla="*/ 28 h 28"/>
                </a:gdLst>
                <a:ahLst/>
                <a:cxnLst>
                  <a:cxn ang="0">
                    <a:pos x="T0" y="T1"/>
                  </a:cxn>
                  <a:cxn ang="0">
                    <a:pos x="T2" y="T3"/>
                  </a:cxn>
                  <a:cxn ang="0">
                    <a:pos x="T4" y="T5"/>
                  </a:cxn>
                  <a:cxn ang="0">
                    <a:pos x="T6" y="T7"/>
                  </a:cxn>
                  <a:cxn ang="0">
                    <a:pos x="T8" y="T9"/>
                  </a:cxn>
                </a:cxnLst>
                <a:rect l="0" t="0" r="r" b="b"/>
                <a:pathLst>
                  <a:path w="98" h="28">
                    <a:moveTo>
                      <a:pt x="0" y="28"/>
                    </a:moveTo>
                    <a:cubicBezTo>
                      <a:pt x="0" y="18"/>
                      <a:pt x="0" y="10"/>
                      <a:pt x="0" y="0"/>
                    </a:cubicBezTo>
                    <a:cubicBezTo>
                      <a:pt x="32" y="0"/>
                      <a:pt x="64" y="0"/>
                      <a:pt x="98" y="0"/>
                    </a:cubicBezTo>
                    <a:cubicBezTo>
                      <a:pt x="98" y="9"/>
                      <a:pt x="98" y="18"/>
                      <a:pt x="98" y="28"/>
                    </a:cubicBezTo>
                    <a:cubicBezTo>
                      <a:pt x="65" y="28"/>
                      <a:pt x="33" y="28"/>
                      <a:pt x="0"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3" name="Freeform 63">
                <a:extLst>
                  <a:ext uri="{FF2B5EF4-FFF2-40B4-BE49-F238E27FC236}">
                    <a16:creationId xmlns:a16="http://schemas.microsoft.com/office/drawing/2014/main" id="{DBB5C19D-8C34-2443-867F-0436FE506E27}"/>
                  </a:ext>
                </a:extLst>
              </p:cNvPr>
              <p:cNvSpPr>
                <a:spLocks/>
              </p:cNvSpPr>
              <p:nvPr/>
            </p:nvSpPr>
            <p:spPr bwMode="auto">
              <a:xfrm>
                <a:off x="6106254" y="2957322"/>
                <a:ext cx="47755" cy="13184"/>
              </a:xfrm>
              <a:custGeom>
                <a:avLst/>
                <a:gdLst>
                  <a:gd name="T0" fmla="*/ 0 w 98"/>
                  <a:gd name="T1" fmla="*/ 27 h 27"/>
                  <a:gd name="T2" fmla="*/ 0 w 98"/>
                  <a:gd name="T3" fmla="*/ 0 h 27"/>
                  <a:gd name="T4" fmla="*/ 98 w 98"/>
                  <a:gd name="T5" fmla="*/ 0 h 27"/>
                  <a:gd name="T6" fmla="*/ 98 w 98"/>
                  <a:gd name="T7" fmla="*/ 27 h 27"/>
                  <a:gd name="T8" fmla="*/ 0 w 98"/>
                  <a:gd name="T9" fmla="*/ 27 h 27"/>
                </a:gdLst>
                <a:ahLst/>
                <a:cxnLst>
                  <a:cxn ang="0">
                    <a:pos x="T0" y="T1"/>
                  </a:cxn>
                  <a:cxn ang="0">
                    <a:pos x="T2" y="T3"/>
                  </a:cxn>
                  <a:cxn ang="0">
                    <a:pos x="T4" y="T5"/>
                  </a:cxn>
                  <a:cxn ang="0">
                    <a:pos x="T6" y="T7"/>
                  </a:cxn>
                  <a:cxn ang="0">
                    <a:pos x="T8" y="T9"/>
                  </a:cxn>
                </a:cxnLst>
                <a:rect l="0" t="0" r="r" b="b"/>
                <a:pathLst>
                  <a:path w="98" h="27">
                    <a:moveTo>
                      <a:pt x="0" y="27"/>
                    </a:moveTo>
                    <a:cubicBezTo>
                      <a:pt x="0" y="18"/>
                      <a:pt x="0" y="9"/>
                      <a:pt x="0" y="0"/>
                    </a:cubicBezTo>
                    <a:cubicBezTo>
                      <a:pt x="33" y="0"/>
                      <a:pt x="65" y="0"/>
                      <a:pt x="98" y="0"/>
                    </a:cubicBezTo>
                    <a:cubicBezTo>
                      <a:pt x="98" y="9"/>
                      <a:pt x="98" y="17"/>
                      <a:pt x="98" y="27"/>
                    </a:cubicBezTo>
                    <a:cubicBezTo>
                      <a:pt x="66" y="27"/>
                      <a:pt x="34" y="27"/>
                      <a:pt x="0"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4" name="Freeform 64">
                <a:extLst>
                  <a:ext uri="{FF2B5EF4-FFF2-40B4-BE49-F238E27FC236}">
                    <a16:creationId xmlns:a16="http://schemas.microsoft.com/office/drawing/2014/main" id="{BEDD04BC-6890-D14E-A11A-FD50A050C704}"/>
                  </a:ext>
                </a:extLst>
              </p:cNvPr>
              <p:cNvSpPr>
                <a:spLocks/>
              </p:cNvSpPr>
              <p:nvPr/>
            </p:nvSpPr>
            <p:spPr bwMode="auto">
              <a:xfrm>
                <a:off x="6045901" y="2957322"/>
                <a:ext cx="47755" cy="13184"/>
              </a:xfrm>
              <a:custGeom>
                <a:avLst/>
                <a:gdLst>
                  <a:gd name="T0" fmla="*/ 98 w 98"/>
                  <a:gd name="T1" fmla="*/ 0 h 27"/>
                  <a:gd name="T2" fmla="*/ 98 w 98"/>
                  <a:gd name="T3" fmla="*/ 27 h 27"/>
                  <a:gd name="T4" fmla="*/ 0 w 98"/>
                  <a:gd name="T5" fmla="*/ 27 h 27"/>
                  <a:gd name="T6" fmla="*/ 0 w 98"/>
                  <a:gd name="T7" fmla="*/ 0 h 27"/>
                  <a:gd name="T8" fmla="*/ 98 w 98"/>
                  <a:gd name="T9" fmla="*/ 0 h 27"/>
                </a:gdLst>
                <a:ahLst/>
                <a:cxnLst>
                  <a:cxn ang="0">
                    <a:pos x="T0" y="T1"/>
                  </a:cxn>
                  <a:cxn ang="0">
                    <a:pos x="T2" y="T3"/>
                  </a:cxn>
                  <a:cxn ang="0">
                    <a:pos x="T4" y="T5"/>
                  </a:cxn>
                  <a:cxn ang="0">
                    <a:pos x="T6" y="T7"/>
                  </a:cxn>
                  <a:cxn ang="0">
                    <a:pos x="T8" y="T9"/>
                  </a:cxn>
                </a:cxnLst>
                <a:rect l="0" t="0" r="r" b="b"/>
                <a:pathLst>
                  <a:path w="98" h="27">
                    <a:moveTo>
                      <a:pt x="98" y="0"/>
                    </a:moveTo>
                    <a:cubicBezTo>
                      <a:pt x="98" y="10"/>
                      <a:pt x="98" y="18"/>
                      <a:pt x="98" y="27"/>
                    </a:cubicBezTo>
                    <a:cubicBezTo>
                      <a:pt x="66" y="27"/>
                      <a:pt x="34" y="27"/>
                      <a:pt x="0" y="27"/>
                    </a:cubicBezTo>
                    <a:cubicBezTo>
                      <a:pt x="0" y="18"/>
                      <a:pt x="0" y="10"/>
                      <a:pt x="0" y="0"/>
                    </a:cubicBezTo>
                    <a:cubicBezTo>
                      <a:pt x="32" y="0"/>
                      <a:pt x="64" y="0"/>
                      <a:pt x="9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5" name="Freeform 65">
                <a:extLst>
                  <a:ext uri="{FF2B5EF4-FFF2-40B4-BE49-F238E27FC236}">
                    <a16:creationId xmlns:a16="http://schemas.microsoft.com/office/drawing/2014/main" id="{5A420DE3-8C87-1F4F-8CDC-E744DD6831BE}"/>
                  </a:ext>
                </a:extLst>
              </p:cNvPr>
              <p:cNvSpPr>
                <a:spLocks/>
              </p:cNvSpPr>
              <p:nvPr/>
            </p:nvSpPr>
            <p:spPr bwMode="auto">
              <a:xfrm>
                <a:off x="5984962" y="2957322"/>
                <a:ext cx="48048" cy="13184"/>
              </a:xfrm>
              <a:custGeom>
                <a:avLst/>
                <a:gdLst>
                  <a:gd name="T0" fmla="*/ 99 w 99"/>
                  <a:gd name="T1" fmla="*/ 0 h 27"/>
                  <a:gd name="T2" fmla="*/ 99 w 99"/>
                  <a:gd name="T3" fmla="*/ 27 h 27"/>
                  <a:gd name="T4" fmla="*/ 0 w 99"/>
                  <a:gd name="T5" fmla="*/ 27 h 27"/>
                  <a:gd name="T6" fmla="*/ 0 w 99"/>
                  <a:gd name="T7" fmla="*/ 0 h 27"/>
                  <a:gd name="T8" fmla="*/ 99 w 99"/>
                  <a:gd name="T9" fmla="*/ 0 h 27"/>
                </a:gdLst>
                <a:ahLst/>
                <a:cxnLst>
                  <a:cxn ang="0">
                    <a:pos x="T0" y="T1"/>
                  </a:cxn>
                  <a:cxn ang="0">
                    <a:pos x="T2" y="T3"/>
                  </a:cxn>
                  <a:cxn ang="0">
                    <a:pos x="T4" y="T5"/>
                  </a:cxn>
                  <a:cxn ang="0">
                    <a:pos x="T6" y="T7"/>
                  </a:cxn>
                  <a:cxn ang="0">
                    <a:pos x="T8" y="T9"/>
                  </a:cxn>
                </a:cxnLst>
                <a:rect l="0" t="0" r="r" b="b"/>
                <a:pathLst>
                  <a:path w="99" h="27">
                    <a:moveTo>
                      <a:pt x="99" y="0"/>
                    </a:moveTo>
                    <a:cubicBezTo>
                      <a:pt x="99" y="10"/>
                      <a:pt x="99" y="18"/>
                      <a:pt x="99" y="27"/>
                    </a:cubicBezTo>
                    <a:cubicBezTo>
                      <a:pt x="66" y="27"/>
                      <a:pt x="34" y="27"/>
                      <a:pt x="0" y="27"/>
                    </a:cubicBezTo>
                    <a:cubicBezTo>
                      <a:pt x="0" y="18"/>
                      <a:pt x="0" y="10"/>
                      <a:pt x="0" y="0"/>
                    </a:cubicBezTo>
                    <a:cubicBezTo>
                      <a:pt x="32" y="0"/>
                      <a:pt x="65" y="0"/>
                      <a:pt x="9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6" name="Freeform 66">
                <a:extLst>
                  <a:ext uri="{FF2B5EF4-FFF2-40B4-BE49-F238E27FC236}">
                    <a16:creationId xmlns:a16="http://schemas.microsoft.com/office/drawing/2014/main" id="{966227A9-C82E-A144-AFD2-0112FCA39DD8}"/>
                  </a:ext>
                </a:extLst>
              </p:cNvPr>
              <p:cNvSpPr>
                <a:spLocks/>
              </p:cNvSpPr>
              <p:nvPr/>
            </p:nvSpPr>
            <p:spPr bwMode="auto">
              <a:xfrm>
                <a:off x="5918750" y="2958201"/>
                <a:ext cx="50978" cy="29298"/>
              </a:xfrm>
              <a:custGeom>
                <a:avLst/>
                <a:gdLst>
                  <a:gd name="T0" fmla="*/ 0 w 105"/>
                  <a:gd name="T1" fmla="*/ 33 h 60"/>
                  <a:gd name="T2" fmla="*/ 94 w 105"/>
                  <a:gd name="T3" fmla="*/ 0 h 60"/>
                  <a:gd name="T4" fmla="*/ 105 w 105"/>
                  <a:gd name="T5" fmla="*/ 27 h 60"/>
                  <a:gd name="T6" fmla="*/ 11 w 105"/>
                  <a:gd name="T7" fmla="*/ 60 h 60"/>
                  <a:gd name="T8" fmla="*/ 0 w 105"/>
                  <a:gd name="T9" fmla="*/ 33 h 60"/>
                </a:gdLst>
                <a:ahLst/>
                <a:cxnLst>
                  <a:cxn ang="0">
                    <a:pos x="T0" y="T1"/>
                  </a:cxn>
                  <a:cxn ang="0">
                    <a:pos x="T2" y="T3"/>
                  </a:cxn>
                  <a:cxn ang="0">
                    <a:pos x="T4" y="T5"/>
                  </a:cxn>
                  <a:cxn ang="0">
                    <a:pos x="T6" y="T7"/>
                  </a:cxn>
                  <a:cxn ang="0">
                    <a:pos x="T8" y="T9"/>
                  </a:cxn>
                </a:cxnLst>
                <a:rect l="0" t="0" r="r" b="b"/>
                <a:pathLst>
                  <a:path w="105" h="60">
                    <a:moveTo>
                      <a:pt x="0" y="33"/>
                    </a:moveTo>
                    <a:cubicBezTo>
                      <a:pt x="33" y="22"/>
                      <a:pt x="63" y="11"/>
                      <a:pt x="94" y="0"/>
                    </a:cubicBezTo>
                    <a:cubicBezTo>
                      <a:pt x="98" y="9"/>
                      <a:pt x="101" y="17"/>
                      <a:pt x="105" y="27"/>
                    </a:cubicBezTo>
                    <a:cubicBezTo>
                      <a:pt x="74" y="38"/>
                      <a:pt x="43" y="49"/>
                      <a:pt x="11" y="60"/>
                    </a:cubicBezTo>
                    <a:cubicBezTo>
                      <a:pt x="7" y="51"/>
                      <a:pt x="4" y="43"/>
                      <a:pt x="0" y="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7" name="Freeform 67">
                <a:extLst>
                  <a:ext uri="{FF2B5EF4-FFF2-40B4-BE49-F238E27FC236}">
                    <a16:creationId xmlns:a16="http://schemas.microsoft.com/office/drawing/2014/main" id="{6A700E01-772F-B14E-908D-36644B62144A}"/>
                  </a:ext>
                </a:extLst>
              </p:cNvPr>
              <p:cNvSpPr>
                <a:spLocks/>
              </p:cNvSpPr>
              <p:nvPr/>
            </p:nvSpPr>
            <p:spPr bwMode="auto">
              <a:xfrm>
                <a:off x="6229597" y="2958201"/>
                <a:ext cx="50685" cy="29298"/>
              </a:xfrm>
              <a:custGeom>
                <a:avLst/>
                <a:gdLst>
                  <a:gd name="T0" fmla="*/ 0 w 104"/>
                  <a:gd name="T1" fmla="*/ 28 h 60"/>
                  <a:gd name="T2" fmla="*/ 9 w 104"/>
                  <a:gd name="T3" fmla="*/ 0 h 60"/>
                  <a:gd name="T4" fmla="*/ 104 w 104"/>
                  <a:gd name="T5" fmla="*/ 33 h 60"/>
                  <a:gd name="T6" fmla="*/ 94 w 104"/>
                  <a:gd name="T7" fmla="*/ 60 h 60"/>
                  <a:gd name="T8" fmla="*/ 0 w 104"/>
                  <a:gd name="T9" fmla="*/ 28 h 60"/>
                </a:gdLst>
                <a:ahLst/>
                <a:cxnLst>
                  <a:cxn ang="0">
                    <a:pos x="T0" y="T1"/>
                  </a:cxn>
                  <a:cxn ang="0">
                    <a:pos x="T2" y="T3"/>
                  </a:cxn>
                  <a:cxn ang="0">
                    <a:pos x="T4" y="T5"/>
                  </a:cxn>
                  <a:cxn ang="0">
                    <a:pos x="T6" y="T7"/>
                  </a:cxn>
                  <a:cxn ang="0">
                    <a:pos x="T8" y="T9"/>
                  </a:cxn>
                </a:cxnLst>
                <a:rect l="0" t="0" r="r" b="b"/>
                <a:pathLst>
                  <a:path w="104" h="60">
                    <a:moveTo>
                      <a:pt x="0" y="28"/>
                    </a:moveTo>
                    <a:cubicBezTo>
                      <a:pt x="3" y="18"/>
                      <a:pt x="6" y="10"/>
                      <a:pt x="9" y="0"/>
                    </a:cubicBezTo>
                    <a:cubicBezTo>
                      <a:pt x="40" y="11"/>
                      <a:pt x="71" y="21"/>
                      <a:pt x="104" y="33"/>
                    </a:cubicBezTo>
                    <a:cubicBezTo>
                      <a:pt x="100" y="42"/>
                      <a:pt x="98" y="50"/>
                      <a:pt x="94" y="60"/>
                    </a:cubicBezTo>
                    <a:cubicBezTo>
                      <a:pt x="63" y="50"/>
                      <a:pt x="32" y="39"/>
                      <a:pt x="0"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 name="Freeform 68">
                <a:extLst>
                  <a:ext uri="{FF2B5EF4-FFF2-40B4-BE49-F238E27FC236}">
                    <a16:creationId xmlns:a16="http://schemas.microsoft.com/office/drawing/2014/main" id="{7F5406CC-A39C-4C44-AC13-7EEAD21320A9}"/>
                  </a:ext>
                </a:extLst>
              </p:cNvPr>
              <p:cNvSpPr>
                <a:spLocks/>
              </p:cNvSpPr>
              <p:nvPr/>
            </p:nvSpPr>
            <p:spPr bwMode="auto">
              <a:xfrm>
                <a:off x="6336533" y="3018847"/>
                <a:ext cx="74123" cy="7617"/>
              </a:xfrm>
              <a:custGeom>
                <a:avLst/>
                <a:gdLst>
                  <a:gd name="T0" fmla="*/ 5 w 152"/>
                  <a:gd name="T1" fmla="*/ 0 h 16"/>
                  <a:gd name="T2" fmla="*/ 137 w 152"/>
                  <a:gd name="T3" fmla="*/ 1 h 16"/>
                  <a:gd name="T4" fmla="*/ 152 w 152"/>
                  <a:gd name="T5" fmla="*/ 9 h 16"/>
                  <a:gd name="T6" fmla="*/ 149 w 152"/>
                  <a:gd name="T7" fmla="*/ 16 h 16"/>
                  <a:gd name="T8" fmla="*/ 10 w 152"/>
                  <a:gd name="T9" fmla="*/ 16 h 16"/>
                  <a:gd name="T10" fmla="*/ 0 w 152"/>
                  <a:gd name="T11" fmla="*/ 4 h 16"/>
                  <a:gd name="T12" fmla="*/ 5 w 152"/>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152" h="16">
                    <a:moveTo>
                      <a:pt x="5" y="0"/>
                    </a:moveTo>
                    <a:cubicBezTo>
                      <a:pt x="49" y="0"/>
                      <a:pt x="93" y="0"/>
                      <a:pt x="137" y="1"/>
                    </a:cubicBezTo>
                    <a:cubicBezTo>
                      <a:pt x="142" y="1"/>
                      <a:pt x="147" y="6"/>
                      <a:pt x="152" y="9"/>
                    </a:cubicBezTo>
                    <a:cubicBezTo>
                      <a:pt x="151" y="11"/>
                      <a:pt x="150" y="14"/>
                      <a:pt x="149" y="16"/>
                    </a:cubicBezTo>
                    <a:cubicBezTo>
                      <a:pt x="103" y="16"/>
                      <a:pt x="56" y="16"/>
                      <a:pt x="10" y="16"/>
                    </a:cubicBezTo>
                    <a:cubicBezTo>
                      <a:pt x="7" y="15"/>
                      <a:pt x="4" y="8"/>
                      <a:pt x="0" y="4"/>
                    </a:cubicBezTo>
                    <a:cubicBezTo>
                      <a:pt x="2" y="3"/>
                      <a:pt x="4" y="2"/>
                      <a:pt x="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 name="Freeform 69">
                <a:extLst>
                  <a:ext uri="{FF2B5EF4-FFF2-40B4-BE49-F238E27FC236}">
                    <a16:creationId xmlns:a16="http://schemas.microsoft.com/office/drawing/2014/main" id="{B5F47A29-8368-1042-BCED-B1FEE5B2D3AF}"/>
                  </a:ext>
                </a:extLst>
              </p:cNvPr>
              <p:cNvSpPr>
                <a:spLocks/>
              </p:cNvSpPr>
              <p:nvPr/>
            </p:nvSpPr>
            <p:spPr bwMode="auto">
              <a:xfrm>
                <a:off x="5779293" y="3018847"/>
                <a:ext cx="66798" cy="7617"/>
              </a:xfrm>
              <a:custGeom>
                <a:avLst/>
                <a:gdLst>
                  <a:gd name="T0" fmla="*/ 0 w 137"/>
                  <a:gd name="T1" fmla="*/ 10 h 16"/>
                  <a:gd name="T2" fmla="*/ 12 w 137"/>
                  <a:gd name="T3" fmla="*/ 1 h 16"/>
                  <a:gd name="T4" fmla="*/ 126 w 137"/>
                  <a:gd name="T5" fmla="*/ 0 h 16"/>
                  <a:gd name="T6" fmla="*/ 137 w 137"/>
                  <a:gd name="T7" fmla="*/ 8 h 16"/>
                  <a:gd name="T8" fmla="*/ 125 w 137"/>
                  <a:gd name="T9" fmla="*/ 16 h 16"/>
                  <a:gd name="T10" fmla="*/ 5 w 137"/>
                  <a:gd name="T11" fmla="*/ 16 h 16"/>
                  <a:gd name="T12" fmla="*/ 0 w 137"/>
                  <a:gd name="T13" fmla="*/ 10 h 16"/>
                </a:gdLst>
                <a:ahLst/>
                <a:cxnLst>
                  <a:cxn ang="0">
                    <a:pos x="T0" y="T1"/>
                  </a:cxn>
                  <a:cxn ang="0">
                    <a:pos x="T2" y="T3"/>
                  </a:cxn>
                  <a:cxn ang="0">
                    <a:pos x="T4" y="T5"/>
                  </a:cxn>
                  <a:cxn ang="0">
                    <a:pos x="T6" y="T7"/>
                  </a:cxn>
                  <a:cxn ang="0">
                    <a:pos x="T8" y="T9"/>
                  </a:cxn>
                  <a:cxn ang="0">
                    <a:pos x="T10" y="T11"/>
                  </a:cxn>
                  <a:cxn ang="0">
                    <a:pos x="T12" y="T13"/>
                  </a:cxn>
                </a:cxnLst>
                <a:rect l="0" t="0" r="r" b="b"/>
                <a:pathLst>
                  <a:path w="137" h="16">
                    <a:moveTo>
                      <a:pt x="0" y="10"/>
                    </a:moveTo>
                    <a:cubicBezTo>
                      <a:pt x="4" y="7"/>
                      <a:pt x="8" y="1"/>
                      <a:pt x="12" y="1"/>
                    </a:cubicBezTo>
                    <a:cubicBezTo>
                      <a:pt x="50" y="0"/>
                      <a:pt x="88" y="0"/>
                      <a:pt x="126" y="0"/>
                    </a:cubicBezTo>
                    <a:cubicBezTo>
                      <a:pt x="130" y="0"/>
                      <a:pt x="133" y="5"/>
                      <a:pt x="137" y="8"/>
                    </a:cubicBezTo>
                    <a:cubicBezTo>
                      <a:pt x="133" y="11"/>
                      <a:pt x="129" y="16"/>
                      <a:pt x="125" y="16"/>
                    </a:cubicBezTo>
                    <a:cubicBezTo>
                      <a:pt x="85" y="16"/>
                      <a:pt x="45" y="16"/>
                      <a:pt x="5" y="16"/>
                    </a:cubicBezTo>
                    <a:cubicBezTo>
                      <a:pt x="4" y="14"/>
                      <a:pt x="2" y="12"/>
                      <a:pt x="0"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 name="Freeform 70">
                <a:extLst>
                  <a:ext uri="{FF2B5EF4-FFF2-40B4-BE49-F238E27FC236}">
                    <a16:creationId xmlns:a16="http://schemas.microsoft.com/office/drawing/2014/main" id="{74D8B5D4-CAAE-384F-AFDA-46CE6A77E1E0}"/>
                  </a:ext>
                </a:extLst>
              </p:cNvPr>
              <p:cNvSpPr>
                <a:spLocks/>
              </p:cNvSpPr>
              <p:nvPr/>
            </p:nvSpPr>
            <p:spPr bwMode="auto">
              <a:xfrm>
                <a:off x="5895312" y="3020312"/>
                <a:ext cx="397568" cy="2344"/>
              </a:xfrm>
              <a:custGeom>
                <a:avLst/>
                <a:gdLst>
                  <a:gd name="T0" fmla="*/ 816 w 816"/>
                  <a:gd name="T1" fmla="*/ 5 h 5"/>
                  <a:gd name="T2" fmla="*/ 0 w 816"/>
                  <a:gd name="T3" fmla="*/ 5 h 5"/>
                  <a:gd name="T4" fmla="*/ 0 w 816"/>
                  <a:gd name="T5" fmla="*/ 0 h 5"/>
                  <a:gd name="T6" fmla="*/ 816 w 816"/>
                  <a:gd name="T7" fmla="*/ 0 h 5"/>
                  <a:gd name="T8" fmla="*/ 816 w 816"/>
                  <a:gd name="T9" fmla="*/ 5 h 5"/>
                </a:gdLst>
                <a:ahLst/>
                <a:cxnLst>
                  <a:cxn ang="0">
                    <a:pos x="T0" y="T1"/>
                  </a:cxn>
                  <a:cxn ang="0">
                    <a:pos x="T2" y="T3"/>
                  </a:cxn>
                  <a:cxn ang="0">
                    <a:pos x="T4" y="T5"/>
                  </a:cxn>
                  <a:cxn ang="0">
                    <a:pos x="T6" y="T7"/>
                  </a:cxn>
                  <a:cxn ang="0">
                    <a:pos x="T8" y="T9"/>
                  </a:cxn>
                </a:cxnLst>
                <a:rect l="0" t="0" r="r" b="b"/>
                <a:pathLst>
                  <a:path w="816" h="5">
                    <a:moveTo>
                      <a:pt x="816" y="5"/>
                    </a:moveTo>
                    <a:cubicBezTo>
                      <a:pt x="544" y="5"/>
                      <a:pt x="272" y="5"/>
                      <a:pt x="0" y="5"/>
                    </a:cubicBezTo>
                    <a:cubicBezTo>
                      <a:pt x="0" y="4"/>
                      <a:pt x="0" y="2"/>
                      <a:pt x="0" y="0"/>
                    </a:cubicBezTo>
                    <a:cubicBezTo>
                      <a:pt x="272" y="0"/>
                      <a:pt x="544" y="0"/>
                      <a:pt x="816" y="0"/>
                    </a:cubicBezTo>
                    <a:cubicBezTo>
                      <a:pt x="816" y="2"/>
                      <a:pt x="816" y="4"/>
                      <a:pt x="816"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 name="Freeform 71">
                <a:extLst>
                  <a:ext uri="{FF2B5EF4-FFF2-40B4-BE49-F238E27FC236}">
                    <a16:creationId xmlns:a16="http://schemas.microsoft.com/office/drawing/2014/main" id="{34A60FB2-9BBF-874A-B680-6DD8E1AA4E02}"/>
                  </a:ext>
                </a:extLst>
              </p:cNvPr>
              <p:cNvSpPr>
                <a:spLocks/>
              </p:cNvSpPr>
              <p:nvPr/>
            </p:nvSpPr>
            <p:spPr bwMode="auto">
              <a:xfrm>
                <a:off x="6048831" y="3028808"/>
                <a:ext cx="9082" cy="54201"/>
              </a:xfrm>
              <a:custGeom>
                <a:avLst/>
                <a:gdLst>
                  <a:gd name="T0" fmla="*/ 0 w 19"/>
                  <a:gd name="T1" fmla="*/ 0 h 111"/>
                  <a:gd name="T2" fmla="*/ 19 w 19"/>
                  <a:gd name="T3" fmla="*/ 0 h 111"/>
                  <a:gd name="T4" fmla="*/ 19 w 19"/>
                  <a:gd name="T5" fmla="*/ 110 h 111"/>
                  <a:gd name="T6" fmla="*/ 0 w 19"/>
                  <a:gd name="T7" fmla="*/ 111 h 111"/>
                  <a:gd name="T8" fmla="*/ 0 w 19"/>
                  <a:gd name="T9" fmla="*/ 0 h 111"/>
                </a:gdLst>
                <a:ahLst/>
                <a:cxnLst>
                  <a:cxn ang="0">
                    <a:pos x="T0" y="T1"/>
                  </a:cxn>
                  <a:cxn ang="0">
                    <a:pos x="T2" y="T3"/>
                  </a:cxn>
                  <a:cxn ang="0">
                    <a:pos x="T4" y="T5"/>
                  </a:cxn>
                  <a:cxn ang="0">
                    <a:pos x="T6" y="T7"/>
                  </a:cxn>
                  <a:cxn ang="0">
                    <a:pos x="T8" y="T9"/>
                  </a:cxn>
                </a:cxnLst>
                <a:rect l="0" t="0" r="r" b="b"/>
                <a:pathLst>
                  <a:path w="19" h="111">
                    <a:moveTo>
                      <a:pt x="0" y="0"/>
                    </a:moveTo>
                    <a:cubicBezTo>
                      <a:pt x="7" y="0"/>
                      <a:pt x="12" y="0"/>
                      <a:pt x="19" y="0"/>
                    </a:cubicBezTo>
                    <a:cubicBezTo>
                      <a:pt x="19" y="37"/>
                      <a:pt x="19" y="73"/>
                      <a:pt x="19" y="110"/>
                    </a:cubicBezTo>
                    <a:cubicBezTo>
                      <a:pt x="13" y="110"/>
                      <a:pt x="7" y="110"/>
                      <a:pt x="0" y="111"/>
                    </a:cubicBezTo>
                    <a:cubicBezTo>
                      <a:pt x="0" y="74"/>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 name="Freeform 72">
                <a:extLst>
                  <a:ext uri="{FF2B5EF4-FFF2-40B4-BE49-F238E27FC236}">
                    <a16:creationId xmlns:a16="http://schemas.microsoft.com/office/drawing/2014/main" id="{9FD8AADB-019E-5547-B353-3C0323C606B7}"/>
                  </a:ext>
                </a:extLst>
              </p:cNvPr>
              <p:cNvSpPr>
                <a:spLocks/>
              </p:cNvSpPr>
              <p:nvPr/>
            </p:nvSpPr>
            <p:spPr bwMode="auto">
              <a:xfrm>
                <a:off x="5906445" y="3028808"/>
                <a:ext cx="9375" cy="53615"/>
              </a:xfrm>
              <a:custGeom>
                <a:avLst/>
                <a:gdLst>
                  <a:gd name="T0" fmla="*/ 19 w 19"/>
                  <a:gd name="T1" fmla="*/ 110 h 110"/>
                  <a:gd name="T2" fmla="*/ 0 w 19"/>
                  <a:gd name="T3" fmla="*/ 110 h 110"/>
                  <a:gd name="T4" fmla="*/ 0 w 19"/>
                  <a:gd name="T5" fmla="*/ 0 h 110"/>
                  <a:gd name="T6" fmla="*/ 19 w 19"/>
                  <a:gd name="T7" fmla="*/ 0 h 110"/>
                  <a:gd name="T8" fmla="*/ 19 w 19"/>
                  <a:gd name="T9" fmla="*/ 110 h 110"/>
                </a:gdLst>
                <a:ahLst/>
                <a:cxnLst>
                  <a:cxn ang="0">
                    <a:pos x="T0" y="T1"/>
                  </a:cxn>
                  <a:cxn ang="0">
                    <a:pos x="T2" y="T3"/>
                  </a:cxn>
                  <a:cxn ang="0">
                    <a:pos x="T4" y="T5"/>
                  </a:cxn>
                  <a:cxn ang="0">
                    <a:pos x="T6" y="T7"/>
                  </a:cxn>
                  <a:cxn ang="0">
                    <a:pos x="T8" y="T9"/>
                  </a:cxn>
                </a:cxnLst>
                <a:rect l="0" t="0" r="r" b="b"/>
                <a:pathLst>
                  <a:path w="19" h="110">
                    <a:moveTo>
                      <a:pt x="19" y="110"/>
                    </a:moveTo>
                    <a:cubicBezTo>
                      <a:pt x="12" y="110"/>
                      <a:pt x="7" y="110"/>
                      <a:pt x="0" y="110"/>
                    </a:cubicBezTo>
                    <a:cubicBezTo>
                      <a:pt x="0" y="73"/>
                      <a:pt x="0" y="37"/>
                      <a:pt x="0" y="0"/>
                    </a:cubicBezTo>
                    <a:cubicBezTo>
                      <a:pt x="6" y="0"/>
                      <a:pt x="12" y="0"/>
                      <a:pt x="19" y="0"/>
                    </a:cubicBezTo>
                    <a:cubicBezTo>
                      <a:pt x="19" y="36"/>
                      <a:pt x="19" y="72"/>
                      <a:pt x="19" y="1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 name="Freeform 73">
                <a:extLst>
                  <a:ext uri="{FF2B5EF4-FFF2-40B4-BE49-F238E27FC236}">
                    <a16:creationId xmlns:a16="http://schemas.microsoft.com/office/drawing/2014/main" id="{25908D42-82B7-164B-BC3E-0CE44919DEF9}"/>
                  </a:ext>
                </a:extLst>
              </p:cNvPr>
              <p:cNvSpPr>
                <a:spLocks/>
              </p:cNvSpPr>
              <p:nvPr/>
            </p:nvSpPr>
            <p:spPr bwMode="auto">
              <a:xfrm>
                <a:off x="6231355" y="3028515"/>
                <a:ext cx="9375" cy="53908"/>
              </a:xfrm>
              <a:custGeom>
                <a:avLst/>
                <a:gdLst>
                  <a:gd name="T0" fmla="*/ 0 w 19"/>
                  <a:gd name="T1" fmla="*/ 111 h 111"/>
                  <a:gd name="T2" fmla="*/ 0 w 19"/>
                  <a:gd name="T3" fmla="*/ 1 h 111"/>
                  <a:gd name="T4" fmla="*/ 19 w 19"/>
                  <a:gd name="T5" fmla="*/ 0 h 111"/>
                  <a:gd name="T6" fmla="*/ 19 w 19"/>
                  <a:gd name="T7" fmla="*/ 111 h 111"/>
                  <a:gd name="T8" fmla="*/ 0 w 19"/>
                  <a:gd name="T9" fmla="*/ 111 h 111"/>
                </a:gdLst>
                <a:ahLst/>
                <a:cxnLst>
                  <a:cxn ang="0">
                    <a:pos x="T0" y="T1"/>
                  </a:cxn>
                  <a:cxn ang="0">
                    <a:pos x="T2" y="T3"/>
                  </a:cxn>
                  <a:cxn ang="0">
                    <a:pos x="T4" y="T5"/>
                  </a:cxn>
                  <a:cxn ang="0">
                    <a:pos x="T6" y="T7"/>
                  </a:cxn>
                  <a:cxn ang="0">
                    <a:pos x="T8" y="T9"/>
                  </a:cxn>
                </a:cxnLst>
                <a:rect l="0" t="0" r="r" b="b"/>
                <a:pathLst>
                  <a:path w="19" h="111">
                    <a:moveTo>
                      <a:pt x="0" y="111"/>
                    </a:moveTo>
                    <a:cubicBezTo>
                      <a:pt x="0" y="74"/>
                      <a:pt x="0" y="38"/>
                      <a:pt x="0" y="1"/>
                    </a:cubicBezTo>
                    <a:cubicBezTo>
                      <a:pt x="6" y="1"/>
                      <a:pt x="12" y="1"/>
                      <a:pt x="19" y="0"/>
                    </a:cubicBezTo>
                    <a:cubicBezTo>
                      <a:pt x="19" y="38"/>
                      <a:pt x="19" y="74"/>
                      <a:pt x="19" y="111"/>
                    </a:cubicBezTo>
                    <a:cubicBezTo>
                      <a:pt x="13" y="111"/>
                      <a:pt x="7" y="111"/>
                      <a:pt x="0"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 name="Freeform 74">
                <a:extLst>
                  <a:ext uri="{FF2B5EF4-FFF2-40B4-BE49-F238E27FC236}">
                    <a16:creationId xmlns:a16="http://schemas.microsoft.com/office/drawing/2014/main" id="{A3F4382A-88FB-3449-B29A-7F2C14B5F754}"/>
                  </a:ext>
                </a:extLst>
              </p:cNvPr>
              <p:cNvSpPr>
                <a:spLocks/>
              </p:cNvSpPr>
              <p:nvPr/>
            </p:nvSpPr>
            <p:spPr bwMode="auto">
              <a:xfrm>
                <a:off x="6191510" y="3028808"/>
                <a:ext cx="8789" cy="54201"/>
              </a:xfrm>
              <a:custGeom>
                <a:avLst/>
                <a:gdLst>
                  <a:gd name="T0" fmla="*/ 0 w 18"/>
                  <a:gd name="T1" fmla="*/ 0 h 111"/>
                  <a:gd name="T2" fmla="*/ 18 w 18"/>
                  <a:gd name="T3" fmla="*/ 0 h 111"/>
                  <a:gd name="T4" fmla="*/ 18 w 18"/>
                  <a:gd name="T5" fmla="*/ 109 h 111"/>
                  <a:gd name="T6" fmla="*/ 0 w 18"/>
                  <a:gd name="T7" fmla="*/ 111 h 111"/>
                  <a:gd name="T8" fmla="*/ 0 w 18"/>
                  <a:gd name="T9" fmla="*/ 0 h 111"/>
                </a:gdLst>
                <a:ahLst/>
                <a:cxnLst>
                  <a:cxn ang="0">
                    <a:pos x="T0" y="T1"/>
                  </a:cxn>
                  <a:cxn ang="0">
                    <a:pos x="T2" y="T3"/>
                  </a:cxn>
                  <a:cxn ang="0">
                    <a:pos x="T4" y="T5"/>
                  </a:cxn>
                  <a:cxn ang="0">
                    <a:pos x="T6" y="T7"/>
                  </a:cxn>
                  <a:cxn ang="0">
                    <a:pos x="T8" y="T9"/>
                  </a:cxn>
                </a:cxnLst>
                <a:rect l="0" t="0" r="r" b="b"/>
                <a:pathLst>
                  <a:path w="18" h="111">
                    <a:moveTo>
                      <a:pt x="0" y="0"/>
                    </a:moveTo>
                    <a:cubicBezTo>
                      <a:pt x="6" y="0"/>
                      <a:pt x="11" y="0"/>
                      <a:pt x="18" y="0"/>
                    </a:cubicBezTo>
                    <a:cubicBezTo>
                      <a:pt x="18" y="36"/>
                      <a:pt x="18" y="72"/>
                      <a:pt x="18" y="109"/>
                    </a:cubicBezTo>
                    <a:cubicBezTo>
                      <a:pt x="13" y="110"/>
                      <a:pt x="7" y="110"/>
                      <a:pt x="0" y="111"/>
                    </a:cubicBezTo>
                    <a:cubicBezTo>
                      <a:pt x="0" y="74"/>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 name="Freeform 75">
                <a:extLst>
                  <a:ext uri="{FF2B5EF4-FFF2-40B4-BE49-F238E27FC236}">
                    <a16:creationId xmlns:a16="http://schemas.microsoft.com/office/drawing/2014/main" id="{6487E141-63D6-424D-9394-04B78A9AF718}"/>
                  </a:ext>
                </a:extLst>
              </p:cNvPr>
              <p:cNvSpPr>
                <a:spLocks/>
              </p:cNvSpPr>
              <p:nvPr/>
            </p:nvSpPr>
            <p:spPr bwMode="auto">
              <a:xfrm>
                <a:off x="6089261" y="3028808"/>
                <a:ext cx="9082" cy="54201"/>
              </a:xfrm>
              <a:custGeom>
                <a:avLst/>
                <a:gdLst>
                  <a:gd name="T0" fmla="*/ 0 w 19"/>
                  <a:gd name="T1" fmla="*/ 0 h 111"/>
                  <a:gd name="T2" fmla="*/ 19 w 19"/>
                  <a:gd name="T3" fmla="*/ 0 h 111"/>
                  <a:gd name="T4" fmla="*/ 19 w 19"/>
                  <a:gd name="T5" fmla="*/ 109 h 111"/>
                  <a:gd name="T6" fmla="*/ 0 w 19"/>
                  <a:gd name="T7" fmla="*/ 111 h 111"/>
                  <a:gd name="T8" fmla="*/ 0 w 19"/>
                  <a:gd name="T9" fmla="*/ 0 h 111"/>
                </a:gdLst>
                <a:ahLst/>
                <a:cxnLst>
                  <a:cxn ang="0">
                    <a:pos x="T0" y="T1"/>
                  </a:cxn>
                  <a:cxn ang="0">
                    <a:pos x="T2" y="T3"/>
                  </a:cxn>
                  <a:cxn ang="0">
                    <a:pos x="T4" y="T5"/>
                  </a:cxn>
                  <a:cxn ang="0">
                    <a:pos x="T6" y="T7"/>
                  </a:cxn>
                  <a:cxn ang="0">
                    <a:pos x="T8" y="T9"/>
                  </a:cxn>
                </a:cxnLst>
                <a:rect l="0" t="0" r="r" b="b"/>
                <a:pathLst>
                  <a:path w="19" h="111">
                    <a:moveTo>
                      <a:pt x="0" y="0"/>
                    </a:moveTo>
                    <a:cubicBezTo>
                      <a:pt x="6" y="0"/>
                      <a:pt x="12" y="0"/>
                      <a:pt x="19" y="0"/>
                    </a:cubicBezTo>
                    <a:cubicBezTo>
                      <a:pt x="19" y="36"/>
                      <a:pt x="19" y="72"/>
                      <a:pt x="19" y="109"/>
                    </a:cubicBezTo>
                    <a:cubicBezTo>
                      <a:pt x="13" y="110"/>
                      <a:pt x="8" y="110"/>
                      <a:pt x="0" y="111"/>
                    </a:cubicBezTo>
                    <a:cubicBezTo>
                      <a:pt x="0" y="74"/>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 name="Freeform 76">
                <a:extLst>
                  <a:ext uri="{FF2B5EF4-FFF2-40B4-BE49-F238E27FC236}">
                    <a16:creationId xmlns:a16="http://schemas.microsoft.com/office/drawing/2014/main" id="{A3FC1DB2-219F-9541-A765-9005BD33600D}"/>
                  </a:ext>
                </a:extLst>
              </p:cNvPr>
              <p:cNvSpPr>
                <a:spLocks/>
              </p:cNvSpPr>
              <p:nvPr/>
            </p:nvSpPr>
            <p:spPr bwMode="auto">
              <a:xfrm>
                <a:off x="5946875" y="3028808"/>
                <a:ext cx="9375" cy="53322"/>
              </a:xfrm>
              <a:custGeom>
                <a:avLst/>
                <a:gdLst>
                  <a:gd name="T0" fmla="*/ 0 w 19"/>
                  <a:gd name="T1" fmla="*/ 0 h 109"/>
                  <a:gd name="T2" fmla="*/ 19 w 19"/>
                  <a:gd name="T3" fmla="*/ 0 h 109"/>
                  <a:gd name="T4" fmla="*/ 19 w 19"/>
                  <a:gd name="T5" fmla="*/ 109 h 109"/>
                  <a:gd name="T6" fmla="*/ 0 w 19"/>
                  <a:gd name="T7" fmla="*/ 109 h 109"/>
                  <a:gd name="T8" fmla="*/ 0 w 19"/>
                  <a:gd name="T9" fmla="*/ 0 h 109"/>
                </a:gdLst>
                <a:ahLst/>
                <a:cxnLst>
                  <a:cxn ang="0">
                    <a:pos x="T0" y="T1"/>
                  </a:cxn>
                  <a:cxn ang="0">
                    <a:pos x="T2" y="T3"/>
                  </a:cxn>
                  <a:cxn ang="0">
                    <a:pos x="T4" y="T5"/>
                  </a:cxn>
                  <a:cxn ang="0">
                    <a:pos x="T6" y="T7"/>
                  </a:cxn>
                  <a:cxn ang="0">
                    <a:pos x="T8" y="T9"/>
                  </a:cxn>
                </a:cxnLst>
                <a:rect l="0" t="0" r="r" b="b"/>
                <a:pathLst>
                  <a:path w="19" h="109">
                    <a:moveTo>
                      <a:pt x="0" y="0"/>
                    </a:moveTo>
                    <a:cubicBezTo>
                      <a:pt x="6" y="0"/>
                      <a:pt x="12" y="0"/>
                      <a:pt x="19" y="0"/>
                    </a:cubicBezTo>
                    <a:cubicBezTo>
                      <a:pt x="19" y="36"/>
                      <a:pt x="19" y="72"/>
                      <a:pt x="19" y="109"/>
                    </a:cubicBezTo>
                    <a:cubicBezTo>
                      <a:pt x="13" y="109"/>
                      <a:pt x="7" y="109"/>
                      <a:pt x="0" y="109"/>
                    </a:cubicBezTo>
                    <a:cubicBezTo>
                      <a:pt x="0" y="73"/>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 name="Freeform 77">
                <a:extLst>
                  <a:ext uri="{FF2B5EF4-FFF2-40B4-BE49-F238E27FC236}">
                    <a16:creationId xmlns:a16="http://schemas.microsoft.com/office/drawing/2014/main" id="{4C1B94A3-3046-C348-B46B-4A0D12B66C9A}"/>
                  </a:ext>
                </a:extLst>
              </p:cNvPr>
              <p:cNvSpPr>
                <a:spLocks/>
              </p:cNvSpPr>
              <p:nvPr/>
            </p:nvSpPr>
            <p:spPr bwMode="auto">
              <a:xfrm>
                <a:off x="6211432" y="3028808"/>
                <a:ext cx="8789" cy="54201"/>
              </a:xfrm>
              <a:custGeom>
                <a:avLst/>
                <a:gdLst>
                  <a:gd name="T0" fmla="*/ 0 w 18"/>
                  <a:gd name="T1" fmla="*/ 0 h 111"/>
                  <a:gd name="T2" fmla="*/ 18 w 18"/>
                  <a:gd name="T3" fmla="*/ 0 h 111"/>
                  <a:gd name="T4" fmla="*/ 18 w 18"/>
                  <a:gd name="T5" fmla="*/ 109 h 111"/>
                  <a:gd name="T6" fmla="*/ 0 w 18"/>
                  <a:gd name="T7" fmla="*/ 111 h 111"/>
                  <a:gd name="T8" fmla="*/ 0 w 18"/>
                  <a:gd name="T9" fmla="*/ 0 h 111"/>
                </a:gdLst>
                <a:ahLst/>
                <a:cxnLst>
                  <a:cxn ang="0">
                    <a:pos x="T0" y="T1"/>
                  </a:cxn>
                  <a:cxn ang="0">
                    <a:pos x="T2" y="T3"/>
                  </a:cxn>
                  <a:cxn ang="0">
                    <a:pos x="T4" y="T5"/>
                  </a:cxn>
                  <a:cxn ang="0">
                    <a:pos x="T6" y="T7"/>
                  </a:cxn>
                  <a:cxn ang="0">
                    <a:pos x="T8" y="T9"/>
                  </a:cxn>
                </a:cxnLst>
                <a:rect l="0" t="0" r="r" b="b"/>
                <a:pathLst>
                  <a:path w="18" h="111">
                    <a:moveTo>
                      <a:pt x="0" y="0"/>
                    </a:moveTo>
                    <a:cubicBezTo>
                      <a:pt x="7" y="0"/>
                      <a:pt x="12" y="0"/>
                      <a:pt x="18" y="0"/>
                    </a:cubicBezTo>
                    <a:cubicBezTo>
                      <a:pt x="18" y="36"/>
                      <a:pt x="18" y="72"/>
                      <a:pt x="18" y="109"/>
                    </a:cubicBezTo>
                    <a:cubicBezTo>
                      <a:pt x="13" y="110"/>
                      <a:pt x="7" y="110"/>
                      <a:pt x="0" y="111"/>
                    </a:cubicBezTo>
                    <a:cubicBezTo>
                      <a:pt x="0" y="74"/>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 name="Freeform 78">
                <a:extLst>
                  <a:ext uri="{FF2B5EF4-FFF2-40B4-BE49-F238E27FC236}">
                    <a16:creationId xmlns:a16="http://schemas.microsoft.com/office/drawing/2014/main" id="{1C770005-CEFE-AA4A-B779-92B8E79D8835}"/>
                  </a:ext>
                </a:extLst>
              </p:cNvPr>
              <p:cNvSpPr>
                <a:spLocks/>
              </p:cNvSpPr>
              <p:nvPr/>
            </p:nvSpPr>
            <p:spPr bwMode="auto">
              <a:xfrm>
                <a:off x="6252449" y="3028808"/>
                <a:ext cx="8789" cy="54201"/>
              </a:xfrm>
              <a:custGeom>
                <a:avLst/>
                <a:gdLst>
                  <a:gd name="T0" fmla="*/ 18 w 18"/>
                  <a:gd name="T1" fmla="*/ 110 h 111"/>
                  <a:gd name="T2" fmla="*/ 0 w 18"/>
                  <a:gd name="T3" fmla="*/ 111 h 111"/>
                  <a:gd name="T4" fmla="*/ 0 w 18"/>
                  <a:gd name="T5" fmla="*/ 0 h 111"/>
                  <a:gd name="T6" fmla="*/ 18 w 18"/>
                  <a:gd name="T7" fmla="*/ 0 h 111"/>
                  <a:gd name="T8" fmla="*/ 18 w 18"/>
                  <a:gd name="T9" fmla="*/ 110 h 111"/>
                </a:gdLst>
                <a:ahLst/>
                <a:cxnLst>
                  <a:cxn ang="0">
                    <a:pos x="T0" y="T1"/>
                  </a:cxn>
                  <a:cxn ang="0">
                    <a:pos x="T2" y="T3"/>
                  </a:cxn>
                  <a:cxn ang="0">
                    <a:pos x="T4" y="T5"/>
                  </a:cxn>
                  <a:cxn ang="0">
                    <a:pos x="T6" y="T7"/>
                  </a:cxn>
                  <a:cxn ang="0">
                    <a:pos x="T8" y="T9"/>
                  </a:cxn>
                </a:cxnLst>
                <a:rect l="0" t="0" r="r" b="b"/>
                <a:pathLst>
                  <a:path w="18" h="111">
                    <a:moveTo>
                      <a:pt x="18" y="110"/>
                    </a:moveTo>
                    <a:cubicBezTo>
                      <a:pt x="12" y="110"/>
                      <a:pt x="7" y="110"/>
                      <a:pt x="0" y="111"/>
                    </a:cubicBezTo>
                    <a:cubicBezTo>
                      <a:pt x="0" y="74"/>
                      <a:pt x="0" y="38"/>
                      <a:pt x="0" y="0"/>
                    </a:cubicBezTo>
                    <a:cubicBezTo>
                      <a:pt x="6" y="0"/>
                      <a:pt x="11" y="0"/>
                      <a:pt x="18" y="0"/>
                    </a:cubicBezTo>
                    <a:cubicBezTo>
                      <a:pt x="18" y="36"/>
                      <a:pt x="18" y="72"/>
                      <a:pt x="18" y="1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 name="Freeform 79">
                <a:extLst>
                  <a:ext uri="{FF2B5EF4-FFF2-40B4-BE49-F238E27FC236}">
                    <a16:creationId xmlns:a16="http://schemas.microsoft.com/office/drawing/2014/main" id="{AC1B3C87-1252-294C-80BE-AD22A2F5AD7E}"/>
                  </a:ext>
                </a:extLst>
              </p:cNvPr>
              <p:cNvSpPr>
                <a:spLocks/>
              </p:cNvSpPr>
              <p:nvPr/>
            </p:nvSpPr>
            <p:spPr bwMode="auto">
              <a:xfrm>
                <a:off x="6150493" y="3028515"/>
                <a:ext cx="8789" cy="53908"/>
              </a:xfrm>
              <a:custGeom>
                <a:avLst/>
                <a:gdLst>
                  <a:gd name="T0" fmla="*/ 18 w 18"/>
                  <a:gd name="T1" fmla="*/ 111 h 111"/>
                  <a:gd name="T2" fmla="*/ 0 w 18"/>
                  <a:gd name="T3" fmla="*/ 111 h 111"/>
                  <a:gd name="T4" fmla="*/ 0 w 18"/>
                  <a:gd name="T5" fmla="*/ 1 h 111"/>
                  <a:gd name="T6" fmla="*/ 18 w 18"/>
                  <a:gd name="T7" fmla="*/ 0 h 111"/>
                  <a:gd name="T8" fmla="*/ 18 w 18"/>
                  <a:gd name="T9" fmla="*/ 111 h 111"/>
                </a:gdLst>
                <a:ahLst/>
                <a:cxnLst>
                  <a:cxn ang="0">
                    <a:pos x="T0" y="T1"/>
                  </a:cxn>
                  <a:cxn ang="0">
                    <a:pos x="T2" y="T3"/>
                  </a:cxn>
                  <a:cxn ang="0">
                    <a:pos x="T4" y="T5"/>
                  </a:cxn>
                  <a:cxn ang="0">
                    <a:pos x="T6" y="T7"/>
                  </a:cxn>
                  <a:cxn ang="0">
                    <a:pos x="T8" y="T9"/>
                  </a:cxn>
                </a:cxnLst>
                <a:rect l="0" t="0" r="r" b="b"/>
                <a:pathLst>
                  <a:path w="18" h="111">
                    <a:moveTo>
                      <a:pt x="18" y="111"/>
                    </a:moveTo>
                    <a:cubicBezTo>
                      <a:pt x="12" y="111"/>
                      <a:pt x="7" y="111"/>
                      <a:pt x="0" y="111"/>
                    </a:cubicBezTo>
                    <a:cubicBezTo>
                      <a:pt x="0" y="74"/>
                      <a:pt x="0" y="39"/>
                      <a:pt x="0" y="1"/>
                    </a:cubicBezTo>
                    <a:cubicBezTo>
                      <a:pt x="6" y="1"/>
                      <a:pt x="11" y="0"/>
                      <a:pt x="18" y="0"/>
                    </a:cubicBezTo>
                    <a:cubicBezTo>
                      <a:pt x="18" y="37"/>
                      <a:pt x="18" y="73"/>
                      <a:pt x="18"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 name="Freeform 80">
                <a:extLst>
                  <a:ext uri="{FF2B5EF4-FFF2-40B4-BE49-F238E27FC236}">
                    <a16:creationId xmlns:a16="http://schemas.microsoft.com/office/drawing/2014/main" id="{AFD14770-167D-324C-A6E3-40F15FC05004}"/>
                  </a:ext>
                </a:extLst>
              </p:cNvPr>
              <p:cNvSpPr>
                <a:spLocks/>
              </p:cNvSpPr>
              <p:nvPr/>
            </p:nvSpPr>
            <p:spPr bwMode="auto">
              <a:xfrm>
                <a:off x="6129985" y="3028808"/>
                <a:ext cx="8789" cy="53322"/>
              </a:xfrm>
              <a:custGeom>
                <a:avLst/>
                <a:gdLst>
                  <a:gd name="T0" fmla="*/ 0 w 18"/>
                  <a:gd name="T1" fmla="*/ 0 h 109"/>
                  <a:gd name="T2" fmla="*/ 18 w 18"/>
                  <a:gd name="T3" fmla="*/ 0 h 109"/>
                  <a:gd name="T4" fmla="*/ 18 w 18"/>
                  <a:gd name="T5" fmla="*/ 109 h 109"/>
                  <a:gd name="T6" fmla="*/ 0 w 18"/>
                  <a:gd name="T7" fmla="*/ 109 h 109"/>
                  <a:gd name="T8" fmla="*/ 0 w 18"/>
                  <a:gd name="T9" fmla="*/ 0 h 109"/>
                </a:gdLst>
                <a:ahLst/>
                <a:cxnLst>
                  <a:cxn ang="0">
                    <a:pos x="T0" y="T1"/>
                  </a:cxn>
                  <a:cxn ang="0">
                    <a:pos x="T2" y="T3"/>
                  </a:cxn>
                  <a:cxn ang="0">
                    <a:pos x="T4" y="T5"/>
                  </a:cxn>
                  <a:cxn ang="0">
                    <a:pos x="T6" y="T7"/>
                  </a:cxn>
                  <a:cxn ang="0">
                    <a:pos x="T8" y="T9"/>
                  </a:cxn>
                </a:cxnLst>
                <a:rect l="0" t="0" r="r" b="b"/>
                <a:pathLst>
                  <a:path w="18" h="109">
                    <a:moveTo>
                      <a:pt x="0" y="0"/>
                    </a:moveTo>
                    <a:cubicBezTo>
                      <a:pt x="6" y="0"/>
                      <a:pt x="11" y="0"/>
                      <a:pt x="18" y="0"/>
                    </a:cubicBezTo>
                    <a:cubicBezTo>
                      <a:pt x="18" y="36"/>
                      <a:pt x="18" y="72"/>
                      <a:pt x="18" y="109"/>
                    </a:cubicBezTo>
                    <a:cubicBezTo>
                      <a:pt x="12" y="109"/>
                      <a:pt x="6" y="109"/>
                      <a:pt x="0" y="109"/>
                    </a:cubicBezTo>
                    <a:cubicBezTo>
                      <a:pt x="0" y="73"/>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 name="Freeform 81">
                <a:extLst>
                  <a:ext uri="{FF2B5EF4-FFF2-40B4-BE49-F238E27FC236}">
                    <a16:creationId xmlns:a16="http://schemas.microsoft.com/office/drawing/2014/main" id="{4061EDCC-F21E-E74E-8F9D-FE2874226668}"/>
                  </a:ext>
                </a:extLst>
              </p:cNvPr>
              <p:cNvSpPr>
                <a:spLocks/>
              </p:cNvSpPr>
              <p:nvPr/>
            </p:nvSpPr>
            <p:spPr bwMode="auto">
              <a:xfrm>
                <a:off x="6110063" y="3028515"/>
                <a:ext cx="8789" cy="54493"/>
              </a:xfrm>
              <a:custGeom>
                <a:avLst/>
                <a:gdLst>
                  <a:gd name="T0" fmla="*/ 0 w 18"/>
                  <a:gd name="T1" fmla="*/ 112 h 112"/>
                  <a:gd name="T2" fmla="*/ 0 w 18"/>
                  <a:gd name="T3" fmla="*/ 1 h 112"/>
                  <a:gd name="T4" fmla="*/ 18 w 18"/>
                  <a:gd name="T5" fmla="*/ 0 h 112"/>
                  <a:gd name="T6" fmla="*/ 18 w 18"/>
                  <a:gd name="T7" fmla="*/ 110 h 112"/>
                  <a:gd name="T8" fmla="*/ 0 w 18"/>
                  <a:gd name="T9" fmla="*/ 112 h 112"/>
                </a:gdLst>
                <a:ahLst/>
                <a:cxnLst>
                  <a:cxn ang="0">
                    <a:pos x="T0" y="T1"/>
                  </a:cxn>
                  <a:cxn ang="0">
                    <a:pos x="T2" y="T3"/>
                  </a:cxn>
                  <a:cxn ang="0">
                    <a:pos x="T4" y="T5"/>
                  </a:cxn>
                  <a:cxn ang="0">
                    <a:pos x="T6" y="T7"/>
                  </a:cxn>
                  <a:cxn ang="0">
                    <a:pos x="T8" y="T9"/>
                  </a:cxn>
                </a:cxnLst>
                <a:rect l="0" t="0" r="r" b="b"/>
                <a:pathLst>
                  <a:path w="18" h="112">
                    <a:moveTo>
                      <a:pt x="0" y="112"/>
                    </a:moveTo>
                    <a:cubicBezTo>
                      <a:pt x="0" y="74"/>
                      <a:pt x="0" y="38"/>
                      <a:pt x="0" y="1"/>
                    </a:cubicBezTo>
                    <a:cubicBezTo>
                      <a:pt x="5" y="1"/>
                      <a:pt x="11" y="1"/>
                      <a:pt x="18" y="0"/>
                    </a:cubicBezTo>
                    <a:cubicBezTo>
                      <a:pt x="18" y="37"/>
                      <a:pt x="18" y="73"/>
                      <a:pt x="18" y="110"/>
                    </a:cubicBezTo>
                    <a:cubicBezTo>
                      <a:pt x="13" y="111"/>
                      <a:pt x="7" y="111"/>
                      <a:pt x="0" y="1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 name="Freeform 82">
                <a:extLst>
                  <a:ext uri="{FF2B5EF4-FFF2-40B4-BE49-F238E27FC236}">
                    <a16:creationId xmlns:a16="http://schemas.microsoft.com/office/drawing/2014/main" id="{8309B9D1-09FE-5543-97E4-BA9F52AD203C}"/>
                  </a:ext>
                </a:extLst>
              </p:cNvPr>
              <p:cNvSpPr>
                <a:spLocks/>
              </p:cNvSpPr>
              <p:nvPr/>
            </p:nvSpPr>
            <p:spPr bwMode="auto">
              <a:xfrm>
                <a:off x="6069339" y="3028808"/>
                <a:ext cx="8496" cy="54201"/>
              </a:xfrm>
              <a:custGeom>
                <a:avLst/>
                <a:gdLst>
                  <a:gd name="T0" fmla="*/ 0 w 18"/>
                  <a:gd name="T1" fmla="*/ 0 h 111"/>
                  <a:gd name="T2" fmla="*/ 18 w 18"/>
                  <a:gd name="T3" fmla="*/ 0 h 111"/>
                  <a:gd name="T4" fmla="*/ 18 w 18"/>
                  <a:gd name="T5" fmla="*/ 109 h 111"/>
                  <a:gd name="T6" fmla="*/ 0 w 18"/>
                  <a:gd name="T7" fmla="*/ 111 h 111"/>
                  <a:gd name="T8" fmla="*/ 0 w 18"/>
                  <a:gd name="T9" fmla="*/ 0 h 111"/>
                </a:gdLst>
                <a:ahLst/>
                <a:cxnLst>
                  <a:cxn ang="0">
                    <a:pos x="T0" y="T1"/>
                  </a:cxn>
                  <a:cxn ang="0">
                    <a:pos x="T2" y="T3"/>
                  </a:cxn>
                  <a:cxn ang="0">
                    <a:pos x="T4" y="T5"/>
                  </a:cxn>
                  <a:cxn ang="0">
                    <a:pos x="T6" y="T7"/>
                  </a:cxn>
                  <a:cxn ang="0">
                    <a:pos x="T8" y="T9"/>
                  </a:cxn>
                </a:cxnLst>
                <a:rect l="0" t="0" r="r" b="b"/>
                <a:pathLst>
                  <a:path w="18" h="111">
                    <a:moveTo>
                      <a:pt x="0" y="0"/>
                    </a:moveTo>
                    <a:cubicBezTo>
                      <a:pt x="6" y="0"/>
                      <a:pt x="12" y="0"/>
                      <a:pt x="18" y="0"/>
                    </a:cubicBezTo>
                    <a:cubicBezTo>
                      <a:pt x="18" y="37"/>
                      <a:pt x="18" y="72"/>
                      <a:pt x="18" y="109"/>
                    </a:cubicBezTo>
                    <a:cubicBezTo>
                      <a:pt x="13" y="110"/>
                      <a:pt x="7" y="110"/>
                      <a:pt x="0" y="111"/>
                    </a:cubicBezTo>
                    <a:cubicBezTo>
                      <a:pt x="0" y="73"/>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 name="Freeform 83">
                <a:extLst>
                  <a:ext uri="{FF2B5EF4-FFF2-40B4-BE49-F238E27FC236}">
                    <a16:creationId xmlns:a16="http://schemas.microsoft.com/office/drawing/2014/main" id="{346FB616-19E9-4143-BF03-4AB9D6E75A91}"/>
                  </a:ext>
                </a:extLst>
              </p:cNvPr>
              <p:cNvSpPr>
                <a:spLocks/>
              </p:cNvSpPr>
              <p:nvPr/>
            </p:nvSpPr>
            <p:spPr bwMode="auto">
              <a:xfrm>
                <a:off x="6028323" y="3028808"/>
                <a:ext cx="8789" cy="53615"/>
              </a:xfrm>
              <a:custGeom>
                <a:avLst/>
                <a:gdLst>
                  <a:gd name="T0" fmla="*/ 0 w 18"/>
                  <a:gd name="T1" fmla="*/ 0 h 110"/>
                  <a:gd name="T2" fmla="*/ 18 w 18"/>
                  <a:gd name="T3" fmla="*/ 0 h 110"/>
                  <a:gd name="T4" fmla="*/ 18 w 18"/>
                  <a:gd name="T5" fmla="*/ 110 h 110"/>
                  <a:gd name="T6" fmla="*/ 0 w 18"/>
                  <a:gd name="T7" fmla="*/ 110 h 110"/>
                  <a:gd name="T8" fmla="*/ 0 w 18"/>
                  <a:gd name="T9" fmla="*/ 0 h 110"/>
                </a:gdLst>
                <a:ahLst/>
                <a:cxnLst>
                  <a:cxn ang="0">
                    <a:pos x="T0" y="T1"/>
                  </a:cxn>
                  <a:cxn ang="0">
                    <a:pos x="T2" y="T3"/>
                  </a:cxn>
                  <a:cxn ang="0">
                    <a:pos x="T4" y="T5"/>
                  </a:cxn>
                  <a:cxn ang="0">
                    <a:pos x="T6" y="T7"/>
                  </a:cxn>
                  <a:cxn ang="0">
                    <a:pos x="T8" y="T9"/>
                  </a:cxn>
                </a:cxnLst>
                <a:rect l="0" t="0" r="r" b="b"/>
                <a:pathLst>
                  <a:path w="18" h="110">
                    <a:moveTo>
                      <a:pt x="0" y="0"/>
                    </a:moveTo>
                    <a:cubicBezTo>
                      <a:pt x="7" y="0"/>
                      <a:pt x="12" y="0"/>
                      <a:pt x="18" y="0"/>
                    </a:cubicBezTo>
                    <a:cubicBezTo>
                      <a:pt x="18" y="37"/>
                      <a:pt x="18" y="73"/>
                      <a:pt x="18" y="110"/>
                    </a:cubicBezTo>
                    <a:cubicBezTo>
                      <a:pt x="12" y="110"/>
                      <a:pt x="6" y="110"/>
                      <a:pt x="0" y="110"/>
                    </a:cubicBezTo>
                    <a:cubicBezTo>
                      <a:pt x="0" y="73"/>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 name="Freeform 84">
                <a:extLst>
                  <a:ext uri="{FF2B5EF4-FFF2-40B4-BE49-F238E27FC236}">
                    <a16:creationId xmlns:a16="http://schemas.microsoft.com/office/drawing/2014/main" id="{D3CEFC0A-E76B-2148-88D5-7C36A8F8261B}"/>
                  </a:ext>
                </a:extLst>
              </p:cNvPr>
              <p:cNvSpPr>
                <a:spLocks/>
              </p:cNvSpPr>
              <p:nvPr/>
            </p:nvSpPr>
            <p:spPr bwMode="auto">
              <a:xfrm>
                <a:off x="6008400" y="3027344"/>
                <a:ext cx="9668" cy="56544"/>
              </a:xfrm>
              <a:custGeom>
                <a:avLst/>
                <a:gdLst>
                  <a:gd name="T0" fmla="*/ 0 w 20"/>
                  <a:gd name="T1" fmla="*/ 3 h 116"/>
                  <a:gd name="T2" fmla="*/ 20 w 20"/>
                  <a:gd name="T3" fmla="*/ 17 h 116"/>
                  <a:gd name="T4" fmla="*/ 20 w 20"/>
                  <a:gd name="T5" fmla="*/ 99 h 116"/>
                  <a:gd name="T6" fmla="*/ 0 w 20"/>
                  <a:gd name="T7" fmla="*/ 113 h 116"/>
                  <a:gd name="T8" fmla="*/ 0 w 20"/>
                  <a:gd name="T9" fmla="*/ 3 h 116"/>
                </a:gdLst>
                <a:ahLst/>
                <a:cxnLst>
                  <a:cxn ang="0">
                    <a:pos x="T0" y="T1"/>
                  </a:cxn>
                  <a:cxn ang="0">
                    <a:pos x="T2" y="T3"/>
                  </a:cxn>
                  <a:cxn ang="0">
                    <a:pos x="T4" y="T5"/>
                  </a:cxn>
                  <a:cxn ang="0">
                    <a:pos x="T6" y="T7"/>
                  </a:cxn>
                  <a:cxn ang="0">
                    <a:pos x="T8" y="T9"/>
                  </a:cxn>
                </a:cxnLst>
                <a:rect l="0" t="0" r="r" b="b"/>
                <a:pathLst>
                  <a:path w="20" h="116">
                    <a:moveTo>
                      <a:pt x="0" y="3"/>
                    </a:moveTo>
                    <a:cubicBezTo>
                      <a:pt x="14" y="0"/>
                      <a:pt x="20" y="2"/>
                      <a:pt x="20" y="17"/>
                    </a:cubicBezTo>
                    <a:cubicBezTo>
                      <a:pt x="19" y="44"/>
                      <a:pt x="19" y="71"/>
                      <a:pt x="20" y="99"/>
                    </a:cubicBezTo>
                    <a:cubicBezTo>
                      <a:pt x="20" y="113"/>
                      <a:pt x="14" y="116"/>
                      <a:pt x="0" y="113"/>
                    </a:cubicBezTo>
                    <a:cubicBezTo>
                      <a:pt x="0" y="77"/>
                      <a:pt x="0" y="41"/>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 name="Freeform 85">
                <a:extLst>
                  <a:ext uri="{FF2B5EF4-FFF2-40B4-BE49-F238E27FC236}">
                    <a16:creationId xmlns:a16="http://schemas.microsoft.com/office/drawing/2014/main" id="{C4F38D01-1A45-1F49-A135-E09D17456C5F}"/>
                  </a:ext>
                </a:extLst>
              </p:cNvPr>
              <p:cNvSpPr>
                <a:spLocks/>
              </p:cNvSpPr>
              <p:nvPr/>
            </p:nvSpPr>
            <p:spPr bwMode="auto">
              <a:xfrm>
                <a:off x="5987892" y="3028808"/>
                <a:ext cx="8789" cy="53615"/>
              </a:xfrm>
              <a:custGeom>
                <a:avLst/>
                <a:gdLst>
                  <a:gd name="T0" fmla="*/ 18 w 18"/>
                  <a:gd name="T1" fmla="*/ 110 h 110"/>
                  <a:gd name="T2" fmla="*/ 0 w 18"/>
                  <a:gd name="T3" fmla="*/ 110 h 110"/>
                  <a:gd name="T4" fmla="*/ 0 w 18"/>
                  <a:gd name="T5" fmla="*/ 0 h 110"/>
                  <a:gd name="T6" fmla="*/ 18 w 18"/>
                  <a:gd name="T7" fmla="*/ 0 h 110"/>
                  <a:gd name="T8" fmla="*/ 18 w 18"/>
                  <a:gd name="T9" fmla="*/ 110 h 110"/>
                </a:gdLst>
                <a:ahLst/>
                <a:cxnLst>
                  <a:cxn ang="0">
                    <a:pos x="T0" y="T1"/>
                  </a:cxn>
                  <a:cxn ang="0">
                    <a:pos x="T2" y="T3"/>
                  </a:cxn>
                  <a:cxn ang="0">
                    <a:pos x="T4" y="T5"/>
                  </a:cxn>
                  <a:cxn ang="0">
                    <a:pos x="T6" y="T7"/>
                  </a:cxn>
                  <a:cxn ang="0">
                    <a:pos x="T8" y="T9"/>
                  </a:cxn>
                </a:cxnLst>
                <a:rect l="0" t="0" r="r" b="b"/>
                <a:pathLst>
                  <a:path w="18" h="110">
                    <a:moveTo>
                      <a:pt x="18" y="110"/>
                    </a:moveTo>
                    <a:cubicBezTo>
                      <a:pt x="11" y="110"/>
                      <a:pt x="6" y="110"/>
                      <a:pt x="0" y="110"/>
                    </a:cubicBezTo>
                    <a:cubicBezTo>
                      <a:pt x="0" y="73"/>
                      <a:pt x="0" y="37"/>
                      <a:pt x="0" y="0"/>
                    </a:cubicBezTo>
                    <a:cubicBezTo>
                      <a:pt x="6" y="0"/>
                      <a:pt x="12" y="0"/>
                      <a:pt x="18" y="0"/>
                    </a:cubicBezTo>
                    <a:cubicBezTo>
                      <a:pt x="18" y="37"/>
                      <a:pt x="18" y="72"/>
                      <a:pt x="18" y="1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 name="Freeform 86">
                <a:extLst>
                  <a:ext uri="{FF2B5EF4-FFF2-40B4-BE49-F238E27FC236}">
                    <a16:creationId xmlns:a16="http://schemas.microsoft.com/office/drawing/2014/main" id="{96D32BFA-0FF9-A94A-BE83-13BF55DDC621}"/>
                  </a:ext>
                </a:extLst>
              </p:cNvPr>
              <p:cNvSpPr>
                <a:spLocks/>
              </p:cNvSpPr>
              <p:nvPr/>
            </p:nvSpPr>
            <p:spPr bwMode="auto">
              <a:xfrm>
                <a:off x="5967970" y="3028515"/>
                <a:ext cx="8789" cy="53908"/>
              </a:xfrm>
              <a:custGeom>
                <a:avLst/>
                <a:gdLst>
                  <a:gd name="T0" fmla="*/ 18 w 18"/>
                  <a:gd name="T1" fmla="*/ 111 h 111"/>
                  <a:gd name="T2" fmla="*/ 0 w 18"/>
                  <a:gd name="T3" fmla="*/ 111 h 111"/>
                  <a:gd name="T4" fmla="*/ 0 w 18"/>
                  <a:gd name="T5" fmla="*/ 1 h 111"/>
                  <a:gd name="T6" fmla="*/ 18 w 18"/>
                  <a:gd name="T7" fmla="*/ 0 h 111"/>
                  <a:gd name="T8" fmla="*/ 18 w 18"/>
                  <a:gd name="T9" fmla="*/ 111 h 111"/>
                </a:gdLst>
                <a:ahLst/>
                <a:cxnLst>
                  <a:cxn ang="0">
                    <a:pos x="T0" y="T1"/>
                  </a:cxn>
                  <a:cxn ang="0">
                    <a:pos x="T2" y="T3"/>
                  </a:cxn>
                  <a:cxn ang="0">
                    <a:pos x="T4" y="T5"/>
                  </a:cxn>
                  <a:cxn ang="0">
                    <a:pos x="T6" y="T7"/>
                  </a:cxn>
                  <a:cxn ang="0">
                    <a:pos x="T8" y="T9"/>
                  </a:cxn>
                </a:cxnLst>
                <a:rect l="0" t="0" r="r" b="b"/>
                <a:pathLst>
                  <a:path w="18" h="111">
                    <a:moveTo>
                      <a:pt x="18" y="111"/>
                    </a:moveTo>
                    <a:cubicBezTo>
                      <a:pt x="12" y="111"/>
                      <a:pt x="6" y="111"/>
                      <a:pt x="0" y="111"/>
                    </a:cubicBezTo>
                    <a:cubicBezTo>
                      <a:pt x="0" y="74"/>
                      <a:pt x="0" y="39"/>
                      <a:pt x="0" y="1"/>
                    </a:cubicBezTo>
                    <a:cubicBezTo>
                      <a:pt x="5" y="1"/>
                      <a:pt x="11" y="0"/>
                      <a:pt x="18" y="0"/>
                    </a:cubicBezTo>
                    <a:cubicBezTo>
                      <a:pt x="18" y="37"/>
                      <a:pt x="18" y="72"/>
                      <a:pt x="18"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 name="Freeform 87">
                <a:extLst>
                  <a:ext uri="{FF2B5EF4-FFF2-40B4-BE49-F238E27FC236}">
                    <a16:creationId xmlns:a16="http://schemas.microsoft.com/office/drawing/2014/main" id="{612116B6-DD78-B647-9CCC-1EE67357441C}"/>
                  </a:ext>
                </a:extLst>
              </p:cNvPr>
              <p:cNvSpPr>
                <a:spLocks/>
              </p:cNvSpPr>
              <p:nvPr/>
            </p:nvSpPr>
            <p:spPr bwMode="auto">
              <a:xfrm>
                <a:off x="5926953" y="3028808"/>
                <a:ext cx="8789" cy="53322"/>
              </a:xfrm>
              <a:custGeom>
                <a:avLst/>
                <a:gdLst>
                  <a:gd name="T0" fmla="*/ 0 w 18"/>
                  <a:gd name="T1" fmla="*/ 0 h 109"/>
                  <a:gd name="T2" fmla="*/ 18 w 18"/>
                  <a:gd name="T3" fmla="*/ 0 h 109"/>
                  <a:gd name="T4" fmla="*/ 18 w 18"/>
                  <a:gd name="T5" fmla="*/ 109 h 109"/>
                  <a:gd name="T6" fmla="*/ 0 w 18"/>
                  <a:gd name="T7" fmla="*/ 109 h 109"/>
                  <a:gd name="T8" fmla="*/ 0 w 18"/>
                  <a:gd name="T9" fmla="*/ 0 h 109"/>
                </a:gdLst>
                <a:ahLst/>
                <a:cxnLst>
                  <a:cxn ang="0">
                    <a:pos x="T0" y="T1"/>
                  </a:cxn>
                  <a:cxn ang="0">
                    <a:pos x="T2" y="T3"/>
                  </a:cxn>
                  <a:cxn ang="0">
                    <a:pos x="T4" y="T5"/>
                  </a:cxn>
                  <a:cxn ang="0">
                    <a:pos x="T6" y="T7"/>
                  </a:cxn>
                  <a:cxn ang="0">
                    <a:pos x="T8" y="T9"/>
                  </a:cxn>
                </a:cxnLst>
                <a:rect l="0" t="0" r="r" b="b"/>
                <a:pathLst>
                  <a:path w="18" h="109">
                    <a:moveTo>
                      <a:pt x="0" y="0"/>
                    </a:moveTo>
                    <a:cubicBezTo>
                      <a:pt x="6" y="0"/>
                      <a:pt x="11" y="0"/>
                      <a:pt x="18" y="0"/>
                    </a:cubicBezTo>
                    <a:cubicBezTo>
                      <a:pt x="18" y="36"/>
                      <a:pt x="18" y="72"/>
                      <a:pt x="18" y="109"/>
                    </a:cubicBezTo>
                    <a:cubicBezTo>
                      <a:pt x="12" y="109"/>
                      <a:pt x="6" y="109"/>
                      <a:pt x="0" y="109"/>
                    </a:cubicBezTo>
                    <a:cubicBezTo>
                      <a:pt x="0" y="74"/>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8" name="Freeform 88">
                <a:extLst>
                  <a:ext uri="{FF2B5EF4-FFF2-40B4-BE49-F238E27FC236}">
                    <a16:creationId xmlns:a16="http://schemas.microsoft.com/office/drawing/2014/main" id="{D32DFAA6-4887-F041-AFFA-F042DD564B8A}"/>
                  </a:ext>
                </a:extLst>
              </p:cNvPr>
              <p:cNvSpPr>
                <a:spLocks/>
              </p:cNvSpPr>
              <p:nvPr/>
            </p:nvSpPr>
            <p:spPr bwMode="auto">
              <a:xfrm>
                <a:off x="6170416" y="3028808"/>
                <a:ext cx="8789" cy="53615"/>
              </a:xfrm>
              <a:custGeom>
                <a:avLst/>
                <a:gdLst>
                  <a:gd name="T0" fmla="*/ 0 w 18"/>
                  <a:gd name="T1" fmla="*/ 0 h 110"/>
                  <a:gd name="T2" fmla="*/ 18 w 18"/>
                  <a:gd name="T3" fmla="*/ 0 h 110"/>
                  <a:gd name="T4" fmla="*/ 18 w 18"/>
                  <a:gd name="T5" fmla="*/ 110 h 110"/>
                  <a:gd name="T6" fmla="*/ 0 w 18"/>
                  <a:gd name="T7" fmla="*/ 110 h 110"/>
                  <a:gd name="T8" fmla="*/ 0 w 18"/>
                  <a:gd name="T9" fmla="*/ 0 h 110"/>
                </a:gdLst>
                <a:ahLst/>
                <a:cxnLst>
                  <a:cxn ang="0">
                    <a:pos x="T0" y="T1"/>
                  </a:cxn>
                  <a:cxn ang="0">
                    <a:pos x="T2" y="T3"/>
                  </a:cxn>
                  <a:cxn ang="0">
                    <a:pos x="T4" y="T5"/>
                  </a:cxn>
                  <a:cxn ang="0">
                    <a:pos x="T6" y="T7"/>
                  </a:cxn>
                  <a:cxn ang="0">
                    <a:pos x="T8" y="T9"/>
                  </a:cxn>
                </a:cxnLst>
                <a:rect l="0" t="0" r="r" b="b"/>
                <a:pathLst>
                  <a:path w="18" h="110">
                    <a:moveTo>
                      <a:pt x="0" y="0"/>
                    </a:moveTo>
                    <a:cubicBezTo>
                      <a:pt x="7" y="0"/>
                      <a:pt x="12" y="0"/>
                      <a:pt x="18" y="0"/>
                    </a:cubicBezTo>
                    <a:cubicBezTo>
                      <a:pt x="18" y="36"/>
                      <a:pt x="18" y="72"/>
                      <a:pt x="18" y="110"/>
                    </a:cubicBezTo>
                    <a:cubicBezTo>
                      <a:pt x="13" y="110"/>
                      <a:pt x="7" y="110"/>
                      <a:pt x="0" y="110"/>
                    </a:cubicBezTo>
                    <a:cubicBezTo>
                      <a:pt x="0" y="73"/>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9" name="Freeform 89">
                <a:extLst>
                  <a:ext uri="{FF2B5EF4-FFF2-40B4-BE49-F238E27FC236}">
                    <a16:creationId xmlns:a16="http://schemas.microsoft.com/office/drawing/2014/main" id="{091CB293-3EDB-C34E-ABEB-99BAF9D24104}"/>
                  </a:ext>
                </a:extLst>
              </p:cNvPr>
              <p:cNvSpPr>
                <a:spLocks/>
              </p:cNvSpPr>
              <p:nvPr/>
            </p:nvSpPr>
            <p:spPr bwMode="auto">
              <a:xfrm>
                <a:off x="6271785" y="3028515"/>
                <a:ext cx="9375" cy="53908"/>
              </a:xfrm>
              <a:custGeom>
                <a:avLst/>
                <a:gdLst>
                  <a:gd name="T0" fmla="*/ 19 w 19"/>
                  <a:gd name="T1" fmla="*/ 111 h 111"/>
                  <a:gd name="T2" fmla="*/ 0 w 19"/>
                  <a:gd name="T3" fmla="*/ 111 h 111"/>
                  <a:gd name="T4" fmla="*/ 0 w 19"/>
                  <a:gd name="T5" fmla="*/ 1 h 111"/>
                  <a:gd name="T6" fmla="*/ 19 w 19"/>
                  <a:gd name="T7" fmla="*/ 0 h 111"/>
                  <a:gd name="T8" fmla="*/ 19 w 19"/>
                  <a:gd name="T9" fmla="*/ 111 h 111"/>
                </a:gdLst>
                <a:ahLst/>
                <a:cxnLst>
                  <a:cxn ang="0">
                    <a:pos x="T0" y="T1"/>
                  </a:cxn>
                  <a:cxn ang="0">
                    <a:pos x="T2" y="T3"/>
                  </a:cxn>
                  <a:cxn ang="0">
                    <a:pos x="T4" y="T5"/>
                  </a:cxn>
                  <a:cxn ang="0">
                    <a:pos x="T6" y="T7"/>
                  </a:cxn>
                  <a:cxn ang="0">
                    <a:pos x="T8" y="T9"/>
                  </a:cxn>
                </a:cxnLst>
                <a:rect l="0" t="0" r="r" b="b"/>
                <a:pathLst>
                  <a:path w="19" h="111">
                    <a:moveTo>
                      <a:pt x="19" y="111"/>
                    </a:moveTo>
                    <a:cubicBezTo>
                      <a:pt x="12" y="111"/>
                      <a:pt x="7" y="111"/>
                      <a:pt x="0" y="111"/>
                    </a:cubicBezTo>
                    <a:cubicBezTo>
                      <a:pt x="0" y="74"/>
                      <a:pt x="0" y="38"/>
                      <a:pt x="0" y="1"/>
                    </a:cubicBezTo>
                    <a:cubicBezTo>
                      <a:pt x="7" y="1"/>
                      <a:pt x="12" y="1"/>
                      <a:pt x="19" y="0"/>
                    </a:cubicBezTo>
                    <a:cubicBezTo>
                      <a:pt x="19" y="38"/>
                      <a:pt x="19" y="74"/>
                      <a:pt x="19"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spTree>
    <p:extLst>
      <p:ext uri="{BB962C8B-B14F-4D97-AF65-F5344CB8AC3E}">
        <p14:creationId xmlns:p14="http://schemas.microsoft.com/office/powerpoint/2010/main" val="38214677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椭圆 44"/>
          <p:cNvSpPr/>
          <p:nvPr/>
        </p:nvSpPr>
        <p:spPr>
          <a:xfrm>
            <a:off x="-1170940" y="-1536383"/>
            <a:ext cx="4044950" cy="4044950"/>
          </a:xfrm>
          <a:prstGeom prst="ellipse">
            <a:avLst/>
          </a:prstGeom>
          <a:solidFill>
            <a:srgbClr val="1B51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a:off x="11329035" y="2240280"/>
            <a:ext cx="1938020" cy="1938020"/>
          </a:xfrm>
          <a:prstGeom prst="ellipse">
            <a:avLst/>
          </a:prstGeom>
          <a:solidFill>
            <a:srgbClr val="1B51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a:off x="1311910" y="6296025"/>
            <a:ext cx="1271270" cy="1271270"/>
          </a:xfrm>
          <a:prstGeom prst="ellipse">
            <a:avLst/>
          </a:prstGeom>
          <a:solidFill>
            <a:srgbClr val="1B51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217805" y="227965"/>
            <a:ext cx="11756390" cy="6402070"/>
          </a:xfrm>
          <a:prstGeom prst="rect">
            <a:avLst/>
          </a:prstGeom>
          <a:noFill/>
          <a:ln w="76200">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文本框 47"/>
          <p:cNvSpPr txBox="1"/>
          <p:nvPr>
            <p:custDataLst>
              <p:tags r:id="rId1"/>
            </p:custDataLst>
          </p:nvPr>
        </p:nvSpPr>
        <p:spPr>
          <a:xfrm>
            <a:off x="5069205" y="1577975"/>
            <a:ext cx="2052955" cy="1861185"/>
          </a:xfrm>
          <a:prstGeom prst="rect">
            <a:avLst/>
          </a:prstGeom>
          <a:noFill/>
        </p:spPr>
        <p:txBody>
          <a:bodyPr wrap="square" rtlCol="0">
            <a:spAutoFit/>
          </a:bodyPr>
          <a:lstStyle/>
          <a:p>
            <a:pPr algn="ctr"/>
            <a:r>
              <a:rPr lang="en-US" altLang="zh-CN" sz="11500" dirty="0">
                <a:latin typeface="+mj-ea"/>
                <a:ea typeface="+mj-ea"/>
              </a:rPr>
              <a:t>01</a:t>
            </a:r>
          </a:p>
        </p:txBody>
      </p:sp>
      <p:sp>
        <p:nvSpPr>
          <p:cNvPr id="3" name="文本框 2"/>
          <p:cNvSpPr txBox="1"/>
          <p:nvPr/>
        </p:nvSpPr>
        <p:spPr>
          <a:xfrm>
            <a:off x="5252719" y="3209290"/>
            <a:ext cx="1685925" cy="922020"/>
          </a:xfrm>
          <a:prstGeom prst="rect">
            <a:avLst/>
          </a:prstGeom>
          <a:noFill/>
        </p:spPr>
        <p:txBody>
          <a:bodyPr wrap="square" rtlCol="0">
            <a:spAutoFit/>
          </a:bodyPr>
          <a:lstStyle/>
          <a:p>
            <a:pPr algn="dist"/>
            <a:r>
              <a:rPr lang="en-US" altLang="zh-CN" sz="5400" dirty="0">
                <a:solidFill>
                  <a:schemeClr val="tx1"/>
                </a:solidFill>
                <a:latin typeface="+mj-ea"/>
                <a:ea typeface="+mj-ea"/>
              </a:rPr>
              <a:t>Part</a:t>
            </a:r>
          </a:p>
        </p:txBody>
      </p:sp>
      <p:sp>
        <p:nvSpPr>
          <p:cNvPr id="30" name="文本框 29"/>
          <p:cNvSpPr txBox="1"/>
          <p:nvPr/>
        </p:nvSpPr>
        <p:spPr>
          <a:xfrm>
            <a:off x="4526858" y="4276774"/>
            <a:ext cx="4056648" cy="646331"/>
          </a:xfrm>
          <a:prstGeom prst="rect">
            <a:avLst/>
          </a:prstGeom>
          <a:noFill/>
        </p:spPr>
        <p:txBody>
          <a:bodyPr wrap="square" rtlCol="0">
            <a:spAutoFit/>
          </a:bodyPr>
          <a:lstStyle/>
          <a:p>
            <a:r>
              <a:rPr lang="zh-CN" altLang="en-US" sz="3600" dirty="0">
                <a:solidFill>
                  <a:srgbClr val="000000"/>
                </a:solidFill>
                <a:latin typeface="思源黑体 CN Medium" panose="020B0600000000000000" charset="-122"/>
                <a:ea typeface="思源黑体 CN Medium" panose="020B0600000000000000" charset="-122"/>
              </a:rPr>
              <a:t>研究背景与意义 </a:t>
            </a:r>
          </a:p>
        </p:txBody>
      </p:sp>
      <p:grpSp>
        <p:nvGrpSpPr>
          <p:cNvPr id="9" name="组合 8">
            <a:extLst>
              <a:ext uri="{FF2B5EF4-FFF2-40B4-BE49-F238E27FC236}">
                <a16:creationId xmlns:a16="http://schemas.microsoft.com/office/drawing/2014/main" id="{5CE8F2D8-E765-3B4B-B476-BF1A71B6A64B}"/>
              </a:ext>
            </a:extLst>
          </p:cNvPr>
          <p:cNvGrpSpPr/>
          <p:nvPr/>
        </p:nvGrpSpPr>
        <p:grpSpPr>
          <a:xfrm>
            <a:off x="10438921" y="5107214"/>
            <a:ext cx="1385458" cy="1385458"/>
            <a:chOff x="5372911" y="2138708"/>
            <a:chExt cx="1446178" cy="1446178"/>
          </a:xfrm>
        </p:grpSpPr>
        <p:sp>
          <p:nvSpPr>
            <p:cNvPr id="10" name="椭圆 9">
              <a:extLst>
                <a:ext uri="{FF2B5EF4-FFF2-40B4-BE49-F238E27FC236}">
                  <a16:creationId xmlns:a16="http://schemas.microsoft.com/office/drawing/2014/main" id="{7AD55EC1-CCF7-2543-957F-E67064717C7E}"/>
                </a:ext>
              </a:extLst>
            </p:cNvPr>
            <p:cNvSpPr/>
            <p:nvPr/>
          </p:nvSpPr>
          <p:spPr>
            <a:xfrm>
              <a:off x="5372911" y="2138708"/>
              <a:ext cx="1446178" cy="144617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Freeform 49">
              <a:extLst>
                <a:ext uri="{FF2B5EF4-FFF2-40B4-BE49-F238E27FC236}">
                  <a16:creationId xmlns:a16="http://schemas.microsoft.com/office/drawing/2014/main" id="{54086D59-5DDC-1B4C-AFE4-9453FAE4D40D}"/>
                </a:ext>
              </a:extLst>
            </p:cNvPr>
            <p:cNvSpPr>
              <a:spLocks noEditPoints="1"/>
            </p:cNvSpPr>
            <p:nvPr/>
          </p:nvSpPr>
          <p:spPr bwMode="auto">
            <a:xfrm>
              <a:off x="5462587" y="2202309"/>
              <a:ext cx="1266826" cy="1318976"/>
            </a:xfrm>
            <a:custGeom>
              <a:avLst/>
              <a:gdLst>
                <a:gd name="T0" fmla="*/ 2600 w 2600"/>
                <a:gd name="T1" fmla="*/ 1441 h 2707"/>
                <a:gd name="T2" fmla="*/ 2593 w 2600"/>
                <a:gd name="T3" fmla="*/ 1460 h 2707"/>
                <a:gd name="T4" fmla="*/ 2264 w 2600"/>
                <a:gd name="T5" fmla="*/ 2235 h 2707"/>
                <a:gd name="T6" fmla="*/ 1548 w 2600"/>
                <a:gd name="T7" fmla="*/ 2643 h 2707"/>
                <a:gd name="T8" fmla="*/ 620 w 2600"/>
                <a:gd name="T9" fmla="*/ 2475 h 2707"/>
                <a:gd name="T10" fmla="*/ 47 w 2600"/>
                <a:gd name="T11" fmla="*/ 1714 h 2707"/>
                <a:gd name="T12" fmla="*/ 4 w 2600"/>
                <a:gd name="T13" fmla="*/ 1458 h 2707"/>
                <a:gd name="T14" fmla="*/ 0 w 2600"/>
                <a:gd name="T15" fmla="*/ 1437 h 2707"/>
                <a:gd name="T16" fmla="*/ 0 w 2600"/>
                <a:gd name="T17" fmla="*/ 1301 h 2707"/>
                <a:gd name="T18" fmla="*/ 4 w 2600"/>
                <a:gd name="T19" fmla="*/ 1284 h 2707"/>
                <a:gd name="T20" fmla="*/ 17 w 2600"/>
                <a:gd name="T21" fmla="*/ 1161 h 2707"/>
                <a:gd name="T22" fmla="*/ 291 w 2600"/>
                <a:gd name="T23" fmla="*/ 555 h 2707"/>
                <a:gd name="T24" fmla="*/ 1573 w 2600"/>
                <a:gd name="T25" fmla="*/ 104 h 2707"/>
                <a:gd name="T26" fmla="*/ 2593 w 2600"/>
                <a:gd name="T27" fmla="*/ 1280 h 2707"/>
                <a:gd name="T28" fmla="*/ 2600 w 2600"/>
                <a:gd name="T29" fmla="*/ 1297 h 2707"/>
                <a:gd name="T30" fmla="*/ 2600 w 2600"/>
                <a:gd name="T31" fmla="*/ 1441 h 2707"/>
                <a:gd name="T32" fmla="*/ 2290 w 2600"/>
                <a:gd name="T33" fmla="*/ 1337 h 2707"/>
                <a:gd name="T34" fmla="*/ 1345 w 2600"/>
                <a:gd name="T35" fmla="*/ 390 h 2707"/>
                <a:gd name="T36" fmla="*/ 693 w 2600"/>
                <a:gd name="T37" fmla="*/ 597 h 2707"/>
                <a:gd name="T38" fmla="*/ 307 w 2600"/>
                <a:gd name="T39" fmla="*/ 1329 h 2707"/>
                <a:gd name="T40" fmla="*/ 145 w 2600"/>
                <a:gd name="T41" fmla="*/ 1198 h 2707"/>
                <a:gd name="T42" fmla="*/ 152 w 2600"/>
                <a:gd name="T43" fmla="*/ 1277 h 2707"/>
                <a:gd name="T44" fmla="*/ 287 w 2600"/>
                <a:gd name="T45" fmla="*/ 1500 h 2707"/>
                <a:gd name="T46" fmla="*/ 323 w 2600"/>
                <a:gd name="T47" fmla="*/ 1561 h 2707"/>
                <a:gd name="T48" fmla="*/ 324 w 2600"/>
                <a:gd name="T49" fmla="*/ 1575 h 2707"/>
                <a:gd name="T50" fmla="*/ 324 w 2600"/>
                <a:gd name="T51" fmla="*/ 1825 h 2707"/>
                <a:gd name="T52" fmla="*/ 324 w 2600"/>
                <a:gd name="T53" fmla="*/ 1844 h 2707"/>
                <a:gd name="T54" fmla="*/ 269 w 2600"/>
                <a:gd name="T55" fmla="*/ 1879 h 2707"/>
                <a:gd name="T56" fmla="*/ 240 w 2600"/>
                <a:gd name="T57" fmla="*/ 1927 h 2707"/>
                <a:gd name="T58" fmla="*/ 189 w 2600"/>
                <a:gd name="T59" fmla="*/ 1955 h 2707"/>
                <a:gd name="T60" fmla="*/ 245 w 2600"/>
                <a:gd name="T61" fmla="*/ 2047 h 2707"/>
                <a:gd name="T62" fmla="*/ 272 w 2600"/>
                <a:gd name="T63" fmla="*/ 2062 h 2707"/>
                <a:gd name="T64" fmla="*/ 560 w 2600"/>
                <a:gd name="T65" fmla="*/ 2061 h 2707"/>
                <a:gd name="T66" fmla="*/ 592 w 2600"/>
                <a:gd name="T67" fmla="*/ 2074 h 2707"/>
                <a:gd name="T68" fmla="*/ 674 w 2600"/>
                <a:gd name="T69" fmla="*/ 2149 h 2707"/>
                <a:gd name="T70" fmla="*/ 1450 w 2600"/>
                <a:gd name="T71" fmla="*/ 2359 h 2707"/>
                <a:gd name="T72" fmla="*/ 2004 w 2600"/>
                <a:gd name="T73" fmla="*/ 2075 h 2707"/>
                <a:gd name="T74" fmla="*/ 2038 w 2600"/>
                <a:gd name="T75" fmla="*/ 2061 h 2707"/>
                <a:gd name="T76" fmla="*/ 2350 w 2600"/>
                <a:gd name="T77" fmla="*/ 2062 h 2707"/>
                <a:gd name="T78" fmla="*/ 2375 w 2600"/>
                <a:gd name="T79" fmla="*/ 2048 h 2707"/>
                <a:gd name="T80" fmla="*/ 2406 w 2600"/>
                <a:gd name="T81" fmla="*/ 1992 h 2707"/>
                <a:gd name="T82" fmla="*/ 2405 w 2600"/>
                <a:gd name="T83" fmla="*/ 1965 h 2707"/>
                <a:gd name="T84" fmla="*/ 2350 w 2600"/>
                <a:gd name="T85" fmla="*/ 1889 h 2707"/>
                <a:gd name="T86" fmla="*/ 2275 w 2600"/>
                <a:gd name="T87" fmla="*/ 1849 h 2707"/>
                <a:gd name="T88" fmla="*/ 2268 w 2600"/>
                <a:gd name="T89" fmla="*/ 1847 h 2707"/>
                <a:gd name="T90" fmla="*/ 2268 w 2600"/>
                <a:gd name="T91" fmla="*/ 1646 h 2707"/>
                <a:gd name="T92" fmla="*/ 2278 w 2600"/>
                <a:gd name="T93" fmla="*/ 1533 h 2707"/>
                <a:gd name="T94" fmla="*/ 2313 w 2600"/>
                <a:gd name="T95" fmla="*/ 1481 h 2707"/>
                <a:gd name="T96" fmla="*/ 2450 w 2600"/>
                <a:gd name="T97" fmla="*/ 1214 h 2707"/>
                <a:gd name="T98" fmla="*/ 2290 w 2600"/>
                <a:gd name="T99" fmla="*/ 1337 h 27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600" h="2707">
                  <a:moveTo>
                    <a:pt x="2600" y="1441"/>
                  </a:moveTo>
                  <a:cubicBezTo>
                    <a:pt x="2598" y="1447"/>
                    <a:pt x="2593" y="1454"/>
                    <a:pt x="2593" y="1460"/>
                  </a:cubicBezTo>
                  <a:cubicBezTo>
                    <a:pt x="2571" y="1756"/>
                    <a:pt x="2461" y="2015"/>
                    <a:pt x="2264" y="2235"/>
                  </a:cubicBezTo>
                  <a:cubicBezTo>
                    <a:pt x="2071" y="2451"/>
                    <a:pt x="1832" y="2588"/>
                    <a:pt x="1548" y="2643"/>
                  </a:cubicBezTo>
                  <a:cubicBezTo>
                    <a:pt x="1218" y="2707"/>
                    <a:pt x="906" y="2652"/>
                    <a:pt x="620" y="2475"/>
                  </a:cubicBezTo>
                  <a:cubicBezTo>
                    <a:pt x="331" y="2297"/>
                    <a:pt x="140" y="2041"/>
                    <a:pt x="47" y="1714"/>
                  </a:cubicBezTo>
                  <a:cubicBezTo>
                    <a:pt x="23" y="1630"/>
                    <a:pt x="8" y="1545"/>
                    <a:pt x="4" y="1458"/>
                  </a:cubicBezTo>
                  <a:cubicBezTo>
                    <a:pt x="3" y="1451"/>
                    <a:pt x="1" y="1444"/>
                    <a:pt x="0" y="1437"/>
                  </a:cubicBezTo>
                  <a:cubicBezTo>
                    <a:pt x="0" y="1392"/>
                    <a:pt x="0" y="1346"/>
                    <a:pt x="0" y="1301"/>
                  </a:cubicBezTo>
                  <a:cubicBezTo>
                    <a:pt x="1" y="1295"/>
                    <a:pt x="3" y="1290"/>
                    <a:pt x="4" y="1284"/>
                  </a:cubicBezTo>
                  <a:cubicBezTo>
                    <a:pt x="8" y="1243"/>
                    <a:pt x="10" y="1201"/>
                    <a:pt x="17" y="1161"/>
                  </a:cubicBezTo>
                  <a:cubicBezTo>
                    <a:pt x="55" y="935"/>
                    <a:pt x="142" y="729"/>
                    <a:pt x="291" y="555"/>
                  </a:cubicBezTo>
                  <a:cubicBezTo>
                    <a:pt x="630" y="158"/>
                    <a:pt x="1061" y="0"/>
                    <a:pt x="1573" y="104"/>
                  </a:cubicBezTo>
                  <a:cubicBezTo>
                    <a:pt x="2147" y="221"/>
                    <a:pt x="2557" y="718"/>
                    <a:pt x="2593" y="1280"/>
                  </a:cubicBezTo>
                  <a:cubicBezTo>
                    <a:pt x="2593" y="1286"/>
                    <a:pt x="2598" y="1292"/>
                    <a:pt x="2600" y="1297"/>
                  </a:cubicBezTo>
                  <a:cubicBezTo>
                    <a:pt x="2600" y="1345"/>
                    <a:pt x="2600" y="1393"/>
                    <a:pt x="2600" y="1441"/>
                  </a:cubicBezTo>
                  <a:close/>
                  <a:moveTo>
                    <a:pt x="2290" y="1337"/>
                  </a:moveTo>
                  <a:cubicBezTo>
                    <a:pt x="2269" y="831"/>
                    <a:pt x="1859" y="414"/>
                    <a:pt x="1345" y="390"/>
                  </a:cubicBezTo>
                  <a:cubicBezTo>
                    <a:pt x="1103" y="379"/>
                    <a:pt x="883" y="447"/>
                    <a:pt x="693" y="597"/>
                  </a:cubicBezTo>
                  <a:cubicBezTo>
                    <a:pt x="456" y="782"/>
                    <a:pt x="330" y="1028"/>
                    <a:pt x="307" y="1329"/>
                  </a:cubicBezTo>
                  <a:cubicBezTo>
                    <a:pt x="241" y="1301"/>
                    <a:pt x="195" y="1252"/>
                    <a:pt x="145" y="1198"/>
                  </a:cubicBezTo>
                  <a:cubicBezTo>
                    <a:pt x="148" y="1228"/>
                    <a:pt x="149" y="1253"/>
                    <a:pt x="152" y="1277"/>
                  </a:cubicBezTo>
                  <a:cubicBezTo>
                    <a:pt x="165" y="1370"/>
                    <a:pt x="206" y="1448"/>
                    <a:pt x="287" y="1500"/>
                  </a:cubicBezTo>
                  <a:cubicBezTo>
                    <a:pt x="311" y="1516"/>
                    <a:pt x="322" y="1534"/>
                    <a:pt x="323" y="1561"/>
                  </a:cubicBezTo>
                  <a:cubicBezTo>
                    <a:pt x="323" y="1565"/>
                    <a:pt x="324" y="1570"/>
                    <a:pt x="324" y="1575"/>
                  </a:cubicBezTo>
                  <a:cubicBezTo>
                    <a:pt x="324" y="1658"/>
                    <a:pt x="324" y="1741"/>
                    <a:pt x="324" y="1825"/>
                  </a:cubicBezTo>
                  <a:cubicBezTo>
                    <a:pt x="324" y="1831"/>
                    <a:pt x="324" y="1838"/>
                    <a:pt x="324" y="1844"/>
                  </a:cubicBezTo>
                  <a:cubicBezTo>
                    <a:pt x="287" y="1851"/>
                    <a:pt x="287" y="1851"/>
                    <a:pt x="269" y="1879"/>
                  </a:cubicBezTo>
                  <a:cubicBezTo>
                    <a:pt x="259" y="1895"/>
                    <a:pt x="250" y="1911"/>
                    <a:pt x="240" y="1927"/>
                  </a:cubicBezTo>
                  <a:cubicBezTo>
                    <a:pt x="229" y="1944"/>
                    <a:pt x="222" y="1967"/>
                    <a:pt x="189" y="1955"/>
                  </a:cubicBezTo>
                  <a:cubicBezTo>
                    <a:pt x="210" y="1989"/>
                    <a:pt x="228" y="2018"/>
                    <a:pt x="245" y="2047"/>
                  </a:cubicBezTo>
                  <a:cubicBezTo>
                    <a:pt x="252" y="2058"/>
                    <a:pt x="259" y="2062"/>
                    <a:pt x="272" y="2062"/>
                  </a:cubicBezTo>
                  <a:cubicBezTo>
                    <a:pt x="368" y="2061"/>
                    <a:pt x="464" y="2062"/>
                    <a:pt x="560" y="2061"/>
                  </a:cubicBezTo>
                  <a:cubicBezTo>
                    <a:pt x="573" y="2061"/>
                    <a:pt x="582" y="2065"/>
                    <a:pt x="592" y="2074"/>
                  </a:cubicBezTo>
                  <a:cubicBezTo>
                    <a:pt x="618" y="2100"/>
                    <a:pt x="645" y="2126"/>
                    <a:pt x="674" y="2149"/>
                  </a:cubicBezTo>
                  <a:cubicBezTo>
                    <a:pt x="903" y="2331"/>
                    <a:pt x="1162" y="2402"/>
                    <a:pt x="1450" y="2359"/>
                  </a:cubicBezTo>
                  <a:cubicBezTo>
                    <a:pt x="1666" y="2328"/>
                    <a:pt x="1850" y="2230"/>
                    <a:pt x="2004" y="2075"/>
                  </a:cubicBezTo>
                  <a:cubicBezTo>
                    <a:pt x="2014" y="2065"/>
                    <a:pt x="2024" y="2061"/>
                    <a:pt x="2038" y="2061"/>
                  </a:cubicBezTo>
                  <a:cubicBezTo>
                    <a:pt x="2142" y="2062"/>
                    <a:pt x="2246" y="2061"/>
                    <a:pt x="2350" y="2062"/>
                  </a:cubicBezTo>
                  <a:cubicBezTo>
                    <a:pt x="2362" y="2062"/>
                    <a:pt x="2370" y="2059"/>
                    <a:pt x="2375" y="2048"/>
                  </a:cubicBezTo>
                  <a:cubicBezTo>
                    <a:pt x="2384" y="2028"/>
                    <a:pt x="2395" y="2010"/>
                    <a:pt x="2406" y="1992"/>
                  </a:cubicBezTo>
                  <a:cubicBezTo>
                    <a:pt x="2412" y="1982"/>
                    <a:pt x="2412" y="1975"/>
                    <a:pt x="2405" y="1965"/>
                  </a:cubicBezTo>
                  <a:cubicBezTo>
                    <a:pt x="2386" y="1940"/>
                    <a:pt x="2366" y="1916"/>
                    <a:pt x="2350" y="1889"/>
                  </a:cubicBezTo>
                  <a:cubicBezTo>
                    <a:pt x="2332" y="1860"/>
                    <a:pt x="2312" y="1841"/>
                    <a:pt x="2275" y="1849"/>
                  </a:cubicBezTo>
                  <a:cubicBezTo>
                    <a:pt x="2274" y="1849"/>
                    <a:pt x="2272" y="1848"/>
                    <a:pt x="2268" y="1847"/>
                  </a:cubicBezTo>
                  <a:cubicBezTo>
                    <a:pt x="2268" y="1780"/>
                    <a:pt x="2267" y="1713"/>
                    <a:pt x="2268" y="1646"/>
                  </a:cubicBezTo>
                  <a:cubicBezTo>
                    <a:pt x="2269" y="1608"/>
                    <a:pt x="2276" y="1571"/>
                    <a:pt x="2278" y="1533"/>
                  </a:cubicBezTo>
                  <a:cubicBezTo>
                    <a:pt x="2279" y="1507"/>
                    <a:pt x="2292" y="1493"/>
                    <a:pt x="2313" y="1481"/>
                  </a:cubicBezTo>
                  <a:cubicBezTo>
                    <a:pt x="2414" y="1423"/>
                    <a:pt x="2430" y="1320"/>
                    <a:pt x="2450" y="1214"/>
                  </a:cubicBezTo>
                  <a:cubicBezTo>
                    <a:pt x="2398" y="1261"/>
                    <a:pt x="2353" y="1309"/>
                    <a:pt x="2290" y="1337"/>
                  </a:cubicBezTo>
                  <a:close/>
                </a:path>
              </a:pathLst>
            </a:custGeom>
            <a:solidFill>
              <a:schemeClr val="tx2">
                <a:lumMod val="7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12" name="组合 11">
              <a:extLst>
                <a:ext uri="{FF2B5EF4-FFF2-40B4-BE49-F238E27FC236}">
                  <a16:creationId xmlns:a16="http://schemas.microsoft.com/office/drawing/2014/main" id="{C4493198-5689-2A49-A1A9-63C0EDC9A58D}"/>
                </a:ext>
              </a:extLst>
            </p:cNvPr>
            <p:cNvGrpSpPr/>
            <p:nvPr/>
          </p:nvGrpSpPr>
          <p:grpSpPr>
            <a:xfrm>
              <a:off x="5554874" y="2381317"/>
              <a:ext cx="1080787" cy="1004320"/>
              <a:chOff x="5554874" y="2552137"/>
              <a:chExt cx="1080787" cy="1004320"/>
            </a:xfrm>
            <a:solidFill>
              <a:schemeClr val="tx2">
                <a:lumMod val="75000"/>
              </a:schemeClr>
            </a:solidFill>
          </p:grpSpPr>
          <p:sp>
            <p:nvSpPr>
              <p:cNvPr id="13" name="Freeform 50">
                <a:extLst>
                  <a:ext uri="{FF2B5EF4-FFF2-40B4-BE49-F238E27FC236}">
                    <a16:creationId xmlns:a16="http://schemas.microsoft.com/office/drawing/2014/main" id="{20307A24-1541-474F-B07A-B0271F573BE6}"/>
                  </a:ext>
                </a:extLst>
              </p:cNvPr>
              <p:cNvSpPr>
                <a:spLocks noEditPoints="1"/>
              </p:cNvSpPr>
              <p:nvPr/>
            </p:nvSpPr>
            <p:spPr bwMode="auto">
              <a:xfrm>
                <a:off x="5594719" y="3111135"/>
                <a:ext cx="1003441" cy="214458"/>
              </a:xfrm>
              <a:custGeom>
                <a:avLst/>
                <a:gdLst>
                  <a:gd name="T0" fmla="*/ 1933 w 2060"/>
                  <a:gd name="T1" fmla="*/ 45 h 440"/>
                  <a:gd name="T2" fmla="*/ 1978 w 2060"/>
                  <a:gd name="T3" fmla="*/ 350 h 440"/>
                  <a:gd name="T4" fmla="*/ 2043 w 2060"/>
                  <a:gd name="T5" fmla="*/ 435 h 440"/>
                  <a:gd name="T6" fmla="*/ 1498 w 2060"/>
                  <a:gd name="T7" fmla="*/ 319 h 440"/>
                  <a:gd name="T8" fmla="*/ 1549 w 2060"/>
                  <a:gd name="T9" fmla="*/ 306 h 440"/>
                  <a:gd name="T10" fmla="*/ 531 w 2060"/>
                  <a:gd name="T11" fmla="*/ 310 h 440"/>
                  <a:gd name="T12" fmla="*/ 542 w 2060"/>
                  <a:gd name="T13" fmla="*/ 392 h 440"/>
                  <a:gd name="T14" fmla="*/ 0 w 2060"/>
                  <a:gd name="T15" fmla="*/ 440 h 440"/>
                  <a:gd name="T16" fmla="*/ 87 w 2060"/>
                  <a:gd name="T17" fmla="*/ 358 h 440"/>
                  <a:gd name="T18" fmla="*/ 512 w 2060"/>
                  <a:gd name="T19" fmla="*/ 34 h 440"/>
                  <a:gd name="T20" fmla="*/ 1961 w 2060"/>
                  <a:gd name="T21" fmla="*/ 0 h 440"/>
                  <a:gd name="T22" fmla="*/ 1545 w 2060"/>
                  <a:gd name="T23" fmla="*/ 41 h 440"/>
                  <a:gd name="T24" fmla="*/ 1263 w 2060"/>
                  <a:gd name="T25" fmla="*/ 119 h 440"/>
                  <a:gd name="T26" fmla="*/ 855 w 2060"/>
                  <a:gd name="T27" fmla="*/ 67 h 440"/>
                  <a:gd name="T28" fmla="*/ 796 w 2060"/>
                  <a:gd name="T29" fmla="*/ 193 h 440"/>
                  <a:gd name="T30" fmla="*/ 962 w 2060"/>
                  <a:gd name="T31" fmla="*/ 145 h 440"/>
                  <a:gd name="T32" fmla="*/ 1269 w 2060"/>
                  <a:gd name="T33" fmla="*/ 301 h 440"/>
                  <a:gd name="T34" fmla="*/ 711 w 2060"/>
                  <a:gd name="T35" fmla="*/ 118 h 440"/>
                  <a:gd name="T36" fmla="*/ 558 w 2060"/>
                  <a:gd name="T37" fmla="*/ 107 h 440"/>
                  <a:gd name="T38" fmla="*/ 544 w 2060"/>
                  <a:gd name="T39" fmla="*/ 301 h 440"/>
                  <a:gd name="T40" fmla="*/ 1513 w 2060"/>
                  <a:gd name="T41" fmla="*/ 130 h 440"/>
                  <a:gd name="T42" fmla="*/ 1452 w 2060"/>
                  <a:gd name="T43" fmla="*/ 67 h 440"/>
                  <a:gd name="T44" fmla="*/ 1340 w 2060"/>
                  <a:gd name="T45" fmla="*/ 270 h 440"/>
                  <a:gd name="T46" fmla="*/ 1544 w 2060"/>
                  <a:gd name="T47" fmla="*/ 67 h 440"/>
                  <a:gd name="T48" fmla="*/ 1564 w 2060"/>
                  <a:gd name="T49" fmla="*/ 67 h 440"/>
                  <a:gd name="T50" fmla="*/ 491 w 2060"/>
                  <a:gd name="T51" fmla="*/ 302 h 440"/>
                  <a:gd name="T52" fmla="*/ 491 w 2060"/>
                  <a:gd name="T53" fmla="*/ 67 h 440"/>
                  <a:gd name="T54" fmla="*/ 1308 w 2060"/>
                  <a:gd name="T55" fmla="*/ 290 h 440"/>
                  <a:gd name="T56" fmla="*/ 1294 w 2060"/>
                  <a:gd name="T57" fmla="*/ 68 h 440"/>
                  <a:gd name="T58" fmla="*/ 762 w 2060"/>
                  <a:gd name="T59" fmla="*/ 299 h 440"/>
                  <a:gd name="T60" fmla="*/ 747 w 2060"/>
                  <a:gd name="T61" fmla="*/ 79 h 440"/>
                  <a:gd name="T62" fmla="*/ 1007 w 2060"/>
                  <a:gd name="T63" fmla="*/ 35 h 440"/>
                  <a:gd name="T64" fmla="*/ 1054 w 2060"/>
                  <a:gd name="T65" fmla="*/ 35 h 440"/>
                  <a:gd name="T66" fmla="*/ 1249 w 2060"/>
                  <a:gd name="T67" fmla="*/ 45 h 440"/>
                  <a:gd name="T68" fmla="*/ 1054 w 2060"/>
                  <a:gd name="T69" fmla="*/ 35 h 440"/>
                  <a:gd name="T70" fmla="*/ 1342 w 2060"/>
                  <a:gd name="T71" fmla="*/ 36 h 440"/>
                  <a:gd name="T72" fmla="*/ 1499 w 2060"/>
                  <a:gd name="T73" fmla="*/ 45 h 440"/>
                  <a:gd name="T74" fmla="*/ 717 w 2060"/>
                  <a:gd name="T75" fmla="*/ 35 h 440"/>
                  <a:gd name="T76" fmla="*/ 198 w 2060"/>
                  <a:gd name="T77" fmla="*/ 118 h 440"/>
                  <a:gd name="T78" fmla="*/ 138 w 2060"/>
                  <a:gd name="T79" fmla="*/ 118 h 440"/>
                  <a:gd name="T80" fmla="*/ 1625 w 2060"/>
                  <a:gd name="T81" fmla="*/ 118 h 440"/>
                  <a:gd name="T82" fmla="*/ 311 w 2060"/>
                  <a:gd name="T83" fmla="*/ 94 h 440"/>
                  <a:gd name="T84" fmla="*/ 311 w 2060"/>
                  <a:gd name="T85" fmla="*/ 118 h 440"/>
                  <a:gd name="T86" fmla="*/ 1796 w 2060"/>
                  <a:gd name="T87" fmla="*/ 118 h 440"/>
                  <a:gd name="T88" fmla="*/ 1736 w 2060"/>
                  <a:gd name="T89" fmla="*/ 118 h 440"/>
                  <a:gd name="T90" fmla="*/ 1908 w 2060"/>
                  <a:gd name="T91" fmla="*/ 94 h 440"/>
                  <a:gd name="T92" fmla="*/ 422 w 2060"/>
                  <a:gd name="T93" fmla="*/ 95 h 440"/>
                  <a:gd name="T94" fmla="*/ 422 w 2060"/>
                  <a:gd name="T95" fmla="*/ 118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060" h="440">
                    <a:moveTo>
                      <a:pt x="1545" y="41"/>
                    </a:moveTo>
                    <a:cubicBezTo>
                      <a:pt x="1551" y="43"/>
                      <a:pt x="1558" y="45"/>
                      <a:pt x="1565" y="45"/>
                    </a:cubicBezTo>
                    <a:cubicBezTo>
                      <a:pt x="1687" y="46"/>
                      <a:pt x="1810" y="45"/>
                      <a:pt x="1933" y="45"/>
                    </a:cubicBezTo>
                    <a:cubicBezTo>
                      <a:pt x="1942" y="45"/>
                      <a:pt x="1951" y="45"/>
                      <a:pt x="1962" y="45"/>
                    </a:cubicBezTo>
                    <a:cubicBezTo>
                      <a:pt x="1962" y="147"/>
                      <a:pt x="1962" y="247"/>
                      <a:pt x="1962" y="349"/>
                    </a:cubicBezTo>
                    <a:cubicBezTo>
                      <a:pt x="1969" y="349"/>
                      <a:pt x="1973" y="351"/>
                      <a:pt x="1978" y="350"/>
                    </a:cubicBezTo>
                    <a:cubicBezTo>
                      <a:pt x="2008" y="343"/>
                      <a:pt x="2025" y="357"/>
                      <a:pt x="2036" y="385"/>
                    </a:cubicBezTo>
                    <a:cubicBezTo>
                      <a:pt x="2041" y="401"/>
                      <a:pt x="2051" y="416"/>
                      <a:pt x="2060" y="433"/>
                    </a:cubicBezTo>
                    <a:cubicBezTo>
                      <a:pt x="2053" y="434"/>
                      <a:pt x="2048" y="435"/>
                      <a:pt x="2043" y="435"/>
                    </a:cubicBezTo>
                    <a:cubicBezTo>
                      <a:pt x="1885" y="435"/>
                      <a:pt x="1727" y="434"/>
                      <a:pt x="1569" y="435"/>
                    </a:cubicBezTo>
                    <a:cubicBezTo>
                      <a:pt x="1555" y="435"/>
                      <a:pt x="1547" y="431"/>
                      <a:pt x="1542" y="418"/>
                    </a:cubicBezTo>
                    <a:cubicBezTo>
                      <a:pt x="1529" y="386"/>
                      <a:pt x="1514" y="355"/>
                      <a:pt x="1498" y="319"/>
                    </a:cubicBezTo>
                    <a:cubicBezTo>
                      <a:pt x="1524" y="319"/>
                      <a:pt x="1546" y="319"/>
                      <a:pt x="1569" y="319"/>
                    </a:cubicBezTo>
                    <a:cubicBezTo>
                      <a:pt x="1569" y="316"/>
                      <a:pt x="1569" y="313"/>
                      <a:pt x="1570" y="310"/>
                    </a:cubicBezTo>
                    <a:cubicBezTo>
                      <a:pt x="1563" y="309"/>
                      <a:pt x="1556" y="306"/>
                      <a:pt x="1549" y="306"/>
                    </a:cubicBezTo>
                    <a:cubicBezTo>
                      <a:pt x="1464" y="306"/>
                      <a:pt x="1379" y="306"/>
                      <a:pt x="1293" y="306"/>
                    </a:cubicBezTo>
                    <a:cubicBezTo>
                      <a:pt x="1046" y="307"/>
                      <a:pt x="799" y="307"/>
                      <a:pt x="552" y="308"/>
                    </a:cubicBezTo>
                    <a:cubicBezTo>
                      <a:pt x="545" y="308"/>
                      <a:pt x="538" y="309"/>
                      <a:pt x="531" y="310"/>
                    </a:cubicBezTo>
                    <a:cubicBezTo>
                      <a:pt x="531" y="313"/>
                      <a:pt x="531" y="315"/>
                      <a:pt x="531" y="318"/>
                    </a:cubicBezTo>
                    <a:cubicBezTo>
                      <a:pt x="545" y="318"/>
                      <a:pt x="558" y="319"/>
                      <a:pt x="574" y="320"/>
                    </a:cubicBezTo>
                    <a:cubicBezTo>
                      <a:pt x="563" y="344"/>
                      <a:pt x="550" y="367"/>
                      <a:pt x="542" y="392"/>
                    </a:cubicBezTo>
                    <a:cubicBezTo>
                      <a:pt x="530" y="426"/>
                      <a:pt x="511" y="436"/>
                      <a:pt x="475" y="436"/>
                    </a:cubicBezTo>
                    <a:cubicBezTo>
                      <a:pt x="327" y="435"/>
                      <a:pt x="180" y="438"/>
                      <a:pt x="33" y="439"/>
                    </a:cubicBezTo>
                    <a:cubicBezTo>
                      <a:pt x="23" y="440"/>
                      <a:pt x="13" y="440"/>
                      <a:pt x="0" y="440"/>
                    </a:cubicBezTo>
                    <a:cubicBezTo>
                      <a:pt x="14" y="413"/>
                      <a:pt x="27" y="388"/>
                      <a:pt x="41" y="365"/>
                    </a:cubicBezTo>
                    <a:cubicBezTo>
                      <a:pt x="44" y="361"/>
                      <a:pt x="51" y="359"/>
                      <a:pt x="57" y="359"/>
                    </a:cubicBezTo>
                    <a:cubicBezTo>
                      <a:pt x="66" y="358"/>
                      <a:pt x="76" y="358"/>
                      <a:pt x="87" y="358"/>
                    </a:cubicBezTo>
                    <a:cubicBezTo>
                      <a:pt x="87" y="254"/>
                      <a:pt x="87" y="151"/>
                      <a:pt x="87" y="45"/>
                    </a:cubicBezTo>
                    <a:cubicBezTo>
                      <a:pt x="229" y="45"/>
                      <a:pt x="371" y="46"/>
                      <a:pt x="513" y="45"/>
                    </a:cubicBezTo>
                    <a:cubicBezTo>
                      <a:pt x="512" y="42"/>
                      <a:pt x="512" y="38"/>
                      <a:pt x="512" y="34"/>
                    </a:cubicBezTo>
                    <a:cubicBezTo>
                      <a:pt x="371" y="34"/>
                      <a:pt x="229" y="34"/>
                      <a:pt x="87" y="34"/>
                    </a:cubicBezTo>
                    <a:cubicBezTo>
                      <a:pt x="87" y="20"/>
                      <a:pt x="87" y="11"/>
                      <a:pt x="87" y="0"/>
                    </a:cubicBezTo>
                    <a:cubicBezTo>
                      <a:pt x="712" y="0"/>
                      <a:pt x="1336" y="0"/>
                      <a:pt x="1961" y="0"/>
                    </a:cubicBezTo>
                    <a:cubicBezTo>
                      <a:pt x="1961" y="10"/>
                      <a:pt x="1961" y="20"/>
                      <a:pt x="1961" y="33"/>
                    </a:cubicBezTo>
                    <a:cubicBezTo>
                      <a:pt x="1823" y="33"/>
                      <a:pt x="1684" y="33"/>
                      <a:pt x="1546" y="33"/>
                    </a:cubicBezTo>
                    <a:cubicBezTo>
                      <a:pt x="1546" y="36"/>
                      <a:pt x="1545" y="39"/>
                      <a:pt x="1545" y="41"/>
                    </a:cubicBezTo>
                    <a:close/>
                    <a:moveTo>
                      <a:pt x="1269" y="301"/>
                    </a:moveTo>
                    <a:cubicBezTo>
                      <a:pt x="1269" y="244"/>
                      <a:pt x="1269" y="188"/>
                      <a:pt x="1269" y="133"/>
                    </a:cubicBezTo>
                    <a:cubicBezTo>
                      <a:pt x="1269" y="128"/>
                      <a:pt x="1266" y="123"/>
                      <a:pt x="1263" y="119"/>
                    </a:cubicBezTo>
                    <a:cubicBezTo>
                      <a:pt x="1249" y="104"/>
                      <a:pt x="1235" y="88"/>
                      <a:pt x="1220" y="74"/>
                    </a:cubicBezTo>
                    <a:cubicBezTo>
                      <a:pt x="1216" y="70"/>
                      <a:pt x="1209" y="67"/>
                      <a:pt x="1203" y="67"/>
                    </a:cubicBezTo>
                    <a:cubicBezTo>
                      <a:pt x="1087" y="66"/>
                      <a:pt x="971" y="66"/>
                      <a:pt x="855" y="67"/>
                    </a:cubicBezTo>
                    <a:cubicBezTo>
                      <a:pt x="849" y="67"/>
                      <a:pt x="842" y="69"/>
                      <a:pt x="838" y="74"/>
                    </a:cubicBezTo>
                    <a:cubicBezTo>
                      <a:pt x="809" y="103"/>
                      <a:pt x="786" y="134"/>
                      <a:pt x="796" y="179"/>
                    </a:cubicBezTo>
                    <a:cubicBezTo>
                      <a:pt x="796" y="183"/>
                      <a:pt x="796" y="188"/>
                      <a:pt x="796" y="193"/>
                    </a:cubicBezTo>
                    <a:cubicBezTo>
                      <a:pt x="796" y="229"/>
                      <a:pt x="796" y="264"/>
                      <a:pt x="796" y="300"/>
                    </a:cubicBezTo>
                    <a:cubicBezTo>
                      <a:pt x="852" y="300"/>
                      <a:pt x="906" y="300"/>
                      <a:pt x="962" y="300"/>
                    </a:cubicBezTo>
                    <a:cubicBezTo>
                      <a:pt x="962" y="248"/>
                      <a:pt x="962" y="197"/>
                      <a:pt x="962" y="145"/>
                    </a:cubicBezTo>
                    <a:cubicBezTo>
                      <a:pt x="1008" y="145"/>
                      <a:pt x="1053" y="145"/>
                      <a:pt x="1099" y="145"/>
                    </a:cubicBezTo>
                    <a:cubicBezTo>
                      <a:pt x="1099" y="198"/>
                      <a:pt x="1099" y="249"/>
                      <a:pt x="1099" y="301"/>
                    </a:cubicBezTo>
                    <a:cubicBezTo>
                      <a:pt x="1156" y="301"/>
                      <a:pt x="1211" y="301"/>
                      <a:pt x="1269" y="301"/>
                    </a:cubicBezTo>
                    <a:close/>
                    <a:moveTo>
                      <a:pt x="717" y="301"/>
                    </a:moveTo>
                    <a:cubicBezTo>
                      <a:pt x="717" y="244"/>
                      <a:pt x="718" y="188"/>
                      <a:pt x="717" y="132"/>
                    </a:cubicBezTo>
                    <a:cubicBezTo>
                      <a:pt x="717" y="127"/>
                      <a:pt x="714" y="122"/>
                      <a:pt x="711" y="118"/>
                    </a:cubicBezTo>
                    <a:cubicBezTo>
                      <a:pt x="698" y="103"/>
                      <a:pt x="685" y="89"/>
                      <a:pt x="671" y="74"/>
                    </a:cubicBezTo>
                    <a:cubicBezTo>
                      <a:pt x="667" y="71"/>
                      <a:pt x="661" y="67"/>
                      <a:pt x="656" y="67"/>
                    </a:cubicBezTo>
                    <a:cubicBezTo>
                      <a:pt x="616" y="62"/>
                      <a:pt x="580" y="65"/>
                      <a:pt x="558" y="107"/>
                    </a:cubicBezTo>
                    <a:cubicBezTo>
                      <a:pt x="551" y="120"/>
                      <a:pt x="543" y="130"/>
                      <a:pt x="544" y="146"/>
                    </a:cubicBezTo>
                    <a:cubicBezTo>
                      <a:pt x="544" y="188"/>
                      <a:pt x="544" y="230"/>
                      <a:pt x="544" y="272"/>
                    </a:cubicBezTo>
                    <a:cubicBezTo>
                      <a:pt x="544" y="282"/>
                      <a:pt x="544" y="291"/>
                      <a:pt x="544" y="301"/>
                    </a:cubicBezTo>
                    <a:cubicBezTo>
                      <a:pt x="603" y="301"/>
                      <a:pt x="659" y="301"/>
                      <a:pt x="717" y="301"/>
                    </a:cubicBezTo>
                    <a:close/>
                    <a:moveTo>
                      <a:pt x="1513" y="301"/>
                    </a:moveTo>
                    <a:cubicBezTo>
                      <a:pt x="1513" y="243"/>
                      <a:pt x="1514" y="186"/>
                      <a:pt x="1513" y="130"/>
                    </a:cubicBezTo>
                    <a:cubicBezTo>
                      <a:pt x="1513" y="126"/>
                      <a:pt x="1510" y="121"/>
                      <a:pt x="1507" y="118"/>
                    </a:cubicBezTo>
                    <a:cubicBezTo>
                      <a:pt x="1494" y="103"/>
                      <a:pt x="1481" y="89"/>
                      <a:pt x="1467" y="74"/>
                    </a:cubicBezTo>
                    <a:cubicBezTo>
                      <a:pt x="1463" y="71"/>
                      <a:pt x="1457" y="67"/>
                      <a:pt x="1452" y="67"/>
                    </a:cubicBezTo>
                    <a:cubicBezTo>
                      <a:pt x="1412" y="62"/>
                      <a:pt x="1376" y="66"/>
                      <a:pt x="1354" y="107"/>
                    </a:cubicBezTo>
                    <a:cubicBezTo>
                      <a:pt x="1347" y="120"/>
                      <a:pt x="1339" y="130"/>
                      <a:pt x="1340" y="146"/>
                    </a:cubicBezTo>
                    <a:cubicBezTo>
                      <a:pt x="1341" y="187"/>
                      <a:pt x="1340" y="229"/>
                      <a:pt x="1340" y="270"/>
                    </a:cubicBezTo>
                    <a:cubicBezTo>
                      <a:pt x="1340" y="280"/>
                      <a:pt x="1340" y="290"/>
                      <a:pt x="1340" y="301"/>
                    </a:cubicBezTo>
                    <a:cubicBezTo>
                      <a:pt x="1399" y="301"/>
                      <a:pt x="1455" y="301"/>
                      <a:pt x="1513" y="301"/>
                    </a:cubicBezTo>
                    <a:close/>
                    <a:moveTo>
                      <a:pt x="1544" y="67"/>
                    </a:moveTo>
                    <a:cubicBezTo>
                      <a:pt x="1544" y="146"/>
                      <a:pt x="1544" y="223"/>
                      <a:pt x="1544" y="302"/>
                    </a:cubicBezTo>
                    <a:cubicBezTo>
                      <a:pt x="1552" y="301"/>
                      <a:pt x="1558" y="301"/>
                      <a:pt x="1564" y="300"/>
                    </a:cubicBezTo>
                    <a:cubicBezTo>
                      <a:pt x="1564" y="222"/>
                      <a:pt x="1564" y="145"/>
                      <a:pt x="1564" y="67"/>
                    </a:cubicBezTo>
                    <a:cubicBezTo>
                      <a:pt x="1557" y="67"/>
                      <a:pt x="1551" y="67"/>
                      <a:pt x="1544" y="67"/>
                    </a:cubicBezTo>
                    <a:close/>
                    <a:moveTo>
                      <a:pt x="491" y="67"/>
                    </a:moveTo>
                    <a:cubicBezTo>
                      <a:pt x="491" y="146"/>
                      <a:pt x="491" y="223"/>
                      <a:pt x="491" y="302"/>
                    </a:cubicBezTo>
                    <a:cubicBezTo>
                      <a:pt x="500" y="302"/>
                      <a:pt x="506" y="301"/>
                      <a:pt x="512" y="300"/>
                    </a:cubicBezTo>
                    <a:cubicBezTo>
                      <a:pt x="512" y="222"/>
                      <a:pt x="512" y="145"/>
                      <a:pt x="512" y="67"/>
                    </a:cubicBezTo>
                    <a:cubicBezTo>
                      <a:pt x="505" y="67"/>
                      <a:pt x="499" y="67"/>
                      <a:pt x="491" y="67"/>
                    </a:cubicBezTo>
                    <a:close/>
                    <a:moveTo>
                      <a:pt x="1294" y="300"/>
                    </a:moveTo>
                    <a:cubicBezTo>
                      <a:pt x="1296" y="301"/>
                      <a:pt x="1298" y="302"/>
                      <a:pt x="1300" y="304"/>
                    </a:cubicBezTo>
                    <a:cubicBezTo>
                      <a:pt x="1303" y="299"/>
                      <a:pt x="1308" y="295"/>
                      <a:pt x="1308" y="290"/>
                    </a:cubicBezTo>
                    <a:cubicBezTo>
                      <a:pt x="1309" y="219"/>
                      <a:pt x="1309" y="149"/>
                      <a:pt x="1308" y="78"/>
                    </a:cubicBezTo>
                    <a:cubicBezTo>
                      <a:pt x="1308" y="74"/>
                      <a:pt x="1302" y="69"/>
                      <a:pt x="1299" y="65"/>
                    </a:cubicBezTo>
                    <a:cubicBezTo>
                      <a:pt x="1297" y="66"/>
                      <a:pt x="1295" y="67"/>
                      <a:pt x="1294" y="68"/>
                    </a:cubicBezTo>
                    <a:cubicBezTo>
                      <a:pt x="1294" y="146"/>
                      <a:pt x="1294" y="223"/>
                      <a:pt x="1294" y="300"/>
                    </a:cubicBezTo>
                    <a:close/>
                    <a:moveTo>
                      <a:pt x="755" y="304"/>
                    </a:moveTo>
                    <a:cubicBezTo>
                      <a:pt x="757" y="302"/>
                      <a:pt x="760" y="301"/>
                      <a:pt x="762" y="299"/>
                    </a:cubicBezTo>
                    <a:cubicBezTo>
                      <a:pt x="762" y="226"/>
                      <a:pt x="762" y="152"/>
                      <a:pt x="762" y="78"/>
                    </a:cubicBezTo>
                    <a:cubicBezTo>
                      <a:pt x="762" y="74"/>
                      <a:pt x="758" y="70"/>
                      <a:pt x="755" y="66"/>
                    </a:cubicBezTo>
                    <a:cubicBezTo>
                      <a:pt x="752" y="70"/>
                      <a:pt x="747" y="75"/>
                      <a:pt x="747" y="79"/>
                    </a:cubicBezTo>
                    <a:cubicBezTo>
                      <a:pt x="746" y="149"/>
                      <a:pt x="746" y="219"/>
                      <a:pt x="747" y="290"/>
                    </a:cubicBezTo>
                    <a:cubicBezTo>
                      <a:pt x="747" y="295"/>
                      <a:pt x="752" y="299"/>
                      <a:pt x="755" y="304"/>
                    </a:cubicBezTo>
                    <a:close/>
                    <a:moveTo>
                      <a:pt x="1007" y="35"/>
                    </a:moveTo>
                    <a:cubicBezTo>
                      <a:pt x="935" y="35"/>
                      <a:pt x="867" y="35"/>
                      <a:pt x="796" y="35"/>
                    </a:cubicBezTo>
                    <a:cubicBezTo>
                      <a:pt x="808" y="49"/>
                      <a:pt x="994" y="49"/>
                      <a:pt x="1007" y="35"/>
                    </a:cubicBezTo>
                    <a:close/>
                    <a:moveTo>
                      <a:pt x="1054" y="35"/>
                    </a:moveTo>
                    <a:cubicBezTo>
                      <a:pt x="1053" y="37"/>
                      <a:pt x="1053" y="39"/>
                      <a:pt x="1052" y="41"/>
                    </a:cubicBezTo>
                    <a:cubicBezTo>
                      <a:pt x="1056" y="42"/>
                      <a:pt x="1060" y="45"/>
                      <a:pt x="1064" y="45"/>
                    </a:cubicBezTo>
                    <a:cubicBezTo>
                      <a:pt x="1125" y="46"/>
                      <a:pt x="1187" y="46"/>
                      <a:pt x="1249" y="45"/>
                    </a:cubicBezTo>
                    <a:cubicBezTo>
                      <a:pt x="1253" y="45"/>
                      <a:pt x="1257" y="41"/>
                      <a:pt x="1262" y="39"/>
                    </a:cubicBezTo>
                    <a:cubicBezTo>
                      <a:pt x="1261" y="38"/>
                      <a:pt x="1260" y="36"/>
                      <a:pt x="1260" y="35"/>
                    </a:cubicBezTo>
                    <a:cubicBezTo>
                      <a:pt x="1191" y="35"/>
                      <a:pt x="1123" y="35"/>
                      <a:pt x="1054" y="35"/>
                    </a:cubicBezTo>
                    <a:close/>
                    <a:moveTo>
                      <a:pt x="1514" y="40"/>
                    </a:moveTo>
                    <a:cubicBezTo>
                      <a:pt x="1513" y="38"/>
                      <a:pt x="1513" y="37"/>
                      <a:pt x="1512" y="36"/>
                    </a:cubicBezTo>
                    <a:cubicBezTo>
                      <a:pt x="1455" y="36"/>
                      <a:pt x="1399" y="36"/>
                      <a:pt x="1342" y="36"/>
                    </a:cubicBezTo>
                    <a:cubicBezTo>
                      <a:pt x="1341" y="38"/>
                      <a:pt x="1341" y="40"/>
                      <a:pt x="1341" y="42"/>
                    </a:cubicBezTo>
                    <a:cubicBezTo>
                      <a:pt x="1346" y="43"/>
                      <a:pt x="1350" y="45"/>
                      <a:pt x="1355" y="45"/>
                    </a:cubicBezTo>
                    <a:cubicBezTo>
                      <a:pt x="1403" y="46"/>
                      <a:pt x="1451" y="46"/>
                      <a:pt x="1499" y="45"/>
                    </a:cubicBezTo>
                    <a:cubicBezTo>
                      <a:pt x="1504" y="45"/>
                      <a:pt x="1509" y="42"/>
                      <a:pt x="1514" y="40"/>
                    </a:cubicBezTo>
                    <a:close/>
                    <a:moveTo>
                      <a:pt x="548" y="35"/>
                    </a:moveTo>
                    <a:cubicBezTo>
                      <a:pt x="558" y="49"/>
                      <a:pt x="705" y="50"/>
                      <a:pt x="717" y="35"/>
                    </a:cubicBezTo>
                    <a:cubicBezTo>
                      <a:pt x="660" y="35"/>
                      <a:pt x="605" y="35"/>
                      <a:pt x="548" y="35"/>
                    </a:cubicBezTo>
                    <a:close/>
                    <a:moveTo>
                      <a:pt x="138" y="118"/>
                    </a:moveTo>
                    <a:cubicBezTo>
                      <a:pt x="159" y="118"/>
                      <a:pt x="178" y="118"/>
                      <a:pt x="198" y="118"/>
                    </a:cubicBezTo>
                    <a:cubicBezTo>
                      <a:pt x="198" y="109"/>
                      <a:pt x="198" y="102"/>
                      <a:pt x="198" y="94"/>
                    </a:cubicBezTo>
                    <a:cubicBezTo>
                      <a:pt x="177" y="94"/>
                      <a:pt x="158" y="94"/>
                      <a:pt x="138" y="94"/>
                    </a:cubicBezTo>
                    <a:cubicBezTo>
                      <a:pt x="138" y="103"/>
                      <a:pt x="138" y="110"/>
                      <a:pt x="138" y="118"/>
                    </a:cubicBezTo>
                    <a:close/>
                    <a:moveTo>
                      <a:pt x="1684" y="94"/>
                    </a:moveTo>
                    <a:cubicBezTo>
                      <a:pt x="1663" y="94"/>
                      <a:pt x="1644" y="94"/>
                      <a:pt x="1625" y="94"/>
                    </a:cubicBezTo>
                    <a:cubicBezTo>
                      <a:pt x="1625" y="103"/>
                      <a:pt x="1625" y="111"/>
                      <a:pt x="1625" y="118"/>
                    </a:cubicBezTo>
                    <a:cubicBezTo>
                      <a:pt x="1645" y="118"/>
                      <a:pt x="1664" y="118"/>
                      <a:pt x="1684" y="118"/>
                    </a:cubicBezTo>
                    <a:cubicBezTo>
                      <a:pt x="1684" y="110"/>
                      <a:pt x="1684" y="103"/>
                      <a:pt x="1684" y="94"/>
                    </a:cubicBezTo>
                    <a:close/>
                    <a:moveTo>
                      <a:pt x="311" y="94"/>
                    </a:moveTo>
                    <a:cubicBezTo>
                      <a:pt x="290" y="94"/>
                      <a:pt x="270" y="94"/>
                      <a:pt x="251" y="94"/>
                    </a:cubicBezTo>
                    <a:cubicBezTo>
                      <a:pt x="251" y="103"/>
                      <a:pt x="251" y="111"/>
                      <a:pt x="251" y="118"/>
                    </a:cubicBezTo>
                    <a:cubicBezTo>
                      <a:pt x="272" y="118"/>
                      <a:pt x="291" y="118"/>
                      <a:pt x="311" y="118"/>
                    </a:cubicBezTo>
                    <a:cubicBezTo>
                      <a:pt x="311" y="109"/>
                      <a:pt x="311" y="103"/>
                      <a:pt x="311" y="94"/>
                    </a:cubicBezTo>
                    <a:close/>
                    <a:moveTo>
                      <a:pt x="1736" y="118"/>
                    </a:moveTo>
                    <a:cubicBezTo>
                      <a:pt x="1757" y="118"/>
                      <a:pt x="1777" y="118"/>
                      <a:pt x="1796" y="118"/>
                    </a:cubicBezTo>
                    <a:cubicBezTo>
                      <a:pt x="1796" y="109"/>
                      <a:pt x="1796" y="102"/>
                      <a:pt x="1796" y="94"/>
                    </a:cubicBezTo>
                    <a:cubicBezTo>
                      <a:pt x="1776" y="94"/>
                      <a:pt x="1756" y="94"/>
                      <a:pt x="1736" y="94"/>
                    </a:cubicBezTo>
                    <a:cubicBezTo>
                      <a:pt x="1736" y="102"/>
                      <a:pt x="1736" y="109"/>
                      <a:pt x="1736" y="118"/>
                    </a:cubicBezTo>
                    <a:close/>
                    <a:moveTo>
                      <a:pt x="1848" y="118"/>
                    </a:moveTo>
                    <a:cubicBezTo>
                      <a:pt x="1868" y="118"/>
                      <a:pt x="1888" y="118"/>
                      <a:pt x="1908" y="118"/>
                    </a:cubicBezTo>
                    <a:cubicBezTo>
                      <a:pt x="1908" y="109"/>
                      <a:pt x="1908" y="102"/>
                      <a:pt x="1908" y="94"/>
                    </a:cubicBezTo>
                    <a:cubicBezTo>
                      <a:pt x="1887" y="94"/>
                      <a:pt x="1868" y="94"/>
                      <a:pt x="1848" y="94"/>
                    </a:cubicBezTo>
                    <a:cubicBezTo>
                      <a:pt x="1848" y="103"/>
                      <a:pt x="1848" y="110"/>
                      <a:pt x="1848" y="118"/>
                    </a:cubicBezTo>
                    <a:close/>
                    <a:moveTo>
                      <a:pt x="422" y="95"/>
                    </a:moveTo>
                    <a:cubicBezTo>
                      <a:pt x="401" y="95"/>
                      <a:pt x="381" y="95"/>
                      <a:pt x="362" y="95"/>
                    </a:cubicBezTo>
                    <a:cubicBezTo>
                      <a:pt x="362" y="103"/>
                      <a:pt x="362" y="110"/>
                      <a:pt x="362" y="118"/>
                    </a:cubicBezTo>
                    <a:cubicBezTo>
                      <a:pt x="383" y="118"/>
                      <a:pt x="402" y="118"/>
                      <a:pt x="422" y="118"/>
                    </a:cubicBezTo>
                    <a:cubicBezTo>
                      <a:pt x="422" y="110"/>
                      <a:pt x="422" y="103"/>
                      <a:pt x="422" y="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Freeform 51">
                <a:extLst>
                  <a:ext uri="{FF2B5EF4-FFF2-40B4-BE49-F238E27FC236}">
                    <a16:creationId xmlns:a16="http://schemas.microsoft.com/office/drawing/2014/main" id="{6FF81EA8-3EFD-1041-9840-7A53375EA46D}"/>
                  </a:ext>
                </a:extLst>
              </p:cNvPr>
              <p:cNvSpPr>
                <a:spLocks noEditPoints="1"/>
              </p:cNvSpPr>
              <p:nvPr/>
            </p:nvSpPr>
            <p:spPr bwMode="auto">
              <a:xfrm>
                <a:off x="5554874" y="2951463"/>
                <a:ext cx="1080787" cy="148539"/>
              </a:xfrm>
              <a:custGeom>
                <a:avLst/>
                <a:gdLst>
                  <a:gd name="T0" fmla="*/ 0 w 2219"/>
                  <a:gd name="T1" fmla="*/ 96 h 305"/>
                  <a:gd name="T2" fmla="*/ 88 w 2219"/>
                  <a:gd name="T3" fmla="*/ 160 h 305"/>
                  <a:gd name="T4" fmla="*/ 289 w 2219"/>
                  <a:gd name="T5" fmla="*/ 117 h 305"/>
                  <a:gd name="T6" fmla="*/ 349 w 2219"/>
                  <a:gd name="T7" fmla="*/ 8 h 305"/>
                  <a:gd name="T8" fmla="*/ 419 w 2219"/>
                  <a:gd name="T9" fmla="*/ 121 h 305"/>
                  <a:gd name="T10" fmla="*/ 521 w 2219"/>
                  <a:gd name="T11" fmla="*/ 187 h 305"/>
                  <a:gd name="T12" fmla="*/ 588 w 2219"/>
                  <a:gd name="T13" fmla="*/ 174 h 305"/>
                  <a:gd name="T14" fmla="*/ 666 w 2219"/>
                  <a:gd name="T15" fmla="*/ 127 h 305"/>
                  <a:gd name="T16" fmla="*/ 664 w 2219"/>
                  <a:gd name="T17" fmla="*/ 121 h 305"/>
                  <a:gd name="T18" fmla="*/ 428 w 2219"/>
                  <a:gd name="T19" fmla="*/ 121 h 305"/>
                  <a:gd name="T20" fmla="*/ 427 w 2219"/>
                  <a:gd name="T21" fmla="*/ 99 h 305"/>
                  <a:gd name="T22" fmla="*/ 1790 w 2219"/>
                  <a:gd name="T23" fmla="*/ 99 h 305"/>
                  <a:gd name="T24" fmla="*/ 1775 w 2219"/>
                  <a:gd name="T25" fmla="*/ 121 h 305"/>
                  <a:gd name="T26" fmla="*/ 1567 w 2219"/>
                  <a:gd name="T27" fmla="*/ 121 h 305"/>
                  <a:gd name="T28" fmla="*/ 1545 w 2219"/>
                  <a:gd name="T29" fmla="*/ 121 h 305"/>
                  <a:gd name="T30" fmla="*/ 1785 w 2219"/>
                  <a:gd name="T31" fmla="*/ 132 h 305"/>
                  <a:gd name="T32" fmla="*/ 1855 w 2219"/>
                  <a:gd name="T33" fmla="*/ 19 h 305"/>
                  <a:gd name="T34" fmla="*/ 1865 w 2219"/>
                  <a:gd name="T35" fmla="*/ 0 h 305"/>
                  <a:gd name="T36" fmla="*/ 1884 w 2219"/>
                  <a:gd name="T37" fmla="*/ 45 h 305"/>
                  <a:gd name="T38" fmla="*/ 1947 w 2219"/>
                  <a:gd name="T39" fmla="*/ 141 h 305"/>
                  <a:gd name="T40" fmla="*/ 2096 w 2219"/>
                  <a:gd name="T41" fmla="*/ 174 h 305"/>
                  <a:gd name="T42" fmla="*/ 2189 w 2219"/>
                  <a:gd name="T43" fmla="*/ 118 h 305"/>
                  <a:gd name="T44" fmla="*/ 2219 w 2219"/>
                  <a:gd name="T45" fmla="*/ 92 h 305"/>
                  <a:gd name="T46" fmla="*/ 2161 w 2219"/>
                  <a:gd name="T47" fmla="*/ 217 h 305"/>
                  <a:gd name="T48" fmla="*/ 2125 w 2219"/>
                  <a:gd name="T49" fmla="*/ 254 h 305"/>
                  <a:gd name="T50" fmla="*/ 1992 w 2219"/>
                  <a:gd name="T51" fmla="*/ 305 h 305"/>
                  <a:gd name="T52" fmla="*/ 183 w 2219"/>
                  <a:gd name="T53" fmla="*/ 305 h 305"/>
                  <a:gd name="T54" fmla="*/ 108 w 2219"/>
                  <a:gd name="T55" fmla="*/ 277 h 305"/>
                  <a:gd name="T56" fmla="*/ 0 w 2219"/>
                  <a:gd name="T57" fmla="*/ 96 h 305"/>
                  <a:gd name="T58" fmla="*/ 1515 w 2219"/>
                  <a:gd name="T59" fmla="*/ 269 h 305"/>
                  <a:gd name="T60" fmla="*/ 1515 w 2219"/>
                  <a:gd name="T61" fmla="*/ 175 h 305"/>
                  <a:gd name="T62" fmla="*/ 1525 w 2219"/>
                  <a:gd name="T63" fmla="*/ 149 h 305"/>
                  <a:gd name="T64" fmla="*/ 1480 w 2219"/>
                  <a:gd name="T65" fmla="*/ 121 h 305"/>
                  <a:gd name="T66" fmla="*/ 715 w 2219"/>
                  <a:gd name="T67" fmla="*/ 121 h 305"/>
                  <a:gd name="T68" fmla="*/ 684 w 2219"/>
                  <a:gd name="T69" fmla="*/ 157 h 305"/>
                  <a:gd name="T70" fmla="*/ 699 w 2219"/>
                  <a:gd name="T71" fmla="*/ 160 h 305"/>
                  <a:gd name="T72" fmla="*/ 699 w 2219"/>
                  <a:gd name="T73" fmla="*/ 269 h 305"/>
                  <a:gd name="T74" fmla="*/ 679 w 2219"/>
                  <a:gd name="T75" fmla="*/ 269 h 305"/>
                  <a:gd name="T76" fmla="*/ 679 w 2219"/>
                  <a:gd name="T77" fmla="*/ 168 h 305"/>
                  <a:gd name="T78" fmla="*/ 657 w 2219"/>
                  <a:gd name="T79" fmla="*/ 268 h 305"/>
                  <a:gd name="T80" fmla="*/ 637 w 2219"/>
                  <a:gd name="T81" fmla="*/ 268 h 305"/>
                  <a:gd name="T82" fmla="*/ 637 w 2219"/>
                  <a:gd name="T83" fmla="*/ 231 h 305"/>
                  <a:gd name="T84" fmla="*/ 633 w 2219"/>
                  <a:gd name="T85" fmla="*/ 230 h 305"/>
                  <a:gd name="T86" fmla="*/ 603 w 2219"/>
                  <a:gd name="T87" fmla="*/ 276 h 305"/>
                  <a:gd name="T88" fmla="*/ 1616 w 2219"/>
                  <a:gd name="T89" fmla="*/ 276 h 305"/>
                  <a:gd name="T90" fmla="*/ 1581 w 2219"/>
                  <a:gd name="T91" fmla="*/ 232 h 305"/>
                  <a:gd name="T92" fmla="*/ 1576 w 2219"/>
                  <a:gd name="T93" fmla="*/ 234 h 305"/>
                  <a:gd name="T94" fmla="*/ 1576 w 2219"/>
                  <a:gd name="T95" fmla="*/ 269 h 305"/>
                  <a:gd name="T96" fmla="*/ 1558 w 2219"/>
                  <a:gd name="T97" fmla="*/ 269 h 305"/>
                  <a:gd name="T98" fmla="*/ 1535 w 2219"/>
                  <a:gd name="T99" fmla="*/ 175 h 305"/>
                  <a:gd name="T100" fmla="*/ 1535 w 2219"/>
                  <a:gd name="T101" fmla="*/ 269 h 305"/>
                  <a:gd name="T102" fmla="*/ 1515 w 2219"/>
                  <a:gd name="T103" fmla="*/ 269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219" h="305">
                    <a:moveTo>
                      <a:pt x="0" y="96"/>
                    </a:moveTo>
                    <a:cubicBezTo>
                      <a:pt x="30" y="118"/>
                      <a:pt x="58" y="142"/>
                      <a:pt x="88" y="160"/>
                    </a:cubicBezTo>
                    <a:cubicBezTo>
                      <a:pt x="167" y="205"/>
                      <a:pt x="236" y="191"/>
                      <a:pt x="289" y="117"/>
                    </a:cubicBezTo>
                    <a:cubicBezTo>
                      <a:pt x="314" y="82"/>
                      <a:pt x="331" y="42"/>
                      <a:pt x="349" y="8"/>
                    </a:cubicBezTo>
                    <a:cubicBezTo>
                      <a:pt x="371" y="43"/>
                      <a:pt x="393" y="83"/>
                      <a:pt x="419" y="121"/>
                    </a:cubicBezTo>
                    <a:cubicBezTo>
                      <a:pt x="444" y="156"/>
                      <a:pt x="476" y="185"/>
                      <a:pt x="521" y="187"/>
                    </a:cubicBezTo>
                    <a:cubicBezTo>
                      <a:pt x="544" y="188"/>
                      <a:pt x="568" y="183"/>
                      <a:pt x="588" y="174"/>
                    </a:cubicBezTo>
                    <a:cubicBezTo>
                      <a:pt x="616" y="162"/>
                      <a:pt x="640" y="143"/>
                      <a:pt x="666" y="127"/>
                    </a:cubicBezTo>
                    <a:cubicBezTo>
                      <a:pt x="665" y="125"/>
                      <a:pt x="664" y="123"/>
                      <a:pt x="664" y="121"/>
                    </a:cubicBezTo>
                    <a:cubicBezTo>
                      <a:pt x="586" y="121"/>
                      <a:pt x="508" y="121"/>
                      <a:pt x="428" y="121"/>
                    </a:cubicBezTo>
                    <a:cubicBezTo>
                      <a:pt x="428" y="113"/>
                      <a:pt x="428" y="108"/>
                      <a:pt x="427" y="99"/>
                    </a:cubicBezTo>
                    <a:cubicBezTo>
                      <a:pt x="882" y="99"/>
                      <a:pt x="1337" y="99"/>
                      <a:pt x="1790" y="99"/>
                    </a:cubicBezTo>
                    <a:cubicBezTo>
                      <a:pt x="1796" y="115"/>
                      <a:pt x="1791" y="121"/>
                      <a:pt x="1775" y="121"/>
                    </a:cubicBezTo>
                    <a:cubicBezTo>
                      <a:pt x="1706" y="121"/>
                      <a:pt x="1637" y="121"/>
                      <a:pt x="1567" y="121"/>
                    </a:cubicBezTo>
                    <a:cubicBezTo>
                      <a:pt x="1560" y="121"/>
                      <a:pt x="1553" y="121"/>
                      <a:pt x="1545" y="121"/>
                    </a:cubicBezTo>
                    <a:cubicBezTo>
                      <a:pt x="1609" y="207"/>
                      <a:pt x="1718" y="213"/>
                      <a:pt x="1785" y="132"/>
                    </a:cubicBezTo>
                    <a:cubicBezTo>
                      <a:pt x="1813" y="98"/>
                      <a:pt x="1832" y="57"/>
                      <a:pt x="1855" y="19"/>
                    </a:cubicBezTo>
                    <a:cubicBezTo>
                      <a:pt x="1858" y="14"/>
                      <a:pt x="1861" y="9"/>
                      <a:pt x="1865" y="0"/>
                    </a:cubicBezTo>
                    <a:cubicBezTo>
                      <a:pt x="1872" y="17"/>
                      <a:pt x="1876" y="32"/>
                      <a:pt x="1884" y="45"/>
                    </a:cubicBezTo>
                    <a:cubicBezTo>
                      <a:pt x="1904" y="78"/>
                      <a:pt x="1922" y="113"/>
                      <a:pt x="1947" y="141"/>
                    </a:cubicBezTo>
                    <a:cubicBezTo>
                      <a:pt x="1987" y="186"/>
                      <a:pt x="2040" y="198"/>
                      <a:pt x="2096" y="174"/>
                    </a:cubicBezTo>
                    <a:cubicBezTo>
                      <a:pt x="2129" y="160"/>
                      <a:pt x="2159" y="138"/>
                      <a:pt x="2189" y="118"/>
                    </a:cubicBezTo>
                    <a:cubicBezTo>
                      <a:pt x="2199" y="112"/>
                      <a:pt x="2207" y="102"/>
                      <a:pt x="2219" y="92"/>
                    </a:cubicBezTo>
                    <a:cubicBezTo>
                      <a:pt x="2211" y="142"/>
                      <a:pt x="2191" y="182"/>
                      <a:pt x="2161" y="217"/>
                    </a:cubicBezTo>
                    <a:cubicBezTo>
                      <a:pt x="2150" y="230"/>
                      <a:pt x="2137" y="242"/>
                      <a:pt x="2125" y="254"/>
                    </a:cubicBezTo>
                    <a:cubicBezTo>
                      <a:pt x="2088" y="289"/>
                      <a:pt x="2047" y="305"/>
                      <a:pt x="1992" y="305"/>
                    </a:cubicBezTo>
                    <a:cubicBezTo>
                      <a:pt x="1389" y="303"/>
                      <a:pt x="786" y="303"/>
                      <a:pt x="183" y="305"/>
                    </a:cubicBezTo>
                    <a:cubicBezTo>
                      <a:pt x="150" y="305"/>
                      <a:pt x="130" y="294"/>
                      <a:pt x="108" y="277"/>
                    </a:cubicBezTo>
                    <a:cubicBezTo>
                      <a:pt x="50" y="229"/>
                      <a:pt x="13" y="170"/>
                      <a:pt x="0" y="96"/>
                    </a:cubicBezTo>
                    <a:close/>
                    <a:moveTo>
                      <a:pt x="1515" y="269"/>
                    </a:moveTo>
                    <a:cubicBezTo>
                      <a:pt x="1515" y="237"/>
                      <a:pt x="1514" y="206"/>
                      <a:pt x="1515" y="175"/>
                    </a:cubicBezTo>
                    <a:cubicBezTo>
                      <a:pt x="1515" y="168"/>
                      <a:pt x="1521" y="160"/>
                      <a:pt x="1525" y="149"/>
                    </a:cubicBezTo>
                    <a:cubicBezTo>
                      <a:pt x="1515" y="121"/>
                      <a:pt x="1515" y="121"/>
                      <a:pt x="1480" y="121"/>
                    </a:cubicBezTo>
                    <a:cubicBezTo>
                      <a:pt x="1225" y="121"/>
                      <a:pt x="970" y="121"/>
                      <a:pt x="715" y="121"/>
                    </a:cubicBezTo>
                    <a:cubicBezTo>
                      <a:pt x="697" y="121"/>
                      <a:pt x="682" y="138"/>
                      <a:pt x="684" y="157"/>
                    </a:cubicBezTo>
                    <a:cubicBezTo>
                      <a:pt x="689" y="158"/>
                      <a:pt x="694" y="159"/>
                      <a:pt x="699" y="160"/>
                    </a:cubicBezTo>
                    <a:cubicBezTo>
                      <a:pt x="699" y="197"/>
                      <a:pt x="699" y="232"/>
                      <a:pt x="699" y="269"/>
                    </a:cubicBezTo>
                    <a:cubicBezTo>
                      <a:pt x="692" y="269"/>
                      <a:pt x="686" y="269"/>
                      <a:pt x="679" y="269"/>
                    </a:cubicBezTo>
                    <a:cubicBezTo>
                      <a:pt x="679" y="235"/>
                      <a:pt x="679" y="203"/>
                      <a:pt x="679" y="168"/>
                    </a:cubicBezTo>
                    <a:cubicBezTo>
                      <a:pt x="647" y="198"/>
                      <a:pt x="664" y="235"/>
                      <a:pt x="657" y="268"/>
                    </a:cubicBezTo>
                    <a:cubicBezTo>
                      <a:pt x="651" y="268"/>
                      <a:pt x="645" y="268"/>
                      <a:pt x="637" y="268"/>
                    </a:cubicBezTo>
                    <a:cubicBezTo>
                      <a:pt x="637" y="255"/>
                      <a:pt x="637" y="243"/>
                      <a:pt x="637" y="231"/>
                    </a:cubicBezTo>
                    <a:cubicBezTo>
                      <a:pt x="636" y="231"/>
                      <a:pt x="635" y="230"/>
                      <a:pt x="633" y="230"/>
                    </a:cubicBezTo>
                    <a:cubicBezTo>
                      <a:pt x="624" y="245"/>
                      <a:pt x="614" y="260"/>
                      <a:pt x="603" y="276"/>
                    </a:cubicBezTo>
                    <a:cubicBezTo>
                      <a:pt x="942" y="276"/>
                      <a:pt x="1277" y="276"/>
                      <a:pt x="1616" y="276"/>
                    </a:cubicBezTo>
                    <a:cubicBezTo>
                      <a:pt x="1603" y="260"/>
                      <a:pt x="1592" y="246"/>
                      <a:pt x="1581" y="232"/>
                    </a:cubicBezTo>
                    <a:cubicBezTo>
                      <a:pt x="1579" y="233"/>
                      <a:pt x="1578" y="234"/>
                      <a:pt x="1576" y="234"/>
                    </a:cubicBezTo>
                    <a:cubicBezTo>
                      <a:pt x="1576" y="245"/>
                      <a:pt x="1576" y="257"/>
                      <a:pt x="1576" y="269"/>
                    </a:cubicBezTo>
                    <a:cubicBezTo>
                      <a:pt x="1569" y="269"/>
                      <a:pt x="1564" y="269"/>
                      <a:pt x="1558" y="269"/>
                    </a:cubicBezTo>
                    <a:cubicBezTo>
                      <a:pt x="1550" y="238"/>
                      <a:pt x="1568" y="202"/>
                      <a:pt x="1535" y="175"/>
                    </a:cubicBezTo>
                    <a:cubicBezTo>
                      <a:pt x="1535" y="208"/>
                      <a:pt x="1535" y="238"/>
                      <a:pt x="1535" y="269"/>
                    </a:cubicBezTo>
                    <a:cubicBezTo>
                      <a:pt x="1528" y="269"/>
                      <a:pt x="1523" y="269"/>
                      <a:pt x="1515" y="26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Freeform 52">
                <a:extLst>
                  <a:ext uri="{FF2B5EF4-FFF2-40B4-BE49-F238E27FC236}">
                    <a16:creationId xmlns:a16="http://schemas.microsoft.com/office/drawing/2014/main" id="{4EBC56F8-AA5E-8A49-A4A6-E18F40A44B26}"/>
                  </a:ext>
                </a:extLst>
              </p:cNvPr>
              <p:cNvSpPr>
                <a:spLocks/>
              </p:cNvSpPr>
              <p:nvPr/>
            </p:nvSpPr>
            <p:spPr bwMode="auto">
              <a:xfrm>
                <a:off x="5837303" y="2706535"/>
                <a:ext cx="518860" cy="273346"/>
              </a:xfrm>
              <a:custGeom>
                <a:avLst/>
                <a:gdLst>
                  <a:gd name="T0" fmla="*/ 372 w 1065"/>
                  <a:gd name="T1" fmla="*/ 235 h 561"/>
                  <a:gd name="T2" fmla="*/ 412 w 1065"/>
                  <a:gd name="T3" fmla="*/ 264 h 561"/>
                  <a:gd name="T4" fmla="*/ 474 w 1065"/>
                  <a:gd name="T5" fmla="*/ 264 h 561"/>
                  <a:gd name="T6" fmla="*/ 494 w 1065"/>
                  <a:gd name="T7" fmla="*/ 237 h 561"/>
                  <a:gd name="T8" fmla="*/ 486 w 1065"/>
                  <a:gd name="T9" fmla="*/ 134 h 561"/>
                  <a:gd name="T10" fmla="*/ 487 w 1065"/>
                  <a:gd name="T11" fmla="*/ 124 h 561"/>
                  <a:gd name="T12" fmla="*/ 488 w 1065"/>
                  <a:gd name="T13" fmla="*/ 49 h 561"/>
                  <a:gd name="T14" fmla="*/ 495 w 1065"/>
                  <a:gd name="T15" fmla="*/ 27 h 561"/>
                  <a:gd name="T16" fmla="*/ 508 w 1065"/>
                  <a:gd name="T17" fmla="*/ 0 h 561"/>
                  <a:gd name="T18" fmla="*/ 547 w 1065"/>
                  <a:gd name="T19" fmla="*/ 0 h 561"/>
                  <a:gd name="T20" fmla="*/ 560 w 1065"/>
                  <a:gd name="T21" fmla="*/ 34 h 561"/>
                  <a:gd name="T22" fmla="*/ 555 w 1065"/>
                  <a:gd name="T23" fmla="*/ 71 h 561"/>
                  <a:gd name="T24" fmla="*/ 553 w 1065"/>
                  <a:gd name="T25" fmla="*/ 95 h 561"/>
                  <a:gd name="T26" fmla="*/ 559 w 1065"/>
                  <a:gd name="T27" fmla="*/ 221 h 561"/>
                  <a:gd name="T28" fmla="*/ 589 w 1065"/>
                  <a:gd name="T29" fmla="*/ 264 h 561"/>
                  <a:gd name="T30" fmla="*/ 667 w 1065"/>
                  <a:gd name="T31" fmla="*/ 263 h 561"/>
                  <a:gd name="T32" fmla="*/ 684 w 1065"/>
                  <a:gd name="T33" fmla="*/ 255 h 561"/>
                  <a:gd name="T34" fmla="*/ 719 w 1065"/>
                  <a:gd name="T35" fmla="*/ 236 h 561"/>
                  <a:gd name="T36" fmla="*/ 735 w 1065"/>
                  <a:gd name="T37" fmla="*/ 236 h 561"/>
                  <a:gd name="T38" fmla="*/ 735 w 1065"/>
                  <a:gd name="T39" fmla="*/ 287 h 561"/>
                  <a:gd name="T40" fmla="*/ 731 w 1065"/>
                  <a:gd name="T41" fmla="*/ 295 h 561"/>
                  <a:gd name="T42" fmla="*/ 716 w 1065"/>
                  <a:gd name="T43" fmla="*/ 309 h 561"/>
                  <a:gd name="T44" fmla="*/ 716 w 1065"/>
                  <a:gd name="T45" fmla="*/ 369 h 561"/>
                  <a:gd name="T46" fmla="*/ 726 w 1065"/>
                  <a:gd name="T47" fmla="*/ 377 h 561"/>
                  <a:gd name="T48" fmla="*/ 841 w 1065"/>
                  <a:gd name="T49" fmla="*/ 371 h 561"/>
                  <a:gd name="T50" fmla="*/ 890 w 1065"/>
                  <a:gd name="T51" fmla="*/ 331 h 561"/>
                  <a:gd name="T52" fmla="*/ 882 w 1065"/>
                  <a:gd name="T53" fmla="*/ 401 h 561"/>
                  <a:gd name="T54" fmla="*/ 921 w 1065"/>
                  <a:gd name="T55" fmla="*/ 460 h 561"/>
                  <a:gd name="T56" fmla="*/ 1043 w 1065"/>
                  <a:gd name="T57" fmla="*/ 452 h 561"/>
                  <a:gd name="T58" fmla="*/ 1065 w 1065"/>
                  <a:gd name="T59" fmla="*/ 438 h 561"/>
                  <a:gd name="T60" fmla="*/ 998 w 1065"/>
                  <a:gd name="T61" fmla="*/ 529 h 561"/>
                  <a:gd name="T62" fmla="*/ 934 w 1065"/>
                  <a:gd name="T63" fmla="*/ 534 h 561"/>
                  <a:gd name="T64" fmla="*/ 931 w 1065"/>
                  <a:gd name="T65" fmla="*/ 532 h 561"/>
                  <a:gd name="T66" fmla="*/ 771 w 1065"/>
                  <a:gd name="T67" fmla="*/ 488 h 561"/>
                  <a:gd name="T68" fmla="*/ 243 w 1065"/>
                  <a:gd name="T69" fmla="*/ 489 h 561"/>
                  <a:gd name="T70" fmla="*/ 212 w 1065"/>
                  <a:gd name="T71" fmla="*/ 498 h 561"/>
                  <a:gd name="T72" fmla="*/ 144 w 1065"/>
                  <a:gd name="T73" fmla="*/ 541 h 561"/>
                  <a:gd name="T74" fmla="*/ 53 w 1065"/>
                  <a:gd name="T75" fmla="*/ 527 h 561"/>
                  <a:gd name="T76" fmla="*/ 33 w 1065"/>
                  <a:gd name="T77" fmla="*/ 497 h 561"/>
                  <a:gd name="T78" fmla="*/ 0 w 1065"/>
                  <a:gd name="T79" fmla="*/ 437 h 561"/>
                  <a:gd name="T80" fmla="*/ 101 w 1065"/>
                  <a:gd name="T81" fmla="*/ 469 h 561"/>
                  <a:gd name="T82" fmla="*/ 137 w 1065"/>
                  <a:gd name="T83" fmla="*/ 464 h 561"/>
                  <a:gd name="T84" fmla="*/ 175 w 1065"/>
                  <a:gd name="T85" fmla="*/ 417 h 561"/>
                  <a:gd name="T86" fmla="*/ 175 w 1065"/>
                  <a:gd name="T87" fmla="*/ 328 h 561"/>
                  <a:gd name="T88" fmla="*/ 189 w 1065"/>
                  <a:gd name="T89" fmla="*/ 341 h 561"/>
                  <a:gd name="T90" fmla="*/ 247 w 1065"/>
                  <a:gd name="T91" fmla="*/ 384 h 561"/>
                  <a:gd name="T92" fmla="*/ 338 w 1065"/>
                  <a:gd name="T93" fmla="*/ 368 h 561"/>
                  <a:gd name="T94" fmla="*/ 342 w 1065"/>
                  <a:gd name="T95" fmla="*/ 358 h 561"/>
                  <a:gd name="T96" fmla="*/ 339 w 1065"/>
                  <a:gd name="T97" fmla="*/ 312 h 561"/>
                  <a:gd name="T98" fmla="*/ 338 w 1065"/>
                  <a:gd name="T99" fmla="*/ 306 h 561"/>
                  <a:gd name="T100" fmla="*/ 318 w 1065"/>
                  <a:gd name="T101" fmla="*/ 235 h 561"/>
                  <a:gd name="T102" fmla="*/ 372 w 1065"/>
                  <a:gd name="T103" fmla="*/ 235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065" h="561">
                    <a:moveTo>
                      <a:pt x="372" y="235"/>
                    </a:moveTo>
                    <a:cubicBezTo>
                      <a:pt x="374" y="260"/>
                      <a:pt x="389" y="266"/>
                      <a:pt x="412" y="264"/>
                    </a:cubicBezTo>
                    <a:cubicBezTo>
                      <a:pt x="432" y="262"/>
                      <a:pt x="453" y="264"/>
                      <a:pt x="474" y="264"/>
                    </a:cubicBezTo>
                    <a:cubicBezTo>
                      <a:pt x="492" y="263"/>
                      <a:pt x="496" y="255"/>
                      <a:pt x="494" y="237"/>
                    </a:cubicBezTo>
                    <a:cubicBezTo>
                      <a:pt x="489" y="202"/>
                      <a:pt x="488" y="168"/>
                      <a:pt x="486" y="134"/>
                    </a:cubicBezTo>
                    <a:cubicBezTo>
                      <a:pt x="485" y="130"/>
                      <a:pt x="485" y="127"/>
                      <a:pt x="487" y="124"/>
                    </a:cubicBezTo>
                    <a:cubicBezTo>
                      <a:pt x="497" y="99"/>
                      <a:pt x="506" y="75"/>
                      <a:pt x="488" y="49"/>
                    </a:cubicBezTo>
                    <a:cubicBezTo>
                      <a:pt x="485" y="45"/>
                      <a:pt x="492" y="35"/>
                      <a:pt x="495" y="27"/>
                    </a:cubicBezTo>
                    <a:cubicBezTo>
                      <a:pt x="499" y="19"/>
                      <a:pt x="503" y="11"/>
                      <a:pt x="508" y="0"/>
                    </a:cubicBezTo>
                    <a:cubicBezTo>
                      <a:pt x="520" y="0"/>
                      <a:pt x="534" y="0"/>
                      <a:pt x="547" y="0"/>
                    </a:cubicBezTo>
                    <a:cubicBezTo>
                      <a:pt x="551" y="12"/>
                      <a:pt x="555" y="23"/>
                      <a:pt x="560" y="34"/>
                    </a:cubicBezTo>
                    <a:cubicBezTo>
                      <a:pt x="566" y="48"/>
                      <a:pt x="566" y="60"/>
                      <a:pt x="555" y="71"/>
                    </a:cubicBezTo>
                    <a:cubicBezTo>
                      <a:pt x="546" y="79"/>
                      <a:pt x="548" y="86"/>
                      <a:pt x="553" y="95"/>
                    </a:cubicBezTo>
                    <a:cubicBezTo>
                      <a:pt x="575" y="136"/>
                      <a:pt x="572" y="179"/>
                      <a:pt x="559" y="221"/>
                    </a:cubicBezTo>
                    <a:cubicBezTo>
                      <a:pt x="550" y="252"/>
                      <a:pt x="556" y="264"/>
                      <a:pt x="589" y="264"/>
                    </a:cubicBezTo>
                    <a:cubicBezTo>
                      <a:pt x="615" y="264"/>
                      <a:pt x="641" y="264"/>
                      <a:pt x="667" y="263"/>
                    </a:cubicBezTo>
                    <a:cubicBezTo>
                      <a:pt x="673" y="263"/>
                      <a:pt x="684" y="259"/>
                      <a:pt x="684" y="255"/>
                    </a:cubicBezTo>
                    <a:cubicBezTo>
                      <a:pt x="689" y="234"/>
                      <a:pt x="704" y="236"/>
                      <a:pt x="719" y="236"/>
                    </a:cubicBezTo>
                    <a:cubicBezTo>
                      <a:pt x="724" y="236"/>
                      <a:pt x="729" y="236"/>
                      <a:pt x="735" y="236"/>
                    </a:cubicBezTo>
                    <a:cubicBezTo>
                      <a:pt x="735" y="254"/>
                      <a:pt x="736" y="270"/>
                      <a:pt x="735" y="287"/>
                    </a:cubicBezTo>
                    <a:cubicBezTo>
                      <a:pt x="735" y="289"/>
                      <a:pt x="733" y="292"/>
                      <a:pt x="731" y="295"/>
                    </a:cubicBezTo>
                    <a:cubicBezTo>
                      <a:pt x="726" y="300"/>
                      <a:pt x="716" y="304"/>
                      <a:pt x="716" y="309"/>
                    </a:cubicBezTo>
                    <a:cubicBezTo>
                      <a:pt x="714" y="329"/>
                      <a:pt x="715" y="349"/>
                      <a:pt x="716" y="369"/>
                    </a:cubicBezTo>
                    <a:cubicBezTo>
                      <a:pt x="716" y="372"/>
                      <a:pt x="722" y="375"/>
                      <a:pt x="726" y="377"/>
                    </a:cubicBezTo>
                    <a:cubicBezTo>
                      <a:pt x="765" y="397"/>
                      <a:pt x="804" y="398"/>
                      <a:pt x="841" y="371"/>
                    </a:cubicBezTo>
                    <a:cubicBezTo>
                      <a:pt x="857" y="358"/>
                      <a:pt x="873" y="345"/>
                      <a:pt x="890" y="331"/>
                    </a:cubicBezTo>
                    <a:cubicBezTo>
                      <a:pt x="887" y="356"/>
                      <a:pt x="884" y="378"/>
                      <a:pt x="882" y="401"/>
                    </a:cubicBezTo>
                    <a:cubicBezTo>
                      <a:pt x="880" y="434"/>
                      <a:pt x="890" y="448"/>
                      <a:pt x="921" y="460"/>
                    </a:cubicBezTo>
                    <a:cubicBezTo>
                      <a:pt x="963" y="477"/>
                      <a:pt x="1004" y="478"/>
                      <a:pt x="1043" y="452"/>
                    </a:cubicBezTo>
                    <a:cubicBezTo>
                      <a:pt x="1048" y="448"/>
                      <a:pt x="1054" y="445"/>
                      <a:pt x="1065" y="438"/>
                    </a:cubicBezTo>
                    <a:cubicBezTo>
                      <a:pt x="1044" y="475"/>
                      <a:pt x="1027" y="507"/>
                      <a:pt x="998" y="529"/>
                    </a:cubicBezTo>
                    <a:cubicBezTo>
                      <a:pt x="978" y="545"/>
                      <a:pt x="957" y="545"/>
                      <a:pt x="934" y="534"/>
                    </a:cubicBezTo>
                    <a:cubicBezTo>
                      <a:pt x="933" y="533"/>
                      <a:pt x="932" y="533"/>
                      <a:pt x="931" y="532"/>
                    </a:cubicBezTo>
                    <a:cubicBezTo>
                      <a:pt x="884" y="492"/>
                      <a:pt x="830" y="487"/>
                      <a:pt x="771" y="488"/>
                    </a:cubicBezTo>
                    <a:cubicBezTo>
                      <a:pt x="595" y="491"/>
                      <a:pt x="419" y="489"/>
                      <a:pt x="243" y="489"/>
                    </a:cubicBezTo>
                    <a:cubicBezTo>
                      <a:pt x="233" y="489"/>
                      <a:pt x="221" y="493"/>
                      <a:pt x="212" y="498"/>
                    </a:cubicBezTo>
                    <a:cubicBezTo>
                      <a:pt x="189" y="512"/>
                      <a:pt x="167" y="527"/>
                      <a:pt x="144" y="541"/>
                    </a:cubicBezTo>
                    <a:cubicBezTo>
                      <a:pt x="112" y="561"/>
                      <a:pt x="77" y="556"/>
                      <a:pt x="53" y="527"/>
                    </a:cubicBezTo>
                    <a:cubicBezTo>
                      <a:pt x="46" y="517"/>
                      <a:pt x="39" y="507"/>
                      <a:pt x="33" y="497"/>
                    </a:cubicBezTo>
                    <a:cubicBezTo>
                      <a:pt x="23" y="479"/>
                      <a:pt x="13" y="460"/>
                      <a:pt x="0" y="437"/>
                    </a:cubicBezTo>
                    <a:cubicBezTo>
                      <a:pt x="35" y="457"/>
                      <a:pt x="65" y="474"/>
                      <a:pt x="101" y="469"/>
                    </a:cubicBezTo>
                    <a:cubicBezTo>
                      <a:pt x="113" y="467"/>
                      <a:pt x="125" y="467"/>
                      <a:pt x="137" y="464"/>
                    </a:cubicBezTo>
                    <a:cubicBezTo>
                      <a:pt x="166" y="458"/>
                      <a:pt x="175" y="447"/>
                      <a:pt x="175" y="417"/>
                    </a:cubicBezTo>
                    <a:cubicBezTo>
                      <a:pt x="175" y="388"/>
                      <a:pt x="175" y="359"/>
                      <a:pt x="175" y="328"/>
                    </a:cubicBezTo>
                    <a:cubicBezTo>
                      <a:pt x="179" y="332"/>
                      <a:pt x="184" y="337"/>
                      <a:pt x="189" y="341"/>
                    </a:cubicBezTo>
                    <a:cubicBezTo>
                      <a:pt x="208" y="356"/>
                      <a:pt x="227" y="371"/>
                      <a:pt x="247" y="384"/>
                    </a:cubicBezTo>
                    <a:cubicBezTo>
                      <a:pt x="274" y="400"/>
                      <a:pt x="317" y="392"/>
                      <a:pt x="338" y="368"/>
                    </a:cubicBezTo>
                    <a:cubicBezTo>
                      <a:pt x="341" y="365"/>
                      <a:pt x="343" y="361"/>
                      <a:pt x="342" y="358"/>
                    </a:cubicBezTo>
                    <a:cubicBezTo>
                      <a:pt x="342" y="342"/>
                      <a:pt x="341" y="327"/>
                      <a:pt x="339" y="312"/>
                    </a:cubicBezTo>
                    <a:cubicBezTo>
                      <a:pt x="339" y="310"/>
                      <a:pt x="339" y="306"/>
                      <a:pt x="338" y="306"/>
                    </a:cubicBezTo>
                    <a:cubicBezTo>
                      <a:pt x="304" y="290"/>
                      <a:pt x="326" y="260"/>
                      <a:pt x="318" y="235"/>
                    </a:cubicBezTo>
                    <a:cubicBezTo>
                      <a:pt x="336" y="235"/>
                      <a:pt x="353" y="235"/>
                      <a:pt x="372" y="2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Freeform 53">
                <a:extLst>
                  <a:ext uri="{FF2B5EF4-FFF2-40B4-BE49-F238E27FC236}">
                    <a16:creationId xmlns:a16="http://schemas.microsoft.com/office/drawing/2014/main" id="{481E1897-A8F7-4044-9AA0-66E2A01E482A}"/>
                  </a:ext>
                </a:extLst>
              </p:cNvPr>
              <p:cNvSpPr>
                <a:spLocks/>
              </p:cNvSpPr>
              <p:nvPr/>
            </p:nvSpPr>
            <p:spPr bwMode="auto">
              <a:xfrm>
                <a:off x="5633099" y="2552137"/>
                <a:ext cx="924631" cy="479308"/>
              </a:xfrm>
              <a:custGeom>
                <a:avLst/>
                <a:gdLst>
                  <a:gd name="T0" fmla="*/ 30 w 1898"/>
                  <a:gd name="T1" fmla="*/ 973 h 984"/>
                  <a:gd name="T2" fmla="*/ 0 w 1898"/>
                  <a:gd name="T3" fmla="*/ 973 h 984"/>
                  <a:gd name="T4" fmla="*/ 400 w 1898"/>
                  <a:gd name="T5" fmla="*/ 243 h 984"/>
                  <a:gd name="T6" fmla="*/ 1421 w 1898"/>
                  <a:gd name="T7" fmla="*/ 195 h 984"/>
                  <a:gd name="T8" fmla="*/ 1898 w 1898"/>
                  <a:gd name="T9" fmla="*/ 978 h 984"/>
                  <a:gd name="T10" fmla="*/ 1862 w 1898"/>
                  <a:gd name="T11" fmla="*/ 961 h 984"/>
                  <a:gd name="T12" fmla="*/ 1623 w 1898"/>
                  <a:gd name="T13" fmla="*/ 396 h 984"/>
                  <a:gd name="T14" fmla="*/ 1090 w 1898"/>
                  <a:gd name="T15" fmla="*/ 110 h 984"/>
                  <a:gd name="T16" fmla="*/ 52 w 1898"/>
                  <a:gd name="T17" fmla="*/ 826 h 984"/>
                  <a:gd name="T18" fmla="*/ 30 w 1898"/>
                  <a:gd name="T19" fmla="*/ 973 h 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98" h="984">
                    <a:moveTo>
                      <a:pt x="30" y="973"/>
                    </a:moveTo>
                    <a:cubicBezTo>
                      <a:pt x="22" y="973"/>
                      <a:pt x="13" y="973"/>
                      <a:pt x="0" y="973"/>
                    </a:cubicBezTo>
                    <a:cubicBezTo>
                      <a:pt x="21" y="667"/>
                      <a:pt x="149" y="417"/>
                      <a:pt x="400" y="243"/>
                    </a:cubicBezTo>
                    <a:cubicBezTo>
                      <a:pt x="727" y="18"/>
                      <a:pt x="1075" y="0"/>
                      <a:pt x="1421" y="195"/>
                    </a:cubicBezTo>
                    <a:cubicBezTo>
                      <a:pt x="1721" y="365"/>
                      <a:pt x="1872" y="635"/>
                      <a:pt x="1898" y="978"/>
                    </a:cubicBezTo>
                    <a:cubicBezTo>
                      <a:pt x="1869" y="984"/>
                      <a:pt x="1864" y="981"/>
                      <a:pt x="1862" y="961"/>
                    </a:cubicBezTo>
                    <a:cubicBezTo>
                      <a:pt x="1849" y="745"/>
                      <a:pt x="1769" y="556"/>
                      <a:pt x="1623" y="396"/>
                    </a:cubicBezTo>
                    <a:cubicBezTo>
                      <a:pt x="1479" y="239"/>
                      <a:pt x="1301" y="143"/>
                      <a:pt x="1090" y="110"/>
                    </a:cubicBezTo>
                    <a:cubicBezTo>
                      <a:pt x="608" y="35"/>
                      <a:pt x="151" y="350"/>
                      <a:pt x="52" y="826"/>
                    </a:cubicBezTo>
                    <a:cubicBezTo>
                      <a:pt x="42" y="874"/>
                      <a:pt x="37" y="922"/>
                      <a:pt x="30" y="9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Freeform 54">
                <a:extLst>
                  <a:ext uri="{FF2B5EF4-FFF2-40B4-BE49-F238E27FC236}">
                    <a16:creationId xmlns:a16="http://schemas.microsoft.com/office/drawing/2014/main" id="{7A17B776-7B56-5B4C-B2ED-83450420A432}"/>
                  </a:ext>
                </a:extLst>
              </p:cNvPr>
              <p:cNvSpPr>
                <a:spLocks/>
              </p:cNvSpPr>
              <p:nvPr/>
            </p:nvSpPr>
            <p:spPr bwMode="auto">
              <a:xfrm>
                <a:off x="5776364" y="3375691"/>
                <a:ext cx="636929" cy="180766"/>
              </a:xfrm>
              <a:custGeom>
                <a:avLst/>
                <a:gdLst>
                  <a:gd name="T0" fmla="*/ 0 w 1307"/>
                  <a:gd name="T1" fmla="*/ 5 h 371"/>
                  <a:gd name="T2" fmla="*/ 65 w 1307"/>
                  <a:gd name="T3" fmla="*/ 22 h 371"/>
                  <a:gd name="T4" fmla="*/ 528 w 1307"/>
                  <a:gd name="T5" fmla="*/ 230 h 371"/>
                  <a:gd name="T6" fmla="*/ 1242 w 1307"/>
                  <a:gd name="T7" fmla="*/ 24 h 371"/>
                  <a:gd name="T8" fmla="*/ 1307 w 1307"/>
                  <a:gd name="T9" fmla="*/ 5 h 371"/>
                  <a:gd name="T10" fmla="*/ 0 w 1307"/>
                  <a:gd name="T11" fmla="*/ 5 h 371"/>
                </a:gdLst>
                <a:ahLst/>
                <a:cxnLst>
                  <a:cxn ang="0">
                    <a:pos x="T0" y="T1"/>
                  </a:cxn>
                  <a:cxn ang="0">
                    <a:pos x="T2" y="T3"/>
                  </a:cxn>
                  <a:cxn ang="0">
                    <a:pos x="T4" y="T5"/>
                  </a:cxn>
                  <a:cxn ang="0">
                    <a:pos x="T6" y="T7"/>
                  </a:cxn>
                  <a:cxn ang="0">
                    <a:pos x="T8" y="T9"/>
                  </a:cxn>
                  <a:cxn ang="0">
                    <a:pos x="T10" y="T11"/>
                  </a:cxn>
                </a:cxnLst>
                <a:rect l="0" t="0" r="r" b="b"/>
                <a:pathLst>
                  <a:path w="1307" h="371">
                    <a:moveTo>
                      <a:pt x="0" y="5"/>
                    </a:moveTo>
                    <a:cubicBezTo>
                      <a:pt x="26" y="0"/>
                      <a:pt x="45" y="6"/>
                      <a:pt x="65" y="22"/>
                    </a:cubicBezTo>
                    <a:cubicBezTo>
                      <a:pt x="199" y="136"/>
                      <a:pt x="354" y="207"/>
                      <a:pt x="528" y="230"/>
                    </a:cubicBezTo>
                    <a:cubicBezTo>
                      <a:pt x="795" y="264"/>
                      <a:pt x="1033" y="195"/>
                      <a:pt x="1242" y="24"/>
                    </a:cubicBezTo>
                    <a:cubicBezTo>
                      <a:pt x="1270" y="1"/>
                      <a:pt x="1271" y="0"/>
                      <a:pt x="1307" y="5"/>
                    </a:cubicBezTo>
                    <a:cubicBezTo>
                      <a:pt x="975" y="346"/>
                      <a:pt x="369" y="371"/>
                      <a:pt x="0"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Freeform 55">
                <a:extLst>
                  <a:ext uri="{FF2B5EF4-FFF2-40B4-BE49-F238E27FC236}">
                    <a16:creationId xmlns:a16="http://schemas.microsoft.com/office/drawing/2014/main" id="{10374FA4-DFD3-D24D-829A-918305BF51E0}"/>
                  </a:ext>
                </a:extLst>
              </p:cNvPr>
              <p:cNvSpPr>
                <a:spLocks/>
              </p:cNvSpPr>
              <p:nvPr/>
            </p:nvSpPr>
            <p:spPr bwMode="auto">
              <a:xfrm>
                <a:off x="5573332" y="3340827"/>
                <a:ext cx="1049438" cy="9668"/>
              </a:xfrm>
              <a:custGeom>
                <a:avLst/>
                <a:gdLst>
                  <a:gd name="T0" fmla="*/ 2154 w 2154"/>
                  <a:gd name="T1" fmla="*/ 0 h 20"/>
                  <a:gd name="T2" fmla="*/ 2127 w 2154"/>
                  <a:gd name="T3" fmla="*/ 20 h 20"/>
                  <a:gd name="T4" fmla="*/ 28 w 2154"/>
                  <a:gd name="T5" fmla="*/ 20 h 20"/>
                  <a:gd name="T6" fmla="*/ 0 w 2154"/>
                  <a:gd name="T7" fmla="*/ 0 h 20"/>
                  <a:gd name="T8" fmla="*/ 2154 w 2154"/>
                  <a:gd name="T9" fmla="*/ 0 h 20"/>
                </a:gdLst>
                <a:ahLst/>
                <a:cxnLst>
                  <a:cxn ang="0">
                    <a:pos x="T0" y="T1"/>
                  </a:cxn>
                  <a:cxn ang="0">
                    <a:pos x="T2" y="T3"/>
                  </a:cxn>
                  <a:cxn ang="0">
                    <a:pos x="T4" y="T5"/>
                  </a:cxn>
                  <a:cxn ang="0">
                    <a:pos x="T6" y="T7"/>
                  </a:cxn>
                  <a:cxn ang="0">
                    <a:pos x="T8" y="T9"/>
                  </a:cxn>
                </a:cxnLst>
                <a:rect l="0" t="0" r="r" b="b"/>
                <a:pathLst>
                  <a:path w="2154" h="20">
                    <a:moveTo>
                      <a:pt x="2154" y="0"/>
                    </a:moveTo>
                    <a:cubicBezTo>
                      <a:pt x="2150" y="16"/>
                      <a:pt x="2141" y="20"/>
                      <a:pt x="2127" y="20"/>
                    </a:cubicBezTo>
                    <a:cubicBezTo>
                      <a:pt x="1427" y="19"/>
                      <a:pt x="727" y="19"/>
                      <a:pt x="28" y="20"/>
                    </a:cubicBezTo>
                    <a:cubicBezTo>
                      <a:pt x="13" y="20"/>
                      <a:pt x="3" y="17"/>
                      <a:pt x="0" y="0"/>
                    </a:cubicBezTo>
                    <a:cubicBezTo>
                      <a:pt x="718" y="0"/>
                      <a:pt x="1435" y="0"/>
                      <a:pt x="215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Freeform 56">
                <a:extLst>
                  <a:ext uri="{FF2B5EF4-FFF2-40B4-BE49-F238E27FC236}">
                    <a16:creationId xmlns:a16="http://schemas.microsoft.com/office/drawing/2014/main" id="{4B92E5FE-E9AC-514C-81E8-AFD45FED7330}"/>
                  </a:ext>
                </a:extLst>
              </p:cNvPr>
              <p:cNvSpPr>
                <a:spLocks/>
              </p:cNvSpPr>
              <p:nvPr/>
            </p:nvSpPr>
            <p:spPr bwMode="auto">
              <a:xfrm>
                <a:off x="5585051" y="3363679"/>
                <a:ext cx="1026000" cy="9668"/>
              </a:xfrm>
              <a:custGeom>
                <a:avLst/>
                <a:gdLst>
                  <a:gd name="T0" fmla="*/ 2106 w 2106"/>
                  <a:gd name="T1" fmla="*/ 0 h 20"/>
                  <a:gd name="T2" fmla="*/ 2080 w 2106"/>
                  <a:gd name="T3" fmla="*/ 20 h 20"/>
                  <a:gd name="T4" fmla="*/ 26 w 2106"/>
                  <a:gd name="T5" fmla="*/ 20 h 20"/>
                  <a:gd name="T6" fmla="*/ 0 w 2106"/>
                  <a:gd name="T7" fmla="*/ 0 h 20"/>
                  <a:gd name="T8" fmla="*/ 2106 w 2106"/>
                  <a:gd name="T9" fmla="*/ 0 h 20"/>
                </a:gdLst>
                <a:ahLst/>
                <a:cxnLst>
                  <a:cxn ang="0">
                    <a:pos x="T0" y="T1"/>
                  </a:cxn>
                  <a:cxn ang="0">
                    <a:pos x="T2" y="T3"/>
                  </a:cxn>
                  <a:cxn ang="0">
                    <a:pos x="T4" y="T5"/>
                  </a:cxn>
                  <a:cxn ang="0">
                    <a:pos x="T6" y="T7"/>
                  </a:cxn>
                  <a:cxn ang="0">
                    <a:pos x="T8" y="T9"/>
                  </a:cxn>
                </a:cxnLst>
                <a:rect l="0" t="0" r="r" b="b"/>
                <a:pathLst>
                  <a:path w="2106" h="20">
                    <a:moveTo>
                      <a:pt x="2106" y="0"/>
                    </a:moveTo>
                    <a:cubicBezTo>
                      <a:pt x="2102" y="17"/>
                      <a:pt x="2094" y="20"/>
                      <a:pt x="2080" y="20"/>
                    </a:cubicBezTo>
                    <a:cubicBezTo>
                      <a:pt x="1395" y="20"/>
                      <a:pt x="710" y="20"/>
                      <a:pt x="26" y="20"/>
                    </a:cubicBezTo>
                    <a:cubicBezTo>
                      <a:pt x="11" y="20"/>
                      <a:pt x="3" y="16"/>
                      <a:pt x="0" y="0"/>
                    </a:cubicBezTo>
                    <a:cubicBezTo>
                      <a:pt x="702" y="0"/>
                      <a:pt x="1403" y="0"/>
                      <a:pt x="210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Freeform 57">
                <a:extLst>
                  <a:ext uri="{FF2B5EF4-FFF2-40B4-BE49-F238E27FC236}">
                    <a16:creationId xmlns:a16="http://schemas.microsoft.com/office/drawing/2014/main" id="{2759B068-C77C-104E-A06F-E99B9B82C0D6}"/>
                  </a:ext>
                </a:extLst>
              </p:cNvPr>
              <p:cNvSpPr>
                <a:spLocks/>
              </p:cNvSpPr>
              <p:nvPr/>
            </p:nvSpPr>
            <p:spPr bwMode="auto">
              <a:xfrm>
                <a:off x="5878319" y="3325007"/>
                <a:ext cx="440342" cy="2637"/>
              </a:xfrm>
              <a:custGeom>
                <a:avLst/>
                <a:gdLst>
                  <a:gd name="T0" fmla="*/ 904 w 904"/>
                  <a:gd name="T1" fmla="*/ 5 h 5"/>
                  <a:gd name="T2" fmla="*/ 0 w 904"/>
                  <a:gd name="T3" fmla="*/ 5 h 5"/>
                  <a:gd name="T4" fmla="*/ 0 w 904"/>
                  <a:gd name="T5" fmla="*/ 0 h 5"/>
                  <a:gd name="T6" fmla="*/ 904 w 904"/>
                  <a:gd name="T7" fmla="*/ 0 h 5"/>
                  <a:gd name="T8" fmla="*/ 904 w 904"/>
                  <a:gd name="T9" fmla="*/ 5 h 5"/>
                </a:gdLst>
                <a:ahLst/>
                <a:cxnLst>
                  <a:cxn ang="0">
                    <a:pos x="T0" y="T1"/>
                  </a:cxn>
                  <a:cxn ang="0">
                    <a:pos x="T2" y="T3"/>
                  </a:cxn>
                  <a:cxn ang="0">
                    <a:pos x="T4" y="T5"/>
                  </a:cxn>
                  <a:cxn ang="0">
                    <a:pos x="T6" y="T7"/>
                  </a:cxn>
                  <a:cxn ang="0">
                    <a:pos x="T8" y="T9"/>
                  </a:cxn>
                </a:cxnLst>
                <a:rect l="0" t="0" r="r" b="b"/>
                <a:pathLst>
                  <a:path w="904" h="5">
                    <a:moveTo>
                      <a:pt x="904" y="5"/>
                    </a:moveTo>
                    <a:cubicBezTo>
                      <a:pt x="603" y="5"/>
                      <a:pt x="301" y="5"/>
                      <a:pt x="0" y="5"/>
                    </a:cubicBezTo>
                    <a:cubicBezTo>
                      <a:pt x="0" y="3"/>
                      <a:pt x="0" y="2"/>
                      <a:pt x="0" y="0"/>
                    </a:cubicBezTo>
                    <a:cubicBezTo>
                      <a:pt x="301" y="0"/>
                      <a:pt x="603" y="0"/>
                      <a:pt x="904" y="0"/>
                    </a:cubicBezTo>
                    <a:cubicBezTo>
                      <a:pt x="904" y="2"/>
                      <a:pt x="904" y="3"/>
                      <a:pt x="904"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Freeform 58">
                <a:extLst>
                  <a:ext uri="{FF2B5EF4-FFF2-40B4-BE49-F238E27FC236}">
                    <a16:creationId xmlns:a16="http://schemas.microsoft.com/office/drawing/2014/main" id="{83901A5E-4EAD-9D43-831B-744F85EC1293}"/>
                  </a:ext>
                </a:extLst>
              </p:cNvPr>
              <p:cNvSpPr>
                <a:spLocks/>
              </p:cNvSpPr>
              <p:nvPr/>
            </p:nvSpPr>
            <p:spPr bwMode="auto">
              <a:xfrm>
                <a:off x="5885936" y="3310065"/>
                <a:ext cx="424814" cy="2344"/>
              </a:xfrm>
              <a:custGeom>
                <a:avLst/>
                <a:gdLst>
                  <a:gd name="T0" fmla="*/ 0 w 872"/>
                  <a:gd name="T1" fmla="*/ 0 h 5"/>
                  <a:gd name="T2" fmla="*/ 872 w 872"/>
                  <a:gd name="T3" fmla="*/ 0 h 5"/>
                  <a:gd name="T4" fmla="*/ 872 w 872"/>
                  <a:gd name="T5" fmla="*/ 5 h 5"/>
                  <a:gd name="T6" fmla="*/ 0 w 872"/>
                  <a:gd name="T7" fmla="*/ 5 h 5"/>
                  <a:gd name="T8" fmla="*/ 0 w 872"/>
                  <a:gd name="T9" fmla="*/ 0 h 5"/>
                </a:gdLst>
                <a:ahLst/>
                <a:cxnLst>
                  <a:cxn ang="0">
                    <a:pos x="T0" y="T1"/>
                  </a:cxn>
                  <a:cxn ang="0">
                    <a:pos x="T2" y="T3"/>
                  </a:cxn>
                  <a:cxn ang="0">
                    <a:pos x="T4" y="T5"/>
                  </a:cxn>
                  <a:cxn ang="0">
                    <a:pos x="T6" y="T7"/>
                  </a:cxn>
                  <a:cxn ang="0">
                    <a:pos x="T8" y="T9"/>
                  </a:cxn>
                </a:cxnLst>
                <a:rect l="0" t="0" r="r" b="b"/>
                <a:pathLst>
                  <a:path w="872" h="5">
                    <a:moveTo>
                      <a:pt x="0" y="0"/>
                    </a:moveTo>
                    <a:cubicBezTo>
                      <a:pt x="291" y="0"/>
                      <a:pt x="582" y="0"/>
                      <a:pt x="872" y="0"/>
                    </a:cubicBezTo>
                    <a:cubicBezTo>
                      <a:pt x="872" y="2"/>
                      <a:pt x="872" y="4"/>
                      <a:pt x="872" y="5"/>
                    </a:cubicBezTo>
                    <a:cubicBezTo>
                      <a:pt x="582" y="5"/>
                      <a:pt x="291" y="5"/>
                      <a:pt x="0" y="5"/>
                    </a:cubicBezTo>
                    <a:cubicBezTo>
                      <a:pt x="0" y="4"/>
                      <a:pt x="0" y="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59">
                <a:extLst>
                  <a:ext uri="{FF2B5EF4-FFF2-40B4-BE49-F238E27FC236}">
                    <a16:creationId xmlns:a16="http://schemas.microsoft.com/office/drawing/2014/main" id="{D6BA3AC3-FDEB-C94E-9FA8-5717A313392E}"/>
                  </a:ext>
                </a:extLst>
              </p:cNvPr>
              <p:cNvSpPr>
                <a:spLocks/>
              </p:cNvSpPr>
              <p:nvPr/>
            </p:nvSpPr>
            <p:spPr bwMode="auto">
              <a:xfrm>
                <a:off x="5890917" y="3298346"/>
                <a:ext cx="415439" cy="5860"/>
              </a:xfrm>
              <a:custGeom>
                <a:avLst/>
                <a:gdLst>
                  <a:gd name="T0" fmla="*/ 0 w 853"/>
                  <a:gd name="T1" fmla="*/ 0 h 12"/>
                  <a:gd name="T2" fmla="*/ 853 w 853"/>
                  <a:gd name="T3" fmla="*/ 0 h 12"/>
                  <a:gd name="T4" fmla="*/ 0 w 853"/>
                  <a:gd name="T5" fmla="*/ 0 h 12"/>
                </a:gdLst>
                <a:ahLst/>
                <a:cxnLst>
                  <a:cxn ang="0">
                    <a:pos x="T0" y="T1"/>
                  </a:cxn>
                  <a:cxn ang="0">
                    <a:pos x="T2" y="T3"/>
                  </a:cxn>
                  <a:cxn ang="0">
                    <a:pos x="T4" y="T5"/>
                  </a:cxn>
                </a:cxnLst>
                <a:rect l="0" t="0" r="r" b="b"/>
                <a:pathLst>
                  <a:path w="853" h="12">
                    <a:moveTo>
                      <a:pt x="0" y="0"/>
                    </a:moveTo>
                    <a:cubicBezTo>
                      <a:pt x="284" y="0"/>
                      <a:pt x="568" y="0"/>
                      <a:pt x="853" y="0"/>
                    </a:cubicBezTo>
                    <a:cubicBezTo>
                      <a:pt x="843" y="8"/>
                      <a:pt x="34" y="1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Freeform 60">
                <a:extLst>
                  <a:ext uri="{FF2B5EF4-FFF2-40B4-BE49-F238E27FC236}">
                    <a16:creationId xmlns:a16="http://schemas.microsoft.com/office/drawing/2014/main" id="{5C4FAAE7-BCDF-C144-BB7C-D7B483D037D4}"/>
                  </a:ext>
                </a:extLst>
              </p:cNvPr>
              <p:cNvSpPr>
                <a:spLocks/>
              </p:cNvSpPr>
              <p:nvPr/>
            </p:nvSpPr>
            <p:spPr bwMode="auto">
              <a:xfrm>
                <a:off x="5897656" y="3282232"/>
                <a:ext cx="401376" cy="5860"/>
              </a:xfrm>
              <a:custGeom>
                <a:avLst/>
                <a:gdLst>
                  <a:gd name="T0" fmla="*/ 0 w 824"/>
                  <a:gd name="T1" fmla="*/ 0 h 12"/>
                  <a:gd name="T2" fmla="*/ 824 w 824"/>
                  <a:gd name="T3" fmla="*/ 0 h 12"/>
                  <a:gd name="T4" fmla="*/ 0 w 824"/>
                  <a:gd name="T5" fmla="*/ 0 h 12"/>
                </a:gdLst>
                <a:ahLst/>
                <a:cxnLst>
                  <a:cxn ang="0">
                    <a:pos x="T0" y="T1"/>
                  </a:cxn>
                  <a:cxn ang="0">
                    <a:pos x="T2" y="T3"/>
                  </a:cxn>
                  <a:cxn ang="0">
                    <a:pos x="T4" y="T5"/>
                  </a:cxn>
                </a:cxnLst>
                <a:rect l="0" t="0" r="r" b="b"/>
                <a:pathLst>
                  <a:path w="824" h="12">
                    <a:moveTo>
                      <a:pt x="0" y="0"/>
                    </a:moveTo>
                    <a:cubicBezTo>
                      <a:pt x="274" y="0"/>
                      <a:pt x="549" y="0"/>
                      <a:pt x="824" y="0"/>
                    </a:cubicBezTo>
                    <a:cubicBezTo>
                      <a:pt x="813" y="9"/>
                      <a:pt x="28" y="1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61">
                <a:extLst>
                  <a:ext uri="{FF2B5EF4-FFF2-40B4-BE49-F238E27FC236}">
                    <a16:creationId xmlns:a16="http://schemas.microsoft.com/office/drawing/2014/main" id="{0A6ED95D-0C7D-5248-93D8-7DC02AC1825E}"/>
                  </a:ext>
                </a:extLst>
              </p:cNvPr>
              <p:cNvSpPr>
                <a:spLocks/>
              </p:cNvSpPr>
              <p:nvPr/>
            </p:nvSpPr>
            <p:spPr bwMode="auto">
              <a:xfrm>
                <a:off x="5904980" y="3271099"/>
                <a:ext cx="387900" cy="5860"/>
              </a:xfrm>
              <a:custGeom>
                <a:avLst/>
                <a:gdLst>
                  <a:gd name="T0" fmla="*/ 0 w 796"/>
                  <a:gd name="T1" fmla="*/ 0 h 12"/>
                  <a:gd name="T2" fmla="*/ 796 w 796"/>
                  <a:gd name="T3" fmla="*/ 0 h 12"/>
                  <a:gd name="T4" fmla="*/ 0 w 796"/>
                  <a:gd name="T5" fmla="*/ 0 h 12"/>
                </a:gdLst>
                <a:ahLst/>
                <a:cxnLst>
                  <a:cxn ang="0">
                    <a:pos x="T0" y="T1"/>
                  </a:cxn>
                  <a:cxn ang="0">
                    <a:pos x="T2" y="T3"/>
                  </a:cxn>
                  <a:cxn ang="0">
                    <a:pos x="T4" y="T5"/>
                  </a:cxn>
                </a:cxnLst>
                <a:rect l="0" t="0" r="r" b="b"/>
                <a:pathLst>
                  <a:path w="796" h="12">
                    <a:moveTo>
                      <a:pt x="0" y="0"/>
                    </a:moveTo>
                    <a:cubicBezTo>
                      <a:pt x="265" y="0"/>
                      <a:pt x="530" y="0"/>
                      <a:pt x="796" y="0"/>
                    </a:cubicBezTo>
                    <a:cubicBezTo>
                      <a:pt x="786" y="8"/>
                      <a:pt x="31" y="1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62">
                <a:extLst>
                  <a:ext uri="{FF2B5EF4-FFF2-40B4-BE49-F238E27FC236}">
                    <a16:creationId xmlns:a16="http://schemas.microsoft.com/office/drawing/2014/main" id="{73BE95DA-292E-E94C-BC74-E4F240AF8A72}"/>
                  </a:ext>
                </a:extLst>
              </p:cNvPr>
              <p:cNvSpPr>
                <a:spLocks/>
              </p:cNvSpPr>
              <p:nvPr/>
            </p:nvSpPr>
            <p:spPr bwMode="auto">
              <a:xfrm>
                <a:off x="6166607" y="2957322"/>
                <a:ext cx="47755" cy="13770"/>
              </a:xfrm>
              <a:custGeom>
                <a:avLst/>
                <a:gdLst>
                  <a:gd name="T0" fmla="*/ 0 w 98"/>
                  <a:gd name="T1" fmla="*/ 28 h 28"/>
                  <a:gd name="T2" fmla="*/ 0 w 98"/>
                  <a:gd name="T3" fmla="*/ 0 h 28"/>
                  <a:gd name="T4" fmla="*/ 98 w 98"/>
                  <a:gd name="T5" fmla="*/ 0 h 28"/>
                  <a:gd name="T6" fmla="*/ 98 w 98"/>
                  <a:gd name="T7" fmla="*/ 28 h 28"/>
                  <a:gd name="T8" fmla="*/ 0 w 98"/>
                  <a:gd name="T9" fmla="*/ 28 h 28"/>
                </a:gdLst>
                <a:ahLst/>
                <a:cxnLst>
                  <a:cxn ang="0">
                    <a:pos x="T0" y="T1"/>
                  </a:cxn>
                  <a:cxn ang="0">
                    <a:pos x="T2" y="T3"/>
                  </a:cxn>
                  <a:cxn ang="0">
                    <a:pos x="T4" y="T5"/>
                  </a:cxn>
                  <a:cxn ang="0">
                    <a:pos x="T6" y="T7"/>
                  </a:cxn>
                  <a:cxn ang="0">
                    <a:pos x="T8" y="T9"/>
                  </a:cxn>
                </a:cxnLst>
                <a:rect l="0" t="0" r="r" b="b"/>
                <a:pathLst>
                  <a:path w="98" h="28">
                    <a:moveTo>
                      <a:pt x="0" y="28"/>
                    </a:moveTo>
                    <a:cubicBezTo>
                      <a:pt x="0" y="18"/>
                      <a:pt x="0" y="10"/>
                      <a:pt x="0" y="0"/>
                    </a:cubicBezTo>
                    <a:cubicBezTo>
                      <a:pt x="32" y="0"/>
                      <a:pt x="64" y="0"/>
                      <a:pt x="98" y="0"/>
                    </a:cubicBezTo>
                    <a:cubicBezTo>
                      <a:pt x="98" y="9"/>
                      <a:pt x="98" y="18"/>
                      <a:pt x="98" y="28"/>
                    </a:cubicBezTo>
                    <a:cubicBezTo>
                      <a:pt x="65" y="28"/>
                      <a:pt x="33" y="28"/>
                      <a:pt x="0"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Freeform 63">
                <a:extLst>
                  <a:ext uri="{FF2B5EF4-FFF2-40B4-BE49-F238E27FC236}">
                    <a16:creationId xmlns:a16="http://schemas.microsoft.com/office/drawing/2014/main" id="{6E28574D-6B2C-5643-86BF-451E4CAA799D}"/>
                  </a:ext>
                </a:extLst>
              </p:cNvPr>
              <p:cNvSpPr>
                <a:spLocks/>
              </p:cNvSpPr>
              <p:nvPr/>
            </p:nvSpPr>
            <p:spPr bwMode="auto">
              <a:xfrm>
                <a:off x="6106254" y="2957322"/>
                <a:ext cx="47755" cy="13184"/>
              </a:xfrm>
              <a:custGeom>
                <a:avLst/>
                <a:gdLst>
                  <a:gd name="T0" fmla="*/ 0 w 98"/>
                  <a:gd name="T1" fmla="*/ 27 h 27"/>
                  <a:gd name="T2" fmla="*/ 0 w 98"/>
                  <a:gd name="T3" fmla="*/ 0 h 27"/>
                  <a:gd name="T4" fmla="*/ 98 w 98"/>
                  <a:gd name="T5" fmla="*/ 0 h 27"/>
                  <a:gd name="T6" fmla="*/ 98 w 98"/>
                  <a:gd name="T7" fmla="*/ 27 h 27"/>
                  <a:gd name="T8" fmla="*/ 0 w 98"/>
                  <a:gd name="T9" fmla="*/ 27 h 27"/>
                </a:gdLst>
                <a:ahLst/>
                <a:cxnLst>
                  <a:cxn ang="0">
                    <a:pos x="T0" y="T1"/>
                  </a:cxn>
                  <a:cxn ang="0">
                    <a:pos x="T2" y="T3"/>
                  </a:cxn>
                  <a:cxn ang="0">
                    <a:pos x="T4" y="T5"/>
                  </a:cxn>
                  <a:cxn ang="0">
                    <a:pos x="T6" y="T7"/>
                  </a:cxn>
                  <a:cxn ang="0">
                    <a:pos x="T8" y="T9"/>
                  </a:cxn>
                </a:cxnLst>
                <a:rect l="0" t="0" r="r" b="b"/>
                <a:pathLst>
                  <a:path w="98" h="27">
                    <a:moveTo>
                      <a:pt x="0" y="27"/>
                    </a:moveTo>
                    <a:cubicBezTo>
                      <a:pt x="0" y="18"/>
                      <a:pt x="0" y="9"/>
                      <a:pt x="0" y="0"/>
                    </a:cubicBezTo>
                    <a:cubicBezTo>
                      <a:pt x="33" y="0"/>
                      <a:pt x="65" y="0"/>
                      <a:pt x="98" y="0"/>
                    </a:cubicBezTo>
                    <a:cubicBezTo>
                      <a:pt x="98" y="9"/>
                      <a:pt x="98" y="17"/>
                      <a:pt x="98" y="27"/>
                    </a:cubicBezTo>
                    <a:cubicBezTo>
                      <a:pt x="66" y="27"/>
                      <a:pt x="34" y="27"/>
                      <a:pt x="0"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64">
                <a:extLst>
                  <a:ext uri="{FF2B5EF4-FFF2-40B4-BE49-F238E27FC236}">
                    <a16:creationId xmlns:a16="http://schemas.microsoft.com/office/drawing/2014/main" id="{DF08520F-17E8-6E46-8ED8-A4F600CA9B72}"/>
                  </a:ext>
                </a:extLst>
              </p:cNvPr>
              <p:cNvSpPr>
                <a:spLocks/>
              </p:cNvSpPr>
              <p:nvPr/>
            </p:nvSpPr>
            <p:spPr bwMode="auto">
              <a:xfrm>
                <a:off x="6045901" y="2957322"/>
                <a:ext cx="47755" cy="13184"/>
              </a:xfrm>
              <a:custGeom>
                <a:avLst/>
                <a:gdLst>
                  <a:gd name="T0" fmla="*/ 98 w 98"/>
                  <a:gd name="T1" fmla="*/ 0 h 27"/>
                  <a:gd name="T2" fmla="*/ 98 w 98"/>
                  <a:gd name="T3" fmla="*/ 27 h 27"/>
                  <a:gd name="T4" fmla="*/ 0 w 98"/>
                  <a:gd name="T5" fmla="*/ 27 h 27"/>
                  <a:gd name="T6" fmla="*/ 0 w 98"/>
                  <a:gd name="T7" fmla="*/ 0 h 27"/>
                  <a:gd name="T8" fmla="*/ 98 w 98"/>
                  <a:gd name="T9" fmla="*/ 0 h 27"/>
                </a:gdLst>
                <a:ahLst/>
                <a:cxnLst>
                  <a:cxn ang="0">
                    <a:pos x="T0" y="T1"/>
                  </a:cxn>
                  <a:cxn ang="0">
                    <a:pos x="T2" y="T3"/>
                  </a:cxn>
                  <a:cxn ang="0">
                    <a:pos x="T4" y="T5"/>
                  </a:cxn>
                  <a:cxn ang="0">
                    <a:pos x="T6" y="T7"/>
                  </a:cxn>
                  <a:cxn ang="0">
                    <a:pos x="T8" y="T9"/>
                  </a:cxn>
                </a:cxnLst>
                <a:rect l="0" t="0" r="r" b="b"/>
                <a:pathLst>
                  <a:path w="98" h="27">
                    <a:moveTo>
                      <a:pt x="98" y="0"/>
                    </a:moveTo>
                    <a:cubicBezTo>
                      <a:pt x="98" y="10"/>
                      <a:pt x="98" y="18"/>
                      <a:pt x="98" y="27"/>
                    </a:cubicBezTo>
                    <a:cubicBezTo>
                      <a:pt x="66" y="27"/>
                      <a:pt x="34" y="27"/>
                      <a:pt x="0" y="27"/>
                    </a:cubicBezTo>
                    <a:cubicBezTo>
                      <a:pt x="0" y="18"/>
                      <a:pt x="0" y="10"/>
                      <a:pt x="0" y="0"/>
                    </a:cubicBezTo>
                    <a:cubicBezTo>
                      <a:pt x="32" y="0"/>
                      <a:pt x="64" y="0"/>
                      <a:pt x="9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65">
                <a:extLst>
                  <a:ext uri="{FF2B5EF4-FFF2-40B4-BE49-F238E27FC236}">
                    <a16:creationId xmlns:a16="http://schemas.microsoft.com/office/drawing/2014/main" id="{9C50858D-A3F6-0946-AC43-0E1B54918AE5}"/>
                  </a:ext>
                </a:extLst>
              </p:cNvPr>
              <p:cNvSpPr>
                <a:spLocks/>
              </p:cNvSpPr>
              <p:nvPr/>
            </p:nvSpPr>
            <p:spPr bwMode="auto">
              <a:xfrm>
                <a:off x="5984962" y="2957322"/>
                <a:ext cx="48048" cy="13184"/>
              </a:xfrm>
              <a:custGeom>
                <a:avLst/>
                <a:gdLst>
                  <a:gd name="T0" fmla="*/ 99 w 99"/>
                  <a:gd name="T1" fmla="*/ 0 h 27"/>
                  <a:gd name="T2" fmla="*/ 99 w 99"/>
                  <a:gd name="T3" fmla="*/ 27 h 27"/>
                  <a:gd name="T4" fmla="*/ 0 w 99"/>
                  <a:gd name="T5" fmla="*/ 27 h 27"/>
                  <a:gd name="T6" fmla="*/ 0 w 99"/>
                  <a:gd name="T7" fmla="*/ 0 h 27"/>
                  <a:gd name="T8" fmla="*/ 99 w 99"/>
                  <a:gd name="T9" fmla="*/ 0 h 27"/>
                </a:gdLst>
                <a:ahLst/>
                <a:cxnLst>
                  <a:cxn ang="0">
                    <a:pos x="T0" y="T1"/>
                  </a:cxn>
                  <a:cxn ang="0">
                    <a:pos x="T2" y="T3"/>
                  </a:cxn>
                  <a:cxn ang="0">
                    <a:pos x="T4" y="T5"/>
                  </a:cxn>
                  <a:cxn ang="0">
                    <a:pos x="T6" y="T7"/>
                  </a:cxn>
                  <a:cxn ang="0">
                    <a:pos x="T8" y="T9"/>
                  </a:cxn>
                </a:cxnLst>
                <a:rect l="0" t="0" r="r" b="b"/>
                <a:pathLst>
                  <a:path w="99" h="27">
                    <a:moveTo>
                      <a:pt x="99" y="0"/>
                    </a:moveTo>
                    <a:cubicBezTo>
                      <a:pt x="99" y="10"/>
                      <a:pt x="99" y="18"/>
                      <a:pt x="99" y="27"/>
                    </a:cubicBezTo>
                    <a:cubicBezTo>
                      <a:pt x="66" y="27"/>
                      <a:pt x="34" y="27"/>
                      <a:pt x="0" y="27"/>
                    </a:cubicBezTo>
                    <a:cubicBezTo>
                      <a:pt x="0" y="18"/>
                      <a:pt x="0" y="10"/>
                      <a:pt x="0" y="0"/>
                    </a:cubicBezTo>
                    <a:cubicBezTo>
                      <a:pt x="32" y="0"/>
                      <a:pt x="65" y="0"/>
                      <a:pt x="9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Freeform 66">
                <a:extLst>
                  <a:ext uri="{FF2B5EF4-FFF2-40B4-BE49-F238E27FC236}">
                    <a16:creationId xmlns:a16="http://schemas.microsoft.com/office/drawing/2014/main" id="{9F5FC135-480C-7E4F-AF15-94AA5155DA2A}"/>
                  </a:ext>
                </a:extLst>
              </p:cNvPr>
              <p:cNvSpPr>
                <a:spLocks/>
              </p:cNvSpPr>
              <p:nvPr/>
            </p:nvSpPr>
            <p:spPr bwMode="auto">
              <a:xfrm>
                <a:off x="5918750" y="2958201"/>
                <a:ext cx="50978" cy="29298"/>
              </a:xfrm>
              <a:custGeom>
                <a:avLst/>
                <a:gdLst>
                  <a:gd name="T0" fmla="*/ 0 w 105"/>
                  <a:gd name="T1" fmla="*/ 33 h 60"/>
                  <a:gd name="T2" fmla="*/ 94 w 105"/>
                  <a:gd name="T3" fmla="*/ 0 h 60"/>
                  <a:gd name="T4" fmla="*/ 105 w 105"/>
                  <a:gd name="T5" fmla="*/ 27 h 60"/>
                  <a:gd name="T6" fmla="*/ 11 w 105"/>
                  <a:gd name="T7" fmla="*/ 60 h 60"/>
                  <a:gd name="T8" fmla="*/ 0 w 105"/>
                  <a:gd name="T9" fmla="*/ 33 h 60"/>
                </a:gdLst>
                <a:ahLst/>
                <a:cxnLst>
                  <a:cxn ang="0">
                    <a:pos x="T0" y="T1"/>
                  </a:cxn>
                  <a:cxn ang="0">
                    <a:pos x="T2" y="T3"/>
                  </a:cxn>
                  <a:cxn ang="0">
                    <a:pos x="T4" y="T5"/>
                  </a:cxn>
                  <a:cxn ang="0">
                    <a:pos x="T6" y="T7"/>
                  </a:cxn>
                  <a:cxn ang="0">
                    <a:pos x="T8" y="T9"/>
                  </a:cxn>
                </a:cxnLst>
                <a:rect l="0" t="0" r="r" b="b"/>
                <a:pathLst>
                  <a:path w="105" h="60">
                    <a:moveTo>
                      <a:pt x="0" y="33"/>
                    </a:moveTo>
                    <a:cubicBezTo>
                      <a:pt x="33" y="22"/>
                      <a:pt x="63" y="11"/>
                      <a:pt x="94" y="0"/>
                    </a:cubicBezTo>
                    <a:cubicBezTo>
                      <a:pt x="98" y="9"/>
                      <a:pt x="101" y="17"/>
                      <a:pt x="105" y="27"/>
                    </a:cubicBezTo>
                    <a:cubicBezTo>
                      <a:pt x="74" y="38"/>
                      <a:pt x="43" y="49"/>
                      <a:pt x="11" y="60"/>
                    </a:cubicBezTo>
                    <a:cubicBezTo>
                      <a:pt x="7" y="51"/>
                      <a:pt x="4" y="43"/>
                      <a:pt x="0" y="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Freeform 67">
                <a:extLst>
                  <a:ext uri="{FF2B5EF4-FFF2-40B4-BE49-F238E27FC236}">
                    <a16:creationId xmlns:a16="http://schemas.microsoft.com/office/drawing/2014/main" id="{4AD70363-8832-E34B-A0D2-49958C58E221}"/>
                  </a:ext>
                </a:extLst>
              </p:cNvPr>
              <p:cNvSpPr>
                <a:spLocks/>
              </p:cNvSpPr>
              <p:nvPr/>
            </p:nvSpPr>
            <p:spPr bwMode="auto">
              <a:xfrm>
                <a:off x="6229597" y="2958201"/>
                <a:ext cx="50685" cy="29298"/>
              </a:xfrm>
              <a:custGeom>
                <a:avLst/>
                <a:gdLst>
                  <a:gd name="T0" fmla="*/ 0 w 104"/>
                  <a:gd name="T1" fmla="*/ 28 h 60"/>
                  <a:gd name="T2" fmla="*/ 9 w 104"/>
                  <a:gd name="T3" fmla="*/ 0 h 60"/>
                  <a:gd name="T4" fmla="*/ 104 w 104"/>
                  <a:gd name="T5" fmla="*/ 33 h 60"/>
                  <a:gd name="T6" fmla="*/ 94 w 104"/>
                  <a:gd name="T7" fmla="*/ 60 h 60"/>
                  <a:gd name="T8" fmla="*/ 0 w 104"/>
                  <a:gd name="T9" fmla="*/ 28 h 60"/>
                </a:gdLst>
                <a:ahLst/>
                <a:cxnLst>
                  <a:cxn ang="0">
                    <a:pos x="T0" y="T1"/>
                  </a:cxn>
                  <a:cxn ang="0">
                    <a:pos x="T2" y="T3"/>
                  </a:cxn>
                  <a:cxn ang="0">
                    <a:pos x="T4" y="T5"/>
                  </a:cxn>
                  <a:cxn ang="0">
                    <a:pos x="T6" y="T7"/>
                  </a:cxn>
                  <a:cxn ang="0">
                    <a:pos x="T8" y="T9"/>
                  </a:cxn>
                </a:cxnLst>
                <a:rect l="0" t="0" r="r" b="b"/>
                <a:pathLst>
                  <a:path w="104" h="60">
                    <a:moveTo>
                      <a:pt x="0" y="28"/>
                    </a:moveTo>
                    <a:cubicBezTo>
                      <a:pt x="3" y="18"/>
                      <a:pt x="6" y="10"/>
                      <a:pt x="9" y="0"/>
                    </a:cubicBezTo>
                    <a:cubicBezTo>
                      <a:pt x="40" y="11"/>
                      <a:pt x="71" y="21"/>
                      <a:pt x="104" y="33"/>
                    </a:cubicBezTo>
                    <a:cubicBezTo>
                      <a:pt x="100" y="42"/>
                      <a:pt x="98" y="50"/>
                      <a:pt x="94" y="60"/>
                    </a:cubicBezTo>
                    <a:cubicBezTo>
                      <a:pt x="63" y="50"/>
                      <a:pt x="32" y="39"/>
                      <a:pt x="0"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Freeform 68">
                <a:extLst>
                  <a:ext uri="{FF2B5EF4-FFF2-40B4-BE49-F238E27FC236}">
                    <a16:creationId xmlns:a16="http://schemas.microsoft.com/office/drawing/2014/main" id="{7B4E9BDF-38BA-B54B-9146-C50FC327EC25}"/>
                  </a:ext>
                </a:extLst>
              </p:cNvPr>
              <p:cNvSpPr>
                <a:spLocks/>
              </p:cNvSpPr>
              <p:nvPr/>
            </p:nvSpPr>
            <p:spPr bwMode="auto">
              <a:xfrm>
                <a:off x="6336533" y="3018847"/>
                <a:ext cx="74123" cy="7617"/>
              </a:xfrm>
              <a:custGeom>
                <a:avLst/>
                <a:gdLst>
                  <a:gd name="T0" fmla="*/ 5 w 152"/>
                  <a:gd name="T1" fmla="*/ 0 h 16"/>
                  <a:gd name="T2" fmla="*/ 137 w 152"/>
                  <a:gd name="T3" fmla="*/ 1 h 16"/>
                  <a:gd name="T4" fmla="*/ 152 w 152"/>
                  <a:gd name="T5" fmla="*/ 9 h 16"/>
                  <a:gd name="T6" fmla="*/ 149 w 152"/>
                  <a:gd name="T7" fmla="*/ 16 h 16"/>
                  <a:gd name="T8" fmla="*/ 10 w 152"/>
                  <a:gd name="T9" fmla="*/ 16 h 16"/>
                  <a:gd name="T10" fmla="*/ 0 w 152"/>
                  <a:gd name="T11" fmla="*/ 4 h 16"/>
                  <a:gd name="T12" fmla="*/ 5 w 152"/>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152" h="16">
                    <a:moveTo>
                      <a:pt x="5" y="0"/>
                    </a:moveTo>
                    <a:cubicBezTo>
                      <a:pt x="49" y="0"/>
                      <a:pt x="93" y="0"/>
                      <a:pt x="137" y="1"/>
                    </a:cubicBezTo>
                    <a:cubicBezTo>
                      <a:pt x="142" y="1"/>
                      <a:pt x="147" y="6"/>
                      <a:pt x="152" y="9"/>
                    </a:cubicBezTo>
                    <a:cubicBezTo>
                      <a:pt x="151" y="11"/>
                      <a:pt x="150" y="14"/>
                      <a:pt x="149" y="16"/>
                    </a:cubicBezTo>
                    <a:cubicBezTo>
                      <a:pt x="103" y="16"/>
                      <a:pt x="56" y="16"/>
                      <a:pt x="10" y="16"/>
                    </a:cubicBezTo>
                    <a:cubicBezTo>
                      <a:pt x="7" y="15"/>
                      <a:pt x="4" y="8"/>
                      <a:pt x="0" y="4"/>
                    </a:cubicBezTo>
                    <a:cubicBezTo>
                      <a:pt x="2" y="3"/>
                      <a:pt x="4" y="2"/>
                      <a:pt x="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Freeform 69">
                <a:extLst>
                  <a:ext uri="{FF2B5EF4-FFF2-40B4-BE49-F238E27FC236}">
                    <a16:creationId xmlns:a16="http://schemas.microsoft.com/office/drawing/2014/main" id="{3CF3D76C-6637-D944-9B8F-44E251FC5640}"/>
                  </a:ext>
                </a:extLst>
              </p:cNvPr>
              <p:cNvSpPr>
                <a:spLocks/>
              </p:cNvSpPr>
              <p:nvPr/>
            </p:nvSpPr>
            <p:spPr bwMode="auto">
              <a:xfrm>
                <a:off x="5779293" y="3018847"/>
                <a:ext cx="66798" cy="7617"/>
              </a:xfrm>
              <a:custGeom>
                <a:avLst/>
                <a:gdLst>
                  <a:gd name="T0" fmla="*/ 0 w 137"/>
                  <a:gd name="T1" fmla="*/ 10 h 16"/>
                  <a:gd name="T2" fmla="*/ 12 w 137"/>
                  <a:gd name="T3" fmla="*/ 1 h 16"/>
                  <a:gd name="T4" fmla="*/ 126 w 137"/>
                  <a:gd name="T5" fmla="*/ 0 h 16"/>
                  <a:gd name="T6" fmla="*/ 137 w 137"/>
                  <a:gd name="T7" fmla="*/ 8 h 16"/>
                  <a:gd name="T8" fmla="*/ 125 w 137"/>
                  <a:gd name="T9" fmla="*/ 16 h 16"/>
                  <a:gd name="T10" fmla="*/ 5 w 137"/>
                  <a:gd name="T11" fmla="*/ 16 h 16"/>
                  <a:gd name="T12" fmla="*/ 0 w 137"/>
                  <a:gd name="T13" fmla="*/ 10 h 16"/>
                </a:gdLst>
                <a:ahLst/>
                <a:cxnLst>
                  <a:cxn ang="0">
                    <a:pos x="T0" y="T1"/>
                  </a:cxn>
                  <a:cxn ang="0">
                    <a:pos x="T2" y="T3"/>
                  </a:cxn>
                  <a:cxn ang="0">
                    <a:pos x="T4" y="T5"/>
                  </a:cxn>
                  <a:cxn ang="0">
                    <a:pos x="T6" y="T7"/>
                  </a:cxn>
                  <a:cxn ang="0">
                    <a:pos x="T8" y="T9"/>
                  </a:cxn>
                  <a:cxn ang="0">
                    <a:pos x="T10" y="T11"/>
                  </a:cxn>
                  <a:cxn ang="0">
                    <a:pos x="T12" y="T13"/>
                  </a:cxn>
                </a:cxnLst>
                <a:rect l="0" t="0" r="r" b="b"/>
                <a:pathLst>
                  <a:path w="137" h="16">
                    <a:moveTo>
                      <a:pt x="0" y="10"/>
                    </a:moveTo>
                    <a:cubicBezTo>
                      <a:pt x="4" y="7"/>
                      <a:pt x="8" y="1"/>
                      <a:pt x="12" y="1"/>
                    </a:cubicBezTo>
                    <a:cubicBezTo>
                      <a:pt x="50" y="0"/>
                      <a:pt x="88" y="0"/>
                      <a:pt x="126" y="0"/>
                    </a:cubicBezTo>
                    <a:cubicBezTo>
                      <a:pt x="130" y="0"/>
                      <a:pt x="133" y="5"/>
                      <a:pt x="137" y="8"/>
                    </a:cubicBezTo>
                    <a:cubicBezTo>
                      <a:pt x="133" y="11"/>
                      <a:pt x="129" y="16"/>
                      <a:pt x="125" y="16"/>
                    </a:cubicBezTo>
                    <a:cubicBezTo>
                      <a:pt x="85" y="16"/>
                      <a:pt x="45" y="16"/>
                      <a:pt x="5" y="16"/>
                    </a:cubicBezTo>
                    <a:cubicBezTo>
                      <a:pt x="4" y="14"/>
                      <a:pt x="2" y="12"/>
                      <a:pt x="0"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Freeform 70">
                <a:extLst>
                  <a:ext uri="{FF2B5EF4-FFF2-40B4-BE49-F238E27FC236}">
                    <a16:creationId xmlns:a16="http://schemas.microsoft.com/office/drawing/2014/main" id="{732057CC-01FB-A440-9DEB-DB1073E57553}"/>
                  </a:ext>
                </a:extLst>
              </p:cNvPr>
              <p:cNvSpPr>
                <a:spLocks/>
              </p:cNvSpPr>
              <p:nvPr/>
            </p:nvSpPr>
            <p:spPr bwMode="auto">
              <a:xfrm>
                <a:off x="5895312" y="3020312"/>
                <a:ext cx="397568" cy="2344"/>
              </a:xfrm>
              <a:custGeom>
                <a:avLst/>
                <a:gdLst>
                  <a:gd name="T0" fmla="*/ 816 w 816"/>
                  <a:gd name="T1" fmla="*/ 5 h 5"/>
                  <a:gd name="T2" fmla="*/ 0 w 816"/>
                  <a:gd name="T3" fmla="*/ 5 h 5"/>
                  <a:gd name="T4" fmla="*/ 0 w 816"/>
                  <a:gd name="T5" fmla="*/ 0 h 5"/>
                  <a:gd name="T6" fmla="*/ 816 w 816"/>
                  <a:gd name="T7" fmla="*/ 0 h 5"/>
                  <a:gd name="T8" fmla="*/ 816 w 816"/>
                  <a:gd name="T9" fmla="*/ 5 h 5"/>
                </a:gdLst>
                <a:ahLst/>
                <a:cxnLst>
                  <a:cxn ang="0">
                    <a:pos x="T0" y="T1"/>
                  </a:cxn>
                  <a:cxn ang="0">
                    <a:pos x="T2" y="T3"/>
                  </a:cxn>
                  <a:cxn ang="0">
                    <a:pos x="T4" y="T5"/>
                  </a:cxn>
                  <a:cxn ang="0">
                    <a:pos x="T6" y="T7"/>
                  </a:cxn>
                  <a:cxn ang="0">
                    <a:pos x="T8" y="T9"/>
                  </a:cxn>
                </a:cxnLst>
                <a:rect l="0" t="0" r="r" b="b"/>
                <a:pathLst>
                  <a:path w="816" h="5">
                    <a:moveTo>
                      <a:pt x="816" y="5"/>
                    </a:moveTo>
                    <a:cubicBezTo>
                      <a:pt x="544" y="5"/>
                      <a:pt x="272" y="5"/>
                      <a:pt x="0" y="5"/>
                    </a:cubicBezTo>
                    <a:cubicBezTo>
                      <a:pt x="0" y="4"/>
                      <a:pt x="0" y="2"/>
                      <a:pt x="0" y="0"/>
                    </a:cubicBezTo>
                    <a:cubicBezTo>
                      <a:pt x="272" y="0"/>
                      <a:pt x="544" y="0"/>
                      <a:pt x="816" y="0"/>
                    </a:cubicBezTo>
                    <a:cubicBezTo>
                      <a:pt x="816" y="2"/>
                      <a:pt x="816" y="4"/>
                      <a:pt x="816"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Freeform 71">
                <a:extLst>
                  <a:ext uri="{FF2B5EF4-FFF2-40B4-BE49-F238E27FC236}">
                    <a16:creationId xmlns:a16="http://schemas.microsoft.com/office/drawing/2014/main" id="{2FA00323-13F0-3E46-AF71-A8CF59237DC3}"/>
                  </a:ext>
                </a:extLst>
              </p:cNvPr>
              <p:cNvSpPr>
                <a:spLocks/>
              </p:cNvSpPr>
              <p:nvPr/>
            </p:nvSpPr>
            <p:spPr bwMode="auto">
              <a:xfrm>
                <a:off x="6048831" y="3028808"/>
                <a:ext cx="9082" cy="54201"/>
              </a:xfrm>
              <a:custGeom>
                <a:avLst/>
                <a:gdLst>
                  <a:gd name="T0" fmla="*/ 0 w 19"/>
                  <a:gd name="T1" fmla="*/ 0 h 111"/>
                  <a:gd name="T2" fmla="*/ 19 w 19"/>
                  <a:gd name="T3" fmla="*/ 0 h 111"/>
                  <a:gd name="T4" fmla="*/ 19 w 19"/>
                  <a:gd name="T5" fmla="*/ 110 h 111"/>
                  <a:gd name="T6" fmla="*/ 0 w 19"/>
                  <a:gd name="T7" fmla="*/ 111 h 111"/>
                  <a:gd name="T8" fmla="*/ 0 w 19"/>
                  <a:gd name="T9" fmla="*/ 0 h 111"/>
                </a:gdLst>
                <a:ahLst/>
                <a:cxnLst>
                  <a:cxn ang="0">
                    <a:pos x="T0" y="T1"/>
                  </a:cxn>
                  <a:cxn ang="0">
                    <a:pos x="T2" y="T3"/>
                  </a:cxn>
                  <a:cxn ang="0">
                    <a:pos x="T4" y="T5"/>
                  </a:cxn>
                  <a:cxn ang="0">
                    <a:pos x="T6" y="T7"/>
                  </a:cxn>
                  <a:cxn ang="0">
                    <a:pos x="T8" y="T9"/>
                  </a:cxn>
                </a:cxnLst>
                <a:rect l="0" t="0" r="r" b="b"/>
                <a:pathLst>
                  <a:path w="19" h="111">
                    <a:moveTo>
                      <a:pt x="0" y="0"/>
                    </a:moveTo>
                    <a:cubicBezTo>
                      <a:pt x="7" y="0"/>
                      <a:pt x="12" y="0"/>
                      <a:pt x="19" y="0"/>
                    </a:cubicBezTo>
                    <a:cubicBezTo>
                      <a:pt x="19" y="37"/>
                      <a:pt x="19" y="73"/>
                      <a:pt x="19" y="110"/>
                    </a:cubicBezTo>
                    <a:cubicBezTo>
                      <a:pt x="13" y="110"/>
                      <a:pt x="7" y="110"/>
                      <a:pt x="0" y="111"/>
                    </a:cubicBezTo>
                    <a:cubicBezTo>
                      <a:pt x="0" y="74"/>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Freeform 72">
                <a:extLst>
                  <a:ext uri="{FF2B5EF4-FFF2-40B4-BE49-F238E27FC236}">
                    <a16:creationId xmlns:a16="http://schemas.microsoft.com/office/drawing/2014/main" id="{FFE42AAC-354D-F845-8997-12920900AD89}"/>
                  </a:ext>
                </a:extLst>
              </p:cNvPr>
              <p:cNvSpPr>
                <a:spLocks/>
              </p:cNvSpPr>
              <p:nvPr/>
            </p:nvSpPr>
            <p:spPr bwMode="auto">
              <a:xfrm>
                <a:off x="5906445" y="3028808"/>
                <a:ext cx="9375" cy="53615"/>
              </a:xfrm>
              <a:custGeom>
                <a:avLst/>
                <a:gdLst>
                  <a:gd name="T0" fmla="*/ 19 w 19"/>
                  <a:gd name="T1" fmla="*/ 110 h 110"/>
                  <a:gd name="T2" fmla="*/ 0 w 19"/>
                  <a:gd name="T3" fmla="*/ 110 h 110"/>
                  <a:gd name="T4" fmla="*/ 0 w 19"/>
                  <a:gd name="T5" fmla="*/ 0 h 110"/>
                  <a:gd name="T6" fmla="*/ 19 w 19"/>
                  <a:gd name="T7" fmla="*/ 0 h 110"/>
                  <a:gd name="T8" fmla="*/ 19 w 19"/>
                  <a:gd name="T9" fmla="*/ 110 h 110"/>
                </a:gdLst>
                <a:ahLst/>
                <a:cxnLst>
                  <a:cxn ang="0">
                    <a:pos x="T0" y="T1"/>
                  </a:cxn>
                  <a:cxn ang="0">
                    <a:pos x="T2" y="T3"/>
                  </a:cxn>
                  <a:cxn ang="0">
                    <a:pos x="T4" y="T5"/>
                  </a:cxn>
                  <a:cxn ang="0">
                    <a:pos x="T6" y="T7"/>
                  </a:cxn>
                  <a:cxn ang="0">
                    <a:pos x="T8" y="T9"/>
                  </a:cxn>
                </a:cxnLst>
                <a:rect l="0" t="0" r="r" b="b"/>
                <a:pathLst>
                  <a:path w="19" h="110">
                    <a:moveTo>
                      <a:pt x="19" y="110"/>
                    </a:moveTo>
                    <a:cubicBezTo>
                      <a:pt x="12" y="110"/>
                      <a:pt x="7" y="110"/>
                      <a:pt x="0" y="110"/>
                    </a:cubicBezTo>
                    <a:cubicBezTo>
                      <a:pt x="0" y="73"/>
                      <a:pt x="0" y="37"/>
                      <a:pt x="0" y="0"/>
                    </a:cubicBezTo>
                    <a:cubicBezTo>
                      <a:pt x="6" y="0"/>
                      <a:pt x="12" y="0"/>
                      <a:pt x="19" y="0"/>
                    </a:cubicBezTo>
                    <a:cubicBezTo>
                      <a:pt x="19" y="36"/>
                      <a:pt x="19" y="72"/>
                      <a:pt x="19" y="1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Freeform 73">
                <a:extLst>
                  <a:ext uri="{FF2B5EF4-FFF2-40B4-BE49-F238E27FC236}">
                    <a16:creationId xmlns:a16="http://schemas.microsoft.com/office/drawing/2014/main" id="{B6887B79-7C66-6D4D-B566-714A2B4997D2}"/>
                  </a:ext>
                </a:extLst>
              </p:cNvPr>
              <p:cNvSpPr>
                <a:spLocks/>
              </p:cNvSpPr>
              <p:nvPr/>
            </p:nvSpPr>
            <p:spPr bwMode="auto">
              <a:xfrm>
                <a:off x="6231355" y="3028515"/>
                <a:ext cx="9375" cy="53908"/>
              </a:xfrm>
              <a:custGeom>
                <a:avLst/>
                <a:gdLst>
                  <a:gd name="T0" fmla="*/ 0 w 19"/>
                  <a:gd name="T1" fmla="*/ 111 h 111"/>
                  <a:gd name="T2" fmla="*/ 0 w 19"/>
                  <a:gd name="T3" fmla="*/ 1 h 111"/>
                  <a:gd name="T4" fmla="*/ 19 w 19"/>
                  <a:gd name="T5" fmla="*/ 0 h 111"/>
                  <a:gd name="T6" fmla="*/ 19 w 19"/>
                  <a:gd name="T7" fmla="*/ 111 h 111"/>
                  <a:gd name="T8" fmla="*/ 0 w 19"/>
                  <a:gd name="T9" fmla="*/ 111 h 111"/>
                </a:gdLst>
                <a:ahLst/>
                <a:cxnLst>
                  <a:cxn ang="0">
                    <a:pos x="T0" y="T1"/>
                  </a:cxn>
                  <a:cxn ang="0">
                    <a:pos x="T2" y="T3"/>
                  </a:cxn>
                  <a:cxn ang="0">
                    <a:pos x="T4" y="T5"/>
                  </a:cxn>
                  <a:cxn ang="0">
                    <a:pos x="T6" y="T7"/>
                  </a:cxn>
                  <a:cxn ang="0">
                    <a:pos x="T8" y="T9"/>
                  </a:cxn>
                </a:cxnLst>
                <a:rect l="0" t="0" r="r" b="b"/>
                <a:pathLst>
                  <a:path w="19" h="111">
                    <a:moveTo>
                      <a:pt x="0" y="111"/>
                    </a:moveTo>
                    <a:cubicBezTo>
                      <a:pt x="0" y="74"/>
                      <a:pt x="0" y="38"/>
                      <a:pt x="0" y="1"/>
                    </a:cubicBezTo>
                    <a:cubicBezTo>
                      <a:pt x="6" y="1"/>
                      <a:pt x="12" y="1"/>
                      <a:pt x="19" y="0"/>
                    </a:cubicBezTo>
                    <a:cubicBezTo>
                      <a:pt x="19" y="38"/>
                      <a:pt x="19" y="74"/>
                      <a:pt x="19" y="111"/>
                    </a:cubicBezTo>
                    <a:cubicBezTo>
                      <a:pt x="13" y="111"/>
                      <a:pt x="7" y="111"/>
                      <a:pt x="0"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Freeform 74">
                <a:extLst>
                  <a:ext uri="{FF2B5EF4-FFF2-40B4-BE49-F238E27FC236}">
                    <a16:creationId xmlns:a16="http://schemas.microsoft.com/office/drawing/2014/main" id="{4F4D2508-A2F1-F541-92F2-842814504BB0}"/>
                  </a:ext>
                </a:extLst>
              </p:cNvPr>
              <p:cNvSpPr>
                <a:spLocks/>
              </p:cNvSpPr>
              <p:nvPr/>
            </p:nvSpPr>
            <p:spPr bwMode="auto">
              <a:xfrm>
                <a:off x="6191510" y="3028808"/>
                <a:ext cx="8789" cy="54201"/>
              </a:xfrm>
              <a:custGeom>
                <a:avLst/>
                <a:gdLst>
                  <a:gd name="T0" fmla="*/ 0 w 18"/>
                  <a:gd name="T1" fmla="*/ 0 h 111"/>
                  <a:gd name="T2" fmla="*/ 18 w 18"/>
                  <a:gd name="T3" fmla="*/ 0 h 111"/>
                  <a:gd name="T4" fmla="*/ 18 w 18"/>
                  <a:gd name="T5" fmla="*/ 109 h 111"/>
                  <a:gd name="T6" fmla="*/ 0 w 18"/>
                  <a:gd name="T7" fmla="*/ 111 h 111"/>
                  <a:gd name="T8" fmla="*/ 0 w 18"/>
                  <a:gd name="T9" fmla="*/ 0 h 111"/>
                </a:gdLst>
                <a:ahLst/>
                <a:cxnLst>
                  <a:cxn ang="0">
                    <a:pos x="T0" y="T1"/>
                  </a:cxn>
                  <a:cxn ang="0">
                    <a:pos x="T2" y="T3"/>
                  </a:cxn>
                  <a:cxn ang="0">
                    <a:pos x="T4" y="T5"/>
                  </a:cxn>
                  <a:cxn ang="0">
                    <a:pos x="T6" y="T7"/>
                  </a:cxn>
                  <a:cxn ang="0">
                    <a:pos x="T8" y="T9"/>
                  </a:cxn>
                </a:cxnLst>
                <a:rect l="0" t="0" r="r" b="b"/>
                <a:pathLst>
                  <a:path w="18" h="111">
                    <a:moveTo>
                      <a:pt x="0" y="0"/>
                    </a:moveTo>
                    <a:cubicBezTo>
                      <a:pt x="6" y="0"/>
                      <a:pt x="11" y="0"/>
                      <a:pt x="18" y="0"/>
                    </a:cubicBezTo>
                    <a:cubicBezTo>
                      <a:pt x="18" y="36"/>
                      <a:pt x="18" y="72"/>
                      <a:pt x="18" y="109"/>
                    </a:cubicBezTo>
                    <a:cubicBezTo>
                      <a:pt x="13" y="110"/>
                      <a:pt x="7" y="110"/>
                      <a:pt x="0" y="111"/>
                    </a:cubicBezTo>
                    <a:cubicBezTo>
                      <a:pt x="0" y="74"/>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Freeform 75">
                <a:extLst>
                  <a:ext uri="{FF2B5EF4-FFF2-40B4-BE49-F238E27FC236}">
                    <a16:creationId xmlns:a16="http://schemas.microsoft.com/office/drawing/2014/main" id="{434558B8-B3F6-4440-8F76-6F1884A464E0}"/>
                  </a:ext>
                </a:extLst>
              </p:cNvPr>
              <p:cNvSpPr>
                <a:spLocks/>
              </p:cNvSpPr>
              <p:nvPr/>
            </p:nvSpPr>
            <p:spPr bwMode="auto">
              <a:xfrm>
                <a:off x="6089261" y="3028808"/>
                <a:ext cx="9082" cy="54201"/>
              </a:xfrm>
              <a:custGeom>
                <a:avLst/>
                <a:gdLst>
                  <a:gd name="T0" fmla="*/ 0 w 19"/>
                  <a:gd name="T1" fmla="*/ 0 h 111"/>
                  <a:gd name="T2" fmla="*/ 19 w 19"/>
                  <a:gd name="T3" fmla="*/ 0 h 111"/>
                  <a:gd name="T4" fmla="*/ 19 w 19"/>
                  <a:gd name="T5" fmla="*/ 109 h 111"/>
                  <a:gd name="T6" fmla="*/ 0 w 19"/>
                  <a:gd name="T7" fmla="*/ 111 h 111"/>
                  <a:gd name="T8" fmla="*/ 0 w 19"/>
                  <a:gd name="T9" fmla="*/ 0 h 111"/>
                </a:gdLst>
                <a:ahLst/>
                <a:cxnLst>
                  <a:cxn ang="0">
                    <a:pos x="T0" y="T1"/>
                  </a:cxn>
                  <a:cxn ang="0">
                    <a:pos x="T2" y="T3"/>
                  </a:cxn>
                  <a:cxn ang="0">
                    <a:pos x="T4" y="T5"/>
                  </a:cxn>
                  <a:cxn ang="0">
                    <a:pos x="T6" y="T7"/>
                  </a:cxn>
                  <a:cxn ang="0">
                    <a:pos x="T8" y="T9"/>
                  </a:cxn>
                </a:cxnLst>
                <a:rect l="0" t="0" r="r" b="b"/>
                <a:pathLst>
                  <a:path w="19" h="111">
                    <a:moveTo>
                      <a:pt x="0" y="0"/>
                    </a:moveTo>
                    <a:cubicBezTo>
                      <a:pt x="6" y="0"/>
                      <a:pt x="12" y="0"/>
                      <a:pt x="19" y="0"/>
                    </a:cubicBezTo>
                    <a:cubicBezTo>
                      <a:pt x="19" y="36"/>
                      <a:pt x="19" y="72"/>
                      <a:pt x="19" y="109"/>
                    </a:cubicBezTo>
                    <a:cubicBezTo>
                      <a:pt x="13" y="110"/>
                      <a:pt x="8" y="110"/>
                      <a:pt x="0" y="111"/>
                    </a:cubicBezTo>
                    <a:cubicBezTo>
                      <a:pt x="0" y="74"/>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Freeform 76">
                <a:extLst>
                  <a:ext uri="{FF2B5EF4-FFF2-40B4-BE49-F238E27FC236}">
                    <a16:creationId xmlns:a16="http://schemas.microsoft.com/office/drawing/2014/main" id="{90009632-D33B-8E49-ADC7-51C043A4FE56}"/>
                  </a:ext>
                </a:extLst>
              </p:cNvPr>
              <p:cNvSpPr>
                <a:spLocks/>
              </p:cNvSpPr>
              <p:nvPr/>
            </p:nvSpPr>
            <p:spPr bwMode="auto">
              <a:xfrm>
                <a:off x="5946875" y="3028808"/>
                <a:ext cx="9375" cy="53322"/>
              </a:xfrm>
              <a:custGeom>
                <a:avLst/>
                <a:gdLst>
                  <a:gd name="T0" fmla="*/ 0 w 19"/>
                  <a:gd name="T1" fmla="*/ 0 h 109"/>
                  <a:gd name="T2" fmla="*/ 19 w 19"/>
                  <a:gd name="T3" fmla="*/ 0 h 109"/>
                  <a:gd name="T4" fmla="*/ 19 w 19"/>
                  <a:gd name="T5" fmla="*/ 109 h 109"/>
                  <a:gd name="T6" fmla="*/ 0 w 19"/>
                  <a:gd name="T7" fmla="*/ 109 h 109"/>
                  <a:gd name="T8" fmla="*/ 0 w 19"/>
                  <a:gd name="T9" fmla="*/ 0 h 109"/>
                </a:gdLst>
                <a:ahLst/>
                <a:cxnLst>
                  <a:cxn ang="0">
                    <a:pos x="T0" y="T1"/>
                  </a:cxn>
                  <a:cxn ang="0">
                    <a:pos x="T2" y="T3"/>
                  </a:cxn>
                  <a:cxn ang="0">
                    <a:pos x="T4" y="T5"/>
                  </a:cxn>
                  <a:cxn ang="0">
                    <a:pos x="T6" y="T7"/>
                  </a:cxn>
                  <a:cxn ang="0">
                    <a:pos x="T8" y="T9"/>
                  </a:cxn>
                </a:cxnLst>
                <a:rect l="0" t="0" r="r" b="b"/>
                <a:pathLst>
                  <a:path w="19" h="109">
                    <a:moveTo>
                      <a:pt x="0" y="0"/>
                    </a:moveTo>
                    <a:cubicBezTo>
                      <a:pt x="6" y="0"/>
                      <a:pt x="12" y="0"/>
                      <a:pt x="19" y="0"/>
                    </a:cubicBezTo>
                    <a:cubicBezTo>
                      <a:pt x="19" y="36"/>
                      <a:pt x="19" y="72"/>
                      <a:pt x="19" y="109"/>
                    </a:cubicBezTo>
                    <a:cubicBezTo>
                      <a:pt x="13" y="109"/>
                      <a:pt x="7" y="109"/>
                      <a:pt x="0" y="109"/>
                    </a:cubicBezTo>
                    <a:cubicBezTo>
                      <a:pt x="0" y="73"/>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Freeform 77">
                <a:extLst>
                  <a:ext uri="{FF2B5EF4-FFF2-40B4-BE49-F238E27FC236}">
                    <a16:creationId xmlns:a16="http://schemas.microsoft.com/office/drawing/2014/main" id="{4959D478-5539-CC45-90E2-900E02F261F6}"/>
                  </a:ext>
                </a:extLst>
              </p:cNvPr>
              <p:cNvSpPr>
                <a:spLocks/>
              </p:cNvSpPr>
              <p:nvPr/>
            </p:nvSpPr>
            <p:spPr bwMode="auto">
              <a:xfrm>
                <a:off x="6211432" y="3028808"/>
                <a:ext cx="8789" cy="54201"/>
              </a:xfrm>
              <a:custGeom>
                <a:avLst/>
                <a:gdLst>
                  <a:gd name="T0" fmla="*/ 0 w 18"/>
                  <a:gd name="T1" fmla="*/ 0 h 111"/>
                  <a:gd name="T2" fmla="*/ 18 w 18"/>
                  <a:gd name="T3" fmla="*/ 0 h 111"/>
                  <a:gd name="T4" fmla="*/ 18 w 18"/>
                  <a:gd name="T5" fmla="*/ 109 h 111"/>
                  <a:gd name="T6" fmla="*/ 0 w 18"/>
                  <a:gd name="T7" fmla="*/ 111 h 111"/>
                  <a:gd name="T8" fmla="*/ 0 w 18"/>
                  <a:gd name="T9" fmla="*/ 0 h 111"/>
                </a:gdLst>
                <a:ahLst/>
                <a:cxnLst>
                  <a:cxn ang="0">
                    <a:pos x="T0" y="T1"/>
                  </a:cxn>
                  <a:cxn ang="0">
                    <a:pos x="T2" y="T3"/>
                  </a:cxn>
                  <a:cxn ang="0">
                    <a:pos x="T4" y="T5"/>
                  </a:cxn>
                  <a:cxn ang="0">
                    <a:pos x="T6" y="T7"/>
                  </a:cxn>
                  <a:cxn ang="0">
                    <a:pos x="T8" y="T9"/>
                  </a:cxn>
                </a:cxnLst>
                <a:rect l="0" t="0" r="r" b="b"/>
                <a:pathLst>
                  <a:path w="18" h="111">
                    <a:moveTo>
                      <a:pt x="0" y="0"/>
                    </a:moveTo>
                    <a:cubicBezTo>
                      <a:pt x="7" y="0"/>
                      <a:pt x="12" y="0"/>
                      <a:pt x="18" y="0"/>
                    </a:cubicBezTo>
                    <a:cubicBezTo>
                      <a:pt x="18" y="36"/>
                      <a:pt x="18" y="72"/>
                      <a:pt x="18" y="109"/>
                    </a:cubicBezTo>
                    <a:cubicBezTo>
                      <a:pt x="13" y="110"/>
                      <a:pt x="7" y="110"/>
                      <a:pt x="0" y="111"/>
                    </a:cubicBezTo>
                    <a:cubicBezTo>
                      <a:pt x="0" y="74"/>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Freeform 78">
                <a:extLst>
                  <a:ext uri="{FF2B5EF4-FFF2-40B4-BE49-F238E27FC236}">
                    <a16:creationId xmlns:a16="http://schemas.microsoft.com/office/drawing/2014/main" id="{7327A281-8989-8848-A522-E8D9CBDD5B77}"/>
                  </a:ext>
                </a:extLst>
              </p:cNvPr>
              <p:cNvSpPr>
                <a:spLocks/>
              </p:cNvSpPr>
              <p:nvPr/>
            </p:nvSpPr>
            <p:spPr bwMode="auto">
              <a:xfrm>
                <a:off x="6252449" y="3028808"/>
                <a:ext cx="8789" cy="54201"/>
              </a:xfrm>
              <a:custGeom>
                <a:avLst/>
                <a:gdLst>
                  <a:gd name="T0" fmla="*/ 18 w 18"/>
                  <a:gd name="T1" fmla="*/ 110 h 111"/>
                  <a:gd name="T2" fmla="*/ 0 w 18"/>
                  <a:gd name="T3" fmla="*/ 111 h 111"/>
                  <a:gd name="T4" fmla="*/ 0 w 18"/>
                  <a:gd name="T5" fmla="*/ 0 h 111"/>
                  <a:gd name="T6" fmla="*/ 18 w 18"/>
                  <a:gd name="T7" fmla="*/ 0 h 111"/>
                  <a:gd name="T8" fmla="*/ 18 w 18"/>
                  <a:gd name="T9" fmla="*/ 110 h 111"/>
                </a:gdLst>
                <a:ahLst/>
                <a:cxnLst>
                  <a:cxn ang="0">
                    <a:pos x="T0" y="T1"/>
                  </a:cxn>
                  <a:cxn ang="0">
                    <a:pos x="T2" y="T3"/>
                  </a:cxn>
                  <a:cxn ang="0">
                    <a:pos x="T4" y="T5"/>
                  </a:cxn>
                  <a:cxn ang="0">
                    <a:pos x="T6" y="T7"/>
                  </a:cxn>
                  <a:cxn ang="0">
                    <a:pos x="T8" y="T9"/>
                  </a:cxn>
                </a:cxnLst>
                <a:rect l="0" t="0" r="r" b="b"/>
                <a:pathLst>
                  <a:path w="18" h="111">
                    <a:moveTo>
                      <a:pt x="18" y="110"/>
                    </a:moveTo>
                    <a:cubicBezTo>
                      <a:pt x="12" y="110"/>
                      <a:pt x="7" y="110"/>
                      <a:pt x="0" y="111"/>
                    </a:cubicBezTo>
                    <a:cubicBezTo>
                      <a:pt x="0" y="74"/>
                      <a:pt x="0" y="38"/>
                      <a:pt x="0" y="0"/>
                    </a:cubicBezTo>
                    <a:cubicBezTo>
                      <a:pt x="6" y="0"/>
                      <a:pt x="11" y="0"/>
                      <a:pt x="18" y="0"/>
                    </a:cubicBezTo>
                    <a:cubicBezTo>
                      <a:pt x="18" y="36"/>
                      <a:pt x="18" y="72"/>
                      <a:pt x="18" y="1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Freeform 79">
                <a:extLst>
                  <a:ext uri="{FF2B5EF4-FFF2-40B4-BE49-F238E27FC236}">
                    <a16:creationId xmlns:a16="http://schemas.microsoft.com/office/drawing/2014/main" id="{51DF7967-AC63-6641-9CCE-4E4E24A26D68}"/>
                  </a:ext>
                </a:extLst>
              </p:cNvPr>
              <p:cNvSpPr>
                <a:spLocks/>
              </p:cNvSpPr>
              <p:nvPr/>
            </p:nvSpPr>
            <p:spPr bwMode="auto">
              <a:xfrm>
                <a:off x="6150493" y="3028515"/>
                <a:ext cx="8789" cy="53908"/>
              </a:xfrm>
              <a:custGeom>
                <a:avLst/>
                <a:gdLst>
                  <a:gd name="T0" fmla="*/ 18 w 18"/>
                  <a:gd name="T1" fmla="*/ 111 h 111"/>
                  <a:gd name="T2" fmla="*/ 0 w 18"/>
                  <a:gd name="T3" fmla="*/ 111 h 111"/>
                  <a:gd name="T4" fmla="*/ 0 w 18"/>
                  <a:gd name="T5" fmla="*/ 1 h 111"/>
                  <a:gd name="T6" fmla="*/ 18 w 18"/>
                  <a:gd name="T7" fmla="*/ 0 h 111"/>
                  <a:gd name="T8" fmla="*/ 18 w 18"/>
                  <a:gd name="T9" fmla="*/ 111 h 111"/>
                </a:gdLst>
                <a:ahLst/>
                <a:cxnLst>
                  <a:cxn ang="0">
                    <a:pos x="T0" y="T1"/>
                  </a:cxn>
                  <a:cxn ang="0">
                    <a:pos x="T2" y="T3"/>
                  </a:cxn>
                  <a:cxn ang="0">
                    <a:pos x="T4" y="T5"/>
                  </a:cxn>
                  <a:cxn ang="0">
                    <a:pos x="T6" y="T7"/>
                  </a:cxn>
                  <a:cxn ang="0">
                    <a:pos x="T8" y="T9"/>
                  </a:cxn>
                </a:cxnLst>
                <a:rect l="0" t="0" r="r" b="b"/>
                <a:pathLst>
                  <a:path w="18" h="111">
                    <a:moveTo>
                      <a:pt x="18" y="111"/>
                    </a:moveTo>
                    <a:cubicBezTo>
                      <a:pt x="12" y="111"/>
                      <a:pt x="7" y="111"/>
                      <a:pt x="0" y="111"/>
                    </a:cubicBezTo>
                    <a:cubicBezTo>
                      <a:pt x="0" y="74"/>
                      <a:pt x="0" y="39"/>
                      <a:pt x="0" y="1"/>
                    </a:cubicBezTo>
                    <a:cubicBezTo>
                      <a:pt x="6" y="1"/>
                      <a:pt x="11" y="0"/>
                      <a:pt x="18" y="0"/>
                    </a:cubicBezTo>
                    <a:cubicBezTo>
                      <a:pt x="18" y="37"/>
                      <a:pt x="18" y="73"/>
                      <a:pt x="18"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Freeform 80">
                <a:extLst>
                  <a:ext uri="{FF2B5EF4-FFF2-40B4-BE49-F238E27FC236}">
                    <a16:creationId xmlns:a16="http://schemas.microsoft.com/office/drawing/2014/main" id="{A1BAE70C-81CE-A44B-93F2-9AC09B856CBB}"/>
                  </a:ext>
                </a:extLst>
              </p:cNvPr>
              <p:cNvSpPr>
                <a:spLocks/>
              </p:cNvSpPr>
              <p:nvPr/>
            </p:nvSpPr>
            <p:spPr bwMode="auto">
              <a:xfrm>
                <a:off x="6129985" y="3028808"/>
                <a:ext cx="8789" cy="53322"/>
              </a:xfrm>
              <a:custGeom>
                <a:avLst/>
                <a:gdLst>
                  <a:gd name="T0" fmla="*/ 0 w 18"/>
                  <a:gd name="T1" fmla="*/ 0 h 109"/>
                  <a:gd name="T2" fmla="*/ 18 w 18"/>
                  <a:gd name="T3" fmla="*/ 0 h 109"/>
                  <a:gd name="T4" fmla="*/ 18 w 18"/>
                  <a:gd name="T5" fmla="*/ 109 h 109"/>
                  <a:gd name="T6" fmla="*/ 0 w 18"/>
                  <a:gd name="T7" fmla="*/ 109 h 109"/>
                  <a:gd name="T8" fmla="*/ 0 w 18"/>
                  <a:gd name="T9" fmla="*/ 0 h 109"/>
                </a:gdLst>
                <a:ahLst/>
                <a:cxnLst>
                  <a:cxn ang="0">
                    <a:pos x="T0" y="T1"/>
                  </a:cxn>
                  <a:cxn ang="0">
                    <a:pos x="T2" y="T3"/>
                  </a:cxn>
                  <a:cxn ang="0">
                    <a:pos x="T4" y="T5"/>
                  </a:cxn>
                  <a:cxn ang="0">
                    <a:pos x="T6" y="T7"/>
                  </a:cxn>
                  <a:cxn ang="0">
                    <a:pos x="T8" y="T9"/>
                  </a:cxn>
                </a:cxnLst>
                <a:rect l="0" t="0" r="r" b="b"/>
                <a:pathLst>
                  <a:path w="18" h="109">
                    <a:moveTo>
                      <a:pt x="0" y="0"/>
                    </a:moveTo>
                    <a:cubicBezTo>
                      <a:pt x="6" y="0"/>
                      <a:pt x="11" y="0"/>
                      <a:pt x="18" y="0"/>
                    </a:cubicBezTo>
                    <a:cubicBezTo>
                      <a:pt x="18" y="36"/>
                      <a:pt x="18" y="72"/>
                      <a:pt x="18" y="109"/>
                    </a:cubicBezTo>
                    <a:cubicBezTo>
                      <a:pt x="12" y="109"/>
                      <a:pt x="6" y="109"/>
                      <a:pt x="0" y="109"/>
                    </a:cubicBezTo>
                    <a:cubicBezTo>
                      <a:pt x="0" y="73"/>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Freeform 81">
                <a:extLst>
                  <a:ext uri="{FF2B5EF4-FFF2-40B4-BE49-F238E27FC236}">
                    <a16:creationId xmlns:a16="http://schemas.microsoft.com/office/drawing/2014/main" id="{B8286FA0-2E8D-9041-9618-37CE6E4188B5}"/>
                  </a:ext>
                </a:extLst>
              </p:cNvPr>
              <p:cNvSpPr>
                <a:spLocks/>
              </p:cNvSpPr>
              <p:nvPr/>
            </p:nvSpPr>
            <p:spPr bwMode="auto">
              <a:xfrm>
                <a:off x="6110063" y="3028515"/>
                <a:ext cx="8789" cy="54493"/>
              </a:xfrm>
              <a:custGeom>
                <a:avLst/>
                <a:gdLst>
                  <a:gd name="T0" fmla="*/ 0 w 18"/>
                  <a:gd name="T1" fmla="*/ 112 h 112"/>
                  <a:gd name="T2" fmla="*/ 0 w 18"/>
                  <a:gd name="T3" fmla="*/ 1 h 112"/>
                  <a:gd name="T4" fmla="*/ 18 w 18"/>
                  <a:gd name="T5" fmla="*/ 0 h 112"/>
                  <a:gd name="T6" fmla="*/ 18 w 18"/>
                  <a:gd name="T7" fmla="*/ 110 h 112"/>
                  <a:gd name="T8" fmla="*/ 0 w 18"/>
                  <a:gd name="T9" fmla="*/ 112 h 112"/>
                </a:gdLst>
                <a:ahLst/>
                <a:cxnLst>
                  <a:cxn ang="0">
                    <a:pos x="T0" y="T1"/>
                  </a:cxn>
                  <a:cxn ang="0">
                    <a:pos x="T2" y="T3"/>
                  </a:cxn>
                  <a:cxn ang="0">
                    <a:pos x="T4" y="T5"/>
                  </a:cxn>
                  <a:cxn ang="0">
                    <a:pos x="T6" y="T7"/>
                  </a:cxn>
                  <a:cxn ang="0">
                    <a:pos x="T8" y="T9"/>
                  </a:cxn>
                </a:cxnLst>
                <a:rect l="0" t="0" r="r" b="b"/>
                <a:pathLst>
                  <a:path w="18" h="112">
                    <a:moveTo>
                      <a:pt x="0" y="112"/>
                    </a:moveTo>
                    <a:cubicBezTo>
                      <a:pt x="0" y="74"/>
                      <a:pt x="0" y="38"/>
                      <a:pt x="0" y="1"/>
                    </a:cubicBezTo>
                    <a:cubicBezTo>
                      <a:pt x="5" y="1"/>
                      <a:pt x="11" y="1"/>
                      <a:pt x="18" y="0"/>
                    </a:cubicBezTo>
                    <a:cubicBezTo>
                      <a:pt x="18" y="37"/>
                      <a:pt x="18" y="73"/>
                      <a:pt x="18" y="110"/>
                    </a:cubicBezTo>
                    <a:cubicBezTo>
                      <a:pt x="13" y="111"/>
                      <a:pt x="7" y="111"/>
                      <a:pt x="0" y="1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Freeform 82">
                <a:extLst>
                  <a:ext uri="{FF2B5EF4-FFF2-40B4-BE49-F238E27FC236}">
                    <a16:creationId xmlns:a16="http://schemas.microsoft.com/office/drawing/2014/main" id="{94845D60-7012-C34C-B25D-78529D595541}"/>
                  </a:ext>
                </a:extLst>
              </p:cNvPr>
              <p:cNvSpPr>
                <a:spLocks/>
              </p:cNvSpPr>
              <p:nvPr/>
            </p:nvSpPr>
            <p:spPr bwMode="auto">
              <a:xfrm>
                <a:off x="6069339" y="3028808"/>
                <a:ext cx="8496" cy="54201"/>
              </a:xfrm>
              <a:custGeom>
                <a:avLst/>
                <a:gdLst>
                  <a:gd name="T0" fmla="*/ 0 w 18"/>
                  <a:gd name="T1" fmla="*/ 0 h 111"/>
                  <a:gd name="T2" fmla="*/ 18 w 18"/>
                  <a:gd name="T3" fmla="*/ 0 h 111"/>
                  <a:gd name="T4" fmla="*/ 18 w 18"/>
                  <a:gd name="T5" fmla="*/ 109 h 111"/>
                  <a:gd name="T6" fmla="*/ 0 w 18"/>
                  <a:gd name="T7" fmla="*/ 111 h 111"/>
                  <a:gd name="T8" fmla="*/ 0 w 18"/>
                  <a:gd name="T9" fmla="*/ 0 h 111"/>
                </a:gdLst>
                <a:ahLst/>
                <a:cxnLst>
                  <a:cxn ang="0">
                    <a:pos x="T0" y="T1"/>
                  </a:cxn>
                  <a:cxn ang="0">
                    <a:pos x="T2" y="T3"/>
                  </a:cxn>
                  <a:cxn ang="0">
                    <a:pos x="T4" y="T5"/>
                  </a:cxn>
                  <a:cxn ang="0">
                    <a:pos x="T6" y="T7"/>
                  </a:cxn>
                  <a:cxn ang="0">
                    <a:pos x="T8" y="T9"/>
                  </a:cxn>
                </a:cxnLst>
                <a:rect l="0" t="0" r="r" b="b"/>
                <a:pathLst>
                  <a:path w="18" h="111">
                    <a:moveTo>
                      <a:pt x="0" y="0"/>
                    </a:moveTo>
                    <a:cubicBezTo>
                      <a:pt x="6" y="0"/>
                      <a:pt x="12" y="0"/>
                      <a:pt x="18" y="0"/>
                    </a:cubicBezTo>
                    <a:cubicBezTo>
                      <a:pt x="18" y="37"/>
                      <a:pt x="18" y="72"/>
                      <a:pt x="18" y="109"/>
                    </a:cubicBezTo>
                    <a:cubicBezTo>
                      <a:pt x="13" y="110"/>
                      <a:pt x="7" y="110"/>
                      <a:pt x="0" y="111"/>
                    </a:cubicBezTo>
                    <a:cubicBezTo>
                      <a:pt x="0" y="73"/>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Freeform 83">
                <a:extLst>
                  <a:ext uri="{FF2B5EF4-FFF2-40B4-BE49-F238E27FC236}">
                    <a16:creationId xmlns:a16="http://schemas.microsoft.com/office/drawing/2014/main" id="{9094A01A-4606-5141-95DE-C47569D5A3EE}"/>
                  </a:ext>
                </a:extLst>
              </p:cNvPr>
              <p:cNvSpPr>
                <a:spLocks/>
              </p:cNvSpPr>
              <p:nvPr/>
            </p:nvSpPr>
            <p:spPr bwMode="auto">
              <a:xfrm>
                <a:off x="6028323" y="3028808"/>
                <a:ext cx="8789" cy="53615"/>
              </a:xfrm>
              <a:custGeom>
                <a:avLst/>
                <a:gdLst>
                  <a:gd name="T0" fmla="*/ 0 w 18"/>
                  <a:gd name="T1" fmla="*/ 0 h 110"/>
                  <a:gd name="T2" fmla="*/ 18 w 18"/>
                  <a:gd name="T3" fmla="*/ 0 h 110"/>
                  <a:gd name="T4" fmla="*/ 18 w 18"/>
                  <a:gd name="T5" fmla="*/ 110 h 110"/>
                  <a:gd name="T6" fmla="*/ 0 w 18"/>
                  <a:gd name="T7" fmla="*/ 110 h 110"/>
                  <a:gd name="T8" fmla="*/ 0 w 18"/>
                  <a:gd name="T9" fmla="*/ 0 h 110"/>
                </a:gdLst>
                <a:ahLst/>
                <a:cxnLst>
                  <a:cxn ang="0">
                    <a:pos x="T0" y="T1"/>
                  </a:cxn>
                  <a:cxn ang="0">
                    <a:pos x="T2" y="T3"/>
                  </a:cxn>
                  <a:cxn ang="0">
                    <a:pos x="T4" y="T5"/>
                  </a:cxn>
                  <a:cxn ang="0">
                    <a:pos x="T6" y="T7"/>
                  </a:cxn>
                  <a:cxn ang="0">
                    <a:pos x="T8" y="T9"/>
                  </a:cxn>
                </a:cxnLst>
                <a:rect l="0" t="0" r="r" b="b"/>
                <a:pathLst>
                  <a:path w="18" h="110">
                    <a:moveTo>
                      <a:pt x="0" y="0"/>
                    </a:moveTo>
                    <a:cubicBezTo>
                      <a:pt x="7" y="0"/>
                      <a:pt x="12" y="0"/>
                      <a:pt x="18" y="0"/>
                    </a:cubicBezTo>
                    <a:cubicBezTo>
                      <a:pt x="18" y="37"/>
                      <a:pt x="18" y="73"/>
                      <a:pt x="18" y="110"/>
                    </a:cubicBezTo>
                    <a:cubicBezTo>
                      <a:pt x="12" y="110"/>
                      <a:pt x="6" y="110"/>
                      <a:pt x="0" y="110"/>
                    </a:cubicBezTo>
                    <a:cubicBezTo>
                      <a:pt x="0" y="73"/>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Freeform 84">
                <a:extLst>
                  <a:ext uri="{FF2B5EF4-FFF2-40B4-BE49-F238E27FC236}">
                    <a16:creationId xmlns:a16="http://schemas.microsoft.com/office/drawing/2014/main" id="{F9293AE1-5594-CB47-A330-14E14B76D2A0}"/>
                  </a:ext>
                </a:extLst>
              </p:cNvPr>
              <p:cNvSpPr>
                <a:spLocks/>
              </p:cNvSpPr>
              <p:nvPr/>
            </p:nvSpPr>
            <p:spPr bwMode="auto">
              <a:xfrm>
                <a:off x="6008400" y="3027344"/>
                <a:ext cx="9668" cy="56544"/>
              </a:xfrm>
              <a:custGeom>
                <a:avLst/>
                <a:gdLst>
                  <a:gd name="T0" fmla="*/ 0 w 20"/>
                  <a:gd name="T1" fmla="*/ 3 h 116"/>
                  <a:gd name="T2" fmla="*/ 20 w 20"/>
                  <a:gd name="T3" fmla="*/ 17 h 116"/>
                  <a:gd name="T4" fmla="*/ 20 w 20"/>
                  <a:gd name="T5" fmla="*/ 99 h 116"/>
                  <a:gd name="T6" fmla="*/ 0 w 20"/>
                  <a:gd name="T7" fmla="*/ 113 h 116"/>
                  <a:gd name="T8" fmla="*/ 0 w 20"/>
                  <a:gd name="T9" fmla="*/ 3 h 116"/>
                </a:gdLst>
                <a:ahLst/>
                <a:cxnLst>
                  <a:cxn ang="0">
                    <a:pos x="T0" y="T1"/>
                  </a:cxn>
                  <a:cxn ang="0">
                    <a:pos x="T2" y="T3"/>
                  </a:cxn>
                  <a:cxn ang="0">
                    <a:pos x="T4" y="T5"/>
                  </a:cxn>
                  <a:cxn ang="0">
                    <a:pos x="T6" y="T7"/>
                  </a:cxn>
                  <a:cxn ang="0">
                    <a:pos x="T8" y="T9"/>
                  </a:cxn>
                </a:cxnLst>
                <a:rect l="0" t="0" r="r" b="b"/>
                <a:pathLst>
                  <a:path w="20" h="116">
                    <a:moveTo>
                      <a:pt x="0" y="3"/>
                    </a:moveTo>
                    <a:cubicBezTo>
                      <a:pt x="14" y="0"/>
                      <a:pt x="20" y="2"/>
                      <a:pt x="20" y="17"/>
                    </a:cubicBezTo>
                    <a:cubicBezTo>
                      <a:pt x="19" y="44"/>
                      <a:pt x="19" y="71"/>
                      <a:pt x="20" y="99"/>
                    </a:cubicBezTo>
                    <a:cubicBezTo>
                      <a:pt x="20" y="113"/>
                      <a:pt x="14" y="116"/>
                      <a:pt x="0" y="113"/>
                    </a:cubicBezTo>
                    <a:cubicBezTo>
                      <a:pt x="0" y="77"/>
                      <a:pt x="0" y="41"/>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Freeform 85">
                <a:extLst>
                  <a:ext uri="{FF2B5EF4-FFF2-40B4-BE49-F238E27FC236}">
                    <a16:creationId xmlns:a16="http://schemas.microsoft.com/office/drawing/2014/main" id="{DB876E26-CDDA-044E-9DF6-5AA2E6CF1499}"/>
                  </a:ext>
                </a:extLst>
              </p:cNvPr>
              <p:cNvSpPr>
                <a:spLocks/>
              </p:cNvSpPr>
              <p:nvPr/>
            </p:nvSpPr>
            <p:spPr bwMode="auto">
              <a:xfrm>
                <a:off x="5987892" y="3028808"/>
                <a:ext cx="8789" cy="53615"/>
              </a:xfrm>
              <a:custGeom>
                <a:avLst/>
                <a:gdLst>
                  <a:gd name="T0" fmla="*/ 18 w 18"/>
                  <a:gd name="T1" fmla="*/ 110 h 110"/>
                  <a:gd name="T2" fmla="*/ 0 w 18"/>
                  <a:gd name="T3" fmla="*/ 110 h 110"/>
                  <a:gd name="T4" fmla="*/ 0 w 18"/>
                  <a:gd name="T5" fmla="*/ 0 h 110"/>
                  <a:gd name="T6" fmla="*/ 18 w 18"/>
                  <a:gd name="T7" fmla="*/ 0 h 110"/>
                  <a:gd name="T8" fmla="*/ 18 w 18"/>
                  <a:gd name="T9" fmla="*/ 110 h 110"/>
                </a:gdLst>
                <a:ahLst/>
                <a:cxnLst>
                  <a:cxn ang="0">
                    <a:pos x="T0" y="T1"/>
                  </a:cxn>
                  <a:cxn ang="0">
                    <a:pos x="T2" y="T3"/>
                  </a:cxn>
                  <a:cxn ang="0">
                    <a:pos x="T4" y="T5"/>
                  </a:cxn>
                  <a:cxn ang="0">
                    <a:pos x="T6" y="T7"/>
                  </a:cxn>
                  <a:cxn ang="0">
                    <a:pos x="T8" y="T9"/>
                  </a:cxn>
                </a:cxnLst>
                <a:rect l="0" t="0" r="r" b="b"/>
                <a:pathLst>
                  <a:path w="18" h="110">
                    <a:moveTo>
                      <a:pt x="18" y="110"/>
                    </a:moveTo>
                    <a:cubicBezTo>
                      <a:pt x="11" y="110"/>
                      <a:pt x="6" y="110"/>
                      <a:pt x="0" y="110"/>
                    </a:cubicBezTo>
                    <a:cubicBezTo>
                      <a:pt x="0" y="73"/>
                      <a:pt x="0" y="37"/>
                      <a:pt x="0" y="0"/>
                    </a:cubicBezTo>
                    <a:cubicBezTo>
                      <a:pt x="6" y="0"/>
                      <a:pt x="12" y="0"/>
                      <a:pt x="18" y="0"/>
                    </a:cubicBezTo>
                    <a:cubicBezTo>
                      <a:pt x="18" y="37"/>
                      <a:pt x="18" y="72"/>
                      <a:pt x="18" y="1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Freeform 86">
                <a:extLst>
                  <a:ext uri="{FF2B5EF4-FFF2-40B4-BE49-F238E27FC236}">
                    <a16:creationId xmlns:a16="http://schemas.microsoft.com/office/drawing/2014/main" id="{5547DB77-3C44-0148-8716-3C454732E2D5}"/>
                  </a:ext>
                </a:extLst>
              </p:cNvPr>
              <p:cNvSpPr>
                <a:spLocks/>
              </p:cNvSpPr>
              <p:nvPr/>
            </p:nvSpPr>
            <p:spPr bwMode="auto">
              <a:xfrm>
                <a:off x="5967970" y="3028515"/>
                <a:ext cx="8789" cy="53908"/>
              </a:xfrm>
              <a:custGeom>
                <a:avLst/>
                <a:gdLst>
                  <a:gd name="T0" fmla="*/ 18 w 18"/>
                  <a:gd name="T1" fmla="*/ 111 h 111"/>
                  <a:gd name="T2" fmla="*/ 0 w 18"/>
                  <a:gd name="T3" fmla="*/ 111 h 111"/>
                  <a:gd name="T4" fmla="*/ 0 w 18"/>
                  <a:gd name="T5" fmla="*/ 1 h 111"/>
                  <a:gd name="T6" fmla="*/ 18 w 18"/>
                  <a:gd name="T7" fmla="*/ 0 h 111"/>
                  <a:gd name="T8" fmla="*/ 18 w 18"/>
                  <a:gd name="T9" fmla="*/ 111 h 111"/>
                </a:gdLst>
                <a:ahLst/>
                <a:cxnLst>
                  <a:cxn ang="0">
                    <a:pos x="T0" y="T1"/>
                  </a:cxn>
                  <a:cxn ang="0">
                    <a:pos x="T2" y="T3"/>
                  </a:cxn>
                  <a:cxn ang="0">
                    <a:pos x="T4" y="T5"/>
                  </a:cxn>
                  <a:cxn ang="0">
                    <a:pos x="T6" y="T7"/>
                  </a:cxn>
                  <a:cxn ang="0">
                    <a:pos x="T8" y="T9"/>
                  </a:cxn>
                </a:cxnLst>
                <a:rect l="0" t="0" r="r" b="b"/>
                <a:pathLst>
                  <a:path w="18" h="111">
                    <a:moveTo>
                      <a:pt x="18" y="111"/>
                    </a:moveTo>
                    <a:cubicBezTo>
                      <a:pt x="12" y="111"/>
                      <a:pt x="6" y="111"/>
                      <a:pt x="0" y="111"/>
                    </a:cubicBezTo>
                    <a:cubicBezTo>
                      <a:pt x="0" y="74"/>
                      <a:pt x="0" y="39"/>
                      <a:pt x="0" y="1"/>
                    </a:cubicBezTo>
                    <a:cubicBezTo>
                      <a:pt x="5" y="1"/>
                      <a:pt x="11" y="0"/>
                      <a:pt x="18" y="0"/>
                    </a:cubicBezTo>
                    <a:cubicBezTo>
                      <a:pt x="18" y="37"/>
                      <a:pt x="18" y="72"/>
                      <a:pt x="18"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Freeform 87">
                <a:extLst>
                  <a:ext uri="{FF2B5EF4-FFF2-40B4-BE49-F238E27FC236}">
                    <a16:creationId xmlns:a16="http://schemas.microsoft.com/office/drawing/2014/main" id="{0ADE6829-FC17-C044-97D1-87B27E6017BB}"/>
                  </a:ext>
                </a:extLst>
              </p:cNvPr>
              <p:cNvSpPr>
                <a:spLocks/>
              </p:cNvSpPr>
              <p:nvPr/>
            </p:nvSpPr>
            <p:spPr bwMode="auto">
              <a:xfrm>
                <a:off x="5926953" y="3028808"/>
                <a:ext cx="8789" cy="53322"/>
              </a:xfrm>
              <a:custGeom>
                <a:avLst/>
                <a:gdLst>
                  <a:gd name="T0" fmla="*/ 0 w 18"/>
                  <a:gd name="T1" fmla="*/ 0 h 109"/>
                  <a:gd name="T2" fmla="*/ 18 w 18"/>
                  <a:gd name="T3" fmla="*/ 0 h 109"/>
                  <a:gd name="T4" fmla="*/ 18 w 18"/>
                  <a:gd name="T5" fmla="*/ 109 h 109"/>
                  <a:gd name="T6" fmla="*/ 0 w 18"/>
                  <a:gd name="T7" fmla="*/ 109 h 109"/>
                  <a:gd name="T8" fmla="*/ 0 w 18"/>
                  <a:gd name="T9" fmla="*/ 0 h 109"/>
                </a:gdLst>
                <a:ahLst/>
                <a:cxnLst>
                  <a:cxn ang="0">
                    <a:pos x="T0" y="T1"/>
                  </a:cxn>
                  <a:cxn ang="0">
                    <a:pos x="T2" y="T3"/>
                  </a:cxn>
                  <a:cxn ang="0">
                    <a:pos x="T4" y="T5"/>
                  </a:cxn>
                  <a:cxn ang="0">
                    <a:pos x="T6" y="T7"/>
                  </a:cxn>
                  <a:cxn ang="0">
                    <a:pos x="T8" y="T9"/>
                  </a:cxn>
                </a:cxnLst>
                <a:rect l="0" t="0" r="r" b="b"/>
                <a:pathLst>
                  <a:path w="18" h="109">
                    <a:moveTo>
                      <a:pt x="0" y="0"/>
                    </a:moveTo>
                    <a:cubicBezTo>
                      <a:pt x="6" y="0"/>
                      <a:pt x="11" y="0"/>
                      <a:pt x="18" y="0"/>
                    </a:cubicBezTo>
                    <a:cubicBezTo>
                      <a:pt x="18" y="36"/>
                      <a:pt x="18" y="72"/>
                      <a:pt x="18" y="109"/>
                    </a:cubicBezTo>
                    <a:cubicBezTo>
                      <a:pt x="12" y="109"/>
                      <a:pt x="6" y="109"/>
                      <a:pt x="0" y="109"/>
                    </a:cubicBezTo>
                    <a:cubicBezTo>
                      <a:pt x="0" y="74"/>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 name="Freeform 88">
                <a:extLst>
                  <a:ext uri="{FF2B5EF4-FFF2-40B4-BE49-F238E27FC236}">
                    <a16:creationId xmlns:a16="http://schemas.microsoft.com/office/drawing/2014/main" id="{5396E3CD-4876-2441-9F91-833D63F96125}"/>
                  </a:ext>
                </a:extLst>
              </p:cNvPr>
              <p:cNvSpPr>
                <a:spLocks/>
              </p:cNvSpPr>
              <p:nvPr/>
            </p:nvSpPr>
            <p:spPr bwMode="auto">
              <a:xfrm>
                <a:off x="6170416" y="3028808"/>
                <a:ext cx="8789" cy="53615"/>
              </a:xfrm>
              <a:custGeom>
                <a:avLst/>
                <a:gdLst>
                  <a:gd name="T0" fmla="*/ 0 w 18"/>
                  <a:gd name="T1" fmla="*/ 0 h 110"/>
                  <a:gd name="T2" fmla="*/ 18 w 18"/>
                  <a:gd name="T3" fmla="*/ 0 h 110"/>
                  <a:gd name="T4" fmla="*/ 18 w 18"/>
                  <a:gd name="T5" fmla="*/ 110 h 110"/>
                  <a:gd name="T6" fmla="*/ 0 w 18"/>
                  <a:gd name="T7" fmla="*/ 110 h 110"/>
                  <a:gd name="T8" fmla="*/ 0 w 18"/>
                  <a:gd name="T9" fmla="*/ 0 h 110"/>
                </a:gdLst>
                <a:ahLst/>
                <a:cxnLst>
                  <a:cxn ang="0">
                    <a:pos x="T0" y="T1"/>
                  </a:cxn>
                  <a:cxn ang="0">
                    <a:pos x="T2" y="T3"/>
                  </a:cxn>
                  <a:cxn ang="0">
                    <a:pos x="T4" y="T5"/>
                  </a:cxn>
                  <a:cxn ang="0">
                    <a:pos x="T6" y="T7"/>
                  </a:cxn>
                  <a:cxn ang="0">
                    <a:pos x="T8" y="T9"/>
                  </a:cxn>
                </a:cxnLst>
                <a:rect l="0" t="0" r="r" b="b"/>
                <a:pathLst>
                  <a:path w="18" h="110">
                    <a:moveTo>
                      <a:pt x="0" y="0"/>
                    </a:moveTo>
                    <a:cubicBezTo>
                      <a:pt x="7" y="0"/>
                      <a:pt x="12" y="0"/>
                      <a:pt x="18" y="0"/>
                    </a:cubicBezTo>
                    <a:cubicBezTo>
                      <a:pt x="18" y="36"/>
                      <a:pt x="18" y="72"/>
                      <a:pt x="18" y="110"/>
                    </a:cubicBezTo>
                    <a:cubicBezTo>
                      <a:pt x="13" y="110"/>
                      <a:pt x="7" y="110"/>
                      <a:pt x="0" y="110"/>
                    </a:cubicBezTo>
                    <a:cubicBezTo>
                      <a:pt x="0" y="73"/>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Freeform 89">
                <a:extLst>
                  <a:ext uri="{FF2B5EF4-FFF2-40B4-BE49-F238E27FC236}">
                    <a16:creationId xmlns:a16="http://schemas.microsoft.com/office/drawing/2014/main" id="{00870709-85AE-1A46-B5DB-37B433533D2A}"/>
                  </a:ext>
                </a:extLst>
              </p:cNvPr>
              <p:cNvSpPr>
                <a:spLocks/>
              </p:cNvSpPr>
              <p:nvPr/>
            </p:nvSpPr>
            <p:spPr bwMode="auto">
              <a:xfrm>
                <a:off x="6271785" y="3028515"/>
                <a:ext cx="9375" cy="53908"/>
              </a:xfrm>
              <a:custGeom>
                <a:avLst/>
                <a:gdLst>
                  <a:gd name="T0" fmla="*/ 19 w 19"/>
                  <a:gd name="T1" fmla="*/ 111 h 111"/>
                  <a:gd name="T2" fmla="*/ 0 w 19"/>
                  <a:gd name="T3" fmla="*/ 111 h 111"/>
                  <a:gd name="T4" fmla="*/ 0 w 19"/>
                  <a:gd name="T5" fmla="*/ 1 h 111"/>
                  <a:gd name="T6" fmla="*/ 19 w 19"/>
                  <a:gd name="T7" fmla="*/ 0 h 111"/>
                  <a:gd name="T8" fmla="*/ 19 w 19"/>
                  <a:gd name="T9" fmla="*/ 111 h 111"/>
                </a:gdLst>
                <a:ahLst/>
                <a:cxnLst>
                  <a:cxn ang="0">
                    <a:pos x="T0" y="T1"/>
                  </a:cxn>
                  <a:cxn ang="0">
                    <a:pos x="T2" y="T3"/>
                  </a:cxn>
                  <a:cxn ang="0">
                    <a:pos x="T4" y="T5"/>
                  </a:cxn>
                  <a:cxn ang="0">
                    <a:pos x="T6" y="T7"/>
                  </a:cxn>
                  <a:cxn ang="0">
                    <a:pos x="T8" y="T9"/>
                  </a:cxn>
                </a:cxnLst>
                <a:rect l="0" t="0" r="r" b="b"/>
                <a:pathLst>
                  <a:path w="19" h="111">
                    <a:moveTo>
                      <a:pt x="19" y="111"/>
                    </a:moveTo>
                    <a:cubicBezTo>
                      <a:pt x="12" y="111"/>
                      <a:pt x="7" y="111"/>
                      <a:pt x="0" y="111"/>
                    </a:cubicBezTo>
                    <a:cubicBezTo>
                      <a:pt x="0" y="74"/>
                      <a:pt x="0" y="38"/>
                      <a:pt x="0" y="1"/>
                    </a:cubicBezTo>
                    <a:cubicBezTo>
                      <a:pt x="7" y="1"/>
                      <a:pt x="12" y="1"/>
                      <a:pt x="19" y="0"/>
                    </a:cubicBezTo>
                    <a:cubicBezTo>
                      <a:pt x="19" y="38"/>
                      <a:pt x="19" y="74"/>
                      <a:pt x="19"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矩形 37">
            <a:extLst>
              <a:ext uri="{FF2B5EF4-FFF2-40B4-BE49-F238E27FC236}">
                <a16:creationId xmlns:a16="http://schemas.microsoft.com/office/drawing/2014/main" id="{F493E34E-9E78-C94D-9C1E-0AD16EB1D936}"/>
              </a:ext>
            </a:extLst>
          </p:cNvPr>
          <p:cNvSpPr/>
          <p:nvPr/>
        </p:nvSpPr>
        <p:spPr>
          <a:xfrm>
            <a:off x="0" y="-27940"/>
            <a:ext cx="1814830" cy="6885940"/>
          </a:xfrm>
          <a:prstGeom prst="rect">
            <a:avLst/>
          </a:prstGeom>
          <a:solidFill>
            <a:srgbClr val="1B51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7" name="矩形 36">
            <a:extLst>
              <a:ext uri="{FF2B5EF4-FFF2-40B4-BE49-F238E27FC236}">
                <a16:creationId xmlns:a16="http://schemas.microsoft.com/office/drawing/2014/main" id="{8E7EE05C-5A00-284A-A584-AD34FBDDC4CA}"/>
              </a:ext>
            </a:extLst>
          </p:cNvPr>
          <p:cNvSpPr/>
          <p:nvPr/>
        </p:nvSpPr>
        <p:spPr>
          <a:xfrm>
            <a:off x="2846943" y="571152"/>
            <a:ext cx="115099" cy="228898"/>
          </a:xfrm>
          <a:prstGeom prst="rect">
            <a:avLst/>
          </a:prstGeom>
        </p:spPr>
        <p:txBody>
          <a:bodyPr wrap="none">
            <a:spAutoFit/>
          </a:bodyPr>
          <a:lstStyle/>
          <a:p>
            <a:endParaRPr lang="zh-CN" altLang="en-US" sz="1200" dirty="0">
              <a:solidFill>
                <a:schemeClr val="bg1">
                  <a:lumMod val="65000"/>
                </a:schemeClr>
              </a:solidFill>
              <a:latin typeface="思源黑体 CN Medium" panose="020B0600000000000000" charset="-122"/>
              <a:ea typeface="思源黑体 CN Medium" panose="020B0600000000000000" charset="-122"/>
            </a:endParaRPr>
          </a:p>
        </p:txBody>
      </p:sp>
      <p:sp>
        <p:nvSpPr>
          <p:cNvPr id="40" name="矩形 39">
            <a:extLst>
              <a:ext uri="{FF2B5EF4-FFF2-40B4-BE49-F238E27FC236}">
                <a16:creationId xmlns:a16="http://schemas.microsoft.com/office/drawing/2014/main" id="{9AE99A2A-82A6-7A43-A1D0-0AD405055D95}"/>
              </a:ext>
            </a:extLst>
          </p:cNvPr>
          <p:cNvSpPr/>
          <p:nvPr/>
        </p:nvSpPr>
        <p:spPr>
          <a:xfrm>
            <a:off x="-4271" y="1988669"/>
            <a:ext cx="1814830" cy="894229"/>
          </a:xfrm>
          <a:prstGeom prst="rect">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1B5187"/>
                </a:solidFill>
              </a:rPr>
              <a:t>研究背景与意义</a:t>
            </a:r>
          </a:p>
        </p:txBody>
      </p:sp>
      <p:pic>
        <p:nvPicPr>
          <p:cNvPr id="46" name="图片 45" descr="E:\设计\PPT\图片1.png图片1">
            <a:extLst>
              <a:ext uri="{FF2B5EF4-FFF2-40B4-BE49-F238E27FC236}">
                <a16:creationId xmlns:a16="http://schemas.microsoft.com/office/drawing/2014/main" id="{6BAE2235-A397-AA43-B32D-9CCE019F2772}"/>
              </a:ext>
            </a:extLst>
          </p:cNvPr>
          <p:cNvPicPr>
            <a:picLocks noChangeAspect="1"/>
          </p:cNvPicPr>
          <p:nvPr/>
        </p:nvPicPr>
        <p:blipFill>
          <a:blip r:embed="rId4"/>
          <a:srcRect/>
          <a:stretch>
            <a:fillRect/>
          </a:stretch>
        </p:blipFill>
        <p:spPr>
          <a:xfrm>
            <a:off x="544151" y="504410"/>
            <a:ext cx="718896" cy="704131"/>
          </a:xfrm>
          <a:prstGeom prst="rect">
            <a:avLst/>
          </a:prstGeom>
        </p:spPr>
      </p:pic>
      <p:sp>
        <p:nvSpPr>
          <p:cNvPr id="47" name="矩形 46">
            <a:extLst>
              <a:ext uri="{FF2B5EF4-FFF2-40B4-BE49-F238E27FC236}">
                <a16:creationId xmlns:a16="http://schemas.microsoft.com/office/drawing/2014/main" id="{61390A2D-6723-4847-A3B1-E9BFCF1998FE}"/>
              </a:ext>
            </a:extLst>
          </p:cNvPr>
          <p:cNvSpPr/>
          <p:nvPr/>
        </p:nvSpPr>
        <p:spPr>
          <a:xfrm>
            <a:off x="0" y="2891241"/>
            <a:ext cx="1814830" cy="894229"/>
          </a:xfrm>
          <a:prstGeom prst="rect">
            <a:avLst/>
          </a:prstGeom>
          <a:solidFill>
            <a:srgbClr val="1B5187"/>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1"/>
                </a:solidFill>
              </a:rPr>
              <a:t>研究内容与过程</a:t>
            </a:r>
          </a:p>
        </p:txBody>
      </p:sp>
      <p:sp>
        <p:nvSpPr>
          <p:cNvPr id="48" name="矩形 47">
            <a:extLst>
              <a:ext uri="{FF2B5EF4-FFF2-40B4-BE49-F238E27FC236}">
                <a16:creationId xmlns:a16="http://schemas.microsoft.com/office/drawing/2014/main" id="{7436FCE2-52DB-2D45-A2FA-B39685AB6953}"/>
              </a:ext>
            </a:extLst>
          </p:cNvPr>
          <p:cNvSpPr/>
          <p:nvPr/>
        </p:nvSpPr>
        <p:spPr>
          <a:xfrm>
            <a:off x="0" y="3793813"/>
            <a:ext cx="1814830" cy="894229"/>
          </a:xfrm>
          <a:prstGeom prst="rect">
            <a:avLst/>
          </a:prstGeom>
          <a:solidFill>
            <a:srgbClr val="1B5187"/>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1"/>
                </a:solidFill>
              </a:rPr>
              <a:t>总结与未来展望</a:t>
            </a:r>
          </a:p>
        </p:txBody>
      </p:sp>
      <p:sp>
        <p:nvSpPr>
          <p:cNvPr id="49" name="矩形 48">
            <a:extLst>
              <a:ext uri="{FF2B5EF4-FFF2-40B4-BE49-F238E27FC236}">
                <a16:creationId xmlns:a16="http://schemas.microsoft.com/office/drawing/2014/main" id="{9D3719F4-A0EF-FB46-870D-025192FB2EA2}"/>
              </a:ext>
            </a:extLst>
          </p:cNvPr>
          <p:cNvSpPr/>
          <p:nvPr/>
        </p:nvSpPr>
        <p:spPr>
          <a:xfrm>
            <a:off x="0" y="4696385"/>
            <a:ext cx="1814830" cy="894229"/>
          </a:xfrm>
          <a:prstGeom prst="rect">
            <a:avLst/>
          </a:prstGeom>
          <a:solidFill>
            <a:srgbClr val="1B5187"/>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1"/>
                </a:solidFill>
              </a:rPr>
              <a:t>重要参考文献</a:t>
            </a:r>
          </a:p>
        </p:txBody>
      </p:sp>
      <p:grpSp>
        <p:nvGrpSpPr>
          <p:cNvPr id="53" name="组合 52">
            <a:extLst>
              <a:ext uri="{FF2B5EF4-FFF2-40B4-BE49-F238E27FC236}">
                <a16:creationId xmlns:a16="http://schemas.microsoft.com/office/drawing/2014/main" id="{3280788C-66F0-B140-9839-DC8E14E95AFB}"/>
              </a:ext>
            </a:extLst>
          </p:cNvPr>
          <p:cNvGrpSpPr/>
          <p:nvPr/>
        </p:nvGrpSpPr>
        <p:grpSpPr>
          <a:xfrm>
            <a:off x="1920376" y="119429"/>
            <a:ext cx="4682950" cy="736600"/>
            <a:chOff x="550" y="967"/>
            <a:chExt cx="7801" cy="1160"/>
          </a:xfrm>
        </p:grpSpPr>
        <p:grpSp>
          <p:nvGrpSpPr>
            <p:cNvPr id="54" name="组合 53">
              <a:extLst>
                <a:ext uri="{FF2B5EF4-FFF2-40B4-BE49-F238E27FC236}">
                  <a16:creationId xmlns:a16="http://schemas.microsoft.com/office/drawing/2014/main" id="{B3F4C418-733F-344E-A433-8CE6296285F2}"/>
                </a:ext>
              </a:extLst>
            </p:cNvPr>
            <p:cNvGrpSpPr/>
            <p:nvPr/>
          </p:nvGrpSpPr>
          <p:grpSpPr>
            <a:xfrm>
              <a:off x="550" y="967"/>
              <a:ext cx="7801" cy="1160"/>
              <a:chOff x="6796" y="3122"/>
              <a:chExt cx="7801" cy="1160"/>
            </a:xfrm>
          </p:grpSpPr>
          <p:grpSp>
            <p:nvGrpSpPr>
              <p:cNvPr id="56" name="组合 55">
                <a:extLst>
                  <a:ext uri="{FF2B5EF4-FFF2-40B4-BE49-F238E27FC236}">
                    <a16:creationId xmlns:a16="http://schemas.microsoft.com/office/drawing/2014/main" id="{086A84DE-6070-F646-BF84-63284571840F}"/>
                  </a:ext>
                </a:extLst>
              </p:cNvPr>
              <p:cNvGrpSpPr/>
              <p:nvPr/>
            </p:nvGrpSpPr>
            <p:grpSpPr>
              <a:xfrm>
                <a:off x="6796" y="3122"/>
                <a:ext cx="7801" cy="1160"/>
                <a:chOff x="6796" y="3122"/>
                <a:chExt cx="7801" cy="1160"/>
              </a:xfrm>
            </p:grpSpPr>
            <p:grpSp>
              <p:nvGrpSpPr>
                <p:cNvPr id="58" name="组合 57">
                  <a:extLst>
                    <a:ext uri="{FF2B5EF4-FFF2-40B4-BE49-F238E27FC236}">
                      <a16:creationId xmlns:a16="http://schemas.microsoft.com/office/drawing/2014/main" id="{B4B8D9A4-13F9-D14A-B497-09F66890D7E9}"/>
                    </a:ext>
                  </a:extLst>
                </p:cNvPr>
                <p:cNvGrpSpPr/>
                <p:nvPr/>
              </p:nvGrpSpPr>
              <p:grpSpPr>
                <a:xfrm>
                  <a:off x="7653" y="3235"/>
                  <a:ext cx="6944" cy="1047"/>
                  <a:chOff x="9499" y="1839"/>
                  <a:chExt cx="6944" cy="1047"/>
                </a:xfrm>
              </p:grpSpPr>
              <p:sp>
                <p:nvSpPr>
                  <p:cNvPr id="60" name="文本框 59">
                    <a:extLst>
                      <a:ext uri="{FF2B5EF4-FFF2-40B4-BE49-F238E27FC236}">
                        <a16:creationId xmlns:a16="http://schemas.microsoft.com/office/drawing/2014/main" id="{371AC7F2-5AE2-9C4B-A57F-E893C08E01FF}"/>
                      </a:ext>
                    </a:extLst>
                  </p:cNvPr>
                  <p:cNvSpPr txBox="1"/>
                  <p:nvPr/>
                </p:nvSpPr>
                <p:spPr>
                  <a:xfrm>
                    <a:off x="9499" y="1839"/>
                    <a:ext cx="6944" cy="727"/>
                  </a:xfrm>
                  <a:prstGeom prst="rect">
                    <a:avLst/>
                  </a:prstGeom>
                  <a:noFill/>
                </p:spPr>
                <p:txBody>
                  <a:bodyPr wrap="square" rtlCol="0">
                    <a:spAutoFit/>
                  </a:bodyPr>
                  <a:lstStyle/>
                  <a:p>
                    <a:r>
                      <a:rPr lang="zh-CN" altLang="en-US" sz="2400" dirty="0">
                        <a:solidFill>
                          <a:srgbClr val="000000"/>
                        </a:solidFill>
                        <a:latin typeface="思源黑体 CN Medium" panose="020B0600000000000000" charset="-122"/>
                        <a:ea typeface="思源黑体 CN Medium" panose="020B0600000000000000" charset="-122"/>
                      </a:rPr>
                      <a:t>对称可搜索加密</a:t>
                    </a:r>
                  </a:p>
                </p:txBody>
              </p:sp>
              <p:sp>
                <p:nvSpPr>
                  <p:cNvPr id="61" name="矩形 60">
                    <a:extLst>
                      <a:ext uri="{FF2B5EF4-FFF2-40B4-BE49-F238E27FC236}">
                        <a16:creationId xmlns:a16="http://schemas.microsoft.com/office/drawing/2014/main" id="{D0A47408-5EBC-B64C-AA84-9959B96220FC}"/>
                      </a:ext>
                    </a:extLst>
                  </p:cNvPr>
                  <p:cNvSpPr/>
                  <p:nvPr/>
                </p:nvSpPr>
                <p:spPr>
                  <a:xfrm>
                    <a:off x="10150" y="2450"/>
                    <a:ext cx="291" cy="436"/>
                  </a:xfrm>
                  <a:prstGeom prst="rect">
                    <a:avLst/>
                  </a:prstGeom>
                </p:spPr>
                <p:txBody>
                  <a:bodyPr wrap="none">
                    <a:spAutoFit/>
                  </a:bodyPr>
                  <a:lstStyle/>
                  <a:p>
                    <a:endParaRPr lang="zh-CN" altLang="en-US" sz="1200" dirty="0">
                      <a:solidFill>
                        <a:schemeClr val="bg1">
                          <a:lumMod val="65000"/>
                        </a:schemeClr>
                      </a:solidFill>
                      <a:latin typeface="思源黑体 CN Medium" panose="020B0600000000000000" charset="-122"/>
                      <a:ea typeface="思源黑体 CN Medium" panose="020B0600000000000000" charset="-122"/>
                    </a:endParaRPr>
                  </a:p>
                </p:txBody>
              </p:sp>
            </p:grpSp>
            <p:sp>
              <p:nvSpPr>
                <p:cNvPr id="59" name="PA-圆角矩形 5">
                  <a:extLst>
                    <a:ext uri="{FF2B5EF4-FFF2-40B4-BE49-F238E27FC236}">
                      <a16:creationId xmlns:a16="http://schemas.microsoft.com/office/drawing/2014/main" id="{3AFD8720-8ECE-6048-93EA-46D4B45EAE45}"/>
                    </a:ext>
                  </a:extLst>
                </p:cNvPr>
                <p:cNvSpPr/>
                <p:nvPr>
                  <p:custDataLst>
                    <p:tags r:id="rId1"/>
                  </p:custDataLst>
                </p:nvPr>
              </p:nvSpPr>
              <p:spPr>
                <a:xfrm>
                  <a:off x="6796" y="3122"/>
                  <a:ext cx="857" cy="1129"/>
                </a:xfrm>
                <a:prstGeom prst="roundRect">
                  <a:avLst>
                    <a:gd name="adj" fmla="val 0"/>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rgbClr val="000000"/>
                    </a:solidFill>
                    <a:latin typeface="思源黑体 CN Medium" panose="020B0600000000000000" charset="-122"/>
                    <a:ea typeface="思源黑体 CN Medium" panose="020B0600000000000000" charset="-122"/>
                  </a:endParaRPr>
                </a:p>
              </p:txBody>
            </p:sp>
          </p:grpSp>
          <p:sp>
            <p:nvSpPr>
              <p:cNvPr id="57" name="矩形 56">
                <a:extLst>
                  <a:ext uri="{FF2B5EF4-FFF2-40B4-BE49-F238E27FC236}">
                    <a16:creationId xmlns:a16="http://schemas.microsoft.com/office/drawing/2014/main" id="{18A2AF7B-1841-AA47-B072-82E536AADC66}"/>
                  </a:ext>
                </a:extLst>
              </p:cNvPr>
              <p:cNvSpPr/>
              <p:nvPr/>
            </p:nvSpPr>
            <p:spPr>
              <a:xfrm>
                <a:off x="6980" y="3252"/>
                <a:ext cx="911" cy="727"/>
              </a:xfrm>
              <a:prstGeom prst="rect">
                <a:avLst/>
              </a:prstGeom>
            </p:spPr>
            <p:txBody>
              <a:bodyPr wrap="none">
                <a:spAutoFit/>
              </a:bodyPr>
              <a:lstStyle/>
              <a:p>
                <a:r>
                  <a:rPr lang="en-US" altLang="zh-CN" sz="2400" dirty="0">
                    <a:latin typeface="+mj-ea"/>
                    <a:ea typeface="+mj-ea"/>
                  </a:rPr>
                  <a:t>01</a:t>
                </a:r>
                <a:endParaRPr lang="en-US" sz="2400" dirty="0">
                  <a:latin typeface="+mj-ea"/>
                  <a:ea typeface="+mj-ea"/>
                </a:endParaRPr>
              </a:p>
            </p:txBody>
          </p:sp>
        </p:grpSp>
        <p:sp>
          <p:nvSpPr>
            <p:cNvPr id="55" name="矩形 54">
              <a:extLst>
                <a:ext uri="{FF2B5EF4-FFF2-40B4-BE49-F238E27FC236}">
                  <a16:creationId xmlns:a16="http://schemas.microsoft.com/office/drawing/2014/main" id="{CC1C0737-B689-A947-8B2D-15F3B8BED734}"/>
                </a:ext>
              </a:extLst>
            </p:cNvPr>
            <p:cNvSpPr/>
            <p:nvPr/>
          </p:nvSpPr>
          <p:spPr>
            <a:xfrm>
              <a:off x="612" y="1111"/>
              <a:ext cx="122" cy="594"/>
            </a:xfrm>
            <a:prstGeom prst="rect">
              <a:avLst/>
            </a:prstGeom>
            <a:solidFill>
              <a:srgbClr val="000000"/>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cxnSp>
        <p:nvCxnSpPr>
          <p:cNvPr id="14" name="直线连接符 13">
            <a:extLst>
              <a:ext uri="{FF2B5EF4-FFF2-40B4-BE49-F238E27FC236}">
                <a16:creationId xmlns:a16="http://schemas.microsoft.com/office/drawing/2014/main" id="{39916F18-BA74-D744-86F7-D2F64694FD46}"/>
              </a:ext>
            </a:extLst>
          </p:cNvPr>
          <p:cNvCxnSpPr>
            <a:cxnSpLocks/>
          </p:cNvCxnSpPr>
          <p:nvPr/>
        </p:nvCxnSpPr>
        <p:spPr>
          <a:xfrm>
            <a:off x="2577705" y="652829"/>
            <a:ext cx="213679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6" name="组合 25">
            <a:extLst>
              <a:ext uri="{FF2B5EF4-FFF2-40B4-BE49-F238E27FC236}">
                <a16:creationId xmlns:a16="http://schemas.microsoft.com/office/drawing/2014/main" id="{C6B985E6-A83D-BB4B-A800-11ED32969202}"/>
              </a:ext>
            </a:extLst>
          </p:cNvPr>
          <p:cNvGrpSpPr/>
          <p:nvPr/>
        </p:nvGrpSpPr>
        <p:grpSpPr>
          <a:xfrm>
            <a:off x="161249" y="287636"/>
            <a:ext cx="1385458" cy="1385458"/>
            <a:chOff x="5372911" y="2138708"/>
            <a:chExt cx="1446178" cy="1446178"/>
          </a:xfrm>
        </p:grpSpPr>
        <p:sp>
          <p:nvSpPr>
            <p:cNvPr id="27" name="椭圆 26">
              <a:extLst>
                <a:ext uri="{FF2B5EF4-FFF2-40B4-BE49-F238E27FC236}">
                  <a16:creationId xmlns:a16="http://schemas.microsoft.com/office/drawing/2014/main" id="{C189B36B-E507-A648-A026-E00F51D7AA46}"/>
                </a:ext>
              </a:extLst>
            </p:cNvPr>
            <p:cNvSpPr/>
            <p:nvPr/>
          </p:nvSpPr>
          <p:spPr>
            <a:xfrm>
              <a:off x="5372911" y="2138708"/>
              <a:ext cx="1446178" cy="144617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Freeform 49">
              <a:extLst>
                <a:ext uri="{FF2B5EF4-FFF2-40B4-BE49-F238E27FC236}">
                  <a16:creationId xmlns:a16="http://schemas.microsoft.com/office/drawing/2014/main" id="{00B6ABBB-7FE2-1C4D-BA5F-AE74C3A25E03}"/>
                </a:ext>
              </a:extLst>
            </p:cNvPr>
            <p:cNvSpPr>
              <a:spLocks noEditPoints="1"/>
            </p:cNvSpPr>
            <p:nvPr/>
          </p:nvSpPr>
          <p:spPr bwMode="auto">
            <a:xfrm>
              <a:off x="5462587" y="2202309"/>
              <a:ext cx="1266826" cy="1318976"/>
            </a:xfrm>
            <a:custGeom>
              <a:avLst/>
              <a:gdLst>
                <a:gd name="T0" fmla="*/ 2600 w 2600"/>
                <a:gd name="T1" fmla="*/ 1441 h 2707"/>
                <a:gd name="T2" fmla="*/ 2593 w 2600"/>
                <a:gd name="T3" fmla="*/ 1460 h 2707"/>
                <a:gd name="T4" fmla="*/ 2264 w 2600"/>
                <a:gd name="T5" fmla="*/ 2235 h 2707"/>
                <a:gd name="T6" fmla="*/ 1548 w 2600"/>
                <a:gd name="T7" fmla="*/ 2643 h 2707"/>
                <a:gd name="T8" fmla="*/ 620 w 2600"/>
                <a:gd name="T9" fmla="*/ 2475 h 2707"/>
                <a:gd name="T10" fmla="*/ 47 w 2600"/>
                <a:gd name="T11" fmla="*/ 1714 h 2707"/>
                <a:gd name="T12" fmla="*/ 4 w 2600"/>
                <a:gd name="T13" fmla="*/ 1458 h 2707"/>
                <a:gd name="T14" fmla="*/ 0 w 2600"/>
                <a:gd name="T15" fmla="*/ 1437 h 2707"/>
                <a:gd name="T16" fmla="*/ 0 w 2600"/>
                <a:gd name="T17" fmla="*/ 1301 h 2707"/>
                <a:gd name="T18" fmla="*/ 4 w 2600"/>
                <a:gd name="T19" fmla="*/ 1284 h 2707"/>
                <a:gd name="T20" fmla="*/ 17 w 2600"/>
                <a:gd name="T21" fmla="*/ 1161 h 2707"/>
                <a:gd name="T22" fmla="*/ 291 w 2600"/>
                <a:gd name="T23" fmla="*/ 555 h 2707"/>
                <a:gd name="T24" fmla="*/ 1573 w 2600"/>
                <a:gd name="T25" fmla="*/ 104 h 2707"/>
                <a:gd name="T26" fmla="*/ 2593 w 2600"/>
                <a:gd name="T27" fmla="*/ 1280 h 2707"/>
                <a:gd name="T28" fmla="*/ 2600 w 2600"/>
                <a:gd name="T29" fmla="*/ 1297 h 2707"/>
                <a:gd name="T30" fmla="*/ 2600 w 2600"/>
                <a:gd name="T31" fmla="*/ 1441 h 2707"/>
                <a:gd name="T32" fmla="*/ 2290 w 2600"/>
                <a:gd name="T33" fmla="*/ 1337 h 2707"/>
                <a:gd name="T34" fmla="*/ 1345 w 2600"/>
                <a:gd name="T35" fmla="*/ 390 h 2707"/>
                <a:gd name="T36" fmla="*/ 693 w 2600"/>
                <a:gd name="T37" fmla="*/ 597 h 2707"/>
                <a:gd name="T38" fmla="*/ 307 w 2600"/>
                <a:gd name="T39" fmla="*/ 1329 h 2707"/>
                <a:gd name="T40" fmla="*/ 145 w 2600"/>
                <a:gd name="T41" fmla="*/ 1198 h 2707"/>
                <a:gd name="T42" fmla="*/ 152 w 2600"/>
                <a:gd name="T43" fmla="*/ 1277 h 2707"/>
                <a:gd name="T44" fmla="*/ 287 w 2600"/>
                <a:gd name="T45" fmla="*/ 1500 h 2707"/>
                <a:gd name="T46" fmla="*/ 323 w 2600"/>
                <a:gd name="T47" fmla="*/ 1561 h 2707"/>
                <a:gd name="T48" fmla="*/ 324 w 2600"/>
                <a:gd name="T49" fmla="*/ 1575 h 2707"/>
                <a:gd name="T50" fmla="*/ 324 w 2600"/>
                <a:gd name="T51" fmla="*/ 1825 h 2707"/>
                <a:gd name="T52" fmla="*/ 324 w 2600"/>
                <a:gd name="T53" fmla="*/ 1844 h 2707"/>
                <a:gd name="T54" fmla="*/ 269 w 2600"/>
                <a:gd name="T55" fmla="*/ 1879 h 2707"/>
                <a:gd name="T56" fmla="*/ 240 w 2600"/>
                <a:gd name="T57" fmla="*/ 1927 h 2707"/>
                <a:gd name="T58" fmla="*/ 189 w 2600"/>
                <a:gd name="T59" fmla="*/ 1955 h 2707"/>
                <a:gd name="T60" fmla="*/ 245 w 2600"/>
                <a:gd name="T61" fmla="*/ 2047 h 2707"/>
                <a:gd name="T62" fmla="*/ 272 w 2600"/>
                <a:gd name="T63" fmla="*/ 2062 h 2707"/>
                <a:gd name="T64" fmla="*/ 560 w 2600"/>
                <a:gd name="T65" fmla="*/ 2061 h 2707"/>
                <a:gd name="T66" fmla="*/ 592 w 2600"/>
                <a:gd name="T67" fmla="*/ 2074 h 2707"/>
                <a:gd name="T68" fmla="*/ 674 w 2600"/>
                <a:gd name="T69" fmla="*/ 2149 h 2707"/>
                <a:gd name="T70" fmla="*/ 1450 w 2600"/>
                <a:gd name="T71" fmla="*/ 2359 h 2707"/>
                <a:gd name="T72" fmla="*/ 2004 w 2600"/>
                <a:gd name="T73" fmla="*/ 2075 h 2707"/>
                <a:gd name="T74" fmla="*/ 2038 w 2600"/>
                <a:gd name="T75" fmla="*/ 2061 h 2707"/>
                <a:gd name="T76" fmla="*/ 2350 w 2600"/>
                <a:gd name="T77" fmla="*/ 2062 h 2707"/>
                <a:gd name="T78" fmla="*/ 2375 w 2600"/>
                <a:gd name="T79" fmla="*/ 2048 h 2707"/>
                <a:gd name="T80" fmla="*/ 2406 w 2600"/>
                <a:gd name="T81" fmla="*/ 1992 h 2707"/>
                <a:gd name="T82" fmla="*/ 2405 w 2600"/>
                <a:gd name="T83" fmla="*/ 1965 h 2707"/>
                <a:gd name="T84" fmla="*/ 2350 w 2600"/>
                <a:gd name="T85" fmla="*/ 1889 h 2707"/>
                <a:gd name="T86" fmla="*/ 2275 w 2600"/>
                <a:gd name="T87" fmla="*/ 1849 h 2707"/>
                <a:gd name="T88" fmla="*/ 2268 w 2600"/>
                <a:gd name="T89" fmla="*/ 1847 h 2707"/>
                <a:gd name="T90" fmla="*/ 2268 w 2600"/>
                <a:gd name="T91" fmla="*/ 1646 h 2707"/>
                <a:gd name="T92" fmla="*/ 2278 w 2600"/>
                <a:gd name="T93" fmla="*/ 1533 h 2707"/>
                <a:gd name="T94" fmla="*/ 2313 w 2600"/>
                <a:gd name="T95" fmla="*/ 1481 h 2707"/>
                <a:gd name="T96" fmla="*/ 2450 w 2600"/>
                <a:gd name="T97" fmla="*/ 1214 h 2707"/>
                <a:gd name="T98" fmla="*/ 2290 w 2600"/>
                <a:gd name="T99" fmla="*/ 1337 h 27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600" h="2707">
                  <a:moveTo>
                    <a:pt x="2600" y="1441"/>
                  </a:moveTo>
                  <a:cubicBezTo>
                    <a:pt x="2598" y="1447"/>
                    <a:pt x="2593" y="1454"/>
                    <a:pt x="2593" y="1460"/>
                  </a:cubicBezTo>
                  <a:cubicBezTo>
                    <a:pt x="2571" y="1756"/>
                    <a:pt x="2461" y="2015"/>
                    <a:pt x="2264" y="2235"/>
                  </a:cubicBezTo>
                  <a:cubicBezTo>
                    <a:pt x="2071" y="2451"/>
                    <a:pt x="1832" y="2588"/>
                    <a:pt x="1548" y="2643"/>
                  </a:cubicBezTo>
                  <a:cubicBezTo>
                    <a:pt x="1218" y="2707"/>
                    <a:pt x="906" y="2652"/>
                    <a:pt x="620" y="2475"/>
                  </a:cubicBezTo>
                  <a:cubicBezTo>
                    <a:pt x="331" y="2297"/>
                    <a:pt x="140" y="2041"/>
                    <a:pt x="47" y="1714"/>
                  </a:cubicBezTo>
                  <a:cubicBezTo>
                    <a:pt x="23" y="1630"/>
                    <a:pt x="8" y="1545"/>
                    <a:pt x="4" y="1458"/>
                  </a:cubicBezTo>
                  <a:cubicBezTo>
                    <a:pt x="3" y="1451"/>
                    <a:pt x="1" y="1444"/>
                    <a:pt x="0" y="1437"/>
                  </a:cubicBezTo>
                  <a:cubicBezTo>
                    <a:pt x="0" y="1392"/>
                    <a:pt x="0" y="1346"/>
                    <a:pt x="0" y="1301"/>
                  </a:cubicBezTo>
                  <a:cubicBezTo>
                    <a:pt x="1" y="1295"/>
                    <a:pt x="3" y="1290"/>
                    <a:pt x="4" y="1284"/>
                  </a:cubicBezTo>
                  <a:cubicBezTo>
                    <a:pt x="8" y="1243"/>
                    <a:pt x="10" y="1201"/>
                    <a:pt x="17" y="1161"/>
                  </a:cubicBezTo>
                  <a:cubicBezTo>
                    <a:pt x="55" y="935"/>
                    <a:pt x="142" y="729"/>
                    <a:pt x="291" y="555"/>
                  </a:cubicBezTo>
                  <a:cubicBezTo>
                    <a:pt x="630" y="158"/>
                    <a:pt x="1061" y="0"/>
                    <a:pt x="1573" y="104"/>
                  </a:cubicBezTo>
                  <a:cubicBezTo>
                    <a:pt x="2147" y="221"/>
                    <a:pt x="2557" y="718"/>
                    <a:pt x="2593" y="1280"/>
                  </a:cubicBezTo>
                  <a:cubicBezTo>
                    <a:pt x="2593" y="1286"/>
                    <a:pt x="2598" y="1292"/>
                    <a:pt x="2600" y="1297"/>
                  </a:cubicBezTo>
                  <a:cubicBezTo>
                    <a:pt x="2600" y="1345"/>
                    <a:pt x="2600" y="1393"/>
                    <a:pt x="2600" y="1441"/>
                  </a:cubicBezTo>
                  <a:close/>
                  <a:moveTo>
                    <a:pt x="2290" y="1337"/>
                  </a:moveTo>
                  <a:cubicBezTo>
                    <a:pt x="2269" y="831"/>
                    <a:pt x="1859" y="414"/>
                    <a:pt x="1345" y="390"/>
                  </a:cubicBezTo>
                  <a:cubicBezTo>
                    <a:pt x="1103" y="379"/>
                    <a:pt x="883" y="447"/>
                    <a:pt x="693" y="597"/>
                  </a:cubicBezTo>
                  <a:cubicBezTo>
                    <a:pt x="456" y="782"/>
                    <a:pt x="330" y="1028"/>
                    <a:pt x="307" y="1329"/>
                  </a:cubicBezTo>
                  <a:cubicBezTo>
                    <a:pt x="241" y="1301"/>
                    <a:pt x="195" y="1252"/>
                    <a:pt x="145" y="1198"/>
                  </a:cubicBezTo>
                  <a:cubicBezTo>
                    <a:pt x="148" y="1228"/>
                    <a:pt x="149" y="1253"/>
                    <a:pt x="152" y="1277"/>
                  </a:cubicBezTo>
                  <a:cubicBezTo>
                    <a:pt x="165" y="1370"/>
                    <a:pt x="206" y="1448"/>
                    <a:pt x="287" y="1500"/>
                  </a:cubicBezTo>
                  <a:cubicBezTo>
                    <a:pt x="311" y="1516"/>
                    <a:pt x="322" y="1534"/>
                    <a:pt x="323" y="1561"/>
                  </a:cubicBezTo>
                  <a:cubicBezTo>
                    <a:pt x="323" y="1565"/>
                    <a:pt x="324" y="1570"/>
                    <a:pt x="324" y="1575"/>
                  </a:cubicBezTo>
                  <a:cubicBezTo>
                    <a:pt x="324" y="1658"/>
                    <a:pt x="324" y="1741"/>
                    <a:pt x="324" y="1825"/>
                  </a:cubicBezTo>
                  <a:cubicBezTo>
                    <a:pt x="324" y="1831"/>
                    <a:pt x="324" y="1838"/>
                    <a:pt x="324" y="1844"/>
                  </a:cubicBezTo>
                  <a:cubicBezTo>
                    <a:pt x="287" y="1851"/>
                    <a:pt x="287" y="1851"/>
                    <a:pt x="269" y="1879"/>
                  </a:cubicBezTo>
                  <a:cubicBezTo>
                    <a:pt x="259" y="1895"/>
                    <a:pt x="250" y="1911"/>
                    <a:pt x="240" y="1927"/>
                  </a:cubicBezTo>
                  <a:cubicBezTo>
                    <a:pt x="229" y="1944"/>
                    <a:pt x="222" y="1967"/>
                    <a:pt x="189" y="1955"/>
                  </a:cubicBezTo>
                  <a:cubicBezTo>
                    <a:pt x="210" y="1989"/>
                    <a:pt x="228" y="2018"/>
                    <a:pt x="245" y="2047"/>
                  </a:cubicBezTo>
                  <a:cubicBezTo>
                    <a:pt x="252" y="2058"/>
                    <a:pt x="259" y="2062"/>
                    <a:pt x="272" y="2062"/>
                  </a:cubicBezTo>
                  <a:cubicBezTo>
                    <a:pt x="368" y="2061"/>
                    <a:pt x="464" y="2062"/>
                    <a:pt x="560" y="2061"/>
                  </a:cubicBezTo>
                  <a:cubicBezTo>
                    <a:pt x="573" y="2061"/>
                    <a:pt x="582" y="2065"/>
                    <a:pt x="592" y="2074"/>
                  </a:cubicBezTo>
                  <a:cubicBezTo>
                    <a:pt x="618" y="2100"/>
                    <a:pt x="645" y="2126"/>
                    <a:pt x="674" y="2149"/>
                  </a:cubicBezTo>
                  <a:cubicBezTo>
                    <a:pt x="903" y="2331"/>
                    <a:pt x="1162" y="2402"/>
                    <a:pt x="1450" y="2359"/>
                  </a:cubicBezTo>
                  <a:cubicBezTo>
                    <a:pt x="1666" y="2328"/>
                    <a:pt x="1850" y="2230"/>
                    <a:pt x="2004" y="2075"/>
                  </a:cubicBezTo>
                  <a:cubicBezTo>
                    <a:pt x="2014" y="2065"/>
                    <a:pt x="2024" y="2061"/>
                    <a:pt x="2038" y="2061"/>
                  </a:cubicBezTo>
                  <a:cubicBezTo>
                    <a:pt x="2142" y="2062"/>
                    <a:pt x="2246" y="2061"/>
                    <a:pt x="2350" y="2062"/>
                  </a:cubicBezTo>
                  <a:cubicBezTo>
                    <a:pt x="2362" y="2062"/>
                    <a:pt x="2370" y="2059"/>
                    <a:pt x="2375" y="2048"/>
                  </a:cubicBezTo>
                  <a:cubicBezTo>
                    <a:pt x="2384" y="2028"/>
                    <a:pt x="2395" y="2010"/>
                    <a:pt x="2406" y="1992"/>
                  </a:cubicBezTo>
                  <a:cubicBezTo>
                    <a:pt x="2412" y="1982"/>
                    <a:pt x="2412" y="1975"/>
                    <a:pt x="2405" y="1965"/>
                  </a:cubicBezTo>
                  <a:cubicBezTo>
                    <a:pt x="2386" y="1940"/>
                    <a:pt x="2366" y="1916"/>
                    <a:pt x="2350" y="1889"/>
                  </a:cubicBezTo>
                  <a:cubicBezTo>
                    <a:pt x="2332" y="1860"/>
                    <a:pt x="2312" y="1841"/>
                    <a:pt x="2275" y="1849"/>
                  </a:cubicBezTo>
                  <a:cubicBezTo>
                    <a:pt x="2274" y="1849"/>
                    <a:pt x="2272" y="1848"/>
                    <a:pt x="2268" y="1847"/>
                  </a:cubicBezTo>
                  <a:cubicBezTo>
                    <a:pt x="2268" y="1780"/>
                    <a:pt x="2267" y="1713"/>
                    <a:pt x="2268" y="1646"/>
                  </a:cubicBezTo>
                  <a:cubicBezTo>
                    <a:pt x="2269" y="1608"/>
                    <a:pt x="2276" y="1571"/>
                    <a:pt x="2278" y="1533"/>
                  </a:cubicBezTo>
                  <a:cubicBezTo>
                    <a:pt x="2279" y="1507"/>
                    <a:pt x="2292" y="1493"/>
                    <a:pt x="2313" y="1481"/>
                  </a:cubicBezTo>
                  <a:cubicBezTo>
                    <a:pt x="2414" y="1423"/>
                    <a:pt x="2430" y="1320"/>
                    <a:pt x="2450" y="1214"/>
                  </a:cubicBezTo>
                  <a:cubicBezTo>
                    <a:pt x="2398" y="1261"/>
                    <a:pt x="2353" y="1309"/>
                    <a:pt x="2290" y="1337"/>
                  </a:cubicBezTo>
                  <a:close/>
                </a:path>
              </a:pathLst>
            </a:custGeom>
            <a:solidFill>
              <a:schemeClr val="tx2">
                <a:lumMod val="7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29" name="组合 28">
              <a:extLst>
                <a:ext uri="{FF2B5EF4-FFF2-40B4-BE49-F238E27FC236}">
                  <a16:creationId xmlns:a16="http://schemas.microsoft.com/office/drawing/2014/main" id="{45EC13D5-56F8-1940-9144-7A9083F9AEA5}"/>
                </a:ext>
              </a:extLst>
            </p:cNvPr>
            <p:cNvGrpSpPr/>
            <p:nvPr/>
          </p:nvGrpSpPr>
          <p:grpSpPr>
            <a:xfrm>
              <a:off x="5554874" y="2381317"/>
              <a:ext cx="1080787" cy="1004320"/>
              <a:chOff x="5554874" y="2552137"/>
              <a:chExt cx="1080787" cy="1004320"/>
            </a:xfrm>
            <a:solidFill>
              <a:schemeClr val="tx2">
                <a:lumMod val="75000"/>
              </a:schemeClr>
            </a:solidFill>
          </p:grpSpPr>
          <p:sp>
            <p:nvSpPr>
              <p:cNvPr id="30" name="Freeform 50">
                <a:extLst>
                  <a:ext uri="{FF2B5EF4-FFF2-40B4-BE49-F238E27FC236}">
                    <a16:creationId xmlns:a16="http://schemas.microsoft.com/office/drawing/2014/main" id="{E5F9E1DA-E103-5341-B9D9-03A143684087}"/>
                  </a:ext>
                </a:extLst>
              </p:cNvPr>
              <p:cNvSpPr>
                <a:spLocks noEditPoints="1"/>
              </p:cNvSpPr>
              <p:nvPr/>
            </p:nvSpPr>
            <p:spPr bwMode="auto">
              <a:xfrm>
                <a:off x="5594719" y="3111135"/>
                <a:ext cx="1003441" cy="214458"/>
              </a:xfrm>
              <a:custGeom>
                <a:avLst/>
                <a:gdLst>
                  <a:gd name="T0" fmla="*/ 1933 w 2060"/>
                  <a:gd name="T1" fmla="*/ 45 h 440"/>
                  <a:gd name="T2" fmla="*/ 1978 w 2060"/>
                  <a:gd name="T3" fmla="*/ 350 h 440"/>
                  <a:gd name="T4" fmla="*/ 2043 w 2060"/>
                  <a:gd name="T5" fmla="*/ 435 h 440"/>
                  <a:gd name="T6" fmla="*/ 1498 w 2060"/>
                  <a:gd name="T7" fmla="*/ 319 h 440"/>
                  <a:gd name="T8" fmla="*/ 1549 w 2060"/>
                  <a:gd name="T9" fmla="*/ 306 h 440"/>
                  <a:gd name="T10" fmla="*/ 531 w 2060"/>
                  <a:gd name="T11" fmla="*/ 310 h 440"/>
                  <a:gd name="T12" fmla="*/ 542 w 2060"/>
                  <a:gd name="T13" fmla="*/ 392 h 440"/>
                  <a:gd name="T14" fmla="*/ 0 w 2060"/>
                  <a:gd name="T15" fmla="*/ 440 h 440"/>
                  <a:gd name="T16" fmla="*/ 87 w 2060"/>
                  <a:gd name="T17" fmla="*/ 358 h 440"/>
                  <a:gd name="T18" fmla="*/ 512 w 2060"/>
                  <a:gd name="T19" fmla="*/ 34 h 440"/>
                  <a:gd name="T20" fmla="*/ 1961 w 2060"/>
                  <a:gd name="T21" fmla="*/ 0 h 440"/>
                  <a:gd name="T22" fmla="*/ 1545 w 2060"/>
                  <a:gd name="T23" fmla="*/ 41 h 440"/>
                  <a:gd name="T24" fmla="*/ 1263 w 2060"/>
                  <a:gd name="T25" fmla="*/ 119 h 440"/>
                  <a:gd name="T26" fmla="*/ 855 w 2060"/>
                  <a:gd name="T27" fmla="*/ 67 h 440"/>
                  <a:gd name="T28" fmla="*/ 796 w 2060"/>
                  <a:gd name="T29" fmla="*/ 193 h 440"/>
                  <a:gd name="T30" fmla="*/ 962 w 2060"/>
                  <a:gd name="T31" fmla="*/ 145 h 440"/>
                  <a:gd name="T32" fmla="*/ 1269 w 2060"/>
                  <a:gd name="T33" fmla="*/ 301 h 440"/>
                  <a:gd name="T34" fmla="*/ 711 w 2060"/>
                  <a:gd name="T35" fmla="*/ 118 h 440"/>
                  <a:gd name="T36" fmla="*/ 558 w 2060"/>
                  <a:gd name="T37" fmla="*/ 107 h 440"/>
                  <a:gd name="T38" fmla="*/ 544 w 2060"/>
                  <a:gd name="T39" fmla="*/ 301 h 440"/>
                  <a:gd name="T40" fmla="*/ 1513 w 2060"/>
                  <a:gd name="T41" fmla="*/ 130 h 440"/>
                  <a:gd name="T42" fmla="*/ 1452 w 2060"/>
                  <a:gd name="T43" fmla="*/ 67 h 440"/>
                  <a:gd name="T44" fmla="*/ 1340 w 2060"/>
                  <a:gd name="T45" fmla="*/ 270 h 440"/>
                  <a:gd name="T46" fmla="*/ 1544 w 2060"/>
                  <a:gd name="T47" fmla="*/ 67 h 440"/>
                  <a:gd name="T48" fmla="*/ 1564 w 2060"/>
                  <a:gd name="T49" fmla="*/ 67 h 440"/>
                  <a:gd name="T50" fmla="*/ 491 w 2060"/>
                  <a:gd name="T51" fmla="*/ 302 h 440"/>
                  <a:gd name="T52" fmla="*/ 491 w 2060"/>
                  <a:gd name="T53" fmla="*/ 67 h 440"/>
                  <a:gd name="T54" fmla="*/ 1308 w 2060"/>
                  <a:gd name="T55" fmla="*/ 290 h 440"/>
                  <a:gd name="T56" fmla="*/ 1294 w 2060"/>
                  <a:gd name="T57" fmla="*/ 68 h 440"/>
                  <a:gd name="T58" fmla="*/ 762 w 2060"/>
                  <a:gd name="T59" fmla="*/ 299 h 440"/>
                  <a:gd name="T60" fmla="*/ 747 w 2060"/>
                  <a:gd name="T61" fmla="*/ 79 h 440"/>
                  <a:gd name="T62" fmla="*/ 1007 w 2060"/>
                  <a:gd name="T63" fmla="*/ 35 h 440"/>
                  <a:gd name="T64" fmla="*/ 1054 w 2060"/>
                  <a:gd name="T65" fmla="*/ 35 h 440"/>
                  <a:gd name="T66" fmla="*/ 1249 w 2060"/>
                  <a:gd name="T67" fmla="*/ 45 h 440"/>
                  <a:gd name="T68" fmla="*/ 1054 w 2060"/>
                  <a:gd name="T69" fmla="*/ 35 h 440"/>
                  <a:gd name="T70" fmla="*/ 1342 w 2060"/>
                  <a:gd name="T71" fmla="*/ 36 h 440"/>
                  <a:gd name="T72" fmla="*/ 1499 w 2060"/>
                  <a:gd name="T73" fmla="*/ 45 h 440"/>
                  <a:gd name="T74" fmla="*/ 717 w 2060"/>
                  <a:gd name="T75" fmla="*/ 35 h 440"/>
                  <a:gd name="T76" fmla="*/ 198 w 2060"/>
                  <a:gd name="T77" fmla="*/ 118 h 440"/>
                  <a:gd name="T78" fmla="*/ 138 w 2060"/>
                  <a:gd name="T79" fmla="*/ 118 h 440"/>
                  <a:gd name="T80" fmla="*/ 1625 w 2060"/>
                  <a:gd name="T81" fmla="*/ 118 h 440"/>
                  <a:gd name="T82" fmla="*/ 311 w 2060"/>
                  <a:gd name="T83" fmla="*/ 94 h 440"/>
                  <a:gd name="T84" fmla="*/ 311 w 2060"/>
                  <a:gd name="T85" fmla="*/ 118 h 440"/>
                  <a:gd name="T86" fmla="*/ 1796 w 2060"/>
                  <a:gd name="T87" fmla="*/ 118 h 440"/>
                  <a:gd name="T88" fmla="*/ 1736 w 2060"/>
                  <a:gd name="T89" fmla="*/ 118 h 440"/>
                  <a:gd name="T90" fmla="*/ 1908 w 2060"/>
                  <a:gd name="T91" fmla="*/ 94 h 440"/>
                  <a:gd name="T92" fmla="*/ 422 w 2060"/>
                  <a:gd name="T93" fmla="*/ 95 h 440"/>
                  <a:gd name="T94" fmla="*/ 422 w 2060"/>
                  <a:gd name="T95" fmla="*/ 118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060" h="440">
                    <a:moveTo>
                      <a:pt x="1545" y="41"/>
                    </a:moveTo>
                    <a:cubicBezTo>
                      <a:pt x="1551" y="43"/>
                      <a:pt x="1558" y="45"/>
                      <a:pt x="1565" y="45"/>
                    </a:cubicBezTo>
                    <a:cubicBezTo>
                      <a:pt x="1687" y="46"/>
                      <a:pt x="1810" y="45"/>
                      <a:pt x="1933" y="45"/>
                    </a:cubicBezTo>
                    <a:cubicBezTo>
                      <a:pt x="1942" y="45"/>
                      <a:pt x="1951" y="45"/>
                      <a:pt x="1962" y="45"/>
                    </a:cubicBezTo>
                    <a:cubicBezTo>
                      <a:pt x="1962" y="147"/>
                      <a:pt x="1962" y="247"/>
                      <a:pt x="1962" y="349"/>
                    </a:cubicBezTo>
                    <a:cubicBezTo>
                      <a:pt x="1969" y="349"/>
                      <a:pt x="1973" y="351"/>
                      <a:pt x="1978" y="350"/>
                    </a:cubicBezTo>
                    <a:cubicBezTo>
                      <a:pt x="2008" y="343"/>
                      <a:pt x="2025" y="357"/>
                      <a:pt x="2036" y="385"/>
                    </a:cubicBezTo>
                    <a:cubicBezTo>
                      <a:pt x="2041" y="401"/>
                      <a:pt x="2051" y="416"/>
                      <a:pt x="2060" y="433"/>
                    </a:cubicBezTo>
                    <a:cubicBezTo>
                      <a:pt x="2053" y="434"/>
                      <a:pt x="2048" y="435"/>
                      <a:pt x="2043" y="435"/>
                    </a:cubicBezTo>
                    <a:cubicBezTo>
                      <a:pt x="1885" y="435"/>
                      <a:pt x="1727" y="434"/>
                      <a:pt x="1569" y="435"/>
                    </a:cubicBezTo>
                    <a:cubicBezTo>
                      <a:pt x="1555" y="435"/>
                      <a:pt x="1547" y="431"/>
                      <a:pt x="1542" y="418"/>
                    </a:cubicBezTo>
                    <a:cubicBezTo>
                      <a:pt x="1529" y="386"/>
                      <a:pt x="1514" y="355"/>
                      <a:pt x="1498" y="319"/>
                    </a:cubicBezTo>
                    <a:cubicBezTo>
                      <a:pt x="1524" y="319"/>
                      <a:pt x="1546" y="319"/>
                      <a:pt x="1569" y="319"/>
                    </a:cubicBezTo>
                    <a:cubicBezTo>
                      <a:pt x="1569" y="316"/>
                      <a:pt x="1569" y="313"/>
                      <a:pt x="1570" y="310"/>
                    </a:cubicBezTo>
                    <a:cubicBezTo>
                      <a:pt x="1563" y="309"/>
                      <a:pt x="1556" y="306"/>
                      <a:pt x="1549" y="306"/>
                    </a:cubicBezTo>
                    <a:cubicBezTo>
                      <a:pt x="1464" y="306"/>
                      <a:pt x="1379" y="306"/>
                      <a:pt x="1293" y="306"/>
                    </a:cubicBezTo>
                    <a:cubicBezTo>
                      <a:pt x="1046" y="307"/>
                      <a:pt x="799" y="307"/>
                      <a:pt x="552" y="308"/>
                    </a:cubicBezTo>
                    <a:cubicBezTo>
                      <a:pt x="545" y="308"/>
                      <a:pt x="538" y="309"/>
                      <a:pt x="531" y="310"/>
                    </a:cubicBezTo>
                    <a:cubicBezTo>
                      <a:pt x="531" y="313"/>
                      <a:pt x="531" y="315"/>
                      <a:pt x="531" y="318"/>
                    </a:cubicBezTo>
                    <a:cubicBezTo>
                      <a:pt x="545" y="318"/>
                      <a:pt x="558" y="319"/>
                      <a:pt x="574" y="320"/>
                    </a:cubicBezTo>
                    <a:cubicBezTo>
                      <a:pt x="563" y="344"/>
                      <a:pt x="550" y="367"/>
                      <a:pt x="542" y="392"/>
                    </a:cubicBezTo>
                    <a:cubicBezTo>
                      <a:pt x="530" y="426"/>
                      <a:pt x="511" y="436"/>
                      <a:pt x="475" y="436"/>
                    </a:cubicBezTo>
                    <a:cubicBezTo>
                      <a:pt x="327" y="435"/>
                      <a:pt x="180" y="438"/>
                      <a:pt x="33" y="439"/>
                    </a:cubicBezTo>
                    <a:cubicBezTo>
                      <a:pt x="23" y="440"/>
                      <a:pt x="13" y="440"/>
                      <a:pt x="0" y="440"/>
                    </a:cubicBezTo>
                    <a:cubicBezTo>
                      <a:pt x="14" y="413"/>
                      <a:pt x="27" y="388"/>
                      <a:pt x="41" y="365"/>
                    </a:cubicBezTo>
                    <a:cubicBezTo>
                      <a:pt x="44" y="361"/>
                      <a:pt x="51" y="359"/>
                      <a:pt x="57" y="359"/>
                    </a:cubicBezTo>
                    <a:cubicBezTo>
                      <a:pt x="66" y="358"/>
                      <a:pt x="76" y="358"/>
                      <a:pt x="87" y="358"/>
                    </a:cubicBezTo>
                    <a:cubicBezTo>
                      <a:pt x="87" y="254"/>
                      <a:pt x="87" y="151"/>
                      <a:pt x="87" y="45"/>
                    </a:cubicBezTo>
                    <a:cubicBezTo>
                      <a:pt x="229" y="45"/>
                      <a:pt x="371" y="46"/>
                      <a:pt x="513" y="45"/>
                    </a:cubicBezTo>
                    <a:cubicBezTo>
                      <a:pt x="512" y="42"/>
                      <a:pt x="512" y="38"/>
                      <a:pt x="512" y="34"/>
                    </a:cubicBezTo>
                    <a:cubicBezTo>
                      <a:pt x="371" y="34"/>
                      <a:pt x="229" y="34"/>
                      <a:pt x="87" y="34"/>
                    </a:cubicBezTo>
                    <a:cubicBezTo>
                      <a:pt x="87" y="20"/>
                      <a:pt x="87" y="11"/>
                      <a:pt x="87" y="0"/>
                    </a:cubicBezTo>
                    <a:cubicBezTo>
                      <a:pt x="712" y="0"/>
                      <a:pt x="1336" y="0"/>
                      <a:pt x="1961" y="0"/>
                    </a:cubicBezTo>
                    <a:cubicBezTo>
                      <a:pt x="1961" y="10"/>
                      <a:pt x="1961" y="20"/>
                      <a:pt x="1961" y="33"/>
                    </a:cubicBezTo>
                    <a:cubicBezTo>
                      <a:pt x="1823" y="33"/>
                      <a:pt x="1684" y="33"/>
                      <a:pt x="1546" y="33"/>
                    </a:cubicBezTo>
                    <a:cubicBezTo>
                      <a:pt x="1546" y="36"/>
                      <a:pt x="1545" y="39"/>
                      <a:pt x="1545" y="41"/>
                    </a:cubicBezTo>
                    <a:close/>
                    <a:moveTo>
                      <a:pt x="1269" y="301"/>
                    </a:moveTo>
                    <a:cubicBezTo>
                      <a:pt x="1269" y="244"/>
                      <a:pt x="1269" y="188"/>
                      <a:pt x="1269" y="133"/>
                    </a:cubicBezTo>
                    <a:cubicBezTo>
                      <a:pt x="1269" y="128"/>
                      <a:pt x="1266" y="123"/>
                      <a:pt x="1263" y="119"/>
                    </a:cubicBezTo>
                    <a:cubicBezTo>
                      <a:pt x="1249" y="104"/>
                      <a:pt x="1235" y="88"/>
                      <a:pt x="1220" y="74"/>
                    </a:cubicBezTo>
                    <a:cubicBezTo>
                      <a:pt x="1216" y="70"/>
                      <a:pt x="1209" y="67"/>
                      <a:pt x="1203" y="67"/>
                    </a:cubicBezTo>
                    <a:cubicBezTo>
                      <a:pt x="1087" y="66"/>
                      <a:pt x="971" y="66"/>
                      <a:pt x="855" y="67"/>
                    </a:cubicBezTo>
                    <a:cubicBezTo>
                      <a:pt x="849" y="67"/>
                      <a:pt x="842" y="69"/>
                      <a:pt x="838" y="74"/>
                    </a:cubicBezTo>
                    <a:cubicBezTo>
                      <a:pt x="809" y="103"/>
                      <a:pt x="786" y="134"/>
                      <a:pt x="796" y="179"/>
                    </a:cubicBezTo>
                    <a:cubicBezTo>
                      <a:pt x="796" y="183"/>
                      <a:pt x="796" y="188"/>
                      <a:pt x="796" y="193"/>
                    </a:cubicBezTo>
                    <a:cubicBezTo>
                      <a:pt x="796" y="229"/>
                      <a:pt x="796" y="264"/>
                      <a:pt x="796" y="300"/>
                    </a:cubicBezTo>
                    <a:cubicBezTo>
                      <a:pt x="852" y="300"/>
                      <a:pt x="906" y="300"/>
                      <a:pt x="962" y="300"/>
                    </a:cubicBezTo>
                    <a:cubicBezTo>
                      <a:pt x="962" y="248"/>
                      <a:pt x="962" y="197"/>
                      <a:pt x="962" y="145"/>
                    </a:cubicBezTo>
                    <a:cubicBezTo>
                      <a:pt x="1008" y="145"/>
                      <a:pt x="1053" y="145"/>
                      <a:pt x="1099" y="145"/>
                    </a:cubicBezTo>
                    <a:cubicBezTo>
                      <a:pt x="1099" y="198"/>
                      <a:pt x="1099" y="249"/>
                      <a:pt x="1099" y="301"/>
                    </a:cubicBezTo>
                    <a:cubicBezTo>
                      <a:pt x="1156" y="301"/>
                      <a:pt x="1211" y="301"/>
                      <a:pt x="1269" y="301"/>
                    </a:cubicBezTo>
                    <a:close/>
                    <a:moveTo>
                      <a:pt x="717" y="301"/>
                    </a:moveTo>
                    <a:cubicBezTo>
                      <a:pt x="717" y="244"/>
                      <a:pt x="718" y="188"/>
                      <a:pt x="717" y="132"/>
                    </a:cubicBezTo>
                    <a:cubicBezTo>
                      <a:pt x="717" y="127"/>
                      <a:pt x="714" y="122"/>
                      <a:pt x="711" y="118"/>
                    </a:cubicBezTo>
                    <a:cubicBezTo>
                      <a:pt x="698" y="103"/>
                      <a:pt x="685" y="89"/>
                      <a:pt x="671" y="74"/>
                    </a:cubicBezTo>
                    <a:cubicBezTo>
                      <a:pt x="667" y="71"/>
                      <a:pt x="661" y="67"/>
                      <a:pt x="656" y="67"/>
                    </a:cubicBezTo>
                    <a:cubicBezTo>
                      <a:pt x="616" y="62"/>
                      <a:pt x="580" y="65"/>
                      <a:pt x="558" y="107"/>
                    </a:cubicBezTo>
                    <a:cubicBezTo>
                      <a:pt x="551" y="120"/>
                      <a:pt x="543" y="130"/>
                      <a:pt x="544" y="146"/>
                    </a:cubicBezTo>
                    <a:cubicBezTo>
                      <a:pt x="544" y="188"/>
                      <a:pt x="544" y="230"/>
                      <a:pt x="544" y="272"/>
                    </a:cubicBezTo>
                    <a:cubicBezTo>
                      <a:pt x="544" y="282"/>
                      <a:pt x="544" y="291"/>
                      <a:pt x="544" y="301"/>
                    </a:cubicBezTo>
                    <a:cubicBezTo>
                      <a:pt x="603" y="301"/>
                      <a:pt x="659" y="301"/>
                      <a:pt x="717" y="301"/>
                    </a:cubicBezTo>
                    <a:close/>
                    <a:moveTo>
                      <a:pt x="1513" y="301"/>
                    </a:moveTo>
                    <a:cubicBezTo>
                      <a:pt x="1513" y="243"/>
                      <a:pt x="1514" y="186"/>
                      <a:pt x="1513" y="130"/>
                    </a:cubicBezTo>
                    <a:cubicBezTo>
                      <a:pt x="1513" y="126"/>
                      <a:pt x="1510" y="121"/>
                      <a:pt x="1507" y="118"/>
                    </a:cubicBezTo>
                    <a:cubicBezTo>
                      <a:pt x="1494" y="103"/>
                      <a:pt x="1481" y="89"/>
                      <a:pt x="1467" y="74"/>
                    </a:cubicBezTo>
                    <a:cubicBezTo>
                      <a:pt x="1463" y="71"/>
                      <a:pt x="1457" y="67"/>
                      <a:pt x="1452" y="67"/>
                    </a:cubicBezTo>
                    <a:cubicBezTo>
                      <a:pt x="1412" y="62"/>
                      <a:pt x="1376" y="66"/>
                      <a:pt x="1354" y="107"/>
                    </a:cubicBezTo>
                    <a:cubicBezTo>
                      <a:pt x="1347" y="120"/>
                      <a:pt x="1339" y="130"/>
                      <a:pt x="1340" y="146"/>
                    </a:cubicBezTo>
                    <a:cubicBezTo>
                      <a:pt x="1341" y="187"/>
                      <a:pt x="1340" y="229"/>
                      <a:pt x="1340" y="270"/>
                    </a:cubicBezTo>
                    <a:cubicBezTo>
                      <a:pt x="1340" y="280"/>
                      <a:pt x="1340" y="290"/>
                      <a:pt x="1340" y="301"/>
                    </a:cubicBezTo>
                    <a:cubicBezTo>
                      <a:pt x="1399" y="301"/>
                      <a:pt x="1455" y="301"/>
                      <a:pt x="1513" y="301"/>
                    </a:cubicBezTo>
                    <a:close/>
                    <a:moveTo>
                      <a:pt x="1544" y="67"/>
                    </a:moveTo>
                    <a:cubicBezTo>
                      <a:pt x="1544" y="146"/>
                      <a:pt x="1544" y="223"/>
                      <a:pt x="1544" y="302"/>
                    </a:cubicBezTo>
                    <a:cubicBezTo>
                      <a:pt x="1552" y="301"/>
                      <a:pt x="1558" y="301"/>
                      <a:pt x="1564" y="300"/>
                    </a:cubicBezTo>
                    <a:cubicBezTo>
                      <a:pt x="1564" y="222"/>
                      <a:pt x="1564" y="145"/>
                      <a:pt x="1564" y="67"/>
                    </a:cubicBezTo>
                    <a:cubicBezTo>
                      <a:pt x="1557" y="67"/>
                      <a:pt x="1551" y="67"/>
                      <a:pt x="1544" y="67"/>
                    </a:cubicBezTo>
                    <a:close/>
                    <a:moveTo>
                      <a:pt x="491" y="67"/>
                    </a:moveTo>
                    <a:cubicBezTo>
                      <a:pt x="491" y="146"/>
                      <a:pt x="491" y="223"/>
                      <a:pt x="491" y="302"/>
                    </a:cubicBezTo>
                    <a:cubicBezTo>
                      <a:pt x="500" y="302"/>
                      <a:pt x="506" y="301"/>
                      <a:pt x="512" y="300"/>
                    </a:cubicBezTo>
                    <a:cubicBezTo>
                      <a:pt x="512" y="222"/>
                      <a:pt x="512" y="145"/>
                      <a:pt x="512" y="67"/>
                    </a:cubicBezTo>
                    <a:cubicBezTo>
                      <a:pt x="505" y="67"/>
                      <a:pt x="499" y="67"/>
                      <a:pt x="491" y="67"/>
                    </a:cubicBezTo>
                    <a:close/>
                    <a:moveTo>
                      <a:pt x="1294" y="300"/>
                    </a:moveTo>
                    <a:cubicBezTo>
                      <a:pt x="1296" y="301"/>
                      <a:pt x="1298" y="302"/>
                      <a:pt x="1300" y="304"/>
                    </a:cubicBezTo>
                    <a:cubicBezTo>
                      <a:pt x="1303" y="299"/>
                      <a:pt x="1308" y="295"/>
                      <a:pt x="1308" y="290"/>
                    </a:cubicBezTo>
                    <a:cubicBezTo>
                      <a:pt x="1309" y="219"/>
                      <a:pt x="1309" y="149"/>
                      <a:pt x="1308" y="78"/>
                    </a:cubicBezTo>
                    <a:cubicBezTo>
                      <a:pt x="1308" y="74"/>
                      <a:pt x="1302" y="69"/>
                      <a:pt x="1299" y="65"/>
                    </a:cubicBezTo>
                    <a:cubicBezTo>
                      <a:pt x="1297" y="66"/>
                      <a:pt x="1295" y="67"/>
                      <a:pt x="1294" y="68"/>
                    </a:cubicBezTo>
                    <a:cubicBezTo>
                      <a:pt x="1294" y="146"/>
                      <a:pt x="1294" y="223"/>
                      <a:pt x="1294" y="300"/>
                    </a:cubicBezTo>
                    <a:close/>
                    <a:moveTo>
                      <a:pt x="755" y="304"/>
                    </a:moveTo>
                    <a:cubicBezTo>
                      <a:pt x="757" y="302"/>
                      <a:pt x="760" y="301"/>
                      <a:pt x="762" y="299"/>
                    </a:cubicBezTo>
                    <a:cubicBezTo>
                      <a:pt x="762" y="226"/>
                      <a:pt x="762" y="152"/>
                      <a:pt x="762" y="78"/>
                    </a:cubicBezTo>
                    <a:cubicBezTo>
                      <a:pt x="762" y="74"/>
                      <a:pt x="758" y="70"/>
                      <a:pt x="755" y="66"/>
                    </a:cubicBezTo>
                    <a:cubicBezTo>
                      <a:pt x="752" y="70"/>
                      <a:pt x="747" y="75"/>
                      <a:pt x="747" y="79"/>
                    </a:cubicBezTo>
                    <a:cubicBezTo>
                      <a:pt x="746" y="149"/>
                      <a:pt x="746" y="219"/>
                      <a:pt x="747" y="290"/>
                    </a:cubicBezTo>
                    <a:cubicBezTo>
                      <a:pt x="747" y="295"/>
                      <a:pt x="752" y="299"/>
                      <a:pt x="755" y="304"/>
                    </a:cubicBezTo>
                    <a:close/>
                    <a:moveTo>
                      <a:pt x="1007" y="35"/>
                    </a:moveTo>
                    <a:cubicBezTo>
                      <a:pt x="935" y="35"/>
                      <a:pt x="867" y="35"/>
                      <a:pt x="796" y="35"/>
                    </a:cubicBezTo>
                    <a:cubicBezTo>
                      <a:pt x="808" y="49"/>
                      <a:pt x="994" y="49"/>
                      <a:pt x="1007" y="35"/>
                    </a:cubicBezTo>
                    <a:close/>
                    <a:moveTo>
                      <a:pt x="1054" y="35"/>
                    </a:moveTo>
                    <a:cubicBezTo>
                      <a:pt x="1053" y="37"/>
                      <a:pt x="1053" y="39"/>
                      <a:pt x="1052" y="41"/>
                    </a:cubicBezTo>
                    <a:cubicBezTo>
                      <a:pt x="1056" y="42"/>
                      <a:pt x="1060" y="45"/>
                      <a:pt x="1064" y="45"/>
                    </a:cubicBezTo>
                    <a:cubicBezTo>
                      <a:pt x="1125" y="46"/>
                      <a:pt x="1187" y="46"/>
                      <a:pt x="1249" y="45"/>
                    </a:cubicBezTo>
                    <a:cubicBezTo>
                      <a:pt x="1253" y="45"/>
                      <a:pt x="1257" y="41"/>
                      <a:pt x="1262" y="39"/>
                    </a:cubicBezTo>
                    <a:cubicBezTo>
                      <a:pt x="1261" y="38"/>
                      <a:pt x="1260" y="36"/>
                      <a:pt x="1260" y="35"/>
                    </a:cubicBezTo>
                    <a:cubicBezTo>
                      <a:pt x="1191" y="35"/>
                      <a:pt x="1123" y="35"/>
                      <a:pt x="1054" y="35"/>
                    </a:cubicBezTo>
                    <a:close/>
                    <a:moveTo>
                      <a:pt x="1514" y="40"/>
                    </a:moveTo>
                    <a:cubicBezTo>
                      <a:pt x="1513" y="38"/>
                      <a:pt x="1513" y="37"/>
                      <a:pt x="1512" y="36"/>
                    </a:cubicBezTo>
                    <a:cubicBezTo>
                      <a:pt x="1455" y="36"/>
                      <a:pt x="1399" y="36"/>
                      <a:pt x="1342" y="36"/>
                    </a:cubicBezTo>
                    <a:cubicBezTo>
                      <a:pt x="1341" y="38"/>
                      <a:pt x="1341" y="40"/>
                      <a:pt x="1341" y="42"/>
                    </a:cubicBezTo>
                    <a:cubicBezTo>
                      <a:pt x="1346" y="43"/>
                      <a:pt x="1350" y="45"/>
                      <a:pt x="1355" y="45"/>
                    </a:cubicBezTo>
                    <a:cubicBezTo>
                      <a:pt x="1403" y="46"/>
                      <a:pt x="1451" y="46"/>
                      <a:pt x="1499" y="45"/>
                    </a:cubicBezTo>
                    <a:cubicBezTo>
                      <a:pt x="1504" y="45"/>
                      <a:pt x="1509" y="42"/>
                      <a:pt x="1514" y="40"/>
                    </a:cubicBezTo>
                    <a:close/>
                    <a:moveTo>
                      <a:pt x="548" y="35"/>
                    </a:moveTo>
                    <a:cubicBezTo>
                      <a:pt x="558" y="49"/>
                      <a:pt x="705" y="50"/>
                      <a:pt x="717" y="35"/>
                    </a:cubicBezTo>
                    <a:cubicBezTo>
                      <a:pt x="660" y="35"/>
                      <a:pt x="605" y="35"/>
                      <a:pt x="548" y="35"/>
                    </a:cubicBezTo>
                    <a:close/>
                    <a:moveTo>
                      <a:pt x="138" y="118"/>
                    </a:moveTo>
                    <a:cubicBezTo>
                      <a:pt x="159" y="118"/>
                      <a:pt x="178" y="118"/>
                      <a:pt x="198" y="118"/>
                    </a:cubicBezTo>
                    <a:cubicBezTo>
                      <a:pt x="198" y="109"/>
                      <a:pt x="198" y="102"/>
                      <a:pt x="198" y="94"/>
                    </a:cubicBezTo>
                    <a:cubicBezTo>
                      <a:pt x="177" y="94"/>
                      <a:pt x="158" y="94"/>
                      <a:pt x="138" y="94"/>
                    </a:cubicBezTo>
                    <a:cubicBezTo>
                      <a:pt x="138" y="103"/>
                      <a:pt x="138" y="110"/>
                      <a:pt x="138" y="118"/>
                    </a:cubicBezTo>
                    <a:close/>
                    <a:moveTo>
                      <a:pt x="1684" y="94"/>
                    </a:moveTo>
                    <a:cubicBezTo>
                      <a:pt x="1663" y="94"/>
                      <a:pt x="1644" y="94"/>
                      <a:pt x="1625" y="94"/>
                    </a:cubicBezTo>
                    <a:cubicBezTo>
                      <a:pt x="1625" y="103"/>
                      <a:pt x="1625" y="111"/>
                      <a:pt x="1625" y="118"/>
                    </a:cubicBezTo>
                    <a:cubicBezTo>
                      <a:pt x="1645" y="118"/>
                      <a:pt x="1664" y="118"/>
                      <a:pt x="1684" y="118"/>
                    </a:cubicBezTo>
                    <a:cubicBezTo>
                      <a:pt x="1684" y="110"/>
                      <a:pt x="1684" y="103"/>
                      <a:pt x="1684" y="94"/>
                    </a:cubicBezTo>
                    <a:close/>
                    <a:moveTo>
                      <a:pt x="311" y="94"/>
                    </a:moveTo>
                    <a:cubicBezTo>
                      <a:pt x="290" y="94"/>
                      <a:pt x="270" y="94"/>
                      <a:pt x="251" y="94"/>
                    </a:cubicBezTo>
                    <a:cubicBezTo>
                      <a:pt x="251" y="103"/>
                      <a:pt x="251" y="111"/>
                      <a:pt x="251" y="118"/>
                    </a:cubicBezTo>
                    <a:cubicBezTo>
                      <a:pt x="272" y="118"/>
                      <a:pt x="291" y="118"/>
                      <a:pt x="311" y="118"/>
                    </a:cubicBezTo>
                    <a:cubicBezTo>
                      <a:pt x="311" y="109"/>
                      <a:pt x="311" y="103"/>
                      <a:pt x="311" y="94"/>
                    </a:cubicBezTo>
                    <a:close/>
                    <a:moveTo>
                      <a:pt x="1736" y="118"/>
                    </a:moveTo>
                    <a:cubicBezTo>
                      <a:pt x="1757" y="118"/>
                      <a:pt x="1777" y="118"/>
                      <a:pt x="1796" y="118"/>
                    </a:cubicBezTo>
                    <a:cubicBezTo>
                      <a:pt x="1796" y="109"/>
                      <a:pt x="1796" y="102"/>
                      <a:pt x="1796" y="94"/>
                    </a:cubicBezTo>
                    <a:cubicBezTo>
                      <a:pt x="1776" y="94"/>
                      <a:pt x="1756" y="94"/>
                      <a:pt x="1736" y="94"/>
                    </a:cubicBezTo>
                    <a:cubicBezTo>
                      <a:pt x="1736" y="102"/>
                      <a:pt x="1736" y="109"/>
                      <a:pt x="1736" y="118"/>
                    </a:cubicBezTo>
                    <a:close/>
                    <a:moveTo>
                      <a:pt x="1848" y="118"/>
                    </a:moveTo>
                    <a:cubicBezTo>
                      <a:pt x="1868" y="118"/>
                      <a:pt x="1888" y="118"/>
                      <a:pt x="1908" y="118"/>
                    </a:cubicBezTo>
                    <a:cubicBezTo>
                      <a:pt x="1908" y="109"/>
                      <a:pt x="1908" y="102"/>
                      <a:pt x="1908" y="94"/>
                    </a:cubicBezTo>
                    <a:cubicBezTo>
                      <a:pt x="1887" y="94"/>
                      <a:pt x="1868" y="94"/>
                      <a:pt x="1848" y="94"/>
                    </a:cubicBezTo>
                    <a:cubicBezTo>
                      <a:pt x="1848" y="103"/>
                      <a:pt x="1848" y="110"/>
                      <a:pt x="1848" y="118"/>
                    </a:cubicBezTo>
                    <a:close/>
                    <a:moveTo>
                      <a:pt x="422" y="95"/>
                    </a:moveTo>
                    <a:cubicBezTo>
                      <a:pt x="401" y="95"/>
                      <a:pt x="381" y="95"/>
                      <a:pt x="362" y="95"/>
                    </a:cubicBezTo>
                    <a:cubicBezTo>
                      <a:pt x="362" y="103"/>
                      <a:pt x="362" y="110"/>
                      <a:pt x="362" y="118"/>
                    </a:cubicBezTo>
                    <a:cubicBezTo>
                      <a:pt x="383" y="118"/>
                      <a:pt x="402" y="118"/>
                      <a:pt x="422" y="118"/>
                    </a:cubicBezTo>
                    <a:cubicBezTo>
                      <a:pt x="422" y="110"/>
                      <a:pt x="422" y="103"/>
                      <a:pt x="422" y="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Freeform 51">
                <a:extLst>
                  <a:ext uri="{FF2B5EF4-FFF2-40B4-BE49-F238E27FC236}">
                    <a16:creationId xmlns:a16="http://schemas.microsoft.com/office/drawing/2014/main" id="{20B471AC-06DB-CF46-B128-5B66AB186518}"/>
                  </a:ext>
                </a:extLst>
              </p:cNvPr>
              <p:cNvSpPr>
                <a:spLocks noEditPoints="1"/>
              </p:cNvSpPr>
              <p:nvPr/>
            </p:nvSpPr>
            <p:spPr bwMode="auto">
              <a:xfrm>
                <a:off x="5554874" y="2951463"/>
                <a:ext cx="1080787" cy="148539"/>
              </a:xfrm>
              <a:custGeom>
                <a:avLst/>
                <a:gdLst>
                  <a:gd name="T0" fmla="*/ 0 w 2219"/>
                  <a:gd name="T1" fmla="*/ 96 h 305"/>
                  <a:gd name="T2" fmla="*/ 88 w 2219"/>
                  <a:gd name="T3" fmla="*/ 160 h 305"/>
                  <a:gd name="T4" fmla="*/ 289 w 2219"/>
                  <a:gd name="T5" fmla="*/ 117 h 305"/>
                  <a:gd name="T6" fmla="*/ 349 w 2219"/>
                  <a:gd name="T7" fmla="*/ 8 h 305"/>
                  <a:gd name="T8" fmla="*/ 419 w 2219"/>
                  <a:gd name="T9" fmla="*/ 121 h 305"/>
                  <a:gd name="T10" fmla="*/ 521 w 2219"/>
                  <a:gd name="T11" fmla="*/ 187 h 305"/>
                  <a:gd name="T12" fmla="*/ 588 w 2219"/>
                  <a:gd name="T13" fmla="*/ 174 h 305"/>
                  <a:gd name="T14" fmla="*/ 666 w 2219"/>
                  <a:gd name="T15" fmla="*/ 127 h 305"/>
                  <a:gd name="T16" fmla="*/ 664 w 2219"/>
                  <a:gd name="T17" fmla="*/ 121 h 305"/>
                  <a:gd name="T18" fmla="*/ 428 w 2219"/>
                  <a:gd name="T19" fmla="*/ 121 h 305"/>
                  <a:gd name="T20" fmla="*/ 427 w 2219"/>
                  <a:gd name="T21" fmla="*/ 99 h 305"/>
                  <a:gd name="T22" fmla="*/ 1790 w 2219"/>
                  <a:gd name="T23" fmla="*/ 99 h 305"/>
                  <a:gd name="T24" fmla="*/ 1775 w 2219"/>
                  <a:gd name="T25" fmla="*/ 121 h 305"/>
                  <a:gd name="T26" fmla="*/ 1567 w 2219"/>
                  <a:gd name="T27" fmla="*/ 121 h 305"/>
                  <a:gd name="T28" fmla="*/ 1545 w 2219"/>
                  <a:gd name="T29" fmla="*/ 121 h 305"/>
                  <a:gd name="T30" fmla="*/ 1785 w 2219"/>
                  <a:gd name="T31" fmla="*/ 132 h 305"/>
                  <a:gd name="T32" fmla="*/ 1855 w 2219"/>
                  <a:gd name="T33" fmla="*/ 19 h 305"/>
                  <a:gd name="T34" fmla="*/ 1865 w 2219"/>
                  <a:gd name="T35" fmla="*/ 0 h 305"/>
                  <a:gd name="T36" fmla="*/ 1884 w 2219"/>
                  <a:gd name="T37" fmla="*/ 45 h 305"/>
                  <a:gd name="T38" fmla="*/ 1947 w 2219"/>
                  <a:gd name="T39" fmla="*/ 141 h 305"/>
                  <a:gd name="T40" fmla="*/ 2096 w 2219"/>
                  <a:gd name="T41" fmla="*/ 174 h 305"/>
                  <a:gd name="T42" fmla="*/ 2189 w 2219"/>
                  <a:gd name="T43" fmla="*/ 118 h 305"/>
                  <a:gd name="T44" fmla="*/ 2219 w 2219"/>
                  <a:gd name="T45" fmla="*/ 92 h 305"/>
                  <a:gd name="T46" fmla="*/ 2161 w 2219"/>
                  <a:gd name="T47" fmla="*/ 217 h 305"/>
                  <a:gd name="T48" fmla="*/ 2125 w 2219"/>
                  <a:gd name="T49" fmla="*/ 254 h 305"/>
                  <a:gd name="T50" fmla="*/ 1992 w 2219"/>
                  <a:gd name="T51" fmla="*/ 305 h 305"/>
                  <a:gd name="T52" fmla="*/ 183 w 2219"/>
                  <a:gd name="T53" fmla="*/ 305 h 305"/>
                  <a:gd name="T54" fmla="*/ 108 w 2219"/>
                  <a:gd name="T55" fmla="*/ 277 h 305"/>
                  <a:gd name="T56" fmla="*/ 0 w 2219"/>
                  <a:gd name="T57" fmla="*/ 96 h 305"/>
                  <a:gd name="T58" fmla="*/ 1515 w 2219"/>
                  <a:gd name="T59" fmla="*/ 269 h 305"/>
                  <a:gd name="T60" fmla="*/ 1515 w 2219"/>
                  <a:gd name="T61" fmla="*/ 175 h 305"/>
                  <a:gd name="T62" fmla="*/ 1525 w 2219"/>
                  <a:gd name="T63" fmla="*/ 149 h 305"/>
                  <a:gd name="T64" fmla="*/ 1480 w 2219"/>
                  <a:gd name="T65" fmla="*/ 121 h 305"/>
                  <a:gd name="T66" fmla="*/ 715 w 2219"/>
                  <a:gd name="T67" fmla="*/ 121 h 305"/>
                  <a:gd name="T68" fmla="*/ 684 w 2219"/>
                  <a:gd name="T69" fmla="*/ 157 h 305"/>
                  <a:gd name="T70" fmla="*/ 699 w 2219"/>
                  <a:gd name="T71" fmla="*/ 160 h 305"/>
                  <a:gd name="T72" fmla="*/ 699 w 2219"/>
                  <a:gd name="T73" fmla="*/ 269 h 305"/>
                  <a:gd name="T74" fmla="*/ 679 w 2219"/>
                  <a:gd name="T75" fmla="*/ 269 h 305"/>
                  <a:gd name="T76" fmla="*/ 679 w 2219"/>
                  <a:gd name="T77" fmla="*/ 168 h 305"/>
                  <a:gd name="T78" fmla="*/ 657 w 2219"/>
                  <a:gd name="T79" fmla="*/ 268 h 305"/>
                  <a:gd name="T80" fmla="*/ 637 w 2219"/>
                  <a:gd name="T81" fmla="*/ 268 h 305"/>
                  <a:gd name="T82" fmla="*/ 637 w 2219"/>
                  <a:gd name="T83" fmla="*/ 231 h 305"/>
                  <a:gd name="T84" fmla="*/ 633 w 2219"/>
                  <a:gd name="T85" fmla="*/ 230 h 305"/>
                  <a:gd name="T86" fmla="*/ 603 w 2219"/>
                  <a:gd name="T87" fmla="*/ 276 h 305"/>
                  <a:gd name="T88" fmla="*/ 1616 w 2219"/>
                  <a:gd name="T89" fmla="*/ 276 h 305"/>
                  <a:gd name="T90" fmla="*/ 1581 w 2219"/>
                  <a:gd name="T91" fmla="*/ 232 h 305"/>
                  <a:gd name="T92" fmla="*/ 1576 w 2219"/>
                  <a:gd name="T93" fmla="*/ 234 h 305"/>
                  <a:gd name="T94" fmla="*/ 1576 w 2219"/>
                  <a:gd name="T95" fmla="*/ 269 h 305"/>
                  <a:gd name="T96" fmla="*/ 1558 w 2219"/>
                  <a:gd name="T97" fmla="*/ 269 h 305"/>
                  <a:gd name="T98" fmla="*/ 1535 w 2219"/>
                  <a:gd name="T99" fmla="*/ 175 h 305"/>
                  <a:gd name="T100" fmla="*/ 1535 w 2219"/>
                  <a:gd name="T101" fmla="*/ 269 h 305"/>
                  <a:gd name="T102" fmla="*/ 1515 w 2219"/>
                  <a:gd name="T103" fmla="*/ 269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219" h="305">
                    <a:moveTo>
                      <a:pt x="0" y="96"/>
                    </a:moveTo>
                    <a:cubicBezTo>
                      <a:pt x="30" y="118"/>
                      <a:pt x="58" y="142"/>
                      <a:pt x="88" y="160"/>
                    </a:cubicBezTo>
                    <a:cubicBezTo>
                      <a:pt x="167" y="205"/>
                      <a:pt x="236" y="191"/>
                      <a:pt x="289" y="117"/>
                    </a:cubicBezTo>
                    <a:cubicBezTo>
                      <a:pt x="314" y="82"/>
                      <a:pt x="331" y="42"/>
                      <a:pt x="349" y="8"/>
                    </a:cubicBezTo>
                    <a:cubicBezTo>
                      <a:pt x="371" y="43"/>
                      <a:pt x="393" y="83"/>
                      <a:pt x="419" y="121"/>
                    </a:cubicBezTo>
                    <a:cubicBezTo>
                      <a:pt x="444" y="156"/>
                      <a:pt x="476" y="185"/>
                      <a:pt x="521" y="187"/>
                    </a:cubicBezTo>
                    <a:cubicBezTo>
                      <a:pt x="544" y="188"/>
                      <a:pt x="568" y="183"/>
                      <a:pt x="588" y="174"/>
                    </a:cubicBezTo>
                    <a:cubicBezTo>
                      <a:pt x="616" y="162"/>
                      <a:pt x="640" y="143"/>
                      <a:pt x="666" y="127"/>
                    </a:cubicBezTo>
                    <a:cubicBezTo>
                      <a:pt x="665" y="125"/>
                      <a:pt x="664" y="123"/>
                      <a:pt x="664" y="121"/>
                    </a:cubicBezTo>
                    <a:cubicBezTo>
                      <a:pt x="586" y="121"/>
                      <a:pt x="508" y="121"/>
                      <a:pt x="428" y="121"/>
                    </a:cubicBezTo>
                    <a:cubicBezTo>
                      <a:pt x="428" y="113"/>
                      <a:pt x="428" y="108"/>
                      <a:pt x="427" y="99"/>
                    </a:cubicBezTo>
                    <a:cubicBezTo>
                      <a:pt x="882" y="99"/>
                      <a:pt x="1337" y="99"/>
                      <a:pt x="1790" y="99"/>
                    </a:cubicBezTo>
                    <a:cubicBezTo>
                      <a:pt x="1796" y="115"/>
                      <a:pt x="1791" y="121"/>
                      <a:pt x="1775" y="121"/>
                    </a:cubicBezTo>
                    <a:cubicBezTo>
                      <a:pt x="1706" y="121"/>
                      <a:pt x="1637" y="121"/>
                      <a:pt x="1567" y="121"/>
                    </a:cubicBezTo>
                    <a:cubicBezTo>
                      <a:pt x="1560" y="121"/>
                      <a:pt x="1553" y="121"/>
                      <a:pt x="1545" y="121"/>
                    </a:cubicBezTo>
                    <a:cubicBezTo>
                      <a:pt x="1609" y="207"/>
                      <a:pt x="1718" y="213"/>
                      <a:pt x="1785" y="132"/>
                    </a:cubicBezTo>
                    <a:cubicBezTo>
                      <a:pt x="1813" y="98"/>
                      <a:pt x="1832" y="57"/>
                      <a:pt x="1855" y="19"/>
                    </a:cubicBezTo>
                    <a:cubicBezTo>
                      <a:pt x="1858" y="14"/>
                      <a:pt x="1861" y="9"/>
                      <a:pt x="1865" y="0"/>
                    </a:cubicBezTo>
                    <a:cubicBezTo>
                      <a:pt x="1872" y="17"/>
                      <a:pt x="1876" y="32"/>
                      <a:pt x="1884" y="45"/>
                    </a:cubicBezTo>
                    <a:cubicBezTo>
                      <a:pt x="1904" y="78"/>
                      <a:pt x="1922" y="113"/>
                      <a:pt x="1947" y="141"/>
                    </a:cubicBezTo>
                    <a:cubicBezTo>
                      <a:pt x="1987" y="186"/>
                      <a:pt x="2040" y="198"/>
                      <a:pt x="2096" y="174"/>
                    </a:cubicBezTo>
                    <a:cubicBezTo>
                      <a:pt x="2129" y="160"/>
                      <a:pt x="2159" y="138"/>
                      <a:pt x="2189" y="118"/>
                    </a:cubicBezTo>
                    <a:cubicBezTo>
                      <a:pt x="2199" y="112"/>
                      <a:pt x="2207" y="102"/>
                      <a:pt x="2219" y="92"/>
                    </a:cubicBezTo>
                    <a:cubicBezTo>
                      <a:pt x="2211" y="142"/>
                      <a:pt x="2191" y="182"/>
                      <a:pt x="2161" y="217"/>
                    </a:cubicBezTo>
                    <a:cubicBezTo>
                      <a:pt x="2150" y="230"/>
                      <a:pt x="2137" y="242"/>
                      <a:pt x="2125" y="254"/>
                    </a:cubicBezTo>
                    <a:cubicBezTo>
                      <a:pt x="2088" y="289"/>
                      <a:pt x="2047" y="305"/>
                      <a:pt x="1992" y="305"/>
                    </a:cubicBezTo>
                    <a:cubicBezTo>
                      <a:pt x="1389" y="303"/>
                      <a:pt x="786" y="303"/>
                      <a:pt x="183" y="305"/>
                    </a:cubicBezTo>
                    <a:cubicBezTo>
                      <a:pt x="150" y="305"/>
                      <a:pt x="130" y="294"/>
                      <a:pt x="108" y="277"/>
                    </a:cubicBezTo>
                    <a:cubicBezTo>
                      <a:pt x="50" y="229"/>
                      <a:pt x="13" y="170"/>
                      <a:pt x="0" y="96"/>
                    </a:cubicBezTo>
                    <a:close/>
                    <a:moveTo>
                      <a:pt x="1515" y="269"/>
                    </a:moveTo>
                    <a:cubicBezTo>
                      <a:pt x="1515" y="237"/>
                      <a:pt x="1514" y="206"/>
                      <a:pt x="1515" y="175"/>
                    </a:cubicBezTo>
                    <a:cubicBezTo>
                      <a:pt x="1515" y="168"/>
                      <a:pt x="1521" y="160"/>
                      <a:pt x="1525" y="149"/>
                    </a:cubicBezTo>
                    <a:cubicBezTo>
                      <a:pt x="1515" y="121"/>
                      <a:pt x="1515" y="121"/>
                      <a:pt x="1480" y="121"/>
                    </a:cubicBezTo>
                    <a:cubicBezTo>
                      <a:pt x="1225" y="121"/>
                      <a:pt x="970" y="121"/>
                      <a:pt x="715" y="121"/>
                    </a:cubicBezTo>
                    <a:cubicBezTo>
                      <a:pt x="697" y="121"/>
                      <a:pt x="682" y="138"/>
                      <a:pt x="684" y="157"/>
                    </a:cubicBezTo>
                    <a:cubicBezTo>
                      <a:pt x="689" y="158"/>
                      <a:pt x="694" y="159"/>
                      <a:pt x="699" y="160"/>
                    </a:cubicBezTo>
                    <a:cubicBezTo>
                      <a:pt x="699" y="197"/>
                      <a:pt x="699" y="232"/>
                      <a:pt x="699" y="269"/>
                    </a:cubicBezTo>
                    <a:cubicBezTo>
                      <a:pt x="692" y="269"/>
                      <a:pt x="686" y="269"/>
                      <a:pt x="679" y="269"/>
                    </a:cubicBezTo>
                    <a:cubicBezTo>
                      <a:pt x="679" y="235"/>
                      <a:pt x="679" y="203"/>
                      <a:pt x="679" y="168"/>
                    </a:cubicBezTo>
                    <a:cubicBezTo>
                      <a:pt x="647" y="198"/>
                      <a:pt x="664" y="235"/>
                      <a:pt x="657" y="268"/>
                    </a:cubicBezTo>
                    <a:cubicBezTo>
                      <a:pt x="651" y="268"/>
                      <a:pt x="645" y="268"/>
                      <a:pt x="637" y="268"/>
                    </a:cubicBezTo>
                    <a:cubicBezTo>
                      <a:pt x="637" y="255"/>
                      <a:pt x="637" y="243"/>
                      <a:pt x="637" y="231"/>
                    </a:cubicBezTo>
                    <a:cubicBezTo>
                      <a:pt x="636" y="231"/>
                      <a:pt x="635" y="230"/>
                      <a:pt x="633" y="230"/>
                    </a:cubicBezTo>
                    <a:cubicBezTo>
                      <a:pt x="624" y="245"/>
                      <a:pt x="614" y="260"/>
                      <a:pt x="603" y="276"/>
                    </a:cubicBezTo>
                    <a:cubicBezTo>
                      <a:pt x="942" y="276"/>
                      <a:pt x="1277" y="276"/>
                      <a:pt x="1616" y="276"/>
                    </a:cubicBezTo>
                    <a:cubicBezTo>
                      <a:pt x="1603" y="260"/>
                      <a:pt x="1592" y="246"/>
                      <a:pt x="1581" y="232"/>
                    </a:cubicBezTo>
                    <a:cubicBezTo>
                      <a:pt x="1579" y="233"/>
                      <a:pt x="1578" y="234"/>
                      <a:pt x="1576" y="234"/>
                    </a:cubicBezTo>
                    <a:cubicBezTo>
                      <a:pt x="1576" y="245"/>
                      <a:pt x="1576" y="257"/>
                      <a:pt x="1576" y="269"/>
                    </a:cubicBezTo>
                    <a:cubicBezTo>
                      <a:pt x="1569" y="269"/>
                      <a:pt x="1564" y="269"/>
                      <a:pt x="1558" y="269"/>
                    </a:cubicBezTo>
                    <a:cubicBezTo>
                      <a:pt x="1550" y="238"/>
                      <a:pt x="1568" y="202"/>
                      <a:pt x="1535" y="175"/>
                    </a:cubicBezTo>
                    <a:cubicBezTo>
                      <a:pt x="1535" y="208"/>
                      <a:pt x="1535" y="238"/>
                      <a:pt x="1535" y="269"/>
                    </a:cubicBezTo>
                    <a:cubicBezTo>
                      <a:pt x="1528" y="269"/>
                      <a:pt x="1523" y="269"/>
                      <a:pt x="1515" y="26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Freeform 52">
                <a:extLst>
                  <a:ext uri="{FF2B5EF4-FFF2-40B4-BE49-F238E27FC236}">
                    <a16:creationId xmlns:a16="http://schemas.microsoft.com/office/drawing/2014/main" id="{D7DDCCCD-B7B4-8D48-B951-4FD8B92EE874}"/>
                  </a:ext>
                </a:extLst>
              </p:cNvPr>
              <p:cNvSpPr>
                <a:spLocks/>
              </p:cNvSpPr>
              <p:nvPr/>
            </p:nvSpPr>
            <p:spPr bwMode="auto">
              <a:xfrm>
                <a:off x="5837303" y="2706535"/>
                <a:ext cx="518860" cy="273346"/>
              </a:xfrm>
              <a:custGeom>
                <a:avLst/>
                <a:gdLst>
                  <a:gd name="T0" fmla="*/ 372 w 1065"/>
                  <a:gd name="T1" fmla="*/ 235 h 561"/>
                  <a:gd name="T2" fmla="*/ 412 w 1065"/>
                  <a:gd name="T3" fmla="*/ 264 h 561"/>
                  <a:gd name="T4" fmla="*/ 474 w 1065"/>
                  <a:gd name="T5" fmla="*/ 264 h 561"/>
                  <a:gd name="T6" fmla="*/ 494 w 1065"/>
                  <a:gd name="T7" fmla="*/ 237 h 561"/>
                  <a:gd name="T8" fmla="*/ 486 w 1065"/>
                  <a:gd name="T9" fmla="*/ 134 h 561"/>
                  <a:gd name="T10" fmla="*/ 487 w 1065"/>
                  <a:gd name="T11" fmla="*/ 124 h 561"/>
                  <a:gd name="T12" fmla="*/ 488 w 1065"/>
                  <a:gd name="T13" fmla="*/ 49 h 561"/>
                  <a:gd name="T14" fmla="*/ 495 w 1065"/>
                  <a:gd name="T15" fmla="*/ 27 h 561"/>
                  <a:gd name="T16" fmla="*/ 508 w 1065"/>
                  <a:gd name="T17" fmla="*/ 0 h 561"/>
                  <a:gd name="T18" fmla="*/ 547 w 1065"/>
                  <a:gd name="T19" fmla="*/ 0 h 561"/>
                  <a:gd name="T20" fmla="*/ 560 w 1065"/>
                  <a:gd name="T21" fmla="*/ 34 h 561"/>
                  <a:gd name="T22" fmla="*/ 555 w 1065"/>
                  <a:gd name="T23" fmla="*/ 71 h 561"/>
                  <a:gd name="T24" fmla="*/ 553 w 1065"/>
                  <a:gd name="T25" fmla="*/ 95 h 561"/>
                  <a:gd name="T26" fmla="*/ 559 w 1065"/>
                  <a:gd name="T27" fmla="*/ 221 h 561"/>
                  <a:gd name="T28" fmla="*/ 589 w 1065"/>
                  <a:gd name="T29" fmla="*/ 264 h 561"/>
                  <a:gd name="T30" fmla="*/ 667 w 1065"/>
                  <a:gd name="T31" fmla="*/ 263 h 561"/>
                  <a:gd name="T32" fmla="*/ 684 w 1065"/>
                  <a:gd name="T33" fmla="*/ 255 h 561"/>
                  <a:gd name="T34" fmla="*/ 719 w 1065"/>
                  <a:gd name="T35" fmla="*/ 236 h 561"/>
                  <a:gd name="T36" fmla="*/ 735 w 1065"/>
                  <a:gd name="T37" fmla="*/ 236 h 561"/>
                  <a:gd name="T38" fmla="*/ 735 w 1065"/>
                  <a:gd name="T39" fmla="*/ 287 h 561"/>
                  <a:gd name="T40" fmla="*/ 731 w 1065"/>
                  <a:gd name="T41" fmla="*/ 295 h 561"/>
                  <a:gd name="T42" fmla="*/ 716 w 1065"/>
                  <a:gd name="T43" fmla="*/ 309 h 561"/>
                  <a:gd name="T44" fmla="*/ 716 w 1065"/>
                  <a:gd name="T45" fmla="*/ 369 h 561"/>
                  <a:gd name="T46" fmla="*/ 726 w 1065"/>
                  <a:gd name="T47" fmla="*/ 377 h 561"/>
                  <a:gd name="T48" fmla="*/ 841 w 1065"/>
                  <a:gd name="T49" fmla="*/ 371 h 561"/>
                  <a:gd name="T50" fmla="*/ 890 w 1065"/>
                  <a:gd name="T51" fmla="*/ 331 h 561"/>
                  <a:gd name="T52" fmla="*/ 882 w 1065"/>
                  <a:gd name="T53" fmla="*/ 401 h 561"/>
                  <a:gd name="T54" fmla="*/ 921 w 1065"/>
                  <a:gd name="T55" fmla="*/ 460 h 561"/>
                  <a:gd name="T56" fmla="*/ 1043 w 1065"/>
                  <a:gd name="T57" fmla="*/ 452 h 561"/>
                  <a:gd name="T58" fmla="*/ 1065 w 1065"/>
                  <a:gd name="T59" fmla="*/ 438 h 561"/>
                  <a:gd name="T60" fmla="*/ 998 w 1065"/>
                  <a:gd name="T61" fmla="*/ 529 h 561"/>
                  <a:gd name="T62" fmla="*/ 934 w 1065"/>
                  <a:gd name="T63" fmla="*/ 534 h 561"/>
                  <a:gd name="T64" fmla="*/ 931 w 1065"/>
                  <a:gd name="T65" fmla="*/ 532 h 561"/>
                  <a:gd name="T66" fmla="*/ 771 w 1065"/>
                  <a:gd name="T67" fmla="*/ 488 h 561"/>
                  <a:gd name="T68" fmla="*/ 243 w 1065"/>
                  <a:gd name="T69" fmla="*/ 489 h 561"/>
                  <a:gd name="T70" fmla="*/ 212 w 1065"/>
                  <a:gd name="T71" fmla="*/ 498 h 561"/>
                  <a:gd name="T72" fmla="*/ 144 w 1065"/>
                  <a:gd name="T73" fmla="*/ 541 h 561"/>
                  <a:gd name="T74" fmla="*/ 53 w 1065"/>
                  <a:gd name="T75" fmla="*/ 527 h 561"/>
                  <a:gd name="T76" fmla="*/ 33 w 1065"/>
                  <a:gd name="T77" fmla="*/ 497 h 561"/>
                  <a:gd name="T78" fmla="*/ 0 w 1065"/>
                  <a:gd name="T79" fmla="*/ 437 h 561"/>
                  <a:gd name="T80" fmla="*/ 101 w 1065"/>
                  <a:gd name="T81" fmla="*/ 469 h 561"/>
                  <a:gd name="T82" fmla="*/ 137 w 1065"/>
                  <a:gd name="T83" fmla="*/ 464 h 561"/>
                  <a:gd name="T84" fmla="*/ 175 w 1065"/>
                  <a:gd name="T85" fmla="*/ 417 h 561"/>
                  <a:gd name="T86" fmla="*/ 175 w 1065"/>
                  <a:gd name="T87" fmla="*/ 328 h 561"/>
                  <a:gd name="T88" fmla="*/ 189 w 1065"/>
                  <a:gd name="T89" fmla="*/ 341 h 561"/>
                  <a:gd name="T90" fmla="*/ 247 w 1065"/>
                  <a:gd name="T91" fmla="*/ 384 h 561"/>
                  <a:gd name="T92" fmla="*/ 338 w 1065"/>
                  <a:gd name="T93" fmla="*/ 368 h 561"/>
                  <a:gd name="T94" fmla="*/ 342 w 1065"/>
                  <a:gd name="T95" fmla="*/ 358 h 561"/>
                  <a:gd name="T96" fmla="*/ 339 w 1065"/>
                  <a:gd name="T97" fmla="*/ 312 h 561"/>
                  <a:gd name="T98" fmla="*/ 338 w 1065"/>
                  <a:gd name="T99" fmla="*/ 306 h 561"/>
                  <a:gd name="T100" fmla="*/ 318 w 1065"/>
                  <a:gd name="T101" fmla="*/ 235 h 561"/>
                  <a:gd name="T102" fmla="*/ 372 w 1065"/>
                  <a:gd name="T103" fmla="*/ 235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065" h="561">
                    <a:moveTo>
                      <a:pt x="372" y="235"/>
                    </a:moveTo>
                    <a:cubicBezTo>
                      <a:pt x="374" y="260"/>
                      <a:pt x="389" y="266"/>
                      <a:pt x="412" y="264"/>
                    </a:cubicBezTo>
                    <a:cubicBezTo>
                      <a:pt x="432" y="262"/>
                      <a:pt x="453" y="264"/>
                      <a:pt x="474" y="264"/>
                    </a:cubicBezTo>
                    <a:cubicBezTo>
                      <a:pt x="492" y="263"/>
                      <a:pt x="496" y="255"/>
                      <a:pt x="494" y="237"/>
                    </a:cubicBezTo>
                    <a:cubicBezTo>
                      <a:pt x="489" y="202"/>
                      <a:pt x="488" y="168"/>
                      <a:pt x="486" y="134"/>
                    </a:cubicBezTo>
                    <a:cubicBezTo>
                      <a:pt x="485" y="130"/>
                      <a:pt x="485" y="127"/>
                      <a:pt x="487" y="124"/>
                    </a:cubicBezTo>
                    <a:cubicBezTo>
                      <a:pt x="497" y="99"/>
                      <a:pt x="506" y="75"/>
                      <a:pt x="488" y="49"/>
                    </a:cubicBezTo>
                    <a:cubicBezTo>
                      <a:pt x="485" y="45"/>
                      <a:pt x="492" y="35"/>
                      <a:pt x="495" y="27"/>
                    </a:cubicBezTo>
                    <a:cubicBezTo>
                      <a:pt x="499" y="19"/>
                      <a:pt x="503" y="11"/>
                      <a:pt x="508" y="0"/>
                    </a:cubicBezTo>
                    <a:cubicBezTo>
                      <a:pt x="520" y="0"/>
                      <a:pt x="534" y="0"/>
                      <a:pt x="547" y="0"/>
                    </a:cubicBezTo>
                    <a:cubicBezTo>
                      <a:pt x="551" y="12"/>
                      <a:pt x="555" y="23"/>
                      <a:pt x="560" y="34"/>
                    </a:cubicBezTo>
                    <a:cubicBezTo>
                      <a:pt x="566" y="48"/>
                      <a:pt x="566" y="60"/>
                      <a:pt x="555" y="71"/>
                    </a:cubicBezTo>
                    <a:cubicBezTo>
                      <a:pt x="546" y="79"/>
                      <a:pt x="548" y="86"/>
                      <a:pt x="553" y="95"/>
                    </a:cubicBezTo>
                    <a:cubicBezTo>
                      <a:pt x="575" y="136"/>
                      <a:pt x="572" y="179"/>
                      <a:pt x="559" y="221"/>
                    </a:cubicBezTo>
                    <a:cubicBezTo>
                      <a:pt x="550" y="252"/>
                      <a:pt x="556" y="264"/>
                      <a:pt x="589" y="264"/>
                    </a:cubicBezTo>
                    <a:cubicBezTo>
                      <a:pt x="615" y="264"/>
                      <a:pt x="641" y="264"/>
                      <a:pt x="667" y="263"/>
                    </a:cubicBezTo>
                    <a:cubicBezTo>
                      <a:pt x="673" y="263"/>
                      <a:pt x="684" y="259"/>
                      <a:pt x="684" y="255"/>
                    </a:cubicBezTo>
                    <a:cubicBezTo>
                      <a:pt x="689" y="234"/>
                      <a:pt x="704" y="236"/>
                      <a:pt x="719" y="236"/>
                    </a:cubicBezTo>
                    <a:cubicBezTo>
                      <a:pt x="724" y="236"/>
                      <a:pt x="729" y="236"/>
                      <a:pt x="735" y="236"/>
                    </a:cubicBezTo>
                    <a:cubicBezTo>
                      <a:pt x="735" y="254"/>
                      <a:pt x="736" y="270"/>
                      <a:pt x="735" y="287"/>
                    </a:cubicBezTo>
                    <a:cubicBezTo>
                      <a:pt x="735" y="289"/>
                      <a:pt x="733" y="292"/>
                      <a:pt x="731" y="295"/>
                    </a:cubicBezTo>
                    <a:cubicBezTo>
                      <a:pt x="726" y="300"/>
                      <a:pt x="716" y="304"/>
                      <a:pt x="716" y="309"/>
                    </a:cubicBezTo>
                    <a:cubicBezTo>
                      <a:pt x="714" y="329"/>
                      <a:pt x="715" y="349"/>
                      <a:pt x="716" y="369"/>
                    </a:cubicBezTo>
                    <a:cubicBezTo>
                      <a:pt x="716" y="372"/>
                      <a:pt x="722" y="375"/>
                      <a:pt x="726" y="377"/>
                    </a:cubicBezTo>
                    <a:cubicBezTo>
                      <a:pt x="765" y="397"/>
                      <a:pt x="804" y="398"/>
                      <a:pt x="841" y="371"/>
                    </a:cubicBezTo>
                    <a:cubicBezTo>
                      <a:pt x="857" y="358"/>
                      <a:pt x="873" y="345"/>
                      <a:pt x="890" y="331"/>
                    </a:cubicBezTo>
                    <a:cubicBezTo>
                      <a:pt x="887" y="356"/>
                      <a:pt x="884" y="378"/>
                      <a:pt x="882" y="401"/>
                    </a:cubicBezTo>
                    <a:cubicBezTo>
                      <a:pt x="880" y="434"/>
                      <a:pt x="890" y="448"/>
                      <a:pt x="921" y="460"/>
                    </a:cubicBezTo>
                    <a:cubicBezTo>
                      <a:pt x="963" y="477"/>
                      <a:pt x="1004" y="478"/>
                      <a:pt x="1043" y="452"/>
                    </a:cubicBezTo>
                    <a:cubicBezTo>
                      <a:pt x="1048" y="448"/>
                      <a:pt x="1054" y="445"/>
                      <a:pt x="1065" y="438"/>
                    </a:cubicBezTo>
                    <a:cubicBezTo>
                      <a:pt x="1044" y="475"/>
                      <a:pt x="1027" y="507"/>
                      <a:pt x="998" y="529"/>
                    </a:cubicBezTo>
                    <a:cubicBezTo>
                      <a:pt x="978" y="545"/>
                      <a:pt x="957" y="545"/>
                      <a:pt x="934" y="534"/>
                    </a:cubicBezTo>
                    <a:cubicBezTo>
                      <a:pt x="933" y="533"/>
                      <a:pt x="932" y="533"/>
                      <a:pt x="931" y="532"/>
                    </a:cubicBezTo>
                    <a:cubicBezTo>
                      <a:pt x="884" y="492"/>
                      <a:pt x="830" y="487"/>
                      <a:pt x="771" y="488"/>
                    </a:cubicBezTo>
                    <a:cubicBezTo>
                      <a:pt x="595" y="491"/>
                      <a:pt x="419" y="489"/>
                      <a:pt x="243" y="489"/>
                    </a:cubicBezTo>
                    <a:cubicBezTo>
                      <a:pt x="233" y="489"/>
                      <a:pt x="221" y="493"/>
                      <a:pt x="212" y="498"/>
                    </a:cubicBezTo>
                    <a:cubicBezTo>
                      <a:pt x="189" y="512"/>
                      <a:pt x="167" y="527"/>
                      <a:pt x="144" y="541"/>
                    </a:cubicBezTo>
                    <a:cubicBezTo>
                      <a:pt x="112" y="561"/>
                      <a:pt x="77" y="556"/>
                      <a:pt x="53" y="527"/>
                    </a:cubicBezTo>
                    <a:cubicBezTo>
                      <a:pt x="46" y="517"/>
                      <a:pt x="39" y="507"/>
                      <a:pt x="33" y="497"/>
                    </a:cubicBezTo>
                    <a:cubicBezTo>
                      <a:pt x="23" y="479"/>
                      <a:pt x="13" y="460"/>
                      <a:pt x="0" y="437"/>
                    </a:cubicBezTo>
                    <a:cubicBezTo>
                      <a:pt x="35" y="457"/>
                      <a:pt x="65" y="474"/>
                      <a:pt x="101" y="469"/>
                    </a:cubicBezTo>
                    <a:cubicBezTo>
                      <a:pt x="113" y="467"/>
                      <a:pt x="125" y="467"/>
                      <a:pt x="137" y="464"/>
                    </a:cubicBezTo>
                    <a:cubicBezTo>
                      <a:pt x="166" y="458"/>
                      <a:pt x="175" y="447"/>
                      <a:pt x="175" y="417"/>
                    </a:cubicBezTo>
                    <a:cubicBezTo>
                      <a:pt x="175" y="388"/>
                      <a:pt x="175" y="359"/>
                      <a:pt x="175" y="328"/>
                    </a:cubicBezTo>
                    <a:cubicBezTo>
                      <a:pt x="179" y="332"/>
                      <a:pt x="184" y="337"/>
                      <a:pt x="189" y="341"/>
                    </a:cubicBezTo>
                    <a:cubicBezTo>
                      <a:pt x="208" y="356"/>
                      <a:pt x="227" y="371"/>
                      <a:pt x="247" y="384"/>
                    </a:cubicBezTo>
                    <a:cubicBezTo>
                      <a:pt x="274" y="400"/>
                      <a:pt x="317" y="392"/>
                      <a:pt x="338" y="368"/>
                    </a:cubicBezTo>
                    <a:cubicBezTo>
                      <a:pt x="341" y="365"/>
                      <a:pt x="343" y="361"/>
                      <a:pt x="342" y="358"/>
                    </a:cubicBezTo>
                    <a:cubicBezTo>
                      <a:pt x="342" y="342"/>
                      <a:pt x="341" y="327"/>
                      <a:pt x="339" y="312"/>
                    </a:cubicBezTo>
                    <a:cubicBezTo>
                      <a:pt x="339" y="310"/>
                      <a:pt x="339" y="306"/>
                      <a:pt x="338" y="306"/>
                    </a:cubicBezTo>
                    <a:cubicBezTo>
                      <a:pt x="304" y="290"/>
                      <a:pt x="326" y="260"/>
                      <a:pt x="318" y="235"/>
                    </a:cubicBezTo>
                    <a:cubicBezTo>
                      <a:pt x="336" y="235"/>
                      <a:pt x="353" y="235"/>
                      <a:pt x="372" y="2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Freeform 53">
                <a:extLst>
                  <a:ext uri="{FF2B5EF4-FFF2-40B4-BE49-F238E27FC236}">
                    <a16:creationId xmlns:a16="http://schemas.microsoft.com/office/drawing/2014/main" id="{A77E768C-DDCA-294B-861F-7846F4D8053C}"/>
                  </a:ext>
                </a:extLst>
              </p:cNvPr>
              <p:cNvSpPr>
                <a:spLocks/>
              </p:cNvSpPr>
              <p:nvPr/>
            </p:nvSpPr>
            <p:spPr bwMode="auto">
              <a:xfrm>
                <a:off x="5633099" y="2552137"/>
                <a:ext cx="924631" cy="479308"/>
              </a:xfrm>
              <a:custGeom>
                <a:avLst/>
                <a:gdLst>
                  <a:gd name="T0" fmla="*/ 30 w 1898"/>
                  <a:gd name="T1" fmla="*/ 973 h 984"/>
                  <a:gd name="T2" fmla="*/ 0 w 1898"/>
                  <a:gd name="T3" fmla="*/ 973 h 984"/>
                  <a:gd name="T4" fmla="*/ 400 w 1898"/>
                  <a:gd name="T5" fmla="*/ 243 h 984"/>
                  <a:gd name="T6" fmla="*/ 1421 w 1898"/>
                  <a:gd name="T7" fmla="*/ 195 h 984"/>
                  <a:gd name="T8" fmla="*/ 1898 w 1898"/>
                  <a:gd name="T9" fmla="*/ 978 h 984"/>
                  <a:gd name="T10" fmla="*/ 1862 w 1898"/>
                  <a:gd name="T11" fmla="*/ 961 h 984"/>
                  <a:gd name="T12" fmla="*/ 1623 w 1898"/>
                  <a:gd name="T13" fmla="*/ 396 h 984"/>
                  <a:gd name="T14" fmla="*/ 1090 w 1898"/>
                  <a:gd name="T15" fmla="*/ 110 h 984"/>
                  <a:gd name="T16" fmla="*/ 52 w 1898"/>
                  <a:gd name="T17" fmla="*/ 826 h 984"/>
                  <a:gd name="T18" fmla="*/ 30 w 1898"/>
                  <a:gd name="T19" fmla="*/ 973 h 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98" h="984">
                    <a:moveTo>
                      <a:pt x="30" y="973"/>
                    </a:moveTo>
                    <a:cubicBezTo>
                      <a:pt x="22" y="973"/>
                      <a:pt x="13" y="973"/>
                      <a:pt x="0" y="973"/>
                    </a:cubicBezTo>
                    <a:cubicBezTo>
                      <a:pt x="21" y="667"/>
                      <a:pt x="149" y="417"/>
                      <a:pt x="400" y="243"/>
                    </a:cubicBezTo>
                    <a:cubicBezTo>
                      <a:pt x="727" y="18"/>
                      <a:pt x="1075" y="0"/>
                      <a:pt x="1421" y="195"/>
                    </a:cubicBezTo>
                    <a:cubicBezTo>
                      <a:pt x="1721" y="365"/>
                      <a:pt x="1872" y="635"/>
                      <a:pt x="1898" y="978"/>
                    </a:cubicBezTo>
                    <a:cubicBezTo>
                      <a:pt x="1869" y="984"/>
                      <a:pt x="1864" y="981"/>
                      <a:pt x="1862" y="961"/>
                    </a:cubicBezTo>
                    <a:cubicBezTo>
                      <a:pt x="1849" y="745"/>
                      <a:pt x="1769" y="556"/>
                      <a:pt x="1623" y="396"/>
                    </a:cubicBezTo>
                    <a:cubicBezTo>
                      <a:pt x="1479" y="239"/>
                      <a:pt x="1301" y="143"/>
                      <a:pt x="1090" y="110"/>
                    </a:cubicBezTo>
                    <a:cubicBezTo>
                      <a:pt x="608" y="35"/>
                      <a:pt x="151" y="350"/>
                      <a:pt x="52" y="826"/>
                    </a:cubicBezTo>
                    <a:cubicBezTo>
                      <a:pt x="42" y="874"/>
                      <a:pt x="37" y="922"/>
                      <a:pt x="30" y="9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Freeform 54">
                <a:extLst>
                  <a:ext uri="{FF2B5EF4-FFF2-40B4-BE49-F238E27FC236}">
                    <a16:creationId xmlns:a16="http://schemas.microsoft.com/office/drawing/2014/main" id="{788CE83F-1067-EB42-867D-F859BCDF85A6}"/>
                  </a:ext>
                </a:extLst>
              </p:cNvPr>
              <p:cNvSpPr>
                <a:spLocks/>
              </p:cNvSpPr>
              <p:nvPr/>
            </p:nvSpPr>
            <p:spPr bwMode="auto">
              <a:xfrm>
                <a:off x="5776364" y="3375691"/>
                <a:ext cx="636929" cy="180766"/>
              </a:xfrm>
              <a:custGeom>
                <a:avLst/>
                <a:gdLst>
                  <a:gd name="T0" fmla="*/ 0 w 1307"/>
                  <a:gd name="T1" fmla="*/ 5 h 371"/>
                  <a:gd name="T2" fmla="*/ 65 w 1307"/>
                  <a:gd name="T3" fmla="*/ 22 h 371"/>
                  <a:gd name="T4" fmla="*/ 528 w 1307"/>
                  <a:gd name="T5" fmla="*/ 230 h 371"/>
                  <a:gd name="T6" fmla="*/ 1242 w 1307"/>
                  <a:gd name="T7" fmla="*/ 24 h 371"/>
                  <a:gd name="T8" fmla="*/ 1307 w 1307"/>
                  <a:gd name="T9" fmla="*/ 5 h 371"/>
                  <a:gd name="T10" fmla="*/ 0 w 1307"/>
                  <a:gd name="T11" fmla="*/ 5 h 371"/>
                </a:gdLst>
                <a:ahLst/>
                <a:cxnLst>
                  <a:cxn ang="0">
                    <a:pos x="T0" y="T1"/>
                  </a:cxn>
                  <a:cxn ang="0">
                    <a:pos x="T2" y="T3"/>
                  </a:cxn>
                  <a:cxn ang="0">
                    <a:pos x="T4" y="T5"/>
                  </a:cxn>
                  <a:cxn ang="0">
                    <a:pos x="T6" y="T7"/>
                  </a:cxn>
                  <a:cxn ang="0">
                    <a:pos x="T8" y="T9"/>
                  </a:cxn>
                  <a:cxn ang="0">
                    <a:pos x="T10" y="T11"/>
                  </a:cxn>
                </a:cxnLst>
                <a:rect l="0" t="0" r="r" b="b"/>
                <a:pathLst>
                  <a:path w="1307" h="371">
                    <a:moveTo>
                      <a:pt x="0" y="5"/>
                    </a:moveTo>
                    <a:cubicBezTo>
                      <a:pt x="26" y="0"/>
                      <a:pt x="45" y="6"/>
                      <a:pt x="65" y="22"/>
                    </a:cubicBezTo>
                    <a:cubicBezTo>
                      <a:pt x="199" y="136"/>
                      <a:pt x="354" y="207"/>
                      <a:pt x="528" y="230"/>
                    </a:cubicBezTo>
                    <a:cubicBezTo>
                      <a:pt x="795" y="264"/>
                      <a:pt x="1033" y="195"/>
                      <a:pt x="1242" y="24"/>
                    </a:cubicBezTo>
                    <a:cubicBezTo>
                      <a:pt x="1270" y="1"/>
                      <a:pt x="1271" y="0"/>
                      <a:pt x="1307" y="5"/>
                    </a:cubicBezTo>
                    <a:cubicBezTo>
                      <a:pt x="975" y="346"/>
                      <a:pt x="369" y="371"/>
                      <a:pt x="0"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Freeform 55">
                <a:extLst>
                  <a:ext uri="{FF2B5EF4-FFF2-40B4-BE49-F238E27FC236}">
                    <a16:creationId xmlns:a16="http://schemas.microsoft.com/office/drawing/2014/main" id="{EFF71BCD-98D9-1140-97DD-C8FACEEA9711}"/>
                  </a:ext>
                </a:extLst>
              </p:cNvPr>
              <p:cNvSpPr>
                <a:spLocks/>
              </p:cNvSpPr>
              <p:nvPr/>
            </p:nvSpPr>
            <p:spPr bwMode="auto">
              <a:xfrm>
                <a:off x="5573332" y="3340827"/>
                <a:ext cx="1049438" cy="9668"/>
              </a:xfrm>
              <a:custGeom>
                <a:avLst/>
                <a:gdLst>
                  <a:gd name="T0" fmla="*/ 2154 w 2154"/>
                  <a:gd name="T1" fmla="*/ 0 h 20"/>
                  <a:gd name="T2" fmla="*/ 2127 w 2154"/>
                  <a:gd name="T3" fmla="*/ 20 h 20"/>
                  <a:gd name="T4" fmla="*/ 28 w 2154"/>
                  <a:gd name="T5" fmla="*/ 20 h 20"/>
                  <a:gd name="T6" fmla="*/ 0 w 2154"/>
                  <a:gd name="T7" fmla="*/ 0 h 20"/>
                  <a:gd name="T8" fmla="*/ 2154 w 2154"/>
                  <a:gd name="T9" fmla="*/ 0 h 20"/>
                </a:gdLst>
                <a:ahLst/>
                <a:cxnLst>
                  <a:cxn ang="0">
                    <a:pos x="T0" y="T1"/>
                  </a:cxn>
                  <a:cxn ang="0">
                    <a:pos x="T2" y="T3"/>
                  </a:cxn>
                  <a:cxn ang="0">
                    <a:pos x="T4" y="T5"/>
                  </a:cxn>
                  <a:cxn ang="0">
                    <a:pos x="T6" y="T7"/>
                  </a:cxn>
                  <a:cxn ang="0">
                    <a:pos x="T8" y="T9"/>
                  </a:cxn>
                </a:cxnLst>
                <a:rect l="0" t="0" r="r" b="b"/>
                <a:pathLst>
                  <a:path w="2154" h="20">
                    <a:moveTo>
                      <a:pt x="2154" y="0"/>
                    </a:moveTo>
                    <a:cubicBezTo>
                      <a:pt x="2150" y="16"/>
                      <a:pt x="2141" y="20"/>
                      <a:pt x="2127" y="20"/>
                    </a:cubicBezTo>
                    <a:cubicBezTo>
                      <a:pt x="1427" y="19"/>
                      <a:pt x="727" y="19"/>
                      <a:pt x="28" y="20"/>
                    </a:cubicBezTo>
                    <a:cubicBezTo>
                      <a:pt x="13" y="20"/>
                      <a:pt x="3" y="17"/>
                      <a:pt x="0" y="0"/>
                    </a:cubicBezTo>
                    <a:cubicBezTo>
                      <a:pt x="718" y="0"/>
                      <a:pt x="1435" y="0"/>
                      <a:pt x="215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Freeform 56">
                <a:extLst>
                  <a:ext uri="{FF2B5EF4-FFF2-40B4-BE49-F238E27FC236}">
                    <a16:creationId xmlns:a16="http://schemas.microsoft.com/office/drawing/2014/main" id="{698BCF7A-83B4-844D-9D18-B6312B1A800C}"/>
                  </a:ext>
                </a:extLst>
              </p:cNvPr>
              <p:cNvSpPr>
                <a:spLocks/>
              </p:cNvSpPr>
              <p:nvPr/>
            </p:nvSpPr>
            <p:spPr bwMode="auto">
              <a:xfrm>
                <a:off x="5585051" y="3363679"/>
                <a:ext cx="1026000" cy="9668"/>
              </a:xfrm>
              <a:custGeom>
                <a:avLst/>
                <a:gdLst>
                  <a:gd name="T0" fmla="*/ 2106 w 2106"/>
                  <a:gd name="T1" fmla="*/ 0 h 20"/>
                  <a:gd name="T2" fmla="*/ 2080 w 2106"/>
                  <a:gd name="T3" fmla="*/ 20 h 20"/>
                  <a:gd name="T4" fmla="*/ 26 w 2106"/>
                  <a:gd name="T5" fmla="*/ 20 h 20"/>
                  <a:gd name="T6" fmla="*/ 0 w 2106"/>
                  <a:gd name="T7" fmla="*/ 0 h 20"/>
                  <a:gd name="T8" fmla="*/ 2106 w 2106"/>
                  <a:gd name="T9" fmla="*/ 0 h 20"/>
                </a:gdLst>
                <a:ahLst/>
                <a:cxnLst>
                  <a:cxn ang="0">
                    <a:pos x="T0" y="T1"/>
                  </a:cxn>
                  <a:cxn ang="0">
                    <a:pos x="T2" y="T3"/>
                  </a:cxn>
                  <a:cxn ang="0">
                    <a:pos x="T4" y="T5"/>
                  </a:cxn>
                  <a:cxn ang="0">
                    <a:pos x="T6" y="T7"/>
                  </a:cxn>
                  <a:cxn ang="0">
                    <a:pos x="T8" y="T9"/>
                  </a:cxn>
                </a:cxnLst>
                <a:rect l="0" t="0" r="r" b="b"/>
                <a:pathLst>
                  <a:path w="2106" h="20">
                    <a:moveTo>
                      <a:pt x="2106" y="0"/>
                    </a:moveTo>
                    <a:cubicBezTo>
                      <a:pt x="2102" y="17"/>
                      <a:pt x="2094" y="20"/>
                      <a:pt x="2080" y="20"/>
                    </a:cubicBezTo>
                    <a:cubicBezTo>
                      <a:pt x="1395" y="20"/>
                      <a:pt x="710" y="20"/>
                      <a:pt x="26" y="20"/>
                    </a:cubicBezTo>
                    <a:cubicBezTo>
                      <a:pt x="11" y="20"/>
                      <a:pt x="3" y="16"/>
                      <a:pt x="0" y="0"/>
                    </a:cubicBezTo>
                    <a:cubicBezTo>
                      <a:pt x="702" y="0"/>
                      <a:pt x="1403" y="0"/>
                      <a:pt x="210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Freeform 57">
                <a:extLst>
                  <a:ext uri="{FF2B5EF4-FFF2-40B4-BE49-F238E27FC236}">
                    <a16:creationId xmlns:a16="http://schemas.microsoft.com/office/drawing/2014/main" id="{7B6B6038-A8F5-654D-9AB8-5AC001938D35}"/>
                  </a:ext>
                </a:extLst>
              </p:cNvPr>
              <p:cNvSpPr>
                <a:spLocks/>
              </p:cNvSpPr>
              <p:nvPr/>
            </p:nvSpPr>
            <p:spPr bwMode="auto">
              <a:xfrm>
                <a:off x="5878319" y="3325007"/>
                <a:ext cx="440342" cy="2637"/>
              </a:xfrm>
              <a:custGeom>
                <a:avLst/>
                <a:gdLst>
                  <a:gd name="T0" fmla="*/ 904 w 904"/>
                  <a:gd name="T1" fmla="*/ 5 h 5"/>
                  <a:gd name="T2" fmla="*/ 0 w 904"/>
                  <a:gd name="T3" fmla="*/ 5 h 5"/>
                  <a:gd name="T4" fmla="*/ 0 w 904"/>
                  <a:gd name="T5" fmla="*/ 0 h 5"/>
                  <a:gd name="T6" fmla="*/ 904 w 904"/>
                  <a:gd name="T7" fmla="*/ 0 h 5"/>
                  <a:gd name="T8" fmla="*/ 904 w 904"/>
                  <a:gd name="T9" fmla="*/ 5 h 5"/>
                </a:gdLst>
                <a:ahLst/>
                <a:cxnLst>
                  <a:cxn ang="0">
                    <a:pos x="T0" y="T1"/>
                  </a:cxn>
                  <a:cxn ang="0">
                    <a:pos x="T2" y="T3"/>
                  </a:cxn>
                  <a:cxn ang="0">
                    <a:pos x="T4" y="T5"/>
                  </a:cxn>
                  <a:cxn ang="0">
                    <a:pos x="T6" y="T7"/>
                  </a:cxn>
                  <a:cxn ang="0">
                    <a:pos x="T8" y="T9"/>
                  </a:cxn>
                </a:cxnLst>
                <a:rect l="0" t="0" r="r" b="b"/>
                <a:pathLst>
                  <a:path w="904" h="5">
                    <a:moveTo>
                      <a:pt x="904" y="5"/>
                    </a:moveTo>
                    <a:cubicBezTo>
                      <a:pt x="603" y="5"/>
                      <a:pt x="301" y="5"/>
                      <a:pt x="0" y="5"/>
                    </a:cubicBezTo>
                    <a:cubicBezTo>
                      <a:pt x="0" y="3"/>
                      <a:pt x="0" y="2"/>
                      <a:pt x="0" y="0"/>
                    </a:cubicBezTo>
                    <a:cubicBezTo>
                      <a:pt x="301" y="0"/>
                      <a:pt x="603" y="0"/>
                      <a:pt x="904" y="0"/>
                    </a:cubicBezTo>
                    <a:cubicBezTo>
                      <a:pt x="904" y="2"/>
                      <a:pt x="904" y="3"/>
                      <a:pt x="904"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Freeform 58">
                <a:extLst>
                  <a:ext uri="{FF2B5EF4-FFF2-40B4-BE49-F238E27FC236}">
                    <a16:creationId xmlns:a16="http://schemas.microsoft.com/office/drawing/2014/main" id="{B430EAFC-1FFA-E044-885B-89AC66610209}"/>
                  </a:ext>
                </a:extLst>
              </p:cNvPr>
              <p:cNvSpPr>
                <a:spLocks/>
              </p:cNvSpPr>
              <p:nvPr/>
            </p:nvSpPr>
            <p:spPr bwMode="auto">
              <a:xfrm>
                <a:off x="5885936" y="3310065"/>
                <a:ext cx="424814" cy="2344"/>
              </a:xfrm>
              <a:custGeom>
                <a:avLst/>
                <a:gdLst>
                  <a:gd name="T0" fmla="*/ 0 w 872"/>
                  <a:gd name="T1" fmla="*/ 0 h 5"/>
                  <a:gd name="T2" fmla="*/ 872 w 872"/>
                  <a:gd name="T3" fmla="*/ 0 h 5"/>
                  <a:gd name="T4" fmla="*/ 872 w 872"/>
                  <a:gd name="T5" fmla="*/ 5 h 5"/>
                  <a:gd name="T6" fmla="*/ 0 w 872"/>
                  <a:gd name="T7" fmla="*/ 5 h 5"/>
                  <a:gd name="T8" fmla="*/ 0 w 872"/>
                  <a:gd name="T9" fmla="*/ 0 h 5"/>
                </a:gdLst>
                <a:ahLst/>
                <a:cxnLst>
                  <a:cxn ang="0">
                    <a:pos x="T0" y="T1"/>
                  </a:cxn>
                  <a:cxn ang="0">
                    <a:pos x="T2" y="T3"/>
                  </a:cxn>
                  <a:cxn ang="0">
                    <a:pos x="T4" y="T5"/>
                  </a:cxn>
                  <a:cxn ang="0">
                    <a:pos x="T6" y="T7"/>
                  </a:cxn>
                  <a:cxn ang="0">
                    <a:pos x="T8" y="T9"/>
                  </a:cxn>
                </a:cxnLst>
                <a:rect l="0" t="0" r="r" b="b"/>
                <a:pathLst>
                  <a:path w="872" h="5">
                    <a:moveTo>
                      <a:pt x="0" y="0"/>
                    </a:moveTo>
                    <a:cubicBezTo>
                      <a:pt x="291" y="0"/>
                      <a:pt x="582" y="0"/>
                      <a:pt x="872" y="0"/>
                    </a:cubicBezTo>
                    <a:cubicBezTo>
                      <a:pt x="872" y="2"/>
                      <a:pt x="872" y="4"/>
                      <a:pt x="872" y="5"/>
                    </a:cubicBezTo>
                    <a:cubicBezTo>
                      <a:pt x="582" y="5"/>
                      <a:pt x="291" y="5"/>
                      <a:pt x="0" y="5"/>
                    </a:cubicBezTo>
                    <a:cubicBezTo>
                      <a:pt x="0" y="4"/>
                      <a:pt x="0" y="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Freeform 59">
                <a:extLst>
                  <a:ext uri="{FF2B5EF4-FFF2-40B4-BE49-F238E27FC236}">
                    <a16:creationId xmlns:a16="http://schemas.microsoft.com/office/drawing/2014/main" id="{0985A263-1090-FB48-B492-2EFF89AB8917}"/>
                  </a:ext>
                </a:extLst>
              </p:cNvPr>
              <p:cNvSpPr>
                <a:spLocks/>
              </p:cNvSpPr>
              <p:nvPr/>
            </p:nvSpPr>
            <p:spPr bwMode="auto">
              <a:xfrm>
                <a:off x="5890917" y="3298346"/>
                <a:ext cx="415439" cy="5860"/>
              </a:xfrm>
              <a:custGeom>
                <a:avLst/>
                <a:gdLst>
                  <a:gd name="T0" fmla="*/ 0 w 853"/>
                  <a:gd name="T1" fmla="*/ 0 h 12"/>
                  <a:gd name="T2" fmla="*/ 853 w 853"/>
                  <a:gd name="T3" fmla="*/ 0 h 12"/>
                  <a:gd name="T4" fmla="*/ 0 w 853"/>
                  <a:gd name="T5" fmla="*/ 0 h 12"/>
                </a:gdLst>
                <a:ahLst/>
                <a:cxnLst>
                  <a:cxn ang="0">
                    <a:pos x="T0" y="T1"/>
                  </a:cxn>
                  <a:cxn ang="0">
                    <a:pos x="T2" y="T3"/>
                  </a:cxn>
                  <a:cxn ang="0">
                    <a:pos x="T4" y="T5"/>
                  </a:cxn>
                </a:cxnLst>
                <a:rect l="0" t="0" r="r" b="b"/>
                <a:pathLst>
                  <a:path w="853" h="12">
                    <a:moveTo>
                      <a:pt x="0" y="0"/>
                    </a:moveTo>
                    <a:cubicBezTo>
                      <a:pt x="284" y="0"/>
                      <a:pt x="568" y="0"/>
                      <a:pt x="853" y="0"/>
                    </a:cubicBezTo>
                    <a:cubicBezTo>
                      <a:pt x="843" y="8"/>
                      <a:pt x="34" y="1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Freeform 60">
                <a:extLst>
                  <a:ext uri="{FF2B5EF4-FFF2-40B4-BE49-F238E27FC236}">
                    <a16:creationId xmlns:a16="http://schemas.microsoft.com/office/drawing/2014/main" id="{7326F532-D65E-944B-B839-AF8A9D2B37A0}"/>
                  </a:ext>
                </a:extLst>
              </p:cNvPr>
              <p:cNvSpPr>
                <a:spLocks/>
              </p:cNvSpPr>
              <p:nvPr/>
            </p:nvSpPr>
            <p:spPr bwMode="auto">
              <a:xfrm>
                <a:off x="5897656" y="3282232"/>
                <a:ext cx="401376" cy="5860"/>
              </a:xfrm>
              <a:custGeom>
                <a:avLst/>
                <a:gdLst>
                  <a:gd name="T0" fmla="*/ 0 w 824"/>
                  <a:gd name="T1" fmla="*/ 0 h 12"/>
                  <a:gd name="T2" fmla="*/ 824 w 824"/>
                  <a:gd name="T3" fmla="*/ 0 h 12"/>
                  <a:gd name="T4" fmla="*/ 0 w 824"/>
                  <a:gd name="T5" fmla="*/ 0 h 12"/>
                </a:gdLst>
                <a:ahLst/>
                <a:cxnLst>
                  <a:cxn ang="0">
                    <a:pos x="T0" y="T1"/>
                  </a:cxn>
                  <a:cxn ang="0">
                    <a:pos x="T2" y="T3"/>
                  </a:cxn>
                  <a:cxn ang="0">
                    <a:pos x="T4" y="T5"/>
                  </a:cxn>
                </a:cxnLst>
                <a:rect l="0" t="0" r="r" b="b"/>
                <a:pathLst>
                  <a:path w="824" h="12">
                    <a:moveTo>
                      <a:pt x="0" y="0"/>
                    </a:moveTo>
                    <a:cubicBezTo>
                      <a:pt x="274" y="0"/>
                      <a:pt x="549" y="0"/>
                      <a:pt x="824" y="0"/>
                    </a:cubicBezTo>
                    <a:cubicBezTo>
                      <a:pt x="813" y="9"/>
                      <a:pt x="28" y="1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Freeform 61">
                <a:extLst>
                  <a:ext uri="{FF2B5EF4-FFF2-40B4-BE49-F238E27FC236}">
                    <a16:creationId xmlns:a16="http://schemas.microsoft.com/office/drawing/2014/main" id="{4CB865B1-A4C3-D04F-9859-03423215006C}"/>
                  </a:ext>
                </a:extLst>
              </p:cNvPr>
              <p:cNvSpPr>
                <a:spLocks/>
              </p:cNvSpPr>
              <p:nvPr/>
            </p:nvSpPr>
            <p:spPr bwMode="auto">
              <a:xfrm>
                <a:off x="5904980" y="3271099"/>
                <a:ext cx="387900" cy="5860"/>
              </a:xfrm>
              <a:custGeom>
                <a:avLst/>
                <a:gdLst>
                  <a:gd name="T0" fmla="*/ 0 w 796"/>
                  <a:gd name="T1" fmla="*/ 0 h 12"/>
                  <a:gd name="T2" fmla="*/ 796 w 796"/>
                  <a:gd name="T3" fmla="*/ 0 h 12"/>
                  <a:gd name="T4" fmla="*/ 0 w 796"/>
                  <a:gd name="T5" fmla="*/ 0 h 12"/>
                </a:gdLst>
                <a:ahLst/>
                <a:cxnLst>
                  <a:cxn ang="0">
                    <a:pos x="T0" y="T1"/>
                  </a:cxn>
                  <a:cxn ang="0">
                    <a:pos x="T2" y="T3"/>
                  </a:cxn>
                  <a:cxn ang="0">
                    <a:pos x="T4" y="T5"/>
                  </a:cxn>
                </a:cxnLst>
                <a:rect l="0" t="0" r="r" b="b"/>
                <a:pathLst>
                  <a:path w="796" h="12">
                    <a:moveTo>
                      <a:pt x="0" y="0"/>
                    </a:moveTo>
                    <a:cubicBezTo>
                      <a:pt x="265" y="0"/>
                      <a:pt x="530" y="0"/>
                      <a:pt x="796" y="0"/>
                    </a:cubicBezTo>
                    <a:cubicBezTo>
                      <a:pt x="786" y="8"/>
                      <a:pt x="31" y="1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Freeform 62">
                <a:extLst>
                  <a:ext uri="{FF2B5EF4-FFF2-40B4-BE49-F238E27FC236}">
                    <a16:creationId xmlns:a16="http://schemas.microsoft.com/office/drawing/2014/main" id="{FB68DAB0-9FB5-5742-B2FE-76331EA687FC}"/>
                  </a:ext>
                </a:extLst>
              </p:cNvPr>
              <p:cNvSpPr>
                <a:spLocks/>
              </p:cNvSpPr>
              <p:nvPr/>
            </p:nvSpPr>
            <p:spPr bwMode="auto">
              <a:xfrm>
                <a:off x="6166607" y="2957322"/>
                <a:ext cx="47755" cy="13770"/>
              </a:xfrm>
              <a:custGeom>
                <a:avLst/>
                <a:gdLst>
                  <a:gd name="T0" fmla="*/ 0 w 98"/>
                  <a:gd name="T1" fmla="*/ 28 h 28"/>
                  <a:gd name="T2" fmla="*/ 0 w 98"/>
                  <a:gd name="T3" fmla="*/ 0 h 28"/>
                  <a:gd name="T4" fmla="*/ 98 w 98"/>
                  <a:gd name="T5" fmla="*/ 0 h 28"/>
                  <a:gd name="T6" fmla="*/ 98 w 98"/>
                  <a:gd name="T7" fmla="*/ 28 h 28"/>
                  <a:gd name="T8" fmla="*/ 0 w 98"/>
                  <a:gd name="T9" fmla="*/ 28 h 28"/>
                </a:gdLst>
                <a:ahLst/>
                <a:cxnLst>
                  <a:cxn ang="0">
                    <a:pos x="T0" y="T1"/>
                  </a:cxn>
                  <a:cxn ang="0">
                    <a:pos x="T2" y="T3"/>
                  </a:cxn>
                  <a:cxn ang="0">
                    <a:pos x="T4" y="T5"/>
                  </a:cxn>
                  <a:cxn ang="0">
                    <a:pos x="T6" y="T7"/>
                  </a:cxn>
                  <a:cxn ang="0">
                    <a:pos x="T8" y="T9"/>
                  </a:cxn>
                </a:cxnLst>
                <a:rect l="0" t="0" r="r" b="b"/>
                <a:pathLst>
                  <a:path w="98" h="28">
                    <a:moveTo>
                      <a:pt x="0" y="28"/>
                    </a:moveTo>
                    <a:cubicBezTo>
                      <a:pt x="0" y="18"/>
                      <a:pt x="0" y="10"/>
                      <a:pt x="0" y="0"/>
                    </a:cubicBezTo>
                    <a:cubicBezTo>
                      <a:pt x="32" y="0"/>
                      <a:pt x="64" y="0"/>
                      <a:pt x="98" y="0"/>
                    </a:cubicBezTo>
                    <a:cubicBezTo>
                      <a:pt x="98" y="9"/>
                      <a:pt x="98" y="18"/>
                      <a:pt x="98" y="28"/>
                    </a:cubicBezTo>
                    <a:cubicBezTo>
                      <a:pt x="65" y="28"/>
                      <a:pt x="33" y="28"/>
                      <a:pt x="0"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Freeform 63">
                <a:extLst>
                  <a:ext uri="{FF2B5EF4-FFF2-40B4-BE49-F238E27FC236}">
                    <a16:creationId xmlns:a16="http://schemas.microsoft.com/office/drawing/2014/main" id="{B1530191-1981-D644-9120-F5AF7C78A62A}"/>
                  </a:ext>
                </a:extLst>
              </p:cNvPr>
              <p:cNvSpPr>
                <a:spLocks/>
              </p:cNvSpPr>
              <p:nvPr/>
            </p:nvSpPr>
            <p:spPr bwMode="auto">
              <a:xfrm>
                <a:off x="6106254" y="2957322"/>
                <a:ext cx="47755" cy="13184"/>
              </a:xfrm>
              <a:custGeom>
                <a:avLst/>
                <a:gdLst>
                  <a:gd name="T0" fmla="*/ 0 w 98"/>
                  <a:gd name="T1" fmla="*/ 27 h 27"/>
                  <a:gd name="T2" fmla="*/ 0 w 98"/>
                  <a:gd name="T3" fmla="*/ 0 h 27"/>
                  <a:gd name="T4" fmla="*/ 98 w 98"/>
                  <a:gd name="T5" fmla="*/ 0 h 27"/>
                  <a:gd name="T6" fmla="*/ 98 w 98"/>
                  <a:gd name="T7" fmla="*/ 27 h 27"/>
                  <a:gd name="T8" fmla="*/ 0 w 98"/>
                  <a:gd name="T9" fmla="*/ 27 h 27"/>
                </a:gdLst>
                <a:ahLst/>
                <a:cxnLst>
                  <a:cxn ang="0">
                    <a:pos x="T0" y="T1"/>
                  </a:cxn>
                  <a:cxn ang="0">
                    <a:pos x="T2" y="T3"/>
                  </a:cxn>
                  <a:cxn ang="0">
                    <a:pos x="T4" y="T5"/>
                  </a:cxn>
                  <a:cxn ang="0">
                    <a:pos x="T6" y="T7"/>
                  </a:cxn>
                  <a:cxn ang="0">
                    <a:pos x="T8" y="T9"/>
                  </a:cxn>
                </a:cxnLst>
                <a:rect l="0" t="0" r="r" b="b"/>
                <a:pathLst>
                  <a:path w="98" h="27">
                    <a:moveTo>
                      <a:pt x="0" y="27"/>
                    </a:moveTo>
                    <a:cubicBezTo>
                      <a:pt x="0" y="18"/>
                      <a:pt x="0" y="9"/>
                      <a:pt x="0" y="0"/>
                    </a:cubicBezTo>
                    <a:cubicBezTo>
                      <a:pt x="33" y="0"/>
                      <a:pt x="65" y="0"/>
                      <a:pt x="98" y="0"/>
                    </a:cubicBezTo>
                    <a:cubicBezTo>
                      <a:pt x="98" y="9"/>
                      <a:pt x="98" y="17"/>
                      <a:pt x="98" y="27"/>
                    </a:cubicBezTo>
                    <a:cubicBezTo>
                      <a:pt x="66" y="27"/>
                      <a:pt x="34" y="27"/>
                      <a:pt x="0"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 name="Freeform 64">
                <a:extLst>
                  <a:ext uri="{FF2B5EF4-FFF2-40B4-BE49-F238E27FC236}">
                    <a16:creationId xmlns:a16="http://schemas.microsoft.com/office/drawing/2014/main" id="{921D73FE-882A-0E44-AC9F-C0CED35A5A29}"/>
                  </a:ext>
                </a:extLst>
              </p:cNvPr>
              <p:cNvSpPr>
                <a:spLocks/>
              </p:cNvSpPr>
              <p:nvPr/>
            </p:nvSpPr>
            <p:spPr bwMode="auto">
              <a:xfrm>
                <a:off x="6045901" y="2957322"/>
                <a:ext cx="47755" cy="13184"/>
              </a:xfrm>
              <a:custGeom>
                <a:avLst/>
                <a:gdLst>
                  <a:gd name="T0" fmla="*/ 98 w 98"/>
                  <a:gd name="T1" fmla="*/ 0 h 27"/>
                  <a:gd name="T2" fmla="*/ 98 w 98"/>
                  <a:gd name="T3" fmla="*/ 27 h 27"/>
                  <a:gd name="T4" fmla="*/ 0 w 98"/>
                  <a:gd name="T5" fmla="*/ 27 h 27"/>
                  <a:gd name="T6" fmla="*/ 0 w 98"/>
                  <a:gd name="T7" fmla="*/ 0 h 27"/>
                  <a:gd name="T8" fmla="*/ 98 w 98"/>
                  <a:gd name="T9" fmla="*/ 0 h 27"/>
                </a:gdLst>
                <a:ahLst/>
                <a:cxnLst>
                  <a:cxn ang="0">
                    <a:pos x="T0" y="T1"/>
                  </a:cxn>
                  <a:cxn ang="0">
                    <a:pos x="T2" y="T3"/>
                  </a:cxn>
                  <a:cxn ang="0">
                    <a:pos x="T4" y="T5"/>
                  </a:cxn>
                  <a:cxn ang="0">
                    <a:pos x="T6" y="T7"/>
                  </a:cxn>
                  <a:cxn ang="0">
                    <a:pos x="T8" y="T9"/>
                  </a:cxn>
                </a:cxnLst>
                <a:rect l="0" t="0" r="r" b="b"/>
                <a:pathLst>
                  <a:path w="98" h="27">
                    <a:moveTo>
                      <a:pt x="98" y="0"/>
                    </a:moveTo>
                    <a:cubicBezTo>
                      <a:pt x="98" y="10"/>
                      <a:pt x="98" y="18"/>
                      <a:pt x="98" y="27"/>
                    </a:cubicBezTo>
                    <a:cubicBezTo>
                      <a:pt x="66" y="27"/>
                      <a:pt x="34" y="27"/>
                      <a:pt x="0" y="27"/>
                    </a:cubicBezTo>
                    <a:cubicBezTo>
                      <a:pt x="0" y="18"/>
                      <a:pt x="0" y="10"/>
                      <a:pt x="0" y="0"/>
                    </a:cubicBezTo>
                    <a:cubicBezTo>
                      <a:pt x="32" y="0"/>
                      <a:pt x="64" y="0"/>
                      <a:pt x="9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 name="Freeform 65">
                <a:extLst>
                  <a:ext uri="{FF2B5EF4-FFF2-40B4-BE49-F238E27FC236}">
                    <a16:creationId xmlns:a16="http://schemas.microsoft.com/office/drawing/2014/main" id="{9E7D1A75-E661-7C45-ABB1-72DFEDEE0921}"/>
                  </a:ext>
                </a:extLst>
              </p:cNvPr>
              <p:cNvSpPr>
                <a:spLocks/>
              </p:cNvSpPr>
              <p:nvPr/>
            </p:nvSpPr>
            <p:spPr bwMode="auto">
              <a:xfrm>
                <a:off x="5984962" y="2957322"/>
                <a:ext cx="48048" cy="13184"/>
              </a:xfrm>
              <a:custGeom>
                <a:avLst/>
                <a:gdLst>
                  <a:gd name="T0" fmla="*/ 99 w 99"/>
                  <a:gd name="T1" fmla="*/ 0 h 27"/>
                  <a:gd name="T2" fmla="*/ 99 w 99"/>
                  <a:gd name="T3" fmla="*/ 27 h 27"/>
                  <a:gd name="T4" fmla="*/ 0 w 99"/>
                  <a:gd name="T5" fmla="*/ 27 h 27"/>
                  <a:gd name="T6" fmla="*/ 0 w 99"/>
                  <a:gd name="T7" fmla="*/ 0 h 27"/>
                  <a:gd name="T8" fmla="*/ 99 w 99"/>
                  <a:gd name="T9" fmla="*/ 0 h 27"/>
                </a:gdLst>
                <a:ahLst/>
                <a:cxnLst>
                  <a:cxn ang="0">
                    <a:pos x="T0" y="T1"/>
                  </a:cxn>
                  <a:cxn ang="0">
                    <a:pos x="T2" y="T3"/>
                  </a:cxn>
                  <a:cxn ang="0">
                    <a:pos x="T4" y="T5"/>
                  </a:cxn>
                  <a:cxn ang="0">
                    <a:pos x="T6" y="T7"/>
                  </a:cxn>
                  <a:cxn ang="0">
                    <a:pos x="T8" y="T9"/>
                  </a:cxn>
                </a:cxnLst>
                <a:rect l="0" t="0" r="r" b="b"/>
                <a:pathLst>
                  <a:path w="99" h="27">
                    <a:moveTo>
                      <a:pt x="99" y="0"/>
                    </a:moveTo>
                    <a:cubicBezTo>
                      <a:pt x="99" y="10"/>
                      <a:pt x="99" y="18"/>
                      <a:pt x="99" y="27"/>
                    </a:cubicBezTo>
                    <a:cubicBezTo>
                      <a:pt x="66" y="27"/>
                      <a:pt x="34" y="27"/>
                      <a:pt x="0" y="27"/>
                    </a:cubicBezTo>
                    <a:cubicBezTo>
                      <a:pt x="0" y="18"/>
                      <a:pt x="0" y="10"/>
                      <a:pt x="0" y="0"/>
                    </a:cubicBezTo>
                    <a:cubicBezTo>
                      <a:pt x="32" y="0"/>
                      <a:pt x="65" y="0"/>
                      <a:pt x="9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 name="Freeform 66">
                <a:extLst>
                  <a:ext uri="{FF2B5EF4-FFF2-40B4-BE49-F238E27FC236}">
                    <a16:creationId xmlns:a16="http://schemas.microsoft.com/office/drawing/2014/main" id="{F068FFC8-27F3-A043-AFEA-862A9ADE4445}"/>
                  </a:ext>
                </a:extLst>
              </p:cNvPr>
              <p:cNvSpPr>
                <a:spLocks/>
              </p:cNvSpPr>
              <p:nvPr/>
            </p:nvSpPr>
            <p:spPr bwMode="auto">
              <a:xfrm>
                <a:off x="5918750" y="2958201"/>
                <a:ext cx="50978" cy="29298"/>
              </a:xfrm>
              <a:custGeom>
                <a:avLst/>
                <a:gdLst>
                  <a:gd name="T0" fmla="*/ 0 w 105"/>
                  <a:gd name="T1" fmla="*/ 33 h 60"/>
                  <a:gd name="T2" fmla="*/ 94 w 105"/>
                  <a:gd name="T3" fmla="*/ 0 h 60"/>
                  <a:gd name="T4" fmla="*/ 105 w 105"/>
                  <a:gd name="T5" fmla="*/ 27 h 60"/>
                  <a:gd name="T6" fmla="*/ 11 w 105"/>
                  <a:gd name="T7" fmla="*/ 60 h 60"/>
                  <a:gd name="T8" fmla="*/ 0 w 105"/>
                  <a:gd name="T9" fmla="*/ 33 h 60"/>
                </a:gdLst>
                <a:ahLst/>
                <a:cxnLst>
                  <a:cxn ang="0">
                    <a:pos x="T0" y="T1"/>
                  </a:cxn>
                  <a:cxn ang="0">
                    <a:pos x="T2" y="T3"/>
                  </a:cxn>
                  <a:cxn ang="0">
                    <a:pos x="T4" y="T5"/>
                  </a:cxn>
                  <a:cxn ang="0">
                    <a:pos x="T6" y="T7"/>
                  </a:cxn>
                  <a:cxn ang="0">
                    <a:pos x="T8" y="T9"/>
                  </a:cxn>
                </a:cxnLst>
                <a:rect l="0" t="0" r="r" b="b"/>
                <a:pathLst>
                  <a:path w="105" h="60">
                    <a:moveTo>
                      <a:pt x="0" y="33"/>
                    </a:moveTo>
                    <a:cubicBezTo>
                      <a:pt x="33" y="22"/>
                      <a:pt x="63" y="11"/>
                      <a:pt x="94" y="0"/>
                    </a:cubicBezTo>
                    <a:cubicBezTo>
                      <a:pt x="98" y="9"/>
                      <a:pt x="101" y="17"/>
                      <a:pt x="105" y="27"/>
                    </a:cubicBezTo>
                    <a:cubicBezTo>
                      <a:pt x="74" y="38"/>
                      <a:pt x="43" y="49"/>
                      <a:pt x="11" y="60"/>
                    </a:cubicBezTo>
                    <a:cubicBezTo>
                      <a:pt x="7" y="51"/>
                      <a:pt x="4" y="43"/>
                      <a:pt x="0" y="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 name="Freeform 67">
                <a:extLst>
                  <a:ext uri="{FF2B5EF4-FFF2-40B4-BE49-F238E27FC236}">
                    <a16:creationId xmlns:a16="http://schemas.microsoft.com/office/drawing/2014/main" id="{16D993C9-F296-E54B-B55F-C3C471D85227}"/>
                  </a:ext>
                </a:extLst>
              </p:cNvPr>
              <p:cNvSpPr>
                <a:spLocks/>
              </p:cNvSpPr>
              <p:nvPr/>
            </p:nvSpPr>
            <p:spPr bwMode="auto">
              <a:xfrm>
                <a:off x="6229597" y="2958201"/>
                <a:ext cx="50685" cy="29298"/>
              </a:xfrm>
              <a:custGeom>
                <a:avLst/>
                <a:gdLst>
                  <a:gd name="T0" fmla="*/ 0 w 104"/>
                  <a:gd name="T1" fmla="*/ 28 h 60"/>
                  <a:gd name="T2" fmla="*/ 9 w 104"/>
                  <a:gd name="T3" fmla="*/ 0 h 60"/>
                  <a:gd name="T4" fmla="*/ 104 w 104"/>
                  <a:gd name="T5" fmla="*/ 33 h 60"/>
                  <a:gd name="T6" fmla="*/ 94 w 104"/>
                  <a:gd name="T7" fmla="*/ 60 h 60"/>
                  <a:gd name="T8" fmla="*/ 0 w 104"/>
                  <a:gd name="T9" fmla="*/ 28 h 60"/>
                </a:gdLst>
                <a:ahLst/>
                <a:cxnLst>
                  <a:cxn ang="0">
                    <a:pos x="T0" y="T1"/>
                  </a:cxn>
                  <a:cxn ang="0">
                    <a:pos x="T2" y="T3"/>
                  </a:cxn>
                  <a:cxn ang="0">
                    <a:pos x="T4" y="T5"/>
                  </a:cxn>
                  <a:cxn ang="0">
                    <a:pos x="T6" y="T7"/>
                  </a:cxn>
                  <a:cxn ang="0">
                    <a:pos x="T8" y="T9"/>
                  </a:cxn>
                </a:cxnLst>
                <a:rect l="0" t="0" r="r" b="b"/>
                <a:pathLst>
                  <a:path w="104" h="60">
                    <a:moveTo>
                      <a:pt x="0" y="28"/>
                    </a:moveTo>
                    <a:cubicBezTo>
                      <a:pt x="3" y="18"/>
                      <a:pt x="6" y="10"/>
                      <a:pt x="9" y="0"/>
                    </a:cubicBezTo>
                    <a:cubicBezTo>
                      <a:pt x="40" y="11"/>
                      <a:pt x="71" y="21"/>
                      <a:pt x="104" y="33"/>
                    </a:cubicBezTo>
                    <a:cubicBezTo>
                      <a:pt x="100" y="42"/>
                      <a:pt x="98" y="50"/>
                      <a:pt x="94" y="60"/>
                    </a:cubicBezTo>
                    <a:cubicBezTo>
                      <a:pt x="63" y="50"/>
                      <a:pt x="32" y="39"/>
                      <a:pt x="0"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 name="Freeform 68">
                <a:extLst>
                  <a:ext uri="{FF2B5EF4-FFF2-40B4-BE49-F238E27FC236}">
                    <a16:creationId xmlns:a16="http://schemas.microsoft.com/office/drawing/2014/main" id="{1E210FD5-F6FF-C74D-8A38-938EC0ED232F}"/>
                  </a:ext>
                </a:extLst>
              </p:cNvPr>
              <p:cNvSpPr>
                <a:spLocks/>
              </p:cNvSpPr>
              <p:nvPr/>
            </p:nvSpPr>
            <p:spPr bwMode="auto">
              <a:xfrm>
                <a:off x="6336533" y="3018847"/>
                <a:ext cx="74123" cy="7617"/>
              </a:xfrm>
              <a:custGeom>
                <a:avLst/>
                <a:gdLst>
                  <a:gd name="T0" fmla="*/ 5 w 152"/>
                  <a:gd name="T1" fmla="*/ 0 h 16"/>
                  <a:gd name="T2" fmla="*/ 137 w 152"/>
                  <a:gd name="T3" fmla="*/ 1 h 16"/>
                  <a:gd name="T4" fmla="*/ 152 w 152"/>
                  <a:gd name="T5" fmla="*/ 9 h 16"/>
                  <a:gd name="T6" fmla="*/ 149 w 152"/>
                  <a:gd name="T7" fmla="*/ 16 h 16"/>
                  <a:gd name="T8" fmla="*/ 10 w 152"/>
                  <a:gd name="T9" fmla="*/ 16 h 16"/>
                  <a:gd name="T10" fmla="*/ 0 w 152"/>
                  <a:gd name="T11" fmla="*/ 4 h 16"/>
                  <a:gd name="T12" fmla="*/ 5 w 152"/>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152" h="16">
                    <a:moveTo>
                      <a:pt x="5" y="0"/>
                    </a:moveTo>
                    <a:cubicBezTo>
                      <a:pt x="49" y="0"/>
                      <a:pt x="93" y="0"/>
                      <a:pt x="137" y="1"/>
                    </a:cubicBezTo>
                    <a:cubicBezTo>
                      <a:pt x="142" y="1"/>
                      <a:pt x="147" y="6"/>
                      <a:pt x="152" y="9"/>
                    </a:cubicBezTo>
                    <a:cubicBezTo>
                      <a:pt x="151" y="11"/>
                      <a:pt x="150" y="14"/>
                      <a:pt x="149" y="16"/>
                    </a:cubicBezTo>
                    <a:cubicBezTo>
                      <a:pt x="103" y="16"/>
                      <a:pt x="56" y="16"/>
                      <a:pt x="10" y="16"/>
                    </a:cubicBezTo>
                    <a:cubicBezTo>
                      <a:pt x="7" y="15"/>
                      <a:pt x="4" y="8"/>
                      <a:pt x="0" y="4"/>
                    </a:cubicBezTo>
                    <a:cubicBezTo>
                      <a:pt x="2" y="3"/>
                      <a:pt x="4" y="2"/>
                      <a:pt x="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 name="Freeform 69">
                <a:extLst>
                  <a:ext uri="{FF2B5EF4-FFF2-40B4-BE49-F238E27FC236}">
                    <a16:creationId xmlns:a16="http://schemas.microsoft.com/office/drawing/2014/main" id="{FA0601B8-5E94-A44A-B856-2848F734914F}"/>
                  </a:ext>
                </a:extLst>
              </p:cNvPr>
              <p:cNvSpPr>
                <a:spLocks/>
              </p:cNvSpPr>
              <p:nvPr/>
            </p:nvSpPr>
            <p:spPr bwMode="auto">
              <a:xfrm>
                <a:off x="5779293" y="3018847"/>
                <a:ext cx="66798" cy="7617"/>
              </a:xfrm>
              <a:custGeom>
                <a:avLst/>
                <a:gdLst>
                  <a:gd name="T0" fmla="*/ 0 w 137"/>
                  <a:gd name="T1" fmla="*/ 10 h 16"/>
                  <a:gd name="T2" fmla="*/ 12 w 137"/>
                  <a:gd name="T3" fmla="*/ 1 h 16"/>
                  <a:gd name="T4" fmla="*/ 126 w 137"/>
                  <a:gd name="T5" fmla="*/ 0 h 16"/>
                  <a:gd name="T6" fmla="*/ 137 w 137"/>
                  <a:gd name="T7" fmla="*/ 8 h 16"/>
                  <a:gd name="T8" fmla="*/ 125 w 137"/>
                  <a:gd name="T9" fmla="*/ 16 h 16"/>
                  <a:gd name="T10" fmla="*/ 5 w 137"/>
                  <a:gd name="T11" fmla="*/ 16 h 16"/>
                  <a:gd name="T12" fmla="*/ 0 w 137"/>
                  <a:gd name="T13" fmla="*/ 10 h 16"/>
                </a:gdLst>
                <a:ahLst/>
                <a:cxnLst>
                  <a:cxn ang="0">
                    <a:pos x="T0" y="T1"/>
                  </a:cxn>
                  <a:cxn ang="0">
                    <a:pos x="T2" y="T3"/>
                  </a:cxn>
                  <a:cxn ang="0">
                    <a:pos x="T4" y="T5"/>
                  </a:cxn>
                  <a:cxn ang="0">
                    <a:pos x="T6" y="T7"/>
                  </a:cxn>
                  <a:cxn ang="0">
                    <a:pos x="T8" y="T9"/>
                  </a:cxn>
                  <a:cxn ang="0">
                    <a:pos x="T10" y="T11"/>
                  </a:cxn>
                  <a:cxn ang="0">
                    <a:pos x="T12" y="T13"/>
                  </a:cxn>
                </a:cxnLst>
                <a:rect l="0" t="0" r="r" b="b"/>
                <a:pathLst>
                  <a:path w="137" h="16">
                    <a:moveTo>
                      <a:pt x="0" y="10"/>
                    </a:moveTo>
                    <a:cubicBezTo>
                      <a:pt x="4" y="7"/>
                      <a:pt x="8" y="1"/>
                      <a:pt x="12" y="1"/>
                    </a:cubicBezTo>
                    <a:cubicBezTo>
                      <a:pt x="50" y="0"/>
                      <a:pt x="88" y="0"/>
                      <a:pt x="126" y="0"/>
                    </a:cubicBezTo>
                    <a:cubicBezTo>
                      <a:pt x="130" y="0"/>
                      <a:pt x="133" y="5"/>
                      <a:pt x="137" y="8"/>
                    </a:cubicBezTo>
                    <a:cubicBezTo>
                      <a:pt x="133" y="11"/>
                      <a:pt x="129" y="16"/>
                      <a:pt x="125" y="16"/>
                    </a:cubicBezTo>
                    <a:cubicBezTo>
                      <a:pt x="85" y="16"/>
                      <a:pt x="45" y="16"/>
                      <a:pt x="5" y="16"/>
                    </a:cubicBezTo>
                    <a:cubicBezTo>
                      <a:pt x="4" y="14"/>
                      <a:pt x="2" y="12"/>
                      <a:pt x="0"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 name="Freeform 70">
                <a:extLst>
                  <a:ext uri="{FF2B5EF4-FFF2-40B4-BE49-F238E27FC236}">
                    <a16:creationId xmlns:a16="http://schemas.microsoft.com/office/drawing/2014/main" id="{39C21FE6-9225-5048-8F19-CEEDB917439D}"/>
                  </a:ext>
                </a:extLst>
              </p:cNvPr>
              <p:cNvSpPr>
                <a:spLocks/>
              </p:cNvSpPr>
              <p:nvPr/>
            </p:nvSpPr>
            <p:spPr bwMode="auto">
              <a:xfrm>
                <a:off x="5895312" y="3020312"/>
                <a:ext cx="397568" cy="2344"/>
              </a:xfrm>
              <a:custGeom>
                <a:avLst/>
                <a:gdLst>
                  <a:gd name="T0" fmla="*/ 816 w 816"/>
                  <a:gd name="T1" fmla="*/ 5 h 5"/>
                  <a:gd name="T2" fmla="*/ 0 w 816"/>
                  <a:gd name="T3" fmla="*/ 5 h 5"/>
                  <a:gd name="T4" fmla="*/ 0 w 816"/>
                  <a:gd name="T5" fmla="*/ 0 h 5"/>
                  <a:gd name="T6" fmla="*/ 816 w 816"/>
                  <a:gd name="T7" fmla="*/ 0 h 5"/>
                  <a:gd name="T8" fmla="*/ 816 w 816"/>
                  <a:gd name="T9" fmla="*/ 5 h 5"/>
                </a:gdLst>
                <a:ahLst/>
                <a:cxnLst>
                  <a:cxn ang="0">
                    <a:pos x="T0" y="T1"/>
                  </a:cxn>
                  <a:cxn ang="0">
                    <a:pos x="T2" y="T3"/>
                  </a:cxn>
                  <a:cxn ang="0">
                    <a:pos x="T4" y="T5"/>
                  </a:cxn>
                  <a:cxn ang="0">
                    <a:pos x="T6" y="T7"/>
                  </a:cxn>
                  <a:cxn ang="0">
                    <a:pos x="T8" y="T9"/>
                  </a:cxn>
                </a:cxnLst>
                <a:rect l="0" t="0" r="r" b="b"/>
                <a:pathLst>
                  <a:path w="816" h="5">
                    <a:moveTo>
                      <a:pt x="816" y="5"/>
                    </a:moveTo>
                    <a:cubicBezTo>
                      <a:pt x="544" y="5"/>
                      <a:pt x="272" y="5"/>
                      <a:pt x="0" y="5"/>
                    </a:cubicBezTo>
                    <a:cubicBezTo>
                      <a:pt x="0" y="4"/>
                      <a:pt x="0" y="2"/>
                      <a:pt x="0" y="0"/>
                    </a:cubicBezTo>
                    <a:cubicBezTo>
                      <a:pt x="272" y="0"/>
                      <a:pt x="544" y="0"/>
                      <a:pt x="816" y="0"/>
                    </a:cubicBezTo>
                    <a:cubicBezTo>
                      <a:pt x="816" y="2"/>
                      <a:pt x="816" y="4"/>
                      <a:pt x="816"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 name="Freeform 71">
                <a:extLst>
                  <a:ext uri="{FF2B5EF4-FFF2-40B4-BE49-F238E27FC236}">
                    <a16:creationId xmlns:a16="http://schemas.microsoft.com/office/drawing/2014/main" id="{64E9F607-D7AA-384A-87FF-CC562B3C000C}"/>
                  </a:ext>
                </a:extLst>
              </p:cNvPr>
              <p:cNvSpPr>
                <a:spLocks/>
              </p:cNvSpPr>
              <p:nvPr/>
            </p:nvSpPr>
            <p:spPr bwMode="auto">
              <a:xfrm>
                <a:off x="6048831" y="3028808"/>
                <a:ext cx="9082" cy="54201"/>
              </a:xfrm>
              <a:custGeom>
                <a:avLst/>
                <a:gdLst>
                  <a:gd name="T0" fmla="*/ 0 w 19"/>
                  <a:gd name="T1" fmla="*/ 0 h 111"/>
                  <a:gd name="T2" fmla="*/ 19 w 19"/>
                  <a:gd name="T3" fmla="*/ 0 h 111"/>
                  <a:gd name="T4" fmla="*/ 19 w 19"/>
                  <a:gd name="T5" fmla="*/ 110 h 111"/>
                  <a:gd name="T6" fmla="*/ 0 w 19"/>
                  <a:gd name="T7" fmla="*/ 111 h 111"/>
                  <a:gd name="T8" fmla="*/ 0 w 19"/>
                  <a:gd name="T9" fmla="*/ 0 h 111"/>
                </a:gdLst>
                <a:ahLst/>
                <a:cxnLst>
                  <a:cxn ang="0">
                    <a:pos x="T0" y="T1"/>
                  </a:cxn>
                  <a:cxn ang="0">
                    <a:pos x="T2" y="T3"/>
                  </a:cxn>
                  <a:cxn ang="0">
                    <a:pos x="T4" y="T5"/>
                  </a:cxn>
                  <a:cxn ang="0">
                    <a:pos x="T6" y="T7"/>
                  </a:cxn>
                  <a:cxn ang="0">
                    <a:pos x="T8" y="T9"/>
                  </a:cxn>
                </a:cxnLst>
                <a:rect l="0" t="0" r="r" b="b"/>
                <a:pathLst>
                  <a:path w="19" h="111">
                    <a:moveTo>
                      <a:pt x="0" y="0"/>
                    </a:moveTo>
                    <a:cubicBezTo>
                      <a:pt x="7" y="0"/>
                      <a:pt x="12" y="0"/>
                      <a:pt x="19" y="0"/>
                    </a:cubicBezTo>
                    <a:cubicBezTo>
                      <a:pt x="19" y="37"/>
                      <a:pt x="19" y="73"/>
                      <a:pt x="19" y="110"/>
                    </a:cubicBezTo>
                    <a:cubicBezTo>
                      <a:pt x="13" y="110"/>
                      <a:pt x="7" y="110"/>
                      <a:pt x="0" y="111"/>
                    </a:cubicBezTo>
                    <a:cubicBezTo>
                      <a:pt x="0" y="74"/>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 name="Freeform 72">
                <a:extLst>
                  <a:ext uri="{FF2B5EF4-FFF2-40B4-BE49-F238E27FC236}">
                    <a16:creationId xmlns:a16="http://schemas.microsoft.com/office/drawing/2014/main" id="{E779747D-BDF3-4547-B614-3247EECED2C4}"/>
                  </a:ext>
                </a:extLst>
              </p:cNvPr>
              <p:cNvSpPr>
                <a:spLocks/>
              </p:cNvSpPr>
              <p:nvPr/>
            </p:nvSpPr>
            <p:spPr bwMode="auto">
              <a:xfrm>
                <a:off x="5906445" y="3028808"/>
                <a:ext cx="9375" cy="53615"/>
              </a:xfrm>
              <a:custGeom>
                <a:avLst/>
                <a:gdLst>
                  <a:gd name="T0" fmla="*/ 19 w 19"/>
                  <a:gd name="T1" fmla="*/ 110 h 110"/>
                  <a:gd name="T2" fmla="*/ 0 w 19"/>
                  <a:gd name="T3" fmla="*/ 110 h 110"/>
                  <a:gd name="T4" fmla="*/ 0 w 19"/>
                  <a:gd name="T5" fmla="*/ 0 h 110"/>
                  <a:gd name="T6" fmla="*/ 19 w 19"/>
                  <a:gd name="T7" fmla="*/ 0 h 110"/>
                  <a:gd name="T8" fmla="*/ 19 w 19"/>
                  <a:gd name="T9" fmla="*/ 110 h 110"/>
                </a:gdLst>
                <a:ahLst/>
                <a:cxnLst>
                  <a:cxn ang="0">
                    <a:pos x="T0" y="T1"/>
                  </a:cxn>
                  <a:cxn ang="0">
                    <a:pos x="T2" y="T3"/>
                  </a:cxn>
                  <a:cxn ang="0">
                    <a:pos x="T4" y="T5"/>
                  </a:cxn>
                  <a:cxn ang="0">
                    <a:pos x="T6" y="T7"/>
                  </a:cxn>
                  <a:cxn ang="0">
                    <a:pos x="T8" y="T9"/>
                  </a:cxn>
                </a:cxnLst>
                <a:rect l="0" t="0" r="r" b="b"/>
                <a:pathLst>
                  <a:path w="19" h="110">
                    <a:moveTo>
                      <a:pt x="19" y="110"/>
                    </a:moveTo>
                    <a:cubicBezTo>
                      <a:pt x="12" y="110"/>
                      <a:pt x="7" y="110"/>
                      <a:pt x="0" y="110"/>
                    </a:cubicBezTo>
                    <a:cubicBezTo>
                      <a:pt x="0" y="73"/>
                      <a:pt x="0" y="37"/>
                      <a:pt x="0" y="0"/>
                    </a:cubicBezTo>
                    <a:cubicBezTo>
                      <a:pt x="6" y="0"/>
                      <a:pt x="12" y="0"/>
                      <a:pt x="19" y="0"/>
                    </a:cubicBezTo>
                    <a:cubicBezTo>
                      <a:pt x="19" y="36"/>
                      <a:pt x="19" y="72"/>
                      <a:pt x="19" y="1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 name="Freeform 73">
                <a:extLst>
                  <a:ext uri="{FF2B5EF4-FFF2-40B4-BE49-F238E27FC236}">
                    <a16:creationId xmlns:a16="http://schemas.microsoft.com/office/drawing/2014/main" id="{D74A3170-310C-6B4F-961B-3F8BD2641622}"/>
                  </a:ext>
                </a:extLst>
              </p:cNvPr>
              <p:cNvSpPr>
                <a:spLocks/>
              </p:cNvSpPr>
              <p:nvPr/>
            </p:nvSpPr>
            <p:spPr bwMode="auto">
              <a:xfrm>
                <a:off x="6231355" y="3028515"/>
                <a:ext cx="9375" cy="53908"/>
              </a:xfrm>
              <a:custGeom>
                <a:avLst/>
                <a:gdLst>
                  <a:gd name="T0" fmla="*/ 0 w 19"/>
                  <a:gd name="T1" fmla="*/ 111 h 111"/>
                  <a:gd name="T2" fmla="*/ 0 w 19"/>
                  <a:gd name="T3" fmla="*/ 1 h 111"/>
                  <a:gd name="T4" fmla="*/ 19 w 19"/>
                  <a:gd name="T5" fmla="*/ 0 h 111"/>
                  <a:gd name="T6" fmla="*/ 19 w 19"/>
                  <a:gd name="T7" fmla="*/ 111 h 111"/>
                  <a:gd name="T8" fmla="*/ 0 w 19"/>
                  <a:gd name="T9" fmla="*/ 111 h 111"/>
                </a:gdLst>
                <a:ahLst/>
                <a:cxnLst>
                  <a:cxn ang="0">
                    <a:pos x="T0" y="T1"/>
                  </a:cxn>
                  <a:cxn ang="0">
                    <a:pos x="T2" y="T3"/>
                  </a:cxn>
                  <a:cxn ang="0">
                    <a:pos x="T4" y="T5"/>
                  </a:cxn>
                  <a:cxn ang="0">
                    <a:pos x="T6" y="T7"/>
                  </a:cxn>
                  <a:cxn ang="0">
                    <a:pos x="T8" y="T9"/>
                  </a:cxn>
                </a:cxnLst>
                <a:rect l="0" t="0" r="r" b="b"/>
                <a:pathLst>
                  <a:path w="19" h="111">
                    <a:moveTo>
                      <a:pt x="0" y="111"/>
                    </a:moveTo>
                    <a:cubicBezTo>
                      <a:pt x="0" y="74"/>
                      <a:pt x="0" y="38"/>
                      <a:pt x="0" y="1"/>
                    </a:cubicBezTo>
                    <a:cubicBezTo>
                      <a:pt x="6" y="1"/>
                      <a:pt x="12" y="1"/>
                      <a:pt x="19" y="0"/>
                    </a:cubicBezTo>
                    <a:cubicBezTo>
                      <a:pt x="19" y="38"/>
                      <a:pt x="19" y="74"/>
                      <a:pt x="19" y="111"/>
                    </a:cubicBezTo>
                    <a:cubicBezTo>
                      <a:pt x="13" y="111"/>
                      <a:pt x="7" y="111"/>
                      <a:pt x="0"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 name="Freeform 74">
                <a:extLst>
                  <a:ext uri="{FF2B5EF4-FFF2-40B4-BE49-F238E27FC236}">
                    <a16:creationId xmlns:a16="http://schemas.microsoft.com/office/drawing/2014/main" id="{C2173967-9CDF-0249-B078-D73594D3042F}"/>
                  </a:ext>
                </a:extLst>
              </p:cNvPr>
              <p:cNvSpPr>
                <a:spLocks/>
              </p:cNvSpPr>
              <p:nvPr/>
            </p:nvSpPr>
            <p:spPr bwMode="auto">
              <a:xfrm>
                <a:off x="6191510" y="3028808"/>
                <a:ext cx="8789" cy="54201"/>
              </a:xfrm>
              <a:custGeom>
                <a:avLst/>
                <a:gdLst>
                  <a:gd name="T0" fmla="*/ 0 w 18"/>
                  <a:gd name="T1" fmla="*/ 0 h 111"/>
                  <a:gd name="T2" fmla="*/ 18 w 18"/>
                  <a:gd name="T3" fmla="*/ 0 h 111"/>
                  <a:gd name="T4" fmla="*/ 18 w 18"/>
                  <a:gd name="T5" fmla="*/ 109 h 111"/>
                  <a:gd name="T6" fmla="*/ 0 w 18"/>
                  <a:gd name="T7" fmla="*/ 111 h 111"/>
                  <a:gd name="T8" fmla="*/ 0 w 18"/>
                  <a:gd name="T9" fmla="*/ 0 h 111"/>
                </a:gdLst>
                <a:ahLst/>
                <a:cxnLst>
                  <a:cxn ang="0">
                    <a:pos x="T0" y="T1"/>
                  </a:cxn>
                  <a:cxn ang="0">
                    <a:pos x="T2" y="T3"/>
                  </a:cxn>
                  <a:cxn ang="0">
                    <a:pos x="T4" y="T5"/>
                  </a:cxn>
                  <a:cxn ang="0">
                    <a:pos x="T6" y="T7"/>
                  </a:cxn>
                  <a:cxn ang="0">
                    <a:pos x="T8" y="T9"/>
                  </a:cxn>
                </a:cxnLst>
                <a:rect l="0" t="0" r="r" b="b"/>
                <a:pathLst>
                  <a:path w="18" h="111">
                    <a:moveTo>
                      <a:pt x="0" y="0"/>
                    </a:moveTo>
                    <a:cubicBezTo>
                      <a:pt x="6" y="0"/>
                      <a:pt x="11" y="0"/>
                      <a:pt x="18" y="0"/>
                    </a:cubicBezTo>
                    <a:cubicBezTo>
                      <a:pt x="18" y="36"/>
                      <a:pt x="18" y="72"/>
                      <a:pt x="18" y="109"/>
                    </a:cubicBezTo>
                    <a:cubicBezTo>
                      <a:pt x="13" y="110"/>
                      <a:pt x="7" y="110"/>
                      <a:pt x="0" y="111"/>
                    </a:cubicBezTo>
                    <a:cubicBezTo>
                      <a:pt x="0" y="74"/>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 name="Freeform 75">
                <a:extLst>
                  <a:ext uri="{FF2B5EF4-FFF2-40B4-BE49-F238E27FC236}">
                    <a16:creationId xmlns:a16="http://schemas.microsoft.com/office/drawing/2014/main" id="{60A1BA1B-1733-B445-8CD6-3EB344DB4151}"/>
                  </a:ext>
                </a:extLst>
              </p:cNvPr>
              <p:cNvSpPr>
                <a:spLocks/>
              </p:cNvSpPr>
              <p:nvPr/>
            </p:nvSpPr>
            <p:spPr bwMode="auto">
              <a:xfrm>
                <a:off x="6089261" y="3028808"/>
                <a:ext cx="9082" cy="54201"/>
              </a:xfrm>
              <a:custGeom>
                <a:avLst/>
                <a:gdLst>
                  <a:gd name="T0" fmla="*/ 0 w 19"/>
                  <a:gd name="T1" fmla="*/ 0 h 111"/>
                  <a:gd name="T2" fmla="*/ 19 w 19"/>
                  <a:gd name="T3" fmla="*/ 0 h 111"/>
                  <a:gd name="T4" fmla="*/ 19 w 19"/>
                  <a:gd name="T5" fmla="*/ 109 h 111"/>
                  <a:gd name="T6" fmla="*/ 0 w 19"/>
                  <a:gd name="T7" fmla="*/ 111 h 111"/>
                  <a:gd name="T8" fmla="*/ 0 w 19"/>
                  <a:gd name="T9" fmla="*/ 0 h 111"/>
                </a:gdLst>
                <a:ahLst/>
                <a:cxnLst>
                  <a:cxn ang="0">
                    <a:pos x="T0" y="T1"/>
                  </a:cxn>
                  <a:cxn ang="0">
                    <a:pos x="T2" y="T3"/>
                  </a:cxn>
                  <a:cxn ang="0">
                    <a:pos x="T4" y="T5"/>
                  </a:cxn>
                  <a:cxn ang="0">
                    <a:pos x="T6" y="T7"/>
                  </a:cxn>
                  <a:cxn ang="0">
                    <a:pos x="T8" y="T9"/>
                  </a:cxn>
                </a:cxnLst>
                <a:rect l="0" t="0" r="r" b="b"/>
                <a:pathLst>
                  <a:path w="19" h="111">
                    <a:moveTo>
                      <a:pt x="0" y="0"/>
                    </a:moveTo>
                    <a:cubicBezTo>
                      <a:pt x="6" y="0"/>
                      <a:pt x="12" y="0"/>
                      <a:pt x="19" y="0"/>
                    </a:cubicBezTo>
                    <a:cubicBezTo>
                      <a:pt x="19" y="36"/>
                      <a:pt x="19" y="72"/>
                      <a:pt x="19" y="109"/>
                    </a:cubicBezTo>
                    <a:cubicBezTo>
                      <a:pt x="13" y="110"/>
                      <a:pt x="8" y="110"/>
                      <a:pt x="0" y="111"/>
                    </a:cubicBezTo>
                    <a:cubicBezTo>
                      <a:pt x="0" y="74"/>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 name="Freeform 76">
                <a:extLst>
                  <a:ext uri="{FF2B5EF4-FFF2-40B4-BE49-F238E27FC236}">
                    <a16:creationId xmlns:a16="http://schemas.microsoft.com/office/drawing/2014/main" id="{AD679076-AB71-EE4C-AA51-4D86051D2641}"/>
                  </a:ext>
                </a:extLst>
              </p:cNvPr>
              <p:cNvSpPr>
                <a:spLocks/>
              </p:cNvSpPr>
              <p:nvPr/>
            </p:nvSpPr>
            <p:spPr bwMode="auto">
              <a:xfrm>
                <a:off x="5946875" y="3028808"/>
                <a:ext cx="9375" cy="53322"/>
              </a:xfrm>
              <a:custGeom>
                <a:avLst/>
                <a:gdLst>
                  <a:gd name="T0" fmla="*/ 0 w 19"/>
                  <a:gd name="T1" fmla="*/ 0 h 109"/>
                  <a:gd name="T2" fmla="*/ 19 w 19"/>
                  <a:gd name="T3" fmla="*/ 0 h 109"/>
                  <a:gd name="T4" fmla="*/ 19 w 19"/>
                  <a:gd name="T5" fmla="*/ 109 h 109"/>
                  <a:gd name="T6" fmla="*/ 0 w 19"/>
                  <a:gd name="T7" fmla="*/ 109 h 109"/>
                  <a:gd name="T8" fmla="*/ 0 w 19"/>
                  <a:gd name="T9" fmla="*/ 0 h 109"/>
                </a:gdLst>
                <a:ahLst/>
                <a:cxnLst>
                  <a:cxn ang="0">
                    <a:pos x="T0" y="T1"/>
                  </a:cxn>
                  <a:cxn ang="0">
                    <a:pos x="T2" y="T3"/>
                  </a:cxn>
                  <a:cxn ang="0">
                    <a:pos x="T4" y="T5"/>
                  </a:cxn>
                  <a:cxn ang="0">
                    <a:pos x="T6" y="T7"/>
                  </a:cxn>
                  <a:cxn ang="0">
                    <a:pos x="T8" y="T9"/>
                  </a:cxn>
                </a:cxnLst>
                <a:rect l="0" t="0" r="r" b="b"/>
                <a:pathLst>
                  <a:path w="19" h="109">
                    <a:moveTo>
                      <a:pt x="0" y="0"/>
                    </a:moveTo>
                    <a:cubicBezTo>
                      <a:pt x="6" y="0"/>
                      <a:pt x="12" y="0"/>
                      <a:pt x="19" y="0"/>
                    </a:cubicBezTo>
                    <a:cubicBezTo>
                      <a:pt x="19" y="36"/>
                      <a:pt x="19" y="72"/>
                      <a:pt x="19" y="109"/>
                    </a:cubicBezTo>
                    <a:cubicBezTo>
                      <a:pt x="13" y="109"/>
                      <a:pt x="7" y="109"/>
                      <a:pt x="0" y="109"/>
                    </a:cubicBezTo>
                    <a:cubicBezTo>
                      <a:pt x="0" y="73"/>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 name="Freeform 77">
                <a:extLst>
                  <a:ext uri="{FF2B5EF4-FFF2-40B4-BE49-F238E27FC236}">
                    <a16:creationId xmlns:a16="http://schemas.microsoft.com/office/drawing/2014/main" id="{C8AAD747-0FC7-5543-BC7D-49B58DE14F54}"/>
                  </a:ext>
                </a:extLst>
              </p:cNvPr>
              <p:cNvSpPr>
                <a:spLocks/>
              </p:cNvSpPr>
              <p:nvPr/>
            </p:nvSpPr>
            <p:spPr bwMode="auto">
              <a:xfrm>
                <a:off x="6211432" y="3028808"/>
                <a:ext cx="8789" cy="54201"/>
              </a:xfrm>
              <a:custGeom>
                <a:avLst/>
                <a:gdLst>
                  <a:gd name="T0" fmla="*/ 0 w 18"/>
                  <a:gd name="T1" fmla="*/ 0 h 111"/>
                  <a:gd name="T2" fmla="*/ 18 w 18"/>
                  <a:gd name="T3" fmla="*/ 0 h 111"/>
                  <a:gd name="T4" fmla="*/ 18 w 18"/>
                  <a:gd name="T5" fmla="*/ 109 h 111"/>
                  <a:gd name="T6" fmla="*/ 0 w 18"/>
                  <a:gd name="T7" fmla="*/ 111 h 111"/>
                  <a:gd name="T8" fmla="*/ 0 w 18"/>
                  <a:gd name="T9" fmla="*/ 0 h 111"/>
                </a:gdLst>
                <a:ahLst/>
                <a:cxnLst>
                  <a:cxn ang="0">
                    <a:pos x="T0" y="T1"/>
                  </a:cxn>
                  <a:cxn ang="0">
                    <a:pos x="T2" y="T3"/>
                  </a:cxn>
                  <a:cxn ang="0">
                    <a:pos x="T4" y="T5"/>
                  </a:cxn>
                  <a:cxn ang="0">
                    <a:pos x="T6" y="T7"/>
                  </a:cxn>
                  <a:cxn ang="0">
                    <a:pos x="T8" y="T9"/>
                  </a:cxn>
                </a:cxnLst>
                <a:rect l="0" t="0" r="r" b="b"/>
                <a:pathLst>
                  <a:path w="18" h="111">
                    <a:moveTo>
                      <a:pt x="0" y="0"/>
                    </a:moveTo>
                    <a:cubicBezTo>
                      <a:pt x="7" y="0"/>
                      <a:pt x="12" y="0"/>
                      <a:pt x="18" y="0"/>
                    </a:cubicBezTo>
                    <a:cubicBezTo>
                      <a:pt x="18" y="36"/>
                      <a:pt x="18" y="72"/>
                      <a:pt x="18" y="109"/>
                    </a:cubicBezTo>
                    <a:cubicBezTo>
                      <a:pt x="13" y="110"/>
                      <a:pt x="7" y="110"/>
                      <a:pt x="0" y="111"/>
                    </a:cubicBezTo>
                    <a:cubicBezTo>
                      <a:pt x="0" y="74"/>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 name="Freeform 78">
                <a:extLst>
                  <a:ext uri="{FF2B5EF4-FFF2-40B4-BE49-F238E27FC236}">
                    <a16:creationId xmlns:a16="http://schemas.microsoft.com/office/drawing/2014/main" id="{031583A4-47D1-044B-8066-BC651471C05B}"/>
                  </a:ext>
                </a:extLst>
              </p:cNvPr>
              <p:cNvSpPr>
                <a:spLocks/>
              </p:cNvSpPr>
              <p:nvPr/>
            </p:nvSpPr>
            <p:spPr bwMode="auto">
              <a:xfrm>
                <a:off x="6252449" y="3028808"/>
                <a:ext cx="8789" cy="54201"/>
              </a:xfrm>
              <a:custGeom>
                <a:avLst/>
                <a:gdLst>
                  <a:gd name="T0" fmla="*/ 18 w 18"/>
                  <a:gd name="T1" fmla="*/ 110 h 111"/>
                  <a:gd name="T2" fmla="*/ 0 w 18"/>
                  <a:gd name="T3" fmla="*/ 111 h 111"/>
                  <a:gd name="T4" fmla="*/ 0 w 18"/>
                  <a:gd name="T5" fmla="*/ 0 h 111"/>
                  <a:gd name="T6" fmla="*/ 18 w 18"/>
                  <a:gd name="T7" fmla="*/ 0 h 111"/>
                  <a:gd name="T8" fmla="*/ 18 w 18"/>
                  <a:gd name="T9" fmla="*/ 110 h 111"/>
                </a:gdLst>
                <a:ahLst/>
                <a:cxnLst>
                  <a:cxn ang="0">
                    <a:pos x="T0" y="T1"/>
                  </a:cxn>
                  <a:cxn ang="0">
                    <a:pos x="T2" y="T3"/>
                  </a:cxn>
                  <a:cxn ang="0">
                    <a:pos x="T4" y="T5"/>
                  </a:cxn>
                  <a:cxn ang="0">
                    <a:pos x="T6" y="T7"/>
                  </a:cxn>
                  <a:cxn ang="0">
                    <a:pos x="T8" y="T9"/>
                  </a:cxn>
                </a:cxnLst>
                <a:rect l="0" t="0" r="r" b="b"/>
                <a:pathLst>
                  <a:path w="18" h="111">
                    <a:moveTo>
                      <a:pt x="18" y="110"/>
                    </a:moveTo>
                    <a:cubicBezTo>
                      <a:pt x="12" y="110"/>
                      <a:pt x="7" y="110"/>
                      <a:pt x="0" y="111"/>
                    </a:cubicBezTo>
                    <a:cubicBezTo>
                      <a:pt x="0" y="74"/>
                      <a:pt x="0" y="38"/>
                      <a:pt x="0" y="0"/>
                    </a:cubicBezTo>
                    <a:cubicBezTo>
                      <a:pt x="6" y="0"/>
                      <a:pt x="11" y="0"/>
                      <a:pt x="18" y="0"/>
                    </a:cubicBezTo>
                    <a:cubicBezTo>
                      <a:pt x="18" y="36"/>
                      <a:pt x="18" y="72"/>
                      <a:pt x="18" y="1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 name="Freeform 79">
                <a:extLst>
                  <a:ext uri="{FF2B5EF4-FFF2-40B4-BE49-F238E27FC236}">
                    <a16:creationId xmlns:a16="http://schemas.microsoft.com/office/drawing/2014/main" id="{188974ED-7FDD-304E-8803-AEAFB3AC91BE}"/>
                  </a:ext>
                </a:extLst>
              </p:cNvPr>
              <p:cNvSpPr>
                <a:spLocks/>
              </p:cNvSpPr>
              <p:nvPr/>
            </p:nvSpPr>
            <p:spPr bwMode="auto">
              <a:xfrm>
                <a:off x="6150493" y="3028515"/>
                <a:ext cx="8789" cy="53908"/>
              </a:xfrm>
              <a:custGeom>
                <a:avLst/>
                <a:gdLst>
                  <a:gd name="T0" fmla="*/ 18 w 18"/>
                  <a:gd name="T1" fmla="*/ 111 h 111"/>
                  <a:gd name="T2" fmla="*/ 0 w 18"/>
                  <a:gd name="T3" fmla="*/ 111 h 111"/>
                  <a:gd name="T4" fmla="*/ 0 w 18"/>
                  <a:gd name="T5" fmla="*/ 1 h 111"/>
                  <a:gd name="T6" fmla="*/ 18 w 18"/>
                  <a:gd name="T7" fmla="*/ 0 h 111"/>
                  <a:gd name="T8" fmla="*/ 18 w 18"/>
                  <a:gd name="T9" fmla="*/ 111 h 111"/>
                </a:gdLst>
                <a:ahLst/>
                <a:cxnLst>
                  <a:cxn ang="0">
                    <a:pos x="T0" y="T1"/>
                  </a:cxn>
                  <a:cxn ang="0">
                    <a:pos x="T2" y="T3"/>
                  </a:cxn>
                  <a:cxn ang="0">
                    <a:pos x="T4" y="T5"/>
                  </a:cxn>
                  <a:cxn ang="0">
                    <a:pos x="T6" y="T7"/>
                  </a:cxn>
                  <a:cxn ang="0">
                    <a:pos x="T8" y="T9"/>
                  </a:cxn>
                </a:cxnLst>
                <a:rect l="0" t="0" r="r" b="b"/>
                <a:pathLst>
                  <a:path w="18" h="111">
                    <a:moveTo>
                      <a:pt x="18" y="111"/>
                    </a:moveTo>
                    <a:cubicBezTo>
                      <a:pt x="12" y="111"/>
                      <a:pt x="7" y="111"/>
                      <a:pt x="0" y="111"/>
                    </a:cubicBezTo>
                    <a:cubicBezTo>
                      <a:pt x="0" y="74"/>
                      <a:pt x="0" y="39"/>
                      <a:pt x="0" y="1"/>
                    </a:cubicBezTo>
                    <a:cubicBezTo>
                      <a:pt x="6" y="1"/>
                      <a:pt x="11" y="0"/>
                      <a:pt x="18" y="0"/>
                    </a:cubicBezTo>
                    <a:cubicBezTo>
                      <a:pt x="18" y="37"/>
                      <a:pt x="18" y="73"/>
                      <a:pt x="18"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 name="Freeform 80">
                <a:extLst>
                  <a:ext uri="{FF2B5EF4-FFF2-40B4-BE49-F238E27FC236}">
                    <a16:creationId xmlns:a16="http://schemas.microsoft.com/office/drawing/2014/main" id="{15E3083E-2AF3-C245-A865-5451FD1DC909}"/>
                  </a:ext>
                </a:extLst>
              </p:cNvPr>
              <p:cNvSpPr>
                <a:spLocks/>
              </p:cNvSpPr>
              <p:nvPr/>
            </p:nvSpPr>
            <p:spPr bwMode="auto">
              <a:xfrm>
                <a:off x="6129985" y="3028808"/>
                <a:ext cx="8789" cy="53322"/>
              </a:xfrm>
              <a:custGeom>
                <a:avLst/>
                <a:gdLst>
                  <a:gd name="T0" fmla="*/ 0 w 18"/>
                  <a:gd name="T1" fmla="*/ 0 h 109"/>
                  <a:gd name="T2" fmla="*/ 18 w 18"/>
                  <a:gd name="T3" fmla="*/ 0 h 109"/>
                  <a:gd name="T4" fmla="*/ 18 w 18"/>
                  <a:gd name="T5" fmla="*/ 109 h 109"/>
                  <a:gd name="T6" fmla="*/ 0 w 18"/>
                  <a:gd name="T7" fmla="*/ 109 h 109"/>
                  <a:gd name="T8" fmla="*/ 0 w 18"/>
                  <a:gd name="T9" fmla="*/ 0 h 109"/>
                </a:gdLst>
                <a:ahLst/>
                <a:cxnLst>
                  <a:cxn ang="0">
                    <a:pos x="T0" y="T1"/>
                  </a:cxn>
                  <a:cxn ang="0">
                    <a:pos x="T2" y="T3"/>
                  </a:cxn>
                  <a:cxn ang="0">
                    <a:pos x="T4" y="T5"/>
                  </a:cxn>
                  <a:cxn ang="0">
                    <a:pos x="T6" y="T7"/>
                  </a:cxn>
                  <a:cxn ang="0">
                    <a:pos x="T8" y="T9"/>
                  </a:cxn>
                </a:cxnLst>
                <a:rect l="0" t="0" r="r" b="b"/>
                <a:pathLst>
                  <a:path w="18" h="109">
                    <a:moveTo>
                      <a:pt x="0" y="0"/>
                    </a:moveTo>
                    <a:cubicBezTo>
                      <a:pt x="6" y="0"/>
                      <a:pt x="11" y="0"/>
                      <a:pt x="18" y="0"/>
                    </a:cubicBezTo>
                    <a:cubicBezTo>
                      <a:pt x="18" y="36"/>
                      <a:pt x="18" y="72"/>
                      <a:pt x="18" y="109"/>
                    </a:cubicBezTo>
                    <a:cubicBezTo>
                      <a:pt x="12" y="109"/>
                      <a:pt x="6" y="109"/>
                      <a:pt x="0" y="109"/>
                    </a:cubicBezTo>
                    <a:cubicBezTo>
                      <a:pt x="0" y="73"/>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 name="Freeform 81">
                <a:extLst>
                  <a:ext uri="{FF2B5EF4-FFF2-40B4-BE49-F238E27FC236}">
                    <a16:creationId xmlns:a16="http://schemas.microsoft.com/office/drawing/2014/main" id="{BB7F0891-E8AA-694D-9C35-29CC820CAD58}"/>
                  </a:ext>
                </a:extLst>
              </p:cNvPr>
              <p:cNvSpPr>
                <a:spLocks/>
              </p:cNvSpPr>
              <p:nvPr/>
            </p:nvSpPr>
            <p:spPr bwMode="auto">
              <a:xfrm>
                <a:off x="6110063" y="3028515"/>
                <a:ext cx="8789" cy="54493"/>
              </a:xfrm>
              <a:custGeom>
                <a:avLst/>
                <a:gdLst>
                  <a:gd name="T0" fmla="*/ 0 w 18"/>
                  <a:gd name="T1" fmla="*/ 112 h 112"/>
                  <a:gd name="T2" fmla="*/ 0 w 18"/>
                  <a:gd name="T3" fmla="*/ 1 h 112"/>
                  <a:gd name="T4" fmla="*/ 18 w 18"/>
                  <a:gd name="T5" fmla="*/ 0 h 112"/>
                  <a:gd name="T6" fmla="*/ 18 w 18"/>
                  <a:gd name="T7" fmla="*/ 110 h 112"/>
                  <a:gd name="T8" fmla="*/ 0 w 18"/>
                  <a:gd name="T9" fmla="*/ 112 h 112"/>
                </a:gdLst>
                <a:ahLst/>
                <a:cxnLst>
                  <a:cxn ang="0">
                    <a:pos x="T0" y="T1"/>
                  </a:cxn>
                  <a:cxn ang="0">
                    <a:pos x="T2" y="T3"/>
                  </a:cxn>
                  <a:cxn ang="0">
                    <a:pos x="T4" y="T5"/>
                  </a:cxn>
                  <a:cxn ang="0">
                    <a:pos x="T6" y="T7"/>
                  </a:cxn>
                  <a:cxn ang="0">
                    <a:pos x="T8" y="T9"/>
                  </a:cxn>
                </a:cxnLst>
                <a:rect l="0" t="0" r="r" b="b"/>
                <a:pathLst>
                  <a:path w="18" h="112">
                    <a:moveTo>
                      <a:pt x="0" y="112"/>
                    </a:moveTo>
                    <a:cubicBezTo>
                      <a:pt x="0" y="74"/>
                      <a:pt x="0" y="38"/>
                      <a:pt x="0" y="1"/>
                    </a:cubicBezTo>
                    <a:cubicBezTo>
                      <a:pt x="5" y="1"/>
                      <a:pt x="11" y="1"/>
                      <a:pt x="18" y="0"/>
                    </a:cubicBezTo>
                    <a:cubicBezTo>
                      <a:pt x="18" y="37"/>
                      <a:pt x="18" y="73"/>
                      <a:pt x="18" y="110"/>
                    </a:cubicBezTo>
                    <a:cubicBezTo>
                      <a:pt x="13" y="111"/>
                      <a:pt x="7" y="111"/>
                      <a:pt x="0" y="1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0" name="Freeform 82">
                <a:extLst>
                  <a:ext uri="{FF2B5EF4-FFF2-40B4-BE49-F238E27FC236}">
                    <a16:creationId xmlns:a16="http://schemas.microsoft.com/office/drawing/2014/main" id="{B6631117-238B-734C-9D08-FB2848FFBBFF}"/>
                  </a:ext>
                </a:extLst>
              </p:cNvPr>
              <p:cNvSpPr>
                <a:spLocks/>
              </p:cNvSpPr>
              <p:nvPr/>
            </p:nvSpPr>
            <p:spPr bwMode="auto">
              <a:xfrm>
                <a:off x="6069339" y="3028808"/>
                <a:ext cx="8496" cy="54201"/>
              </a:xfrm>
              <a:custGeom>
                <a:avLst/>
                <a:gdLst>
                  <a:gd name="T0" fmla="*/ 0 w 18"/>
                  <a:gd name="T1" fmla="*/ 0 h 111"/>
                  <a:gd name="T2" fmla="*/ 18 w 18"/>
                  <a:gd name="T3" fmla="*/ 0 h 111"/>
                  <a:gd name="T4" fmla="*/ 18 w 18"/>
                  <a:gd name="T5" fmla="*/ 109 h 111"/>
                  <a:gd name="T6" fmla="*/ 0 w 18"/>
                  <a:gd name="T7" fmla="*/ 111 h 111"/>
                  <a:gd name="T8" fmla="*/ 0 w 18"/>
                  <a:gd name="T9" fmla="*/ 0 h 111"/>
                </a:gdLst>
                <a:ahLst/>
                <a:cxnLst>
                  <a:cxn ang="0">
                    <a:pos x="T0" y="T1"/>
                  </a:cxn>
                  <a:cxn ang="0">
                    <a:pos x="T2" y="T3"/>
                  </a:cxn>
                  <a:cxn ang="0">
                    <a:pos x="T4" y="T5"/>
                  </a:cxn>
                  <a:cxn ang="0">
                    <a:pos x="T6" y="T7"/>
                  </a:cxn>
                  <a:cxn ang="0">
                    <a:pos x="T8" y="T9"/>
                  </a:cxn>
                </a:cxnLst>
                <a:rect l="0" t="0" r="r" b="b"/>
                <a:pathLst>
                  <a:path w="18" h="111">
                    <a:moveTo>
                      <a:pt x="0" y="0"/>
                    </a:moveTo>
                    <a:cubicBezTo>
                      <a:pt x="6" y="0"/>
                      <a:pt x="12" y="0"/>
                      <a:pt x="18" y="0"/>
                    </a:cubicBezTo>
                    <a:cubicBezTo>
                      <a:pt x="18" y="37"/>
                      <a:pt x="18" y="72"/>
                      <a:pt x="18" y="109"/>
                    </a:cubicBezTo>
                    <a:cubicBezTo>
                      <a:pt x="13" y="110"/>
                      <a:pt x="7" y="110"/>
                      <a:pt x="0" y="111"/>
                    </a:cubicBezTo>
                    <a:cubicBezTo>
                      <a:pt x="0" y="73"/>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1" name="Freeform 83">
                <a:extLst>
                  <a:ext uri="{FF2B5EF4-FFF2-40B4-BE49-F238E27FC236}">
                    <a16:creationId xmlns:a16="http://schemas.microsoft.com/office/drawing/2014/main" id="{127BF684-6E13-6B49-8A1C-74535CB147C4}"/>
                  </a:ext>
                </a:extLst>
              </p:cNvPr>
              <p:cNvSpPr>
                <a:spLocks/>
              </p:cNvSpPr>
              <p:nvPr/>
            </p:nvSpPr>
            <p:spPr bwMode="auto">
              <a:xfrm>
                <a:off x="6028323" y="3028808"/>
                <a:ext cx="8789" cy="53615"/>
              </a:xfrm>
              <a:custGeom>
                <a:avLst/>
                <a:gdLst>
                  <a:gd name="T0" fmla="*/ 0 w 18"/>
                  <a:gd name="T1" fmla="*/ 0 h 110"/>
                  <a:gd name="T2" fmla="*/ 18 w 18"/>
                  <a:gd name="T3" fmla="*/ 0 h 110"/>
                  <a:gd name="T4" fmla="*/ 18 w 18"/>
                  <a:gd name="T5" fmla="*/ 110 h 110"/>
                  <a:gd name="T6" fmla="*/ 0 w 18"/>
                  <a:gd name="T7" fmla="*/ 110 h 110"/>
                  <a:gd name="T8" fmla="*/ 0 w 18"/>
                  <a:gd name="T9" fmla="*/ 0 h 110"/>
                </a:gdLst>
                <a:ahLst/>
                <a:cxnLst>
                  <a:cxn ang="0">
                    <a:pos x="T0" y="T1"/>
                  </a:cxn>
                  <a:cxn ang="0">
                    <a:pos x="T2" y="T3"/>
                  </a:cxn>
                  <a:cxn ang="0">
                    <a:pos x="T4" y="T5"/>
                  </a:cxn>
                  <a:cxn ang="0">
                    <a:pos x="T6" y="T7"/>
                  </a:cxn>
                  <a:cxn ang="0">
                    <a:pos x="T8" y="T9"/>
                  </a:cxn>
                </a:cxnLst>
                <a:rect l="0" t="0" r="r" b="b"/>
                <a:pathLst>
                  <a:path w="18" h="110">
                    <a:moveTo>
                      <a:pt x="0" y="0"/>
                    </a:moveTo>
                    <a:cubicBezTo>
                      <a:pt x="7" y="0"/>
                      <a:pt x="12" y="0"/>
                      <a:pt x="18" y="0"/>
                    </a:cubicBezTo>
                    <a:cubicBezTo>
                      <a:pt x="18" y="37"/>
                      <a:pt x="18" y="73"/>
                      <a:pt x="18" y="110"/>
                    </a:cubicBezTo>
                    <a:cubicBezTo>
                      <a:pt x="12" y="110"/>
                      <a:pt x="6" y="110"/>
                      <a:pt x="0" y="110"/>
                    </a:cubicBezTo>
                    <a:cubicBezTo>
                      <a:pt x="0" y="73"/>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2" name="Freeform 84">
                <a:extLst>
                  <a:ext uri="{FF2B5EF4-FFF2-40B4-BE49-F238E27FC236}">
                    <a16:creationId xmlns:a16="http://schemas.microsoft.com/office/drawing/2014/main" id="{0296365B-E020-4144-A412-D56D45D173D3}"/>
                  </a:ext>
                </a:extLst>
              </p:cNvPr>
              <p:cNvSpPr>
                <a:spLocks/>
              </p:cNvSpPr>
              <p:nvPr/>
            </p:nvSpPr>
            <p:spPr bwMode="auto">
              <a:xfrm>
                <a:off x="6008400" y="3027344"/>
                <a:ext cx="9668" cy="56544"/>
              </a:xfrm>
              <a:custGeom>
                <a:avLst/>
                <a:gdLst>
                  <a:gd name="T0" fmla="*/ 0 w 20"/>
                  <a:gd name="T1" fmla="*/ 3 h 116"/>
                  <a:gd name="T2" fmla="*/ 20 w 20"/>
                  <a:gd name="T3" fmla="*/ 17 h 116"/>
                  <a:gd name="T4" fmla="*/ 20 w 20"/>
                  <a:gd name="T5" fmla="*/ 99 h 116"/>
                  <a:gd name="T6" fmla="*/ 0 w 20"/>
                  <a:gd name="T7" fmla="*/ 113 h 116"/>
                  <a:gd name="T8" fmla="*/ 0 w 20"/>
                  <a:gd name="T9" fmla="*/ 3 h 116"/>
                </a:gdLst>
                <a:ahLst/>
                <a:cxnLst>
                  <a:cxn ang="0">
                    <a:pos x="T0" y="T1"/>
                  </a:cxn>
                  <a:cxn ang="0">
                    <a:pos x="T2" y="T3"/>
                  </a:cxn>
                  <a:cxn ang="0">
                    <a:pos x="T4" y="T5"/>
                  </a:cxn>
                  <a:cxn ang="0">
                    <a:pos x="T6" y="T7"/>
                  </a:cxn>
                  <a:cxn ang="0">
                    <a:pos x="T8" y="T9"/>
                  </a:cxn>
                </a:cxnLst>
                <a:rect l="0" t="0" r="r" b="b"/>
                <a:pathLst>
                  <a:path w="20" h="116">
                    <a:moveTo>
                      <a:pt x="0" y="3"/>
                    </a:moveTo>
                    <a:cubicBezTo>
                      <a:pt x="14" y="0"/>
                      <a:pt x="20" y="2"/>
                      <a:pt x="20" y="17"/>
                    </a:cubicBezTo>
                    <a:cubicBezTo>
                      <a:pt x="19" y="44"/>
                      <a:pt x="19" y="71"/>
                      <a:pt x="20" y="99"/>
                    </a:cubicBezTo>
                    <a:cubicBezTo>
                      <a:pt x="20" y="113"/>
                      <a:pt x="14" y="116"/>
                      <a:pt x="0" y="113"/>
                    </a:cubicBezTo>
                    <a:cubicBezTo>
                      <a:pt x="0" y="77"/>
                      <a:pt x="0" y="41"/>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3" name="Freeform 85">
                <a:extLst>
                  <a:ext uri="{FF2B5EF4-FFF2-40B4-BE49-F238E27FC236}">
                    <a16:creationId xmlns:a16="http://schemas.microsoft.com/office/drawing/2014/main" id="{0B4EE607-0405-5746-8F39-9D6F04BFDE7F}"/>
                  </a:ext>
                </a:extLst>
              </p:cNvPr>
              <p:cNvSpPr>
                <a:spLocks/>
              </p:cNvSpPr>
              <p:nvPr/>
            </p:nvSpPr>
            <p:spPr bwMode="auto">
              <a:xfrm>
                <a:off x="5987892" y="3028808"/>
                <a:ext cx="8789" cy="53615"/>
              </a:xfrm>
              <a:custGeom>
                <a:avLst/>
                <a:gdLst>
                  <a:gd name="T0" fmla="*/ 18 w 18"/>
                  <a:gd name="T1" fmla="*/ 110 h 110"/>
                  <a:gd name="T2" fmla="*/ 0 w 18"/>
                  <a:gd name="T3" fmla="*/ 110 h 110"/>
                  <a:gd name="T4" fmla="*/ 0 w 18"/>
                  <a:gd name="T5" fmla="*/ 0 h 110"/>
                  <a:gd name="T6" fmla="*/ 18 w 18"/>
                  <a:gd name="T7" fmla="*/ 0 h 110"/>
                  <a:gd name="T8" fmla="*/ 18 w 18"/>
                  <a:gd name="T9" fmla="*/ 110 h 110"/>
                </a:gdLst>
                <a:ahLst/>
                <a:cxnLst>
                  <a:cxn ang="0">
                    <a:pos x="T0" y="T1"/>
                  </a:cxn>
                  <a:cxn ang="0">
                    <a:pos x="T2" y="T3"/>
                  </a:cxn>
                  <a:cxn ang="0">
                    <a:pos x="T4" y="T5"/>
                  </a:cxn>
                  <a:cxn ang="0">
                    <a:pos x="T6" y="T7"/>
                  </a:cxn>
                  <a:cxn ang="0">
                    <a:pos x="T8" y="T9"/>
                  </a:cxn>
                </a:cxnLst>
                <a:rect l="0" t="0" r="r" b="b"/>
                <a:pathLst>
                  <a:path w="18" h="110">
                    <a:moveTo>
                      <a:pt x="18" y="110"/>
                    </a:moveTo>
                    <a:cubicBezTo>
                      <a:pt x="11" y="110"/>
                      <a:pt x="6" y="110"/>
                      <a:pt x="0" y="110"/>
                    </a:cubicBezTo>
                    <a:cubicBezTo>
                      <a:pt x="0" y="73"/>
                      <a:pt x="0" y="37"/>
                      <a:pt x="0" y="0"/>
                    </a:cubicBezTo>
                    <a:cubicBezTo>
                      <a:pt x="6" y="0"/>
                      <a:pt x="12" y="0"/>
                      <a:pt x="18" y="0"/>
                    </a:cubicBezTo>
                    <a:cubicBezTo>
                      <a:pt x="18" y="37"/>
                      <a:pt x="18" y="72"/>
                      <a:pt x="18" y="1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4" name="Freeform 86">
                <a:extLst>
                  <a:ext uri="{FF2B5EF4-FFF2-40B4-BE49-F238E27FC236}">
                    <a16:creationId xmlns:a16="http://schemas.microsoft.com/office/drawing/2014/main" id="{A0DA9C8F-D1E4-7540-BC60-2442063C906B}"/>
                  </a:ext>
                </a:extLst>
              </p:cNvPr>
              <p:cNvSpPr>
                <a:spLocks/>
              </p:cNvSpPr>
              <p:nvPr/>
            </p:nvSpPr>
            <p:spPr bwMode="auto">
              <a:xfrm>
                <a:off x="5967970" y="3028515"/>
                <a:ext cx="8789" cy="53908"/>
              </a:xfrm>
              <a:custGeom>
                <a:avLst/>
                <a:gdLst>
                  <a:gd name="T0" fmla="*/ 18 w 18"/>
                  <a:gd name="T1" fmla="*/ 111 h 111"/>
                  <a:gd name="T2" fmla="*/ 0 w 18"/>
                  <a:gd name="T3" fmla="*/ 111 h 111"/>
                  <a:gd name="T4" fmla="*/ 0 w 18"/>
                  <a:gd name="T5" fmla="*/ 1 h 111"/>
                  <a:gd name="T6" fmla="*/ 18 w 18"/>
                  <a:gd name="T7" fmla="*/ 0 h 111"/>
                  <a:gd name="T8" fmla="*/ 18 w 18"/>
                  <a:gd name="T9" fmla="*/ 111 h 111"/>
                </a:gdLst>
                <a:ahLst/>
                <a:cxnLst>
                  <a:cxn ang="0">
                    <a:pos x="T0" y="T1"/>
                  </a:cxn>
                  <a:cxn ang="0">
                    <a:pos x="T2" y="T3"/>
                  </a:cxn>
                  <a:cxn ang="0">
                    <a:pos x="T4" y="T5"/>
                  </a:cxn>
                  <a:cxn ang="0">
                    <a:pos x="T6" y="T7"/>
                  </a:cxn>
                  <a:cxn ang="0">
                    <a:pos x="T8" y="T9"/>
                  </a:cxn>
                </a:cxnLst>
                <a:rect l="0" t="0" r="r" b="b"/>
                <a:pathLst>
                  <a:path w="18" h="111">
                    <a:moveTo>
                      <a:pt x="18" y="111"/>
                    </a:moveTo>
                    <a:cubicBezTo>
                      <a:pt x="12" y="111"/>
                      <a:pt x="6" y="111"/>
                      <a:pt x="0" y="111"/>
                    </a:cubicBezTo>
                    <a:cubicBezTo>
                      <a:pt x="0" y="74"/>
                      <a:pt x="0" y="39"/>
                      <a:pt x="0" y="1"/>
                    </a:cubicBezTo>
                    <a:cubicBezTo>
                      <a:pt x="5" y="1"/>
                      <a:pt x="11" y="0"/>
                      <a:pt x="18" y="0"/>
                    </a:cubicBezTo>
                    <a:cubicBezTo>
                      <a:pt x="18" y="37"/>
                      <a:pt x="18" y="72"/>
                      <a:pt x="18"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5" name="Freeform 87">
                <a:extLst>
                  <a:ext uri="{FF2B5EF4-FFF2-40B4-BE49-F238E27FC236}">
                    <a16:creationId xmlns:a16="http://schemas.microsoft.com/office/drawing/2014/main" id="{A6B270B4-4541-6F41-BE3A-35423FBB836E}"/>
                  </a:ext>
                </a:extLst>
              </p:cNvPr>
              <p:cNvSpPr>
                <a:spLocks/>
              </p:cNvSpPr>
              <p:nvPr/>
            </p:nvSpPr>
            <p:spPr bwMode="auto">
              <a:xfrm>
                <a:off x="5926953" y="3028808"/>
                <a:ext cx="8789" cy="53322"/>
              </a:xfrm>
              <a:custGeom>
                <a:avLst/>
                <a:gdLst>
                  <a:gd name="T0" fmla="*/ 0 w 18"/>
                  <a:gd name="T1" fmla="*/ 0 h 109"/>
                  <a:gd name="T2" fmla="*/ 18 w 18"/>
                  <a:gd name="T3" fmla="*/ 0 h 109"/>
                  <a:gd name="T4" fmla="*/ 18 w 18"/>
                  <a:gd name="T5" fmla="*/ 109 h 109"/>
                  <a:gd name="T6" fmla="*/ 0 w 18"/>
                  <a:gd name="T7" fmla="*/ 109 h 109"/>
                  <a:gd name="T8" fmla="*/ 0 w 18"/>
                  <a:gd name="T9" fmla="*/ 0 h 109"/>
                </a:gdLst>
                <a:ahLst/>
                <a:cxnLst>
                  <a:cxn ang="0">
                    <a:pos x="T0" y="T1"/>
                  </a:cxn>
                  <a:cxn ang="0">
                    <a:pos x="T2" y="T3"/>
                  </a:cxn>
                  <a:cxn ang="0">
                    <a:pos x="T4" y="T5"/>
                  </a:cxn>
                  <a:cxn ang="0">
                    <a:pos x="T6" y="T7"/>
                  </a:cxn>
                  <a:cxn ang="0">
                    <a:pos x="T8" y="T9"/>
                  </a:cxn>
                </a:cxnLst>
                <a:rect l="0" t="0" r="r" b="b"/>
                <a:pathLst>
                  <a:path w="18" h="109">
                    <a:moveTo>
                      <a:pt x="0" y="0"/>
                    </a:moveTo>
                    <a:cubicBezTo>
                      <a:pt x="6" y="0"/>
                      <a:pt x="11" y="0"/>
                      <a:pt x="18" y="0"/>
                    </a:cubicBezTo>
                    <a:cubicBezTo>
                      <a:pt x="18" y="36"/>
                      <a:pt x="18" y="72"/>
                      <a:pt x="18" y="109"/>
                    </a:cubicBezTo>
                    <a:cubicBezTo>
                      <a:pt x="12" y="109"/>
                      <a:pt x="6" y="109"/>
                      <a:pt x="0" y="109"/>
                    </a:cubicBezTo>
                    <a:cubicBezTo>
                      <a:pt x="0" y="74"/>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6" name="Freeform 88">
                <a:extLst>
                  <a:ext uri="{FF2B5EF4-FFF2-40B4-BE49-F238E27FC236}">
                    <a16:creationId xmlns:a16="http://schemas.microsoft.com/office/drawing/2014/main" id="{A712BFDE-82EB-9C48-A0B3-40BA98EFF785}"/>
                  </a:ext>
                </a:extLst>
              </p:cNvPr>
              <p:cNvSpPr>
                <a:spLocks/>
              </p:cNvSpPr>
              <p:nvPr/>
            </p:nvSpPr>
            <p:spPr bwMode="auto">
              <a:xfrm>
                <a:off x="6170416" y="3028808"/>
                <a:ext cx="8789" cy="53615"/>
              </a:xfrm>
              <a:custGeom>
                <a:avLst/>
                <a:gdLst>
                  <a:gd name="T0" fmla="*/ 0 w 18"/>
                  <a:gd name="T1" fmla="*/ 0 h 110"/>
                  <a:gd name="T2" fmla="*/ 18 w 18"/>
                  <a:gd name="T3" fmla="*/ 0 h 110"/>
                  <a:gd name="T4" fmla="*/ 18 w 18"/>
                  <a:gd name="T5" fmla="*/ 110 h 110"/>
                  <a:gd name="T6" fmla="*/ 0 w 18"/>
                  <a:gd name="T7" fmla="*/ 110 h 110"/>
                  <a:gd name="T8" fmla="*/ 0 w 18"/>
                  <a:gd name="T9" fmla="*/ 0 h 110"/>
                </a:gdLst>
                <a:ahLst/>
                <a:cxnLst>
                  <a:cxn ang="0">
                    <a:pos x="T0" y="T1"/>
                  </a:cxn>
                  <a:cxn ang="0">
                    <a:pos x="T2" y="T3"/>
                  </a:cxn>
                  <a:cxn ang="0">
                    <a:pos x="T4" y="T5"/>
                  </a:cxn>
                  <a:cxn ang="0">
                    <a:pos x="T6" y="T7"/>
                  </a:cxn>
                  <a:cxn ang="0">
                    <a:pos x="T8" y="T9"/>
                  </a:cxn>
                </a:cxnLst>
                <a:rect l="0" t="0" r="r" b="b"/>
                <a:pathLst>
                  <a:path w="18" h="110">
                    <a:moveTo>
                      <a:pt x="0" y="0"/>
                    </a:moveTo>
                    <a:cubicBezTo>
                      <a:pt x="7" y="0"/>
                      <a:pt x="12" y="0"/>
                      <a:pt x="18" y="0"/>
                    </a:cubicBezTo>
                    <a:cubicBezTo>
                      <a:pt x="18" y="36"/>
                      <a:pt x="18" y="72"/>
                      <a:pt x="18" y="110"/>
                    </a:cubicBezTo>
                    <a:cubicBezTo>
                      <a:pt x="13" y="110"/>
                      <a:pt x="7" y="110"/>
                      <a:pt x="0" y="110"/>
                    </a:cubicBezTo>
                    <a:cubicBezTo>
                      <a:pt x="0" y="73"/>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7" name="Freeform 89">
                <a:extLst>
                  <a:ext uri="{FF2B5EF4-FFF2-40B4-BE49-F238E27FC236}">
                    <a16:creationId xmlns:a16="http://schemas.microsoft.com/office/drawing/2014/main" id="{4CC2392F-1A38-AA45-AAC7-A3E9AA1BC221}"/>
                  </a:ext>
                </a:extLst>
              </p:cNvPr>
              <p:cNvSpPr>
                <a:spLocks/>
              </p:cNvSpPr>
              <p:nvPr/>
            </p:nvSpPr>
            <p:spPr bwMode="auto">
              <a:xfrm>
                <a:off x="6271785" y="3028515"/>
                <a:ext cx="9375" cy="53908"/>
              </a:xfrm>
              <a:custGeom>
                <a:avLst/>
                <a:gdLst>
                  <a:gd name="T0" fmla="*/ 19 w 19"/>
                  <a:gd name="T1" fmla="*/ 111 h 111"/>
                  <a:gd name="T2" fmla="*/ 0 w 19"/>
                  <a:gd name="T3" fmla="*/ 111 h 111"/>
                  <a:gd name="T4" fmla="*/ 0 w 19"/>
                  <a:gd name="T5" fmla="*/ 1 h 111"/>
                  <a:gd name="T6" fmla="*/ 19 w 19"/>
                  <a:gd name="T7" fmla="*/ 0 h 111"/>
                  <a:gd name="T8" fmla="*/ 19 w 19"/>
                  <a:gd name="T9" fmla="*/ 111 h 111"/>
                </a:gdLst>
                <a:ahLst/>
                <a:cxnLst>
                  <a:cxn ang="0">
                    <a:pos x="T0" y="T1"/>
                  </a:cxn>
                  <a:cxn ang="0">
                    <a:pos x="T2" y="T3"/>
                  </a:cxn>
                  <a:cxn ang="0">
                    <a:pos x="T4" y="T5"/>
                  </a:cxn>
                  <a:cxn ang="0">
                    <a:pos x="T6" y="T7"/>
                  </a:cxn>
                  <a:cxn ang="0">
                    <a:pos x="T8" y="T9"/>
                  </a:cxn>
                </a:cxnLst>
                <a:rect l="0" t="0" r="r" b="b"/>
                <a:pathLst>
                  <a:path w="19" h="111">
                    <a:moveTo>
                      <a:pt x="19" y="111"/>
                    </a:moveTo>
                    <a:cubicBezTo>
                      <a:pt x="12" y="111"/>
                      <a:pt x="7" y="111"/>
                      <a:pt x="0" y="111"/>
                    </a:cubicBezTo>
                    <a:cubicBezTo>
                      <a:pt x="0" y="74"/>
                      <a:pt x="0" y="38"/>
                      <a:pt x="0" y="1"/>
                    </a:cubicBezTo>
                    <a:cubicBezTo>
                      <a:pt x="7" y="1"/>
                      <a:pt x="12" y="1"/>
                      <a:pt x="19" y="0"/>
                    </a:cubicBezTo>
                    <a:cubicBezTo>
                      <a:pt x="19" y="38"/>
                      <a:pt x="19" y="74"/>
                      <a:pt x="19"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pic>
        <p:nvPicPr>
          <p:cNvPr id="2" name="图片 1">
            <a:extLst>
              <a:ext uri="{FF2B5EF4-FFF2-40B4-BE49-F238E27FC236}">
                <a16:creationId xmlns:a16="http://schemas.microsoft.com/office/drawing/2014/main" id="{CB37AF25-7C58-D343-A2D1-EEC79EC04FB2}"/>
              </a:ext>
            </a:extLst>
          </p:cNvPr>
          <p:cNvPicPr>
            <a:picLocks noChangeAspect="1"/>
          </p:cNvPicPr>
          <p:nvPr/>
        </p:nvPicPr>
        <p:blipFill>
          <a:blip r:embed="rId5"/>
          <a:stretch>
            <a:fillRect/>
          </a:stretch>
        </p:blipFill>
        <p:spPr>
          <a:xfrm>
            <a:off x="3445634" y="751756"/>
            <a:ext cx="6404929" cy="2248752"/>
          </a:xfrm>
          <a:prstGeom prst="rect">
            <a:avLst/>
          </a:prstGeom>
        </p:spPr>
      </p:pic>
      <p:pic>
        <p:nvPicPr>
          <p:cNvPr id="3" name="图片 2">
            <a:extLst>
              <a:ext uri="{FF2B5EF4-FFF2-40B4-BE49-F238E27FC236}">
                <a16:creationId xmlns:a16="http://schemas.microsoft.com/office/drawing/2014/main" id="{90638801-5A46-614D-A8F9-6D2E0E31A2B5}"/>
              </a:ext>
            </a:extLst>
          </p:cNvPr>
          <p:cNvPicPr>
            <a:picLocks noChangeAspect="1"/>
          </p:cNvPicPr>
          <p:nvPr/>
        </p:nvPicPr>
        <p:blipFill>
          <a:blip r:embed="rId6"/>
          <a:stretch>
            <a:fillRect/>
          </a:stretch>
        </p:blipFill>
        <p:spPr>
          <a:xfrm>
            <a:off x="8995249" y="841132"/>
            <a:ext cx="666109" cy="659448"/>
          </a:xfrm>
          <a:prstGeom prst="rect">
            <a:avLst/>
          </a:prstGeom>
        </p:spPr>
      </p:pic>
      <p:grpSp>
        <p:nvGrpSpPr>
          <p:cNvPr id="5" name="组合 4">
            <a:extLst>
              <a:ext uri="{FF2B5EF4-FFF2-40B4-BE49-F238E27FC236}">
                <a16:creationId xmlns:a16="http://schemas.microsoft.com/office/drawing/2014/main" id="{A4E95B65-BE16-C94C-9203-906B09DF60F1}"/>
              </a:ext>
            </a:extLst>
          </p:cNvPr>
          <p:cNvGrpSpPr/>
          <p:nvPr/>
        </p:nvGrpSpPr>
        <p:grpSpPr>
          <a:xfrm>
            <a:off x="2577705" y="3128593"/>
            <a:ext cx="9392585" cy="3538223"/>
            <a:chOff x="2577705" y="3128593"/>
            <a:chExt cx="9392585" cy="3538223"/>
          </a:xfrm>
        </p:grpSpPr>
        <p:sp>
          <p:nvSpPr>
            <p:cNvPr id="16" name="文本框 15">
              <a:extLst>
                <a:ext uri="{FF2B5EF4-FFF2-40B4-BE49-F238E27FC236}">
                  <a16:creationId xmlns:a16="http://schemas.microsoft.com/office/drawing/2014/main" id="{0199406D-E167-2A44-8AC9-0336BE1ED659}"/>
                </a:ext>
              </a:extLst>
            </p:cNvPr>
            <p:cNvSpPr txBox="1"/>
            <p:nvPr/>
          </p:nvSpPr>
          <p:spPr>
            <a:xfrm>
              <a:off x="2577705" y="5864480"/>
              <a:ext cx="9392585" cy="802336"/>
            </a:xfrm>
            <a:prstGeom prst="rect">
              <a:avLst/>
            </a:prstGeom>
            <a:noFill/>
          </p:spPr>
          <p:txBody>
            <a:bodyPr wrap="square">
              <a:spAutoFit/>
            </a:bodyPr>
            <a:lstStyle/>
            <a:p>
              <a:pPr>
                <a:lnSpc>
                  <a:spcPct val="120000"/>
                </a:lnSpc>
              </a:pPr>
              <a:r>
                <a:rPr lang="zh-CN" altLang="en-US" sz="2000" dirty="0">
                  <a:latin typeface="Comic Sans MS" panose="030F0902030302020204" pitchFamily="66" charset="0"/>
                </a:rPr>
                <a:t>对称可搜索加密（</a:t>
              </a:r>
              <a:r>
                <a:rPr lang="en-US" altLang="zh-CN" sz="2000" dirty="0" err="1">
                  <a:latin typeface="+mn-ea"/>
                </a:rPr>
                <a:t>Symetric</a:t>
              </a:r>
              <a:r>
                <a:rPr lang="zh-CN" altLang="en-US" sz="2000" dirty="0">
                  <a:latin typeface="+mn-ea"/>
                </a:rPr>
                <a:t> </a:t>
              </a:r>
              <a:r>
                <a:rPr lang="en-US" altLang="zh-CN" sz="2000" dirty="0">
                  <a:latin typeface="+mn-ea"/>
                </a:rPr>
                <a:t>Searchable</a:t>
              </a:r>
              <a:r>
                <a:rPr lang="zh-CN" altLang="en-US" sz="2000" dirty="0">
                  <a:latin typeface="+mn-ea"/>
                </a:rPr>
                <a:t> </a:t>
              </a:r>
              <a:r>
                <a:rPr lang="en-US" altLang="zh-CN" sz="2000" dirty="0" err="1">
                  <a:latin typeface="+mn-ea"/>
                </a:rPr>
                <a:t>Encryption,SSE</a:t>
              </a:r>
              <a:r>
                <a:rPr lang="zh-CN" altLang="en-US" sz="2000" dirty="0">
                  <a:latin typeface="Comic Sans MS" panose="030F0902030302020204" pitchFamily="66" charset="0"/>
                </a:rPr>
                <a:t>）是一种云存储用户</a:t>
              </a:r>
              <a:r>
                <a:rPr lang="zh-CN" altLang="en-US" sz="2000" dirty="0">
                  <a:solidFill>
                    <a:srgbClr val="FF0000"/>
                  </a:solidFill>
                  <a:latin typeface="Comic Sans MS" panose="030F0902030302020204" pitchFamily="66" charset="0"/>
                </a:rPr>
                <a:t>隐私保护</a:t>
              </a:r>
              <a:r>
                <a:rPr lang="zh-CN" altLang="en-US" sz="2000" dirty="0">
                  <a:latin typeface="Comic Sans MS" panose="030F0902030302020204" pitchFamily="66" charset="0"/>
                </a:rPr>
                <a:t>技术，旨在不损坏云端数据隐私的同时，为用户提供</a:t>
              </a:r>
              <a:r>
                <a:rPr lang="en-US" altLang="zh-CN" sz="2000" dirty="0">
                  <a:solidFill>
                    <a:srgbClr val="FF0000"/>
                  </a:solidFill>
                  <a:latin typeface="Comic Sans MS" panose="030F0902030302020204" pitchFamily="66" charset="0"/>
                </a:rPr>
                <a:t>(</a:t>
              </a:r>
              <a:r>
                <a:rPr lang="zh-CN" altLang="en-US" sz="2000" dirty="0">
                  <a:solidFill>
                    <a:srgbClr val="FF0000"/>
                  </a:solidFill>
                  <a:latin typeface="Comic Sans MS" panose="030F0902030302020204" pitchFamily="66" charset="0"/>
                </a:rPr>
                <a:t>密态</a:t>
              </a:r>
              <a:r>
                <a:rPr lang="en-US" altLang="zh-CN" sz="2000" dirty="0">
                  <a:solidFill>
                    <a:srgbClr val="FF0000"/>
                  </a:solidFill>
                  <a:latin typeface="Comic Sans MS" panose="030F0902030302020204" pitchFamily="66" charset="0"/>
                </a:rPr>
                <a:t>)</a:t>
              </a:r>
              <a:r>
                <a:rPr lang="zh-CN" altLang="en-US" sz="2000" dirty="0">
                  <a:solidFill>
                    <a:srgbClr val="FF0000"/>
                  </a:solidFill>
                  <a:latin typeface="Comic Sans MS" panose="030F0902030302020204" pitchFamily="66" charset="0"/>
                </a:rPr>
                <a:t>数据检索服务。</a:t>
              </a:r>
              <a:endParaRPr lang="en-US" altLang="zh-CN" sz="2000" dirty="0">
                <a:latin typeface="Comic Sans MS" panose="030F0902030302020204" pitchFamily="66" charset="0"/>
              </a:endParaRPr>
            </a:p>
          </p:txBody>
        </p:sp>
        <p:pic>
          <p:nvPicPr>
            <p:cNvPr id="4" name="图片 3">
              <a:extLst>
                <a:ext uri="{FF2B5EF4-FFF2-40B4-BE49-F238E27FC236}">
                  <a16:creationId xmlns:a16="http://schemas.microsoft.com/office/drawing/2014/main" id="{0C4FAD33-CCE8-364E-A994-EDB0C5098D43}"/>
                </a:ext>
              </a:extLst>
            </p:cNvPr>
            <p:cNvPicPr>
              <a:picLocks noChangeAspect="1"/>
            </p:cNvPicPr>
            <p:nvPr/>
          </p:nvPicPr>
          <p:blipFill>
            <a:blip r:embed="rId7"/>
            <a:stretch>
              <a:fillRect/>
            </a:stretch>
          </p:blipFill>
          <p:spPr>
            <a:xfrm>
              <a:off x="3445634" y="3128593"/>
              <a:ext cx="6662697" cy="2675409"/>
            </a:xfrm>
            <a:prstGeom prst="rect">
              <a:avLst/>
            </a:prstGeom>
          </p:spPr>
        </p:pic>
      </p:grpSp>
    </p:spTree>
    <p:extLst>
      <p:ext uri="{BB962C8B-B14F-4D97-AF65-F5344CB8AC3E}">
        <p14:creationId xmlns:p14="http://schemas.microsoft.com/office/powerpoint/2010/main" val="3230751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矩形 37">
            <a:extLst>
              <a:ext uri="{FF2B5EF4-FFF2-40B4-BE49-F238E27FC236}">
                <a16:creationId xmlns:a16="http://schemas.microsoft.com/office/drawing/2014/main" id="{F493E34E-9E78-C94D-9C1E-0AD16EB1D936}"/>
              </a:ext>
            </a:extLst>
          </p:cNvPr>
          <p:cNvSpPr/>
          <p:nvPr/>
        </p:nvSpPr>
        <p:spPr>
          <a:xfrm>
            <a:off x="0" y="-27940"/>
            <a:ext cx="1814830" cy="6885940"/>
          </a:xfrm>
          <a:prstGeom prst="rect">
            <a:avLst/>
          </a:prstGeom>
          <a:solidFill>
            <a:srgbClr val="1B51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7" name="矩形 36">
            <a:extLst>
              <a:ext uri="{FF2B5EF4-FFF2-40B4-BE49-F238E27FC236}">
                <a16:creationId xmlns:a16="http://schemas.microsoft.com/office/drawing/2014/main" id="{8E7EE05C-5A00-284A-A584-AD34FBDDC4CA}"/>
              </a:ext>
            </a:extLst>
          </p:cNvPr>
          <p:cNvSpPr/>
          <p:nvPr/>
        </p:nvSpPr>
        <p:spPr>
          <a:xfrm>
            <a:off x="2846943" y="571152"/>
            <a:ext cx="115099" cy="228898"/>
          </a:xfrm>
          <a:prstGeom prst="rect">
            <a:avLst/>
          </a:prstGeom>
        </p:spPr>
        <p:txBody>
          <a:bodyPr wrap="none">
            <a:spAutoFit/>
          </a:bodyPr>
          <a:lstStyle/>
          <a:p>
            <a:endParaRPr lang="zh-CN" altLang="en-US" sz="1200" dirty="0">
              <a:solidFill>
                <a:schemeClr val="bg1">
                  <a:lumMod val="65000"/>
                </a:schemeClr>
              </a:solidFill>
              <a:latin typeface="思源黑体 CN Medium" panose="020B0600000000000000" charset="-122"/>
              <a:ea typeface="思源黑体 CN Medium" panose="020B0600000000000000" charset="-122"/>
            </a:endParaRPr>
          </a:p>
        </p:txBody>
      </p:sp>
      <p:sp>
        <p:nvSpPr>
          <p:cNvPr id="40" name="矩形 39">
            <a:extLst>
              <a:ext uri="{FF2B5EF4-FFF2-40B4-BE49-F238E27FC236}">
                <a16:creationId xmlns:a16="http://schemas.microsoft.com/office/drawing/2014/main" id="{9AE99A2A-82A6-7A43-A1D0-0AD405055D95}"/>
              </a:ext>
            </a:extLst>
          </p:cNvPr>
          <p:cNvSpPr/>
          <p:nvPr/>
        </p:nvSpPr>
        <p:spPr>
          <a:xfrm>
            <a:off x="-4271" y="1988669"/>
            <a:ext cx="1814830" cy="894229"/>
          </a:xfrm>
          <a:prstGeom prst="rect">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1B5187"/>
                </a:solidFill>
              </a:rPr>
              <a:t>研究背景与意义</a:t>
            </a:r>
          </a:p>
        </p:txBody>
      </p:sp>
      <p:sp>
        <p:nvSpPr>
          <p:cNvPr id="47" name="矩形 46">
            <a:extLst>
              <a:ext uri="{FF2B5EF4-FFF2-40B4-BE49-F238E27FC236}">
                <a16:creationId xmlns:a16="http://schemas.microsoft.com/office/drawing/2014/main" id="{61390A2D-6723-4847-A3B1-E9BFCF1998FE}"/>
              </a:ext>
            </a:extLst>
          </p:cNvPr>
          <p:cNvSpPr/>
          <p:nvPr/>
        </p:nvSpPr>
        <p:spPr>
          <a:xfrm>
            <a:off x="0" y="2891241"/>
            <a:ext cx="1814830" cy="894229"/>
          </a:xfrm>
          <a:prstGeom prst="rect">
            <a:avLst/>
          </a:prstGeom>
          <a:solidFill>
            <a:srgbClr val="1B5187"/>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1"/>
                </a:solidFill>
              </a:rPr>
              <a:t>研究内容与过程</a:t>
            </a:r>
          </a:p>
        </p:txBody>
      </p:sp>
      <p:sp>
        <p:nvSpPr>
          <p:cNvPr id="48" name="矩形 47">
            <a:extLst>
              <a:ext uri="{FF2B5EF4-FFF2-40B4-BE49-F238E27FC236}">
                <a16:creationId xmlns:a16="http://schemas.microsoft.com/office/drawing/2014/main" id="{7436FCE2-52DB-2D45-A2FA-B39685AB6953}"/>
              </a:ext>
            </a:extLst>
          </p:cNvPr>
          <p:cNvSpPr/>
          <p:nvPr/>
        </p:nvSpPr>
        <p:spPr>
          <a:xfrm>
            <a:off x="0" y="3793813"/>
            <a:ext cx="1814830" cy="894229"/>
          </a:xfrm>
          <a:prstGeom prst="rect">
            <a:avLst/>
          </a:prstGeom>
          <a:solidFill>
            <a:srgbClr val="1B5187"/>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1"/>
                </a:solidFill>
              </a:rPr>
              <a:t>总结与未来展望</a:t>
            </a:r>
          </a:p>
        </p:txBody>
      </p:sp>
      <p:sp>
        <p:nvSpPr>
          <p:cNvPr id="49" name="矩形 48">
            <a:extLst>
              <a:ext uri="{FF2B5EF4-FFF2-40B4-BE49-F238E27FC236}">
                <a16:creationId xmlns:a16="http://schemas.microsoft.com/office/drawing/2014/main" id="{9D3719F4-A0EF-FB46-870D-025192FB2EA2}"/>
              </a:ext>
            </a:extLst>
          </p:cNvPr>
          <p:cNvSpPr/>
          <p:nvPr/>
        </p:nvSpPr>
        <p:spPr>
          <a:xfrm>
            <a:off x="0" y="4696385"/>
            <a:ext cx="1814830" cy="894229"/>
          </a:xfrm>
          <a:prstGeom prst="rect">
            <a:avLst/>
          </a:prstGeom>
          <a:solidFill>
            <a:srgbClr val="1B5187"/>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1"/>
                </a:solidFill>
              </a:rPr>
              <a:t>重要参考文献</a:t>
            </a:r>
          </a:p>
        </p:txBody>
      </p:sp>
      <p:grpSp>
        <p:nvGrpSpPr>
          <p:cNvPr id="53" name="组合 52">
            <a:extLst>
              <a:ext uri="{FF2B5EF4-FFF2-40B4-BE49-F238E27FC236}">
                <a16:creationId xmlns:a16="http://schemas.microsoft.com/office/drawing/2014/main" id="{3280788C-66F0-B140-9839-DC8E14E95AFB}"/>
              </a:ext>
            </a:extLst>
          </p:cNvPr>
          <p:cNvGrpSpPr/>
          <p:nvPr/>
        </p:nvGrpSpPr>
        <p:grpSpPr>
          <a:xfrm>
            <a:off x="1920376" y="119429"/>
            <a:ext cx="4682950" cy="736600"/>
            <a:chOff x="550" y="967"/>
            <a:chExt cx="7801" cy="1160"/>
          </a:xfrm>
        </p:grpSpPr>
        <p:grpSp>
          <p:nvGrpSpPr>
            <p:cNvPr id="54" name="组合 53">
              <a:extLst>
                <a:ext uri="{FF2B5EF4-FFF2-40B4-BE49-F238E27FC236}">
                  <a16:creationId xmlns:a16="http://schemas.microsoft.com/office/drawing/2014/main" id="{B3F4C418-733F-344E-A433-8CE6296285F2}"/>
                </a:ext>
              </a:extLst>
            </p:cNvPr>
            <p:cNvGrpSpPr/>
            <p:nvPr/>
          </p:nvGrpSpPr>
          <p:grpSpPr>
            <a:xfrm>
              <a:off x="550" y="967"/>
              <a:ext cx="7801" cy="1160"/>
              <a:chOff x="6796" y="3122"/>
              <a:chExt cx="7801" cy="1160"/>
            </a:xfrm>
          </p:grpSpPr>
          <p:grpSp>
            <p:nvGrpSpPr>
              <p:cNvPr id="56" name="组合 55">
                <a:extLst>
                  <a:ext uri="{FF2B5EF4-FFF2-40B4-BE49-F238E27FC236}">
                    <a16:creationId xmlns:a16="http://schemas.microsoft.com/office/drawing/2014/main" id="{086A84DE-6070-F646-BF84-63284571840F}"/>
                  </a:ext>
                </a:extLst>
              </p:cNvPr>
              <p:cNvGrpSpPr/>
              <p:nvPr/>
            </p:nvGrpSpPr>
            <p:grpSpPr>
              <a:xfrm>
                <a:off x="6796" y="3122"/>
                <a:ext cx="7801" cy="1160"/>
                <a:chOff x="6796" y="3122"/>
                <a:chExt cx="7801" cy="1160"/>
              </a:xfrm>
            </p:grpSpPr>
            <p:grpSp>
              <p:nvGrpSpPr>
                <p:cNvPr id="58" name="组合 57">
                  <a:extLst>
                    <a:ext uri="{FF2B5EF4-FFF2-40B4-BE49-F238E27FC236}">
                      <a16:creationId xmlns:a16="http://schemas.microsoft.com/office/drawing/2014/main" id="{B4B8D9A4-13F9-D14A-B497-09F66890D7E9}"/>
                    </a:ext>
                  </a:extLst>
                </p:cNvPr>
                <p:cNvGrpSpPr/>
                <p:nvPr/>
              </p:nvGrpSpPr>
              <p:grpSpPr>
                <a:xfrm>
                  <a:off x="7653" y="3235"/>
                  <a:ext cx="6944" cy="1047"/>
                  <a:chOff x="9499" y="1839"/>
                  <a:chExt cx="6944" cy="1047"/>
                </a:xfrm>
              </p:grpSpPr>
              <p:sp>
                <p:nvSpPr>
                  <p:cNvPr id="60" name="文本框 59">
                    <a:extLst>
                      <a:ext uri="{FF2B5EF4-FFF2-40B4-BE49-F238E27FC236}">
                        <a16:creationId xmlns:a16="http://schemas.microsoft.com/office/drawing/2014/main" id="{371AC7F2-5AE2-9C4B-A57F-E893C08E01FF}"/>
                      </a:ext>
                    </a:extLst>
                  </p:cNvPr>
                  <p:cNvSpPr txBox="1"/>
                  <p:nvPr/>
                </p:nvSpPr>
                <p:spPr>
                  <a:xfrm>
                    <a:off x="9499" y="1839"/>
                    <a:ext cx="6944" cy="727"/>
                  </a:xfrm>
                  <a:prstGeom prst="rect">
                    <a:avLst/>
                  </a:prstGeom>
                  <a:noFill/>
                </p:spPr>
                <p:txBody>
                  <a:bodyPr wrap="square" rtlCol="0">
                    <a:spAutoFit/>
                  </a:bodyPr>
                  <a:lstStyle/>
                  <a:p>
                    <a:r>
                      <a:rPr lang="zh-CN" altLang="en-US" sz="2400" dirty="0">
                        <a:solidFill>
                          <a:srgbClr val="000000"/>
                        </a:solidFill>
                        <a:latin typeface="思源黑体 CN Medium" panose="020B0600000000000000" charset="-122"/>
                        <a:ea typeface="思源黑体 CN Medium" panose="020B0600000000000000" charset="-122"/>
                      </a:rPr>
                      <a:t>多用户对称可搜索加密</a:t>
                    </a:r>
                  </a:p>
                </p:txBody>
              </p:sp>
              <p:sp>
                <p:nvSpPr>
                  <p:cNvPr id="61" name="矩形 60">
                    <a:extLst>
                      <a:ext uri="{FF2B5EF4-FFF2-40B4-BE49-F238E27FC236}">
                        <a16:creationId xmlns:a16="http://schemas.microsoft.com/office/drawing/2014/main" id="{D0A47408-5EBC-B64C-AA84-9959B96220FC}"/>
                      </a:ext>
                    </a:extLst>
                  </p:cNvPr>
                  <p:cNvSpPr/>
                  <p:nvPr/>
                </p:nvSpPr>
                <p:spPr>
                  <a:xfrm>
                    <a:off x="10150" y="2450"/>
                    <a:ext cx="291" cy="436"/>
                  </a:xfrm>
                  <a:prstGeom prst="rect">
                    <a:avLst/>
                  </a:prstGeom>
                </p:spPr>
                <p:txBody>
                  <a:bodyPr wrap="none">
                    <a:spAutoFit/>
                  </a:bodyPr>
                  <a:lstStyle/>
                  <a:p>
                    <a:endParaRPr lang="zh-CN" altLang="en-US" sz="1200" dirty="0">
                      <a:solidFill>
                        <a:schemeClr val="bg1">
                          <a:lumMod val="65000"/>
                        </a:schemeClr>
                      </a:solidFill>
                      <a:latin typeface="思源黑体 CN Medium" panose="020B0600000000000000" charset="-122"/>
                      <a:ea typeface="思源黑体 CN Medium" panose="020B0600000000000000" charset="-122"/>
                    </a:endParaRPr>
                  </a:p>
                </p:txBody>
              </p:sp>
            </p:grpSp>
            <p:sp>
              <p:nvSpPr>
                <p:cNvPr id="59" name="PA-圆角矩形 5">
                  <a:extLst>
                    <a:ext uri="{FF2B5EF4-FFF2-40B4-BE49-F238E27FC236}">
                      <a16:creationId xmlns:a16="http://schemas.microsoft.com/office/drawing/2014/main" id="{3AFD8720-8ECE-6048-93EA-46D4B45EAE45}"/>
                    </a:ext>
                  </a:extLst>
                </p:cNvPr>
                <p:cNvSpPr/>
                <p:nvPr>
                  <p:custDataLst>
                    <p:tags r:id="rId1"/>
                  </p:custDataLst>
                </p:nvPr>
              </p:nvSpPr>
              <p:spPr>
                <a:xfrm>
                  <a:off x="6796" y="3122"/>
                  <a:ext cx="857" cy="1129"/>
                </a:xfrm>
                <a:prstGeom prst="roundRect">
                  <a:avLst>
                    <a:gd name="adj" fmla="val 0"/>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rgbClr val="000000"/>
                    </a:solidFill>
                    <a:latin typeface="思源黑体 CN Medium" panose="020B0600000000000000" charset="-122"/>
                    <a:ea typeface="思源黑体 CN Medium" panose="020B0600000000000000" charset="-122"/>
                  </a:endParaRPr>
                </a:p>
              </p:txBody>
            </p:sp>
          </p:grpSp>
          <p:sp>
            <p:nvSpPr>
              <p:cNvPr id="57" name="矩形 56">
                <a:extLst>
                  <a:ext uri="{FF2B5EF4-FFF2-40B4-BE49-F238E27FC236}">
                    <a16:creationId xmlns:a16="http://schemas.microsoft.com/office/drawing/2014/main" id="{18A2AF7B-1841-AA47-B072-82E536AADC66}"/>
                  </a:ext>
                </a:extLst>
              </p:cNvPr>
              <p:cNvSpPr/>
              <p:nvPr/>
            </p:nvSpPr>
            <p:spPr>
              <a:xfrm>
                <a:off x="6980" y="3252"/>
                <a:ext cx="911" cy="727"/>
              </a:xfrm>
              <a:prstGeom prst="rect">
                <a:avLst/>
              </a:prstGeom>
            </p:spPr>
            <p:txBody>
              <a:bodyPr wrap="none">
                <a:spAutoFit/>
              </a:bodyPr>
              <a:lstStyle/>
              <a:p>
                <a:r>
                  <a:rPr lang="en-US" altLang="zh-CN" sz="2400" dirty="0">
                    <a:latin typeface="+mj-ea"/>
                    <a:ea typeface="+mj-ea"/>
                  </a:rPr>
                  <a:t>02</a:t>
                </a:r>
                <a:endParaRPr lang="en-US" sz="2400" dirty="0">
                  <a:latin typeface="+mj-ea"/>
                  <a:ea typeface="+mj-ea"/>
                </a:endParaRPr>
              </a:p>
            </p:txBody>
          </p:sp>
        </p:grpSp>
        <p:sp>
          <p:nvSpPr>
            <p:cNvPr id="55" name="矩形 54">
              <a:extLst>
                <a:ext uri="{FF2B5EF4-FFF2-40B4-BE49-F238E27FC236}">
                  <a16:creationId xmlns:a16="http://schemas.microsoft.com/office/drawing/2014/main" id="{CC1C0737-B689-A947-8B2D-15F3B8BED734}"/>
                </a:ext>
              </a:extLst>
            </p:cNvPr>
            <p:cNvSpPr/>
            <p:nvPr/>
          </p:nvSpPr>
          <p:spPr>
            <a:xfrm>
              <a:off x="612" y="1111"/>
              <a:ext cx="122" cy="594"/>
            </a:xfrm>
            <a:prstGeom prst="rect">
              <a:avLst/>
            </a:prstGeom>
            <a:solidFill>
              <a:srgbClr val="000000"/>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cxnSp>
        <p:nvCxnSpPr>
          <p:cNvPr id="14" name="直线连接符 13">
            <a:extLst>
              <a:ext uri="{FF2B5EF4-FFF2-40B4-BE49-F238E27FC236}">
                <a16:creationId xmlns:a16="http://schemas.microsoft.com/office/drawing/2014/main" id="{39916F18-BA74-D744-86F7-D2F64694FD46}"/>
              </a:ext>
            </a:extLst>
          </p:cNvPr>
          <p:cNvCxnSpPr>
            <a:cxnSpLocks/>
          </p:cNvCxnSpPr>
          <p:nvPr/>
        </p:nvCxnSpPr>
        <p:spPr>
          <a:xfrm>
            <a:off x="2577705" y="652829"/>
            <a:ext cx="296575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23" name="图片 22">
            <a:extLst>
              <a:ext uri="{FF2B5EF4-FFF2-40B4-BE49-F238E27FC236}">
                <a16:creationId xmlns:a16="http://schemas.microsoft.com/office/drawing/2014/main" id="{361BB8EA-B2E3-2344-B323-6A3808D05040}"/>
              </a:ext>
            </a:extLst>
          </p:cNvPr>
          <p:cNvPicPr>
            <a:picLocks noChangeAspect="1"/>
          </p:cNvPicPr>
          <p:nvPr/>
        </p:nvPicPr>
        <p:blipFill>
          <a:blip r:embed="rId4"/>
          <a:stretch>
            <a:fillRect/>
          </a:stretch>
        </p:blipFill>
        <p:spPr>
          <a:xfrm>
            <a:off x="6169671" y="399464"/>
            <a:ext cx="5841306" cy="6284149"/>
          </a:xfrm>
          <a:prstGeom prst="rect">
            <a:avLst/>
          </a:prstGeom>
        </p:spPr>
      </p:pic>
      <p:sp>
        <p:nvSpPr>
          <p:cNvPr id="3" name="文本框 2">
            <a:extLst>
              <a:ext uri="{FF2B5EF4-FFF2-40B4-BE49-F238E27FC236}">
                <a16:creationId xmlns:a16="http://schemas.microsoft.com/office/drawing/2014/main" id="{2C375446-29FB-8C4B-BD90-B35C15D2CA59}"/>
              </a:ext>
            </a:extLst>
          </p:cNvPr>
          <p:cNvSpPr txBox="1"/>
          <p:nvPr/>
        </p:nvSpPr>
        <p:spPr>
          <a:xfrm>
            <a:off x="2097441" y="1472693"/>
            <a:ext cx="4168492" cy="4616648"/>
          </a:xfrm>
          <a:prstGeom prst="rect">
            <a:avLst/>
          </a:prstGeom>
          <a:noFill/>
        </p:spPr>
        <p:txBody>
          <a:bodyPr wrap="square" rtlCol="0">
            <a:spAutoFit/>
          </a:bodyPr>
          <a:lstStyle/>
          <a:p>
            <a:pPr>
              <a:lnSpc>
                <a:spcPct val="150000"/>
              </a:lnSpc>
            </a:pPr>
            <a:r>
              <a:rPr kumimoji="1" lang="zh-CN" altLang="en-US" sz="2400" dirty="0"/>
              <a:t>单用户</a:t>
            </a:r>
            <a:r>
              <a:rPr kumimoji="1" lang="en-US" altLang="zh-CN" sz="2400" dirty="0"/>
              <a:t>SSE:</a:t>
            </a:r>
          </a:p>
          <a:p>
            <a:pPr marL="285750" indent="-285750">
              <a:lnSpc>
                <a:spcPct val="150000"/>
              </a:lnSpc>
              <a:buFont typeface="Arial" panose="020B0604020202020204" pitchFamily="34" charset="0"/>
              <a:buChar char="•"/>
            </a:pPr>
            <a:r>
              <a:rPr kumimoji="1" lang="zh-CN" altLang="en-US" sz="2000" dirty="0"/>
              <a:t>单个用户上传数据并检索数据</a:t>
            </a:r>
            <a:endParaRPr kumimoji="1" lang="en-US" altLang="zh-CN" sz="2000" dirty="0"/>
          </a:p>
          <a:p>
            <a:pPr marL="285750" indent="-285750">
              <a:buFont typeface="Arial" panose="020B0604020202020204" pitchFamily="34" charset="0"/>
              <a:buChar char="•"/>
            </a:pPr>
            <a:endParaRPr kumimoji="1" lang="en-US" altLang="zh-CN" dirty="0"/>
          </a:p>
          <a:p>
            <a:endParaRPr kumimoji="1" lang="en-US" altLang="zh-CN" dirty="0"/>
          </a:p>
          <a:p>
            <a:pPr>
              <a:lnSpc>
                <a:spcPct val="150000"/>
              </a:lnSpc>
            </a:pPr>
            <a:r>
              <a:rPr kumimoji="1" lang="zh-CN" altLang="en-US" sz="2400" dirty="0"/>
              <a:t>多用户</a:t>
            </a:r>
            <a:r>
              <a:rPr kumimoji="1" lang="en-US" altLang="zh-CN" sz="2400" dirty="0"/>
              <a:t>SSE:</a:t>
            </a:r>
          </a:p>
          <a:p>
            <a:pPr marL="285750" indent="-285750">
              <a:lnSpc>
                <a:spcPct val="150000"/>
              </a:lnSpc>
              <a:buFont typeface="Arial" panose="020B0604020202020204" pitchFamily="34" charset="0"/>
              <a:buChar char="•"/>
            </a:pPr>
            <a:r>
              <a:rPr kumimoji="1" lang="zh-CN" altLang="en-US" sz="2000" dirty="0">
                <a:latin typeface="+mn-ea"/>
              </a:rPr>
              <a:t>用户分离为数据</a:t>
            </a:r>
            <a:r>
              <a:rPr kumimoji="1" lang="zh-CN" altLang="en-US" sz="2000" dirty="0">
                <a:solidFill>
                  <a:srgbClr val="FF0000"/>
                </a:solidFill>
                <a:latin typeface="+mn-ea"/>
              </a:rPr>
              <a:t>提供者</a:t>
            </a:r>
            <a:r>
              <a:rPr kumimoji="1" lang="zh-CN" altLang="en-US" sz="2000" dirty="0">
                <a:latin typeface="+mn-ea"/>
              </a:rPr>
              <a:t>和</a:t>
            </a:r>
            <a:r>
              <a:rPr kumimoji="1" lang="zh-CN" altLang="en-US" sz="2000" dirty="0">
                <a:solidFill>
                  <a:srgbClr val="FF0000"/>
                </a:solidFill>
                <a:latin typeface="+mn-ea"/>
              </a:rPr>
              <a:t>检索者</a:t>
            </a:r>
            <a:r>
              <a:rPr kumimoji="1" lang="zh-CN" altLang="en-US" sz="2000" dirty="0">
                <a:latin typeface="+mn-ea"/>
              </a:rPr>
              <a:t>两个角色</a:t>
            </a:r>
            <a:endParaRPr kumimoji="1" lang="en-US" altLang="zh-CN" sz="2000" dirty="0">
              <a:latin typeface="+mn-ea"/>
            </a:endParaRPr>
          </a:p>
          <a:p>
            <a:pPr marL="285750" indent="-285750">
              <a:lnSpc>
                <a:spcPct val="150000"/>
              </a:lnSpc>
              <a:buFont typeface="Arial" panose="020B0604020202020204" pitchFamily="34" charset="0"/>
              <a:buChar char="•"/>
            </a:pPr>
            <a:r>
              <a:rPr lang="zh-CN" altLang="en-US" sz="2000" dirty="0">
                <a:effectLst/>
                <a:latin typeface="+mn-ea"/>
                <a:cs typeface="Times New Roman" panose="02020603050405020304" pitchFamily="18" charset="0"/>
              </a:rPr>
              <a:t>满足</a:t>
            </a:r>
            <a:r>
              <a:rPr lang="zh-CN" altLang="zh-CN" sz="2000" dirty="0">
                <a:effectLst/>
                <a:latin typeface="+mn-ea"/>
                <a:cs typeface="Times New Roman" panose="02020603050405020304" pitchFamily="18" charset="0"/>
              </a:rPr>
              <a:t>云环境下</a:t>
            </a:r>
            <a:r>
              <a:rPr lang="zh-CN" altLang="zh-CN" sz="2000" dirty="0">
                <a:solidFill>
                  <a:srgbClr val="FF0000"/>
                </a:solidFill>
                <a:effectLst/>
                <a:latin typeface="+mn-ea"/>
                <a:cs typeface="Times New Roman" panose="02020603050405020304" pitchFamily="18" charset="0"/>
              </a:rPr>
              <a:t>多用户</a:t>
            </a:r>
            <a:r>
              <a:rPr lang="zh-CN" altLang="en-US" sz="2000" dirty="0">
                <a:solidFill>
                  <a:srgbClr val="FF0000"/>
                </a:solidFill>
                <a:latin typeface="+mn-ea"/>
                <a:cs typeface="Times New Roman" panose="02020603050405020304" pitchFamily="18" charset="0"/>
              </a:rPr>
              <a:t>安全</a:t>
            </a:r>
            <a:r>
              <a:rPr lang="zh-CN" altLang="en-US" sz="2000" dirty="0">
                <a:solidFill>
                  <a:srgbClr val="FF0000"/>
                </a:solidFill>
                <a:effectLst/>
                <a:latin typeface="+mn-ea"/>
                <a:cs typeface="Times New Roman" panose="02020603050405020304" pitchFamily="18" charset="0"/>
              </a:rPr>
              <a:t>数据共享</a:t>
            </a:r>
            <a:r>
              <a:rPr lang="zh-CN" altLang="zh-CN" sz="2000" dirty="0">
                <a:effectLst/>
                <a:latin typeface="+mn-ea"/>
                <a:cs typeface="Times New Roman" panose="02020603050405020304" pitchFamily="18" charset="0"/>
              </a:rPr>
              <a:t>的需求</a:t>
            </a:r>
            <a:r>
              <a:rPr lang="zh-CN" altLang="zh-CN" sz="2000" dirty="0">
                <a:effectLst/>
                <a:latin typeface="+mn-ea"/>
              </a:rPr>
              <a:t> </a:t>
            </a:r>
            <a:endParaRPr kumimoji="1" lang="en-US" altLang="zh-CN" sz="2000" dirty="0">
              <a:latin typeface="+mn-ea"/>
            </a:endParaRPr>
          </a:p>
          <a:p>
            <a:endParaRPr kumimoji="1" lang="en-US" altLang="zh-CN" dirty="0"/>
          </a:p>
          <a:p>
            <a:endParaRPr kumimoji="1" lang="en-US" altLang="zh-CN" dirty="0"/>
          </a:p>
        </p:txBody>
      </p:sp>
      <p:grpSp>
        <p:nvGrpSpPr>
          <p:cNvPr id="24" name="组合 23">
            <a:extLst>
              <a:ext uri="{FF2B5EF4-FFF2-40B4-BE49-F238E27FC236}">
                <a16:creationId xmlns:a16="http://schemas.microsoft.com/office/drawing/2014/main" id="{1F7AB960-2A8D-FE4D-8BA1-1555AA833D8F}"/>
              </a:ext>
            </a:extLst>
          </p:cNvPr>
          <p:cNvGrpSpPr/>
          <p:nvPr/>
        </p:nvGrpSpPr>
        <p:grpSpPr>
          <a:xfrm>
            <a:off x="181023" y="238397"/>
            <a:ext cx="1385458" cy="1385458"/>
            <a:chOff x="5372911" y="2138708"/>
            <a:chExt cx="1446178" cy="1446178"/>
          </a:xfrm>
        </p:grpSpPr>
        <p:sp>
          <p:nvSpPr>
            <p:cNvPr id="25" name="椭圆 24">
              <a:extLst>
                <a:ext uri="{FF2B5EF4-FFF2-40B4-BE49-F238E27FC236}">
                  <a16:creationId xmlns:a16="http://schemas.microsoft.com/office/drawing/2014/main" id="{CD77A799-4FDA-3D40-9C13-8AED22B08A04}"/>
                </a:ext>
              </a:extLst>
            </p:cNvPr>
            <p:cNvSpPr/>
            <p:nvPr/>
          </p:nvSpPr>
          <p:spPr>
            <a:xfrm>
              <a:off x="5372911" y="2138708"/>
              <a:ext cx="1446178" cy="144617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Freeform 49">
              <a:extLst>
                <a:ext uri="{FF2B5EF4-FFF2-40B4-BE49-F238E27FC236}">
                  <a16:creationId xmlns:a16="http://schemas.microsoft.com/office/drawing/2014/main" id="{4EF77201-FE58-9841-925A-7D2850ED5683}"/>
                </a:ext>
              </a:extLst>
            </p:cNvPr>
            <p:cNvSpPr>
              <a:spLocks noEditPoints="1"/>
            </p:cNvSpPr>
            <p:nvPr/>
          </p:nvSpPr>
          <p:spPr bwMode="auto">
            <a:xfrm>
              <a:off x="5462587" y="2202309"/>
              <a:ext cx="1266826" cy="1318976"/>
            </a:xfrm>
            <a:custGeom>
              <a:avLst/>
              <a:gdLst>
                <a:gd name="T0" fmla="*/ 2600 w 2600"/>
                <a:gd name="T1" fmla="*/ 1441 h 2707"/>
                <a:gd name="T2" fmla="*/ 2593 w 2600"/>
                <a:gd name="T3" fmla="*/ 1460 h 2707"/>
                <a:gd name="T4" fmla="*/ 2264 w 2600"/>
                <a:gd name="T5" fmla="*/ 2235 h 2707"/>
                <a:gd name="T6" fmla="*/ 1548 w 2600"/>
                <a:gd name="T7" fmla="*/ 2643 h 2707"/>
                <a:gd name="T8" fmla="*/ 620 w 2600"/>
                <a:gd name="T9" fmla="*/ 2475 h 2707"/>
                <a:gd name="T10" fmla="*/ 47 w 2600"/>
                <a:gd name="T11" fmla="*/ 1714 h 2707"/>
                <a:gd name="T12" fmla="*/ 4 w 2600"/>
                <a:gd name="T13" fmla="*/ 1458 h 2707"/>
                <a:gd name="T14" fmla="*/ 0 w 2600"/>
                <a:gd name="T15" fmla="*/ 1437 h 2707"/>
                <a:gd name="T16" fmla="*/ 0 w 2600"/>
                <a:gd name="T17" fmla="*/ 1301 h 2707"/>
                <a:gd name="T18" fmla="*/ 4 w 2600"/>
                <a:gd name="T19" fmla="*/ 1284 h 2707"/>
                <a:gd name="T20" fmla="*/ 17 w 2600"/>
                <a:gd name="T21" fmla="*/ 1161 h 2707"/>
                <a:gd name="T22" fmla="*/ 291 w 2600"/>
                <a:gd name="T23" fmla="*/ 555 h 2707"/>
                <a:gd name="T24" fmla="*/ 1573 w 2600"/>
                <a:gd name="T25" fmla="*/ 104 h 2707"/>
                <a:gd name="T26" fmla="*/ 2593 w 2600"/>
                <a:gd name="T27" fmla="*/ 1280 h 2707"/>
                <a:gd name="T28" fmla="*/ 2600 w 2600"/>
                <a:gd name="T29" fmla="*/ 1297 h 2707"/>
                <a:gd name="T30" fmla="*/ 2600 w 2600"/>
                <a:gd name="T31" fmla="*/ 1441 h 2707"/>
                <a:gd name="T32" fmla="*/ 2290 w 2600"/>
                <a:gd name="T33" fmla="*/ 1337 h 2707"/>
                <a:gd name="T34" fmla="*/ 1345 w 2600"/>
                <a:gd name="T35" fmla="*/ 390 h 2707"/>
                <a:gd name="T36" fmla="*/ 693 w 2600"/>
                <a:gd name="T37" fmla="*/ 597 h 2707"/>
                <a:gd name="T38" fmla="*/ 307 w 2600"/>
                <a:gd name="T39" fmla="*/ 1329 h 2707"/>
                <a:gd name="T40" fmla="*/ 145 w 2600"/>
                <a:gd name="T41" fmla="*/ 1198 h 2707"/>
                <a:gd name="T42" fmla="*/ 152 w 2600"/>
                <a:gd name="T43" fmla="*/ 1277 h 2707"/>
                <a:gd name="T44" fmla="*/ 287 w 2600"/>
                <a:gd name="T45" fmla="*/ 1500 h 2707"/>
                <a:gd name="T46" fmla="*/ 323 w 2600"/>
                <a:gd name="T47" fmla="*/ 1561 h 2707"/>
                <a:gd name="T48" fmla="*/ 324 w 2600"/>
                <a:gd name="T49" fmla="*/ 1575 h 2707"/>
                <a:gd name="T50" fmla="*/ 324 w 2600"/>
                <a:gd name="T51" fmla="*/ 1825 h 2707"/>
                <a:gd name="T52" fmla="*/ 324 w 2600"/>
                <a:gd name="T53" fmla="*/ 1844 h 2707"/>
                <a:gd name="T54" fmla="*/ 269 w 2600"/>
                <a:gd name="T55" fmla="*/ 1879 h 2707"/>
                <a:gd name="T56" fmla="*/ 240 w 2600"/>
                <a:gd name="T57" fmla="*/ 1927 h 2707"/>
                <a:gd name="T58" fmla="*/ 189 w 2600"/>
                <a:gd name="T59" fmla="*/ 1955 h 2707"/>
                <a:gd name="T60" fmla="*/ 245 w 2600"/>
                <a:gd name="T61" fmla="*/ 2047 h 2707"/>
                <a:gd name="T62" fmla="*/ 272 w 2600"/>
                <a:gd name="T63" fmla="*/ 2062 h 2707"/>
                <a:gd name="T64" fmla="*/ 560 w 2600"/>
                <a:gd name="T65" fmla="*/ 2061 h 2707"/>
                <a:gd name="T66" fmla="*/ 592 w 2600"/>
                <a:gd name="T67" fmla="*/ 2074 h 2707"/>
                <a:gd name="T68" fmla="*/ 674 w 2600"/>
                <a:gd name="T69" fmla="*/ 2149 h 2707"/>
                <a:gd name="T70" fmla="*/ 1450 w 2600"/>
                <a:gd name="T71" fmla="*/ 2359 h 2707"/>
                <a:gd name="T72" fmla="*/ 2004 w 2600"/>
                <a:gd name="T73" fmla="*/ 2075 h 2707"/>
                <a:gd name="T74" fmla="*/ 2038 w 2600"/>
                <a:gd name="T75" fmla="*/ 2061 h 2707"/>
                <a:gd name="T76" fmla="*/ 2350 w 2600"/>
                <a:gd name="T77" fmla="*/ 2062 h 2707"/>
                <a:gd name="T78" fmla="*/ 2375 w 2600"/>
                <a:gd name="T79" fmla="*/ 2048 h 2707"/>
                <a:gd name="T80" fmla="*/ 2406 w 2600"/>
                <a:gd name="T81" fmla="*/ 1992 h 2707"/>
                <a:gd name="T82" fmla="*/ 2405 w 2600"/>
                <a:gd name="T83" fmla="*/ 1965 h 2707"/>
                <a:gd name="T84" fmla="*/ 2350 w 2600"/>
                <a:gd name="T85" fmla="*/ 1889 h 2707"/>
                <a:gd name="T86" fmla="*/ 2275 w 2600"/>
                <a:gd name="T87" fmla="*/ 1849 h 2707"/>
                <a:gd name="T88" fmla="*/ 2268 w 2600"/>
                <a:gd name="T89" fmla="*/ 1847 h 2707"/>
                <a:gd name="T90" fmla="*/ 2268 w 2600"/>
                <a:gd name="T91" fmla="*/ 1646 h 2707"/>
                <a:gd name="T92" fmla="*/ 2278 w 2600"/>
                <a:gd name="T93" fmla="*/ 1533 h 2707"/>
                <a:gd name="T94" fmla="*/ 2313 w 2600"/>
                <a:gd name="T95" fmla="*/ 1481 h 2707"/>
                <a:gd name="T96" fmla="*/ 2450 w 2600"/>
                <a:gd name="T97" fmla="*/ 1214 h 2707"/>
                <a:gd name="T98" fmla="*/ 2290 w 2600"/>
                <a:gd name="T99" fmla="*/ 1337 h 27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600" h="2707">
                  <a:moveTo>
                    <a:pt x="2600" y="1441"/>
                  </a:moveTo>
                  <a:cubicBezTo>
                    <a:pt x="2598" y="1447"/>
                    <a:pt x="2593" y="1454"/>
                    <a:pt x="2593" y="1460"/>
                  </a:cubicBezTo>
                  <a:cubicBezTo>
                    <a:pt x="2571" y="1756"/>
                    <a:pt x="2461" y="2015"/>
                    <a:pt x="2264" y="2235"/>
                  </a:cubicBezTo>
                  <a:cubicBezTo>
                    <a:pt x="2071" y="2451"/>
                    <a:pt x="1832" y="2588"/>
                    <a:pt x="1548" y="2643"/>
                  </a:cubicBezTo>
                  <a:cubicBezTo>
                    <a:pt x="1218" y="2707"/>
                    <a:pt x="906" y="2652"/>
                    <a:pt x="620" y="2475"/>
                  </a:cubicBezTo>
                  <a:cubicBezTo>
                    <a:pt x="331" y="2297"/>
                    <a:pt x="140" y="2041"/>
                    <a:pt x="47" y="1714"/>
                  </a:cubicBezTo>
                  <a:cubicBezTo>
                    <a:pt x="23" y="1630"/>
                    <a:pt x="8" y="1545"/>
                    <a:pt x="4" y="1458"/>
                  </a:cubicBezTo>
                  <a:cubicBezTo>
                    <a:pt x="3" y="1451"/>
                    <a:pt x="1" y="1444"/>
                    <a:pt x="0" y="1437"/>
                  </a:cubicBezTo>
                  <a:cubicBezTo>
                    <a:pt x="0" y="1392"/>
                    <a:pt x="0" y="1346"/>
                    <a:pt x="0" y="1301"/>
                  </a:cubicBezTo>
                  <a:cubicBezTo>
                    <a:pt x="1" y="1295"/>
                    <a:pt x="3" y="1290"/>
                    <a:pt x="4" y="1284"/>
                  </a:cubicBezTo>
                  <a:cubicBezTo>
                    <a:pt x="8" y="1243"/>
                    <a:pt x="10" y="1201"/>
                    <a:pt x="17" y="1161"/>
                  </a:cubicBezTo>
                  <a:cubicBezTo>
                    <a:pt x="55" y="935"/>
                    <a:pt x="142" y="729"/>
                    <a:pt x="291" y="555"/>
                  </a:cubicBezTo>
                  <a:cubicBezTo>
                    <a:pt x="630" y="158"/>
                    <a:pt x="1061" y="0"/>
                    <a:pt x="1573" y="104"/>
                  </a:cubicBezTo>
                  <a:cubicBezTo>
                    <a:pt x="2147" y="221"/>
                    <a:pt x="2557" y="718"/>
                    <a:pt x="2593" y="1280"/>
                  </a:cubicBezTo>
                  <a:cubicBezTo>
                    <a:pt x="2593" y="1286"/>
                    <a:pt x="2598" y="1292"/>
                    <a:pt x="2600" y="1297"/>
                  </a:cubicBezTo>
                  <a:cubicBezTo>
                    <a:pt x="2600" y="1345"/>
                    <a:pt x="2600" y="1393"/>
                    <a:pt x="2600" y="1441"/>
                  </a:cubicBezTo>
                  <a:close/>
                  <a:moveTo>
                    <a:pt x="2290" y="1337"/>
                  </a:moveTo>
                  <a:cubicBezTo>
                    <a:pt x="2269" y="831"/>
                    <a:pt x="1859" y="414"/>
                    <a:pt x="1345" y="390"/>
                  </a:cubicBezTo>
                  <a:cubicBezTo>
                    <a:pt x="1103" y="379"/>
                    <a:pt x="883" y="447"/>
                    <a:pt x="693" y="597"/>
                  </a:cubicBezTo>
                  <a:cubicBezTo>
                    <a:pt x="456" y="782"/>
                    <a:pt x="330" y="1028"/>
                    <a:pt x="307" y="1329"/>
                  </a:cubicBezTo>
                  <a:cubicBezTo>
                    <a:pt x="241" y="1301"/>
                    <a:pt x="195" y="1252"/>
                    <a:pt x="145" y="1198"/>
                  </a:cubicBezTo>
                  <a:cubicBezTo>
                    <a:pt x="148" y="1228"/>
                    <a:pt x="149" y="1253"/>
                    <a:pt x="152" y="1277"/>
                  </a:cubicBezTo>
                  <a:cubicBezTo>
                    <a:pt x="165" y="1370"/>
                    <a:pt x="206" y="1448"/>
                    <a:pt x="287" y="1500"/>
                  </a:cubicBezTo>
                  <a:cubicBezTo>
                    <a:pt x="311" y="1516"/>
                    <a:pt x="322" y="1534"/>
                    <a:pt x="323" y="1561"/>
                  </a:cubicBezTo>
                  <a:cubicBezTo>
                    <a:pt x="323" y="1565"/>
                    <a:pt x="324" y="1570"/>
                    <a:pt x="324" y="1575"/>
                  </a:cubicBezTo>
                  <a:cubicBezTo>
                    <a:pt x="324" y="1658"/>
                    <a:pt x="324" y="1741"/>
                    <a:pt x="324" y="1825"/>
                  </a:cubicBezTo>
                  <a:cubicBezTo>
                    <a:pt x="324" y="1831"/>
                    <a:pt x="324" y="1838"/>
                    <a:pt x="324" y="1844"/>
                  </a:cubicBezTo>
                  <a:cubicBezTo>
                    <a:pt x="287" y="1851"/>
                    <a:pt x="287" y="1851"/>
                    <a:pt x="269" y="1879"/>
                  </a:cubicBezTo>
                  <a:cubicBezTo>
                    <a:pt x="259" y="1895"/>
                    <a:pt x="250" y="1911"/>
                    <a:pt x="240" y="1927"/>
                  </a:cubicBezTo>
                  <a:cubicBezTo>
                    <a:pt x="229" y="1944"/>
                    <a:pt x="222" y="1967"/>
                    <a:pt x="189" y="1955"/>
                  </a:cubicBezTo>
                  <a:cubicBezTo>
                    <a:pt x="210" y="1989"/>
                    <a:pt x="228" y="2018"/>
                    <a:pt x="245" y="2047"/>
                  </a:cubicBezTo>
                  <a:cubicBezTo>
                    <a:pt x="252" y="2058"/>
                    <a:pt x="259" y="2062"/>
                    <a:pt x="272" y="2062"/>
                  </a:cubicBezTo>
                  <a:cubicBezTo>
                    <a:pt x="368" y="2061"/>
                    <a:pt x="464" y="2062"/>
                    <a:pt x="560" y="2061"/>
                  </a:cubicBezTo>
                  <a:cubicBezTo>
                    <a:pt x="573" y="2061"/>
                    <a:pt x="582" y="2065"/>
                    <a:pt x="592" y="2074"/>
                  </a:cubicBezTo>
                  <a:cubicBezTo>
                    <a:pt x="618" y="2100"/>
                    <a:pt x="645" y="2126"/>
                    <a:pt x="674" y="2149"/>
                  </a:cubicBezTo>
                  <a:cubicBezTo>
                    <a:pt x="903" y="2331"/>
                    <a:pt x="1162" y="2402"/>
                    <a:pt x="1450" y="2359"/>
                  </a:cubicBezTo>
                  <a:cubicBezTo>
                    <a:pt x="1666" y="2328"/>
                    <a:pt x="1850" y="2230"/>
                    <a:pt x="2004" y="2075"/>
                  </a:cubicBezTo>
                  <a:cubicBezTo>
                    <a:pt x="2014" y="2065"/>
                    <a:pt x="2024" y="2061"/>
                    <a:pt x="2038" y="2061"/>
                  </a:cubicBezTo>
                  <a:cubicBezTo>
                    <a:pt x="2142" y="2062"/>
                    <a:pt x="2246" y="2061"/>
                    <a:pt x="2350" y="2062"/>
                  </a:cubicBezTo>
                  <a:cubicBezTo>
                    <a:pt x="2362" y="2062"/>
                    <a:pt x="2370" y="2059"/>
                    <a:pt x="2375" y="2048"/>
                  </a:cubicBezTo>
                  <a:cubicBezTo>
                    <a:pt x="2384" y="2028"/>
                    <a:pt x="2395" y="2010"/>
                    <a:pt x="2406" y="1992"/>
                  </a:cubicBezTo>
                  <a:cubicBezTo>
                    <a:pt x="2412" y="1982"/>
                    <a:pt x="2412" y="1975"/>
                    <a:pt x="2405" y="1965"/>
                  </a:cubicBezTo>
                  <a:cubicBezTo>
                    <a:pt x="2386" y="1940"/>
                    <a:pt x="2366" y="1916"/>
                    <a:pt x="2350" y="1889"/>
                  </a:cubicBezTo>
                  <a:cubicBezTo>
                    <a:pt x="2332" y="1860"/>
                    <a:pt x="2312" y="1841"/>
                    <a:pt x="2275" y="1849"/>
                  </a:cubicBezTo>
                  <a:cubicBezTo>
                    <a:pt x="2274" y="1849"/>
                    <a:pt x="2272" y="1848"/>
                    <a:pt x="2268" y="1847"/>
                  </a:cubicBezTo>
                  <a:cubicBezTo>
                    <a:pt x="2268" y="1780"/>
                    <a:pt x="2267" y="1713"/>
                    <a:pt x="2268" y="1646"/>
                  </a:cubicBezTo>
                  <a:cubicBezTo>
                    <a:pt x="2269" y="1608"/>
                    <a:pt x="2276" y="1571"/>
                    <a:pt x="2278" y="1533"/>
                  </a:cubicBezTo>
                  <a:cubicBezTo>
                    <a:pt x="2279" y="1507"/>
                    <a:pt x="2292" y="1493"/>
                    <a:pt x="2313" y="1481"/>
                  </a:cubicBezTo>
                  <a:cubicBezTo>
                    <a:pt x="2414" y="1423"/>
                    <a:pt x="2430" y="1320"/>
                    <a:pt x="2450" y="1214"/>
                  </a:cubicBezTo>
                  <a:cubicBezTo>
                    <a:pt x="2398" y="1261"/>
                    <a:pt x="2353" y="1309"/>
                    <a:pt x="2290" y="1337"/>
                  </a:cubicBezTo>
                  <a:close/>
                </a:path>
              </a:pathLst>
            </a:custGeom>
            <a:solidFill>
              <a:schemeClr val="tx2">
                <a:lumMod val="7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27" name="组合 26">
              <a:extLst>
                <a:ext uri="{FF2B5EF4-FFF2-40B4-BE49-F238E27FC236}">
                  <a16:creationId xmlns:a16="http://schemas.microsoft.com/office/drawing/2014/main" id="{F0F78381-AF97-2E43-9F4A-355F5F9A084C}"/>
                </a:ext>
              </a:extLst>
            </p:cNvPr>
            <p:cNvGrpSpPr/>
            <p:nvPr/>
          </p:nvGrpSpPr>
          <p:grpSpPr>
            <a:xfrm>
              <a:off x="5554874" y="2381317"/>
              <a:ext cx="1080787" cy="1004320"/>
              <a:chOff x="5554874" y="2552137"/>
              <a:chExt cx="1080787" cy="1004320"/>
            </a:xfrm>
            <a:solidFill>
              <a:schemeClr val="tx2">
                <a:lumMod val="75000"/>
              </a:schemeClr>
            </a:solidFill>
          </p:grpSpPr>
          <p:sp>
            <p:nvSpPr>
              <p:cNvPr id="28" name="Freeform 50">
                <a:extLst>
                  <a:ext uri="{FF2B5EF4-FFF2-40B4-BE49-F238E27FC236}">
                    <a16:creationId xmlns:a16="http://schemas.microsoft.com/office/drawing/2014/main" id="{6A6FB2BA-AA92-9641-989B-80275954291B}"/>
                  </a:ext>
                </a:extLst>
              </p:cNvPr>
              <p:cNvSpPr>
                <a:spLocks noEditPoints="1"/>
              </p:cNvSpPr>
              <p:nvPr/>
            </p:nvSpPr>
            <p:spPr bwMode="auto">
              <a:xfrm>
                <a:off x="5594719" y="3111135"/>
                <a:ext cx="1003441" cy="214458"/>
              </a:xfrm>
              <a:custGeom>
                <a:avLst/>
                <a:gdLst>
                  <a:gd name="T0" fmla="*/ 1933 w 2060"/>
                  <a:gd name="T1" fmla="*/ 45 h 440"/>
                  <a:gd name="T2" fmla="*/ 1978 w 2060"/>
                  <a:gd name="T3" fmla="*/ 350 h 440"/>
                  <a:gd name="T4" fmla="*/ 2043 w 2060"/>
                  <a:gd name="T5" fmla="*/ 435 h 440"/>
                  <a:gd name="T6" fmla="*/ 1498 w 2060"/>
                  <a:gd name="T7" fmla="*/ 319 h 440"/>
                  <a:gd name="T8" fmla="*/ 1549 w 2060"/>
                  <a:gd name="T9" fmla="*/ 306 h 440"/>
                  <a:gd name="T10" fmla="*/ 531 w 2060"/>
                  <a:gd name="T11" fmla="*/ 310 h 440"/>
                  <a:gd name="T12" fmla="*/ 542 w 2060"/>
                  <a:gd name="T13" fmla="*/ 392 h 440"/>
                  <a:gd name="T14" fmla="*/ 0 w 2060"/>
                  <a:gd name="T15" fmla="*/ 440 h 440"/>
                  <a:gd name="T16" fmla="*/ 87 w 2060"/>
                  <a:gd name="T17" fmla="*/ 358 h 440"/>
                  <a:gd name="T18" fmla="*/ 512 w 2060"/>
                  <a:gd name="T19" fmla="*/ 34 h 440"/>
                  <a:gd name="T20" fmla="*/ 1961 w 2060"/>
                  <a:gd name="T21" fmla="*/ 0 h 440"/>
                  <a:gd name="T22" fmla="*/ 1545 w 2060"/>
                  <a:gd name="T23" fmla="*/ 41 h 440"/>
                  <a:gd name="T24" fmla="*/ 1263 w 2060"/>
                  <a:gd name="T25" fmla="*/ 119 h 440"/>
                  <a:gd name="T26" fmla="*/ 855 w 2060"/>
                  <a:gd name="T27" fmla="*/ 67 h 440"/>
                  <a:gd name="T28" fmla="*/ 796 w 2060"/>
                  <a:gd name="T29" fmla="*/ 193 h 440"/>
                  <a:gd name="T30" fmla="*/ 962 w 2060"/>
                  <a:gd name="T31" fmla="*/ 145 h 440"/>
                  <a:gd name="T32" fmla="*/ 1269 w 2060"/>
                  <a:gd name="T33" fmla="*/ 301 h 440"/>
                  <a:gd name="T34" fmla="*/ 711 w 2060"/>
                  <a:gd name="T35" fmla="*/ 118 h 440"/>
                  <a:gd name="T36" fmla="*/ 558 w 2060"/>
                  <a:gd name="T37" fmla="*/ 107 h 440"/>
                  <a:gd name="T38" fmla="*/ 544 w 2060"/>
                  <a:gd name="T39" fmla="*/ 301 h 440"/>
                  <a:gd name="T40" fmla="*/ 1513 w 2060"/>
                  <a:gd name="T41" fmla="*/ 130 h 440"/>
                  <a:gd name="T42" fmla="*/ 1452 w 2060"/>
                  <a:gd name="T43" fmla="*/ 67 h 440"/>
                  <a:gd name="T44" fmla="*/ 1340 w 2060"/>
                  <a:gd name="T45" fmla="*/ 270 h 440"/>
                  <a:gd name="T46" fmla="*/ 1544 w 2060"/>
                  <a:gd name="T47" fmla="*/ 67 h 440"/>
                  <a:gd name="T48" fmla="*/ 1564 w 2060"/>
                  <a:gd name="T49" fmla="*/ 67 h 440"/>
                  <a:gd name="T50" fmla="*/ 491 w 2060"/>
                  <a:gd name="T51" fmla="*/ 302 h 440"/>
                  <a:gd name="T52" fmla="*/ 491 w 2060"/>
                  <a:gd name="T53" fmla="*/ 67 h 440"/>
                  <a:gd name="T54" fmla="*/ 1308 w 2060"/>
                  <a:gd name="T55" fmla="*/ 290 h 440"/>
                  <a:gd name="T56" fmla="*/ 1294 w 2060"/>
                  <a:gd name="T57" fmla="*/ 68 h 440"/>
                  <a:gd name="T58" fmla="*/ 762 w 2060"/>
                  <a:gd name="T59" fmla="*/ 299 h 440"/>
                  <a:gd name="T60" fmla="*/ 747 w 2060"/>
                  <a:gd name="T61" fmla="*/ 79 h 440"/>
                  <a:gd name="T62" fmla="*/ 1007 w 2060"/>
                  <a:gd name="T63" fmla="*/ 35 h 440"/>
                  <a:gd name="T64" fmla="*/ 1054 w 2060"/>
                  <a:gd name="T65" fmla="*/ 35 h 440"/>
                  <a:gd name="T66" fmla="*/ 1249 w 2060"/>
                  <a:gd name="T67" fmla="*/ 45 h 440"/>
                  <a:gd name="T68" fmla="*/ 1054 w 2060"/>
                  <a:gd name="T69" fmla="*/ 35 h 440"/>
                  <a:gd name="T70" fmla="*/ 1342 w 2060"/>
                  <a:gd name="T71" fmla="*/ 36 h 440"/>
                  <a:gd name="T72" fmla="*/ 1499 w 2060"/>
                  <a:gd name="T73" fmla="*/ 45 h 440"/>
                  <a:gd name="T74" fmla="*/ 717 w 2060"/>
                  <a:gd name="T75" fmla="*/ 35 h 440"/>
                  <a:gd name="T76" fmla="*/ 198 w 2060"/>
                  <a:gd name="T77" fmla="*/ 118 h 440"/>
                  <a:gd name="T78" fmla="*/ 138 w 2060"/>
                  <a:gd name="T79" fmla="*/ 118 h 440"/>
                  <a:gd name="T80" fmla="*/ 1625 w 2060"/>
                  <a:gd name="T81" fmla="*/ 118 h 440"/>
                  <a:gd name="T82" fmla="*/ 311 w 2060"/>
                  <a:gd name="T83" fmla="*/ 94 h 440"/>
                  <a:gd name="T84" fmla="*/ 311 w 2060"/>
                  <a:gd name="T85" fmla="*/ 118 h 440"/>
                  <a:gd name="T86" fmla="*/ 1796 w 2060"/>
                  <a:gd name="T87" fmla="*/ 118 h 440"/>
                  <a:gd name="T88" fmla="*/ 1736 w 2060"/>
                  <a:gd name="T89" fmla="*/ 118 h 440"/>
                  <a:gd name="T90" fmla="*/ 1908 w 2060"/>
                  <a:gd name="T91" fmla="*/ 94 h 440"/>
                  <a:gd name="T92" fmla="*/ 422 w 2060"/>
                  <a:gd name="T93" fmla="*/ 95 h 440"/>
                  <a:gd name="T94" fmla="*/ 422 w 2060"/>
                  <a:gd name="T95" fmla="*/ 118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060" h="440">
                    <a:moveTo>
                      <a:pt x="1545" y="41"/>
                    </a:moveTo>
                    <a:cubicBezTo>
                      <a:pt x="1551" y="43"/>
                      <a:pt x="1558" y="45"/>
                      <a:pt x="1565" y="45"/>
                    </a:cubicBezTo>
                    <a:cubicBezTo>
                      <a:pt x="1687" y="46"/>
                      <a:pt x="1810" y="45"/>
                      <a:pt x="1933" y="45"/>
                    </a:cubicBezTo>
                    <a:cubicBezTo>
                      <a:pt x="1942" y="45"/>
                      <a:pt x="1951" y="45"/>
                      <a:pt x="1962" y="45"/>
                    </a:cubicBezTo>
                    <a:cubicBezTo>
                      <a:pt x="1962" y="147"/>
                      <a:pt x="1962" y="247"/>
                      <a:pt x="1962" y="349"/>
                    </a:cubicBezTo>
                    <a:cubicBezTo>
                      <a:pt x="1969" y="349"/>
                      <a:pt x="1973" y="351"/>
                      <a:pt x="1978" y="350"/>
                    </a:cubicBezTo>
                    <a:cubicBezTo>
                      <a:pt x="2008" y="343"/>
                      <a:pt x="2025" y="357"/>
                      <a:pt x="2036" y="385"/>
                    </a:cubicBezTo>
                    <a:cubicBezTo>
                      <a:pt x="2041" y="401"/>
                      <a:pt x="2051" y="416"/>
                      <a:pt x="2060" y="433"/>
                    </a:cubicBezTo>
                    <a:cubicBezTo>
                      <a:pt x="2053" y="434"/>
                      <a:pt x="2048" y="435"/>
                      <a:pt x="2043" y="435"/>
                    </a:cubicBezTo>
                    <a:cubicBezTo>
                      <a:pt x="1885" y="435"/>
                      <a:pt x="1727" y="434"/>
                      <a:pt x="1569" y="435"/>
                    </a:cubicBezTo>
                    <a:cubicBezTo>
                      <a:pt x="1555" y="435"/>
                      <a:pt x="1547" y="431"/>
                      <a:pt x="1542" y="418"/>
                    </a:cubicBezTo>
                    <a:cubicBezTo>
                      <a:pt x="1529" y="386"/>
                      <a:pt x="1514" y="355"/>
                      <a:pt x="1498" y="319"/>
                    </a:cubicBezTo>
                    <a:cubicBezTo>
                      <a:pt x="1524" y="319"/>
                      <a:pt x="1546" y="319"/>
                      <a:pt x="1569" y="319"/>
                    </a:cubicBezTo>
                    <a:cubicBezTo>
                      <a:pt x="1569" y="316"/>
                      <a:pt x="1569" y="313"/>
                      <a:pt x="1570" y="310"/>
                    </a:cubicBezTo>
                    <a:cubicBezTo>
                      <a:pt x="1563" y="309"/>
                      <a:pt x="1556" y="306"/>
                      <a:pt x="1549" y="306"/>
                    </a:cubicBezTo>
                    <a:cubicBezTo>
                      <a:pt x="1464" y="306"/>
                      <a:pt x="1379" y="306"/>
                      <a:pt x="1293" y="306"/>
                    </a:cubicBezTo>
                    <a:cubicBezTo>
                      <a:pt x="1046" y="307"/>
                      <a:pt x="799" y="307"/>
                      <a:pt x="552" y="308"/>
                    </a:cubicBezTo>
                    <a:cubicBezTo>
                      <a:pt x="545" y="308"/>
                      <a:pt x="538" y="309"/>
                      <a:pt x="531" y="310"/>
                    </a:cubicBezTo>
                    <a:cubicBezTo>
                      <a:pt x="531" y="313"/>
                      <a:pt x="531" y="315"/>
                      <a:pt x="531" y="318"/>
                    </a:cubicBezTo>
                    <a:cubicBezTo>
                      <a:pt x="545" y="318"/>
                      <a:pt x="558" y="319"/>
                      <a:pt x="574" y="320"/>
                    </a:cubicBezTo>
                    <a:cubicBezTo>
                      <a:pt x="563" y="344"/>
                      <a:pt x="550" y="367"/>
                      <a:pt x="542" y="392"/>
                    </a:cubicBezTo>
                    <a:cubicBezTo>
                      <a:pt x="530" y="426"/>
                      <a:pt x="511" y="436"/>
                      <a:pt x="475" y="436"/>
                    </a:cubicBezTo>
                    <a:cubicBezTo>
                      <a:pt x="327" y="435"/>
                      <a:pt x="180" y="438"/>
                      <a:pt x="33" y="439"/>
                    </a:cubicBezTo>
                    <a:cubicBezTo>
                      <a:pt x="23" y="440"/>
                      <a:pt x="13" y="440"/>
                      <a:pt x="0" y="440"/>
                    </a:cubicBezTo>
                    <a:cubicBezTo>
                      <a:pt x="14" y="413"/>
                      <a:pt x="27" y="388"/>
                      <a:pt x="41" y="365"/>
                    </a:cubicBezTo>
                    <a:cubicBezTo>
                      <a:pt x="44" y="361"/>
                      <a:pt x="51" y="359"/>
                      <a:pt x="57" y="359"/>
                    </a:cubicBezTo>
                    <a:cubicBezTo>
                      <a:pt x="66" y="358"/>
                      <a:pt x="76" y="358"/>
                      <a:pt x="87" y="358"/>
                    </a:cubicBezTo>
                    <a:cubicBezTo>
                      <a:pt x="87" y="254"/>
                      <a:pt x="87" y="151"/>
                      <a:pt x="87" y="45"/>
                    </a:cubicBezTo>
                    <a:cubicBezTo>
                      <a:pt x="229" y="45"/>
                      <a:pt x="371" y="46"/>
                      <a:pt x="513" y="45"/>
                    </a:cubicBezTo>
                    <a:cubicBezTo>
                      <a:pt x="512" y="42"/>
                      <a:pt x="512" y="38"/>
                      <a:pt x="512" y="34"/>
                    </a:cubicBezTo>
                    <a:cubicBezTo>
                      <a:pt x="371" y="34"/>
                      <a:pt x="229" y="34"/>
                      <a:pt x="87" y="34"/>
                    </a:cubicBezTo>
                    <a:cubicBezTo>
                      <a:pt x="87" y="20"/>
                      <a:pt x="87" y="11"/>
                      <a:pt x="87" y="0"/>
                    </a:cubicBezTo>
                    <a:cubicBezTo>
                      <a:pt x="712" y="0"/>
                      <a:pt x="1336" y="0"/>
                      <a:pt x="1961" y="0"/>
                    </a:cubicBezTo>
                    <a:cubicBezTo>
                      <a:pt x="1961" y="10"/>
                      <a:pt x="1961" y="20"/>
                      <a:pt x="1961" y="33"/>
                    </a:cubicBezTo>
                    <a:cubicBezTo>
                      <a:pt x="1823" y="33"/>
                      <a:pt x="1684" y="33"/>
                      <a:pt x="1546" y="33"/>
                    </a:cubicBezTo>
                    <a:cubicBezTo>
                      <a:pt x="1546" y="36"/>
                      <a:pt x="1545" y="39"/>
                      <a:pt x="1545" y="41"/>
                    </a:cubicBezTo>
                    <a:close/>
                    <a:moveTo>
                      <a:pt x="1269" y="301"/>
                    </a:moveTo>
                    <a:cubicBezTo>
                      <a:pt x="1269" y="244"/>
                      <a:pt x="1269" y="188"/>
                      <a:pt x="1269" y="133"/>
                    </a:cubicBezTo>
                    <a:cubicBezTo>
                      <a:pt x="1269" y="128"/>
                      <a:pt x="1266" y="123"/>
                      <a:pt x="1263" y="119"/>
                    </a:cubicBezTo>
                    <a:cubicBezTo>
                      <a:pt x="1249" y="104"/>
                      <a:pt x="1235" y="88"/>
                      <a:pt x="1220" y="74"/>
                    </a:cubicBezTo>
                    <a:cubicBezTo>
                      <a:pt x="1216" y="70"/>
                      <a:pt x="1209" y="67"/>
                      <a:pt x="1203" y="67"/>
                    </a:cubicBezTo>
                    <a:cubicBezTo>
                      <a:pt x="1087" y="66"/>
                      <a:pt x="971" y="66"/>
                      <a:pt x="855" y="67"/>
                    </a:cubicBezTo>
                    <a:cubicBezTo>
                      <a:pt x="849" y="67"/>
                      <a:pt x="842" y="69"/>
                      <a:pt x="838" y="74"/>
                    </a:cubicBezTo>
                    <a:cubicBezTo>
                      <a:pt x="809" y="103"/>
                      <a:pt x="786" y="134"/>
                      <a:pt x="796" y="179"/>
                    </a:cubicBezTo>
                    <a:cubicBezTo>
                      <a:pt x="796" y="183"/>
                      <a:pt x="796" y="188"/>
                      <a:pt x="796" y="193"/>
                    </a:cubicBezTo>
                    <a:cubicBezTo>
                      <a:pt x="796" y="229"/>
                      <a:pt x="796" y="264"/>
                      <a:pt x="796" y="300"/>
                    </a:cubicBezTo>
                    <a:cubicBezTo>
                      <a:pt x="852" y="300"/>
                      <a:pt x="906" y="300"/>
                      <a:pt x="962" y="300"/>
                    </a:cubicBezTo>
                    <a:cubicBezTo>
                      <a:pt x="962" y="248"/>
                      <a:pt x="962" y="197"/>
                      <a:pt x="962" y="145"/>
                    </a:cubicBezTo>
                    <a:cubicBezTo>
                      <a:pt x="1008" y="145"/>
                      <a:pt x="1053" y="145"/>
                      <a:pt x="1099" y="145"/>
                    </a:cubicBezTo>
                    <a:cubicBezTo>
                      <a:pt x="1099" y="198"/>
                      <a:pt x="1099" y="249"/>
                      <a:pt x="1099" y="301"/>
                    </a:cubicBezTo>
                    <a:cubicBezTo>
                      <a:pt x="1156" y="301"/>
                      <a:pt x="1211" y="301"/>
                      <a:pt x="1269" y="301"/>
                    </a:cubicBezTo>
                    <a:close/>
                    <a:moveTo>
                      <a:pt x="717" y="301"/>
                    </a:moveTo>
                    <a:cubicBezTo>
                      <a:pt x="717" y="244"/>
                      <a:pt x="718" y="188"/>
                      <a:pt x="717" y="132"/>
                    </a:cubicBezTo>
                    <a:cubicBezTo>
                      <a:pt x="717" y="127"/>
                      <a:pt x="714" y="122"/>
                      <a:pt x="711" y="118"/>
                    </a:cubicBezTo>
                    <a:cubicBezTo>
                      <a:pt x="698" y="103"/>
                      <a:pt x="685" y="89"/>
                      <a:pt x="671" y="74"/>
                    </a:cubicBezTo>
                    <a:cubicBezTo>
                      <a:pt x="667" y="71"/>
                      <a:pt x="661" y="67"/>
                      <a:pt x="656" y="67"/>
                    </a:cubicBezTo>
                    <a:cubicBezTo>
                      <a:pt x="616" y="62"/>
                      <a:pt x="580" y="65"/>
                      <a:pt x="558" y="107"/>
                    </a:cubicBezTo>
                    <a:cubicBezTo>
                      <a:pt x="551" y="120"/>
                      <a:pt x="543" y="130"/>
                      <a:pt x="544" y="146"/>
                    </a:cubicBezTo>
                    <a:cubicBezTo>
                      <a:pt x="544" y="188"/>
                      <a:pt x="544" y="230"/>
                      <a:pt x="544" y="272"/>
                    </a:cubicBezTo>
                    <a:cubicBezTo>
                      <a:pt x="544" y="282"/>
                      <a:pt x="544" y="291"/>
                      <a:pt x="544" y="301"/>
                    </a:cubicBezTo>
                    <a:cubicBezTo>
                      <a:pt x="603" y="301"/>
                      <a:pt x="659" y="301"/>
                      <a:pt x="717" y="301"/>
                    </a:cubicBezTo>
                    <a:close/>
                    <a:moveTo>
                      <a:pt x="1513" y="301"/>
                    </a:moveTo>
                    <a:cubicBezTo>
                      <a:pt x="1513" y="243"/>
                      <a:pt x="1514" y="186"/>
                      <a:pt x="1513" y="130"/>
                    </a:cubicBezTo>
                    <a:cubicBezTo>
                      <a:pt x="1513" y="126"/>
                      <a:pt x="1510" y="121"/>
                      <a:pt x="1507" y="118"/>
                    </a:cubicBezTo>
                    <a:cubicBezTo>
                      <a:pt x="1494" y="103"/>
                      <a:pt x="1481" y="89"/>
                      <a:pt x="1467" y="74"/>
                    </a:cubicBezTo>
                    <a:cubicBezTo>
                      <a:pt x="1463" y="71"/>
                      <a:pt x="1457" y="67"/>
                      <a:pt x="1452" y="67"/>
                    </a:cubicBezTo>
                    <a:cubicBezTo>
                      <a:pt x="1412" y="62"/>
                      <a:pt x="1376" y="66"/>
                      <a:pt x="1354" y="107"/>
                    </a:cubicBezTo>
                    <a:cubicBezTo>
                      <a:pt x="1347" y="120"/>
                      <a:pt x="1339" y="130"/>
                      <a:pt x="1340" y="146"/>
                    </a:cubicBezTo>
                    <a:cubicBezTo>
                      <a:pt x="1341" y="187"/>
                      <a:pt x="1340" y="229"/>
                      <a:pt x="1340" y="270"/>
                    </a:cubicBezTo>
                    <a:cubicBezTo>
                      <a:pt x="1340" y="280"/>
                      <a:pt x="1340" y="290"/>
                      <a:pt x="1340" y="301"/>
                    </a:cubicBezTo>
                    <a:cubicBezTo>
                      <a:pt x="1399" y="301"/>
                      <a:pt x="1455" y="301"/>
                      <a:pt x="1513" y="301"/>
                    </a:cubicBezTo>
                    <a:close/>
                    <a:moveTo>
                      <a:pt x="1544" y="67"/>
                    </a:moveTo>
                    <a:cubicBezTo>
                      <a:pt x="1544" y="146"/>
                      <a:pt x="1544" y="223"/>
                      <a:pt x="1544" y="302"/>
                    </a:cubicBezTo>
                    <a:cubicBezTo>
                      <a:pt x="1552" y="301"/>
                      <a:pt x="1558" y="301"/>
                      <a:pt x="1564" y="300"/>
                    </a:cubicBezTo>
                    <a:cubicBezTo>
                      <a:pt x="1564" y="222"/>
                      <a:pt x="1564" y="145"/>
                      <a:pt x="1564" y="67"/>
                    </a:cubicBezTo>
                    <a:cubicBezTo>
                      <a:pt x="1557" y="67"/>
                      <a:pt x="1551" y="67"/>
                      <a:pt x="1544" y="67"/>
                    </a:cubicBezTo>
                    <a:close/>
                    <a:moveTo>
                      <a:pt x="491" y="67"/>
                    </a:moveTo>
                    <a:cubicBezTo>
                      <a:pt x="491" y="146"/>
                      <a:pt x="491" y="223"/>
                      <a:pt x="491" y="302"/>
                    </a:cubicBezTo>
                    <a:cubicBezTo>
                      <a:pt x="500" y="302"/>
                      <a:pt x="506" y="301"/>
                      <a:pt x="512" y="300"/>
                    </a:cubicBezTo>
                    <a:cubicBezTo>
                      <a:pt x="512" y="222"/>
                      <a:pt x="512" y="145"/>
                      <a:pt x="512" y="67"/>
                    </a:cubicBezTo>
                    <a:cubicBezTo>
                      <a:pt x="505" y="67"/>
                      <a:pt x="499" y="67"/>
                      <a:pt x="491" y="67"/>
                    </a:cubicBezTo>
                    <a:close/>
                    <a:moveTo>
                      <a:pt x="1294" y="300"/>
                    </a:moveTo>
                    <a:cubicBezTo>
                      <a:pt x="1296" y="301"/>
                      <a:pt x="1298" y="302"/>
                      <a:pt x="1300" y="304"/>
                    </a:cubicBezTo>
                    <a:cubicBezTo>
                      <a:pt x="1303" y="299"/>
                      <a:pt x="1308" y="295"/>
                      <a:pt x="1308" y="290"/>
                    </a:cubicBezTo>
                    <a:cubicBezTo>
                      <a:pt x="1309" y="219"/>
                      <a:pt x="1309" y="149"/>
                      <a:pt x="1308" y="78"/>
                    </a:cubicBezTo>
                    <a:cubicBezTo>
                      <a:pt x="1308" y="74"/>
                      <a:pt x="1302" y="69"/>
                      <a:pt x="1299" y="65"/>
                    </a:cubicBezTo>
                    <a:cubicBezTo>
                      <a:pt x="1297" y="66"/>
                      <a:pt x="1295" y="67"/>
                      <a:pt x="1294" y="68"/>
                    </a:cubicBezTo>
                    <a:cubicBezTo>
                      <a:pt x="1294" y="146"/>
                      <a:pt x="1294" y="223"/>
                      <a:pt x="1294" y="300"/>
                    </a:cubicBezTo>
                    <a:close/>
                    <a:moveTo>
                      <a:pt x="755" y="304"/>
                    </a:moveTo>
                    <a:cubicBezTo>
                      <a:pt x="757" y="302"/>
                      <a:pt x="760" y="301"/>
                      <a:pt x="762" y="299"/>
                    </a:cubicBezTo>
                    <a:cubicBezTo>
                      <a:pt x="762" y="226"/>
                      <a:pt x="762" y="152"/>
                      <a:pt x="762" y="78"/>
                    </a:cubicBezTo>
                    <a:cubicBezTo>
                      <a:pt x="762" y="74"/>
                      <a:pt x="758" y="70"/>
                      <a:pt x="755" y="66"/>
                    </a:cubicBezTo>
                    <a:cubicBezTo>
                      <a:pt x="752" y="70"/>
                      <a:pt x="747" y="75"/>
                      <a:pt x="747" y="79"/>
                    </a:cubicBezTo>
                    <a:cubicBezTo>
                      <a:pt x="746" y="149"/>
                      <a:pt x="746" y="219"/>
                      <a:pt x="747" y="290"/>
                    </a:cubicBezTo>
                    <a:cubicBezTo>
                      <a:pt x="747" y="295"/>
                      <a:pt x="752" y="299"/>
                      <a:pt x="755" y="304"/>
                    </a:cubicBezTo>
                    <a:close/>
                    <a:moveTo>
                      <a:pt x="1007" y="35"/>
                    </a:moveTo>
                    <a:cubicBezTo>
                      <a:pt x="935" y="35"/>
                      <a:pt x="867" y="35"/>
                      <a:pt x="796" y="35"/>
                    </a:cubicBezTo>
                    <a:cubicBezTo>
                      <a:pt x="808" y="49"/>
                      <a:pt x="994" y="49"/>
                      <a:pt x="1007" y="35"/>
                    </a:cubicBezTo>
                    <a:close/>
                    <a:moveTo>
                      <a:pt x="1054" y="35"/>
                    </a:moveTo>
                    <a:cubicBezTo>
                      <a:pt x="1053" y="37"/>
                      <a:pt x="1053" y="39"/>
                      <a:pt x="1052" y="41"/>
                    </a:cubicBezTo>
                    <a:cubicBezTo>
                      <a:pt x="1056" y="42"/>
                      <a:pt x="1060" y="45"/>
                      <a:pt x="1064" y="45"/>
                    </a:cubicBezTo>
                    <a:cubicBezTo>
                      <a:pt x="1125" y="46"/>
                      <a:pt x="1187" y="46"/>
                      <a:pt x="1249" y="45"/>
                    </a:cubicBezTo>
                    <a:cubicBezTo>
                      <a:pt x="1253" y="45"/>
                      <a:pt x="1257" y="41"/>
                      <a:pt x="1262" y="39"/>
                    </a:cubicBezTo>
                    <a:cubicBezTo>
                      <a:pt x="1261" y="38"/>
                      <a:pt x="1260" y="36"/>
                      <a:pt x="1260" y="35"/>
                    </a:cubicBezTo>
                    <a:cubicBezTo>
                      <a:pt x="1191" y="35"/>
                      <a:pt x="1123" y="35"/>
                      <a:pt x="1054" y="35"/>
                    </a:cubicBezTo>
                    <a:close/>
                    <a:moveTo>
                      <a:pt x="1514" y="40"/>
                    </a:moveTo>
                    <a:cubicBezTo>
                      <a:pt x="1513" y="38"/>
                      <a:pt x="1513" y="37"/>
                      <a:pt x="1512" y="36"/>
                    </a:cubicBezTo>
                    <a:cubicBezTo>
                      <a:pt x="1455" y="36"/>
                      <a:pt x="1399" y="36"/>
                      <a:pt x="1342" y="36"/>
                    </a:cubicBezTo>
                    <a:cubicBezTo>
                      <a:pt x="1341" y="38"/>
                      <a:pt x="1341" y="40"/>
                      <a:pt x="1341" y="42"/>
                    </a:cubicBezTo>
                    <a:cubicBezTo>
                      <a:pt x="1346" y="43"/>
                      <a:pt x="1350" y="45"/>
                      <a:pt x="1355" y="45"/>
                    </a:cubicBezTo>
                    <a:cubicBezTo>
                      <a:pt x="1403" y="46"/>
                      <a:pt x="1451" y="46"/>
                      <a:pt x="1499" y="45"/>
                    </a:cubicBezTo>
                    <a:cubicBezTo>
                      <a:pt x="1504" y="45"/>
                      <a:pt x="1509" y="42"/>
                      <a:pt x="1514" y="40"/>
                    </a:cubicBezTo>
                    <a:close/>
                    <a:moveTo>
                      <a:pt x="548" y="35"/>
                    </a:moveTo>
                    <a:cubicBezTo>
                      <a:pt x="558" y="49"/>
                      <a:pt x="705" y="50"/>
                      <a:pt x="717" y="35"/>
                    </a:cubicBezTo>
                    <a:cubicBezTo>
                      <a:pt x="660" y="35"/>
                      <a:pt x="605" y="35"/>
                      <a:pt x="548" y="35"/>
                    </a:cubicBezTo>
                    <a:close/>
                    <a:moveTo>
                      <a:pt x="138" y="118"/>
                    </a:moveTo>
                    <a:cubicBezTo>
                      <a:pt x="159" y="118"/>
                      <a:pt x="178" y="118"/>
                      <a:pt x="198" y="118"/>
                    </a:cubicBezTo>
                    <a:cubicBezTo>
                      <a:pt x="198" y="109"/>
                      <a:pt x="198" y="102"/>
                      <a:pt x="198" y="94"/>
                    </a:cubicBezTo>
                    <a:cubicBezTo>
                      <a:pt x="177" y="94"/>
                      <a:pt x="158" y="94"/>
                      <a:pt x="138" y="94"/>
                    </a:cubicBezTo>
                    <a:cubicBezTo>
                      <a:pt x="138" y="103"/>
                      <a:pt x="138" y="110"/>
                      <a:pt x="138" y="118"/>
                    </a:cubicBezTo>
                    <a:close/>
                    <a:moveTo>
                      <a:pt x="1684" y="94"/>
                    </a:moveTo>
                    <a:cubicBezTo>
                      <a:pt x="1663" y="94"/>
                      <a:pt x="1644" y="94"/>
                      <a:pt x="1625" y="94"/>
                    </a:cubicBezTo>
                    <a:cubicBezTo>
                      <a:pt x="1625" y="103"/>
                      <a:pt x="1625" y="111"/>
                      <a:pt x="1625" y="118"/>
                    </a:cubicBezTo>
                    <a:cubicBezTo>
                      <a:pt x="1645" y="118"/>
                      <a:pt x="1664" y="118"/>
                      <a:pt x="1684" y="118"/>
                    </a:cubicBezTo>
                    <a:cubicBezTo>
                      <a:pt x="1684" y="110"/>
                      <a:pt x="1684" y="103"/>
                      <a:pt x="1684" y="94"/>
                    </a:cubicBezTo>
                    <a:close/>
                    <a:moveTo>
                      <a:pt x="311" y="94"/>
                    </a:moveTo>
                    <a:cubicBezTo>
                      <a:pt x="290" y="94"/>
                      <a:pt x="270" y="94"/>
                      <a:pt x="251" y="94"/>
                    </a:cubicBezTo>
                    <a:cubicBezTo>
                      <a:pt x="251" y="103"/>
                      <a:pt x="251" y="111"/>
                      <a:pt x="251" y="118"/>
                    </a:cubicBezTo>
                    <a:cubicBezTo>
                      <a:pt x="272" y="118"/>
                      <a:pt x="291" y="118"/>
                      <a:pt x="311" y="118"/>
                    </a:cubicBezTo>
                    <a:cubicBezTo>
                      <a:pt x="311" y="109"/>
                      <a:pt x="311" y="103"/>
                      <a:pt x="311" y="94"/>
                    </a:cubicBezTo>
                    <a:close/>
                    <a:moveTo>
                      <a:pt x="1736" y="118"/>
                    </a:moveTo>
                    <a:cubicBezTo>
                      <a:pt x="1757" y="118"/>
                      <a:pt x="1777" y="118"/>
                      <a:pt x="1796" y="118"/>
                    </a:cubicBezTo>
                    <a:cubicBezTo>
                      <a:pt x="1796" y="109"/>
                      <a:pt x="1796" y="102"/>
                      <a:pt x="1796" y="94"/>
                    </a:cubicBezTo>
                    <a:cubicBezTo>
                      <a:pt x="1776" y="94"/>
                      <a:pt x="1756" y="94"/>
                      <a:pt x="1736" y="94"/>
                    </a:cubicBezTo>
                    <a:cubicBezTo>
                      <a:pt x="1736" y="102"/>
                      <a:pt x="1736" y="109"/>
                      <a:pt x="1736" y="118"/>
                    </a:cubicBezTo>
                    <a:close/>
                    <a:moveTo>
                      <a:pt x="1848" y="118"/>
                    </a:moveTo>
                    <a:cubicBezTo>
                      <a:pt x="1868" y="118"/>
                      <a:pt x="1888" y="118"/>
                      <a:pt x="1908" y="118"/>
                    </a:cubicBezTo>
                    <a:cubicBezTo>
                      <a:pt x="1908" y="109"/>
                      <a:pt x="1908" y="102"/>
                      <a:pt x="1908" y="94"/>
                    </a:cubicBezTo>
                    <a:cubicBezTo>
                      <a:pt x="1887" y="94"/>
                      <a:pt x="1868" y="94"/>
                      <a:pt x="1848" y="94"/>
                    </a:cubicBezTo>
                    <a:cubicBezTo>
                      <a:pt x="1848" y="103"/>
                      <a:pt x="1848" y="110"/>
                      <a:pt x="1848" y="118"/>
                    </a:cubicBezTo>
                    <a:close/>
                    <a:moveTo>
                      <a:pt x="422" y="95"/>
                    </a:moveTo>
                    <a:cubicBezTo>
                      <a:pt x="401" y="95"/>
                      <a:pt x="381" y="95"/>
                      <a:pt x="362" y="95"/>
                    </a:cubicBezTo>
                    <a:cubicBezTo>
                      <a:pt x="362" y="103"/>
                      <a:pt x="362" y="110"/>
                      <a:pt x="362" y="118"/>
                    </a:cubicBezTo>
                    <a:cubicBezTo>
                      <a:pt x="383" y="118"/>
                      <a:pt x="402" y="118"/>
                      <a:pt x="422" y="118"/>
                    </a:cubicBezTo>
                    <a:cubicBezTo>
                      <a:pt x="422" y="110"/>
                      <a:pt x="422" y="103"/>
                      <a:pt x="422" y="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Freeform 51">
                <a:extLst>
                  <a:ext uri="{FF2B5EF4-FFF2-40B4-BE49-F238E27FC236}">
                    <a16:creationId xmlns:a16="http://schemas.microsoft.com/office/drawing/2014/main" id="{D5244F5D-2C61-BF4C-B618-4ECEC1BCD89E}"/>
                  </a:ext>
                </a:extLst>
              </p:cNvPr>
              <p:cNvSpPr>
                <a:spLocks noEditPoints="1"/>
              </p:cNvSpPr>
              <p:nvPr/>
            </p:nvSpPr>
            <p:spPr bwMode="auto">
              <a:xfrm>
                <a:off x="5554874" y="2951463"/>
                <a:ext cx="1080787" cy="148539"/>
              </a:xfrm>
              <a:custGeom>
                <a:avLst/>
                <a:gdLst>
                  <a:gd name="T0" fmla="*/ 0 w 2219"/>
                  <a:gd name="T1" fmla="*/ 96 h 305"/>
                  <a:gd name="T2" fmla="*/ 88 w 2219"/>
                  <a:gd name="T3" fmla="*/ 160 h 305"/>
                  <a:gd name="T4" fmla="*/ 289 w 2219"/>
                  <a:gd name="T5" fmla="*/ 117 h 305"/>
                  <a:gd name="T6" fmla="*/ 349 w 2219"/>
                  <a:gd name="T7" fmla="*/ 8 h 305"/>
                  <a:gd name="T8" fmla="*/ 419 w 2219"/>
                  <a:gd name="T9" fmla="*/ 121 h 305"/>
                  <a:gd name="T10" fmla="*/ 521 w 2219"/>
                  <a:gd name="T11" fmla="*/ 187 h 305"/>
                  <a:gd name="T12" fmla="*/ 588 w 2219"/>
                  <a:gd name="T13" fmla="*/ 174 h 305"/>
                  <a:gd name="T14" fmla="*/ 666 w 2219"/>
                  <a:gd name="T15" fmla="*/ 127 h 305"/>
                  <a:gd name="T16" fmla="*/ 664 w 2219"/>
                  <a:gd name="T17" fmla="*/ 121 h 305"/>
                  <a:gd name="T18" fmla="*/ 428 w 2219"/>
                  <a:gd name="T19" fmla="*/ 121 h 305"/>
                  <a:gd name="T20" fmla="*/ 427 w 2219"/>
                  <a:gd name="T21" fmla="*/ 99 h 305"/>
                  <a:gd name="T22" fmla="*/ 1790 w 2219"/>
                  <a:gd name="T23" fmla="*/ 99 h 305"/>
                  <a:gd name="T24" fmla="*/ 1775 w 2219"/>
                  <a:gd name="T25" fmla="*/ 121 h 305"/>
                  <a:gd name="T26" fmla="*/ 1567 w 2219"/>
                  <a:gd name="T27" fmla="*/ 121 h 305"/>
                  <a:gd name="T28" fmla="*/ 1545 w 2219"/>
                  <a:gd name="T29" fmla="*/ 121 h 305"/>
                  <a:gd name="T30" fmla="*/ 1785 w 2219"/>
                  <a:gd name="T31" fmla="*/ 132 h 305"/>
                  <a:gd name="T32" fmla="*/ 1855 w 2219"/>
                  <a:gd name="T33" fmla="*/ 19 h 305"/>
                  <a:gd name="T34" fmla="*/ 1865 w 2219"/>
                  <a:gd name="T35" fmla="*/ 0 h 305"/>
                  <a:gd name="T36" fmla="*/ 1884 w 2219"/>
                  <a:gd name="T37" fmla="*/ 45 h 305"/>
                  <a:gd name="T38" fmla="*/ 1947 w 2219"/>
                  <a:gd name="T39" fmla="*/ 141 h 305"/>
                  <a:gd name="T40" fmla="*/ 2096 w 2219"/>
                  <a:gd name="T41" fmla="*/ 174 h 305"/>
                  <a:gd name="T42" fmla="*/ 2189 w 2219"/>
                  <a:gd name="T43" fmla="*/ 118 h 305"/>
                  <a:gd name="T44" fmla="*/ 2219 w 2219"/>
                  <a:gd name="T45" fmla="*/ 92 h 305"/>
                  <a:gd name="T46" fmla="*/ 2161 w 2219"/>
                  <a:gd name="T47" fmla="*/ 217 h 305"/>
                  <a:gd name="T48" fmla="*/ 2125 w 2219"/>
                  <a:gd name="T49" fmla="*/ 254 h 305"/>
                  <a:gd name="T50" fmla="*/ 1992 w 2219"/>
                  <a:gd name="T51" fmla="*/ 305 h 305"/>
                  <a:gd name="T52" fmla="*/ 183 w 2219"/>
                  <a:gd name="T53" fmla="*/ 305 h 305"/>
                  <a:gd name="T54" fmla="*/ 108 w 2219"/>
                  <a:gd name="T55" fmla="*/ 277 h 305"/>
                  <a:gd name="T56" fmla="*/ 0 w 2219"/>
                  <a:gd name="T57" fmla="*/ 96 h 305"/>
                  <a:gd name="T58" fmla="*/ 1515 w 2219"/>
                  <a:gd name="T59" fmla="*/ 269 h 305"/>
                  <a:gd name="T60" fmla="*/ 1515 w 2219"/>
                  <a:gd name="T61" fmla="*/ 175 h 305"/>
                  <a:gd name="T62" fmla="*/ 1525 w 2219"/>
                  <a:gd name="T63" fmla="*/ 149 h 305"/>
                  <a:gd name="T64" fmla="*/ 1480 w 2219"/>
                  <a:gd name="T65" fmla="*/ 121 h 305"/>
                  <a:gd name="T66" fmla="*/ 715 w 2219"/>
                  <a:gd name="T67" fmla="*/ 121 h 305"/>
                  <a:gd name="T68" fmla="*/ 684 w 2219"/>
                  <a:gd name="T69" fmla="*/ 157 h 305"/>
                  <a:gd name="T70" fmla="*/ 699 w 2219"/>
                  <a:gd name="T71" fmla="*/ 160 h 305"/>
                  <a:gd name="T72" fmla="*/ 699 w 2219"/>
                  <a:gd name="T73" fmla="*/ 269 h 305"/>
                  <a:gd name="T74" fmla="*/ 679 w 2219"/>
                  <a:gd name="T75" fmla="*/ 269 h 305"/>
                  <a:gd name="T76" fmla="*/ 679 w 2219"/>
                  <a:gd name="T77" fmla="*/ 168 h 305"/>
                  <a:gd name="T78" fmla="*/ 657 w 2219"/>
                  <a:gd name="T79" fmla="*/ 268 h 305"/>
                  <a:gd name="T80" fmla="*/ 637 w 2219"/>
                  <a:gd name="T81" fmla="*/ 268 h 305"/>
                  <a:gd name="T82" fmla="*/ 637 w 2219"/>
                  <a:gd name="T83" fmla="*/ 231 h 305"/>
                  <a:gd name="T84" fmla="*/ 633 w 2219"/>
                  <a:gd name="T85" fmla="*/ 230 h 305"/>
                  <a:gd name="T86" fmla="*/ 603 w 2219"/>
                  <a:gd name="T87" fmla="*/ 276 h 305"/>
                  <a:gd name="T88" fmla="*/ 1616 w 2219"/>
                  <a:gd name="T89" fmla="*/ 276 h 305"/>
                  <a:gd name="T90" fmla="*/ 1581 w 2219"/>
                  <a:gd name="T91" fmla="*/ 232 h 305"/>
                  <a:gd name="T92" fmla="*/ 1576 w 2219"/>
                  <a:gd name="T93" fmla="*/ 234 h 305"/>
                  <a:gd name="T94" fmla="*/ 1576 w 2219"/>
                  <a:gd name="T95" fmla="*/ 269 h 305"/>
                  <a:gd name="T96" fmla="*/ 1558 w 2219"/>
                  <a:gd name="T97" fmla="*/ 269 h 305"/>
                  <a:gd name="T98" fmla="*/ 1535 w 2219"/>
                  <a:gd name="T99" fmla="*/ 175 h 305"/>
                  <a:gd name="T100" fmla="*/ 1535 w 2219"/>
                  <a:gd name="T101" fmla="*/ 269 h 305"/>
                  <a:gd name="T102" fmla="*/ 1515 w 2219"/>
                  <a:gd name="T103" fmla="*/ 269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219" h="305">
                    <a:moveTo>
                      <a:pt x="0" y="96"/>
                    </a:moveTo>
                    <a:cubicBezTo>
                      <a:pt x="30" y="118"/>
                      <a:pt x="58" y="142"/>
                      <a:pt x="88" y="160"/>
                    </a:cubicBezTo>
                    <a:cubicBezTo>
                      <a:pt x="167" y="205"/>
                      <a:pt x="236" y="191"/>
                      <a:pt x="289" y="117"/>
                    </a:cubicBezTo>
                    <a:cubicBezTo>
                      <a:pt x="314" y="82"/>
                      <a:pt x="331" y="42"/>
                      <a:pt x="349" y="8"/>
                    </a:cubicBezTo>
                    <a:cubicBezTo>
                      <a:pt x="371" y="43"/>
                      <a:pt x="393" y="83"/>
                      <a:pt x="419" y="121"/>
                    </a:cubicBezTo>
                    <a:cubicBezTo>
                      <a:pt x="444" y="156"/>
                      <a:pt x="476" y="185"/>
                      <a:pt x="521" y="187"/>
                    </a:cubicBezTo>
                    <a:cubicBezTo>
                      <a:pt x="544" y="188"/>
                      <a:pt x="568" y="183"/>
                      <a:pt x="588" y="174"/>
                    </a:cubicBezTo>
                    <a:cubicBezTo>
                      <a:pt x="616" y="162"/>
                      <a:pt x="640" y="143"/>
                      <a:pt x="666" y="127"/>
                    </a:cubicBezTo>
                    <a:cubicBezTo>
                      <a:pt x="665" y="125"/>
                      <a:pt x="664" y="123"/>
                      <a:pt x="664" y="121"/>
                    </a:cubicBezTo>
                    <a:cubicBezTo>
                      <a:pt x="586" y="121"/>
                      <a:pt x="508" y="121"/>
                      <a:pt x="428" y="121"/>
                    </a:cubicBezTo>
                    <a:cubicBezTo>
                      <a:pt x="428" y="113"/>
                      <a:pt x="428" y="108"/>
                      <a:pt x="427" y="99"/>
                    </a:cubicBezTo>
                    <a:cubicBezTo>
                      <a:pt x="882" y="99"/>
                      <a:pt x="1337" y="99"/>
                      <a:pt x="1790" y="99"/>
                    </a:cubicBezTo>
                    <a:cubicBezTo>
                      <a:pt x="1796" y="115"/>
                      <a:pt x="1791" y="121"/>
                      <a:pt x="1775" y="121"/>
                    </a:cubicBezTo>
                    <a:cubicBezTo>
                      <a:pt x="1706" y="121"/>
                      <a:pt x="1637" y="121"/>
                      <a:pt x="1567" y="121"/>
                    </a:cubicBezTo>
                    <a:cubicBezTo>
                      <a:pt x="1560" y="121"/>
                      <a:pt x="1553" y="121"/>
                      <a:pt x="1545" y="121"/>
                    </a:cubicBezTo>
                    <a:cubicBezTo>
                      <a:pt x="1609" y="207"/>
                      <a:pt x="1718" y="213"/>
                      <a:pt x="1785" y="132"/>
                    </a:cubicBezTo>
                    <a:cubicBezTo>
                      <a:pt x="1813" y="98"/>
                      <a:pt x="1832" y="57"/>
                      <a:pt x="1855" y="19"/>
                    </a:cubicBezTo>
                    <a:cubicBezTo>
                      <a:pt x="1858" y="14"/>
                      <a:pt x="1861" y="9"/>
                      <a:pt x="1865" y="0"/>
                    </a:cubicBezTo>
                    <a:cubicBezTo>
                      <a:pt x="1872" y="17"/>
                      <a:pt x="1876" y="32"/>
                      <a:pt x="1884" y="45"/>
                    </a:cubicBezTo>
                    <a:cubicBezTo>
                      <a:pt x="1904" y="78"/>
                      <a:pt x="1922" y="113"/>
                      <a:pt x="1947" y="141"/>
                    </a:cubicBezTo>
                    <a:cubicBezTo>
                      <a:pt x="1987" y="186"/>
                      <a:pt x="2040" y="198"/>
                      <a:pt x="2096" y="174"/>
                    </a:cubicBezTo>
                    <a:cubicBezTo>
                      <a:pt x="2129" y="160"/>
                      <a:pt x="2159" y="138"/>
                      <a:pt x="2189" y="118"/>
                    </a:cubicBezTo>
                    <a:cubicBezTo>
                      <a:pt x="2199" y="112"/>
                      <a:pt x="2207" y="102"/>
                      <a:pt x="2219" y="92"/>
                    </a:cubicBezTo>
                    <a:cubicBezTo>
                      <a:pt x="2211" y="142"/>
                      <a:pt x="2191" y="182"/>
                      <a:pt x="2161" y="217"/>
                    </a:cubicBezTo>
                    <a:cubicBezTo>
                      <a:pt x="2150" y="230"/>
                      <a:pt x="2137" y="242"/>
                      <a:pt x="2125" y="254"/>
                    </a:cubicBezTo>
                    <a:cubicBezTo>
                      <a:pt x="2088" y="289"/>
                      <a:pt x="2047" y="305"/>
                      <a:pt x="1992" y="305"/>
                    </a:cubicBezTo>
                    <a:cubicBezTo>
                      <a:pt x="1389" y="303"/>
                      <a:pt x="786" y="303"/>
                      <a:pt x="183" y="305"/>
                    </a:cubicBezTo>
                    <a:cubicBezTo>
                      <a:pt x="150" y="305"/>
                      <a:pt x="130" y="294"/>
                      <a:pt x="108" y="277"/>
                    </a:cubicBezTo>
                    <a:cubicBezTo>
                      <a:pt x="50" y="229"/>
                      <a:pt x="13" y="170"/>
                      <a:pt x="0" y="96"/>
                    </a:cubicBezTo>
                    <a:close/>
                    <a:moveTo>
                      <a:pt x="1515" y="269"/>
                    </a:moveTo>
                    <a:cubicBezTo>
                      <a:pt x="1515" y="237"/>
                      <a:pt x="1514" y="206"/>
                      <a:pt x="1515" y="175"/>
                    </a:cubicBezTo>
                    <a:cubicBezTo>
                      <a:pt x="1515" y="168"/>
                      <a:pt x="1521" y="160"/>
                      <a:pt x="1525" y="149"/>
                    </a:cubicBezTo>
                    <a:cubicBezTo>
                      <a:pt x="1515" y="121"/>
                      <a:pt x="1515" y="121"/>
                      <a:pt x="1480" y="121"/>
                    </a:cubicBezTo>
                    <a:cubicBezTo>
                      <a:pt x="1225" y="121"/>
                      <a:pt x="970" y="121"/>
                      <a:pt x="715" y="121"/>
                    </a:cubicBezTo>
                    <a:cubicBezTo>
                      <a:pt x="697" y="121"/>
                      <a:pt x="682" y="138"/>
                      <a:pt x="684" y="157"/>
                    </a:cubicBezTo>
                    <a:cubicBezTo>
                      <a:pt x="689" y="158"/>
                      <a:pt x="694" y="159"/>
                      <a:pt x="699" y="160"/>
                    </a:cubicBezTo>
                    <a:cubicBezTo>
                      <a:pt x="699" y="197"/>
                      <a:pt x="699" y="232"/>
                      <a:pt x="699" y="269"/>
                    </a:cubicBezTo>
                    <a:cubicBezTo>
                      <a:pt x="692" y="269"/>
                      <a:pt x="686" y="269"/>
                      <a:pt x="679" y="269"/>
                    </a:cubicBezTo>
                    <a:cubicBezTo>
                      <a:pt x="679" y="235"/>
                      <a:pt x="679" y="203"/>
                      <a:pt x="679" y="168"/>
                    </a:cubicBezTo>
                    <a:cubicBezTo>
                      <a:pt x="647" y="198"/>
                      <a:pt x="664" y="235"/>
                      <a:pt x="657" y="268"/>
                    </a:cubicBezTo>
                    <a:cubicBezTo>
                      <a:pt x="651" y="268"/>
                      <a:pt x="645" y="268"/>
                      <a:pt x="637" y="268"/>
                    </a:cubicBezTo>
                    <a:cubicBezTo>
                      <a:pt x="637" y="255"/>
                      <a:pt x="637" y="243"/>
                      <a:pt x="637" y="231"/>
                    </a:cubicBezTo>
                    <a:cubicBezTo>
                      <a:pt x="636" y="231"/>
                      <a:pt x="635" y="230"/>
                      <a:pt x="633" y="230"/>
                    </a:cubicBezTo>
                    <a:cubicBezTo>
                      <a:pt x="624" y="245"/>
                      <a:pt x="614" y="260"/>
                      <a:pt x="603" y="276"/>
                    </a:cubicBezTo>
                    <a:cubicBezTo>
                      <a:pt x="942" y="276"/>
                      <a:pt x="1277" y="276"/>
                      <a:pt x="1616" y="276"/>
                    </a:cubicBezTo>
                    <a:cubicBezTo>
                      <a:pt x="1603" y="260"/>
                      <a:pt x="1592" y="246"/>
                      <a:pt x="1581" y="232"/>
                    </a:cubicBezTo>
                    <a:cubicBezTo>
                      <a:pt x="1579" y="233"/>
                      <a:pt x="1578" y="234"/>
                      <a:pt x="1576" y="234"/>
                    </a:cubicBezTo>
                    <a:cubicBezTo>
                      <a:pt x="1576" y="245"/>
                      <a:pt x="1576" y="257"/>
                      <a:pt x="1576" y="269"/>
                    </a:cubicBezTo>
                    <a:cubicBezTo>
                      <a:pt x="1569" y="269"/>
                      <a:pt x="1564" y="269"/>
                      <a:pt x="1558" y="269"/>
                    </a:cubicBezTo>
                    <a:cubicBezTo>
                      <a:pt x="1550" y="238"/>
                      <a:pt x="1568" y="202"/>
                      <a:pt x="1535" y="175"/>
                    </a:cubicBezTo>
                    <a:cubicBezTo>
                      <a:pt x="1535" y="208"/>
                      <a:pt x="1535" y="238"/>
                      <a:pt x="1535" y="269"/>
                    </a:cubicBezTo>
                    <a:cubicBezTo>
                      <a:pt x="1528" y="269"/>
                      <a:pt x="1523" y="269"/>
                      <a:pt x="1515" y="26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Freeform 52">
                <a:extLst>
                  <a:ext uri="{FF2B5EF4-FFF2-40B4-BE49-F238E27FC236}">
                    <a16:creationId xmlns:a16="http://schemas.microsoft.com/office/drawing/2014/main" id="{89840AF8-13E5-F34C-BBE9-BE408A0E1CE0}"/>
                  </a:ext>
                </a:extLst>
              </p:cNvPr>
              <p:cNvSpPr>
                <a:spLocks/>
              </p:cNvSpPr>
              <p:nvPr/>
            </p:nvSpPr>
            <p:spPr bwMode="auto">
              <a:xfrm>
                <a:off x="5837303" y="2706535"/>
                <a:ext cx="518860" cy="273346"/>
              </a:xfrm>
              <a:custGeom>
                <a:avLst/>
                <a:gdLst>
                  <a:gd name="T0" fmla="*/ 372 w 1065"/>
                  <a:gd name="T1" fmla="*/ 235 h 561"/>
                  <a:gd name="T2" fmla="*/ 412 w 1065"/>
                  <a:gd name="T3" fmla="*/ 264 h 561"/>
                  <a:gd name="T4" fmla="*/ 474 w 1065"/>
                  <a:gd name="T5" fmla="*/ 264 h 561"/>
                  <a:gd name="T6" fmla="*/ 494 w 1065"/>
                  <a:gd name="T7" fmla="*/ 237 h 561"/>
                  <a:gd name="T8" fmla="*/ 486 w 1065"/>
                  <a:gd name="T9" fmla="*/ 134 h 561"/>
                  <a:gd name="T10" fmla="*/ 487 w 1065"/>
                  <a:gd name="T11" fmla="*/ 124 h 561"/>
                  <a:gd name="T12" fmla="*/ 488 w 1065"/>
                  <a:gd name="T13" fmla="*/ 49 h 561"/>
                  <a:gd name="T14" fmla="*/ 495 w 1065"/>
                  <a:gd name="T15" fmla="*/ 27 h 561"/>
                  <a:gd name="T16" fmla="*/ 508 w 1065"/>
                  <a:gd name="T17" fmla="*/ 0 h 561"/>
                  <a:gd name="T18" fmla="*/ 547 w 1065"/>
                  <a:gd name="T19" fmla="*/ 0 h 561"/>
                  <a:gd name="T20" fmla="*/ 560 w 1065"/>
                  <a:gd name="T21" fmla="*/ 34 h 561"/>
                  <a:gd name="T22" fmla="*/ 555 w 1065"/>
                  <a:gd name="T23" fmla="*/ 71 h 561"/>
                  <a:gd name="T24" fmla="*/ 553 w 1065"/>
                  <a:gd name="T25" fmla="*/ 95 h 561"/>
                  <a:gd name="T26" fmla="*/ 559 w 1065"/>
                  <a:gd name="T27" fmla="*/ 221 h 561"/>
                  <a:gd name="T28" fmla="*/ 589 w 1065"/>
                  <a:gd name="T29" fmla="*/ 264 h 561"/>
                  <a:gd name="T30" fmla="*/ 667 w 1065"/>
                  <a:gd name="T31" fmla="*/ 263 h 561"/>
                  <a:gd name="T32" fmla="*/ 684 w 1065"/>
                  <a:gd name="T33" fmla="*/ 255 h 561"/>
                  <a:gd name="T34" fmla="*/ 719 w 1065"/>
                  <a:gd name="T35" fmla="*/ 236 h 561"/>
                  <a:gd name="T36" fmla="*/ 735 w 1065"/>
                  <a:gd name="T37" fmla="*/ 236 h 561"/>
                  <a:gd name="T38" fmla="*/ 735 w 1065"/>
                  <a:gd name="T39" fmla="*/ 287 h 561"/>
                  <a:gd name="T40" fmla="*/ 731 w 1065"/>
                  <a:gd name="T41" fmla="*/ 295 h 561"/>
                  <a:gd name="T42" fmla="*/ 716 w 1065"/>
                  <a:gd name="T43" fmla="*/ 309 h 561"/>
                  <a:gd name="T44" fmla="*/ 716 w 1065"/>
                  <a:gd name="T45" fmla="*/ 369 h 561"/>
                  <a:gd name="T46" fmla="*/ 726 w 1065"/>
                  <a:gd name="T47" fmla="*/ 377 h 561"/>
                  <a:gd name="T48" fmla="*/ 841 w 1065"/>
                  <a:gd name="T49" fmla="*/ 371 h 561"/>
                  <a:gd name="T50" fmla="*/ 890 w 1065"/>
                  <a:gd name="T51" fmla="*/ 331 h 561"/>
                  <a:gd name="T52" fmla="*/ 882 w 1065"/>
                  <a:gd name="T53" fmla="*/ 401 h 561"/>
                  <a:gd name="T54" fmla="*/ 921 w 1065"/>
                  <a:gd name="T55" fmla="*/ 460 h 561"/>
                  <a:gd name="T56" fmla="*/ 1043 w 1065"/>
                  <a:gd name="T57" fmla="*/ 452 h 561"/>
                  <a:gd name="T58" fmla="*/ 1065 w 1065"/>
                  <a:gd name="T59" fmla="*/ 438 h 561"/>
                  <a:gd name="T60" fmla="*/ 998 w 1065"/>
                  <a:gd name="T61" fmla="*/ 529 h 561"/>
                  <a:gd name="T62" fmla="*/ 934 w 1065"/>
                  <a:gd name="T63" fmla="*/ 534 h 561"/>
                  <a:gd name="T64" fmla="*/ 931 w 1065"/>
                  <a:gd name="T65" fmla="*/ 532 h 561"/>
                  <a:gd name="T66" fmla="*/ 771 w 1065"/>
                  <a:gd name="T67" fmla="*/ 488 h 561"/>
                  <a:gd name="T68" fmla="*/ 243 w 1065"/>
                  <a:gd name="T69" fmla="*/ 489 h 561"/>
                  <a:gd name="T70" fmla="*/ 212 w 1065"/>
                  <a:gd name="T71" fmla="*/ 498 h 561"/>
                  <a:gd name="T72" fmla="*/ 144 w 1065"/>
                  <a:gd name="T73" fmla="*/ 541 h 561"/>
                  <a:gd name="T74" fmla="*/ 53 w 1065"/>
                  <a:gd name="T75" fmla="*/ 527 h 561"/>
                  <a:gd name="T76" fmla="*/ 33 w 1065"/>
                  <a:gd name="T77" fmla="*/ 497 h 561"/>
                  <a:gd name="T78" fmla="*/ 0 w 1065"/>
                  <a:gd name="T79" fmla="*/ 437 h 561"/>
                  <a:gd name="T80" fmla="*/ 101 w 1065"/>
                  <a:gd name="T81" fmla="*/ 469 h 561"/>
                  <a:gd name="T82" fmla="*/ 137 w 1065"/>
                  <a:gd name="T83" fmla="*/ 464 h 561"/>
                  <a:gd name="T84" fmla="*/ 175 w 1065"/>
                  <a:gd name="T85" fmla="*/ 417 h 561"/>
                  <a:gd name="T86" fmla="*/ 175 w 1065"/>
                  <a:gd name="T87" fmla="*/ 328 h 561"/>
                  <a:gd name="T88" fmla="*/ 189 w 1065"/>
                  <a:gd name="T89" fmla="*/ 341 h 561"/>
                  <a:gd name="T90" fmla="*/ 247 w 1065"/>
                  <a:gd name="T91" fmla="*/ 384 h 561"/>
                  <a:gd name="T92" fmla="*/ 338 w 1065"/>
                  <a:gd name="T93" fmla="*/ 368 h 561"/>
                  <a:gd name="T94" fmla="*/ 342 w 1065"/>
                  <a:gd name="T95" fmla="*/ 358 h 561"/>
                  <a:gd name="T96" fmla="*/ 339 w 1065"/>
                  <a:gd name="T97" fmla="*/ 312 h 561"/>
                  <a:gd name="T98" fmla="*/ 338 w 1065"/>
                  <a:gd name="T99" fmla="*/ 306 h 561"/>
                  <a:gd name="T100" fmla="*/ 318 w 1065"/>
                  <a:gd name="T101" fmla="*/ 235 h 561"/>
                  <a:gd name="T102" fmla="*/ 372 w 1065"/>
                  <a:gd name="T103" fmla="*/ 235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065" h="561">
                    <a:moveTo>
                      <a:pt x="372" y="235"/>
                    </a:moveTo>
                    <a:cubicBezTo>
                      <a:pt x="374" y="260"/>
                      <a:pt x="389" y="266"/>
                      <a:pt x="412" y="264"/>
                    </a:cubicBezTo>
                    <a:cubicBezTo>
                      <a:pt x="432" y="262"/>
                      <a:pt x="453" y="264"/>
                      <a:pt x="474" y="264"/>
                    </a:cubicBezTo>
                    <a:cubicBezTo>
                      <a:pt x="492" y="263"/>
                      <a:pt x="496" y="255"/>
                      <a:pt x="494" y="237"/>
                    </a:cubicBezTo>
                    <a:cubicBezTo>
                      <a:pt x="489" y="202"/>
                      <a:pt x="488" y="168"/>
                      <a:pt x="486" y="134"/>
                    </a:cubicBezTo>
                    <a:cubicBezTo>
                      <a:pt x="485" y="130"/>
                      <a:pt x="485" y="127"/>
                      <a:pt x="487" y="124"/>
                    </a:cubicBezTo>
                    <a:cubicBezTo>
                      <a:pt x="497" y="99"/>
                      <a:pt x="506" y="75"/>
                      <a:pt x="488" y="49"/>
                    </a:cubicBezTo>
                    <a:cubicBezTo>
                      <a:pt x="485" y="45"/>
                      <a:pt x="492" y="35"/>
                      <a:pt x="495" y="27"/>
                    </a:cubicBezTo>
                    <a:cubicBezTo>
                      <a:pt x="499" y="19"/>
                      <a:pt x="503" y="11"/>
                      <a:pt x="508" y="0"/>
                    </a:cubicBezTo>
                    <a:cubicBezTo>
                      <a:pt x="520" y="0"/>
                      <a:pt x="534" y="0"/>
                      <a:pt x="547" y="0"/>
                    </a:cubicBezTo>
                    <a:cubicBezTo>
                      <a:pt x="551" y="12"/>
                      <a:pt x="555" y="23"/>
                      <a:pt x="560" y="34"/>
                    </a:cubicBezTo>
                    <a:cubicBezTo>
                      <a:pt x="566" y="48"/>
                      <a:pt x="566" y="60"/>
                      <a:pt x="555" y="71"/>
                    </a:cubicBezTo>
                    <a:cubicBezTo>
                      <a:pt x="546" y="79"/>
                      <a:pt x="548" y="86"/>
                      <a:pt x="553" y="95"/>
                    </a:cubicBezTo>
                    <a:cubicBezTo>
                      <a:pt x="575" y="136"/>
                      <a:pt x="572" y="179"/>
                      <a:pt x="559" y="221"/>
                    </a:cubicBezTo>
                    <a:cubicBezTo>
                      <a:pt x="550" y="252"/>
                      <a:pt x="556" y="264"/>
                      <a:pt x="589" y="264"/>
                    </a:cubicBezTo>
                    <a:cubicBezTo>
                      <a:pt x="615" y="264"/>
                      <a:pt x="641" y="264"/>
                      <a:pt x="667" y="263"/>
                    </a:cubicBezTo>
                    <a:cubicBezTo>
                      <a:pt x="673" y="263"/>
                      <a:pt x="684" y="259"/>
                      <a:pt x="684" y="255"/>
                    </a:cubicBezTo>
                    <a:cubicBezTo>
                      <a:pt x="689" y="234"/>
                      <a:pt x="704" y="236"/>
                      <a:pt x="719" y="236"/>
                    </a:cubicBezTo>
                    <a:cubicBezTo>
                      <a:pt x="724" y="236"/>
                      <a:pt x="729" y="236"/>
                      <a:pt x="735" y="236"/>
                    </a:cubicBezTo>
                    <a:cubicBezTo>
                      <a:pt x="735" y="254"/>
                      <a:pt x="736" y="270"/>
                      <a:pt x="735" y="287"/>
                    </a:cubicBezTo>
                    <a:cubicBezTo>
                      <a:pt x="735" y="289"/>
                      <a:pt x="733" y="292"/>
                      <a:pt x="731" y="295"/>
                    </a:cubicBezTo>
                    <a:cubicBezTo>
                      <a:pt x="726" y="300"/>
                      <a:pt x="716" y="304"/>
                      <a:pt x="716" y="309"/>
                    </a:cubicBezTo>
                    <a:cubicBezTo>
                      <a:pt x="714" y="329"/>
                      <a:pt x="715" y="349"/>
                      <a:pt x="716" y="369"/>
                    </a:cubicBezTo>
                    <a:cubicBezTo>
                      <a:pt x="716" y="372"/>
                      <a:pt x="722" y="375"/>
                      <a:pt x="726" y="377"/>
                    </a:cubicBezTo>
                    <a:cubicBezTo>
                      <a:pt x="765" y="397"/>
                      <a:pt x="804" y="398"/>
                      <a:pt x="841" y="371"/>
                    </a:cubicBezTo>
                    <a:cubicBezTo>
                      <a:pt x="857" y="358"/>
                      <a:pt x="873" y="345"/>
                      <a:pt x="890" y="331"/>
                    </a:cubicBezTo>
                    <a:cubicBezTo>
                      <a:pt x="887" y="356"/>
                      <a:pt x="884" y="378"/>
                      <a:pt x="882" y="401"/>
                    </a:cubicBezTo>
                    <a:cubicBezTo>
                      <a:pt x="880" y="434"/>
                      <a:pt x="890" y="448"/>
                      <a:pt x="921" y="460"/>
                    </a:cubicBezTo>
                    <a:cubicBezTo>
                      <a:pt x="963" y="477"/>
                      <a:pt x="1004" y="478"/>
                      <a:pt x="1043" y="452"/>
                    </a:cubicBezTo>
                    <a:cubicBezTo>
                      <a:pt x="1048" y="448"/>
                      <a:pt x="1054" y="445"/>
                      <a:pt x="1065" y="438"/>
                    </a:cubicBezTo>
                    <a:cubicBezTo>
                      <a:pt x="1044" y="475"/>
                      <a:pt x="1027" y="507"/>
                      <a:pt x="998" y="529"/>
                    </a:cubicBezTo>
                    <a:cubicBezTo>
                      <a:pt x="978" y="545"/>
                      <a:pt x="957" y="545"/>
                      <a:pt x="934" y="534"/>
                    </a:cubicBezTo>
                    <a:cubicBezTo>
                      <a:pt x="933" y="533"/>
                      <a:pt x="932" y="533"/>
                      <a:pt x="931" y="532"/>
                    </a:cubicBezTo>
                    <a:cubicBezTo>
                      <a:pt x="884" y="492"/>
                      <a:pt x="830" y="487"/>
                      <a:pt x="771" y="488"/>
                    </a:cubicBezTo>
                    <a:cubicBezTo>
                      <a:pt x="595" y="491"/>
                      <a:pt x="419" y="489"/>
                      <a:pt x="243" y="489"/>
                    </a:cubicBezTo>
                    <a:cubicBezTo>
                      <a:pt x="233" y="489"/>
                      <a:pt x="221" y="493"/>
                      <a:pt x="212" y="498"/>
                    </a:cubicBezTo>
                    <a:cubicBezTo>
                      <a:pt x="189" y="512"/>
                      <a:pt x="167" y="527"/>
                      <a:pt x="144" y="541"/>
                    </a:cubicBezTo>
                    <a:cubicBezTo>
                      <a:pt x="112" y="561"/>
                      <a:pt x="77" y="556"/>
                      <a:pt x="53" y="527"/>
                    </a:cubicBezTo>
                    <a:cubicBezTo>
                      <a:pt x="46" y="517"/>
                      <a:pt x="39" y="507"/>
                      <a:pt x="33" y="497"/>
                    </a:cubicBezTo>
                    <a:cubicBezTo>
                      <a:pt x="23" y="479"/>
                      <a:pt x="13" y="460"/>
                      <a:pt x="0" y="437"/>
                    </a:cubicBezTo>
                    <a:cubicBezTo>
                      <a:pt x="35" y="457"/>
                      <a:pt x="65" y="474"/>
                      <a:pt x="101" y="469"/>
                    </a:cubicBezTo>
                    <a:cubicBezTo>
                      <a:pt x="113" y="467"/>
                      <a:pt x="125" y="467"/>
                      <a:pt x="137" y="464"/>
                    </a:cubicBezTo>
                    <a:cubicBezTo>
                      <a:pt x="166" y="458"/>
                      <a:pt x="175" y="447"/>
                      <a:pt x="175" y="417"/>
                    </a:cubicBezTo>
                    <a:cubicBezTo>
                      <a:pt x="175" y="388"/>
                      <a:pt x="175" y="359"/>
                      <a:pt x="175" y="328"/>
                    </a:cubicBezTo>
                    <a:cubicBezTo>
                      <a:pt x="179" y="332"/>
                      <a:pt x="184" y="337"/>
                      <a:pt x="189" y="341"/>
                    </a:cubicBezTo>
                    <a:cubicBezTo>
                      <a:pt x="208" y="356"/>
                      <a:pt x="227" y="371"/>
                      <a:pt x="247" y="384"/>
                    </a:cubicBezTo>
                    <a:cubicBezTo>
                      <a:pt x="274" y="400"/>
                      <a:pt x="317" y="392"/>
                      <a:pt x="338" y="368"/>
                    </a:cubicBezTo>
                    <a:cubicBezTo>
                      <a:pt x="341" y="365"/>
                      <a:pt x="343" y="361"/>
                      <a:pt x="342" y="358"/>
                    </a:cubicBezTo>
                    <a:cubicBezTo>
                      <a:pt x="342" y="342"/>
                      <a:pt x="341" y="327"/>
                      <a:pt x="339" y="312"/>
                    </a:cubicBezTo>
                    <a:cubicBezTo>
                      <a:pt x="339" y="310"/>
                      <a:pt x="339" y="306"/>
                      <a:pt x="338" y="306"/>
                    </a:cubicBezTo>
                    <a:cubicBezTo>
                      <a:pt x="304" y="290"/>
                      <a:pt x="326" y="260"/>
                      <a:pt x="318" y="235"/>
                    </a:cubicBezTo>
                    <a:cubicBezTo>
                      <a:pt x="336" y="235"/>
                      <a:pt x="353" y="235"/>
                      <a:pt x="372" y="2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Freeform 53">
                <a:extLst>
                  <a:ext uri="{FF2B5EF4-FFF2-40B4-BE49-F238E27FC236}">
                    <a16:creationId xmlns:a16="http://schemas.microsoft.com/office/drawing/2014/main" id="{C319D931-9D37-B24B-8E2A-A66BF682F9D8}"/>
                  </a:ext>
                </a:extLst>
              </p:cNvPr>
              <p:cNvSpPr>
                <a:spLocks/>
              </p:cNvSpPr>
              <p:nvPr/>
            </p:nvSpPr>
            <p:spPr bwMode="auto">
              <a:xfrm>
                <a:off x="5633099" y="2552137"/>
                <a:ext cx="924631" cy="479308"/>
              </a:xfrm>
              <a:custGeom>
                <a:avLst/>
                <a:gdLst>
                  <a:gd name="T0" fmla="*/ 30 w 1898"/>
                  <a:gd name="T1" fmla="*/ 973 h 984"/>
                  <a:gd name="T2" fmla="*/ 0 w 1898"/>
                  <a:gd name="T3" fmla="*/ 973 h 984"/>
                  <a:gd name="T4" fmla="*/ 400 w 1898"/>
                  <a:gd name="T5" fmla="*/ 243 h 984"/>
                  <a:gd name="T6" fmla="*/ 1421 w 1898"/>
                  <a:gd name="T7" fmla="*/ 195 h 984"/>
                  <a:gd name="T8" fmla="*/ 1898 w 1898"/>
                  <a:gd name="T9" fmla="*/ 978 h 984"/>
                  <a:gd name="T10" fmla="*/ 1862 w 1898"/>
                  <a:gd name="T11" fmla="*/ 961 h 984"/>
                  <a:gd name="T12" fmla="*/ 1623 w 1898"/>
                  <a:gd name="T13" fmla="*/ 396 h 984"/>
                  <a:gd name="T14" fmla="*/ 1090 w 1898"/>
                  <a:gd name="T15" fmla="*/ 110 h 984"/>
                  <a:gd name="T16" fmla="*/ 52 w 1898"/>
                  <a:gd name="T17" fmla="*/ 826 h 984"/>
                  <a:gd name="T18" fmla="*/ 30 w 1898"/>
                  <a:gd name="T19" fmla="*/ 973 h 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98" h="984">
                    <a:moveTo>
                      <a:pt x="30" y="973"/>
                    </a:moveTo>
                    <a:cubicBezTo>
                      <a:pt x="22" y="973"/>
                      <a:pt x="13" y="973"/>
                      <a:pt x="0" y="973"/>
                    </a:cubicBezTo>
                    <a:cubicBezTo>
                      <a:pt x="21" y="667"/>
                      <a:pt x="149" y="417"/>
                      <a:pt x="400" y="243"/>
                    </a:cubicBezTo>
                    <a:cubicBezTo>
                      <a:pt x="727" y="18"/>
                      <a:pt x="1075" y="0"/>
                      <a:pt x="1421" y="195"/>
                    </a:cubicBezTo>
                    <a:cubicBezTo>
                      <a:pt x="1721" y="365"/>
                      <a:pt x="1872" y="635"/>
                      <a:pt x="1898" y="978"/>
                    </a:cubicBezTo>
                    <a:cubicBezTo>
                      <a:pt x="1869" y="984"/>
                      <a:pt x="1864" y="981"/>
                      <a:pt x="1862" y="961"/>
                    </a:cubicBezTo>
                    <a:cubicBezTo>
                      <a:pt x="1849" y="745"/>
                      <a:pt x="1769" y="556"/>
                      <a:pt x="1623" y="396"/>
                    </a:cubicBezTo>
                    <a:cubicBezTo>
                      <a:pt x="1479" y="239"/>
                      <a:pt x="1301" y="143"/>
                      <a:pt x="1090" y="110"/>
                    </a:cubicBezTo>
                    <a:cubicBezTo>
                      <a:pt x="608" y="35"/>
                      <a:pt x="151" y="350"/>
                      <a:pt x="52" y="826"/>
                    </a:cubicBezTo>
                    <a:cubicBezTo>
                      <a:pt x="42" y="874"/>
                      <a:pt x="37" y="922"/>
                      <a:pt x="30" y="9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Freeform 54">
                <a:extLst>
                  <a:ext uri="{FF2B5EF4-FFF2-40B4-BE49-F238E27FC236}">
                    <a16:creationId xmlns:a16="http://schemas.microsoft.com/office/drawing/2014/main" id="{C779DB96-911C-B641-82D4-D73A07B0EFE8}"/>
                  </a:ext>
                </a:extLst>
              </p:cNvPr>
              <p:cNvSpPr>
                <a:spLocks/>
              </p:cNvSpPr>
              <p:nvPr/>
            </p:nvSpPr>
            <p:spPr bwMode="auto">
              <a:xfrm>
                <a:off x="5776364" y="3375691"/>
                <a:ext cx="636929" cy="180766"/>
              </a:xfrm>
              <a:custGeom>
                <a:avLst/>
                <a:gdLst>
                  <a:gd name="T0" fmla="*/ 0 w 1307"/>
                  <a:gd name="T1" fmla="*/ 5 h 371"/>
                  <a:gd name="T2" fmla="*/ 65 w 1307"/>
                  <a:gd name="T3" fmla="*/ 22 h 371"/>
                  <a:gd name="T4" fmla="*/ 528 w 1307"/>
                  <a:gd name="T5" fmla="*/ 230 h 371"/>
                  <a:gd name="T6" fmla="*/ 1242 w 1307"/>
                  <a:gd name="T7" fmla="*/ 24 h 371"/>
                  <a:gd name="T8" fmla="*/ 1307 w 1307"/>
                  <a:gd name="T9" fmla="*/ 5 h 371"/>
                  <a:gd name="T10" fmla="*/ 0 w 1307"/>
                  <a:gd name="T11" fmla="*/ 5 h 371"/>
                </a:gdLst>
                <a:ahLst/>
                <a:cxnLst>
                  <a:cxn ang="0">
                    <a:pos x="T0" y="T1"/>
                  </a:cxn>
                  <a:cxn ang="0">
                    <a:pos x="T2" y="T3"/>
                  </a:cxn>
                  <a:cxn ang="0">
                    <a:pos x="T4" y="T5"/>
                  </a:cxn>
                  <a:cxn ang="0">
                    <a:pos x="T6" y="T7"/>
                  </a:cxn>
                  <a:cxn ang="0">
                    <a:pos x="T8" y="T9"/>
                  </a:cxn>
                  <a:cxn ang="0">
                    <a:pos x="T10" y="T11"/>
                  </a:cxn>
                </a:cxnLst>
                <a:rect l="0" t="0" r="r" b="b"/>
                <a:pathLst>
                  <a:path w="1307" h="371">
                    <a:moveTo>
                      <a:pt x="0" y="5"/>
                    </a:moveTo>
                    <a:cubicBezTo>
                      <a:pt x="26" y="0"/>
                      <a:pt x="45" y="6"/>
                      <a:pt x="65" y="22"/>
                    </a:cubicBezTo>
                    <a:cubicBezTo>
                      <a:pt x="199" y="136"/>
                      <a:pt x="354" y="207"/>
                      <a:pt x="528" y="230"/>
                    </a:cubicBezTo>
                    <a:cubicBezTo>
                      <a:pt x="795" y="264"/>
                      <a:pt x="1033" y="195"/>
                      <a:pt x="1242" y="24"/>
                    </a:cubicBezTo>
                    <a:cubicBezTo>
                      <a:pt x="1270" y="1"/>
                      <a:pt x="1271" y="0"/>
                      <a:pt x="1307" y="5"/>
                    </a:cubicBezTo>
                    <a:cubicBezTo>
                      <a:pt x="975" y="346"/>
                      <a:pt x="369" y="371"/>
                      <a:pt x="0"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Freeform 55">
                <a:extLst>
                  <a:ext uri="{FF2B5EF4-FFF2-40B4-BE49-F238E27FC236}">
                    <a16:creationId xmlns:a16="http://schemas.microsoft.com/office/drawing/2014/main" id="{22C51A25-E105-2543-AD36-DE75280AA071}"/>
                  </a:ext>
                </a:extLst>
              </p:cNvPr>
              <p:cNvSpPr>
                <a:spLocks/>
              </p:cNvSpPr>
              <p:nvPr/>
            </p:nvSpPr>
            <p:spPr bwMode="auto">
              <a:xfrm>
                <a:off x="5573332" y="3340827"/>
                <a:ext cx="1049438" cy="9668"/>
              </a:xfrm>
              <a:custGeom>
                <a:avLst/>
                <a:gdLst>
                  <a:gd name="T0" fmla="*/ 2154 w 2154"/>
                  <a:gd name="T1" fmla="*/ 0 h 20"/>
                  <a:gd name="T2" fmla="*/ 2127 w 2154"/>
                  <a:gd name="T3" fmla="*/ 20 h 20"/>
                  <a:gd name="T4" fmla="*/ 28 w 2154"/>
                  <a:gd name="T5" fmla="*/ 20 h 20"/>
                  <a:gd name="T6" fmla="*/ 0 w 2154"/>
                  <a:gd name="T7" fmla="*/ 0 h 20"/>
                  <a:gd name="T8" fmla="*/ 2154 w 2154"/>
                  <a:gd name="T9" fmla="*/ 0 h 20"/>
                </a:gdLst>
                <a:ahLst/>
                <a:cxnLst>
                  <a:cxn ang="0">
                    <a:pos x="T0" y="T1"/>
                  </a:cxn>
                  <a:cxn ang="0">
                    <a:pos x="T2" y="T3"/>
                  </a:cxn>
                  <a:cxn ang="0">
                    <a:pos x="T4" y="T5"/>
                  </a:cxn>
                  <a:cxn ang="0">
                    <a:pos x="T6" y="T7"/>
                  </a:cxn>
                  <a:cxn ang="0">
                    <a:pos x="T8" y="T9"/>
                  </a:cxn>
                </a:cxnLst>
                <a:rect l="0" t="0" r="r" b="b"/>
                <a:pathLst>
                  <a:path w="2154" h="20">
                    <a:moveTo>
                      <a:pt x="2154" y="0"/>
                    </a:moveTo>
                    <a:cubicBezTo>
                      <a:pt x="2150" y="16"/>
                      <a:pt x="2141" y="20"/>
                      <a:pt x="2127" y="20"/>
                    </a:cubicBezTo>
                    <a:cubicBezTo>
                      <a:pt x="1427" y="19"/>
                      <a:pt x="727" y="19"/>
                      <a:pt x="28" y="20"/>
                    </a:cubicBezTo>
                    <a:cubicBezTo>
                      <a:pt x="13" y="20"/>
                      <a:pt x="3" y="17"/>
                      <a:pt x="0" y="0"/>
                    </a:cubicBezTo>
                    <a:cubicBezTo>
                      <a:pt x="718" y="0"/>
                      <a:pt x="1435" y="0"/>
                      <a:pt x="215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Freeform 56">
                <a:extLst>
                  <a:ext uri="{FF2B5EF4-FFF2-40B4-BE49-F238E27FC236}">
                    <a16:creationId xmlns:a16="http://schemas.microsoft.com/office/drawing/2014/main" id="{2388A2D4-D80E-E743-B4E7-552C3293CE6F}"/>
                  </a:ext>
                </a:extLst>
              </p:cNvPr>
              <p:cNvSpPr>
                <a:spLocks/>
              </p:cNvSpPr>
              <p:nvPr/>
            </p:nvSpPr>
            <p:spPr bwMode="auto">
              <a:xfrm>
                <a:off x="5585051" y="3363679"/>
                <a:ext cx="1026000" cy="9668"/>
              </a:xfrm>
              <a:custGeom>
                <a:avLst/>
                <a:gdLst>
                  <a:gd name="T0" fmla="*/ 2106 w 2106"/>
                  <a:gd name="T1" fmla="*/ 0 h 20"/>
                  <a:gd name="T2" fmla="*/ 2080 w 2106"/>
                  <a:gd name="T3" fmla="*/ 20 h 20"/>
                  <a:gd name="T4" fmla="*/ 26 w 2106"/>
                  <a:gd name="T5" fmla="*/ 20 h 20"/>
                  <a:gd name="T6" fmla="*/ 0 w 2106"/>
                  <a:gd name="T7" fmla="*/ 0 h 20"/>
                  <a:gd name="T8" fmla="*/ 2106 w 2106"/>
                  <a:gd name="T9" fmla="*/ 0 h 20"/>
                </a:gdLst>
                <a:ahLst/>
                <a:cxnLst>
                  <a:cxn ang="0">
                    <a:pos x="T0" y="T1"/>
                  </a:cxn>
                  <a:cxn ang="0">
                    <a:pos x="T2" y="T3"/>
                  </a:cxn>
                  <a:cxn ang="0">
                    <a:pos x="T4" y="T5"/>
                  </a:cxn>
                  <a:cxn ang="0">
                    <a:pos x="T6" y="T7"/>
                  </a:cxn>
                  <a:cxn ang="0">
                    <a:pos x="T8" y="T9"/>
                  </a:cxn>
                </a:cxnLst>
                <a:rect l="0" t="0" r="r" b="b"/>
                <a:pathLst>
                  <a:path w="2106" h="20">
                    <a:moveTo>
                      <a:pt x="2106" y="0"/>
                    </a:moveTo>
                    <a:cubicBezTo>
                      <a:pt x="2102" y="17"/>
                      <a:pt x="2094" y="20"/>
                      <a:pt x="2080" y="20"/>
                    </a:cubicBezTo>
                    <a:cubicBezTo>
                      <a:pt x="1395" y="20"/>
                      <a:pt x="710" y="20"/>
                      <a:pt x="26" y="20"/>
                    </a:cubicBezTo>
                    <a:cubicBezTo>
                      <a:pt x="11" y="20"/>
                      <a:pt x="3" y="16"/>
                      <a:pt x="0" y="0"/>
                    </a:cubicBezTo>
                    <a:cubicBezTo>
                      <a:pt x="702" y="0"/>
                      <a:pt x="1403" y="0"/>
                      <a:pt x="210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Freeform 57">
                <a:extLst>
                  <a:ext uri="{FF2B5EF4-FFF2-40B4-BE49-F238E27FC236}">
                    <a16:creationId xmlns:a16="http://schemas.microsoft.com/office/drawing/2014/main" id="{F4B12916-B5F6-AD44-B908-A8CFDA3CD287}"/>
                  </a:ext>
                </a:extLst>
              </p:cNvPr>
              <p:cNvSpPr>
                <a:spLocks/>
              </p:cNvSpPr>
              <p:nvPr/>
            </p:nvSpPr>
            <p:spPr bwMode="auto">
              <a:xfrm>
                <a:off x="5878319" y="3325007"/>
                <a:ext cx="440342" cy="2637"/>
              </a:xfrm>
              <a:custGeom>
                <a:avLst/>
                <a:gdLst>
                  <a:gd name="T0" fmla="*/ 904 w 904"/>
                  <a:gd name="T1" fmla="*/ 5 h 5"/>
                  <a:gd name="T2" fmla="*/ 0 w 904"/>
                  <a:gd name="T3" fmla="*/ 5 h 5"/>
                  <a:gd name="T4" fmla="*/ 0 w 904"/>
                  <a:gd name="T5" fmla="*/ 0 h 5"/>
                  <a:gd name="T6" fmla="*/ 904 w 904"/>
                  <a:gd name="T7" fmla="*/ 0 h 5"/>
                  <a:gd name="T8" fmla="*/ 904 w 904"/>
                  <a:gd name="T9" fmla="*/ 5 h 5"/>
                </a:gdLst>
                <a:ahLst/>
                <a:cxnLst>
                  <a:cxn ang="0">
                    <a:pos x="T0" y="T1"/>
                  </a:cxn>
                  <a:cxn ang="0">
                    <a:pos x="T2" y="T3"/>
                  </a:cxn>
                  <a:cxn ang="0">
                    <a:pos x="T4" y="T5"/>
                  </a:cxn>
                  <a:cxn ang="0">
                    <a:pos x="T6" y="T7"/>
                  </a:cxn>
                  <a:cxn ang="0">
                    <a:pos x="T8" y="T9"/>
                  </a:cxn>
                </a:cxnLst>
                <a:rect l="0" t="0" r="r" b="b"/>
                <a:pathLst>
                  <a:path w="904" h="5">
                    <a:moveTo>
                      <a:pt x="904" y="5"/>
                    </a:moveTo>
                    <a:cubicBezTo>
                      <a:pt x="603" y="5"/>
                      <a:pt x="301" y="5"/>
                      <a:pt x="0" y="5"/>
                    </a:cubicBezTo>
                    <a:cubicBezTo>
                      <a:pt x="0" y="3"/>
                      <a:pt x="0" y="2"/>
                      <a:pt x="0" y="0"/>
                    </a:cubicBezTo>
                    <a:cubicBezTo>
                      <a:pt x="301" y="0"/>
                      <a:pt x="603" y="0"/>
                      <a:pt x="904" y="0"/>
                    </a:cubicBezTo>
                    <a:cubicBezTo>
                      <a:pt x="904" y="2"/>
                      <a:pt x="904" y="3"/>
                      <a:pt x="904"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Freeform 58">
                <a:extLst>
                  <a:ext uri="{FF2B5EF4-FFF2-40B4-BE49-F238E27FC236}">
                    <a16:creationId xmlns:a16="http://schemas.microsoft.com/office/drawing/2014/main" id="{631A5A7B-009C-2C4B-AB82-B2CF80D86768}"/>
                  </a:ext>
                </a:extLst>
              </p:cNvPr>
              <p:cNvSpPr>
                <a:spLocks/>
              </p:cNvSpPr>
              <p:nvPr/>
            </p:nvSpPr>
            <p:spPr bwMode="auto">
              <a:xfrm>
                <a:off x="5885936" y="3310065"/>
                <a:ext cx="424814" cy="2344"/>
              </a:xfrm>
              <a:custGeom>
                <a:avLst/>
                <a:gdLst>
                  <a:gd name="T0" fmla="*/ 0 w 872"/>
                  <a:gd name="T1" fmla="*/ 0 h 5"/>
                  <a:gd name="T2" fmla="*/ 872 w 872"/>
                  <a:gd name="T3" fmla="*/ 0 h 5"/>
                  <a:gd name="T4" fmla="*/ 872 w 872"/>
                  <a:gd name="T5" fmla="*/ 5 h 5"/>
                  <a:gd name="T6" fmla="*/ 0 w 872"/>
                  <a:gd name="T7" fmla="*/ 5 h 5"/>
                  <a:gd name="T8" fmla="*/ 0 w 872"/>
                  <a:gd name="T9" fmla="*/ 0 h 5"/>
                </a:gdLst>
                <a:ahLst/>
                <a:cxnLst>
                  <a:cxn ang="0">
                    <a:pos x="T0" y="T1"/>
                  </a:cxn>
                  <a:cxn ang="0">
                    <a:pos x="T2" y="T3"/>
                  </a:cxn>
                  <a:cxn ang="0">
                    <a:pos x="T4" y="T5"/>
                  </a:cxn>
                  <a:cxn ang="0">
                    <a:pos x="T6" y="T7"/>
                  </a:cxn>
                  <a:cxn ang="0">
                    <a:pos x="T8" y="T9"/>
                  </a:cxn>
                </a:cxnLst>
                <a:rect l="0" t="0" r="r" b="b"/>
                <a:pathLst>
                  <a:path w="872" h="5">
                    <a:moveTo>
                      <a:pt x="0" y="0"/>
                    </a:moveTo>
                    <a:cubicBezTo>
                      <a:pt x="291" y="0"/>
                      <a:pt x="582" y="0"/>
                      <a:pt x="872" y="0"/>
                    </a:cubicBezTo>
                    <a:cubicBezTo>
                      <a:pt x="872" y="2"/>
                      <a:pt x="872" y="4"/>
                      <a:pt x="872" y="5"/>
                    </a:cubicBezTo>
                    <a:cubicBezTo>
                      <a:pt x="582" y="5"/>
                      <a:pt x="291" y="5"/>
                      <a:pt x="0" y="5"/>
                    </a:cubicBezTo>
                    <a:cubicBezTo>
                      <a:pt x="0" y="4"/>
                      <a:pt x="0" y="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Freeform 59">
                <a:extLst>
                  <a:ext uri="{FF2B5EF4-FFF2-40B4-BE49-F238E27FC236}">
                    <a16:creationId xmlns:a16="http://schemas.microsoft.com/office/drawing/2014/main" id="{1AE56501-73FE-DB4A-BF6B-0DAB5F477D82}"/>
                  </a:ext>
                </a:extLst>
              </p:cNvPr>
              <p:cNvSpPr>
                <a:spLocks/>
              </p:cNvSpPr>
              <p:nvPr/>
            </p:nvSpPr>
            <p:spPr bwMode="auto">
              <a:xfrm>
                <a:off x="5890917" y="3298346"/>
                <a:ext cx="415439" cy="5860"/>
              </a:xfrm>
              <a:custGeom>
                <a:avLst/>
                <a:gdLst>
                  <a:gd name="T0" fmla="*/ 0 w 853"/>
                  <a:gd name="T1" fmla="*/ 0 h 12"/>
                  <a:gd name="T2" fmla="*/ 853 w 853"/>
                  <a:gd name="T3" fmla="*/ 0 h 12"/>
                  <a:gd name="T4" fmla="*/ 0 w 853"/>
                  <a:gd name="T5" fmla="*/ 0 h 12"/>
                </a:gdLst>
                <a:ahLst/>
                <a:cxnLst>
                  <a:cxn ang="0">
                    <a:pos x="T0" y="T1"/>
                  </a:cxn>
                  <a:cxn ang="0">
                    <a:pos x="T2" y="T3"/>
                  </a:cxn>
                  <a:cxn ang="0">
                    <a:pos x="T4" y="T5"/>
                  </a:cxn>
                </a:cxnLst>
                <a:rect l="0" t="0" r="r" b="b"/>
                <a:pathLst>
                  <a:path w="853" h="12">
                    <a:moveTo>
                      <a:pt x="0" y="0"/>
                    </a:moveTo>
                    <a:cubicBezTo>
                      <a:pt x="284" y="0"/>
                      <a:pt x="568" y="0"/>
                      <a:pt x="853" y="0"/>
                    </a:cubicBezTo>
                    <a:cubicBezTo>
                      <a:pt x="843" y="8"/>
                      <a:pt x="34" y="1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Freeform 60">
                <a:extLst>
                  <a:ext uri="{FF2B5EF4-FFF2-40B4-BE49-F238E27FC236}">
                    <a16:creationId xmlns:a16="http://schemas.microsoft.com/office/drawing/2014/main" id="{FAB49A5B-1F18-A743-9229-0C0A58AC63FB}"/>
                  </a:ext>
                </a:extLst>
              </p:cNvPr>
              <p:cNvSpPr>
                <a:spLocks/>
              </p:cNvSpPr>
              <p:nvPr/>
            </p:nvSpPr>
            <p:spPr bwMode="auto">
              <a:xfrm>
                <a:off x="5897656" y="3282232"/>
                <a:ext cx="401376" cy="5860"/>
              </a:xfrm>
              <a:custGeom>
                <a:avLst/>
                <a:gdLst>
                  <a:gd name="T0" fmla="*/ 0 w 824"/>
                  <a:gd name="T1" fmla="*/ 0 h 12"/>
                  <a:gd name="T2" fmla="*/ 824 w 824"/>
                  <a:gd name="T3" fmla="*/ 0 h 12"/>
                  <a:gd name="T4" fmla="*/ 0 w 824"/>
                  <a:gd name="T5" fmla="*/ 0 h 12"/>
                </a:gdLst>
                <a:ahLst/>
                <a:cxnLst>
                  <a:cxn ang="0">
                    <a:pos x="T0" y="T1"/>
                  </a:cxn>
                  <a:cxn ang="0">
                    <a:pos x="T2" y="T3"/>
                  </a:cxn>
                  <a:cxn ang="0">
                    <a:pos x="T4" y="T5"/>
                  </a:cxn>
                </a:cxnLst>
                <a:rect l="0" t="0" r="r" b="b"/>
                <a:pathLst>
                  <a:path w="824" h="12">
                    <a:moveTo>
                      <a:pt x="0" y="0"/>
                    </a:moveTo>
                    <a:cubicBezTo>
                      <a:pt x="274" y="0"/>
                      <a:pt x="549" y="0"/>
                      <a:pt x="824" y="0"/>
                    </a:cubicBezTo>
                    <a:cubicBezTo>
                      <a:pt x="813" y="9"/>
                      <a:pt x="28" y="1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Freeform 61">
                <a:extLst>
                  <a:ext uri="{FF2B5EF4-FFF2-40B4-BE49-F238E27FC236}">
                    <a16:creationId xmlns:a16="http://schemas.microsoft.com/office/drawing/2014/main" id="{10A495C2-E27D-6946-BF18-B915947032F6}"/>
                  </a:ext>
                </a:extLst>
              </p:cNvPr>
              <p:cNvSpPr>
                <a:spLocks/>
              </p:cNvSpPr>
              <p:nvPr/>
            </p:nvSpPr>
            <p:spPr bwMode="auto">
              <a:xfrm>
                <a:off x="5904980" y="3271099"/>
                <a:ext cx="387900" cy="5860"/>
              </a:xfrm>
              <a:custGeom>
                <a:avLst/>
                <a:gdLst>
                  <a:gd name="T0" fmla="*/ 0 w 796"/>
                  <a:gd name="T1" fmla="*/ 0 h 12"/>
                  <a:gd name="T2" fmla="*/ 796 w 796"/>
                  <a:gd name="T3" fmla="*/ 0 h 12"/>
                  <a:gd name="T4" fmla="*/ 0 w 796"/>
                  <a:gd name="T5" fmla="*/ 0 h 12"/>
                </a:gdLst>
                <a:ahLst/>
                <a:cxnLst>
                  <a:cxn ang="0">
                    <a:pos x="T0" y="T1"/>
                  </a:cxn>
                  <a:cxn ang="0">
                    <a:pos x="T2" y="T3"/>
                  </a:cxn>
                  <a:cxn ang="0">
                    <a:pos x="T4" y="T5"/>
                  </a:cxn>
                </a:cxnLst>
                <a:rect l="0" t="0" r="r" b="b"/>
                <a:pathLst>
                  <a:path w="796" h="12">
                    <a:moveTo>
                      <a:pt x="0" y="0"/>
                    </a:moveTo>
                    <a:cubicBezTo>
                      <a:pt x="265" y="0"/>
                      <a:pt x="530" y="0"/>
                      <a:pt x="796" y="0"/>
                    </a:cubicBezTo>
                    <a:cubicBezTo>
                      <a:pt x="786" y="8"/>
                      <a:pt x="31" y="1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Freeform 62">
                <a:extLst>
                  <a:ext uri="{FF2B5EF4-FFF2-40B4-BE49-F238E27FC236}">
                    <a16:creationId xmlns:a16="http://schemas.microsoft.com/office/drawing/2014/main" id="{FBA86AD1-82A3-4D4B-B187-80A286AEA7AC}"/>
                  </a:ext>
                </a:extLst>
              </p:cNvPr>
              <p:cNvSpPr>
                <a:spLocks/>
              </p:cNvSpPr>
              <p:nvPr/>
            </p:nvSpPr>
            <p:spPr bwMode="auto">
              <a:xfrm>
                <a:off x="6166607" y="2957322"/>
                <a:ext cx="47755" cy="13770"/>
              </a:xfrm>
              <a:custGeom>
                <a:avLst/>
                <a:gdLst>
                  <a:gd name="T0" fmla="*/ 0 w 98"/>
                  <a:gd name="T1" fmla="*/ 28 h 28"/>
                  <a:gd name="T2" fmla="*/ 0 w 98"/>
                  <a:gd name="T3" fmla="*/ 0 h 28"/>
                  <a:gd name="T4" fmla="*/ 98 w 98"/>
                  <a:gd name="T5" fmla="*/ 0 h 28"/>
                  <a:gd name="T6" fmla="*/ 98 w 98"/>
                  <a:gd name="T7" fmla="*/ 28 h 28"/>
                  <a:gd name="T8" fmla="*/ 0 w 98"/>
                  <a:gd name="T9" fmla="*/ 28 h 28"/>
                </a:gdLst>
                <a:ahLst/>
                <a:cxnLst>
                  <a:cxn ang="0">
                    <a:pos x="T0" y="T1"/>
                  </a:cxn>
                  <a:cxn ang="0">
                    <a:pos x="T2" y="T3"/>
                  </a:cxn>
                  <a:cxn ang="0">
                    <a:pos x="T4" y="T5"/>
                  </a:cxn>
                  <a:cxn ang="0">
                    <a:pos x="T6" y="T7"/>
                  </a:cxn>
                  <a:cxn ang="0">
                    <a:pos x="T8" y="T9"/>
                  </a:cxn>
                </a:cxnLst>
                <a:rect l="0" t="0" r="r" b="b"/>
                <a:pathLst>
                  <a:path w="98" h="28">
                    <a:moveTo>
                      <a:pt x="0" y="28"/>
                    </a:moveTo>
                    <a:cubicBezTo>
                      <a:pt x="0" y="18"/>
                      <a:pt x="0" y="10"/>
                      <a:pt x="0" y="0"/>
                    </a:cubicBezTo>
                    <a:cubicBezTo>
                      <a:pt x="32" y="0"/>
                      <a:pt x="64" y="0"/>
                      <a:pt x="98" y="0"/>
                    </a:cubicBezTo>
                    <a:cubicBezTo>
                      <a:pt x="98" y="9"/>
                      <a:pt x="98" y="18"/>
                      <a:pt x="98" y="28"/>
                    </a:cubicBezTo>
                    <a:cubicBezTo>
                      <a:pt x="65" y="28"/>
                      <a:pt x="33" y="28"/>
                      <a:pt x="0"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Freeform 63">
                <a:extLst>
                  <a:ext uri="{FF2B5EF4-FFF2-40B4-BE49-F238E27FC236}">
                    <a16:creationId xmlns:a16="http://schemas.microsoft.com/office/drawing/2014/main" id="{D88BFD74-9029-4743-A7DF-9B89E2970B71}"/>
                  </a:ext>
                </a:extLst>
              </p:cNvPr>
              <p:cNvSpPr>
                <a:spLocks/>
              </p:cNvSpPr>
              <p:nvPr/>
            </p:nvSpPr>
            <p:spPr bwMode="auto">
              <a:xfrm>
                <a:off x="6106254" y="2957322"/>
                <a:ext cx="47755" cy="13184"/>
              </a:xfrm>
              <a:custGeom>
                <a:avLst/>
                <a:gdLst>
                  <a:gd name="T0" fmla="*/ 0 w 98"/>
                  <a:gd name="T1" fmla="*/ 27 h 27"/>
                  <a:gd name="T2" fmla="*/ 0 w 98"/>
                  <a:gd name="T3" fmla="*/ 0 h 27"/>
                  <a:gd name="T4" fmla="*/ 98 w 98"/>
                  <a:gd name="T5" fmla="*/ 0 h 27"/>
                  <a:gd name="T6" fmla="*/ 98 w 98"/>
                  <a:gd name="T7" fmla="*/ 27 h 27"/>
                  <a:gd name="T8" fmla="*/ 0 w 98"/>
                  <a:gd name="T9" fmla="*/ 27 h 27"/>
                </a:gdLst>
                <a:ahLst/>
                <a:cxnLst>
                  <a:cxn ang="0">
                    <a:pos x="T0" y="T1"/>
                  </a:cxn>
                  <a:cxn ang="0">
                    <a:pos x="T2" y="T3"/>
                  </a:cxn>
                  <a:cxn ang="0">
                    <a:pos x="T4" y="T5"/>
                  </a:cxn>
                  <a:cxn ang="0">
                    <a:pos x="T6" y="T7"/>
                  </a:cxn>
                  <a:cxn ang="0">
                    <a:pos x="T8" y="T9"/>
                  </a:cxn>
                </a:cxnLst>
                <a:rect l="0" t="0" r="r" b="b"/>
                <a:pathLst>
                  <a:path w="98" h="27">
                    <a:moveTo>
                      <a:pt x="0" y="27"/>
                    </a:moveTo>
                    <a:cubicBezTo>
                      <a:pt x="0" y="18"/>
                      <a:pt x="0" y="9"/>
                      <a:pt x="0" y="0"/>
                    </a:cubicBezTo>
                    <a:cubicBezTo>
                      <a:pt x="33" y="0"/>
                      <a:pt x="65" y="0"/>
                      <a:pt x="98" y="0"/>
                    </a:cubicBezTo>
                    <a:cubicBezTo>
                      <a:pt x="98" y="9"/>
                      <a:pt x="98" y="17"/>
                      <a:pt x="98" y="27"/>
                    </a:cubicBezTo>
                    <a:cubicBezTo>
                      <a:pt x="66" y="27"/>
                      <a:pt x="34" y="27"/>
                      <a:pt x="0"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Freeform 64">
                <a:extLst>
                  <a:ext uri="{FF2B5EF4-FFF2-40B4-BE49-F238E27FC236}">
                    <a16:creationId xmlns:a16="http://schemas.microsoft.com/office/drawing/2014/main" id="{5E9A05D2-9BB8-1748-81BD-BE50D237FA22}"/>
                  </a:ext>
                </a:extLst>
              </p:cNvPr>
              <p:cNvSpPr>
                <a:spLocks/>
              </p:cNvSpPr>
              <p:nvPr/>
            </p:nvSpPr>
            <p:spPr bwMode="auto">
              <a:xfrm>
                <a:off x="6045901" y="2957322"/>
                <a:ext cx="47755" cy="13184"/>
              </a:xfrm>
              <a:custGeom>
                <a:avLst/>
                <a:gdLst>
                  <a:gd name="T0" fmla="*/ 98 w 98"/>
                  <a:gd name="T1" fmla="*/ 0 h 27"/>
                  <a:gd name="T2" fmla="*/ 98 w 98"/>
                  <a:gd name="T3" fmla="*/ 27 h 27"/>
                  <a:gd name="T4" fmla="*/ 0 w 98"/>
                  <a:gd name="T5" fmla="*/ 27 h 27"/>
                  <a:gd name="T6" fmla="*/ 0 w 98"/>
                  <a:gd name="T7" fmla="*/ 0 h 27"/>
                  <a:gd name="T8" fmla="*/ 98 w 98"/>
                  <a:gd name="T9" fmla="*/ 0 h 27"/>
                </a:gdLst>
                <a:ahLst/>
                <a:cxnLst>
                  <a:cxn ang="0">
                    <a:pos x="T0" y="T1"/>
                  </a:cxn>
                  <a:cxn ang="0">
                    <a:pos x="T2" y="T3"/>
                  </a:cxn>
                  <a:cxn ang="0">
                    <a:pos x="T4" y="T5"/>
                  </a:cxn>
                  <a:cxn ang="0">
                    <a:pos x="T6" y="T7"/>
                  </a:cxn>
                  <a:cxn ang="0">
                    <a:pos x="T8" y="T9"/>
                  </a:cxn>
                </a:cxnLst>
                <a:rect l="0" t="0" r="r" b="b"/>
                <a:pathLst>
                  <a:path w="98" h="27">
                    <a:moveTo>
                      <a:pt x="98" y="0"/>
                    </a:moveTo>
                    <a:cubicBezTo>
                      <a:pt x="98" y="10"/>
                      <a:pt x="98" y="18"/>
                      <a:pt x="98" y="27"/>
                    </a:cubicBezTo>
                    <a:cubicBezTo>
                      <a:pt x="66" y="27"/>
                      <a:pt x="34" y="27"/>
                      <a:pt x="0" y="27"/>
                    </a:cubicBezTo>
                    <a:cubicBezTo>
                      <a:pt x="0" y="18"/>
                      <a:pt x="0" y="10"/>
                      <a:pt x="0" y="0"/>
                    </a:cubicBezTo>
                    <a:cubicBezTo>
                      <a:pt x="32" y="0"/>
                      <a:pt x="64" y="0"/>
                      <a:pt x="9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Freeform 65">
                <a:extLst>
                  <a:ext uri="{FF2B5EF4-FFF2-40B4-BE49-F238E27FC236}">
                    <a16:creationId xmlns:a16="http://schemas.microsoft.com/office/drawing/2014/main" id="{5A4F056E-E4F5-424B-BC8C-D90CD88180F9}"/>
                  </a:ext>
                </a:extLst>
              </p:cNvPr>
              <p:cNvSpPr>
                <a:spLocks/>
              </p:cNvSpPr>
              <p:nvPr/>
            </p:nvSpPr>
            <p:spPr bwMode="auto">
              <a:xfrm>
                <a:off x="5984962" y="2957322"/>
                <a:ext cx="48048" cy="13184"/>
              </a:xfrm>
              <a:custGeom>
                <a:avLst/>
                <a:gdLst>
                  <a:gd name="T0" fmla="*/ 99 w 99"/>
                  <a:gd name="T1" fmla="*/ 0 h 27"/>
                  <a:gd name="T2" fmla="*/ 99 w 99"/>
                  <a:gd name="T3" fmla="*/ 27 h 27"/>
                  <a:gd name="T4" fmla="*/ 0 w 99"/>
                  <a:gd name="T5" fmla="*/ 27 h 27"/>
                  <a:gd name="T6" fmla="*/ 0 w 99"/>
                  <a:gd name="T7" fmla="*/ 0 h 27"/>
                  <a:gd name="T8" fmla="*/ 99 w 99"/>
                  <a:gd name="T9" fmla="*/ 0 h 27"/>
                </a:gdLst>
                <a:ahLst/>
                <a:cxnLst>
                  <a:cxn ang="0">
                    <a:pos x="T0" y="T1"/>
                  </a:cxn>
                  <a:cxn ang="0">
                    <a:pos x="T2" y="T3"/>
                  </a:cxn>
                  <a:cxn ang="0">
                    <a:pos x="T4" y="T5"/>
                  </a:cxn>
                  <a:cxn ang="0">
                    <a:pos x="T6" y="T7"/>
                  </a:cxn>
                  <a:cxn ang="0">
                    <a:pos x="T8" y="T9"/>
                  </a:cxn>
                </a:cxnLst>
                <a:rect l="0" t="0" r="r" b="b"/>
                <a:pathLst>
                  <a:path w="99" h="27">
                    <a:moveTo>
                      <a:pt x="99" y="0"/>
                    </a:moveTo>
                    <a:cubicBezTo>
                      <a:pt x="99" y="10"/>
                      <a:pt x="99" y="18"/>
                      <a:pt x="99" y="27"/>
                    </a:cubicBezTo>
                    <a:cubicBezTo>
                      <a:pt x="66" y="27"/>
                      <a:pt x="34" y="27"/>
                      <a:pt x="0" y="27"/>
                    </a:cubicBezTo>
                    <a:cubicBezTo>
                      <a:pt x="0" y="18"/>
                      <a:pt x="0" y="10"/>
                      <a:pt x="0" y="0"/>
                    </a:cubicBezTo>
                    <a:cubicBezTo>
                      <a:pt x="32" y="0"/>
                      <a:pt x="65" y="0"/>
                      <a:pt x="9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 name="Freeform 66">
                <a:extLst>
                  <a:ext uri="{FF2B5EF4-FFF2-40B4-BE49-F238E27FC236}">
                    <a16:creationId xmlns:a16="http://schemas.microsoft.com/office/drawing/2014/main" id="{122011E7-2FA5-764B-90D2-ADAA2C34898A}"/>
                  </a:ext>
                </a:extLst>
              </p:cNvPr>
              <p:cNvSpPr>
                <a:spLocks/>
              </p:cNvSpPr>
              <p:nvPr/>
            </p:nvSpPr>
            <p:spPr bwMode="auto">
              <a:xfrm>
                <a:off x="5918750" y="2958201"/>
                <a:ext cx="50978" cy="29298"/>
              </a:xfrm>
              <a:custGeom>
                <a:avLst/>
                <a:gdLst>
                  <a:gd name="T0" fmla="*/ 0 w 105"/>
                  <a:gd name="T1" fmla="*/ 33 h 60"/>
                  <a:gd name="T2" fmla="*/ 94 w 105"/>
                  <a:gd name="T3" fmla="*/ 0 h 60"/>
                  <a:gd name="T4" fmla="*/ 105 w 105"/>
                  <a:gd name="T5" fmla="*/ 27 h 60"/>
                  <a:gd name="T6" fmla="*/ 11 w 105"/>
                  <a:gd name="T7" fmla="*/ 60 h 60"/>
                  <a:gd name="T8" fmla="*/ 0 w 105"/>
                  <a:gd name="T9" fmla="*/ 33 h 60"/>
                </a:gdLst>
                <a:ahLst/>
                <a:cxnLst>
                  <a:cxn ang="0">
                    <a:pos x="T0" y="T1"/>
                  </a:cxn>
                  <a:cxn ang="0">
                    <a:pos x="T2" y="T3"/>
                  </a:cxn>
                  <a:cxn ang="0">
                    <a:pos x="T4" y="T5"/>
                  </a:cxn>
                  <a:cxn ang="0">
                    <a:pos x="T6" y="T7"/>
                  </a:cxn>
                  <a:cxn ang="0">
                    <a:pos x="T8" y="T9"/>
                  </a:cxn>
                </a:cxnLst>
                <a:rect l="0" t="0" r="r" b="b"/>
                <a:pathLst>
                  <a:path w="105" h="60">
                    <a:moveTo>
                      <a:pt x="0" y="33"/>
                    </a:moveTo>
                    <a:cubicBezTo>
                      <a:pt x="33" y="22"/>
                      <a:pt x="63" y="11"/>
                      <a:pt x="94" y="0"/>
                    </a:cubicBezTo>
                    <a:cubicBezTo>
                      <a:pt x="98" y="9"/>
                      <a:pt x="101" y="17"/>
                      <a:pt x="105" y="27"/>
                    </a:cubicBezTo>
                    <a:cubicBezTo>
                      <a:pt x="74" y="38"/>
                      <a:pt x="43" y="49"/>
                      <a:pt x="11" y="60"/>
                    </a:cubicBezTo>
                    <a:cubicBezTo>
                      <a:pt x="7" y="51"/>
                      <a:pt x="4" y="43"/>
                      <a:pt x="0" y="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 name="Freeform 67">
                <a:extLst>
                  <a:ext uri="{FF2B5EF4-FFF2-40B4-BE49-F238E27FC236}">
                    <a16:creationId xmlns:a16="http://schemas.microsoft.com/office/drawing/2014/main" id="{78755544-C95B-EC4E-A1BD-1BF1C8317928}"/>
                  </a:ext>
                </a:extLst>
              </p:cNvPr>
              <p:cNvSpPr>
                <a:spLocks/>
              </p:cNvSpPr>
              <p:nvPr/>
            </p:nvSpPr>
            <p:spPr bwMode="auto">
              <a:xfrm>
                <a:off x="6229597" y="2958201"/>
                <a:ext cx="50685" cy="29298"/>
              </a:xfrm>
              <a:custGeom>
                <a:avLst/>
                <a:gdLst>
                  <a:gd name="T0" fmla="*/ 0 w 104"/>
                  <a:gd name="T1" fmla="*/ 28 h 60"/>
                  <a:gd name="T2" fmla="*/ 9 w 104"/>
                  <a:gd name="T3" fmla="*/ 0 h 60"/>
                  <a:gd name="T4" fmla="*/ 104 w 104"/>
                  <a:gd name="T5" fmla="*/ 33 h 60"/>
                  <a:gd name="T6" fmla="*/ 94 w 104"/>
                  <a:gd name="T7" fmla="*/ 60 h 60"/>
                  <a:gd name="T8" fmla="*/ 0 w 104"/>
                  <a:gd name="T9" fmla="*/ 28 h 60"/>
                </a:gdLst>
                <a:ahLst/>
                <a:cxnLst>
                  <a:cxn ang="0">
                    <a:pos x="T0" y="T1"/>
                  </a:cxn>
                  <a:cxn ang="0">
                    <a:pos x="T2" y="T3"/>
                  </a:cxn>
                  <a:cxn ang="0">
                    <a:pos x="T4" y="T5"/>
                  </a:cxn>
                  <a:cxn ang="0">
                    <a:pos x="T6" y="T7"/>
                  </a:cxn>
                  <a:cxn ang="0">
                    <a:pos x="T8" y="T9"/>
                  </a:cxn>
                </a:cxnLst>
                <a:rect l="0" t="0" r="r" b="b"/>
                <a:pathLst>
                  <a:path w="104" h="60">
                    <a:moveTo>
                      <a:pt x="0" y="28"/>
                    </a:moveTo>
                    <a:cubicBezTo>
                      <a:pt x="3" y="18"/>
                      <a:pt x="6" y="10"/>
                      <a:pt x="9" y="0"/>
                    </a:cubicBezTo>
                    <a:cubicBezTo>
                      <a:pt x="40" y="11"/>
                      <a:pt x="71" y="21"/>
                      <a:pt x="104" y="33"/>
                    </a:cubicBezTo>
                    <a:cubicBezTo>
                      <a:pt x="100" y="42"/>
                      <a:pt x="98" y="50"/>
                      <a:pt x="94" y="60"/>
                    </a:cubicBezTo>
                    <a:cubicBezTo>
                      <a:pt x="63" y="50"/>
                      <a:pt x="32" y="39"/>
                      <a:pt x="0"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 name="Freeform 68">
                <a:extLst>
                  <a:ext uri="{FF2B5EF4-FFF2-40B4-BE49-F238E27FC236}">
                    <a16:creationId xmlns:a16="http://schemas.microsoft.com/office/drawing/2014/main" id="{B977754F-0A08-0844-926B-30F0D74A2351}"/>
                  </a:ext>
                </a:extLst>
              </p:cNvPr>
              <p:cNvSpPr>
                <a:spLocks/>
              </p:cNvSpPr>
              <p:nvPr/>
            </p:nvSpPr>
            <p:spPr bwMode="auto">
              <a:xfrm>
                <a:off x="6336533" y="3018847"/>
                <a:ext cx="74123" cy="7617"/>
              </a:xfrm>
              <a:custGeom>
                <a:avLst/>
                <a:gdLst>
                  <a:gd name="T0" fmla="*/ 5 w 152"/>
                  <a:gd name="T1" fmla="*/ 0 h 16"/>
                  <a:gd name="T2" fmla="*/ 137 w 152"/>
                  <a:gd name="T3" fmla="*/ 1 h 16"/>
                  <a:gd name="T4" fmla="*/ 152 w 152"/>
                  <a:gd name="T5" fmla="*/ 9 h 16"/>
                  <a:gd name="T6" fmla="*/ 149 w 152"/>
                  <a:gd name="T7" fmla="*/ 16 h 16"/>
                  <a:gd name="T8" fmla="*/ 10 w 152"/>
                  <a:gd name="T9" fmla="*/ 16 h 16"/>
                  <a:gd name="T10" fmla="*/ 0 w 152"/>
                  <a:gd name="T11" fmla="*/ 4 h 16"/>
                  <a:gd name="T12" fmla="*/ 5 w 152"/>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152" h="16">
                    <a:moveTo>
                      <a:pt x="5" y="0"/>
                    </a:moveTo>
                    <a:cubicBezTo>
                      <a:pt x="49" y="0"/>
                      <a:pt x="93" y="0"/>
                      <a:pt x="137" y="1"/>
                    </a:cubicBezTo>
                    <a:cubicBezTo>
                      <a:pt x="142" y="1"/>
                      <a:pt x="147" y="6"/>
                      <a:pt x="152" y="9"/>
                    </a:cubicBezTo>
                    <a:cubicBezTo>
                      <a:pt x="151" y="11"/>
                      <a:pt x="150" y="14"/>
                      <a:pt x="149" y="16"/>
                    </a:cubicBezTo>
                    <a:cubicBezTo>
                      <a:pt x="103" y="16"/>
                      <a:pt x="56" y="16"/>
                      <a:pt x="10" y="16"/>
                    </a:cubicBezTo>
                    <a:cubicBezTo>
                      <a:pt x="7" y="15"/>
                      <a:pt x="4" y="8"/>
                      <a:pt x="0" y="4"/>
                    </a:cubicBezTo>
                    <a:cubicBezTo>
                      <a:pt x="2" y="3"/>
                      <a:pt x="4" y="2"/>
                      <a:pt x="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 name="Freeform 69">
                <a:extLst>
                  <a:ext uri="{FF2B5EF4-FFF2-40B4-BE49-F238E27FC236}">
                    <a16:creationId xmlns:a16="http://schemas.microsoft.com/office/drawing/2014/main" id="{7D9996F9-6EE3-F045-8ADA-93A17F0B4BB3}"/>
                  </a:ext>
                </a:extLst>
              </p:cNvPr>
              <p:cNvSpPr>
                <a:spLocks/>
              </p:cNvSpPr>
              <p:nvPr/>
            </p:nvSpPr>
            <p:spPr bwMode="auto">
              <a:xfrm>
                <a:off x="5779293" y="3018847"/>
                <a:ext cx="66798" cy="7617"/>
              </a:xfrm>
              <a:custGeom>
                <a:avLst/>
                <a:gdLst>
                  <a:gd name="T0" fmla="*/ 0 w 137"/>
                  <a:gd name="T1" fmla="*/ 10 h 16"/>
                  <a:gd name="T2" fmla="*/ 12 w 137"/>
                  <a:gd name="T3" fmla="*/ 1 h 16"/>
                  <a:gd name="T4" fmla="*/ 126 w 137"/>
                  <a:gd name="T5" fmla="*/ 0 h 16"/>
                  <a:gd name="T6" fmla="*/ 137 w 137"/>
                  <a:gd name="T7" fmla="*/ 8 h 16"/>
                  <a:gd name="T8" fmla="*/ 125 w 137"/>
                  <a:gd name="T9" fmla="*/ 16 h 16"/>
                  <a:gd name="T10" fmla="*/ 5 w 137"/>
                  <a:gd name="T11" fmla="*/ 16 h 16"/>
                  <a:gd name="T12" fmla="*/ 0 w 137"/>
                  <a:gd name="T13" fmla="*/ 10 h 16"/>
                </a:gdLst>
                <a:ahLst/>
                <a:cxnLst>
                  <a:cxn ang="0">
                    <a:pos x="T0" y="T1"/>
                  </a:cxn>
                  <a:cxn ang="0">
                    <a:pos x="T2" y="T3"/>
                  </a:cxn>
                  <a:cxn ang="0">
                    <a:pos x="T4" y="T5"/>
                  </a:cxn>
                  <a:cxn ang="0">
                    <a:pos x="T6" y="T7"/>
                  </a:cxn>
                  <a:cxn ang="0">
                    <a:pos x="T8" y="T9"/>
                  </a:cxn>
                  <a:cxn ang="0">
                    <a:pos x="T10" y="T11"/>
                  </a:cxn>
                  <a:cxn ang="0">
                    <a:pos x="T12" y="T13"/>
                  </a:cxn>
                </a:cxnLst>
                <a:rect l="0" t="0" r="r" b="b"/>
                <a:pathLst>
                  <a:path w="137" h="16">
                    <a:moveTo>
                      <a:pt x="0" y="10"/>
                    </a:moveTo>
                    <a:cubicBezTo>
                      <a:pt x="4" y="7"/>
                      <a:pt x="8" y="1"/>
                      <a:pt x="12" y="1"/>
                    </a:cubicBezTo>
                    <a:cubicBezTo>
                      <a:pt x="50" y="0"/>
                      <a:pt x="88" y="0"/>
                      <a:pt x="126" y="0"/>
                    </a:cubicBezTo>
                    <a:cubicBezTo>
                      <a:pt x="130" y="0"/>
                      <a:pt x="133" y="5"/>
                      <a:pt x="137" y="8"/>
                    </a:cubicBezTo>
                    <a:cubicBezTo>
                      <a:pt x="133" y="11"/>
                      <a:pt x="129" y="16"/>
                      <a:pt x="125" y="16"/>
                    </a:cubicBezTo>
                    <a:cubicBezTo>
                      <a:pt x="85" y="16"/>
                      <a:pt x="45" y="16"/>
                      <a:pt x="5" y="16"/>
                    </a:cubicBezTo>
                    <a:cubicBezTo>
                      <a:pt x="4" y="14"/>
                      <a:pt x="2" y="12"/>
                      <a:pt x="0"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 name="Freeform 70">
                <a:extLst>
                  <a:ext uri="{FF2B5EF4-FFF2-40B4-BE49-F238E27FC236}">
                    <a16:creationId xmlns:a16="http://schemas.microsoft.com/office/drawing/2014/main" id="{EB4C0702-CEC8-C245-90D3-0D3F97DEFE22}"/>
                  </a:ext>
                </a:extLst>
              </p:cNvPr>
              <p:cNvSpPr>
                <a:spLocks/>
              </p:cNvSpPr>
              <p:nvPr/>
            </p:nvSpPr>
            <p:spPr bwMode="auto">
              <a:xfrm>
                <a:off x="5895312" y="3020312"/>
                <a:ext cx="397568" cy="2344"/>
              </a:xfrm>
              <a:custGeom>
                <a:avLst/>
                <a:gdLst>
                  <a:gd name="T0" fmla="*/ 816 w 816"/>
                  <a:gd name="T1" fmla="*/ 5 h 5"/>
                  <a:gd name="T2" fmla="*/ 0 w 816"/>
                  <a:gd name="T3" fmla="*/ 5 h 5"/>
                  <a:gd name="T4" fmla="*/ 0 w 816"/>
                  <a:gd name="T5" fmla="*/ 0 h 5"/>
                  <a:gd name="T6" fmla="*/ 816 w 816"/>
                  <a:gd name="T7" fmla="*/ 0 h 5"/>
                  <a:gd name="T8" fmla="*/ 816 w 816"/>
                  <a:gd name="T9" fmla="*/ 5 h 5"/>
                </a:gdLst>
                <a:ahLst/>
                <a:cxnLst>
                  <a:cxn ang="0">
                    <a:pos x="T0" y="T1"/>
                  </a:cxn>
                  <a:cxn ang="0">
                    <a:pos x="T2" y="T3"/>
                  </a:cxn>
                  <a:cxn ang="0">
                    <a:pos x="T4" y="T5"/>
                  </a:cxn>
                  <a:cxn ang="0">
                    <a:pos x="T6" y="T7"/>
                  </a:cxn>
                  <a:cxn ang="0">
                    <a:pos x="T8" y="T9"/>
                  </a:cxn>
                </a:cxnLst>
                <a:rect l="0" t="0" r="r" b="b"/>
                <a:pathLst>
                  <a:path w="816" h="5">
                    <a:moveTo>
                      <a:pt x="816" y="5"/>
                    </a:moveTo>
                    <a:cubicBezTo>
                      <a:pt x="544" y="5"/>
                      <a:pt x="272" y="5"/>
                      <a:pt x="0" y="5"/>
                    </a:cubicBezTo>
                    <a:cubicBezTo>
                      <a:pt x="0" y="4"/>
                      <a:pt x="0" y="2"/>
                      <a:pt x="0" y="0"/>
                    </a:cubicBezTo>
                    <a:cubicBezTo>
                      <a:pt x="272" y="0"/>
                      <a:pt x="544" y="0"/>
                      <a:pt x="816" y="0"/>
                    </a:cubicBezTo>
                    <a:cubicBezTo>
                      <a:pt x="816" y="2"/>
                      <a:pt x="816" y="4"/>
                      <a:pt x="816"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 name="Freeform 71">
                <a:extLst>
                  <a:ext uri="{FF2B5EF4-FFF2-40B4-BE49-F238E27FC236}">
                    <a16:creationId xmlns:a16="http://schemas.microsoft.com/office/drawing/2014/main" id="{70E75A7F-7C25-314E-A205-88430D213A81}"/>
                  </a:ext>
                </a:extLst>
              </p:cNvPr>
              <p:cNvSpPr>
                <a:spLocks/>
              </p:cNvSpPr>
              <p:nvPr/>
            </p:nvSpPr>
            <p:spPr bwMode="auto">
              <a:xfrm>
                <a:off x="6048831" y="3028808"/>
                <a:ext cx="9082" cy="54201"/>
              </a:xfrm>
              <a:custGeom>
                <a:avLst/>
                <a:gdLst>
                  <a:gd name="T0" fmla="*/ 0 w 19"/>
                  <a:gd name="T1" fmla="*/ 0 h 111"/>
                  <a:gd name="T2" fmla="*/ 19 w 19"/>
                  <a:gd name="T3" fmla="*/ 0 h 111"/>
                  <a:gd name="T4" fmla="*/ 19 w 19"/>
                  <a:gd name="T5" fmla="*/ 110 h 111"/>
                  <a:gd name="T6" fmla="*/ 0 w 19"/>
                  <a:gd name="T7" fmla="*/ 111 h 111"/>
                  <a:gd name="T8" fmla="*/ 0 w 19"/>
                  <a:gd name="T9" fmla="*/ 0 h 111"/>
                </a:gdLst>
                <a:ahLst/>
                <a:cxnLst>
                  <a:cxn ang="0">
                    <a:pos x="T0" y="T1"/>
                  </a:cxn>
                  <a:cxn ang="0">
                    <a:pos x="T2" y="T3"/>
                  </a:cxn>
                  <a:cxn ang="0">
                    <a:pos x="T4" y="T5"/>
                  </a:cxn>
                  <a:cxn ang="0">
                    <a:pos x="T6" y="T7"/>
                  </a:cxn>
                  <a:cxn ang="0">
                    <a:pos x="T8" y="T9"/>
                  </a:cxn>
                </a:cxnLst>
                <a:rect l="0" t="0" r="r" b="b"/>
                <a:pathLst>
                  <a:path w="19" h="111">
                    <a:moveTo>
                      <a:pt x="0" y="0"/>
                    </a:moveTo>
                    <a:cubicBezTo>
                      <a:pt x="7" y="0"/>
                      <a:pt x="12" y="0"/>
                      <a:pt x="19" y="0"/>
                    </a:cubicBezTo>
                    <a:cubicBezTo>
                      <a:pt x="19" y="37"/>
                      <a:pt x="19" y="73"/>
                      <a:pt x="19" y="110"/>
                    </a:cubicBezTo>
                    <a:cubicBezTo>
                      <a:pt x="13" y="110"/>
                      <a:pt x="7" y="110"/>
                      <a:pt x="0" y="111"/>
                    </a:cubicBezTo>
                    <a:cubicBezTo>
                      <a:pt x="0" y="74"/>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 name="Freeform 72">
                <a:extLst>
                  <a:ext uri="{FF2B5EF4-FFF2-40B4-BE49-F238E27FC236}">
                    <a16:creationId xmlns:a16="http://schemas.microsoft.com/office/drawing/2014/main" id="{0099B1D1-CF76-0F4A-8099-687F5BE2706F}"/>
                  </a:ext>
                </a:extLst>
              </p:cNvPr>
              <p:cNvSpPr>
                <a:spLocks/>
              </p:cNvSpPr>
              <p:nvPr/>
            </p:nvSpPr>
            <p:spPr bwMode="auto">
              <a:xfrm>
                <a:off x="5906445" y="3028808"/>
                <a:ext cx="9375" cy="53615"/>
              </a:xfrm>
              <a:custGeom>
                <a:avLst/>
                <a:gdLst>
                  <a:gd name="T0" fmla="*/ 19 w 19"/>
                  <a:gd name="T1" fmla="*/ 110 h 110"/>
                  <a:gd name="T2" fmla="*/ 0 w 19"/>
                  <a:gd name="T3" fmla="*/ 110 h 110"/>
                  <a:gd name="T4" fmla="*/ 0 w 19"/>
                  <a:gd name="T5" fmla="*/ 0 h 110"/>
                  <a:gd name="T6" fmla="*/ 19 w 19"/>
                  <a:gd name="T7" fmla="*/ 0 h 110"/>
                  <a:gd name="T8" fmla="*/ 19 w 19"/>
                  <a:gd name="T9" fmla="*/ 110 h 110"/>
                </a:gdLst>
                <a:ahLst/>
                <a:cxnLst>
                  <a:cxn ang="0">
                    <a:pos x="T0" y="T1"/>
                  </a:cxn>
                  <a:cxn ang="0">
                    <a:pos x="T2" y="T3"/>
                  </a:cxn>
                  <a:cxn ang="0">
                    <a:pos x="T4" y="T5"/>
                  </a:cxn>
                  <a:cxn ang="0">
                    <a:pos x="T6" y="T7"/>
                  </a:cxn>
                  <a:cxn ang="0">
                    <a:pos x="T8" y="T9"/>
                  </a:cxn>
                </a:cxnLst>
                <a:rect l="0" t="0" r="r" b="b"/>
                <a:pathLst>
                  <a:path w="19" h="110">
                    <a:moveTo>
                      <a:pt x="19" y="110"/>
                    </a:moveTo>
                    <a:cubicBezTo>
                      <a:pt x="12" y="110"/>
                      <a:pt x="7" y="110"/>
                      <a:pt x="0" y="110"/>
                    </a:cubicBezTo>
                    <a:cubicBezTo>
                      <a:pt x="0" y="73"/>
                      <a:pt x="0" y="37"/>
                      <a:pt x="0" y="0"/>
                    </a:cubicBezTo>
                    <a:cubicBezTo>
                      <a:pt x="6" y="0"/>
                      <a:pt x="12" y="0"/>
                      <a:pt x="19" y="0"/>
                    </a:cubicBezTo>
                    <a:cubicBezTo>
                      <a:pt x="19" y="36"/>
                      <a:pt x="19" y="72"/>
                      <a:pt x="19" y="1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 name="Freeform 73">
                <a:extLst>
                  <a:ext uri="{FF2B5EF4-FFF2-40B4-BE49-F238E27FC236}">
                    <a16:creationId xmlns:a16="http://schemas.microsoft.com/office/drawing/2014/main" id="{33C5021A-E201-5146-AE01-E1AE2F51E181}"/>
                  </a:ext>
                </a:extLst>
              </p:cNvPr>
              <p:cNvSpPr>
                <a:spLocks/>
              </p:cNvSpPr>
              <p:nvPr/>
            </p:nvSpPr>
            <p:spPr bwMode="auto">
              <a:xfrm>
                <a:off x="6231355" y="3028515"/>
                <a:ext cx="9375" cy="53908"/>
              </a:xfrm>
              <a:custGeom>
                <a:avLst/>
                <a:gdLst>
                  <a:gd name="T0" fmla="*/ 0 w 19"/>
                  <a:gd name="T1" fmla="*/ 111 h 111"/>
                  <a:gd name="T2" fmla="*/ 0 w 19"/>
                  <a:gd name="T3" fmla="*/ 1 h 111"/>
                  <a:gd name="T4" fmla="*/ 19 w 19"/>
                  <a:gd name="T5" fmla="*/ 0 h 111"/>
                  <a:gd name="T6" fmla="*/ 19 w 19"/>
                  <a:gd name="T7" fmla="*/ 111 h 111"/>
                  <a:gd name="T8" fmla="*/ 0 w 19"/>
                  <a:gd name="T9" fmla="*/ 111 h 111"/>
                </a:gdLst>
                <a:ahLst/>
                <a:cxnLst>
                  <a:cxn ang="0">
                    <a:pos x="T0" y="T1"/>
                  </a:cxn>
                  <a:cxn ang="0">
                    <a:pos x="T2" y="T3"/>
                  </a:cxn>
                  <a:cxn ang="0">
                    <a:pos x="T4" y="T5"/>
                  </a:cxn>
                  <a:cxn ang="0">
                    <a:pos x="T6" y="T7"/>
                  </a:cxn>
                  <a:cxn ang="0">
                    <a:pos x="T8" y="T9"/>
                  </a:cxn>
                </a:cxnLst>
                <a:rect l="0" t="0" r="r" b="b"/>
                <a:pathLst>
                  <a:path w="19" h="111">
                    <a:moveTo>
                      <a:pt x="0" y="111"/>
                    </a:moveTo>
                    <a:cubicBezTo>
                      <a:pt x="0" y="74"/>
                      <a:pt x="0" y="38"/>
                      <a:pt x="0" y="1"/>
                    </a:cubicBezTo>
                    <a:cubicBezTo>
                      <a:pt x="6" y="1"/>
                      <a:pt x="12" y="1"/>
                      <a:pt x="19" y="0"/>
                    </a:cubicBezTo>
                    <a:cubicBezTo>
                      <a:pt x="19" y="38"/>
                      <a:pt x="19" y="74"/>
                      <a:pt x="19" y="111"/>
                    </a:cubicBezTo>
                    <a:cubicBezTo>
                      <a:pt x="13" y="111"/>
                      <a:pt x="7" y="111"/>
                      <a:pt x="0"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 name="Freeform 74">
                <a:extLst>
                  <a:ext uri="{FF2B5EF4-FFF2-40B4-BE49-F238E27FC236}">
                    <a16:creationId xmlns:a16="http://schemas.microsoft.com/office/drawing/2014/main" id="{1658BBC7-47B8-3B45-B75E-090EB99341B3}"/>
                  </a:ext>
                </a:extLst>
              </p:cNvPr>
              <p:cNvSpPr>
                <a:spLocks/>
              </p:cNvSpPr>
              <p:nvPr/>
            </p:nvSpPr>
            <p:spPr bwMode="auto">
              <a:xfrm>
                <a:off x="6191510" y="3028808"/>
                <a:ext cx="8789" cy="54201"/>
              </a:xfrm>
              <a:custGeom>
                <a:avLst/>
                <a:gdLst>
                  <a:gd name="T0" fmla="*/ 0 w 18"/>
                  <a:gd name="T1" fmla="*/ 0 h 111"/>
                  <a:gd name="T2" fmla="*/ 18 w 18"/>
                  <a:gd name="T3" fmla="*/ 0 h 111"/>
                  <a:gd name="T4" fmla="*/ 18 w 18"/>
                  <a:gd name="T5" fmla="*/ 109 h 111"/>
                  <a:gd name="T6" fmla="*/ 0 w 18"/>
                  <a:gd name="T7" fmla="*/ 111 h 111"/>
                  <a:gd name="T8" fmla="*/ 0 w 18"/>
                  <a:gd name="T9" fmla="*/ 0 h 111"/>
                </a:gdLst>
                <a:ahLst/>
                <a:cxnLst>
                  <a:cxn ang="0">
                    <a:pos x="T0" y="T1"/>
                  </a:cxn>
                  <a:cxn ang="0">
                    <a:pos x="T2" y="T3"/>
                  </a:cxn>
                  <a:cxn ang="0">
                    <a:pos x="T4" y="T5"/>
                  </a:cxn>
                  <a:cxn ang="0">
                    <a:pos x="T6" y="T7"/>
                  </a:cxn>
                  <a:cxn ang="0">
                    <a:pos x="T8" y="T9"/>
                  </a:cxn>
                </a:cxnLst>
                <a:rect l="0" t="0" r="r" b="b"/>
                <a:pathLst>
                  <a:path w="18" h="111">
                    <a:moveTo>
                      <a:pt x="0" y="0"/>
                    </a:moveTo>
                    <a:cubicBezTo>
                      <a:pt x="6" y="0"/>
                      <a:pt x="11" y="0"/>
                      <a:pt x="18" y="0"/>
                    </a:cubicBezTo>
                    <a:cubicBezTo>
                      <a:pt x="18" y="36"/>
                      <a:pt x="18" y="72"/>
                      <a:pt x="18" y="109"/>
                    </a:cubicBezTo>
                    <a:cubicBezTo>
                      <a:pt x="13" y="110"/>
                      <a:pt x="7" y="110"/>
                      <a:pt x="0" y="111"/>
                    </a:cubicBezTo>
                    <a:cubicBezTo>
                      <a:pt x="0" y="74"/>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 name="Freeform 75">
                <a:extLst>
                  <a:ext uri="{FF2B5EF4-FFF2-40B4-BE49-F238E27FC236}">
                    <a16:creationId xmlns:a16="http://schemas.microsoft.com/office/drawing/2014/main" id="{4D73292D-E00E-8F47-9E25-EC1A4177952C}"/>
                  </a:ext>
                </a:extLst>
              </p:cNvPr>
              <p:cNvSpPr>
                <a:spLocks/>
              </p:cNvSpPr>
              <p:nvPr/>
            </p:nvSpPr>
            <p:spPr bwMode="auto">
              <a:xfrm>
                <a:off x="6089261" y="3028808"/>
                <a:ext cx="9082" cy="54201"/>
              </a:xfrm>
              <a:custGeom>
                <a:avLst/>
                <a:gdLst>
                  <a:gd name="T0" fmla="*/ 0 w 19"/>
                  <a:gd name="T1" fmla="*/ 0 h 111"/>
                  <a:gd name="T2" fmla="*/ 19 w 19"/>
                  <a:gd name="T3" fmla="*/ 0 h 111"/>
                  <a:gd name="T4" fmla="*/ 19 w 19"/>
                  <a:gd name="T5" fmla="*/ 109 h 111"/>
                  <a:gd name="T6" fmla="*/ 0 w 19"/>
                  <a:gd name="T7" fmla="*/ 111 h 111"/>
                  <a:gd name="T8" fmla="*/ 0 w 19"/>
                  <a:gd name="T9" fmla="*/ 0 h 111"/>
                </a:gdLst>
                <a:ahLst/>
                <a:cxnLst>
                  <a:cxn ang="0">
                    <a:pos x="T0" y="T1"/>
                  </a:cxn>
                  <a:cxn ang="0">
                    <a:pos x="T2" y="T3"/>
                  </a:cxn>
                  <a:cxn ang="0">
                    <a:pos x="T4" y="T5"/>
                  </a:cxn>
                  <a:cxn ang="0">
                    <a:pos x="T6" y="T7"/>
                  </a:cxn>
                  <a:cxn ang="0">
                    <a:pos x="T8" y="T9"/>
                  </a:cxn>
                </a:cxnLst>
                <a:rect l="0" t="0" r="r" b="b"/>
                <a:pathLst>
                  <a:path w="19" h="111">
                    <a:moveTo>
                      <a:pt x="0" y="0"/>
                    </a:moveTo>
                    <a:cubicBezTo>
                      <a:pt x="6" y="0"/>
                      <a:pt x="12" y="0"/>
                      <a:pt x="19" y="0"/>
                    </a:cubicBezTo>
                    <a:cubicBezTo>
                      <a:pt x="19" y="36"/>
                      <a:pt x="19" y="72"/>
                      <a:pt x="19" y="109"/>
                    </a:cubicBezTo>
                    <a:cubicBezTo>
                      <a:pt x="13" y="110"/>
                      <a:pt x="8" y="110"/>
                      <a:pt x="0" y="111"/>
                    </a:cubicBezTo>
                    <a:cubicBezTo>
                      <a:pt x="0" y="74"/>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 name="Freeform 76">
                <a:extLst>
                  <a:ext uri="{FF2B5EF4-FFF2-40B4-BE49-F238E27FC236}">
                    <a16:creationId xmlns:a16="http://schemas.microsoft.com/office/drawing/2014/main" id="{197A7CD1-D6BF-2A46-9C14-83FFD6FE64DF}"/>
                  </a:ext>
                </a:extLst>
              </p:cNvPr>
              <p:cNvSpPr>
                <a:spLocks/>
              </p:cNvSpPr>
              <p:nvPr/>
            </p:nvSpPr>
            <p:spPr bwMode="auto">
              <a:xfrm>
                <a:off x="5946875" y="3028808"/>
                <a:ext cx="9375" cy="53322"/>
              </a:xfrm>
              <a:custGeom>
                <a:avLst/>
                <a:gdLst>
                  <a:gd name="T0" fmla="*/ 0 w 19"/>
                  <a:gd name="T1" fmla="*/ 0 h 109"/>
                  <a:gd name="T2" fmla="*/ 19 w 19"/>
                  <a:gd name="T3" fmla="*/ 0 h 109"/>
                  <a:gd name="T4" fmla="*/ 19 w 19"/>
                  <a:gd name="T5" fmla="*/ 109 h 109"/>
                  <a:gd name="T6" fmla="*/ 0 w 19"/>
                  <a:gd name="T7" fmla="*/ 109 h 109"/>
                  <a:gd name="T8" fmla="*/ 0 w 19"/>
                  <a:gd name="T9" fmla="*/ 0 h 109"/>
                </a:gdLst>
                <a:ahLst/>
                <a:cxnLst>
                  <a:cxn ang="0">
                    <a:pos x="T0" y="T1"/>
                  </a:cxn>
                  <a:cxn ang="0">
                    <a:pos x="T2" y="T3"/>
                  </a:cxn>
                  <a:cxn ang="0">
                    <a:pos x="T4" y="T5"/>
                  </a:cxn>
                  <a:cxn ang="0">
                    <a:pos x="T6" y="T7"/>
                  </a:cxn>
                  <a:cxn ang="0">
                    <a:pos x="T8" y="T9"/>
                  </a:cxn>
                </a:cxnLst>
                <a:rect l="0" t="0" r="r" b="b"/>
                <a:pathLst>
                  <a:path w="19" h="109">
                    <a:moveTo>
                      <a:pt x="0" y="0"/>
                    </a:moveTo>
                    <a:cubicBezTo>
                      <a:pt x="6" y="0"/>
                      <a:pt x="12" y="0"/>
                      <a:pt x="19" y="0"/>
                    </a:cubicBezTo>
                    <a:cubicBezTo>
                      <a:pt x="19" y="36"/>
                      <a:pt x="19" y="72"/>
                      <a:pt x="19" y="109"/>
                    </a:cubicBezTo>
                    <a:cubicBezTo>
                      <a:pt x="13" y="109"/>
                      <a:pt x="7" y="109"/>
                      <a:pt x="0" y="109"/>
                    </a:cubicBezTo>
                    <a:cubicBezTo>
                      <a:pt x="0" y="73"/>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 name="Freeform 77">
                <a:extLst>
                  <a:ext uri="{FF2B5EF4-FFF2-40B4-BE49-F238E27FC236}">
                    <a16:creationId xmlns:a16="http://schemas.microsoft.com/office/drawing/2014/main" id="{710F77B6-F459-3D4B-9227-77D00F3292BD}"/>
                  </a:ext>
                </a:extLst>
              </p:cNvPr>
              <p:cNvSpPr>
                <a:spLocks/>
              </p:cNvSpPr>
              <p:nvPr/>
            </p:nvSpPr>
            <p:spPr bwMode="auto">
              <a:xfrm>
                <a:off x="6211432" y="3028808"/>
                <a:ext cx="8789" cy="54201"/>
              </a:xfrm>
              <a:custGeom>
                <a:avLst/>
                <a:gdLst>
                  <a:gd name="T0" fmla="*/ 0 w 18"/>
                  <a:gd name="T1" fmla="*/ 0 h 111"/>
                  <a:gd name="T2" fmla="*/ 18 w 18"/>
                  <a:gd name="T3" fmla="*/ 0 h 111"/>
                  <a:gd name="T4" fmla="*/ 18 w 18"/>
                  <a:gd name="T5" fmla="*/ 109 h 111"/>
                  <a:gd name="T6" fmla="*/ 0 w 18"/>
                  <a:gd name="T7" fmla="*/ 111 h 111"/>
                  <a:gd name="T8" fmla="*/ 0 w 18"/>
                  <a:gd name="T9" fmla="*/ 0 h 111"/>
                </a:gdLst>
                <a:ahLst/>
                <a:cxnLst>
                  <a:cxn ang="0">
                    <a:pos x="T0" y="T1"/>
                  </a:cxn>
                  <a:cxn ang="0">
                    <a:pos x="T2" y="T3"/>
                  </a:cxn>
                  <a:cxn ang="0">
                    <a:pos x="T4" y="T5"/>
                  </a:cxn>
                  <a:cxn ang="0">
                    <a:pos x="T6" y="T7"/>
                  </a:cxn>
                  <a:cxn ang="0">
                    <a:pos x="T8" y="T9"/>
                  </a:cxn>
                </a:cxnLst>
                <a:rect l="0" t="0" r="r" b="b"/>
                <a:pathLst>
                  <a:path w="18" h="111">
                    <a:moveTo>
                      <a:pt x="0" y="0"/>
                    </a:moveTo>
                    <a:cubicBezTo>
                      <a:pt x="7" y="0"/>
                      <a:pt x="12" y="0"/>
                      <a:pt x="18" y="0"/>
                    </a:cubicBezTo>
                    <a:cubicBezTo>
                      <a:pt x="18" y="36"/>
                      <a:pt x="18" y="72"/>
                      <a:pt x="18" y="109"/>
                    </a:cubicBezTo>
                    <a:cubicBezTo>
                      <a:pt x="13" y="110"/>
                      <a:pt x="7" y="110"/>
                      <a:pt x="0" y="111"/>
                    </a:cubicBezTo>
                    <a:cubicBezTo>
                      <a:pt x="0" y="74"/>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 name="Freeform 78">
                <a:extLst>
                  <a:ext uri="{FF2B5EF4-FFF2-40B4-BE49-F238E27FC236}">
                    <a16:creationId xmlns:a16="http://schemas.microsoft.com/office/drawing/2014/main" id="{B1985B8E-BE2A-074A-9D9F-06A794883E7C}"/>
                  </a:ext>
                </a:extLst>
              </p:cNvPr>
              <p:cNvSpPr>
                <a:spLocks/>
              </p:cNvSpPr>
              <p:nvPr/>
            </p:nvSpPr>
            <p:spPr bwMode="auto">
              <a:xfrm>
                <a:off x="6252449" y="3028808"/>
                <a:ext cx="8789" cy="54201"/>
              </a:xfrm>
              <a:custGeom>
                <a:avLst/>
                <a:gdLst>
                  <a:gd name="T0" fmla="*/ 18 w 18"/>
                  <a:gd name="T1" fmla="*/ 110 h 111"/>
                  <a:gd name="T2" fmla="*/ 0 w 18"/>
                  <a:gd name="T3" fmla="*/ 111 h 111"/>
                  <a:gd name="T4" fmla="*/ 0 w 18"/>
                  <a:gd name="T5" fmla="*/ 0 h 111"/>
                  <a:gd name="T6" fmla="*/ 18 w 18"/>
                  <a:gd name="T7" fmla="*/ 0 h 111"/>
                  <a:gd name="T8" fmla="*/ 18 w 18"/>
                  <a:gd name="T9" fmla="*/ 110 h 111"/>
                </a:gdLst>
                <a:ahLst/>
                <a:cxnLst>
                  <a:cxn ang="0">
                    <a:pos x="T0" y="T1"/>
                  </a:cxn>
                  <a:cxn ang="0">
                    <a:pos x="T2" y="T3"/>
                  </a:cxn>
                  <a:cxn ang="0">
                    <a:pos x="T4" y="T5"/>
                  </a:cxn>
                  <a:cxn ang="0">
                    <a:pos x="T6" y="T7"/>
                  </a:cxn>
                  <a:cxn ang="0">
                    <a:pos x="T8" y="T9"/>
                  </a:cxn>
                </a:cxnLst>
                <a:rect l="0" t="0" r="r" b="b"/>
                <a:pathLst>
                  <a:path w="18" h="111">
                    <a:moveTo>
                      <a:pt x="18" y="110"/>
                    </a:moveTo>
                    <a:cubicBezTo>
                      <a:pt x="12" y="110"/>
                      <a:pt x="7" y="110"/>
                      <a:pt x="0" y="111"/>
                    </a:cubicBezTo>
                    <a:cubicBezTo>
                      <a:pt x="0" y="74"/>
                      <a:pt x="0" y="38"/>
                      <a:pt x="0" y="0"/>
                    </a:cubicBezTo>
                    <a:cubicBezTo>
                      <a:pt x="6" y="0"/>
                      <a:pt x="11" y="0"/>
                      <a:pt x="18" y="0"/>
                    </a:cubicBezTo>
                    <a:cubicBezTo>
                      <a:pt x="18" y="36"/>
                      <a:pt x="18" y="72"/>
                      <a:pt x="18" y="1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 name="Freeform 79">
                <a:extLst>
                  <a:ext uri="{FF2B5EF4-FFF2-40B4-BE49-F238E27FC236}">
                    <a16:creationId xmlns:a16="http://schemas.microsoft.com/office/drawing/2014/main" id="{589D5212-5FB1-DE40-8FBE-2CD67EB94F20}"/>
                  </a:ext>
                </a:extLst>
              </p:cNvPr>
              <p:cNvSpPr>
                <a:spLocks/>
              </p:cNvSpPr>
              <p:nvPr/>
            </p:nvSpPr>
            <p:spPr bwMode="auto">
              <a:xfrm>
                <a:off x="6150493" y="3028515"/>
                <a:ext cx="8789" cy="53908"/>
              </a:xfrm>
              <a:custGeom>
                <a:avLst/>
                <a:gdLst>
                  <a:gd name="T0" fmla="*/ 18 w 18"/>
                  <a:gd name="T1" fmla="*/ 111 h 111"/>
                  <a:gd name="T2" fmla="*/ 0 w 18"/>
                  <a:gd name="T3" fmla="*/ 111 h 111"/>
                  <a:gd name="T4" fmla="*/ 0 w 18"/>
                  <a:gd name="T5" fmla="*/ 1 h 111"/>
                  <a:gd name="T6" fmla="*/ 18 w 18"/>
                  <a:gd name="T7" fmla="*/ 0 h 111"/>
                  <a:gd name="T8" fmla="*/ 18 w 18"/>
                  <a:gd name="T9" fmla="*/ 111 h 111"/>
                </a:gdLst>
                <a:ahLst/>
                <a:cxnLst>
                  <a:cxn ang="0">
                    <a:pos x="T0" y="T1"/>
                  </a:cxn>
                  <a:cxn ang="0">
                    <a:pos x="T2" y="T3"/>
                  </a:cxn>
                  <a:cxn ang="0">
                    <a:pos x="T4" y="T5"/>
                  </a:cxn>
                  <a:cxn ang="0">
                    <a:pos x="T6" y="T7"/>
                  </a:cxn>
                  <a:cxn ang="0">
                    <a:pos x="T8" y="T9"/>
                  </a:cxn>
                </a:cxnLst>
                <a:rect l="0" t="0" r="r" b="b"/>
                <a:pathLst>
                  <a:path w="18" h="111">
                    <a:moveTo>
                      <a:pt x="18" y="111"/>
                    </a:moveTo>
                    <a:cubicBezTo>
                      <a:pt x="12" y="111"/>
                      <a:pt x="7" y="111"/>
                      <a:pt x="0" y="111"/>
                    </a:cubicBezTo>
                    <a:cubicBezTo>
                      <a:pt x="0" y="74"/>
                      <a:pt x="0" y="39"/>
                      <a:pt x="0" y="1"/>
                    </a:cubicBezTo>
                    <a:cubicBezTo>
                      <a:pt x="6" y="1"/>
                      <a:pt x="11" y="0"/>
                      <a:pt x="18" y="0"/>
                    </a:cubicBezTo>
                    <a:cubicBezTo>
                      <a:pt x="18" y="37"/>
                      <a:pt x="18" y="73"/>
                      <a:pt x="18"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 name="Freeform 80">
                <a:extLst>
                  <a:ext uri="{FF2B5EF4-FFF2-40B4-BE49-F238E27FC236}">
                    <a16:creationId xmlns:a16="http://schemas.microsoft.com/office/drawing/2014/main" id="{0BF4E988-8732-9E4D-8DB0-F79CC3461052}"/>
                  </a:ext>
                </a:extLst>
              </p:cNvPr>
              <p:cNvSpPr>
                <a:spLocks/>
              </p:cNvSpPr>
              <p:nvPr/>
            </p:nvSpPr>
            <p:spPr bwMode="auto">
              <a:xfrm>
                <a:off x="6129985" y="3028808"/>
                <a:ext cx="8789" cy="53322"/>
              </a:xfrm>
              <a:custGeom>
                <a:avLst/>
                <a:gdLst>
                  <a:gd name="T0" fmla="*/ 0 w 18"/>
                  <a:gd name="T1" fmla="*/ 0 h 109"/>
                  <a:gd name="T2" fmla="*/ 18 w 18"/>
                  <a:gd name="T3" fmla="*/ 0 h 109"/>
                  <a:gd name="T4" fmla="*/ 18 w 18"/>
                  <a:gd name="T5" fmla="*/ 109 h 109"/>
                  <a:gd name="T6" fmla="*/ 0 w 18"/>
                  <a:gd name="T7" fmla="*/ 109 h 109"/>
                  <a:gd name="T8" fmla="*/ 0 w 18"/>
                  <a:gd name="T9" fmla="*/ 0 h 109"/>
                </a:gdLst>
                <a:ahLst/>
                <a:cxnLst>
                  <a:cxn ang="0">
                    <a:pos x="T0" y="T1"/>
                  </a:cxn>
                  <a:cxn ang="0">
                    <a:pos x="T2" y="T3"/>
                  </a:cxn>
                  <a:cxn ang="0">
                    <a:pos x="T4" y="T5"/>
                  </a:cxn>
                  <a:cxn ang="0">
                    <a:pos x="T6" y="T7"/>
                  </a:cxn>
                  <a:cxn ang="0">
                    <a:pos x="T8" y="T9"/>
                  </a:cxn>
                </a:cxnLst>
                <a:rect l="0" t="0" r="r" b="b"/>
                <a:pathLst>
                  <a:path w="18" h="109">
                    <a:moveTo>
                      <a:pt x="0" y="0"/>
                    </a:moveTo>
                    <a:cubicBezTo>
                      <a:pt x="6" y="0"/>
                      <a:pt x="11" y="0"/>
                      <a:pt x="18" y="0"/>
                    </a:cubicBezTo>
                    <a:cubicBezTo>
                      <a:pt x="18" y="36"/>
                      <a:pt x="18" y="72"/>
                      <a:pt x="18" y="109"/>
                    </a:cubicBezTo>
                    <a:cubicBezTo>
                      <a:pt x="12" y="109"/>
                      <a:pt x="6" y="109"/>
                      <a:pt x="0" y="109"/>
                    </a:cubicBezTo>
                    <a:cubicBezTo>
                      <a:pt x="0" y="73"/>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 name="Freeform 81">
                <a:extLst>
                  <a:ext uri="{FF2B5EF4-FFF2-40B4-BE49-F238E27FC236}">
                    <a16:creationId xmlns:a16="http://schemas.microsoft.com/office/drawing/2014/main" id="{72C1029C-FFEB-444C-BCFE-8468952D3298}"/>
                  </a:ext>
                </a:extLst>
              </p:cNvPr>
              <p:cNvSpPr>
                <a:spLocks/>
              </p:cNvSpPr>
              <p:nvPr/>
            </p:nvSpPr>
            <p:spPr bwMode="auto">
              <a:xfrm>
                <a:off x="6110063" y="3028515"/>
                <a:ext cx="8789" cy="54493"/>
              </a:xfrm>
              <a:custGeom>
                <a:avLst/>
                <a:gdLst>
                  <a:gd name="T0" fmla="*/ 0 w 18"/>
                  <a:gd name="T1" fmla="*/ 112 h 112"/>
                  <a:gd name="T2" fmla="*/ 0 w 18"/>
                  <a:gd name="T3" fmla="*/ 1 h 112"/>
                  <a:gd name="T4" fmla="*/ 18 w 18"/>
                  <a:gd name="T5" fmla="*/ 0 h 112"/>
                  <a:gd name="T6" fmla="*/ 18 w 18"/>
                  <a:gd name="T7" fmla="*/ 110 h 112"/>
                  <a:gd name="T8" fmla="*/ 0 w 18"/>
                  <a:gd name="T9" fmla="*/ 112 h 112"/>
                </a:gdLst>
                <a:ahLst/>
                <a:cxnLst>
                  <a:cxn ang="0">
                    <a:pos x="T0" y="T1"/>
                  </a:cxn>
                  <a:cxn ang="0">
                    <a:pos x="T2" y="T3"/>
                  </a:cxn>
                  <a:cxn ang="0">
                    <a:pos x="T4" y="T5"/>
                  </a:cxn>
                  <a:cxn ang="0">
                    <a:pos x="T6" y="T7"/>
                  </a:cxn>
                  <a:cxn ang="0">
                    <a:pos x="T8" y="T9"/>
                  </a:cxn>
                </a:cxnLst>
                <a:rect l="0" t="0" r="r" b="b"/>
                <a:pathLst>
                  <a:path w="18" h="112">
                    <a:moveTo>
                      <a:pt x="0" y="112"/>
                    </a:moveTo>
                    <a:cubicBezTo>
                      <a:pt x="0" y="74"/>
                      <a:pt x="0" y="38"/>
                      <a:pt x="0" y="1"/>
                    </a:cubicBezTo>
                    <a:cubicBezTo>
                      <a:pt x="5" y="1"/>
                      <a:pt x="11" y="1"/>
                      <a:pt x="18" y="0"/>
                    </a:cubicBezTo>
                    <a:cubicBezTo>
                      <a:pt x="18" y="37"/>
                      <a:pt x="18" y="73"/>
                      <a:pt x="18" y="110"/>
                    </a:cubicBezTo>
                    <a:cubicBezTo>
                      <a:pt x="13" y="111"/>
                      <a:pt x="7" y="111"/>
                      <a:pt x="0" y="1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 name="Freeform 82">
                <a:extLst>
                  <a:ext uri="{FF2B5EF4-FFF2-40B4-BE49-F238E27FC236}">
                    <a16:creationId xmlns:a16="http://schemas.microsoft.com/office/drawing/2014/main" id="{5C4ADD1B-ED3A-9145-8DAB-EBFDC68C49D9}"/>
                  </a:ext>
                </a:extLst>
              </p:cNvPr>
              <p:cNvSpPr>
                <a:spLocks/>
              </p:cNvSpPr>
              <p:nvPr/>
            </p:nvSpPr>
            <p:spPr bwMode="auto">
              <a:xfrm>
                <a:off x="6069339" y="3028808"/>
                <a:ext cx="8496" cy="54201"/>
              </a:xfrm>
              <a:custGeom>
                <a:avLst/>
                <a:gdLst>
                  <a:gd name="T0" fmla="*/ 0 w 18"/>
                  <a:gd name="T1" fmla="*/ 0 h 111"/>
                  <a:gd name="T2" fmla="*/ 18 w 18"/>
                  <a:gd name="T3" fmla="*/ 0 h 111"/>
                  <a:gd name="T4" fmla="*/ 18 w 18"/>
                  <a:gd name="T5" fmla="*/ 109 h 111"/>
                  <a:gd name="T6" fmla="*/ 0 w 18"/>
                  <a:gd name="T7" fmla="*/ 111 h 111"/>
                  <a:gd name="T8" fmla="*/ 0 w 18"/>
                  <a:gd name="T9" fmla="*/ 0 h 111"/>
                </a:gdLst>
                <a:ahLst/>
                <a:cxnLst>
                  <a:cxn ang="0">
                    <a:pos x="T0" y="T1"/>
                  </a:cxn>
                  <a:cxn ang="0">
                    <a:pos x="T2" y="T3"/>
                  </a:cxn>
                  <a:cxn ang="0">
                    <a:pos x="T4" y="T5"/>
                  </a:cxn>
                  <a:cxn ang="0">
                    <a:pos x="T6" y="T7"/>
                  </a:cxn>
                  <a:cxn ang="0">
                    <a:pos x="T8" y="T9"/>
                  </a:cxn>
                </a:cxnLst>
                <a:rect l="0" t="0" r="r" b="b"/>
                <a:pathLst>
                  <a:path w="18" h="111">
                    <a:moveTo>
                      <a:pt x="0" y="0"/>
                    </a:moveTo>
                    <a:cubicBezTo>
                      <a:pt x="6" y="0"/>
                      <a:pt x="12" y="0"/>
                      <a:pt x="18" y="0"/>
                    </a:cubicBezTo>
                    <a:cubicBezTo>
                      <a:pt x="18" y="37"/>
                      <a:pt x="18" y="72"/>
                      <a:pt x="18" y="109"/>
                    </a:cubicBezTo>
                    <a:cubicBezTo>
                      <a:pt x="13" y="110"/>
                      <a:pt x="7" y="110"/>
                      <a:pt x="0" y="111"/>
                    </a:cubicBezTo>
                    <a:cubicBezTo>
                      <a:pt x="0" y="73"/>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 name="Freeform 83">
                <a:extLst>
                  <a:ext uri="{FF2B5EF4-FFF2-40B4-BE49-F238E27FC236}">
                    <a16:creationId xmlns:a16="http://schemas.microsoft.com/office/drawing/2014/main" id="{F9DA4C17-DDB2-B04F-9152-DBD3D171AB29}"/>
                  </a:ext>
                </a:extLst>
              </p:cNvPr>
              <p:cNvSpPr>
                <a:spLocks/>
              </p:cNvSpPr>
              <p:nvPr/>
            </p:nvSpPr>
            <p:spPr bwMode="auto">
              <a:xfrm>
                <a:off x="6028323" y="3028808"/>
                <a:ext cx="8789" cy="53615"/>
              </a:xfrm>
              <a:custGeom>
                <a:avLst/>
                <a:gdLst>
                  <a:gd name="T0" fmla="*/ 0 w 18"/>
                  <a:gd name="T1" fmla="*/ 0 h 110"/>
                  <a:gd name="T2" fmla="*/ 18 w 18"/>
                  <a:gd name="T3" fmla="*/ 0 h 110"/>
                  <a:gd name="T4" fmla="*/ 18 w 18"/>
                  <a:gd name="T5" fmla="*/ 110 h 110"/>
                  <a:gd name="T6" fmla="*/ 0 w 18"/>
                  <a:gd name="T7" fmla="*/ 110 h 110"/>
                  <a:gd name="T8" fmla="*/ 0 w 18"/>
                  <a:gd name="T9" fmla="*/ 0 h 110"/>
                </a:gdLst>
                <a:ahLst/>
                <a:cxnLst>
                  <a:cxn ang="0">
                    <a:pos x="T0" y="T1"/>
                  </a:cxn>
                  <a:cxn ang="0">
                    <a:pos x="T2" y="T3"/>
                  </a:cxn>
                  <a:cxn ang="0">
                    <a:pos x="T4" y="T5"/>
                  </a:cxn>
                  <a:cxn ang="0">
                    <a:pos x="T6" y="T7"/>
                  </a:cxn>
                  <a:cxn ang="0">
                    <a:pos x="T8" y="T9"/>
                  </a:cxn>
                </a:cxnLst>
                <a:rect l="0" t="0" r="r" b="b"/>
                <a:pathLst>
                  <a:path w="18" h="110">
                    <a:moveTo>
                      <a:pt x="0" y="0"/>
                    </a:moveTo>
                    <a:cubicBezTo>
                      <a:pt x="7" y="0"/>
                      <a:pt x="12" y="0"/>
                      <a:pt x="18" y="0"/>
                    </a:cubicBezTo>
                    <a:cubicBezTo>
                      <a:pt x="18" y="37"/>
                      <a:pt x="18" y="73"/>
                      <a:pt x="18" y="110"/>
                    </a:cubicBezTo>
                    <a:cubicBezTo>
                      <a:pt x="12" y="110"/>
                      <a:pt x="6" y="110"/>
                      <a:pt x="0" y="110"/>
                    </a:cubicBezTo>
                    <a:cubicBezTo>
                      <a:pt x="0" y="73"/>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0" name="Freeform 84">
                <a:extLst>
                  <a:ext uri="{FF2B5EF4-FFF2-40B4-BE49-F238E27FC236}">
                    <a16:creationId xmlns:a16="http://schemas.microsoft.com/office/drawing/2014/main" id="{570D7503-F257-3247-9CA4-16980A978AFF}"/>
                  </a:ext>
                </a:extLst>
              </p:cNvPr>
              <p:cNvSpPr>
                <a:spLocks/>
              </p:cNvSpPr>
              <p:nvPr/>
            </p:nvSpPr>
            <p:spPr bwMode="auto">
              <a:xfrm>
                <a:off x="6008400" y="3027344"/>
                <a:ext cx="9668" cy="56544"/>
              </a:xfrm>
              <a:custGeom>
                <a:avLst/>
                <a:gdLst>
                  <a:gd name="T0" fmla="*/ 0 w 20"/>
                  <a:gd name="T1" fmla="*/ 3 h 116"/>
                  <a:gd name="T2" fmla="*/ 20 w 20"/>
                  <a:gd name="T3" fmla="*/ 17 h 116"/>
                  <a:gd name="T4" fmla="*/ 20 w 20"/>
                  <a:gd name="T5" fmla="*/ 99 h 116"/>
                  <a:gd name="T6" fmla="*/ 0 w 20"/>
                  <a:gd name="T7" fmla="*/ 113 h 116"/>
                  <a:gd name="T8" fmla="*/ 0 w 20"/>
                  <a:gd name="T9" fmla="*/ 3 h 116"/>
                </a:gdLst>
                <a:ahLst/>
                <a:cxnLst>
                  <a:cxn ang="0">
                    <a:pos x="T0" y="T1"/>
                  </a:cxn>
                  <a:cxn ang="0">
                    <a:pos x="T2" y="T3"/>
                  </a:cxn>
                  <a:cxn ang="0">
                    <a:pos x="T4" y="T5"/>
                  </a:cxn>
                  <a:cxn ang="0">
                    <a:pos x="T6" y="T7"/>
                  </a:cxn>
                  <a:cxn ang="0">
                    <a:pos x="T8" y="T9"/>
                  </a:cxn>
                </a:cxnLst>
                <a:rect l="0" t="0" r="r" b="b"/>
                <a:pathLst>
                  <a:path w="20" h="116">
                    <a:moveTo>
                      <a:pt x="0" y="3"/>
                    </a:moveTo>
                    <a:cubicBezTo>
                      <a:pt x="14" y="0"/>
                      <a:pt x="20" y="2"/>
                      <a:pt x="20" y="17"/>
                    </a:cubicBezTo>
                    <a:cubicBezTo>
                      <a:pt x="19" y="44"/>
                      <a:pt x="19" y="71"/>
                      <a:pt x="20" y="99"/>
                    </a:cubicBezTo>
                    <a:cubicBezTo>
                      <a:pt x="20" y="113"/>
                      <a:pt x="14" y="116"/>
                      <a:pt x="0" y="113"/>
                    </a:cubicBezTo>
                    <a:cubicBezTo>
                      <a:pt x="0" y="77"/>
                      <a:pt x="0" y="41"/>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1" name="Freeform 85">
                <a:extLst>
                  <a:ext uri="{FF2B5EF4-FFF2-40B4-BE49-F238E27FC236}">
                    <a16:creationId xmlns:a16="http://schemas.microsoft.com/office/drawing/2014/main" id="{CB803AC5-05B1-0546-B3C8-7F313CEFDE3C}"/>
                  </a:ext>
                </a:extLst>
              </p:cNvPr>
              <p:cNvSpPr>
                <a:spLocks/>
              </p:cNvSpPr>
              <p:nvPr/>
            </p:nvSpPr>
            <p:spPr bwMode="auto">
              <a:xfrm>
                <a:off x="5987892" y="3028808"/>
                <a:ext cx="8789" cy="53615"/>
              </a:xfrm>
              <a:custGeom>
                <a:avLst/>
                <a:gdLst>
                  <a:gd name="T0" fmla="*/ 18 w 18"/>
                  <a:gd name="T1" fmla="*/ 110 h 110"/>
                  <a:gd name="T2" fmla="*/ 0 w 18"/>
                  <a:gd name="T3" fmla="*/ 110 h 110"/>
                  <a:gd name="T4" fmla="*/ 0 w 18"/>
                  <a:gd name="T5" fmla="*/ 0 h 110"/>
                  <a:gd name="T6" fmla="*/ 18 w 18"/>
                  <a:gd name="T7" fmla="*/ 0 h 110"/>
                  <a:gd name="T8" fmla="*/ 18 w 18"/>
                  <a:gd name="T9" fmla="*/ 110 h 110"/>
                </a:gdLst>
                <a:ahLst/>
                <a:cxnLst>
                  <a:cxn ang="0">
                    <a:pos x="T0" y="T1"/>
                  </a:cxn>
                  <a:cxn ang="0">
                    <a:pos x="T2" y="T3"/>
                  </a:cxn>
                  <a:cxn ang="0">
                    <a:pos x="T4" y="T5"/>
                  </a:cxn>
                  <a:cxn ang="0">
                    <a:pos x="T6" y="T7"/>
                  </a:cxn>
                  <a:cxn ang="0">
                    <a:pos x="T8" y="T9"/>
                  </a:cxn>
                </a:cxnLst>
                <a:rect l="0" t="0" r="r" b="b"/>
                <a:pathLst>
                  <a:path w="18" h="110">
                    <a:moveTo>
                      <a:pt x="18" y="110"/>
                    </a:moveTo>
                    <a:cubicBezTo>
                      <a:pt x="11" y="110"/>
                      <a:pt x="6" y="110"/>
                      <a:pt x="0" y="110"/>
                    </a:cubicBezTo>
                    <a:cubicBezTo>
                      <a:pt x="0" y="73"/>
                      <a:pt x="0" y="37"/>
                      <a:pt x="0" y="0"/>
                    </a:cubicBezTo>
                    <a:cubicBezTo>
                      <a:pt x="6" y="0"/>
                      <a:pt x="12" y="0"/>
                      <a:pt x="18" y="0"/>
                    </a:cubicBezTo>
                    <a:cubicBezTo>
                      <a:pt x="18" y="37"/>
                      <a:pt x="18" y="72"/>
                      <a:pt x="18" y="1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2" name="Freeform 86">
                <a:extLst>
                  <a:ext uri="{FF2B5EF4-FFF2-40B4-BE49-F238E27FC236}">
                    <a16:creationId xmlns:a16="http://schemas.microsoft.com/office/drawing/2014/main" id="{EF4B7DAB-28EE-804A-B7BA-1B56F038F283}"/>
                  </a:ext>
                </a:extLst>
              </p:cNvPr>
              <p:cNvSpPr>
                <a:spLocks/>
              </p:cNvSpPr>
              <p:nvPr/>
            </p:nvSpPr>
            <p:spPr bwMode="auto">
              <a:xfrm>
                <a:off x="5967970" y="3028515"/>
                <a:ext cx="8789" cy="53908"/>
              </a:xfrm>
              <a:custGeom>
                <a:avLst/>
                <a:gdLst>
                  <a:gd name="T0" fmla="*/ 18 w 18"/>
                  <a:gd name="T1" fmla="*/ 111 h 111"/>
                  <a:gd name="T2" fmla="*/ 0 w 18"/>
                  <a:gd name="T3" fmla="*/ 111 h 111"/>
                  <a:gd name="T4" fmla="*/ 0 w 18"/>
                  <a:gd name="T5" fmla="*/ 1 h 111"/>
                  <a:gd name="T6" fmla="*/ 18 w 18"/>
                  <a:gd name="T7" fmla="*/ 0 h 111"/>
                  <a:gd name="T8" fmla="*/ 18 w 18"/>
                  <a:gd name="T9" fmla="*/ 111 h 111"/>
                </a:gdLst>
                <a:ahLst/>
                <a:cxnLst>
                  <a:cxn ang="0">
                    <a:pos x="T0" y="T1"/>
                  </a:cxn>
                  <a:cxn ang="0">
                    <a:pos x="T2" y="T3"/>
                  </a:cxn>
                  <a:cxn ang="0">
                    <a:pos x="T4" y="T5"/>
                  </a:cxn>
                  <a:cxn ang="0">
                    <a:pos x="T6" y="T7"/>
                  </a:cxn>
                  <a:cxn ang="0">
                    <a:pos x="T8" y="T9"/>
                  </a:cxn>
                </a:cxnLst>
                <a:rect l="0" t="0" r="r" b="b"/>
                <a:pathLst>
                  <a:path w="18" h="111">
                    <a:moveTo>
                      <a:pt x="18" y="111"/>
                    </a:moveTo>
                    <a:cubicBezTo>
                      <a:pt x="12" y="111"/>
                      <a:pt x="6" y="111"/>
                      <a:pt x="0" y="111"/>
                    </a:cubicBezTo>
                    <a:cubicBezTo>
                      <a:pt x="0" y="74"/>
                      <a:pt x="0" y="39"/>
                      <a:pt x="0" y="1"/>
                    </a:cubicBezTo>
                    <a:cubicBezTo>
                      <a:pt x="5" y="1"/>
                      <a:pt x="11" y="0"/>
                      <a:pt x="18" y="0"/>
                    </a:cubicBezTo>
                    <a:cubicBezTo>
                      <a:pt x="18" y="37"/>
                      <a:pt x="18" y="72"/>
                      <a:pt x="18"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3" name="Freeform 87">
                <a:extLst>
                  <a:ext uri="{FF2B5EF4-FFF2-40B4-BE49-F238E27FC236}">
                    <a16:creationId xmlns:a16="http://schemas.microsoft.com/office/drawing/2014/main" id="{C96F5834-E97E-D442-B2D5-A08CE461B86F}"/>
                  </a:ext>
                </a:extLst>
              </p:cNvPr>
              <p:cNvSpPr>
                <a:spLocks/>
              </p:cNvSpPr>
              <p:nvPr/>
            </p:nvSpPr>
            <p:spPr bwMode="auto">
              <a:xfrm>
                <a:off x="5926953" y="3028808"/>
                <a:ext cx="8789" cy="53322"/>
              </a:xfrm>
              <a:custGeom>
                <a:avLst/>
                <a:gdLst>
                  <a:gd name="T0" fmla="*/ 0 w 18"/>
                  <a:gd name="T1" fmla="*/ 0 h 109"/>
                  <a:gd name="T2" fmla="*/ 18 w 18"/>
                  <a:gd name="T3" fmla="*/ 0 h 109"/>
                  <a:gd name="T4" fmla="*/ 18 w 18"/>
                  <a:gd name="T5" fmla="*/ 109 h 109"/>
                  <a:gd name="T6" fmla="*/ 0 w 18"/>
                  <a:gd name="T7" fmla="*/ 109 h 109"/>
                  <a:gd name="T8" fmla="*/ 0 w 18"/>
                  <a:gd name="T9" fmla="*/ 0 h 109"/>
                </a:gdLst>
                <a:ahLst/>
                <a:cxnLst>
                  <a:cxn ang="0">
                    <a:pos x="T0" y="T1"/>
                  </a:cxn>
                  <a:cxn ang="0">
                    <a:pos x="T2" y="T3"/>
                  </a:cxn>
                  <a:cxn ang="0">
                    <a:pos x="T4" y="T5"/>
                  </a:cxn>
                  <a:cxn ang="0">
                    <a:pos x="T6" y="T7"/>
                  </a:cxn>
                  <a:cxn ang="0">
                    <a:pos x="T8" y="T9"/>
                  </a:cxn>
                </a:cxnLst>
                <a:rect l="0" t="0" r="r" b="b"/>
                <a:pathLst>
                  <a:path w="18" h="109">
                    <a:moveTo>
                      <a:pt x="0" y="0"/>
                    </a:moveTo>
                    <a:cubicBezTo>
                      <a:pt x="6" y="0"/>
                      <a:pt x="11" y="0"/>
                      <a:pt x="18" y="0"/>
                    </a:cubicBezTo>
                    <a:cubicBezTo>
                      <a:pt x="18" y="36"/>
                      <a:pt x="18" y="72"/>
                      <a:pt x="18" y="109"/>
                    </a:cubicBezTo>
                    <a:cubicBezTo>
                      <a:pt x="12" y="109"/>
                      <a:pt x="6" y="109"/>
                      <a:pt x="0" y="109"/>
                    </a:cubicBezTo>
                    <a:cubicBezTo>
                      <a:pt x="0" y="74"/>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4" name="Freeform 88">
                <a:extLst>
                  <a:ext uri="{FF2B5EF4-FFF2-40B4-BE49-F238E27FC236}">
                    <a16:creationId xmlns:a16="http://schemas.microsoft.com/office/drawing/2014/main" id="{77BD2158-E977-B94C-A576-BD39C5D27A1F}"/>
                  </a:ext>
                </a:extLst>
              </p:cNvPr>
              <p:cNvSpPr>
                <a:spLocks/>
              </p:cNvSpPr>
              <p:nvPr/>
            </p:nvSpPr>
            <p:spPr bwMode="auto">
              <a:xfrm>
                <a:off x="6170416" y="3028808"/>
                <a:ext cx="8789" cy="53615"/>
              </a:xfrm>
              <a:custGeom>
                <a:avLst/>
                <a:gdLst>
                  <a:gd name="T0" fmla="*/ 0 w 18"/>
                  <a:gd name="T1" fmla="*/ 0 h 110"/>
                  <a:gd name="T2" fmla="*/ 18 w 18"/>
                  <a:gd name="T3" fmla="*/ 0 h 110"/>
                  <a:gd name="T4" fmla="*/ 18 w 18"/>
                  <a:gd name="T5" fmla="*/ 110 h 110"/>
                  <a:gd name="T6" fmla="*/ 0 w 18"/>
                  <a:gd name="T7" fmla="*/ 110 h 110"/>
                  <a:gd name="T8" fmla="*/ 0 w 18"/>
                  <a:gd name="T9" fmla="*/ 0 h 110"/>
                </a:gdLst>
                <a:ahLst/>
                <a:cxnLst>
                  <a:cxn ang="0">
                    <a:pos x="T0" y="T1"/>
                  </a:cxn>
                  <a:cxn ang="0">
                    <a:pos x="T2" y="T3"/>
                  </a:cxn>
                  <a:cxn ang="0">
                    <a:pos x="T4" y="T5"/>
                  </a:cxn>
                  <a:cxn ang="0">
                    <a:pos x="T6" y="T7"/>
                  </a:cxn>
                  <a:cxn ang="0">
                    <a:pos x="T8" y="T9"/>
                  </a:cxn>
                </a:cxnLst>
                <a:rect l="0" t="0" r="r" b="b"/>
                <a:pathLst>
                  <a:path w="18" h="110">
                    <a:moveTo>
                      <a:pt x="0" y="0"/>
                    </a:moveTo>
                    <a:cubicBezTo>
                      <a:pt x="7" y="0"/>
                      <a:pt x="12" y="0"/>
                      <a:pt x="18" y="0"/>
                    </a:cubicBezTo>
                    <a:cubicBezTo>
                      <a:pt x="18" y="36"/>
                      <a:pt x="18" y="72"/>
                      <a:pt x="18" y="110"/>
                    </a:cubicBezTo>
                    <a:cubicBezTo>
                      <a:pt x="13" y="110"/>
                      <a:pt x="7" y="110"/>
                      <a:pt x="0" y="110"/>
                    </a:cubicBezTo>
                    <a:cubicBezTo>
                      <a:pt x="0" y="73"/>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5" name="Freeform 89">
                <a:extLst>
                  <a:ext uri="{FF2B5EF4-FFF2-40B4-BE49-F238E27FC236}">
                    <a16:creationId xmlns:a16="http://schemas.microsoft.com/office/drawing/2014/main" id="{4C920ABD-7130-404A-866D-62E004853F68}"/>
                  </a:ext>
                </a:extLst>
              </p:cNvPr>
              <p:cNvSpPr>
                <a:spLocks/>
              </p:cNvSpPr>
              <p:nvPr/>
            </p:nvSpPr>
            <p:spPr bwMode="auto">
              <a:xfrm>
                <a:off x="6271785" y="3028515"/>
                <a:ext cx="9375" cy="53908"/>
              </a:xfrm>
              <a:custGeom>
                <a:avLst/>
                <a:gdLst>
                  <a:gd name="T0" fmla="*/ 19 w 19"/>
                  <a:gd name="T1" fmla="*/ 111 h 111"/>
                  <a:gd name="T2" fmla="*/ 0 w 19"/>
                  <a:gd name="T3" fmla="*/ 111 h 111"/>
                  <a:gd name="T4" fmla="*/ 0 w 19"/>
                  <a:gd name="T5" fmla="*/ 1 h 111"/>
                  <a:gd name="T6" fmla="*/ 19 w 19"/>
                  <a:gd name="T7" fmla="*/ 0 h 111"/>
                  <a:gd name="T8" fmla="*/ 19 w 19"/>
                  <a:gd name="T9" fmla="*/ 111 h 111"/>
                </a:gdLst>
                <a:ahLst/>
                <a:cxnLst>
                  <a:cxn ang="0">
                    <a:pos x="T0" y="T1"/>
                  </a:cxn>
                  <a:cxn ang="0">
                    <a:pos x="T2" y="T3"/>
                  </a:cxn>
                  <a:cxn ang="0">
                    <a:pos x="T4" y="T5"/>
                  </a:cxn>
                  <a:cxn ang="0">
                    <a:pos x="T6" y="T7"/>
                  </a:cxn>
                  <a:cxn ang="0">
                    <a:pos x="T8" y="T9"/>
                  </a:cxn>
                </a:cxnLst>
                <a:rect l="0" t="0" r="r" b="b"/>
                <a:pathLst>
                  <a:path w="19" h="111">
                    <a:moveTo>
                      <a:pt x="19" y="111"/>
                    </a:moveTo>
                    <a:cubicBezTo>
                      <a:pt x="12" y="111"/>
                      <a:pt x="7" y="111"/>
                      <a:pt x="0" y="111"/>
                    </a:cubicBezTo>
                    <a:cubicBezTo>
                      <a:pt x="0" y="74"/>
                      <a:pt x="0" y="38"/>
                      <a:pt x="0" y="1"/>
                    </a:cubicBezTo>
                    <a:cubicBezTo>
                      <a:pt x="7" y="1"/>
                      <a:pt x="12" y="1"/>
                      <a:pt x="19" y="0"/>
                    </a:cubicBezTo>
                    <a:cubicBezTo>
                      <a:pt x="19" y="38"/>
                      <a:pt x="19" y="74"/>
                      <a:pt x="19"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spTree>
    <p:extLst>
      <p:ext uri="{BB962C8B-B14F-4D97-AF65-F5344CB8AC3E}">
        <p14:creationId xmlns:p14="http://schemas.microsoft.com/office/powerpoint/2010/main" val="27096160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矩形 37">
            <a:extLst>
              <a:ext uri="{FF2B5EF4-FFF2-40B4-BE49-F238E27FC236}">
                <a16:creationId xmlns:a16="http://schemas.microsoft.com/office/drawing/2014/main" id="{F493E34E-9E78-C94D-9C1E-0AD16EB1D936}"/>
              </a:ext>
            </a:extLst>
          </p:cNvPr>
          <p:cNvSpPr/>
          <p:nvPr/>
        </p:nvSpPr>
        <p:spPr>
          <a:xfrm>
            <a:off x="0" y="-27940"/>
            <a:ext cx="1814830" cy="6885940"/>
          </a:xfrm>
          <a:prstGeom prst="rect">
            <a:avLst/>
          </a:prstGeom>
          <a:solidFill>
            <a:srgbClr val="1B51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7" name="矩形 36">
            <a:extLst>
              <a:ext uri="{FF2B5EF4-FFF2-40B4-BE49-F238E27FC236}">
                <a16:creationId xmlns:a16="http://schemas.microsoft.com/office/drawing/2014/main" id="{8E7EE05C-5A00-284A-A584-AD34FBDDC4CA}"/>
              </a:ext>
            </a:extLst>
          </p:cNvPr>
          <p:cNvSpPr/>
          <p:nvPr/>
        </p:nvSpPr>
        <p:spPr>
          <a:xfrm>
            <a:off x="2846943" y="571152"/>
            <a:ext cx="115099" cy="228898"/>
          </a:xfrm>
          <a:prstGeom prst="rect">
            <a:avLst/>
          </a:prstGeom>
        </p:spPr>
        <p:txBody>
          <a:bodyPr wrap="none">
            <a:spAutoFit/>
          </a:bodyPr>
          <a:lstStyle/>
          <a:p>
            <a:endParaRPr lang="zh-CN" altLang="en-US" sz="1200" dirty="0">
              <a:solidFill>
                <a:schemeClr val="bg1">
                  <a:lumMod val="65000"/>
                </a:schemeClr>
              </a:solidFill>
              <a:latin typeface="思源黑体 CN Medium" panose="020B0600000000000000" charset="-122"/>
              <a:ea typeface="思源黑体 CN Medium" panose="020B0600000000000000" charset="-122"/>
            </a:endParaRPr>
          </a:p>
        </p:txBody>
      </p:sp>
      <p:sp>
        <p:nvSpPr>
          <p:cNvPr id="40" name="矩形 39">
            <a:extLst>
              <a:ext uri="{FF2B5EF4-FFF2-40B4-BE49-F238E27FC236}">
                <a16:creationId xmlns:a16="http://schemas.microsoft.com/office/drawing/2014/main" id="{9AE99A2A-82A6-7A43-A1D0-0AD405055D95}"/>
              </a:ext>
            </a:extLst>
          </p:cNvPr>
          <p:cNvSpPr/>
          <p:nvPr/>
        </p:nvSpPr>
        <p:spPr>
          <a:xfrm>
            <a:off x="-4271" y="1988669"/>
            <a:ext cx="1814830" cy="894229"/>
          </a:xfrm>
          <a:prstGeom prst="rect">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1B5187"/>
                </a:solidFill>
              </a:rPr>
              <a:t>研究背景与意义</a:t>
            </a:r>
          </a:p>
        </p:txBody>
      </p:sp>
      <p:sp>
        <p:nvSpPr>
          <p:cNvPr id="47" name="矩形 46">
            <a:extLst>
              <a:ext uri="{FF2B5EF4-FFF2-40B4-BE49-F238E27FC236}">
                <a16:creationId xmlns:a16="http://schemas.microsoft.com/office/drawing/2014/main" id="{61390A2D-6723-4847-A3B1-E9BFCF1998FE}"/>
              </a:ext>
            </a:extLst>
          </p:cNvPr>
          <p:cNvSpPr/>
          <p:nvPr/>
        </p:nvSpPr>
        <p:spPr>
          <a:xfrm>
            <a:off x="0" y="2891241"/>
            <a:ext cx="1814830" cy="894229"/>
          </a:xfrm>
          <a:prstGeom prst="rect">
            <a:avLst/>
          </a:prstGeom>
          <a:solidFill>
            <a:srgbClr val="1B5187"/>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1"/>
                </a:solidFill>
              </a:rPr>
              <a:t>研究内容与过程</a:t>
            </a:r>
          </a:p>
        </p:txBody>
      </p:sp>
      <p:sp>
        <p:nvSpPr>
          <p:cNvPr id="48" name="矩形 47">
            <a:extLst>
              <a:ext uri="{FF2B5EF4-FFF2-40B4-BE49-F238E27FC236}">
                <a16:creationId xmlns:a16="http://schemas.microsoft.com/office/drawing/2014/main" id="{7436FCE2-52DB-2D45-A2FA-B39685AB6953}"/>
              </a:ext>
            </a:extLst>
          </p:cNvPr>
          <p:cNvSpPr/>
          <p:nvPr/>
        </p:nvSpPr>
        <p:spPr>
          <a:xfrm>
            <a:off x="0" y="3793813"/>
            <a:ext cx="1814830" cy="894229"/>
          </a:xfrm>
          <a:prstGeom prst="rect">
            <a:avLst/>
          </a:prstGeom>
          <a:solidFill>
            <a:srgbClr val="1B5187"/>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1"/>
                </a:solidFill>
              </a:rPr>
              <a:t>总结与未来展望</a:t>
            </a:r>
          </a:p>
        </p:txBody>
      </p:sp>
      <p:sp>
        <p:nvSpPr>
          <p:cNvPr id="49" name="矩形 48">
            <a:extLst>
              <a:ext uri="{FF2B5EF4-FFF2-40B4-BE49-F238E27FC236}">
                <a16:creationId xmlns:a16="http://schemas.microsoft.com/office/drawing/2014/main" id="{9D3719F4-A0EF-FB46-870D-025192FB2EA2}"/>
              </a:ext>
            </a:extLst>
          </p:cNvPr>
          <p:cNvSpPr/>
          <p:nvPr/>
        </p:nvSpPr>
        <p:spPr>
          <a:xfrm>
            <a:off x="0" y="4696385"/>
            <a:ext cx="1814830" cy="894229"/>
          </a:xfrm>
          <a:prstGeom prst="rect">
            <a:avLst/>
          </a:prstGeom>
          <a:solidFill>
            <a:srgbClr val="1B5187"/>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1"/>
                </a:solidFill>
              </a:rPr>
              <a:t>重要参考文献</a:t>
            </a:r>
          </a:p>
        </p:txBody>
      </p:sp>
      <p:grpSp>
        <p:nvGrpSpPr>
          <p:cNvPr id="53" name="组合 52">
            <a:extLst>
              <a:ext uri="{FF2B5EF4-FFF2-40B4-BE49-F238E27FC236}">
                <a16:creationId xmlns:a16="http://schemas.microsoft.com/office/drawing/2014/main" id="{3280788C-66F0-B140-9839-DC8E14E95AFB}"/>
              </a:ext>
            </a:extLst>
          </p:cNvPr>
          <p:cNvGrpSpPr/>
          <p:nvPr/>
        </p:nvGrpSpPr>
        <p:grpSpPr>
          <a:xfrm>
            <a:off x="1920376" y="119429"/>
            <a:ext cx="6095459" cy="736600"/>
            <a:chOff x="550" y="967"/>
            <a:chExt cx="10154" cy="1160"/>
          </a:xfrm>
        </p:grpSpPr>
        <p:grpSp>
          <p:nvGrpSpPr>
            <p:cNvPr id="54" name="组合 53">
              <a:extLst>
                <a:ext uri="{FF2B5EF4-FFF2-40B4-BE49-F238E27FC236}">
                  <a16:creationId xmlns:a16="http://schemas.microsoft.com/office/drawing/2014/main" id="{B3F4C418-733F-344E-A433-8CE6296285F2}"/>
                </a:ext>
              </a:extLst>
            </p:cNvPr>
            <p:cNvGrpSpPr/>
            <p:nvPr/>
          </p:nvGrpSpPr>
          <p:grpSpPr>
            <a:xfrm>
              <a:off x="550" y="967"/>
              <a:ext cx="10154" cy="1160"/>
              <a:chOff x="6796" y="3122"/>
              <a:chExt cx="10154" cy="1160"/>
            </a:xfrm>
          </p:grpSpPr>
          <p:grpSp>
            <p:nvGrpSpPr>
              <p:cNvPr id="56" name="组合 55">
                <a:extLst>
                  <a:ext uri="{FF2B5EF4-FFF2-40B4-BE49-F238E27FC236}">
                    <a16:creationId xmlns:a16="http://schemas.microsoft.com/office/drawing/2014/main" id="{086A84DE-6070-F646-BF84-63284571840F}"/>
                  </a:ext>
                </a:extLst>
              </p:cNvPr>
              <p:cNvGrpSpPr/>
              <p:nvPr/>
            </p:nvGrpSpPr>
            <p:grpSpPr>
              <a:xfrm>
                <a:off x="6796" y="3122"/>
                <a:ext cx="10154" cy="1160"/>
                <a:chOff x="6796" y="3122"/>
                <a:chExt cx="10154" cy="1160"/>
              </a:xfrm>
            </p:grpSpPr>
            <p:grpSp>
              <p:nvGrpSpPr>
                <p:cNvPr id="58" name="组合 57">
                  <a:extLst>
                    <a:ext uri="{FF2B5EF4-FFF2-40B4-BE49-F238E27FC236}">
                      <a16:creationId xmlns:a16="http://schemas.microsoft.com/office/drawing/2014/main" id="{B4B8D9A4-13F9-D14A-B497-09F66890D7E9}"/>
                    </a:ext>
                  </a:extLst>
                </p:cNvPr>
                <p:cNvGrpSpPr/>
                <p:nvPr/>
              </p:nvGrpSpPr>
              <p:grpSpPr>
                <a:xfrm>
                  <a:off x="7653" y="3235"/>
                  <a:ext cx="9297" cy="1047"/>
                  <a:chOff x="9499" y="1839"/>
                  <a:chExt cx="9297" cy="1047"/>
                </a:xfrm>
              </p:grpSpPr>
              <p:sp>
                <p:nvSpPr>
                  <p:cNvPr id="60" name="文本框 59">
                    <a:extLst>
                      <a:ext uri="{FF2B5EF4-FFF2-40B4-BE49-F238E27FC236}">
                        <a16:creationId xmlns:a16="http://schemas.microsoft.com/office/drawing/2014/main" id="{371AC7F2-5AE2-9C4B-A57F-E893C08E01FF}"/>
                      </a:ext>
                    </a:extLst>
                  </p:cNvPr>
                  <p:cNvSpPr txBox="1"/>
                  <p:nvPr/>
                </p:nvSpPr>
                <p:spPr>
                  <a:xfrm>
                    <a:off x="9499" y="1839"/>
                    <a:ext cx="9297" cy="727"/>
                  </a:xfrm>
                  <a:prstGeom prst="rect">
                    <a:avLst/>
                  </a:prstGeom>
                  <a:noFill/>
                </p:spPr>
                <p:txBody>
                  <a:bodyPr wrap="square" rtlCol="0">
                    <a:spAutoFit/>
                  </a:bodyPr>
                  <a:lstStyle/>
                  <a:p>
                    <a:r>
                      <a:rPr lang="zh-CN" altLang="en-US" sz="2400" dirty="0">
                        <a:solidFill>
                          <a:srgbClr val="000000"/>
                        </a:solidFill>
                        <a:latin typeface="思源黑体 CN Medium" panose="020B0600000000000000" charset="-122"/>
                        <a:ea typeface="思源黑体 CN Medium" panose="020B0600000000000000" charset="-122"/>
                      </a:rPr>
                      <a:t>多用户对称可搜索加密研究现状</a:t>
                    </a:r>
                  </a:p>
                </p:txBody>
              </p:sp>
              <p:sp>
                <p:nvSpPr>
                  <p:cNvPr id="61" name="矩形 60">
                    <a:extLst>
                      <a:ext uri="{FF2B5EF4-FFF2-40B4-BE49-F238E27FC236}">
                        <a16:creationId xmlns:a16="http://schemas.microsoft.com/office/drawing/2014/main" id="{D0A47408-5EBC-B64C-AA84-9959B96220FC}"/>
                      </a:ext>
                    </a:extLst>
                  </p:cNvPr>
                  <p:cNvSpPr/>
                  <p:nvPr/>
                </p:nvSpPr>
                <p:spPr>
                  <a:xfrm>
                    <a:off x="10150" y="2450"/>
                    <a:ext cx="291" cy="436"/>
                  </a:xfrm>
                  <a:prstGeom prst="rect">
                    <a:avLst/>
                  </a:prstGeom>
                </p:spPr>
                <p:txBody>
                  <a:bodyPr wrap="none">
                    <a:spAutoFit/>
                  </a:bodyPr>
                  <a:lstStyle/>
                  <a:p>
                    <a:endParaRPr lang="zh-CN" altLang="en-US" sz="1200" dirty="0">
                      <a:solidFill>
                        <a:schemeClr val="bg1">
                          <a:lumMod val="65000"/>
                        </a:schemeClr>
                      </a:solidFill>
                      <a:latin typeface="思源黑体 CN Medium" panose="020B0600000000000000" charset="-122"/>
                      <a:ea typeface="思源黑体 CN Medium" panose="020B0600000000000000" charset="-122"/>
                    </a:endParaRPr>
                  </a:p>
                </p:txBody>
              </p:sp>
            </p:grpSp>
            <p:sp>
              <p:nvSpPr>
                <p:cNvPr id="59" name="PA-圆角矩形 5">
                  <a:extLst>
                    <a:ext uri="{FF2B5EF4-FFF2-40B4-BE49-F238E27FC236}">
                      <a16:creationId xmlns:a16="http://schemas.microsoft.com/office/drawing/2014/main" id="{3AFD8720-8ECE-6048-93EA-46D4B45EAE45}"/>
                    </a:ext>
                  </a:extLst>
                </p:cNvPr>
                <p:cNvSpPr/>
                <p:nvPr>
                  <p:custDataLst>
                    <p:tags r:id="rId1"/>
                  </p:custDataLst>
                </p:nvPr>
              </p:nvSpPr>
              <p:spPr>
                <a:xfrm>
                  <a:off x="6796" y="3122"/>
                  <a:ext cx="857" cy="1129"/>
                </a:xfrm>
                <a:prstGeom prst="roundRect">
                  <a:avLst>
                    <a:gd name="adj" fmla="val 0"/>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rgbClr val="000000"/>
                    </a:solidFill>
                    <a:latin typeface="思源黑体 CN Medium" panose="020B0600000000000000" charset="-122"/>
                    <a:ea typeface="思源黑体 CN Medium" panose="020B0600000000000000" charset="-122"/>
                  </a:endParaRPr>
                </a:p>
              </p:txBody>
            </p:sp>
          </p:grpSp>
          <p:sp>
            <p:nvSpPr>
              <p:cNvPr id="57" name="矩形 56">
                <a:extLst>
                  <a:ext uri="{FF2B5EF4-FFF2-40B4-BE49-F238E27FC236}">
                    <a16:creationId xmlns:a16="http://schemas.microsoft.com/office/drawing/2014/main" id="{18A2AF7B-1841-AA47-B072-82E536AADC66}"/>
                  </a:ext>
                </a:extLst>
              </p:cNvPr>
              <p:cNvSpPr/>
              <p:nvPr/>
            </p:nvSpPr>
            <p:spPr>
              <a:xfrm>
                <a:off x="6980" y="3252"/>
                <a:ext cx="911" cy="727"/>
              </a:xfrm>
              <a:prstGeom prst="rect">
                <a:avLst/>
              </a:prstGeom>
            </p:spPr>
            <p:txBody>
              <a:bodyPr wrap="none">
                <a:spAutoFit/>
              </a:bodyPr>
              <a:lstStyle/>
              <a:p>
                <a:r>
                  <a:rPr lang="en-US" altLang="zh-CN" sz="2400" dirty="0">
                    <a:latin typeface="+mj-ea"/>
                    <a:ea typeface="+mj-ea"/>
                  </a:rPr>
                  <a:t>03</a:t>
                </a:r>
                <a:endParaRPr lang="en-US" sz="2400" dirty="0">
                  <a:latin typeface="+mj-ea"/>
                  <a:ea typeface="+mj-ea"/>
                </a:endParaRPr>
              </a:p>
            </p:txBody>
          </p:sp>
        </p:grpSp>
        <p:sp>
          <p:nvSpPr>
            <p:cNvPr id="55" name="矩形 54">
              <a:extLst>
                <a:ext uri="{FF2B5EF4-FFF2-40B4-BE49-F238E27FC236}">
                  <a16:creationId xmlns:a16="http://schemas.microsoft.com/office/drawing/2014/main" id="{CC1C0737-B689-A947-8B2D-15F3B8BED734}"/>
                </a:ext>
              </a:extLst>
            </p:cNvPr>
            <p:cNvSpPr/>
            <p:nvPr/>
          </p:nvSpPr>
          <p:spPr>
            <a:xfrm>
              <a:off x="612" y="1111"/>
              <a:ext cx="122" cy="594"/>
            </a:xfrm>
            <a:prstGeom prst="rect">
              <a:avLst/>
            </a:prstGeom>
            <a:solidFill>
              <a:srgbClr val="000000"/>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cxnSp>
        <p:nvCxnSpPr>
          <p:cNvPr id="14" name="直线连接符 13">
            <a:extLst>
              <a:ext uri="{FF2B5EF4-FFF2-40B4-BE49-F238E27FC236}">
                <a16:creationId xmlns:a16="http://schemas.microsoft.com/office/drawing/2014/main" id="{39916F18-BA74-D744-86F7-D2F64694FD46}"/>
              </a:ext>
            </a:extLst>
          </p:cNvPr>
          <p:cNvCxnSpPr>
            <a:cxnSpLocks/>
          </p:cNvCxnSpPr>
          <p:nvPr/>
        </p:nvCxnSpPr>
        <p:spPr>
          <a:xfrm>
            <a:off x="2577705" y="652829"/>
            <a:ext cx="426248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3" name="组合 22">
            <a:extLst>
              <a:ext uri="{FF2B5EF4-FFF2-40B4-BE49-F238E27FC236}">
                <a16:creationId xmlns:a16="http://schemas.microsoft.com/office/drawing/2014/main" id="{93B3191A-DA56-9A4C-816A-F9AAE54A8CC3}"/>
              </a:ext>
            </a:extLst>
          </p:cNvPr>
          <p:cNvGrpSpPr/>
          <p:nvPr/>
        </p:nvGrpSpPr>
        <p:grpSpPr>
          <a:xfrm>
            <a:off x="210415" y="287636"/>
            <a:ext cx="1385458" cy="1385458"/>
            <a:chOff x="5372911" y="2138708"/>
            <a:chExt cx="1446178" cy="1446178"/>
          </a:xfrm>
        </p:grpSpPr>
        <p:sp>
          <p:nvSpPr>
            <p:cNvPr id="24" name="椭圆 23">
              <a:extLst>
                <a:ext uri="{FF2B5EF4-FFF2-40B4-BE49-F238E27FC236}">
                  <a16:creationId xmlns:a16="http://schemas.microsoft.com/office/drawing/2014/main" id="{B9753923-D932-084E-A02C-E7F90744E4C3}"/>
                </a:ext>
              </a:extLst>
            </p:cNvPr>
            <p:cNvSpPr/>
            <p:nvPr/>
          </p:nvSpPr>
          <p:spPr>
            <a:xfrm>
              <a:off x="5372911" y="2138708"/>
              <a:ext cx="1446178" cy="144617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Freeform 49">
              <a:extLst>
                <a:ext uri="{FF2B5EF4-FFF2-40B4-BE49-F238E27FC236}">
                  <a16:creationId xmlns:a16="http://schemas.microsoft.com/office/drawing/2014/main" id="{E987398D-8369-F244-B081-A8E184A9B562}"/>
                </a:ext>
              </a:extLst>
            </p:cNvPr>
            <p:cNvSpPr>
              <a:spLocks noEditPoints="1"/>
            </p:cNvSpPr>
            <p:nvPr/>
          </p:nvSpPr>
          <p:spPr bwMode="auto">
            <a:xfrm>
              <a:off x="5462587" y="2202309"/>
              <a:ext cx="1266826" cy="1318976"/>
            </a:xfrm>
            <a:custGeom>
              <a:avLst/>
              <a:gdLst>
                <a:gd name="T0" fmla="*/ 2600 w 2600"/>
                <a:gd name="T1" fmla="*/ 1441 h 2707"/>
                <a:gd name="T2" fmla="*/ 2593 w 2600"/>
                <a:gd name="T3" fmla="*/ 1460 h 2707"/>
                <a:gd name="T4" fmla="*/ 2264 w 2600"/>
                <a:gd name="T5" fmla="*/ 2235 h 2707"/>
                <a:gd name="T6" fmla="*/ 1548 w 2600"/>
                <a:gd name="T7" fmla="*/ 2643 h 2707"/>
                <a:gd name="T8" fmla="*/ 620 w 2600"/>
                <a:gd name="T9" fmla="*/ 2475 h 2707"/>
                <a:gd name="T10" fmla="*/ 47 w 2600"/>
                <a:gd name="T11" fmla="*/ 1714 h 2707"/>
                <a:gd name="T12" fmla="*/ 4 w 2600"/>
                <a:gd name="T13" fmla="*/ 1458 h 2707"/>
                <a:gd name="T14" fmla="*/ 0 w 2600"/>
                <a:gd name="T15" fmla="*/ 1437 h 2707"/>
                <a:gd name="T16" fmla="*/ 0 w 2600"/>
                <a:gd name="T17" fmla="*/ 1301 h 2707"/>
                <a:gd name="T18" fmla="*/ 4 w 2600"/>
                <a:gd name="T19" fmla="*/ 1284 h 2707"/>
                <a:gd name="T20" fmla="*/ 17 w 2600"/>
                <a:gd name="T21" fmla="*/ 1161 h 2707"/>
                <a:gd name="T22" fmla="*/ 291 w 2600"/>
                <a:gd name="T23" fmla="*/ 555 h 2707"/>
                <a:gd name="T24" fmla="*/ 1573 w 2600"/>
                <a:gd name="T25" fmla="*/ 104 h 2707"/>
                <a:gd name="T26" fmla="*/ 2593 w 2600"/>
                <a:gd name="T27" fmla="*/ 1280 h 2707"/>
                <a:gd name="T28" fmla="*/ 2600 w 2600"/>
                <a:gd name="T29" fmla="*/ 1297 h 2707"/>
                <a:gd name="T30" fmla="*/ 2600 w 2600"/>
                <a:gd name="T31" fmla="*/ 1441 h 2707"/>
                <a:gd name="T32" fmla="*/ 2290 w 2600"/>
                <a:gd name="T33" fmla="*/ 1337 h 2707"/>
                <a:gd name="T34" fmla="*/ 1345 w 2600"/>
                <a:gd name="T35" fmla="*/ 390 h 2707"/>
                <a:gd name="T36" fmla="*/ 693 w 2600"/>
                <a:gd name="T37" fmla="*/ 597 h 2707"/>
                <a:gd name="T38" fmla="*/ 307 w 2600"/>
                <a:gd name="T39" fmla="*/ 1329 h 2707"/>
                <a:gd name="T40" fmla="*/ 145 w 2600"/>
                <a:gd name="T41" fmla="*/ 1198 h 2707"/>
                <a:gd name="T42" fmla="*/ 152 w 2600"/>
                <a:gd name="T43" fmla="*/ 1277 h 2707"/>
                <a:gd name="T44" fmla="*/ 287 w 2600"/>
                <a:gd name="T45" fmla="*/ 1500 h 2707"/>
                <a:gd name="T46" fmla="*/ 323 w 2600"/>
                <a:gd name="T47" fmla="*/ 1561 h 2707"/>
                <a:gd name="T48" fmla="*/ 324 w 2600"/>
                <a:gd name="T49" fmla="*/ 1575 h 2707"/>
                <a:gd name="T50" fmla="*/ 324 w 2600"/>
                <a:gd name="T51" fmla="*/ 1825 h 2707"/>
                <a:gd name="T52" fmla="*/ 324 w 2600"/>
                <a:gd name="T53" fmla="*/ 1844 h 2707"/>
                <a:gd name="T54" fmla="*/ 269 w 2600"/>
                <a:gd name="T55" fmla="*/ 1879 h 2707"/>
                <a:gd name="T56" fmla="*/ 240 w 2600"/>
                <a:gd name="T57" fmla="*/ 1927 h 2707"/>
                <a:gd name="T58" fmla="*/ 189 w 2600"/>
                <a:gd name="T59" fmla="*/ 1955 h 2707"/>
                <a:gd name="T60" fmla="*/ 245 w 2600"/>
                <a:gd name="T61" fmla="*/ 2047 h 2707"/>
                <a:gd name="T62" fmla="*/ 272 w 2600"/>
                <a:gd name="T63" fmla="*/ 2062 h 2707"/>
                <a:gd name="T64" fmla="*/ 560 w 2600"/>
                <a:gd name="T65" fmla="*/ 2061 h 2707"/>
                <a:gd name="T66" fmla="*/ 592 w 2600"/>
                <a:gd name="T67" fmla="*/ 2074 h 2707"/>
                <a:gd name="T68" fmla="*/ 674 w 2600"/>
                <a:gd name="T69" fmla="*/ 2149 h 2707"/>
                <a:gd name="T70" fmla="*/ 1450 w 2600"/>
                <a:gd name="T71" fmla="*/ 2359 h 2707"/>
                <a:gd name="T72" fmla="*/ 2004 w 2600"/>
                <a:gd name="T73" fmla="*/ 2075 h 2707"/>
                <a:gd name="T74" fmla="*/ 2038 w 2600"/>
                <a:gd name="T75" fmla="*/ 2061 h 2707"/>
                <a:gd name="T76" fmla="*/ 2350 w 2600"/>
                <a:gd name="T77" fmla="*/ 2062 h 2707"/>
                <a:gd name="T78" fmla="*/ 2375 w 2600"/>
                <a:gd name="T79" fmla="*/ 2048 h 2707"/>
                <a:gd name="T80" fmla="*/ 2406 w 2600"/>
                <a:gd name="T81" fmla="*/ 1992 h 2707"/>
                <a:gd name="T82" fmla="*/ 2405 w 2600"/>
                <a:gd name="T83" fmla="*/ 1965 h 2707"/>
                <a:gd name="T84" fmla="*/ 2350 w 2600"/>
                <a:gd name="T85" fmla="*/ 1889 h 2707"/>
                <a:gd name="T86" fmla="*/ 2275 w 2600"/>
                <a:gd name="T87" fmla="*/ 1849 h 2707"/>
                <a:gd name="T88" fmla="*/ 2268 w 2600"/>
                <a:gd name="T89" fmla="*/ 1847 h 2707"/>
                <a:gd name="T90" fmla="*/ 2268 w 2600"/>
                <a:gd name="T91" fmla="*/ 1646 h 2707"/>
                <a:gd name="T92" fmla="*/ 2278 w 2600"/>
                <a:gd name="T93" fmla="*/ 1533 h 2707"/>
                <a:gd name="T94" fmla="*/ 2313 w 2600"/>
                <a:gd name="T95" fmla="*/ 1481 h 2707"/>
                <a:gd name="T96" fmla="*/ 2450 w 2600"/>
                <a:gd name="T97" fmla="*/ 1214 h 2707"/>
                <a:gd name="T98" fmla="*/ 2290 w 2600"/>
                <a:gd name="T99" fmla="*/ 1337 h 27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600" h="2707">
                  <a:moveTo>
                    <a:pt x="2600" y="1441"/>
                  </a:moveTo>
                  <a:cubicBezTo>
                    <a:pt x="2598" y="1447"/>
                    <a:pt x="2593" y="1454"/>
                    <a:pt x="2593" y="1460"/>
                  </a:cubicBezTo>
                  <a:cubicBezTo>
                    <a:pt x="2571" y="1756"/>
                    <a:pt x="2461" y="2015"/>
                    <a:pt x="2264" y="2235"/>
                  </a:cubicBezTo>
                  <a:cubicBezTo>
                    <a:pt x="2071" y="2451"/>
                    <a:pt x="1832" y="2588"/>
                    <a:pt x="1548" y="2643"/>
                  </a:cubicBezTo>
                  <a:cubicBezTo>
                    <a:pt x="1218" y="2707"/>
                    <a:pt x="906" y="2652"/>
                    <a:pt x="620" y="2475"/>
                  </a:cubicBezTo>
                  <a:cubicBezTo>
                    <a:pt x="331" y="2297"/>
                    <a:pt x="140" y="2041"/>
                    <a:pt x="47" y="1714"/>
                  </a:cubicBezTo>
                  <a:cubicBezTo>
                    <a:pt x="23" y="1630"/>
                    <a:pt x="8" y="1545"/>
                    <a:pt x="4" y="1458"/>
                  </a:cubicBezTo>
                  <a:cubicBezTo>
                    <a:pt x="3" y="1451"/>
                    <a:pt x="1" y="1444"/>
                    <a:pt x="0" y="1437"/>
                  </a:cubicBezTo>
                  <a:cubicBezTo>
                    <a:pt x="0" y="1392"/>
                    <a:pt x="0" y="1346"/>
                    <a:pt x="0" y="1301"/>
                  </a:cubicBezTo>
                  <a:cubicBezTo>
                    <a:pt x="1" y="1295"/>
                    <a:pt x="3" y="1290"/>
                    <a:pt x="4" y="1284"/>
                  </a:cubicBezTo>
                  <a:cubicBezTo>
                    <a:pt x="8" y="1243"/>
                    <a:pt x="10" y="1201"/>
                    <a:pt x="17" y="1161"/>
                  </a:cubicBezTo>
                  <a:cubicBezTo>
                    <a:pt x="55" y="935"/>
                    <a:pt x="142" y="729"/>
                    <a:pt x="291" y="555"/>
                  </a:cubicBezTo>
                  <a:cubicBezTo>
                    <a:pt x="630" y="158"/>
                    <a:pt x="1061" y="0"/>
                    <a:pt x="1573" y="104"/>
                  </a:cubicBezTo>
                  <a:cubicBezTo>
                    <a:pt x="2147" y="221"/>
                    <a:pt x="2557" y="718"/>
                    <a:pt x="2593" y="1280"/>
                  </a:cubicBezTo>
                  <a:cubicBezTo>
                    <a:pt x="2593" y="1286"/>
                    <a:pt x="2598" y="1292"/>
                    <a:pt x="2600" y="1297"/>
                  </a:cubicBezTo>
                  <a:cubicBezTo>
                    <a:pt x="2600" y="1345"/>
                    <a:pt x="2600" y="1393"/>
                    <a:pt x="2600" y="1441"/>
                  </a:cubicBezTo>
                  <a:close/>
                  <a:moveTo>
                    <a:pt x="2290" y="1337"/>
                  </a:moveTo>
                  <a:cubicBezTo>
                    <a:pt x="2269" y="831"/>
                    <a:pt x="1859" y="414"/>
                    <a:pt x="1345" y="390"/>
                  </a:cubicBezTo>
                  <a:cubicBezTo>
                    <a:pt x="1103" y="379"/>
                    <a:pt x="883" y="447"/>
                    <a:pt x="693" y="597"/>
                  </a:cubicBezTo>
                  <a:cubicBezTo>
                    <a:pt x="456" y="782"/>
                    <a:pt x="330" y="1028"/>
                    <a:pt x="307" y="1329"/>
                  </a:cubicBezTo>
                  <a:cubicBezTo>
                    <a:pt x="241" y="1301"/>
                    <a:pt x="195" y="1252"/>
                    <a:pt x="145" y="1198"/>
                  </a:cubicBezTo>
                  <a:cubicBezTo>
                    <a:pt x="148" y="1228"/>
                    <a:pt x="149" y="1253"/>
                    <a:pt x="152" y="1277"/>
                  </a:cubicBezTo>
                  <a:cubicBezTo>
                    <a:pt x="165" y="1370"/>
                    <a:pt x="206" y="1448"/>
                    <a:pt x="287" y="1500"/>
                  </a:cubicBezTo>
                  <a:cubicBezTo>
                    <a:pt x="311" y="1516"/>
                    <a:pt x="322" y="1534"/>
                    <a:pt x="323" y="1561"/>
                  </a:cubicBezTo>
                  <a:cubicBezTo>
                    <a:pt x="323" y="1565"/>
                    <a:pt x="324" y="1570"/>
                    <a:pt x="324" y="1575"/>
                  </a:cubicBezTo>
                  <a:cubicBezTo>
                    <a:pt x="324" y="1658"/>
                    <a:pt x="324" y="1741"/>
                    <a:pt x="324" y="1825"/>
                  </a:cubicBezTo>
                  <a:cubicBezTo>
                    <a:pt x="324" y="1831"/>
                    <a:pt x="324" y="1838"/>
                    <a:pt x="324" y="1844"/>
                  </a:cubicBezTo>
                  <a:cubicBezTo>
                    <a:pt x="287" y="1851"/>
                    <a:pt x="287" y="1851"/>
                    <a:pt x="269" y="1879"/>
                  </a:cubicBezTo>
                  <a:cubicBezTo>
                    <a:pt x="259" y="1895"/>
                    <a:pt x="250" y="1911"/>
                    <a:pt x="240" y="1927"/>
                  </a:cubicBezTo>
                  <a:cubicBezTo>
                    <a:pt x="229" y="1944"/>
                    <a:pt x="222" y="1967"/>
                    <a:pt x="189" y="1955"/>
                  </a:cubicBezTo>
                  <a:cubicBezTo>
                    <a:pt x="210" y="1989"/>
                    <a:pt x="228" y="2018"/>
                    <a:pt x="245" y="2047"/>
                  </a:cubicBezTo>
                  <a:cubicBezTo>
                    <a:pt x="252" y="2058"/>
                    <a:pt x="259" y="2062"/>
                    <a:pt x="272" y="2062"/>
                  </a:cubicBezTo>
                  <a:cubicBezTo>
                    <a:pt x="368" y="2061"/>
                    <a:pt x="464" y="2062"/>
                    <a:pt x="560" y="2061"/>
                  </a:cubicBezTo>
                  <a:cubicBezTo>
                    <a:pt x="573" y="2061"/>
                    <a:pt x="582" y="2065"/>
                    <a:pt x="592" y="2074"/>
                  </a:cubicBezTo>
                  <a:cubicBezTo>
                    <a:pt x="618" y="2100"/>
                    <a:pt x="645" y="2126"/>
                    <a:pt x="674" y="2149"/>
                  </a:cubicBezTo>
                  <a:cubicBezTo>
                    <a:pt x="903" y="2331"/>
                    <a:pt x="1162" y="2402"/>
                    <a:pt x="1450" y="2359"/>
                  </a:cubicBezTo>
                  <a:cubicBezTo>
                    <a:pt x="1666" y="2328"/>
                    <a:pt x="1850" y="2230"/>
                    <a:pt x="2004" y="2075"/>
                  </a:cubicBezTo>
                  <a:cubicBezTo>
                    <a:pt x="2014" y="2065"/>
                    <a:pt x="2024" y="2061"/>
                    <a:pt x="2038" y="2061"/>
                  </a:cubicBezTo>
                  <a:cubicBezTo>
                    <a:pt x="2142" y="2062"/>
                    <a:pt x="2246" y="2061"/>
                    <a:pt x="2350" y="2062"/>
                  </a:cubicBezTo>
                  <a:cubicBezTo>
                    <a:pt x="2362" y="2062"/>
                    <a:pt x="2370" y="2059"/>
                    <a:pt x="2375" y="2048"/>
                  </a:cubicBezTo>
                  <a:cubicBezTo>
                    <a:pt x="2384" y="2028"/>
                    <a:pt x="2395" y="2010"/>
                    <a:pt x="2406" y="1992"/>
                  </a:cubicBezTo>
                  <a:cubicBezTo>
                    <a:pt x="2412" y="1982"/>
                    <a:pt x="2412" y="1975"/>
                    <a:pt x="2405" y="1965"/>
                  </a:cubicBezTo>
                  <a:cubicBezTo>
                    <a:pt x="2386" y="1940"/>
                    <a:pt x="2366" y="1916"/>
                    <a:pt x="2350" y="1889"/>
                  </a:cubicBezTo>
                  <a:cubicBezTo>
                    <a:pt x="2332" y="1860"/>
                    <a:pt x="2312" y="1841"/>
                    <a:pt x="2275" y="1849"/>
                  </a:cubicBezTo>
                  <a:cubicBezTo>
                    <a:pt x="2274" y="1849"/>
                    <a:pt x="2272" y="1848"/>
                    <a:pt x="2268" y="1847"/>
                  </a:cubicBezTo>
                  <a:cubicBezTo>
                    <a:pt x="2268" y="1780"/>
                    <a:pt x="2267" y="1713"/>
                    <a:pt x="2268" y="1646"/>
                  </a:cubicBezTo>
                  <a:cubicBezTo>
                    <a:pt x="2269" y="1608"/>
                    <a:pt x="2276" y="1571"/>
                    <a:pt x="2278" y="1533"/>
                  </a:cubicBezTo>
                  <a:cubicBezTo>
                    <a:pt x="2279" y="1507"/>
                    <a:pt x="2292" y="1493"/>
                    <a:pt x="2313" y="1481"/>
                  </a:cubicBezTo>
                  <a:cubicBezTo>
                    <a:pt x="2414" y="1423"/>
                    <a:pt x="2430" y="1320"/>
                    <a:pt x="2450" y="1214"/>
                  </a:cubicBezTo>
                  <a:cubicBezTo>
                    <a:pt x="2398" y="1261"/>
                    <a:pt x="2353" y="1309"/>
                    <a:pt x="2290" y="1337"/>
                  </a:cubicBezTo>
                  <a:close/>
                </a:path>
              </a:pathLst>
            </a:custGeom>
            <a:solidFill>
              <a:schemeClr val="tx2">
                <a:lumMod val="7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27" name="组合 26">
              <a:extLst>
                <a:ext uri="{FF2B5EF4-FFF2-40B4-BE49-F238E27FC236}">
                  <a16:creationId xmlns:a16="http://schemas.microsoft.com/office/drawing/2014/main" id="{4A8B7057-C74B-AB47-A8C4-8CA2F13AF389}"/>
                </a:ext>
              </a:extLst>
            </p:cNvPr>
            <p:cNvGrpSpPr/>
            <p:nvPr/>
          </p:nvGrpSpPr>
          <p:grpSpPr>
            <a:xfrm>
              <a:off x="5554874" y="2381317"/>
              <a:ext cx="1080787" cy="1004320"/>
              <a:chOff x="5554874" y="2552137"/>
              <a:chExt cx="1080787" cy="1004320"/>
            </a:xfrm>
            <a:solidFill>
              <a:schemeClr val="tx2">
                <a:lumMod val="75000"/>
              </a:schemeClr>
            </a:solidFill>
          </p:grpSpPr>
          <p:sp>
            <p:nvSpPr>
              <p:cNvPr id="28" name="Freeform 50">
                <a:extLst>
                  <a:ext uri="{FF2B5EF4-FFF2-40B4-BE49-F238E27FC236}">
                    <a16:creationId xmlns:a16="http://schemas.microsoft.com/office/drawing/2014/main" id="{2D1749D0-CC2A-0640-8964-2714E40E30FB}"/>
                  </a:ext>
                </a:extLst>
              </p:cNvPr>
              <p:cNvSpPr>
                <a:spLocks noEditPoints="1"/>
              </p:cNvSpPr>
              <p:nvPr/>
            </p:nvSpPr>
            <p:spPr bwMode="auto">
              <a:xfrm>
                <a:off x="5594719" y="3111135"/>
                <a:ext cx="1003441" cy="214458"/>
              </a:xfrm>
              <a:custGeom>
                <a:avLst/>
                <a:gdLst>
                  <a:gd name="T0" fmla="*/ 1933 w 2060"/>
                  <a:gd name="T1" fmla="*/ 45 h 440"/>
                  <a:gd name="T2" fmla="*/ 1978 w 2060"/>
                  <a:gd name="T3" fmla="*/ 350 h 440"/>
                  <a:gd name="T4" fmla="*/ 2043 w 2060"/>
                  <a:gd name="T5" fmla="*/ 435 h 440"/>
                  <a:gd name="T6" fmla="*/ 1498 w 2060"/>
                  <a:gd name="T7" fmla="*/ 319 h 440"/>
                  <a:gd name="T8" fmla="*/ 1549 w 2060"/>
                  <a:gd name="T9" fmla="*/ 306 h 440"/>
                  <a:gd name="T10" fmla="*/ 531 w 2060"/>
                  <a:gd name="T11" fmla="*/ 310 h 440"/>
                  <a:gd name="T12" fmla="*/ 542 w 2060"/>
                  <a:gd name="T13" fmla="*/ 392 h 440"/>
                  <a:gd name="T14" fmla="*/ 0 w 2060"/>
                  <a:gd name="T15" fmla="*/ 440 h 440"/>
                  <a:gd name="T16" fmla="*/ 87 w 2060"/>
                  <a:gd name="T17" fmla="*/ 358 h 440"/>
                  <a:gd name="T18" fmla="*/ 512 w 2060"/>
                  <a:gd name="T19" fmla="*/ 34 h 440"/>
                  <a:gd name="T20" fmla="*/ 1961 w 2060"/>
                  <a:gd name="T21" fmla="*/ 0 h 440"/>
                  <a:gd name="T22" fmla="*/ 1545 w 2060"/>
                  <a:gd name="T23" fmla="*/ 41 h 440"/>
                  <a:gd name="T24" fmla="*/ 1263 w 2060"/>
                  <a:gd name="T25" fmla="*/ 119 h 440"/>
                  <a:gd name="T26" fmla="*/ 855 w 2060"/>
                  <a:gd name="T27" fmla="*/ 67 h 440"/>
                  <a:gd name="T28" fmla="*/ 796 w 2060"/>
                  <a:gd name="T29" fmla="*/ 193 h 440"/>
                  <a:gd name="T30" fmla="*/ 962 w 2060"/>
                  <a:gd name="T31" fmla="*/ 145 h 440"/>
                  <a:gd name="T32" fmla="*/ 1269 w 2060"/>
                  <a:gd name="T33" fmla="*/ 301 h 440"/>
                  <a:gd name="T34" fmla="*/ 711 w 2060"/>
                  <a:gd name="T35" fmla="*/ 118 h 440"/>
                  <a:gd name="T36" fmla="*/ 558 w 2060"/>
                  <a:gd name="T37" fmla="*/ 107 h 440"/>
                  <a:gd name="T38" fmla="*/ 544 w 2060"/>
                  <a:gd name="T39" fmla="*/ 301 h 440"/>
                  <a:gd name="T40" fmla="*/ 1513 w 2060"/>
                  <a:gd name="T41" fmla="*/ 130 h 440"/>
                  <a:gd name="T42" fmla="*/ 1452 w 2060"/>
                  <a:gd name="T43" fmla="*/ 67 h 440"/>
                  <a:gd name="T44" fmla="*/ 1340 w 2060"/>
                  <a:gd name="T45" fmla="*/ 270 h 440"/>
                  <a:gd name="T46" fmla="*/ 1544 w 2060"/>
                  <a:gd name="T47" fmla="*/ 67 h 440"/>
                  <a:gd name="T48" fmla="*/ 1564 w 2060"/>
                  <a:gd name="T49" fmla="*/ 67 h 440"/>
                  <a:gd name="T50" fmla="*/ 491 w 2060"/>
                  <a:gd name="T51" fmla="*/ 302 h 440"/>
                  <a:gd name="T52" fmla="*/ 491 w 2060"/>
                  <a:gd name="T53" fmla="*/ 67 h 440"/>
                  <a:gd name="T54" fmla="*/ 1308 w 2060"/>
                  <a:gd name="T55" fmla="*/ 290 h 440"/>
                  <a:gd name="T56" fmla="*/ 1294 w 2060"/>
                  <a:gd name="T57" fmla="*/ 68 h 440"/>
                  <a:gd name="T58" fmla="*/ 762 w 2060"/>
                  <a:gd name="T59" fmla="*/ 299 h 440"/>
                  <a:gd name="T60" fmla="*/ 747 w 2060"/>
                  <a:gd name="T61" fmla="*/ 79 h 440"/>
                  <a:gd name="T62" fmla="*/ 1007 w 2060"/>
                  <a:gd name="T63" fmla="*/ 35 h 440"/>
                  <a:gd name="T64" fmla="*/ 1054 w 2060"/>
                  <a:gd name="T65" fmla="*/ 35 h 440"/>
                  <a:gd name="T66" fmla="*/ 1249 w 2060"/>
                  <a:gd name="T67" fmla="*/ 45 h 440"/>
                  <a:gd name="T68" fmla="*/ 1054 w 2060"/>
                  <a:gd name="T69" fmla="*/ 35 h 440"/>
                  <a:gd name="T70" fmla="*/ 1342 w 2060"/>
                  <a:gd name="T71" fmla="*/ 36 h 440"/>
                  <a:gd name="T72" fmla="*/ 1499 w 2060"/>
                  <a:gd name="T73" fmla="*/ 45 h 440"/>
                  <a:gd name="T74" fmla="*/ 717 w 2060"/>
                  <a:gd name="T75" fmla="*/ 35 h 440"/>
                  <a:gd name="T76" fmla="*/ 198 w 2060"/>
                  <a:gd name="T77" fmla="*/ 118 h 440"/>
                  <a:gd name="T78" fmla="*/ 138 w 2060"/>
                  <a:gd name="T79" fmla="*/ 118 h 440"/>
                  <a:gd name="T80" fmla="*/ 1625 w 2060"/>
                  <a:gd name="T81" fmla="*/ 118 h 440"/>
                  <a:gd name="T82" fmla="*/ 311 w 2060"/>
                  <a:gd name="T83" fmla="*/ 94 h 440"/>
                  <a:gd name="T84" fmla="*/ 311 w 2060"/>
                  <a:gd name="T85" fmla="*/ 118 h 440"/>
                  <a:gd name="T86" fmla="*/ 1796 w 2060"/>
                  <a:gd name="T87" fmla="*/ 118 h 440"/>
                  <a:gd name="T88" fmla="*/ 1736 w 2060"/>
                  <a:gd name="T89" fmla="*/ 118 h 440"/>
                  <a:gd name="T90" fmla="*/ 1908 w 2060"/>
                  <a:gd name="T91" fmla="*/ 94 h 440"/>
                  <a:gd name="T92" fmla="*/ 422 w 2060"/>
                  <a:gd name="T93" fmla="*/ 95 h 440"/>
                  <a:gd name="T94" fmla="*/ 422 w 2060"/>
                  <a:gd name="T95" fmla="*/ 118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060" h="440">
                    <a:moveTo>
                      <a:pt x="1545" y="41"/>
                    </a:moveTo>
                    <a:cubicBezTo>
                      <a:pt x="1551" y="43"/>
                      <a:pt x="1558" y="45"/>
                      <a:pt x="1565" y="45"/>
                    </a:cubicBezTo>
                    <a:cubicBezTo>
                      <a:pt x="1687" y="46"/>
                      <a:pt x="1810" y="45"/>
                      <a:pt x="1933" y="45"/>
                    </a:cubicBezTo>
                    <a:cubicBezTo>
                      <a:pt x="1942" y="45"/>
                      <a:pt x="1951" y="45"/>
                      <a:pt x="1962" y="45"/>
                    </a:cubicBezTo>
                    <a:cubicBezTo>
                      <a:pt x="1962" y="147"/>
                      <a:pt x="1962" y="247"/>
                      <a:pt x="1962" y="349"/>
                    </a:cubicBezTo>
                    <a:cubicBezTo>
                      <a:pt x="1969" y="349"/>
                      <a:pt x="1973" y="351"/>
                      <a:pt x="1978" y="350"/>
                    </a:cubicBezTo>
                    <a:cubicBezTo>
                      <a:pt x="2008" y="343"/>
                      <a:pt x="2025" y="357"/>
                      <a:pt x="2036" y="385"/>
                    </a:cubicBezTo>
                    <a:cubicBezTo>
                      <a:pt x="2041" y="401"/>
                      <a:pt x="2051" y="416"/>
                      <a:pt x="2060" y="433"/>
                    </a:cubicBezTo>
                    <a:cubicBezTo>
                      <a:pt x="2053" y="434"/>
                      <a:pt x="2048" y="435"/>
                      <a:pt x="2043" y="435"/>
                    </a:cubicBezTo>
                    <a:cubicBezTo>
                      <a:pt x="1885" y="435"/>
                      <a:pt x="1727" y="434"/>
                      <a:pt x="1569" y="435"/>
                    </a:cubicBezTo>
                    <a:cubicBezTo>
                      <a:pt x="1555" y="435"/>
                      <a:pt x="1547" y="431"/>
                      <a:pt x="1542" y="418"/>
                    </a:cubicBezTo>
                    <a:cubicBezTo>
                      <a:pt x="1529" y="386"/>
                      <a:pt x="1514" y="355"/>
                      <a:pt x="1498" y="319"/>
                    </a:cubicBezTo>
                    <a:cubicBezTo>
                      <a:pt x="1524" y="319"/>
                      <a:pt x="1546" y="319"/>
                      <a:pt x="1569" y="319"/>
                    </a:cubicBezTo>
                    <a:cubicBezTo>
                      <a:pt x="1569" y="316"/>
                      <a:pt x="1569" y="313"/>
                      <a:pt x="1570" y="310"/>
                    </a:cubicBezTo>
                    <a:cubicBezTo>
                      <a:pt x="1563" y="309"/>
                      <a:pt x="1556" y="306"/>
                      <a:pt x="1549" y="306"/>
                    </a:cubicBezTo>
                    <a:cubicBezTo>
                      <a:pt x="1464" y="306"/>
                      <a:pt x="1379" y="306"/>
                      <a:pt x="1293" y="306"/>
                    </a:cubicBezTo>
                    <a:cubicBezTo>
                      <a:pt x="1046" y="307"/>
                      <a:pt x="799" y="307"/>
                      <a:pt x="552" y="308"/>
                    </a:cubicBezTo>
                    <a:cubicBezTo>
                      <a:pt x="545" y="308"/>
                      <a:pt x="538" y="309"/>
                      <a:pt x="531" y="310"/>
                    </a:cubicBezTo>
                    <a:cubicBezTo>
                      <a:pt x="531" y="313"/>
                      <a:pt x="531" y="315"/>
                      <a:pt x="531" y="318"/>
                    </a:cubicBezTo>
                    <a:cubicBezTo>
                      <a:pt x="545" y="318"/>
                      <a:pt x="558" y="319"/>
                      <a:pt x="574" y="320"/>
                    </a:cubicBezTo>
                    <a:cubicBezTo>
                      <a:pt x="563" y="344"/>
                      <a:pt x="550" y="367"/>
                      <a:pt x="542" y="392"/>
                    </a:cubicBezTo>
                    <a:cubicBezTo>
                      <a:pt x="530" y="426"/>
                      <a:pt x="511" y="436"/>
                      <a:pt x="475" y="436"/>
                    </a:cubicBezTo>
                    <a:cubicBezTo>
                      <a:pt x="327" y="435"/>
                      <a:pt x="180" y="438"/>
                      <a:pt x="33" y="439"/>
                    </a:cubicBezTo>
                    <a:cubicBezTo>
                      <a:pt x="23" y="440"/>
                      <a:pt x="13" y="440"/>
                      <a:pt x="0" y="440"/>
                    </a:cubicBezTo>
                    <a:cubicBezTo>
                      <a:pt x="14" y="413"/>
                      <a:pt x="27" y="388"/>
                      <a:pt x="41" y="365"/>
                    </a:cubicBezTo>
                    <a:cubicBezTo>
                      <a:pt x="44" y="361"/>
                      <a:pt x="51" y="359"/>
                      <a:pt x="57" y="359"/>
                    </a:cubicBezTo>
                    <a:cubicBezTo>
                      <a:pt x="66" y="358"/>
                      <a:pt x="76" y="358"/>
                      <a:pt x="87" y="358"/>
                    </a:cubicBezTo>
                    <a:cubicBezTo>
                      <a:pt x="87" y="254"/>
                      <a:pt x="87" y="151"/>
                      <a:pt x="87" y="45"/>
                    </a:cubicBezTo>
                    <a:cubicBezTo>
                      <a:pt x="229" y="45"/>
                      <a:pt x="371" y="46"/>
                      <a:pt x="513" y="45"/>
                    </a:cubicBezTo>
                    <a:cubicBezTo>
                      <a:pt x="512" y="42"/>
                      <a:pt x="512" y="38"/>
                      <a:pt x="512" y="34"/>
                    </a:cubicBezTo>
                    <a:cubicBezTo>
                      <a:pt x="371" y="34"/>
                      <a:pt x="229" y="34"/>
                      <a:pt x="87" y="34"/>
                    </a:cubicBezTo>
                    <a:cubicBezTo>
                      <a:pt x="87" y="20"/>
                      <a:pt x="87" y="11"/>
                      <a:pt x="87" y="0"/>
                    </a:cubicBezTo>
                    <a:cubicBezTo>
                      <a:pt x="712" y="0"/>
                      <a:pt x="1336" y="0"/>
                      <a:pt x="1961" y="0"/>
                    </a:cubicBezTo>
                    <a:cubicBezTo>
                      <a:pt x="1961" y="10"/>
                      <a:pt x="1961" y="20"/>
                      <a:pt x="1961" y="33"/>
                    </a:cubicBezTo>
                    <a:cubicBezTo>
                      <a:pt x="1823" y="33"/>
                      <a:pt x="1684" y="33"/>
                      <a:pt x="1546" y="33"/>
                    </a:cubicBezTo>
                    <a:cubicBezTo>
                      <a:pt x="1546" y="36"/>
                      <a:pt x="1545" y="39"/>
                      <a:pt x="1545" y="41"/>
                    </a:cubicBezTo>
                    <a:close/>
                    <a:moveTo>
                      <a:pt x="1269" y="301"/>
                    </a:moveTo>
                    <a:cubicBezTo>
                      <a:pt x="1269" y="244"/>
                      <a:pt x="1269" y="188"/>
                      <a:pt x="1269" y="133"/>
                    </a:cubicBezTo>
                    <a:cubicBezTo>
                      <a:pt x="1269" y="128"/>
                      <a:pt x="1266" y="123"/>
                      <a:pt x="1263" y="119"/>
                    </a:cubicBezTo>
                    <a:cubicBezTo>
                      <a:pt x="1249" y="104"/>
                      <a:pt x="1235" y="88"/>
                      <a:pt x="1220" y="74"/>
                    </a:cubicBezTo>
                    <a:cubicBezTo>
                      <a:pt x="1216" y="70"/>
                      <a:pt x="1209" y="67"/>
                      <a:pt x="1203" y="67"/>
                    </a:cubicBezTo>
                    <a:cubicBezTo>
                      <a:pt x="1087" y="66"/>
                      <a:pt x="971" y="66"/>
                      <a:pt x="855" y="67"/>
                    </a:cubicBezTo>
                    <a:cubicBezTo>
                      <a:pt x="849" y="67"/>
                      <a:pt x="842" y="69"/>
                      <a:pt x="838" y="74"/>
                    </a:cubicBezTo>
                    <a:cubicBezTo>
                      <a:pt x="809" y="103"/>
                      <a:pt x="786" y="134"/>
                      <a:pt x="796" y="179"/>
                    </a:cubicBezTo>
                    <a:cubicBezTo>
                      <a:pt x="796" y="183"/>
                      <a:pt x="796" y="188"/>
                      <a:pt x="796" y="193"/>
                    </a:cubicBezTo>
                    <a:cubicBezTo>
                      <a:pt x="796" y="229"/>
                      <a:pt x="796" y="264"/>
                      <a:pt x="796" y="300"/>
                    </a:cubicBezTo>
                    <a:cubicBezTo>
                      <a:pt x="852" y="300"/>
                      <a:pt x="906" y="300"/>
                      <a:pt x="962" y="300"/>
                    </a:cubicBezTo>
                    <a:cubicBezTo>
                      <a:pt x="962" y="248"/>
                      <a:pt x="962" y="197"/>
                      <a:pt x="962" y="145"/>
                    </a:cubicBezTo>
                    <a:cubicBezTo>
                      <a:pt x="1008" y="145"/>
                      <a:pt x="1053" y="145"/>
                      <a:pt x="1099" y="145"/>
                    </a:cubicBezTo>
                    <a:cubicBezTo>
                      <a:pt x="1099" y="198"/>
                      <a:pt x="1099" y="249"/>
                      <a:pt x="1099" y="301"/>
                    </a:cubicBezTo>
                    <a:cubicBezTo>
                      <a:pt x="1156" y="301"/>
                      <a:pt x="1211" y="301"/>
                      <a:pt x="1269" y="301"/>
                    </a:cubicBezTo>
                    <a:close/>
                    <a:moveTo>
                      <a:pt x="717" y="301"/>
                    </a:moveTo>
                    <a:cubicBezTo>
                      <a:pt x="717" y="244"/>
                      <a:pt x="718" y="188"/>
                      <a:pt x="717" y="132"/>
                    </a:cubicBezTo>
                    <a:cubicBezTo>
                      <a:pt x="717" y="127"/>
                      <a:pt x="714" y="122"/>
                      <a:pt x="711" y="118"/>
                    </a:cubicBezTo>
                    <a:cubicBezTo>
                      <a:pt x="698" y="103"/>
                      <a:pt x="685" y="89"/>
                      <a:pt x="671" y="74"/>
                    </a:cubicBezTo>
                    <a:cubicBezTo>
                      <a:pt x="667" y="71"/>
                      <a:pt x="661" y="67"/>
                      <a:pt x="656" y="67"/>
                    </a:cubicBezTo>
                    <a:cubicBezTo>
                      <a:pt x="616" y="62"/>
                      <a:pt x="580" y="65"/>
                      <a:pt x="558" y="107"/>
                    </a:cubicBezTo>
                    <a:cubicBezTo>
                      <a:pt x="551" y="120"/>
                      <a:pt x="543" y="130"/>
                      <a:pt x="544" y="146"/>
                    </a:cubicBezTo>
                    <a:cubicBezTo>
                      <a:pt x="544" y="188"/>
                      <a:pt x="544" y="230"/>
                      <a:pt x="544" y="272"/>
                    </a:cubicBezTo>
                    <a:cubicBezTo>
                      <a:pt x="544" y="282"/>
                      <a:pt x="544" y="291"/>
                      <a:pt x="544" y="301"/>
                    </a:cubicBezTo>
                    <a:cubicBezTo>
                      <a:pt x="603" y="301"/>
                      <a:pt x="659" y="301"/>
                      <a:pt x="717" y="301"/>
                    </a:cubicBezTo>
                    <a:close/>
                    <a:moveTo>
                      <a:pt x="1513" y="301"/>
                    </a:moveTo>
                    <a:cubicBezTo>
                      <a:pt x="1513" y="243"/>
                      <a:pt x="1514" y="186"/>
                      <a:pt x="1513" y="130"/>
                    </a:cubicBezTo>
                    <a:cubicBezTo>
                      <a:pt x="1513" y="126"/>
                      <a:pt x="1510" y="121"/>
                      <a:pt x="1507" y="118"/>
                    </a:cubicBezTo>
                    <a:cubicBezTo>
                      <a:pt x="1494" y="103"/>
                      <a:pt x="1481" y="89"/>
                      <a:pt x="1467" y="74"/>
                    </a:cubicBezTo>
                    <a:cubicBezTo>
                      <a:pt x="1463" y="71"/>
                      <a:pt x="1457" y="67"/>
                      <a:pt x="1452" y="67"/>
                    </a:cubicBezTo>
                    <a:cubicBezTo>
                      <a:pt x="1412" y="62"/>
                      <a:pt x="1376" y="66"/>
                      <a:pt x="1354" y="107"/>
                    </a:cubicBezTo>
                    <a:cubicBezTo>
                      <a:pt x="1347" y="120"/>
                      <a:pt x="1339" y="130"/>
                      <a:pt x="1340" y="146"/>
                    </a:cubicBezTo>
                    <a:cubicBezTo>
                      <a:pt x="1341" y="187"/>
                      <a:pt x="1340" y="229"/>
                      <a:pt x="1340" y="270"/>
                    </a:cubicBezTo>
                    <a:cubicBezTo>
                      <a:pt x="1340" y="280"/>
                      <a:pt x="1340" y="290"/>
                      <a:pt x="1340" y="301"/>
                    </a:cubicBezTo>
                    <a:cubicBezTo>
                      <a:pt x="1399" y="301"/>
                      <a:pt x="1455" y="301"/>
                      <a:pt x="1513" y="301"/>
                    </a:cubicBezTo>
                    <a:close/>
                    <a:moveTo>
                      <a:pt x="1544" y="67"/>
                    </a:moveTo>
                    <a:cubicBezTo>
                      <a:pt x="1544" y="146"/>
                      <a:pt x="1544" y="223"/>
                      <a:pt x="1544" y="302"/>
                    </a:cubicBezTo>
                    <a:cubicBezTo>
                      <a:pt x="1552" y="301"/>
                      <a:pt x="1558" y="301"/>
                      <a:pt x="1564" y="300"/>
                    </a:cubicBezTo>
                    <a:cubicBezTo>
                      <a:pt x="1564" y="222"/>
                      <a:pt x="1564" y="145"/>
                      <a:pt x="1564" y="67"/>
                    </a:cubicBezTo>
                    <a:cubicBezTo>
                      <a:pt x="1557" y="67"/>
                      <a:pt x="1551" y="67"/>
                      <a:pt x="1544" y="67"/>
                    </a:cubicBezTo>
                    <a:close/>
                    <a:moveTo>
                      <a:pt x="491" y="67"/>
                    </a:moveTo>
                    <a:cubicBezTo>
                      <a:pt x="491" y="146"/>
                      <a:pt x="491" y="223"/>
                      <a:pt x="491" y="302"/>
                    </a:cubicBezTo>
                    <a:cubicBezTo>
                      <a:pt x="500" y="302"/>
                      <a:pt x="506" y="301"/>
                      <a:pt x="512" y="300"/>
                    </a:cubicBezTo>
                    <a:cubicBezTo>
                      <a:pt x="512" y="222"/>
                      <a:pt x="512" y="145"/>
                      <a:pt x="512" y="67"/>
                    </a:cubicBezTo>
                    <a:cubicBezTo>
                      <a:pt x="505" y="67"/>
                      <a:pt x="499" y="67"/>
                      <a:pt x="491" y="67"/>
                    </a:cubicBezTo>
                    <a:close/>
                    <a:moveTo>
                      <a:pt x="1294" y="300"/>
                    </a:moveTo>
                    <a:cubicBezTo>
                      <a:pt x="1296" y="301"/>
                      <a:pt x="1298" y="302"/>
                      <a:pt x="1300" y="304"/>
                    </a:cubicBezTo>
                    <a:cubicBezTo>
                      <a:pt x="1303" y="299"/>
                      <a:pt x="1308" y="295"/>
                      <a:pt x="1308" y="290"/>
                    </a:cubicBezTo>
                    <a:cubicBezTo>
                      <a:pt x="1309" y="219"/>
                      <a:pt x="1309" y="149"/>
                      <a:pt x="1308" y="78"/>
                    </a:cubicBezTo>
                    <a:cubicBezTo>
                      <a:pt x="1308" y="74"/>
                      <a:pt x="1302" y="69"/>
                      <a:pt x="1299" y="65"/>
                    </a:cubicBezTo>
                    <a:cubicBezTo>
                      <a:pt x="1297" y="66"/>
                      <a:pt x="1295" y="67"/>
                      <a:pt x="1294" y="68"/>
                    </a:cubicBezTo>
                    <a:cubicBezTo>
                      <a:pt x="1294" y="146"/>
                      <a:pt x="1294" y="223"/>
                      <a:pt x="1294" y="300"/>
                    </a:cubicBezTo>
                    <a:close/>
                    <a:moveTo>
                      <a:pt x="755" y="304"/>
                    </a:moveTo>
                    <a:cubicBezTo>
                      <a:pt x="757" y="302"/>
                      <a:pt x="760" y="301"/>
                      <a:pt x="762" y="299"/>
                    </a:cubicBezTo>
                    <a:cubicBezTo>
                      <a:pt x="762" y="226"/>
                      <a:pt x="762" y="152"/>
                      <a:pt x="762" y="78"/>
                    </a:cubicBezTo>
                    <a:cubicBezTo>
                      <a:pt x="762" y="74"/>
                      <a:pt x="758" y="70"/>
                      <a:pt x="755" y="66"/>
                    </a:cubicBezTo>
                    <a:cubicBezTo>
                      <a:pt x="752" y="70"/>
                      <a:pt x="747" y="75"/>
                      <a:pt x="747" y="79"/>
                    </a:cubicBezTo>
                    <a:cubicBezTo>
                      <a:pt x="746" y="149"/>
                      <a:pt x="746" y="219"/>
                      <a:pt x="747" y="290"/>
                    </a:cubicBezTo>
                    <a:cubicBezTo>
                      <a:pt x="747" y="295"/>
                      <a:pt x="752" y="299"/>
                      <a:pt x="755" y="304"/>
                    </a:cubicBezTo>
                    <a:close/>
                    <a:moveTo>
                      <a:pt x="1007" y="35"/>
                    </a:moveTo>
                    <a:cubicBezTo>
                      <a:pt x="935" y="35"/>
                      <a:pt x="867" y="35"/>
                      <a:pt x="796" y="35"/>
                    </a:cubicBezTo>
                    <a:cubicBezTo>
                      <a:pt x="808" y="49"/>
                      <a:pt x="994" y="49"/>
                      <a:pt x="1007" y="35"/>
                    </a:cubicBezTo>
                    <a:close/>
                    <a:moveTo>
                      <a:pt x="1054" y="35"/>
                    </a:moveTo>
                    <a:cubicBezTo>
                      <a:pt x="1053" y="37"/>
                      <a:pt x="1053" y="39"/>
                      <a:pt x="1052" y="41"/>
                    </a:cubicBezTo>
                    <a:cubicBezTo>
                      <a:pt x="1056" y="42"/>
                      <a:pt x="1060" y="45"/>
                      <a:pt x="1064" y="45"/>
                    </a:cubicBezTo>
                    <a:cubicBezTo>
                      <a:pt x="1125" y="46"/>
                      <a:pt x="1187" y="46"/>
                      <a:pt x="1249" y="45"/>
                    </a:cubicBezTo>
                    <a:cubicBezTo>
                      <a:pt x="1253" y="45"/>
                      <a:pt x="1257" y="41"/>
                      <a:pt x="1262" y="39"/>
                    </a:cubicBezTo>
                    <a:cubicBezTo>
                      <a:pt x="1261" y="38"/>
                      <a:pt x="1260" y="36"/>
                      <a:pt x="1260" y="35"/>
                    </a:cubicBezTo>
                    <a:cubicBezTo>
                      <a:pt x="1191" y="35"/>
                      <a:pt x="1123" y="35"/>
                      <a:pt x="1054" y="35"/>
                    </a:cubicBezTo>
                    <a:close/>
                    <a:moveTo>
                      <a:pt x="1514" y="40"/>
                    </a:moveTo>
                    <a:cubicBezTo>
                      <a:pt x="1513" y="38"/>
                      <a:pt x="1513" y="37"/>
                      <a:pt x="1512" y="36"/>
                    </a:cubicBezTo>
                    <a:cubicBezTo>
                      <a:pt x="1455" y="36"/>
                      <a:pt x="1399" y="36"/>
                      <a:pt x="1342" y="36"/>
                    </a:cubicBezTo>
                    <a:cubicBezTo>
                      <a:pt x="1341" y="38"/>
                      <a:pt x="1341" y="40"/>
                      <a:pt x="1341" y="42"/>
                    </a:cubicBezTo>
                    <a:cubicBezTo>
                      <a:pt x="1346" y="43"/>
                      <a:pt x="1350" y="45"/>
                      <a:pt x="1355" y="45"/>
                    </a:cubicBezTo>
                    <a:cubicBezTo>
                      <a:pt x="1403" y="46"/>
                      <a:pt x="1451" y="46"/>
                      <a:pt x="1499" y="45"/>
                    </a:cubicBezTo>
                    <a:cubicBezTo>
                      <a:pt x="1504" y="45"/>
                      <a:pt x="1509" y="42"/>
                      <a:pt x="1514" y="40"/>
                    </a:cubicBezTo>
                    <a:close/>
                    <a:moveTo>
                      <a:pt x="548" y="35"/>
                    </a:moveTo>
                    <a:cubicBezTo>
                      <a:pt x="558" y="49"/>
                      <a:pt x="705" y="50"/>
                      <a:pt x="717" y="35"/>
                    </a:cubicBezTo>
                    <a:cubicBezTo>
                      <a:pt x="660" y="35"/>
                      <a:pt x="605" y="35"/>
                      <a:pt x="548" y="35"/>
                    </a:cubicBezTo>
                    <a:close/>
                    <a:moveTo>
                      <a:pt x="138" y="118"/>
                    </a:moveTo>
                    <a:cubicBezTo>
                      <a:pt x="159" y="118"/>
                      <a:pt x="178" y="118"/>
                      <a:pt x="198" y="118"/>
                    </a:cubicBezTo>
                    <a:cubicBezTo>
                      <a:pt x="198" y="109"/>
                      <a:pt x="198" y="102"/>
                      <a:pt x="198" y="94"/>
                    </a:cubicBezTo>
                    <a:cubicBezTo>
                      <a:pt x="177" y="94"/>
                      <a:pt x="158" y="94"/>
                      <a:pt x="138" y="94"/>
                    </a:cubicBezTo>
                    <a:cubicBezTo>
                      <a:pt x="138" y="103"/>
                      <a:pt x="138" y="110"/>
                      <a:pt x="138" y="118"/>
                    </a:cubicBezTo>
                    <a:close/>
                    <a:moveTo>
                      <a:pt x="1684" y="94"/>
                    </a:moveTo>
                    <a:cubicBezTo>
                      <a:pt x="1663" y="94"/>
                      <a:pt x="1644" y="94"/>
                      <a:pt x="1625" y="94"/>
                    </a:cubicBezTo>
                    <a:cubicBezTo>
                      <a:pt x="1625" y="103"/>
                      <a:pt x="1625" y="111"/>
                      <a:pt x="1625" y="118"/>
                    </a:cubicBezTo>
                    <a:cubicBezTo>
                      <a:pt x="1645" y="118"/>
                      <a:pt x="1664" y="118"/>
                      <a:pt x="1684" y="118"/>
                    </a:cubicBezTo>
                    <a:cubicBezTo>
                      <a:pt x="1684" y="110"/>
                      <a:pt x="1684" y="103"/>
                      <a:pt x="1684" y="94"/>
                    </a:cubicBezTo>
                    <a:close/>
                    <a:moveTo>
                      <a:pt x="311" y="94"/>
                    </a:moveTo>
                    <a:cubicBezTo>
                      <a:pt x="290" y="94"/>
                      <a:pt x="270" y="94"/>
                      <a:pt x="251" y="94"/>
                    </a:cubicBezTo>
                    <a:cubicBezTo>
                      <a:pt x="251" y="103"/>
                      <a:pt x="251" y="111"/>
                      <a:pt x="251" y="118"/>
                    </a:cubicBezTo>
                    <a:cubicBezTo>
                      <a:pt x="272" y="118"/>
                      <a:pt x="291" y="118"/>
                      <a:pt x="311" y="118"/>
                    </a:cubicBezTo>
                    <a:cubicBezTo>
                      <a:pt x="311" y="109"/>
                      <a:pt x="311" y="103"/>
                      <a:pt x="311" y="94"/>
                    </a:cubicBezTo>
                    <a:close/>
                    <a:moveTo>
                      <a:pt x="1736" y="118"/>
                    </a:moveTo>
                    <a:cubicBezTo>
                      <a:pt x="1757" y="118"/>
                      <a:pt x="1777" y="118"/>
                      <a:pt x="1796" y="118"/>
                    </a:cubicBezTo>
                    <a:cubicBezTo>
                      <a:pt x="1796" y="109"/>
                      <a:pt x="1796" y="102"/>
                      <a:pt x="1796" y="94"/>
                    </a:cubicBezTo>
                    <a:cubicBezTo>
                      <a:pt x="1776" y="94"/>
                      <a:pt x="1756" y="94"/>
                      <a:pt x="1736" y="94"/>
                    </a:cubicBezTo>
                    <a:cubicBezTo>
                      <a:pt x="1736" y="102"/>
                      <a:pt x="1736" y="109"/>
                      <a:pt x="1736" y="118"/>
                    </a:cubicBezTo>
                    <a:close/>
                    <a:moveTo>
                      <a:pt x="1848" y="118"/>
                    </a:moveTo>
                    <a:cubicBezTo>
                      <a:pt x="1868" y="118"/>
                      <a:pt x="1888" y="118"/>
                      <a:pt x="1908" y="118"/>
                    </a:cubicBezTo>
                    <a:cubicBezTo>
                      <a:pt x="1908" y="109"/>
                      <a:pt x="1908" y="102"/>
                      <a:pt x="1908" y="94"/>
                    </a:cubicBezTo>
                    <a:cubicBezTo>
                      <a:pt x="1887" y="94"/>
                      <a:pt x="1868" y="94"/>
                      <a:pt x="1848" y="94"/>
                    </a:cubicBezTo>
                    <a:cubicBezTo>
                      <a:pt x="1848" y="103"/>
                      <a:pt x="1848" y="110"/>
                      <a:pt x="1848" y="118"/>
                    </a:cubicBezTo>
                    <a:close/>
                    <a:moveTo>
                      <a:pt x="422" y="95"/>
                    </a:moveTo>
                    <a:cubicBezTo>
                      <a:pt x="401" y="95"/>
                      <a:pt x="381" y="95"/>
                      <a:pt x="362" y="95"/>
                    </a:cubicBezTo>
                    <a:cubicBezTo>
                      <a:pt x="362" y="103"/>
                      <a:pt x="362" y="110"/>
                      <a:pt x="362" y="118"/>
                    </a:cubicBezTo>
                    <a:cubicBezTo>
                      <a:pt x="383" y="118"/>
                      <a:pt x="402" y="118"/>
                      <a:pt x="422" y="118"/>
                    </a:cubicBezTo>
                    <a:cubicBezTo>
                      <a:pt x="422" y="110"/>
                      <a:pt x="422" y="103"/>
                      <a:pt x="422" y="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Freeform 51">
                <a:extLst>
                  <a:ext uri="{FF2B5EF4-FFF2-40B4-BE49-F238E27FC236}">
                    <a16:creationId xmlns:a16="http://schemas.microsoft.com/office/drawing/2014/main" id="{9B46404A-8EE4-FF42-BD9E-AC76D8348A3B}"/>
                  </a:ext>
                </a:extLst>
              </p:cNvPr>
              <p:cNvSpPr>
                <a:spLocks noEditPoints="1"/>
              </p:cNvSpPr>
              <p:nvPr/>
            </p:nvSpPr>
            <p:spPr bwMode="auto">
              <a:xfrm>
                <a:off x="5554874" y="2951463"/>
                <a:ext cx="1080787" cy="148539"/>
              </a:xfrm>
              <a:custGeom>
                <a:avLst/>
                <a:gdLst>
                  <a:gd name="T0" fmla="*/ 0 w 2219"/>
                  <a:gd name="T1" fmla="*/ 96 h 305"/>
                  <a:gd name="T2" fmla="*/ 88 w 2219"/>
                  <a:gd name="T3" fmla="*/ 160 h 305"/>
                  <a:gd name="T4" fmla="*/ 289 w 2219"/>
                  <a:gd name="T5" fmla="*/ 117 h 305"/>
                  <a:gd name="T6" fmla="*/ 349 w 2219"/>
                  <a:gd name="T7" fmla="*/ 8 h 305"/>
                  <a:gd name="T8" fmla="*/ 419 w 2219"/>
                  <a:gd name="T9" fmla="*/ 121 h 305"/>
                  <a:gd name="T10" fmla="*/ 521 w 2219"/>
                  <a:gd name="T11" fmla="*/ 187 h 305"/>
                  <a:gd name="T12" fmla="*/ 588 w 2219"/>
                  <a:gd name="T13" fmla="*/ 174 h 305"/>
                  <a:gd name="T14" fmla="*/ 666 w 2219"/>
                  <a:gd name="T15" fmla="*/ 127 h 305"/>
                  <a:gd name="T16" fmla="*/ 664 w 2219"/>
                  <a:gd name="T17" fmla="*/ 121 h 305"/>
                  <a:gd name="T18" fmla="*/ 428 w 2219"/>
                  <a:gd name="T19" fmla="*/ 121 h 305"/>
                  <a:gd name="T20" fmla="*/ 427 w 2219"/>
                  <a:gd name="T21" fmla="*/ 99 h 305"/>
                  <a:gd name="T22" fmla="*/ 1790 w 2219"/>
                  <a:gd name="T23" fmla="*/ 99 h 305"/>
                  <a:gd name="T24" fmla="*/ 1775 w 2219"/>
                  <a:gd name="T25" fmla="*/ 121 h 305"/>
                  <a:gd name="T26" fmla="*/ 1567 w 2219"/>
                  <a:gd name="T27" fmla="*/ 121 h 305"/>
                  <a:gd name="T28" fmla="*/ 1545 w 2219"/>
                  <a:gd name="T29" fmla="*/ 121 h 305"/>
                  <a:gd name="T30" fmla="*/ 1785 w 2219"/>
                  <a:gd name="T31" fmla="*/ 132 h 305"/>
                  <a:gd name="T32" fmla="*/ 1855 w 2219"/>
                  <a:gd name="T33" fmla="*/ 19 h 305"/>
                  <a:gd name="T34" fmla="*/ 1865 w 2219"/>
                  <a:gd name="T35" fmla="*/ 0 h 305"/>
                  <a:gd name="T36" fmla="*/ 1884 w 2219"/>
                  <a:gd name="T37" fmla="*/ 45 h 305"/>
                  <a:gd name="T38" fmla="*/ 1947 w 2219"/>
                  <a:gd name="T39" fmla="*/ 141 h 305"/>
                  <a:gd name="T40" fmla="*/ 2096 w 2219"/>
                  <a:gd name="T41" fmla="*/ 174 h 305"/>
                  <a:gd name="T42" fmla="*/ 2189 w 2219"/>
                  <a:gd name="T43" fmla="*/ 118 h 305"/>
                  <a:gd name="T44" fmla="*/ 2219 w 2219"/>
                  <a:gd name="T45" fmla="*/ 92 h 305"/>
                  <a:gd name="T46" fmla="*/ 2161 w 2219"/>
                  <a:gd name="T47" fmla="*/ 217 h 305"/>
                  <a:gd name="T48" fmla="*/ 2125 w 2219"/>
                  <a:gd name="T49" fmla="*/ 254 h 305"/>
                  <a:gd name="T50" fmla="*/ 1992 w 2219"/>
                  <a:gd name="T51" fmla="*/ 305 h 305"/>
                  <a:gd name="T52" fmla="*/ 183 w 2219"/>
                  <a:gd name="T53" fmla="*/ 305 h 305"/>
                  <a:gd name="T54" fmla="*/ 108 w 2219"/>
                  <a:gd name="T55" fmla="*/ 277 h 305"/>
                  <a:gd name="T56" fmla="*/ 0 w 2219"/>
                  <a:gd name="T57" fmla="*/ 96 h 305"/>
                  <a:gd name="T58" fmla="*/ 1515 w 2219"/>
                  <a:gd name="T59" fmla="*/ 269 h 305"/>
                  <a:gd name="T60" fmla="*/ 1515 w 2219"/>
                  <a:gd name="T61" fmla="*/ 175 h 305"/>
                  <a:gd name="T62" fmla="*/ 1525 w 2219"/>
                  <a:gd name="T63" fmla="*/ 149 h 305"/>
                  <a:gd name="T64" fmla="*/ 1480 w 2219"/>
                  <a:gd name="T65" fmla="*/ 121 h 305"/>
                  <a:gd name="T66" fmla="*/ 715 w 2219"/>
                  <a:gd name="T67" fmla="*/ 121 h 305"/>
                  <a:gd name="T68" fmla="*/ 684 w 2219"/>
                  <a:gd name="T69" fmla="*/ 157 h 305"/>
                  <a:gd name="T70" fmla="*/ 699 w 2219"/>
                  <a:gd name="T71" fmla="*/ 160 h 305"/>
                  <a:gd name="T72" fmla="*/ 699 w 2219"/>
                  <a:gd name="T73" fmla="*/ 269 h 305"/>
                  <a:gd name="T74" fmla="*/ 679 w 2219"/>
                  <a:gd name="T75" fmla="*/ 269 h 305"/>
                  <a:gd name="T76" fmla="*/ 679 w 2219"/>
                  <a:gd name="T77" fmla="*/ 168 h 305"/>
                  <a:gd name="T78" fmla="*/ 657 w 2219"/>
                  <a:gd name="T79" fmla="*/ 268 h 305"/>
                  <a:gd name="T80" fmla="*/ 637 w 2219"/>
                  <a:gd name="T81" fmla="*/ 268 h 305"/>
                  <a:gd name="T82" fmla="*/ 637 w 2219"/>
                  <a:gd name="T83" fmla="*/ 231 h 305"/>
                  <a:gd name="T84" fmla="*/ 633 w 2219"/>
                  <a:gd name="T85" fmla="*/ 230 h 305"/>
                  <a:gd name="T86" fmla="*/ 603 w 2219"/>
                  <a:gd name="T87" fmla="*/ 276 h 305"/>
                  <a:gd name="T88" fmla="*/ 1616 w 2219"/>
                  <a:gd name="T89" fmla="*/ 276 h 305"/>
                  <a:gd name="T90" fmla="*/ 1581 w 2219"/>
                  <a:gd name="T91" fmla="*/ 232 h 305"/>
                  <a:gd name="T92" fmla="*/ 1576 w 2219"/>
                  <a:gd name="T93" fmla="*/ 234 h 305"/>
                  <a:gd name="T94" fmla="*/ 1576 w 2219"/>
                  <a:gd name="T95" fmla="*/ 269 h 305"/>
                  <a:gd name="T96" fmla="*/ 1558 w 2219"/>
                  <a:gd name="T97" fmla="*/ 269 h 305"/>
                  <a:gd name="T98" fmla="*/ 1535 w 2219"/>
                  <a:gd name="T99" fmla="*/ 175 h 305"/>
                  <a:gd name="T100" fmla="*/ 1535 w 2219"/>
                  <a:gd name="T101" fmla="*/ 269 h 305"/>
                  <a:gd name="T102" fmla="*/ 1515 w 2219"/>
                  <a:gd name="T103" fmla="*/ 269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219" h="305">
                    <a:moveTo>
                      <a:pt x="0" y="96"/>
                    </a:moveTo>
                    <a:cubicBezTo>
                      <a:pt x="30" y="118"/>
                      <a:pt x="58" y="142"/>
                      <a:pt x="88" y="160"/>
                    </a:cubicBezTo>
                    <a:cubicBezTo>
                      <a:pt x="167" y="205"/>
                      <a:pt x="236" y="191"/>
                      <a:pt x="289" y="117"/>
                    </a:cubicBezTo>
                    <a:cubicBezTo>
                      <a:pt x="314" y="82"/>
                      <a:pt x="331" y="42"/>
                      <a:pt x="349" y="8"/>
                    </a:cubicBezTo>
                    <a:cubicBezTo>
                      <a:pt x="371" y="43"/>
                      <a:pt x="393" y="83"/>
                      <a:pt x="419" y="121"/>
                    </a:cubicBezTo>
                    <a:cubicBezTo>
                      <a:pt x="444" y="156"/>
                      <a:pt x="476" y="185"/>
                      <a:pt x="521" y="187"/>
                    </a:cubicBezTo>
                    <a:cubicBezTo>
                      <a:pt x="544" y="188"/>
                      <a:pt x="568" y="183"/>
                      <a:pt x="588" y="174"/>
                    </a:cubicBezTo>
                    <a:cubicBezTo>
                      <a:pt x="616" y="162"/>
                      <a:pt x="640" y="143"/>
                      <a:pt x="666" y="127"/>
                    </a:cubicBezTo>
                    <a:cubicBezTo>
                      <a:pt x="665" y="125"/>
                      <a:pt x="664" y="123"/>
                      <a:pt x="664" y="121"/>
                    </a:cubicBezTo>
                    <a:cubicBezTo>
                      <a:pt x="586" y="121"/>
                      <a:pt x="508" y="121"/>
                      <a:pt x="428" y="121"/>
                    </a:cubicBezTo>
                    <a:cubicBezTo>
                      <a:pt x="428" y="113"/>
                      <a:pt x="428" y="108"/>
                      <a:pt x="427" y="99"/>
                    </a:cubicBezTo>
                    <a:cubicBezTo>
                      <a:pt x="882" y="99"/>
                      <a:pt x="1337" y="99"/>
                      <a:pt x="1790" y="99"/>
                    </a:cubicBezTo>
                    <a:cubicBezTo>
                      <a:pt x="1796" y="115"/>
                      <a:pt x="1791" y="121"/>
                      <a:pt x="1775" y="121"/>
                    </a:cubicBezTo>
                    <a:cubicBezTo>
                      <a:pt x="1706" y="121"/>
                      <a:pt x="1637" y="121"/>
                      <a:pt x="1567" y="121"/>
                    </a:cubicBezTo>
                    <a:cubicBezTo>
                      <a:pt x="1560" y="121"/>
                      <a:pt x="1553" y="121"/>
                      <a:pt x="1545" y="121"/>
                    </a:cubicBezTo>
                    <a:cubicBezTo>
                      <a:pt x="1609" y="207"/>
                      <a:pt x="1718" y="213"/>
                      <a:pt x="1785" y="132"/>
                    </a:cubicBezTo>
                    <a:cubicBezTo>
                      <a:pt x="1813" y="98"/>
                      <a:pt x="1832" y="57"/>
                      <a:pt x="1855" y="19"/>
                    </a:cubicBezTo>
                    <a:cubicBezTo>
                      <a:pt x="1858" y="14"/>
                      <a:pt x="1861" y="9"/>
                      <a:pt x="1865" y="0"/>
                    </a:cubicBezTo>
                    <a:cubicBezTo>
                      <a:pt x="1872" y="17"/>
                      <a:pt x="1876" y="32"/>
                      <a:pt x="1884" y="45"/>
                    </a:cubicBezTo>
                    <a:cubicBezTo>
                      <a:pt x="1904" y="78"/>
                      <a:pt x="1922" y="113"/>
                      <a:pt x="1947" y="141"/>
                    </a:cubicBezTo>
                    <a:cubicBezTo>
                      <a:pt x="1987" y="186"/>
                      <a:pt x="2040" y="198"/>
                      <a:pt x="2096" y="174"/>
                    </a:cubicBezTo>
                    <a:cubicBezTo>
                      <a:pt x="2129" y="160"/>
                      <a:pt x="2159" y="138"/>
                      <a:pt x="2189" y="118"/>
                    </a:cubicBezTo>
                    <a:cubicBezTo>
                      <a:pt x="2199" y="112"/>
                      <a:pt x="2207" y="102"/>
                      <a:pt x="2219" y="92"/>
                    </a:cubicBezTo>
                    <a:cubicBezTo>
                      <a:pt x="2211" y="142"/>
                      <a:pt x="2191" y="182"/>
                      <a:pt x="2161" y="217"/>
                    </a:cubicBezTo>
                    <a:cubicBezTo>
                      <a:pt x="2150" y="230"/>
                      <a:pt x="2137" y="242"/>
                      <a:pt x="2125" y="254"/>
                    </a:cubicBezTo>
                    <a:cubicBezTo>
                      <a:pt x="2088" y="289"/>
                      <a:pt x="2047" y="305"/>
                      <a:pt x="1992" y="305"/>
                    </a:cubicBezTo>
                    <a:cubicBezTo>
                      <a:pt x="1389" y="303"/>
                      <a:pt x="786" y="303"/>
                      <a:pt x="183" y="305"/>
                    </a:cubicBezTo>
                    <a:cubicBezTo>
                      <a:pt x="150" y="305"/>
                      <a:pt x="130" y="294"/>
                      <a:pt x="108" y="277"/>
                    </a:cubicBezTo>
                    <a:cubicBezTo>
                      <a:pt x="50" y="229"/>
                      <a:pt x="13" y="170"/>
                      <a:pt x="0" y="96"/>
                    </a:cubicBezTo>
                    <a:close/>
                    <a:moveTo>
                      <a:pt x="1515" y="269"/>
                    </a:moveTo>
                    <a:cubicBezTo>
                      <a:pt x="1515" y="237"/>
                      <a:pt x="1514" y="206"/>
                      <a:pt x="1515" y="175"/>
                    </a:cubicBezTo>
                    <a:cubicBezTo>
                      <a:pt x="1515" y="168"/>
                      <a:pt x="1521" y="160"/>
                      <a:pt x="1525" y="149"/>
                    </a:cubicBezTo>
                    <a:cubicBezTo>
                      <a:pt x="1515" y="121"/>
                      <a:pt x="1515" y="121"/>
                      <a:pt x="1480" y="121"/>
                    </a:cubicBezTo>
                    <a:cubicBezTo>
                      <a:pt x="1225" y="121"/>
                      <a:pt x="970" y="121"/>
                      <a:pt x="715" y="121"/>
                    </a:cubicBezTo>
                    <a:cubicBezTo>
                      <a:pt x="697" y="121"/>
                      <a:pt x="682" y="138"/>
                      <a:pt x="684" y="157"/>
                    </a:cubicBezTo>
                    <a:cubicBezTo>
                      <a:pt x="689" y="158"/>
                      <a:pt x="694" y="159"/>
                      <a:pt x="699" y="160"/>
                    </a:cubicBezTo>
                    <a:cubicBezTo>
                      <a:pt x="699" y="197"/>
                      <a:pt x="699" y="232"/>
                      <a:pt x="699" y="269"/>
                    </a:cubicBezTo>
                    <a:cubicBezTo>
                      <a:pt x="692" y="269"/>
                      <a:pt x="686" y="269"/>
                      <a:pt x="679" y="269"/>
                    </a:cubicBezTo>
                    <a:cubicBezTo>
                      <a:pt x="679" y="235"/>
                      <a:pt x="679" y="203"/>
                      <a:pt x="679" y="168"/>
                    </a:cubicBezTo>
                    <a:cubicBezTo>
                      <a:pt x="647" y="198"/>
                      <a:pt x="664" y="235"/>
                      <a:pt x="657" y="268"/>
                    </a:cubicBezTo>
                    <a:cubicBezTo>
                      <a:pt x="651" y="268"/>
                      <a:pt x="645" y="268"/>
                      <a:pt x="637" y="268"/>
                    </a:cubicBezTo>
                    <a:cubicBezTo>
                      <a:pt x="637" y="255"/>
                      <a:pt x="637" y="243"/>
                      <a:pt x="637" y="231"/>
                    </a:cubicBezTo>
                    <a:cubicBezTo>
                      <a:pt x="636" y="231"/>
                      <a:pt x="635" y="230"/>
                      <a:pt x="633" y="230"/>
                    </a:cubicBezTo>
                    <a:cubicBezTo>
                      <a:pt x="624" y="245"/>
                      <a:pt x="614" y="260"/>
                      <a:pt x="603" y="276"/>
                    </a:cubicBezTo>
                    <a:cubicBezTo>
                      <a:pt x="942" y="276"/>
                      <a:pt x="1277" y="276"/>
                      <a:pt x="1616" y="276"/>
                    </a:cubicBezTo>
                    <a:cubicBezTo>
                      <a:pt x="1603" y="260"/>
                      <a:pt x="1592" y="246"/>
                      <a:pt x="1581" y="232"/>
                    </a:cubicBezTo>
                    <a:cubicBezTo>
                      <a:pt x="1579" y="233"/>
                      <a:pt x="1578" y="234"/>
                      <a:pt x="1576" y="234"/>
                    </a:cubicBezTo>
                    <a:cubicBezTo>
                      <a:pt x="1576" y="245"/>
                      <a:pt x="1576" y="257"/>
                      <a:pt x="1576" y="269"/>
                    </a:cubicBezTo>
                    <a:cubicBezTo>
                      <a:pt x="1569" y="269"/>
                      <a:pt x="1564" y="269"/>
                      <a:pt x="1558" y="269"/>
                    </a:cubicBezTo>
                    <a:cubicBezTo>
                      <a:pt x="1550" y="238"/>
                      <a:pt x="1568" y="202"/>
                      <a:pt x="1535" y="175"/>
                    </a:cubicBezTo>
                    <a:cubicBezTo>
                      <a:pt x="1535" y="208"/>
                      <a:pt x="1535" y="238"/>
                      <a:pt x="1535" y="269"/>
                    </a:cubicBezTo>
                    <a:cubicBezTo>
                      <a:pt x="1528" y="269"/>
                      <a:pt x="1523" y="269"/>
                      <a:pt x="1515" y="26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Freeform 52">
                <a:extLst>
                  <a:ext uri="{FF2B5EF4-FFF2-40B4-BE49-F238E27FC236}">
                    <a16:creationId xmlns:a16="http://schemas.microsoft.com/office/drawing/2014/main" id="{33BBC30D-BAE4-8F40-9799-A27C3209FF12}"/>
                  </a:ext>
                </a:extLst>
              </p:cNvPr>
              <p:cNvSpPr>
                <a:spLocks/>
              </p:cNvSpPr>
              <p:nvPr/>
            </p:nvSpPr>
            <p:spPr bwMode="auto">
              <a:xfrm>
                <a:off x="5837303" y="2706535"/>
                <a:ext cx="518860" cy="273346"/>
              </a:xfrm>
              <a:custGeom>
                <a:avLst/>
                <a:gdLst>
                  <a:gd name="T0" fmla="*/ 372 w 1065"/>
                  <a:gd name="T1" fmla="*/ 235 h 561"/>
                  <a:gd name="T2" fmla="*/ 412 w 1065"/>
                  <a:gd name="T3" fmla="*/ 264 h 561"/>
                  <a:gd name="T4" fmla="*/ 474 w 1065"/>
                  <a:gd name="T5" fmla="*/ 264 h 561"/>
                  <a:gd name="T6" fmla="*/ 494 w 1065"/>
                  <a:gd name="T7" fmla="*/ 237 h 561"/>
                  <a:gd name="T8" fmla="*/ 486 w 1065"/>
                  <a:gd name="T9" fmla="*/ 134 h 561"/>
                  <a:gd name="T10" fmla="*/ 487 w 1065"/>
                  <a:gd name="T11" fmla="*/ 124 h 561"/>
                  <a:gd name="T12" fmla="*/ 488 w 1065"/>
                  <a:gd name="T13" fmla="*/ 49 h 561"/>
                  <a:gd name="T14" fmla="*/ 495 w 1065"/>
                  <a:gd name="T15" fmla="*/ 27 h 561"/>
                  <a:gd name="T16" fmla="*/ 508 w 1065"/>
                  <a:gd name="T17" fmla="*/ 0 h 561"/>
                  <a:gd name="T18" fmla="*/ 547 w 1065"/>
                  <a:gd name="T19" fmla="*/ 0 h 561"/>
                  <a:gd name="T20" fmla="*/ 560 w 1065"/>
                  <a:gd name="T21" fmla="*/ 34 h 561"/>
                  <a:gd name="T22" fmla="*/ 555 w 1065"/>
                  <a:gd name="T23" fmla="*/ 71 h 561"/>
                  <a:gd name="T24" fmla="*/ 553 w 1065"/>
                  <a:gd name="T25" fmla="*/ 95 h 561"/>
                  <a:gd name="T26" fmla="*/ 559 w 1065"/>
                  <a:gd name="T27" fmla="*/ 221 h 561"/>
                  <a:gd name="T28" fmla="*/ 589 w 1065"/>
                  <a:gd name="T29" fmla="*/ 264 h 561"/>
                  <a:gd name="T30" fmla="*/ 667 w 1065"/>
                  <a:gd name="T31" fmla="*/ 263 h 561"/>
                  <a:gd name="T32" fmla="*/ 684 w 1065"/>
                  <a:gd name="T33" fmla="*/ 255 h 561"/>
                  <a:gd name="T34" fmla="*/ 719 w 1065"/>
                  <a:gd name="T35" fmla="*/ 236 h 561"/>
                  <a:gd name="T36" fmla="*/ 735 w 1065"/>
                  <a:gd name="T37" fmla="*/ 236 h 561"/>
                  <a:gd name="T38" fmla="*/ 735 w 1065"/>
                  <a:gd name="T39" fmla="*/ 287 h 561"/>
                  <a:gd name="T40" fmla="*/ 731 w 1065"/>
                  <a:gd name="T41" fmla="*/ 295 h 561"/>
                  <a:gd name="T42" fmla="*/ 716 w 1065"/>
                  <a:gd name="T43" fmla="*/ 309 h 561"/>
                  <a:gd name="T44" fmla="*/ 716 w 1065"/>
                  <a:gd name="T45" fmla="*/ 369 h 561"/>
                  <a:gd name="T46" fmla="*/ 726 w 1065"/>
                  <a:gd name="T47" fmla="*/ 377 h 561"/>
                  <a:gd name="T48" fmla="*/ 841 w 1065"/>
                  <a:gd name="T49" fmla="*/ 371 h 561"/>
                  <a:gd name="T50" fmla="*/ 890 w 1065"/>
                  <a:gd name="T51" fmla="*/ 331 h 561"/>
                  <a:gd name="T52" fmla="*/ 882 w 1065"/>
                  <a:gd name="T53" fmla="*/ 401 h 561"/>
                  <a:gd name="T54" fmla="*/ 921 w 1065"/>
                  <a:gd name="T55" fmla="*/ 460 h 561"/>
                  <a:gd name="T56" fmla="*/ 1043 w 1065"/>
                  <a:gd name="T57" fmla="*/ 452 h 561"/>
                  <a:gd name="T58" fmla="*/ 1065 w 1065"/>
                  <a:gd name="T59" fmla="*/ 438 h 561"/>
                  <a:gd name="T60" fmla="*/ 998 w 1065"/>
                  <a:gd name="T61" fmla="*/ 529 h 561"/>
                  <a:gd name="T62" fmla="*/ 934 w 1065"/>
                  <a:gd name="T63" fmla="*/ 534 h 561"/>
                  <a:gd name="T64" fmla="*/ 931 w 1065"/>
                  <a:gd name="T65" fmla="*/ 532 h 561"/>
                  <a:gd name="T66" fmla="*/ 771 w 1065"/>
                  <a:gd name="T67" fmla="*/ 488 h 561"/>
                  <a:gd name="T68" fmla="*/ 243 w 1065"/>
                  <a:gd name="T69" fmla="*/ 489 h 561"/>
                  <a:gd name="T70" fmla="*/ 212 w 1065"/>
                  <a:gd name="T71" fmla="*/ 498 h 561"/>
                  <a:gd name="T72" fmla="*/ 144 w 1065"/>
                  <a:gd name="T73" fmla="*/ 541 h 561"/>
                  <a:gd name="T74" fmla="*/ 53 w 1065"/>
                  <a:gd name="T75" fmla="*/ 527 h 561"/>
                  <a:gd name="T76" fmla="*/ 33 w 1065"/>
                  <a:gd name="T77" fmla="*/ 497 h 561"/>
                  <a:gd name="T78" fmla="*/ 0 w 1065"/>
                  <a:gd name="T79" fmla="*/ 437 h 561"/>
                  <a:gd name="T80" fmla="*/ 101 w 1065"/>
                  <a:gd name="T81" fmla="*/ 469 h 561"/>
                  <a:gd name="T82" fmla="*/ 137 w 1065"/>
                  <a:gd name="T83" fmla="*/ 464 h 561"/>
                  <a:gd name="T84" fmla="*/ 175 w 1065"/>
                  <a:gd name="T85" fmla="*/ 417 h 561"/>
                  <a:gd name="T86" fmla="*/ 175 w 1065"/>
                  <a:gd name="T87" fmla="*/ 328 h 561"/>
                  <a:gd name="T88" fmla="*/ 189 w 1065"/>
                  <a:gd name="T89" fmla="*/ 341 h 561"/>
                  <a:gd name="T90" fmla="*/ 247 w 1065"/>
                  <a:gd name="T91" fmla="*/ 384 h 561"/>
                  <a:gd name="T92" fmla="*/ 338 w 1065"/>
                  <a:gd name="T93" fmla="*/ 368 h 561"/>
                  <a:gd name="T94" fmla="*/ 342 w 1065"/>
                  <a:gd name="T95" fmla="*/ 358 h 561"/>
                  <a:gd name="T96" fmla="*/ 339 w 1065"/>
                  <a:gd name="T97" fmla="*/ 312 h 561"/>
                  <a:gd name="T98" fmla="*/ 338 w 1065"/>
                  <a:gd name="T99" fmla="*/ 306 h 561"/>
                  <a:gd name="T100" fmla="*/ 318 w 1065"/>
                  <a:gd name="T101" fmla="*/ 235 h 561"/>
                  <a:gd name="T102" fmla="*/ 372 w 1065"/>
                  <a:gd name="T103" fmla="*/ 235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065" h="561">
                    <a:moveTo>
                      <a:pt x="372" y="235"/>
                    </a:moveTo>
                    <a:cubicBezTo>
                      <a:pt x="374" y="260"/>
                      <a:pt x="389" y="266"/>
                      <a:pt x="412" y="264"/>
                    </a:cubicBezTo>
                    <a:cubicBezTo>
                      <a:pt x="432" y="262"/>
                      <a:pt x="453" y="264"/>
                      <a:pt x="474" y="264"/>
                    </a:cubicBezTo>
                    <a:cubicBezTo>
                      <a:pt x="492" y="263"/>
                      <a:pt x="496" y="255"/>
                      <a:pt x="494" y="237"/>
                    </a:cubicBezTo>
                    <a:cubicBezTo>
                      <a:pt x="489" y="202"/>
                      <a:pt x="488" y="168"/>
                      <a:pt x="486" y="134"/>
                    </a:cubicBezTo>
                    <a:cubicBezTo>
                      <a:pt x="485" y="130"/>
                      <a:pt x="485" y="127"/>
                      <a:pt x="487" y="124"/>
                    </a:cubicBezTo>
                    <a:cubicBezTo>
                      <a:pt x="497" y="99"/>
                      <a:pt x="506" y="75"/>
                      <a:pt x="488" y="49"/>
                    </a:cubicBezTo>
                    <a:cubicBezTo>
                      <a:pt x="485" y="45"/>
                      <a:pt x="492" y="35"/>
                      <a:pt x="495" y="27"/>
                    </a:cubicBezTo>
                    <a:cubicBezTo>
                      <a:pt x="499" y="19"/>
                      <a:pt x="503" y="11"/>
                      <a:pt x="508" y="0"/>
                    </a:cubicBezTo>
                    <a:cubicBezTo>
                      <a:pt x="520" y="0"/>
                      <a:pt x="534" y="0"/>
                      <a:pt x="547" y="0"/>
                    </a:cubicBezTo>
                    <a:cubicBezTo>
                      <a:pt x="551" y="12"/>
                      <a:pt x="555" y="23"/>
                      <a:pt x="560" y="34"/>
                    </a:cubicBezTo>
                    <a:cubicBezTo>
                      <a:pt x="566" y="48"/>
                      <a:pt x="566" y="60"/>
                      <a:pt x="555" y="71"/>
                    </a:cubicBezTo>
                    <a:cubicBezTo>
                      <a:pt x="546" y="79"/>
                      <a:pt x="548" y="86"/>
                      <a:pt x="553" y="95"/>
                    </a:cubicBezTo>
                    <a:cubicBezTo>
                      <a:pt x="575" y="136"/>
                      <a:pt x="572" y="179"/>
                      <a:pt x="559" y="221"/>
                    </a:cubicBezTo>
                    <a:cubicBezTo>
                      <a:pt x="550" y="252"/>
                      <a:pt x="556" y="264"/>
                      <a:pt x="589" y="264"/>
                    </a:cubicBezTo>
                    <a:cubicBezTo>
                      <a:pt x="615" y="264"/>
                      <a:pt x="641" y="264"/>
                      <a:pt x="667" y="263"/>
                    </a:cubicBezTo>
                    <a:cubicBezTo>
                      <a:pt x="673" y="263"/>
                      <a:pt x="684" y="259"/>
                      <a:pt x="684" y="255"/>
                    </a:cubicBezTo>
                    <a:cubicBezTo>
                      <a:pt x="689" y="234"/>
                      <a:pt x="704" y="236"/>
                      <a:pt x="719" y="236"/>
                    </a:cubicBezTo>
                    <a:cubicBezTo>
                      <a:pt x="724" y="236"/>
                      <a:pt x="729" y="236"/>
                      <a:pt x="735" y="236"/>
                    </a:cubicBezTo>
                    <a:cubicBezTo>
                      <a:pt x="735" y="254"/>
                      <a:pt x="736" y="270"/>
                      <a:pt x="735" y="287"/>
                    </a:cubicBezTo>
                    <a:cubicBezTo>
                      <a:pt x="735" y="289"/>
                      <a:pt x="733" y="292"/>
                      <a:pt x="731" y="295"/>
                    </a:cubicBezTo>
                    <a:cubicBezTo>
                      <a:pt x="726" y="300"/>
                      <a:pt x="716" y="304"/>
                      <a:pt x="716" y="309"/>
                    </a:cubicBezTo>
                    <a:cubicBezTo>
                      <a:pt x="714" y="329"/>
                      <a:pt x="715" y="349"/>
                      <a:pt x="716" y="369"/>
                    </a:cubicBezTo>
                    <a:cubicBezTo>
                      <a:pt x="716" y="372"/>
                      <a:pt x="722" y="375"/>
                      <a:pt x="726" y="377"/>
                    </a:cubicBezTo>
                    <a:cubicBezTo>
                      <a:pt x="765" y="397"/>
                      <a:pt x="804" y="398"/>
                      <a:pt x="841" y="371"/>
                    </a:cubicBezTo>
                    <a:cubicBezTo>
                      <a:pt x="857" y="358"/>
                      <a:pt x="873" y="345"/>
                      <a:pt x="890" y="331"/>
                    </a:cubicBezTo>
                    <a:cubicBezTo>
                      <a:pt x="887" y="356"/>
                      <a:pt x="884" y="378"/>
                      <a:pt x="882" y="401"/>
                    </a:cubicBezTo>
                    <a:cubicBezTo>
                      <a:pt x="880" y="434"/>
                      <a:pt x="890" y="448"/>
                      <a:pt x="921" y="460"/>
                    </a:cubicBezTo>
                    <a:cubicBezTo>
                      <a:pt x="963" y="477"/>
                      <a:pt x="1004" y="478"/>
                      <a:pt x="1043" y="452"/>
                    </a:cubicBezTo>
                    <a:cubicBezTo>
                      <a:pt x="1048" y="448"/>
                      <a:pt x="1054" y="445"/>
                      <a:pt x="1065" y="438"/>
                    </a:cubicBezTo>
                    <a:cubicBezTo>
                      <a:pt x="1044" y="475"/>
                      <a:pt x="1027" y="507"/>
                      <a:pt x="998" y="529"/>
                    </a:cubicBezTo>
                    <a:cubicBezTo>
                      <a:pt x="978" y="545"/>
                      <a:pt x="957" y="545"/>
                      <a:pt x="934" y="534"/>
                    </a:cubicBezTo>
                    <a:cubicBezTo>
                      <a:pt x="933" y="533"/>
                      <a:pt x="932" y="533"/>
                      <a:pt x="931" y="532"/>
                    </a:cubicBezTo>
                    <a:cubicBezTo>
                      <a:pt x="884" y="492"/>
                      <a:pt x="830" y="487"/>
                      <a:pt x="771" y="488"/>
                    </a:cubicBezTo>
                    <a:cubicBezTo>
                      <a:pt x="595" y="491"/>
                      <a:pt x="419" y="489"/>
                      <a:pt x="243" y="489"/>
                    </a:cubicBezTo>
                    <a:cubicBezTo>
                      <a:pt x="233" y="489"/>
                      <a:pt x="221" y="493"/>
                      <a:pt x="212" y="498"/>
                    </a:cubicBezTo>
                    <a:cubicBezTo>
                      <a:pt x="189" y="512"/>
                      <a:pt x="167" y="527"/>
                      <a:pt x="144" y="541"/>
                    </a:cubicBezTo>
                    <a:cubicBezTo>
                      <a:pt x="112" y="561"/>
                      <a:pt x="77" y="556"/>
                      <a:pt x="53" y="527"/>
                    </a:cubicBezTo>
                    <a:cubicBezTo>
                      <a:pt x="46" y="517"/>
                      <a:pt x="39" y="507"/>
                      <a:pt x="33" y="497"/>
                    </a:cubicBezTo>
                    <a:cubicBezTo>
                      <a:pt x="23" y="479"/>
                      <a:pt x="13" y="460"/>
                      <a:pt x="0" y="437"/>
                    </a:cubicBezTo>
                    <a:cubicBezTo>
                      <a:pt x="35" y="457"/>
                      <a:pt x="65" y="474"/>
                      <a:pt x="101" y="469"/>
                    </a:cubicBezTo>
                    <a:cubicBezTo>
                      <a:pt x="113" y="467"/>
                      <a:pt x="125" y="467"/>
                      <a:pt x="137" y="464"/>
                    </a:cubicBezTo>
                    <a:cubicBezTo>
                      <a:pt x="166" y="458"/>
                      <a:pt x="175" y="447"/>
                      <a:pt x="175" y="417"/>
                    </a:cubicBezTo>
                    <a:cubicBezTo>
                      <a:pt x="175" y="388"/>
                      <a:pt x="175" y="359"/>
                      <a:pt x="175" y="328"/>
                    </a:cubicBezTo>
                    <a:cubicBezTo>
                      <a:pt x="179" y="332"/>
                      <a:pt x="184" y="337"/>
                      <a:pt x="189" y="341"/>
                    </a:cubicBezTo>
                    <a:cubicBezTo>
                      <a:pt x="208" y="356"/>
                      <a:pt x="227" y="371"/>
                      <a:pt x="247" y="384"/>
                    </a:cubicBezTo>
                    <a:cubicBezTo>
                      <a:pt x="274" y="400"/>
                      <a:pt x="317" y="392"/>
                      <a:pt x="338" y="368"/>
                    </a:cubicBezTo>
                    <a:cubicBezTo>
                      <a:pt x="341" y="365"/>
                      <a:pt x="343" y="361"/>
                      <a:pt x="342" y="358"/>
                    </a:cubicBezTo>
                    <a:cubicBezTo>
                      <a:pt x="342" y="342"/>
                      <a:pt x="341" y="327"/>
                      <a:pt x="339" y="312"/>
                    </a:cubicBezTo>
                    <a:cubicBezTo>
                      <a:pt x="339" y="310"/>
                      <a:pt x="339" y="306"/>
                      <a:pt x="338" y="306"/>
                    </a:cubicBezTo>
                    <a:cubicBezTo>
                      <a:pt x="304" y="290"/>
                      <a:pt x="326" y="260"/>
                      <a:pt x="318" y="235"/>
                    </a:cubicBezTo>
                    <a:cubicBezTo>
                      <a:pt x="336" y="235"/>
                      <a:pt x="353" y="235"/>
                      <a:pt x="372" y="2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Freeform 53">
                <a:extLst>
                  <a:ext uri="{FF2B5EF4-FFF2-40B4-BE49-F238E27FC236}">
                    <a16:creationId xmlns:a16="http://schemas.microsoft.com/office/drawing/2014/main" id="{9CAC5FAA-3FFA-014A-A815-EEC1D6D85FB0}"/>
                  </a:ext>
                </a:extLst>
              </p:cNvPr>
              <p:cNvSpPr>
                <a:spLocks/>
              </p:cNvSpPr>
              <p:nvPr/>
            </p:nvSpPr>
            <p:spPr bwMode="auto">
              <a:xfrm>
                <a:off x="5633099" y="2552137"/>
                <a:ext cx="924631" cy="479308"/>
              </a:xfrm>
              <a:custGeom>
                <a:avLst/>
                <a:gdLst>
                  <a:gd name="T0" fmla="*/ 30 w 1898"/>
                  <a:gd name="T1" fmla="*/ 973 h 984"/>
                  <a:gd name="T2" fmla="*/ 0 w 1898"/>
                  <a:gd name="T3" fmla="*/ 973 h 984"/>
                  <a:gd name="T4" fmla="*/ 400 w 1898"/>
                  <a:gd name="T5" fmla="*/ 243 h 984"/>
                  <a:gd name="T6" fmla="*/ 1421 w 1898"/>
                  <a:gd name="T7" fmla="*/ 195 h 984"/>
                  <a:gd name="T8" fmla="*/ 1898 w 1898"/>
                  <a:gd name="T9" fmla="*/ 978 h 984"/>
                  <a:gd name="T10" fmla="*/ 1862 w 1898"/>
                  <a:gd name="T11" fmla="*/ 961 h 984"/>
                  <a:gd name="T12" fmla="*/ 1623 w 1898"/>
                  <a:gd name="T13" fmla="*/ 396 h 984"/>
                  <a:gd name="T14" fmla="*/ 1090 w 1898"/>
                  <a:gd name="T15" fmla="*/ 110 h 984"/>
                  <a:gd name="T16" fmla="*/ 52 w 1898"/>
                  <a:gd name="T17" fmla="*/ 826 h 984"/>
                  <a:gd name="T18" fmla="*/ 30 w 1898"/>
                  <a:gd name="T19" fmla="*/ 973 h 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98" h="984">
                    <a:moveTo>
                      <a:pt x="30" y="973"/>
                    </a:moveTo>
                    <a:cubicBezTo>
                      <a:pt x="22" y="973"/>
                      <a:pt x="13" y="973"/>
                      <a:pt x="0" y="973"/>
                    </a:cubicBezTo>
                    <a:cubicBezTo>
                      <a:pt x="21" y="667"/>
                      <a:pt x="149" y="417"/>
                      <a:pt x="400" y="243"/>
                    </a:cubicBezTo>
                    <a:cubicBezTo>
                      <a:pt x="727" y="18"/>
                      <a:pt x="1075" y="0"/>
                      <a:pt x="1421" y="195"/>
                    </a:cubicBezTo>
                    <a:cubicBezTo>
                      <a:pt x="1721" y="365"/>
                      <a:pt x="1872" y="635"/>
                      <a:pt x="1898" y="978"/>
                    </a:cubicBezTo>
                    <a:cubicBezTo>
                      <a:pt x="1869" y="984"/>
                      <a:pt x="1864" y="981"/>
                      <a:pt x="1862" y="961"/>
                    </a:cubicBezTo>
                    <a:cubicBezTo>
                      <a:pt x="1849" y="745"/>
                      <a:pt x="1769" y="556"/>
                      <a:pt x="1623" y="396"/>
                    </a:cubicBezTo>
                    <a:cubicBezTo>
                      <a:pt x="1479" y="239"/>
                      <a:pt x="1301" y="143"/>
                      <a:pt x="1090" y="110"/>
                    </a:cubicBezTo>
                    <a:cubicBezTo>
                      <a:pt x="608" y="35"/>
                      <a:pt x="151" y="350"/>
                      <a:pt x="52" y="826"/>
                    </a:cubicBezTo>
                    <a:cubicBezTo>
                      <a:pt x="42" y="874"/>
                      <a:pt x="37" y="922"/>
                      <a:pt x="30" y="9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Freeform 54">
                <a:extLst>
                  <a:ext uri="{FF2B5EF4-FFF2-40B4-BE49-F238E27FC236}">
                    <a16:creationId xmlns:a16="http://schemas.microsoft.com/office/drawing/2014/main" id="{25172B6C-8CD1-6749-8DB8-C378E29A2E8E}"/>
                  </a:ext>
                </a:extLst>
              </p:cNvPr>
              <p:cNvSpPr>
                <a:spLocks/>
              </p:cNvSpPr>
              <p:nvPr/>
            </p:nvSpPr>
            <p:spPr bwMode="auto">
              <a:xfrm>
                <a:off x="5776364" y="3375691"/>
                <a:ext cx="636929" cy="180766"/>
              </a:xfrm>
              <a:custGeom>
                <a:avLst/>
                <a:gdLst>
                  <a:gd name="T0" fmla="*/ 0 w 1307"/>
                  <a:gd name="T1" fmla="*/ 5 h 371"/>
                  <a:gd name="T2" fmla="*/ 65 w 1307"/>
                  <a:gd name="T3" fmla="*/ 22 h 371"/>
                  <a:gd name="T4" fmla="*/ 528 w 1307"/>
                  <a:gd name="T5" fmla="*/ 230 h 371"/>
                  <a:gd name="T6" fmla="*/ 1242 w 1307"/>
                  <a:gd name="T7" fmla="*/ 24 h 371"/>
                  <a:gd name="T8" fmla="*/ 1307 w 1307"/>
                  <a:gd name="T9" fmla="*/ 5 h 371"/>
                  <a:gd name="T10" fmla="*/ 0 w 1307"/>
                  <a:gd name="T11" fmla="*/ 5 h 371"/>
                </a:gdLst>
                <a:ahLst/>
                <a:cxnLst>
                  <a:cxn ang="0">
                    <a:pos x="T0" y="T1"/>
                  </a:cxn>
                  <a:cxn ang="0">
                    <a:pos x="T2" y="T3"/>
                  </a:cxn>
                  <a:cxn ang="0">
                    <a:pos x="T4" y="T5"/>
                  </a:cxn>
                  <a:cxn ang="0">
                    <a:pos x="T6" y="T7"/>
                  </a:cxn>
                  <a:cxn ang="0">
                    <a:pos x="T8" y="T9"/>
                  </a:cxn>
                  <a:cxn ang="0">
                    <a:pos x="T10" y="T11"/>
                  </a:cxn>
                </a:cxnLst>
                <a:rect l="0" t="0" r="r" b="b"/>
                <a:pathLst>
                  <a:path w="1307" h="371">
                    <a:moveTo>
                      <a:pt x="0" y="5"/>
                    </a:moveTo>
                    <a:cubicBezTo>
                      <a:pt x="26" y="0"/>
                      <a:pt x="45" y="6"/>
                      <a:pt x="65" y="22"/>
                    </a:cubicBezTo>
                    <a:cubicBezTo>
                      <a:pt x="199" y="136"/>
                      <a:pt x="354" y="207"/>
                      <a:pt x="528" y="230"/>
                    </a:cubicBezTo>
                    <a:cubicBezTo>
                      <a:pt x="795" y="264"/>
                      <a:pt x="1033" y="195"/>
                      <a:pt x="1242" y="24"/>
                    </a:cubicBezTo>
                    <a:cubicBezTo>
                      <a:pt x="1270" y="1"/>
                      <a:pt x="1271" y="0"/>
                      <a:pt x="1307" y="5"/>
                    </a:cubicBezTo>
                    <a:cubicBezTo>
                      <a:pt x="975" y="346"/>
                      <a:pt x="369" y="371"/>
                      <a:pt x="0"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Freeform 55">
                <a:extLst>
                  <a:ext uri="{FF2B5EF4-FFF2-40B4-BE49-F238E27FC236}">
                    <a16:creationId xmlns:a16="http://schemas.microsoft.com/office/drawing/2014/main" id="{17B9DDC0-8E4E-FE45-BD01-2BE59573A33D}"/>
                  </a:ext>
                </a:extLst>
              </p:cNvPr>
              <p:cNvSpPr>
                <a:spLocks/>
              </p:cNvSpPr>
              <p:nvPr/>
            </p:nvSpPr>
            <p:spPr bwMode="auto">
              <a:xfrm>
                <a:off x="5573332" y="3340827"/>
                <a:ext cx="1049438" cy="9668"/>
              </a:xfrm>
              <a:custGeom>
                <a:avLst/>
                <a:gdLst>
                  <a:gd name="T0" fmla="*/ 2154 w 2154"/>
                  <a:gd name="T1" fmla="*/ 0 h 20"/>
                  <a:gd name="T2" fmla="*/ 2127 w 2154"/>
                  <a:gd name="T3" fmla="*/ 20 h 20"/>
                  <a:gd name="T4" fmla="*/ 28 w 2154"/>
                  <a:gd name="T5" fmla="*/ 20 h 20"/>
                  <a:gd name="T6" fmla="*/ 0 w 2154"/>
                  <a:gd name="T7" fmla="*/ 0 h 20"/>
                  <a:gd name="T8" fmla="*/ 2154 w 2154"/>
                  <a:gd name="T9" fmla="*/ 0 h 20"/>
                </a:gdLst>
                <a:ahLst/>
                <a:cxnLst>
                  <a:cxn ang="0">
                    <a:pos x="T0" y="T1"/>
                  </a:cxn>
                  <a:cxn ang="0">
                    <a:pos x="T2" y="T3"/>
                  </a:cxn>
                  <a:cxn ang="0">
                    <a:pos x="T4" y="T5"/>
                  </a:cxn>
                  <a:cxn ang="0">
                    <a:pos x="T6" y="T7"/>
                  </a:cxn>
                  <a:cxn ang="0">
                    <a:pos x="T8" y="T9"/>
                  </a:cxn>
                </a:cxnLst>
                <a:rect l="0" t="0" r="r" b="b"/>
                <a:pathLst>
                  <a:path w="2154" h="20">
                    <a:moveTo>
                      <a:pt x="2154" y="0"/>
                    </a:moveTo>
                    <a:cubicBezTo>
                      <a:pt x="2150" y="16"/>
                      <a:pt x="2141" y="20"/>
                      <a:pt x="2127" y="20"/>
                    </a:cubicBezTo>
                    <a:cubicBezTo>
                      <a:pt x="1427" y="19"/>
                      <a:pt x="727" y="19"/>
                      <a:pt x="28" y="20"/>
                    </a:cubicBezTo>
                    <a:cubicBezTo>
                      <a:pt x="13" y="20"/>
                      <a:pt x="3" y="17"/>
                      <a:pt x="0" y="0"/>
                    </a:cubicBezTo>
                    <a:cubicBezTo>
                      <a:pt x="718" y="0"/>
                      <a:pt x="1435" y="0"/>
                      <a:pt x="215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Freeform 56">
                <a:extLst>
                  <a:ext uri="{FF2B5EF4-FFF2-40B4-BE49-F238E27FC236}">
                    <a16:creationId xmlns:a16="http://schemas.microsoft.com/office/drawing/2014/main" id="{8C48F265-EC19-1947-AE23-1DF448AFB923}"/>
                  </a:ext>
                </a:extLst>
              </p:cNvPr>
              <p:cNvSpPr>
                <a:spLocks/>
              </p:cNvSpPr>
              <p:nvPr/>
            </p:nvSpPr>
            <p:spPr bwMode="auto">
              <a:xfrm>
                <a:off x="5585051" y="3363679"/>
                <a:ext cx="1026000" cy="9668"/>
              </a:xfrm>
              <a:custGeom>
                <a:avLst/>
                <a:gdLst>
                  <a:gd name="T0" fmla="*/ 2106 w 2106"/>
                  <a:gd name="T1" fmla="*/ 0 h 20"/>
                  <a:gd name="T2" fmla="*/ 2080 w 2106"/>
                  <a:gd name="T3" fmla="*/ 20 h 20"/>
                  <a:gd name="T4" fmla="*/ 26 w 2106"/>
                  <a:gd name="T5" fmla="*/ 20 h 20"/>
                  <a:gd name="T6" fmla="*/ 0 w 2106"/>
                  <a:gd name="T7" fmla="*/ 0 h 20"/>
                  <a:gd name="T8" fmla="*/ 2106 w 2106"/>
                  <a:gd name="T9" fmla="*/ 0 h 20"/>
                </a:gdLst>
                <a:ahLst/>
                <a:cxnLst>
                  <a:cxn ang="0">
                    <a:pos x="T0" y="T1"/>
                  </a:cxn>
                  <a:cxn ang="0">
                    <a:pos x="T2" y="T3"/>
                  </a:cxn>
                  <a:cxn ang="0">
                    <a:pos x="T4" y="T5"/>
                  </a:cxn>
                  <a:cxn ang="0">
                    <a:pos x="T6" y="T7"/>
                  </a:cxn>
                  <a:cxn ang="0">
                    <a:pos x="T8" y="T9"/>
                  </a:cxn>
                </a:cxnLst>
                <a:rect l="0" t="0" r="r" b="b"/>
                <a:pathLst>
                  <a:path w="2106" h="20">
                    <a:moveTo>
                      <a:pt x="2106" y="0"/>
                    </a:moveTo>
                    <a:cubicBezTo>
                      <a:pt x="2102" y="17"/>
                      <a:pt x="2094" y="20"/>
                      <a:pt x="2080" y="20"/>
                    </a:cubicBezTo>
                    <a:cubicBezTo>
                      <a:pt x="1395" y="20"/>
                      <a:pt x="710" y="20"/>
                      <a:pt x="26" y="20"/>
                    </a:cubicBezTo>
                    <a:cubicBezTo>
                      <a:pt x="11" y="20"/>
                      <a:pt x="3" y="16"/>
                      <a:pt x="0" y="0"/>
                    </a:cubicBezTo>
                    <a:cubicBezTo>
                      <a:pt x="702" y="0"/>
                      <a:pt x="1403" y="0"/>
                      <a:pt x="210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Freeform 57">
                <a:extLst>
                  <a:ext uri="{FF2B5EF4-FFF2-40B4-BE49-F238E27FC236}">
                    <a16:creationId xmlns:a16="http://schemas.microsoft.com/office/drawing/2014/main" id="{1B00149E-B4E4-FF41-8FD6-2FDE4ACEABD6}"/>
                  </a:ext>
                </a:extLst>
              </p:cNvPr>
              <p:cNvSpPr>
                <a:spLocks/>
              </p:cNvSpPr>
              <p:nvPr/>
            </p:nvSpPr>
            <p:spPr bwMode="auto">
              <a:xfrm>
                <a:off x="5878319" y="3325007"/>
                <a:ext cx="440342" cy="2637"/>
              </a:xfrm>
              <a:custGeom>
                <a:avLst/>
                <a:gdLst>
                  <a:gd name="T0" fmla="*/ 904 w 904"/>
                  <a:gd name="T1" fmla="*/ 5 h 5"/>
                  <a:gd name="T2" fmla="*/ 0 w 904"/>
                  <a:gd name="T3" fmla="*/ 5 h 5"/>
                  <a:gd name="T4" fmla="*/ 0 w 904"/>
                  <a:gd name="T5" fmla="*/ 0 h 5"/>
                  <a:gd name="T6" fmla="*/ 904 w 904"/>
                  <a:gd name="T7" fmla="*/ 0 h 5"/>
                  <a:gd name="T8" fmla="*/ 904 w 904"/>
                  <a:gd name="T9" fmla="*/ 5 h 5"/>
                </a:gdLst>
                <a:ahLst/>
                <a:cxnLst>
                  <a:cxn ang="0">
                    <a:pos x="T0" y="T1"/>
                  </a:cxn>
                  <a:cxn ang="0">
                    <a:pos x="T2" y="T3"/>
                  </a:cxn>
                  <a:cxn ang="0">
                    <a:pos x="T4" y="T5"/>
                  </a:cxn>
                  <a:cxn ang="0">
                    <a:pos x="T6" y="T7"/>
                  </a:cxn>
                  <a:cxn ang="0">
                    <a:pos x="T8" y="T9"/>
                  </a:cxn>
                </a:cxnLst>
                <a:rect l="0" t="0" r="r" b="b"/>
                <a:pathLst>
                  <a:path w="904" h="5">
                    <a:moveTo>
                      <a:pt x="904" y="5"/>
                    </a:moveTo>
                    <a:cubicBezTo>
                      <a:pt x="603" y="5"/>
                      <a:pt x="301" y="5"/>
                      <a:pt x="0" y="5"/>
                    </a:cubicBezTo>
                    <a:cubicBezTo>
                      <a:pt x="0" y="3"/>
                      <a:pt x="0" y="2"/>
                      <a:pt x="0" y="0"/>
                    </a:cubicBezTo>
                    <a:cubicBezTo>
                      <a:pt x="301" y="0"/>
                      <a:pt x="603" y="0"/>
                      <a:pt x="904" y="0"/>
                    </a:cubicBezTo>
                    <a:cubicBezTo>
                      <a:pt x="904" y="2"/>
                      <a:pt x="904" y="3"/>
                      <a:pt x="904"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Freeform 58">
                <a:extLst>
                  <a:ext uri="{FF2B5EF4-FFF2-40B4-BE49-F238E27FC236}">
                    <a16:creationId xmlns:a16="http://schemas.microsoft.com/office/drawing/2014/main" id="{AA793125-B463-6146-B6F7-04E5A5B0353B}"/>
                  </a:ext>
                </a:extLst>
              </p:cNvPr>
              <p:cNvSpPr>
                <a:spLocks/>
              </p:cNvSpPr>
              <p:nvPr/>
            </p:nvSpPr>
            <p:spPr bwMode="auto">
              <a:xfrm>
                <a:off x="5885936" y="3310065"/>
                <a:ext cx="424814" cy="2344"/>
              </a:xfrm>
              <a:custGeom>
                <a:avLst/>
                <a:gdLst>
                  <a:gd name="T0" fmla="*/ 0 w 872"/>
                  <a:gd name="T1" fmla="*/ 0 h 5"/>
                  <a:gd name="T2" fmla="*/ 872 w 872"/>
                  <a:gd name="T3" fmla="*/ 0 h 5"/>
                  <a:gd name="T4" fmla="*/ 872 w 872"/>
                  <a:gd name="T5" fmla="*/ 5 h 5"/>
                  <a:gd name="T6" fmla="*/ 0 w 872"/>
                  <a:gd name="T7" fmla="*/ 5 h 5"/>
                  <a:gd name="T8" fmla="*/ 0 w 872"/>
                  <a:gd name="T9" fmla="*/ 0 h 5"/>
                </a:gdLst>
                <a:ahLst/>
                <a:cxnLst>
                  <a:cxn ang="0">
                    <a:pos x="T0" y="T1"/>
                  </a:cxn>
                  <a:cxn ang="0">
                    <a:pos x="T2" y="T3"/>
                  </a:cxn>
                  <a:cxn ang="0">
                    <a:pos x="T4" y="T5"/>
                  </a:cxn>
                  <a:cxn ang="0">
                    <a:pos x="T6" y="T7"/>
                  </a:cxn>
                  <a:cxn ang="0">
                    <a:pos x="T8" y="T9"/>
                  </a:cxn>
                </a:cxnLst>
                <a:rect l="0" t="0" r="r" b="b"/>
                <a:pathLst>
                  <a:path w="872" h="5">
                    <a:moveTo>
                      <a:pt x="0" y="0"/>
                    </a:moveTo>
                    <a:cubicBezTo>
                      <a:pt x="291" y="0"/>
                      <a:pt x="582" y="0"/>
                      <a:pt x="872" y="0"/>
                    </a:cubicBezTo>
                    <a:cubicBezTo>
                      <a:pt x="872" y="2"/>
                      <a:pt x="872" y="4"/>
                      <a:pt x="872" y="5"/>
                    </a:cubicBezTo>
                    <a:cubicBezTo>
                      <a:pt x="582" y="5"/>
                      <a:pt x="291" y="5"/>
                      <a:pt x="0" y="5"/>
                    </a:cubicBezTo>
                    <a:cubicBezTo>
                      <a:pt x="0" y="4"/>
                      <a:pt x="0" y="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Freeform 59">
                <a:extLst>
                  <a:ext uri="{FF2B5EF4-FFF2-40B4-BE49-F238E27FC236}">
                    <a16:creationId xmlns:a16="http://schemas.microsoft.com/office/drawing/2014/main" id="{AD27BF93-4DCE-2D43-B649-8D99CA3A59A7}"/>
                  </a:ext>
                </a:extLst>
              </p:cNvPr>
              <p:cNvSpPr>
                <a:spLocks/>
              </p:cNvSpPr>
              <p:nvPr/>
            </p:nvSpPr>
            <p:spPr bwMode="auto">
              <a:xfrm>
                <a:off x="5890917" y="3298346"/>
                <a:ext cx="415439" cy="5860"/>
              </a:xfrm>
              <a:custGeom>
                <a:avLst/>
                <a:gdLst>
                  <a:gd name="T0" fmla="*/ 0 w 853"/>
                  <a:gd name="T1" fmla="*/ 0 h 12"/>
                  <a:gd name="T2" fmla="*/ 853 w 853"/>
                  <a:gd name="T3" fmla="*/ 0 h 12"/>
                  <a:gd name="T4" fmla="*/ 0 w 853"/>
                  <a:gd name="T5" fmla="*/ 0 h 12"/>
                </a:gdLst>
                <a:ahLst/>
                <a:cxnLst>
                  <a:cxn ang="0">
                    <a:pos x="T0" y="T1"/>
                  </a:cxn>
                  <a:cxn ang="0">
                    <a:pos x="T2" y="T3"/>
                  </a:cxn>
                  <a:cxn ang="0">
                    <a:pos x="T4" y="T5"/>
                  </a:cxn>
                </a:cxnLst>
                <a:rect l="0" t="0" r="r" b="b"/>
                <a:pathLst>
                  <a:path w="853" h="12">
                    <a:moveTo>
                      <a:pt x="0" y="0"/>
                    </a:moveTo>
                    <a:cubicBezTo>
                      <a:pt x="284" y="0"/>
                      <a:pt x="568" y="0"/>
                      <a:pt x="853" y="0"/>
                    </a:cubicBezTo>
                    <a:cubicBezTo>
                      <a:pt x="843" y="8"/>
                      <a:pt x="34" y="1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Freeform 60">
                <a:extLst>
                  <a:ext uri="{FF2B5EF4-FFF2-40B4-BE49-F238E27FC236}">
                    <a16:creationId xmlns:a16="http://schemas.microsoft.com/office/drawing/2014/main" id="{49D7DF5F-C153-EB42-909E-78F322880AC4}"/>
                  </a:ext>
                </a:extLst>
              </p:cNvPr>
              <p:cNvSpPr>
                <a:spLocks/>
              </p:cNvSpPr>
              <p:nvPr/>
            </p:nvSpPr>
            <p:spPr bwMode="auto">
              <a:xfrm>
                <a:off x="5897656" y="3282232"/>
                <a:ext cx="401376" cy="5860"/>
              </a:xfrm>
              <a:custGeom>
                <a:avLst/>
                <a:gdLst>
                  <a:gd name="T0" fmla="*/ 0 w 824"/>
                  <a:gd name="T1" fmla="*/ 0 h 12"/>
                  <a:gd name="T2" fmla="*/ 824 w 824"/>
                  <a:gd name="T3" fmla="*/ 0 h 12"/>
                  <a:gd name="T4" fmla="*/ 0 w 824"/>
                  <a:gd name="T5" fmla="*/ 0 h 12"/>
                </a:gdLst>
                <a:ahLst/>
                <a:cxnLst>
                  <a:cxn ang="0">
                    <a:pos x="T0" y="T1"/>
                  </a:cxn>
                  <a:cxn ang="0">
                    <a:pos x="T2" y="T3"/>
                  </a:cxn>
                  <a:cxn ang="0">
                    <a:pos x="T4" y="T5"/>
                  </a:cxn>
                </a:cxnLst>
                <a:rect l="0" t="0" r="r" b="b"/>
                <a:pathLst>
                  <a:path w="824" h="12">
                    <a:moveTo>
                      <a:pt x="0" y="0"/>
                    </a:moveTo>
                    <a:cubicBezTo>
                      <a:pt x="274" y="0"/>
                      <a:pt x="549" y="0"/>
                      <a:pt x="824" y="0"/>
                    </a:cubicBezTo>
                    <a:cubicBezTo>
                      <a:pt x="813" y="9"/>
                      <a:pt x="28" y="1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Freeform 61">
                <a:extLst>
                  <a:ext uri="{FF2B5EF4-FFF2-40B4-BE49-F238E27FC236}">
                    <a16:creationId xmlns:a16="http://schemas.microsoft.com/office/drawing/2014/main" id="{2882F95E-765E-304D-A67D-C8A3CF73AA31}"/>
                  </a:ext>
                </a:extLst>
              </p:cNvPr>
              <p:cNvSpPr>
                <a:spLocks/>
              </p:cNvSpPr>
              <p:nvPr/>
            </p:nvSpPr>
            <p:spPr bwMode="auto">
              <a:xfrm>
                <a:off x="5904980" y="3271099"/>
                <a:ext cx="387900" cy="5860"/>
              </a:xfrm>
              <a:custGeom>
                <a:avLst/>
                <a:gdLst>
                  <a:gd name="T0" fmla="*/ 0 w 796"/>
                  <a:gd name="T1" fmla="*/ 0 h 12"/>
                  <a:gd name="T2" fmla="*/ 796 w 796"/>
                  <a:gd name="T3" fmla="*/ 0 h 12"/>
                  <a:gd name="T4" fmla="*/ 0 w 796"/>
                  <a:gd name="T5" fmla="*/ 0 h 12"/>
                </a:gdLst>
                <a:ahLst/>
                <a:cxnLst>
                  <a:cxn ang="0">
                    <a:pos x="T0" y="T1"/>
                  </a:cxn>
                  <a:cxn ang="0">
                    <a:pos x="T2" y="T3"/>
                  </a:cxn>
                  <a:cxn ang="0">
                    <a:pos x="T4" y="T5"/>
                  </a:cxn>
                </a:cxnLst>
                <a:rect l="0" t="0" r="r" b="b"/>
                <a:pathLst>
                  <a:path w="796" h="12">
                    <a:moveTo>
                      <a:pt x="0" y="0"/>
                    </a:moveTo>
                    <a:cubicBezTo>
                      <a:pt x="265" y="0"/>
                      <a:pt x="530" y="0"/>
                      <a:pt x="796" y="0"/>
                    </a:cubicBezTo>
                    <a:cubicBezTo>
                      <a:pt x="786" y="8"/>
                      <a:pt x="31" y="1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Freeform 62">
                <a:extLst>
                  <a:ext uri="{FF2B5EF4-FFF2-40B4-BE49-F238E27FC236}">
                    <a16:creationId xmlns:a16="http://schemas.microsoft.com/office/drawing/2014/main" id="{2F849048-74E5-F440-A0FF-05FB3D729926}"/>
                  </a:ext>
                </a:extLst>
              </p:cNvPr>
              <p:cNvSpPr>
                <a:spLocks/>
              </p:cNvSpPr>
              <p:nvPr/>
            </p:nvSpPr>
            <p:spPr bwMode="auto">
              <a:xfrm>
                <a:off x="6166607" y="2957322"/>
                <a:ext cx="47755" cy="13770"/>
              </a:xfrm>
              <a:custGeom>
                <a:avLst/>
                <a:gdLst>
                  <a:gd name="T0" fmla="*/ 0 w 98"/>
                  <a:gd name="T1" fmla="*/ 28 h 28"/>
                  <a:gd name="T2" fmla="*/ 0 w 98"/>
                  <a:gd name="T3" fmla="*/ 0 h 28"/>
                  <a:gd name="T4" fmla="*/ 98 w 98"/>
                  <a:gd name="T5" fmla="*/ 0 h 28"/>
                  <a:gd name="T6" fmla="*/ 98 w 98"/>
                  <a:gd name="T7" fmla="*/ 28 h 28"/>
                  <a:gd name="T8" fmla="*/ 0 w 98"/>
                  <a:gd name="T9" fmla="*/ 28 h 28"/>
                </a:gdLst>
                <a:ahLst/>
                <a:cxnLst>
                  <a:cxn ang="0">
                    <a:pos x="T0" y="T1"/>
                  </a:cxn>
                  <a:cxn ang="0">
                    <a:pos x="T2" y="T3"/>
                  </a:cxn>
                  <a:cxn ang="0">
                    <a:pos x="T4" y="T5"/>
                  </a:cxn>
                  <a:cxn ang="0">
                    <a:pos x="T6" y="T7"/>
                  </a:cxn>
                  <a:cxn ang="0">
                    <a:pos x="T8" y="T9"/>
                  </a:cxn>
                </a:cxnLst>
                <a:rect l="0" t="0" r="r" b="b"/>
                <a:pathLst>
                  <a:path w="98" h="28">
                    <a:moveTo>
                      <a:pt x="0" y="28"/>
                    </a:moveTo>
                    <a:cubicBezTo>
                      <a:pt x="0" y="18"/>
                      <a:pt x="0" y="10"/>
                      <a:pt x="0" y="0"/>
                    </a:cubicBezTo>
                    <a:cubicBezTo>
                      <a:pt x="32" y="0"/>
                      <a:pt x="64" y="0"/>
                      <a:pt x="98" y="0"/>
                    </a:cubicBezTo>
                    <a:cubicBezTo>
                      <a:pt x="98" y="9"/>
                      <a:pt x="98" y="18"/>
                      <a:pt x="98" y="28"/>
                    </a:cubicBezTo>
                    <a:cubicBezTo>
                      <a:pt x="65" y="28"/>
                      <a:pt x="33" y="28"/>
                      <a:pt x="0"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Freeform 63">
                <a:extLst>
                  <a:ext uri="{FF2B5EF4-FFF2-40B4-BE49-F238E27FC236}">
                    <a16:creationId xmlns:a16="http://schemas.microsoft.com/office/drawing/2014/main" id="{9348DA76-1FE5-4543-BA04-81547750775E}"/>
                  </a:ext>
                </a:extLst>
              </p:cNvPr>
              <p:cNvSpPr>
                <a:spLocks/>
              </p:cNvSpPr>
              <p:nvPr/>
            </p:nvSpPr>
            <p:spPr bwMode="auto">
              <a:xfrm>
                <a:off x="6106254" y="2957322"/>
                <a:ext cx="47755" cy="13184"/>
              </a:xfrm>
              <a:custGeom>
                <a:avLst/>
                <a:gdLst>
                  <a:gd name="T0" fmla="*/ 0 w 98"/>
                  <a:gd name="T1" fmla="*/ 27 h 27"/>
                  <a:gd name="T2" fmla="*/ 0 w 98"/>
                  <a:gd name="T3" fmla="*/ 0 h 27"/>
                  <a:gd name="T4" fmla="*/ 98 w 98"/>
                  <a:gd name="T5" fmla="*/ 0 h 27"/>
                  <a:gd name="T6" fmla="*/ 98 w 98"/>
                  <a:gd name="T7" fmla="*/ 27 h 27"/>
                  <a:gd name="T8" fmla="*/ 0 w 98"/>
                  <a:gd name="T9" fmla="*/ 27 h 27"/>
                </a:gdLst>
                <a:ahLst/>
                <a:cxnLst>
                  <a:cxn ang="0">
                    <a:pos x="T0" y="T1"/>
                  </a:cxn>
                  <a:cxn ang="0">
                    <a:pos x="T2" y="T3"/>
                  </a:cxn>
                  <a:cxn ang="0">
                    <a:pos x="T4" y="T5"/>
                  </a:cxn>
                  <a:cxn ang="0">
                    <a:pos x="T6" y="T7"/>
                  </a:cxn>
                  <a:cxn ang="0">
                    <a:pos x="T8" y="T9"/>
                  </a:cxn>
                </a:cxnLst>
                <a:rect l="0" t="0" r="r" b="b"/>
                <a:pathLst>
                  <a:path w="98" h="27">
                    <a:moveTo>
                      <a:pt x="0" y="27"/>
                    </a:moveTo>
                    <a:cubicBezTo>
                      <a:pt x="0" y="18"/>
                      <a:pt x="0" y="9"/>
                      <a:pt x="0" y="0"/>
                    </a:cubicBezTo>
                    <a:cubicBezTo>
                      <a:pt x="33" y="0"/>
                      <a:pt x="65" y="0"/>
                      <a:pt x="98" y="0"/>
                    </a:cubicBezTo>
                    <a:cubicBezTo>
                      <a:pt x="98" y="9"/>
                      <a:pt x="98" y="17"/>
                      <a:pt x="98" y="27"/>
                    </a:cubicBezTo>
                    <a:cubicBezTo>
                      <a:pt x="66" y="27"/>
                      <a:pt x="34" y="27"/>
                      <a:pt x="0"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Freeform 64">
                <a:extLst>
                  <a:ext uri="{FF2B5EF4-FFF2-40B4-BE49-F238E27FC236}">
                    <a16:creationId xmlns:a16="http://schemas.microsoft.com/office/drawing/2014/main" id="{A7DD321C-2555-AA48-8848-D05F9B39DB41}"/>
                  </a:ext>
                </a:extLst>
              </p:cNvPr>
              <p:cNvSpPr>
                <a:spLocks/>
              </p:cNvSpPr>
              <p:nvPr/>
            </p:nvSpPr>
            <p:spPr bwMode="auto">
              <a:xfrm>
                <a:off x="6045901" y="2957322"/>
                <a:ext cx="47755" cy="13184"/>
              </a:xfrm>
              <a:custGeom>
                <a:avLst/>
                <a:gdLst>
                  <a:gd name="T0" fmla="*/ 98 w 98"/>
                  <a:gd name="T1" fmla="*/ 0 h 27"/>
                  <a:gd name="T2" fmla="*/ 98 w 98"/>
                  <a:gd name="T3" fmla="*/ 27 h 27"/>
                  <a:gd name="T4" fmla="*/ 0 w 98"/>
                  <a:gd name="T5" fmla="*/ 27 h 27"/>
                  <a:gd name="T6" fmla="*/ 0 w 98"/>
                  <a:gd name="T7" fmla="*/ 0 h 27"/>
                  <a:gd name="T8" fmla="*/ 98 w 98"/>
                  <a:gd name="T9" fmla="*/ 0 h 27"/>
                </a:gdLst>
                <a:ahLst/>
                <a:cxnLst>
                  <a:cxn ang="0">
                    <a:pos x="T0" y="T1"/>
                  </a:cxn>
                  <a:cxn ang="0">
                    <a:pos x="T2" y="T3"/>
                  </a:cxn>
                  <a:cxn ang="0">
                    <a:pos x="T4" y="T5"/>
                  </a:cxn>
                  <a:cxn ang="0">
                    <a:pos x="T6" y="T7"/>
                  </a:cxn>
                  <a:cxn ang="0">
                    <a:pos x="T8" y="T9"/>
                  </a:cxn>
                </a:cxnLst>
                <a:rect l="0" t="0" r="r" b="b"/>
                <a:pathLst>
                  <a:path w="98" h="27">
                    <a:moveTo>
                      <a:pt x="98" y="0"/>
                    </a:moveTo>
                    <a:cubicBezTo>
                      <a:pt x="98" y="10"/>
                      <a:pt x="98" y="18"/>
                      <a:pt x="98" y="27"/>
                    </a:cubicBezTo>
                    <a:cubicBezTo>
                      <a:pt x="66" y="27"/>
                      <a:pt x="34" y="27"/>
                      <a:pt x="0" y="27"/>
                    </a:cubicBezTo>
                    <a:cubicBezTo>
                      <a:pt x="0" y="18"/>
                      <a:pt x="0" y="10"/>
                      <a:pt x="0" y="0"/>
                    </a:cubicBezTo>
                    <a:cubicBezTo>
                      <a:pt x="32" y="0"/>
                      <a:pt x="64" y="0"/>
                      <a:pt x="9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Freeform 65">
                <a:extLst>
                  <a:ext uri="{FF2B5EF4-FFF2-40B4-BE49-F238E27FC236}">
                    <a16:creationId xmlns:a16="http://schemas.microsoft.com/office/drawing/2014/main" id="{CE19A197-33A6-6B42-96CC-BB942C93DC47}"/>
                  </a:ext>
                </a:extLst>
              </p:cNvPr>
              <p:cNvSpPr>
                <a:spLocks/>
              </p:cNvSpPr>
              <p:nvPr/>
            </p:nvSpPr>
            <p:spPr bwMode="auto">
              <a:xfrm>
                <a:off x="5984962" y="2957322"/>
                <a:ext cx="48048" cy="13184"/>
              </a:xfrm>
              <a:custGeom>
                <a:avLst/>
                <a:gdLst>
                  <a:gd name="T0" fmla="*/ 99 w 99"/>
                  <a:gd name="T1" fmla="*/ 0 h 27"/>
                  <a:gd name="T2" fmla="*/ 99 w 99"/>
                  <a:gd name="T3" fmla="*/ 27 h 27"/>
                  <a:gd name="T4" fmla="*/ 0 w 99"/>
                  <a:gd name="T5" fmla="*/ 27 h 27"/>
                  <a:gd name="T6" fmla="*/ 0 w 99"/>
                  <a:gd name="T7" fmla="*/ 0 h 27"/>
                  <a:gd name="T8" fmla="*/ 99 w 99"/>
                  <a:gd name="T9" fmla="*/ 0 h 27"/>
                </a:gdLst>
                <a:ahLst/>
                <a:cxnLst>
                  <a:cxn ang="0">
                    <a:pos x="T0" y="T1"/>
                  </a:cxn>
                  <a:cxn ang="0">
                    <a:pos x="T2" y="T3"/>
                  </a:cxn>
                  <a:cxn ang="0">
                    <a:pos x="T4" y="T5"/>
                  </a:cxn>
                  <a:cxn ang="0">
                    <a:pos x="T6" y="T7"/>
                  </a:cxn>
                  <a:cxn ang="0">
                    <a:pos x="T8" y="T9"/>
                  </a:cxn>
                </a:cxnLst>
                <a:rect l="0" t="0" r="r" b="b"/>
                <a:pathLst>
                  <a:path w="99" h="27">
                    <a:moveTo>
                      <a:pt x="99" y="0"/>
                    </a:moveTo>
                    <a:cubicBezTo>
                      <a:pt x="99" y="10"/>
                      <a:pt x="99" y="18"/>
                      <a:pt x="99" y="27"/>
                    </a:cubicBezTo>
                    <a:cubicBezTo>
                      <a:pt x="66" y="27"/>
                      <a:pt x="34" y="27"/>
                      <a:pt x="0" y="27"/>
                    </a:cubicBezTo>
                    <a:cubicBezTo>
                      <a:pt x="0" y="18"/>
                      <a:pt x="0" y="10"/>
                      <a:pt x="0" y="0"/>
                    </a:cubicBezTo>
                    <a:cubicBezTo>
                      <a:pt x="32" y="0"/>
                      <a:pt x="65" y="0"/>
                      <a:pt x="9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 name="Freeform 66">
                <a:extLst>
                  <a:ext uri="{FF2B5EF4-FFF2-40B4-BE49-F238E27FC236}">
                    <a16:creationId xmlns:a16="http://schemas.microsoft.com/office/drawing/2014/main" id="{4548141B-990F-0945-9658-D01CA8B3BF95}"/>
                  </a:ext>
                </a:extLst>
              </p:cNvPr>
              <p:cNvSpPr>
                <a:spLocks/>
              </p:cNvSpPr>
              <p:nvPr/>
            </p:nvSpPr>
            <p:spPr bwMode="auto">
              <a:xfrm>
                <a:off x="5918750" y="2958201"/>
                <a:ext cx="50978" cy="29298"/>
              </a:xfrm>
              <a:custGeom>
                <a:avLst/>
                <a:gdLst>
                  <a:gd name="T0" fmla="*/ 0 w 105"/>
                  <a:gd name="T1" fmla="*/ 33 h 60"/>
                  <a:gd name="T2" fmla="*/ 94 w 105"/>
                  <a:gd name="T3" fmla="*/ 0 h 60"/>
                  <a:gd name="T4" fmla="*/ 105 w 105"/>
                  <a:gd name="T5" fmla="*/ 27 h 60"/>
                  <a:gd name="T6" fmla="*/ 11 w 105"/>
                  <a:gd name="T7" fmla="*/ 60 h 60"/>
                  <a:gd name="T8" fmla="*/ 0 w 105"/>
                  <a:gd name="T9" fmla="*/ 33 h 60"/>
                </a:gdLst>
                <a:ahLst/>
                <a:cxnLst>
                  <a:cxn ang="0">
                    <a:pos x="T0" y="T1"/>
                  </a:cxn>
                  <a:cxn ang="0">
                    <a:pos x="T2" y="T3"/>
                  </a:cxn>
                  <a:cxn ang="0">
                    <a:pos x="T4" y="T5"/>
                  </a:cxn>
                  <a:cxn ang="0">
                    <a:pos x="T6" y="T7"/>
                  </a:cxn>
                  <a:cxn ang="0">
                    <a:pos x="T8" y="T9"/>
                  </a:cxn>
                </a:cxnLst>
                <a:rect l="0" t="0" r="r" b="b"/>
                <a:pathLst>
                  <a:path w="105" h="60">
                    <a:moveTo>
                      <a:pt x="0" y="33"/>
                    </a:moveTo>
                    <a:cubicBezTo>
                      <a:pt x="33" y="22"/>
                      <a:pt x="63" y="11"/>
                      <a:pt x="94" y="0"/>
                    </a:cubicBezTo>
                    <a:cubicBezTo>
                      <a:pt x="98" y="9"/>
                      <a:pt x="101" y="17"/>
                      <a:pt x="105" y="27"/>
                    </a:cubicBezTo>
                    <a:cubicBezTo>
                      <a:pt x="74" y="38"/>
                      <a:pt x="43" y="49"/>
                      <a:pt x="11" y="60"/>
                    </a:cubicBezTo>
                    <a:cubicBezTo>
                      <a:pt x="7" y="51"/>
                      <a:pt x="4" y="43"/>
                      <a:pt x="0" y="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 name="Freeform 67">
                <a:extLst>
                  <a:ext uri="{FF2B5EF4-FFF2-40B4-BE49-F238E27FC236}">
                    <a16:creationId xmlns:a16="http://schemas.microsoft.com/office/drawing/2014/main" id="{D2457569-8872-074A-ADBE-92AEFBC4B85A}"/>
                  </a:ext>
                </a:extLst>
              </p:cNvPr>
              <p:cNvSpPr>
                <a:spLocks/>
              </p:cNvSpPr>
              <p:nvPr/>
            </p:nvSpPr>
            <p:spPr bwMode="auto">
              <a:xfrm>
                <a:off x="6229597" y="2958201"/>
                <a:ext cx="50685" cy="29298"/>
              </a:xfrm>
              <a:custGeom>
                <a:avLst/>
                <a:gdLst>
                  <a:gd name="T0" fmla="*/ 0 w 104"/>
                  <a:gd name="T1" fmla="*/ 28 h 60"/>
                  <a:gd name="T2" fmla="*/ 9 w 104"/>
                  <a:gd name="T3" fmla="*/ 0 h 60"/>
                  <a:gd name="T4" fmla="*/ 104 w 104"/>
                  <a:gd name="T5" fmla="*/ 33 h 60"/>
                  <a:gd name="T6" fmla="*/ 94 w 104"/>
                  <a:gd name="T7" fmla="*/ 60 h 60"/>
                  <a:gd name="T8" fmla="*/ 0 w 104"/>
                  <a:gd name="T9" fmla="*/ 28 h 60"/>
                </a:gdLst>
                <a:ahLst/>
                <a:cxnLst>
                  <a:cxn ang="0">
                    <a:pos x="T0" y="T1"/>
                  </a:cxn>
                  <a:cxn ang="0">
                    <a:pos x="T2" y="T3"/>
                  </a:cxn>
                  <a:cxn ang="0">
                    <a:pos x="T4" y="T5"/>
                  </a:cxn>
                  <a:cxn ang="0">
                    <a:pos x="T6" y="T7"/>
                  </a:cxn>
                  <a:cxn ang="0">
                    <a:pos x="T8" y="T9"/>
                  </a:cxn>
                </a:cxnLst>
                <a:rect l="0" t="0" r="r" b="b"/>
                <a:pathLst>
                  <a:path w="104" h="60">
                    <a:moveTo>
                      <a:pt x="0" y="28"/>
                    </a:moveTo>
                    <a:cubicBezTo>
                      <a:pt x="3" y="18"/>
                      <a:pt x="6" y="10"/>
                      <a:pt x="9" y="0"/>
                    </a:cubicBezTo>
                    <a:cubicBezTo>
                      <a:pt x="40" y="11"/>
                      <a:pt x="71" y="21"/>
                      <a:pt x="104" y="33"/>
                    </a:cubicBezTo>
                    <a:cubicBezTo>
                      <a:pt x="100" y="42"/>
                      <a:pt x="98" y="50"/>
                      <a:pt x="94" y="60"/>
                    </a:cubicBezTo>
                    <a:cubicBezTo>
                      <a:pt x="63" y="50"/>
                      <a:pt x="32" y="39"/>
                      <a:pt x="0"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 name="Freeform 68">
                <a:extLst>
                  <a:ext uri="{FF2B5EF4-FFF2-40B4-BE49-F238E27FC236}">
                    <a16:creationId xmlns:a16="http://schemas.microsoft.com/office/drawing/2014/main" id="{733EAC34-B015-4844-8776-1C4145DC7CD3}"/>
                  </a:ext>
                </a:extLst>
              </p:cNvPr>
              <p:cNvSpPr>
                <a:spLocks/>
              </p:cNvSpPr>
              <p:nvPr/>
            </p:nvSpPr>
            <p:spPr bwMode="auto">
              <a:xfrm>
                <a:off x="6336533" y="3018847"/>
                <a:ext cx="74123" cy="7617"/>
              </a:xfrm>
              <a:custGeom>
                <a:avLst/>
                <a:gdLst>
                  <a:gd name="T0" fmla="*/ 5 w 152"/>
                  <a:gd name="T1" fmla="*/ 0 h 16"/>
                  <a:gd name="T2" fmla="*/ 137 w 152"/>
                  <a:gd name="T3" fmla="*/ 1 h 16"/>
                  <a:gd name="T4" fmla="*/ 152 w 152"/>
                  <a:gd name="T5" fmla="*/ 9 h 16"/>
                  <a:gd name="T6" fmla="*/ 149 w 152"/>
                  <a:gd name="T7" fmla="*/ 16 h 16"/>
                  <a:gd name="T8" fmla="*/ 10 w 152"/>
                  <a:gd name="T9" fmla="*/ 16 h 16"/>
                  <a:gd name="T10" fmla="*/ 0 w 152"/>
                  <a:gd name="T11" fmla="*/ 4 h 16"/>
                  <a:gd name="T12" fmla="*/ 5 w 152"/>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152" h="16">
                    <a:moveTo>
                      <a:pt x="5" y="0"/>
                    </a:moveTo>
                    <a:cubicBezTo>
                      <a:pt x="49" y="0"/>
                      <a:pt x="93" y="0"/>
                      <a:pt x="137" y="1"/>
                    </a:cubicBezTo>
                    <a:cubicBezTo>
                      <a:pt x="142" y="1"/>
                      <a:pt x="147" y="6"/>
                      <a:pt x="152" y="9"/>
                    </a:cubicBezTo>
                    <a:cubicBezTo>
                      <a:pt x="151" y="11"/>
                      <a:pt x="150" y="14"/>
                      <a:pt x="149" y="16"/>
                    </a:cubicBezTo>
                    <a:cubicBezTo>
                      <a:pt x="103" y="16"/>
                      <a:pt x="56" y="16"/>
                      <a:pt x="10" y="16"/>
                    </a:cubicBezTo>
                    <a:cubicBezTo>
                      <a:pt x="7" y="15"/>
                      <a:pt x="4" y="8"/>
                      <a:pt x="0" y="4"/>
                    </a:cubicBezTo>
                    <a:cubicBezTo>
                      <a:pt x="2" y="3"/>
                      <a:pt x="4" y="2"/>
                      <a:pt x="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 name="Freeform 69">
                <a:extLst>
                  <a:ext uri="{FF2B5EF4-FFF2-40B4-BE49-F238E27FC236}">
                    <a16:creationId xmlns:a16="http://schemas.microsoft.com/office/drawing/2014/main" id="{395E36D7-3CEC-8A4C-A793-5A198FF4CC84}"/>
                  </a:ext>
                </a:extLst>
              </p:cNvPr>
              <p:cNvSpPr>
                <a:spLocks/>
              </p:cNvSpPr>
              <p:nvPr/>
            </p:nvSpPr>
            <p:spPr bwMode="auto">
              <a:xfrm>
                <a:off x="5779293" y="3018847"/>
                <a:ext cx="66798" cy="7617"/>
              </a:xfrm>
              <a:custGeom>
                <a:avLst/>
                <a:gdLst>
                  <a:gd name="T0" fmla="*/ 0 w 137"/>
                  <a:gd name="T1" fmla="*/ 10 h 16"/>
                  <a:gd name="T2" fmla="*/ 12 w 137"/>
                  <a:gd name="T3" fmla="*/ 1 h 16"/>
                  <a:gd name="T4" fmla="*/ 126 w 137"/>
                  <a:gd name="T5" fmla="*/ 0 h 16"/>
                  <a:gd name="T6" fmla="*/ 137 w 137"/>
                  <a:gd name="T7" fmla="*/ 8 h 16"/>
                  <a:gd name="T8" fmla="*/ 125 w 137"/>
                  <a:gd name="T9" fmla="*/ 16 h 16"/>
                  <a:gd name="T10" fmla="*/ 5 w 137"/>
                  <a:gd name="T11" fmla="*/ 16 h 16"/>
                  <a:gd name="T12" fmla="*/ 0 w 137"/>
                  <a:gd name="T13" fmla="*/ 10 h 16"/>
                </a:gdLst>
                <a:ahLst/>
                <a:cxnLst>
                  <a:cxn ang="0">
                    <a:pos x="T0" y="T1"/>
                  </a:cxn>
                  <a:cxn ang="0">
                    <a:pos x="T2" y="T3"/>
                  </a:cxn>
                  <a:cxn ang="0">
                    <a:pos x="T4" y="T5"/>
                  </a:cxn>
                  <a:cxn ang="0">
                    <a:pos x="T6" y="T7"/>
                  </a:cxn>
                  <a:cxn ang="0">
                    <a:pos x="T8" y="T9"/>
                  </a:cxn>
                  <a:cxn ang="0">
                    <a:pos x="T10" y="T11"/>
                  </a:cxn>
                  <a:cxn ang="0">
                    <a:pos x="T12" y="T13"/>
                  </a:cxn>
                </a:cxnLst>
                <a:rect l="0" t="0" r="r" b="b"/>
                <a:pathLst>
                  <a:path w="137" h="16">
                    <a:moveTo>
                      <a:pt x="0" y="10"/>
                    </a:moveTo>
                    <a:cubicBezTo>
                      <a:pt x="4" y="7"/>
                      <a:pt x="8" y="1"/>
                      <a:pt x="12" y="1"/>
                    </a:cubicBezTo>
                    <a:cubicBezTo>
                      <a:pt x="50" y="0"/>
                      <a:pt x="88" y="0"/>
                      <a:pt x="126" y="0"/>
                    </a:cubicBezTo>
                    <a:cubicBezTo>
                      <a:pt x="130" y="0"/>
                      <a:pt x="133" y="5"/>
                      <a:pt x="137" y="8"/>
                    </a:cubicBezTo>
                    <a:cubicBezTo>
                      <a:pt x="133" y="11"/>
                      <a:pt x="129" y="16"/>
                      <a:pt x="125" y="16"/>
                    </a:cubicBezTo>
                    <a:cubicBezTo>
                      <a:pt x="85" y="16"/>
                      <a:pt x="45" y="16"/>
                      <a:pt x="5" y="16"/>
                    </a:cubicBezTo>
                    <a:cubicBezTo>
                      <a:pt x="4" y="14"/>
                      <a:pt x="2" y="12"/>
                      <a:pt x="0"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 name="Freeform 70">
                <a:extLst>
                  <a:ext uri="{FF2B5EF4-FFF2-40B4-BE49-F238E27FC236}">
                    <a16:creationId xmlns:a16="http://schemas.microsoft.com/office/drawing/2014/main" id="{7F7DBDC1-CEDD-0F45-B9D4-49E1D693CD4B}"/>
                  </a:ext>
                </a:extLst>
              </p:cNvPr>
              <p:cNvSpPr>
                <a:spLocks/>
              </p:cNvSpPr>
              <p:nvPr/>
            </p:nvSpPr>
            <p:spPr bwMode="auto">
              <a:xfrm>
                <a:off x="5895312" y="3020312"/>
                <a:ext cx="397568" cy="2344"/>
              </a:xfrm>
              <a:custGeom>
                <a:avLst/>
                <a:gdLst>
                  <a:gd name="T0" fmla="*/ 816 w 816"/>
                  <a:gd name="T1" fmla="*/ 5 h 5"/>
                  <a:gd name="T2" fmla="*/ 0 w 816"/>
                  <a:gd name="T3" fmla="*/ 5 h 5"/>
                  <a:gd name="T4" fmla="*/ 0 w 816"/>
                  <a:gd name="T5" fmla="*/ 0 h 5"/>
                  <a:gd name="T6" fmla="*/ 816 w 816"/>
                  <a:gd name="T7" fmla="*/ 0 h 5"/>
                  <a:gd name="T8" fmla="*/ 816 w 816"/>
                  <a:gd name="T9" fmla="*/ 5 h 5"/>
                </a:gdLst>
                <a:ahLst/>
                <a:cxnLst>
                  <a:cxn ang="0">
                    <a:pos x="T0" y="T1"/>
                  </a:cxn>
                  <a:cxn ang="0">
                    <a:pos x="T2" y="T3"/>
                  </a:cxn>
                  <a:cxn ang="0">
                    <a:pos x="T4" y="T5"/>
                  </a:cxn>
                  <a:cxn ang="0">
                    <a:pos x="T6" y="T7"/>
                  </a:cxn>
                  <a:cxn ang="0">
                    <a:pos x="T8" y="T9"/>
                  </a:cxn>
                </a:cxnLst>
                <a:rect l="0" t="0" r="r" b="b"/>
                <a:pathLst>
                  <a:path w="816" h="5">
                    <a:moveTo>
                      <a:pt x="816" y="5"/>
                    </a:moveTo>
                    <a:cubicBezTo>
                      <a:pt x="544" y="5"/>
                      <a:pt x="272" y="5"/>
                      <a:pt x="0" y="5"/>
                    </a:cubicBezTo>
                    <a:cubicBezTo>
                      <a:pt x="0" y="4"/>
                      <a:pt x="0" y="2"/>
                      <a:pt x="0" y="0"/>
                    </a:cubicBezTo>
                    <a:cubicBezTo>
                      <a:pt x="272" y="0"/>
                      <a:pt x="544" y="0"/>
                      <a:pt x="816" y="0"/>
                    </a:cubicBezTo>
                    <a:cubicBezTo>
                      <a:pt x="816" y="2"/>
                      <a:pt x="816" y="4"/>
                      <a:pt x="816"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 name="Freeform 71">
                <a:extLst>
                  <a:ext uri="{FF2B5EF4-FFF2-40B4-BE49-F238E27FC236}">
                    <a16:creationId xmlns:a16="http://schemas.microsoft.com/office/drawing/2014/main" id="{32732BBA-B0A8-B340-8D7D-6C42267389A1}"/>
                  </a:ext>
                </a:extLst>
              </p:cNvPr>
              <p:cNvSpPr>
                <a:spLocks/>
              </p:cNvSpPr>
              <p:nvPr/>
            </p:nvSpPr>
            <p:spPr bwMode="auto">
              <a:xfrm>
                <a:off x="6048831" y="3028808"/>
                <a:ext cx="9082" cy="54201"/>
              </a:xfrm>
              <a:custGeom>
                <a:avLst/>
                <a:gdLst>
                  <a:gd name="T0" fmla="*/ 0 w 19"/>
                  <a:gd name="T1" fmla="*/ 0 h 111"/>
                  <a:gd name="T2" fmla="*/ 19 w 19"/>
                  <a:gd name="T3" fmla="*/ 0 h 111"/>
                  <a:gd name="T4" fmla="*/ 19 w 19"/>
                  <a:gd name="T5" fmla="*/ 110 h 111"/>
                  <a:gd name="T6" fmla="*/ 0 w 19"/>
                  <a:gd name="T7" fmla="*/ 111 h 111"/>
                  <a:gd name="T8" fmla="*/ 0 w 19"/>
                  <a:gd name="T9" fmla="*/ 0 h 111"/>
                </a:gdLst>
                <a:ahLst/>
                <a:cxnLst>
                  <a:cxn ang="0">
                    <a:pos x="T0" y="T1"/>
                  </a:cxn>
                  <a:cxn ang="0">
                    <a:pos x="T2" y="T3"/>
                  </a:cxn>
                  <a:cxn ang="0">
                    <a:pos x="T4" y="T5"/>
                  </a:cxn>
                  <a:cxn ang="0">
                    <a:pos x="T6" y="T7"/>
                  </a:cxn>
                  <a:cxn ang="0">
                    <a:pos x="T8" y="T9"/>
                  </a:cxn>
                </a:cxnLst>
                <a:rect l="0" t="0" r="r" b="b"/>
                <a:pathLst>
                  <a:path w="19" h="111">
                    <a:moveTo>
                      <a:pt x="0" y="0"/>
                    </a:moveTo>
                    <a:cubicBezTo>
                      <a:pt x="7" y="0"/>
                      <a:pt x="12" y="0"/>
                      <a:pt x="19" y="0"/>
                    </a:cubicBezTo>
                    <a:cubicBezTo>
                      <a:pt x="19" y="37"/>
                      <a:pt x="19" y="73"/>
                      <a:pt x="19" y="110"/>
                    </a:cubicBezTo>
                    <a:cubicBezTo>
                      <a:pt x="13" y="110"/>
                      <a:pt x="7" y="110"/>
                      <a:pt x="0" y="111"/>
                    </a:cubicBezTo>
                    <a:cubicBezTo>
                      <a:pt x="0" y="74"/>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 name="Freeform 72">
                <a:extLst>
                  <a:ext uri="{FF2B5EF4-FFF2-40B4-BE49-F238E27FC236}">
                    <a16:creationId xmlns:a16="http://schemas.microsoft.com/office/drawing/2014/main" id="{0B7F7935-7637-864A-B0BD-E69B95D40919}"/>
                  </a:ext>
                </a:extLst>
              </p:cNvPr>
              <p:cNvSpPr>
                <a:spLocks/>
              </p:cNvSpPr>
              <p:nvPr/>
            </p:nvSpPr>
            <p:spPr bwMode="auto">
              <a:xfrm>
                <a:off x="5906445" y="3028808"/>
                <a:ext cx="9375" cy="53615"/>
              </a:xfrm>
              <a:custGeom>
                <a:avLst/>
                <a:gdLst>
                  <a:gd name="T0" fmla="*/ 19 w 19"/>
                  <a:gd name="T1" fmla="*/ 110 h 110"/>
                  <a:gd name="T2" fmla="*/ 0 w 19"/>
                  <a:gd name="T3" fmla="*/ 110 h 110"/>
                  <a:gd name="T4" fmla="*/ 0 w 19"/>
                  <a:gd name="T5" fmla="*/ 0 h 110"/>
                  <a:gd name="T6" fmla="*/ 19 w 19"/>
                  <a:gd name="T7" fmla="*/ 0 h 110"/>
                  <a:gd name="T8" fmla="*/ 19 w 19"/>
                  <a:gd name="T9" fmla="*/ 110 h 110"/>
                </a:gdLst>
                <a:ahLst/>
                <a:cxnLst>
                  <a:cxn ang="0">
                    <a:pos x="T0" y="T1"/>
                  </a:cxn>
                  <a:cxn ang="0">
                    <a:pos x="T2" y="T3"/>
                  </a:cxn>
                  <a:cxn ang="0">
                    <a:pos x="T4" y="T5"/>
                  </a:cxn>
                  <a:cxn ang="0">
                    <a:pos x="T6" y="T7"/>
                  </a:cxn>
                  <a:cxn ang="0">
                    <a:pos x="T8" y="T9"/>
                  </a:cxn>
                </a:cxnLst>
                <a:rect l="0" t="0" r="r" b="b"/>
                <a:pathLst>
                  <a:path w="19" h="110">
                    <a:moveTo>
                      <a:pt x="19" y="110"/>
                    </a:moveTo>
                    <a:cubicBezTo>
                      <a:pt x="12" y="110"/>
                      <a:pt x="7" y="110"/>
                      <a:pt x="0" y="110"/>
                    </a:cubicBezTo>
                    <a:cubicBezTo>
                      <a:pt x="0" y="73"/>
                      <a:pt x="0" y="37"/>
                      <a:pt x="0" y="0"/>
                    </a:cubicBezTo>
                    <a:cubicBezTo>
                      <a:pt x="6" y="0"/>
                      <a:pt x="12" y="0"/>
                      <a:pt x="19" y="0"/>
                    </a:cubicBezTo>
                    <a:cubicBezTo>
                      <a:pt x="19" y="36"/>
                      <a:pt x="19" y="72"/>
                      <a:pt x="19" y="1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 name="Freeform 73">
                <a:extLst>
                  <a:ext uri="{FF2B5EF4-FFF2-40B4-BE49-F238E27FC236}">
                    <a16:creationId xmlns:a16="http://schemas.microsoft.com/office/drawing/2014/main" id="{AB706596-C7B4-BC4C-9B56-3E4729218C61}"/>
                  </a:ext>
                </a:extLst>
              </p:cNvPr>
              <p:cNvSpPr>
                <a:spLocks/>
              </p:cNvSpPr>
              <p:nvPr/>
            </p:nvSpPr>
            <p:spPr bwMode="auto">
              <a:xfrm>
                <a:off x="6231355" y="3028515"/>
                <a:ext cx="9375" cy="53908"/>
              </a:xfrm>
              <a:custGeom>
                <a:avLst/>
                <a:gdLst>
                  <a:gd name="T0" fmla="*/ 0 w 19"/>
                  <a:gd name="T1" fmla="*/ 111 h 111"/>
                  <a:gd name="T2" fmla="*/ 0 w 19"/>
                  <a:gd name="T3" fmla="*/ 1 h 111"/>
                  <a:gd name="T4" fmla="*/ 19 w 19"/>
                  <a:gd name="T5" fmla="*/ 0 h 111"/>
                  <a:gd name="T6" fmla="*/ 19 w 19"/>
                  <a:gd name="T7" fmla="*/ 111 h 111"/>
                  <a:gd name="T8" fmla="*/ 0 w 19"/>
                  <a:gd name="T9" fmla="*/ 111 h 111"/>
                </a:gdLst>
                <a:ahLst/>
                <a:cxnLst>
                  <a:cxn ang="0">
                    <a:pos x="T0" y="T1"/>
                  </a:cxn>
                  <a:cxn ang="0">
                    <a:pos x="T2" y="T3"/>
                  </a:cxn>
                  <a:cxn ang="0">
                    <a:pos x="T4" y="T5"/>
                  </a:cxn>
                  <a:cxn ang="0">
                    <a:pos x="T6" y="T7"/>
                  </a:cxn>
                  <a:cxn ang="0">
                    <a:pos x="T8" y="T9"/>
                  </a:cxn>
                </a:cxnLst>
                <a:rect l="0" t="0" r="r" b="b"/>
                <a:pathLst>
                  <a:path w="19" h="111">
                    <a:moveTo>
                      <a:pt x="0" y="111"/>
                    </a:moveTo>
                    <a:cubicBezTo>
                      <a:pt x="0" y="74"/>
                      <a:pt x="0" y="38"/>
                      <a:pt x="0" y="1"/>
                    </a:cubicBezTo>
                    <a:cubicBezTo>
                      <a:pt x="6" y="1"/>
                      <a:pt x="12" y="1"/>
                      <a:pt x="19" y="0"/>
                    </a:cubicBezTo>
                    <a:cubicBezTo>
                      <a:pt x="19" y="38"/>
                      <a:pt x="19" y="74"/>
                      <a:pt x="19" y="111"/>
                    </a:cubicBezTo>
                    <a:cubicBezTo>
                      <a:pt x="13" y="111"/>
                      <a:pt x="7" y="111"/>
                      <a:pt x="0"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 name="Freeform 74">
                <a:extLst>
                  <a:ext uri="{FF2B5EF4-FFF2-40B4-BE49-F238E27FC236}">
                    <a16:creationId xmlns:a16="http://schemas.microsoft.com/office/drawing/2014/main" id="{BF45ABBF-45B6-1A4D-ABD1-F2808AB65AEB}"/>
                  </a:ext>
                </a:extLst>
              </p:cNvPr>
              <p:cNvSpPr>
                <a:spLocks/>
              </p:cNvSpPr>
              <p:nvPr/>
            </p:nvSpPr>
            <p:spPr bwMode="auto">
              <a:xfrm>
                <a:off x="6191510" y="3028808"/>
                <a:ext cx="8789" cy="54201"/>
              </a:xfrm>
              <a:custGeom>
                <a:avLst/>
                <a:gdLst>
                  <a:gd name="T0" fmla="*/ 0 w 18"/>
                  <a:gd name="T1" fmla="*/ 0 h 111"/>
                  <a:gd name="T2" fmla="*/ 18 w 18"/>
                  <a:gd name="T3" fmla="*/ 0 h 111"/>
                  <a:gd name="T4" fmla="*/ 18 w 18"/>
                  <a:gd name="T5" fmla="*/ 109 h 111"/>
                  <a:gd name="T6" fmla="*/ 0 w 18"/>
                  <a:gd name="T7" fmla="*/ 111 h 111"/>
                  <a:gd name="T8" fmla="*/ 0 w 18"/>
                  <a:gd name="T9" fmla="*/ 0 h 111"/>
                </a:gdLst>
                <a:ahLst/>
                <a:cxnLst>
                  <a:cxn ang="0">
                    <a:pos x="T0" y="T1"/>
                  </a:cxn>
                  <a:cxn ang="0">
                    <a:pos x="T2" y="T3"/>
                  </a:cxn>
                  <a:cxn ang="0">
                    <a:pos x="T4" y="T5"/>
                  </a:cxn>
                  <a:cxn ang="0">
                    <a:pos x="T6" y="T7"/>
                  </a:cxn>
                  <a:cxn ang="0">
                    <a:pos x="T8" y="T9"/>
                  </a:cxn>
                </a:cxnLst>
                <a:rect l="0" t="0" r="r" b="b"/>
                <a:pathLst>
                  <a:path w="18" h="111">
                    <a:moveTo>
                      <a:pt x="0" y="0"/>
                    </a:moveTo>
                    <a:cubicBezTo>
                      <a:pt x="6" y="0"/>
                      <a:pt x="11" y="0"/>
                      <a:pt x="18" y="0"/>
                    </a:cubicBezTo>
                    <a:cubicBezTo>
                      <a:pt x="18" y="36"/>
                      <a:pt x="18" y="72"/>
                      <a:pt x="18" y="109"/>
                    </a:cubicBezTo>
                    <a:cubicBezTo>
                      <a:pt x="13" y="110"/>
                      <a:pt x="7" y="110"/>
                      <a:pt x="0" y="111"/>
                    </a:cubicBezTo>
                    <a:cubicBezTo>
                      <a:pt x="0" y="74"/>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 name="Freeform 75">
                <a:extLst>
                  <a:ext uri="{FF2B5EF4-FFF2-40B4-BE49-F238E27FC236}">
                    <a16:creationId xmlns:a16="http://schemas.microsoft.com/office/drawing/2014/main" id="{2AE83A21-334B-C442-8422-8E6C93C91A85}"/>
                  </a:ext>
                </a:extLst>
              </p:cNvPr>
              <p:cNvSpPr>
                <a:spLocks/>
              </p:cNvSpPr>
              <p:nvPr/>
            </p:nvSpPr>
            <p:spPr bwMode="auto">
              <a:xfrm>
                <a:off x="6089261" y="3028808"/>
                <a:ext cx="9082" cy="54201"/>
              </a:xfrm>
              <a:custGeom>
                <a:avLst/>
                <a:gdLst>
                  <a:gd name="T0" fmla="*/ 0 w 19"/>
                  <a:gd name="T1" fmla="*/ 0 h 111"/>
                  <a:gd name="T2" fmla="*/ 19 w 19"/>
                  <a:gd name="T3" fmla="*/ 0 h 111"/>
                  <a:gd name="T4" fmla="*/ 19 w 19"/>
                  <a:gd name="T5" fmla="*/ 109 h 111"/>
                  <a:gd name="T6" fmla="*/ 0 w 19"/>
                  <a:gd name="T7" fmla="*/ 111 h 111"/>
                  <a:gd name="T8" fmla="*/ 0 w 19"/>
                  <a:gd name="T9" fmla="*/ 0 h 111"/>
                </a:gdLst>
                <a:ahLst/>
                <a:cxnLst>
                  <a:cxn ang="0">
                    <a:pos x="T0" y="T1"/>
                  </a:cxn>
                  <a:cxn ang="0">
                    <a:pos x="T2" y="T3"/>
                  </a:cxn>
                  <a:cxn ang="0">
                    <a:pos x="T4" y="T5"/>
                  </a:cxn>
                  <a:cxn ang="0">
                    <a:pos x="T6" y="T7"/>
                  </a:cxn>
                  <a:cxn ang="0">
                    <a:pos x="T8" y="T9"/>
                  </a:cxn>
                </a:cxnLst>
                <a:rect l="0" t="0" r="r" b="b"/>
                <a:pathLst>
                  <a:path w="19" h="111">
                    <a:moveTo>
                      <a:pt x="0" y="0"/>
                    </a:moveTo>
                    <a:cubicBezTo>
                      <a:pt x="6" y="0"/>
                      <a:pt x="12" y="0"/>
                      <a:pt x="19" y="0"/>
                    </a:cubicBezTo>
                    <a:cubicBezTo>
                      <a:pt x="19" y="36"/>
                      <a:pt x="19" y="72"/>
                      <a:pt x="19" y="109"/>
                    </a:cubicBezTo>
                    <a:cubicBezTo>
                      <a:pt x="13" y="110"/>
                      <a:pt x="8" y="110"/>
                      <a:pt x="0" y="111"/>
                    </a:cubicBezTo>
                    <a:cubicBezTo>
                      <a:pt x="0" y="74"/>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 name="Freeform 76">
                <a:extLst>
                  <a:ext uri="{FF2B5EF4-FFF2-40B4-BE49-F238E27FC236}">
                    <a16:creationId xmlns:a16="http://schemas.microsoft.com/office/drawing/2014/main" id="{197C1DD0-29BD-D845-A0DF-3A4F328BE7C8}"/>
                  </a:ext>
                </a:extLst>
              </p:cNvPr>
              <p:cNvSpPr>
                <a:spLocks/>
              </p:cNvSpPr>
              <p:nvPr/>
            </p:nvSpPr>
            <p:spPr bwMode="auto">
              <a:xfrm>
                <a:off x="5946875" y="3028808"/>
                <a:ext cx="9375" cy="53322"/>
              </a:xfrm>
              <a:custGeom>
                <a:avLst/>
                <a:gdLst>
                  <a:gd name="T0" fmla="*/ 0 w 19"/>
                  <a:gd name="T1" fmla="*/ 0 h 109"/>
                  <a:gd name="T2" fmla="*/ 19 w 19"/>
                  <a:gd name="T3" fmla="*/ 0 h 109"/>
                  <a:gd name="T4" fmla="*/ 19 w 19"/>
                  <a:gd name="T5" fmla="*/ 109 h 109"/>
                  <a:gd name="T6" fmla="*/ 0 w 19"/>
                  <a:gd name="T7" fmla="*/ 109 h 109"/>
                  <a:gd name="T8" fmla="*/ 0 w 19"/>
                  <a:gd name="T9" fmla="*/ 0 h 109"/>
                </a:gdLst>
                <a:ahLst/>
                <a:cxnLst>
                  <a:cxn ang="0">
                    <a:pos x="T0" y="T1"/>
                  </a:cxn>
                  <a:cxn ang="0">
                    <a:pos x="T2" y="T3"/>
                  </a:cxn>
                  <a:cxn ang="0">
                    <a:pos x="T4" y="T5"/>
                  </a:cxn>
                  <a:cxn ang="0">
                    <a:pos x="T6" y="T7"/>
                  </a:cxn>
                  <a:cxn ang="0">
                    <a:pos x="T8" y="T9"/>
                  </a:cxn>
                </a:cxnLst>
                <a:rect l="0" t="0" r="r" b="b"/>
                <a:pathLst>
                  <a:path w="19" h="109">
                    <a:moveTo>
                      <a:pt x="0" y="0"/>
                    </a:moveTo>
                    <a:cubicBezTo>
                      <a:pt x="6" y="0"/>
                      <a:pt x="12" y="0"/>
                      <a:pt x="19" y="0"/>
                    </a:cubicBezTo>
                    <a:cubicBezTo>
                      <a:pt x="19" y="36"/>
                      <a:pt x="19" y="72"/>
                      <a:pt x="19" y="109"/>
                    </a:cubicBezTo>
                    <a:cubicBezTo>
                      <a:pt x="13" y="109"/>
                      <a:pt x="7" y="109"/>
                      <a:pt x="0" y="109"/>
                    </a:cubicBezTo>
                    <a:cubicBezTo>
                      <a:pt x="0" y="73"/>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 name="Freeform 77">
                <a:extLst>
                  <a:ext uri="{FF2B5EF4-FFF2-40B4-BE49-F238E27FC236}">
                    <a16:creationId xmlns:a16="http://schemas.microsoft.com/office/drawing/2014/main" id="{EDA3EE0F-9F1D-774F-9385-8F19A2595CBF}"/>
                  </a:ext>
                </a:extLst>
              </p:cNvPr>
              <p:cNvSpPr>
                <a:spLocks/>
              </p:cNvSpPr>
              <p:nvPr/>
            </p:nvSpPr>
            <p:spPr bwMode="auto">
              <a:xfrm>
                <a:off x="6211432" y="3028808"/>
                <a:ext cx="8789" cy="54201"/>
              </a:xfrm>
              <a:custGeom>
                <a:avLst/>
                <a:gdLst>
                  <a:gd name="T0" fmla="*/ 0 w 18"/>
                  <a:gd name="T1" fmla="*/ 0 h 111"/>
                  <a:gd name="T2" fmla="*/ 18 w 18"/>
                  <a:gd name="T3" fmla="*/ 0 h 111"/>
                  <a:gd name="T4" fmla="*/ 18 w 18"/>
                  <a:gd name="T5" fmla="*/ 109 h 111"/>
                  <a:gd name="T6" fmla="*/ 0 w 18"/>
                  <a:gd name="T7" fmla="*/ 111 h 111"/>
                  <a:gd name="T8" fmla="*/ 0 w 18"/>
                  <a:gd name="T9" fmla="*/ 0 h 111"/>
                </a:gdLst>
                <a:ahLst/>
                <a:cxnLst>
                  <a:cxn ang="0">
                    <a:pos x="T0" y="T1"/>
                  </a:cxn>
                  <a:cxn ang="0">
                    <a:pos x="T2" y="T3"/>
                  </a:cxn>
                  <a:cxn ang="0">
                    <a:pos x="T4" y="T5"/>
                  </a:cxn>
                  <a:cxn ang="0">
                    <a:pos x="T6" y="T7"/>
                  </a:cxn>
                  <a:cxn ang="0">
                    <a:pos x="T8" y="T9"/>
                  </a:cxn>
                </a:cxnLst>
                <a:rect l="0" t="0" r="r" b="b"/>
                <a:pathLst>
                  <a:path w="18" h="111">
                    <a:moveTo>
                      <a:pt x="0" y="0"/>
                    </a:moveTo>
                    <a:cubicBezTo>
                      <a:pt x="7" y="0"/>
                      <a:pt x="12" y="0"/>
                      <a:pt x="18" y="0"/>
                    </a:cubicBezTo>
                    <a:cubicBezTo>
                      <a:pt x="18" y="36"/>
                      <a:pt x="18" y="72"/>
                      <a:pt x="18" y="109"/>
                    </a:cubicBezTo>
                    <a:cubicBezTo>
                      <a:pt x="13" y="110"/>
                      <a:pt x="7" y="110"/>
                      <a:pt x="0" y="111"/>
                    </a:cubicBezTo>
                    <a:cubicBezTo>
                      <a:pt x="0" y="74"/>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 name="Freeform 78">
                <a:extLst>
                  <a:ext uri="{FF2B5EF4-FFF2-40B4-BE49-F238E27FC236}">
                    <a16:creationId xmlns:a16="http://schemas.microsoft.com/office/drawing/2014/main" id="{3301B0E3-8CAE-044A-A2BC-977F5295AF9D}"/>
                  </a:ext>
                </a:extLst>
              </p:cNvPr>
              <p:cNvSpPr>
                <a:spLocks/>
              </p:cNvSpPr>
              <p:nvPr/>
            </p:nvSpPr>
            <p:spPr bwMode="auto">
              <a:xfrm>
                <a:off x="6252449" y="3028808"/>
                <a:ext cx="8789" cy="54201"/>
              </a:xfrm>
              <a:custGeom>
                <a:avLst/>
                <a:gdLst>
                  <a:gd name="T0" fmla="*/ 18 w 18"/>
                  <a:gd name="T1" fmla="*/ 110 h 111"/>
                  <a:gd name="T2" fmla="*/ 0 w 18"/>
                  <a:gd name="T3" fmla="*/ 111 h 111"/>
                  <a:gd name="T4" fmla="*/ 0 w 18"/>
                  <a:gd name="T5" fmla="*/ 0 h 111"/>
                  <a:gd name="T6" fmla="*/ 18 w 18"/>
                  <a:gd name="T7" fmla="*/ 0 h 111"/>
                  <a:gd name="T8" fmla="*/ 18 w 18"/>
                  <a:gd name="T9" fmla="*/ 110 h 111"/>
                </a:gdLst>
                <a:ahLst/>
                <a:cxnLst>
                  <a:cxn ang="0">
                    <a:pos x="T0" y="T1"/>
                  </a:cxn>
                  <a:cxn ang="0">
                    <a:pos x="T2" y="T3"/>
                  </a:cxn>
                  <a:cxn ang="0">
                    <a:pos x="T4" y="T5"/>
                  </a:cxn>
                  <a:cxn ang="0">
                    <a:pos x="T6" y="T7"/>
                  </a:cxn>
                  <a:cxn ang="0">
                    <a:pos x="T8" y="T9"/>
                  </a:cxn>
                </a:cxnLst>
                <a:rect l="0" t="0" r="r" b="b"/>
                <a:pathLst>
                  <a:path w="18" h="111">
                    <a:moveTo>
                      <a:pt x="18" y="110"/>
                    </a:moveTo>
                    <a:cubicBezTo>
                      <a:pt x="12" y="110"/>
                      <a:pt x="7" y="110"/>
                      <a:pt x="0" y="111"/>
                    </a:cubicBezTo>
                    <a:cubicBezTo>
                      <a:pt x="0" y="74"/>
                      <a:pt x="0" y="38"/>
                      <a:pt x="0" y="0"/>
                    </a:cubicBezTo>
                    <a:cubicBezTo>
                      <a:pt x="6" y="0"/>
                      <a:pt x="11" y="0"/>
                      <a:pt x="18" y="0"/>
                    </a:cubicBezTo>
                    <a:cubicBezTo>
                      <a:pt x="18" y="36"/>
                      <a:pt x="18" y="72"/>
                      <a:pt x="18" y="1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 name="Freeform 79">
                <a:extLst>
                  <a:ext uri="{FF2B5EF4-FFF2-40B4-BE49-F238E27FC236}">
                    <a16:creationId xmlns:a16="http://schemas.microsoft.com/office/drawing/2014/main" id="{EBE80123-E9AF-1044-9FF9-3E7ACAB749A5}"/>
                  </a:ext>
                </a:extLst>
              </p:cNvPr>
              <p:cNvSpPr>
                <a:spLocks/>
              </p:cNvSpPr>
              <p:nvPr/>
            </p:nvSpPr>
            <p:spPr bwMode="auto">
              <a:xfrm>
                <a:off x="6150493" y="3028515"/>
                <a:ext cx="8789" cy="53908"/>
              </a:xfrm>
              <a:custGeom>
                <a:avLst/>
                <a:gdLst>
                  <a:gd name="T0" fmla="*/ 18 w 18"/>
                  <a:gd name="T1" fmla="*/ 111 h 111"/>
                  <a:gd name="T2" fmla="*/ 0 w 18"/>
                  <a:gd name="T3" fmla="*/ 111 h 111"/>
                  <a:gd name="T4" fmla="*/ 0 w 18"/>
                  <a:gd name="T5" fmla="*/ 1 h 111"/>
                  <a:gd name="T6" fmla="*/ 18 w 18"/>
                  <a:gd name="T7" fmla="*/ 0 h 111"/>
                  <a:gd name="T8" fmla="*/ 18 w 18"/>
                  <a:gd name="T9" fmla="*/ 111 h 111"/>
                </a:gdLst>
                <a:ahLst/>
                <a:cxnLst>
                  <a:cxn ang="0">
                    <a:pos x="T0" y="T1"/>
                  </a:cxn>
                  <a:cxn ang="0">
                    <a:pos x="T2" y="T3"/>
                  </a:cxn>
                  <a:cxn ang="0">
                    <a:pos x="T4" y="T5"/>
                  </a:cxn>
                  <a:cxn ang="0">
                    <a:pos x="T6" y="T7"/>
                  </a:cxn>
                  <a:cxn ang="0">
                    <a:pos x="T8" y="T9"/>
                  </a:cxn>
                </a:cxnLst>
                <a:rect l="0" t="0" r="r" b="b"/>
                <a:pathLst>
                  <a:path w="18" h="111">
                    <a:moveTo>
                      <a:pt x="18" y="111"/>
                    </a:moveTo>
                    <a:cubicBezTo>
                      <a:pt x="12" y="111"/>
                      <a:pt x="7" y="111"/>
                      <a:pt x="0" y="111"/>
                    </a:cubicBezTo>
                    <a:cubicBezTo>
                      <a:pt x="0" y="74"/>
                      <a:pt x="0" y="39"/>
                      <a:pt x="0" y="1"/>
                    </a:cubicBezTo>
                    <a:cubicBezTo>
                      <a:pt x="6" y="1"/>
                      <a:pt x="11" y="0"/>
                      <a:pt x="18" y="0"/>
                    </a:cubicBezTo>
                    <a:cubicBezTo>
                      <a:pt x="18" y="37"/>
                      <a:pt x="18" y="73"/>
                      <a:pt x="18"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 name="Freeform 80">
                <a:extLst>
                  <a:ext uri="{FF2B5EF4-FFF2-40B4-BE49-F238E27FC236}">
                    <a16:creationId xmlns:a16="http://schemas.microsoft.com/office/drawing/2014/main" id="{5D37A651-9CD5-0642-BB27-92466F580113}"/>
                  </a:ext>
                </a:extLst>
              </p:cNvPr>
              <p:cNvSpPr>
                <a:spLocks/>
              </p:cNvSpPr>
              <p:nvPr/>
            </p:nvSpPr>
            <p:spPr bwMode="auto">
              <a:xfrm>
                <a:off x="6129985" y="3028808"/>
                <a:ext cx="8789" cy="53322"/>
              </a:xfrm>
              <a:custGeom>
                <a:avLst/>
                <a:gdLst>
                  <a:gd name="T0" fmla="*/ 0 w 18"/>
                  <a:gd name="T1" fmla="*/ 0 h 109"/>
                  <a:gd name="T2" fmla="*/ 18 w 18"/>
                  <a:gd name="T3" fmla="*/ 0 h 109"/>
                  <a:gd name="T4" fmla="*/ 18 w 18"/>
                  <a:gd name="T5" fmla="*/ 109 h 109"/>
                  <a:gd name="T6" fmla="*/ 0 w 18"/>
                  <a:gd name="T7" fmla="*/ 109 h 109"/>
                  <a:gd name="T8" fmla="*/ 0 w 18"/>
                  <a:gd name="T9" fmla="*/ 0 h 109"/>
                </a:gdLst>
                <a:ahLst/>
                <a:cxnLst>
                  <a:cxn ang="0">
                    <a:pos x="T0" y="T1"/>
                  </a:cxn>
                  <a:cxn ang="0">
                    <a:pos x="T2" y="T3"/>
                  </a:cxn>
                  <a:cxn ang="0">
                    <a:pos x="T4" y="T5"/>
                  </a:cxn>
                  <a:cxn ang="0">
                    <a:pos x="T6" y="T7"/>
                  </a:cxn>
                  <a:cxn ang="0">
                    <a:pos x="T8" y="T9"/>
                  </a:cxn>
                </a:cxnLst>
                <a:rect l="0" t="0" r="r" b="b"/>
                <a:pathLst>
                  <a:path w="18" h="109">
                    <a:moveTo>
                      <a:pt x="0" y="0"/>
                    </a:moveTo>
                    <a:cubicBezTo>
                      <a:pt x="6" y="0"/>
                      <a:pt x="11" y="0"/>
                      <a:pt x="18" y="0"/>
                    </a:cubicBezTo>
                    <a:cubicBezTo>
                      <a:pt x="18" y="36"/>
                      <a:pt x="18" y="72"/>
                      <a:pt x="18" y="109"/>
                    </a:cubicBezTo>
                    <a:cubicBezTo>
                      <a:pt x="12" y="109"/>
                      <a:pt x="6" y="109"/>
                      <a:pt x="0" y="109"/>
                    </a:cubicBezTo>
                    <a:cubicBezTo>
                      <a:pt x="0" y="73"/>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 name="Freeform 81">
                <a:extLst>
                  <a:ext uri="{FF2B5EF4-FFF2-40B4-BE49-F238E27FC236}">
                    <a16:creationId xmlns:a16="http://schemas.microsoft.com/office/drawing/2014/main" id="{9C077D3D-FA69-AA4C-88E4-592DCC34D559}"/>
                  </a:ext>
                </a:extLst>
              </p:cNvPr>
              <p:cNvSpPr>
                <a:spLocks/>
              </p:cNvSpPr>
              <p:nvPr/>
            </p:nvSpPr>
            <p:spPr bwMode="auto">
              <a:xfrm>
                <a:off x="6110063" y="3028515"/>
                <a:ext cx="8789" cy="54493"/>
              </a:xfrm>
              <a:custGeom>
                <a:avLst/>
                <a:gdLst>
                  <a:gd name="T0" fmla="*/ 0 w 18"/>
                  <a:gd name="T1" fmla="*/ 112 h 112"/>
                  <a:gd name="T2" fmla="*/ 0 w 18"/>
                  <a:gd name="T3" fmla="*/ 1 h 112"/>
                  <a:gd name="T4" fmla="*/ 18 w 18"/>
                  <a:gd name="T5" fmla="*/ 0 h 112"/>
                  <a:gd name="T6" fmla="*/ 18 w 18"/>
                  <a:gd name="T7" fmla="*/ 110 h 112"/>
                  <a:gd name="T8" fmla="*/ 0 w 18"/>
                  <a:gd name="T9" fmla="*/ 112 h 112"/>
                </a:gdLst>
                <a:ahLst/>
                <a:cxnLst>
                  <a:cxn ang="0">
                    <a:pos x="T0" y="T1"/>
                  </a:cxn>
                  <a:cxn ang="0">
                    <a:pos x="T2" y="T3"/>
                  </a:cxn>
                  <a:cxn ang="0">
                    <a:pos x="T4" y="T5"/>
                  </a:cxn>
                  <a:cxn ang="0">
                    <a:pos x="T6" y="T7"/>
                  </a:cxn>
                  <a:cxn ang="0">
                    <a:pos x="T8" y="T9"/>
                  </a:cxn>
                </a:cxnLst>
                <a:rect l="0" t="0" r="r" b="b"/>
                <a:pathLst>
                  <a:path w="18" h="112">
                    <a:moveTo>
                      <a:pt x="0" y="112"/>
                    </a:moveTo>
                    <a:cubicBezTo>
                      <a:pt x="0" y="74"/>
                      <a:pt x="0" y="38"/>
                      <a:pt x="0" y="1"/>
                    </a:cubicBezTo>
                    <a:cubicBezTo>
                      <a:pt x="5" y="1"/>
                      <a:pt x="11" y="1"/>
                      <a:pt x="18" y="0"/>
                    </a:cubicBezTo>
                    <a:cubicBezTo>
                      <a:pt x="18" y="37"/>
                      <a:pt x="18" y="73"/>
                      <a:pt x="18" y="110"/>
                    </a:cubicBezTo>
                    <a:cubicBezTo>
                      <a:pt x="13" y="111"/>
                      <a:pt x="7" y="111"/>
                      <a:pt x="0" y="1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 name="Freeform 82">
                <a:extLst>
                  <a:ext uri="{FF2B5EF4-FFF2-40B4-BE49-F238E27FC236}">
                    <a16:creationId xmlns:a16="http://schemas.microsoft.com/office/drawing/2014/main" id="{3BD7DE11-814E-D54C-8F45-7C89A9171B55}"/>
                  </a:ext>
                </a:extLst>
              </p:cNvPr>
              <p:cNvSpPr>
                <a:spLocks/>
              </p:cNvSpPr>
              <p:nvPr/>
            </p:nvSpPr>
            <p:spPr bwMode="auto">
              <a:xfrm>
                <a:off x="6069339" y="3028808"/>
                <a:ext cx="8496" cy="54201"/>
              </a:xfrm>
              <a:custGeom>
                <a:avLst/>
                <a:gdLst>
                  <a:gd name="T0" fmla="*/ 0 w 18"/>
                  <a:gd name="T1" fmla="*/ 0 h 111"/>
                  <a:gd name="T2" fmla="*/ 18 w 18"/>
                  <a:gd name="T3" fmla="*/ 0 h 111"/>
                  <a:gd name="T4" fmla="*/ 18 w 18"/>
                  <a:gd name="T5" fmla="*/ 109 h 111"/>
                  <a:gd name="T6" fmla="*/ 0 w 18"/>
                  <a:gd name="T7" fmla="*/ 111 h 111"/>
                  <a:gd name="T8" fmla="*/ 0 w 18"/>
                  <a:gd name="T9" fmla="*/ 0 h 111"/>
                </a:gdLst>
                <a:ahLst/>
                <a:cxnLst>
                  <a:cxn ang="0">
                    <a:pos x="T0" y="T1"/>
                  </a:cxn>
                  <a:cxn ang="0">
                    <a:pos x="T2" y="T3"/>
                  </a:cxn>
                  <a:cxn ang="0">
                    <a:pos x="T4" y="T5"/>
                  </a:cxn>
                  <a:cxn ang="0">
                    <a:pos x="T6" y="T7"/>
                  </a:cxn>
                  <a:cxn ang="0">
                    <a:pos x="T8" y="T9"/>
                  </a:cxn>
                </a:cxnLst>
                <a:rect l="0" t="0" r="r" b="b"/>
                <a:pathLst>
                  <a:path w="18" h="111">
                    <a:moveTo>
                      <a:pt x="0" y="0"/>
                    </a:moveTo>
                    <a:cubicBezTo>
                      <a:pt x="6" y="0"/>
                      <a:pt x="12" y="0"/>
                      <a:pt x="18" y="0"/>
                    </a:cubicBezTo>
                    <a:cubicBezTo>
                      <a:pt x="18" y="37"/>
                      <a:pt x="18" y="72"/>
                      <a:pt x="18" y="109"/>
                    </a:cubicBezTo>
                    <a:cubicBezTo>
                      <a:pt x="13" y="110"/>
                      <a:pt x="7" y="110"/>
                      <a:pt x="0" y="111"/>
                    </a:cubicBezTo>
                    <a:cubicBezTo>
                      <a:pt x="0" y="73"/>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 name="Freeform 83">
                <a:extLst>
                  <a:ext uri="{FF2B5EF4-FFF2-40B4-BE49-F238E27FC236}">
                    <a16:creationId xmlns:a16="http://schemas.microsoft.com/office/drawing/2014/main" id="{388E31D7-2060-1D4F-B8C9-45721A3EDA26}"/>
                  </a:ext>
                </a:extLst>
              </p:cNvPr>
              <p:cNvSpPr>
                <a:spLocks/>
              </p:cNvSpPr>
              <p:nvPr/>
            </p:nvSpPr>
            <p:spPr bwMode="auto">
              <a:xfrm>
                <a:off x="6028323" y="3028808"/>
                <a:ext cx="8789" cy="53615"/>
              </a:xfrm>
              <a:custGeom>
                <a:avLst/>
                <a:gdLst>
                  <a:gd name="T0" fmla="*/ 0 w 18"/>
                  <a:gd name="T1" fmla="*/ 0 h 110"/>
                  <a:gd name="T2" fmla="*/ 18 w 18"/>
                  <a:gd name="T3" fmla="*/ 0 h 110"/>
                  <a:gd name="T4" fmla="*/ 18 w 18"/>
                  <a:gd name="T5" fmla="*/ 110 h 110"/>
                  <a:gd name="T6" fmla="*/ 0 w 18"/>
                  <a:gd name="T7" fmla="*/ 110 h 110"/>
                  <a:gd name="T8" fmla="*/ 0 w 18"/>
                  <a:gd name="T9" fmla="*/ 0 h 110"/>
                </a:gdLst>
                <a:ahLst/>
                <a:cxnLst>
                  <a:cxn ang="0">
                    <a:pos x="T0" y="T1"/>
                  </a:cxn>
                  <a:cxn ang="0">
                    <a:pos x="T2" y="T3"/>
                  </a:cxn>
                  <a:cxn ang="0">
                    <a:pos x="T4" y="T5"/>
                  </a:cxn>
                  <a:cxn ang="0">
                    <a:pos x="T6" y="T7"/>
                  </a:cxn>
                  <a:cxn ang="0">
                    <a:pos x="T8" y="T9"/>
                  </a:cxn>
                </a:cxnLst>
                <a:rect l="0" t="0" r="r" b="b"/>
                <a:pathLst>
                  <a:path w="18" h="110">
                    <a:moveTo>
                      <a:pt x="0" y="0"/>
                    </a:moveTo>
                    <a:cubicBezTo>
                      <a:pt x="7" y="0"/>
                      <a:pt x="12" y="0"/>
                      <a:pt x="18" y="0"/>
                    </a:cubicBezTo>
                    <a:cubicBezTo>
                      <a:pt x="18" y="37"/>
                      <a:pt x="18" y="73"/>
                      <a:pt x="18" y="110"/>
                    </a:cubicBezTo>
                    <a:cubicBezTo>
                      <a:pt x="12" y="110"/>
                      <a:pt x="6" y="110"/>
                      <a:pt x="0" y="110"/>
                    </a:cubicBezTo>
                    <a:cubicBezTo>
                      <a:pt x="0" y="73"/>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0" name="Freeform 84">
                <a:extLst>
                  <a:ext uri="{FF2B5EF4-FFF2-40B4-BE49-F238E27FC236}">
                    <a16:creationId xmlns:a16="http://schemas.microsoft.com/office/drawing/2014/main" id="{1C80EE28-DA29-4E46-89B8-98B36D274821}"/>
                  </a:ext>
                </a:extLst>
              </p:cNvPr>
              <p:cNvSpPr>
                <a:spLocks/>
              </p:cNvSpPr>
              <p:nvPr/>
            </p:nvSpPr>
            <p:spPr bwMode="auto">
              <a:xfrm>
                <a:off x="6008400" y="3027344"/>
                <a:ext cx="9668" cy="56544"/>
              </a:xfrm>
              <a:custGeom>
                <a:avLst/>
                <a:gdLst>
                  <a:gd name="T0" fmla="*/ 0 w 20"/>
                  <a:gd name="T1" fmla="*/ 3 h 116"/>
                  <a:gd name="T2" fmla="*/ 20 w 20"/>
                  <a:gd name="T3" fmla="*/ 17 h 116"/>
                  <a:gd name="T4" fmla="*/ 20 w 20"/>
                  <a:gd name="T5" fmla="*/ 99 h 116"/>
                  <a:gd name="T6" fmla="*/ 0 w 20"/>
                  <a:gd name="T7" fmla="*/ 113 h 116"/>
                  <a:gd name="T8" fmla="*/ 0 w 20"/>
                  <a:gd name="T9" fmla="*/ 3 h 116"/>
                </a:gdLst>
                <a:ahLst/>
                <a:cxnLst>
                  <a:cxn ang="0">
                    <a:pos x="T0" y="T1"/>
                  </a:cxn>
                  <a:cxn ang="0">
                    <a:pos x="T2" y="T3"/>
                  </a:cxn>
                  <a:cxn ang="0">
                    <a:pos x="T4" y="T5"/>
                  </a:cxn>
                  <a:cxn ang="0">
                    <a:pos x="T6" y="T7"/>
                  </a:cxn>
                  <a:cxn ang="0">
                    <a:pos x="T8" y="T9"/>
                  </a:cxn>
                </a:cxnLst>
                <a:rect l="0" t="0" r="r" b="b"/>
                <a:pathLst>
                  <a:path w="20" h="116">
                    <a:moveTo>
                      <a:pt x="0" y="3"/>
                    </a:moveTo>
                    <a:cubicBezTo>
                      <a:pt x="14" y="0"/>
                      <a:pt x="20" y="2"/>
                      <a:pt x="20" y="17"/>
                    </a:cubicBezTo>
                    <a:cubicBezTo>
                      <a:pt x="19" y="44"/>
                      <a:pt x="19" y="71"/>
                      <a:pt x="20" y="99"/>
                    </a:cubicBezTo>
                    <a:cubicBezTo>
                      <a:pt x="20" y="113"/>
                      <a:pt x="14" y="116"/>
                      <a:pt x="0" y="113"/>
                    </a:cubicBezTo>
                    <a:cubicBezTo>
                      <a:pt x="0" y="77"/>
                      <a:pt x="0" y="41"/>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1" name="Freeform 85">
                <a:extLst>
                  <a:ext uri="{FF2B5EF4-FFF2-40B4-BE49-F238E27FC236}">
                    <a16:creationId xmlns:a16="http://schemas.microsoft.com/office/drawing/2014/main" id="{F12C10BE-28BD-3045-B451-8A25DDA2D8C1}"/>
                  </a:ext>
                </a:extLst>
              </p:cNvPr>
              <p:cNvSpPr>
                <a:spLocks/>
              </p:cNvSpPr>
              <p:nvPr/>
            </p:nvSpPr>
            <p:spPr bwMode="auto">
              <a:xfrm>
                <a:off x="5987892" y="3028808"/>
                <a:ext cx="8789" cy="53615"/>
              </a:xfrm>
              <a:custGeom>
                <a:avLst/>
                <a:gdLst>
                  <a:gd name="T0" fmla="*/ 18 w 18"/>
                  <a:gd name="T1" fmla="*/ 110 h 110"/>
                  <a:gd name="T2" fmla="*/ 0 w 18"/>
                  <a:gd name="T3" fmla="*/ 110 h 110"/>
                  <a:gd name="T4" fmla="*/ 0 w 18"/>
                  <a:gd name="T5" fmla="*/ 0 h 110"/>
                  <a:gd name="T6" fmla="*/ 18 w 18"/>
                  <a:gd name="T7" fmla="*/ 0 h 110"/>
                  <a:gd name="T8" fmla="*/ 18 w 18"/>
                  <a:gd name="T9" fmla="*/ 110 h 110"/>
                </a:gdLst>
                <a:ahLst/>
                <a:cxnLst>
                  <a:cxn ang="0">
                    <a:pos x="T0" y="T1"/>
                  </a:cxn>
                  <a:cxn ang="0">
                    <a:pos x="T2" y="T3"/>
                  </a:cxn>
                  <a:cxn ang="0">
                    <a:pos x="T4" y="T5"/>
                  </a:cxn>
                  <a:cxn ang="0">
                    <a:pos x="T6" y="T7"/>
                  </a:cxn>
                  <a:cxn ang="0">
                    <a:pos x="T8" y="T9"/>
                  </a:cxn>
                </a:cxnLst>
                <a:rect l="0" t="0" r="r" b="b"/>
                <a:pathLst>
                  <a:path w="18" h="110">
                    <a:moveTo>
                      <a:pt x="18" y="110"/>
                    </a:moveTo>
                    <a:cubicBezTo>
                      <a:pt x="11" y="110"/>
                      <a:pt x="6" y="110"/>
                      <a:pt x="0" y="110"/>
                    </a:cubicBezTo>
                    <a:cubicBezTo>
                      <a:pt x="0" y="73"/>
                      <a:pt x="0" y="37"/>
                      <a:pt x="0" y="0"/>
                    </a:cubicBezTo>
                    <a:cubicBezTo>
                      <a:pt x="6" y="0"/>
                      <a:pt x="12" y="0"/>
                      <a:pt x="18" y="0"/>
                    </a:cubicBezTo>
                    <a:cubicBezTo>
                      <a:pt x="18" y="37"/>
                      <a:pt x="18" y="72"/>
                      <a:pt x="18" y="1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2" name="Freeform 86">
                <a:extLst>
                  <a:ext uri="{FF2B5EF4-FFF2-40B4-BE49-F238E27FC236}">
                    <a16:creationId xmlns:a16="http://schemas.microsoft.com/office/drawing/2014/main" id="{95118D16-0703-514E-8468-EDF7D95BA540}"/>
                  </a:ext>
                </a:extLst>
              </p:cNvPr>
              <p:cNvSpPr>
                <a:spLocks/>
              </p:cNvSpPr>
              <p:nvPr/>
            </p:nvSpPr>
            <p:spPr bwMode="auto">
              <a:xfrm>
                <a:off x="5967970" y="3028515"/>
                <a:ext cx="8789" cy="53908"/>
              </a:xfrm>
              <a:custGeom>
                <a:avLst/>
                <a:gdLst>
                  <a:gd name="T0" fmla="*/ 18 w 18"/>
                  <a:gd name="T1" fmla="*/ 111 h 111"/>
                  <a:gd name="T2" fmla="*/ 0 w 18"/>
                  <a:gd name="T3" fmla="*/ 111 h 111"/>
                  <a:gd name="T4" fmla="*/ 0 w 18"/>
                  <a:gd name="T5" fmla="*/ 1 h 111"/>
                  <a:gd name="T6" fmla="*/ 18 w 18"/>
                  <a:gd name="T7" fmla="*/ 0 h 111"/>
                  <a:gd name="T8" fmla="*/ 18 w 18"/>
                  <a:gd name="T9" fmla="*/ 111 h 111"/>
                </a:gdLst>
                <a:ahLst/>
                <a:cxnLst>
                  <a:cxn ang="0">
                    <a:pos x="T0" y="T1"/>
                  </a:cxn>
                  <a:cxn ang="0">
                    <a:pos x="T2" y="T3"/>
                  </a:cxn>
                  <a:cxn ang="0">
                    <a:pos x="T4" y="T5"/>
                  </a:cxn>
                  <a:cxn ang="0">
                    <a:pos x="T6" y="T7"/>
                  </a:cxn>
                  <a:cxn ang="0">
                    <a:pos x="T8" y="T9"/>
                  </a:cxn>
                </a:cxnLst>
                <a:rect l="0" t="0" r="r" b="b"/>
                <a:pathLst>
                  <a:path w="18" h="111">
                    <a:moveTo>
                      <a:pt x="18" y="111"/>
                    </a:moveTo>
                    <a:cubicBezTo>
                      <a:pt x="12" y="111"/>
                      <a:pt x="6" y="111"/>
                      <a:pt x="0" y="111"/>
                    </a:cubicBezTo>
                    <a:cubicBezTo>
                      <a:pt x="0" y="74"/>
                      <a:pt x="0" y="39"/>
                      <a:pt x="0" y="1"/>
                    </a:cubicBezTo>
                    <a:cubicBezTo>
                      <a:pt x="5" y="1"/>
                      <a:pt x="11" y="0"/>
                      <a:pt x="18" y="0"/>
                    </a:cubicBezTo>
                    <a:cubicBezTo>
                      <a:pt x="18" y="37"/>
                      <a:pt x="18" y="72"/>
                      <a:pt x="18"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3" name="Freeform 87">
                <a:extLst>
                  <a:ext uri="{FF2B5EF4-FFF2-40B4-BE49-F238E27FC236}">
                    <a16:creationId xmlns:a16="http://schemas.microsoft.com/office/drawing/2014/main" id="{0335DCB5-5D46-224A-A7D0-E51D0C9F7038}"/>
                  </a:ext>
                </a:extLst>
              </p:cNvPr>
              <p:cNvSpPr>
                <a:spLocks/>
              </p:cNvSpPr>
              <p:nvPr/>
            </p:nvSpPr>
            <p:spPr bwMode="auto">
              <a:xfrm>
                <a:off x="5926953" y="3028808"/>
                <a:ext cx="8789" cy="53322"/>
              </a:xfrm>
              <a:custGeom>
                <a:avLst/>
                <a:gdLst>
                  <a:gd name="T0" fmla="*/ 0 w 18"/>
                  <a:gd name="T1" fmla="*/ 0 h 109"/>
                  <a:gd name="T2" fmla="*/ 18 w 18"/>
                  <a:gd name="T3" fmla="*/ 0 h 109"/>
                  <a:gd name="T4" fmla="*/ 18 w 18"/>
                  <a:gd name="T5" fmla="*/ 109 h 109"/>
                  <a:gd name="T6" fmla="*/ 0 w 18"/>
                  <a:gd name="T7" fmla="*/ 109 h 109"/>
                  <a:gd name="T8" fmla="*/ 0 w 18"/>
                  <a:gd name="T9" fmla="*/ 0 h 109"/>
                </a:gdLst>
                <a:ahLst/>
                <a:cxnLst>
                  <a:cxn ang="0">
                    <a:pos x="T0" y="T1"/>
                  </a:cxn>
                  <a:cxn ang="0">
                    <a:pos x="T2" y="T3"/>
                  </a:cxn>
                  <a:cxn ang="0">
                    <a:pos x="T4" y="T5"/>
                  </a:cxn>
                  <a:cxn ang="0">
                    <a:pos x="T6" y="T7"/>
                  </a:cxn>
                  <a:cxn ang="0">
                    <a:pos x="T8" y="T9"/>
                  </a:cxn>
                </a:cxnLst>
                <a:rect l="0" t="0" r="r" b="b"/>
                <a:pathLst>
                  <a:path w="18" h="109">
                    <a:moveTo>
                      <a:pt x="0" y="0"/>
                    </a:moveTo>
                    <a:cubicBezTo>
                      <a:pt x="6" y="0"/>
                      <a:pt x="11" y="0"/>
                      <a:pt x="18" y="0"/>
                    </a:cubicBezTo>
                    <a:cubicBezTo>
                      <a:pt x="18" y="36"/>
                      <a:pt x="18" y="72"/>
                      <a:pt x="18" y="109"/>
                    </a:cubicBezTo>
                    <a:cubicBezTo>
                      <a:pt x="12" y="109"/>
                      <a:pt x="6" y="109"/>
                      <a:pt x="0" y="109"/>
                    </a:cubicBezTo>
                    <a:cubicBezTo>
                      <a:pt x="0" y="74"/>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4" name="Freeform 88">
                <a:extLst>
                  <a:ext uri="{FF2B5EF4-FFF2-40B4-BE49-F238E27FC236}">
                    <a16:creationId xmlns:a16="http://schemas.microsoft.com/office/drawing/2014/main" id="{10C6C2DE-E4BE-9E41-8DC5-BE57748EF66F}"/>
                  </a:ext>
                </a:extLst>
              </p:cNvPr>
              <p:cNvSpPr>
                <a:spLocks/>
              </p:cNvSpPr>
              <p:nvPr/>
            </p:nvSpPr>
            <p:spPr bwMode="auto">
              <a:xfrm>
                <a:off x="6170416" y="3028808"/>
                <a:ext cx="8789" cy="53615"/>
              </a:xfrm>
              <a:custGeom>
                <a:avLst/>
                <a:gdLst>
                  <a:gd name="T0" fmla="*/ 0 w 18"/>
                  <a:gd name="T1" fmla="*/ 0 h 110"/>
                  <a:gd name="T2" fmla="*/ 18 w 18"/>
                  <a:gd name="T3" fmla="*/ 0 h 110"/>
                  <a:gd name="T4" fmla="*/ 18 w 18"/>
                  <a:gd name="T5" fmla="*/ 110 h 110"/>
                  <a:gd name="T6" fmla="*/ 0 w 18"/>
                  <a:gd name="T7" fmla="*/ 110 h 110"/>
                  <a:gd name="T8" fmla="*/ 0 w 18"/>
                  <a:gd name="T9" fmla="*/ 0 h 110"/>
                </a:gdLst>
                <a:ahLst/>
                <a:cxnLst>
                  <a:cxn ang="0">
                    <a:pos x="T0" y="T1"/>
                  </a:cxn>
                  <a:cxn ang="0">
                    <a:pos x="T2" y="T3"/>
                  </a:cxn>
                  <a:cxn ang="0">
                    <a:pos x="T4" y="T5"/>
                  </a:cxn>
                  <a:cxn ang="0">
                    <a:pos x="T6" y="T7"/>
                  </a:cxn>
                  <a:cxn ang="0">
                    <a:pos x="T8" y="T9"/>
                  </a:cxn>
                </a:cxnLst>
                <a:rect l="0" t="0" r="r" b="b"/>
                <a:pathLst>
                  <a:path w="18" h="110">
                    <a:moveTo>
                      <a:pt x="0" y="0"/>
                    </a:moveTo>
                    <a:cubicBezTo>
                      <a:pt x="7" y="0"/>
                      <a:pt x="12" y="0"/>
                      <a:pt x="18" y="0"/>
                    </a:cubicBezTo>
                    <a:cubicBezTo>
                      <a:pt x="18" y="36"/>
                      <a:pt x="18" y="72"/>
                      <a:pt x="18" y="110"/>
                    </a:cubicBezTo>
                    <a:cubicBezTo>
                      <a:pt x="13" y="110"/>
                      <a:pt x="7" y="110"/>
                      <a:pt x="0" y="110"/>
                    </a:cubicBezTo>
                    <a:cubicBezTo>
                      <a:pt x="0" y="73"/>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5" name="Freeform 89">
                <a:extLst>
                  <a:ext uri="{FF2B5EF4-FFF2-40B4-BE49-F238E27FC236}">
                    <a16:creationId xmlns:a16="http://schemas.microsoft.com/office/drawing/2014/main" id="{7643C567-B748-804C-9363-13DE81510598}"/>
                  </a:ext>
                </a:extLst>
              </p:cNvPr>
              <p:cNvSpPr>
                <a:spLocks/>
              </p:cNvSpPr>
              <p:nvPr/>
            </p:nvSpPr>
            <p:spPr bwMode="auto">
              <a:xfrm>
                <a:off x="6271785" y="3028515"/>
                <a:ext cx="9375" cy="53908"/>
              </a:xfrm>
              <a:custGeom>
                <a:avLst/>
                <a:gdLst>
                  <a:gd name="T0" fmla="*/ 19 w 19"/>
                  <a:gd name="T1" fmla="*/ 111 h 111"/>
                  <a:gd name="T2" fmla="*/ 0 w 19"/>
                  <a:gd name="T3" fmla="*/ 111 h 111"/>
                  <a:gd name="T4" fmla="*/ 0 w 19"/>
                  <a:gd name="T5" fmla="*/ 1 h 111"/>
                  <a:gd name="T6" fmla="*/ 19 w 19"/>
                  <a:gd name="T7" fmla="*/ 0 h 111"/>
                  <a:gd name="T8" fmla="*/ 19 w 19"/>
                  <a:gd name="T9" fmla="*/ 111 h 111"/>
                </a:gdLst>
                <a:ahLst/>
                <a:cxnLst>
                  <a:cxn ang="0">
                    <a:pos x="T0" y="T1"/>
                  </a:cxn>
                  <a:cxn ang="0">
                    <a:pos x="T2" y="T3"/>
                  </a:cxn>
                  <a:cxn ang="0">
                    <a:pos x="T4" y="T5"/>
                  </a:cxn>
                  <a:cxn ang="0">
                    <a:pos x="T6" y="T7"/>
                  </a:cxn>
                  <a:cxn ang="0">
                    <a:pos x="T8" y="T9"/>
                  </a:cxn>
                </a:cxnLst>
                <a:rect l="0" t="0" r="r" b="b"/>
                <a:pathLst>
                  <a:path w="19" h="111">
                    <a:moveTo>
                      <a:pt x="19" y="111"/>
                    </a:moveTo>
                    <a:cubicBezTo>
                      <a:pt x="12" y="111"/>
                      <a:pt x="7" y="111"/>
                      <a:pt x="0" y="111"/>
                    </a:cubicBezTo>
                    <a:cubicBezTo>
                      <a:pt x="0" y="74"/>
                      <a:pt x="0" y="38"/>
                      <a:pt x="0" y="1"/>
                    </a:cubicBezTo>
                    <a:cubicBezTo>
                      <a:pt x="7" y="1"/>
                      <a:pt x="12" y="1"/>
                      <a:pt x="19" y="0"/>
                    </a:cubicBezTo>
                    <a:cubicBezTo>
                      <a:pt x="19" y="38"/>
                      <a:pt x="19" y="74"/>
                      <a:pt x="19"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5" name="组合 4">
            <a:extLst>
              <a:ext uri="{FF2B5EF4-FFF2-40B4-BE49-F238E27FC236}">
                <a16:creationId xmlns:a16="http://schemas.microsoft.com/office/drawing/2014/main" id="{E67B3DED-8C3D-C544-A66F-115FA2C8E188}"/>
              </a:ext>
            </a:extLst>
          </p:cNvPr>
          <p:cNvGrpSpPr/>
          <p:nvPr/>
        </p:nvGrpSpPr>
        <p:grpSpPr>
          <a:xfrm>
            <a:off x="2577705" y="839033"/>
            <a:ext cx="8748768" cy="5564549"/>
            <a:chOff x="2577705" y="929843"/>
            <a:chExt cx="8748768" cy="5564549"/>
          </a:xfrm>
        </p:grpSpPr>
        <p:sp>
          <p:nvSpPr>
            <p:cNvPr id="25" name="文本框 24">
              <a:extLst>
                <a:ext uri="{FF2B5EF4-FFF2-40B4-BE49-F238E27FC236}">
                  <a16:creationId xmlns:a16="http://schemas.microsoft.com/office/drawing/2014/main" id="{FCF9B33D-65D0-B540-BFC5-C9A67E4B977F}"/>
                </a:ext>
              </a:extLst>
            </p:cNvPr>
            <p:cNvSpPr txBox="1"/>
            <p:nvPr/>
          </p:nvSpPr>
          <p:spPr>
            <a:xfrm>
              <a:off x="3148066" y="929843"/>
              <a:ext cx="7910356" cy="499560"/>
            </a:xfrm>
            <a:prstGeom prst="rect">
              <a:avLst/>
            </a:prstGeom>
            <a:noFill/>
          </p:spPr>
          <p:txBody>
            <a:bodyPr wrap="square" rtlCol="0">
              <a:spAutoFit/>
            </a:bodyPr>
            <a:lstStyle/>
            <a:p>
              <a:pPr>
                <a:lnSpc>
                  <a:spcPct val="150000"/>
                </a:lnSpc>
              </a:pPr>
              <a:r>
                <a:rPr lang="en-US" altLang="zh-CN" sz="2000" dirty="0">
                  <a:effectLst/>
                  <a:latin typeface="+mn-ea"/>
                  <a:cs typeface="Times New Roman" panose="02020603050405020304" pitchFamily="18" charset="0"/>
                </a:rPr>
                <a:t>MC-SSE</a:t>
              </a:r>
              <a:r>
                <a:rPr lang="zh-CN" altLang="en-US" sz="2000" dirty="0">
                  <a:effectLst/>
                  <a:latin typeface="+mn-ea"/>
                  <a:cs typeface="Times New Roman" panose="02020603050405020304" pitchFamily="18" charset="0"/>
                </a:rPr>
                <a:t>的发展方向有三个： </a:t>
              </a:r>
              <a:r>
                <a:rPr lang="zh-CN" altLang="en-US" sz="2000" dirty="0">
                  <a:solidFill>
                    <a:srgbClr val="FF0000"/>
                  </a:solidFill>
                  <a:effectLst/>
                  <a:latin typeface="+mn-ea"/>
                  <a:cs typeface="Times New Roman" panose="02020603050405020304" pitchFamily="18" charset="0"/>
                </a:rPr>
                <a:t>支持的查询类型、性能、安全性</a:t>
              </a:r>
              <a:endParaRPr kumimoji="1" lang="zh-CN" altLang="en-US" sz="2000" dirty="0">
                <a:solidFill>
                  <a:srgbClr val="FF0000"/>
                </a:solidFill>
                <a:latin typeface="+mn-ea"/>
              </a:endParaRPr>
            </a:p>
          </p:txBody>
        </p:sp>
        <p:pic>
          <p:nvPicPr>
            <p:cNvPr id="3" name="图片 2">
              <a:extLst>
                <a:ext uri="{FF2B5EF4-FFF2-40B4-BE49-F238E27FC236}">
                  <a16:creationId xmlns:a16="http://schemas.microsoft.com/office/drawing/2014/main" id="{1F9E0947-0A5C-AA42-8156-97C118B5C3BA}"/>
                </a:ext>
              </a:extLst>
            </p:cNvPr>
            <p:cNvPicPr>
              <a:picLocks noChangeAspect="1"/>
            </p:cNvPicPr>
            <p:nvPr/>
          </p:nvPicPr>
          <p:blipFill>
            <a:blip r:embed="rId4"/>
            <a:stretch>
              <a:fillRect/>
            </a:stretch>
          </p:blipFill>
          <p:spPr>
            <a:xfrm>
              <a:off x="2577705" y="1395623"/>
              <a:ext cx="8748768" cy="5098769"/>
            </a:xfrm>
            <a:prstGeom prst="rect">
              <a:avLst/>
            </a:prstGeom>
          </p:spPr>
        </p:pic>
      </p:grpSp>
      <p:sp>
        <p:nvSpPr>
          <p:cNvPr id="7" name="矩形 6">
            <a:extLst>
              <a:ext uri="{FF2B5EF4-FFF2-40B4-BE49-F238E27FC236}">
                <a16:creationId xmlns:a16="http://schemas.microsoft.com/office/drawing/2014/main" id="{84E8DB90-8DE4-E945-A4BD-ADFE1889E186}"/>
              </a:ext>
            </a:extLst>
          </p:cNvPr>
          <p:cNvSpPr/>
          <p:nvPr/>
        </p:nvSpPr>
        <p:spPr>
          <a:xfrm>
            <a:off x="9279467" y="2299624"/>
            <a:ext cx="1778955" cy="3882606"/>
          </a:xfrm>
          <a:prstGeom prst="rect">
            <a:avLst/>
          </a:prstGeom>
          <a:noFill/>
          <a:ln w="349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3356510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矩形 37">
            <a:extLst>
              <a:ext uri="{FF2B5EF4-FFF2-40B4-BE49-F238E27FC236}">
                <a16:creationId xmlns:a16="http://schemas.microsoft.com/office/drawing/2014/main" id="{F493E34E-9E78-C94D-9C1E-0AD16EB1D936}"/>
              </a:ext>
            </a:extLst>
          </p:cNvPr>
          <p:cNvSpPr/>
          <p:nvPr/>
        </p:nvSpPr>
        <p:spPr>
          <a:xfrm>
            <a:off x="0" y="-27940"/>
            <a:ext cx="1814830" cy="6885940"/>
          </a:xfrm>
          <a:prstGeom prst="rect">
            <a:avLst/>
          </a:prstGeom>
          <a:solidFill>
            <a:srgbClr val="1B51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7" name="矩形 36">
            <a:extLst>
              <a:ext uri="{FF2B5EF4-FFF2-40B4-BE49-F238E27FC236}">
                <a16:creationId xmlns:a16="http://schemas.microsoft.com/office/drawing/2014/main" id="{8E7EE05C-5A00-284A-A584-AD34FBDDC4CA}"/>
              </a:ext>
            </a:extLst>
          </p:cNvPr>
          <p:cNvSpPr/>
          <p:nvPr/>
        </p:nvSpPr>
        <p:spPr>
          <a:xfrm>
            <a:off x="2846943" y="571152"/>
            <a:ext cx="115099" cy="228898"/>
          </a:xfrm>
          <a:prstGeom prst="rect">
            <a:avLst/>
          </a:prstGeom>
        </p:spPr>
        <p:txBody>
          <a:bodyPr wrap="none">
            <a:spAutoFit/>
          </a:bodyPr>
          <a:lstStyle/>
          <a:p>
            <a:endParaRPr lang="zh-CN" altLang="en-US" sz="1200" dirty="0">
              <a:solidFill>
                <a:schemeClr val="bg1">
                  <a:lumMod val="65000"/>
                </a:schemeClr>
              </a:solidFill>
              <a:latin typeface="思源黑体 CN Medium" panose="020B0600000000000000" charset="-122"/>
              <a:ea typeface="思源黑体 CN Medium" panose="020B0600000000000000" charset="-122"/>
            </a:endParaRPr>
          </a:p>
        </p:txBody>
      </p:sp>
      <p:sp>
        <p:nvSpPr>
          <p:cNvPr id="40" name="矩形 39">
            <a:extLst>
              <a:ext uri="{FF2B5EF4-FFF2-40B4-BE49-F238E27FC236}">
                <a16:creationId xmlns:a16="http://schemas.microsoft.com/office/drawing/2014/main" id="{9AE99A2A-82A6-7A43-A1D0-0AD405055D95}"/>
              </a:ext>
            </a:extLst>
          </p:cNvPr>
          <p:cNvSpPr/>
          <p:nvPr/>
        </p:nvSpPr>
        <p:spPr>
          <a:xfrm>
            <a:off x="-4271" y="1988669"/>
            <a:ext cx="1814830" cy="894229"/>
          </a:xfrm>
          <a:prstGeom prst="rect">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1B5187"/>
                </a:solidFill>
              </a:rPr>
              <a:t>研究背景与意义</a:t>
            </a:r>
          </a:p>
        </p:txBody>
      </p:sp>
      <p:sp>
        <p:nvSpPr>
          <p:cNvPr id="47" name="矩形 46">
            <a:extLst>
              <a:ext uri="{FF2B5EF4-FFF2-40B4-BE49-F238E27FC236}">
                <a16:creationId xmlns:a16="http://schemas.microsoft.com/office/drawing/2014/main" id="{61390A2D-6723-4847-A3B1-E9BFCF1998FE}"/>
              </a:ext>
            </a:extLst>
          </p:cNvPr>
          <p:cNvSpPr/>
          <p:nvPr/>
        </p:nvSpPr>
        <p:spPr>
          <a:xfrm>
            <a:off x="0" y="2891241"/>
            <a:ext cx="1814830" cy="894229"/>
          </a:xfrm>
          <a:prstGeom prst="rect">
            <a:avLst/>
          </a:prstGeom>
          <a:solidFill>
            <a:srgbClr val="1B5187"/>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1"/>
                </a:solidFill>
              </a:rPr>
              <a:t>研究内容与过程</a:t>
            </a:r>
          </a:p>
        </p:txBody>
      </p:sp>
      <p:sp>
        <p:nvSpPr>
          <p:cNvPr id="48" name="矩形 47">
            <a:extLst>
              <a:ext uri="{FF2B5EF4-FFF2-40B4-BE49-F238E27FC236}">
                <a16:creationId xmlns:a16="http://schemas.microsoft.com/office/drawing/2014/main" id="{7436FCE2-52DB-2D45-A2FA-B39685AB6953}"/>
              </a:ext>
            </a:extLst>
          </p:cNvPr>
          <p:cNvSpPr/>
          <p:nvPr/>
        </p:nvSpPr>
        <p:spPr>
          <a:xfrm>
            <a:off x="0" y="3793813"/>
            <a:ext cx="1814830" cy="894229"/>
          </a:xfrm>
          <a:prstGeom prst="rect">
            <a:avLst/>
          </a:prstGeom>
          <a:solidFill>
            <a:srgbClr val="1B5187"/>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1"/>
                </a:solidFill>
              </a:rPr>
              <a:t>总结与未来展望</a:t>
            </a:r>
          </a:p>
        </p:txBody>
      </p:sp>
      <p:sp>
        <p:nvSpPr>
          <p:cNvPr id="49" name="矩形 48">
            <a:extLst>
              <a:ext uri="{FF2B5EF4-FFF2-40B4-BE49-F238E27FC236}">
                <a16:creationId xmlns:a16="http://schemas.microsoft.com/office/drawing/2014/main" id="{9D3719F4-A0EF-FB46-870D-025192FB2EA2}"/>
              </a:ext>
            </a:extLst>
          </p:cNvPr>
          <p:cNvSpPr/>
          <p:nvPr/>
        </p:nvSpPr>
        <p:spPr>
          <a:xfrm>
            <a:off x="0" y="4696385"/>
            <a:ext cx="1814830" cy="894229"/>
          </a:xfrm>
          <a:prstGeom prst="rect">
            <a:avLst/>
          </a:prstGeom>
          <a:solidFill>
            <a:srgbClr val="1B5187"/>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1"/>
                </a:solidFill>
              </a:rPr>
              <a:t>重要参考文献</a:t>
            </a:r>
          </a:p>
        </p:txBody>
      </p:sp>
      <p:grpSp>
        <p:nvGrpSpPr>
          <p:cNvPr id="53" name="组合 52">
            <a:extLst>
              <a:ext uri="{FF2B5EF4-FFF2-40B4-BE49-F238E27FC236}">
                <a16:creationId xmlns:a16="http://schemas.microsoft.com/office/drawing/2014/main" id="{3280788C-66F0-B140-9839-DC8E14E95AFB}"/>
              </a:ext>
            </a:extLst>
          </p:cNvPr>
          <p:cNvGrpSpPr/>
          <p:nvPr/>
        </p:nvGrpSpPr>
        <p:grpSpPr>
          <a:xfrm>
            <a:off x="1920376" y="119429"/>
            <a:ext cx="6095459" cy="736600"/>
            <a:chOff x="550" y="967"/>
            <a:chExt cx="10154" cy="1160"/>
          </a:xfrm>
        </p:grpSpPr>
        <p:grpSp>
          <p:nvGrpSpPr>
            <p:cNvPr id="54" name="组合 53">
              <a:extLst>
                <a:ext uri="{FF2B5EF4-FFF2-40B4-BE49-F238E27FC236}">
                  <a16:creationId xmlns:a16="http://schemas.microsoft.com/office/drawing/2014/main" id="{B3F4C418-733F-344E-A433-8CE6296285F2}"/>
                </a:ext>
              </a:extLst>
            </p:cNvPr>
            <p:cNvGrpSpPr/>
            <p:nvPr/>
          </p:nvGrpSpPr>
          <p:grpSpPr>
            <a:xfrm>
              <a:off x="550" y="967"/>
              <a:ext cx="10154" cy="1160"/>
              <a:chOff x="6796" y="3122"/>
              <a:chExt cx="10154" cy="1160"/>
            </a:xfrm>
          </p:grpSpPr>
          <p:grpSp>
            <p:nvGrpSpPr>
              <p:cNvPr id="56" name="组合 55">
                <a:extLst>
                  <a:ext uri="{FF2B5EF4-FFF2-40B4-BE49-F238E27FC236}">
                    <a16:creationId xmlns:a16="http://schemas.microsoft.com/office/drawing/2014/main" id="{086A84DE-6070-F646-BF84-63284571840F}"/>
                  </a:ext>
                </a:extLst>
              </p:cNvPr>
              <p:cNvGrpSpPr/>
              <p:nvPr/>
            </p:nvGrpSpPr>
            <p:grpSpPr>
              <a:xfrm>
                <a:off x="6796" y="3122"/>
                <a:ext cx="10154" cy="1160"/>
                <a:chOff x="6796" y="3122"/>
                <a:chExt cx="10154" cy="1160"/>
              </a:xfrm>
            </p:grpSpPr>
            <p:grpSp>
              <p:nvGrpSpPr>
                <p:cNvPr id="58" name="组合 57">
                  <a:extLst>
                    <a:ext uri="{FF2B5EF4-FFF2-40B4-BE49-F238E27FC236}">
                      <a16:creationId xmlns:a16="http://schemas.microsoft.com/office/drawing/2014/main" id="{B4B8D9A4-13F9-D14A-B497-09F66890D7E9}"/>
                    </a:ext>
                  </a:extLst>
                </p:cNvPr>
                <p:cNvGrpSpPr/>
                <p:nvPr/>
              </p:nvGrpSpPr>
              <p:grpSpPr>
                <a:xfrm>
                  <a:off x="7653" y="3235"/>
                  <a:ext cx="9297" cy="1047"/>
                  <a:chOff x="9499" y="1839"/>
                  <a:chExt cx="9297" cy="1047"/>
                </a:xfrm>
              </p:grpSpPr>
              <p:sp>
                <p:nvSpPr>
                  <p:cNvPr id="60" name="文本框 59">
                    <a:extLst>
                      <a:ext uri="{FF2B5EF4-FFF2-40B4-BE49-F238E27FC236}">
                        <a16:creationId xmlns:a16="http://schemas.microsoft.com/office/drawing/2014/main" id="{371AC7F2-5AE2-9C4B-A57F-E893C08E01FF}"/>
                      </a:ext>
                    </a:extLst>
                  </p:cNvPr>
                  <p:cNvSpPr txBox="1"/>
                  <p:nvPr/>
                </p:nvSpPr>
                <p:spPr>
                  <a:xfrm>
                    <a:off x="9499" y="1839"/>
                    <a:ext cx="9297" cy="727"/>
                  </a:xfrm>
                  <a:prstGeom prst="rect">
                    <a:avLst/>
                  </a:prstGeom>
                  <a:noFill/>
                </p:spPr>
                <p:txBody>
                  <a:bodyPr wrap="square" rtlCol="0">
                    <a:spAutoFit/>
                  </a:bodyPr>
                  <a:lstStyle/>
                  <a:p>
                    <a:r>
                      <a:rPr lang="en-US" altLang="zh-CN" sz="2400" dirty="0">
                        <a:solidFill>
                          <a:srgbClr val="000000"/>
                        </a:solidFill>
                        <a:latin typeface="思源黑体 CN Medium" panose="020B0600000000000000" charset="-122"/>
                        <a:ea typeface="思源黑体 CN Medium" panose="020B0600000000000000" charset="-122"/>
                      </a:rPr>
                      <a:t>Join</a:t>
                    </a:r>
                    <a:r>
                      <a:rPr lang="zh-CN" altLang="en-US" sz="2400" dirty="0">
                        <a:solidFill>
                          <a:srgbClr val="000000"/>
                        </a:solidFill>
                        <a:latin typeface="思源黑体 CN Medium" panose="020B0600000000000000" charset="-122"/>
                        <a:ea typeface="思源黑体 CN Medium" panose="020B0600000000000000" charset="-122"/>
                      </a:rPr>
                      <a:t>查询</a:t>
                    </a:r>
                  </a:p>
                </p:txBody>
              </p:sp>
              <p:sp>
                <p:nvSpPr>
                  <p:cNvPr id="61" name="矩形 60">
                    <a:extLst>
                      <a:ext uri="{FF2B5EF4-FFF2-40B4-BE49-F238E27FC236}">
                        <a16:creationId xmlns:a16="http://schemas.microsoft.com/office/drawing/2014/main" id="{D0A47408-5EBC-B64C-AA84-9959B96220FC}"/>
                      </a:ext>
                    </a:extLst>
                  </p:cNvPr>
                  <p:cNvSpPr/>
                  <p:nvPr/>
                </p:nvSpPr>
                <p:spPr>
                  <a:xfrm>
                    <a:off x="10150" y="2450"/>
                    <a:ext cx="291" cy="436"/>
                  </a:xfrm>
                  <a:prstGeom prst="rect">
                    <a:avLst/>
                  </a:prstGeom>
                </p:spPr>
                <p:txBody>
                  <a:bodyPr wrap="none">
                    <a:spAutoFit/>
                  </a:bodyPr>
                  <a:lstStyle/>
                  <a:p>
                    <a:endParaRPr lang="zh-CN" altLang="en-US" sz="1200" dirty="0">
                      <a:solidFill>
                        <a:schemeClr val="bg1">
                          <a:lumMod val="65000"/>
                        </a:schemeClr>
                      </a:solidFill>
                      <a:latin typeface="思源黑体 CN Medium" panose="020B0600000000000000" charset="-122"/>
                      <a:ea typeface="思源黑体 CN Medium" panose="020B0600000000000000" charset="-122"/>
                    </a:endParaRPr>
                  </a:p>
                </p:txBody>
              </p:sp>
            </p:grpSp>
            <p:sp>
              <p:nvSpPr>
                <p:cNvPr id="59" name="PA-圆角矩形 5">
                  <a:extLst>
                    <a:ext uri="{FF2B5EF4-FFF2-40B4-BE49-F238E27FC236}">
                      <a16:creationId xmlns:a16="http://schemas.microsoft.com/office/drawing/2014/main" id="{3AFD8720-8ECE-6048-93EA-46D4B45EAE45}"/>
                    </a:ext>
                  </a:extLst>
                </p:cNvPr>
                <p:cNvSpPr/>
                <p:nvPr>
                  <p:custDataLst>
                    <p:tags r:id="rId1"/>
                  </p:custDataLst>
                </p:nvPr>
              </p:nvSpPr>
              <p:spPr>
                <a:xfrm>
                  <a:off x="6796" y="3122"/>
                  <a:ext cx="857" cy="1129"/>
                </a:xfrm>
                <a:prstGeom prst="roundRect">
                  <a:avLst>
                    <a:gd name="adj" fmla="val 0"/>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rgbClr val="000000"/>
                    </a:solidFill>
                    <a:latin typeface="思源黑体 CN Medium" panose="020B0600000000000000" charset="-122"/>
                    <a:ea typeface="思源黑体 CN Medium" panose="020B0600000000000000" charset="-122"/>
                  </a:endParaRPr>
                </a:p>
              </p:txBody>
            </p:sp>
          </p:grpSp>
          <p:sp>
            <p:nvSpPr>
              <p:cNvPr id="57" name="矩形 56">
                <a:extLst>
                  <a:ext uri="{FF2B5EF4-FFF2-40B4-BE49-F238E27FC236}">
                    <a16:creationId xmlns:a16="http://schemas.microsoft.com/office/drawing/2014/main" id="{18A2AF7B-1841-AA47-B072-82E536AADC66}"/>
                  </a:ext>
                </a:extLst>
              </p:cNvPr>
              <p:cNvSpPr/>
              <p:nvPr/>
            </p:nvSpPr>
            <p:spPr>
              <a:xfrm>
                <a:off x="6980" y="3252"/>
                <a:ext cx="911" cy="727"/>
              </a:xfrm>
              <a:prstGeom prst="rect">
                <a:avLst/>
              </a:prstGeom>
            </p:spPr>
            <p:txBody>
              <a:bodyPr wrap="none">
                <a:spAutoFit/>
              </a:bodyPr>
              <a:lstStyle/>
              <a:p>
                <a:r>
                  <a:rPr lang="en-US" altLang="zh-CN" sz="2400" dirty="0">
                    <a:latin typeface="+mj-ea"/>
                    <a:ea typeface="+mj-ea"/>
                  </a:rPr>
                  <a:t>04</a:t>
                </a:r>
                <a:endParaRPr lang="en-US" sz="2400" dirty="0">
                  <a:latin typeface="+mj-ea"/>
                  <a:ea typeface="+mj-ea"/>
                </a:endParaRPr>
              </a:p>
            </p:txBody>
          </p:sp>
        </p:grpSp>
        <p:sp>
          <p:nvSpPr>
            <p:cNvPr id="55" name="矩形 54">
              <a:extLst>
                <a:ext uri="{FF2B5EF4-FFF2-40B4-BE49-F238E27FC236}">
                  <a16:creationId xmlns:a16="http://schemas.microsoft.com/office/drawing/2014/main" id="{CC1C0737-B689-A947-8B2D-15F3B8BED734}"/>
                </a:ext>
              </a:extLst>
            </p:cNvPr>
            <p:cNvSpPr/>
            <p:nvPr/>
          </p:nvSpPr>
          <p:spPr>
            <a:xfrm>
              <a:off x="612" y="1111"/>
              <a:ext cx="122" cy="594"/>
            </a:xfrm>
            <a:prstGeom prst="rect">
              <a:avLst/>
            </a:prstGeom>
            <a:solidFill>
              <a:srgbClr val="000000"/>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cxnSp>
        <p:nvCxnSpPr>
          <p:cNvPr id="14" name="直线连接符 13">
            <a:extLst>
              <a:ext uri="{FF2B5EF4-FFF2-40B4-BE49-F238E27FC236}">
                <a16:creationId xmlns:a16="http://schemas.microsoft.com/office/drawing/2014/main" id="{39916F18-BA74-D744-86F7-D2F64694FD46}"/>
              </a:ext>
            </a:extLst>
          </p:cNvPr>
          <p:cNvCxnSpPr>
            <a:cxnSpLocks/>
          </p:cNvCxnSpPr>
          <p:nvPr/>
        </p:nvCxnSpPr>
        <p:spPr>
          <a:xfrm>
            <a:off x="2577705" y="652829"/>
            <a:ext cx="117489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4" name="组合 23">
            <a:extLst>
              <a:ext uri="{FF2B5EF4-FFF2-40B4-BE49-F238E27FC236}">
                <a16:creationId xmlns:a16="http://schemas.microsoft.com/office/drawing/2014/main" id="{56E9D23D-4C39-DA40-A1C7-A187A66DD9E1}"/>
              </a:ext>
            </a:extLst>
          </p:cNvPr>
          <p:cNvGrpSpPr/>
          <p:nvPr/>
        </p:nvGrpSpPr>
        <p:grpSpPr>
          <a:xfrm>
            <a:off x="2304268" y="1940556"/>
            <a:ext cx="9032859" cy="3404024"/>
            <a:chOff x="325718" y="403903"/>
            <a:chExt cx="11540563" cy="4181819"/>
          </a:xfrm>
        </p:grpSpPr>
        <p:grpSp>
          <p:nvGrpSpPr>
            <p:cNvPr id="26" name="组合 25">
              <a:extLst>
                <a:ext uri="{FF2B5EF4-FFF2-40B4-BE49-F238E27FC236}">
                  <a16:creationId xmlns:a16="http://schemas.microsoft.com/office/drawing/2014/main" id="{A529C902-6816-DE4C-8119-E254BB0A1D17}"/>
                </a:ext>
              </a:extLst>
            </p:cNvPr>
            <p:cNvGrpSpPr/>
            <p:nvPr/>
          </p:nvGrpSpPr>
          <p:grpSpPr>
            <a:xfrm>
              <a:off x="325718" y="403903"/>
              <a:ext cx="11540563" cy="4168098"/>
              <a:chOff x="325718" y="403903"/>
              <a:chExt cx="11540563" cy="4168098"/>
            </a:xfrm>
          </p:grpSpPr>
          <p:grpSp>
            <p:nvGrpSpPr>
              <p:cNvPr id="28" name="组合 27">
                <a:extLst>
                  <a:ext uri="{FF2B5EF4-FFF2-40B4-BE49-F238E27FC236}">
                    <a16:creationId xmlns:a16="http://schemas.microsoft.com/office/drawing/2014/main" id="{6E801813-8ACE-6840-B9E8-DB4A3A58CE61}"/>
                  </a:ext>
                </a:extLst>
              </p:cNvPr>
              <p:cNvGrpSpPr/>
              <p:nvPr/>
            </p:nvGrpSpPr>
            <p:grpSpPr>
              <a:xfrm>
                <a:off x="325718" y="403903"/>
                <a:ext cx="11540563" cy="3429855"/>
                <a:chOff x="325718" y="791825"/>
                <a:chExt cx="11540563" cy="3429855"/>
              </a:xfrm>
            </p:grpSpPr>
            <p:pic>
              <p:nvPicPr>
                <p:cNvPr id="30" name="图片 29">
                  <a:extLst>
                    <a:ext uri="{FF2B5EF4-FFF2-40B4-BE49-F238E27FC236}">
                      <a16:creationId xmlns:a16="http://schemas.microsoft.com/office/drawing/2014/main" id="{FD739D24-29AF-6F44-A1D8-211AB711E259}"/>
                    </a:ext>
                  </a:extLst>
                </p:cNvPr>
                <p:cNvPicPr>
                  <a:picLocks noChangeAspect="1"/>
                </p:cNvPicPr>
                <p:nvPr/>
              </p:nvPicPr>
              <p:blipFill>
                <a:blip r:embed="rId4"/>
                <a:stretch>
                  <a:fillRect/>
                </a:stretch>
              </p:blipFill>
              <p:spPr>
                <a:xfrm>
                  <a:off x="325718" y="1367001"/>
                  <a:ext cx="11540563" cy="2854679"/>
                </a:xfrm>
                <a:prstGeom prst="rect">
                  <a:avLst/>
                </a:prstGeom>
              </p:spPr>
            </p:pic>
            <p:sp>
              <p:nvSpPr>
                <p:cNvPr id="31" name="文本框 30">
                  <a:extLst>
                    <a:ext uri="{FF2B5EF4-FFF2-40B4-BE49-F238E27FC236}">
                      <a16:creationId xmlns:a16="http://schemas.microsoft.com/office/drawing/2014/main" id="{FA5D6593-633F-2249-BEF1-DF12840ABC27}"/>
                    </a:ext>
                  </a:extLst>
                </p:cNvPr>
                <p:cNvSpPr txBox="1"/>
                <p:nvPr/>
              </p:nvSpPr>
              <p:spPr>
                <a:xfrm>
                  <a:off x="1711827" y="791825"/>
                  <a:ext cx="3646346" cy="563765"/>
                </a:xfrm>
                <a:prstGeom prst="rect">
                  <a:avLst/>
                </a:prstGeom>
                <a:noFill/>
              </p:spPr>
              <p:txBody>
                <a:bodyPr wrap="square" rtlCol="0">
                  <a:spAutoFit/>
                </a:bodyPr>
                <a:lstStyle/>
                <a:p>
                  <a:pPr>
                    <a:lnSpc>
                      <a:spcPct val="150000"/>
                    </a:lnSpc>
                  </a:pPr>
                  <a:r>
                    <a:rPr kumimoji="1" lang="en-US" altLang="zh-CN" dirty="0">
                      <a:solidFill>
                        <a:srgbClr val="000000"/>
                      </a:solidFill>
                      <a:latin typeface="+mn-ea"/>
                      <a:cs typeface="Times New Roman" panose="02020603050405020304" pitchFamily="18" charset="0"/>
                    </a:rPr>
                    <a:t>Transactions</a:t>
                  </a:r>
                  <a:r>
                    <a:rPr kumimoji="1" lang="zh-CN" altLang="en-US" dirty="0">
                      <a:solidFill>
                        <a:srgbClr val="000000"/>
                      </a:solidFill>
                      <a:latin typeface="+mn-ea"/>
                      <a:cs typeface="Times New Roman" panose="02020603050405020304" pitchFamily="18" charset="0"/>
                    </a:rPr>
                    <a:t> </a:t>
                  </a:r>
                  <a:r>
                    <a:rPr kumimoji="1" lang="en-US" altLang="zh-CN" dirty="0">
                      <a:solidFill>
                        <a:srgbClr val="000000"/>
                      </a:solidFill>
                      <a:latin typeface="+mn-ea"/>
                      <a:cs typeface="Times New Roman" panose="02020603050405020304" pitchFamily="18" charset="0"/>
                    </a:rPr>
                    <a:t>Table</a:t>
                  </a:r>
                  <a:endParaRPr kumimoji="1" lang="zh-CN" altLang="en-US" dirty="0">
                    <a:solidFill>
                      <a:srgbClr val="000000"/>
                    </a:solidFill>
                    <a:latin typeface="+mn-ea"/>
                  </a:endParaRPr>
                </a:p>
              </p:txBody>
            </p:sp>
            <p:sp>
              <p:nvSpPr>
                <p:cNvPr id="32" name="文本框 31">
                  <a:extLst>
                    <a:ext uri="{FF2B5EF4-FFF2-40B4-BE49-F238E27FC236}">
                      <a16:creationId xmlns:a16="http://schemas.microsoft.com/office/drawing/2014/main" id="{D8955B08-F6E7-1441-B013-42C7A371175D}"/>
                    </a:ext>
                  </a:extLst>
                </p:cNvPr>
                <p:cNvSpPr txBox="1"/>
                <p:nvPr/>
              </p:nvSpPr>
              <p:spPr>
                <a:xfrm>
                  <a:off x="7913913" y="816874"/>
                  <a:ext cx="3087307" cy="513667"/>
                </a:xfrm>
                <a:prstGeom prst="rect">
                  <a:avLst/>
                </a:prstGeom>
                <a:noFill/>
              </p:spPr>
              <p:txBody>
                <a:bodyPr wrap="square" rtlCol="0">
                  <a:spAutoFit/>
                </a:bodyPr>
                <a:lstStyle/>
                <a:p>
                  <a:pPr>
                    <a:lnSpc>
                      <a:spcPct val="150000"/>
                    </a:lnSpc>
                  </a:pPr>
                  <a:r>
                    <a:rPr kumimoji="1" lang="en-US" altLang="zh-CN" sz="1600" dirty="0">
                      <a:solidFill>
                        <a:srgbClr val="000000"/>
                      </a:solidFill>
                      <a:latin typeface="+mn-ea"/>
                      <a:cs typeface="Times New Roman" panose="02020603050405020304" pitchFamily="18" charset="0"/>
                    </a:rPr>
                    <a:t>Merchants</a:t>
                  </a:r>
                  <a:r>
                    <a:rPr kumimoji="1" lang="zh-CN" altLang="en-US" sz="1600" dirty="0">
                      <a:solidFill>
                        <a:srgbClr val="000000"/>
                      </a:solidFill>
                      <a:latin typeface="+mn-ea"/>
                      <a:cs typeface="Times New Roman" panose="02020603050405020304" pitchFamily="18" charset="0"/>
                    </a:rPr>
                    <a:t> </a:t>
                  </a:r>
                  <a:r>
                    <a:rPr kumimoji="1" lang="en-US" altLang="zh-CN" sz="1600" dirty="0">
                      <a:solidFill>
                        <a:srgbClr val="000000"/>
                      </a:solidFill>
                      <a:latin typeface="+mn-ea"/>
                      <a:cs typeface="Times New Roman" panose="02020603050405020304" pitchFamily="18" charset="0"/>
                    </a:rPr>
                    <a:t>Table</a:t>
                  </a:r>
                  <a:endParaRPr kumimoji="1" lang="zh-CN" altLang="en-US" sz="1600" dirty="0">
                    <a:solidFill>
                      <a:srgbClr val="000000"/>
                    </a:solidFill>
                    <a:latin typeface="+mn-ea"/>
                  </a:endParaRPr>
                </a:p>
              </p:txBody>
            </p:sp>
          </p:grpSp>
          <p:sp>
            <p:nvSpPr>
              <p:cNvPr id="29" name="弧 28">
                <a:extLst>
                  <a:ext uri="{FF2B5EF4-FFF2-40B4-BE49-F238E27FC236}">
                    <a16:creationId xmlns:a16="http://schemas.microsoft.com/office/drawing/2014/main" id="{1F399EB2-2805-6B4D-9564-F1E2FCFACF10}"/>
                  </a:ext>
                </a:extLst>
              </p:cNvPr>
              <p:cNvSpPr/>
              <p:nvPr/>
            </p:nvSpPr>
            <p:spPr>
              <a:xfrm>
                <a:off x="5007428" y="2878729"/>
                <a:ext cx="5812971" cy="1693272"/>
              </a:xfrm>
              <a:prstGeom prst="arc">
                <a:avLst>
                  <a:gd name="adj1" fmla="val 155488"/>
                  <a:gd name="adj2" fmla="val 10689491"/>
                </a:avLst>
              </a:prstGeom>
              <a:ln w="38100">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grpSp>
        <p:sp>
          <p:nvSpPr>
            <p:cNvPr id="27" name="文本框 26">
              <a:extLst>
                <a:ext uri="{FF2B5EF4-FFF2-40B4-BE49-F238E27FC236}">
                  <a16:creationId xmlns:a16="http://schemas.microsoft.com/office/drawing/2014/main" id="{88AAAB89-72FA-6942-83E2-D3E13C7D6C8E}"/>
                </a:ext>
              </a:extLst>
            </p:cNvPr>
            <p:cNvSpPr txBox="1"/>
            <p:nvPr/>
          </p:nvSpPr>
          <p:spPr>
            <a:xfrm>
              <a:off x="7380513" y="4177463"/>
              <a:ext cx="1374370" cy="408259"/>
            </a:xfrm>
            <a:prstGeom prst="rect">
              <a:avLst/>
            </a:prstGeom>
            <a:noFill/>
          </p:spPr>
          <p:txBody>
            <a:bodyPr wrap="square" rtlCol="0">
              <a:spAutoFit/>
            </a:bodyPr>
            <a:lstStyle/>
            <a:p>
              <a:r>
                <a:rPr kumimoji="1" lang="en-US" altLang="zh-CN" dirty="0">
                  <a:solidFill>
                    <a:srgbClr val="C00000"/>
                  </a:solidFill>
                </a:rPr>
                <a:t>Join</a:t>
              </a:r>
              <a:r>
                <a:rPr kumimoji="1" lang="zh-CN" altLang="en-US" dirty="0">
                  <a:solidFill>
                    <a:srgbClr val="C00000"/>
                  </a:solidFill>
                </a:rPr>
                <a:t>属性</a:t>
              </a:r>
            </a:p>
          </p:txBody>
        </p:sp>
      </p:grpSp>
      <p:sp>
        <p:nvSpPr>
          <p:cNvPr id="33" name="文本框 32">
            <a:extLst>
              <a:ext uri="{FF2B5EF4-FFF2-40B4-BE49-F238E27FC236}">
                <a16:creationId xmlns:a16="http://schemas.microsoft.com/office/drawing/2014/main" id="{985B446A-8765-4141-905C-975A3A3DC401}"/>
              </a:ext>
            </a:extLst>
          </p:cNvPr>
          <p:cNvSpPr txBox="1"/>
          <p:nvPr/>
        </p:nvSpPr>
        <p:spPr>
          <a:xfrm>
            <a:off x="3034518" y="5564030"/>
            <a:ext cx="8428303" cy="961225"/>
          </a:xfrm>
          <a:prstGeom prst="rect">
            <a:avLst/>
          </a:prstGeom>
          <a:noFill/>
        </p:spPr>
        <p:txBody>
          <a:bodyPr wrap="square">
            <a:spAutoFit/>
          </a:bodyPr>
          <a:lstStyle/>
          <a:p>
            <a:pPr>
              <a:lnSpc>
                <a:spcPct val="150000"/>
              </a:lnSpc>
            </a:pPr>
            <a:r>
              <a:rPr lang="en-US" altLang="zh-CN" sz="2000" dirty="0">
                <a:latin typeface="+mn-ea"/>
              </a:rPr>
              <a:t>SELECT</a:t>
            </a:r>
            <a:r>
              <a:rPr lang="zh-CN" altLang="en-US" sz="2000" dirty="0">
                <a:latin typeface="+mn-ea"/>
              </a:rPr>
              <a:t> * </a:t>
            </a:r>
            <a:r>
              <a:rPr lang="en-US" altLang="zh-CN" sz="2000" dirty="0">
                <a:latin typeface="+mn-ea"/>
              </a:rPr>
              <a:t>FROM</a:t>
            </a:r>
            <a:r>
              <a:rPr lang="zh-CN" altLang="en-US" sz="2000" dirty="0">
                <a:latin typeface="+mn-ea"/>
              </a:rPr>
              <a:t> </a:t>
            </a:r>
            <a:r>
              <a:rPr lang="en-US" altLang="zh-CN" sz="2000" dirty="0">
                <a:solidFill>
                  <a:srgbClr val="FF0000"/>
                </a:solidFill>
                <a:latin typeface="+mn-ea"/>
              </a:rPr>
              <a:t>Transactions</a:t>
            </a:r>
            <a:r>
              <a:rPr lang="zh-CN" altLang="en-US" sz="2000" dirty="0">
                <a:latin typeface="+mn-ea"/>
              </a:rPr>
              <a:t> </a:t>
            </a:r>
            <a:r>
              <a:rPr lang="en-US" altLang="zh-CN" sz="2000" dirty="0">
                <a:latin typeface="+mn-ea"/>
              </a:rPr>
              <a:t>JOIN</a:t>
            </a:r>
            <a:r>
              <a:rPr lang="zh-CN" altLang="en-US" sz="2000" dirty="0">
                <a:latin typeface="+mn-ea"/>
              </a:rPr>
              <a:t> </a:t>
            </a:r>
            <a:r>
              <a:rPr lang="en-US" altLang="zh-CN" sz="2000" dirty="0">
                <a:solidFill>
                  <a:srgbClr val="FF0000"/>
                </a:solidFill>
                <a:latin typeface="+mn-ea"/>
              </a:rPr>
              <a:t>Merchants</a:t>
            </a:r>
            <a:r>
              <a:rPr lang="zh-CN" altLang="en-US" sz="2000" dirty="0">
                <a:latin typeface="+mn-ea"/>
              </a:rPr>
              <a:t> </a:t>
            </a:r>
            <a:r>
              <a:rPr lang="en-US" altLang="zh-CN" sz="2000" dirty="0">
                <a:latin typeface="+mn-ea"/>
              </a:rPr>
              <a:t>ON </a:t>
            </a:r>
            <a:r>
              <a:rPr lang="en-US" altLang="zh-CN" sz="2000" dirty="0">
                <a:solidFill>
                  <a:srgbClr val="FF0000"/>
                </a:solidFill>
                <a:latin typeface="+mn-ea"/>
              </a:rPr>
              <a:t>Transaction ID </a:t>
            </a:r>
            <a:r>
              <a:rPr lang="en-US" altLang="zh-CN" sz="2000" dirty="0">
                <a:latin typeface="+mn-ea"/>
              </a:rPr>
              <a:t>where </a:t>
            </a:r>
            <a:r>
              <a:rPr lang="en-US" altLang="zh-CN" sz="2000" dirty="0">
                <a:solidFill>
                  <a:srgbClr val="FF0000"/>
                </a:solidFill>
                <a:latin typeface="+mn-ea"/>
              </a:rPr>
              <a:t>Date=01/2021</a:t>
            </a:r>
            <a:r>
              <a:rPr lang="zh-CN" altLang="en-US" sz="2000" dirty="0">
                <a:solidFill>
                  <a:srgbClr val="FF0000"/>
                </a:solidFill>
                <a:latin typeface="+mn-ea"/>
              </a:rPr>
              <a:t> </a:t>
            </a:r>
            <a:r>
              <a:rPr lang="en-US" altLang="zh-CN" sz="2000" dirty="0">
                <a:latin typeface="+mn-ea"/>
              </a:rPr>
              <a:t>and</a:t>
            </a:r>
            <a:r>
              <a:rPr lang="zh-CN" altLang="en-US" sz="2000" dirty="0">
                <a:latin typeface="+mn-ea"/>
              </a:rPr>
              <a:t> </a:t>
            </a:r>
            <a:r>
              <a:rPr lang="en-US" altLang="zh-CN" sz="2000" dirty="0">
                <a:solidFill>
                  <a:srgbClr val="FF0000"/>
                </a:solidFill>
                <a:latin typeface="+mn-ea"/>
              </a:rPr>
              <a:t>Merchant</a:t>
            </a:r>
            <a:r>
              <a:rPr lang="zh-CN" altLang="en-US" sz="2000" dirty="0">
                <a:solidFill>
                  <a:srgbClr val="FF0000"/>
                </a:solidFill>
                <a:latin typeface="+mn-ea"/>
              </a:rPr>
              <a:t> </a:t>
            </a:r>
            <a:r>
              <a:rPr lang="en-US" altLang="zh-CN" sz="2000" dirty="0">
                <a:solidFill>
                  <a:srgbClr val="FF0000"/>
                </a:solidFill>
                <a:latin typeface="+mn-ea"/>
              </a:rPr>
              <a:t>Name=Apple</a:t>
            </a:r>
          </a:p>
        </p:txBody>
      </p:sp>
      <p:sp>
        <p:nvSpPr>
          <p:cNvPr id="34" name="文本框 33">
            <a:extLst>
              <a:ext uri="{FF2B5EF4-FFF2-40B4-BE49-F238E27FC236}">
                <a16:creationId xmlns:a16="http://schemas.microsoft.com/office/drawing/2014/main" id="{200695CE-0695-064E-8FEE-2C4786D62638}"/>
              </a:ext>
            </a:extLst>
          </p:cNvPr>
          <p:cNvSpPr txBox="1"/>
          <p:nvPr/>
        </p:nvSpPr>
        <p:spPr>
          <a:xfrm>
            <a:off x="2962042" y="813357"/>
            <a:ext cx="8500779" cy="961225"/>
          </a:xfrm>
          <a:prstGeom prst="rect">
            <a:avLst/>
          </a:prstGeom>
          <a:noFill/>
        </p:spPr>
        <p:txBody>
          <a:bodyPr wrap="square">
            <a:spAutoFit/>
          </a:bodyPr>
          <a:lstStyle/>
          <a:p>
            <a:pPr>
              <a:lnSpc>
                <a:spcPct val="150000"/>
              </a:lnSpc>
            </a:pPr>
            <a:r>
              <a:rPr lang="en-US" altLang="zh-CN" sz="2000" dirty="0">
                <a:effectLst/>
                <a:latin typeface="+mn-ea"/>
              </a:rPr>
              <a:t>Join</a:t>
            </a:r>
            <a:r>
              <a:rPr lang="zh-CN" altLang="zh-CN" sz="2000" dirty="0">
                <a:effectLst/>
                <a:latin typeface="+mn-ea"/>
                <a:cs typeface="Times New Roman" panose="02020603050405020304" pitchFamily="18" charset="0"/>
              </a:rPr>
              <a:t>查询就是指要需要查询</a:t>
            </a:r>
            <a:r>
              <a:rPr lang="zh-CN" altLang="zh-CN" sz="2000" dirty="0">
                <a:solidFill>
                  <a:srgbClr val="FF0000"/>
                </a:solidFill>
                <a:effectLst/>
                <a:latin typeface="+mn-ea"/>
                <a:cs typeface="Times New Roman" panose="02020603050405020304" pitchFamily="18" charset="0"/>
              </a:rPr>
              <a:t>来自多个表</a:t>
            </a:r>
            <a:r>
              <a:rPr lang="zh-CN" altLang="zh-CN" sz="2000" dirty="0">
                <a:effectLst/>
                <a:latin typeface="+mn-ea"/>
                <a:cs typeface="Times New Roman" panose="02020603050405020304" pitchFamily="18" charset="0"/>
              </a:rPr>
              <a:t>的字段的数据库查询，在数据库管理系统中，</a:t>
            </a:r>
            <a:r>
              <a:rPr lang="zh-CN" altLang="zh-CN" sz="2000" dirty="0">
                <a:solidFill>
                  <a:srgbClr val="FF0000"/>
                </a:solidFill>
                <a:effectLst/>
                <a:latin typeface="+mn-ea"/>
                <a:cs typeface="Times New Roman" panose="02020603050405020304" pitchFamily="18" charset="0"/>
              </a:rPr>
              <a:t>大多数复杂的查询</a:t>
            </a:r>
            <a:r>
              <a:rPr lang="zh-CN" altLang="zh-CN" sz="2000" dirty="0">
                <a:effectLst/>
                <a:latin typeface="+mn-ea"/>
                <a:cs typeface="Times New Roman" panose="02020603050405020304" pitchFamily="18" charset="0"/>
              </a:rPr>
              <a:t>都涉及</a:t>
            </a:r>
            <a:r>
              <a:rPr lang="en-US" altLang="zh-CN" sz="2000" dirty="0">
                <a:effectLst/>
                <a:latin typeface="+mn-ea"/>
              </a:rPr>
              <a:t>Join</a:t>
            </a:r>
            <a:r>
              <a:rPr lang="zh-CN" altLang="zh-CN" sz="2000" dirty="0">
                <a:effectLst/>
                <a:latin typeface="+mn-ea"/>
                <a:cs typeface="Times New Roman" panose="02020603050405020304" pitchFamily="18" charset="0"/>
              </a:rPr>
              <a:t>查询</a:t>
            </a:r>
            <a:endParaRPr lang="en-US" altLang="zh-CN" sz="2000" dirty="0">
              <a:latin typeface="+mn-ea"/>
            </a:endParaRPr>
          </a:p>
        </p:txBody>
      </p:sp>
      <p:grpSp>
        <p:nvGrpSpPr>
          <p:cNvPr id="35" name="组合 34">
            <a:extLst>
              <a:ext uri="{FF2B5EF4-FFF2-40B4-BE49-F238E27FC236}">
                <a16:creationId xmlns:a16="http://schemas.microsoft.com/office/drawing/2014/main" id="{B296D418-5E84-0C43-8B32-507572D195EA}"/>
              </a:ext>
            </a:extLst>
          </p:cNvPr>
          <p:cNvGrpSpPr/>
          <p:nvPr/>
        </p:nvGrpSpPr>
        <p:grpSpPr>
          <a:xfrm>
            <a:off x="210415" y="287636"/>
            <a:ext cx="1385458" cy="1385458"/>
            <a:chOff x="5372911" y="2138708"/>
            <a:chExt cx="1446178" cy="1446178"/>
          </a:xfrm>
        </p:grpSpPr>
        <p:sp>
          <p:nvSpPr>
            <p:cNvPr id="36" name="椭圆 35">
              <a:extLst>
                <a:ext uri="{FF2B5EF4-FFF2-40B4-BE49-F238E27FC236}">
                  <a16:creationId xmlns:a16="http://schemas.microsoft.com/office/drawing/2014/main" id="{B459F536-A6CB-CC44-99DB-F7AB479FE750}"/>
                </a:ext>
              </a:extLst>
            </p:cNvPr>
            <p:cNvSpPr/>
            <p:nvPr/>
          </p:nvSpPr>
          <p:spPr>
            <a:xfrm>
              <a:off x="5372911" y="2138708"/>
              <a:ext cx="1446178" cy="144617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Freeform 49">
              <a:extLst>
                <a:ext uri="{FF2B5EF4-FFF2-40B4-BE49-F238E27FC236}">
                  <a16:creationId xmlns:a16="http://schemas.microsoft.com/office/drawing/2014/main" id="{E508FC32-7F9B-6040-BE47-66B1F6F1FCA5}"/>
                </a:ext>
              </a:extLst>
            </p:cNvPr>
            <p:cNvSpPr>
              <a:spLocks noEditPoints="1"/>
            </p:cNvSpPr>
            <p:nvPr/>
          </p:nvSpPr>
          <p:spPr bwMode="auto">
            <a:xfrm>
              <a:off x="5462587" y="2202309"/>
              <a:ext cx="1266826" cy="1318976"/>
            </a:xfrm>
            <a:custGeom>
              <a:avLst/>
              <a:gdLst>
                <a:gd name="T0" fmla="*/ 2600 w 2600"/>
                <a:gd name="T1" fmla="*/ 1441 h 2707"/>
                <a:gd name="T2" fmla="*/ 2593 w 2600"/>
                <a:gd name="T3" fmla="*/ 1460 h 2707"/>
                <a:gd name="T4" fmla="*/ 2264 w 2600"/>
                <a:gd name="T5" fmla="*/ 2235 h 2707"/>
                <a:gd name="T6" fmla="*/ 1548 w 2600"/>
                <a:gd name="T7" fmla="*/ 2643 h 2707"/>
                <a:gd name="T8" fmla="*/ 620 w 2600"/>
                <a:gd name="T9" fmla="*/ 2475 h 2707"/>
                <a:gd name="T10" fmla="*/ 47 w 2600"/>
                <a:gd name="T11" fmla="*/ 1714 h 2707"/>
                <a:gd name="T12" fmla="*/ 4 w 2600"/>
                <a:gd name="T13" fmla="*/ 1458 h 2707"/>
                <a:gd name="T14" fmla="*/ 0 w 2600"/>
                <a:gd name="T15" fmla="*/ 1437 h 2707"/>
                <a:gd name="T16" fmla="*/ 0 w 2600"/>
                <a:gd name="T17" fmla="*/ 1301 h 2707"/>
                <a:gd name="T18" fmla="*/ 4 w 2600"/>
                <a:gd name="T19" fmla="*/ 1284 h 2707"/>
                <a:gd name="T20" fmla="*/ 17 w 2600"/>
                <a:gd name="T21" fmla="*/ 1161 h 2707"/>
                <a:gd name="T22" fmla="*/ 291 w 2600"/>
                <a:gd name="T23" fmla="*/ 555 h 2707"/>
                <a:gd name="T24" fmla="*/ 1573 w 2600"/>
                <a:gd name="T25" fmla="*/ 104 h 2707"/>
                <a:gd name="T26" fmla="*/ 2593 w 2600"/>
                <a:gd name="T27" fmla="*/ 1280 h 2707"/>
                <a:gd name="T28" fmla="*/ 2600 w 2600"/>
                <a:gd name="T29" fmla="*/ 1297 h 2707"/>
                <a:gd name="T30" fmla="*/ 2600 w 2600"/>
                <a:gd name="T31" fmla="*/ 1441 h 2707"/>
                <a:gd name="T32" fmla="*/ 2290 w 2600"/>
                <a:gd name="T33" fmla="*/ 1337 h 2707"/>
                <a:gd name="T34" fmla="*/ 1345 w 2600"/>
                <a:gd name="T35" fmla="*/ 390 h 2707"/>
                <a:gd name="T36" fmla="*/ 693 w 2600"/>
                <a:gd name="T37" fmla="*/ 597 h 2707"/>
                <a:gd name="T38" fmla="*/ 307 w 2600"/>
                <a:gd name="T39" fmla="*/ 1329 h 2707"/>
                <a:gd name="T40" fmla="*/ 145 w 2600"/>
                <a:gd name="T41" fmla="*/ 1198 h 2707"/>
                <a:gd name="T42" fmla="*/ 152 w 2600"/>
                <a:gd name="T43" fmla="*/ 1277 h 2707"/>
                <a:gd name="T44" fmla="*/ 287 w 2600"/>
                <a:gd name="T45" fmla="*/ 1500 h 2707"/>
                <a:gd name="T46" fmla="*/ 323 w 2600"/>
                <a:gd name="T47" fmla="*/ 1561 h 2707"/>
                <a:gd name="T48" fmla="*/ 324 w 2600"/>
                <a:gd name="T49" fmla="*/ 1575 h 2707"/>
                <a:gd name="T50" fmla="*/ 324 w 2600"/>
                <a:gd name="T51" fmla="*/ 1825 h 2707"/>
                <a:gd name="T52" fmla="*/ 324 w 2600"/>
                <a:gd name="T53" fmla="*/ 1844 h 2707"/>
                <a:gd name="T54" fmla="*/ 269 w 2600"/>
                <a:gd name="T55" fmla="*/ 1879 h 2707"/>
                <a:gd name="T56" fmla="*/ 240 w 2600"/>
                <a:gd name="T57" fmla="*/ 1927 h 2707"/>
                <a:gd name="T58" fmla="*/ 189 w 2600"/>
                <a:gd name="T59" fmla="*/ 1955 h 2707"/>
                <a:gd name="T60" fmla="*/ 245 w 2600"/>
                <a:gd name="T61" fmla="*/ 2047 h 2707"/>
                <a:gd name="T62" fmla="*/ 272 w 2600"/>
                <a:gd name="T63" fmla="*/ 2062 h 2707"/>
                <a:gd name="T64" fmla="*/ 560 w 2600"/>
                <a:gd name="T65" fmla="*/ 2061 h 2707"/>
                <a:gd name="T66" fmla="*/ 592 w 2600"/>
                <a:gd name="T67" fmla="*/ 2074 h 2707"/>
                <a:gd name="T68" fmla="*/ 674 w 2600"/>
                <a:gd name="T69" fmla="*/ 2149 h 2707"/>
                <a:gd name="T70" fmla="*/ 1450 w 2600"/>
                <a:gd name="T71" fmla="*/ 2359 h 2707"/>
                <a:gd name="T72" fmla="*/ 2004 w 2600"/>
                <a:gd name="T73" fmla="*/ 2075 h 2707"/>
                <a:gd name="T74" fmla="*/ 2038 w 2600"/>
                <a:gd name="T75" fmla="*/ 2061 h 2707"/>
                <a:gd name="T76" fmla="*/ 2350 w 2600"/>
                <a:gd name="T77" fmla="*/ 2062 h 2707"/>
                <a:gd name="T78" fmla="*/ 2375 w 2600"/>
                <a:gd name="T79" fmla="*/ 2048 h 2707"/>
                <a:gd name="T80" fmla="*/ 2406 w 2600"/>
                <a:gd name="T81" fmla="*/ 1992 h 2707"/>
                <a:gd name="T82" fmla="*/ 2405 w 2600"/>
                <a:gd name="T83" fmla="*/ 1965 h 2707"/>
                <a:gd name="T84" fmla="*/ 2350 w 2600"/>
                <a:gd name="T85" fmla="*/ 1889 h 2707"/>
                <a:gd name="T86" fmla="*/ 2275 w 2600"/>
                <a:gd name="T87" fmla="*/ 1849 h 2707"/>
                <a:gd name="T88" fmla="*/ 2268 w 2600"/>
                <a:gd name="T89" fmla="*/ 1847 h 2707"/>
                <a:gd name="T90" fmla="*/ 2268 w 2600"/>
                <a:gd name="T91" fmla="*/ 1646 h 2707"/>
                <a:gd name="T92" fmla="*/ 2278 w 2600"/>
                <a:gd name="T93" fmla="*/ 1533 h 2707"/>
                <a:gd name="T94" fmla="*/ 2313 w 2600"/>
                <a:gd name="T95" fmla="*/ 1481 h 2707"/>
                <a:gd name="T96" fmla="*/ 2450 w 2600"/>
                <a:gd name="T97" fmla="*/ 1214 h 2707"/>
                <a:gd name="T98" fmla="*/ 2290 w 2600"/>
                <a:gd name="T99" fmla="*/ 1337 h 27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600" h="2707">
                  <a:moveTo>
                    <a:pt x="2600" y="1441"/>
                  </a:moveTo>
                  <a:cubicBezTo>
                    <a:pt x="2598" y="1447"/>
                    <a:pt x="2593" y="1454"/>
                    <a:pt x="2593" y="1460"/>
                  </a:cubicBezTo>
                  <a:cubicBezTo>
                    <a:pt x="2571" y="1756"/>
                    <a:pt x="2461" y="2015"/>
                    <a:pt x="2264" y="2235"/>
                  </a:cubicBezTo>
                  <a:cubicBezTo>
                    <a:pt x="2071" y="2451"/>
                    <a:pt x="1832" y="2588"/>
                    <a:pt x="1548" y="2643"/>
                  </a:cubicBezTo>
                  <a:cubicBezTo>
                    <a:pt x="1218" y="2707"/>
                    <a:pt x="906" y="2652"/>
                    <a:pt x="620" y="2475"/>
                  </a:cubicBezTo>
                  <a:cubicBezTo>
                    <a:pt x="331" y="2297"/>
                    <a:pt x="140" y="2041"/>
                    <a:pt x="47" y="1714"/>
                  </a:cubicBezTo>
                  <a:cubicBezTo>
                    <a:pt x="23" y="1630"/>
                    <a:pt x="8" y="1545"/>
                    <a:pt x="4" y="1458"/>
                  </a:cubicBezTo>
                  <a:cubicBezTo>
                    <a:pt x="3" y="1451"/>
                    <a:pt x="1" y="1444"/>
                    <a:pt x="0" y="1437"/>
                  </a:cubicBezTo>
                  <a:cubicBezTo>
                    <a:pt x="0" y="1392"/>
                    <a:pt x="0" y="1346"/>
                    <a:pt x="0" y="1301"/>
                  </a:cubicBezTo>
                  <a:cubicBezTo>
                    <a:pt x="1" y="1295"/>
                    <a:pt x="3" y="1290"/>
                    <a:pt x="4" y="1284"/>
                  </a:cubicBezTo>
                  <a:cubicBezTo>
                    <a:pt x="8" y="1243"/>
                    <a:pt x="10" y="1201"/>
                    <a:pt x="17" y="1161"/>
                  </a:cubicBezTo>
                  <a:cubicBezTo>
                    <a:pt x="55" y="935"/>
                    <a:pt x="142" y="729"/>
                    <a:pt x="291" y="555"/>
                  </a:cubicBezTo>
                  <a:cubicBezTo>
                    <a:pt x="630" y="158"/>
                    <a:pt x="1061" y="0"/>
                    <a:pt x="1573" y="104"/>
                  </a:cubicBezTo>
                  <a:cubicBezTo>
                    <a:pt x="2147" y="221"/>
                    <a:pt x="2557" y="718"/>
                    <a:pt x="2593" y="1280"/>
                  </a:cubicBezTo>
                  <a:cubicBezTo>
                    <a:pt x="2593" y="1286"/>
                    <a:pt x="2598" y="1292"/>
                    <a:pt x="2600" y="1297"/>
                  </a:cubicBezTo>
                  <a:cubicBezTo>
                    <a:pt x="2600" y="1345"/>
                    <a:pt x="2600" y="1393"/>
                    <a:pt x="2600" y="1441"/>
                  </a:cubicBezTo>
                  <a:close/>
                  <a:moveTo>
                    <a:pt x="2290" y="1337"/>
                  </a:moveTo>
                  <a:cubicBezTo>
                    <a:pt x="2269" y="831"/>
                    <a:pt x="1859" y="414"/>
                    <a:pt x="1345" y="390"/>
                  </a:cubicBezTo>
                  <a:cubicBezTo>
                    <a:pt x="1103" y="379"/>
                    <a:pt x="883" y="447"/>
                    <a:pt x="693" y="597"/>
                  </a:cubicBezTo>
                  <a:cubicBezTo>
                    <a:pt x="456" y="782"/>
                    <a:pt x="330" y="1028"/>
                    <a:pt x="307" y="1329"/>
                  </a:cubicBezTo>
                  <a:cubicBezTo>
                    <a:pt x="241" y="1301"/>
                    <a:pt x="195" y="1252"/>
                    <a:pt x="145" y="1198"/>
                  </a:cubicBezTo>
                  <a:cubicBezTo>
                    <a:pt x="148" y="1228"/>
                    <a:pt x="149" y="1253"/>
                    <a:pt x="152" y="1277"/>
                  </a:cubicBezTo>
                  <a:cubicBezTo>
                    <a:pt x="165" y="1370"/>
                    <a:pt x="206" y="1448"/>
                    <a:pt x="287" y="1500"/>
                  </a:cubicBezTo>
                  <a:cubicBezTo>
                    <a:pt x="311" y="1516"/>
                    <a:pt x="322" y="1534"/>
                    <a:pt x="323" y="1561"/>
                  </a:cubicBezTo>
                  <a:cubicBezTo>
                    <a:pt x="323" y="1565"/>
                    <a:pt x="324" y="1570"/>
                    <a:pt x="324" y="1575"/>
                  </a:cubicBezTo>
                  <a:cubicBezTo>
                    <a:pt x="324" y="1658"/>
                    <a:pt x="324" y="1741"/>
                    <a:pt x="324" y="1825"/>
                  </a:cubicBezTo>
                  <a:cubicBezTo>
                    <a:pt x="324" y="1831"/>
                    <a:pt x="324" y="1838"/>
                    <a:pt x="324" y="1844"/>
                  </a:cubicBezTo>
                  <a:cubicBezTo>
                    <a:pt x="287" y="1851"/>
                    <a:pt x="287" y="1851"/>
                    <a:pt x="269" y="1879"/>
                  </a:cubicBezTo>
                  <a:cubicBezTo>
                    <a:pt x="259" y="1895"/>
                    <a:pt x="250" y="1911"/>
                    <a:pt x="240" y="1927"/>
                  </a:cubicBezTo>
                  <a:cubicBezTo>
                    <a:pt x="229" y="1944"/>
                    <a:pt x="222" y="1967"/>
                    <a:pt x="189" y="1955"/>
                  </a:cubicBezTo>
                  <a:cubicBezTo>
                    <a:pt x="210" y="1989"/>
                    <a:pt x="228" y="2018"/>
                    <a:pt x="245" y="2047"/>
                  </a:cubicBezTo>
                  <a:cubicBezTo>
                    <a:pt x="252" y="2058"/>
                    <a:pt x="259" y="2062"/>
                    <a:pt x="272" y="2062"/>
                  </a:cubicBezTo>
                  <a:cubicBezTo>
                    <a:pt x="368" y="2061"/>
                    <a:pt x="464" y="2062"/>
                    <a:pt x="560" y="2061"/>
                  </a:cubicBezTo>
                  <a:cubicBezTo>
                    <a:pt x="573" y="2061"/>
                    <a:pt x="582" y="2065"/>
                    <a:pt x="592" y="2074"/>
                  </a:cubicBezTo>
                  <a:cubicBezTo>
                    <a:pt x="618" y="2100"/>
                    <a:pt x="645" y="2126"/>
                    <a:pt x="674" y="2149"/>
                  </a:cubicBezTo>
                  <a:cubicBezTo>
                    <a:pt x="903" y="2331"/>
                    <a:pt x="1162" y="2402"/>
                    <a:pt x="1450" y="2359"/>
                  </a:cubicBezTo>
                  <a:cubicBezTo>
                    <a:pt x="1666" y="2328"/>
                    <a:pt x="1850" y="2230"/>
                    <a:pt x="2004" y="2075"/>
                  </a:cubicBezTo>
                  <a:cubicBezTo>
                    <a:pt x="2014" y="2065"/>
                    <a:pt x="2024" y="2061"/>
                    <a:pt x="2038" y="2061"/>
                  </a:cubicBezTo>
                  <a:cubicBezTo>
                    <a:pt x="2142" y="2062"/>
                    <a:pt x="2246" y="2061"/>
                    <a:pt x="2350" y="2062"/>
                  </a:cubicBezTo>
                  <a:cubicBezTo>
                    <a:pt x="2362" y="2062"/>
                    <a:pt x="2370" y="2059"/>
                    <a:pt x="2375" y="2048"/>
                  </a:cubicBezTo>
                  <a:cubicBezTo>
                    <a:pt x="2384" y="2028"/>
                    <a:pt x="2395" y="2010"/>
                    <a:pt x="2406" y="1992"/>
                  </a:cubicBezTo>
                  <a:cubicBezTo>
                    <a:pt x="2412" y="1982"/>
                    <a:pt x="2412" y="1975"/>
                    <a:pt x="2405" y="1965"/>
                  </a:cubicBezTo>
                  <a:cubicBezTo>
                    <a:pt x="2386" y="1940"/>
                    <a:pt x="2366" y="1916"/>
                    <a:pt x="2350" y="1889"/>
                  </a:cubicBezTo>
                  <a:cubicBezTo>
                    <a:pt x="2332" y="1860"/>
                    <a:pt x="2312" y="1841"/>
                    <a:pt x="2275" y="1849"/>
                  </a:cubicBezTo>
                  <a:cubicBezTo>
                    <a:pt x="2274" y="1849"/>
                    <a:pt x="2272" y="1848"/>
                    <a:pt x="2268" y="1847"/>
                  </a:cubicBezTo>
                  <a:cubicBezTo>
                    <a:pt x="2268" y="1780"/>
                    <a:pt x="2267" y="1713"/>
                    <a:pt x="2268" y="1646"/>
                  </a:cubicBezTo>
                  <a:cubicBezTo>
                    <a:pt x="2269" y="1608"/>
                    <a:pt x="2276" y="1571"/>
                    <a:pt x="2278" y="1533"/>
                  </a:cubicBezTo>
                  <a:cubicBezTo>
                    <a:pt x="2279" y="1507"/>
                    <a:pt x="2292" y="1493"/>
                    <a:pt x="2313" y="1481"/>
                  </a:cubicBezTo>
                  <a:cubicBezTo>
                    <a:pt x="2414" y="1423"/>
                    <a:pt x="2430" y="1320"/>
                    <a:pt x="2450" y="1214"/>
                  </a:cubicBezTo>
                  <a:cubicBezTo>
                    <a:pt x="2398" y="1261"/>
                    <a:pt x="2353" y="1309"/>
                    <a:pt x="2290" y="1337"/>
                  </a:cubicBezTo>
                  <a:close/>
                </a:path>
              </a:pathLst>
            </a:custGeom>
            <a:solidFill>
              <a:schemeClr val="tx2">
                <a:lumMod val="7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41" name="组合 40">
              <a:extLst>
                <a:ext uri="{FF2B5EF4-FFF2-40B4-BE49-F238E27FC236}">
                  <a16:creationId xmlns:a16="http://schemas.microsoft.com/office/drawing/2014/main" id="{627460ED-0E14-DC4F-9530-4CC07A312DEC}"/>
                </a:ext>
              </a:extLst>
            </p:cNvPr>
            <p:cNvGrpSpPr/>
            <p:nvPr/>
          </p:nvGrpSpPr>
          <p:grpSpPr>
            <a:xfrm>
              <a:off x="5554874" y="2381317"/>
              <a:ext cx="1080787" cy="1004320"/>
              <a:chOff x="5554874" y="2552137"/>
              <a:chExt cx="1080787" cy="1004320"/>
            </a:xfrm>
            <a:solidFill>
              <a:schemeClr val="tx2">
                <a:lumMod val="75000"/>
              </a:schemeClr>
            </a:solidFill>
          </p:grpSpPr>
          <p:sp>
            <p:nvSpPr>
              <p:cNvPr id="42" name="Freeform 50">
                <a:extLst>
                  <a:ext uri="{FF2B5EF4-FFF2-40B4-BE49-F238E27FC236}">
                    <a16:creationId xmlns:a16="http://schemas.microsoft.com/office/drawing/2014/main" id="{BA192113-DC3C-0547-847C-C24BAE604BFB}"/>
                  </a:ext>
                </a:extLst>
              </p:cNvPr>
              <p:cNvSpPr>
                <a:spLocks noEditPoints="1"/>
              </p:cNvSpPr>
              <p:nvPr/>
            </p:nvSpPr>
            <p:spPr bwMode="auto">
              <a:xfrm>
                <a:off x="5594719" y="3111135"/>
                <a:ext cx="1003441" cy="214458"/>
              </a:xfrm>
              <a:custGeom>
                <a:avLst/>
                <a:gdLst>
                  <a:gd name="T0" fmla="*/ 1933 w 2060"/>
                  <a:gd name="T1" fmla="*/ 45 h 440"/>
                  <a:gd name="T2" fmla="*/ 1978 w 2060"/>
                  <a:gd name="T3" fmla="*/ 350 h 440"/>
                  <a:gd name="T4" fmla="*/ 2043 w 2060"/>
                  <a:gd name="T5" fmla="*/ 435 h 440"/>
                  <a:gd name="T6" fmla="*/ 1498 w 2060"/>
                  <a:gd name="T7" fmla="*/ 319 h 440"/>
                  <a:gd name="T8" fmla="*/ 1549 w 2060"/>
                  <a:gd name="T9" fmla="*/ 306 h 440"/>
                  <a:gd name="T10" fmla="*/ 531 w 2060"/>
                  <a:gd name="T11" fmla="*/ 310 h 440"/>
                  <a:gd name="T12" fmla="*/ 542 w 2060"/>
                  <a:gd name="T13" fmla="*/ 392 h 440"/>
                  <a:gd name="T14" fmla="*/ 0 w 2060"/>
                  <a:gd name="T15" fmla="*/ 440 h 440"/>
                  <a:gd name="T16" fmla="*/ 87 w 2060"/>
                  <a:gd name="T17" fmla="*/ 358 h 440"/>
                  <a:gd name="T18" fmla="*/ 512 w 2060"/>
                  <a:gd name="T19" fmla="*/ 34 h 440"/>
                  <a:gd name="T20" fmla="*/ 1961 w 2060"/>
                  <a:gd name="T21" fmla="*/ 0 h 440"/>
                  <a:gd name="T22" fmla="*/ 1545 w 2060"/>
                  <a:gd name="T23" fmla="*/ 41 h 440"/>
                  <a:gd name="T24" fmla="*/ 1263 w 2060"/>
                  <a:gd name="T25" fmla="*/ 119 h 440"/>
                  <a:gd name="T26" fmla="*/ 855 w 2060"/>
                  <a:gd name="T27" fmla="*/ 67 h 440"/>
                  <a:gd name="T28" fmla="*/ 796 w 2060"/>
                  <a:gd name="T29" fmla="*/ 193 h 440"/>
                  <a:gd name="T30" fmla="*/ 962 w 2060"/>
                  <a:gd name="T31" fmla="*/ 145 h 440"/>
                  <a:gd name="T32" fmla="*/ 1269 w 2060"/>
                  <a:gd name="T33" fmla="*/ 301 h 440"/>
                  <a:gd name="T34" fmla="*/ 711 w 2060"/>
                  <a:gd name="T35" fmla="*/ 118 h 440"/>
                  <a:gd name="T36" fmla="*/ 558 w 2060"/>
                  <a:gd name="T37" fmla="*/ 107 h 440"/>
                  <a:gd name="T38" fmla="*/ 544 w 2060"/>
                  <a:gd name="T39" fmla="*/ 301 h 440"/>
                  <a:gd name="T40" fmla="*/ 1513 w 2060"/>
                  <a:gd name="T41" fmla="*/ 130 h 440"/>
                  <a:gd name="T42" fmla="*/ 1452 w 2060"/>
                  <a:gd name="T43" fmla="*/ 67 h 440"/>
                  <a:gd name="T44" fmla="*/ 1340 w 2060"/>
                  <a:gd name="T45" fmla="*/ 270 h 440"/>
                  <a:gd name="T46" fmla="*/ 1544 w 2060"/>
                  <a:gd name="T47" fmla="*/ 67 h 440"/>
                  <a:gd name="T48" fmla="*/ 1564 w 2060"/>
                  <a:gd name="T49" fmla="*/ 67 h 440"/>
                  <a:gd name="T50" fmla="*/ 491 w 2060"/>
                  <a:gd name="T51" fmla="*/ 302 h 440"/>
                  <a:gd name="T52" fmla="*/ 491 w 2060"/>
                  <a:gd name="T53" fmla="*/ 67 h 440"/>
                  <a:gd name="T54" fmla="*/ 1308 w 2060"/>
                  <a:gd name="T55" fmla="*/ 290 h 440"/>
                  <a:gd name="T56" fmla="*/ 1294 w 2060"/>
                  <a:gd name="T57" fmla="*/ 68 h 440"/>
                  <a:gd name="T58" fmla="*/ 762 w 2060"/>
                  <a:gd name="T59" fmla="*/ 299 h 440"/>
                  <a:gd name="T60" fmla="*/ 747 w 2060"/>
                  <a:gd name="T61" fmla="*/ 79 h 440"/>
                  <a:gd name="T62" fmla="*/ 1007 w 2060"/>
                  <a:gd name="T63" fmla="*/ 35 h 440"/>
                  <a:gd name="T64" fmla="*/ 1054 w 2060"/>
                  <a:gd name="T65" fmla="*/ 35 h 440"/>
                  <a:gd name="T66" fmla="*/ 1249 w 2060"/>
                  <a:gd name="T67" fmla="*/ 45 h 440"/>
                  <a:gd name="T68" fmla="*/ 1054 w 2060"/>
                  <a:gd name="T69" fmla="*/ 35 h 440"/>
                  <a:gd name="T70" fmla="*/ 1342 w 2060"/>
                  <a:gd name="T71" fmla="*/ 36 h 440"/>
                  <a:gd name="T72" fmla="*/ 1499 w 2060"/>
                  <a:gd name="T73" fmla="*/ 45 h 440"/>
                  <a:gd name="T74" fmla="*/ 717 w 2060"/>
                  <a:gd name="T75" fmla="*/ 35 h 440"/>
                  <a:gd name="T76" fmla="*/ 198 w 2060"/>
                  <a:gd name="T77" fmla="*/ 118 h 440"/>
                  <a:gd name="T78" fmla="*/ 138 w 2060"/>
                  <a:gd name="T79" fmla="*/ 118 h 440"/>
                  <a:gd name="T80" fmla="*/ 1625 w 2060"/>
                  <a:gd name="T81" fmla="*/ 118 h 440"/>
                  <a:gd name="T82" fmla="*/ 311 w 2060"/>
                  <a:gd name="T83" fmla="*/ 94 h 440"/>
                  <a:gd name="T84" fmla="*/ 311 w 2060"/>
                  <a:gd name="T85" fmla="*/ 118 h 440"/>
                  <a:gd name="T86" fmla="*/ 1796 w 2060"/>
                  <a:gd name="T87" fmla="*/ 118 h 440"/>
                  <a:gd name="T88" fmla="*/ 1736 w 2060"/>
                  <a:gd name="T89" fmla="*/ 118 h 440"/>
                  <a:gd name="T90" fmla="*/ 1908 w 2060"/>
                  <a:gd name="T91" fmla="*/ 94 h 440"/>
                  <a:gd name="T92" fmla="*/ 422 w 2060"/>
                  <a:gd name="T93" fmla="*/ 95 h 440"/>
                  <a:gd name="T94" fmla="*/ 422 w 2060"/>
                  <a:gd name="T95" fmla="*/ 118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060" h="440">
                    <a:moveTo>
                      <a:pt x="1545" y="41"/>
                    </a:moveTo>
                    <a:cubicBezTo>
                      <a:pt x="1551" y="43"/>
                      <a:pt x="1558" y="45"/>
                      <a:pt x="1565" y="45"/>
                    </a:cubicBezTo>
                    <a:cubicBezTo>
                      <a:pt x="1687" y="46"/>
                      <a:pt x="1810" y="45"/>
                      <a:pt x="1933" y="45"/>
                    </a:cubicBezTo>
                    <a:cubicBezTo>
                      <a:pt x="1942" y="45"/>
                      <a:pt x="1951" y="45"/>
                      <a:pt x="1962" y="45"/>
                    </a:cubicBezTo>
                    <a:cubicBezTo>
                      <a:pt x="1962" y="147"/>
                      <a:pt x="1962" y="247"/>
                      <a:pt x="1962" y="349"/>
                    </a:cubicBezTo>
                    <a:cubicBezTo>
                      <a:pt x="1969" y="349"/>
                      <a:pt x="1973" y="351"/>
                      <a:pt x="1978" y="350"/>
                    </a:cubicBezTo>
                    <a:cubicBezTo>
                      <a:pt x="2008" y="343"/>
                      <a:pt x="2025" y="357"/>
                      <a:pt x="2036" y="385"/>
                    </a:cubicBezTo>
                    <a:cubicBezTo>
                      <a:pt x="2041" y="401"/>
                      <a:pt x="2051" y="416"/>
                      <a:pt x="2060" y="433"/>
                    </a:cubicBezTo>
                    <a:cubicBezTo>
                      <a:pt x="2053" y="434"/>
                      <a:pt x="2048" y="435"/>
                      <a:pt x="2043" y="435"/>
                    </a:cubicBezTo>
                    <a:cubicBezTo>
                      <a:pt x="1885" y="435"/>
                      <a:pt x="1727" y="434"/>
                      <a:pt x="1569" y="435"/>
                    </a:cubicBezTo>
                    <a:cubicBezTo>
                      <a:pt x="1555" y="435"/>
                      <a:pt x="1547" y="431"/>
                      <a:pt x="1542" y="418"/>
                    </a:cubicBezTo>
                    <a:cubicBezTo>
                      <a:pt x="1529" y="386"/>
                      <a:pt x="1514" y="355"/>
                      <a:pt x="1498" y="319"/>
                    </a:cubicBezTo>
                    <a:cubicBezTo>
                      <a:pt x="1524" y="319"/>
                      <a:pt x="1546" y="319"/>
                      <a:pt x="1569" y="319"/>
                    </a:cubicBezTo>
                    <a:cubicBezTo>
                      <a:pt x="1569" y="316"/>
                      <a:pt x="1569" y="313"/>
                      <a:pt x="1570" y="310"/>
                    </a:cubicBezTo>
                    <a:cubicBezTo>
                      <a:pt x="1563" y="309"/>
                      <a:pt x="1556" y="306"/>
                      <a:pt x="1549" y="306"/>
                    </a:cubicBezTo>
                    <a:cubicBezTo>
                      <a:pt x="1464" y="306"/>
                      <a:pt x="1379" y="306"/>
                      <a:pt x="1293" y="306"/>
                    </a:cubicBezTo>
                    <a:cubicBezTo>
                      <a:pt x="1046" y="307"/>
                      <a:pt x="799" y="307"/>
                      <a:pt x="552" y="308"/>
                    </a:cubicBezTo>
                    <a:cubicBezTo>
                      <a:pt x="545" y="308"/>
                      <a:pt x="538" y="309"/>
                      <a:pt x="531" y="310"/>
                    </a:cubicBezTo>
                    <a:cubicBezTo>
                      <a:pt x="531" y="313"/>
                      <a:pt x="531" y="315"/>
                      <a:pt x="531" y="318"/>
                    </a:cubicBezTo>
                    <a:cubicBezTo>
                      <a:pt x="545" y="318"/>
                      <a:pt x="558" y="319"/>
                      <a:pt x="574" y="320"/>
                    </a:cubicBezTo>
                    <a:cubicBezTo>
                      <a:pt x="563" y="344"/>
                      <a:pt x="550" y="367"/>
                      <a:pt x="542" y="392"/>
                    </a:cubicBezTo>
                    <a:cubicBezTo>
                      <a:pt x="530" y="426"/>
                      <a:pt x="511" y="436"/>
                      <a:pt x="475" y="436"/>
                    </a:cubicBezTo>
                    <a:cubicBezTo>
                      <a:pt x="327" y="435"/>
                      <a:pt x="180" y="438"/>
                      <a:pt x="33" y="439"/>
                    </a:cubicBezTo>
                    <a:cubicBezTo>
                      <a:pt x="23" y="440"/>
                      <a:pt x="13" y="440"/>
                      <a:pt x="0" y="440"/>
                    </a:cubicBezTo>
                    <a:cubicBezTo>
                      <a:pt x="14" y="413"/>
                      <a:pt x="27" y="388"/>
                      <a:pt x="41" y="365"/>
                    </a:cubicBezTo>
                    <a:cubicBezTo>
                      <a:pt x="44" y="361"/>
                      <a:pt x="51" y="359"/>
                      <a:pt x="57" y="359"/>
                    </a:cubicBezTo>
                    <a:cubicBezTo>
                      <a:pt x="66" y="358"/>
                      <a:pt x="76" y="358"/>
                      <a:pt x="87" y="358"/>
                    </a:cubicBezTo>
                    <a:cubicBezTo>
                      <a:pt x="87" y="254"/>
                      <a:pt x="87" y="151"/>
                      <a:pt x="87" y="45"/>
                    </a:cubicBezTo>
                    <a:cubicBezTo>
                      <a:pt x="229" y="45"/>
                      <a:pt x="371" y="46"/>
                      <a:pt x="513" y="45"/>
                    </a:cubicBezTo>
                    <a:cubicBezTo>
                      <a:pt x="512" y="42"/>
                      <a:pt x="512" y="38"/>
                      <a:pt x="512" y="34"/>
                    </a:cubicBezTo>
                    <a:cubicBezTo>
                      <a:pt x="371" y="34"/>
                      <a:pt x="229" y="34"/>
                      <a:pt x="87" y="34"/>
                    </a:cubicBezTo>
                    <a:cubicBezTo>
                      <a:pt x="87" y="20"/>
                      <a:pt x="87" y="11"/>
                      <a:pt x="87" y="0"/>
                    </a:cubicBezTo>
                    <a:cubicBezTo>
                      <a:pt x="712" y="0"/>
                      <a:pt x="1336" y="0"/>
                      <a:pt x="1961" y="0"/>
                    </a:cubicBezTo>
                    <a:cubicBezTo>
                      <a:pt x="1961" y="10"/>
                      <a:pt x="1961" y="20"/>
                      <a:pt x="1961" y="33"/>
                    </a:cubicBezTo>
                    <a:cubicBezTo>
                      <a:pt x="1823" y="33"/>
                      <a:pt x="1684" y="33"/>
                      <a:pt x="1546" y="33"/>
                    </a:cubicBezTo>
                    <a:cubicBezTo>
                      <a:pt x="1546" y="36"/>
                      <a:pt x="1545" y="39"/>
                      <a:pt x="1545" y="41"/>
                    </a:cubicBezTo>
                    <a:close/>
                    <a:moveTo>
                      <a:pt x="1269" y="301"/>
                    </a:moveTo>
                    <a:cubicBezTo>
                      <a:pt x="1269" y="244"/>
                      <a:pt x="1269" y="188"/>
                      <a:pt x="1269" y="133"/>
                    </a:cubicBezTo>
                    <a:cubicBezTo>
                      <a:pt x="1269" y="128"/>
                      <a:pt x="1266" y="123"/>
                      <a:pt x="1263" y="119"/>
                    </a:cubicBezTo>
                    <a:cubicBezTo>
                      <a:pt x="1249" y="104"/>
                      <a:pt x="1235" y="88"/>
                      <a:pt x="1220" y="74"/>
                    </a:cubicBezTo>
                    <a:cubicBezTo>
                      <a:pt x="1216" y="70"/>
                      <a:pt x="1209" y="67"/>
                      <a:pt x="1203" y="67"/>
                    </a:cubicBezTo>
                    <a:cubicBezTo>
                      <a:pt x="1087" y="66"/>
                      <a:pt x="971" y="66"/>
                      <a:pt x="855" y="67"/>
                    </a:cubicBezTo>
                    <a:cubicBezTo>
                      <a:pt x="849" y="67"/>
                      <a:pt x="842" y="69"/>
                      <a:pt x="838" y="74"/>
                    </a:cubicBezTo>
                    <a:cubicBezTo>
                      <a:pt x="809" y="103"/>
                      <a:pt x="786" y="134"/>
                      <a:pt x="796" y="179"/>
                    </a:cubicBezTo>
                    <a:cubicBezTo>
                      <a:pt x="796" y="183"/>
                      <a:pt x="796" y="188"/>
                      <a:pt x="796" y="193"/>
                    </a:cubicBezTo>
                    <a:cubicBezTo>
                      <a:pt x="796" y="229"/>
                      <a:pt x="796" y="264"/>
                      <a:pt x="796" y="300"/>
                    </a:cubicBezTo>
                    <a:cubicBezTo>
                      <a:pt x="852" y="300"/>
                      <a:pt x="906" y="300"/>
                      <a:pt x="962" y="300"/>
                    </a:cubicBezTo>
                    <a:cubicBezTo>
                      <a:pt x="962" y="248"/>
                      <a:pt x="962" y="197"/>
                      <a:pt x="962" y="145"/>
                    </a:cubicBezTo>
                    <a:cubicBezTo>
                      <a:pt x="1008" y="145"/>
                      <a:pt x="1053" y="145"/>
                      <a:pt x="1099" y="145"/>
                    </a:cubicBezTo>
                    <a:cubicBezTo>
                      <a:pt x="1099" y="198"/>
                      <a:pt x="1099" y="249"/>
                      <a:pt x="1099" y="301"/>
                    </a:cubicBezTo>
                    <a:cubicBezTo>
                      <a:pt x="1156" y="301"/>
                      <a:pt x="1211" y="301"/>
                      <a:pt x="1269" y="301"/>
                    </a:cubicBezTo>
                    <a:close/>
                    <a:moveTo>
                      <a:pt x="717" y="301"/>
                    </a:moveTo>
                    <a:cubicBezTo>
                      <a:pt x="717" y="244"/>
                      <a:pt x="718" y="188"/>
                      <a:pt x="717" y="132"/>
                    </a:cubicBezTo>
                    <a:cubicBezTo>
                      <a:pt x="717" y="127"/>
                      <a:pt x="714" y="122"/>
                      <a:pt x="711" y="118"/>
                    </a:cubicBezTo>
                    <a:cubicBezTo>
                      <a:pt x="698" y="103"/>
                      <a:pt x="685" y="89"/>
                      <a:pt x="671" y="74"/>
                    </a:cubicBezTo>
                    <a:cubicBezTo>
                      <a:pt x="667" y="71"/>
                      <a:pt x="661" y="67"/>
                      <a:pt x="656" y="67"/>
                    </a:cubicBezTo>
                    <a:cubicBezTo>
                      <a:pt x="616" y="62"/>
                      <a:pt x="580" y="65"/>
                      <a:pt x="558" y="107"/>
                    </a:cubicBezTo>
                    <a:cubicBezTo>
                      <a:pt x="551" y="120"/>
                      <a:pt x="543" y="130"/>
                      <a:pt x="544" y="146"/>
                    </a:cubicBezTo>
                    <a:cubicBezTo>
                      <a:pt x="544" y="188"/>
                      <a:pt x="544" y="230"/>
                      <a:pt x="544" y="272"/>
                    </a:cubicBezTo>
                    <a:cubicBezTo>
                      <a:pt x="544" y="282"/>
                      <a:pt x="544" y="291"/>
                      <a:pt x="544" y="301"/>
                    </a:cubicBezTo>
                    <a:cubicBezTo>
                      <a:pt x="603" y="301"/>
                      <a:pt x="659" y="301"/>
                      <a:pt x="717" y="301"/>
                    </a:cubicBezTo>
                    <a:close/>
                    <a:moveTo>
                      <a:pt x="1513" y="301"/>
                    </a:moveTo>
                    <a:cubicBezTo>
                      <a:pt x="1513" y="243"/>
                      <a:pt x="1514" y="186"/>
                      <a:pt x="1513" y="130"/>
                    </a:cubicBezTo>
                    <a:cubicBezTo>
                      <a:pt x="1513" y="126"/>
                      <a:pt x="1510" y="121"/>
                      <a:pt x="1507" y="118"/>
                    </a:cubicBezTo>
                    <a:cubicBezTo>
                      <a:pt x="1494" y="103"/>
                      <a:pt x="1481" y="89"/>
                      <a:pt x="1467" y="74"/>
                    </a:cubicBezTo>
                    <a:cubicBezTo>
                      <a:pt x="1463" y="71"/>
                      <a:pt x="1457" y="67"/>
                      <a:pt x="1452" y="67"/>
                    </a:cubicBezTo>
                    <a:cubicBezTo>
                      <a:pt x="1412" y="62"/>
                      <a:pt x="1376" y="66"/>
                      <a:pt x="1354" y="107"/>
                    </a:cubicBezTo>
                    <a:cubicBezTo>
                      <a:pt x="1347" y="120"/>
                      <a:pt x="1339" y="130"/>
                      <a:pt x="1340" y="146"/>
                    </a:cubicBezTo>
                    <a:cubicBezTo>
                      <a:pt x="1341" y="187"/>
                      <a:pt x="1340" y="229"/>
                      <a:pt x="1340" y="270"/>
                    </a:cubicBezTo>
                    <a:cubicBezTo>
                      <a:pt x="1340" y="280"/>
                      <a:pt x="1340" y="290"/>
                      <a:pt x="1340" y="301"/>
                    </a:cubicBezTo>
                    <a:cubicBezTo>
                      <a:pt x="1399" y="301"/>
                      <a:pt x="1455" y="301"/>
                      <a:pt x="1513" y="301"/>
                    </a:cubicBezTo>
                    <a:close/>
                    <a:moveTo>
                      <a:pt x="1544" y="67"/>
                    </a:moveTo>
                    <a:cubicBezTo>
                      <a:pt x="1544" y="146"/>
                      <a:pt x="1544" y="223"/>
                      <a:pt x="1544" y="302"/>
                    </a:cubicBezTo>
                    <a:cubicBezTo>
                      <a:pt x="1552" y="301"/>
                      <a:pt x="1558" y="301"/>
                      <a:pt x="1564" y="300"/>
                    </a:cubicBezTo>
                    <a:cubicBezTo>
                      <a:pt x="1564" y="222"/>
                      <a:pt x="1564" y="145"/>
                      <a:pt x="1564" y="67"/>
                    </a:cubicBezTo>
                    <a:cubicBezTo>
                      <a:pt x="1557" y="67"/>
                      <a:pt x="1551" y="67"/>
                      <a:pt x="1544" y="67"/>
                    </a:cubicBezTo>
                    <a:close/>
                    <a:moveTo>
                      <a:pt x="491" y="67"/>
                    </a:moveTo>
                    <a:cubicBezTo>
                      <a:pt x="491" y="146"/>
                      <a:pt x="491" y="223"/>
                      <a:pt x="491" y="302"/>
                    </a:cubicBezTo>
                    <a:cubicBezTo>
                      <a:pt x="500" y="302"/>
                      <a:pt x="506" y="301"/>
                      <a:pt x="512" y="300"/>
                    </a:cubicBezTo>
                    <a:cubicBezTo>
                      <a:pt x="512" y="222"/>
                      <a:pt x="512" y="145"/>
                      <a:pt x="512" y="67"/>
                    </a:cubicBezTo>
                    <a:cubicBezTo>
                      <a:pt x="505" y="67"/>
                      <a:pt x="499" y="67"/>
                      <a:pt x="491" y="67"/>
                    </a:cubicBezTo>
                    <a:close/>
                    <a:moveTo>
                      <a:pt x="1294" y="300"/>
                    </a:moveTo>
                    <a:cubicBezTo>
                      <a:pt x="1296" y="301"/>
                      <a:pt x="1298" y="302"/>
                      <a:pt x="1300" y="304"/>
                    </a:cubicBezTo>
                    <a:cubicBezTo>
                      <a:pt x="1303" y="299"/>
                      <a:pt x="1308" y="295"/>
                      <a:pt x="1308" y="290"/>
                    </a:cubicBezTo>
                    <a:cubicBezTo>
                      <a:pt x="1309" y="219"/>
                      <a:pt x="1309" y="149"/>
                      <a:pt x="1308" y="78"/>
                    </a:cubicBezTo>
                    <a:cubicBezTo>
                      <a:pt x="1308" y="74"/>
                      <a:pt x="1302" y="69"/>
                      <a:pt x="1299" y="65"/>
                    </a:cubicBezTo>
                    <a:cubicBezTo>
                      <a:pt x="1297" y="66"/>
                      <a:pt x="1295" y="67"/>
                      <a:pt x="1294" y="68"/>
                    </a:cubicBezTo>
                    <a:cubicBezTo>
                      <a:pt x="1294" y="146"/>
                      <a:pt x="1294" y="223"/>
                      <a:pt x="1294" y="300"/>
                    </a:cubicBezTo>
                    <a:close/>
                    <a:moveTo>
                      <a:pt x="755" y="304"/>
                    </a:moveTo>
                    <a:cubicBezTo>
                      <a:pt x="757" y="302"/>
                      <a:pt x="760" y="301"/>
                      <a:pt x="762" y="299"/>
                    </a:cubicBezTo>
                    <a:cubicBezTo>
                      <a:pt x="762" y="226"/>
                      <a:pt x="762" y="152"/>
                      <a:pt x="762" y="78"/>
                    </a:cubicBezTo>
                    <a:cubicBezTo>
                      <a:pt x="762" y="74"/>
                      <a:pt x="758" y="70"/>
                      <a:pt x="755" y="66"/>
                    </a:cubicBezTo>
                    <a:cubicBezTo>
                      <a:pt x="752" y="70"/>
                      <a:pt x="747" y="75"/>
                      <a:pt x="747" y="79"/>
                    </a:cubicBezTo>
                    <a:cubicBezTo>
                      <a:pt x="746" y="149"/>
                      <a:pt x="746" y="219"/>
                      <a:pt x="747" y="290"/>
                    </a:cubicBezTo>
                    <a:cubicBezTo>
                      <a:pt x="747" y="295"/>
                      <a:pt x="752" y="299"/>
                      <a:pt x="755" y="304"/>
                    </a:cubicBezTo>
                    <a:close/>
                    <a:moveTo>
                      <a:pt x="1007" y="35"/>
                    </a:moveTo>
                    <a:cubicBezTo>
                      <a:pt x="935" y="35"/>
                      <a:pt x="867" y="35"/>
                      <a:pt x="796" y="35"/>
                    </a:cubicBezTo>
                    <a:cubicBezTo>
                      <a:pt x="808" y="49"/>
                      <a:pt x="994" y="49"/>
                      <a:pt x="1007" y="35"/>
                    </a:cubicBezTo>
                    <a:close/>
                    <a:moveTo>
                      <a:pt x="1054" y="35"/>
                    </a:moveTo>
                    <a:cubicBezTo>
                      <a:pt x="1053" y="37"/>
                      <a:pt x="1053" y="39"/>
                      <a:pt x="1052" y="41"/>
                    </a:cubicBezTo>
                    <a:cubicBezTo>
                      <a:pt x="1056" y="42"/>
                      <a:pt x="1060" y="45"/>
                      <a:pt x="1064" y="45"/>
                    </a:cubicBezTo>
                    <a:cubicBezTo>
                      <a:pt x="1125" y="46"/>
                      <a:pt x="1187" y="46"/>
                      <a:pt x="1249" y="45"/>
                    </a:cubicBezTo>
                    <a:cubicBezTo>
                      <a:pt x="1253" y="45"/>
                      <a:pt x="1257" y="41"/>
                      <a:pt x="1262" y="39"/>
                    </a:cubicBezTo>
                    <a:cubicBezTo>
                      <a:pt x="1261" y="38"/>
                      <a:pt x="1260" y="36"/>
                      <a:pt x="1260" y="35"/>
                    </a:cubicBezTo>
                    <a:cubicBezTo>
                      <a:pt x="1191" y="35"/>
                      <a:pt x="1123" y="35"/>
                      <a:pt x="1054" y="35"/>
                    </a:cubicBezTo>
                    <a:close/>
                    <a:moveTo>
                      <a:pt x="1514" y="40"/>
                    </a:moveTo>
                    <a:cubicBezTo>
                      <a:pt x="1513" y="38"/>
                      <a:pt x="1513" y="37"/>
                      <a:pt x="1512" y="36"/>
                    </a:cubicBezTo>
                    <a:cubicBezTo>
                      <a:pt x="1455" y="36"/>
                      <a:pt x="1399" y="36"/>
                      <a:pt x="1342" y="36"/>
                    </a:cubicBezTo>
                    <a:cubicBezTo>
                      <a:pt x="1341" y="38"/>
                      <a:pt x="1341" y="40"/>
                      <a:pt x="1341" y="42"/>
                    </a:cubicBezTo>
                    <a:cubicBezTo>
                      <a:pt x="1346" y="43"/>
                      <a:pt x="1350" y="45"/>
                      <a:pt x="1355" y="45"/>
                    </a:cubicBezTo>
                    <a:cubicBezTo>
                      <a:pt x="1403" y="46"/>
                      <a:pt x="1451" y="46"/>
                      <a:pt x="1499" y="45"/>
                    </a:cubicBezTo>
                    <a:cubicBezTo>
                      <a:pt x="1504" y="45"/>
                      <a:pt x="1509" y="42"/>
                      <a:pt x="1514" y="40"/>
                    </a:cubicBezTo>
                    <a:close/>
                    <a:moveTo>
                      <a:pt x="548" y="35"/>
                    </a:moveTo>
                    <a:cubicBezTo>
                      <a:pt x="558" y="49"/>
                      <a:pt x="705" y="50"/>
                      <a:pt x="717" y="35"/>
                    </a:cubicBezTo>
                    <a:cubicBezTo>
                      <a:pt x="660" y="35"/>
                      <a:pt x="605" y="35"/>
                      <a:pt x="548" y="35"/>
                    </a:cubicBezTo>
                    <a:close/>
                    <a:moveTo>
                      <a:pt x="138" y="118"/>
                    </a:moveTo>
                    <a:cubicBezTo>
                      <a:pt x="159" y="118"/>
                      <a:pt x="178" y="118"/>
                      <a:pt x="198" y="118"/>
                    </a:cubicBezTo>
                    <a:cubicBezTo>
                      <a:pt x="198" y="109"/>
                      <a:pt x="198" y="102"/>
                      <a:pt x="198" y="94"/>
                    </a:cubicBezTo>
                    <a:cubicBezTo>
                      <a:pt x="177" y="94"/>
                      <a:pt x="158" y="94"/>
                      <a:pt x="138" y="94"/>
                    </a:cubicBezTo>
                    <a:cubicBezTo>
                      <a:pt x="138" y="103"/>
                      <a:pt x="138" y="110"/>
                      <a:pt x="138" y="118"/>
                    </a:cubicBezTo>
                    <a:close/>
                    <a:moveTo>
                      <a:pt x="1684" y="94"/>
                    </a:moveTo>
                    <a:cubicBezTo>
                      <a:pt x="1663" y="94"/>
                      <a:pt x="1644" y="94"/>
                      <a:pt x="1625" y="94"/>
                    </a:cubicBezTo>
                    <a:cubicBezTo>
                      <a:pt x="1625" y="103"/>
                      <a:pt x="1625" y="111"/>
                      <a:pt x="1625" y="118"/>
                    </a:cubicBezTo>
                    <a:cubicBezTo>
                      <a:pt x="1645" y="118"/>
                      <a:pt x="1664" y="118"/>
                      <a:pt x="1684" y="118"/>
                    </a:cubicBezTo>
                    <a:cubicBezTo>
                      <a:pt x="1684" y="110"/>
                      <a:pt x="1684" y="103"/>
                      <a:pt x="1684" y="94"/>
                    </a:cubicBezTo>
                    <a:close/>
                    <a:moveTo>
                      <a:pt x="311" y="94"/>
                    </a:moveTo>
                    <a:cubicBezTo>
                      <a:pt x="290" y="94"/>
                      <a:pt x="270" y="94"/>
                      <a:pt x="251" y="94"/>
                    </a:cubicBezTo>
                    <a:cubicBezTo>
                      <a:pt x="251" y="103"/>
                      <a:pt x="251" y="111"/>
                      <a:pt x="251" y="118"/>
                    </a:cubicBezTo>
                    <a:cubicBezTo>
                      <a:pt x="272" y="118"/>
                      <a:pt x="291" y="118"/>
                      <a:pt x="311" y="118"/>
                    </a:cubicBezTo>
                    <a:cubicBezTo>
                      <a:pt x="311" y="109"/>
                      <a:pt x="311" y="103"/>
                      <a:pt x="311" y="94"/>
                    </a:cubicBezTo>
                    <a:close/>
                    <a:moveTo>
                      <a:pt x="1736" y="118"/>
                    </a:moveTo>
                    <a:cubicBezTo>
                      <a:pt x="1757" y="118"/>
                      <a:pt x="1777" y="118"/>
                      <a:pt x="1796" y="118"/>
                    </a:cubicBezTo>
                    <a:cubicBezTo>
                      <a:pt x="1796" y="109"/>
                      <a:pt x="1796" y="102"/>
                      <a:pt x="1796" y="94"/>
                    </a:cubicBezTo>
                    <a:cubicBezTo>
                      <a:pt x="1776" y="94"/>
                      <a:pt x="1756" y="94"/>
                      <a:pt x="1736" y="94"/>
                    </a:cubicBezTo>
                    <a:cubicBezTo>
                      <a:pt x="1736" y="102"/>
                      <a:pt x="1736" y="109"/>
                      <a:pt x="1736" y="118"/>
                    </a:cubicBezTo>
                    <a:close/>
                    <a:moveTo>
                      <a:pt x="1848" y="118"/>
                    </a:moveTo>
                    <a:cubicBezTo>
                      <a:pt x="1868" y="118"/>
                      <a:pt x="1888" y="118"/>
                      <a:pt x="1908" y="118"/>
                    </a:cubicBezTo>
                    <a:cubicBezTo>
                      <a:pt x="1908" y="109"/>
                      <a:pt x="1908" y="102"/>
                      <a:pt x="1908" y="94"/>
                    </a:cubicBezTo>
                    <a:cubicBezTo>
                      <a:pt x="1887" y="94"/>
                      <a:pt x="1868" y="94"/>
                      <a:pt x="1848" y="94"/>
                    </a:cubicBezTo>
                    <a:cubicBezTo>
                      <a:pt x="1848" y="103"/>
                      <a:pt x="1848" y="110"/>
                      <a:pt x="1848" y="118"/>
                    </a:cubicBezTo>
                    <a:close/>
                    <a:moveTo>
                      <a:pt x="422" y="95"/>
                    </a:moveTo>
                    <a:cubicBezTo>
                      <a:pt x="401" y="95"/>
                      <a:pt x="381" y="95"/>
                      <a:pt x="362" y="95"/>
                    </a:cubicBezTo>
                    <a:cubicBezTo>
                      <a:pt x="362" y="103"/>
                      <a:pt x="362" y="110"/>
                      <a:pt x="362" y="118"/>
                    </a:cubicBezTo>
                    <a:cubicBezTo>
                      <a:pt x="383" y="118"/>
                      <a:pt x="402" y="118"/>
                      <a:pt x="422" y="118"/>
                    </a:cubicBezTo>
                    <a:cubicBezTo>
                      <a:pt x="422" y="110"/>
                      <a:pt x="422" y="103"/>
                      <a:pt x="422" y="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Freeform 51">
                <a:extLst>
                  <a:ext uri="{FF2B5EF4-FFF2-40B4-BE49-F238E27FC236}">
                    <a16:creationId xmlns:a16="http://schemas.microsoft.com/office/drawing/2014/main" id="{DFDBA03D-1C65-194D-BB81-31C8E08F1C1E}"/>
                  </a:ext>
                </a:extLst>
              </p:cNvPr>
              <p:cNvSpPr>
                <a:spLocks noEditPoints="1"/>
              </p:cNvSpPr>
              <p:nvPr/>
            </p:nvSpPr>
            <p:spPr bwMode="auto">
              <a:xfrm>
                <a:off x="5554874" y="2951463"/>
                <a:ext cx="1080787" cy="148539"/>
              </a:xfrm>
              <a:custGeom>
                <a:avLst/>
                <a:gdLst>
                  <a:gd name="T0" fmla="*/ 0 w 2219"/>
                  <a:gd name="T1" fmla="*/ 96 h 305"/>
                  <a:gd name="T2" fmla="*/ 88 w 2219"/>
                  <a:gd name="T3" fmla="*/ 160 h 305"/>
                  <a:gd name="T4" fmla="*/ 289 w 2219"/>
                  <a:gd name="T5" fmla="*/ 117 h 305"/>
                  <a:gd name="T6" fmla="*/ 349 w 2219"/>
                  <a:gd name="T7" fmla="*/ 8 h 305"/>
                  <a:gd name="T8" fmla="*/ 419 w 2219"/>
                  <a:gd name="T9" fmla="*/ 121 h 305"/>
                  <a:gd name="T10" fmla="*/ 521 w 2219"/>
                  <a:gd name="T11" fmla="*/ 187 h 305"/>
                  <a:gd name="T12" fmla="*/ 588 w 2219"/>
                  <a:gd name="T13" fmla="*/ 174 h 305"/>
                  <a:gd name="T14" fmla="*/ 666 w 2219"/>
                  <a:gd name="T15" fmla="*/ 127 h 305"/>
                  <a:gd name="T16" fmla="*/ 664 w 2219"/>
                  <a:gd name="T17" fmla="*/ 121 h 305"/>
                  <a:gd name="T18" fmla="*/ 428 w 2219"/>
                  <a:gd name="T19" fmla="*/ 121 h 305"/>
                  <a:gd name="T20" fmla="*/ 427 w 2219"/>
                  <a:gd name="T21" fmla="*/ 99 h 305"/>
                  <a:gd name="T22" fmla="*/ 1790 w 2219"/>
                  <a:gd name="T23" fmla="*/ 99 h 305"/>
                  <a:gd name="T24" fmla="*/ 1775 w 2219"/>
                  <a:gd name="T25" fmla="*/ 121 h 305"/>
                  <a:gd name="T26" fmla="*/ 1567 w 2219"/>
                  <a:gd name="T27" fmla="*/ 121 h 305"/>
                  <a:gd name="T28" fmla="*/ 1545 w 2219"/>
                  <a:gd name="T29" fmla="*/ 121 h 305"/>
                  <a:gd name="T30" fmla="*/ 1785 w 2219"/>
                  <a:gd name="T31" fmla="*/ 132 h 305"/>
                  <a:gd name="T32" fmla="*/ 1855 w 2219"/>
                  <a:gd name="T33" fmla="*/ 19 h 305"/>
                  <a:gd name="T34" fmla="*/ 1865 w 2219"/>
                  <a:gd name="T35" fmla="*/ 0 h 305"/>
                  <a:gd name="T36" fmla="*/ 1884 w 2219"/>
                  <a:gd name="T37" fmla="*/ 45 h 305"/>
                  <a:gd name="T38" fmla="*/ 1947 w 2219"/>
                  <a:gd name="T39" fmla="*/ 141 h 305"/>
                  <a:gd name="T40" fmla="*/ 2096 w 2219"/>
                  <a:gd name="T41" fmla="*/ 174 h 305"/>
                  <a:gd name="T42" fmla="*/ 2189 w 2219"/>
                  <a:gd name="T43" fmla="*/ 118 h 305"/>
                  <a:gd name="T44" fmla="*/ 2219 w 2219"/>
                  <a:gd name="T45" fmla="*/ 92 h 305"/>
                  <a:gd name="T46" fmla="*/ 2161 w 2219"/>
                  <a:gd name="T47" fmla="*/ 217 h 305"/>
                  <a:gd name="T48" fmla="*/ 2125 w 2219"/>
                  <a:gd name="T49" fmla="*/ 254 h 305"/>
                  <a:gd name="T50" fmla="*/ 1992 w 2219"/>
                  <a:gd name="T51" fmla="*/ 305 h 305"/>
                  <a:gd name="T52" fmla="*/ 183 w 2219"/>
                  <a:gd name="T53" fmla="*/ 305 h 305"/>
                  <a:gd name="T54" fmla="*/ 108 w 2219"/>
                  <a:gd name="T55" fmla="*/ 277 h 305"/>
                  <a:gd name="T56" fmla="*/ 0 w 2219"/>
                  <a:gd name="T57" fmla="*/ 96 h 305"/>
                  <a:gd name="T58" fmla="*/ 1515 w 2219"/>
                  <a:gd name="T59" fmla="*/ 269 h 305"/>
                  <a:gd name="T60" fmla="*/ 1515 w 2219"/>
                  <a:gd name="T61" fmla="*/ 175 h 305"/>
                  <a:gd name="T62" fmla="*/ 1525 w 2219"/>
                  <a:gd name="T63" fmla="*/ 149 h 305"/>
                  <a:gd name="T64" fmla="*/ 1480 w 2219"/>
                  <a:gd name="T65" fmla="*/ 121 h 305"/>
                  <a:gd name="T66" fmla="*/ 715 w 2219"/>
                  <a:gd name="T67" fmla="*/ 121 h 305"/>
                  <a:gd name="T68" fmla="*/ 684 w 2219"/>
                  <a:gd name="T69" fmla="*/ 157 h 305"/>
                  <a:gd name="T70" fmla="*/ 699 w 2219"/>
                  <a:gd name="T71" fmla="*/ 160 h 305"/>
                  <a:gd name="T72" fmla="*/ 699 w 2219"/>
                  <a:gd name="T73" fmla="*/ 269 h 305"/>
                  <a:gd name="T74" fmla="*/ 679 w 2219"/>
                  <a:gd name="T75" fmla="*/ 269 h 305"/>
                  <a:gd name="T76" fmla="*/ 679 w 2219"/>
                  <a:gd name="T77" fmla="*/ 168 h 305"/>
                  <a:gd name="T78" fmla="*/ 657 w 2219"/>
                  <a:gd name="T79" fmla="*/ 268 h 305"/>
                  <a:gd name="T80" fmla="*/ 637 w 2219"/>
                  <a:gd name="T81" fmla="*/ 268 h 305"/>
                  <a:gd name="T82" fmla="*/ 637 w 2219"/>
                  <a:gd name="T83" fmla="*/ 231 h 305"/>
                  <a:gd name="T84" fmla="*/ 633 w 2219"/>
                  <a:gd name="T85" fmla="*/ 230 h 305"/>
                  <a:gd name="T86" fmla="*/ 603 w 2219"/>
                  <a:gd name="T87" fmla="*/ 276 h 305"/>
                  <a:gd name="T88" fmla="*/ 1616 w 2219"/>
                  <a:gd name="T89" fmla="*/ 276 h 305"/>
                  <a:gd name="T90" fmla="*/ 1581 w 2219"/>
                  <a:gd name="T91" fmla="*/ 232 h 305"/>
                  <a:gd name="T92" fmla="*/ 1576 w 2219"/>
                  <a:gd name="T93" fmla="*/ 234 h 305"/>
                  <a:gd name="T94" fmla="*/ 1576 w 2219"/>
                  <a:gd name="T95" fmla="*/ 269 h 305"/>
                  <a:gd name="T96" fmla="*/ 1558 w 2219"/>
                  <a:gd name="T97" fmla="*/ 269 h 305"/>
                  <a:gd name="T98" fmla="*/ 1535 w 2219"/>
                  <a:gd name="T99" fmla="*/ 175 h 305"/>
                  <a:gd name="T100" fmla="*/ 1535 w 2219"/>
                  <a:gd name="T101" fmla="*/ 269 h 305"/>
                  <a:gd name="T102" fmla="*/ 1515 w 2219"/>
                  <a:gd name="T103" fmla="*/ 269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219" h="305">
                    <a:moveTo>
                      <a:pt x="0" y="96"/>
                    </a:moveTo>
                    <a:cubicBezTo>
                      <a:pt x="30" y="118"/>
                      <a:pt x="58" y="142"/>
                      <a:pt x="88" y="160"/>
                    </a:cubicBezTo>
                    <a:cubicBezTo>
                      <a:pt x="167" y="205"/>
                      <a:pt x="236" y="191"/>
                      <a:pt x="289" y="117"/>
                    </a:cubicBezTo>
                    <a:cubicBezTo>
                      <a:pt x="314" y="82"/>
                      <a:pt x="331" y="42"/>
                      <a:pt x="349" y="8"/>
                    </a:cubicBezTo>
                    <a:cubicBezTo>
                      <a:pt x="371" y="43"/>
                      <a:pt x="393" y="83"/>
                      <a:pt x="419" y="121"/>
                    </a:cubicBezTo>
                    <a:cubicBezTo>
                      <a:pt x="444" y="156"/>
                      <a:pt x="476" y="185"/>
                      <a:pt x="521" y="187"/>
                    </a:cubicBezTo>
                    <a:cubicBezTo>
                      <a:pt x="544" y="188"/>
                      <a:pt x="568" y="183"/>
                      <a:pt x="588" y="174"/>
                    </a:cubicBezTo>
                    <a:cubicBezTo>
                      <a:pt x="616" y="162"/>
                      <a:pt x="640" y="143"/>
                      <a:pt x="666" y="127"/>
                    </a:cubicBezTo>
                    <a:cubicBezTo>
                      <a:pt x="665" y="125"/>
                      <a:pt x="664" y="123"/>
                      <a:pt x="664" y="121"/>
                    </a:cubicBezTo>
                    <a:cubicBezTo>
                      <a:pt x="586" y="121"/>
                      <a:pt x="508" y="121"/>
                      <a:pt x="428" y="121"/>
                    </a:cubicBezTo>
                    <a:cubicBezTo>
                      <a:pt x="428" y="113"/>
                      <a:pt x="428" y="108"/>
                      <a:pt x="427" y="99"/>
                    </a:cubicBezTo>
                    <a:cubicBezTo>
                      <a:pt x="882" y="99"/>
                      <a:pt x="1337" y="99"/>
                      <a:pt x="1790" y="99"/>
                    </a:cubicBezTo>
                    <a:cubicBezTo>
                      <a:pt x="1796" y="115"/>
                      <a:pt x="1791" y="121"/>
                      <a:pt x="1775" y="121"/>
                    </a:cubicBezTo>
                    <a:cubicBezTo>
                      <a:pt x="1706" y="121"/>
                      <a:pt x="1637" y="121"/>
                      <a:pt x="1567" y="121"/>
                    </a:cubicBezTo>
                    <a:cubicBezTo>
                      <a:pt x="1560" y="121"/>
                      <a:pt x="1553" y="121"/>
                      <a:pt x="1545" y="121"/>
                    </a:cubicBezTo>
                    <a:cubicBezTo>
                      <a:pt x="1609" y="207"/>
                      <a:pt x="1718" y="213"/>
                      <a:pt x="1785" y="132"/>
                    </a:cubicBezTo>
                    <a:cubicBezTo>
                      <a:pt x="1813" y="98"/>
                      <a:pt x="1832" y="57"/>
                      <a:pt x="1855" y="19"/>
                    </a:cubicBezTo>
                    <a:cubicBezTo>
                      <a:pt x="1858" y="14"/>
                      <a:pt x="1861" y="9"/>
                      <a:pt x="1865" y="0"/>
                    </a:cubicBezTo>
                    <a:cubicBezTo>
                      <a:pt x="1872" y="17"/>
                      <a:pt x="1876" y="32"/>
                      <a:pt x="1884" y="45"/>
                    </a:cubicBezTo>
                    <a:cubicBezTo>
                      <a:pt x="1904" y="78"/>
                      <a:pt x="1922" y="113"/>
                      <a:pt x="1947" y="141"/>
                    </a:cubicBezTo>
                    <a:cubicBezTo>
                      <a:pt x="1987" y="186"/>
                      <a:pt x="2040" y="198"/>
                      <a:pt x="2096" y="174"/>
                    </a:cubicBezTo>
                    <a:cubicBezTo>
                      <a:pt x="2129" y="160"/>
                      <a:pt x="2159" y="138"/>
                      <a:pt x="2189" y="118"/>
                    </a:cubicBezTo>
                    <a:cubicBezTo>
                      <a:pt x="2199" y="112"/>
                      <a:pt x="2207" y="102"/>
                      <a:pt x="2219" y="92"/>
                    </a:cubicBezTo>
                    <a:cubicBezTo>
                      <a:pt x="2211" y="142"/>
                      <a:pt x="2191" y="182"/>
                      <a:pt x="2161" y="217"/>
                    </a:cubicBezTo>
                    <a:cubicBezTo>
                      <a:pt x="2150" y="230"/>
                      <a:pt x="2137" y="242"/>
                      <a:pt x="2125" y="254"/>
                    </a:cubicBezTo>
                    <a:cubicBezTo>
                      <a:pt x="2088" y="289"/>
                      <a:pt x="2047" y="305"/>
                      <a:pt x="1992" y="305"/>
                    </a:cubicBezTo>
                    <a:cubicBezTo>
                      <a:pt x="1389" y="303"/>
                      <a:pt x="786" y="303"/>
                      <a:pt x="183" y="305"/>
                    </a:cubicBezTo>
                    <a:cubicBezTo>
                      <a:pt x="150" y="305"/>
                      <a:pt x="130" y="294"/>
                      <a:pt x="108" y="277"/>
                    </a:cubicBezTo>
                    <a:cubicBezTo>
                      <a:pt x="50" y="229"/>
                      <a:pt x="13" y="170"/>
                      <a:pt x="0" y="96"/>
                    </a:cubicBezTo>
                    <a:close/>
                    <a:moveTo>
                      <a:pt x="1515" y="269"/>
                    </a:moveTo>
                    <a:cubicBezTo>
                      <a:pt x="1515" y="237"/>
                      <a:pt x="1514" y="206"/>
                      <a:pt x="1515" y="175"/>
                    </a:cubicBezTo>
                    <a:cubicBezTo>
                      <a:pt x="1515" y="168"/>
                      <a:pt x="1521" y="160"/>
                      <a:pt x="1525" y="149"/>
                    </a:cubicBezTo>
                    <a:cubicBezTo>
                      <a:pt x="1515" y="121"/>
                      <a:pt x="1515" y="121"/>
                      <a:pt x="1480" y="121"/>
                    </a:cubicBezTo>
                    <a:cubicBezTo>
                      <a:pt x="1225" y="121"/>
                      <a:pt x="970" y="121"/>
                      <a:pt x="715" y="121"/>
                    </a:cubicBezTo>
                    <a:cubicBezTo>
                      <a:pt x="697" y="121"/>
                      <a:pt x="682" y="138"/>
                      <a:pt x="684" y="157"/>
                    </a:cubicBezTo>
                    <a:cubicBezTo>
                      <a:pt x="689" y="158"/>
                      <a:pt x="694" y="159"/>
                      <a:pt x="699" y="160"/>
                    </a:cubicBezTo>
                    <a:cubicBezTo>
                      <a:pt x="699" y="197"/>
                      <a:pt x="699" y="232"/>
                      <a:pt x="699" y="269"/>
                    </a:cubicBezTo>
                    <a:cubicBezTo>
                      <a:pt x="692" y="269"/>
                      <a:pt x="686" y="269"/>
                      <a:pt x="679" y="269"/>
                    </a:cubicBezTo>
                    <a:cubicBezTo>
                      <a:pt x="679" y="235"/>
                      <a:pt x="679" y="203"/>
                      <a:pt x="679" y="168"/>
                    </a:cubicBezTo>
                    <a:cubicBezTo>
                      <a:pt x="647" y="198"/>
                      <a:pt x="664" y="235"/>
                      <a:pt x="657" y="268"/>
                    </a:cubicBezTo>
                    <a:cubicBezTo>
                      <a:pt x="651" y="268"/>
                      <a:pt x="645" y="268"/>
                      <a:pt x="637" y="268"/>
                    </a:cubicBezTo>
                    <a:cubicBezTo>
                      <a:pt x="637" y="255"/>
                      <a:pt x="637" y="243"/>
                      <a:pt x="637" y="231"/>
                    </a:cubicBezTo>
                    <a:cubicBezTo>
                      <a:pt x="636" y="231"/>
                      <a:pt x="635" y="230"/>
                      <a:pt x="633" y="230"/>
                    </a:cubicBezTo>
                    <a:cubicBezTo>
                      <a:pt x="624" y="245"/>
                      <a:pt x="614" y="260"/>
                      <a:pt x="603" y="276"/>
                    </a:cubicBezTo>
                    <a:cubicBezTo>
                      <a:pt x="942" y="276"/>
                      <a:pt x="1277" y="276"/>
                      <a:pt x="1616" y="276"/>
                    </a:cubicBezTo>
                    <a:cubicBezTo>
                      <a:pt x="1603" y="260"/>
                      <a:pt x="1592" y="246"/>
                      <a:pt x="1581" y="232"/>
                    </a:cubicBezTo>
                    <a:cubicBezTo>
                      <a:pt x="1579" y="233"/>
                      <a:pt x="1578" y="234"/>
                      <a:pt x="1576" y="234"/>
                    </a:cubicBezTo>
                    <a:cubicBezTo>
                      <a:pt x="1576" y="245"/>
                      <a:pt x="1576" y="257"/>
                      <a:pt x="1576" y="269"/>
                    </a:cubicBezTo>
                    <a:cubicBezTo>
                      <a:pt x="1569" y="269"/>
                      <a:pt x="1564" y="269"/>
                      <a:pt x="1558" y="269"/>
                    </a:cubicBezTo>
                    <a:cubicBezTo>
                      <a:pt x="1550" y="238"/>
                      <a:pt x="1568" y="202"/>
                      <a:pt x="1535" y="175"/>
                    </a:cubicBezTo>
                    <a:cubicBezTo>
                      <a:pt x="1535" y="208"/>
                      <a:pt x="1535" y="238"/>
                      <a:pt x="1535" y="269"/>
                    </a:cubicBezTo>
                    <a:cubicBezTo>
                      <a:pt x="1528" y="269"/>
                      <a:pt x="1523" y="269"/>
                      <a:pt x="1515" y="26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Freeform 52">
                <a:extLst>
                  <a:ext uri="{FF2B5EF4-FFF2-40B4-BE49-F238E27FC236}">
                    <a16:creationId xmlns:a16="http://schemas.microsoft.com/office/drawing/2014/main" id="{50A499A1-9163-E248-B3C5-40398BBEADED}"/>
                  </a:ext>
                </a:extLst>
              </p:cNvPr>
              <p:cNvSpPr>
                <a:spLocks/>
              </p:cNvSpPr>
              <p:nvPr/>
            </p:nvSpPr>
            <p:spPr bwMode="auto">
              <a:xfrm>
                <a:off x="5837303" y="2706535"/>
                <a:ext cx="518860" cy="273346"/>
              </a:xfrm>
              <a:custGeom>
                <a:avLst/>
                <a:gdLst>
                  <a:gd name="T0" fmla="*/ 372 w 1065"/>
                  <a:gd name="T1" fmla="*/ 235 h 561"/>
                  <a:gd name="T2" fmla="*/ 412 w 1065"/>
                  <a:gd name="T3" fmla="*/ 264 h 561"/>
                  <a:gd name="T4" fmla="*/ 474 w 1065"/>
                  <a:gd name="T5" fmla="*/ 264 h 561"/>
                  <a:gd name="T6" fmla="*/ 494 w 1065"/>
                  <a:gd name="T7" fmla="*/ 237 h 561"/>
                  <a:gd name="T8" fmla="*/ 486 w 1065"/>
                  <a:gd name="T9" fmla="*/ 134 h 561"/>
                  <a:gd name="T10" fmla="*/ 487 w 1065"/>
                  <a:gd name="T11" fmla="*/ 124 h 561"/>
                  <a:gd name="T12" fmla="*/ 488 w 1065"/>
                  <a:gd name="T13" fmla="*/ 49 h 561"/>
                  <a:gd name="T14" fmla="*/ 495 w 1065"/>
                  <a:gd name="T15" fmla="*/ 27 h 561"/>
                  <a:gd name="T16" fmla="*/ 508 w 1065"/>
                  <a:gd name="T17" fmla="*/ 0 h 561"/>
                  <a:gd name="T18" fmla="*/ 547 w 1065"/>
                  <a:gd name="T19" fmla="*/ 0 h 561"/>
                  <a:gd name="T20" fmla="*/ 560 w 1065"/>
                  <a:gd name="T21" fmla="*/ 34 h 561"/>
                  <a:gd name="T22" fmla="*/ 555 w 1065"/>
                  <a:gd name="T23" fmla="*/ 71 h 561"/>
                  <a:gd name="T24" fmla="*/ 553 w 1065"/>
                  <a:gd name="T25" fmla="*/ 95 h 561"/>
                  <a:gd name="T26" fmla="*/ 559 w 1065"/>
                  <a:gd name="T27" fmla="*/ 221 h 561"/>
                  <a:gd name="T28" fmla="*/ 589 w 1065"/>
                  <a:gd name="T29" fmla="*/ 264 h 561"/>
                  <a:gd name="T30" fmla="*/ 667 w 1065"/>
                  <a:gd name="T31" fmla="*/ 263 h 561"/>
                  <a:gd name="T32" fmla="*/ 684 w 1065"/>
                  <a:gd name="T33" fmla="*/ 255 h 561"/>
                  <a:gd name="T34" fmla="*/ 719 w 1065"/>
                  <a:gd name="T35" fmla="*/ 236 h 561"/>
                  <a:gd name="T36" fmla="*/ 735 w 1065"/>
                  <a:gd name="T37" fmla="*/ 236 h 561"/>
                  <a:gd name="T38" fmla="*/ 735 w 1065"/>
                  <a:gd name="T39" fmla="*/ 287 h 561"/>
                  <a:gd name="T40" fmla="*/ 731 w 1065"/>
                  <a:gd name="T41" fmla="*/ 295 h 561"/>
                  <a:gd name="T42" fmla="*/ 716 w 1065"/>
                  <a:gd name="T43" fmla="*/ 309 h 561"/>
                  <a:gd name="T44" fmla="*/ 716 w 1065"/>
                  <a:gd name="T45" fmla="*/ 369 h 561"/>
                  <a:gd name="T46" fmla="*/ 726 w 1065"/>
                  <a:gd name="T47" fmla="*/ 377 h 561"/>
                  <a:gd name="T48" fmla="*/ 841 w 1065"/>
                  <a:gd name="T49" fmla="*/ 371 h 561"/>
                  <a:gd name="T50" fmla="*/ 890 w 1065"/>
                  <a:gd name="T51" fmla="*/ 331 h 561"/>
                  <a:gd name="T52" fmla="*/ 882 w 1065"/>
                  <a:gd name="T53" fmla="*/ 401 h 561"/>
                  <a:gd name="T54" fmla="*/ 921 w 1065"/>
                  <a:gd name="T55" fmla="*/ 460 h 561"/>
                  <a:gd name="T56" fmla="*/ 1043 w 1065"/>
                  <a:gd name="T57" fmla="*/ 452 h 561"/>
                  <a:gd name="T58" fmla="*/ 1065 w 1065"/>
                  <a:gd name="T59" fmla="*/ 438 h 561"/>
                  <a:gd name="T60" fmla="*/ 998 w 1065"/>
                  <a:gd name="T61" fmla="*/ 529 h 561"/>
                  <a:gd name="T62" fmla="*/ 934 w 1065"/>
                  <a:gd name="T63" fmla="*/ 534 h 561"/>
                  <a:gd name="T64" fmla="*/ 931 w 1065"/>
                  <a:gd name="T65" fmla="*/ 532 h 561"/>
                  <a:gd name="T66" fmla="*/ 771 w 1065"/>
                  <a:gd name="T67" fmla="*/ 488 h 561"/>
                  <a:gd name="T68" fmla="*/ 243 w 1065"/>
                  <a:gd name="T69" fmla="*/ 489 h 561"/>
                  <a:gd name="T70" fmla="*/ 212 w 1065"/>
                  <a:gd name="T71" fmla="*/ 498 h 561"/>
                  <a:gd name="T72" fmla="*/ 144 w 1065"/>
                  <a:gd name="T73" fmla="*/ 541 h 561"/>
                  <a:gd name="T74" fmla="*/ 53 w 1065"/>
                  <a:gd name="T75" fmla="*/ 527 h 561"/>
                  <a:gd name="T76" fmla="*/ 33 w 1065"/>
                  <a:gd name="T77" fmla="*/ 497 h 561"/>
                  <a:gd name="T78" fmla="*/ 0 w 1065"/>
                  <a:gd name="T79" fmla="*/ 437 h 561"/>
                  <a:gd name="T80" fmla="*/ 101 w 1065"/>
                  <a:gd name="T81" fmla="*/ 469 h 561"/>
                  <a:gd name="T82" fmla="*/ 137 w 1065"/>
                  <a:gd name="T83" fmla="*/ 464 h 561"/>
                  <a:gd name="T84" fmla="*/ 175 w 1065"/>
                  <a:gd name="T85" fmla="*/ 417 h 561"/>
                  <a:gd name="T86" fmla="*/ 175 w 1065"/>
                  <a:gd name="T87" fmla="*/ 328 h 561"/>
                  <a:gd name="T88" fmla="*/ 189 w 1065"/>
                  <a:gd name="T89" fmla="*/ 341 h 561"/>
                  <a:gd name="T90" fmla="*/ 247 w 1065"/>
                  <a:gd name="T91" fmla="*/ 384 h 561"/>
                  <a:gd name="T92" fmla="*/ 338 w 1065"/>
                  <a:gd name="T93" fmla="*/ 368 h 561"/>
                  <a:gd name="T94" fmla="*/ 342 w 1065"/>
                  <a:gd name="T95" fmla="*/ 358 h 561"/>
                  <a:gd name="T96" fmla="*/ 339 w 1065"/>
                  <a:gd name="T97" fmla="*/ 312 h 561"/>
                  <a:gd name="T98" fmla="*/ 338 w 1065"/>
                  <a:gd name="T99" fmla="*/ 306 h 561"/>
                  <a:gd name="T100" fmla="*/ 318 w 1065"/>
                  <a:gd name="T101" fmla="*/ 235 h 561"/>
                  <a:gd name="T102" fmla="*/ 372 w 1065"/>
                  <a:gd name="T103" fmla="*/ 235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065" h="561">
                    <a:moveTo>
                      <a:pt x="372" y="235"/>
                    </a:moveTo>
                    <a:cubicBezTo>
                      <a:pt x="374" y="260"/>
                      <a:pt x="389" y="266"/>
                      <a:pt x="412" y="264"/>
                    </a:cubicBezTo>
                    <a:cubicBezTo>
                      <a:pt x="432" y="262"/>
                      <a:pt x="453" y="264"/>
                      <a:pt x="474" y="264"/>
                    </a:cubicBezTo>
                    <a:cubicBezTo>
                      <a:pt x="492" y="263"/>
                      <a:pt x="496" y="255"/>
                      <a:pt x="494" y="237"/>
                    </a:cubicBezTo>
                    <a:cubicBezTo>
                      <a:pt x="489" y="202"/>
                      <a:pt x="488" y="168"/>
                      <a:pt x="486" y="134"/>
                    </a:cubicBezTo>
                    <a:cubicBezTo>
                      <a:pt x="485" y="130"/>
                      <a:pt x="485" y="127"/>
                      <a:pt x="487" y="124"/>
                    </a:cubicBezTo>
                    <a:cubicBezTo>
                      <a:pt x="497" y="99"/>
                      <a:pt x="506" y="75"/>
                      <a:pt x="488" y="49"/>
                    </a:cubicBezTo>
                    <a:cubicBezTo>
                      <a:pt x="485" y="45"/>
                      <a:pt x="492" y="35"/>
                      <a:pt x="495" y="27"/>
                    </a:cubicBezTo>
                    <a:cubicBezTo>
                      <a:pt x="499" y="19"/>
                      <a:pt x="503" y="11"/>
                      <a:pt x="508" y="0"/>
                    </a:cubicBezTo>
                    <a:cubicBezTo>
                      <a:pt x="520" y="0"/>
                      <a:pt x="534" y="0"/>
                      <a:pt x="547" y="0"/>
                    </a:cubicBezTo>
                    <a:cubicBezTo>
                      <a:pt x="551" y="12"/>
                      <a:pt x="555" y="23"/>
                      <a:pt x="560" y="34"/>
                    </a:cubicBezTo>
                    <a:cubicBezTo>
                      <a:pt x="566" y="48"/>
                      <a:pt x="566" y="60"/>
                      <a:pt x="555" y="71"/>
                    </a:cubicBezTo>
                    <a:cubicBezTo>
                      <a:pt x="546" y="79"/>
                      <a:pt x="548" y="86"/>
                      <a:pt x="553" y="95"/>
                    </a:cubicBezTo>
                    <a:cubicBezTo>
                      <a:pt x="575" y="136"/>
                      <a:pt x="572" y="179"/>
                      <a:pt x="559" y="221"/>
                    </a:cubicBezTo>
                    <a:cubicBezTo>
                      <a:pt x="550" y="252"/>
                      <a:pt x="556" y="264"/>
                      <a:pt x="589" y="264"/>
                    </a:cubicBezTo>
                    <a:cubicBezTo>
                      <a:pt x="615" y="264"/>
                      <a:pt x="641" y="264"/>
                      <a:pt x="667" y="263"/>
                    </a:cubicBezTo>
                    <a:cubicBezTo>
                      <a:pt x="673" y="263"/>
                      <a:pt x="684" y="259"/>
                      <a:pt x="684" y="255"/>
                    </a:cubicBezTo>
                    <a:cubicBezTo>
                      <a:pt x="689" y="234"/>
                      <a:pt x="704" y="236"/>
                      <a:pt x="719" y="236"/>
                    </a:cubicBezTo>
                    <a:cubicBezTo>
                      <a:pt x="724" y="236"/>
                      <a:pt x="729" y="236"/>
                      <a:pt x="735" y="236"/>
                    </a:cubicBezTo>
                    <a:cubicBezTo>
                      <a:pt x="735" y="254"/>
                      <a:pt x="736" y="270"/>
                      <a:pt x="735" y="287"/>
                    </a:cubicBezTo>
                    <a:cubicBezTo>
                      <a:pt x="735" y="289"/>
                      <a:pt x="733" y="292"/>
                      <a:pt x="731" y="295"/>
                    </a:cubicBezTo>
                    <a:cubicBezTo>
                      <a:pt x="726" y="300"/>
                      <a:pt x="716" y="304"/>
                      <a:pt x="716" y="309"/>
                    </a:cubicBezTo>
                    <a:cubicBezTo>
                      <a:pt x="714" y="329"/>
                      <a:pt x="715" y="349"/>
                      <a:pt x="716" y="369"/>
                    </a:cubicBezTo>
                    <a:cubicBezTo>
                      <a:pt x="716" y="372"/>
                      <a:pt x="722" y="375"/>
                      <a:pt x="726" y="377"/>
                    </a:cubicBezTo>
                    <a:cubicBezTo>
                      <a:pt x="765" y="397"/>
                      <a:pt x="804" y="398"/>
                      <a:pt x="841" y="371"/>
                    </a:cubicBezTo>
                    <a:cubicBezTo>
                      <a:pt x="857" y="358"/>
                      <a:pt x="873" y="345"/>
                      <a:pt x="890" y="331"/>
                    </a:cubicBezTo>
                    <a:cubicBezTo>
                      <a:pt x="887" y="356"/>
                      <a:pt x="884" y="378"/>
                      <a:pt x="882" y="401"/>
                    </a:cubicBezTo>
                    <a:cubicBezTo>
                      <a:pt x="880" y="434"/>
                      <a:pt x="890" y="448"/>
                      <a:pt x="921" y="460"/>
                    </a:cubicBezTo>
                    <a:cubicBezTo>
                      <a:pt x="963" y="477"/>
                      <a:pt x="1004" y="478"/>
                      <a:pt x="1043" y="452"/>
                    </a:cubicBezTo>
                    <a:cubicBezTo>
                      <a:pt x="1048" y="448"/>
                      <a:pt x="1054" y="445"/>
                      <a:pt x="1065" y="438"/>
                    </a:cubicBezTo>
                    <a:cubicBezTo>
                      <a:pt x="1044" y="475"/>
                      <a:pt x="1027" y="507"/>
                      <a:pt x="998" y="529"/>
                    </a:cubicBezTo>
                    <a:cubicBezTo>
                      <a:pt x="978" y="545"/>
                      <a:pt x="957" y="545"/>
                      <a:pt x="934" y="534"/>
                    </a:cubicBezTo>
                    <a:cubicBezTo>
                      <a:pt x="933" y="533"/>
                      <a:pt x="932" y="533"/>
                      <a:pt x="931" y="532"/>
                    </a:cubicBezTo>
                    <a:cubicBezTo>
                      <a:pt x="884" y="492"/>
                      <a:pt x="830" y="487"/>
                      <a:pt x="771" y="488"/>
                    </a:cubicBezTo>
                    <a:cubicBezTo>
                      <a:pt x="595" y="491"/>
                      <a:pt x="419" y="489"/>
                      <a:pt x="243" y="489"/>
                    </a:cubicBezTo>
                    <a:cubicBezTo>
                      <a:pt x="233" y="489"/>
                      <a:pt x="221" y="493"/>
                      <a:pt x="212" y="498"/>
                    </a:cubicBezTo>
                    <a:cubicBezTo>
                      <a:pt x="189" y="512"/>
                      <a:pt x="167" y="527"/>
                      <a:pt x="144" y="541"/>
                    </a:cubicBezTo>
                    <a:cubicBezTo>
                      <a:pt x="112" y="561"/>
                      <a:pt x="77" y="556"/>
                      <a:pt x="53" y="527"/>
                    </a:cubicBezTo>
                    <a:cubicBezTo>
                      <a:pt x="46" y="517"/>
                      <a:pt x="39" y="507"/>
                      <a:pt x="33" y="497"/>
                    </a:cubicBezTo>
                    <a:cubicBezTo>
                      <a:pt x="23" y="479"/>
                      <a:pt x="13" y="460"/>
                      <a:pt x="0" y="437"/>
                    </a:cubicBezTo>
                    <a:cubicBezTo>
                      <a:pt x="35" y="457"/>
                      <a:pt x="65" y="474"/>
                      <a:pt x="101" y="469"/>
                    </a:cubicBezTo>
                    <a:cubicBezTo>
                      <a:pt x="113" y="467"/>
                      <a:pt x="125" y="467"/>
                      <a:pt x="137" y="464"/>
                    </a:cubicBezTo>
                    <a:cubicBezTo>
                      <a:pt x="166" y="458"/>
                      <a:pt x="175" y="447"/>
                      <a:pt x="175" y="417"/>
                    </a:cubicBezTo>
                    <a:cubicBezTo>
                      <a:pt x="175" y="388"/>
                      <a:pt x="175" y="359"/>
                      <a:pt x="175" y="328"/>
                    </a:cubicBezTo>
                    <a:cubicBezTo>
                      <a:pt x="179" y="332"/>
                      <a:pt x="184" y="337"/>
                      <a:pt x="189" y="341"/>
                    </a:cubicBezTo>
                    <a:cubicBezTo>
                      <a:pt x="208" y="356"/>
                      <a:pt x="227" y="371"/>
                      <a:pt x="247" y="384"/>
                    </a:cubicBezTo>
                    <a:cubicBezTo>
                      <a:pt x="274" y="400"/>
                      <a:pt x="317" y="392"/>
                      <a:pt x="338" y="368"/>
                    </a:cubicBezTo>
                    <a:cubicBezTo>
                      <a:pt x="341" y="365"/>
                      <a:pt x="343" y="361"/>
                      <a:pt x="342" y="358"/>
                    </a:cubicBezTo>
                    <a:cubicBezTo>
                      <a:pt x="342" y="342"/>
                      <a:pt x="341" y="327"/>
                      <a:pt x="339" y="312"/>
                    </a:cubicBezTo>
                    <a:cubicBezTo>
                      <a:pt x="339" y="310"/>
                      <a:pt x="339" y="306"/>
                      <a:pt x="338" y="306"/>
                    </a:cubicBezTo>
                    <a:cubicBezTo>
                      <a:pt x="304" y="290"/>
                      <a:pt x="326" y="260"/>
                      <a:pt x="318" y="235"/>
                    </a:cubicBezTo>
                    <a:cubicBezTo>
                      <a:pt x="336" y="235"/>
                      <a:pt x="353" y="235"/>
                      <a:pt x="372" y="2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Freeform 53">
                <a:extLst>
                  <a:ext uri="{FF2B5EF4-FFF2-40B4-BE49-F238E27FC236}">
                    <a16:creationId xmlns:a16="http://schemas.microsoft.com/office/drawing/2014/main" id="{8C0A6A55-74F6-8C42-8D45-EBBE66851425}"/>
                  </a:ext>
                </a:extLst>
              </p:cNvPr>
              <p:cNvSpPr>
                <a:spLocks/>
              </p:cNvSpPr>
              <p:nvPr/>
            </p:nvSpPr>
            <p:spPr bwMode="auto">
              <a:xfrm>
                <a:off x="5633099" y="2552137"/>
                <a:ext cx="924631" cy="479308"/>
              </a:xfrm>
              <a:custGeom>
                <a:avLst/>
                <a:gdLst>
                  <a:gd name="T0" fmla="*/ 30 w 1898"/>
                  <a:gd name="T1" fmla="*/ 973 h 984"/>
                  <a:gd name="T2" fmla="*/ 0 w 1898"/>
                  <a:gd name="T3" fmla="*/ 973 h 984"/>
                  <a:gd name="T4" fmla="*/ 400 w 1898"/>
                  <a:gd name="T5" fmla="*/ 243 h 984"/>
                  <a:gd name="T6" fmla="*/ 1421 w 1898"/>
                  <a:gd name="T7" fmla="*/ 195 h 984"/>
                  <a:gd name="T8" fmla="*/ 1898 w 1898"/>
                  <a:gd name="T9" fmla="*/ 978 h 984"/>
                  <a:gd name="T10" fmla="*/ 1862 w 1898"/>
                  <a:gd name="T11" fmla="*/ 961 h 984"/>
                  <a:gd name="T12" fmla="*/ 1623 w 1898"/>
                  <a:gd name="T13" fmla="*/ 396 h 984"/>
                  <a:gd name="T14" fmla="*/ 1090 w 1898"/>
                  <a:gd name="T15" fmla="*/ 110 h 984"/>
                  <a:gd name="T16" fmla="*/ 52 w 1898"/>
                  <a:gd name="T17" fmla="*/ 826 h 984"/>
                  <a:gd name="T18" fmla="*/ 30 w 1898"/>
                  <a:gd name="T19" fmla="*/ 973 h 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98" h="984">
                    <a:moveTo>
                      <a:pt x="30" y="973"/>
                    </a:moveTo>
                    <a:cubicBezTo>
                      <a:pt x="22" y="973"/>
                      <a:pt x="13" y="973"/>
                      <a:pt x="0" y="973"/>
                    </a:cubicBezTo>
                    <a:cubicBezTo>
                      <a:pt x="21" y="667"/>
                      <a:pt x="149" y="417"/>
                      <a:pt x="400" y="243"/>
                    </a:cubicBezTo>
                    <a:cubicBezTo>
                      <a:pt x="727" y="18"/>
                      <a:pt x="1075" y="0"/>
                      <a:pt x="1421" y="195"/>
                    </a:cubicBezTo>
                    <a:cubicBezTo>
                      <a:pt x="1721" y="365"/>
                      <a:pt x="1872" y="635"/>
                      <a:pt x="1898" y="978"/>
                    </a:cubicBezTo>
                    <a:cubicBezTo>
                      <a:pt x="1869" y="984"/>
                      <a:pt x="1864" y="981"/>
                      <a:pt x="1862" y="961"/>
                    </a:cubicBezTo>
                    <a:cubicBezTo>
                      <a:pt x="1849" y="745"/>
                      <a:pt x="1769" y="556"/>
                      <a:pt x="1623" y="396"/>
                    </a:cubicBezTo>
                    <a:cubicBezTo>
                      <a:pt x="1479" y="239"/>
                      <a:pt x="1301" y="143"/>
                      <a:pt x="1090" y="110"/>
                    </a:cubicBezTo>
                    <a:cubicBezTo>
                      <a:pt x="608" y="35"/>
                      <a:pt x="151" y="350"/>
                      <a:pt x="52" y="826"/>
                    </a:cubicBezTo>
                    <a:cubicBezTo>
                      <a:pt x="42" y="874"/>
                      <a:pt x="37" y="922"/>
                      <a:pt x="30" y="9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Freeform 54">
                <a:extLst>
                  <a:ext uri="{FF2B5EF4-FFF2-40B4-BE49-F238E27FC236}">
                    <a16:creationId xmlns:a16="http://schemas.microsoft.com/office/drawing/2014/main" id="{E53E1C87-A978-AC41-AE17-212EE9B1BE68}"/>
                  </a:ext>
                </a:extLst>
              </p:cNvPr>
              <p:cNvSpPr>
                <a:spLocks/>
              </p:cNvSpPr>
              <p:nvPr/>
            </p:nvSpPr>
            <p:spPr bwMode="auto">
              <a:xfrm>
                <a:off x="5776364" y="3375691"/>
                <a:ext cx="636929" cy="180766"/>
              </a:xfrm>
              <a:custGeom>
                <a:avLst/>
                <a:gdLst>
                  <a:gd name="T0" fmla="*/ 0 w 1307"/>
                  <a:gd name="T1" fmla="*/ 5 h 371"/>
                  <a:gd name="T2" fmla="*/ 65 w 1307"/>
                  <a:gd name="T3" fmla="*/ 22 h 371"/>
                  <a:gd name="T4" fmla="*/ 528 w 1307"/>
                  <a:gd name="T5" fmla="*/ 230 h 371"/>
                  <a:gd name="T6" fmla="*/ 1242 w 1307"/>
                  <a:gd name="T7" fmla="*/ 24 h 371"/>
                  <a:gd name="T8" fmla="*/ 1307 w 1307"/>
                  <a:gd name="T9" fmla="*/ 5 h 371"/>
                  <a:gd name="T10" fmla="*/ 0 w 1307"/>
                  <a:gd name="T11" fmla="*/ 5 h 371"/>
                </a:gdLst>
                <a:ahLst/>
                <a:cxnLst>
                  <a:cxn ang="0">
                    <a:pos x="T0" y="T1"/>
                  </a:cxn>
                  <a:cxn ang="0">
                    <a:pos x="T2" y="T3"/>
                  </a:cxn>
                  <a:cxn ang="0">
                    <a:pos x="T4" y="T5"/>
                  </a:cxn>
                  <a:cxn ang="0">
                    <a:pos x="T6" y="T7"/>
                  </a:cxn>
                  <a:cxn ang="0">
                    <a:pos x="T8" y="T9"/>
                  </a:cxn>
                  <a:cxn ang="0">
                    <a:pos x="T10" y="T11"/>
                  </a:cxn>
                </a:cxnLst>
                <a:rect l="0" t="0" r="r" b="b"/>
                <a:pathLst>
                  <a:path w="1307" h="371">
                    <a:moveTo>
                      <a:pt x="0" y="5"/>
                    </a:moveTo>
                    <a:cubicBezTo>
                      <a:pt x="26" y="0"/>
                      <a:pt x="45" y="6"/>
                      <a:pt x="65" y="22"/>
                    </a:cubicBezTo>
                    <a:cubicBezTo>
                      <a:pt x="199" y="136"/>
                      <a:pt x="354" y="207"/>
                      <a:pt x="528" y="230"/>
                    </a:cubicBezTo>
                    <a:cubicBezTo>
                      <a:pt x="795" y="264"/>
                      <a:pt x="1033" y="195"/>
                      <a:pt x="1242" y="24"/>
                    </a:cubicBezTo>
                    <a:cubicBezTo>
                      <a:pt x="1270" y="1"/>
                      <a:pt x="1271" y="0"/>
                      <a:pt x="1307" y="5"/>
                    </a:cubicBezTo>
                    <a:cubicBezTo>
                      <a:pt x="975" y="346"/>
                      <a:pt x="369" y="371"/>
                      <a:pt x="0"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 name="Freeform 55">
                <a:extLst>
                  <a:ext uri="{FF2B5EF4-FFF2-40B4-BE49-F238E27FC236}">
                    <a16:creationId xmlns:a16="http://schemas.microsoft.com/office/drawing/2014/main" id="{3DBB4D6B-9C88-4346-8E66-8AC33EEC0542}"/>
                  </a:ext>
                </a:extLst>
              </p:cNvPr>
              <p:cNvSpPr>
                <a:spLocks/>
              </p:cNvSpPr>
              <p:nvPr/>
            </p:nvSpPr>
            <p:spPr bwMode="auto">
              <a:xfrm>
                <a:off x="5573332" y="3340827"/>
                <a:ext cx="1049438" cy="9668"/>
              </a:xfrm>
              <a:custGeom>
                <a:avLst/>
                <a:gdLst>
                  <a:gd name="T0" fmla="*/ 2154 w 2154"/>
                  <a:gd name="T1" fmla="*/ 0 h 20"/>
                  <a:gd name="T2" fmla="*/ 2127 w 2154"/>
                  <a:gd name="T3" fmla="*/ 20 h 20"/>
                  <a:gd name="T4" fmla="*/ 28 w 2154"/>
                  <a:gd name="T5" fmla="*/ 20 h 20"/>
                  <a:gd name="T6" fmla="*/ 0 w 2154"/>
                  <a:gd name="T7" fmla="*/ 0 h 20"/>
                  <a:gd name="T8" fmla="*/ 2154 w 2154"/>
                  <a:gd name="T9" fmla="*/ 0 h 20"/>
                </a:gdLst>
                <a:ahLst/>
                <a:cxnLst>
                  <a:cxn ang="0">
                    <a:pos x="T0" y="T1"/>
                  </a:cxn>
                  <a:cxn ang="0">
                    <a:pos x="T2" y="T3"/>
                  </a:cxn>
                  <a:cxn ang="0">
                    <a:pos x="T4" y="T5"/>
                  </a:cxn>
                  <a:cxn ang="0">
                    <a:pos x="T6" y="T7"/>
                  </a:cxn>
                  <a:cxn ang="0">
                    <a:pos x="T8" y="T9"/>
                  </a:cxn>
                </a:cxnLst>
                <a:rect l="0" t="0" r="r" b="b"/>
                <a:pathLst>
                  <a:path w="2154" h="20">
                    <a:moveTo>
                      <a:pt x="2154" y="0"/>
                    </a:moveTo>
                    <a:cubicBezTo>
                      <a:pt x="2150" y="16"/>
                      <a:pt x="2141" y="20"/>
                      <a:pt x="2127" y="20"/>
                    </a:cubicBezTo>
                    <a:cubicBezTo>
                      <a:pt x="1427" y="19"/>
                      <a:pt x="727" y="19"/>
                      <a:pt x="28" y="20"/>
                    </a:cubicBezTo>
                    <a:cubicBezTo>
                      <a:pt x="13" y="20"/>
                      <a:pt x="3" y="17"/>
                      <a:pt x="0" y="0"/>
                    </a:cubicBezTo>
                    <a:cubicBezTo>
                      <a:pt x="718" y="0"/>
                      <a:pt x="1435" y="0"/>
                      <a:pt x="215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 name="Freeform 56">
                <a:extLst>
                  <a:ext uri="{FF2B5EF4-FFF2-40B4-BE49-F238E27FC236}">
                    <a16:creationId xmlns:a16="http://schemas.microsoft.com/office/drawing/2014/main" id="{87070DF9-B11F-3B43-9FEC-18E285C26C36}"/>
                  </a:ext>
                </a:extLst>
              </p:cNvPr>
              <p:cNvSpPr>
                <a:spLocks/>
              </p:cNvSpPr>
              <p:nvPr/>
            </p:nvSpPr>
            <p:spPr bwMode="auto">
              <a:xfrm>
                <a:off x="5585051" y="3363679"/>
                <a:ext cx="1026000" cy="9668"/>
              </a:xfrm>
              <a:custGeom>
                <a:avLst/>
                <a:gdLst>
                  <a:gd name="T0" fmla="*/ 2106 w 2106"/>
                  <a:gd name="T1" fmla="*/ 0 h 20"/>
                  <a:gd name="T2" fmla="*/ 2080 w 2106"/>
                  <a:gd name="T3" fmla="*/ 20 h 20"/>
                  <a:gd name="T4" fmla="*/ 26 w 2106"/>
                  <a:gd name="T5" fmla="*/ 20 h 20"/>
                  <a:gd name="T6" fmla="*/ 0 w 2106"/>
                  <a:gd name="T7" fmla="*/ 0 h 20"/>
                  <a:gd name="T8" fmla="*/ 2106 w 2106"/>
                  <a:gd name="T9" fmla="*/ 0 h 20"/>
                </a:gdLst>
                <a:ahLst/>
                <a:cxnLst>
                  <a:cxn ang="0">
                    <a:pos x="T0" y="T1"/>
                  </a:cxn>
                  <a:cxn ang="0">
                    <a:pos x="T2" y="T3"/>
                  </a:cxn>
                  <a:cxn ang="0">
                    <a:pos x="T4" y="T5"/>
                  </a:cxn>
                  <a:cxn ang="0">
                    <a:pos x="T6" y="T7"/>
                  </a:cxn>
                  <a:cxn ang="0">
                    <a:pos x="T8" y="T9"/>
                  </a:cxn>
                </a:cxnLst>
                <a:rect l="0" t="0" r="r" b="b"/>
                <a:pathLst>
                  <a:path w="2106" h="20">
                    <a:moveTo>
                      <a:pt x="2106" y="0"/>
                    </a:moveTo>
                    <a:cubicBezTo>
                      <a:pt x="2102" y="17"/>
                      <a:pt x="2094" y="20"/>
                      <a:pt x="2080" y="20"/>
                    </a:cubicBezTo>
                    <a:cubicBezTo>
                      <a:pt x="1395" y="20"/>
                      <a:pt x="710" y="20"/>
                      <a:pt x="26" y="20"/>
                    </a:cubicBezTo>
                    <a:cubicBezTo>
                      <a:pt x="11" y="20"/>
                      <a:pt x="3" y="16"/>
                      <a:pt x="0" y="0"/>
                    </a:cubicBezTo>
                    <a:cubicBezTo>
                      <a:pt x="702" y="0"/>
                      <a:pt x="1403" y="0"/>
                      <a:pt x="210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 name="Freeform 57">
                <a:extLst>
                  <a:ext uri="{FF2B5EF4-FFF2-40B4-BE49-F238E27FC236}">
                    <a16:creationId xmlns:a16="http://schemas.microsoft.com/office/drawing/2014/main" id="{7D861EF6-4BE6-6C4B-9352-63EC58E43F85}"/>
                  </a:ext>
                </a:extLst>
              </p:cNvPr>
              <p:cNvSpPr>
                <a:spLocks/>
              </p:cNvSpPr>
              <p:nvPr/>
            </p:nvSpPr>
            <p:spPr bwMode="auto">
              <a:xfrm>
                <a:off x="5878319" y="3325007"/>
                <a:ext cx="440342" cy="2637"/>
              </a:xfrm>
              <a:custGeom>
                <a:avLst/>
                <a:gdLst>
                  <a:gd name="T0" fmla="*/ 904 w 904"/>
                  <a:gd name="T1" fmla="*/ 5 h 5"/>
                  <a:gd name="T2" fmla="*/ 0 w 904"/>
                  <a:gd name="T3" fmla="*/ 5 h 5"/>
                  <a:gd name="T4" fmla="*/ 0 w 904"/>
                  <a:gd name="T5" fmla="*/ 0 h 5"/>
                  <a:gd name="T6" fmla="*/ 904 w 904"/>
                  <a:gd name="T7" fmla="*/ 0 h 5"/>
                  <a:gd name="T8" fmla="*/ 904 w 904"/>
                  <a:gd name="T9" fmla="*/ 5 h 5"/>
                </a:gdLst>
                <a:ahLst/>
                <a:cxnLst>
                  <a:cxn ang="0">
                    <a:pos x="T0" y="T1"/>
                  </a:cxn>
                  <a:cxn ang="0">
                    <a:pos x="T2" y="T3"/>
                  </a:cxn>
                  <a:cxn ang="0">
                    <a:pos x="T4" y="T5"/>
                  </a:cxn>
                  <a:cxn ang="0">
                    <a:pos x="T6" y="T7"/>
                  </a:cxn>
                  <a:cxn ang="0">
                    <a:pos x="T8" y="T9"/>
                  </a:cxn>
                </a:cxnLst>
                <a:rect l="0" t="0" r="r" b="b"/>
                <a:pathLst>
                  <a:path w="904" h="5">
                    <a:moveTo>
                      <a:pt x="904" y="5"/>
                    </a:moveTo>
                    <a:cubicBezTo>
                      <a:pt x="603" y="5"/>
                      <a:pt x="301" y="5"/>
                      <a:pt x="0" y="5"/>
                    </a:cubicBezTo>
                    <a:cubicBezTo>
                      <a:pt x="0" y="3"/>
                      <a:pt x="0" y="2"/>
                      <a:pt x="0" y="0"/>
                    </a:cubicBezTo>
                    <a:cubicBezTo>
                      <a:pt x="301" y="0"/>
                      <a:pt x="603" y="0"/>
                      <a:pt x="904" y="0"/>
                    </a:cubicBezTo>
                    <a:cubicBezTo>
                      <a:pt x="904" y="2"/>
                      <a:pt x="904" y="3"/>
                      <a:pt x="904"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 name="Freeform 58">
                <a:extLst>
                  <a:ext uri="{FF2B5EF4-FFF2-40B4-BE49-F238E27FC236}">
                    <a16:creationId xmlns:a16="http://schemas.microsoft.com/office/drawing/2014/main" id="{8C5400C2-9A57-3641-A46D-E49CE716043C}"/>
                  </a:ext>
                </a:extLst>
              </p:cNvPr>
              <p:cNvSpPr>
                <a:spLocks/>
              </p:cNvSpPr>
              <p:nvPr/>
            </p:nvSpPr>
            <p:spPr bwMode="auto">
              <a:xfrm>
                <a:off x="5885936" y="3310065"/>
                <a:ext cx="424814" cy="2344"/>
              </a:xfrm>
              <a:custGeom>
                <a:avLst/>
                <a:gdLst>
                  <a:gd name="T0" fmla="*/ 0 w 872"/>
                  <a:gd name="T1" fmla="*/ 0 h 5"/>
                  <a:gd name="T2" fmla="*/ 872 w 872"/>
                  <a:gd name="T3" fmla="*/ 0 h 5"/>
                  <a:gd name="T4" fmla="*/ 872 w 872"/>
                  <a:gd name="T5" fmla="*/ 5 h 5"/>
                  <a:gd name="T6" fmla="*/ 0 w 872"/>
                  <a:gd name="T7" fmla="*/ 5 h 5"/>
                  <a:gd name="T8" fmla="*/ 0 w 872"/>
                  <a:gd name="T9" fmla="*/ 0 h 5"/>
                </a:gdLst>
                <a:ahLst/>
                <a:cxnLst>
                  <a:cxn ang="0">
                    <a:pos x="T0" y="T1"/>
                  </a:cxn>
                  <a:cxn ang="0">
                    <a:pos x="T2" y="T3"/>
                  </a:cxn>
                  <a:cxn ang="0">
                    <a:pos x="T4" y="T5"/>
                  </a:cxn>
                  <a:cxn ang="0">
                    <a:pos x="T6" y="T7"/>
                  </a:cxn>
                  <a:cxn ang="0">
                    <a:pos x="T8" y="T9"/>
                  </a:cxn>
                </a:cxnLst>
                <a:rect l="0" t="0" r="r" b="b"/>
                <a:pathLst>
                  <a:path w="872" h="5">
                    <a:moveTo>
                      <a:pt x="0" y="0"/>
                    </a:moveTo>
                    <a:cubicBezTo>
                      <a:pt x="291" y="0"/>
                      <a:pt x="582" y="0"/>
                      <a:pt x="872" y="0"/>
                    </a:cubicBezTo>
                    <a:cubicBezTo>
                      <a:pt x="872" y="2"/>
                      <a:pt x="872" y="4"/>
                      <a:pt x="872" y="5"/>
                    </a:cubicBezTo>
                    <a:cubicBezTo>
                      <a:pt x="582" y="5"/>
                      <a:pt x="291" y="5"/>
                      <a:pt x="0" y="5"/>
                    </a:cubicBezTo>
                    <a:cubicBezTo>
                      <a:pt x="0" y="4"/>
                      <a:pt x="0" y="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 name="Freeform 59">
                <a:extLst>
                  <a:ext uri="{FF2B5EF4-FFF2-40B4-BE49-F238E27FC236}">
                    <a16:creationId xmlns:a16="http://schemas.microsoft.com/office/drawing/2014/main" id="{39EBD0A9-86D3-5B44-B344-9785E2DB85AA}"/>
                  </a:ext>
                </a:extLst>
              </p:cNvPr>
              <p:cNvSpPr>
                <a:spLocks/>
              </p:cNvSpPr>
              <p:nvPr/>
            </p:nvSpPr>
            <p:spPr bwMode="auto">
              <a:xfrm>
                <a:off x="5890917" y="3298346"/>
                <a:ext cx="415439" cy="5860"/>
              </a:xfrm>
              <a:custGeom>
                <a:avLst/>
                <a:gdLst>
                  <a:gd name="T0" fmla="*/ 0 w 853"/>
                  <a:gd name="T1" fmla="*/ 0 h 12"/>
                  <a:gd name="T2" fmla="*/ 853 w 853"/>
                  <a:gd name="T3" fmla="*/ 0 h 12"/>
                  <a:gd name="T4" fmla="*/ 0 w 853"/>
                  <a:gd name="T5" fmla="*/ 0 h 12"/>
                </a:gdLst>
                <a:ahLst/>
                <a:cxnLst>
                  <a:cxn ang="0">
                    <a:pos x="T0" y="T1"/>
                  </a:cxn>
                  <a:cxn ang="0">
                    <a:pos x="T2" y="T3"/>
                  </a:cxn>
                  <a:cxn ang="0">
                    <a:pos x="T4" y="T5"/>
                  </a:cxn>
                </a:cxnLst>
                <a:rect l="0" t="0" r="r" b="b"/>
                <a:pathLst>
                  <a:path w="853" h="12">
                    <a:moveTo>
                      <a:pt x="0" y="0"/>
                    </a:moveTo>
                    <a:cubicBezTo>
                      <a:pt x="284" y="0"/>
                      <a:pt x="568" y="0"/>
                      <a:pt x="853" y="0"/>
                    </a:cubicBezTo>
                    <a:cubicBezTo>
                      <a:pt x="843" y="8"/>
                      <a:pt x="34" y="1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 name="Freeform 60">
                <a:extLst>
                  <a:ext uri="{FF2B5EF4-FFF2-40B4-BE49-F238E27FC236}">
                    <a16:creationId xmlns:a16="http://schemas.microsoft.com/office/drawing/2014/main" id="{6DD54DCF-CE8B-B74C-9900-42FB33E43D5E}"/>
                  </a:ext>
                </a:extLst>
              </p:cNvPr>
              <p:cNvSpPr>
                <a:spLocks/>
              </p:cNvSpPr>
              <p:nvPr/>
            </p:nvSpPr>
            <p:spPr bwMode="auto">
              <a:xfrm>
                <a:off x="5897656" y="3282232"/>
                <a:ext cx="401376" cy="5860"/>
              </a:xfrm>
              <a:custGeom>
                <a:avLst/>
                <a:gdLst>
                  <a:gd name="T0" fmla="*/ 0 w 824"/>
                  <a:gd name="T1" fmla="*/ 0 h 12"/>
                  <a:gd name="T2" fmla="*/ 824 w 824"/>
                  <a:gd name="T3" fmla="*/ 0 h 12"/>
                  <a:gd name="T4" fmla="*/ 0 w 824"/>
                  <a:gd name="T5" fmla="*/ 0 h 12"/>
                </a:gdLst>
                <a:ahLst/>
                <a:cxnLst>
                  <a:cxn ang="0">
                    <a:pos x="T0" y="T1"/>
                  </a:cxn>
                  <a:cxn ang="0">
                    <a:pos x="T2" y="T3"/>
                  </a:cxn>
                  <a:cxn ang="0">
                    <a:pos x="T4" y="T5"/>
                  </a:cxn>
                </a:cxnLst>
                <a:rect l="0" t="0" r="r" b="b"/>
                <a:pathLst>
                  <a:path w="824" h="12">
                    <a:moveTo>
                      <a:pt x="0" y="0"/>
                    </a:moveTo>
                    <a:cubicBezTo>
                      <a:pt x="274" y="0"/>
                      <a:pt x="549" y="0"/>
                      <a:pt x="824" y="0"/>
                    </a:cubicBezTo>
                    <a:cubicBezTo>
                      <a:pt x="813" y="9"/>
                      <a:pt x="28" y="1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 name="Freeform 61">
                <a:extLst>
                  <a:ext uri="{FF2B5EF4-FFF2-40B4-BE49-F238E27FC236}">
                    <a16:creationId xmlns:a16="http://schemas.microsoft.com/office/drawing/2014/main" id="{21CB6AAE-5A3B-214B-8A7C-8B3767C0E2E3}"/>
                  </a:ext>
                </a:extLst>
              </p:cNvPr>
              <p:cNvSpPr>
                <a:spLocks/>
              </p:cNvSpPr>
              <p:nvPr/>
            </p:nvSpPr>
            <p:spPr bwMode="auto">
              <a:xfrm>
                <a:off x="5904980" y="3271099"/>
                <a:ext cx="387900" cy="5860"/>
              </a:xfrm>
              <a:custGeom>
                <a:avLst/>
                <a:gdLst>
                  <a:gd name="T0" fmla="*/ 0 w 796"/>
                  <a:gd name="T1" fmla="*/ 0 h 12"/>
                  <a:gd name="T2" fmla="*/ 796 w 796"/>
                  <a:gd name="T3" fmla="*/ 0 h 12"/>
                  <a:gd name="T4" fmla="*/ 0 w 796"/>
                  <a:gd name="T5" fmla="*/ 0 h 12"/>
                </a:gdLst>
                <a:ahLst/>
                <a:cxnLst>
                  <a:cxn ang="0">
                    <a:pos x="T0" y="T1"/>
                  </a:cxn>
                  <a:cxn ang="0">
                    <a:pos x="T2" y="T3"/>
                  </a:cxn>
                  <a:cxn ang="0">
                    <a:pos x="T4" y="T5"/>
                  </a:cxn>
                </a:cxnLst>
                <a:rect l="0" t="0" r="r" b="b"/>
                <a:pathLst>
                  <a:path w="796" h="12">
                    <a:moveTo>
                      <a:pt x="0" y="0"/>
                    </a:moveTo>
                    <a:cubicBezTo>
                      <a:pt x="265" y="0"/>
                      <a:pt x="530" y="0"/>
                      <a:pt x="796" y="0"/>
                    </a:cubicBezTo>
                    <a:cubicBezTo>
                      <a:pt x="786" y="8"/>
                      <a:pt x="31" y="1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 name="Freeform 62">
                <a:extLst>
                  <a:ext uri="{FF2B5EF4-FFF2-40B4-BE49-F238E27FC236}">
                    <a16:creationId xmlns:a16="http://schemas.microsoft.com/office/drawing/2014/main" id="{71E09CEB-3BCA-B640-A745-AD1F4AB6061B}"/>
                  </a:ext>
                </a:extLst>
              </p:cNvPr>
              <p:cNvSpPr>
                <a:spLocks/>
              </p:cNvSpPr>
              <p:nvPr/>
            </p:nvSpPr>
            <p:spPr bwMode="auto">
              <a:xfrm>
                <a:off x="6166607" y="2957322"/>
                <a:ext cx="47755" cy="13770"/>
              </a:xfrm>
              <a:custGeom>
                <a:avLst/>
                <a:gdLst>
                  <a:gd name="T0" fmla="*/ 0 w 98"/>
                  <a:gd name="T1" fmla="*/ 28 h 28"/>
                  <a:gd name="T2" fmla="*/ 0 w 98"/>
                  <a:gd name="T3" fmla="*/ 0 h 28"/>
                  <a:gd name="T4" fmla="*/ 98 w 98"/>
                  <a:gd name="T5" fmla="*/ 0 h 28"/>
                  <a:gd name="T6" fmla="*/ 98 w 98"/>
                  <a:gd name="T7" fmla="*/ 28 h 28"/>
                  <a:gd name="T8" fmla="*/ 0 w 98"/>
                  <a:gd name="T9" fmla="*/ 28 h 28"/>
                </a:gdLst>
                <a:ahLst/>
                <a:cxnLst>
                  <a:cxn ang="0">
                    <a:pos x="T0" y="T1"/>
                  </a:cxn>
                  <a:cxn ang="0">
                    <a:pos x="T2" y="T3"/>
                  </a:cxn>
                  <a:cxn ang="0">
                    <a:pos x="T4" y="T5"/>
                  </a:cxn>
                  <a:cxn ang="0">
                    <a:pos x="T6" y="T7"/>
                  </a:cxn>
                  <a:cxn ang="0">
                    <a:pos x="T8" y="T9"/>
                  </a:cxn>
                </a:cxnLst>
                <a:rect l="0" t="0" r="r" b="b"/>
                <a:pathLst>
                  <a:path w="98" h="28">
                    <a:moveTo>
                      <a:pt x="0" y="28"/>
                    </a:moveTo>
                    <a:cubicBezTo>
                      <a:pt x="0" y="18"/>
                      <a:pt x="0" y="10"/>
                      <a:pt x="0" y="0"/>
                    </a:cubicBezTo>
                    <a:cubicBezTo>
                      <a:pt x="32" y="0"/>
                      <a:pt x="64" y="0"/>
                      <a:pt x="98" y="0"/>
                    </a:cubicBezTo>
                    <a:cubicBezTo>
                      <a:pt x="98" y="9"/>
                      <a:pt x="98" y="18"/>
                      <a:pt x="98" y="28"/>
                    </a:cubicBezTo>
                    <a:cubicBezTo>
                      <a:pt x="65" y="28"/>
                      <a:pt x="33" y="28"/>
                      <a:pt x="0"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 name="Freeform 63">
                <a:extLst>
                  <a:ext uri="{FF2B5EF4-FFF2-40B4-BE49-F238E27FC236}">
                    <a16:creationId xmlns:a16="http://schemas.microsoft.com/office/drawing/2014/main" id="{BB0236D6-2C75-0045-9A98-EFB2638A7478}"/>
                  </a:ext>
                </a:extLst>
              </p:cNvPr>
              <p:cNvSpPr>
                <a:spLocks/>
              </p:cNvSpPr>
              <p:nvPr/>
            </p:nvSpPr>
            <p:spPr bwMode="auto">
              <a:xfrm>
                <a:off x="6106254" y="2957322"/>
                <a:ext cx="47755" cy="13184"/>
              </a:xfrm>
              <a:custGeom>
                <a:avLst/>
                <a:gdLst>
                  <a:gd name="T0" fmla="*/ 0 w 98"/>
                  <a:gd name="T1" fmla="*/ 27 h 27"/>
                  <a:gd name="T2" fmla="*/ 0 w 98"/>
                  <a:gd name="T3" fmla="*/ 0 h 27"/>
                  <a:gd name="T4" fmla="*/ 98 w 98"/>
                  <a:gd name="T5" fmla="*/ 0 h 27"/>
                  <a:gd name="T6" fmla="*/ 98 w 98"/>
                  <a:gd name="T7" fmla="*/ 27 h 27"/>
                  <a:gd name="T8" fmla="*/ 0 w 98"/>
                  <a:gd name="T9" fmla="*/ 27 h 27"/>
                </a:gdLst>
                <a:ahLst/>
                <a:cxnLst>
                  <a:cxn ang="0">
                    <a:pos x="T0" y="T1"/>
                  </a:cxn>
                  <a:cxn ang="0">
                    <a:pos x="T2" y="T3"/>
                  </a:cxn>
                  <a:cxn ang="0">
                    <a:pos x="T4" y="T5"/>
                  </a:cxn>
                  <a:cxn ang="0">
                    <a:pos x="T6" y="T7"/>
                  </a:cxn>
                  <a:cxn ang="0">
                    <a:pos x="T8" y="T9"/>
                  </a:cxn>
                </a:cxnLst>
                <a:rect l="0" t="0" r="r" b="b"/>
                <a:pathLst>
                  <a:path w="98" h="27">
                    <a:moveTo>
                      <a:pt x="0" y="27"/>
                    </a:moveTo>
                    <a:cubicBezTo>
                      <a:pt x="0" y="18"/>
                      <a:pt x="0" y="9"/>
                      <a:pt x="0" y="0"/>
                    </a:cubicBezTo>
                    <a:cubicBezTo>
                      <a:pt x="33" y="0"/>
                      <a:pt x="65" y="0"/>
                      <a:pt x="98" y="0"/>
                    </a:cubicBezTo>
                    <a:cubicBezTo>
                      <a:pt x="98" y="9"/>
                      <a:pt x="98" y="17"/>
                      <a:pt x="98" y="27"/>
                    </a:cubicBezTo>
                    <a:cubicBezTo>
                      <a:pt x="66" y="27"/>
                      <a:pt x="34" y="27"/>
                      <a:pt x="0"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 name="Freeform 64">
                <a:extLst>
                  <a:ext uri="{FF2B5EF4-FFF2-40B4-BE49-F238E27FC236}">
                    <a16:creationId xmlns:a16="http://schemas.microsoft.com/office/drawing/2014/main" id="{13B271B3-D0E5-0549-800E-2DCBA7226B1C}"/>
                  </a:ext>
                </a:extLst>
              </p:cNvPr>
              <p:cNvSpPr>
                <a:spLocks/>
              </p:cNvSpPr>
              <p:nvPr/>
            </p:nvSpPr>
            <p:spPr bwMode="auto">
              <a:xfrm>
                <a:off x="6045901" y="2957322"/>
                <a:ext cx="47755" cy="13184"/>
              </a:xfrm>
              <a:custGeom>
                <a:avLst/>
                <a:gdLst>
                  <a:gd name="T0" fmla="*/ 98 w 98"/>
                  <a:gd name="T1" fmla="*/ 0 h 27"/>
                  <a:gd name="T2" fmla="*/ 98 w 98"/>
                  <a:gd name="T3" fmla="*/ 27 h 27"/>
                  <a:gd name="T4" fmla="*/ 0 w 98"/>
                  <a:gd name="T5" fmla="*/ 27 h 27"/>
                  <a:gd name="T6" fmla="*/ 0 w 98"/>
                  <a:gd name="T7" fmla="*/ 0 h 27"/>
                  <a:gd name="T8" fmla="*/ 98 w 98"/>
                  <a:gd name="T9" fmla="*/ 0 h 27"/>
                </a:gdLst>
                <a:ahLst/>
                <a:cxnLst>
                  <a:cxn ang="0">
                    <a:pos x="T0" y="T1"/>
                  </a:cxn>
                  <a:cxn ang="0">
                    <a:pos x="T2" y="T3"/>
                  </a:cxn>
                  <a:cxn ang="0">
                    <a:pos x="T4" y="T5"/>
                  </a:cxn>
                  <a:cxn ang="0">
                    <a:pos x="T6" y="T7"/>
                  </a:cxn>
                  <a:cxn ang="0">
                    <a:pos x="T8" y="T9"/>
                  </a:cxn>
                </a:cxnLst>
                <a:rect l="0" t="0" r="r" b="b"/>
                <a:pathLst>
                  <a:path w="98" h="27">
                    <a:moveTo>
                      <a:pt x="98" y="0"/>
                    </a:moveTo>
                    <a:cubicBezTo>
                      <a:pt x="98" y="10"/>
                      <a:pt x="98" y="18"/>
                      <a:pt x="98" y="27"/>
                    </a:cubicBezTo>
                    <a:cubicBezTo>
                      <a:pt x="66" y="27"/>
                      <a:pt x="34" y="27"/>
                      <a:pt x="0" y="27"/>
                    </a:cubicBezTo>
                    <a:cubicBezTo>
                      <a:pt x="0" y="18"/>
                      <a:pt x="0" y="10"/>
                      <a:pt x="0" y="0"/>
                    </a:cubicBezTo>
                    <a:cubicBezTo>
                      <a:pt x="32" y="0"/>
                      <a:pt x="64" y="0"/>
                      <a:pt x="9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 name="Freeform 65">
                <a:extLst>
                  <a:ext uri="{FF2B5EF4-FFF2-40B4-BE49-F238E27FC236}">
                    <a16:creationId xmlns:a16="http://schemas.microsoft.com/office/drawing/2014/main" id="{B4C291AD-C22D-0645-9C2F-9CC990315DAA}"/>
                  </a:ext>
                </a:extLst>
              </p:cNvPr>
              <p:cNvSpPr>
                <a:spLocks/>
              </p:cNvSpPr>
              <p:nvPr/>
            </p:nvSpPr>
            <p:spPr bwMode="auto">
              <a:xfrm>
                <a:off x="5984962" y="2957322"/>
                <a:ext cx="48048" cy="13184"/>
              </a:xfrm>
              <a:custGeom>
                <a:avLst/>
                <a:gdLst>
                  <a:gd name="T0" fmla="*/ 99 w 99"/>
                  <a:gd name="T1" fmla="*/ 0 h 27"/>
                  <a:gd name="T2" fmla="*/ 99 w 99"/>
                  <a:gd name="T3" fmla="*/ 27 h 27"/>
                  <a:gd name="T4" fmla="*/ 0 w 99"/>
                  <a:gd name="T5" fmla="*/ 27 h 27"/>
                  <a:gd name="T6" fmla="*/ 0 w 99"/>
                  <a:gd name="T7" fmla="*/ 0 h 27"/>
                  <a:gd name="T8" fmla="*/ 99 w 99"/>
                  <a:gd name="T9" fmla="*/ 0 h 27"/>
                </a:gdLst>
                <a:ahLst/>
                <a:cxnLst>
                  <a:cxn ang="0">
                    <a:pos x="T0" y="T1"/>
                  </a:cxn>
                  <a:cxn ang="0">
                    <a:pos x="T2" y="T3"/>
                  </a:cxn>
                  <a:cxn ang="0">
                    <a:pos x="T4" y="T5"/>
                  </a:cxn>
                  <a:cxn ang="0">
                    <a:pos x="T6" y="T7"/>
                  </a:cxn>
                  <a:cxn ang="0">
                    <a:pos x="T8" y="T9"/>
                  </a:cxn>
                </a:cxnLst>
                <a:rect l="0" t="0" r="r" b="b"/>
                <a:pathLst>
                  <a:path w="99" h="27">
                    <a:moveTo>
                      <a:pt x="99" y="0"/>
                    </a:moveTo>
                    <a:cubicBezTo>
                      <a:pt x="99" y="10"/>
                      <a:pt x="99" y="18"/>
                      <a:pt x="99" y="27"/>
                    </a:cubicBezTo>
                    <a:cubicBezTo>
                      <a:pt x="66" y="27"/>
                      <a:pt x="34" y="27"/>
                      <a:pt x="0" y="27"/>
                    </a:cubicBezTo>
                    <a:cubicBezTo>
                      <a:pt x="0" y="18"/>
                      <a:pt x="0" y="10"/>
                      <a:pt x="0" y="0"/>
                    </a:cubicBezTo>
                    <a:cubicBezTo>
                      <a:pt x="32" y="0"/>
                      <a:pt x="65" y="0"/>
                      <a:pt x="9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 name="Freeform 66">
                <a:extLst>
                  <a:ext uri="{FF2B5EF4-FFF2-40B4-BE49-F238E27FC236}">
                    <a16:creationId xmlns:a16="http://schemas.microsoft.com/office/drawing/2014/main" id="{270F3123-D966-CC4E-BA3E-2DD2B04542AF}"/>
                  </a:ext>
                </a:extLst>
              </p:cNvPr>
              <p:cNvSpPr>
                <a:spLocks/>
              </p:cNvSpPr>
              <p:nvPr/>
            </p:nvSpPr>
            <p:spPr bwMode="auto">
              <a:xfrm>
                <a:off x="5918750" y="2958201"/>
                <a:ext cx="50978" cy="29298"/>
              </a:xfrm>
              <a:custGeom>
                <a:avLst/>
                <a:gdLst>
                  <a:gd name="T0" fmla="*/ 0 w 105"/>
                  <a:gd name="T1" fmla="*/ 33 h 60"/>
                  <a:gd name="T2" fmla="*/ 94 w 105"/>
                  <a:gd name="T3" fmla="*/ 0 h 60"/>
                  <a:gd name="T4" fmla="*/ 105 w 105"/>
                  <a:gd name="T5" fmla="*/ 27 h 60"/>
                  <a:gd name="T6" fmla="*/ 11 w 105"/>
                  <a:gd name="T7" fmla="*/ 60 h 60"/>
                  <a:gd name="T8" fmla="*/ 0 w 105"/>
                  <a:gd name="T9" fmla="*/ 33 h 60"/>
                </a:gdLst>
                <a:ahLst/>
                <a:cxnLst>
                  <a:cxn ang="0">
                    <a:pos x="T0" y="T1"/>
                  </a:cxn>
                  <a:cxn ang="0">
                    <a:pos x="T2" y="T3"/>
                  </a:cxn>
                  <a:cxn ang="0">
                    <a:pos x="T4" y="T5"/>
                  </a:cxn>
                  <a:cxn ang="0">
                    <a:pos x="T6" y="T7"/>
                  </a:cxn>
                  <a:cxn ang="0">
                    <a:pos x="T8" y="T9"/>
                  </a:cxn>
                </a:cxnLst>
                <a:rect l="0" t="0" r="r" b="b"/>
                <a:pathLst>
                  <a:path w="105" h="60">
                    <a:moveTo>
                      <a:pt x="0" y="33"/>
                    </a:moveTo>
                    <a:cubicBezTo>
                      <a:pt x="33" y="22"/>
                      <a:pt x="63" y="11"/>
                      <a:pt x="94" y="0"/>
                    </a:cubicBezTo>
                    <a:cubicBezTo>
                      <a:pt x="98" y="9"/>
                      <a:pt x="101" y="17"/>
                      <a:pt x="105" y="27"/>
                    </a:cubicBezTo>
                    <a:cubicBezTo>
                      <a:pt x="74" y="38"/>
                      <a:pt x="43" y="49"/>
                      <a:pt x="11" y="60"/>
                    </a:cubicBezTo>
                    <a:cubicBezTo>
                      <a:pt x="7" y="51"/>
                      <a:pt x="4" y="43"/>
                      <a:pt x="0" y="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 name="Freeform 67">
                <a:extLst>
                  <a:ext uri="{FF2B5EF4-FFF2-40B4-BE49-F238E27FC236}">
                    <a16:creationId xmlns:a16="http://schemas.microsoft.com/office/drawing/2014/main" id="{AA69CC14-A206-544B-BE73-85216A8499DD}"/>
                  </a:ext>
                </a:extLst>
              </p:cNvPr>
              <p:cNvSpPr>
                <a:spLocks/>
              </p:cNvSpPr>
              <p:nvPr/>
            </p:nvSpPr>
            <p:spPr bwMode="auto">
              <a:xfrm>
                <a:off x="6229597" y="2958201"/>
                <a:ext cx="50685" cy="29298"/>
              </a:xfrm>
              <a:custGeom>
                <a:avLst/>
                <a:gdLst>
                  <a:gd name="T0" fmla="*/ 0 w 104"/>
                  <a:gd name="T1" fmla="*/ 28 h 60"/>
                  <a:gd name="T2" fmla="*/ 9 w 104"/>
                  <a:gd name="T3" fmla="*/ 0 h 60"/>
                  <a:gd name="T4" fmla="*/ 104 w 104"/>
                  <a:gd name="T5" fmla="*/ 33 h 60"/>
                  <a:gd name="T6" fmla="*/ 94 w 104"/>
                  <a:gd name="T7" fmla="*/ 60 h 60"/>
                  <a:gd name="T8" fmla="*/ 0 w 104"/>
                  <a:gd name="T9" fmla="*/ 28 h 60"/>
                </a:gdLst>
                <a:ahLst/>
                <a:cxnLst>
                  <a:cxn ang="0">
                    <a:pos x="T0" y="T1"/>
                  </a:cxn>
                  <a:cxn ang="0">
                    <a:pos x="T2" y="T3"/>
                  </a:cxn>
                  <a:cxn ang="0">
                    <a:pos x="T4" y="T5"/>
                  </a:cxn>
                  <a:cxn ang="0">
                    <a:pos x="T6" y="T7"/>
                  </a:cxn>
                  <a:cxn ang="0">
                    <a:pos x="T8" y="T9"/>
                  </a:cxn>
                </a:cxnLst>
                <a:rect l="0" t="0" r="r" b="b"/>
                <a:pathLst>
                  <a:path w="104" h="60">
                    <a:moveTo>
                      <a:pt x="0" y="28"/>
                    </a:moveTo>
                    <a:cubicBezTo>
                      <a:pt x="3" y="18"/>
                      <a:pt x="6" y="10"/>
                      <a:pt x="9" y="0"/>
                    </a:cubicBezTo>
                    <a:cubicBezTo>
                      <a:pt x="40" y="11"/>
                      <a:pt x="71" y="21"/>
                      <a:pt x="104" y="33"/>
                    </a:cubicBezTo>
                    <a:cubicBezTo>
                      <a:pt x="100" y="42"/>
                      <a:pt x="98" y="50"/>
                      <a:pt x="94" y="60"/>
                    </a:cubicBezTo>
                    <a:cubicBezTo>
                      <a:pt x="63" y="50"/>
                      <a:pt x="32" y="39"/>
                      <a:pt x="0"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 name="Freeform 68">
                <a:extLst>
                  <a:ext uri="{FF2B5EF4-FFF2-40B4-BE49-F238E27FC236}">
                    <a16:creationId xmlns:a16="http://schemas.microsoft.com/office/drawing/2014/main" id="{9C5B72B1-71C7-D94F-8A8F-584E2F399CF2}"/>
                  </a:ext>
                </a:extLst>
              </p:cNvPr>
              <p:cNvSpPr>
                <a:spLocks/>
              </p:cNvSpPr>
              <p:nvPr/>
            </p:nvSpPr>
            <p:spPr bwMode="auto">
              <a:xfrm>
                <a:off x="6336533" y="3018847"/>
                <a:ext cx="74123" cy="7617"/>
              </a:xfrm>
              <a:custGeom>
                <a:avLst/>
                <a:gdLst>
                  <a:gd name="T0" fmla="*/ 5 w 152"/>
                  <a:gd name="T1" fmla="*/ 0 h 16"/>
                  <a:gd name="T2" fmla="*/ 137 w 152"/>
                  <a:gd name="T3" fmla="*/ 1 h 16"/>
                  <a:gd name="T4" fmla="*/ 152 w 152"/>
                  <a:gd name="T5" fmla="*/ 9 h 16"/>
                  <a:gd name="T6" fmla="*/ 149 w 152"/>
                  <a:gd name="T7" fmla="*/ 16 h 16"/>
                  <a:gd name="T8" fmla="*/ 10 w 152"/>
                  <a:gd name="T9" fmla="*/ 16 h 16"/>
                  <a:gd name="T10" fmla="*/ 0 w 152"/>
                  <a:gd name="T11" fmla="*/ 4 h 16"/>
                  <a:gd name="T12" fmla="*/ 5 w 152"/>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152" h="16">
                    <a:moveTo>
                      <a:pt x="5" y="0"/>
                    </a:moveTo>
                    <a:cubicBezTo>
                      <a:pt x="49" y="0"/>
                      <a:pt x="93" y="0"/>
                      <a:pt x="137" y="1"/>
                    </a:cubicBezTo>
                    <a:cubicBezTo>
                      <a:pt x="142" y="1"/>
                      <a:pt x="147" y="6"/>
                      <a:pt x="152" y="9"/>
                    </a:cubicBezTo>
                    <a:cubicBezTo>
                      <a:pt x="151" y="11"/>
                      <a:pt x="150" y="14"/>
                      <a:pt x="149" y="16"/>
                    </a:cubicBezTo>
                    <a:cubicBezTo>
                      <a:pt x="103" y="16"/>
                      <a:pt x="56" y="16"/>
                      <a:pt x="10" y="16"/>
                    </a:cubicBezTo>
                    <a:cubicBezTo>
                      <a:pt x="7" y="15"/>
                      <a:pt x="4" y="8"/>
                      <a:pt x="0" y="4"/>
                    </a:cubicBezTo>
                    <a:cubicBezTo>
                      <a:pt x="2" y="3"/>
                      <a:pt x="4" y="2"/>
                      <a:pt x="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 name="Freeform 69">
                <a:extLst>
                  <a:ext uri="{FF2B5EF4-FFF2-40B4-BE49-F238E27FC236}">
                    <a16:creationId xmlns:a16="http://schemas.microsoft.com/office/drawing/2014/main" id="{E10D6218-1825-7A47-9983-E2E6E6AC1649}"/>
                  </a:ext>
                </a:extLst>
              </p:cNvPr>
              <p:cNvSpPr>
                <a:spLocks/>
              </p:cNvSpPr>
              <p:nvPr/>
            </p:nvSpPr>
            <p:spPr bwMode="auto">
              <a:xfrm>
                <a:off x="5779293" y="3018847"/>
                <a:ext cx="66798" cy="7617"/>
              </a:xfrm>
              <a:custGeom>
                <a:avLst/>
                <a:gdLst>
                  <a:gd name="T0" fmla="*/ 0 w 137"/>
                  <a:gd name="T1" fmla="*/ 10 h 16"/>
                  <a:gd name="T2" fmla="*/ 12 w 137"/>
                  <a:gd name="T3" fmla="*/ 1 h 16"/>
                  <a:gd name="T4" fmla="*/ 126 w 137"/>
                  <a:gd name="T5" fmla="*/ 0 h 16"/>
                  <a:gd name="T6" fmla="*/ 137 w 137"/>
                  <a:gd name="T7" fmla="*/ 8 h 16"/>
                  <a:gd name="T8" fmla="*/ 125 w 137"/>
                  <a:gd name="T9" fmla="*/ 16 h 16"/>
                  <a:gd name="T10" fmla="*/ 5 w 137"/>
                  <a:gd name="T11" fmla="*/ 16 h 16"/>
                  <a:gd name="T12" fmla="*/ 0 w 137"/>
                  <a:gd name="T13" fmla="*/ 10 h 16"/>
                </a:gdLst>
                <a:ahLst/>
                <a:cxnLst>
                  <a:cxn ang="0">
                    <a:pos x="T0" y="T1"/>
                  </a:cxn>
                  <a:cxn ang="0">
                    <a:pos x="T2" y="T3"/>
                  </a:cxn>
                  <a:cxn ang="0">
                    <a:pos x="T4" y="T5"/>
                  </a:cxn>
                  <a:cxn ang="0">
                    <a:pos x="T6" y="T7"/>
                  </a:cxn>
                  <a:cxn ang="0">
                    <a:pos x="T8" y="T9"/>
                  </a:cxn>
                  <a:cxn ang="0">
                    <a:pos x="T10" y="T11"/>
                  </a:cxn>
                  <a:cxn ang="0">
                    <a:pos x="T12" y="T13"/>
                  </a:cxn>
                </a:cxnLst>
                <a:rect l="0" t="0" r="r" b="b"/>
                <a:pathLst>
                  <a:path w="137" h="16">
                    <a:moveTo>
                      <a:pt x="0" y="10"/>
                    </a:moveTo>
                    <a:cubicBezTo>
                      <a:pt x="4" y="7"/>
                      <a:pt x="8" y="1"/>
                      <a:pt x="12" y="1"/>
                    </a:cubicBezTo>
                    <a:cubicBezTo>
                      <a:pt x="50" y="0"/>
                      <a:pt x="88" y="0"/>
                      <a:pt x="126" y="0"/>
                    </a:cubicBezTo>
                    <a:cubicBezTo>
                      <a:pt x="130" y="0"/>
                      <a:pt x="133" y="5"/>
                      <a:pt x="137" y="8"/>
                    </a:cubicBezTo>
                    <a:cubicBezTo>
                      <a:pt x="133" y="11"/>
                      <a:pt x="129" y="16"/>
                      <a:pt x="125" y="16"/>
                    </a:cubicBezTo>
                    <a:cubicBezTo>
                      <a:pt x="85" y="16"/>
                      <a:pt x="45" y="16"/>
                      <a:pt x="5" y="16"/>
                    </a:cubicBezTo>
                    <a:cubicBezTo>
                      <a:pt x="4" y="14"/>
                      <a:pt x="2" y="12"/>
                      <a:pt x="0"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 name="Freeform 70">
                <a:extLst>
                  <a:ext uri="{FF2B5EF4-FFF2-40B4-BE49-F238E27FC236}">
                    <a16:creationId xmlns:a16="http://schemas.microsoft.com/office/drawing/2014/main" id="{8C7A8F7B-57A5-3E4C-B350-FAD2E0F1FC1C}"/>
                  </a:ext>
                </a:extLst>
              </p:cNvPr>
              <p:cNvSpPr>
                <a:spLocks/>
              </p:cNvSpPr>
              <p:nvPr/>
            </p:nvSpPr>
            <p:spPr bwMode="auto">
              <a:xfrm>
                <a:off x="5895312" y="3020312"/>
                <a:ext cx="397568" cy="2344"/>
              </a:xfrm>
              <a:custGeom>
                <a:avLst/>
                <a:gdLst>
                  <a:gd name="T0" fmla="*/ 816 w 816"/>
                  <a:gd name="T1" fmla="*/ 5 h 5"/>
                  <a:gd name="T2" fmla="*/ 0 w 816"/>
                  <a:gd name="T3" fmla="*/ 5 h 5"/>
                  <a:gd name="T4" fmla="*/ 0 w 816"/>
                  <a:gd name="T5" fmla="*/ 0 h 5"/>
                  <a:gd name="T6" fmla="*/ 816 w 816"/>
                  <a:gd name="T7" fmla="*/ 0 h 5"/>
                  <a:gd name="T8" fmla="*/ 816 w 816"/>
                  <a:gd name="T9" fmla="*/ 5 h 5"/>
                </a:gdLst>
                <a:ahLst/>
                <a:cxnLst>
                  <a:cxn ang="0">
                    <a:pos x="T0" y="T1"/>
                  </a:cxn>
                  <a:cxn ang="0">
                    <a:pos x="T2" y="T3"/>
                  </a:cxn>
                  <a:cxn ang="0">
                    <a:pos x="T4" y="T5"/>
                  </a:cxn>
                  <a:cxn ang="0">
                    <a:pos x="T6" y="T7"/>
                  </a:cxn>
                  <a:cxn ang="0">
                    <a:pos x="T8" y="T9"/>
                  </a:cxn>
                </a:cxnLst>
                <a:rect l="0" t="0" r="r" b="b"/>
                <a:pathLst>
                  <a:path w="816" h="5">
                    <a:moveTo>
                      <a:pt x="816" y="5"/>
                    </a:moveTo>
                    <a:cubicBezTo>
                      <a:pt x="544" y="5"/>
                      <a:pt x="272" y="5"/>
                      <a:pt x="0" y="5"/>
                    </a:cubicBezTo>
                    <a:cubicBezTo>
                      <a:pt x="0" y="4"/>
                      <a:pt x="0" y="2"/>
                      <a:pt x="0" y="0"/>
                    </a:cubicBezTo>
                    <a:cubicBezTo>
                      <a:pt x="272" y="0"/>
                      <a:pt x="544" y="0"/>
                      <a:pt x="816" y="0"/>
                    </a:cubicBezTo>
                    <a:cubicBezTo>
                      <a:pt x="816" y="2"/>
                      <a:pt x="816" y="4"/>
                      <a:pt x="816"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 name="Freeform 71">
                <a:extLst>
                  <a:ext uri="{FF2B5EF4-FFF2-40B4-BE49-F238E27FC236}">
                    <a16:creationId xmlns:a16="http://schemas.microsoft.com/office/drawing/2014/main" id="{9CA6CB46-6933-5440-A7A8-B35B44CA697E}"/>
                  </a:ext>
                </a:extLst>
              </p:cNvPr>
              <p:cNvSpPr>
                <a:spLocks/>
              </p:cNvSpPr>
              <p:nvPr/>
            </p:nvSpPr>
            <p:spPr bwMode="auto">
              <a:xfrm>
                <a:off x="6048831" y="3028808"/>
                <a:ext cx="9082" cy="54201"/>
              </a:xfrm>
              <a:custGeom>
                <a:avLst/>
                <a:gdLst>
                  <a:gd name="T0" fmla="*/ 0 w 19"/>
                  <a:gd name="T1" fmla="*/ 0 h 111"/>
                  <a:gd name="T2" fmla="*/ 19 w 19"/>
                  <a:gd name="T3" fmla="*/ 0 h 111"/>
                  <a:gd name="T4" fmla="*/ 19 w 19"/>
                  <a:gd name="T5" fmla="*/ 110 h 111"/>
                  <a:gd name="T6" fmla="*/ 0 w 19"/>
                  <a:gd name="T7" fmla="*/ 111 h 111"/>
                  <a:gd name="T8" fmla="*/ 0 w 19"/>
                  <a:gd name="T9" fmla="*/ 0 h 111"/>
                </a:gdLst>
                <a:ahLst/>
                <a:cxnLst>
                  <a:cxn ang="0">
                    <a:pos x="T0" y="T1"/>
                  </a:cxn>
                  <a:cxn ang="0">
                    <a:pos x="T2" y="T3"/>
                  </a:cxn>
                  <a:cxn ang="0">
                    <a:pos x="T4" y="T5"/>
                  </a:cxn>
                  <a:cxn ang="0">
                    <a:pos x="T6" y="T7"/>
                  </a:cxn>
                  <a:cxn ang="0">
                    <a:pos x="T8" y="T9"/>
                  </a:cxn>
                </a:cxnLst>
                <a:rect l="0" t="0" r="r" b="b"/>
                <a:pathLst>
                  <a:path w="19" h="111">
                    <a:moveTo>
                      <a:pt x="0" y="0"/>
                    </a:moveTo>
                    <a:cubicBezTo>
                      <a:pt x="7" y="0"/>
                      <a:pt x="12" y="0"/>
                      <a:pt x="19" y="0"/>
                    </a:cubicBezTo>
                    <a:cubicBezTo>
                      <a:pt x="19" y="37"/>
                      <a:pt x="19" y="73"/>
                      <a:pt x="19" y="110"/>
                    </a:cubicBezTo>
                    <a:cubicBezTo>
                      <a:pt x="13" y="110"/>
                      <a:pt x="7" y="110"/>
                      <a:pt x="0" y="111"/>
                    </a:cubicBezTo>
                    <a:cubicBezTo>
                      <a:pt x="0" y="74"/>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 name="Freeform 72">
                <a:extLst>
                  <a:ext uri="{FF2B5EF4-FFF2-40B4-BE49-F238E27FC236}">
                    <a16:creationId xmlns:a16="http://schemas.microsoft.com/office/drawing/2014/main" id="{E4A73596-50D8-C043-B1BD-5DF9702807AC}"/>
                  </a:ext>
                </a:extLst>
              </p:cNvPr>
              <p:cNvSpPr>
                <a:spLocks/>
              </p:cNvSpPr>
              <p:nvPr/>
            </p:nvSpPr>
            <p:spPr bwMode="auto">
              <a:xfrm>
                <a:off x="5906445" y="3028808"/>
                <a:ext cx="9375" cy="53615"/>
              </a:xfrm>
              <a:custGeom>
                <a:avLst/>
                <a:gdLst>
                  <a:gd name="T0" fmla="*/ 19 w 19"/>
                  <a:gd name="T1" fmla="*/ 110 h 110"/>
                  <a:gd name="T2" fmla="*/ 0 w 19"/>
                  <a:gd name="T3" fmla="*/ 110 h 110"/>
                  <a:gd name="T4" fmla="*/ 0 w 19"/>
                  <a:gd name="T5" fmla="*/ 0 h 110"/>
                  <a:gd name="T6" fmla="*/ 19 w 19"/>
                  <a:gd name="T7" fmla="*/ 0 h 110"/>
                  <a:gd name="T8" fmla="*/ 19 w 19"/>
                  <a:gd name="T9" fmla="*/ 110 h 110"/>
                </a:gdLst>
                <a:ahLst/>
                <a:cxnLst>
                  <a:cxn ang="0">
                    <a:pos x="T0" y="T1"/>
                  </a:cxn>
                  <a:cxn ang="0">
                    <a:pos x="T2" y="T3"/>
                  </a:cxn>
                  <a:cxn ang="0">
                    <a:pos x="T4" y="T5"/>
                  </a:cxn>
                  <a:cxn ang="0">
                    <a:pos x="T6" y="T7"/>
                  </a:cxn>
                  <a:cxn ang="0">
                    <a:pos x="T8" y="T9"/>
                  </a:cxn>
                </a:cxnLst>
                <a:rect l="0" t="0" r="r" b="b"/>
                <a:pathLst>
                  <a:path w="19" h="110">
                    <a:moveTo>
                      <a:pt x="19" y="110"/>
                    </a:moveTo>
                    <a:cubicBezTo>
                      <a:pt x="12" y="110"/>
                      <a:pt x="7" y="110"/>
                      <a:pt x="0" y="110"/>
                    </a:cubicBezTo>
                    <a:cubicBezTo>
                      <a:pt x="0" y="73"/>
                      <a:pt x="0" y="37"/>
                      <a:pt x="0" y="0"/>
                    </a:cubicBezTo>
                    <a:cubicBezTo>
                      <a:pt x="6" y="0"/>
                      <a:pt x="12" y="0"/>
                      <a:pt x="19" y="0"/>
                    </a:cubicBezTo>
                    <a:cubicBezTo>
                      <a:pt x="19" y="36"/>
                      <a:pt x="19" y="72"/>
                      <a:pt x="19" y="1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0" name="Freeform 73">
                <a:extLst>
                  <a:ext uri="{FF2B5EF4-FFF2-40B4-BE49-F238E27FC236}">
                    <a16:creationId xmlns:a16="http://schemas.microsoft.com/office/drawing/2014/main" id="{A0FEE735-2926-3F43-9648-1F52A95F63C4}"/>
                  </a:ext>
                </a:extLst>
              </p:cNvPr>
              <p:cNvSpPr>
                <a:spLocks/>
              </p:cNvSpPr>
              <p:nvPr/>
            </p:nvSpPr>
            <p:spPr bwMode="auto">
              <a:xfrm>
                <a:off x="6231355" y="3028515"/>
                <a:ext cx="9375" cy="53908"/>
              </a:xfrm>
              <a:custGeom>
                <a:avLst/>
                <a:gdLst>
                  <a:gd name="T0" fmla="*/ 0 w 19"/>
                  <a:gd name="T1" fmla="*/ 111 h 111"/>
                  <a:gd name="T2" fmla="*/ 0 w 19"/>
                  <a:gd name="T3" fmla="*/ 1 h 111"/>
                  <a:gd name="T4" fmla="*/ 19 w 19"/>
                  <a:gd name="T5" fmla="*/ 0 h 111"/>
                  <a:gd name="T6" fmla="*/ 19 w 19"/>
                  <a:gd name="T7" fmla="*/ 111 h 111"/>
                  <a:gd name="T8" fmla="*/ 0 w 19"/>
                  <a:gd name="T9" fmla="*/ 111 h 111"/>
                </a:gdLst>
                <a:ahLst/>
                <a:cxnLst>
                  <a:cxn ang="0">
                    <a:pos x="T0" y="T1"/>
                  </a:cxn>
                  <a:cxn ang="0">
                    <a:pos x="T2" y="T3"/>
                  </a:cxn>
                  <a:cxn ang="0">
                    <a:pos x="T4" y="T5"/>
                  </a:cxn>
                  <a:cxn ang="0">
                    <a:pos x="T6" y="T7"/>
                  </a:cxn>
                  <a:cxn ang="0">
                    <a:pos x="T8" y="T9"/>
                  </a:cxn>
                </a:cxnLst>
                <a:rect l="0" t="0" r="r" b="b"/>
                <a:pathLst>
                  <a:path w="19" h="111">
                    <a:moveTo>
                      <a:pt x="0" y="111"/>
                    </a:moveTo>
                    <a:cubicBezTo>
                      <a:pt x="0" y="74"/>
                      <a:pt x="0" y="38"/>
                      <a:pt x="0" y="1"/>
                    </a:cubicBezTo>
                    <a:cubicBezTo>
                      <a:pt x="6" y="1"/>
                      <a:pt x="12" y="1"/>
                      <a:pt x="19" y="0"/>
                    </a:cubicBezTo>
                    <a:cubicBezTo>
                      <a:pt x="19" y="38"/>
                      <a:pt x="19" y="74"/>
                      <a:pt x="19" y="111"/>
                    </a:cubicBezTo>
                    <a:cubicBezTo>
                      <a:pt x="13" y="111"/>
                      <a:pt x="7" y="111"/>
                      <a:pt x="0"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1" name="Freeform 74">
                <a:extLst>
                  <a:ext uri="{FF2B5EF4-FFF2-40B4-BE49-F238E27FC236}">
                    <a16:creationId xmlns:a16="http://schemas.microsoft.com/office/drawing/2014/main" id="{DF3FCC8A-8CC1-EB46-9BCB-A3ABC119ECC2}"/>
                  </a:ext>
                </a:extLst>
              </p:cNvPr>
              <p:cNvSpPr>
                <a:spLocks/>
              </p:cNvSpPr>
              <p:nvPr/>
            </p:nvSpPr>
            <p:spPr bwMode="auto">
              <a:xfrm>
                <a:off x="6191510" y="3028808"/>
                <a:ext cx="8789" cy="54201"/>
              </a:xfrm>
              <a:custGeom>
                <a:avLst/>
                <a:gdLst>
                  <a:gd name="T0" fmla="*/ 0 w 18"/>
                  <a:gd name="T1" fmla="*/ 0 h 111"/>
                  <a:gd name="T2" fmla="*/ 18 w 18"/>
                  <a:gd name="T3" fmla="*/ 0 h 111"/>
                  <a:gd name="T4" fmla="*/ 18 w 18"/>
                  <a:gd name="T5" fmla="*/ 109 h 111"/>
                  <a:gd name="T6" fmla="*/ 0 w 18"/>
                  <a:gd name="T7" fmla="*/ 111 h 111"/>
                  <a:gd name="T8" fmla="*/ 0 w 18"/>
                  <a:gd name="T9" fmla="*/ 0 h 111"/>
                </a:gdLst>
                <a:ahLst/>
                <a:cxnLst>
                  <a:cxn ang="0">
                    <a:pos x="T0" y="T1"/>
                  </a:cxn>
                  <a:cxn ang="0">
                    <a:pos x="T2" y="T3"/>
                  </a:cxn>
                  <a:cxn ang="0">
                    <a:pos x="T4" y="T5"/>
                  </a:cxn>
                  <a:cxn ang="0">
                    <a:pos x="T6" y="T7"/>
                  </a:cxn>
                  <a:cxn ang="0">
                    <a:pos x="T8" y="T9"/>
                  </a:cxn>
                </a:cxnLst>
                <a:rect l="0" t="0" r="r" b="b"/>
                <a:pathLst>
                  <a:path w="18" h="111">
                    <a:moveTo>
                      <a:pt x="0" y="0"/>
                    </a:moveTo>
                    <a:cubicBezTo>
                      <a:pt x="6" y="0"/>
                      <a:pt x="11" y="0"/>
                      <a:pt x="18" y="0"/>
                    </a:cubicBezTo>
                    <a:cubicBezTo>
                      <a:pt x="18" y="36"/>
                      <a:pt x="18" y="72"/>
                      <a:pt x="18" y="109"/>
                    </a:cubicBezTo>
                    <a:cubicBezTo>
                      <a:pt x="13" y="110"/>
                      <a:pt x="7" y="110"/>
                      <a:pt x="0" y="111"/>
                    </a:cubicBezTo>
                    <a:cubicBezTo>
                      <a:pt x="0" y="74"/>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2" name="Freeform 75">
                <a:extLst>
                  <a:ext uri="{FF2B5EF4-FFF2-40B4-BE49-F238E27FC236}">
                    <a16:creationId xmlns:a16="http://schemas.microsoft.com/office/drawing/2014/main" id="{237A0573-EA22-1149-8258-D014EAA2141B}"/>
                  </a:ext>
                </a:extLst>
              </p:cNvPr>
              <p:cNvSpPr>
                <a:spLocks/>
              </p:cNvSpPr>
              <p:nvPr/>
            </p:nvSpPr>
            <p:spPr bwMode="auto">
              <a:xfrm>
                <a:off x="6089261" y="3028808"/>
                <a:ext cx="9082" cy="54201"/>
              </a:xfrm>
              <a:custGeom>
                <a:avLst/>
                <a:gdLst>
                  <a:gd name="T0" fmla="*/ 0 w 19"/>
                  <a:gd name="T1" fmla="*/ 0 h 111"/>
                  <a:gd name="T2" fmla="*/ 19 w 19"/>
                  <a:gd name="T3" fmla="*/ 0 h 111"/>
                  <a:gd name="T4" fmla="*/ 19 w 19"/>
                  <a:gd name="T5" fmla="*/ 109 h 111"/>
                  <a:gd name="T6" fmla="*/ 0 w 19"/>
                  <a:gd name="T7" fmla="*/ 111 h 111"/>
                  <a:gd name="T8" fmla="*/ 0 w 19"/>
                  <a:gd name="T9" fmla="*/ 0 h 111"/>
                </a:gdLst>
                <a:ahLst/>
                <a:cxnLst>
                  <a:cxn ang="0">
                    <a:pos x="T0" y="T1"/>
                  </a:cxn>
                  <a:cxn ang="0">
                    <a:pos x="T2" y="T3"/>
                  </a:cxn>
                  <a:cxn ang="0">
                    <a:pos x="T4" y="T5"/>
                  </a:cxn>
                  <a:cxn ang="0">
                    <a:pos x="T6" y="T7"/>
                  </a:cxn>
                  <a:cxn ang="0">
                    <a:pos x="T8" y="T9"/>
                  </a:cxn>
                </a:cxnLst>
                <a:rect l="0" t="0" r="r" b="b"/>
                <a:pathLst>
                  <a:path w="19" h="111">
                    <a:moveTo>
                      <a:pt x="0" y="0"/>
                    </a:moveTo>
                    <a:cubicBezTo>
                      <a:pt x="6" y="0"/>
                      <a:pt x="12" y="0"/>
                      <a:pt x="19" y="0"/>
                    </a:cubicBezTo>
                    <a:cubicBezTo>
                      <a:pt x="19" y="36"/>
                      <a:pt x="19" y="72"/>
                      <a:pt x="19" y="109"/>
                    </a:cubicBezTo>
                    <a:cubicBezTo>
                      <a:pt x="13" y="110"/>
                      <a:pt x="8" y="110"/>
                      <a:pt x="0" y="111"/>
                    </a:cubicBezTo>
                    <a:cubicBezTo>
                      <a:pt x="0" y="74"/>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3" name="Freeform 76">
                <a:extLst>
                  <a:ext uri="{FF2B5EF4-FFF2-40B4-BE49-F238E27FC236}">
                    <a16:creationId xmlns:a16="http://schemas.microsoft.com/office/drawing/2014/main" id="{051E7839-82C1-2D49-A54F-69C05B3CB4CA}"/>
                  </a:ext>
                </a:extLst>
              </p:cNvPr>
              <p:cNvSpPr>
                <a:spLocks/>
              </p:cNvSpPr>
              <p:nvPr/>
            </p:nvSpPr>
            <p:spPr bwMode="auto">
              <a:xfrm>
                <a:off x="5946875" y="3028808"/>
                <a:ext cx="9375" cy="53322"/>
              </a:xfrm>
              <a:custGeom>
                <a:avLst/>
                <a:gdLst>
                  <a:gd name="T0" fmla="*/ 0 w 19"/>
                  <a:gd name="T1" fmla="*/ 0 h 109"/>
                  <a:gd name="T2" fmla="*/ 19 w 19"/>
                  <a:gd name="T3" fmla="*/ 0 h 109"/>
                  <a:gd name="T4" fmla="*/ 19 w 19"/>
                  <a:gd name="T5" fmla="*/ 109 h 109"/>
                  <a:gd name="T6" fmla="*/ 0 w 19"/>
                  <a:gd name="T7" fmla="*/ 109 h 109"/>
                  <a:gd name="T8" fmla="*/ 0 w 19"/>
                  <a:gd name="T9" fmla="*/ 0 h 109"/>
                </a:gdLst>
                <a:ahLst/>
                <a:cxnLst>
                  <a:cxn ang="0">
                    <a:pos x="T0" y="T1"/>
                  </a:cxn>
                  <a:cxn ang="0">
                    <a:pos x="T2" y="T3"/>
                  </a:cxn>
                  <a:cxn ang="0">
                    <a:pos x="T4" y="T5"/>
                  </a:cxn>
                  <a:cxn ang="0">
                    <a:pos x="T6" y="T7"/>
                  </a:cxn>
                  <a:cxn ang="0">
                    <a:pos x="T8" y="T9"/>
                  </a:cxn>
                </a:cxnLst>
                <a:rect l="0" t="0" r="r" b="b"/>
                <a:pathLst>
                  <a:path w="19" h="109">
                    <a:moveTo>
                      <a:pt x="0" y="0"/>
                    </a:moveTo>
                    <a:cubicBezTo>
                      <a:pt x="6" y="0"/>
                      <a:pt x="12" y="0"/>
                      <a:pt x="19" y="0"/>
                    </a:cubicBezTo>
                    <a:cubicBezTo>
                      <a:pt x="19" y="36"/>
                      <a:pt x="19" y="72"/>
                      <a:pt x="19" y="109"/>
                    </a:cubicBezTo>
                    <a:cubicBezTo>
                      <a:pt x="13" y="109"/>
                      <a:pt x="7" y="109"/>
                      <a:pt x="0" y="109"/>
                    </a:cubicBezTo>
                    <a:cubicBezTo>
                      <a:pt x="0" y="73"/>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4" name="Freeform 77">
                <a:extLst>
                  <a:ext uri="{FF2B5EF4-FFF2-40B4-BE49-F238E27FC236}">
                    <a16:creationId xmlns:a16="http://schemas.microsoft.com/office/drawing/2014/main" id="{AAF95870-4E1A-C740-A7A6-3DEEC61E6EEC}"/>
                  </a:ext>
                </a:extLst>
              </p:cNvPr>
              <p:cNvSpPr>
                <a:spLocks/>
              </p:cNvSpPr>
              <p:nvPr/>
            </p:nvSpPr>
            <p:spPr bwMode="auto">
              <a:xfrm>
                <a:off x="6211432" y="3028808"/>
                <a:ext cx="8789" cy="54201"/>
              </a:xfrm>
              <a:custGeom>
                <a:avLst/>
                <a:gdLst>
                  <a:gd name="T0" fmla="*/ 0 w 18"/>
                  <a:gd name="T1" fmla="*/ 0 h 111"/>
                  <a:gd name="T2" fmla="*/ 18 w 18"/>
                  <a:gd name="T3" fmla="*/ 0 h 111"/>
                  <a:gd name="T4" fmla="*/ 18 w 18"/>
                  <a:gd name="T5" fmla="*/ 109 h 111"/>
                  <a:gd name="T6" fmla="*/ 0 w 18"/>
                  <a:gd name="T7" fmla="*/ 111 h 111"/>
                  <a:gd name="T8" fmla="*/ 0 w 18"/>
                  <a:gd name="T9" fmla="*/ 0 h 111"/>
                </a:gdLst>
                <a:ahLst/>
                <a:cxnLst>
                  <a:cxn ang="0">
                    <a:pos x="T0" y="T1"/>
                  </a:cxn>
                  <a:cxn ang="0">
                    <a:pos x="T2" y="T3"/>
                  </a:cxn>
                  <a:cxn ang="0">
                    <a:pos x="T4" y="T5"/>
                  </a:cxn>
                  <a:cxn ang="0">
                    <a:pos x="T6" y="T7"/>
                  </a:cxn>
                  <a:cxn ang="0">
                    <a:pos x="T8" y="T9"/>
                  </a:cxn>
                </a:cxnLst>
                <a:rect l="0" t="0" r="r" b="b"/>
                <a:pathLst>
                  <a:path w="18" h="111">
                    <a:moveTo>
                      <a:pt x="0" y="0"/>
                    </a:moveTo>
                    <a:cubicBezTo>
                      <a:pt x="7" y="0"/>
                      <a:pt x="12" y="0"/>
                      <a:pt x="18" y="0"/>
                    </a:cubicBezTo>
                    <a:cubicBezTo>
                      <a:pt x="18" y="36"/>
                      <a:pt x="18" y="72"/>
                      <a:pt x="18" y="109"/>
                    </a:cubicBezTo>
                    <a:cubicBezTo>
                      <a:pt x="13" y="110"/>
                      <a:pt x="7" y="110"/>
                      <a:pt x="0" y="111"/>
                    </a:cubicBezTo>
                    <a:cubicBezTo>
                      <a:pt x="0" y="74"/>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5" name="Freeform 78">
                <a:extLst>
                  <a:ext uri="{FF2B5EF4-FFF2-40B4-BE49-F238E27FC236}">
                    <a16:creationId xmlns:a16="http://schemas.microsoft.com/office/drawing/2014/main" id="{32BFA040-5551-6645-8E1B-FDC66D394A11}"/>
                  </a:ext>
                </a:extLst>
              </p:cNvPr>
              <p:cNvSpPr>
                <a:spLocks/>
              </p:cNvSpPr>
              <p:nvPr/>
            </p:nvSpPr>
            <p:spPr bwMode="auto">
              <a:xfrm>
                <a:off x="6252449" y="3028808"/>
                <a:ext cx="8789" cy="54201"/>
              </a:xfrm>
              <a:custGeom>
                <a:avLst/>
                <a:gdLst>
                  <a:gd name="T0" fmla="*/ 18 w 18"/>
                  <a:gd name="T1" fmla="*/ 110 h 111"/>
                  <a:gd name="T2" fmla="*/ 0 w 18"/>
                  <a:gd name="T3" fmla="*/ 111 h 111"/>
                  <a:gd name="T4" fmla="*/ 0 w 18"/>
                  <a:gd name="T5" fmla="*/ 0 h 111"/>
                  <a:gd name="T6" fmla="*/ 18 w 18"/>
                  <a:gd name="T7" fmla="*/ 0 h 111"/>
                  <a:gd name="T8" fmla="*/ 18 w 18"/>
                  <a:gd name="T9" fmla="*/ 110 h 111"/>
                </a:gdLst>
                <a:ahLst/>
                <a:cxnLst>
                  <a:cxn ang="0">
                    <a:pos x="T0" y="T1"/>
                  </a:cxn>
                  <a:cxn ang="0">
                    <a:pos x="T2" y="T3"/>
                  </a:cxn>
                  <a:cxn ang="0">
                    <a:pos x="T4" y="T5"/>
                  </a:cxn>
                  <a:cxn ang="0">
                    <a:pos x="T6" y="T7"/>
                  </a:cxn>
                  <a:cxn ang="0">
                    <a:pos x="T8" y="T9"/>
                  </a:cxn>
                </a:cxnLst>
                <a:rect l="0" t="0" r="r" b="b"/>
                <a:pathLst>
                  <a:path w="18" h="111">
                    <a:moveTo>
                      <a:pt x="18" y="110"/>
                    </a:moveTo>
                    <a:cubicBezTo>
                      <a:pt x="12" y="110"/>
                      <a:pt x="7" y="110"/>
                      <a:pt x="0" y="111"/>
                    </a:cubicBezTo>
                    <a:cubicBezTo>
                      <a:pt x="0" y="74"/>
                      <a:pt x="0" y="38"/>
                      <a:pt x="0" y="0"/>
                    </a:cubicBezTo>
                    <a:cubicBezTo>
                      <a:pt x="6" y="0"/>
                      <a:pt x="11" y="0"/>
                      <a:pt x="18" y="0"/>
                    </a:cubicBezTo>
                    <a:cubicBezTo>
                      <a:pt x="18" y="36"/>
                      <a:pt x="18" y="72"/>
                      <a:pt x="18" y="1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6" name="Freeform 79">
                <a:extLst>
                  <a:ext uri="{FF2B5EF4-FFF2-40B4-BE49-F238E27FC236}">
                    <a16:creationId xmlns:a16="http://schemas.microsoft.com/office/drawing/2014/main" id="{0DEC9024-5DE7-EB47-9370-A54EF05B6672}"/>
                  </a:ext>
                </a:extLst>
              </p:cNvPr>
              <p:cNvSpPr>
                <a:spLocks/>
              </p:cNvSpPr>
              <p:nvPr/>
            </p:nvSpPr>
            <p:spPr bwMode="auto">
              <a:xfrm>
                <a:off x="6150493" y="3028515"/>
                <a:ext cx="8789" cy="53908"/>
              </a:xfrm>
              <a:custGeom>
                <a:avLst/>
                <a:gdLst>
                  <a:gd name="T0" fmla="*/ 18 w 18"/>
                  <a:gd name="T1" fmla="*/ 111 h 111"/>
                  <a:gd name="T2" fmla="*/ 0 w 18"/>
                  <a:gd name="T3" fmla="*/ 111 h 111"/>
                  <a:gd name="T4" fmla="*/ 0 w 18"/>
                  <a:gd name="T5" fmla="*/ 1 h 111"/>
                  <a:gd name="T6" fmla="*/ 18 w 18"/>
                  <a:gd name="T7" fmla="*/ 0 h 111"/>
                  <a:gd name="T8" fmla="*/ 18 w 18"/>
                  <a:gd name="T9" fmla="*/ 111 h 111"/>
                </a:gdLst>
                <a:ahLst/>
                <a:cxnLst>
                  <a:cxn ang="0">
                    <a:pos x="T0" y="T1"/>
                  </a:cxn>
                  <a:cxn ang="0">
                    <a:pos x="T2" y="T3"/>
                  </a:cxn>
                  <a:cxn ang="0">
                    <a:pos x="T4" y="T5"/>
                  </a:cxn>
                  <a:cxn ang="0">
                    <a:pos x="T6" y="T7"/>
                  </a:cxn>
                  <a:cxn ang="0">
                    <a:pos x="T8" y="T9"/>
                  </a:cxn>
                </a:cxnLst>
                <a:rect l="0" t="0" r="r" b="b"/>
                <a:pathLst>
                  <a:path w="18" h="111">
                    <a:moveTo>
                      <a:pt x="18" y="111"/>
                    </a:moveTo>
                    <a:cubicBezTo>
                      <a:pt x="12" y="111"/>
                      <a:pt x="7" y="111"/>
                      <a:pt x="0" y="111"/>
                    </a:cubicBezTo>
                    <a:cubicBezTo>
                      <a:pt x="0" y="74"/>
                      <a:pt x="0" y="39"/>
                      <a:pt x="0" y="1"/>
                    </a:cubicBezTo>
                    <a:cubicBezTo>
                      <a:pt x="6" y="1"/>
                      <a:pt x="11" y="0"/>
                      <a:pt x="18" y="0"/>
                    </a:cubicBezTo>
                    <a:cubicBezTo>
                      <a:pt x="18" y="37"/>
                      <a:pt x="18" y="73"/>
                      <a:pt x="18"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7" name="Freeform 80">
                <a:extLst>
                  <a:ext uri="{FF2B5EF4-FFF2-40B4-BE49-F238E27FC236}">
                    <a16:creationId xmlns:a16="http://schemas.microsoft.com/office/drawing/2014/main" id="{DB186AA4-D440-3541-9241-7877885177C0}"/>
                  </a:ext>
                </a:extLst>
              </p:cNvPr>
              <p:cNvSpPr>
                <a:spLocks/>
              </p:cNvSpPr>
              <p:nvPr/>
            </p:nvSpPr>
            <p:spPr bwMode="auto">
              <a:xfrm>
                <a:off x="6129985" y="3028808"/>
                <a:ext cx="8789" cy="53322"/>
              </a:xfrm>
              <a:custGeom>
                <a:avLst/>
                <a:gdLst>
                  <a:gd name="T0" fmla="*/ 0 w 18"/>
                  <a:gd name="T1" fmla="*/ 0 h 109"/>
                  <a:gd name="T2" fmla="*/ 18 w 18"/>
                  <a:gd name="T3" fmla="*/ 0 h 109"/>
                  <a:gd name="T4" fmla="*/ 18 w 18"/>
                  <a:gd name="T5" fmla="*/ 109 h 109"/>
                  <a:gd name="T6" fmla="*/ 0 w 18"/>
                  <a:gd name="T7" fmla="*/ 109 h 109"/>
                  <a:gd name="T8" fmla="*/ 0 w 18"/>
                  <a:gd name="T9" fmla="*/ 0 h 109"/>
                </a:gdLst>
                <a:ahLst/>
                <a:cxnLst>
                  <a:cxn ang="0">
                    <a:pos x="T0" y="T1"/>
                  </a:cxn>
                  <a:cxn ang="0">
                    <a:pos x="T2" y="T3"/>
                  </a:cxn>
                  <a:cxn ang="0">
                    <a:pos x="T4" y="T5"/>
                  </a:cxn>
                  <a:cxn ang="0">
                    <a:pos x="T6" y="T7"/>
                  </a:cxn>
                  <a:cxn ang="0">
                    <a:pos x="T8" y="T9"/>
                  </a:cxn>
                </a:cxnLst>
                <a:rect l="0" t="0" r="r" b="b"/>
                <a:pathLst>
                  <a:path w="18" h="109">
                    <a:moveTo>
                      <a:pt x="0" y="0"/>
                    </a:moveTo>
                    <a:cubicBezTo>
                      <a:pt x="6" y="0"/>
                      <a:pt x="11" y="0"/>
                      <a:pt x="18" y="0"/>
                    </a:cubicBezTo>
                    <a:cubicBezTo>
                      <a:pt x="18" y="36"/>
                      <a:pt x="18" y="72"/>
                      <a:pt x="18" y="109"/>
                    </a:cubicBezTo>
                    <a:cubicBezTo>
                      <a:pt x="12" y="109"/>
                      <a:pt x="6" y="109"/>
                      <a:pt x="0" y="109"/>
                    </a:cubicBezTo>
                    <a:cubicBezTo>
                      <a:pt x="0" y="73"/>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8" name="Freeform 81">
                <a:extLst>
                  <a:ext uri="{FF2B5EF4-FFF2-40B4-BE49-F238E27FC236}">
                    <a16:creationId xmlns:a16="http://schemas.microsoft.com/office/drawing/2014/main" id="{38E95702-599D-4549-966F-A15C75B34650}"/>
                  </a:ext>
                </a:extLst>
              </p:cNvPr>
              <p:cNvSpPr>
                <a:spLocks/>
              </p:cNvSpPr>
              <p:nvPr/>
            </p:nvSpPr>
            <p:spPr bwMode="auto">
              <a:xfrm>
                <a:off x="6110063" y="3028515"/>
                <a:ext cx="8789" cy="54493"/>
              </a:xfrm>
              <a:custGeom>
                <a:avLst/>
                <a:gdLst>
                  <a:gd name="T0" fmla="*/ 0 w 18"/>
                  <a:gd name="T1" fmla="*/ 112 h 112"/>
                  <a:gd name="T2" fmla="*/ 0 w 18"/>
                  <a:gd name="T3" fmla="*/ 1 h 112"/>
                  <a:gd name="T4" fmla="*/ 18 w 18"/>
                  <a:gd name="T5" fmla="*/ 0 h 112"/>
                  <a:gd name="T6" fmla="*/ 18 w 18"/>
                  <a:gd name="T7" fmla="*/ 110 h 112"/>
                  <a:gd name="T8" fmla="*/ 0 w 18"/>
                  <a:gd name="T9" fmla="*/ 112 h 112"/>
                </a:gdLst>
                <a:ahLst/>
                <a:cxnLst>
                  <a:cxn ang="0">
                    <a:pos x="T0" y="T1"/>
                  </a:cxn>
                  <a:cxn ang="0">
                    <a:pos x="T2" y="T3"/>
                  </a:cxn>
                  <a:cxn ang="0">
                    <a:pos x="T4" y="T5"/>
                  </a:cxn>
                  <a:cxn ang="0">
                    <a:pos x="T6" y="T7"/>
                  </a:cxn>
                  <a:cxn ang="0">
                    <a:pos x="T8" y="T9"/>
                  </a:cxn>
                </a:cxnLst>
                <a:rect l="0" t="0" r="r" b="b"/>
                <a:pathLst>
                  <a:path w="18" h="112">
                    <a:moveTo>
                      <a:pt x="0" y="112"/>
                    </a:moveTo>
                    <a:cubicBezTo>
                      <a:pt x="0" y="74"/>
                      <a:pt x="0" y="38"/>
                      <a:pt x="0" y="1"/>
                    </a:cubicBezTo>
                    <a:cubicBezTo>
                      <a:pt x="5" y="1"/>
                      <a:pt x="11" y="1"/>
                      <a:pt x="18" y="0"/>
                    </a:cubicBezTo>
                    <a:cubicBezTo>
                      <a:pt x="18" y="37"/>
                      <a:pt x="18" y="73"/>
                      <a:pt x="18" y="110"/>
                    </a:cubicBezTo>
                    <a:cubicBezTo>
                      <a:pt x="13" y="111"/>
                      <a:pt x="7" y="111"/>
                      <a:pt x="0" y="1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9" name="Freeform 82">
                <a:extLst>
                  <a:ext uri="{FF2B5EF4-FFF2-40B4-BE49-F238E27FC236}">
                    <a16:creationId xmlns:a16="http://schemas.microsoft.com/office/drawing/2014/main" id="{0951530B-5568-ED40-8220-D54FEDDAF960}"/>
                  </a:ext>
                </a:extLst>
              </p:cNvPr>
              <p:cNvSpPr>
                <a:spLocks/>
              </p:cNvSpPr>
              <p:nvPr/>
            </p:nvSpPr>
            <p:spPr bwMode="auto">
              <a:xfrm>
                <a:off x="6069339" y="3028808"/>
                <a:ext cx="8496" cy="54201"/>
              </a:xfrm>
              <a:custGeom>
                <a:avLst/>
                <a:gdLst>
                  <a:gd name="T0" fmla="*/ 0 w 18"/>
                  <a:gd name="T1" fmla="*/ 0 h 111"/>
                  <a:gd name="T2" fmla="*/ 18 w 18"/>
                  <a:gd name="T3" fmla="*/ 0 h 111"/>
                  <a:gd name="T4" fmla="*/ 18 w 18"/>
                  <a:gd name="T5" fmla="*/ 109 h 111"/>
                  <a:gd name="T6" fmla="*/ 0 w 18"/>
                  <a:gd name="T7" fmla="*/ 111 h 111"/>
                  <a:gd name="T8" fmla="*/ 0 w 18"/>
                  <a:gd name="T9" fmla="*/ 0 h 111"/>
                </a:gdLst>
                <a:ahLst/>
                <a:cxnLst>
                  <a:cxn ang="0">
                    <a:pos x="T0" y="T1"/>
                  </a:cxn>
                  <a:cxn ang="0">
                    <a:pos x="T2" y="T3"/>
                  </a:cxn>
                  <a:cxn ang="0">
                    <a:pos x="T4" y="T5"/>
                  </a:cxn>
                  <a:cxn ang="0">
                    <a:pos x="T6" y="T7"/>
                  </a:cxn>
                  <a:cxn ang="0">
                    <a:pos x="T8" y="T9"/>
                  </a:cxn>
                </a:cxnLst>
                <a:rect l="0" t="0" r="r" b="b"/>
                <a:pathLst>
                  <a:path w="18" h="111">
                    <a:moveTo>
                      <a:pt x="0" y="0"/>
                    </a:moveTo>
                    <a:cubicBezTo>
                      <a:pt x="6" y="0"/>
                      <a:pt x="12" y="0"/>
                      <a:pt x="18" y="0"/>
                    </a:cubicBezTo>
                    <a:cubicBezTo>
                      <a:pt x="18" y="37"/>
                      <a:pt x="18" y="72"/>
                      <a:pt x="18" y="109"/>
                    </a:cubicBezTo>
                    <a:cubicBezTo>
                      <a:pt x="13" y="110"/>
                      <a:pt x="7" y="110"/>
                      <a:pt x="0" y="111"/>
                    </a:cubicBezTo>
                    <a:cubicBezTo>
                      <a:pt x="0" y="73"/>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0" name="Freeform 83">
                <a:extLst>
                  <a:ext uri="{FF2B5EF4-FFF2-40B4-BE49-F238E27FC236}">
                    <a16:creationId xmlns:a16="http://schemas.microsoft.com/office/drawing/2014/main" id="{34A2E669-4C2E-3444-9EA3-86C331DE837A}"/>
                  </a:ext>
                </a:extLst>
              </p:cNvPr>
              <p:cNvSpPr>
                <a:spLocks/>
              </p:cNvSpPr>
              <p:nvPr/>
            </p:nvSpPr>
            <p:spPr bwMode="auto">
              <a:xfrm>
                <a:off x="6028323" y="3028808"/>
                <a:ext cx="8789" cy="53615"/>
              </a:xfrm>
              <a:custGeom>
                <a:avLst/>
                <a:gdLst>
                  <a:gd name="T0" fmla="*/ 0 w 18"/>
                  <a:gd name="T1" fmla="*/ 0 h 110"/>
                  <a:gd name="T2" fmla="*/ 18 w 18"/>
                  <a:gd name="T3" fmla="*/ 0 h 110"/>
                  <a:gd name="T4" fmla="*/ 18 w 18"/>
                  <a:gd name="T5" fmla="*/ 110 h 110"/>
                  <a:gd name="T6" fmla="*/ 0 w 18"/>
                  <a:gd name="T7" fmla="*/ 110 h 110"/>
                  <a:gd name="T8" fmla="*/ 0 w 18"/>
                  <a:gd name="T9" fmla="*/ 0 h 110"/>
                </a:gdLst>
                <a:ahLst/>
                <a:cxnLst>
                  <a:cxn ang="0">
                    <a:pos x="T0" y="T1"/>
                  </a:cxn>
                  <a:cxn ang="0">
                    <a:pos x="T2" y="T3"/>
                  </a:cxn>
                  <a:cxn ang="0">
                    <a:pos x="T4" y="T5"/>
                  </a:cxn>
                  <a:cxn ang="0">
                    <a:pos x="T6" y="T7"/>
                  </a:cxn>
                  <a:cxn ang="0">
                    <a:pos x="T8" y="T9"/>
                  </a:cxn>
                </a:cxnLst>
                <a:rect l="0" t="0" r="r" b="b"/>
                <a:pathLst>
                  <a:path w="18" h="110">
                    <a:moveTo>
                      <a:pt x="0" y="0"/>
                    </a:moveTo>
                    <a:cubicBezTo>
                      <a:pt x="7" y="0"/>
                      <a:pt x="12" y="0"/>
                      <a:pt x="18" y="0"/>
                    </a:cubicBezTo>
                    <a:cubicBezTo>
                      <a:pt x="18" y="37"/>
                      <a:pt x="18" y="73"/>
                      <a:pt x="18" y="110"/>
                    </a:cubicBezTo>
                    <a:cubicBezTo>
                      <a:pt x="12" y="110"/>
                      <a:pt x="6" y="110"/>
                      <a:pt x="0" y="110"/>
                    </a:cubicBezTo>
                    <a:cubicBezTo>
                      <a:pt x="0" y="73"/>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1" name="Freeform 84">
                <a:extLst>
                  <a:ext uri="{FF2B5EF4-FFF2-40B4-BE49-F238E27FC236}">
                    <a16:creationId xmlns:a16="http://schemas.microsoft.com/office/drawing/2014/main" id="{D7E5BCFB-3255-8246-A6F1-7D7FF85D644D}"/>
                  </a:ext>
                </a:extLst>
              </p:cNvPr>
              <p:cNvSpPr>
                <a:spLocks/>
              </p:cNvSpPr>
              <p:nvPr/>
            </p:nvSpPr>
            <p:spPr bwMode="auto">
              <a:xfrm>
                <a:off x="6008400" y="3027344"/>
                <a:ext cx="9668" cy="56544"/>
              </a:xfrm>
              <a:custGeom>
                <a:avLst/>
                <a:gdLst>
                  <a:gd name="T0" fmla="*/ 0 w 20"/>
                  <a:gd name="T1" fmla="*/ 3 h 116"/>
                  <a:gd name="T2" fmla="*/ 20 w 20"/>
                  <a:gd name="T3" fmla="*/ 17 h 116"/>
                  <a:gd name="T4" fmla="*/ 20 w 20"/>
                  <a:gd name="T5" fmla="*/ 99 h 116"/>
                  <a:gd name="T6" fmla="*/ 0 w 20"/>
                  <a:gd name="T7" fmla="*/ 113 h 116"/>
                  <a:gd name="T8" fmla="*/ 0 w 20"/>
                  <a:gd name="T9" fmla="*/ 3 h 116"/>
                </a:gdLst>
                <a:ahLst/>
                <a:cxnLst>
                  <a:cxn ang="0">
                    <a:pos x="T0" y="T1"/>
                  </a:cxn>
                  <a:cxn ang="0">
                    <a:pos x="T2" y="T3"/>
                  </a:cxn>
                  <a:cxn ang="0">
                    <a:pos x="T4" y="T5"/>
                  </a:cxn>
                  <a:cxn ang="0">
                    <a:pos x="T6" y="T7"/>
                  </a:cxn>
                  <a:cxn ang="0">
                    <a:pos x="T8" y="T9"/>
                  </a:cxn>
                </a:cxnLst>
                <a:rect l="0" t="0" r="r" b="b"/>
                <a:pathLst>
                  <a:path w="20" h="116">
                    <a:moveTo>
                      <a:pt x="0" y="3"/>
                    </a:moveTo>
                    <a:cubicBezTo>
                      <a:pt x="14" y="0"/>
                      <a:pt x="20" y="2"/>
                      <a:pt x="20" y="17"/>
                    </a:cubicBezTo>
                    <a:cubicBezTo>
                      <a:pt x="19" y="44"/>
                      <a:pt x="19" y="71"/>
                      <a:pt x="20" y="99"/>
                    </a:cubicBezTo>
                    <a:cubicBezTo>
                      <a:pt x="20" y="113"/>
                      <a:pt x="14" y="116"/>
                      <a:pt x="0" y="113"/>
                    </a:cubicBezTo>
                    <a:cubicBezTo>
                      <a:pt x="0" y="77"/>
                      <a:pt x="0" y="41"/>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2" name="Freeform 85">
                <a:extLst>
                  <a:ext uri="{FF2B5EF4-FFF2-40B4-BE49-F238E27FC236}">
                    <a16:creationId xmlns:a16="http://schemas.microsoft.com/office/drawing/2014/main" id="{4D71C5E2-BE21-F44B-9B3D-A4E51AE37BB9}"/>
                  </a:ext>
                </a:extLst>
              </p:cNvPr>
              <p:cNvSpPr>
                <a:spLocks/>
              </p:cNvSpPr>
              <p:nvPr/>
            </p:nvSpPr>
            <p:spPr bwMode="auto">
              <a:xfrm>
                <a:off x="5987892" y="3028808"/>
                <a:ext cx="8789" cy="53615"/>
              </a:xfrm>
              <a:custGeom>
                <a:avLst/>
                <a:gdLst>
                  <a:gd name="T0" fmla="*/ 18 w 18"/>
                  <a:gd name="T1" fmla="*/ 110 h 110"/>
                  <a:gd name="T2" fmla="*/ 0 w 18"/>
                  <a:gd name="T3" fmla="*/ 110 h 110"/>
                  <a:gd name="T4" fmla="*/ 0 w 18"/>
                  <a:gd name="T5" fmla="*/ 0 h 110"/>
                  <a:gd name="T6" fmla="*/ 18 w 18"/>
                  <a:gd name="T7" fmla="*/ 0 h 110"/>
                  <a:gd name="T8" fmla="*/ 18 w 18"/>
                  <a:gd name="T9" fmla="*/ 110 h 110"/>
                </a:gdLst>
                <a:ahLst/>
                <a:cxnLst>
                  <a:cxn ang="0">
                    <a:pos x="T0" y="T1"/>
                  </a:cxn>
                  <a:cxn ang="0">
                    <a:pos x="T2" y="T3"/>
                  </a:cxn>
                  <a:cxn ang="0">
                    <a:pos x="T4" y="T5"/>
                  </a:cxn>
                  <a:cxn ang="0">
                    <a:pos x="T6" y="T7"/>
                  </a:cxn>
                  <a:cxn ang="0">
                    <a:pos x="T8" y="T9"/>
                  </a:cxn>
                </a:cxnLst>
                <a:rect l="0" t="0" r="r" b="b"/>
                <a:pathLst>
                  <a:path w="18" h="110">
                    <a:moveTo>
                      <a:pt x="18" y="110"/>
                    </a:moveTo>
                    <a:cubicBezTo>
                      <a:pt x="11" y="110"/>
                      <a:pt x="6" y="110"/>
                      <a:pt x="0" y="110"/>
                    </a:cubicBezTo>
                    <a:cubicBezTo>
                      <a:pt x="0" y="73"/>
                      <a:pt x="0" y="37"/>
                      <a:pt x="0" y="0"/>
                    </a:cubicBezTo>
                    <a:cubicBezTo>
                      <a:pt x="6" y="0"/>
                      <a:pt x="12" y="0"/>
                      <a:pt x="18" y="0"/>
                    </a:cubicBezTo>
                    <a:cubicBezTo>
                      <a:pt x="18" y="37"/>
                      <a:pt x="18" y="72"/>
                      <a:pt x="18" y="1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3" name="Freeform 86">
                <a:extLst>
                  <a:ext uri="{FF2B5EF4-FFF2-40B4-BE49-F238E27FC236}">
                    <a16:creationId xmlns:a16="http://schemas.microsoft.com/office/drawing/2014/main" id="{9D98E731-E0DD-114B-8215-A221BB0352F7}"/>
                  </a:ext>
                </a:extLst>
              </p:cNvPr>
              <p:cNvSpPr>
                <a:spLocks/>
              </p:cNvSpPr>
              <p:nvPr/>
            </p:nvSpPr>
            <p:spPr bwMode="auto">
              <a:xfrm>
                <a:off x="5967970" y="3028515"/>
                <a:ext cx="8789" cy="53908"/>
              </a:xfrm>
              <a:custGeom>
                <a:avLst/>
                <a:gdLst>
                  <a:gd name="T0" fmla="*/ 18 w 18"/>
                  <a:gd name="T1" fmla="*/ 111 h 111"/>
                  <a:gd name="T2" fmla="*/ 0 w 18"/>
                  <a:gd name="T3" fmla="*/ 111 h 111"/>
                  <a:gd name="T4" fmla="*/ 0 w 18"/>
                  <a:gd name="T5" fmla="*/ 1 h 111"/>
                  <a:gd name="T6" fmla="*/ 18 w 18"/>
                  <a:gd name="T7" fmla="*/ 0 h 111"/>
                  <a:gd name="T8" fmla="*/ 18 w 18"/>
                  <a:gd name="T9" fmla="*/ 111 h 111"/>
                </a:gdLst>
                <a:ahLst/>
                <a:cxnLst>
                  <a:cxn ang="0">
                    <a:pos x="T0" y="T1"/>
                  </a:cxn>
                  <a:cxn ang="0">
                    <a:pos x="T2" y="T3"/>
                  </a:cxn>
                  <a:cxn ang="0">
                    <a:pos x="T4" y="T5"/>
                  </a:cxn>
                  <a:cxn ang="0">
                    <a:pos x="T6" y="T7"/>
                  </a:cxn>
                  <a:cxn ang="0">
                    <a:pos x="T8" y="T9"/>
                  </a:cxn>
                </a:cxnLst>
                <a:rect l="0" t="0" r="r" b="b"/>
                <a:pathLst>
                  <a:path w="18" h="111">
                    <a:moveTo>
                      <a:pt x="18" y="111"/>
                    </a:moveTo>
                    <a:cubicBezTo>
                      <a:pt x="12" y="111"/>
                      <a:pt x="6" y="111"/>
                      <a:pt x="0" y="111"/>
                    </a:cubicBezTo>
                    <a:cubicBezTo>
                      <a:pt x="0" y="74"/>
                      <a:pt x="0" y="39"/>
                      <a:pt x="0" y="1"/>
                    </a:cubicBezTo>
                    <a:cubicBezTo>
                      <a:pt x="5" y="1"/>
                      <a:pt x="11" y="0"/>
                      <a:pt x="18" y="0"/>
                    </a:cubicBezTo>
                    <a:cubicBezTo>
                      <a:pt x="18" y="37"/>
                      <a:pt x="18" y="72"/>
                      <a:pt x="18"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4" name="Freeform 87">
                <a:extLst>
                  <a:ext uri="{FF2B5EF4-FFF2-40B4-BE49-F238E27FC236}">
                    <a16:creationId xmlns:a16="http://schemas.microsoft.com/office/drawing/2014/main" id="{4E97A5A8-347D-144C-9D9C-B5AAC4DB9B46}"/>
                  </a:ext>
                </a:extLst>
              </p:cNvPr>
              <p:cNvSpPr>
                <a:spLocks/>
              </p:cNvSpPr>
              <p:nvPr/>
            </p:nvSpPr>
            <p:spPr bwMode="auto">
              <a:xfrm>
                <a:off x="5926953" y="3028808"/>
                <a:ext cx="8789" cy="53322"/>
              </a:xfrm>
              <a:custGeom>
                <a:avLst/>
                <a:gdLst>
                  <a:gd name="T0" fmla="*/ 0 w 18"/>
                  <a:gd name="T1" fmla="*/ 0 h 109"/>
                  <a:gd name="T2" fmla="*/ 18 w 18"/>
                  <a:gd name="T3" fmla="*/ 0 h 109"/>
                  <a:gd name="T4" fmla="*/ 18 w 18"/>
                  <a:gd name="T5" fmla="*/ 109 h 109"/>
                  <a:gd name="T6" fmla="*/ 0 w 18"/>
                  <a:gd name="T7" fmla="*/ 109 h 109"/>
                  <a:gd name="T8" fmla="*/ 0 w 18"/>
                  <a:gd name="T9" fmla="*/ 0 h 109"/>
                </a:gdLst>
                <a:ahLst/>
                <a:cxnLst>
                  <a:cxn ang="0">
                    <a:pos x="T0" y="T1"/>
                  </a:cxn>
                  <a:cxn ang="0">
                    <a:pos x="T2" y="T3"/>
                  </a:cxn>
                  <a:cxn ang="0">
                    <a:pos x="T4" y="T5"/>
                  </a:cxn>
                  <a:cxn ang="0">
                    <a:pos x="T6" y="T7"/>
                  </a:cxn>
                  <a:cxn ang="0">
                    <a:pos x="T8" y="T9"/>
                  </a:cxn>
                </a:cxnLst>
                <a:rect l="0" t="0" r="r" b="b"/>
                <a:pathLst>
                  <a:path w="18" h="109">
                    <a:moveTo>
                      <a:pt x="0" y="0"/>
                    </a:moveTo>
                    <a:cubicBezTo>
                      <a:pt x="6" y="0"/>
                      <a:pt x="11" y="0"/>
                      <a:pt x="18" y="0"/>
                    </a:cubicBezTo>
                    <a:cubicBezTo>
                      <a:pt x="18" y="36"/>
                      <a:pt x="18" y="72"/>
                      <a:pt x="18" y="109"/>
                    </a:cubicBezTo>
                    <a:cubicBezTo>
                      <a:pt x="12" y="109"/>
                      <a:pt x="6" y="109"/>
                      <a:pt x="0" y="109"/>
                    </a:cubicBezTo>
                    <a:cubicBezTo>
                      <a:pt x="0" y="74"/>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5" name="Freeform 88">
                <a:extLst>
                  <a:ext uri="{FF2B5EF4-FFF2-40B4-BE49-F238E27FC236}">
                    <a16:creationId xmlns:a16="http://schemas.microsoft.com/office/drawing/2014/main" id="{F5D7FDE7-BB6C-7344-A165-3F9A31CC3AC8}"/>
                  </a:ext>
                </a:extLst>
              </p:cNvPr>
              <p:cNvSpPr>
                <a:spLocks/>
              </p:cNvSpPr>
              <p:nvPr/>
            </p:nvSpPr>
            <p:spPr bwMode="auto">
              <a:xfrm>
                <a:off x="6170416" y="3028808"/>
                <a:ext cx="8789" cy="53615"/>
              </a:xfrm>
              <a:custGeom>
                <a:avLst/>
                <a:gdLst>
                  <a:gd name="T0" fmla="*/ 0 w 18"/>
                  <a:gd name="T1" fmla="*/ 0 h 110"/>
                  <a:gd name="T2" fmla="*/ 18 w 18"/>
                  <a:gd name="T3" fmla="*/ 0 h 110"/>
                  <a:gd name="T4" fmla="*/ 18 w 18"/>
                  <a:gd name="T5" fmla="*/ 110 h 110"/>
                  <a:gd name="T6" fmla="*/ 0 w 18"/>
                  <a:gd name="T7" fmla="*/ 110 h 110"/>
                  <a:gd name="T8" fmla="*/ 0 w 18"/>
                  <a:gd name="T9" fmla="*/ 0 h 110"/>
                </a:gdLst>
                <a:ahLst/>
                <a:cxnLst>
                  <a:cxn ang="0">
                    <a:pos x="T0" y="T1"/>
                  </a:cxn>
                  <a:cxn ang="0">
                    <a:pos x="T2" y="T3"/>
                  </a:cxn>
                  <a:cxn ang="0">
                    <a:pos x="T4" y="T5"/>
                  </a:cxn>
                  <a:cxn ang="0">
                    <a:pos x="T6" y="T7"/>
                  </a:cxn>
                  <a:cxn ang="0">
                    <a:pos x="T8" y="T9"/>
                  </a:cxn>
                </a:cxnLst>
                <a:rect l="0" t="0" r="r" b="b"/>
                <a:pathLst>
                  <a:path w="18" h="110">
                    <a:moveTo>
                      <a:pt x="0" y="0"/>
                    </a:moveTo>
                    <a:cubicBezTo>
                      <a:pt x="7" y="0"/>
                      <a:pt x="12" y="0"/>
                      <a:pt x="18" y="0"/>
                    </a:cubicBezTo>
                    <a:cubicBezTo>
                      <a:pt x="18" y="36"/>
                      <a:pt x="18" y="72"/>
                      <a:pt x="18" y="110"/>
                    </a:cubicBezTo>
                    <a:cubicBezTo>
                      <a:pt x="13" y="110"/>
                      <a:pt x="7" y="110"/>
                      <a:pt x="0" y="110"/>
                    </a:cubicBezTo>
                    <a:cubicBezTo>
                      <a:pt x="0" y="73"/>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6" name="Freeform 89">
                <a:extLst>
                  <a:ext uri="{FF2B5EF4-FFF2-40B4-BE49-F238E27FC236}">
                    <a16:creationId xmlns:a16="http://schemas.microsoft.com/office/drawing/2014/main" id="{1093A705-C90A-DA49-B013-64EA093B4E30}"/>
                  </a:ext>
                </a:extLst>
              </p:cNvPr>
              <p:cNvSpPr>
                <a:spLocks/>
              </p:cNvSpPr>
              <p:nvPr/>
            </p:nvSpPr>
            <p:spPr bwMode="auto">
              <a:xfrm>
                <a:off x="6271785" y="3028515"/>
                <a:ext cx="9375" cy="53908"/>
              </a:xfrm>
              <a:custGeom>
                <a:avLst/>
                <a:gdLst>
                  <a:gd name="T0" fmla="*/ 19 w 19"/>
                  <a:gd name="T1" fmla="*/ 111 h 111"/>
                  <a:gd name="T2" fmla="*/ 0 w 19"/>
                  <a:gd name="T3" fmla="*/ 111 h 111"/>
                  <a:gd name="T4" fmla="*/ 0 w 19"/>
                  <a:gd name="T5" fmla="*/ 1 h 111"/>
                  <a:gd name="T6" fmla="*/ 19 w 19"/>
                  <a:gd name="T7" fmla="*/ 0 h 111"/>
                  <a:gd name="T8" fmla="*/ 19 w 19"/>
                  <a:gd name="T9" fmla="*/ 111 h 111"/>
                </a:gdLst>
                <a:ahLst/>
                <a:cxnLst>
                  <a:cxn ang="0">
                    <a:pos x="T0" y="T1"/>
                  </a:cxn>
                  <a:cxn ang="0">
                    <a:pos x="T2" y="T3"/>
                  </a:cxn>
                  <a:cxn ang="0">
                    <a:pos x="T4" y="T5"/>
                  </a:cxn>
                  <a:cxn ang="0">
                    <a:pos x="T6" y="T7"/>
                  </a:cxn>
                  <a:cxn ang="0">
                    <a:pos x="T8" y="T9"/>
                  </a:cxn>
                </a:cxnLst>
                <a:rect l="0" t="0" r="r" b="b"/>
                <a:pathLst>
                  <a:path w="19" h="111">
                    <a:moveTo>
                      <a:pt x="19" y="111"/>
                    </a:moveTo>
                    <a:cubicBezTo>
                      <a:pt x="12" y="111"/>
                      <a:pt x="7" y="111"/>
                      <a:pt x="0" y="111"/>
                    </a:cubicBezTo>
                    <a:cubicBezTo>
                      <a:pt x="0" y="74"/>
                      <a:pt x="0" y="38"/>
                      <a:pt x="0" y="1"/>
                    </a:cubicBezTo>
                    <a:cubicBezTo>
                      <a:pt x="7" y="1"/>
                      <a:pt x="12" y="1"/>
                      <a:pt x="19" y="0"/>
                    </a:cubicBezTo>
                    <a:cubicBezTo>
                      <a:pt x="19" y="38"/>
                      <a:pt x="19" y="74"/>
                      <a:pt x="19"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spTree>
    <p:extLst>
      <p:ext uri="{BB962C8B-B14F-4D97-AF65-F5344CB8AC3E}">
        <p14:creationId xmlns:p14="http://schemas.microsoft.com/office/powerpoint/2010/main" val="40029675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矩形 37">
            <a:extLst>
              <a:ext uri="{FF2B5EF4-FFF2-40B4-BE49-F238E27FC236}">
                <a16:creationId xmlns:a16="http://schemas.microsoft.com/office/drawing/2014/main" id="{F493E34E-9E78-C94D-9C1E-0AD16EB1D936}"/>
              </a:ext>
            </a:extLst>
          </p:cNvPr>
          <p:cNvSpPr/>
          <p:nvPr/>
        </p:nvSpPr>
        <p:spPr>
          <a:xfrm>
            <a:off x="0" y="-27940"/>
            <a:ext cx="1814830" cy="6885940"/>
          </a:xfrm>
          <a:prstGeom prst="rect">
            <a:avLst/>
          </a:prstGeom>
          <a:solidFill>
            <a:srgbClr val="1B51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0" name="矩形 39">
            <a:extLst>
              <a:ext uri="{FF2B5EF4-FFF2-40B4-BE49-F238E27FC236}">
                <a16:creationId xmlns:a16="http://schemas.microsoft.com/office/drawing/2014/main" id="{9AE99A2A-82A6-7A43-A1D0-0AD405055D95}"/>
              </a:ext>
            </a:extLst>
          </p:cNvPr>
          <p:cNvSpPr/>
          <p:nvPr/>
        </p:nvSpPr>
        <p:spPr>
          <a:xfrm>
            <a:off x="-4271" y="1988669"/>
            <a:ext cx="1814830" cy="894229"/>
          </a:xfrm>
          <a:prstGeom prst="rect">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1B5187"/>
                </a:solidFill>
              </a:rPr>
              <a:t>研究背景与意义</a:t>
            </a:r>
          </a:p>
        </p:txBody>
      </p:sp>
      <p:sp>
        <p:nvSpPr>
          <p:cNvPr id="47" name="矩形 46">
            <a:extLst>
              <a:ext uri="{FF2B5EF4-FFF2-40B4-BE49-F238E27FC236}">
                <a16:creationId xmlns:a16="http://schemas.microsoft.com/office/drawing/2014/main" id="{61390A2D-6723-4847-A3B1-E9BFCF1998FE}"/>
              </a:ext>
            </a:extLst>
          </p:cNvPr>
          <p:cNvSpPr/>
          <p:nvPr/>
        </p:nvSpPr>
        <p:spPr>
          <a:xfrm>
            <a:off x="0" y="2891241"/>
            <a:ext cx="1814830" cy="894229"/>
          </a:xfrm>
          <a:prstGeom prst="rect">
            <a:avLst/>
          </a:prstGeom>
          <a:solidFill>
            <a:srgbClr val="1B5187"/>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1"/>
                </a:solidFill>
              </a:rPr>
              <a:t>研究内容与过程</a:t>
            </a:r>
          </a:p>
        </p:txBody>
      </p:sp>
      <p:sp>
        <p:nvSpPr>
          <p:cNvPr id="48" name="矩形 47">
            <a:extLst>
              <a:ext uri="{FF2B5EF4-FFF2-40B4-BE49-F238E27FC236}">
                <a16:creationId xmlns:a16="http://schemas.microsoft.com/office/drawing/2014/main" id="{7436FCE2-52DB-2D45-A2FA-B39685AB6953}"/>
              </a:ext>
            </a:extLst>
          </p:cNvPr>
          <p:cNvSpPr/>
          <p:nvPr/>
        </p:nvSpPr>
        <p:spPr>
          <a:xfrm>
            <a:off x="0" y="3793813"/>
            <a:ext cx="1814830" cy="894229"/>
          </a:xfrm>
          <a:prstGeom prst="rect">
            <a:avLst/>
          </a:prstGeom>
          <a:solidFill>
            <a:srgbClr val="1B5187"/>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1"/>
                </a:solidFill>
              </a:rPr>
              <a:t>总结与未来展望</a:t>
            </a:r>
          </a:p>
        </p:txBody>
      </p:sp>
      <p:sp>
        <p:nvSpPr>
          <p:cNvPr id="49" name="矩形 48">
            <a:extLst>
              <a:ext uri="{FF2B5EF4-FFF2-40B4-BE49-F238E27FC236}">
                <a16:creationId xmlns:a16="http://schemas.microsoft.com/office/drawing/2014/main" id="{9D3719F4-A0EF-FB46-870D-025192FB2EA2}"/>
              </a:ext>
            </a:extLst>
          </p:cNvPr>
          <p:cNvSpPr/>
          <p:nvPr/>
        </p:nvSpPr>
        <p:spPr>
          <a:xfrm>
            <a:off x="0" y="4696385"/>
            <a:ext cx="1814830" cy="894229"/>
          </a:xfrm>
          <a:prstGeom prst="rect">
            <a:avLst/>
          </a:prstGeom>
          <a:solidFill>
            <a:srgbClr val="1B5187"/>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1"/>
                </a:solidFill>
              </a:rPr>
              <a:t>重要参考文献</a:t>
            </a:r>
          </a:p>
        </p:txBody>
      </p:sp>
      <p:grpSp>
        <p:nvGrpSpPr>
          <p:cNvPr id="2" name="组合 1">
            <a:extLst>
              <a:ext uri="{FF2B5EF4-FFF2-40B4-BE49-F238E27FC236}">
                <a16:creationId xmlns:a16="http://schemas.microsoft.com/office/drawing/2014/main" id="{27E64C9D-44A2-FB4F-81E2-28F1670CDB48}"/>
              </a:ext>
            </a:extLst>
          </p:cNvPr>
          <p:cNvGrpSpPr/>
          <p:nvPr/>
        </p:nvGrpSpPr>
        <p:grpSpPr>
          <a:xfrm>
            <a:off x="1911058" y="348241"/>
            <a:ext cx="6095459" cy="736600"/>
            <a:chOff x="1942818" y="167433"/>
            <a:chExt cx="6095459" cy="736600"/>
          </a:xfrm>
        </p:grpSpPr>
        <p:sp>
          <p:nvSpPr>
            <p:cNvPr id="37" name="矩形 36">
              <a:extLst>
                <a:ext uri="{FF2B5EF4-FFF2-40B4-BE49-F238E27FC236}">
                  <a16:creationId xmlns:a16="http://schemas.microsoft.com/office/drawing/2014/main" id="{8E7EE05C-5A00-284A-A584-AD34FBDDC4CA}"/>
                </a:ext>
              </a:extLst>
            </p:cNvPr>
            <p:cNvSpPr/>
            <p:nvPr/>
          </p:nvSpPr>
          <p:spPr>
            <a:xfrm>
              <a:off x="2846943" y="571152"/>
              <a:ext cx="115099" cy="228898"/>
            </a:xfrm>
            <a:prstGeom prst="rect">
              <a:avLst/>
            </a:prstGeom>
          </p:spPr>
          <p:txBody>
            <a:bodyPr wrap="none">
              <a:spAutoFit/>
            </a:bodyPr>
            <a:lstStyle/>
            <a:p>
              <a:endParaRPr lang="zh-CN" altLang="en-US" sz="1200" dirty="0">
                <a:solidFill>
                  <a:schemeClr val="bg1">
                    <a:lumMod val="65000"/>
                  </a:schemeClr>
                </a:solidFill>
                <a:latin typeface="思源黑体 CN Medium" panose="020B0600000000000000" charset="-122"/>
                <a:ea typeface="思源黑体 CN Medium" panose="020B0600000000000000" charset="-122"/>
              </a:endParaRPr>
            </a:p>
          </p:txBody>
        </p:sp>
        <p:grpSp>
          <p:nvGrpSpPr>
            <p:cNvPr id="53" name="组合 52">
              <a:extLst>
                <a:ext uri="{FF2B5EF4-FFF2-40B4-BE49-F238E27FC236}">
                  <a16:creationId xmlns:a16="http://schemas.microsoft.com/office/drawing/2014/main" id="{3280788C-66F0-B140-9839-DC8E14E95AFB}"/>
                </a:ext>
              </a:extLst>
            </p:cNvPr>
            <p:cNvGrpSpPr/>
            <p:nvPr/>
          </p:nvGrpSpPr>
          <p:grpSpPr>
            <a:xfrm>
              <a:off x="1942818" y="167433"/>
              <a:ext cx="6095459" cy="736600"/>
              <a:chOff x="550" y="967"/>
              <a:chExt cx="10154" cy="1160"/>
            </a:xfrm>
          </p:grpSpPr>
          <p:grpSp>
            <p:nvGrpSpPr>
              <p:cNvPr id="54" name="组合 53">
                <a:extLst>
                  <a:ext uri="{FF2B5EF4-FFF2-40B4-BE49-F238E27FC236}">
                    <a16:creationId xmlns:a16="http://schemas.microsoft.com/office/drawing/2014/main" id="{B3F4C418-733F-344E-A433-8CE6296285F2}"/>
                  </a:ext>
                </a:extLst>
              </p:cNvPr>
              <p:cNvGrpSpPr/>
              <p:nvPr/>
            </p:nvGrpSpPr>
            <p:grpSpPr>
              <a:xfrm>
                <a:off x="550" y="967"/>
                <a:ext cx="10154" cy="1160"/>
                <a:chOff x="6796" y="3122"/>
                <a:chExt cx="10154" cy="1160"/>
              </a:xfrm>
            </p:grpSpPr>
            <p:grpSp>
              <p:nvGrpSpPr>
                <p:cNvPr id="56" name="组合 55">
                  <a:extLst>
                    <a:ext uri="{FF2B5EF4-FFF2-40B4-BE49-F238E27FC236}">
                      <a16:creationId xmlns:a16="http://schemas.microsoft.com/office/drawing/2014/main" id="{086A84DE-6070-F646-BF84-63284571840F}"/>
                    </a:ext>
                  </a:extLst>
                </p:cNvPr>
                <p:cNvGrpSpPr/>
                <p:nvPr/>
              </p:nvGrpSpPr>
              <p:grpSpPr>
                <a:xfrm>
                  <a:off x="6796" y="3122"/>
                  <a:ext cx="10154" cy="1160"/>
                  <a:chOff x="6796" y="3122"/>
                  <a:chExt cx="10154" cy="1160"/>
                </a:xfrm>
              </p:grpSpPr>
              <p:grpSp>
                <p:nvGrpSpPr>
                  <p:cNvPr id="58" name="组合 57">
                    <a:extLst>
                      <a:ext uri="{FF2B5EF4-FFF2-40B4-BE49-F238E27FC236}">
                        <a16:creationId xmlns:a16="http://schemas.microsoft.com/office/drawing/2014/main" id="{B4B8D9A4-13F9-D14A-B497-09F66890D7E9}"/>
                      </a:ext>
                    </a:extLst>
                  </p:cNvPr>
                  <p:cNvGrpSpPr/>
                  <p:nvPr/>
                </p:nvGrpSpPr>
                <p:grpSpPr>
                  <a:xfrm>
                    <a:off x="7653" y="3235"/>
                    <a:ext cx="9297" cy="1047"/>
                    <a:chOff x="9499" y="1839"/>
                    <a:chExt cx="9297" cy="1047"/>
                  </a:xfrm>
                </p:grpSpPr>
                <p:sp>
                  <p:nvSpPr>
                    <p:cNvPr id="60" name="文本框 59">
                      <a:extLst>
                        <a:ext uri="{FF2B5EF4-FFF2-40B4-BE49-F238E27FC236}">
                          <a16:creationId xmlns:a16="http://schemas.microsoft.com/office/drawing/2014/main" id="{371AC7F2-5AE2-9C4B-A57F-E893C08E01FF}"/>
                        </a:ext>
                      </a:extLst>
                    </p:cNvPr>
                    <p:cNvSpPr txBox="1"/>
                    <p:nvPr/>
                  </p:nvSpPr>
                  <p:spPr>
                    <a:xfrm>
                      <a:off x="9499" y="1839"/>
                      <a:ext cx="9297" cy="727"/>
                    </a:xfrm>
                    <a:prstGeom prst="rect">
                      <a:avLst/>
                    </a:prstGeom>
                    <a:noFill/>
                  </p:spPr>
                  <p:txBody>
                    <a:bodyPr wrap="square" rtlCol="0">
                      <a:spAutoFit/>
                    </a:bodyPr>
                    <a:lstStyle/>
                    <a:p>
                      <a:r>
                        <a:rPr lang="zh-CN" altLang="en-US" sz="2400" dirty="0">
                          <a:solidFill>
                            <a:srgbClr val="000000"/>
                          </a:solidFill>
                          <a:latin typeface="思源黑体 CN Medium" panose="020B0600000000000000" charset="-122"/>
                          <a:ea typeface="思源黑体 CN Medium" panose="020B0600000000000000" charset="-122"/>
                        </a:rPr>
                        <a:t>研究意义</a:t>
                      </a:r>
                    </a:p>
                  </p:txBody>
                </p:sp>
                <p:sp>
                  <p:nvSpPr>
                    <p:cNvPr id="61" name="矩形 60">
                      <a:extLst>
                        <a:ext uri="{FF2B5EF4-FFF2-40B4-BE49-F238E27FC236}">
                          <a16:creationId xmlns:a16="http://schemas.microsoft.com/office/drawing/2014/main" id="{D0A47408-5EBC-B64C-AA84-9959B96220FC}"/>
                        </a:ext>
                      </a:extLst>
                    </p:cNvPr>
                    <p:cNvSpPr/>
                    <p:nvPr/>
                  </p:nvSpPr>
                  <p:spPr>
                    <a:xfrm>
                      <a:off x="10150" y="2450"/>
                      <a:ext cx="291" cy="436"/>
                    </a:xfrm>
                    <a:prstGeom prst="rect">
                      <a:avLst/>
                    </a:prstGeom>
                  </p:spPr>
                  <p:txBody>
                    <a:bodyPr wrap="none">
                      <a:spAutoFit/>
                    </a:bodyPr>
                    <a:lstStyle/>
                    <a:p>
                      <a:endParaRPr lang="zh-CN" altLang="en-US" sz="1200" dirty="0">
                        <a:solidFill>
                          <a:schemeClr val="bg1">
                            <a:lumMod val="65000"/>
                          </a:schemeClr>
                        </a:solidFill>
                        <a:latin typeface="思源黑体 CN Medium" panose="020B0600000000000000" charset="-122"/>
                        <a:ea typeface="思源黑体 CN Medium" panose="020B0600000000000000" charset="-122"/>
                      </a:endParaRPr>
                    </a:p>
                  </p:txBody>
                </p:sp>
              </p:grpSp>
              <p:sp>
                <p:nvSpPr>
                  <p:cNvPr id="59" name="PA-圆角矩形 5">
                    <a:extLst>
                      <a:ext uri="{FF2B5EF4-FFF2-40B4-BE49-F238E27FC236}">
                        <a16:creationId xmlns:a16="http://schemas.microsoft.com/office/drawing/2014/main" id="{3AFD8720-8ECE-6048-93EA-46D4B45EAE45}"/>
                      </a:ext>
                    </a:extLst>
                  </p:cNvPr>
                  <p:cNvSpPr/>
                  <p:nvPr>
                    <p:custDataLst>
                      <p:tags r:id="rId1"/>
                    </p:custDataLst>
                  </p:nvPr>
                </p:nvSpPr>
                <p:spPr>
                  <a:xfrm>
                    <a:off x="6796" y="3122"/>
                    <a:ext cx="857" cy="1129"/>
                  </a:xfrm>
                  <a:prstGeom prst="roundRect">
                    <a:avLst>
                      <a:gd name="adj" fmla="val 0"/>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rgbClr val="000000"/>
                      </a:solidFill>
                      <a:latin typeface="思源黑体 CN Medium" panose="020B0600000000000000" charset="-122"/>
                      <a:ea typeface="思源黑体 CN Medium" panose="020B0600000000000000" charset="-122"/>
                    </a:endParaRPr>
                  </a:p>
                </p:txBody>
              </p:sp>
            </p:grpSp>
            <p:sp>
              <p:nvSpPr>
                <p:cNvPr id="57" name="矩形 56">
                  <a:extLst>
                    <a:ext uri="{FF2B5EF4-FFF2-40B4-BE49-F238E27FC236}">
                      <a16:creationId xmlns:a16="http://schemas.microsoft.com/office/drawing/2014/main" id="{18A2AF7B-1841-AA47-B072-82E536AADC66}"/>
                    </a:ext>
                  </a:extLst>
                </p:cNvPr>
                <p:cNvSpPr/>
                <p:nvPr/>
              </p:nvSpPr>
              <p:spPr>
                <a:xfrm>
                  <a:off x="6980" y="3252"/>
                  <a:ext cx="911" cy="727"/>
                </a:xfrm>
                <a:prstGeom prst="rect">
                  <a:avLst/>
                </a:prstGeom>
              </p:spPr>
              <p:txBody>
                <a:bodyPr wrap="none">
                  <a:spAutoFit/>
                </a:bodyPr>
                <a:lstStyle/>
                <a:p>
                  <a:r>
                    <a:rPr lang="en-US" altLang="zh-CN" sz="2400" dirty="0">
                      <a:latin typeface="+mj-ea"/>
                      <a:ea typeface="+mj-ea"/>
                    </a:rPr>
                    <a:t>05</a:t>
                  </a:r>
                  <a:endParaRPr lang="en-US" sz="2400" dirty="0">
                    <a:latin typeface="+mj-ea"/>
                    <a:ea typeface="+mj-ea"/>
                  </a:endParaRPr>
                </a:p>
              </p:txBody>
            </p:sp>
          </p:grpSp>
          <p:sp>
            <p:nvSpPr>
              <p:cNvPr id="55" name="矩形 54">
                <a:extLst>
                  <a:ext uri="{FF2B5EF4-FFF2-40B4-BE49-F238E27FC236}">
                    <a16:creationId xmlns:a16="http://schemas.microsoft.com/office/drawing/2014/main" id="{CC1C0737-B689-A947-8B2D-15F3B8BED734}"/>
                  </a:ext>
                </a:extLst>
              </p:cNvPr>
              <p:cNvSpPr/>
              <p:nvPr/>
            </p:nvSpPr>
            <p:spPr>
              <a:xfrm>
                <a:off x="612" y="1111"/>
                <a:ext cx="122" cy="594"/>
              </a:xfrm>
              <a:prstGeom prst="rect">
                <a:avLst/>
              </a:prstGeom>
              <a:solidFill>
                <a:srgbClr val="000000"/>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cxnSp>
          <p:nvCxnSpPr>
            <p:cNvPr id="14" name="直线连接符 13">
              <a:extLst>
                <a:ext uri="{FF2B5EF4-FFF2-40B4-BE49-F238E27FC236}">
                  <a16:creationId xmlns:a16="http://schemas.microsoft.com/office/drawing/2014/main" id="{39916F18-BA74-D744-86F7-D2F64694FD46}"/>
                </a:ext>
              </a:extLst>
            </p:cNvPr>
            <p:cNvCxnSpPr>
              <a:cxnSpLocks/>
            </p:cNvCxnSpPr>
            <p:nvPr/>
          </p:nvCxnSpPr>
          <p:spPr>
            <a:xfrm>
              <a:off x="2577705" y="652829"/>
              <a:ext cx="117489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5" name="文本框 34">
            <a:extLst>
              <a:ext uri="{FF2B5EF4-FFF2-40B4-BE49-F238E27FC236}">
                <a16:creationId xmlns:a16="http://schemas.microsoft.com/office/drawing/2014/main" id="{348DF290-0B44-AD4F-8000-D4EFD3F42D53}"/>
              </a:ext>
            </a:extLst>
          </p:cNvPr>
          <p:cNvSpPr txBox="1"/>
          <p:nvPr/>
        </p:nvSpPr>
        <p:spPr>
          <a:xfrm>
            <a:off x="2177605" y="1618688"/>
            <a:ext cx="9920610" cy="3524811"/>
          </a:xfrm>
          <a:prstGeom prst="rect">
            <a:avLst/>
          </a:prstGeom>
          <a:noFill/>
        </p:spPr>
        <p:txBody>
          <a:bodyPr wrap="square">
            <a:spAutoFit/>
          </a:bodyPr>
          <a:lstStyle/>
          <a:p>
            <a:pPr latinLnBrk="1">
              <a:lnSpc>
                <a:spcPct val="150000"/>
              </a:lnSpc>
            </a:pPr>
            <a:r>
              <a:rPr lang="zh-CN" altLang="en-US" sz="2800" dirty="0">
                <a:latin typeface="+mn-ea"/>
                <a:cs typeface="Times New Roman" panose="02020603050405020304" pitchFamily="18" charset="0"/>
              </a:rPr>
              <a:t>    </a:t>
            </a:r>
            <a:r>
              <a:rPr lang="zh-CN" altLang="zh-CN" sz="2400" dirty="0">
                <a:effectLst/>
                <a:latin typeface="+mn-ea"/>
                <a:cs typeface="Times New Roman" panose="02020603050405020304" pitchFamily="18" charset="0"/>
              </a:rPr>
              <a:t>目前学术界关于多用户对称可搜索加密的研究</a:t>
            </a:r>
            <a:r>
              <a:rPr lang="zh-CN" altLang="zh-CN" sz="2400" dirty="0">
                <a:solidFill>
                  <a:srgbClr val="FF0000"/>
                </a:solidFill>
                <a:effectLst/>
                <a:latin typeface="+mn-ea"/>
                <a:cs typeface="Times New Roman" panose="02020603050405020304" pitchFamily="18" charset="0"/>
              </a:rPr>
              <a:t>仍局限于</a:t>
            </a:r>
            <a:r>
              <a:rPr lang="zh-CN" altLang="zh-CN" sz="2400" dirty="0">
                <a:effectLst/>
                <a:latin typeface="+mn-ea"/>
                <a:cs typeface="Times New Roman" panose="02020603050405020304" pitchFamily="18" charset="0"/>
              </a:rPr>
              <a:t>简单类型的查询（如</a:t>
            </a:r>
            <a:r>
              <a:rPr lang="zh-CN" altLang="zh-CN" sz="2400" dirty="0">
                <a:solidFill>
                  <a:srgbClr val="FF0000"/>
                </a:solidFill>
                <a:effectLst/>
                <a:latin typeface="+mn-ea"/>
                <a:cs typeface="Times New Roman" panose="02020603050405020304" pitchFamily="18" charset="0"/>
              </a:rPr>
              <a:t>单关键字查询</a:t>
            </a:r>
            <a:r>
              <a:rPr lang="zh-CN" altLang="zh-CN" sz="2400" dirty="0">
                <a:effectLst/>
                <a:latin typeface="+mn-ea"/>
                <a:cs typeface="Times New Roman" panose="02020603050405020304" pitchFamily="18" charset="0"/>
              </a:rPr>
              <a:t>），关于</a:t>
            </a:r>
            <a:r>
              <a:rPr lang="zh-CN" altLang="zh-CN" sz="2400" dirty="0">
                <a:solidFill>
                  <a:srgbClr val="FF0000"/>
                </a:solidFill>
                <a:effectLst/>
                <a:latin typeface="+mn-ea"/>
                <a:cs typeface="Times New Roman" panose="02020603050405020304" pitchFamily="18" charset="0"/>
              </a:rPr>
              <a:t>支持</a:t>
            </a:r>
            <a:r>
              <a:rPr lang="en-US" altLang="zh-CN" sz="2400" dirty="0">
                <a:solidFill>
                  <a:srgbClr val="FF0000"/>
                </a:solidFill>
                <a:effectLst/>
                <a:latin typeface="+mn-ea"/>
              </a:rPr>
              <a:t>Join</a:t>
            </a:r>
            <a:r>
              <a:rPr lang="zh-CN" altLang="zh-CN" sz="2400" dirty="0">
                <a:solidFill>
                  <a:srgbClr val="FF0000"/>
                </a:solidFill>
                <a:effectLst/>
                <a:latin typeface="+mn-ea"/>
                <a:cs typeface="Times New Roman" panose="02020603050405020304" pitchFamily="18" charset="0"/>
              </a:rPr>
              <a:t>查询</a:t>
            </a:r>
            <a:r>
              <a:rPr lang="zh-CN" altLang="zh-CN" sz="2400" dirty="0">
                <a:effectLst/>
                <a:latin typeface="+mn-ea"/>
                <a:cs typeface="Times New Roman" panose="02020603050405020304" pitchFamily="18" charset="0"/>
              </a:rPr>
              <a:t>的</a:t>
            </a:r>
            <a:r>
              <a:rPr lang="zh-CN" altLang="zh-CN" sz="2400" dirty="0">
                <a:solidFill>
                  <a:srgbClr val="FF0000"/>
                </a:solidFill>
                <a:effectLst/>
                <a:latin typeface="+mn-ea"/>
                <a:cs typeface="Times New Roman" panose="02020603050405020304" pitchFamily="18" charset="0"/>
              </a:rPr>
              <a:t>多用户</a:t>
            </a:r>
            <a:r>
              <a:rPr lang="zh-CN" altLang="zh-CN" sz="2400" dirty="0">
                <a:effectLst/>
                <a:latin typeface="+mn-ea"/>
                <a:cs typeface="Times New Roman" panose="02020603050405020304" pitchFamily="18" charset="0"/>
              </a:rPr>
              <a:t>对称可搜索加密方案的研究比较匮乏，给对称可搜索加密的实际应用带来了阻碍</a:t>
            </a:r>
            <a:r>
              <a:rPr lang="zh-CN" altLang="en-US" sz="2400" dirty="0">
                <a:latin typeface="+mn-ea"/>
                <a:cs typeface="Times New Roman" panose="02020603050405020304" pitchFamily="18" charset="0"/>
              </a:rPr>
              <a:t>。</a:t>
            </a:r>
            <a:endParaRPr lang="en-US" altLang="zh-CN" sz="2400" dirty="0">
              <a:effectLst/>
              <a:latin typeface="+mn-ea"/>
            </a:endParaRPr>
          </a:p>
          <a:p>
            <a:pPr latinLnBrk="1">
              <a:lnSpc>
                <a:spcPct val="150000"/>
              </a:lnSpc>
            </a:pPr>
            <a:r>
              <a:rPr lang="zh-CN" altLang="en-US" sz="2400" dirty="0">
                <a:latin typeface="+mj-ea"/>
                <a:ea typeface="+mj-ea"/>
                <a:cs typeface="Times New Roman" panose="02020603050405020304" pitchFamily="18" charset="0"/>
              </a:rPr>
              <a:t>     </a:t>
            </a:r>
            <a:r>
              <a:rPr lang="zh-CN" altLang="zh-CN" sz="2400" dirty="0">
                <a:effectLst/>
                <a:latin typeface="+mj-ea"/>
                <a:ea typeface="+mj-ea"/>
                <a:cs typeface="Times New Roman" panose="02020603050405020304" pitchFamily="18" charset="0"/>
              </a:rPr>
              <a:t>本文对现有方案进行深入研究，设计出了</a:t>
            </a:r>
            <a:r>
              <a:rPr lang="zh-CN" altLang="zh-CN" sz="2400" dirty="0">
                <a:solidFill>
                  <a:srgbClr val="FF0000"/>
                </a:solidFill>
                <a:effectLst/>
                <a:latin typeface="+mj-ea"/>
                <a:ea typeface="+mj-ea"/>
                <a:cs typeface="Times New Roman" panose="02020603050405020304" pitchFamily="18" charset="0"/>
              </a:rPr>
              <a:t>多用户场景</a:t>
            </a:r>
            <a:r>
              <a:rPr lang="zh-CN" altLang="zh-CN" sz="2400" dirty="0">
                <a:effectLst/>
                <a:latin typeface="+mj-ea"/>
                <a:ea typeface="+mj-ea"/>
                <a:cs typeface="Times New Roman" panose="02020603050405020304" pitchFamily="18" charset="0"/>
              </a:rPr>
              <a:t>下高效</a:t>
            </a:r>
            <a:r>
              <a:rPr lang="zh-CN" altLang="zh-CN" sz="2400" dirty="0">
                <a:solidFill>
                  <a:srgbClr val="FF0000"/>
                </a:solidFill>
                <a:effectLst/>
                <a:latin typeface="+mj-ea"/>
                <a:ea typeface="+mj-ea"/>
                <a:cs typeface="Times New Roman" panose="02020603050405020304" pitchFamily="18" charset="0"/>
              </a:rPr>
              <a:t>支持</a:t>
            </a:r>
            <a:r>
              <a:rPr lang="en-US" altLang="zh-CN" sz="2400" dirty="0">
                <a:solidFill>
                  <a:srgbClr val="FF0000"/>
                </a:solidFill>
                <a:effectLst/>
                <a:latin typeface="+mj-ea"/>
                <a:ea typeface="+mj-ea"/>
              </a:rPr>
              <a:t>Join</a:t>
            </a:r>
            <a:r>
              <a:rPr lang="zh-CN" altLang="zh-CN" sz="2400" dirty="0">
                <a:solidFill>
                  <a:srgbClr val="FF0000"/>
                </a:solidFill>
                <a:effectLst/>
                <a:latin typeface="+mj-ea"/>
                <a:ea typeface="+mj-ea"/>
                <a:cs typeface="Times New Roman" panose="02020603050405020304" pitchFamily="18" charset="0"/>
              </a:rPr>
              <a:t>查询</a:t>
            </a:r>
            <a:r>
              <a:rPr lang="zh-CN" altLang="zh-CN" sz="2400" dirty="0">
                <a:effectLst/>
                <a:latin typeface="+mj-ea"/>
                <a:ea typeface="+mj-ea"/>
                <a:cs typeface="Times New Roman" panose="02020603050405020304" pitchFamily="18" charset="0"/>
              </a:rPr>
              <a:t>的对称可搜索加密方案</a:t>
            </a:r>
            <a:r>
              <a:rPr lang="en-US" altLang="zh-CN" sz="2400" dirty="0">
                <a:effectLst/>
                <a:latin typeface="+mj-ea"/>
                <a:ea typeface="+mj-ea"/>
              </a:rPr>
              <a:t>MC-JXT(multi-client</a:t>
            </a:r>
            <a:r>
              <a:rPr lang="zh-CN" altLang="en-US" sz="2400" dirty="0">
                <a:effectLst/>
                <a:latin typeface="+mj-ea"/>
                <a:ea typeface="+mj-ea"/>
              </a:rPr>
              <a:t> </a:t>
            </a:r>
            <a:r>
              <a:rPr lang="en-US" altLang="zh-CN" sz="2400" dirty="0">
                <a:effectLst/>
                <a:latin typeface="+mj-ea"/>
                <a:ea typeface="+mj-ea"/>
              </a:rPr>
              <a:t>join</a:t>
            </a:r>
            <a:r>
              <a:rPr lang="zh-CN" altLang="en-US" sz="2400" dirty="0">
                <a:effectLst/>
                <a:latin typeface="+mj-ea"/>
                <a:ea typeface="+mj-ea"/>
              </a:rPr>
              <a:t> </a:t>
            </a:r>
            <a:r>
              <a:rPr lang="en-US" altLang="zh-CN" sz="2400" dirty="0">
                <a:effectLst/>
                <a:latin typeface="+mj-ea"/>
                <a:ea typeface="+mj-ea"/>
              </a:rPr>
              <a:t>cross-tags)</a:t>
            </a:r>
            <a:r>
              <a:rPr lang="zh-CN" altLang="zh-CN" sz="2400" dirty="0">
                <a:effectLst/>
                <a:latin typeface="+mj-ea"/>
                <a:ea typeface="+mj-ea"/>
                <a:cs typeface="Times New Roman" panose="02020603050405020304" pitchFamily="18" charset="0"/>
              </a:rPr>
              <a:t>，进一步提高了对称可搜索加密在数据共享场景下的价值</a:t>
            </a:r>
            <a:r>
              <a:rPr lang="zh-CN" altLang="zh-CN" sz="2800" dirty="0">
                <a:effectLst/>
                <a:latin typeface="+mj-ea"/>
                <a:ea typeface="+mj-ea"/>
                <a:cs typeface="Times New Roman" panose="02020603050405020304" pitchFamily="18" charset="0"/>
              </a:rPr>
              <a:t>。</a:t>
            </a:r>
            <a:r>
              <a:rPr lang="zh-CN" altLang="zh-CN" sz="2800" dirty="0">
                <a:effectLst/>
                <a:latin typeface="+mj-ea"/>
                <a:ea typeface="+mj-ea"/>
              </a:rPr>
              <a:t> </a:t>
            </a:r>
            <a:endParaRPr lang="en-US" altLang="zh-CN" sz="2800" dirty="0">
              <a:latin typeface="+mj-ea"/>
              <a:ea typeface="+mj-ea"/>
            </a:endParaRPr>
          </a:p>
        </p:txBody>
      </p:sp>
      <p:grpSp>
        <p:nvGrpSpPr>
          <p:cNvPr id="23" name="组合 22">
            <a:extLst>
              <a:ext uri="{FF2B5EF4-FFF2-40B4-BE49-F238E27FC236}">
                <a16:creationId xmlns:a16="http://schemas.microsoft.com/office/drawing/2014/main" id="{DD337229-2C25-674C-83FC-7623C725A072}"/>
              </a:ext>
            </a:extLst>
          </p:cNvPr>
          <p:cNvGrpSpPr/>
          <p:nvPr/>
        </p:nvGrpSpPr>
        <p:grpSpPr>
          <a:xfrm>
            <a:off x="188790" y="254527"/>
            <a:ext cx="1385458" cy="1385458"/>
            <a:chOff x="5372911" y="2138708"/>
            <a:chExt cx="1446178" cy="1446178"/>
          </a:xfrm>
        </p:grpSpPr>
        <p:sp>
          <p:nvSpPr>
            <p:cNvPr id="24" name="椭圆 23">
              <a:extLst>
                <a:ext uri="{FF2B5EF4-FFF2-40B4-BE49-F238E27FC236}">
                  <a16:creationId xmlns:a16="http://schemas.microsoft.com/office/drawing/2014/main" id="{3F993D3C-708E-D147-BDA0-F3B6AB39F768}"/>
                </a:ext>
              </a:extLst>
            </p:cNvPr>
            <p:cNvSpPr/>
            <p:nvPr/>
          </p:nvSpPr>
          <p:spPr>
            <a:xfrm>
              <a:off x="5372911" y="2138708"/>
              <a:ext cx="1446178" cy="144617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Freeform 49">
              <a:extLst>
                <a:ext uri="{FF2B5EF4-FFF2-40B4-BE49-F238E27FC236}">
                  <a16:creationId xmlns:a16="http://schemas.microsoft.com/office/drawing/2014/main" id="{7D7961AC-BE0E-FA49-818F-9EFAF0C89E21}"/>
                </a:ext>
              </a:extLst>
            </p:cNvPr>
            <p:cNvSpPr>
              <a:spLocks noEditPoints="1"/>
            </p:cNvSpPr>
            <p:nvPr/>
          </p:nvSpPr>
          <p:spPr bwMode="auto">
            <a:xfrm>
              <a:off x="5462587" y="2202309"/>
              <a:ext cx="1266826" cy="1318976"/>
            </a:xfrm>
            <a:custGeom>
              <a:avLst/>
              <a:gdLst>
                <a:gd name="T0" fmla="*/ 2600 w 2600"/>
                <a:gd name="T1" fmla="*/ 1441 h 2707"/>
                <a:gd name="T2" fmla="*/ 2593 w 2600"/>
                <a:gd name="T3" fmla="*/ 1460 h 2707"/>
                <a:gd name="T4" fmla="*/ 2264 w 2600"/>
                <a:gd name="T5" fmla="*/ 2235 h 2707"/>
                <a:gd name="T6" fmla="*/ 1548 w 2600"/>
                <a:gd name="T7" fmla="*/ 2643 h 2707"/>
                <a:gd name="T8" fmla="*/ 620 w 2600"/>
                <a:gd name="T9" fmla="*/ 2475 h 2707"/>
                <a:gd name="T10" fmla="*/ 47 w 2600"/>
                <a:gd name="T11" fmla="*/ 1714 h 2707"/>
                <a:gd name="T12" fmla="*/ 4 w 2600"/>
                <a:gd name="T13" fmla="*/ 1458 h 2707"/>
                <a:gd name="T14" fmla="*/ 0 w 2600"/>
                <a:gd name="T15" fmla="*/ 1437 h 2707"/>
                <a:gd name="T16" fmla="*/ 0 w 2600"/>
                <a:gd name="T17" fmla="*/ 1301 h 2707"/>
                <a:gd name="T18" fmla="*/ 4 w 2600"/>
                <a:gd name="T19" fmla="*/ 1284 h 2707"/>
                <a:gd name="T20" fmla="*/ 17 w 2600"/>
                <a:gd name="T21" fmla="*/ 1161 h 2707"/>
                <a:gd name="T22" fmla="*/ 291 w 2600"/>
                <a:gd name="T23" fmla="*/ 555 h 2707"/>
                <a:gd name="T24" fmla="*/ 1573 w 2600"/>
                <a:gd name="T25" fmla="*/ 104 h 2707"/>
                <a:gd name="T26" fmla="*/ 2593 w 2600"/>
                <a:gd name="T27" fmla="*/ 1280 h 2707"/>
                <a:gd name="T28" fmla="*/ 2600 w 2600"/>
                <a:gd name="T29" fmla="*/ 1297 h 2707"/>
                <a:gd name="T30" fmla="*/ 2600 w 2600"/>
                <a:gd name="T31" fmla="*/ 1441 h 2707"/>
                <a:gd name="T32" fmla="*/ 2290 w 2600"/>
                <a:gd name="T33" fmla="*/ 1337 h 2707"/>
                <a:gd name="T34" fmla="*/ 1345 w 2600"/>
                <a:gd name="T35" fmla="*/ 390 h 2707"/>
                <a:gd name="T36" fmla="*/ 693 w 2600"/>
                <a:gd name="T37" fmla="*/ 597 h 2707"/>
                <a:gd name="T38" fmla="*/ 307 w 2600"/>
                <a:gd name="T39" fmla="*/ 1329 h 2707"/>
                <a:gd name="T40" fmla="*/ 145 w 2600"/>
                <a:gd name="T41" fmla="*/ 1198 h 2707"/>
                <a:gd name="T42" fmla="*/ 152 w 2600"/>
                <a:gd name="T43" fmla="*/ 1277 h 2707"/>
                <a:gd name="T44" fmla="*/ 287 w 2600"/>
                <a:gd name="T45" fmla="*/ 1500 h 2707"/>
                <a:gd name="T46" fmla="*/ 323 w 2600"/>
                <a:gd name="T47" fmla="*/ 1561 h 2707"/>
                <a:gd name="T48" fmla="*/ 324 w 2600"/>
                <a:gd name="T49" fmla="*/ 1575 h 2707"/>
                <a:gd name="T50" fmla="*/ 324 w 2600"/>
                <a:gd name="T51" fmla="*/ 1825 h 2707"/>
                <a:gd name="T52" fmla="*/ 324 w 2600"/>
                <a:gd name="T53" fmla="*/ 1844 h 2707"/>
                <a:gd name="T54" fmla="*/ 269 w 2600"/>
                <a:gd name="T55" fmla="*/ 1879 h 2707"/>
                <a:gd name="T56" fmla="*/ 240 w 2600"/>
                <a:gd name="T57" fmla="*/ 1927 h 2707"/>
                <a:gd name="T58" fmla="*/ 189 w 2600"/>
                <a:gd name="T59" fmla="*/ 1955 h 2707"/>
                <a:gd name="T60" fmla="*/ 245 w 2600"/>
                <a:gd name="T61" fmla="*/ 2047 h 2707"/>
                <a:gd name="T62" fmla="*/ 272 w 2600"/>
                <a:gd name="T63" fmla="*/ 2062 h 2707"/>
                <a:gd name="T64" fmla="*/ 560 w 2600"/>
                <a:gd name="T65" fmla="*/ 2061 h 2707"/>
                <a:gd name="T66" fmla="*/ 592 w 2600"/>
                <a:gd name="T67" fmla="*/ 2074 h 2707"/>
                <a:gd name="T68" fmla="*/ 674 w 2600"/>
                <a:gd name="T69" fmla="*/ 2149 h 2707"/>
                <a:gd name="T70" fmla="*/ 1450 w 2600"/>
                <a:gd name="T71" fmla="*/ 2359 h 2707"/>
                <a:gd name="T72" fmla="*/ 2004 w 2600"/>
                <a:gd name="T73" fmla="*/ 2075 h 2707"/>
                <a:gd name="T74" fmla="*/ 2038 w 2600"/>
                <a:gd name="T75" fmla="*/ 2061 h 2707"/>
                <a:gd name="T76" fmla="*/ 2350 w 2600"/>
                <a:gd name="T77" fmla="*/ 2062 h 2707"/>
                <a:gd name="T78" fmla="*/ 2375 w 2600"/>
                <a:gd name="T79" fmla="*/ 2048 h 2707"/>
                <a:gd name="T80" fmla="*/ 2406 w 2600"/>
                <a:gd name="T81" fmla="*/ 1992 h 2707"/>
                <a:gd name="T82" fmla="*/ 2405 w 2600"/>
                <a:gd name="T83" fmla="*/ 1965 h 2707"/>
                <a:gd name="T84" fmla="*/ 2350 w 2600"/>
                <a:gd name="T85" fmla="*/ 1889 h 2707"/>
                <a:gd name="T86" fmla="*/ 2275 w 2600"/>
                <a:gd name="T87" fmla="*/ 1849 h 2707"/>
                <a:gd name="T88" fmla="*/ 2268 w 2600"/>
                <a:gd name="T89" fmla="*/ 1847 h 2707"/>
                <a:gd name="T90" fmla="*/ 2268 w 2600"/>
                <a:gd name="T91" fmla="*/ 1646 h 2707"/>
                <a:gd name="T92" fmla="*/ 2278 w 2600"/>
                <a:gd name="T93" fmla="*/ 1533 h 2707"/>
                <a:gd name="T94" fmla="*/ 2313 w 2600"/>
                <a:gd name="T95" fmla="*/ 1481 h 2707"/>
                <a:gd name="T96" fmla="*/ 2450 w 2600"/>
                <a:gd name="T97" fmla="*/ 1214 h 2707"/>
                <a:gd name="T98" fmla="*/ 2290 w 2600"/>
                <a:gd name="T99" fmla="*/ 1337 h 27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600" h="2707">
                  <a:moveTo>
                    <a:pt x="2600" y="1441"/>
                  </a:moveTo>
                  <a:cubicBezTo>
                    <a:pt x="2598" y="1447"/>
                    <a:pt x="2593" y="1454"/>
                    <a:pt x="2593" y="1460"/>
                  </a:cubicBezTo>
                  <a:cubicBezTo>
                    <a:pt x="2571" y="1756"/>
                    <a:pt x="2461" y="2015"/>
                    <a:pt x="2264" y="2235"/>
                  </a:cubicBezTo>
                  <a:cubicBezTo>
                    <a:pt x="2071" y="2451"/>
                    <a:pt x="1832" y="2588"/>
                    <a:pt x="1548" y="2643"/>
                  </a:cubicBezTo>
                  <a:cubicBezTo>
                    <a:pt x="1218" y="2707"/>
                    <a:pt x="906" y="2652"/>
                    <a:pt x="620" y="2475"/>
                  </a:cubicBezTo>
                  <a:cubicBezTo>
                    <a:pt x="331" y="2297"/>
                    <a:pt x="140" y="2041"/>
                    <a:pt x="47" y="1714"/>
                  </a:cubicBezTo>
                  <a:cubicBezTo>
                    <a:pt x="23" y="1630"/>
                    <a:pt x="8" y="1545"/>
                    <a:pt x="4" y="1458"/>
                  </a:cubicBezTo>
                  <a:cubicBezTo>
                    <a:pt x="3" y="1451"/>
                    <a:pt x="1" y="1444"/>
                    <a:pt x="0" y="1437"/>
                  </a:cubicBezTo>
                  <a:cubicBezTo>
                    <a:pt x="0" y="1392"/>
                    <a:pt x="0" y="1346"/>
                    <a:pt x="0" y="1301"/>
                  </a:cubicBezTo>
                  <a:cubicBezTo>
                    <a:pt x="1" y="1295"/>
                    <a:pt x="3" y="1290"/>
                    <a:pt x="4" y="1284"/>
                  </a:cubicBezTo>
                  <a:cubicBezTo>
                    <a:pt x="8" y="1243"/>
                    <a:pt x="10" y="1201"/>
                    <a:pt x="17" y="1161"/>
                  </a:cubicBezTo>
                  <a:cubicBezTo>
                    <a:pt x="55" y="935"/>
                    <a:pt x="142" y="729"/>
                    <a:pt x="291" y="555"/>
                  </a:cubicBezTo>
                  <a:cubicBezTo>
                    <a:pt x="630" y="158"/>
                    <a:pt x="1061" y="0"/>
                    <a:pt x="1573" y="104"/>
                  </a:cubicBezTo>
                  <a:cubicBezTo>
                    <a:pt x="2147" y="221"/>
                    <a:pt x="2557" y="718"/>
                    <a:pt x="2593" y="1280"/>
                  </a:cubicBezTo>
                  <a:cubicBezTo>
                    <a:pt x="2593" y="1286"/>
                    <a:pt x="2598" y="1292"/>
                    <a:pt x="2600" y="1297"/>
                  </a:cubicBezTo>
                  <a:cubicBezTo>
                    <a:pt x="2600" y="1345"/>
                    <a:pt x="2600" y="1393"/>
                    <a:pt x="2600" y="1441"/>
                  </a:cubicBezTo>
                  <a:close/>
                  <a:moveTo>
                    <a:pt x="2290" y="1337"/>
                  </a:moveTo>
                  <a:cubicBezTo>
                    <a:pt x="2269" y="831"/>
                    <a:pt x="1859" y="414"/>
                    <a:pt x="1345" y="390"/>
                  </a:cubicBezTo>
                  <a:cubicBezTo>
                    <a:pt x="1103" y="379"/>
                    <a:pt x="883" y="447"/>
                    <a:pt x="693" y="597"/>
                  </a:cubicBezTo>
                  <a:cubicBezTo>
                    <a:pt x="456" y="782"/>
                    <a:pt x="330" y="1028"/>
                    <a:pt x="307" y="1329"/>
                  </a:cubicBezTo>
                  <a:cubicBezTo>
                    <a:pt x="241" y="1301"/>
                    <a:pt x="195" y="1252"/>
                    <a:pt x="145" y="1198"/>
                  </a:cubicBezTo>
                  <a:cubicBezTo>
                    <a:pt x="148" y="1228"/>
                    <a:pt x="149" y="1253"/>
                    <a:pt x="152" y="1277"/>
                  </a:cubicBezTo>
                  <a:cubicBezTo>
                    <a:pt x="165" y="1370"/>
                    <a:pt x="206" y="1448"/>
                    <a:pt x="287" y="1500"/>
                  </a:cubicBezTo>
                  <a:cubicBezTo>
                    <a:pt x="311" y="1516"/>
                    <a:pt x="322" y="1534"/>
                    <a:pt x="323" y="1561"/>
                  </a:cubicBezTo>
                  <a:cubicBezTo>
                    <a:pt x="323" y="1565"/>
                    <a:pt x="324" y="1570"/>
                    <a:pt x="324" y="1575"/>
                  </a:cubicBezTo>
                  <a:cubicBezTo>
                    <a:pt x="324" y="1658"/>
                    <a:pt x="324" y="1741"/>
                    <a:pt x="324" y="1825"/>
                  </a:cubicBezTo>
                  <a:cubicBezTo>
                    <a:pt x="324" y="1831"/>
                    <a:pt x="324" y="1838"/>
                    <a:pt x="324" y="1844"/>
                  </a:cubicBezTo>
                  <a:cubicBezTo>
                    <a:pt x="287" y="1851"/>
                    <a:pt x="287" y="1851"/>
                    <a:pt x="269" y="1879"/>
                  </a:cubicBezTo>
                  <a:cubicBezTo>
                    <a:pt x="259" y="1895"/>
                    <a:pt x="250" y="1911"/>
                    <a:pt x="240" y="1927"/>
                  </a:cubicBezTo>
                  <a:cubicBezTo>
                    <a:pt x="229" y="1944"/>
                    <a:pt x="222" y="1967"/>
                    <a:pt x="189" y="1955"/>
                  </a:cubicBezTo>
                  <a:cubicBezTo>
                    <a:pt x="210" y="1989"/>
                    <a:pt x="228" y="2018"/>
                    <a:pt x="245" y="2047"/>
                  </a:cubicBezTo>
                  <a:cubicBezTo>
                    <a:pt x="252" y="2058"/>
                    <a:pt x="259" y="2062"/>
                    <a:pt x="272" y="2062"/>
                  </a:cubicBezTo>
                  <a:cubicBezTo>
                    <a:pt x="368" y="2061"/>
                    <a:pt x="464" y="2062"/>
                    <a:pt x="560" y="2061"/>
                  </a:cubicBezTo>
                  <a:cubicBezTo>
                    <a:pt x="573" y="2061"/>
                    <a:pt x="582" y="2065"/>
                    <a:pt x="592" y="2074"/>
                  </a:cubicBezTo>
                  <a:cubicBezTo>
                    <a:pt x="618" y="2100"/>
                    <a:pt x="645" y="2126"/>
                    <a:pt x="674" y="2149"/>
                  </a:cubicBezTo>
                  <a:cubicBezTo>
                    <a:pt x="903" y="2331"/>
                    <a:pt x="1162" y="2402"/>
                    <a:pt x="1450" y="2359"/>
                  </a:cubicBezTo>
                  <a:cubicBezTo>
                    <a:pt x="1666" y="2328"/>
                    <a:pt x="1850" y="2230"/>
                    <a:pt x="2004" y="2075"/>
                  </a:cubicBezTo>
                  <a:cubicBezTo>
                    <a:pt x="2014" y="2065"/>
                    <a:pt x="2024" y="2061"/>
                    <a:pt x="2038" y="2061"/>
                  </a:cubicBezTo>
                  <a:cubicBezTo>
                    <a:pt x="2142" y="2062"/>
                    <a:pt x="2246" y="2061"/>
                    <a:pt x="2350" y="2062"/>
                  </a:cubicBezTo>
                  <a:cubicBezTo>
                    <a:pt x="2362" y="2062"/>
                    <a:pt x="2370" y="2059"/>
                    <a:pt x="2375" y="2048"/>
                  </a:cubicBezTo>
                  <a:cubicBezTo>
                    <a:pt x="2384" y="2028"/>
                    <a:pt x="2395" y="2010"/>
                    <a:pt x="2406" y="1992"/>
                  </a:cubicBezTo>
                  <a:cubicBezTo>
                    <a:pt x="2412" y="1982"/>
                    <a:pt x="2412" y="1975"/>
                    <a:pt x="2405" y="1965"/>
                  </a:cubicBezTo>
                  <a:cubicBezTo>
                    <a:pt x="2386" y="1940"/>
                    <a:pt x="2366" y="1916"/>
                    <a:pt x="2350" y="1889"/>
                  </a:cubicBezTo>
                  <a:cubicBezTo>
                    <a:pt x="2332" y="1860"/>
                    <a:pt x="2312" y="1841"/>
                    <a:pt x="2275" y="1849"/>
                  </a:cubicBezTo>
                  <a:cubicBezTo>
                    <a:pt x="2274" y="1849"/>
                    <a:pt x="2272" y="1848"/>
                    <a:pt x="2268" y="1847"/>
                  </a:cubicBezTo>
                  <a:cubicBezTo>
                    <a:pt x="2268" y="1780"/>
                    <a:pt x="2267" y="1713"/>
                    <a:pt x="2268" y="1646"/>
                  </a:cubicBezTo>
                  <a:cubicBezTo>
                    <a:pt x="2269" y="1608"/>
                    <a:pt x="2276" y="1571"/>
                    <a:pt x="2278" y="1533"/>
                  </a:cubicBezTo>
                  <a:cubicBezTo>
                    <a:pt x="2279" y="1507"/>
                    <a:pt x="2292" y="1493"/>
                    <a:pt x="2313" y="1481"/>
                  </a:cubicBezTo>
                  <a:cubicBezTo>
                    <a:pt x="2414" y="1423"/>
                    <a:pt x="2430" y="1320"/>
                    <a:pt x="2450" y="1214"/>
                  </a:cubicBezTo>
                  <a:cubicBezTo>
                    <a:pt x="2398" y="1261"/>
                    <a:pt x="2353" y="1309"/>
                    <a:pt x="2290" y="1337"/>
                  </a:cubicBezTo>
                  <a:close/>
                </a:path>
              </a:pathLst>
            </a:custGeom>
            <a:solidFill>
              <a:schemeClr val="tx2">
                <a:lumMod val="7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26" name="组合 25">
              <a:extLst>
                <a:ext uri="{FF2B5EF4-FFF2-40B4-BE49-F238E27FC236}">
                  <a16:creationId xmlns:a16="http://schemas.microsoft.com/office/drawing/2014/main" id="{7D489830-5F22-9E41-8DC2-1E69FA972B01}"/>
                </a:ext>
              </a:extLst>
            </p:cNvPr>
            <p:cNvGrpSpPr/>
            <p:nvPr/>
          </p:nvGrpSpPr>
          <p:grpSpPr>
            <a:xfrm>
              <a:off x="5554874" y="2381317"/>
              <a:ext cx="1080787" cy="1004320"/>
              <a:chOff x="5554874" y="2552137"/>
              <a:chExt cx="1080787" cy="1004320"/>
            </a:xfrm>
            <a:solidFill>
              <a:schemeClr val="tx2">
                <a:lumMod val="75000"/>
              </a:schemeClr>
            </a:solidFill>
          </p:grpSpPr>
          <p:sp>
            <p:nvSpPr>
              <p:cNvPr id="27" name="Freeform 50">
                <a:extLst>
                  <a:ext uri="{FF2B5EF4-FFF2-40B4-BE49-F238E27FC236}">
                    <a16:creationId xmlns:a16="http://schemas.microsoft.com/office/drawing/2014/main" id="{ADF9C685-A174-C24E-8F9E-1BE8E1104F47}"/>
                  </a:ext>
                </a:extLst>
              </p:cNvPr>
              <p:cNvSpPr>
                <a:spLocks noEditPoints="1"/>
              </p:cNvSpPr>
              <p:nvPr/>
            </p:nvSpPr>
            <p:spPr bwMode="auto">
              <a:xfrm>
                <a:off x="5594719" y="3111135"/>
                <a:ext cx="1003441" cy="214458"/>
              </a:xfrm>
              <a:custGeom>
                <a:avLst/>
                <a:gdLst>
                  <a:gd name="T0" fmla="*/ 1933 w 2060"/>
                  <a:gd name="T1" fmla="*/ 45 h 440"/>
                  <a:gd name="T2" fmla="*/ 1978 w 2060"/>
                  <a:gd name="T3" fmla="*/ 350 h 440"/>
                  <a:gd name="T4" fmla="*/ 2043 w 2060"/>
                  <a:gd name="T5" fmla="*/ 435 h 440"/>
                  <a:gd name="T6" fmla="*/ 1498 w 2060"/>
                  <a:gd name="T7" fmla="*/ 319 h 440"/>
                  <a:gd name="T8" fmla="*/ 1549 w 2060"/>
                  <a:gd name="T9" fmla="*/ 306 h 440"/>
                  <a:gd name="T10" fmla="*/ 531 w 2060"/>
                  <a:gd name="T11" fmla="*/ 310 h 440"/>
                  <a:gd name="T12" fmla="*/ 542 w 2060"/>
                  <a:gd name="T13" fmla="*/ 392 h 440"/>
                  <a:gd name="T14" fmla="*/ 0 w 2060"/>
                  <a:gd name="T15" fmla="*/ 440 h 440"/>
                  <a:gd name="T16" fmla="*/ 87 w 2060"/>
                  <a:gd name="T17" fmla="*/ 358 h 440"/>
                  <a:gd name="T18" fmla="*/ 512 w 2060"/>
                  <a:gd name="T19" fmla="*/ 34 h 440"/>
                  <a:gd name="T20" fmla="*/ 1961 w 2060"/>
                  <a:gd name="T21" fmla="*/ 0 h 440"/>
                  <a:gd name="T22" fmla="*/ 1545 w 2060"/>
                  <a:gd name="T23" fmla="*/ 41 h 440"/>
                  <a:gd name="T24" fmla="*/ 1263 w 2060"/>
                  <a:gd name="T25" fmla="*/ 119 h 440"/>
                  <a:gd name="T26" fmla="*/ 855 w 2060"/>
                  <a:gd name="T27" fmla="*/ 67 h 440"/>
                  <a:gd name="T28" fmla="*/ 796 w 2060"/>
                  <a:gd name="T29" fmla="*/ 193 h 440"/>
                  <a:gd name="T30" fmla="*/ 962 w 2060"/>
                  <a:gd name="T31" fmla="*/ 145 h 440"/>
                  <a:gd name="T32" fmla="*/ 1269 w 2060"/>
                  <a:gd name="T33" fmla="*/ 301 h 440"/>
                  <a:gd name="T34" fmla="*/ 711 w 2060"/>
                  <a:gd name="T35" fmla="*/ 118 h 440"/>
                  <a:gd name="T36" fmla="*/ 558 w 2060"/>
                  <a:gd name="T37" fmla="*/ 107 h 440"/>
                  <a:gd name="T38" fmla="*/ 544 w 2060"/>
                  <a:gd name="T39" fmla="*/ 301 h 440"/>
                  <a:gd name="T40" fmla="*/ 1513 w 2060"/>
                  <a:gd name="T41" fmla="*/ 130 h 440"/>
                  <a:gd name="T42" fmla="*/ 1452 w 2060"/>
                  <a:gd name="T43" fmla="*/ 67 h 440"/>
                  <a:gd name="T44" fmla="*/ 1340 w 2060"/>
                  <a:gd name="T45" fmla="*/ 270 h 440"/>
                  <a:gd name="T46" fmla="*/ 1544 w 2060"/>
                  <a:gd name="T47" fmla="*/ 67 h 440"/>
                  <a:gd name="T48" fmla="*/ 1564 w 2060"/>
                  <a:gd name="T49" fmla="*/ 67 h 440"/>
                  <a:gd name="T50" fmla="*/ 491 w 2060"/>
                  <a:gd name="T51" fmla="*/ 302 h 440"/>
                  <a:gd name="T52" fmla="*/ 491 w 2060"/>
                  <a:gd name="T53" fmla="*/ 67 h 440"/>
                  <a:gd name="T54" fmla="*/ 1308 w 2060"/>
                  <a:gd name="T55" fmla="*/ 290 h 440"/>
                  <a:gd name="T56" fmla="*/ 1294 w 2060"/>
                  <a:gd name="T57" fmla="*/ 68 h 440"/>
                  <a:gd name="T58" fmla="*/ 762 w 2060"/>
                  <a:gd name="T59" fmla="*/ 299 h 440"/>
                  <a:gd name="T60" fmla="*/ 747 w 2060"/>
                  <a:gd name="T61" fmla="*/ 79 h 440"/>
                  <a:gd name="T62" fmla="*/ 1007 w 2060"/>
                  <a:gd name="T63" fmla="*/ 35 h 440"/>
                  <a:gd name="T64" fmla="*/ 1054 w 2060"/>
                  <a:gd name="T65" fmla="*/ 35 h 440"/>
                  <a:gd name="T66" fmla="*/ 1249 w 2060"/>
                  <a:gd name="T67" fmla="*/ 45 h 440"/>
                  <a:gd name="T68" fmla="*/ 1054 w 2060"/>
                  <a:gd name="T69" fmla="*/ 35 h 440"/>
                  <a:gd name="T70" fmla="*/ 1342 w 2060"/>
                  <a:gd name="T71" fmla="*/ 36 h 440"/>
                  <a:gd name="T72" fmla="*/ 1499 w 2060"/>
                  <a:gd name="T73" fmla="*/ 45 h 440"/>
                  <a:gd name="T74" fmla="*/ 717 w 2060"/>
                  <a:gd name="T75" fmla="*/ 35 h 440"/>
                  <a:gd name="T76" fmla="*/ 198 w 2060"/>
                  <a:gd name="T77" fmla="*/ 118 h 440"/>
                  <a:gd name="T78" fmla="*/ 138 w 2060"/>
                  <a:gd name="T79" fmla="*/ 118 h 440"/>
                  <a:gd name="T80" fmla="*/ 1625 w 2060"/>
                  <a:gd name="T81" fmla="*/ 118 h 440"/>
                  <a:gd name="T82" fmla="*/ 311 w 2060"/>
                  <a:gd name="T83" fmla="*/ 94 h 440"/>
                  <a:gd name="T84" fmla="*/ 311 w 2060"/>
                  <a:gd name="T85" fmla="*/ 118 h 440"/>
                  <a:gd name="T86" fmla="*/ 1796 w 2060"/>
                  <a:gd name="T87" fmla="*/ 118 h 440"/>
                  <a:gd name="T88" fmla="*/ 1736 w 2060"/>
                  <a:gd name="T89" fmla="*/ 118 h 440"/>
                  <a:gd name="T90" fmla="*/ 1908 w 2060"/>
                  <a:gd name="T91" fmla="*/ 94 h 440"/>
                  <a:gd name="T92" fmla="*/ 422 w 2060"/>
                  <a:gd name="T93" fmla="*/ 95 h 440"/>
                  <a:gd name="T94" fmla="*/ 422 w 2060"/>
                  <a:gd name="T95" fmla="*/ 118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060" h="440">
                    <a:moveTo>
                      <a:pt x="1545" y="41"/>
                    </a:moveTo>
                    <a:cubicBezTo>
                      <a:pt x="1551" y="43"/>
                      <a:pt x="1558" y="45"/>
                      <a:pt x="1565" y="45"/>
                    </a:cubicBezTo>
                    <a:cubicBezTo>
                      <a:pt x="1687" y="46"/>
                      <a:pt x="1810" y="45"/>
                      <a:pt x="1933" y="45"/>
                    </a:cubicBezTo>
                    <a:cubicBezTo>
                      <a:pt x="1942" y="45"/>
                      <a:pt x="1951" y="45"/>
                      <a:pt x="1962" y="45"/>
                    </a:cubicBezTo>
                    <a:cubicBezTo>
                      <a:pt x="1962" y="147"/>
                      <a:pt x="1962" y="247"/>
                      <a:pt x="1962" y="349"/>
                    </a:cubicBezTo>
                    <a:cubicBezTo>
                      <a:pt x="1969" y="349"/>
                      <a:pt x="1973" y="351"/>
                      <a:pt x="1978" y="350"/>
                    </a:cubicBezTo>
                    <a:cubicBezTo>
                      <a:pt x="2008" y="343"/>
                      <a:pt x="2025" y="357"/>
                      <a:pt x="2036" y="385"/>
                    </a:cubicBezTo>
                    <a:cubicBezTo>
                      <a:pt x="2041" y="401"/>
                      <a:pt x="2051" y="416"/>
                      <a:pt x="2060" y="433"/>
                    </a:cubicBezTo>
                    <a:cubicBezTo>
                      <a:pt x="2053" y="434"/>
                      <a:pt x="2048" y="435"/>
                      <a:pt x="2043" y="435"/>
                    </a:cubicBezTo>
                    <a:cubicBezTo>
                      <a:pt x="1885" y="435"/>
                      <a:pt x="1727" y="434"/>
                      <a:pt x="1569" y="435"/>
                    </a:cubicBezTo>
                    <a:cubicBezTo>
                      <a:pt x="1555" y="435"/>
                      <a:pt x="1547" y="431"/>
                      <a:pt x="1542" y="418"/>
                    </a:cubicBezTo>
                    <a:cubicBezTo>
                      <a:pt x="1529" y="386"/>
                      <a:pt x="1514" y="355"/>
                      <a:pt x="1498" y="319"/>
                    </a:cubicBezTo>
                    <a:cubicBezTo>
                      <a:pt x="1524" y="319"/>
                      <a:pt x="1546" y="319"/>
                      <a:pt x="1569" y="319"/>
                    </a:cubicBezTo>
                    <a:cubicBezTo>
                      <a:pt x="1569" y="316"/>
                      <a:pt x="1569" y="313"/>
                      <a:pt x="1570" y="310"/>
                    </a:cubicBezTo>
                    <a:cubicBezTo>
                      <a:pt x="1563" y="309"/>
                      <a:pt x="1556" y="306"/>
                      <a:pt x="1549" y="306"/>
                    </a:cubicBezTo>
                    <a:cubicBezTo>
                      <a:pt x="1464" y="306"/>
                      <a:pt x="1379" y="306"/>
                      <a:pt x="1293" y="306"/>
                    </a:cubicBezTo>
                    <a:cubicBezTo>
                      <a:pt x="1046" y="307"/>
                      <a:pt x="799" y="307"/>
                      <a:pt x="552" y="308"/>
                    </a:cubicBezTo>
                    <a:cubicBezTo>
                      <a:pt x="545" y="308"/>
                      <a:pt x="538" y="309"/>
                      <a:pt x="531" y="310"/>
                    </a:cubicBezTo>
                    <a:cubicBezTo>
                      <a:pt x="531" y="313"/>
                      <a:pt x="531" y="315"/>
                      <a:pt x="531" y="318"/>
                    </a:cubicBezTo>
                    <a:cubicBezTo>
                      <a:pt x="545" y="318"/>
                      <a:pt x="558" y="319"/>
                      <a:pt x="574" y="320"/>
                    </a:cubicBezTo>
                    <a:cubicBezTo>
                      <a:pt x="563" y="344"/>
                      <a:pt x="550" y="367"/>
                      <a:pt x="542" y="392"/>
                    </a:cubicBezTo>
                    <a:cubicBezTo>
                      <a:pt x="530" y="426"/>
                      <a:pt x="511" y="436"/>
                      <a:pt x="475" y="436"/>
                    </a:cubicBezTo>
                    <a:cubicBezTo>
                      <a:pt x="327" y="435"/>
                      <a:pt x="180" y="438"/>
                      <a:pt x="33" y="439"/>
                    </a:cubicBezTo>
                    <a:cubicBezTo>
                      <a:pt x="23" y="440"/>
                      <a:pt x="13" y="440"/>
                      <a:pt x="0" y="440"/>
                    </a:cubicBezTo>
                    <a:cubicBezTo>
                      <a:pt x="14" y="413"/>
                      <a:pt x="27" y="388"/>
                      <a:pt x="41" y="365"/>
                    </a:cubicBezTo>
                    <a:cubicBezTo>
                      <a:pt x="44" y="361"/>
                      <a:pt x="51" y="359"/>
                      <a:pt x="57" y="359"/>
                    </a:cubicBezTo>
                    <a:cubicBezTo>
                      <a:pt x="66" y="358"/>
                      <a:pt x="76" y="358"/>
                      <a:pt x="87" y="358"/>
                    </a:cubicBezTo>
                    <a:cubicBezTo>
                      <a:pt x="87" y="254"/>
                      <a:pt x="87" y="151"/>
                      <a:pt x="87" y="45"/>
                    </a:cubicBezTo>
                    <a:cubicBezTo>
                      <a:pt x="229" y="45"/>
                      <a:pt x="371" y="46"/>
                      <a:pt x="513" y="45"/>
                    </a:cubicBezTo>
                    <a:cubicBezTo>
                      <a:pt x="512" y="42"/>
                      <a:pt x="512" y="38"/>
                      <a:pt x="512" y="34"/>
                    </a:cubicBezTo>
                    <a:cubicBezTo>
                      <a:pt x="371" y="34"/>
                      <a:pt x="229" y="34"/>
                      <a:pt x="87" y="34"/>
                    </a:cubicBezTo>
                    <a:cubicBezTo>
                      <a:pt x="87" y="20"/>
                      <a:pt x="87" y="11"/>
                      <a:pt x="87" y="0"/>
                    </a:cubicBezTo>
                    <a:cubicBezTo>
                      <a:pt x="712" y="0"/>
                      <a:pt x="1336" y="0"/>
                      <a:pt x="1961" y="0"/>
                    </a:cubicBezTo>
                    <a:cubicBezTo>
                      <a:pt x="1961" y="10"/>
                      <a:pt x="1961" y="20"/>
                      <a:pt x="1961" y="33"/>
                    </a:cubicBezTo>
                    <a:cubicBezTo>
                      <a:pt x="1823" y="33"/>
                      <a:pt x="1684" y="33"/>
                      <a:pt x="1546" y="33"/>
                    </a:cubicBezTo>
                    <a:cubicBezTo>
                      <a:pt x="1546" y="36"/>
                      <a:pt x="1545" y="39"/>
                      <a:pt x="1545" y="41"/>
                    </a:cubicBezTo>
                    <a:close/>
                    <a:moveTo>
                      <a:pt x="1269" y="301"/>
                    </a:moveTo>
                    <a:cubicBezTo>
                      <a:pt x="1269" y="244"/>
                      <a:pt x="1269" y="188"/>
                      <a:pt x="1269" y="133"/>
                    </a:cubicBezTo>
                    <a:cubicBezTo>
                      <a:pt x="1269" y="128"/>
                      <a:pt x="1266" y="123"/>
                      <a:pt x="1263" y="119"/>
                    </a:cubicBezTo>
                    <a:cubicBezTo>
                      <a:pt x="1249" y="104"/>
                      <a:pt x="1235" y="88"/>
                      <a:pt x="1220" y="74"/>
                    </a:cubicBezTo>
                    <a:cubicBezTo>
                      <a:pt x="1216" y="70"/>
                      <a:pt x="1209" y="67"/>
                      <a:pt x="1203" y="67"/>
                    </a:cubicBezTo>
                    <a:cubicBezTo>
                      <a:pt x="1087" y="66"/>
                      <a:pt x="971" y="66"/>
                      <a:pt x="855" y="67"/>
                    </a:cubicBezTo>
                    <a:cubicBezTo>
                      <a:pt x="849" y="67"/>
                      <a:pt x="842" y="69"/>
                      <a:pt x="838" y="74"/>
                    </a:cubicBezTo>
                    <a:cubicBezTo>
                      <a:pt x="809" y="103"/>
                      <a:pt x="786" y="134"/>
                      <a:pt x="796" y="179"/>
                    </a:cubicBezTo>
                    <a:cubicBezTo>
                      <a:pt x="796" y="183"/>
                      <a:pt x="796" y="188"/>
                      <a:pt x="796" y="193"/>
                    </a:cubicBezTo>
                    <a:cubicBezTo>
                      <a:pt x="796" y="229"/>
                      <a:pt x="796" y="264"/>
                      <a:pt x="796" y="300"/>
                    </a:cubicBezTo>
                    <a:cubicBezTo>
                      <a:pt x="852" y="300"/>
                      <a:pt x="906" y="300"/>
                      <a:pt x="962" y="300"/>
                    </a:cubicBezTo>
                    <a:cubicBezTo>
                      <a:pt x="962" y="248"/>
                      <a:pt x="962" y="197"/>
                      <a:pt x="962" y="145"/>
                    </a:cubicBezTo>
                    <a:cubicBezTo>
                      <a:pt x="1008" y="145"/>
                      <a:pt x="1053" y="145"/>
                      <a:pt x="1099" y="145"/>
                    </a:cubicBezTo>
                    <a:cubicBezTo>
                      <a:pt x="1099" y="198"/>
                      <a:pt x="1099" y="249"/>
                      <a:pt x="1099" y="301"/>
                    </a:cubicBezTo>
                    <a:cubicBezTo>
                      <a:pt x="1156" y="301"/>
                      <a:pt x="1211" y="301"/>
                      <a:pt x="1269" y="301"/>
                    </a:cubicBezTo>
                    <a:close/>
                    <a:moveTo>
                      <a:pt x="717" y="301"/>
                    </a:moveTo>
                    <a:cubicBezTo>
                      <a:pt x="717" y="244"/>
                      <a:pt x="718" y="188"/>
                      <a:pt x="717" y="132"/>
                    </a:cubicBezTo>
                    <a:cubicBezTo>
                      <a:pt x="717" y="127"/>
                      <a:pt x="714" y="122"/>
                      <a:pt x="711" y="118"/>
                    </a:cubicBezTo>
                    <a:cubicBezTo>
                      <a:pt x="698" y="103"/>
                      <a:pt x="685" y="89"/>
                      <a:pt x="671" y="74"/>
                    </a:cubicBezTo>
                    <a:cubicBezTo>
                      <a:pt x="667" y="71"/>
                      <a:pt x="661" y="67"/>
                      <a:pt x="656" y="67"/>
                    </a:cubicBezTo>
                    <a:cubicBezTo>
                      <a:pt x="616" y="62"/>
                      <a:pt x="580" y="65"/>
                      <a:pt x="558" y="107"/>
                    </a:cubicBezTo>
                    <a:cubicBezTo>
                      <a:pt x="551" y="120"/>
                      <a:pt x="543" y="130"/>
                      <a:pt x="544" y="146"/>
                    </a:cubicBezTo>
                    <a:cubicBezTo>
                      <a:pt x="544" y="188"/>
                      <a:pt x="544" y="230"/>
                      <a:pt x="544" y="272"/>
                    </a:cubicBezTo>
                    <a:cubicBezTo>
                      <a:pt x="544" y="282"/>
                      <a:pt x="544" y="291"/>
                      <a:pt x="544" y="301"/>
                    </a:cubicBezTo>
                    <a:cubicBezTo>
                      <a:pt x="603" y="301"/>
                      <a:pt x="659" y="301"/>
                      <a:pt x="717" y="301"/>
                    </a:cubicBezTo>
                    <a:close/>
                    <a:moveTo>
                      <a:pt x="1513" y="301"/>
                    </a:moveTo>
                    <a:cubicBezTo>
                      <a:pt x="1513" y="243"/>
                      <a:pt x="1514" y="186"/>
                      <a:pt x="1513" y="130"/>
                    </a:cubicBezTo>
                    <a:cubicBezTo>
                      <a:pt x="1513" y="126"/>
                      <a:pt x="1510" y="121"/>
                      <a:pt x="1507" y="118"/>
                    </a:cubicBezTo>
                    <a:cubicBezTo>
                      <a:pt x="1494" y="103"/>
                      <a:pt x="1481" y="89"/>
                      <a:pt x="1467" y="74"/>
                    </a:cubicBezTo>
                    <a:cubicBezTo>
                      <a:pt x="1463" y="71"/>
                      <a:pt x="1457" y="67"/>
                      <a:pt x="1452" y="67"/>
                    </a:cubicBezTo>
                    <a:cubicBezTo>
                      <a:pt x="1412" y="62"/>
                      <a:pt x="1376" y="66"/>
                      <a:pt x="1354" y="107"/>
                    </a:cubicBezTo>
                    <a:cubicBezTo>
                      <a:pt x="1347" y="120"/>
                      <a:pt x="1339" y="130"/>
                      <a:pt x="1340" y="146"/>
                    </a:cubicBezTo>
                    <a:cubicBezTo>
                      <a:pt x="1341" y="187"/>
                      <a:pt x="1340" y="229"/>
                      <a:pt x="1340" y="270"/>
                    </a:cubicBezTo>
                    <a:cubicBezTo>
                      <a:pt x="1340" y="280"/>
                      <a:pt x="1340" y="290"/>
                      <a:pt x="1340" y="301"/>
                    </a:cubicBezTo>
                    <a:cubicBezTo>
                      <a:pt x="1399" y="301"/>
                      <a:pt x="1455" y="301"/>
                      <a:pt x="1513" y="301"/>
                    </a:cubicBezTo>
                    <a:close/>
                    <a:moveTo>
                      <a:pt x="1544" y="67"/>
                    </a:moveTo>
                    <a:cubicBezTo>
                      <a:pt x="1544" y="146"/>
                      <a:pt x="1544" y="223"/>
                      <a:pt x="1544" y="302"/>
                    </a:cubicBezTo>
                    <a:cubicBezTo>
                      <a:pt x="1552" y="301"/>
                      <a:pt x="1558" y="301"/>
                      <a:pt x="1564" y="300"/>
                    </a:cubicBezTo>
                    <a:cubicBezTo>
                      <a:pt x="1564" y="222"/>
                      <a:pt x="1564" y="145"/>
                      <a:pt x="1564" y="67"/>
                    </a:cubicBezTo>
                    <a:cubicBezTo>
                      <a:pt x="1557" y="67"/>
                      <a:pt x="1551" y="67"/>
                      <a:pt x="1544" y="67"/>
                    </a:cubicBezTo>
                    <a:close/>
                    <a:moveTo>
                      <a:pt x="491" y="67"/>
                    </a:moveTo>
                    <a:cubicBezTo>
                      <a:pt x="491" y="146"/>
                      <a:pt x="491" y="223"/>
                      <a:pt x="491" y="302"/>
                    </a:cubicBezTo>
                    <a:cubicBezTo>
                      <a:pt x="500" y="302"/>
                      <a:pt x="506" y="301"/>
                      <a:pt x="512" y="300"/>
                    </a:cubicBezTo>
                    <a:cubicBezTo>
                      <a:pt x="512" y="222"/>
                      <a:pt x="512" y="145"/>
                      <a:pt x="512" y="67"/>
                    </a:cubicBezTo>
                    <a:cubicBezTo>
                      <a:pt x="505" y="67"/>
                      <a:pt x="499" y="67"/>
                      <a:pt x="491" y="67"/>
                    </a:cubicBezTo>
                    <a:close/>
                    <a:moveTo>
                      <a:pt x="1294" y="300"/>
                    </a:moveTo>
                    <a:cubicBezTo>
                      <a:pt x="1296" y="301"/>
                      <a:pt x="1298" y="302"/>
                      <a:pt x="1300" y="304"/>
                    </a:cubicBezTo>
                    <a:cubicBezTo>
                      <a:pt x="1303" y="299"/>
                      <a:pt x="1308" y="295"/>
                      <a:pt x="1308" y="290"/>
                    </a:cubicBezTo>
                    <a:cubicBezTo>
                      <a:pt x="1309" y="219"/>
                      <a:pt x="1309" y="149"/>
                      <a:pt x="1308" y="78"/>
                    </a:cubicBezTo>
                    <a:cubicBezTo>
                      <a:pt x="1308" y="74"/>
                      <a:pt x="1302" y="69"/>
                      <a:pt x="1299" y="65"/>
                    </a:cubicBezTo>
                    <a:cubicBezTo>
                      <a:pt x="1297" y="66"/>
                      <a:pt x="1295" y="67"/>
                      <a:pt x="1294" y="68"/>
                    </a:cubicBezTo>
                    <a:cubicBezTo>
                      <a:pt x="1294" y="146"/>
                      <a:pt x="1294" y="223"/>
                      <a:pt x="1294" y="300"/>
                    </a:cubicBezTo>
                    <a:close/>
                    <a:moveTo>
                      <a:pt x="755" y="304"/>
                    </a:moveTo>
                    <a:cubicBezTo>
                      <a:pt x="757" y="302"/>
                      <a:pt x="760" y="301"/>
                      <a:pt x="762" y="299"/>
                    </a:cubicBezTo>
                    <a:cubicBezTo>
                      <a:pt x="762" y="226"/>
                      <a:pt x="762" y="152"/>
                      <a:pt x="762" y="78"/>
                    </a:cubicBezTo>
                    <a:cubicBezTo>
                      <a:pt x="762" y="74"/>
                      <a:pt x="758" y="70"/>
                      <a:pt x="755" y="66"/>
                    </a:cubicBezTo>
                    <a:cubicBezTo>
                      <a:pt x="752" y="70"/>
                      <a:pt x="747" y="75"/>
                      <a:pt x="747" y="79"/>
                    </a:cubicBezTo>
                    <a:cubicBezTo>
                      <a:pt x="746" y="149"/>
                      <a:pt x="746" y="219"/>
                      <a:pt x="747" y="290"/>
                    </a:cubicBezTo>
                    <a:cubicBezTo>
                      <a:pt x="747" y="295"/>
                      <a:pt x="752" y="299"/>
                      <a:pt x="755" y="304"/>
                    </a:cubicBezTo>
                    <a:close/>
                    <a:moveTo>
                      <a:pt x="1007" y="35"/>
                    </a:moveTo>
                    <a:cubicBezTo>
                      <a:pt x="935" y="35"/>
                      <a:pt x="867" y="35"/>
                      <a:pt x="796" y="35"/>
                    </a:cubicBezTo>
                    <a:cubicBezTo>
                      <a:pt x="808" y="49"/>
                      <a:pt x="994" y="49"/>
                      <a:pt x="1007" y="35"/>
                    </a:cubicBezTo>
                    <a:close/>
                    <a:moveTo>
                      <a:pt x="1054" y="35"/>
                    </a:moveTo>
                    <a:cubicBezTo>
                      <a:pt x="1053" y="37"/>
                      <a:pt x="1053" y="39"/>
                      <a:pt x="1052" y="41"/>
                    </a:cubicBezTo>
                    <a:cubicBezTo>
                      <a:pt x="1056" y="42"/>
                      <a:pt x="1060" y="45"/>
                      <a:pt x="1064" y="45"/>
                    </a:cubicBezTo>
                    <a:cubicBezTo>
                      <a:pt x="1125" y="46"/>
                      <a:pt x="1187" y="46"/>
                      <a:pt x="1249" y="45"/>
                    </a:cubicBezTo>
                    <a:cubicBezTo>
                      <a:pt x="1253" y="45"/>
                      <a:pt x="1257" y="41"/>
                      <a:pt x="1262" y="39"/>
                    </a:cubicBezTo>
                    <a:cubicBezTo>
                      <a:pt x="1261" y="38"/>
                      <a:pt x="1260" y="36"/>
                      <a:pt x="1260" y="35"/>
                    </a:cubicBezTo>
                    <a:cubicBezTo>
                      <a:pt x="1191" y="35"/>
                      <a:pt x="1123" y="35"/>
                      <a:pt x="1054" y="35"/>
                    </a:cubicBezTo>
                    <a:close/>
                    <a:moveTo>
                      <a:pt x="1514" y="40"/>
                    </a:moveTo>
                    <a:cubicBezTo>
                      <a:pt x="1513" y="38"/>
                      <a:pt x="1513" y="37"/>
                      <a:pt x="1512" y="36"/>
                    </a:cubicBezTo>
                    <a:cubicBezTo>
                      <a:pt x="1455" y="36"/>
                      <a:pt x="1399" y="36"/>
                      <a:pt x="1342" y="36"/>
                    </a:cubicBezTo>
                    <a:cubicBezTo>
                      <a:pt x="1341" y="38"/>
                      <a:pt x="1341" y="40"/>
                      <a:pt x="1341" y="42"/>
                    </a:cubicBezTo>
                    <a:cubicBezTo>
                      <a:pt x="1346" y="43"/>
                      <a:pt x="1350" y="45"/>
                      <a:pt x="1355" y="45"/>
                    </a:cubicBezTo>
                    <a:cubicBezTo>
                      <a:pt x="1403" y="46"/>
                      <a:pt x="1451" y="46"/>
                      <a:pt x="1499" y="45"/>
                    </a:cubicBezTo>
                    <a:cubicBezTo>
                      <a:pt x="1504" y="45"/>
                      <a:pt x="1509" y="42"/>
                      <a:pt x="1514" y="40"/>
                    </a:cubicBezTo>
                    <a:close/>
                    <a:moveTo>
                      <a:pt x="548" y="35"/>
                    </a:moveTo>
                    <a:cubicBezTo>
                      <a:pt x="558" y="49"/>
                      <a:pt x="705" y="50"/>
                      <a:pt x="717" y="35"/>
                    </a:cubicBezTo>
                    <a:cubicBezTo>
                      <a:pt x="660" y="35"/>
                      <a:pt x="605" y="35"/>
                      <a:pt x="548" y="35"/>
                    </a:cubicBezTo>
                    <a:close/>
                    <a:moveTo>
                      <a:pt x="138" y="118"/>
                    </a:moveTo>
                    <a:cubicBezTo>
                      <a:pt x="159" y="118"/>
                      <a:pt x="178" y="118"/>
                      <a:pt x="198" y="118"/>
                    </a:cubicBezTo>
                    <a:cubicBezTo>
                      <a:pt x="198" y="109"/>
                      <a:pt x="198" y="102"/>
                      <a:pt x="198" y="94"/>
                    </a:cubicBezTo>
                    <a:cubicBezTo>
                      <a:pt x="177" y="94"/>
                      <a:pt x="158" y="94"/>
                      <a:pt x="138" y="94"/>
                    </a:cubicBezTo>
                    <a:cubicBezTo>
                      <a:pt x="138" y="103"/>
                      <a:pt x="138" y="110"/>
                      <a:pt x="138" y="118"/>
                    </a:cubicBezTo>
                    <a:close/>
                    <a:moveTo>
                      <a:pt x="1684" y="94"/>
                    </a:moveTo>
                    <a:cubicBezTo>
                      <a:pt x="1663" y="94"/>
                      <a:pt x="1644" y="94"/>
                      <a:pt x="1625" y="94"/>
                    </a:cubicBezTo>
                    <a:cubicBezTo>
                      <a:pt x="1625" y="103"/>
                      <a:pt x="1625" y="111"/>
                      <a:pt x="1625" y="118"/>
                    </a:cubicBezTo>
                    <a:cubicBezTo>
                      <a:pt x="1645" y="118"/>
                      <a:pt x="1664" y="118"/>
                      <a:pt x="1684" y="118"/>
                    </a:cubicBezTo>
                    <a:cubicBezTo>
                      <a:pt x="1684" y="110"/>
                      <a:pt x="1684" y="103"/>
                      <a:pt x="1684" y="94"/>
                    </a:cubicBezTo>
                    <a:close/>
                    <a:moveTo>
                      <a:pt x="311" y="94"/>
                    </a:moveTo>
                    <a:cubicBezTo>
                      <a:pt x="290" y="94"/>
                      <a:pt x="270" y="94"/>
                      <a:pt x="251" y="94"/>
                    </a:cubicBezTo>
                    <a:cubicBezTo>
                      <a:pt x="251" y="103"/>
                      <a:pt x="251" y="111"/>
                      <a:pt x="251" y="118"/>
                    </a:cubicBezTo>
                    <a:cubicBezTo>
                      <a:pt x="272" y="118"/>
                      <a:pt x="291" y="118"/>
                      <a:pt x="311" y="118"/>
                    </a:cubicBezTo>
                    <a:cubicBezTo>
                      <a:pt x="311" y="109"/>
                      <a:pt x="311" y="103"/>
                      <a:pt x="311" y="94"/>
                    </a:cubicBezTo>
                    <a:close/>
                    <a:moveTo>
                      <a:pt x="1736" y="118"/>
                    </a:moveTo>
                    <a:cubicBezTo>
                      <a:pt x="1757" y="118"/>
                      <a:pt x="1777" y="118"/>
                      <a:pt x="1796" y="118"/>
                    </a:cubicBezTo>
                    <a:cubicBezTo>
                      <a:pt x="1796" y="109"/>
                      <a:pt x="1796" y="102"/>
                      <a:pt x="1796" y="94"/>
                    </a:cubicBezTo>
                    <a:cubicBezTo>
                      <a:pt x="1776" y="94"/>
                      <a:pt x="1756" y="94"/>
                      <a:pt x="1736" y="94"/>
                    </a:cubicBezTo>
                    <a:cubicBezTo>
                      <a:pt x="1736" y="102"/>
                      <a:pt x="1736" y="109"/>
                      <a:pt x="1736" y="118"/>
                    </a:cubicBezTo>
                    <a:close/>
                    <a:moveTo>
                      <a:pt x="1848" y="118"/>
                    </a:moveTo>
                    <a:cubicBezTo>
                      <a:pt x="1868" y="118"/>
                      <a:pt x="1888" y="118"/>
                      <a:pt x="1908" y="118"/>
                    </a:cubicBezTo>
                    <a:cubicBezTo>
                      <a:pt x="1908" y="109"/>
                      <a:pt x="1908" y="102"/>
                      <a:pt x="1908" y="94"/>
                    </a:cubicBezTo>
                    <a:cubicBezTo>
                      <a:pt x="1887" y="94"/>
                      <a:pt x="1868" y="94"/>
                      <a:pt x="1848" y="94"/>
                    </a:cubicBezTo>
                    <a:cubicBezTo>
                      <a:pt x="1848" y="103"/>
                      <a:pt x="1848" y="110"/>
                      <a:pt x="1848" y="118"/>
                    </a:cubicBezTo>
                    <a:close/>
                    <a:moveTo>
                      <a:pt x="422" y="95"/>
                    </a:moveTo>
                    <a:cubicBezTo>
                      <a:pt x="401" y="95"/>
                      <a:pt x="381" y="95"/>
                      <a:pt x="362" y="95"/>
                    </a:cubicBezTo>
                    <a:cubicBezTo>
                      <a:pt x="362" y="103"/>
                      <a:pt x="362" y="110"/>
                      <a:pt x="362" y="118"/>
                    </a:cubicBezTo>
                    <a:cubicBezTo>
                      <a:pt x="383" y="118"/>
                      <a:pt x="402" y="118"/>
                      <a:pt x="422" y="118"/>
                    </a:cubicBezTo>
                    <a:cubicBezTo>
                      <a:pt x="422" y="110"/>
                      <a:pt x="422" y="103"/>
                      <a:pt x="422" y="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51">
                <a:extLst>
                  <a:ext uri="{FF2B5EF4-FFF2-40B4-BE49-F238E27FC236}">
                    <a16:creationId xmlns:a16="http://schemas.microsoft.com/office/drawing/2014/main" id="{E9AB7683-334B-3C4C-AB86-ADA759B3AEA9}"/>
                  </a:ext>
                </a:extLst>
              </p:cNvPr>
              <p:cNvSpPr>
                <a:spLocks noEditPoints="1"/>
              </p:cNvSpPr>
              <p:nvPr/>
            </p:nvSpPr>
            <p:spPr bwMode="auto">
              <a:xfrm>
                <a:off x="5554874" y="2951463"/>
                <a:ext cx="1080787" cy="148539"/>
              </a:xfrm>
              <a:custGeom>
                <a:avLst/>
                <a:gdLst>
                  <a:gd name="T0" fmla="*/ 0 w 2219"/>
                  <a:gd name="T1" fmla="*/ 96 h 305"/>
                  <a:gd name="T2" fmla="*/ 88 w 2219"/>
                  <a:gd name="T3" fmla="*/ 160 h 305"/>
                  <a:gd name="T4" fmla="*/ 289 w 2219"/>
                  <a:gd name="T5" fmla="*/ 117 h 305"/>
                  <a:gd name="T6" fmla="*/ 349 w 2219"/>
                  <a:gd name="T7" fmla="*/ 8 h 305"/>
                  <a:gd name="T8" fmla="*/ 419 w 2219"/>
                  <a:gd name="T9" fmla="*/ 121 h 305"/>
                  <a:gd name="T10" fmla="*/ 521 w 2219"/>
                  <a:gd name="T11" fmla="*/ 187 h 305"/>
                  <a:gd name="T12" fmla="*/ 588 w 2219"/>
                  <a:gd name="T13" fmla="*/ 174 h 305"/>
                  <a:gd name="T14" fmla="*/ 666 w 2219"/>
                  <a:gd name="T15" fmla="*/ 127 h 305"/>
                  <a:gd name="T16" fmla="*/ 664 w 2219"/>
                  <a:gd name="T17" fmla="*/ 121 h 305"/>
                  <a:gd name="T18" fmla="*/ 428 w 2219"/>
                  <a:gd name="T19" fmla="*/ 121 h 305"/>
                  <a:gd name="T20" fmla="*/ 427 w 2219"/>
                  <a:gd name="T21" fmla="*/ 99 h 305"/>
                  <a:gd name="T22" fmla="*/ 1790 w 2219"/>
                  <a:gd name="T23" fmla="*/ 99 h 305"/>
                  <a:gd name="T24" fmla="*/ 1775 w 2219"/>
                  <a:gd name="T25" fmla="*/ 121 h 305"/>
                  <a:gd name="T26" fmla="*/ 1567 w 2219"/>
                  <a:gd name="T27" fmla="*/ 121 h 305"/>
                  <a:gd name="T28" fmla="*/ 1545 w 2219"/>
                  <a:gd name="T29" fmla="*/ 121 h 305"/>
                  <a:gd name="T30" fmla="*/ 1785 w 2219"/>
                  <a:gd name="T31" fmla="*/ 132 h 305"/>
                  <a:gd name="T32" fmla="*/ 1855 w 2219"/>
                  <a:gd name="T33" fmla="*/ 19 h 305"/>
                  <a:gd name="T34" fmla="*/ 1865 w 2219"/>
                  <a:gd name="T35" fmla="*/ 0 h 305"/>
                  <a:gd name="T36" fmla="*/ 1884 w 2219"/>
                  <a:gd name="T37" fmla="*/ 45 h 305"/>
                  <a:gd name="T38" fmla="*/ 1947 w 2219"/>
                  <a:gd name="T39" fmla="*/ 141 h 305"/>
                  <a:gd name="T40" fmla="*/ 2096 w 2219"/>
                  <a:gd name="T41" fmla="*/ 174 h 305"/>
                  <a:gd name="T42" fmla="*/ 2189 w 2219"/>
                  <a:gd name="T43" fmla="*/ 118 h 305"/>
                  <a:gd name="T44" fmla="*/ 2219 w 2219"/>
                  <a:gd name="T45" fmla="*/ 92 h 305"/>
                  <a:gd name="T46" fmla="*/ 2161 w 2219"/>
                  <a:gd name="T47" fmla="*/ 217 h 305"/>
                  <a:gd name="T48" fmla="*/ 2125 w 2219"/>
                  <a:gd name="T49" fmla="*/ 254 h 305"/>
                  <a:gd name="T50" fmla="*/ 1992 w 2219"/>
                  <a:gd name="T51" fmla="*/ 305 h 305"/>
                  <a:gd name="T52" fmla="*/ 183 w 2219"/>
                  <a:gd name="T53" fmla="*/ 305 h 305"/>
                  <a:gd name="T54" fmla="*/ 108 w 2219"/>
                  <a:gd name="T55" fmla="*/ 277 h 305"/>
                  <a:gd name="T56" fmla="*/ 0 w 2219"/>
                  <a:gd name="T57" fmla="*/ 96 h 305"/>
                  <a:gd name="T58" fmla="*/ 1515 w 2219"/>
                  <a:gd name="T59" fmla="*/ 269 h 305"/>
                  <a:gd name="T60" fmla="*/ 1515 w 2219"/>
                  <a:gd name="T61" fmla="*/ 175 h 305"/>
                  <a:gd name="T62" fmla="*/ 1525 w 2219"/>
                  <a:gd name="T63" fmla="*/ 149 h 305"/>
                  <a:gd name="T64" fmla="*/ 1480 w 2219"/>
                  <a:gd name="T65" fmla="*/ 121 h 305"/>
                  <a:gd name="T66" fmla="*/ 715 w 2219"/>
                  <a:gd name="T67" fmla="*/ 121 h 305"/>
                  <a:gd name="T68" fmla="*/ 684 w 2219"/>
                  <a:gd name="T69" fmla="*/ 157 h 305"/>
                  <a:gd name="T70" fmla="*/ 699 w 2219"/>
                  <a:gd name="T71" fmla="*/ 160 h 305"/>
                  <a:gd name="T72" fmla="*/ 699 w 2219"/>
                  <a:gd name="T73" fmla="*/ 269 h 305"/>
                  <a:gd name="T74" fmla="*/ 679 w 2219"/>
                  <a:gd name="T75" fmla="*/ 269 h 305"/>
                  <a:gd name="T76" fmla="*/ 679 w 2219"/>
                  <a:gd name="T77" fmla="*/ 168 h 305"/>
                  <a:gd name="T78" fmla="*/ 657 w 2219"/>
                  <a:gd name="T79" fmla="*/ 268 h 305"/>
                  <a:gd name="T80" fmla="*/ 637 w 2219"/>
                  <a:gd name="T81" fmla="*/ 268 h 305"/>
                  <a:gd name="T82" fmla="*/ 637 w 2219"/>
                  <a:gd name="T83" fmla="*/ 231 h 305"/>
                  <a:gd name="T84" fmla="*/ 633 w 2219"/>
                  <a:gd name="T85" fmla="*/ 230 h 305"/>
                  <a:gd name="T86" fmla="*/ 603 w 2219"/>
                  <a:gd name="T87" fmla="*/ 276 h 305"/>
                  <a:gd name="T88" fmla="*/ 1616 w 2219"/>
                  <a:gd name="T89" fmla="*/ 276 h 305"/>
                  <a:gd name="T90" fmla="*/ 1581 w 2219"/>
                  <a:gd name="T91" fmla="*/ 232 h 305"/>
                  <a:gd name="T92" fmla="*/ 1576 w 2219"/>
                  <a:gd name="T93" fmla="*/ 234 h 305"/>
                  <a:gd name="T94" fmla="*/ 1576 w 2219"/>
                  <a:gd name="T95" fmla="*/ 269 h 305"/>
                  <a:gd name="T96" fmla="*/ 1558 w 2219"/>
                  <a:gd name="T97" fmla="*/ 269 h 305"/>
                  <a:gd name="T98" fmla="*/ 1535 w 2219"/>
                  <a:gd name="T99" fmla="*/ 175 h 305"/>
                  <a:gd name="T100" fmla="*/ 1535 w 2219"/>
                  <a:gd name="T101" fmla="*/ 269 h 305"/>
                  <a:gd name="T102" fmla="*/ 1515 w 2219"/>
                  <a:gd name="T103" fmla="*/ 269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219" h="305">
                    <a:moveTo>
                      <a:pt x="0" y="96"/>
                    </a:moveTo>
                    <a:cubicBezTo>
                      <a:pt x="30" y="118"/>
                      <a:pt x="58" y="142"/>
                      <a:pt x="88" y="160"/>
                    </a:cubicBezTo>
                    <a:cubicBezTo>
                      <a:pt x="167" y="205"/>
                      <a:pt x="236" y="191"/>
                      <a:pt x="289" y="117"/>
                    </a:cubicBezTo>
                    <a:cubicBezTo>
                      <a:pt x="314" y="82"/>
                      <a:pt x="331" y="42"/>
                      <a:pt x="349" y="8"/>
                    </a:cubicBezTo>
                    <a:cubicBezTo>
                      <a:pt x="371" y="43"/>
                      <a:pt x="393" y="83"/>
                      <a:pt x="419" y="121"/>
                    </a:cubicBezTo>
                    <a:cubicBezTo>
                      <a:pt x="444" y="156"/>
                      <a:pt x="476" y="185"/>
                      <a:pt x="521" y="187"/>
                    </a:cubicBezTo>
                    <a:cubicBezTo>
                      <a:pt x="544" y="188"/>
                      <a:pt x="568" y="183"/>
                      <a:pt x="588" y="174"/>
                    </a:cubicBezTo>
                    <a:cubicBezTo>
                      <a:pt x="616" y="162"/>
                      <a:pt x="640" y="143"/>
                      <a:pt x="666" y="127"/>
                    </a:cubicBezTo>
                    <a:cubicBezTo>
                      <a:pt x="665" y="125"/>
                      <a:pt x="664" y="123"/>
                      <a:pt x="664" y="121"/>
                    </a:cubicBezTo>
                    <a:cubicBezTo>
                      <a:pt x="586" y="121"/>
                      <a:pt x="508" y="121"/>
                      <a:pt x="428" y="121"/>
                    </a:cubicBezTo>
                    <a:cubicBezTo>
                      <a:pt x="428" y="113"/>
                      <a:pt x="428" y="108"/>
                      <a:pt x="427" y="99"/>
                    </a:cubicBezTo>
                    <a:cubicBezTo>
                      <a:pt x="882" y="99"/>
                      <a:pt x="1337" y="99"/>
                      <a:pt x="1790" y="99"/>
                    </a:cubicBezTo>
                    <a:cubicBezTo>
                      <a:pt x="1796" y="115"/>
                      <a:pt x="1791" y="121"/>
                      <a:pt x="1775" y="121"/>
                    </a:cubicBezTo>
                    <a:cubicBezTo>
                      <a:pt x="1706" y="121"/>
                      <a:pt x="1637" y="121"/>
                      <a:pt x="1567" y="121"/>
                    </a:cubicBezTo>
                    <a:cubicBezTo>
                      <a:pt x="1560" y="121"/>
                      <a:pt x="1553" y="121"/>
                      <a:pt x="1545" y="121"/>
                    </a:cubicBezTo>
                    <a:cubicBezTo>
                      <a:pt x="1609" y="207"/>
                      <a:pt x="1718" y="213"/>
                      <a:pt x="1785" y="132"/>
                    </a:cubicBezTo>
                    <a:cubicBezTo>
                      <a:pt x="1813" y="98"/>
                      <a:pt x="1832" y="57"/>
                      <a:pt x="1855" y="19"/>
                    </a:cubicBezTo>
                    <a:cubicBezTo>
                      <a:pt x="1858" y="14"/>
                      <a:pt x="1861" y="9"/>
                      <a:pt x="1865" y="0"/>
                    </a:cubicBezTo>
                    <a:cubicBezTo>
                      <a:pt x="1872" y="17"/>
                      <a:pt x="1876" y="32"/>
                      <a:pt x="1884" y="45"/>
                    </a:cubicBezTo>
                    <a:cubicBezTo>
                      <a:pt x="1904" y="78"/>
                      <a:pt x="1922" y="113"/>
                      <a:pt x="1947" y="141"/>
                    </a:cubicBezTo>
                    <a:cubicBezTo>
                      <a:pt x="1987" y="186"/>
                      <a:pt x="2040" y="198"/>
                      <a:pt x="2096" y="174"/>
                    </a:cubicBezTo>
                    <a:cubicBezTo>
                      <a:pt x="2129" y="160"/>
                      <a:pt x="2159" y="138"/>
                      <a:pt x="2189" y="118"/>
                    </a:cubicBezTo>
                    <a:cubicBezTo>
                      <a:pt x="2199" y="112"/>
                      <a:pt x="2207" y="102"/>
                      <a:pt x="2219" y="92"/>
                    </a:cubicBezTo>
                    <a:cubicBezTo>
                      <a:pt x="2211" y="142"/>
                      <a:pt x="2191" y="182"/>
                      <a:pt x="2161" y="217"/>
                    </a:cubicBezTo>
                    <a:cubicBezTo>
                      <a:pt x="2150" y="230"/>
                      <a:pt x="2137" y="242"/>
                      <a:pt x="2125" y="254"/>
                    </a:cubicBezTo>
                    <a:cubicBezTo>
                      <a:pt x="2088" y="289"/>
                      <a:pt x="2047" y="305"/>
                      <a:pt x="1992" y="305"/>
                    </a:cubicBezTo>
                    <a:cubicBezTo>
                      <a:pt x="1389" y="303"/>
                      <a:pt x="786" y="303"/>
                      <a:pt x="183" y="305"/>
                    </a:cubicBezTo>
                    <a:cubicBezTo>
                      <a:pt x="150" y="305"/>
                      <a:pt x="130" y="294"/>
                      <a:pt x="108" y="277"/>
                    </a:cubicBezTo>
                    <a:cubicBezTo>
                      <a:pt x="50" y="229"/>
                      <a:pt x="13" y="170"/>
                      <a:pt x="0" y="96"/>
                    </a:cubicBezTo>
                    <a:close/>
                    <a:moveTo>
                      <a:pt x="1515" y="269"/>
                    </a:moveTo>
                    <a:cubicBezTo>
                      <a:pt x="1515" y="237"/>
                      <a:pt x="1514" y="206"/>
                      <a:pt x="1515" y="175"/>
                    </a:cubicBezTo>
                    <a:cubicBezTo>
                      <a:pt x="1515" y="168"/>
                      <a:pt x="1521" y="160"/>
                      <a:pt x="1525" y="149"/>
                    </a:cubicBezTo>
                    <a:cubicBezTo>
                      <a:pt x="1515" y="121"/>
                      <a:pt x="1515" y="121"/>
                      <a:pt x="1480" y="121"/>
                    </a:cubicBezTo>
                    <a:cubicBezTo>
                      <a:pt x="1225" y="121"/>
                      <a:pt x="970" y="121"/>
                      <a:pt x="715" y="121"/>
                    </a:cubicBezTo>
                    <a:cubicBezTo>
                      <a:pt x="697" y="121"/>
                      <a:pt x="682" y="138"/>
                      <a:pt x="684" y="157"/>
                    </a:cubicBezTo>
                    <a:cubicBezTo>
                      <a:pt x="689" y="158"/>
                      <a:pt x="694" y="159"/>
                      <a:pt x="699" y="160"/>
                    </a:cubicBezTo>
                    <a:cubicBezTo>
                      <a:pt x="699" y="197"/>
                      <a:pt x="699" y="232"/>
                      <a:pt x="699" y="269"/>
                    </a:cubicBezTo>
                    <a:cubicBezTo>
                      <a:pt x="692" y="269"/>
                      <a:pt x="686" y="269"/>
                      <a:pt x="679" y="269"/>
                    </a:cubicBezTo>
                    <a:cubicBezTo>
                      <a:pt x="679" y="235"/>
                      <a:pt x="679" y="203"/>
                      <a:pt x="679" y="168"/>
                    </a:cubicBezTo>
                    <a:cubicBezTo>
                      <a:pt x="647" y="198"/>
                      <a:pt x="664" y="235"/>
                      <a:pt x="657" y="268"/>
                    </a:cubicBezTo>
                    <a:cubicBezTo>
                      <a:pt x="651" y="268"/>
                      <a:pt x="645" y="268"/>
                      <a:pt x="637" y="268"/>
                    </a:cubicBezTo>
                    <a:cubicBezTo>
                      <a:pt x="637" y="255"/>
                      <a:pt x="637" y="243"/>
                      <a:pt x="637" y="231"/>
                    </a:cubicBezTo>
                    <a:cubicBezTo>
                      <a:pt x="636" y="231"/>
                      <a:pt x="635" y="230"/>
                      <a:pt x="633" y="230"/>
                    </a:cubicBezTo>
                    <a:cubicBezTo>
                      <a:pt x="624" y="245"/>
                      <a:pt x="614" y="260"/>
                      <a:pt x="603" y="276"/>
                    </a:cubicBezTo>
                    <a:cubicBezTo>
                      <a:pt x="942" y="276"/>
                      <a:pt x="1277" y="276"/>
                      <a:pt x="1616" y="276"/>
                    </a:cubicBezTo>
                    <a:cubicBezTo>
                      <a:pt x="1603" y="260"/>
                      <a:pt x="1592" y="246"/>
                      <a:pt x="1581" y="232"/>
                    </a:cubicBezTo>
                    <a:cubicBezTo>
                      <a:pt x="1579" y="233"/>
                      <a:pt x="1578" y="234"/>
                      <a:pt x="1576" y="234"/>
                    </a:cubicBezTo>
                    <a:cubicBezTo>
                      <a:pt x="1576" y="245"/>
                      <a:pt x="1576" y="257"/>
                      <a:pt x="1576" y="269"/>
                    </a:cubicBezTo>
                    <a:cubicBezTo>
                      <a:pt x="1569" y="269"/>
                      <a:pt x="1564" y="269"/>
                      <a:pt x="1558" y="269"/>
                    </a:cubicBezTo>
                    <a:cubicBezTo>
                      <a:pt x="1550" y="238"/>
                      <a:pt x="1568" y="202"/>
                      <a:pt x="1535" y="175"/>
                    </a:cubicBezTo>
                    <a:cubicBezTo>
                      <a:pt x="1535" y="208"/>
                      <a:pt x="1535" y="238"/>
                      <a:pt x="1535" y="269"/>
                    </a:cubicBezTo>
                    <a:cubicBezTo>
                      <a:pt x="1528" y="269"/>
                      <a:pt x="1523" y="269"/>
                      <a:pt x="1515" y="26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Freeform 52">
                <a:extLst>
                  <a:ext uri="{FF2B5EF4-FFF2-40B4-BE49-F238E27FC236}">
                    <a16:creationId xmlns:a16="http://schemas.microsoft.com/office/drawing/2014/main" id="{97BF4169-9212-E642-895D-648DB5070868}"/>
                  </a:ext>
                </a:extLst>
              </p:cNvPr>
              <p:cNvSpPr>
                <a:spLocks/>
              </p:cNvSpPr>
              <p:nvPr/>
            </p:nvSpPr>
            <p:spPr bwMode="auto">
              <a:xfrm>
                <a:off x="5837303" y="2706535"/>
                <a:ext cx="518860" cy="273346"/>
              </a:xfrm>
              <a:custGeom>
                <a:avLst/>
                <a:gdLst>
                  <a:gd name="T0" fmla="*/ 372 w 1065"/>
                  <a:gd name="T1" fmla="*/ 235 h 561"/>
                  <a:gd name="T2" fmla="*/ 412 w 1065"/>
                  <a:gd name="T3" fmla="*/ 264 h 561"/>
                  <a:gd name="T4" fmla="*/ 474 w 1065"/>
                  <a:gd name="T5" fmla="*/ 264 h 561"/>
                  <a:gd name="T6" fmla="*/ 494 w 1065"/>
                  <a:gd name="T7" fmla="*/ 237 h 561"/>
                  <a:gd name="T8" fmla="*/ 486 w 1065"/>
                  <a:gd name="T9" fmla="*/ 134 h 561"/>
                  <a:gd name="T10" fmla="*/ 487 w 1065"/>
                  <a:gd name="T11" fmla="*/ 124 h 561"/>
                  <a:gd name="T12" fmla="*/ 488 w 1065"/>
                  <a:gd name="T13" fmla="*/ 49 h 561"/>
                  <a:gd name="T14" fmla="*/ 495 w 1065"/>
                  <a:gd name="T15" fmla="*/ 27 h 561"/>
                  <a:gd name="T16" fmla="*/ 508 w 1065"/>
                  <a:gd name="T17" fmla="*/ 0 h 561"/>
                  <a:gd name="T18" fmla="*/ 547 w 1065"/>
                  <a:gd name="T19" fmla="*/ 0 h 561"/>
                  <a:gd name="T20" fmla="*/ 560 w 1065"/>
                  <a:gd name="T21" fmla="*/ 34 h 561"/>
                  <a:gd name="T22" fmla="*/ 555 w 1065"/>
                  <a:gd name="T23" fmla="*/ 71 h 561"/>
                  <a:gd name="T24" fmla="*/ 553 w 1065"/>
                  <a:gd name="T25" fmla="*/ 95 h 561"/>
                  <a:gd name="T26" fmla="*/ 559 w 1065"/>
                  <a:gd name="T27" fmla="*/ 221 h 561"/>
                  <a:gd name="T28" fmla="*/ 589 w 1065"/>
                  <a:gd name="T29" fmla="*/ 264 h 561"/>
                  <a:gd name="T30" fmla="*/ 667 w 1065"/>
                  <a:gd name="T31" fmla="*/ 263 h 561"/>
                  <a:gd name="T32" fmla="*/ 684 w 1065"/>
                  <a:gd name="T33" fmla="*/ 255 h 561"/>
                  <a:gd name="T34" fmla="*/ 719 w 1065"/>
                  <a:gd name="T35" fmla="*/ 236 h 561"/>
                  <a:gd name="T36" fmla="*/ 735 w 1065"/>
                  <a:gd name="T37" fmla="*/ 236 h 561"/>
                  <a:gd name="T38" fmla="*/ 735 w 1065"/>
                  <a:gd name="T39" fmla="*/ 287 h 561"/>
                  <a:gd name="T40" fmla="*/ 731 w 1065"/>
                  <a:gd name="T41" fmla="*/ 295 h 561"/>
                  <a:gd name="T42" fmla="*/ 716 w 1065"/>
                  <a:gd name="T43" fmla="*/ 309 h 561"/>
                  <a:gd name="T44" fmla="*/ 716 w 1065"/>
                  <a:gd name="T45" fmla="*/ 369 h 561"/>
                  <a:gd name="T46" fmla="*/ 726 w 1065"/>
                  <a:gd name="T47" fmla="*/ 377 h 561"/>
                  <a:gd name="T48" fmla="*/ 841 w 1065"/>
                  <a:gd name="T49" fmla="*/ 371 h 561"/>
                  <a:gd name="T50" fmla="*/ 890 w 1065"/>
                  <a:gd name="T51" fmla="*/ 331 h 561"/>
                  <a:gd name="T52" fmla="*/ 882 w 1065"/>
                  <a:gd name="T53" fmla="*/ 401 h 561"/>
                  <a:gd name="T54" fmla="*/ 921 w 1065"/>
                  <a:gd name="T55" fmla="*/ 460 h 561"/>
                  <a:gd name="T56" fmla="*/ 1043 w 1065"/>
                  <a:gd name="T57" fmla="*/ 452 h 561"/>
                  <a:gd name="T58" fmla="*/ 1065 w 1065"/>
                  <a:gd name="T59" fmla="*/ 438 h 561"/>
                  <a:gd name="T60" fmla="*/ 998 w 1065"/>
                  <a:gd name="T61" fmla="*/ 529 h 561"/>
                  <a:gd name="T62" fmla="*/ 934 w 1065"/>
                  <a:gd name="T63" fmla="*/ 534 h 561"/>
                  <a:gd name="T64" fmla="*/ 931 w 1065"/>
                  <a:gd name="T65" fmla="*/ 532 h 561"/>
                  <a:gd name="T66" fmla="*/ 771 w 1065"/>
                  <a:gd name="T67" fmla="*/ 488 h 561"/>
                  <a:gd name="T68" fmla="*/ 243 w 1065"/>
                  <a:gd name="T69" fmla="*/ 489 h 561"/>
                  <a:gd name="T70" fmla="*/ 212 w 1065"/>
                  <a:gd name="T71" fmla="*/ 498 h 561"/>
                  <a:gd name="T72" fmla="*/ 144 w 1065"/>
                  <a:gd name="T73" fmla="*/ 541 h 561"/>
                  <a:gd name="T74" fmla="*/ 53 w 1065"/>
                  <a:gd name="T75" fmla="*/ 527 h 561"/>
                  <a:gd name="T76" fmla="*/ 33 w 1065"/>
                  <a:gd name="T77" fmla="*/ 497 h 561"/>
                  <a:gd name="T78" fmla="*/ 0 w 1065"/>
                  <a:gd name="T79" fmla="*/ 437 h 561"/>
                  <a:gd name="T80" fmla="*/ 101 w 1065"/>
                  <a:gd name="T81" fmla="*/ 469 h 561"/>
                  <a:gd name="T82" fmla="*/ 137 w 1065"/>
                  <a:gd name="T83" fmla="*/ 464 h 561"/>
                  <a:gd name="T84" fmla="*/ 175 w 1065"/>
                  <a:gd name="T85" fmla="*/ 417 h 561"/>
                  <a:gd name="T86" fmla="*/ 175 w 1065"/>
                  <a:gd name="T87" fmla="*/ 328 h 561"/>
                  <a:gd name="T88" fmla="*/ 189 w 1065"/>
                  <a:gd name="T89" fmla="*/ 341 h 561"/>
                  <a:gd name="T90" fmla="*/ 247 w 1065"/>
                  <a:gd name="T91" fmla="*/ 384 h 561"/>
                  <a:gd name="T92" fmla="*/ 338 w 1065"/>
                  <a:gd name="T93" fmla="*/ 368 h 561"/>
                  <a:gd name="T94" fmla="*/ 342 w 1065"/>
                  <a:gd name="T95" fmla="*/ 358 h 561"/>
                  <a:gd name="T96" fmla="*/ 339 w 1065"/>
                  <a:gd name="T97" fmla="*/ 312 h 561"/>
                  <a:gd name="T98" fmla="*/ 338 w 1065"/>
                  <a:gd name="T99" fmla="*/ 306 h 561"/>
                  <a:gd name="T100" fmla="*/ 318 w 1065"/>
                  <a:gd name="T101" fmla="*/ 235 h 561"/>
                  <a:gd name="T102" fmla="*/ 372 w 1065"/>
                  <a:gd name="T103" fmla="*/ 235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065" h="561">
                    <a:moveTo>
                      <a:pt x="372" y="235"/>
                    </a:moveTo>
                    <a:cubicBezTo>
                      <a:pt x="374" y="260"/>
                      <a:pt x="389" y="266"/>
                      <a:pt x="412" y="264"/>
                    </a:cubicBezTo>
                    <a:cubicBezTo>
                      <a:pt x="432" y="262"/>
                      <a:pt x="453" y="264"/>
                      <a:pt x="474" y="264"/>
                    </a:cubicBezTo>
                    <a:cubicBezTo>
                      <a:pt x="492" y="263"/>
                      <a:pt x="496" y="255"/>
                      <a:pt x="494" y="237"/>
                    </a:cubicBezTo>
                    <a:cubicBezTo>
                      <a:pt x="489" y="202"/>
                      <a:pt x="488" y="168"/>
                      <a:pt x="486" y="134"/>
                    </a:cubicBezTo>
                    <a:cubicBezTo>
                      <a:pt x="485" y="130"/>
                      <a:pt x="485" y="127"/>
                      <a:pt x="487" y="124"/>
                    </a:cubicBezTo>
                    <a:cubicBezTo>
                      <a:pt x="497" y="99"/>
                      <a:pt x="506" y="75"/>
                      <a:pt x="488" y="49"/>
                    </a:cubicBezTo>
                    <a:cubicBezTo>
                      <a:pt x="485" y="45"/>
                      <a:pt x="492" y="35"/>
                      <a:pt x="495" y="27"/>
                    </a:cubicBezTo>
                    <a:cubicBezTo>
                      <a:pt x="499" y="19"/>
                      <a:pt x="503" y="11"/>
                      <a:pt x="508" y="0"/>
                    </a:cubicBezTo>
                    <a:cubicBezTo>
                      <a:pt x="520" y="0"/>
                      <a:pt x="534" y="0"/>
                      <a:pt x="547" y="0"/>
                    </a:cubicBezTo>
                    <a:cubicBezTo>
                      <a:pt x="551" y="12"/>
                      <a:pt x="555" y="23"/>
                      <a:pt x="560" y="34"/>
                    </a:cubicBezTo>
                    <a:cubicBezTo>
                      <a:pt x="566" y="48"/>
                      <a:pt x="566" y="60"/>
                      <a:pt x="555" y="71"/>
                    </a:cubicBezTo>
                    <a:cubicBezTo>
                      <a:pt x="546" y="79"/>
                      <a:pt x="548" y="86"/>
                      <a:pt x="553" y="95"/>
                    </a:cubicBezTo>
                    <a:cubicBezTo>
                      <a:pt x="575" y="136"/>
                      <a:pt x="572" y="179"/>
                      <a:pt x="559" y="221"/>
                    </a:cubicBezTo>
                    <a:cubicBezTo>
                      <a:pt x="550" y="252"/>
                      <a:pt x="556" y="264"/>
                      <a:pt x="589" y="264"/>
                    </a:cubicBezTo>
                    <a:cubicBezTo>
                      <a:pt x="615" y="264"/>
                      <a:pt x="641" y="264"/>
                      <a:pt x="667" y="263"/>
                    </a:cubicBezTo>
                    <a:cubicBezTo>
                      <a:pt x="673" y="263"/>
                      <a:pt x="684" y="259"/>
                      <a:pt x="684" y="255"/>
                    </a:cubicBezTo>
                    <a:cubicBezTo>
                      <a:pt x="689" y="234"/>
                      <a:pt x="704" y="236"/>
                      <a:pt x="719" y="236"/>
                    </a:cubicBezTo>
                    <a:cubicBezTo>
                      <a:pt x="724" y="236"/>
                      <a:pt x="729" y="236"/>
                      <a:pt x="735" y="236"/>
                    </a:cubicBezTo>
                    <a:cubicBezTo>
                      <a:pt x="735" y="254"/>
                      <a:pt x="736" y="270"/>
                      <a:pt x="735" y="287"/>
                    </a:cubicBezTo>
                    <a:cubicBezTo>
                      <a:pt x="735" y="289"/>
                      <a:pt x="733" y="292"/>
                      <a:pt x="731" y="295"/>
                    </a:cubicBezTo>
                    <a:cubicBezTo>
                      <a:pt x="726" y="300"/>
                      <a:pt x="716" y="304"/>
                      <a:pt x="716" y="309"/>
                    </a:cubicBezTo>
                    <a:cubicBezTo>
                      <a:pt x="714" y="329"/>
                      <a:pt x="715" y="349"/>
                      <a:pt x="716" y="369"/>
                    </a:cubicBezTo>
                    <a:cubicBezTo>
                      <a:pt x="716" y="372"/>
                      <a:pt x="722" y="375"/>
                      <a:pt x="726" y="377"/>
                    </a:cubicBezTo>
                    <a:cubicBezTo>
                      <a:pt x="765" y="397"/>
                      <a:pt x="804" y="398"/>
                      <a:pt x="841" y="371"/>
                    </a:cubicBezTo>
                    <a:cubicBezTo>
                      <a:pt x="857" y="358"/>
                      <a:pt x="873" y="345"/>
                      <a:pt x="890" y="331"/>
                    </a:cubicBezTo>
                    <a:cubicBezTo>
                      <a:pt x="887" y="356"/>
                      <a:pt x="884" y="378"/>
                      <a:pt x="882" y="401"/>
                    </a:cubicBezTo>
                    <a:cubicBezTo>
                      <a:pt x="880" y="434"/>
                      <a:pt x="890" y="448"/>
                      <a:pt x="921" y="460"/>
                    </a:cubicBezTo>
                    <a:cubicBezTo>
                      <a:pt x="963" y="477"/>
                      <a:pt x="1004" y="478"/>
                      <a:pt x="1043" y="452"/>
                    </a:cubicBezTo>
                    <a:cubicBezTo>
                      <a:pt x="1048" y="448"/>
                      <a:pt x="1054" y="445"/>
                      <a:pt x="1065" y="438"/>
                    </a:cubicBezTo>
                    <a:cubicBezTo>
                      <a:pt x="1044" y="475"/>
                      <a:pt x="1027" y="507"/>
                      <a:pt x="998" y="529"/>
                    </a:cubicBezTo>
                    <a:cubicBezTo>
                      <a:pt x="978" y="545"/>
                      <a:pt x="957" y="545"/>
                      <a:pt x="934" y="534"/>
                    </a:cubicBezTo>
                    <a:cubicBezTo>
                      <a:pt x="933" y="533"/>
                      <a:pt x="932" y="533"/>
                      <a:pt x="931" y="532"/>
                    </a:cubicBezTo>
                    <a:cubicBezTo>
                      <a:pt x="884" y="492"/>
                      <a:pt x="830" y="487"/>
                      <a:pt x="771" y="488"/>
                    </a:cubicBezTo>
                    <a:cubicBezTo>
                      <a:pt x="595" y="491"/>
                      <a:pt x="419" y="489"/>
                      <a:pt x="243" y="489"/>
                    </a:cubicBezTo>
                    <a:cubicBezTo>
                      <a:pt x="233" y="489"/>
                      <a:pt x="221" y="493"/>
                      <a:pt x="212" y="498"/>
                    </a:cubicBezTo>
                    <a:cubicBezTo>
                      <a:pt x="189" y="512"/>
                      <a:pt x="167" y="527"/>
                      <a:pt x="144" y="541"/>
                    </a:cubicBezTo>
                    <a:cubicBezTo>
                      <a:pt x="112" y="561"/>
                      <a:pt x="77" y="556"/>
                      <a:pt x="53" y="527"/>
                    </a:cubicBezTo>
                    <a:cubicBezTo>
                      <a:pt x="46" y="517"/>
                      <a:pt x="39" y="507"/>
                      <a:pt x="33" y="497"/>
                    </a:cubicBezTo>
                    <a:cubicBezTo>
                      <a:pt x="23" y="479"/>
                      <a:pt x="13" y="460"/>
                      <a:pt x="0" y="437"/>
                    </a:cubicBezTo>
                    <a:cubicBezTo>
                      <a:pt x="35" y="457"/>
                      <a:pt x="65" y="474"/>
                      <a:pt x="101" y="469"/>
                    </a:cubicBezTo>
                    <a:cubicBezTo>
                      <a:pt x="113" y="467"/>
                      <a:pt x="125" y="467"/>
                      <a:pt x="137" y="464"/>
                    </a:cubicBezTo>
                    <a:cubicBezTo>
                      <a:pt x="166" y="458"/>
                      <a:pt x="175" y="447"/>
                      <a:pt x="175" y="417"/>
                    </a:cubicBezTo>
                    <a:cubicBezTo>
                      <a:pt x="175" y="388"/>
                      <a:pt x="175" y="359"/>
                      <a:pt x="175" y="328"/>
                    </a:cubicBezTo>
                    <a:cubicBezTo>
                      <a:pt x="179" y="332"/>
                      <a:pt x="184" y="337"/>
                      <a:pt x="189" y="341"/>
                    </a:cubicBezTo>
                    <a:cubicBezTo>
                      <a:pt x="208" y="356"/>
                      <a:pt x="227" y="371"/>
                      <a:pt x="247" y="384"/>
                    </a:cubicBezTo>
                    <a:cubicBezTo>
                      <a:pt x="274" y="400"/>
                      <a:pt x="317" y="392"/>
                      <a:pt x="338" y="368"/>
                    </a:cubicBezTo>
                    <a:cubicBezTo>
                      <a:pt x="341" y="365"/>
                      <a:pt x="343" y="361"/>
                      <a:pt x="342" y="358"/>
                    </a:cubicBezTo>
                    <a:cubicBezTo>
                      <a:pt x="342" y="342"/>
                      <a:pt x="341" y="327"/>
                      <a:pt x="339" y="312"/>
                    </a:cubicBezTo>
                    <a:cubicBezTo>
                      <a:pt x="339" y="310"/>
                      <a:pt x="339" y="306"/>
                      <a:pt x="338" y="306"/>
                    </a:cubicBezTo>
                    <a:cubicBezTo>
                      <a:pt x="304" y="290"/>
                      <a:pt x="326" y="260"/>
                      <a:pt x="318" y="235"/>
                    </a:cubicBezTo>
                    <a:cubicBezTo>
                      <a:pt x="336" y="235"/>
                      <a:pt x="353" y="235"/>
                      <a:pt x="372" y="2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Freeform 53">
                <a:extLst>
                  <a:ext uri="{FF2B5EF4-FFF2-40B4-BE49-F238E27FC236}">
                    <a16:creationId xmlns:a16="http://schemas.microsoft.com/office/drawing/2014/main" id="{69A10008-4C2C-B74E-81CC-B05AB0BF2FD2}"/>
                  </a:ext>
                </a:extLst>
              </p:cNvPr>
              <p:cNvSpPr>
                <a:spLocks/>
              </p:cNvSpPr>
              <p:nvPr/>
            </p:nvSpPr>
            <p:spPr bwMode="auto">
              <a:xfrm>
                <a:off x="5633099" y="2552137"/>
                <a:ext cx="924631" cy="479308"/>
              </a:xfrm>
              <a:custGeom>
                <a:avLst/>
                <a:gdLst>
                  <a:gd name="T0" fmla="*/ 30 w 1898"/>
                  <a:gd name="T1" fmla="*/ 973 h 984"/>
                  <a:gd name="T2" fmla="*/ 0 w 1898"/>
                  <a:gd name="T3" fmla="*/ 973 h 984"/>
                  <a:gd name="T4" fmla="*/ 400 w 1898"/>
                  <a:gd name="T5" fmla="*/ 243 h 984"/>
                  <a:gd name="T6" fmla="*/ 1421 w 1898"/>
                  <a:gd name="T7" fmla="*/ 195 h 984"/>
                  <a:gd name="T8" fmla="*/ 1898 w 1898"/>
                  <a:gd name="T9" fmla="*/ 978 h 984"/>
                  <a:gd name="T10" fmla="*/ 1862 w 1898"/>
                  <a:gd name="T11" fmla="*/ 961 h 984"/>
                  <a:gd name="T12" fmla="*/ 1623 w 1898"/>
                  <a:gd name="T13" fmla="*/ 396 h 984"/>
                  <a:gd name="T14" fmla="*/ 1090 w 1898"/>
                  <a:gd name="T15" fmla="*/ 110 h 984"/>
                  <a:gd name="T16" fmla="*/ 52 w 1898"/>
                  <a:gd name="T17" fmla="*/ 826 h 984"/>
                  <a:gd name="T18" fmla="*/ 30 w 1898"/>
                  <a:gd name="T19" fmla="*/ 973 h 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98" h="984">
                    <a:moveTo>
                      <a:pt x="30" y="973"/>
                    </a:moveTo>
                    <a:cubicBezTo>
                      <a:pt x="22" y="973"/>
                      <a:pt x="13" y="973"/>
                      <a:pt x="0" y="973"/>
                    </a:cubicBezTo>
                    <a:cubicBezTo>
                      <a:pt x="21" y="667"/>
                      <a:pt x="149" y="417"/>
                      <a:pt x="400" y="243"/>
                    </a:cubicBezTo>
                    <a:cubicBezTo>
                      <a:pt x="727" y="18"/>
                      <a:pt x="1075" y="0"/>
                      <a:pt x="1421" y="195"/>
                    </a:cubicBezTo>
                    <a:cubicBezTo>
                      <a:pt x="1721" y="365"/>
                      <a:pt x="1872" y="635"/>
                      <a:pt x="1898" y="978"/>
                    </a:cubicBezTo>
                    <a:cubicBezTo>
                      <a:pt x="1869" y="984"/>
                      <a:pt x="1864" y="981"/>
                      <a:pt x="1862" y="961"/>
                    </a:cubicBezTo>
                    <a:cubicBezTo>
                      <a:pt x="1849" y="745"/>
                      <a:pt x="1769" y="556"/>
                      <a:pt x="1623" y="396"/>
                    </a:cubicBezTo>
                    <a:cubicBezTo>
                      <a:pt x="1479" y="239"/>
                      <a:pt x="1301" y="143"/>
                      <a:pt x="1090" y="110"/>
                    </a:cubicBezTo>
                    <a:cubicBezTo>
                      <a:pt x="608" y="35"/>
                      <a:pt x="151" y="350"/>
                      <a:pt x="52" y="826"/>
                    </a:cubicBezTo>
                    <a:cubicBezTo>
                      <a:pt x="42" y="874"/>
                      <a:pt x="37" y="922"/>
                      <a:pt x="30" y="9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Freeform 54">
                <a:extLst>
                  <a:ext uri="{FF2B5EF4-FFF2-40B4-BE49-F238E27FC236}">
                    <a16:creationId xmlns:a16="http://schemas.microsoft.com/office/drawing/2014/main" id="{7CC7F5AA-41B0-D244-B905-F2F3F2EEA9B2}"/>
                  </a:ext>
                </a:extLst>
              </p:cNvPr>
              <p:cNvSpPr>
                <a:spLocks/>
              </p:cNvSpPr>
              <p:nvPr/>
            </p:nvSpPr>
            <p:spPr bwMode="auto">
              <a:xfrm>
                <a:off x="5776364" y="3375691"/>
                <a:ext cx="636929" cy="180766"/>
              </a:xfrm>
              <a:custGeom>
                <a:avLst/>
                <a:gdLst>
                  <a:gd name="T0" fmla="*/ 0 w 1307"/>
                  <a:gd name="T1" fmla="*/ 5 h 371"/>
                  <a:gd name="T2" fmla="*/ 65 w 1307"/>
                  <a:gd name="T3" fmla="*/ 22 h 371"/>
                  <a:gd name="T4" fmla="*/ 528 w 1307"/>
                  <a:gd name="T5" fmla="*/ 230 h 371"/>
                  <a:gd name="T6" fmla="*/ 1242 w 1307"/>
                  <a:gd name="T7" fmla="*/ 24 h 371"/>
                  <a:gd name="T8" fmla="*/ 1307 w 1307"/>
                  <a:gd name="T9" fmla="*/ 5 h 371"/>
                  <a:gd name="T10" fmla="*/ 0 w 1307"/>
                  <a:gd name="T11" fmla="*/ 5 h 371"/>
                </a:gdLst>
                <a:ahLst/>
                <a:cxnLst>
                  <a:cxn ang="0">
                    <a:pos x="T0" y="T1"/>
                  </a:cxn>
                  <a:cxn ang="0">
                    <a:pos x="T2" y="T3"/>
                  </a:cxn>
                  <a:cxn ang="0">
                    <a:pos x="T4" y="T5"/>
                  </a:cxn>
                  <a:cxn ang="0">
                    <a:pos x="T6" y="T7"/>
                  </a:cxn>
                  <a:cxn ang="0">
                    <a:pos x="T8" y="T9"/>
                  </a:cxn>
                  <a:cxn ang="0">
                    <a:pos x="T10" y="T11"/>
                  </a:cxn>
                </a:cxnLst>
                <a:rect l="0" t="0" r="r" b="b"/>
                <a:pathLst>
                  <a:path w="1307" h="371">
                    <a:moveTo>
                      <a:pt x="0" y="5"/>
                    </a:moveTo>
                    <a:cubicBezTo>
                      <a:pt x="26" y="0"/>
                      <a:pt x="45" y="6"/>
                      <a:pt x="65" y="22"/>
                    </a:cubicBezTo>
                    <a:cubicBezTo>
                      <a:pt x="199" y="136"/>
                      <a:pt x="354" y="207"/>
                      <a:pt x="528" y="230"/>
                    </a:cubicBezTo>
                    <a:cubicBezTo>
                      <a:pt x="795" y="264"/>
                      <a:pt x="1033" y="195"/>
                      <a:pt x="1242" y="24"/>
                    </a:cubicBezTo>
                    <a:cubicBezTo>
                      <a:pt x="1270" y="1"/>
                      <a:pt x="1271" y="0"/>
                      <a:pt x="1307" y="5"/>
                    </a:cubicBezTo>
                    <a:cubicBezTo>
                      <a:pt x="975" y="346"/>
                      <a:pt x="369" y="371"/>
                      <a:pt x="0"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Freeform 55">
                <a:extLst>
                  <a:ext uri="{FF2B5EF4-FFF2-40B4-BE49-F238E27FC236}">
                    <a16:creationId xmlns:a16="http://schemas.microsoft.com/office/drawing/2014/main" id="{4D9A73D0-01F4-3447-96E7-2FEC72F36E05}"/>
                  </a:ext>
                </a:extLst>
              </p:cNvPr>
              <p:cNvSpPr>
                <a:spLocks/>
              </p:cNvSpPr>
              <p:nvPr/>
            </p:nvSpPr>
            <p:spPr bwMode="auto">
              <a:xfrm>
                <a:off x="5573332" y="3340827"/>
                <a:ext cx="1049438" cy="9668"/>
              </a:xfrm>
              <a:custGeom>
                <a:avLst/>
                <a:gdLst>
                  <a:gd name="T0" fmla="*/ 2154 w 2154"/>
                  <a:gd name="T1" fmla="*/ 0 h 20"/>
                  <a:gd name="T2" fmla="*/ 2127 w 2154"/>
                  <a:gd name="T3" fmla="*/ 20 h 20"/>
                  <a:gd name="T4" fmla="*/ 28 w 2154"/>
                  <a:gd name="T5" fmla="*/ 20 h 20"/>
                  <a:gd name="T6" fmla="*/ 0 w 2154"/>
                  <a:gd name="T7" fmla="*/ 0 h 20"/>
                  <a:gd name="T8" fmla="*/ 2154 w 2154"/>
                  <a:gd name="T9" fmla="*/ 0 h 20"/>
                </a:gdLst>
                <a:ahLst/>
                <a:cxnLst>
                  <a:cxn ang="0">
                    <a:pos x="T0" y="T1"/>
                  </a:cxn>
                  <a:cxn ang="0">
                    <a:pos x="T2" y="T3"/>
                  </a:cxn>
                  <a:cxn ang="0">
                    <a:pos x="T4" y="T5"/>
                  </a:cxn>
                  <a:cxn ang="0">
                    <a:pos x="T6" y="T7"/>
                  </a:cxn>
                  <a:cxn ang="0">
                    <a:pos x="T8" y="T9"/>
                  </a:cxn>
                </a:cxnLst>
                <a:rect l="0" t="0" r="r" b="b"/>
                <a:pathLst>
                  <a:path w="2154" h="20">
                    <a:moveTo>
                      <a:pt x="2154" y="0"/>
                    </a:moveTo>
                    <a:cubicBezTo>
                      <a:pt x="2150" y="16"/>
                      <a:pt x="2141" y="20"/>
                      <a:pt x="2127" y="20"/>
                    </a:cubicBezTo>
                    <a:cubicBezTo>
                      <a:pt x="1427" y="19"/>
                      <a:pt x="727" y="19"/>
                      <a:pt x="28" y="20"/>
                    </a:cubicBezTo>
                    <a:cubicBezTo>
                      <a:pt x="13" y="20"/>
                      <a:pt x="3" y="17"/>
                      <a:pt x="0" y="0"/>
                    </a:cubicBezTo>
                    <a:cubicBezTo>
                      <a:pt x="718" y="0"/>
                      <a:pt x="1435" y="0"/>
                      <a:pt x="215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Freeform 56">
                <a:extLst>
                  <a:ext uri="{FF2B5EF4-FFF2-40B4-BE49-F238E27FC236}">
                    <a16:creationId xmlns:a16="http://schemas.microsoft.com/office/drawing/2014/main" id="{D8DBDC81-E9E7-B14C-8709-65C134598EB4}"/>
                  </a:ext>
                </a:extLst>
              </p:cNvPr>
              <p:cNvSpPr>
                <a:spLocks/>
              </p:cNvSpPr>
              <p:nvPr/>
            </p:nvSpPr>
            <p:spPr bwMode="auto">
              <a:xfrm>
                <a:off x="5585051" y="3363679"/>
                <a:ext cx="1026000" cy="9668"/>
              </a:xfrm>
              <a:custGeom>
                <a:avLst/>
                <a:gdLst>
                  <a:gd name="T0" fmla="*/ 2106 w 2106"/>
                  <a:gd name="T1" fmla="*/ 0 h 20"/>
                  <a:gd name="T2" fmla="*/ 2080 w 2106"/>
                  <a:gd name="T3" fmla="*/ 20 h 20"/>
                  <a:gd name="T4" fmla="*/ 26 w 2106"/>
                  <a:gd name="T5" fmla="*/ 20 h 20"/>
                  <a:gd name="T6" fmla="*/ 0 w 2106"/>
                  <a:gd name="T7" fmla="*/ 0 h 20"/>
                  <a:gd name="T8" fmla="*/ 2106 w 2106"/>
                  <a:gd name="T9" fmla="*/ 0 h 20"/>
                </a:gdLst>
                <a:ahLst/>
                <a:cxnLst>
                  <a:cxn ang="0">
                    <a:pos x="T0" y="T1"/>
                  </a:cxn>
                  <a:cxn ang="0">
                    <a:pos x="T2" y="T3"/>
                  </a:cxn>
                  <a:cxn ang="0">
                    <a:pos x="T4" y="T5"/>
                  </a:cxn>
                  <a:cxn ang="0">
                    <a:pos x="T6" y="T7"/>
                  </a:cxn>
                  <a:cxn ang="0">
                    <a:pos x="T8" y="T9"/>
                  </a:cxn>
                </a:cxnLst>
                <a:rect l="0" t="0" r="r" b="b"/>
                <a:pathLst>
                  <a:path w="2106" h="20">
                    <a:moveTo>
                      <a:pt x="2106" y="0"/>
                    </a:moveTo>
                    <a:cubicBezTo>
                      <a:pt x="2102" y="17"/>
                      <a:pt x="2094" y="20"/>
                      <a:pt x="2080" y="20"/>
                    </a:cubicBezTo>
                    <a:cubicBezTo>
                      <a:pt x="1395" y="20"/>
                      <a:pt x="710" y="20"/>
                      <a:pt x="26" y="20"/>
                    </a:cubicBezTo>
                    <a:cubicBezTo>
                      <a:pt x="11" y="20"/>
                      <a:pt x="3" y="16"/>
                      <a:pt x="0" y="0"/>
                    </a:cubicBezTo>
                    <a:cubicBezTo>
                      <a:pt x="702" y="0"/>
                      <a:pt x="1403" y="0"/>
                      <a:pt x="210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Freeform 57">
                <a:extLst>
                  <a:ext uri="{FF2B5EF4-FFF2-40B4-BE49-F238E27FC236}">
                    <a16:creationId xmlns:a16="http://schemas.microsoft.com/office/drawing/2014/main" id="{73D57078-FC41-8941-B76B-06532C930269}"/>
                  </a:ext>
                </a:extLst>
              </p:cNvPr>
              <p:cNvSpPr>
                <a:spLocks/>
              </p:cNvSpPr>
              <p:nvPr/>
            </p:nvSpPr>
            <p:spPr bwMode="auto">
              <a:xfrm>
                <a:off x="5878319" y="3325007"/>
                <a:ext cx="440342" cy="2637"/>
              </a:xfrm>
              <a:custGeom>
                <a:avLst/>
                <a:gdLst>
                  <a:gd name="T0" fmla="*/ 904 w 904"/>
                  <a:gd name="T1" fmla="*/ 5 h 5"/>
                  <a:gd name="T2" fmla="*/ 0 w 904"/>
                  <a:gd name="T3" fmla="*/ 5 h 5"/>
                  <a:gd name="T4" fmla="*/ 0 w 904"/>
                  <a:gd name="T5" fmla="*/ 0 h 5"/>
                  <a:gd name="T6" fmla="*/ 904 w 904"/>
                  <a:gd name="T7" fmla="*/ 0 h 5"/>
                  <a:gd name="T8" fmla="*/ 904 w 904"/>
                  <a:gd name="T9" fmla="*/ 5 h 5"/>
                </a:gdLst>
                <a:ahLst/>
                <a:cxnLst>
                  <a:cxn ang="0">
                    <a:pos x="T0" y="T1"/>
                  </a:cxn>
                  <a:cxn ang="0">
                    <a:pos x="T2" y="T3"/>
                  </a:cxn>
                  <a:cxn ang="0">
                    <a:pos x="T4" y="T5"/>
                  </a:cxn>
                  <a:cxn ang="0">
                    <a:pos x="T6" y="T7"/>
                  </a:cxn>
                  <a:cxn ang="0">
                    <a:pos x="T8" y="T9"/>
                  </a:cxn>
                </a:cxnLst>
                <a:rect l="0" t="0" r="r" b="b"/>
                <a:pathLst>
                  <a:path w="904" h="5">
                    <a:moveTo>
                      <a:pt x="904" y="5"/>
                    </a:moveTo>
                    <a:cubicBezTo>
                      <a:pt x="603" y="5"/>
                      <a:pt x="301" y="5"/>
                      <a:pt x="0" y="5"/>
                    </a:cubicBezTo>
                    <a:cubicBezTo>
                      <a:pt x="0" y="3"/>
                      <a:pt x="0" y="2"/>
                      <a:pt x="0" y="0"/>
                    </a:cubicBezTo>
                    <a:cubicBezTo>
                      <a:pt x="301" y="0"/>
                      <a:pt x="603" y="0"/>
                      <a:pt x="904" y="0"/>
                    </a:cubicBezTo>
                    <a:cubicBezTo>
                      <a:pt x="904" y="2"/>
                      <a:pt x="904" y="3"/>
                      <a:pt x="904"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Freeform 58">
                <a:extLst>
                  <a:ext uri="{FF2B5EF4-FFF2-40B4-BE49-F238E27FC236}">
                    <a16:creationId xmlns:a16="http://schemas.microsoft.com/office/drawing/2014/main" id="{4D20EC06-ABE2-D54C-8336-67683E449631}"/>
                  </a:ext>
                </a:extLst>
              </p:cNvPr>
              <p:cNvSpPr>
                <a:spLocks/>
              </p:cNvSpPr>
              <p:nvPr/>
            </p:nvSpPr>
            <p:spPr bwMode="auto">
              <a:xfrm>
                <a:off x="5885936" y="3310065"/>
                <a:ext cx="424814" cy="2344"/>
              </a:xfrm>
              <a:custGeom>
                <a:avLst/>
                <a:gdLst>
                  <a:gd name="T0" fmla="*/ 0 w 872"/>
                  <a:gd name="T1" fmla="*/ 0 h 5"/>
                  <a:gd name="T2" fmla="*/ 872 w 872"/>
                  <a:gd name="T3" fmla="*/ 0 h 5"/>
                  <a:gd name="T4" fmla="*/ 872 w 872"/>
                  <a:gd name="T5" fmla="*/ 5 h 5"/>
                  <a:gd name="T6" fmla="*/ 0 w 872"/>
                  <a:gd name="T7" fmla="*/ 5 h 5"/>
                  <a:gd name="T8" fmla="*/ 0 w 872"/>
                  <a:gd name="T9" fmla="*/ 0 h 5"/>
                </a:gdLst>
                <a:ahLst/>
                <a:cxnLst>
                  <a:cxn ang="0">
                    <a:pos x="T0" y="T1"/>
                  </a:cxn>
                  <a:cxn ang="0">
                    <a:pos x="T2" y="T3"/>
                  </a:cxn>
                  <a:cxn ang="0">
                    <a:pos x="T4" y="T5"/>
                  </a:cxn>
                  <a:cxn ang="0">
                    <a:pos x="T6" y="T7"/>
                  </a:cxn>
                  <a:cxn ang="0">
                    <a:pos x="T8" y="T9"/>
                  </a:cxn>
                </a:cxnLst>
                <a:rect l="0" t="0" r="r" b="b"/>
                <a:pathLst>
                  <a:path w="872" h="5">
                    <a:moveTo>
                      <a:pt x="0" y="0"/>
                    </a:moveTo>
                    <a:cubicBezTo>
                      <a:pt x="291" y="0"/>
                      <a:pt x="582" y="0"/>
                      <a:pt x="872" y="0"/>
                    </a:cubicBezTo>
                    <a:cubicBezTo>
                      <a:pt x="872" y="2"/>
                      <a:pt x="872" y="4"/>
                      <a:pt x="872" y="5"/>
                    </a:cubicBezTo>
                    <a:cubicBezTo>
                      <a:pt x="582" y="5"/>
                      <a:pt x="291" y="5"/>
                      <a:pt x="0" y="5"/>
                    </a:cubicBezTo>
                    <a:cubicBezTo>
                      <a:pt x="0" y="4"/>
                      <a:pt x="0" y="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Freeform 59">
                <a:extLst>
                  <a:ext uri="{FF2B5EF4-FFF2-40B4-BE49-F238E27FC236}">
                    <a16:creationId xmlns:a16="http://schemas.microsoft.com/office/drawing/2014/main" id="{F85210B1-ADD3-B548-B26C-94D40601BAB5}"/>
                  </a:ext>
                </a:extLst>
              </p:cNvPr>
              <p:cNvSpPr>
                <a:spLocks/>
              </p:cNvSpPr>
              <p:nvPr/>
            </p:nvSpPr>
            <p:spPr bwMode="auto">
              <a:xfrm>
                <a:off x="5890917" y="3298346"/>
                <a:ext cx="415439" cy="5860"/>
              </a:xfrm>
              <a:custGeom>
                <a:avLst/>
                <a:gdLst>
                  <a:gd name="T0" fmla="*/ 0 w 853"/>
                  <a:gd name="T1" fmla="*/ 0 h 12"/>
                  <a:gd name="T2" fmla="*/ 853 w 853"/>
                  <a:gd name="T3" fmla="*/ 0 h 12"/>
                  <a:gd name="T4" fmla="*/ 0 w 853"/>
                  <a:gd name="T5" fmla="*/ 0 h 12"/>
                </a:gdLst>
                <a:ahLst/>
                <a:cxnLst>
                  <a:cxn ang="0">
                    <a:pos x="T0" y="T1"/>
                  </a:cxn>
                  <a:cxn ang="0">
                    <a:pos x="T2" y="T3"/>
                  </a:cxn>
                  <a:cxn ang="0">
                    <a:pos x="T4" y="T5"/>
                  </a:cxn>
                </a:cxnLst>
                <a:rect l="0" t="0" r="r" b="b"/>
                <a:pathLst>
                  <a:path w="853" h="12">
                    <a:moveTo>
                      <a:pt x="0" y="0"/>
                    </a:moveTo>
                    <a:cubicBezTo>
                      <a:pt x="284" y="0"/>
                      <a:pt x="568" y="0"/>
                      <a:pt x="853" y="0"/>
                    </a:cubicBezTo>
                    <a:cubicBezTo>
                      <a:pt x="843" y="8"/>
                      <a:pt x="34" y="1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Freeform 60">
                <a:extLst>
                  <a:ext uri="{FF2B5EF4-FFF2-40B4-BE49-F238E27FC236}">
                    <a16:creationId xmlns:a16="http://schemas.microsoft.com/office/drawing/2014/main" id="{1F3652D5-2661-F845-96B3-520F3021931A}"/>
                  </a:ext>
                </a:extLst>
              </p:cNvPr>
              <p:cNvSpPr>
                <a:spLocks/>
              </p:cNvSpPr>
              <p:nvPr/>
            </p:nvSpPr>
            <p:spPr bwMode="auto">
              <a:xfrm>
                <a:off x="5897656" y="3282232"/>
                <a:ext cx="401376" cy="5860"/>
              </a:xfrm>
              <a:custGeom>
                <a:avLst/>
                <a:gdLst>
                  <a:gd name="T0" fmla="*/ 0 w 824"/>
                  <a:gd name="T1" fmla="*/ 0 h 12"/>
                  <a:gd name="T2" fmla="*/ 824 w 824"/>
                  <a:gd name="T3" fmla="*/ 0 h 12"/>
                  <a:gd name="T4" fmla="*/ 0 w 824"/>
                  <a:gd name="T5" fmla="*/ 0 h 12"/>
                </a:gdLst>
                <a:ahLst/>
                <a:cxnLst>
                  <a:cxn ang="0">
                    <a:pos x="T0" y="T1"/>
                  </a:cxn>
                  <a:cxn ang="0">
                    <a:pos x="T2" y="T3"/>
                  </a:cxn>
                  <a:cxn ang="0">
                    <a:pos x="T4" y="T5"/>
                  </a:cxn>
                </a:cxnLst>
                <a:rect l="0" t="0" r="r" b="b"/>
                <a:pathLst>
                  <a:path w="824" h="12">
                    <a:moveTo>
                      <a:pt x="0" y="0"/>
                    </a:moveTo>
                    <a:cubicBezTo>
                      <a:pt x="274" y="0"/>
                      <a:pt x="549" y="0"/>
                      <a:pt x="824" y="0"/>
                    </a:cubicBezTo>
                    <a:cubicBezTo>
                      <a:pt x="813" y="9"/>
                      <a:pt x="28" y="1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Freeform 61">
                <a:extLst>
                  <a:ext uri="{FF2B5EF4-FFF2-40B4-BE49-F238E27FC236}">
                    <a16:creationId xmlns:a16="http://schemas.microsoft.com/office/drawing/2014/main" id="{9711E0C4-C4ED-CC44-907F-8AF852B92807}"/>
                  </a:ext>
                </a:extLst>
              </p:cNvPr>
              <p:cNvSpPr>
                <a:spLocks/>
              </p:cNvSpPr>
              <p:nvPr/>
            </p:nvSpPr>
            <p:spPr bwMode="auto">
              <a:xfrm>
                <a:off x="5904980" y="3271099"/>
                <a:ext cx="387900" cy="5860"/>
              </a:xfrm>
              <a:custGeom>
                <a:avLst/>
                <a:gdLst>
                  <a:gd name="T0" fmla="*/ 0 w 796"/>
                  <a:gd name="T1" fmla="*/ 0 h 12"/>
                  <a:gd name="T2" fmla="*/ 796 w 796"/>
                  <a:gd name="T3" fmla="*/ 0 h 12"/>
                  <a:gd name="T4" fmla="*/ 0 w 796"/>
                  <a:gd name="T5" fmla="*/ 0 h 12"/>
                </a:gdLst>
                <a:ahLst/>
                <a:cxnLst>
                  <a:cxn ang="0">
                    <a:pos x="T0" y="T1"/>
                  </a:cxn>
                  <a:cxn ang="0">
                    <a:pos x="T2" y="T3"/>
                  </a:cxn>
                  <a:cxn ang="0">
                    <a:pos x="T4" y="T5"/>
                  </a:cxn>
                </a:cxnLst>
                <a:rect l="0" t="0" r="r" b="b"/>
                <a:pathLst>
                  <a:path w="796" h="12">
                    <a:moveTo>
                      <a:pt x="0" y="0"/>
                    </a:moveTo>
                    <a:cubicBezTo>
                      <a:pt x="265" y="0"/>
                      <a:pt x="530" y="0"/>
                      <a:pt x="796" y="0"/>
                    </a:cubicBezTo>
                    <a:cubicBezTo>
                      <a:pt x="786" y="8"/>
                      <a:pt x="31" y="1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Freeform 62">
                <a:extLst>
                  <a:ext uri="{FF2B5EF4-FFF2-40B4-BE49-F238E27FC236}">
                    <a16:creationId xmlns:a16="http://schemas.microsoft.com/office/drawing/2014/main" id="{F2416B03-7DB8-FE4E-B4CA-5369FE88A017}"/>
                  </a:ext>
                </a:extLst>
              </p:cNvPr>
              <p:cNvSpPr>
                <a:spLocks/>
              </p:cNvSpPr>
              <p:nvPr/>
            </p:nvSpPr>
            <p:spPr bwMode="auto">
              <a:xfrm>
                <a:off x="6166607" y="2957322"/>
                <a:ext cx="47755" cy="13770"/>
              </a:xfrm>
              <a:custGeom>
                <a:avLst/>
                <a:gdLst>
                  <a:gd name="T0" fmla="*/ 0 w 98"/>
                  <a:gd name="T1" fmla="*/ 28 h 28"/>
                  <a:gd name="T2" fmla="*/ 0 w 98"/>
                  <a:gd name="T3" fmla="*/ 0 h 28"/>
                  <a:gd name="T4" fmla="*/ 98 w 98"/>
                  <a:gd name="T5" fmla="*/ 0 h 28"/>
                  <a:gd name="T6" fmla="*/ 98 w 98"/>
                  <a:gd name="T7" fmla="*/ 28 h 28"/>
                  <a:gd name="T8" fmla="*/ 0 w 98"/>
                  <a:gd name="T9" fmla="*/ 28 h 28"/>
                </a:gdLst>
                <a:ahLst/>
                <a:cxnLst>
                  <a:cxn ang="0">
                    <a:pos x="T0" y="T1"/>
                  </a:cxn>
                  <a:cxn ang="0">
                    <a:pos x="T2" y="T3"/>
                  </a:cxn>
                  <a:cxn ang="0">
                    <a:pos x="T4" y="T5"/>
                  </a:cxn>
                  <a:cxn ang="0">
                    <a:pos x="T6" y="T7"/>
                  </a:cxn>
                  <a:cxn ang="0">
                    <a:pos x="T8" y="T9"/>
                  </a:cxn>
                </a:cxnLst>
                <a:rect l="0" t="0" r="r" b="b"/>
                <a:pathLst>
                  <a:path w="98" h="28">
                    <a:moveTo>
                      <a:pt x="0" y="28"/>
                    </a:moveTo>
                    <a:cubicBezTo>
                      <a:pt x="0" y="18"/>
                      <a:pt x="0" y="10"/>
                      <a:pt x="0" y="0"/>
                    </a:cubicBezTo>
                    <a:cubicBezTo>
                      <a:pt x="32" y="0"/>
                      <a:pt x="64" y="0"/>
                      <a:pt x="98" y="0"/>
                    </a:cubicBezTo>
                    <a:cubicBezTo>
                      <a:pt x="98" y="9"/>
                      <a:pt x="98" y="18"/>
                      <a:pt x="98" y="28"/>
                    </a:cubicBezTo>
                    <a:cubicBezTo>
                      <a:pt x="65" y="28"/>
                      <a:pt x="33" y="28"/>
                      <a:pt x="0"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Freeform 63">
                <a:extLst>
                  <a:ext uri="{FF2B5EF4-FFF2-40B4-BE49-F238E27FC236}">
                    <a16:creationId xmlns:a16="http://schemas.microsoft.com/office/drawing/2014/main" id="{7849A39D-2FFE-D24E-B880-6B1FC42F12C8}"/>
                  </a:ext>
                </a:extLst>
              </p:cNvPr>
              <p:cNvSpPr>
                <a:spLocks/>
              </p:cNvSpPr>
              <p:nvPr/>
            </p:nvSpPr>
            <p:spPr bwMode="auto">
              <a:xfrm>
                <a:off x="6106254" y="2957322"/>
                <a:ext cx="47755" cy="13184"/>
              </a:xfrm>
              <a:custGeom>
                <a:avLst/>
                <a:gdLst>
                  <a:gd name="T0" fmla="*/ 0 w 98"/>
                  <a:gd name="T1" fmla="*/ 27 h 27"/>
                  <a:gd name="T2" fmla="*/ 0 w 98"/>
                  <a:gd name="T3" fmla="*/ 0 h 27"/>
                  <a:gd name="T4" fmla="*/ 98 w 98"/>
                  <a:gd name="T5" fmla="*/ 0 h 27"/>
                  <a:gd name="T6" fmla="*/ 98 w 98"/>
                  <a:gd name="T7" fmla="*/ 27 h 27"/>
                  <a:gd name="T8" fmla="*/ 0 w 98"/>
                  <a:gd name="T9" fmla="*/ 27 h 27"/>
                </a:gdLst>
                <a:ahLst/>
                <a:cxnLst>
                  <a:cxn ang="0">
                    <a:pos x="T0" y="T1"/>
                  </a:cxn>
                  <a:cxn ang="0">
                    <a:pos x="T2" y="T3"/>
                  </a:cxn>
                  <a:cxn ang="0">
                    <a:pos x="T4" y="T5"/>
                  </a:cxn>
                  <a:cxn ang="0">
                    <a:pos x="T6" y="T7"/>
                  </a:cxn>
                  <a:cxn ang="0">
                    <a:pos x="T8" y="T9"/>
                  </a:cxn>
                </a:cxnLst>
                <a:rect l="0" t="0" r="r" b="b"/>
                <a:pathLst>
                  <a:path w="98" h="27">
                    <a:moveTo>
                      <a:pt x="0" y="27"/>
                    </a:moveTo>
                    <a:cubicBezTo>
                      <a:pt x="0" y="18"/>
                      <a:pt x="0" y="9"/>
                      <a:pt x="0" y="0"/>
                    </a:cubicBezTo>
                    <a:cubicBezTo>
                      <a:pt x="33" y="0"/>
                      <a:pt x="65" y="0"/>
                      <a:pt x="98" y="0"/>
                    </a:cubicBezTo>
                    <a:cubicBezTo>
                      <a:pt x="98" y="9"/>
                      <a:pt x="98" y="17"/>
                      <a:pt x="98" y="27"/>
                    </a:cubicBezTo>
                    <a:cubicBezTo>
                      <a:pt x="66" y="27"/>
                      <a:pt x="34" y="27"/>
                      <a:pt x="0"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Freeform 64">
                <a:extLst>
                  <a:ext uri="{FF2B5EF4-FFF2-40B4-BE49-F238E27FC236}">
                    <a16:creationId xmlns:a16="http://schemas.microsoft.com/office/drawing/2014/main" id="{7591708C-991E-C745-8838-54E9F15269C7}"/>
                  </a:ext>
                </a:extLst>
              </p:cNvPr>
              <p:cNvSpPr>
                <a:spLocks/>
              </p:cNvSpPr>
              <p:nvPr/>
            </p:nvSpPr>
            <p:spPr bwMode="auto">
              <a:xfrm>
                <a:off x="6045901" y="2957322"/>
                <a:ext cx="47755" cy="13184"/>
              </a:xfrm>
              <a:custGeom>
                <a:avLst/>
                <a:gdLst>
                  <a:gd name="T0" fmla="*/ 98 w 98"/>
                  <a:gd name="T1" fmla="*/ 0 h 27"/>
                  <a:gd name="T2" fmla="*/ 98 w 98"/>
                  <a:gd name="T3" fmla="*/ 27 h 27"/>
                  <a:gd name="T4" fmla="*/ 0 w 98"/>
                  <a:gd name="T5" fmla="*/ 27 h 27"/>
                  <a:gd name="T6" fmla="*/ 0 w 98"/>
                  <a:gd name="T7" fmla="*/ 0 h 27"/>
                  <a:gd name="T8" fmla="*/ 98 w 98"/>
                  <a:gd name="T9" fmla="*/ 0 h 27"/>
                </a:gdLst>
                <a:ahLst/>
                <a:cxnLst>
                  <a:cxn ang="0">
                    <a:pos x="T0" y="T1"/>
                  </a:cxn>
                  <a:cxn ang="0">
                    <a:pos x="T2" y="T3"/>
                  </a:cxn>
                  <a:cxn ang="0">
                    <a:pos x="T4" y="T5"/>
                  </a:cxn>
                  <a:cxn ang="0">
                    <a:pos x="T6" y="T7"/>
                  </a:cxn>
                  <a:cxn ang="0">
                    <a:pos x="T8" y="T9"/>
                  </a:cxn>
                </a:cxnLst>
                <a:rect l="0" t="0" r="r" b="b"/>
                <a:pathLst>
                  <a:path w="98" h="27">
                    <a:moveTo>
                      <a:pt x="98" y="0"/>
                    </a:moveTo>
                    <a:cubicBezTo>
                      <a:pt x="98" y="10"/>
                      <a:pt x="98" y="18"/>
                      <a:pt x="98" y="27"/>
                    </a:cubicBezTo>
                    <a:cubicBezTo>
                      <a:pt x="66" y="27"/>
                      <a:pt x="34" y="27"/>
                      <a:pt x="0" y="27"/>
                    </a:cubicBezTo>
                    <a:cubicBezTo>
                      <a:pt x="0" y="18"/>
                      <a:pt x="0" y="10"/>
                      <a:pt x="0" y="0"/>
                    </a:cubicBezTo>
                    <a:cubicBezTo>
                      <a:pt x="32" y="0"/>
                      <a:pt x="64" y="0"/>
                      <a:pt x="9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Freeform 65">
                <a:extLst>
                  <a:ext uri="{FF2B5EF4-FFF2-40B4-BE49-F238E27FC236}">
                    <a16:creationId xmlns:a16="http://schemas.microsoft.com/office/drawing/2014/main" id="{DC84E925-CCB7-A04B-8C1D-76FAC430AC02}"/>
                  </a:ext>
                </a:extLst>
              </p:cNvPr>
              <p:cNvSpPr>
                <a:spLocks/>
              </p:cNvSpPr>
              <p:nvPr/>
            </p:nvSpPr>
            <p:spPr bwMode="auto">
              <a:xfrm>
                <a:off x="5984962" y="2957322"/>
                <a:ext cx="48048" cy="13184"/>
              </a:xfrm>
              <a:custGeom>
                <a:avLst/>
                <a:gdLst>
                  <a:gd name="T0" fmla="*/ 99 w 99"/>
                  <a:gd name="T1" fmla="*/ 0 h 27"/>
                  <a:gd name="T2" fmla="*/ 99 w 99"/>
                  <a:gd name="T3" fmla="*/ 27 h 27"/>
                  <a:gd name="T4" fmla="*/ 0 w 99"/>
                  <a:gd name="T5" fmla="*/ 27 h 27"/>
                  <a:gd name="T6" fmla="*/ 0 w 99"/>
                  <a:gd name="T7" fmla="*/ 0 h 27"/>
                  <a:gd name="T8" fmla="*/ 99 w 99"/>
                  <a:gd name="T9" fmla="*/ 0 h 27"/>
                </a:gdLst>
                <a:ahLst/>
                <a:cxnLst>
                  <a:cxn ang="0">
                    <a:pos x="T0" y="T1"/>
                  </a:cxn>
                  <a:cxn ang="0">
                    <a:pos x="T2" y="T3"/>
                  </a:cxn>
                  <a:cxn ang="0">
                    <a:pos x="T4" y="T5"/>
                  </a:cxn>
                  <a:cxn ang="0">
                    <a:pos x="T6" y="T7"/>
                  </a:cxn>
                  <a:cxn ang="0">
                    <a:pos x="T8" y="T9"/>
                  </a:cxn>
                </a:cxnLst>
                <a:rect l="0" t="0" r="r" b="b"/>
                <a:pathLst>
                  <a:path w="99" h="27">
                    <a:moveTo>
                      <a:pt x="99" y="0"/>
                    </a:moveTo>
                    <a:cubicBezTo>
                      <a:pt x="99" y="10"/>
                      <a:pt x="99" y="18"/>
                      <a:pt x="99" y="27"/>
                    </a:cubicBezTo>
                    <a:cubicBezTo>
                      <a:pt x="66" y="27"/>
                      <a:pt x="34" y="27"/>
                      <a:pt x="0" y="27"/>
                    </a:cubicBezTo>
                    <a:cubicBezTo>
                      <a:pt x="0" y="18"/>
                      <a:pt x="0" y="10"/>
                      <a:pt x="0" y="0"/>
                    </a:cubicBezTo>
                    <a:cubicBezTo>
                      <a:pt x="32" y="0"/>
                      <a:pt x="65" y="0"/>
                      <a:pt x="9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 name="Freeform 66">
                <a:extLst>
                  <a:ext uri="{FF2B5EF4-FFF2-40B4-BE49-F238E27FC236}">
                    <a16:creationId xmlns:a16="http://schemas.microsoft.com/office/drawing/2014/main" id="{BAAAB13A-3265-1C42-8652-FD0E9B06C027}"/>
                  </a:ext>
                </a:extLst>
              </p:cNvPr>
              <p:cNvSpPr>
                <a:spLocks/>
              </p:cNvSpPr>
              <p:nvPr/>
            </p:nvSpPr>
            <p:spPr bwMode="auto">
              <a:xfrm>
                <a:off x="5918750" y="2958201"/>
                <a:ext cx="50978" cy="29298"/>
              </a:xfrm>
              <a:custGeom>
                <a:avLst/>
                <a:gdLst>
                  <a:gd name="T0" fmla="*/ 0 w 105"/>
                  <a:gd name="T1" fmla="*/ 33 h 60"/>
                  <a:gd name="T2" fmla="*/ 94 w 105"/>
                  <a:gd name="T3" fmla="*/ 0 h 60"/>
                  <a:gd name="T4" fmla="*/ 105 w 105"/>
                  <a:gd name="T5" fmla="*/ 27 h 60"/>
                  <a:gd name="T6" fmla="*/ 11 w 105"/>
                  <a:gd name="T7" fmla="*/ 60 h 60"/>
                  <a:gd name="T8" fmla="*/ 0 w 105"/>
                  <a:gd name="T9" fmla="*/ 33 h 60"/>
                </a:gdLst>
                <a:ahLst/>
                <a:cxnLst>
                  <a:cxn ang="0">
                    <a:pos x="T0" y="T1"/>
                  </a:cxn>
                  <a:cxn ang="0">
                    <a:pos x="T2" y="T3"/>
                  </a:cxn>
                  <a:cxn ang="0">
                    <a:pos x="T4" y="T5"/>
                  </a:cxn>
                  <a:cxn ang="0">
                    <a:pos x="T6" y="T7"/>
                  </a:cxn>
                  <a:cxn ang="0">
                    <a:pos x="T8" y="T9"/>
                  </a:cxn>
                </a:cxnLst>
                <a:rect l="0" t="0" r="r" b="b"/>
                <a:pathLst>
                  <a:path w="105" h="60">
                    <a:moveTo>
                      <a:pt x="0" y="33"/>
                    </a:moveTo>
                    <a:cubicBezTo>
                      <a:pt x="33" y="22"/>
                      <a:pt x="63" y="11"/>
                      <a:pt x="94" y="0"/>
                    </a:cubicBezTo>
                    <a:cubicBezTo>
                      <a:pt x="98" y="9"/>
                      <a:pt x="101" y="17"/>
                      <a:pt x="105" y="27"/>
                    </a:cubicBezTo>
                    <a:cubicBezTo>
                      <a:pt x="74" y="38"/>
                      <a:pt x="43" y="49"/>
                      <a:pt x="11" y="60"/>
                    </a:cubicBezTo>
                    <a:cubicBezTo>
                      <a:pt x="7" y="51"/>
                      <a:pt x="4" y="43"/>
                      <a:pt x="0" y="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 name="Freeform 67">
                <a:extLst>
                  <a:ext uri="{FF2B5EF4-FFF2-40B4-BE49-F238E27FC236}">
                    <a16:creationId xmlns:a16="http://schemas.microsoft.com/office/drawing/2014/main" id="{A9FD220D-52F8-D44C-8957-037673B730C7}"/>
                  </a:ext>
                </a:extLst>
              </p:cNvPr>
              <p:cNvSpPr>
                <a:spLocks/>
              </p:cNvSpPr>
              <p:nvPr/>
            </p:nvSpPr>
            <p:spPr bwMode="auto">
              <a:xfrm>
                <a:off x="6229597" y="2958201"/>
                <a:ext cx="50685" cy="29298"/>
              </a:xfrm>
              <a:custGeom>
                <a:avLst/>
                <a:gdLst>
                  <a:gd name="T0" fmla="*/ 0 w 104"/>
                  <a:gd name="T1" fmla="*/ 28 h 60"/>
                  <a:gd name="T2" fmla="*/ 9 w 104"/>
                  <a:gd name="T3" fmla="*/ 0 h 60"/>
                  <a:gd name="T4" fmla="*/ 104 w 104"/>
                  <a:gd name="T5" fmla="*/ 33 h 60"/>
                  <a:gd name="T6" fmla="*/ 94 w 104"/>
                  <a:gd name="T7" fmla="*/ 60 h 60"/>
                  <a:gd name="T8" fmla="*/ 0 w 104"/>
                  <a:gd name="T9" fmla="*/ 28 h 60"/>
                </a:gdLst>
                <a:ahLst/>
                <a:cxnLst>
                  <a:cxn ang="0">
                    <a:pos x="T0" y="T1"/>
                  </a:cxn>
                  <a:cxn ang="0">
                    <a:pos x="T2" y="T3"/>
                  </a:cxn>
                  <a:cxn ang="0">
                    <a:pos x="T4" y="T5"/>
                  </a:cxn>
                  <a:cxn ang="0">
                    <a:pos x="T6" y="T7"/>
                  </a:cxn>
                  <a:cxn ang="0">
                    <a:pos x="T8" y="T9"/>
                  </a:cxn>
                </a:cxnLst>
                <a:rect l="0" t="0" r="r" b="b"/>
                <a:pathLst>
                  <a:path w="104" h="60">
                    <a:moveTo>
                      <a:pt x="0" y="28"/>
                    </a:moveTo>
                    <a:cubicBezTo>
                      <a:pt x="3" y="18"/>
                      <a:pt x="6" y="10"/>
                      <a:pt x="9" y="0"/>
                    </a:cubicBezTo>
                    <a:cubicBezTo>
                      <a:pt x="40" y="11"/>
                      <a:pt x="71" y="21"/>
                      <a:pt x="104" y="33"/>
                    </a:cubicBezTo>
                    <a:cubicBezTo>
                      <a:pt x="100" y="42"/>
                      <a:pt x="98" y="50"/>
                      <a:pt x="94" y="60"/>
                    </a:cubicBezTo>
                    <a:cubicBezTo>
                      <a:pt x="63" y="50"/>
                      <a:pt x="32" y="39"/>
                      <a:pt x="0"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 name="Freeform 68">
                <a:extLst>
                  <a:ext uri="{FF2B5EF4-FFF2-40B4-BE49-F238E27FC236}">
                    <a16:creationId xmlns:a16="http://schemas.microsoft.com/office/drawing/2014/main" id="{084C1637-1928-3C4D-91DA-FF9231F18418}"/>
                  </a:ext>
                </a:extLst>
              </p:cNvPr>
              <p:cNvSpPr>
                <a:spLocks/>
              </p:cNvSpPr>
              <p:nvPr/>
            </p:nvSpPr>
            <p:spPr bwMode="auto">
              <a:xfrm>
                <a:off x="6336533" y="3018847"/>
                <a:ext cx="74123" cy="7617"/>
              </a:xfrm>
              <a:custGeom>
                <a:avLst/>
                <a:gdLst>
                  <a:gd name="T0" fmla="*/ 5 w 152"/>
                  <a:gd name="T1" fmla="*/ 0 h 16"/>
                  <a:gd name="T2" fmla="*/ 137 w 152"/>
                  <a:gd name="T3" fmla="*/ 1 h 16"/>
                  <a:gd name="T4" fmla="*/ 152 w 152"/>
                  <a:gd name="T5" fmla="*/ 9 h 16"/>
                  <a:gd name="T6" fmla="*/ 149 w 152"/>
                  <a:gd name="T7" fmla="*/ 16 h 16"/>
                  <a:gd name="T8" fmla="*/ 10 w 152"/>
                  <a:gd name="T9" fmla="*/ 16 h 16"/>
                  <a:gd name="T10" fmla="*/ 0 w 152"/>
                  <a:gd name="T11" fmla="*/ 4 h 16"/>
                  <a:gd name="T12" fmla="*/ 5 w 152"/>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152" h="16">
                    <a:moveTo>
                      <a:pt x="5" y="0"/>
                    </a:moveTo>
                    <a:cubicBezTo>
                      <a:pt x="49" y="0"/>
                      <a:pt x="93" y="0"/>
                      <a:pt x="137" y="1"/>
                    </a:cubicBezTo>
                    <a:cubicBezTo>
                      <a:pt x="142" y="1"/>
                      <a:pt x="147" y="6"/>
                      <a:pt x="152" y="9"/>
                    </a:cubicBezTo>
                    <a:cubicBezTo>
                      <a:pt x="151" y="11"/>
                      <a:pt x="150" y="14"/>
                      <a:pt x="149" y="16"/>
                    </a:cubicBezTo>
                    <a:cubicBezTo>
                      <a:pt x="103" y="16"/>
                      <a:pt x="56" y="16"/>
                      <a:pt x="10" y="16"/>
                    </a:cubicBezTo>
                    <a:cubicBezTo>
                      <a:pt x="7" y="15"/>
                      <a:pt x="4" y="8"/>
                      <a:pt x="0" y="4"/>
                    </a:cubicBezTo>
                    <a:cubicBezTo>
                      <a:pt x="2" y="3"/>
                      <a:pt x="4" y="2"/>
                      <a:pt x="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 name="Freeform 69">
                <a:extLst>
                  <a:ext uri="{FF2B5EF4-FFF2-40B4-BE49-F238E27FC236}">
                    <a16:creationId xmlns:a16="http://schemas.microsoft.com/office/drawing/2014/main" id="{10492253-646A-FF4E-99D2-31847BD202A5}"/>
                  </a:ext>
                </a:extLst>
              </p:cNvPr>
              <p:cNvSpPr>
                <a:spLocks/>
              </p:cNvSpPr>
              <p:nvPr/>
            </p:nvSpPr>
            <p:spPr bwMode="auto">
              <a:xfrm>
                <a:off x="5779293" y="3018847"/>
                <a:ext cx="66798" cy="7617"/>
              </a:xfrm>
              <a:custGeom>
                <a:avLst/>
                <a:gdLst>
                  <a:gd name="T0" fmla="*/ 0 w 137"/>
                  <a:gd name="T1" fmla="*/ 10 h 16"/>
                  <a:gd name="T2" fmla="*/ 12 w 137"/>
                  <a:gd name="T3" fmla="*/ 1 h 16"/>
                  <a:gd name="T4" fmla="*/ 126 w 137"/>
                  <a:gd name="T5" fmla="*/ 0 h 16"/>
                  <a:gd name="T6" fmla="*/ 137 w 137"/>
                  <a:gd name="T7" fmla="*/ 8 h 16"/>
                  <a:gd name="T8" fmla="*/ 125 w 137"/>
                  <a:gd name="T9" fmla="*/ 16 h 16"/>
                  <a:gd name="T10" fmla="*/ 5 w 137"/>
                  <a:gd name="T11" fmla="*/ 16 h 16"/>
                  <a:gd name="T12" fmla="*/ 0 w 137"/>
                  <a:gd name="T13" fmla="*/ 10 h 16"/>
                </a:gdLst>
                <a:ahLst/>
                <a:cxnLst>
                  <a:cxn ang="0">
                    <a:pos x="T0" y="T1"/>
                  </a:cxn>
                  <a:cxn ang="0">
                    <a:pos x="T2" y="T3"/>
                  </a:cxn>
                  <a:cxn ang="0">
                    <a:pos x="T4" y="T5"/>
                  </a:cxn>
                  <a:cxn ang="0">
                    <a:pos x="T6" y="T7"/>
                  </a:cxn>
                  <a:cxn ang="0">
                    <a:pos x="T8" y="T9"/>
                  </a:cxn>
                  <a:cxn ang="0">
                    <a:pos x="T10" y="T11"/>
                  </a:cxn>
                  <a:cxn ang="0">
                    <a:pos x="T12" y="T13"/>
                  </a:cxn>
                </a:cxnLst>
                <a:rect l="0" t="0" r="r" b="b"/>
                <a:pathLst>
                  <a:path w="137" h="16">
                    <a:moveTo>
                      <a:pt x="0" y="10"/>
                    </a:moveTo>
                    <a:cubicBezTo>
                      <a:pt x="4" y="7"/>
                      <a:pt x="8" y="1"/>
                      <a:pt x="12" y="1"/>
                    </a:cubicBezTo>
                    <a:cubicBezTo>
                      <a:pt x="50" y="0"/>
                      <a:pt x="88" y="0"/>
                      <a:pt x="126" y="0"/>
                    </a:cubicBezTo>
                    <a:cubicBezTo>
                      <a:pt x="130" y="0"/>
                      <a:pt x="133" y="5"/>
                      <a:pt x="137" y="8"/>
                    </a:cubicBezTo>
                    <a:cubicBezTo>
                      <a:pt x="133" y="11"/>
                      <a:pt x="129" y="16"/>
                      <a:pt x="125" y="16"/>
                    </a:cubicBezTo>
                    <a:cubicBezTo>
                      <a:pt x="85" y="16"/>
                      <a:pt x="45" y="16"/>
                      <a:pt x="5" y="16"/>
                    </a:cubicBezTo>
                    <a:cubicBezTo>
                      <a:pt x="4" y="14"/>
                      <a:pt x="2" y="12"/>
                      <a:pt x="0"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 name="Freeform 70">
                <a:extLst>
                  <a:ext uri="{FF2B5EF4-FFF2-40B4-BE49-F238E27FC236}">
                    <a16:creationId xmlns:a16="http://schemas.microsoft.com/office/drawing/2014/main" id="{B7D84D82-6DA2-2D45-A5E4-B609FD0E28A0}"/>
                  </a:ext>
                </a:extLst>
              </p:cNvPr>
              <p:cNvSpPr>
                <a:spLocks/>
              </p:cNvSpPr>
              <p:nvPr/>
            </p:nvSpPr>
            <p:spPr bwMode="auto">
              <a:xfrm>
                <a:off x="5895312" y="3020312"/>
                <a:ext cx="397568" cy="2344"/>
              </a:xfrm>
              <a:custGeom>
                <a:avLst/>
                <a:gdLst>
                  <a:gd name="T0" fmla="*/ 816 w 816"/>
                  <a:gd name="T1" fmla="*/ 5 h 5"/>
                  <a:gd name="T2" fmla="*/ 0 w 816"/>
                  <a:gd name="T3" fmla="*/ 5 h 5"/>
                  <a:gd name="T4" fmla="*/ 0 w 816"/>
                  <a:gd name="T5" fmla="*/ 0 h 5"/>
                  <a:gd name="T6" fmla="*/ 816 w 816"/>
                  <a:gd name="T7" fmla="*/ 0 h 5"/>
                  <a:gd name="T8" fmla="*/ 816 w 816"/>
                  <a:gd name="T9" fmla="*/ 5 h 5"/>
                </a:gdLst>
                <a:ahLst/>
                <a:cxnLst>
                  <a:cxn ang="0">
                    <a:pos x="T0" y="T1"/>
                  </a:cxn>
                  <a:cxn ang="0">
                    <a:pos x="T2" y="T3"/>
                  </a:cxn>
                  <a:cxn ang="0">
                    <a:pos x="T4" y="T5"/>
                  </a:cxn>
                  <a:cxn ang="0">
                    <a:pos x="T6" y="T7"/>
                  </a:cxn>
                  <a:cxn ang="0">
                    <a:pos x="T8" y="T9"/>
                  </a:cxn>
                </a:cxnLst>
                <a:rect l="0" t="0" r="r" b="b"/>
                <a:pathLst>
                  <a:path w="816" h="5">
                    <a:moveTo>
                      <a:pt x="816" y="5"/>
                    </a:moveTo>
                    <a:cubicBezTo>
                      <a:pt x="544" y="5"/>
                      <a:pt x="272" y="5"/>
                      <a:pt x="0" y="5"/>
                    </a:cubicBezTo>
                    <a:cubicBezTo>
                      <a:pt x="0" y="4"/>
                      <a:pt x="0" y="2"/>
                      <a:pt x="0" y="0"/>
                    </a:cubicBezTo>
                    <a:cubicBezTo>
                      <a:pt x="272" y="0"/>
                      <a:pt x="544" y="0"/>
                      <a:pt x="816" y="0"/>
                    </a:cubicBezTo>
                    <a:cubicBezTo>
                      <a:pt x="816" y="2"/>
                      <a:pt x="816" y="4"/>
                      <a:pt x="816"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 name="Freeform 71">
                <a:extLst>
                  <a:ext uri="{FF2B5EF4-FFF2-40B4-BE49-F238E27FC236}">
                    <a16:creationId xmlns:a16="http://schemas.microsoft.com/office/drawing/2014/main" id="{79E9FD72-C1F9-5C4C-9A93-5414C787F7D7}"/>
                  </a:ext>
                </a:extLst>
              </p:cNvPr>
              <p:cNvSpPr>
                <a:spLocks/>
              </p:cNvSpPr>
              <p:nvPr/>
            </p:nvSpPr>
            <p:spPr bwMode="auto">
              <a:xfrm>
                <a:off x="6048831" y="3028808"/>
                <a:ext cx="9082" cy="54201"/>
              </a:xfrm>
              <a:custGeom>
                <a:avLst/>
                <a:gdLst>
                  <a:gd name="T0" fmla="*/ 0 w 19"/>
                  <a:gd name="T1" fmla="*/ 0 h 111"/>
                  <a:gd name="T2" fmla="*/ 19 w 19"/>
                  <a:gd name="T3" fmla="*/ 0 h 111"/>
                  <a:gd name="T4" fmla="*/ 19 w 19"/>
                  <a:gd name="T5" fmla="*/ 110 h 111"/>
                  <a:gd name="T6" fmla="*/ 0 w 19"/>
                  <a:gd name="T7" fmla="*/ 111 h 111"/>
                  <a:gd name="T8" fmla="*/ 0 w 19"/>
                  <a:gd name="T9" fmla="*/ 0 h 111"/>
                </a:gdLst>
                <a:ahLst/>
                <a:cxnLst>
                  <a:cxn ang="0">
                    <a:pos x="T0" y="T1"/>
                  </a:cxn>
                  <a:cxn ang="0">
                    <a:pos x="T2" y="T3"/>
                  </a:cxn>
                  <a:cxn ang="0">
                    <a:pos x="T4" y="T5"/>
                  </a:cxn>
                  <a:cxn ang="0">
                    <a:pos x="T6" y="T7"/>
                  </a:cxn>
                  <a:cxn ang="0">
                    <a:pos x="T8" y="T9"/>
                  </a:cxn>
                </a:cxnLst>
                <a:rect l="0" t="0" r="r" b="b"/>
                <a:pathLst>
                  <a:path w="19" h="111">
                    <a:moveTo>
                      <a:pt x="0" y="0"/>
                    </a:moveTo>
                    <a:cubicBezTo>
                      <a:pt x="7" y="0"/>
                      <a:pt x="12" y="0"/>
                      <a:pt x="19" y="0"/>
                    </a:cubicBezTo>
                    <a:cubicBezTo>
                      <a:pt x="19" y="37"/>
                      <a:pt x="19" y="73"/>
                      <a:pt x="19" y="110"/>
                    </a:cubicBezTo>
                    <a:cubicBezTo>
                      <a:pt x="13" y="110"/>
                      <a:pt x="7" y="110"/>
                      <a:pt x="0" y="111"/>
                    </a:cubicBezTo>
                    <a:cubicBezTo>
                      <a:pt x="0" y="74"/>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 name="Freeform 72">
                <a:extLst>
                  <a:ext uri="{FF2B5EF4-FFF2-40B4-BE49-F238E27FC236}">
                    <a16:creationId xmlns:a16="http://schemas.microsoft.com/office/drawing/2014/main" id="{FA28D0B7-5C7F-C344-9F78-B6F066443945}"/>
                  </a:ext>
                </a:extLst>
              </p:cNvPr>
              <p:cNvSpPr>
                <a:spLocks/>
              </p:cNvSpPr>
              <p:nvPr/>
            </p:nvSpPr>
            <p:spPr bwMode="auto">
              <a:xfrm>
                <a:off x="5906445" y="3028808"/>
                <a:ext cx="9375" cy="53615"/>
              </a:xfrm>
              <a:custGeom>
                <a:avLst/>
                <a:gdLst>
                  <a:gd name="T0" fmla="*/ 19 w 19"/>
                  <a:gd name="T1" fmla="*/ 110 h 110"/>
                  <a:gd name="T2" fmla="*/ 0 w 19"/>
                  <a:gd name="T3" fmla="*/ 110 h 110"/>
                  <a:gd name="T4" fmla="*/ 0 w 19"/>
                  <a:gd name="T5" fmla="*/ 0 h 110"/>
                  <a:gd name="T6" fmla="*/ 19 w 19"/>
                  <a:gd name="T7" fmla="*/ 0 h 110"/>
                  <a:gd name="T8" fmla="*/ 19 w 19"/>
                  <a:gd name="T9" fmla="*/ 110 h 110"/>
                </a:gdLst>
                <a:ahLst/>
                <a:cxnLst>
                  <a:cxn ang="0">
                    <a:pos x="T0" y="T1"/>
                  </a:cxn>
                  <a:cxn ang="0">
                    <a:pos x="T2" y="T3"/>
                  </a:cxn>
                  <a:cxn ang="0">
                    <a:pos x="T4" y="T5"/>
                  </a:cxn>
                  <a:cxn ang="0">
                    <a:pos x="T6" y="T7"/>
                  </a:cxn>
                  <a:cxn ang="0">
                    <a:pos x="T8" y="T9"/>
                  </a:cxn>
                </a:cxnLst>
                <a:rect l="0" t="0" r="r" b="b"/>
                <a:pathLst>
                  <a:path w="19" h="110">
                    <a:moveTo>
                      <a:pt x="19" y="110"/>
                    </a:moveTo>
                    <a:cubicBezTo>
                      <a:pt x="12" y="110"/>
                      <a:pt x="7" y="110"/>
                      <a:pt x="0" y="110"/>
                    </a:cubicBezTo>
                    <a:cubicBezTo>
                      <a:pt x="0" y="73"/>
                      <a:pt x="0" y="37"/>
                      <a:pt x="0" y="0"/>
                    </a:cubicBezTo>
                    <a:cubicBezTo>
                      <a:pt x="6" y="0"/>
                      <a:pt x="12" y="0"/>
                      <a:pt x="19" y="0"/>
                    </a:cubicBezTo>
                    <a:cubicBezTo>
                      <a:pt x="19" y="36"/>
                      <a:pt x="19" y="72"/>
                      <a:pt x="19" y="1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 name="Freeform 73">
                <a:extLst>
                  <a:ext uri="{FF2B5EF4-FFF2-40B4-BE49-F238E27FC236}">
                    <a16:creationId xmlns:a16="http://schemas.microsoft.com/office/drawing/2014/main" id="{AAAA2316-BA79-4641-A8F2-2DB6D89AC74B}"/>
                  </a:ext>
                </a:extLst>
              </p:cNvPr>
              <p:cNvSpPr>
                <a:spLocks/>
              </p:cNvSpPr>
              <p:nvPr/>
            </p:nvSpPr>
            <p:spPr bwMode="auto">
              <a:xfrm>
                <a:off x="6231355" y="3028515"/>
                <a:ext cx="9375" cy="53908"/>
              </a:xfrm>
              <a:custGeom>
                <a:avLst/>
                <a:gdLst>
                  <a:gd name="T0" fmla="*/ 0 w 19"/>
                  <a:gd name="T1" fmla="*/ 111 h 111"/>
                  <a:gd name="T2" fmla="*/ 0 w 19"/>
                  <a:gd name="T3" fmla="*/ 1 h 111"/>
                  <a:gd name="T4" fmla="*/ 19 w 19"/>
                  <a:gd name="T5" fmla="*/ 0 h 111"/>
                  <a:gd name="T6" fmla="*/ 19 w 19"/>
                  <a:gd name="T7" fmla="*/ 111 h 111"/>
                  <a:gd name="T8" fmla="*/ 0 w 19"/>
                  <a:gd name="T9" fmla="*/ 111 h 111"/>
                </a:gdLst>
                <a:ahLst/>
                <a:cxnLst>
                  <a:cxn ang="0">
                    <a:pos x="T0" y="T1"/>
                  </a:cxn>
                  <a:cxn ang="0">
                    <a:pos x="T2" y="T3"/>
                  </a:cxn>
                  <a:cxn ang="0">
                    <a:pos x="T4" y="T5"/>
                  </a:cxn>
                  <a:cxn ang="0">
                    <a:pos x="T6" y="T7"/>
                  </a:cxn>
                  <a:cxn ang="0">
                    <a:pos x="T8" y="T9"/>
                  </a:cxn>
                </a:cxnLst>
                <a:rect l="0" t="0" r="r" b="b"/>
                <a:pathLst>
                  <a:path w="19" h="111">
                    <a:moveTo>
                      <a:pt x="0" y="111"/>
                    </a:moveTo>
                    <a:cubicBezTo>
                      <a:pt x="0" y="74"/>
                      <a:pt x="0" y="38"/>
                      <a:pt x="0" y="1"/>
                    </a:cubicBezTo>
                    <a:cubicBezTo>
                      <a:pt x="6" y="1"/>
                      <a:pt x="12" y="1"/>
                      <a:pt x="19" y="0"/>
                    </a:cubicBezTo>
                    <a:cubicBezTo>
                      <a:pt x="19" y="38"/>
                      <a:pt x="19" y="74"/>
                      <a:pt x="19" y="111"/>
                    </a:cubicBezTo>
                    <a:cubicBezTo>
                      <a:pt x="13" y="111"/>
                      <a:pt x="7" y="111"/>
                      <a:pt x="0"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 name="Freeform 74">
                <a:extLst>
                  <a:ext uri="{FF2B5EF4-FFF2-40B4-BE49-F238E27FC236}">
                    <a16:creationId xmlns:a16="http://schemas.microsoft.com/office/drawing/2014/main" id="{9BDA9D0C-54AF-FA42-9BA6-D66E0478291A}"/>
                  </a:ext>
                </a:extLst>
              </p:cNvPr>
              <p:cNvSpPr>
                <a:spLocks/>
              </p:cNvSpPr>
              <p:nvPr/>
            </p:nvSpPr>
            <p:spPr bwMode="auto">
              <a:xfrm>
                <a:off x="6191510" y="3028808"/>
                <a:ext cx="8789" cy="54201"/>
              </a:xfrm>
              <a:custGeom>
                <a:avLst/>
                <a:gdLst>
                  <a:gd name="T0" fmla="*/ 0 w 18"/>
                  <a:gd name="T1" fmla="*/ 0 h 111"/>
                  <a:gd name="T2" fmla="*/ 18 w 18"/>
                  <a:gd name="T3" fmla="*/ 0 h 111"/>
                  <a:gd name="T4" fmla="*/ 18 w 18"/>
                  <a:gd name="T5" fmla="*/ 109 h 111"/>
                  <a:gd name="T6" fmla="*/ 0 w 18"/>
                  <a:gd name="T7" fmla="*/ 111 h 111"/>
                  <a:gd name="T8" fmla="*/ 0 w 18"/>
                  <a:gd name="T9" fmla="*/ 0 h 111"/>
                </a:gdLst>
                <a:ahLst/>
                <a:cxnLst>
                  <a:cxn ang="0">
                    <a:pos x="T0" y="T1"/>
                  </a:cxn>
                  <a:cxn ang="0">
                    <a:pos x="T2" y="T3"/>
                  </a:cxn>
                  <a:cxn ang="0">
                    <a:pos x="T4" y="T5"/>
                  </a:cxn>
                  <a:cxn ang="0">
                    <a:pos x="T6" y="T7"/>
                  </a:cxn>
                  <a:cxn ang="0">
                    <a:pos x="T8" y="T9"/>
                  </a:cxn>
                </a:cxnLst>
                <a:rect l="0" t="0" r="r" b="b"/>
                <a:pathLst>
                  <a:path w="18" h="111">
                    <a:moveTo>
                      <a:pt x="0" y="0"/>
                    </a:moveTo>
                    <a:cubicBezTo>
                      <a:pt x="6" y="0"/>
                      <a:pt x="11" y="0"/>
                      <a:pt x="18" y="0"/>
                    </a:cubicBezTo>
                    <a:cubicBezTo>
                      <a:pt x="18" y="36"/>
                      <a:pt x="18" y="72"/>
                      <a:pt x="18" y="109"/>
                    </a:cubicBezTo>
                    <a:cubicBezTo>
                      <a:pt x="13" y="110"/>
                      <a:pt x="7" y="110"/>
                      <a:pt x="0" y="111"/>
                    </a:cubicBezTo>
                    <a:cubicBezTo>
                      <a:pt x="0" y="74"/>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 name="Freeform 75">
                <a:extLst>
                  <a:ext uri="{FF2B5EF4-FFF2-40B4-BE49-F238E27FC236}">
                    <a16:creationId xmlns:a16="http://schemas.microsoft.com/office/drawing/2014/main" id="{294CCBDA-E818-0A45-98D1-D543C9782294}"/>
                  </a:ext>
                </a:extLst>
              </p:cNvPr>
              <p:cNvSpPr>
                <a:spLocks/>
              </p:cNvSpPr>
              <p:nvPr/>
            </p:nvSpPr>
            <p:spPr bwMode="auto">
              <a:xfrm>
                <a:off x="6089261" y="3028808"/>
                <a:ext cx="9082" cy="54201"/>
              </a:xfrm>
              <a:custGeom>
                <a:avLst/>
                <a:gdLst>
                  <a:gd name="T0" fmla="*/ 0 w 19"/>
                  <a:gd name="T1" fmla="*/ 0 h 111"/>
                  <a:gd name="T2" fmla="*/ 19 w 19"/>
                  <a:gd name="T3" fmla="*/ 0 h 111"/>
                  <a:gd name="T4" fmla="*/ 19 w 19"/>
                  <a:gd name="T5" fmla="*/ 109 h 111"/>
                  <a:gd name="T6" fmla="*/ 0 w 19"/>
                  <a:gd name="T7" fmla="*/ 111 h 111"/>
                  <a:gd name="T8" fmla="*/ 0 w 19"/>
                  <a:gd name="T9" fmla="*/ 0 h 111"/>
                </a:gdLst>
                <a:ahLst/>
                <a:cxnLst>
                  <a:cxn ang="0">
                    <a:pos x="T0" y="T1"/>
                  </a:cxn>
                  <a:cxn ang="0">
                    <a:pos x="T2" y="T3"/>
                  </a:cxn>
                  <a:cxn ang="0">
                    <a:pos x="T4" y="T5"/>
                  </a:cxn>
                  <a:cxn ang="0">
                    <a:pos x="T6" y="T7"/>
                  </a:cxn>
                  <a:cxn ang="0">
                    <a:pos x="T8" y="T9"/>
                  </a:cxn>
                </a:cxnLst>
                <a:rect l="0" t="0" r="r" b="b"/>
                <a:pathLst>
                  <a:path w="19" h="111">
                    <a:moveTo>
                      <a:pt x="0" y="0"/>
                    </a:moveTo>
                    <a:cubicBezTo>
                      <a:pt x="6" y="0"/>
                      <a:pt x="12" y="0"/>
                      <a:pt x="19" y="0"/>
                    </a:cubicBezTo>
                    <a:cubicBezTo>
                      <a:pt x="19" y="36"/>
                      <a:pt x="19" y="72"/>
                      <a:pt x="19" y="109"/>
                    </a:cubicBezTo>
                    <a:cubicBezTo>
                      <a:pt x="13" y="110"/>
                      <a:pt x="8" y="110"/>
                      <a:pt x="0" y="111"/>
                    </a:cubicBezTo>
                    <a:cubicBezTo>
                      <a:pt x="0" y="74"/>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 name="Freeform 76">
                <a:extLst>
                  <a:ext uri="{FF2B5EF4-FFF2-40B4-BE49-F238E27FC236}">
                    <a16:creationId xmlns:a16="http://schemas.microsoft.com/office/drawing/2014/main" id="{84751A10-A135-434A-BDB9-7ECF3F71BDDF}"/>
                  </a:ext>
                </a:extLst>
              </p:cNvPr>
              <p:cNvSpPr>
                <a:spLocks/>
              </p:cNvSpPr>
              <p:nvPr/>
            </p:nvSpPr>
            <p:spPr bwMode="auto">
              <a:xfrm>
                <a:off x="5946875" y="3028808"/>
                <a:ext cx="9375" cy="53322"/>
              </a:xfrm>
              <a:custGeom>
                <a:avLst/>
                <a:gdLst>
                  <a:gd name="T0" fmla="*/ 0 w 19"/>
                  <a:gd name="T1" fmla="*/ 0 h 109"/>
                  <a:gd name="T2" fmla="*/ 19 w 19"/>
                  <a:gd name="T3" fmla="*/ 0 h 109"/>
                  <a:gd name="T4" fmla="*/ 19 w 19"/>
                  <a:gd name="T5" fmla="*/ 109 h 109"/>
                  <a:gd name="T6" fmla="*/ 0 w 19"/>
                  <a:gd name="T7" fmla="*/ 109 h 109"/>
                  <a:gd name="T8" fmla="*/ 0 w 19"/>
                  <a:gd name="T9" fmla="*/ 0 h 109"/>
                </a:gdLst>
                <a:ahLst/>
                <a:cxnLst>
                  <a:cxn ang="0">
                    <a:pos x="T0" y="T1"/>
                  </a:cxn>
                  <a:cxn ang="0">
                    <a:pos x="T2" y="T3"/>
                  </a:cxn>
                  <a:cxn ang="0">
                    <a:pos x="T4" y="T5"/>
                  </a:cxn>
                  <a:cxn ang="0">
                    <a:pos x="T6" y="T7"/>
                  </a:cxn>
                  <a:cxn ang="0">
                    <a:pos x="T8" y="T9"/>
                  </a:cxn>
                </a:cxnLst>
                <a:rect l="0" t="0" r="r" b="b"/>
                <a:pathLst>
                  <a:path w="19" h="109">
                    <a:moveTo>
                      <a:pt x="0" y="0"/>
                    </a:moveTo>
                    <a:cubicBezTo>
                      <a:pt x="6" y="0"/>
                      <a:pt x="12" y="0"/>
                      <a:pt x="19" y="0"/>
                    </a:cubicBezTo>
                    <a:cubicBezTo>
                      <a:pt x="19" y="36"/>
                      <a:pt x="19" y="72"/>
                      <a:pt x="19" y="109"/>
                    </a:cubicBezTo>
                    <a:cubicBezTo>
                      <a:pt x="13" y="109"/>
                      <a:pt x="7" y="109"/>
                      <a:pt x="0" y="109"/>
                    </a:cubicBezTo>
                    <a:cubicBezTo>
                      <a:pt x="0" y="73"/>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 name="Freeform 77">
                <a:extLst>
                  <a:ext uri="{FF2B5EF4-FFF2-40B4-BE49-F238E27FC236}">
                    <a16:creationId xmlns:a16="http://schemas.microsoft.com/office/drawing/2014/main" id="{D17928C7-D27F-9D45-87B6-08EA213D264D}"/>
                  </a:ext>
                </a:extLst>
              </p:cNvPr>
              <p:cNvSpPr>
                <a:spLocks/>
              </p:cNvSpPr>
              <p:nvPr/>
            </p:nvSpPr>
            <p:spPr bwMode="auto">
              <a:xfrm>
                <a:off x="6211432" y="3028808"/>
                <a:ext cx="8789" cy="54201"/>
              </a:xfrm>
              <a:custGeom>
                <a:avLst/>
                <a:gdLst>
                  <a:gd name="T0" fmla="*/ 0 w 18"/>
                  <a:gd name="T1" fmla="*/ 0 h 111"/>
                  <a:gd name="T2" fmla="*/ 18 w 18"/>
                  <a:gd name="T3" fmla="*/ 0 h 111"/>
                  <a:gd name="T4" fmla="*/ 18 w 18"/>
                  <a:gd name="T5" fmla="*/ 109 h 111"/>
                  <a:gd name="T6" fmla="*/ 0 w 18"/>
                  <a:gd name="T7" fmla="*/ 111 h 111"/>
                  <a:gd name="T8" fmla="*/ 0 w 18"/>
                  <a:gd name="T9" fmla="*/ 0 h 111"/>
                </a:gdLst>
                <a:ahLst/>
                <a:cxnLst>
                  <a:cxn ang="0">
                    <a:pos x="T0" y="T1"/>
                  </a:cxn>
                  <a:cxn ang="0">
                    <a:pos x="T2" y="T3"/>
                  </a:cxn>
                  <a:cxn ang="0">
                    <a:pos x="T4" y="T5"/>
                  </a:cxn>
                  <a:cxn ang="0">
                    <a:pos x="T6" y="T7"/>
                  </a:cxn>
                  <a:cxn ang="0">
                    <a:pos x="T8" y="T9"/>
                  </a:cxn>
                </a:cxnLst>
                <a:rect l="0" t="0" r="r" b="b"/>
                <a:pathLst>
                  <a:path w="18" h="111">
                    <a:moveTo>
                      <a:pt x="0" y="0"/>
                    </a:moveTo>
                    <a:cubicBezTo>
                      <a:pt x="7" y="0"/>
                      <a:pt x="12" y="0"/>
                      <a:pt x="18" y="0"/>
                    </a:cubicBezTo>
                    <a:cubicBezTo>
                      <a:pt x="18" y="36"/>
                      <a:pt x="18" y="72"/>
                      <a:pt x="18" y="109"/>
                    </a:cubicBezTo>
                    <a:cubicBezTo>
                      <a:pt x="13" y="110"/>
                      <a:pt x="7" y="110"/>
                      <a:pt x="0" y="111"/>
                    </a:cubicBezTo>
                    <a:cubicBezTo>
                      <a:pt x="0" y="74"/>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 name="Freeform 78">
                <a:extLst>
                  <a:ext uri="{FF2B5EF4-FFF2-40B4-BE49-F238E27FC236}">
                    <a16:creationId xmlns:a16="http://schemas.microsoft.com/office/drawing/2014/main" id="{6A6D3394-7D1D-D245-9E63-139077D446FB}"/>
                  </a:ext>
                </a:extLst>
              </p:cNvPr>
              <p:cNvSpPr>
                <a:spLocks/>
              </p:cNvSpPr>
              <p:nvPr/>
            </p:nvSpPr>
            <p:spPr bwMode="auto">
              <a:xfrm>
                <a:off x="6252449" y="3028808"/>
                <a:ext cx="8789" cy="54201"/>
              </a:xfrm>
              <a:custGeom>
                <a:avLst/>
                <a:gdLst>
                  <a:gd name="T0" fmla="*/ 18 w 18"/>
                  <a:gd name="T1" fmla="*/ 110 h 111"/>
                  <a:gd name="T2" fmla="*/ 0 w 18"/>
                  <a:gd name="T3" fmla="*/ 111 h 111"/>
                  <a:gd name="T4" fmla="*/ 0 w 18"/>
                  <a:gd name="T5" fmla="*/ 0 h 111"/>
                  <a:gd name="T6" fmla="*/ 18 w 18"/>
                  <a:gd name="T7" fmla="*/ 0 h 111"/>
                  <a:gd name="T8" fmla="*/ 18 w 18"/>
                  <a:gd name="T9" fmla="*/ 110 h 111"/>
                </a:gdLst>
                <a:ahLst/>
                <a:cxnLst>
                  <a:cxn ang="0">
                    <a:pos x="T0" y="T1"/>
                  </a:cxn>
                  <a:cxn ang="0">
                    <a:pos x="T2" y="T3"/>
                  </a:cxn>
                  <a:cxn ang="0">
                    <a:pos x="T4" y="T5"/>
                  </a:cxn>
                  <a:cxn ang="0">
                    <a:pos x="T6" y="T7"/>
                  </a:cxn>
                  <a:cxn ang="0">
                    <a:pos x="T8" y="T9"/>
                  </a:cxn>
                </a:cxnLst>
                <a:rect l="0" t="0" r="r" b="b"/>
                <a:pathLst>
                  <a:path w="18" h="111">
                    <a:moveTo>
                      <a:pt x="18" y="110"/>
                    </a:moveTo>
                    <a:cubicBezTo>
                      <a:pt x="12" y="110"/>
                      <a:pt x="7" y="110"/>
                      <a:pt x="0" y="111"/>
                    </a:cubicBezTo>
                    <a:cubicBezTo>
                      <a:pt x="0" y="74"/>
                      <a:pt x="0" y="38"/>
                      <a:pt x="0" y="0"/>
                    </a:cubicBezTo>
                    <a:cubicBezTo>
                      <a:pt x="6" y="0"/>
                      <a:pt x="11" y="0"/>
                      <a:pt x="18" y="0"/>
                    </a:cubicBezTo>
                    <a:cubicBezTo>
                      <a:pt x="18" y="36"/>
                      <a:pt x="18" y="72"/>
                      <a:pt x="18" y="1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 name="Freeform 79">
                <a:extLst>
                  <a:ext uri="{FF2B5EF4-FFF2-40B4-BE49-F238E27FC236}">
                    <a16:creationId xmlns:a16="http://schemas.microsoft.com/office/drawing/2014/main" id="{C31FE227-E318-6E47-B1BF-10A1527A9151}"/>
                  </a:ext>
                </a:extLst>
              </p:cNvPr>
              <p:cNvSpPr>
                <a:spLocks/>
              </p:cNvSpPr>
              <p:nvPr/>
            </p:nvSpPr>
            <p:spPr bwMode="auto">
              <a:xfrm>
                <a:off x="6150493" y="3028515"/>
                <a:ext cx="8789" cy="53908"/>
              </a:xfrm>
              <a:custGeom>
                <a:avLst/>
                <a:gdLst>
                  <a:gd name="T0" fmla="*/ 18 w 18"/>
                  <a:gd name="T1" fmla="*/ 111 h 111"/>
                  <a:gd name="T2" fmla="*/ 0 w 18"/>
                  <a:gd name="T3" fmla="*/ 111 h 111"/>
                  <a:gd name="T4" fmla="*/ 0 w 18"/>
                  <a:gd name="T5" fmla="*/ 1 h 111"/>
                  <a:gd name="T6" fmla="*/ 18 w 18"/>
                  <a:gd name="T7" fmla="*/ 0 h 111"/>
                  <a:gd name="T8" fmla="*/ 18 w 18"/>
                  <a:gd name="T9" fmla="*/ 111 h 111"/>
                </a:gdLst>
                <a:ahLst/>
                <a:cxnLst>
                  <a:cxn ang="0">
                    <a:pos x="T0" y="T1"/>
                  </a:cxn>
                  <a:cxn ang="0">
                    <a:pos x="T2" y="T3"/>
                  </a:cxn>
                  <a:cxn ang="0">
                    <a:pos x="T4" y="T5"/>
                  </a:cxn>
                  <a:cxn ang="0">
                    <a:pos x="T6" y="T7"/>
                  </a:cxn>
                  <a:cxn ang="0">
                    <a:pos x="T8" y="T9"/>
                  </a:cxn>
                </a:cxnLst>
                <a:rect l="0" t="0" r="r" b="b"/>
                <a:pathLst>
                  <a:path w="18" h="111">
                    <a:moveTo>
                      <a:pt x="18" y="111"/>
                    </a:moveTo>
                    <a:cubicBezTo>
                      <a:pt x="12" y="111"/>
                      <a:pt x="7" y="111"/>
                      <a:pt x="0" y="111"/>
                    </a:cubicBezTo>
                    <a:cubicBezTo>
                      <a:pt x="0" y="74"/>
                      <a:pt x="0" y="39"/>
                      <a:pt x="0" y="1"/>
                    </a:cubicBezTo>
                    <a:cubicBezTo>
                      <a:pt x="6" y="1"/>
                      <a:pt x="11" y="0"/>
                      <a:pt x="18" y="0"/>
                    </a:cubicBezTo>
                    <a:cubicBezTo>
                      <a:pt x="18" y="37"/>
                      <a:pt x="18" y="73"/>
                      <a:pt x="18"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 name="Freeform 80">
                <a:extLst>
                  <a:ext uri="{FF2B5EF4-FFF2-40B4-BE49-F238E27FC236}">
                    <a16:creationId xmlns:a16="http://schemas.microsoft.com/office/drawing/2014/main" id="{CFD42C7D-14FD-EF40-8159-4CB5A089C13C}"/>
                  </a:ext>
                </a:extLst>
              </p:cNvPr>
              <p:cNvSpPr>
                <a:spLocks/>
              </p:cNvSpPr>
              <p:nvPr/>
            </p:nvSpPr>
            <p:spPr bwMode="auto">
              <a:xfrm>
                <a:off x="6129985" y="3028808"/>
                <a:ext cx="8789" cy="53322"/>
              </a:xfrm>
              <a:custGeom>
                <a:avLst/>
                <a:gdLst>
                  <a:gd name="T0" fmla="*/ 0 w 18"/>
                  <a:gd name="T1" fmla="*/ 0 h 109"/>
                  <a:gd name="T2" fmla="*/ 18 w 18"/>
                  <a:gd name="T3" fmla="*/ 0 h 109"/>
                  <a:gd name="T4" fmla="*/ 18 w 18"/>
                  <a:gd name="T5" fmla="*/ 109 h 109"/>
                  <a:gd name="T6" fmla="*/ 0 w 18"/>
                  <a:gd name="T7" fmla="*/ 109 h 109"/>
                  <a:gd name="T8" fmla="*/ 0 w 18"/>
                  <a:gd name="T9" fmla="*/ 0 h 109"/>
                </a:gdLst>
                <a:ahLst/>
                <a:cxnLst>
                  <a:cxn ang="0">
                    <a:pos x="T0" y="T1"/>
                  </a:cxn>
                  <a:cxn ang="0">
                    <a:pos x="T2" y="T3"/>
                  </a:cxn>
                  <a:cxn ang="0">
                    <a:pos x="T4" y="T5"/>
                  </a:cxn>
                  <a:cxn ang="0">
                    <a:pos x="T6" y="T7"/>
                  </a:cxn>
                  <a:cxn ang="0">
                    <a:pos x="T8" y="T9"/>
                  </a:cxn>
                </a:cxnLst>
                <a:rect l="0" t="0" r="r" b="b"/>
                <a:pathLst>
                  <a:path w="18" h="109">
                    <a:moveTo>
                      <a:pt x="0" y="0"/>
                    </a:moveTo>
                    <a:cubicBezTo>
                      <a:pt x="6" y="0"/>
                      <a:pt x="11" y="0"/>
                      <a:pt x="18" y="0"/>
                    </a:cubicBezTo>
                    <a:cubicBezTo>
                      <a:pt x="18" y="36"/>
                      <a:pt x="18" y="72"/>
                      <a:pt x="18" y="109"/>
                    </a:cubicBezTo>
                    <a:cubicBezTo>
                      <a:pt x="12" y="109"/>
                      <a:pt x="6" y="109"/>
                      <a:pt x="0" y="109"/>
                    </a:cubicBezTo>
                    <a:cubicBezTo>
                      <a:pt x="0" y="73"/>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 name="Freeform 81">
                <a:extLst>
                  <a:ext uri="{FF2B5EF4-FFF2-40B4-BE49-F238E27FC236}">
                    <a16:creationId xmlns:a16="http://schemas.microsoft.com/office/drawing/2014/main" id="{13118C0C-A3AE-E449-91FC-C7FB5DC66112}"/>
                  </a:ext>
                </a:extLst>
              </p:cNvPr>
              <p:cNvSpPr>
                <a:spLocks/>
              </p:cNvSpPr>
              <p:nvPr/>
            </p:nvSpPr>
            <p:spPr bwMode="auto">
              <a:xfrm>
                <a:off x="6110063" y="3028515"/>
                <a:ext cx="8789" cy="54493"/>
              </a:xfrm>
              <a:custGeom>
                <a:avLst/>
                <a:gdLst>
                  <a:gd name="T0" fmla="*/ 0 w 18"/>
                  <a:gd name="T1" fmla="*/ 112 h 112"/>
                  <a:gd name="T2" fmla="*/ 0 w 18"/>
                  <a:gd name="T3" fmla="*/ 1 h 112"/>
                  <a:gd name="T4" fmla="*/ 18 w 18"/>
                  <a:gd name="T5" fmla="*/ 0 h 112"/>
                  <a:gd name="T6" fmla="*/ 18 w 18"/>
                  <a:gd name="T7" fmla="*/ 110 h 112"/>
                  <a:gd name="T8" fmla="*/ 0 w 18"/>
                  <a:gd name="T9" fmla="*/ 112 h 112"/>
                </a:gdLst>
                <a:ahLst/>
                <a:cxnLst>
                  <a:cxn ang="0">
                    <a:pos x="T0" y="T1"/>
                  </a:cxn>
                  <a:cxn ang="0">
                    <a:pos x="T2" y="T3"/>
                  </a:cxn>
                  <a:cxn ang="0">
                    <a:pos x="T4" y="T5"/>
                  </a:cxn>
                  <a:cxn ang="0">
                    <a:pos x="T6" y="T7"/>
                  </a:cxn>
                  <a:cxn ang="0">
                    <a:pos x="T8" y="T9"/>
                  </a:cxn>
                </a:cxnLst>
                <a:rect l="0" t="0" r="r" b="b"/>
                <a:pathLst>
                  <a:path w="18" h="112">
                    <a:moveTo>
                      <a:pt x="0" y="112"/>
                    </a:moveTo>
                    <a:cubicBezTo>
                      <a:pt x="0" y="74"/>
                      <a:pt x="0" y="38"/>
                      <a:pt x="0" y="1"/>
                    </a:cubicBezTo>
                    <a:cubicBezTo>
                      <a:pt x="5" y="1"/>
                      <a:pt x="11" y="1"/>
                      <a:pt x="18" y="0"/>
                    </a:cubicBezTo>
                    <a:cubicBezTo>
                      <a:pt x="18" y="37"/>
                      <a:pt x="18" y="73"/>
                      <a:pt x="18" y="110"/>
                    </a:cubicBezTo>
                    <a:cubicBezTo>
                      <a:pt x="13" y="111"/>
                      <a:pt x="7" y="111"/>
                      <a:pt x="0" y="1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 name="Freeform 82">
                <a:extLst>
                  <a:ext uri="{FF2B5EF4-FFF2-40B4-BE49-F238E27FC236}">
                    <a16:creationId xmlns:a16="http://schemas.microsoft.com/office/drawing/2014/main" id="{3B379EFF-ECFB-0643-95C3-1F066A7F5B8C}"/>
                  </a:ext>
                </a:extLst>
              </p:cNvPr>
              <p:cNvSpPr>
                <a:spLocks/>
              </p:cNvSpPr>
              <p:nvPr/>
            </p:nvSpPr>
            <p:spPr bwMode="auto">
              <a:xfrm>
                <a:off x="6069339" y="3028808"/>
                <a:ext cx="8496" cy="54201"/>
              </a:xfrm>
              <a:custGeom>
                <a:avLst/>
                <a:gdLst>
                  <a:gd name="T0" fmla="*/ 0 w 18"/>
                  <a:gd name="T1" fmla="*/ 0 h 111"/>
                  <a:gd name="T2" fmla="*/ 18 w 18"/>
                  <a:gd name="T3" fmla="*/ 0 h 111"/>
                  <a:gd name="T4" fmla="*/ 18 w 18"/>
                  <a:gd name="T5" fmla="*/ 109 h 111"/>
                  <a:gd name="T6" fmla="*/ 0 w 18"/>
                  <a:gd name="T7" fmla="*/ 111 h 111"/>
                  <a:gd name="T8" fmla="*/ 0 w 18"/>
                  <a:gd name="T9" fmla="*/ 0 h 111"/>
                </a:gdLst>
                <a:ahLst/>
                <a:cxnLst>
                  <a:cxn ang="0">
                    <a:pos x="T0" y="T1"/>
                  </a:cxn>
                  <a:cxn ang="0">
                    <a:pos x="T2" y="T3"/>
                  </a:cxn>
                  <a:cxn ang="0">
                    <a:pos x="T4" y="T5"/>
                  </a:cxn>
                  <a:cxn ang="0">
                    <a:pos x="T6" y="T7"/>
                  </a:cxn>
                  <a:cxn ang="0">
                    <a:pos x="T8" y="T9"/>
                  </a:cxn>
                </a:cxnLst>
                <a:rect l="0" t="0" r="r" b="b"/>
                <a:pathLst>
                  <a:path w="18" h="111">
                    <a:moveTo>
                      <a:pt x="0" y="0"/>
                    </a:moveTo>
                    <a:cubicBezTo>
                      <a:pt x="6" y="0"/>
                      <a:pt x="12" y="0"/>
                      <a:pt x="18" y="0"/>
                    </a:cubicBezTo>
                    <a:cubicBezTo>
                      <a:pt x="18" y="37"/>
                      <a:pt x="18" y="72"/>
                      <a:pt x="18" y="109"/>
                    </a:cubicBezTo>
                    <a:cubicBezTo>
                      <a:pt x="13" y="110"/>
                      <a:pt x="7" y="110"/>
                      <a:pt x="0" y="111"/>
                    </a:cubicBezTo>
                    <a:cubicBezTo>
                      <a:pt x="0" y="73"/>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 name="Freeform 83">
                <a:extLst>
                  <a:ext uri="{FF2B5EF4-FFF2-40B4-BE49-F238E27FC236}">
                    <a16:creationId xmlns:a16="http://schemas.microsoft.com/office/drawing/2014/main" id="{1E17EB7A-764F-014E-911A-5DCE9C49A148}"/>
                  </a:ext>
                </a:extLst>
              </p:cNvPr>
              <p:cNvSpPr>
                <a:spLocks/>
              </p:cNvSpPr>
              <p:nvPr/>
            </p:nvSpPr>
            <p:spPr bwMode="auto">
              <a:xfrm>
                <a:off x="6028323" y="3028808"/>
                <a:ext cx="8789" cy="53615"/>
              </a:xfrm>
              <a:custGeom>
                <a:avLst/>
                <a:gdLst>
                  <a:gd name="T0" fmla="*/ 0 w 18"/>
                  <a:gd name="T1" fmla="*/ 0 h 110"/>
                  <a:gd name="T2" fmla="*/ 18 w 18"/>
                  <a:gd name="T3" fmla="*/ 0 h 110"/>
                  <a:gd name="T4" fmla="*/ 18 w 18"/>
                  <a:gd name="T5" fmla="*/ 110 h 110"/>
                  <a:gd name="T6" fmla="*/ 0 w 18"/>
                  <a:gd name="T7" fmla="*/ 110 h 110"/>
                  <a:gd name="T8" fmla="*/ 0 w 18"/>
                  <a:gd name="T9" fmla="*/ 0 h 110"/>
                </a:gdLst>
                <a:ahLst/>
                <a:cxnLst>
                  <a:cxn ang="0">
                    <a:pos x="T0" y="T1"/>
                  </a:cxn>
                  <a:cxn ang="0">
                    <a:pos x="T2" y="T3"/>
                  </a:cxn>
                  <a:cxn ang="0">
                    <a:pos x="T4" y="T5"/>
                  </a:cxn>
                  <a:cxn ang="0">
                    <a:pos x="T6" y="T7"/>
                  </a:cxn>
                  <a:cxn ang="0">
                    <a:pos x="T8" y="T9"/>
                  </a:cxn>
                </a:cxnLst>
                <a:rect l="0" t="0" r="r" b="b"/>
                <a:pathLst>
                  <a:path w="18" h="110">
                    <a:moveTo>
                      <a:pt x="0" y="0"/>
                    </a:moveTo>
                    <a:cubicBezTo>
                      <a:pt x="7" y="0"/>
                      <a:pt x="12" y="0"/>
                      <a:pt x="18" y="0"/>
                    </a:cubicBezTo>
                    <a:cubicBezTo>
                      <a:pt x="18" y="37"/>
                      <a:pt x="18" y="73"/>
                      <a:pt x="18" y="110"/>
                    </a:cubicBezTo>
                    <a:cubicBezTo>
                      <a:pt x="12" y="110"/>
                      <a:pt x="6" y="110"/>
                      <a:pt x="0" y="110"/>
                    </a:cubicBezTo>
                    <a:cubicBezTo>
                      <a:pt x="0" y="73"/>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0" name="Freeform 84">
                <a:extLst>
                  <a:ext uri="{FF2B5EF4-FFF2-40B4-BE49-F238E27FC236}">
                    <a16:creationId xmlns:a16="http://schemas.microsoft.com/office/drawing/2014/main" id="{75CEF057-A1A6-B24D-AD22-D8300DA41154}"/>
                  </a:ext>
                </a:extLst>
              </p:cNvPr>
              <p:cNvSpPr>
                <a:spLocks/>
              </p:cNvSpPr>
              <p:nvPr/>
            </p:nvSpPr>
            <p:spPr bwMode="auto">
              <a:xfrm>
                <a:off x="6008400" y="3027344"/>
                <a:ext cx="9668" cy="56544"/>
              </a:xfrm>
              <a:custGeom>
                <a:avLst/>
                <a:gdLst>
                  <a:gd name="T0" fmla="*/ 0 w 20"/>
                  <a:gd name="T1" fmla="*/ 3 h 116"/>
                  <a:gd name="T2" fmla="*/ 20 w 20"/>
                  <a:gd name="T3" fmla="*/ 17 h 116"/>
                  <a:gd name="T4" fmla="*/ 20 w 20"/>
                  <a:gd name="T5" fmla="*/ 99 h 116"/>
                  <a:gd name="T6" fmla="*/ 0 w 20"/>
                  <a:gd name="T7" fmla="*/ 113 h 116"/>
                  <a:gd name="T8" fmla="*/ 0 w 20"/>
                  <a:gd name="T9" fmla="*/ 3 h 116"/>
                </a:gdLst>
                <a:ahLst/>
                <a:cxnLst>
                  <a:cxn ang="0">
                    <a:pos x="T0" y="T1"/>
                  </a:cxn>
                  <a:cxn ang="0">
                    <a:pos x="T2" y="T3"/>
                  </a:cxn>
                  <a:cxn ang="0">
                    <a:pos x="T4" y="T5"/>
                  </a:cxn>
                  <a:cxn ang="0">
                    <a:pos x="T6" y="T7"/>
                  </a:cxn>
                  <a:cxn ang="0">
                    <a:pos x="T8" y="T9"/>
                  </a:cxn>
                </a:cxnLst>
                <a:rect l="0" t="0" r="r" b="b"/>
                <a:pathLst>
                  <a:path w="20" h="116">
                    <a:moveTo>
                      <a:pt x="0" y="3"/>
                    </a:moveTo>
                    <a:cubicBezTo>
                      <a:pt x="14" y="0"/>
                      <a:pt x="20" y="2"/>
                      <a:pt x="20" y="17"/>
                    </a:cubicBezTo>
                    <a:cubicBezTo>
                      <a:pt x="19" y="44"/>
                      <a:pt x="19" y="71"/>
                      <a:pt x="20" y="99"/>
                    </a:cubicBezTo>
                    <a:cubicBezTo>
                      <a:pt x="20" y="113"/>
                      <a:pt x="14" y="116"/>
                      <a:pt x="0" y="113"/>
                    </a:cubicBezTo>
                    <a:cubicBezTo>
                      <a:pt x="0" y="77"/>
                      <a:pt x="0" y="41"/>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1" name="Freeform 85">
                <a:extLst>
                  <a:ext uri="{FF2B5EF4-FFF2-40B4-BE49-F238E27FC236}">
                    <a16:creationId xmlns:a16="http://schemas.microsoft.com/office/drawing/2014/main" id="{6D3B8EDE-89D3-FB4C-98EE-016157B44566}"/>
                  </a:ext>
                </a:extLst>
              </p:cNvPr>
              <p:cNvSpPr>
                <a:spLocks/>
              </p:cNvSpPr>
              <p:nvPr/>
            </p:nvSpPr>
            <p:spPr bwMode="auto">
              <a:xfrm>
                <a:off x="5987892" y="3028808"/>
                <a:ext cx="8789" cy="53615"/>
              </a:xfrm>
              <a:custGeom>
                <a:avLst/>
                <a:gdLst>
                  <a:gd name="T0" fmla="*/ 18 w 18"/>
                  <a:gd name="T1" fmla="*/ 110 h 110"/>
                  <a:gd name="T2" fmla="*/ 0 w 18"/>
                  <a:gd name="T3" fmla="*/ 110 h 110"/>
                  <a:gd name="T4" fmla="*/ 0 w 18"/>
                  <a:gd name="T5" fmla="*/ 0 h 110"/>
                  <a:gd name="T6" fmla="*/ 18 w 18"/>
                  <a:gd name="T7" fmla="*/ 0 h 110"/>
                  <a:gd name="T8" fmla="*/ 18 w 18"/>
                  <a:gd name="T9" fmla="*/ 110 h 110"/>
                </a:gdLst>
                <a:ahLst/>
                <a:cxnLst>
                  <a:cxn ang="0">
                    <a:pos x="T0" y="T1"/>
                  </a:cxn>
                  <a:cxn ang="0">
                    <a:pos x="T2" y="T3"/>
                  </a:cxn>
                  <a:cxn ang="0">
                    <a:pos x="T4" y="T5"/>
                  </a:cxn>
                  <a:cxn ang="0">
                    <a:pos x="T6" y="T7"/>
                  </a:cxn>
                  <a:cxn ang="0">
                    <a:pos x="T8" y="T9"/>
                  </a:cxn>
                </a:cxnLst>
                <a:rect l="0" t="0" r="r" b="b"/>
                <a:pathLst>
                  <a:path w="18" h="110">
                    <a:moveTo>
                      <a:pt x="18" y="110"/>
                    </a:moveTo>
                    <a:cubicBezTo>
                      <a:pt x="11" y="110"/>
                      <a:pt x="6" y="110"/>
                      <a:pt x="0" y="110"/>
                    </a:cubicBezTo>
                    <a:cubicBezTo>
                      <a:pt x="0" y="73"/>
                      <a:pt x="0" y="37"/>
                      <a:pt x="0" y="0"/>
                    </a:cubicBezTo>
                    <a:cubicBezTo>
                      <a:pt x="6" y="0"/>
                      <a:pt x="12" y="0"/>
                      <a:pt x="18" y="0"/>
                    </a:cubicBezTo>
                    <a:cubicBezTo>
                      <a:pt x="18" y="37"/>
                      <a:pt x="18" y="72"/>
                      <a:pt x="18" y="1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2" name="Freeform 86">
                <a:extLst>
                  <a:ext uri="{FF2B5EF4-FFF2-40B4-BE49-F238E27FC236}">
                    <a16:creationId xmlns:a16="http://schemas.microsoft.com/office/drawing/2014/main" id="{7E9A6B79-6167-1B4F-88DF-0AE35384AF8E}"/>
                  </a:ext>
                </a:extLst>
              </p:cNvPr>
              <p:cNvSpPr>
                <a:spLocks/>
              </p:cNvSpPr>
              <p:nvPr/>
            </p:nvSpPr>
            <p:spPr bwMode="auto">
              <a:xfrm>
                <a:off x="5967970" y="3028515"/>
                <a:ext cx="8789" cy="53908"/>
              </a:xfrm>
              <a:custGeom>
                <a:avLst/>
                <a:gdLst>
                  <a:gd name="T0" fmla="*/ 18 w 18"/>
                  <a:gd name="T1" fmla="*/ 111 h 111"/>
                  <a:gd name="T2" fmla="*/ 0 w 18"/>
                  <a:gd name="T3" fmla="*/ 111 h 111"/>
                  <a:gd name="T4" fmla="*/ 0 w 18"/>
                  <a:gd name="T5" fmla="*/ 1 h 111"/>
                  <a:gd name="T6" fmla="*/ 18 w 18"/>
                  <a:gd name="T7" fmla="*/ 0 h 111"/>
                  <a:gd name="T8" fmla="*/ 18 w 18"/>
                  <a:gd name="T9" fmla="*/ 111 h 111"/>
                </a:gdLst>
                <a:ahLst/>
                <a:cxnLst>
                  <a:cxn ang="0">
                    <a:pos x="T0" y="T1"/>
                  </a:cxn>
                  <a:cxn ang="0">
                    <a:pos x="T2" y="T3"/>
                  </a:cxn>
                  <a:cxn ang="0">
                    <a:pos x="T4" y="T5"/>
                  </a:cxn>
                  <a:cxn ang="0">
                    <a:pos x="T6" y="T7"/>
                  </a:cxn>
                  <a:cxn ang="0">
                    <a:pos x="T8" y="T9"/>
                  </a:cxn>
                </a:cxnLst>
                <a:rect l="0" t="0" r="r" b="b"/>
                <a:pathLst>
                  <a:path w="18" h="111">
                    <a:moveTo>
                      <a:pt x="18" y="111"/>
                    </a:moveTo>
                    <a:cubicBezTo>
                      <a:pt x="12" y="111"/>
                      <a:pt x="6" y="111"/>
                      <a:pt x="0" y="111"/>
                    </a:cubicBezTo>
                    <a:cubicBezTo>
                      <a:pt x="0" y="74"/>
                      <a:pt x="0" y="39"/>
                      <a:pt x="0" y="1"/>
                    </a:cubicBezTo>
                    <a:cubicBezTo>
                      <a:pt x="5" y="1"/>
                      <a:pt x="11" y="0"/>
                      <a:pt x="18" y="0"/>
                    </a:cubicBezTo>
                    <a:cubicBezTo>
                      <a:pt x="18" y="37"/>
                      <a:pt x="18" y="72"/>
                      <a:pt x="18"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3" name="Freeform 87">
                <a:extLst>
                  <a:ext uri="{FF2B5EF4-FFF2-40B4-BE49-F238E27FC236}">
                    <a16:creationId xmlns:a16="http://schemas.microsoft.com/office/drawing/2014/main" id="{6DE6E5FE-A94A-6F4F-B9F0-2AB5CAC51224}"/>
                  </a:ext>
                </a:extLst>
              </p:cNvPr>
              <p:cNvSpPr>
                <a:spLocks/>
              </p:cNvSpPr>
              <p:nvPr/>
            </p:nvSpPr>
            <p:spPr bwMode="auto">
              <a:xfrm>
                <a:off x="5926953" y="3028808"/>
                <a:ext cx="8789" cy="53322"/>
              </a:xfrm>
              <a:custGeom>
                <a:avLst/>
                <a:gdLst>
                  <a:gd name="T0" fmla="*/ 0 w 18"/>
                  <a:gd name="T1" fmla="*/ 0 h 109"/>
                  <a:gd name="T2" fmla="*/ 18 w 18"/>
                  <a:gd name="T3" fmla="*/ 0 h 109"/>
                  <a:gd name="T4" fmla="*/ 18 w 18"/>
                  <a:gd name="T5" fmla="*/ 109 h 109"/>
                  <a:gd name="T6" fmla="*/ 0 w 18"/>
                  <a:gd name="T7" fmla="*/ 109 h 109"/>
                  <a:gd name="T8" fmla="*/ 0 w 18"/>
                  <a:gd name="T9" fmla="*/ 0 h 109"/>
                </a:gdLst>
                <a:ahLst/>
                <a:cxnLst>
                  <a:cxn ang="0">
                    <a:pos x="T0" y="T1"/>
                  </a:cxn>
                  <a:cxn ang="0">
                    <a:pos x="T2" y="T3"/>
                  </a:cxn>
                  <a:cxn ang="0">
                    <a:pos x="T4" y="T5"/>
                  </a:cxn>
                  <a:cxn ang="0">
                    <a:pos x="T6" y="T7"/>
                  </a:cxn>
                  <a:cxn ang="0">
                    <a:pos x="T8" y="T9"/>
                  </a:cxn>
                </a:cxnLst>
                <a:rect l="0" t="0" r="r" b="b"/>
                <a:pathLst>
                  <a:path w="18" h="109">
                    <a:moveTo>
                      <a:pt x="0" y="0"/>
                    </a:moveTo>
                    <a:cubicBezTo>
                      <a:pt x="6" y="0"/>
                      <a:pt x="11" y="0"/>
                      <a:pt x="18" y="0"/>
                    </a:cubicBezTo>
                    <a:cubicBezTo>
                      <a:pt x="18" y="36"/>
                      <a:pt x="18" y="72"/>
                      <a:pt x="18" y="109"/>
                    </a:cubicBezTo>
                    <a:cubicBezTo>
                      <a:pt x="12" y="109"/>
                      <a:pt x="6" y="109"/>
                      <a:pt x="0" y="109"/>
                    </a:cubicBezTo>
                    <a:cubicBezTo>
                      <a:pt x="0" y="74"/>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4" name="Freeform 88">
                <a:extLst>
                  <a:ext uri="{FF2B5EF4-FFF2-40B4-BE49-F238E27FC236}">
                    <a16:creationId xmlns:a16="http://schemas.microsoft.com/office/drawing/2014/main" id="{D68DE436-7515-BF41-B07F-8E0BA5836C95}"/>
                  </a:ext>
                </a:extLst>
              </p:cNvPr>
              <p:cNvSpPr>
                <a:spLocks/>
              </p:cNvSpPr>
              <p:nvPr/>
            </p:nvSpPr>
            <p:spPr bwMode="auto">
              <a:xfrm>
                <a:off x="6170416" y="3028808"/>
                <a:ext cx="8789" cy="53615"/>
              </a:xfrm>
              <a:custGeom>
                <a:avLst/>
                <a:gdLst>
                  <a:gd name="T0" fmla="*/ 0 w 18"/>
                  <a:gd name="T1" fmla="*/ 0 h 110"/>
                  <a:gd name="T2" fmla="*/ 18 w 18"/>
                  <a:gd name="T3" fmla="*/ 0 h 110"/>
                  <a:gd name="T4" fmla="*/ 18 w 18"/>
                  <a:gd name="T5" fmla="*/ 110 h 110"/>
                  <a:gd name="T6" fmla="*/ 0 w 18"/>
                  <a:gd name="T7" fmla="*/ 110 h 110"/>
                  <a:gd name="T8" fmla="*/ 0 w 18"/>
                  <a:gd name="T9" fmla="*/ 0 h 110"/>
                </a:gdLst>
                <a:ahLst/>
                <a:cxnLst>
                  <a:cxn ang="0">
                    <a:pos x="T0" y="T1"/>
                  </a:cxn>
                  <a:cxn ang="0">
                    <a:pos x="T2" y="T3"/>
                  </a:cxn>
                  <a:cxn ang="0">
                    <a:pos x="T4" y="T5"/>
                  </a:cxn>
                  <a:cxn ang="0">
                    <a:pos x="T6" y="T7"/>
                  </a:cxn>
                  <a:cxn ang="0">
                    <a:pos x="T8" y="T9"/>
                  </a:cxn>
                </a:cxnLst>
                <a:rect l="0" t="0" r="r" b="b"/>
                <a:pathLst>
                  <a:path w="18" h="110">
                    <a:moveTo>
                      <a:pt x="0" y="0"/>
                    </a:moveTo>
                    <a:cubicBezTo>
                      <a:pt x="7" y="0"/>
                      <a:pt x="12" y="0"/>
                      <a:pt x="18" y="0"/>
                    </a:cubicBezTo>
                    <a:cubicBezTo>
                      <a:pt x="18" y="36"/>
                      <a:pt x="18" y="72"/>
                      <a:pt x="18" y="110"/>
                    </a:cubicBezTo>
                    <a:cubicBezTo>
                      <a:pt x="13" y="110"/>
                      <a:pt x="7" y="110"/>
                      <a:pt x="0" y="110"/>
                    </a:cubicBezTo>
                    <a:cubicBezTo>
                      <a:pt x="0" y="73"/>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5" name="Freeform 89">
                <a:extLst>
                  <a:ext uri="{FF2B5EF4-FFF2-40B4-BE49-F238E27FC236}">
                    <a16:creationId xmlns:a16="http://schemas.microsoft.com/office/drawing/2014/main" id="{25E098C0-FC89-464E-B8B0-EDEE240CED1D}"/>
                  </a:ext>
                </a:extLst>
              </p:cNvPr>
              <p:cNvSpPr>
                <a:spLocks/>
              </p:cNvSpPr>
              <p:nvPr/>
            </p:nvSpPr>
            <p:spPr bwMode="auto">
              <a:xfrm>
                <a:off x="6271785" y="3028515"/>
                <a:ext cx="9375" cy="53908"/>
              </a:xfrm>
              <a:custGeom>
                <a:avLst/>
                <a:gdLst>
                  <a:gd name="T0" fmla="*/ 19 w 19"/>
                  <a:gd name="T1" fmla="*/ 111 h 111"/>
                  <a:gd name="T2" fmla="*/ 0 w 19"/>
                  <a:gd name="T3" fmla="*/ 111 h 111"/>
                  <a:gd name="T4" fmla="*/ 0 w 19"/>
                  <a:gd name="T5" fmla="*/ 1 h 111"/>
                  <a:gd name="T6" fmla="*/ 19 w 19"/>
                  <a:gd name="T7" fmla="*/ 0 h 111"/>
                  <a:gd name="T8" fmla="*/ 19 w 19"/>
                  <a:gd name="T9" fmla="*/ 111 h 111"/>
                </a:gdLst>
                <a:ahLst/>
                <a:cxnLst>
                  <a:cxn ang="0">
                    <a:pos x="T0" y="T1"/>
                  </a:cxn>
                  <a:cxn ang="0">
                    <a:pos x="T2" y="T3"/>
                  </a:cxn>
                  <a:cxn ang="0">
                    <a:pos x="T4" y="T5"/>
                  </a:cxn>
                  <a:cxn ang="0">
                    <a:pos x="T6" y="T7"/>
                  </a:cxn>
                  <a:cxn ang="0">
                    <a:pos x="T8" y="T9"/>
                  </a:cxn>
                </a:cxnLst>
                <a:rect l="0" t="0" r="r" b="b"/>
                <a:pathLst>
                  <a:path w="19" h="111">
                    <a:moveTo>
                      <a:pt x="19" y="111"/>
                    </a:moveTo>
                    <a:cubicBezTo>
                      <a:pt x="12" y="111"/>
                      <a:pt x="7" y="111"/>
                      <a:pt x="0" y="111"/>
                    </a:cubicBezTo>
                    <a:cubicBezTo>
                      <a:pt x="0" y="74"/>
                      <a:pt x="0" y="38"/>
                      <a:pt x="0" y="1"/>
                    </a:cubicBezTo>
                    <a:cubicBezTo>
                      <a:pt x="7" y="1"/>
                      <a:pt x="12" y="1"/>
                      <a:pt x="19" y="0"/>
                    </a:cubicBezTo>
                    <a:cubicBezTo>
                      <a:pt x="19" y="38"/>
                      <a:pt x="19" y="74"/>
                      <a:pt x="19"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spTree>
    <p:extLst>
      <p:ext uri="{BB962C8B-B14F-4D97-AF65-F5344CB8AC3E}">
        <p14:creationId xmlns:p14="http://schemas.microsoft.com/office/powerpoint/2010/main" val="37693315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椭圆 44"/>
          <p:cNvSpPr/>
          <p:nvPr/>
        </p:nvSpPr>
        <p:spPr>
          <a:xfrm>
            <a:off x="-1323340" y="-1804670"/>
            <a:ext cx="4044950" cy="4044950"/>
          </a:xfrm>
          <a:prstGeom prst="ellipse">
            <a:avLst/>
          </a:prstGeom>
          <a:solidFill>
            <a:srgbClr val="1B5187"/>
          </a:solidFill>
          <a:ln>
            <a:solidFill>
              <a:srgbClr val="1B518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a:off x="11329035" y="2240280"/>
            <a:ext cx="1938020" cy="1938020"/>
          </a:xfrm>
          <a:prstGeom prst="ellipse">
            <a:avLst/>
          </a:prstGeom>
          <a:solidFill>
            <a:srgbClr val="1B51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a:off x="1311910" y="6296025"/>
            <a:ext cx="1271270" cy="1271270"/>
          </a:xfrm>
          <a:prstGeom prst="ellipse">
            <a:avLst/>
          </a:prstGeom>
          <a:solidFill>
            <a:srgbClr val="1B51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217805" y="227965"/>
            <a:ext cx="11756390" cy="6402070"/>
          </a:xfrm>
          <a:prstGeom prst="rect">
            <a:avLst/>
          </a:prstGeom>
          <a:noFill/>
          <a:ln w="76200">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文本框 47"/>
          <p:cNvSpPr txBox="1"/>
          <p:nvPr>
            <p:custDataLst>
              <p:tags r:id="rId1"/>
            </p:custDataLst>
          </p:nvPr>
        </p:nvSpPr>
        <p:spPr>
          <a:xfrm>
            <a:off x="5069205" y="1577975"/>
            <a:ext cx="2052955" cy="1861185"/>
          </a:xfrm>
          <a:prstGeom prst="rect">
            <a:avLst/>
          </a:prstGeom>
          <a:noFill/>
        </p:spPr>
        <p:txBody>
          <a:bodyPr wrap="square" rtlCol="0">
            <a:spAutoFit/>
          </a:bodyPr>
          <a:lstStyle/>
          <a:p>
            <a:pPr algn="ctr"/>
            <a:r>
              <a:rPr lang="en-US" altLang="zh-CN" sz="11500" dirty="0">
                <a:latin typeface="+mj-ea"/>
                <a:ea typeface="+mj-ea"/>
              </a:rPr>
              <a:t>02</a:t>
            </a:r>
          </a:p>
        </p:txBody>
      </p:sp>
      <p:sp>
        <p:nvSpPr>
          <p:cNvPr id="3" name="文本框 2"/>
          <p:cNvSpPr txBox="1"/>
          <p:nvPr/>
        </p:nvSpPr>
        <p:spPr>
          <a:xfrm>
            <a:off x="5239703" y="3209290"/>
            <a:ext cx="1685925" cy="922020"/>
          </a:xfrm>
          <a:prstGeom prst="rect">
            <a:avLst/>
          </a:prstGeom>
          <a:noFill/>
        </p:spPr>
        <p:txBody>
          <a:bodyPr wrap="square" rtlCol="0">
            <a:spAutoFit/>
          </a:bodyPr>
          <a:lstStyle/>
          <a:p>
            <a:pPr algn="dist"/>
            <a:r>
              <a:rPr lang="en-US" altLang="zh-CN" sz="5400" dirty="0">
                <a:solidFill>
                  <a:schemeClr val="tx1"/>
                </a:solidFill>
                <a:latin typeface="+mj-ea"/>
                <a:ea typeface="+mj-ea"/>
              </a:rPr>
              <a:t>Part</a:t>
            </a:r>
          </a:p>
        </p:txBody>
      </p:sp>
      <p:sp>
        <p:nvSpPr>
          <p:cNvPr id="30" name="文本框 29"/>
          <p:cNvSpPr txBox="1"/>
          <p:nvPr/>
        </p:nvSpPr>
        <p:spPr>
          <a:xfrm>
            <a:off x="4475439" y="4131310"/>
            <a:ext cx="3694785" cy="646331"/>
          </a:xfrm>
          <a:prstGeom prst="rect">
            <a:avLst/>
          </a:prstGeom>
          <a:noFill/>
        </p:spPr>
        <p:txBody>
          <a:bodyPr wrap="square" rtlCol="0">
            <a:spAutoFit/>
          </a:bodyPr>
          <a:lstStyle/>
          <a:p>
            <a:r>
              <a:rPr lang="zh-CN" altLang="en-US" sz="3600" b="1" dirty="0">
                <a:solidFill>
                  <a:srgbClr val="000000"/>
                </a:solidFill>
                <a:latin typeface="思源黑体 CN Medium" panose="020B0600000000000000" charset="-122"/>
                <a:ea typeface="思源黑体 CN Medium" panose="020B0600000000000000" charset="-122"/>
              </a:rPr>
              <a:t>研究内容与过程</a:t>
            </a:r>
          </a:p>
        </p:txBody>
      </p:sp>
      <p:grpSp>
        <p:nvGrpSpPr>
          <p:cNvPr id="9" name="组合 8">
            <a:extLst>
              <a:ext uri="{FF2B5EF4-FFF2-40B4-BE49-F238E27FC236}">
                <a16:creationId xmlns:a16="http://schemas.microsoft.com/office/drawing/2014/main" id="{4C3306D1-A6C1-1C4D-BEFA-B832E201196B}"/>
              </a:ext>
            </a:extLst>
          </p:cNvPr>
          <p:cNvGrpSpPr/>
          <p:nvPr/>
        </p:nvGrpSpPr>
        <p:grpSpPr>
          <a:xfrm>
            <a:off x="10327710" y="5020478"/>
            <a:ext cx="1385458" cy="1385458"/>
            <a:chOff x="5372911" y="2138708"/>
            <a:chExt cx="1446178" cy="1446178"/>
          </a:xfrm>
        </p:grpSpPr>
        <p:sp>
          <p:nvSpPr>
            <p:cNvPr id="10" name="椭圆 9">
              <a:extLst>
                <a:ext uri="{FF2B5EF4-FFF2-40B4-BE49-F238E27FC236}">
                  <a16:creationId xmlns:a16="http://schemas.microsoft.com/office/drawing/2014/main" id="{B2F9920D-B12B-2044-A222-FF89F7AD4A44}"/>
                </a:ext>
              </a:extLst>
            </p:cNvPr>
            <p:cNvSpPr/>
            <p:nvPr/>
          </p:nvSpPr>
          <p:spPr>
            <a:xfrm>
              <a:off x="5372911" y="2138708"/>
              <a:ext cx="1446178" cy="144617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Freeform 49">
              <a:extLst>
                <a:ext uri="{FF2B5EF4-FFF2-40B4-BE49-F238E27FC236}">
                  <a16:creationId xmlns:a16="http://schemas.microsoft.com/office/drawing/2014/main" id="{A23A64A4-DFAB-AF43-B2B9-0A442F9CAFF3}"/>
                </a:ext>
              </a:extLst>
            </p:cNvPr>
            <p:cNvSpPr>
              <a:spLocks noEditPoints="1"/>
            </p:cNvSpPr>
            <p:nvPr/>
          </p:nvSpPr>
          <p:spPr bwMode="auto">
            <a:xfrm>
              <a:off x="5462587" y="2202309"/>
              <a:ext cx="1266826" cy="1318976"/>
            </a:xfrm>
            <a:custGeom>
              <a:avLst/>
              <a:gdLst>
                <a:gd name="T0" fmla="*/ 2600 w 2600"/>
                <a:gd name="T1" fmla="*/ 1441 h 2707"/>
                <a:gd name="T2" fmla="*/ 2593 w 2600"/>
                <a:gd name="T3" fmla="*/ 1460 h 2707"/>
                <a:gd name="T4" fmla="*/ 2264 w 2600"/>
                <a:gd name="T5" fmla="*/ 2235 h 2707"/>
                <a:gd name="T6" fmla="*/ 1548 w 2600"/>
                <a:gd name="T7" fmla="*/ 2643 h 2707"/>
                <a:gd name="T8" fmla="*/ 620 w 2600"/>
                <a:gd name="T9" fmla="*/ 2475 h 2707"/>
                <a:gd name="T10" fmla="*/ 47 w 2600"/>
                <a:gd name="T11" fmla="*/ 1714 h 2707"/>
                <a:gd name="T12" fmla="*/ 4 w 2600"/>
                <a:gd name="T13" fmla="*/ 1458 h 2707"/>
                <a:gd name="T14" fmla="*/ 0 w 2600"/>
                <a:gd name="T15" fmla="*/ 1437 h 2707"/>
                <a:gd name="T16" fmla="*/ 0 w 2600"/>
                <a:gd name="T17" fmla="*/ 1301 h 2707"/>
                <a:gd name="T18" fmla="*/ 4 w 2600"/>
                <a:gd name="T19" fmla="*/ 1284 h 2707"/>
                <a:gd name="T20" fmla="*/ 17 w 2600"/>
                <a:gd name="T21" fmla="*/ 1161 h 2707"/>
                <a:gd name="T22" fmla="*/ 291 w 2600"/>
                <a:gd name="T23" fmla="*/ 555 h 2707"/>
                <a:gd name="T24" fmla="*/ 1573 w 2600"/>
                <a:gd name="T25" fmla="*/ 104 h 2707"/>
                <a:gd name="T26" fmla="*/ 2593 w 2600"/>
                <a:gd name="T27" fmla="*/ 1280 h 2707"/>
                <a:gd name="T28" fmla="*/ 2600 w 2600"/>
                <a:gd name="T29" fmla="*/ 1297 h 2707"/>
                <a:gd name="T30" fmla="*/ 2600 w 2600"/>
                <a:gd name="T31" fmla="*/ 1441 h 2707"/>
                <a:gd name="T32" fmla="*/ 2290 w 2600"/>
                <a:gd name="T33" fmla="*/ 1337 h 2707"/>
                <a:gd name="T34" fmla="*/ 1345 w 2600"/>
                <a:gd name="T35" fmla="*/ 390 h 2707"/>
                <a:gd name="T36" fmla="*/ 693 w 2600"/>
                <a:gd name="T37" fmla="*/ 597 h 2707"/>
                <a:gd name="T38" fmla="*/ 307 w 2600"/>
                <a:gd name="T39" fmla="*/ 1329 h 2707"/>
                <a:gd name="T40" fmla="*/ 145 w 2600"/>
                <a:gd name="T41" fmla="*/ 1198 h 2707"/>
                <a:gd name="T42" fmla="*/ 152 w 2600"/>
                <a:gd name="T43" fmla="*/ 1277 h 2707"/>
                <a:gd name="T44" fmla="*/ 287 w 2600"/>
                <a:gd name="T45" fmla="*/ 1500 h 2707"/>
                <a:gd name="T46" fmla="*/ 323 w 2600"/>
                <a:gd name="T47" fmla="*/ 1561 h 2707"/>
                <a:gd name="T48" fmla="*/ 324 w 2600"/>
                <a:gd name="T49" fmla="*/ 1575 h 2707"/>
                <a:gd name="T50" fmla="*/ 324 w 2600"/>
                <a:gd name="T51" fmla="*/ 1825 h 2707"/>
                <a:gd name="T52" fmla="*/ 324 w 2600"/>
                <a:gd name="T53" fmla="*/ 1844 h 2707"/>
                <a:gd name="T54" fmla="*/ 269 w 2600"/>
                <a:gd name="T55" fmla="*/ 1879 h 2707"/>
                <a:gd name="T56" fmla="*/ 240 w 2600"/>
                <a:gd name="T57" fmla="*/ 1927 h 2707"/>
                <a:gd name="T58" fmla="*/ 189 w 2600"/>
                <a:gd name="T59" fmla="*/ 1955 h 2707"/>
                <a:gd name="T60" fmla="*/ 245 w 2600"/>
                <a:gd name="T61" fmla="*/ 2047 h 2707"/>
                <a:gd name="T62" fmla="*/ 272 w 2600"/>
                <a:gd name="T63" fmla="*/ 2062 h 2707"/>
                <a:gd name="T64" fmla="*/ 560 w 2600"/>
                <a:gd name="T65" fmla="*/ 2061 h 2707"/>
                <a:gd name="T66" fmla="*/ 592 w 2600"/>
                <a:gd name="T67" fmla="*/ 2074 h 2707"/>
                <a:gd name="T68" fmla="*/ 674 w 2600"/>
                <a:gd name="T69" fmla="*/ 2149 h 2707"/>
                <a:gd name="T70" fmla="*/ 1450 w 2600"/>
                <a:gd name="T71" fmla="*/ 2359 h 2707"/>
                <a:gd name="T72" fmla="*/ 2004 w 2600"/>
                <a:gd name="T73" fmla="*/ 2075 h 2707"/>
                <a:gd name="T74" fmla="*/ 2038 w 2600"/>
                <a:gd name="T75" fmla="*/ 2061 h 2707"/>
                <a:gd name="T76" fmla="*/ 2350 w 2600"/>
                <a:gd name="T77" fmla="*/ 2062 h 2707"/>
                <a:gd name="T78" fmla="*/ 2375 w 2600"/>
                <a:gd name="T79" fmla="*/ 2048 h 2707"/>
                <a:gd name="T80" fmla="*/ 2406 w 2600"/>
                <a:gd name="T81" fmla="*/ 1992 h 2707"/>
                <a:gd name="T82" fmla="*/ 2405 w 2600"/>
                <a:gd name="T83" fmla="*/ 1965 h 2707"/>
                <a:gd name="T84" fmla="*/ 2350 w 2600"/>
                <a:gd name="T85" fmla="*/ 1889 h 2707"/>
                <a:gd name="T86" fmla="*/ 2275 w 2600"/>
                <a:gd name="T87" fmla="*/ 1849 h 2707"/>
                <a:gd name="T88" fmla="*/ 2268 w 2600"/>
                <a:gd name="T89" fmla="*/ 1847 h 2707"/>
                <a:gd name="T90" fmla="*/ 2268 w 2600"/>
                <a:gd name="T91" fmla="*/ 1646 h 2707"/>
                <a:gd name="T92" fmla="*/ 2278 w 2600"/>
                <a:gd name="T93" fmla="*/ 1533 h 2707"/>
                <a:gd name="T94" fmla="*/ 2313 w 2600"/>
                <a:gd name="T95" fmla="*/ 1481 h 2707"/>
                <a:gd name="T96" fmla="*/ 2450 w 2600"/>
                <a:gd name="T97" fmla="*/ 1214 h 2707"/>
                <a:gd name="T98" fmla="*/ 2290 w 2600"/>
                <a:gd name="T99" fmla="*/ 1337 h 27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600" h="2707">
                  <a:moveTo>
                    <a:pt x="2600" y="1441"/>
                  </a:moveTo>
                  <a:cubicBezTo>
                    <a:pt x="2598" y="1447"/>
                    <a:pt x="2593" y="1454"/>
                    <a:pt x="2593" y="1460"/>
                  </a:cubicBezTo>
                  <a:cubicBezTo>
                    <a:pt x="2571" y="1756"/>
                    <a:pt x="2461" y="2015"/>
                    <a:pt x="2264" y="2235"/>
                  </a:cubicBezTo>
                  <a:cubicBezTo>
                    <a:pt x="2071" y="2451"/>
                    <a:pt x="1832" y="2588"/>
                    <a:pt x="1548" y="2643"/>
                  </a:cubicBezTo>
                  <a:cubicBezTo>
                    <a:pt x="1218" y="2707"/>
                    <a:pt x="906" y="2652"/>
                    <a:pt x="620" y="2475"/>
                  </a:cubicBezTo>
                  <a:cubicBezTo>
                    <a:pt x="331" y="2297"/>
                    <a:pt x="140" y="2041"/>
                    <a:pt x="47" y="1714"/>
                  </a:cubicBezTo>
                  <a:cubicBezTo>
                    <a:pt x="23" y="1630"/>
                    <a:pt x="8" y="1545"/>
                    <a:pt x="4" y="1458"/>
                  </a:cubicBezTo>
                  <a:cubicBezTo>
                    <a:pt x="3" y="1451"/>
                    <a:pt x="1" y="1444"/>
                    <a:pt x="0" y="1437"/>
                  </a:cubicBezTo>
                  <a:cubicBezTo>
                    <a:pt x="0" y="1392"/>
                    <a:pt x="0" y="1346"/>
                    <a:pt x="0" y="1301"/>
                  </a:cubicBezTo>
                  <a:cubicBezTo>
                    <a:pt x="1" y="1295"/>
                    <a:pt x="3" y="1290"/>
                    <a:pt x="4" y="1284"/>
                  </a:cubicBezTo>
                  <a:cubicBezTo>
                    <a:pt x="8" y="1243"/>
                    <a:pt x="10" y="1201"/>
                    <a:pt x="17" y="1161"/>
                  </a:cubicBezTo>
                  <a:cubicBezTo>
                    <a:pt x="55" y="935"/>
                    <a:pt x="142" y="729"/>
                    <a:pt x="291" y="555"/>
                  </a:cubicBezTo>
                  <a:cubicBezTo>
                    <a:pt x="630" y="158"/>
                    <a:pt x="1061" y="0"/>
                    <a:pt x="1573" y="104"/>
                  </a:cubicBezTo>
                  <a:cubicBezTo>
                    <a:pt x="2147" y="221"/>
                    <a:pt x="2557" y="718"/>
                    <a:pt x="2593" y="1280"/>
                  </a:cubicBezTo>
                  <a:cubicBezTo>
                    <a:pt x="2593" y="1286"/>
                    <a:pt x="2598" y="1292"/>
                    <a:pt x="2600" y="1297"/>
                  </a:cubicBezTo>
                  <a:cubicBezTo>
                    <a:pt x="2600" y="1345"/>
                    <a:pt x="2600" y="1393"/>
                    <a:pt x="2600" y="1441"/>
                  </a:cubicBezTo>
                  <a:close/>
                  <a:moveTo>
                    <a:pt x="2290" y="1337"/>
                  </a:moveTo>
                  <a:cubicBezTo>
                    <a:pt x="2269" y="831"/>
                    <a:pt x="1859" y="414"/>
                    <a:pt x="1345" y="390"/>
                  </a:cubicBezTo>
                  <a:cubicBezTo>
                    <a:pt x="1103" y="379"/>
                    <a:pt x="883" y="447"/>
                    <a:pt x="693" y="597"/>
                  </a:cubicBezTo>
                  <a:cubicBezTo>
                    <a:pt x="456" y="782"/>
                    <a:pt x="330" y="1028"/>
                    <a:pt x="307" y="1329"/>
                  </a:cubicBezTo>
                  <a:cubicBezTo>
                    <a:pt x="241" y="1301"/>
                    <a:pt x="195" y="1252"/>
                    <a:pt x="145" y="1198"/>
                  </a:cubicBezTo>
                  <a:cubicBezTo>
                    <a:pt x="148" y="1228"/>
                    <a:pt x="149" y="1253"/>
                    <a:pt x="152" y="1277"/>
                  </a:cubicBezTo>
                  <a:cubicBezTo>
                    <a:pt x="165" y="1370"/>
                    <a:pt x="206" y="1448"/>
                    <a:pt x="287" y="1500"/>
                  </a:cubicBezTo>
                  <a:cubicBezTo>
                    <a:pt x="311" y="1516"/>
                    <a:pt x="322" y="1534"/>
                    <a:pt x="323" y="1561"/>
                  </a:cubicBezTo>
                  <a:cubicBezTo>
                    <a:pt x="323" y="1565"/>
                    <a:pt x="324" y="1570"/>
                    <a:pt x="324" y="1575"/>
                  </a:cubicBezTo>
                  <a:cubicBezTo>
                    <a:pt x="324" y="1658"/>
                    <a:pt x="324" y="1741"/>
                    <a:pt x="324" y="1825"/>
                  </a:cubicBezTo>
                  <a:cubicBezTo>
                    <a:pt x="324" y="1831"/>
                    <a:pt x="324" y="1838"/>
                    <a:pt x="324" y="1844"/>
                  </a:cubicBezTo>
                  <a:cubicBezTo>
                    <a:pt x="287" y="1851"/>
                    <a:pt x="287" y="1851"/>
                    <a:pt x="269" y="1879"/>
                  </a:cubicBezTo>
                  <a:cubicBezTo>
                    <a:pt x="259" y="1895"/>
                    <a:pt x="250" y="1911"/>
                    <a:pt x="240" y="1927"/>
                  </a:cubicBezTo>
                  <a:cubicBezTo>
                    <a:pt x="229" y="1944"/>
                    <a:pt x="222" y="1967"/>
                    <a:pt x="189" y="1955"/>
                  </a:cubicBezTo>
                  <a:cubicBezTo>
                    <a:pt x="210" y="1989"/>
                    <a:pt x="228" y="2018"/>
                    <a:pt x="245" y="2047"/>
                  </a:cubicBezTo>
                  <a:cubicBezTo>
                    <a:pt x="252" y="2058"/>
                    <a:pt x="259" y="2062"/>
                    <a:pt x="272" y="2062"/>
                  </a:cubicBezTo>
                  <a:cubicBezTo>
                    <a:pt x="368" y="2061"/>
                    <a:pt x="464" y="2062"/>
                    <a:pt x="560" y="2061"/>
                  </a:cubicBezTo>
                  <a:cubicBezTo>
                    <a:pt x="573" y="2061"/>
                    <a:pt x="582" y="2065"/>
                    <a:pt x="592" y="2074"/>
                  </a:cubicBezTo>
                  <a:cubicBezTo>
                    <a:pt x="618" y="2100"/>
                    <a:pt x="645" y="2126"/>
                    <a:pt x="674" y="2149"/>
                  </a:cubicBezTo>
                  <a:cubicBezTo>
                    <a:pt x="903" y="2331"/>
                    <a:pt x="1162" y="2402"/>
                    <a:pt x="1450" y="2359"/>
                  </a:cubicBezTo>
                  <a:cubicBezTo>
                    <a:pt x="1666" y="2328"/>
                    <a:pt x="1850" y="2230"/>
                    <a:pt x="2004" y="2075"/>
                  </a:cubicBezTo>
                  <a:cubicBezTo>
                    <a:pt x="2014" y="2065"/>
                    <a:pt x="2024" y="2061"/>
                    <a:pt x="2038" y="2061"/>
                  </a:cubicBezTo>
                  <a:cubicBezTo>
                    <a:pt x="2142" y="2062"/>
                    <a:pt x="2246" y="2061"/>
                    <a:pt x="2350" y="2062"/>
                  </a:cubicBezTo>
                  <a:cubicBezTo>
                    <a:pt x="2362" y="2062"/>
                    <a:pt x="2370" y="2059"/>
                    <a:pt x="2375" y="2048"/>
                  </a:cubicBezTo>
                  <a:cubicBezTo>
                    <a:pt x="2384" y="2028"/>
                    <a:pt x="2395" y="2010"/>
                    <a:pt x="2406" y="1992"/>
                  </a:cubicBezTo>
                  <a:cubicBezTo>
                    <a:pt x="2412" y="1982"/>
                    <a:pt x="2412" y="1975"/>
                    <a:pt x="2405" y="1965"/>
                  </a:cubicBezTo>
                  <a:cubicBezTo>
                    <a:pt x="2386" y="1940"/>
                    <a:pt x="2366" y="1916"/>
                    <a:pt x="2350" y="1889"/>
                  </a:cubicBezTo>
                  <a:cubicBezTo>
                    <a:pt x="2332" y="1860"/>
                    <a:pt x="2312" y="1841"/>
                    <a:pt x="2275" y="1849"/>
                  </a:cubicBezTo>
                  <a:cubicBezTo>
                    <a:pt x="2274" y="1849"/>
                    <a:pt x="2272" y="1848"/>
                    <a:pt x="2268" y="1847"/>
                  </a:cubicBezTo>
                  <a:cubicBezTo>
                    <a:pt x="2268" y="1780"/>
                    <a:pt x="2267" y="1713"/>
                    <a:pt x="2268" y="1646"/>
                  </a:cubicBezTo>
                  <a:cubicBezTo>
                    <a:pt x="2269" y="1608"/>
                    <a:pt x="2276" y="1571"/>
                    <a:pt x="2278" y="1533"/>
                  </a:cubicBezTo>
                  <a:cubicBezTo>
                    <a:pt x="2279" y="1507"/>
                    <a:pt x="2292" y="1493"/>
                    <a:pt x="2313" y="1481"/>
                  </a:cubicBezTo>
                  <a:cubicBezTo>
                    <a:pt x="2414" y="1423"/>
                    <a:pt x="2430" y="1320"/>
                    <a:pt x="2450" y="1214"/>
                  </a:cubicBezTo>
                  <a:cubicBezTo>
                    <a:pt x="2398" y="1261"/>
                    <a:pt x="2353" y="1309"/>
                    <a:pt x="2290" y="1337"/>
                  </a:cubicBezTo>
                  <a:close/>
                </a:path>
              </a:pathLst>
            </a:custGeom>
            <a:solidFill>
              <a:schemeClr val="tx2">
                <a:lumMod val="7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12" name="组合 11">
              <a:extLst>
                <a:ext uri="{FF2B5EF4-FFF2-40B4-BE49-F238E27FC236}">
                  <a16:creationId xmlns:a16="http://schemas.microsoft.com/office/drawing/2014/main" id="{478D402C-9B76-E747-B7AD-BEA7C11DE8A7}"/>
                </a:ext>
              </a:extLst>
            </p:cNvPr>
            <p:cNvGrpSpPr/>
            <p:nvPr/>
          </p:nvGrpSpPr>
          <p:grpSpPr>
            <a:xfrm>
              <a:off x="5554874" y="2381317"/>
              <a:ext cx="1080787" cy="1004320"/>
              <a:chOff x="5554874" y="2552137"/>
              <a:chExt cx="1080787" cy="1004320"/>
            </a:xfrm>
            <a:solidFill>
              <a:schemeClr val="tx2">
                <a:lumMod val="75000"/>
              </a:schemeClr>
            </a:solidFill>
          </p:grpSpPr>
          <p:sp>
            <p:nvSpPr>
              <p:cNvPr id="13" name="Freeform 50">
                <a:extLst>
                  <a:ext uri="{FF2B5EF4-FFF2-40B4-BE49-F238E27FC236}">
                    <a16:creationId xmlns:a16="http://schemas.microsoft.com/office/drawing/2014/main" id="{01303289-8795-A546-9DCD-ACFC282A6B56}"/>
                  </a:ext>
                </a:extLst>
              </p:cNvPr>
              <p:cNvSpPr>
                <a:spLocks noEditPoints="1"/>
              </p:cNvSpPr>
              <p:nvPr/>
            </p:nvSpPr>
            <p:spPr bwMode="auto">
              <a:xfrm>
                <a:off x="5594719" y="3111135"/>
                <a:ext cx="1003441" cy="214458"/>
              </a:xfrm>
              <a:custGeom>
                <a:avLst/>
                <a:gdLst>
                  <a:gd name="T0" fmla="*/ 1933 w 2060"/>
                  <a:gd name="T1" fmla="*/ 45 h 440"/>
                  <a:gd name="T2" fmla="*/ 1978 w 2060"/>
                  <a:gd name="T3" fmla="*/ 350 h 440"/>
                  <a:gd name="T4" fmla="*/ 2043 w 2060"/>
                  <a:gd name="T5" fmla="*/ 435 h 440"/>
                  <a:gd name="T6" fmla="*/ 1498 w 2060"/>
                  <a:gd name="T7" fmla="*/ 319 h 440"/>
                  <a:gd name="T8" fmla="*/ 1549 w 2060"/>
                  <a:gd name="T9" fmla="*/ 306 h 440"/>
                  <a:gd name="T10" fmla="*/ 531 w 2060"/>
                  <a:gd name="T11" fmla="*/ 310 h 440"/>
                  <a:gd name="T12" fmla="*/ 542 w 2060"/>
                  <a:gd name="T13" fmla="*/ 392 h 440"/>
                  <a:gd name="T14" fmla="*/ 0 w 2060"/>
                  <a:gd name="T15" fmla="*/ 440 h 440"/>
                  <a:gd name="T16" fmla="*/ 87 w 2060"/>
                  <a:gd name="T17" fmla="*/ 358 h 440"/>
                  <a:gd name="T18" fmla="*/ 512 w 2060"/>
                  <a:gd name="T19" fmla="*/ 34 h 440"/>
                  <a:gd name="T20" fmla="*/ 1961 w 2060"/>
                  <a:gd name="T21" fmla="*/ 0 h 440"/>
                  <a:gd name="T22" fmla="*/ 1545 w 2060"/>
                  <a:gd name="T23" fmla="*/ 41 h 440"/>
                  <a:gd name="T24" fmla="*/ 1263 w 2060"/>
                  <a:gd name="T25" fmla="*/ 119 h 440"/>
                  <a:gd name="T26" fmla="*/ 855 w 2060"/>
                  <a:gd name="T27" fmla="*/ 67 h 440"/>
                  <a:gd name="T28" fmla="*/ 796 w 2060"/>
                  <a:gd name="T29" fmla="*/ 193 h 440"/>
                  <a:gd name="T30" fmla="*/ 962 w 2060"/>
                  <a:gd name="T31" fmla="*/ 145 h 440"/>
                  <a:gd name="T32" fmla="*/ 1269 w 2060"/>
                  <a:gd name="T33" fmla="*/ 301 h 440"/>
                  <a:gd name="T34" fmla="*/ 711 w 2060"/>
                  <a:gd name="T35" fmla="*/ 118 h 440"/>
                  <a:gd name="T36" fmla="*/ 558 w 2060"/>
                  <a:gd name="T37" fmla="*/ 107 h 440"/>
                  <a:gd name="T38" fmla="*/ 544 w 2060"/>
                  <a:gd name="T39" fmla="*/ 301 h 440"/>
                  <a:gd name="T40" fmla="*/ 1513 w 2060"/>
                  <a:gd name="T41" fmla="*/ 130 h 440"/>
                  <a:gd name="T42" fmla="*/ 1452 w 2060"/>
                  <a:gd name="T43" fmla="*/ 67 h 440"/>
                  <a:gd name="T44" fmla="*/ 1340 w 2060"/>
                  <a:gd name="T45" fmla="*/ 270 h 440"/>
                  <a:gd name="T46" fmla="*/ 1544 w 2060"/>
                  <a:gd name="T47" fmla="*/ 67 h 440"/>
                  <a:gd name="T48" fmla="*/ 1564 w 2060"/>
                  <a:gd name="T49" fmla="*/ 67 h 440"/>
                  <a:gd name="T50" fmla="*/ 491 w 2060"/>
                  <a:gd name="T51" fmla="*/ 302 h 440"/>
                  <a:gd name="T52" fmla="*/ 491 w 2060"/>
                  <a:gd name="T53" fmla="*/ 67 h 440"/>
                  <a:gd name="T54" fmla="*/ 1308 w 2060"/>
                  <a:gd name="T55" fmla="*/ 290 h 440"/>
                  <a:gd name="T56" fmla="*/ 1294 w 2060"/>
                  <a:gd name="T57" fmla="*/ 68 h 440"/>
                  <a:gd name="T58" fmla="*/ 762 w 2060"/>
                  <a:gd name="T59" fmla="*/ 299 h 440"/>
                  <a:gd name="T60" fmla="*/ 747 w 2060"/>
                  <a:gd name="T61" fmla="*/ 79 h 440"/>
                  <a:gd name="T62" fmla="*/ 1007 w 2060"/>
                  <a:gd name="T63" fmla="*/ 35 h 440"/>
                  <a:gd name="T64" fmla="*/ 1054 w 2060"/>
                  <a:gd name="T65" fmla="*/ 35 h 440"/>
                  <a:gd name="T66" fmla="*/ 1249 w 2060"/>
                  <a:gd name="T67" fmla="*/ 45 h 440"/>
                  <a:gd name="T68" fmla="*/ 1054 w 2060"/>
                  <a:gd name="T69" fmla="*/ 35 h 440"/>
                  <a:gd name="T70" fmla="*/ 1342 w 2060"/>
                  <a:gd name="T71" fmla="*/ 36 h 440"/>
                  <a:gd name="T72" fmla="*/ 1499 w 2060"/>
                  <a:gd name="T73" fmla="*/ 45 h 440"/>
                  <a:gd name="T74" fmla="*/ 717 w 2060"/>
                  <a:gd name="T75" fmla="*/ 35 h 440"/>
                  <a:gd name="T76" fmla="*/ 198 w 2060"/>
                  <a:gd name="T77" fmla="*/ 118 h 440"/>
                  <a:gd name="T78" fmla="*/ 138 w 2060"/>
                  <a:gd name="T79" fmla="*/ 118 h 440"/>
                  <a:gd name="T80" fmla="*/ 1625 w 2060"/>
                  <a:gd name="T81" fmla="*/ 118 h 440"/>
                  <a:gd name="T82" fmla="*/ 311 w 2060"/>
                  <a:gd name="T83" fmla="*/ 94 h 440"/>
                  <a:gd name="T84" fmla="*/ 311 w 2060"/>
                  <a:gd name="T85" fmla="*/ 118 h 440"/>
                  <a:gd name="T86" fmla="*/ 1796 w 2060"/>
                  <a:gd name="T87" fmla="*/ 118 h 440"/>
                  <a:gd name="T88" fmla="*/ 1736 w 2060"/>
                  <a:gd name="T89" fmla="*/ 118 h 440"/>
                  <a:gd name="T90" fmla="*/ 1908 w 2060"/>
                  <a:gd name="T91" fmla="*/ 94 h 440"/>
                  <a:gd name="T92" fmla="*/ 422 w 2060"/>
                  <a:gd name="T93" fmla="*/ 95 h 440"/>
                  <a:gd name="T94" fmla="*/ 422 w 2060"/>
                  <a:gd name="T95" fmla="*/ 118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060" h="440">
                    <a:moveTo>
                      <a:pt x="1545" y="41"/>
                    </a:moveTo>
                    <a:cubicBezTo>
                      <a:pt x="1551" y="43"/>
                      <a:pt x="1558" y="45"/>
                      <a:pt x="1565" y="45"/>
                    </a:cubicBezTo>
                    <a:cubicBezTo>
                      <a:pt x="1687" y="46"/>
                      <a:pt x="1810" y="45"/>
                      <a:pt x="1933" y="45"/>
                    </a:cubicBezTo>
                    <a:cubicBezTo>
                      <a:pt x="1942" y="45"/>
                      <a:pt x="1951" y="45"/>
                      <a:pt x="1962" y="45"/>
                    </a:cubicBezTo>
                    <a:cubicBezTo>
                      <a:pt x="1962" y="147"/>
                      <a:pt x="1962" y="247"/>
                      <a:pt x="1962" y="349"/>
                    </a:cubicBezTo>
                    <a:cubicBezTo>
                      <a:pt x="1969" y="349"/>
                      <a:pt x="1973" y="351"/>
                      <a:pt x="1978" y="350"/>
                    </a:cubicBezTo>
                    <a:cubicBezTo>
                      <a:pt x="2008" y="343"/>
                      <a:pt x="2025" y="357"/>
                      <a:pt x="2036" y="385"/>
                    </a:cubicBezTo>
                    <a:cubicBezTo>
                      <a:pt x="2041" y="401"/>
                      <a:pt x="2051" y="416"/>
                      <a:pt x="2060" y="433"/>
                    </a:cubicBezTo>
                    <a:cubicBezTo>
                      <a:pt x="2053" y="434"/>
                      <a:pt x="2048" y="435"/>
                      <a:pt x="2043" y="435"/>
                    </a:cubicBezTo>
                    <a:cubicBezTo>
                      <a:pt x="1885" y="435"/>
                      <a:pt x="1727" y="434"/>
                      <a:pt x="1569" y="435"/>
                    </a:cubicBezTo>
                    <a:cubicBezTo>
                      <a:pt x="1555" y="435"/>
                      <a:pt x="1547" y="431"/>
                      <a:pt x="1542" y="418"/>
                    </a:cubicBezTo>
                    <a:cubicBezTo>
                      <a:pt x="1529" y="386"/>
                      <a:pt x="1514" y="355"/>
                      <a:pt x="1498" y="319"/>
                    </a:cubicBezTo>
                    <a:cubicBezTo>
                      <a:pt x="1524" y="319"/>
                      <a:pt x="1546" y="319"/>
                      <a:pt x="1569" y="319"/>
                    </a:cubicBezTo>
                    <a:cubicBezTo>
                      <a:pt x="1569" y="316"/>
                      <a:pt x="1569" y="313"/>
                      <a:pt x="1570" y="310"/>
                    </a:cubicBezTo>
                    <a:cubicBezTo>
                      <a:pt x="1563" y="309"/>
                      <a:pt x="1556" y="306"/>
                      <a:pt x="1549" y="306"/>
                    </a:cubicBezTo>
                    <a:cubicBezTo>
                      <a:pt x="1464" y="306"/>
                      <a:pt x="1379" y="306"/>
                      <a:pt x="1293" y="306"/>
                    </a:cubicBezTo>
                    <a:cubicBezTo>
                      <a:pt x="1046" y="307"/>
                      <a:pt x="799" y="307"/>
                      <a:pt x="552" y="308"/>
                    </a:cubicBezTo>
                    <a:cubicBezTo>
                      <a:pt x="545" y="308"/>
                      <a:pt x="538" y="309"/>
                      <a:pt x="531" y="310"/>
                    </a:cubicBezTo>
                    <a:cubicBezTo>
                      <a:pt x="531" y="313"/>
                      <a:pt x="531" y="315"/>
                      <a:pt x="531" y="318"/>
                    </a:cubicBezTo>
                    <a:cubicBezTo>
                      <a:pt x="545" y="318"/>
                      <a:pt x="558" y="319"/>
                      <a:pt x="574" y="320"/>
                    </a:cubicBezTo>
                    <a:cubicBezTo>
                      <a:pt x="563" y="344"/>
                      <a:pt x="550" y="367"/>
                      <a:pt x="542" y="392"/>
                    </a:cubicBezTo>
                    <a:cubicBezTo>
                      <a:pt x="530" y="426"/>
                      <a:pt x="511" y="436"/>
                      <a:pt x="475" y="436"/>
                    </a:cubicBezTo>
                    <a:cubicBezTo>
                      <a:pt x="327" y="435"/>
                      <a:pt x="180" y="438"/>
                      <a:pt x="33" y="439"/>
                    </a:cubicBezTo>
                    <a:cubicBezTo>
                      <a:pt x="23" y="440"/>
                      <a:pt x="13" y="440"/>
                      <a:pt x="0" y="440"/>
                    </a:cubicBezTo>
                    <a:cubicBezTo>
                      <a:pt x="14" y="413"/>
                      <a:pt x="27" y="388"/>
                      <a:pt x="41" y="365"/>
                    </a:cubicBezTo>
                    <a:cubicBezTo>
                      <a:pt x="44" y="361"/>
                      <a:pt x="51" y="359"/>
                      <a:pt x="57" y="359"/>
                    </a:cubicBezTo>
                    <a:cubicBezTo>
                      <a:pt x="66" y="358"/>
                      <a:pt x="76" y="358"/>
                      <a:pt x="87" y="358"/>
                    </a:cubicBezTo>
                    <a:cubicBezTo>
                      <a:pt x="87" y="254"/>
                      <a:pt x="87" y="151"/>
                      <a:pt x="87" y="45"/>
                    </a:cubicBezTo>
                    <a:cubicBezTo>
                      <a:pt x="229" y="45"/>
                      <a:pt x="371" y="46"/>
                      <a:pt x="513" y="45"/>
                    </a:cubicBezTo>
                    <a:cubicBezTo>
                      <a:pt x="512" y="42"/>
                      <a:pt x="512" y="38"/>
                      <a:pt x="512" y="34"/>
                    </a:cubicBezTo>
                    <a:cubicBezTo>
                      <a:pt x="371" y="34"/>
                      <a:pt x="229" y="34"/>
                      <a:pt x="87" y="34"/>
                    </a:cubicBezTo>
                    <a:cubicBezTo>
                      <a:pt x="87" y="20"/>
                      <a:pt x="87" y="11"/>
                      <a:pt x="87" y="0"/>
                    </a:cubicBezTo>
                    <a:cubicBezTo>
                      <a:pt x="712" y="0"/>
                      <a:pt x="1336" y="0"/>
                      <a:pt x="1961" y="0"/>
                    </a:cubicBezTo>
                    <a:cubicBezTo>
                      <a:pt x="1961" y="10"/>
                      <a:pt x="1961" y="20"/>
                      <a:pt x="1961" y="33"/>
                    </a:cubicBezTo>
                    <a:cubicBezTo>
                      <a:pt x="1823" y="33"/>
                      <a:pt x="1684" y="33"/>
                      <a:pt x="1546" y="33"/>
                    </a:cubicBezTo>
                    <a:cubicBezTo>
                      <a:pt x="1546" y="36"/>
                      <a:pt x="1545" y="39"/>
                      <a:pt x="1545" y="41"/>
                    </a:cubicBezTo>
                    <a:close/>
                    <a:moveTo>
                      <a:pt x="1269" y="301"/>
                    </a:moveTo>
                    <a:cubicBezTo>
                      <a:pt x="1269" y="244"/>
                      <a:pt x="1269" y="188"/>
                      <a:pt x="1269" y="133"/>
                    </a:cubicBezTo>
                    <a:cubicBezTo>
                      <a:pt x="1269" y="128"/>
                      <a:pt x="1266" y="123"/>
                      <a:pt x="1263" y="119"/>
                    </a:cubicBezTo>
                    <a:cubicBezTo>
                      <a:pt x="1249" y="104"/>
                      <a:pt x="1235" y="88"/>
                      <a:pt x="1220" y="74"/>
                    </a:cubicBezTo>
                    <a:cubicBezTo>
                      <a:pt x="1216" y="70"/>
                      <a:pt x="1209" y="67"/>
                      <a:pt x="1203" y="67"/>
                    </a:cubicBezTo>
                    <a:cubicBezTo>
                      <a:pt x="1087" y="66"/>
                      <a:pt x="971" y="66"/>
                      <a:pt x="855" y="67"/>
                    </a:cubicBezTo>
                    <a:cubicBezTo>
                      <a:pt x="849" y="67"/>
                      <a:pt x="842" y="69"/>
                      <a:pt x="838" y="74"/>
                    </a:cubicBezTo>
                    <a:cubicBezTo>
                      <a:pt x="809" y="103"/>
                      <a:pt x="786" y="134"/>
                      <a:pt x="796" y="179"/>
                    </a:cubicBezTo>
                    <a:cubicBezTo>
                      <a:pt x="796" y="183"/>
                      <a:pt x="796" y="188"/>
                      <a:pt x="796" y="193"/>
                    </a:cubicBezTo>
                    <a:cubicBezTo>
                      <a:pt x="796" y="229"/>
                      <a:pt x="796" y="264"/>
                      <a:pt x="796" y="300"/>
                    </a:cubicBezTo>
                    <a:cubicBezTo>
                      <a:pt x="852" y="300"/>
                      <a:pt x="906" y="300"/>
                      <a:pt x="962" y="300"/>
                    </a:cubicBezTo>
                    <a:cubicBezTo>
                      <a:pt x="962" y="248"/>
                      <a:pt x="962" y="197"/>
                      <a:pt x="962" y="145"/>
                    </a:cubicBezTo>
                    <a:cubicBezTo>
                      <a:pt x="1008" y="145"/>
                      <a:pt x="1053" y="145"/>
                      <a:pt x="1099" y="145"/>
                    </a:cubicBezTo>
                    <a:cubicBezTo>
                      <a:pt x="1099" y="198"/>
                      <a:pt x="1099" y="249"/>
                      <a:pt x="1099" y="301"/>
                    </a:cubicBezTo>
                    <a:cubicBezTo>
                      <a:pt x="1156" y="301"/>
                      <a:pt x="1211" y="301"/>
                      <a:pt x="1269" y="301"/>
                    </a:cubicBezTo>
                    <a:close/>
                    <a:moveTo>
                      <a:pt x="717" y="301"/>
                    </a:moveTo>
                    <a:cubicBezTo>
                      <a:pt x="717" y="244"/>
                      <a:pt x="718" y="188"/>
                      <a:pt x="717" y="132"/>
                    </a:cubicBezTo>
                    <a:cubicBezTo>
                      <a:pt x="717" y="127"/>
                      <a:pt x="714" y="122"/>
                      <a:pt x="711" y="118"/>
                    </a:cubicBezTo>
                    <a:cubicBezTo>
                      <a:pt x="698" y="103"/>
                      <a:pt x="685" y="89"/>
                      <a:pt x="671" y="74"/>
                    </a:cubicBezTo>
                    <a:cubicBezTo>
                      <a:pt x="667" y="71"/>
                      <a:pt x="661" y="67"/>
                      <a:pt x="656" y="67"/>
                    </a:cubicBezTo>
                    <a:cubicBezTo>
                      <a:pt x="616" y="62"/>
                      <a:pt x="580" y="65"/>
                      <a:pt x="558" y="107"/>
                    </a:cubicBezTo>
                    <a:cubicBezTo>
                      <a:pt x="551" y="120"/>
                      <a:pt x="543" y="130"/>
                      <a:pt x="544" y="146"/>
                    </a:cubicBezTo>
                    <a:cubicBezTo>
                      <a:pt x="544" y="188"/>
                      <a:pt x="544" y="230"/>
                      <a:pt x="544" y="272"/>
                    </a:cubicBezTo>
                    <a:cubicBezTo>
                      <a:pt x="544" y="282"/>
                      <a:pt x="544" y="291"/>
                      <a:pt x="544" y="301"/>
                    </a:cubicBezTo>
                    <a:cubicBezTo>
                      <a:pt x="603" y="301"/>
                      <a:pt x="659" y="301"/>
                      <a:pt x="717" y="301"/>
                    </a:cubicBezTo>
                    <a:close/>
                    <a:moveTo>
                      <a:pt x="1513" y="301"/>
                    </a:moveTo>
                    <a:cubicBezTo>
                      <a:pt x="1513" y="243"/>
                      <a:pt x="1514" y="186"/>
                      <a:pt x="1513" y="130"/>
                    </a:cubicBezTo>
                    <a:cubicBezTo>
                      <a:pt x="1513" y="126"/>
                      <a:pt x="1510" y="121"/>
                      <a:pt x="1507" y="118"/>
                    </a:cubicBezTo>
                    <a:cubicBezTo>
                      <a:pt x="1494" y="103"/>
                      <a:pt x="1481" y="89"/>
                      <a:pt x="1467" y="74"/>
                    </a:cubicBezTo>
                    <a:cubicBezTo>
                      <a:pt x="1463" y="71"/>
                      <a:pt x="1457" y="67"/>
                      <a:pt x="1452" y="67"/>
                    </a:cubicBezTo>
                    <a:cubicBezTo>
                      <a:pt x="1412" y="62"/>
                      <a:pt x="1376" y="66"/>
                      <a:pt x="1354" y="107"/>
                    </a:cubicBezTo>
                    <a:cubicBezTo>
                      <a:pt x="1347" y="120"/>
                      <a:pt x="1339" y="130"/>
                      <a:pt x="1340" y="146"/>
                    </a:cubicBezTo>
                    <a:cubicBezTo>
                      <a:pt x="1341" y="187"/>
                      <a:pt x="1340" y="229"/>
                      <a:pt x="1340" y="270"/>
                    </a:cubicBezTo>
                    <a:cubicBezTo>
                      <a:pt x="1340" y="280"/>
                      <a:pt x="1340" y="290"/>
                      <a:pt x="1340" y="301"/>
                    </a:cubicBezTo>
                    <a:cubicBezTo>
                      <a:pt x="1399" y="301"/>
                      <a:pt x="1455" y="301"/>
                      <a:pt x="1513" y="301"/>
                    </a:cubicBezTo>
                    <a:close/>
                    <a:moveTo>
                      <a:pt x="1544" y="67"/>
                    </a:moveTo>
                    <a:cubicBezTo>
                      <a:pt x="1544" y="146"/>
                      <a:pt x="1544" y="223"/>
                      <a:pt x="1544" y="302"/>
                    </a:cubicBezTo>
                    <a:cubicBezTo>
                      <a:pt x="1552" y="301"/>
                      <a:pt x="1558" y="301"/>
                      <a:pt x="1564" y="300"/>
                    </a:cubicBezTo>
                    <a:cubicBezTo>
                      <a:pt x="1564" y="222"/>
                      <a:pt x="1564" y="145"/>
                      <a:pt x="1564" y="67"/>
                    </a:cubicBezTo>
                    <a:cubicBezTo>
                      <a:pt x="1557" y="67"/>
                      <a:pt x="1551" y="67"/>
                      <a:pt x="1544" y="67"/>
                    </a:cubicBezTo>
                    <a:close/>
                    <a:moveTo>
                      <a:pt x="491" y="67"/>
                    </a:moveTo>
                    <a:cubicBezTo>
                      <a:pt x="491" y="146"/>
                      <a:pt x="491" y="223"/>
                      <a:pt x="491" y="302"/>
                    </a:cubicBezTo>
                    <a:cubicBezTo>
                      <a:pt x="500" y="302"/>
                      <a:pt x="506" y="301"/>
                      <a:pt x="512" y="300"/>
                    </a:cubicBezTo>
                    <a:cubicBezTo>
                      <a:pt x="512" y="222"/>
                      <a:pt x="512" y="145"/>
                      <a:pt x="512" y="67"/>
                    </a:cubicBezTo>
                    <a:cubicBezTo>
                      <a:pt x="505" y="67"/>
                      <a:pt x="499" y="67"/>
                      <a:pt x="491" y="67"/>
                    </a:cubicBezTo>
                    <a:close/>
                    <a:moveTo>
                      <a:pt x="1294" y="300"/>
                    </a:moveTo>
                    <a:cubicBezTo>
                      <a:pt x="1296" y="301"/>
                      <a:pt x="1298" y="302"/>
                      <a:pt x="1300" y="304"/>
                    </a:cubicBezTo>
                    <a:cubicBezTo>
                      <a:pt x="1303" y="299"/>
                      <a:pt x="1308" y="295"/>
                      <a:pt x="1308" y="290"/>
                    </a:cubicBezTo>
                    <a:cubicBezTo>
                      <a:pt x="1309" y="219"/>
                      <a:pt x="1309" y="149"/>
                      <a:pt x="1308" y="78"/>
                    </a:cubicBezTo>
                    <a:cubicBezTo>
                      <a:pt x="1308" y="74"/>
                      <a:pt x="1302" y="69"/>
                      <a:pt x="1299" y="65"/>
                    </a:cubicBezTo>
                    <a:cubicBezTo>
                      <a:pt x="1297" y="66"/>
                      <a:pt x="1295" y="67"/>
                      <a:pt x="1294" y="68"/>
                    </a:cubicBezTo>
                    <a:cubicBezTo>
                      <a:pt x="1294" y="146"/>
                      <a:pt x="1294" y="223"/>
                      <a:pt x="1294" y="300"/>
                    </a:cubicBezTo>
                    <a:close/>
                    <a:moveTo>
                      <a:pt x="755" y="304"/>
                    </a:moveTo>
                    <a:cubicBezTo>
                      <a:pt x="757" y="302"/>
                      <a:pt x="760" y="301"/>
                      <a:pt x="762" y="299"/>
                    </a:cubicBezTo>
                    <a:cubicBezTo>
                      <a:pt x="762" y="226"/>
                      <a:pt x="762" y="152"/>
                      <a:pt x="762" y="78"/>
                    </a:cubicBezTo>
                    <a:cubicBezTo>
                      <a:pt x="762" y="74"/>
                      <a:pt x="758" y="70"/>
                      <a:pt x="755" y="66"/>
                    </a:cubicBezTo>
                    <a:cubicBezTo>
                      <a:pt x="752" y="70"/>
                      <a:pt x="747" y="75"/>
                      <a:pt x="747" y="79"/>
                    </a:cubicBezTo>
                    <a:cubicBezTo>
                      <a:pt x="746" y="149"/>
                      <a:pt x="746" y="219"/>
                      <a:pt x="747" y="290"/>
                    </a:cubicBezTo>
                    <a:cubicBezTo>
                      <a:pt x="747" y="295"/>
                      <a:pt x="752" y="299"/>
                      <a:pt x="755" y="304"/>
                    </a:cubicBezTo>
                    <a:close/>
                    <a:moveTo>
                      <a:pt x="1007" y="35"/>
                    </a:moveTo>
                    <a:cubicBezTo>
                      <a:pt x="935" y="35"/>
                      <a:pt x="867" y="35"/>
                      <a:pt x="796" y="35"/>
                    </a:cubicBezTo>
                    <a:cubicBezTo>
                      <a:pt x="808" y="49"/>
                      <a:pt x="994" y="49"/>
                      <a:pt x="1007" y="35"/>
                    </a:cubicBezTo>
                    <a:close/>
                    <a:moveTo>
                      <a:pt x="1054" y="35"/>
                    </a:moveTo>
                    <a:cubicBezTo>
                      <a:pt x="1053" y="37"/>
                      <a:pt x="1053" y="39"/>
                      <a:pt x="1052" y="41"/>
                    </a:cubicBezTo>
                    <a:cubicBezTo>
                      <a:pt x="1056" y="42"/>
                      <a:pt x="1060" y="45"/>
                      <a:pt x="1064" y="45"/>
                    </a:cubicBezTo>
                    <a:cubicBezTo>
                      <a:pt x="1125" y="46"/>
                      <a:pt x="1187" y="46"/>
                      <a:pt x="1249" y="45"/>
                    </a:cubicBezTo>
                    <a:cubicBezTo>
                      <a:pt x="1253" y="45"/>
                      <a:pt x="1257" y="41"/>
                      <a:pt x="1262" y="39"/>
                    </a:cubicBezTo>
                    <a:cubicBezTo>
                      <a:pt x="1261" y="38"/>
                      <a:pt x="1260" y="36"/>
                      <a:pt x="1260" y="35"/>
                    </a:cubicBezTo>
                    <a:cubicBezTo>
                      <a:pt x="1191" y="35"/>
                      <a:pt x="1123" y="35"/>
                      <a:pt x="1054" y="35"/>
                    </a:cubicBezTo>
                    <a:close/>
                    <a:moveTo>
                      <a:pt x="1514" y="40"/>
                    </a:moveTo>
                    <a:cubicBezTo>
                      <a:pt x="1513" y="38"/>
                      <a:pt x="1513" y="37"/>
                      <a:pt x="1512" y="36"/>
                    </a:cubicBezTo>
                    <a:cubicBezTo>
                      <a:pt x="1455" y="36"/>
                      <a:pt x="1399" y="36"/>
                      <a:pt x="1342" y="36"/>
                    </a:cubicBezTo>
                    <a:cubicBezTo>
                      <a:pt x="1341" y="38"/>
                      <a:pt x="1341" y="40"/>
                      <a:pt x="1341" y="42"/>
                    </a:cubicBezTo>
                    <a:cubicBezTo>
                      <a:pt x="1346" y="43"/>
                      <a:pt x="1350" y="45"/>
                      <a:pt x="1355" y="45"/>
                    </a:cubicBezTo>
                    <a:cubicBezTo>
                      <a:pt x="1403" y="46"/>
                      <a:pt x="1451" y="46"/>
                      <a:pt x="1499" y="45"/>
                    </a:cubicBezTo>
                    <a:cubicBezTo>
                      <a:pt x="1504" y="45"/>
                      <a:pt x="1509" y="42"/>
                      <a:pt x="1514" y="40"/>
                    </a:cubicBezTo>
                    <a:close/>
                    <a:moveTo>
                      <a:pt x="548" y="35"/>
                    </a:moveTo>
                    <a:cubicBezTo>
                      <a:pt x="558" y="49"/>
                      <a:pt x="705" y="50"/>
                      <a:pt x="717" y="35"/>
                    </a:cubicBezTo>
                    <a:cubicBezTo>
                      <a:pt x="660" y="35"/>
                      <a:pt x="605" y="35"/>
                      <a:pt x="548" y="35"/>
                    </a:cubicBezTo>
                    <a:close/>
                    <a:moveTo>
                      <a:pt x="138" y="118"/>
                    </a:moveTo>
                    <a:cubicBezTo>
                      <a:pt x="159" y="118"/>
                      <a:pt x="178" y="118"/>
                      <a:pt x="198" y="118"/>
                    </a:cubicBezTo>
                    <a:cubicBezTo>
                      <a:pt x="198" y="109"/>
                      <a:pt x="198" y="102"/>
                      <a:pt x="198" y="94"/>
                    </a:cubicBezTo>
                    <a:cubicBezTo>
                      <a:pt x="177" y="94"/>
                      <a:pt x="158" y="94"/>
                      <a:pt x="138" y="94"/>
                    </a:cubicBezTo>
                    <a:cubicBezTo>
                      <a:pt x="138" y="103"/>
                      <a:pt x="138" y="110"/>
                      <a:pt x="138" y="118"/>
                    </a:cubicBezTo>
                    <a:close/>
                    <a:moveTo>
                      <a:pt x="1684" y="94"/>
                    </a:moveTo>
                    <a:cubicBezTo>
                      <a:pt x="1663" y="94"/>
                      <a:pt x="1644" y="94"/>
                      <a:pt x="1625" y="94"/>
                    </a:cubicBezTo>
                    <a:cubicBezTo>
                      <a:pt x="1625" y="103"/>
                      <a:pt x="1625" y="111"/>
                      <a:pt x="1625" y="118"/>
                    </a:cubicBezTo>
                    <a:cubicBezTo>
                      <a:pt x="1645" y="118"/>
                      <a:pt x="1664" y="118"/>
                      <a:pt x="1684" y="118"/>
                    </a:cubicBezTo>
                    <a:cubicBezTo>
                      <a:pt x="1684" y="110"/>
                      <a:pt x="1684" y="103"/>
                      <a:pt x="1684" y="94"/>
                    </a:cubicBezTo>
                    <a:close/>
                    <a:moveTo>
                      <a:pt x="311" y="94"/>
                    </a:moveTo>
                    <a:cubicBezTo>
                      <a:pt x="290" y="94"/>
                      <a:pt x="270" y="94"/>
                      <a:pt x="251" y="94"/>
                    </a:cubicBezTo>
                    <a:cubicBezTo>
                      <a:pt x="251" y="103"/>
                      <a:pt x="251" y="111"/>
                      <a:pt x="251" y="118"/>
                    </a:cubicBezTo>
                    <a:cubicBezTo>
                      <a:pt x="272" y="118"/>
                      <a:pt x="291" y="118"/>
                      <a:pt x="311" y="118"/>
                    </a:cubicBezTo>
                    <a:cubicBezTo>
                      <a:pt x="311" y="109"/>
                      <a:pt x="311" y="103"/>
                      <a:pt x="311" y="94"/>
                    </a:cubicBezTo>
                    <a:close/>
                    <a:moveTo>
                      <a:pt x="1736" y="118"/>
                    </a:moveTo>
                    <a:cubicBezTo>
                      <a:pt x="1757" y="118"/>
                      <a:pt x="1777" y="118"/>
                      <a:pt x="1796" y="118"/>
                    </a:cubicBezTo>
                    <a:cubicBezTo>
                      <a:pt x="1796" y="109"/>
                      <a:pt x="1796" y="102"/>
                      <a:pt x="1796" y="94"/>
                    </a:cubicBezTo>
                    <a:cubicBezTo>
                      <a:pt x="1776" y="94"/>
                      <a:pt x="1756" y="94"/>
                      <a:pt x="1736" y="94"/>
                    </a:cubicBezTo>
                    <a:cubicBezTo>
                      <a:pt x="1736" y="102"/>
                      <a:pt x="1736" y="109"/>
                      <a:pt x="1736" y="118"/>
                    </a:cubicBezTo>
                    <a:close/>
                    <a:moveTo>
                      <a:pt x="1848" y="118"/>
                    </a:moveTo>
                    <a:cubicBezTo>
                      <a:pt x="1868" y="118"/>
                      <a:pt x="1888" y="118"/>
                      <a:pt x="1908" y="118"/>
                    </a:cubicBezTo>
                    <a:cubicBezTo>
                      <a:pt x="1908" y="109"/>
                      <a:pt x="1908" y="102"/>
                      <a:pt x="1908" y="94"/>
                    </a:cubicBezTo>
                    <a:cubicBezTo>
                      <a:pt x="1887" y="94"/>
                      <a:pt x="1868" y="94"/>
                      <a:pt x="1848" y="94"/>
                    </a:cubicBezTo>
                    <a:cubicBezTo>
                      <a:pt x="1848" y="103"/>
                      <a:pt x="1848" y="110"/>
                      <a:pt x="1848" y="118"/>
                    </a:cubicBezTo>
                    <a:close/>
                    <a:moveTo>
                      <a:pt x="422" y="95"/>
                    </a:moveTo>
                    <a:cubicBezTo>
                      <a:pt x="401" y="95"/>
                      <a:pt x="381" y="95"/>
                      <a:pt x="362" y="95"/>
                    </a:cubicBezTo>
                    <a:cubicBezTo>
                      <a:pt x="362" y="103"/>
                      <a:pt x="362" y="110"/>
                      <a:pt x="362" y="118"/>
                    </a:cubicBezTo>
                    <a:cubicBezTo>
                      <a:pt x="383" y="118"/>
                      <a:pt x="402" y="118"/>
                      <a:pt x="422" y="118"/>
                    </a:cubicBezTo>
                    <a:cubicBezTo>
                      <a:pt x="422" y="110"/>
                      <a:pt x="422" y="103"/>
                      <a:pt x="422" y="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Freeform 51">
                <a:extLst>
                  <a:ext uri="{FF2B5EF4-FFF2-40B4-BE49-F238E27FC236}">
                    <a16:creationId xmlns:a16="http://schemas.microsoft.com/office/drawing/2014/main" id="{1EDDB8CD-3636-664D-B3F9-E268972427EB}"/>
                  </a:ext>
                </a:extLst>
              </p:cNvPr>
              <p:cNvSpPr>
                <a:spLocks noEditPoints="1"/>
              </p:cNvSpPr>
              <p:nvPr/>
            </p:nvSpPr>
            <p:spPr bwMode="auto">
              <a:xfrm>
                <a:off x="5554874" y="2951463"/>
                <a:ext cx="1080787" cy="148539"/>
              </a:xfrm>
              <a:custGeom>
                <a:avLst/>
                <a:gdLst>
                  <a:gd name="T0" fmla="*/ 0 w 2219"/>
                  <a:gd name="T1" fmla="*/ 96 h 305"/>
                  <a:gd name="T2" fmla="*/ 88 w 2219"/>
                  <a:gd name="T3" fmla="*/ 160 h 305"/>
                  <a:gd name="T4" fmla="*/ 289 w 2219"/>
                  <a:gd name="T5" fmla="*/ 117 h 305"/>
                  <a:gd name="T6" fmla="*/ 349 w 2219"/>
                  <a:gd name="T7" fmla="*/ 8 h 305"/>
                  <a:gd name="T8" fmla="*/ 419 w 2219"/>
                  <a:gd name="T9" fmla="*/ 121 h 305"/>
                  <a:gd name="T10" fmla="*/ 521 w 2219"/>
                  <a:gd name="T11" fmla="*/ 187 h 305"/>
                  <a:gd name="T12" fmla="*/ 588 w 2219"/>
                  <a:gd name="T13" fmla="*/ 174 h 305"/>
                  <a:gd name="T14" fmla="*/ 666 w 2219"/>
                  <a:gd name="T15" fmla="*/ 127 h 305"/>
                  <a:gd name="T16" fmla="*/ 664 w 2219"/>
                  <a:gd name="T17" fmla="*/ 121 h 305"/>
                  <a:gd name="T18" fmla="*/ 428 w 2219"/>
                  <a:gd name="T19" fmla="*/ 121 h 305"/>
                  <a:gd name="T20" fmla="*/ 427 w 2219"/>
                  <a:gd name="T21" fmla="*/ 99 h 305"/>
                  <a:gd name="T22" fmla="*/ 1790 w 2219"/>
                  <a:gd name="T23" fmla="*/ 99 h 305"/>
                  <a:gd name="T24" fmla="*/ 1775 w 2219"/>
                  <a:gd name="T25" fmla="*/ 121 h 305"/>
                  <a:gd name="T26" fmla="*/ 1567 w 2219"/>
                  <a:gd name="T27" fmla="*/ 121 h 305"/>
                  <a:gd name="T28" fmla="*/ 1545 w 2219"/>
                  <a:gd name="T29" fmla="*/ 121 h 305"/>
                  <a:gd name="T30" fmla="*/ 1785 w 2219"/>
                  <a:gd name="T31" fmla="*/ 132 h 305"/>
                  <a:gd name="T32" fmla="*/ 1855 w 2219"/>
                  <a:gd name="T33" fmla="*/ 19 h 305"/>
                  <a:gd name="T34" fmla="*/ 1865 w 2219"/>
                  <a:gd name="T35" fmla="*/ 0 h 305"/>
                  <a:gd name="T36" fmla="*/ 1884 w 2219"/>
                  <a:gd name="T37" fmla="*/ 45 h 305"/>
                  <a:gd name="T38" fmla="*/ 1947 w 2219"/>
                  <a:gd name="T39" fmla="*/ 141 h 305"/>
                  <a:gd name="T40" fmla="*/ 2096 w 2219"/>
                  <a:gd name="T41" fmla="*/ 174 h 305"/>
                  <a:gd name="T42" fmla="*/ 2189 w 2219"/>
                  <a:gd name="T43" fmla="*/ 118 h 305"/>
                  <a:gd name="T44" fmla="*/ 2219 w 2219"/>
                  <a:gd name="T45" fmla="*/ 92 h 305"/>
                  <a:gd name="T46" fmla="*/ 2161 w 2219"/>
                  <a:gd name="T47" fmla="*/ 217 h 305"/>
                  <a:gd name="T48" fmla="*/ 2125 w 2219"/>
                  <a:gd name="T49" fmla="*/ 254 h 305"/>
                  <a:gd name="T50" fmla="*/ 1992 w 2219"/>
                  <a:gd name="T51" fmla="*/ 305 h 305"/>
                  <a:gd name="T52" fmla="*/ 183 w 2219"/>
                  <a:gd name="T53" fmla="*/ 305 h 305"/>
                  <a:gd name="T54" fmla="*/ 108 w 2219"/>
                  <a:gd name="T55" fmla="*/ 277 h 305"/>
                  <a:gd name="T56" fmla="*/ 0 w 2219"/>
                  <a:gd name="T57" fmla="*/ 96 h 305"/>
                  <a:gd name="T58" fmla="*/ 1515 w 2219"/>
                  <a:gd name="T59" fmla="*/ 269 h 305"/>
                  <a:gd name="T60" fmla="*/ 1515 w 2219"/>
                  <a:gd name="T61" fmla="*/ 175 h 305"/>
                  <a:gd name="T62" fmla="*/ 1525 w 2219"/>
                  <a:gd name="T63" fmla="*/ 149 h 305"/>
                  <a:gd name="T64" fmla="*/ 1480 w 2219"/>
                  <a:gd name="T65" fmla="*/ 121 h 305"/>
                  <a:gd name="T66" fmla="*/ 715 w 2219"/>
                  <a:gd name="T67" fmla="*/ 121 h 305"/>
                  <a:gd name="T68" fmla="*/ 684 w 2219"/>
                  <a:gd name="T69" fmla="*/ 157 h 305"/>
                  <a:gd name="T70" fmla="*/ 699 w 2219"/>
                  <a:gd name="T71" fmla="*/ 160 h 305"/>
                  <a:gd name="T72" fmla="*/ 699 w 2219"/>
                  <a:gd name="T73" fmla="*/ 269 h 305"/>
                  <a:gd name="T74" fmla="*/ 679 w 2219"/>
                  <a:gd name="T75" fmla="*/ 269 h 305"/>
                  <a:gd name="T76" fmla="*/ 679 w 2219"/>
                  <a:gd name="T77" fmla="*/ 168 h 305"/>
                  <a:gd name="T78" fmla="*/ 657 w 2219"/>
                  <a:gd name="T79" fmla="*/ 268 h 305"/>
                  <a:gd name="T80" fmla="*/ 637 w 2219"/>
                  <a:gd name="T81" fmla="*/ 268 h 305"/>
                  <a:gd name="T82" fmla="*/ 637 w 2219"/>
                  <a:gd name="T83" fmla="*/ 231 h 305"/>
                  <a:gd name="T84" fmla="*/ 633 w 2219"/>
                  <a:gd name="T85" fmla="*/ 230 h 305"/>
                  <a:gd name="T86" fmla="*/ 603 w 2219"/>
                  <a:gd name="T87" fmla="*/ 276 h 305"/>
                  <a:gd name="T88" fmla="*/ 1616 w 2219"/>
                  <a:gd name="T89" fmla="*/ 276 h 305"/>
                  <a:gd name="T90" fmla="*/ 1581 w 2219"/>
                  <a:gd name="T91" fmla="*/ 232 h 305"/>
                  <a:gd name="T92" fmla="*/ 1576 w 2219"/>
                  <a:gd name="T93" fmla="*/ 234 h 305"/>
                  <a:gd name="T94" fmla="*/ 1576 w 2219"/>
                  <a:gd name="T95" fmla="*/ 269 h 305"/>
                  <a:gd name="T96" fmla="*/ 1558 w 2219"/>
                  <a:gd name="T97" fmla="*/ 269 h 305"/>
                  <a:gd name="T98" fmla="*/ 1535 w 2219"/>
                  <a:gd name="T99" fmla="*/ 175 h 305"/>
                  <a:gd name="T100" fmla="*/ 1535 w 2219"/>
                  <a:gd name="T101" fmla="*/ 269 h 305"/>
                  <a:gd name="T102" fmla="*/ 1515 w 2219"/>
                  <a:gd name="T103" fmla="*/ 269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219" h="305">
                    <a:moveTo>
                      <a:pt x="0" y="96"/>
                    </a:moveTo>
                    <a:cubicBezTo>
                      <a:pt x="30" y="118"/>
                      <a:pt x="58" y="142"/>
                      <a:pt x="88" y="160"/>
                    </a:cubicBezTo>
                    <a:cubicBezTo>
                      <a:pt x="167" y="205"/>
                      <a:pt x="236" y="191"/>
                      <a:pt x="289" y="117"/>
                    </a:cubicBezTo>
                    <a:cubicBezTo>
                      <a:pt x="314" y="82"/>
                      <a:pt x="331" y="42"/>
                      <a:pt x="349" y="8"/>
                    </a:cubicBezTo>
                    <a:cubicBezTo>
                      <a:pt x="371" y="43"/>
                      <a:pt x="393" y="83"/>
                      <a:pt x="419" y="121"/>
                    </a:cubicBezTo>
                    <a:cubicBezTo>
                      <a:pt x="444" y="156"/>
                      <a:pt x="476" y="185"/>
                      <a:pt x="521" y="187"/>
                    </a:cubicBezTo>
                    <a:cubicBezTo>
                      <a:pt x="544" y="188"/>
                      <a:pt x="568" y="183"/>
                      <a:pt x="588" y="174"/>
                    </a:cubicBezTo>
                    <a:cubicBezTo>
                      <a:pt x="616" y="162"/>
                      <a:pt x="640" y="143"/>
                      <a:pt x="666" y="127"/>
                    </a:cubicBezTo>
                    <a:cubicBezTo>
                      <a:pt x="665" y="125"/>
                      <a:pt x="664" y="123"/>
                      <a:pt x="664" y="121"/>
                    </a:cubicBezTo>
                    <a:cubicBezTo>
                      <a:pt x="586" y="121"/>
                      <a:pt x="508" y="121"/>
                      <a:pt x="428" y="121"/>
                    </a:cubicBezTo>
                    <a:cubicBezTo>
                      <a:pt x="428" y="113"/>
                      <a:pt x="428" y="108"/>
                      <a:pt x="427" y="99"/>
                    </a:cubicBezTo>
                    <a:cubicBezTo>
                      <a:pt x="882" y="99"/>
                      <a:pt x="1337" y="99"/>
                      <a:pt x="1790" y="99"/>
                    </a:cubicBezTo>
                    <a:cubicBezTo>
                      <a:pt x="1796" y="115"/>
                      <a:pt x="1791" y="121"/>
                      <a:pt x="1775" y="121"/>
                    </a:cubicBezTo>
                    <a:cubicBezTo>
                      <a:pt x="1706" y="121"/>
                      <a:pt x="1637" y="121"/>
                      <a:pt x="1567" y="121"/>
                    </a:cubicBezTo>
                    <a:cubicBezTo>
                      <a:pt x="1560" y="121"/>
                      <a:pt x="1553" y="121"/>
                      <a:pt x="1545" y="121"/>
                    </a:cubicBezTo>
                    <a:cubicBezTo>
                      <a:pt x="1609" y="207"/>
                      <a:pt x="1718" y="213"/>
                      <a:pt x="1785" y="132"/>
                    </a:cubicBezTo>
                    <a:cubicBezTo>
                      <a:pt x="1813" y="98"/>
                      <a:pt x="1832" y="57"/>
                      <a:pt x="1855" y="19"/>
                    </a:cubicBezTo>
                    <a:cubicBezTo>
                      <a:pt x="1858" y="14"/>
                      <a:pt x="1861" y="9"/>
                      <a:pt x="1865" y="0"/>
                    </a:cubicBezTo>
                    <a:cubicBezTo>
                      <a:pt x="1872" y="17"/>
                      <a:pt x="1876" y="32"/>
                      <a:pt x="1884" y="45"/>
                    </a:cubicBezTo>
                    <a:cubicBezTo>
                      <a:pt x="1904" y="78"/>
                      <a:pt x="1922" y="113"/>
                      <a:pt x="1947" y="141"/>
                    </a:cubicBezTo>
                    <a:cubicBezTo>
                      <a:pt x="1987" y="186"/>
                      <a:pt x="2040" y="198"/>
                      <a:pt x="2096" y="174"/>
                    </a:cubicBezTo>
                    <a:cubicBezTo>
                      <a:pt x="2129" y="160"/>
                      <a:pt x="2159" y="138"/>
                      <a:pt x="2189" y="118"/>
                    </a:cubicBezTo>
                    <a:cubicBezTo>
                      <a:pt x="2199" y="112"/>
                      <a:pt x="2207" y="102"/>
                      <a:pt x="2219" y="92"/>
                    </a:cubicBezTo>
                    <a:cubicBezTo>
                      <a:pt x="2211" y="142"/>
                      <a:pt x="2191" y="182"/>
                      <a:pt x="2161" y="217"/>
                    </a:cubicBezTo>
                    <a:cubicBezTo>
                      <a:pt x="2150" y="230"/>
                      <a:pt x="2137" y="242"/>
                      <a:pt x="2125" y="254"/>
                    </a:cubicBezTo>
                    <a:cubicBezTo>
                      <a:pt x="2088" y="289"/>
                      <a:pt x="2047" y="305"/>
                      <a:pt x="1992" y="305"/>
                    </a:cubicBezTo>
                    <a:cubicBezTo>
                      <a:pt x="1389" y="303"/>
                      <a:pt x="786" y="303"/>
                      <a:pt x="183" y="305"/>
                    </a:cubicBezTo>
                    <a:cubicBezTo>
                      <a:pt x="150" y="305"/>
                      <a:pt x="130" y="294"/>
                      <a:pt x="108" y="277"/>
                    </a:cubicBezTo>
                    <a:cubicBezTo>
                      <a:pt x="50" y="229"/>
                      <a:pt x="13" y="170"/>
                      <a:pt x="0" y="96"/>
                    </a:cubicBezTo>
                    <a:close/>
                    <a:moveTo>
                      <a:pt x="1515" y="269"/>
                    </a:moveTo>
                    <a:cubicBezTo>
                      <a:pt x="1515" y="237"/>
                      <a:pt x="1514" y="206"/>
                      <a:pt x="1515" y="175"/>
                    </a:cubicBezTo>
                    <a:cubicBezTo>
                      <a:pt x="1515" y="168"/>
                      <a:pt x="1521" y="160"/>
                      <a:pt x="1525" y="149"/>
                    </a:cubicBezTo>
                    <a:cubicBezTo>
                      <a:pt x="1515" y="121"/>
                      <a:pt x="1515" y="121"/>
                      <a:pt x="1480" y="121"/>
                    </a:cubicBezTo>
                    <a:cubicBezTo>
                      <a:pt x="1225" y="121"/>
                      <a:pt x="970" y="121"/>
                      <a:pt x="715" y="121"/>
                    </a:cubicBezTo>
                    <a:cubicBezTo>
                      <a:pt x="697" y="121"/>
                      <a:pt x="682" y="138"/>
                      <a:pt x="684" y="157"/>
                    </a:cubicBezTo>
                    <a:cubicBezTo>
                      <a:pt x="689" y="158"/>
                      <a:pt x="694" y="159"/>
                      <a:pt x="699" y="160"/>
                    </a:cubicBezTo>
                    <a:cubicBezTo>
                      <a:pt x="699" y="197"/>
                      <a:pt x="699" y="232"/>
                      <a:pt x="699" y="269"/>
                    </a:cubicBezTo>
                    <a:cubicBezTo>
                      <a:pt x="692" y="269"/>
                      <a:pt x="686" y="269"/>
                      <a:pt x="679" y="269"/>
                    </a:cubicBezTo>
                    <a:cubicBezTo>
                      <a:pt x="679" y="235"/>
                      <a:pt x="679" y="203"/>
                      <a:pt x="679" y="168"/>
                    </a:cubicBezTo>
                    <a:cubicBezTo>
                      <a:pt x="647" y="198"/>
                      <a:pt x="664" y="235"/>
                      <a:pt x="657" y="268"/>
                    </a:cubicBezTo>
                    <a:cubicBezTo>
                      <a:pt x="651" y="268"/>
                      <a:pt x="645" y="268"/>
                      <a:pt x="637" y="268"/>
                    </a:cubicBezTo>
                    <a:cubicBezTo>
                      <a:pt x="637" y="255"/>
                      <a:pt x="637" y="243"/>
                      <a:pt x="637" y="231"/>
                    </a:cubicBezTo>
                    <a:cubicBezTo>
                      <a:pt x="636" y="231"/>
                      <a:pt x="635" y="230"/>
                      <a:pt x="633" y="230"/>
                    </a:cubicBezTo>
                    <a:cubicBezTo>
                      <a:pt x="624" y="245"/>
                      <a:pt x="614" y="260"/>
                      <a:pt x="603" y="276"/>
                    </a:cubicBezTo>
                    <a:cubicBezTo>
                      <a:pt x="942" y="276"/>
                      <a:pt x="1277" y="276"/>
                      <a:pt x="1616" y="276"/>
                    </a:cubicBezTo>
                    <a:cubicBezTo>
                      <a:pt x="1603" y="260"/>
                      <a:pt x="1592" y="246"/>
                      <a:pt x="1581" y="232"/>
                    </a:cubicBezTo>
                    <a:cubicBezTo>
                      <a:pt x="1579" y="233"/>
                      <a:pt x="1578" y="234"/>
                      <a:pt x="1576" y="234"/>
                    </a:cubicBezTo>
                    <a:cubicBezTo>
                      <a:pt x="1576" y="245"/>
                      <a:pt x="1576" y="257"/>
                      <a:pt x="1576" y="269"/>
                    </a:cubicBezTo>
                    <a:cubicBezTo>
                      <a:pt x="1569" y="269"/>
                      <a:pt x="1564" y="269"/>
                      <a:pt x="1558" y="269"/>
                    </a:cubicBezTo>
                    <a:cubicBezTo>
                      <a:pt x="1550" y="238"/>
                      <a:pt x="1568" y="202"/>
                      <a:pt x="1535" y="175"/>
                    </a:cubicBezTo>
                    <a:cubicBezTo>
                      <a:pt x="1535" y="208"/>
                      <a:pt x="1535" y="238"/>
                      <a:pt x="1535" y="269"/>
                    </a:cubicBezTo>
                    <a:cubicBezTo>
                      <a:pt x="1528" y="269"/>
                      <a:pt x="1523" y="269"/>
                      <a:pt x="1515" y="26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Freeform 52">
                <a:extLst>
                  <a:ext uri="{FF2B5EF4-FFF2-40B4-BE49-F238E27FC236}">
                    <a16:creationId xmlns:a16="http://schemas.microsoft.com/office/drawing/2014/main" id="{02132D48-E805-2448-8AEE-12666ACE163A}"/>
                  </a:ext>
                </a:extLst>
              </p:cNvPr>
              <p:cNvSpPr>
                <a:spLocks/>
              </p:cNvSpPr>
              <p:nvPr/>
            </p:nvSpPr>
            <p:spPr bwMode="auto">
              <a:xfrm>
                <a:off x="5837303" y="2706535"/>
                <a:ext cx="518860" cy="273346"/>
              </a:xfrm>
              <a:custGeom>
                <a:avLst/>
                <a:gdLst>
                  <a:gd name="T0" fmla="*/ 372 w 1065"/>
                  <a:gd name="T1" fmla="*/ 235 h 561"/>
                  <a:gd name="T2" fmla="*/ 412 w 1065"/>
                  <a:gd name="T3" fmla="*/ 264 h 561"/>
                  <a:gd name="T4" fmla="*/ 474 w 1065"/>
                  <a:gd name="T5" fmla="*/ 264 h 561"/>
                  <a:gd name="T6" fmla="*/ 494 w 1065"/>
                  <a:gd name="T7" fmla="*/ 237 h 561"/>
                  <a:gd name="T8" fmla="*/ 486 w 1065"/>
                  <a:gd name="T9" fmla="*/ 134 h 561"/>
                  <a:gd name="T10" fmla="*/ 487 w 1065"/>
                  <a:gd name="T11" fmla="*/ 124 h 561"/>
                  <a:gd name="T12" fmla="*/ 488 w 1065"/>
                  <a:gd name="T13" fmla="*/ 49 h 561"/>
                  <a:gd name="T14" fmla="*/ 495 w 1065"/>
                  <a:gd name="T15" fmla="*/ 27 h 561"/>
                  <a:gd name="T16" fmla="*/ 508 w 1065"/>
                  <a:gd name="T17" fmla="*/ 0 h 561"/>
                  <a:gd name="T18" fmla="*/ 547 w 1065"/>
                  <a:gd name="T19" fmla="*/ 0 h 561"/>
                  <a:gd name="T20" fmla="*/ 560 w 1065"/>
                  <a:gd name="T21" fmla="*/ 34 h 561"/>
                  <a:gd name="T22" fmla="*/ 555 w 1065"/>
                  <a:gd name="T23" fmla="*/ 71 h 561"/>
                  <a:gd name="T24" fmla="*/ 553 w 1065"/>
                  <a:gd name="T25" fmla="*/ 95 h 561"/>
                  <a:gd name="T26" fmla="*/ 559 w 1065"/>
                  <a:gd name="T27" fmla="*/ 221 h 561"/>
                  <a:gd name="T28" fmla="*/ 589 w 1065"/>
                  <a:gd name="T29" fmla="*/ 264 h 561"/>
                  <a:gd name="T30" fmla="*/ 667 w 1065"/>
                  <a:gd name="T31" fmla="*/ 263 h 561"/>
                  <a:gd name="T32" fmla="*/ 684 w 1065"/>
                  <a:gd name="T33" fmla="*/ 255 h 561"/>
                  <a:gd name="T34" fmla="*/ 719 w 1065"/>
                  <a:gd name="T35" fmla="*/ 236 h 561"/>
                  <a:gd name="T36" fmla="*/ 735 w 1065"/>
                  <a:gd name="T37" fmla="*/ 236 h 561"/>
                  <a:gd name="T38" fmla="*/ 735 w 1065"/>
                  <a:gd name="T39" fmla="*/ 287 h 561"/>
                  <a:gd name="T40" fmla="*/ 731 w 1065"/>
                  <a:gd name="T41" fmla="*/ 295 h 561"/>
                  <a:gd name="T42" fmla="*/ 716 w 1065"/>
                  <a:gd name="T43" fmla="*/ 309 h 561"/>
                  <a:gd name="T44" fmla="*/ 716 w 1065"/>
                  <a:gd name="T45" fmla="*/ 369 h 561"/>
                  <a:gd name="T46" fmla="*/ 726 w 1065"/>
                  <a:gd name="T47" fmla="*/ 377 h 561"/>
                  <a:gd name="T48" fmla="*/ 841 w 1065"/>
                  <a:gd name="T49" fmla="*/ 371 h 561"/>
                  <a:gd name="T50" fmla="*/ 890 w 1065"/>
                  <a:gd name="T51" fmla="*/ 331 h 561"/>
                  <a:gd name="T52" fmla="*/ 882 w 1065"/>
                  <a:gd name="T53" fmla="*/ 401 h 561"/>
                  <a:gd name="T54" fmla="*/ 921 w 1065"/>
                  <a:gd name="T55" fmla="*/ 460 h 561"/>
                  <a:gd name="T56" fmla="*/ 1043 w 1065"/>
                  <a:gd name="T57" fmla="*/ 452 h 561"/>
                  <a:gd name="T58" fmla="*/ 1065 w 1065"/>
                  <a:gd name="T59" fmla="*/ 438 h 561"/>
                  <a:gd name="T60" fmla="*/ 998 w 1065"/>
                  <a:gd name="T61" fmla="*/ 529 h 561"/>
                  <a:gd name="T62" fmla="*/ 934 w 1065"/>
                  <a:gd name="T63" fmla="*/ 534 h 561"/>
                  <a:gd name="T64" fmla="*/ 931 w 1065"/>
                  <a:gd name="T65" fmla="*/ 532 h 561"/>
                  <a:gd name="T66" fmla="*/ 771 w 1065"/>
                  <a:gd name="T67" fmla="*/ 488 h 561"/>
                  <a:gd name="T68" fmla="*/ 243 w 1065"/>
                  <a:gd name="T69" fmla="*/ 489 h 561"/>
                  <a:gd name="T70" fmla="*/ 212 w 1065"/>
                  <a:gd name="T71" fmla="*/ 498 h 561"/>
                  <a:gd name="T72" fmla="*/ 144 w 1065"/>
                  <a:gd name="T73" fmla="*/ 541 h 561"/>
                  <a:gd name="T74" fmla="*/ 53 w 1065"/>
                  <a:gd name="T75" fmla="*/ 527 h 561"/>
                  <a:gd name="T76" fmla="*/ 33 w 1065"/>
                  <a:gd name="T77" fmla="*/ 497 h 561"/>
                  <a:gd name="T78" fmla="*/ 0 w 1065"/>
                  <a:gd name="T79" fmla="*/ 437 h 561"/>
                  <a:gd name="T80" fmla="*/ 101 w 1065"/>
                  <a:gd name="T81" fmla="*/ 469 h 561"/>
                  <a:gd name="T82" fmla="*/ 137 w 1065"/>
                  <a:gd name="T83" fmla="*/ 464 h 561"/>
                  <a:gd name="T84" fmla="*/ 175 w 1065"/>
                  <a:gd name="T85" fmla="*/ 417 h 561"/>
                  <a:gd name="T86" fmla="*/ 175 w 1065"/>
                  <a:gd name="T87" fmla="*/ 328 h 561"/>
                  <a:gd name="T88" fmla="*/ 189 w 1065"/>
                  <a:gd name="T89" fmla="*/ 341 h 561"/>
                  <a:gd name="T90" fmla="*/ 247 w 1065"/>
                  <a:gd name="T91" fmla="*/ 384 h 561"/>
                  <a:gd name="T92" fmla="*/ 338 w 1065"/>
                  <a:gd name="T93" fmla="*/ 368 h 561"/>
                  <a:gd name="T94" fmla="*/ 342 w 1065"/>
                  <a:gd name="T95" fmla="*/ 358 h 561"/>
                  <a:gd name="T96" fmla="*/ 339 w 1065"/>
                  <a:gd name="T97" fmla="*/ 312 h 561"/>
                  <a:gd name="T98" fmla="*/ 338 w 1065"/>
                  <a:gd name="T99" fmla="*/ 306 h 561"/>
                  <a:gd name="T100" fmla="*/ 318 w 1065"/>
                  <a:gd name="T101" fmla="*/ 235 h 561"/>
                  <a:gd name="T102" fmla="*/ 372 w 1065"/>
                  <a:gd name="T103" fmla="*/ 235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065" h="561">
                    <a:moveTo>
                      <a:pt x="372" y="235"/>
                    </a:moveTo>
                    <a:cubicBezTo>
                      <a:pt x="374" y="260"/>
                      <a:pt x="389" y="266"/>
                      <a:pt x="412" y="264"/>
                    </a:cubicBezTo>
                    <a:cubicBezTo>
                      <a:pt x="432" y="262"/>
                      <a:pt x="453" y="264"/>
                      <a:pt x="474" y="264"/>
                    </a:cubicBezTo>
                    <a:cubicBezTo>
                      <a:pt x="492" y="263"/>
                      <a:pt x="496" y="255"/>
                      <a:pt x="494" y="237"/>
                    </a:cubicBezTo>
                    <a:cubicBezTo>
                      <a:pt x="489" y="202"/>
                      <a:pt x="488" y="168"/>
                      <a:pt x="486" y="134"/>
                    </a:cubicBezTo>
                    <a:cubicBezTo>
                      <a:pt x="485" y="130"/>
                      <a:pt x="485" y="127"/>
                      <a:pt x="487" y="124"/>
                    </a:cubicBezTo>
                    <a:cubicBezTo>
                      <a:pt x="497" y="99"/>
                      <a:pt x="506" y="75"/>
                      <a:pt x="488" y="49"/>
                    </a:cubicBezTo>
                    <a:cubicBezTo>
                      <a:pt x="485" y="45"/>
                      <a:pt x="492" y="35"/>
                      <a:pt x="495" y="27"/>
                    </a:cubicBezTo>
                    <a:cubicBezTo>
                      <a:pt x="499" y="19"/>
                      <a:pt x="503" y="11"/>
                      <a:pt x="508" y="0"/>
                    </a:cubicBezTo>
                    <a:cubicBezTo>
                      <a:pt x="520" y="0"/>
                      <a:pt x="534" y="0"/>
                      <a:pt x="547" y="0"/>
                    </a:cubicBezTo>
                    <a:cubicBezTo>
                      <a:pt x="551" y="12"/>
                      <a:pt x="555" y="23"/>
                      <a:pt x="560" y="34"/>
                    </a:cubicBezTo>
                    <a:cubicBezTo>
                      <a:pt x="566" y="48"/>
                      <a:pt x="566" y="60"/>
                      <a:pt x="555" y="71"/>
                    </a:cubicBezTo>
                    <a:cubicBezTo>
                      <a:pt x="546" y="79"/>
                      <a:pt x="548" y="86"/>
                      <a:pt x="553" y="95"/>
                    </a:cubicBezTo>
                    <a:cubicBezTo>
                      <a:pt x="575" y="136"/>
                      <a:pt x="572" y="179"/>
                      <a:pt x="559" y="221"/>
                    </a:cubicBezTo>
                    <a:cubicBezTo>
                      <a:pt x="550" y="252"/>
                      <a:pt x="556" y="264"/>
                      <a:pt x="589" y="264"/>
                    </a:cubicBezTo>
                    <a:cubicBezTo>
                      <a:pt x="615" y="264"/>
                      <a:pt x="641" y="264"/>
                      <a:pt x="667" y="263"/>
                    </a:cubicBezTo>
                    <a:cubicBezTo>
                      <a:pt x="673" y="263"/>
                      <a:pt x="684" y="259"/>
                      <a:pt x="684" y="255"/>
                    </a:cubicBezTo>
                    <a:cubicBezTo>
                      <a:pt x="689" y="234"/>
                      <a:pt x="704" y="236"/>
                      <a:pt x="719" y="236"/>
                    </a:cubicBezTo>
                    <a:cubicBezTo>
                      <a:pt x="724" y="236"/>
                      <a:pt x="729" y="236"/>
                      <a:pt x="735" y="236"/>
                    </a:cubicBezTo>
                    <a:cubicBezTo>
                      <a:pt x="735" y="254"/>
                      <a:pt x="736" y="270"/>
                      <a:pt x="735" y="287"/>
                    </a:cubicBezTo>
                    <a:cubicBezTo>
                      <a:pt x="735" y="289"/>
                      <a:pt x="733" y="292"/>
                      <a:pt x="731" y="295"/>
                    </a:cubicBezTo>
                    <a:cubicBezTo>
                      <a:pt x="726" y="300"/>
                      <a:pt x="716" y="304"/>
                      <a:pt x="716" y="309"/>
                    </a:cubicBezTo>
                    <a:cubicBezTo>
                      <a:pt x="714" y="329"/>
                      <a:pt x="715" y="349"/>
                      <a:pt x="716" y="369"/>
                    </a:cubicBezTo>
                    <a:cubicBezTo>
                      <a:pt x="716" y="372"/>
                      <a:pt x="722" y="375"/>
                      <a:pt x="726" y="377"/>
                    </a:cubicBezTo>
                    <a:cubicBezTo>
                      <a:pt x="765" y="397"/>
                      <a:pt x="804" y="398"/>
                      <a:pt x="841" y="371"/>
                    </a:cubicBezTo>
                    <a:cubicBezTo>
                      <a:pt x="857" y="358"/>
                      <a:pt x="873" y="345"/>
                      <a:pt x="890" y="331"/>
                    </a:cubicBezTo>
                    <a:cubicBezTo>
                      <a:pt x="887" y="356"/>
                      <a:pt x="884" y="378"/>
                      <a:pt x="882" y="401"/>
                    </a:cubicBezTo>
                    <a:cubicBezTo>
                      <a:pt x="880" y="434"/>
                      <a:pt x="890" y="448"/>
                      <a:pt x="921" y="460"/>
                    </a:cubicBezTo>
                    <a:cubicBezTo>
                      <a:pt x="963" y="477"/>
                      <a:pt x="1004" y="478"/>
                      <a:pt x="1043" y="452"/>
                    </a:cubicBezTo>
                    <a:cubicBezTo>
                      <a:pt x="1048" y="448"/>
                      <a:pt x="1054" y="445"/>
                      <a:pt x="1065" y="438"/>
                    </a:cubicBezTo>
                    <a:cubicBezTo>
                      <a:pt x="1044" y="475"/>
                      <a:pt x="1027" y="507"/>
                      <a:pt x="998" y="529"/>
                    </a:cubicBezTo>
                    <a:cubicBezTo>
                      <a:pt x="978" y="545"/>
                      <a:pt x="957" y="545"/>
                      <a:pt x="934" y="534"/>
                    </a:cubicBezTo>
                    <a:cubicBezTo>
                      <a:pt x="933" y="533"/>
                      <a:pt x="932" y="533"/>
                      <a:pt x="931" y="532"/>
                    </a:cubicBezTo>
                    <a:cubicBezTo>
                      <a:pt x="884" y="492"/>
                      <a:pt x="830" y="487"/>
                      <a:pt x="771" y="488"/>
                    </a:cubicBezTo>
                    <a:cubicBezTo>
                      <a:pt x="595" y="491"/>
                      <a:pt x="419" y="489"/>
                      <a:pt x="243" y="489"/>
                    </a:cubicBezTo>
                    <a:cubicBezTo>
                      <a:pt x="233" y="489"/>
                      <a:pt x="221" y="493"/>
                      <a:pt x="212" y="498"/>
                    </a:cubicBezTo>
                    <a:cubicBezTo>
                      <a:pt x="189" y="512"/>
                      <a:pt x="167" y="527"/>
                      <a:pt x="144" y="541"/>
                    </a:cubicBezTo>
                    <a:cubicBezTo>
                      <a:pt x="112" y="561"/>
                      <a:pt x="77" y="556"/>
                      <a:pt x="53" y="527"/>
                    </a:cubicBezTo>
                    <a:cubicBezTo>
                      <a:pt x="46" y="517"/>
                      <a:pt x="39" y="507"/>
                      <a:pt x="33" y="497"/>
                    </a:cubicBezTo>
                    <a:cubicBezTo>
                      <a:pt x="23" y="479"/>
                      <a:pt x="13" y="460"/>
                      <a:pt x="0" y="437"/>
                    </a:cubicBezTo>
                    <a:cubicBezTo>
                      <a:pt x="35" y="457"/>
                      <a:pt x="65" y="474"/>
                      <a:pt x="101" y="469"/>
                    </a:cubicBezTo>
                    <a:cubicBezTo>
                      <a:pt x="113" y="467"/>
                      <a:pt x="125" y="467"/>
                      <a:pt x="137" y="464"/>
                    </a:cubicBezTo>
                    <a:cubicBezTo>
                      <a:pt x="166" y="458"/>
                      <a:pt x="175" y="447"/>
                      <a:pt x="175" y="417"/>
                    </a:cubicBezTo>
                    <a:cubicBezTo>
                      <a:pt x="175" y="388"/>
                      <a:pt x="175" y="359"/>
                      <a:pt x="175" y="328"/>
                    </a:cubicBezTo>
                    <a:cubicBezTo>
                      <a:pt x="179" y="332"/>
                      <a:pt x="184" y="337"/>
                      <a:pt x="189" y="341"/>
                    </a:cubicBezTo>
                    <a:cubicBezTo>
                      <a:pt x="208" y="356"/>
                      <a:pt x="227" y="371"/>
                      <a:pt x="247" y="384"/>
                    </a:cubicBezTo>
                    <a:cubicBezTo>
                      <a:pt x="274" y="400"/>
                      <a:pt x="317" y="392"/>
                      <a:pt x="338" y="368"/>
                    </a:cubicBezTo>
                    <a:cubicBezTo>
                      <a:pt x="341" y="365"/>
                      <a:pt x="343" y="361"/>
                      <a:pt x="342" y="358"/>
                    </a:cubicBezTo>
                    <a:cubicBezTo>
                      <a:pt x="342" y="342"/>
                      <a:pt x="341" y="327"/>
                      <a:pt x="339" y="312"/>
                    </a:cubicBezTo>
                    <a:cubicBezTo>
                      <a:pt x="339" y="310"/>
                      <a:pt x="339" y="306"/>
                      <a:pt x="338" y="306"/>
                    </a:cubicBezTo>
                    <a:cubicBezTo>
                      <a:pt x="304" y="290"/>
                      <a:pt x="326" y="260"/>
                      <a:pt x="318" y="235"/>
                    </a:cubicBezTo>
                    <a:cubicBezTo>
                      <a:pt x="336" y="235"/>
                      <a:pt x="353" y="235"/>
                      <a:pt x="372" y="2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Freeform 53">
                <a:extLst>
                  <a:ext uri="{FF2B5EF4-FFF2-40B4-BE49-F238E27FC236}">
                    <a16:creationId xmlns:a16="http://schemas.microsoft.com/office/drawing/2014/main" id="{A20F3580-E98B-6A41-B9AC-C058C0E39901}"/>
                  </a:ext>
                </a:extLst>
              </p:cNvPr>
              <p:cNvSpPr>
                <a:spLocks/>
              </p:cNvSpPr>
              <p:nvPr/>
            </p:nvSpPr>
            <p:spPr bwMode="auto">
              <a:xfrm>
                <a:off x="5633099" y="2552137"/>
                <a:ext cx="924631" cy="479308"/>
              </a:xfrm>
              <a:custGeom>
                <a:avLst/>
                <a:gdLst>
                  <a:gd name="T0" fmla="*/ 30 w 1898"/>
                  <a:gd name="T1" fmla="*/ 973 h 984"/>
                  <a:gd name="T2" fmla="*/ 0 w 1898"/>
                  <a:gd name="T3" fmla="*/ 973 h 984"/>
                  <a:gd name="T4" fmla="*/ 400 w 1898"/>
                  <a:gd name="T5" fmla="*/ 243 h 984"/>
                  <a:gd name="T6" fmla="*/ 1421 w 1898"/>
                  <a:gd name="T7" fmla="*/ 195 h 984"/>
                  <a:gd name="T8" fmla="*/ 1898 w 1898"/>
                  <a:gd name="T9" fmla="*/ 978 h 984"/>
                  <a:gd name="T10" fmla="*/ 1862 w 1898"/>
                  <a:gd name="T11" fmla="*/ 961 h 984"/>
                  <a:gd name="T12" fmla="*/ 1623 w 1898"/>
                  <a:gd name="T13" fmla="*/ 396 h 984"/>
                  <a:gd name="T14" fmla="*/ 1090 w 1898"/>
                  <a:gd name="T15" fmla="*/ 110 h 984"/>
                  <a:gd name="T16" fmla="*/ 52 w 1898"/>
                  <a:gd name="T17" fmla="*/ 826 h 984"/>
                  <a:gd name="T18" fmla="*/ 30 w 1898"/>
                  <a:gd name="T19" fmla="*/ 973 h 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98" h="984">
                    <a:moveTo>
                      <a:pt x="30" y="973"/>
                    </a:moveTo>
                    <a:cubicBezTo>
                      <a:pt x="22" y="973"/>
                      <a:pt x="13" y="973"/>
                      <a:pt x="0" y="973"/>
                    </a:cubicBezTo>
                    <a:cubicBezTo>
                      <a:pt x="21" y="667"/>
                      <a:pt x="149" y="417"/>
                      <a:pt x="400" y="243"/>
                    </a:cubicBezTo>
                    <a:cubicBezTo>
                      <a:pt x="727" y="18"/>
                      <a:pt x="1075" y="0"/>
                      <a:pt x="1421" y="195"/>
                    </a:cubicBezTo>
                    <a:cubicBezTo>
                      <a:pt x="1721" y="365"/>
                      <a:pt x="1872" y="635"/>
                      <a:pt x="1898" y="978"/>
                    </a:cubicBezTo>
                    <a:cubicBezTo>
                      <a:pt x="1869" y="984"/>
                      <a:pt x="1864" y="981"/>
                      <a:pt x="1862" y="961"/>
                    </a:cubicBezTo>
                    <a:cubicBezTo>
                      <a:pt x="1849" y="745"/>
                      <a:pt x="1769" y="556"/>
                      <a:pt x="1623" y="396"/>
                    </a:cubicBezTo>
                    <a:cubicBezTo>
                      <a:pt x="1479" y="239"/>
                      <a:pt x="1301" y="143"/>
                      <a:pt x="1090" y="110"/>
                    </a:cubicBezTo>
                    <a:cubicBezTo>
                      <a:pt x="608" y="35"/>
                      <a:pt x="151" y="350"/>
                      <a:pt x="52" y="826"/>
                    </a:cubicBezTo>
                    <a:cubicBezTo>
                      <a:pt x="42" y="874"/>
                      <a:pt x="37" y="922"/>
                      <a:pt x="30" y="9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Freeform 54">
                <a:extLst>
                  <a:ext uri="{FF2B5EF4-FFF2-40B4-BE49-F238E27FC236}">
                    <a16:creationId xmlns:a16="http://schemas.microsoft.com/office/drawing/2014/main" id="{F0C64034-BC35-9D46-8E07-DD47CEC2E8DB}"/>
                  </a:ext>
                </a:extLst>
              </p:cNvPr>
              <p:cNvSpPr>
                <a:spLocks/>
              </p:cNvSpPr>
              <p:nvPr/>
            </p:nvSpPr>
            <p:spPr bwMode="auto">
              <a:xfrm>
                <a:off x="5776364" y="3375691"/>
                <a:ext cx="636929" cy="180766"/>
              </a:xfrm>
              <a:custGeom>
                <a:avLst/>
                <a:gdLst>
                  <a:gd name="T0" fmla="*/ 0 w 1307"/>
                  <a:gd name="T1" fmla="*/ 5 h 371"/>
                  <a:gd name="T2" fmla="*/ 65 w 1307"/>
                  <a:gd name="T3" fmla="*/ 22 h 371"/>
                  <a:gd name="T4" fmla="*/ 528 w 1307"/>
                  <a:gd name="T5" fmla="*/ 230 h 371"/>
                  <a:gd name="T6" fmla="*/ 1242 w 1307"/>
                  <a:gd name="T7" fmla="*/ 24 h 371"/>
                  <a:gd name="T8" fmla="*/ 1307 w 1307"/>
                  <a:gd name="T9" fmla="*/ 5 h 371"/>
                  <a:gd name="T10" fmla="*/ 0 w 1307"/>
                  <a:gd name="T11" fmla="*/ 5 h 371"/>
                </a:gdLst>
                <a:ahLst/>
                <a:cxnLst>
                  <a:cxn ang="0">
                    <a:pos x="T0" y="T1"/>
                  </a:cxn>
                  <a:cxn ang="0">
                    <a:pos x="T2" y="T3"/>
                  </a:cxn>
                  <a:cxn ang="0">
                    <a:pos x="T4" y="T5"/>
                  </a:cxn>
                  <a:cxn ang="0">
                    <a:pos x="T6" y="T7"/>
                  </a:cxn>
                  <a:cxn ang="0">
                    <a:pos x="T8" y="T9"/>
                  </a:cxn>
                  <a:cxn ang="0">
                    <a:pos x="T10" y="T11"/>
                  </a:cxn>
                </a:cxnLst>
                <a:rect l="0" t="0" r="r" b="b"/>
                <a:pathLst>
                  <a:path w="1307" h="371">
                    <a:moveTo>
                      <a:pt x="0" y="5"/>
                    </a:moveTo>
                    <a:cubicBezTo>
                      <a:pt x="26" y="0"/>
                      <a:pt x="45" y="6"/>
                      <a:pt x="65" y="22"/>
                    </a:cubicBezTo>
                    <a:cubicBezTo>
                      <a:pt x="199" y="136"/>
                      <a:pt x="354" y="207"/>
                      <a:pt x="528" y="230"/>
                    </a:cubicBezTo>
                    <a:cubicBezTo>
                      <a:pt x="795" y="264"/>
                      <a:pt x="1033" y="195"/>
                      <a:pt x="1242" y="24"/>
                    </a:cubicBezTo>
                    <a:cubicBezTo>
                      <a:pt x="1270" y="1"/>
                      <a:pt x="1271" y="0"/>
                      <a:pt x="1307" y="5"/>
                    </a:cubicBezTo>
                    <a:cubicBezTo>
                      <a:pt x="975" y="346"/>
                      <a:pt x="369" y="371"/>
                      <a:pt x="0"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Freeform 55">
                <a:extLst>
                  <a:ext uri="{FF2B5EF4-FFF2-40B4-BE49-F238E27FC236}">
                    <a16:creationId xmlns:a16="http://schemas.microsoft.com/office/drawing/2014/main" id="{5E22BE45-C2C1-6B4C-8989-4C5CBE8CB89F}"/>
                  </a:ext>
                </a:extLst>
              </p:cNvPr>
              <p:cNvSpPr>
                <a:spLocks/>
              </p:cNvSpPr>
              <p:nvPr/>
            </p:nvSpPr>
            <p:spPr bwMode="auto">
              <a:xfrm>
                <a:off x="5573332" y="3340827"/>
                <a:ext cx="1049438" cy="9668"/>
              </a:xfrm>
              <a:custGeom>
                <a:avLst/>
                <a:gdLst>
                  <a:gd name="T0" fmla="*/ 2154 w 2154"/>
                  <a:gd name="T1" fmla="*/ 0 h 20"/>
                  <a:gd name="T2" fmla="*/ 2127 w 2154"/>
                  <a:gd name="T3" fmla="*/ 20 h 20"/>
                  <a:gd name="T4" fmla="*/ 28 w 2154"/>
                  <a:gd name="T5" fmla="*/ 20 h 20"/>
                  <a:gd name="T6" fmla="*/ 0 w 2154"/>
                  <a:gd name="T7" fmla="*/ 0 h 20"/>
                  <a:gd name="T8" fmla="*/ 2154 w 2154"/>
                  <a:gd name="T9" fmla="*/ 0 h 20"/>
                </a:gdLst>
                <a:ahLst/>
                <a:cxnLst>
                  <a:cxn ang="0">
                    <a:pos x="T0" y="T1"/>
                  </a:cxn>
                  <a:cxn ang="0">
                    <a:pos x="T2" y="T3"/>
                  </a:cxn>
                  <a:cxn ang="0">
                    <a:pos x="T4" y="T5"/>
                  </a:cxn>
                  <a:cxn ang="0">
                    <a:pos x="T6" y="T7"/>
                  </a:cxn>
                  <a:cxn ang="0">
                    <a:pos x="T8" y="T9"/>
                  </a:cxn>
                </a:cxnLst>
                <a:rect l="0" t="0" r="r" b="b"/>
                <a:pathLst>
                  <a:path w="2154" h="20">
                    <a:moveTo>
                      <a:pt x="2154" y="0"/>
                    </a:moveTo>
                    <a:cubicBezTo>
                      <a:pt x="2150" y="16"/>
                      <a:pt x="2141" y="20"/>
                      <a:pt x="2127" y="20"/>
                    </a:cubicBezTo>
                    <a:cubicBezTo>
                      <a:pt x="1427" y="19"/>
                      <a:pt x="727" y="19"/>
                      <a:pt x="28" y="20"/>
                    </a:cubicBezTo>
                    <a:cubicBezTo>
                      <a:pt x="13" y="20"/>
                      <a:pt x="3" y="17"/>
                      <a:pt x="0" y="0"/>
                    </a:cubicBezTo>
                    <a:cubicBezTo>
                      <a:pt x="718" y="0"/>
                      <a:pt x="1435" y="0"/>
                      <a:pt x="215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Freeform 56">
                <a:extLst>
                  <a:ext uri="{FF2B5EF4-FFF2-40B4-BE49-F238E27FC236}">
                    <a16:creationId xmlns:a16="http://schemas.microsoft.com/office/drawing/2014/main" id="{57CAE8F3-DC2B-6E49-B020-B015280C6074}"/>
                  </a:ext>
                </a:extLst>
              </p:cNvPr>
              <p:cNvSpPr>
                <a:spLocks/>
              </p:cNvSpPr>
              <p:nvPr/>
            </p:nvSpPr>
            <p:spPr bwMode="auto">
              <a:xfrm>
                <a:off x="5585051" y="3363679"/>
                <a:ext cx="1026000" cy="9668"/>
              </a:xfrm>
              <a:custGeom>
                <a:avLst/>
                <a:gdLst>
                  <a:gd name="T0" fmla="*/ 2106 w 2106"/>
                  <a:gd name="T1" fmla="*/ 0 h 20"/>
                  <a:gd name="T2" fmla="*/ 2080 w 2106"/>
                  <a:gd name="T3" fmla="*/ 20 h 20"/>
                  <a:gd name="T4" fmla="*/ 26 w 2106"/>
                  <a:gd name="T5" fmla="*/ 20 h 20"/>
                  <a:gd name="T6" fmla="*/ 0 w 2106"/>
                  <a:gd name="T7" fmla="*/ 0 h 20"/>
                  <a:gd name="T8" fmla="*/ 2106 w 2106"/>
                  <a:gd name="T9" fmla="*/ 0 h 20"/>
                </a:gdLst>
                <a:ahLst/>
                <a:cxnLst>
                  <a:cxn ang="0">
                    <a:pos x="T0" y="T1"/>
                  </a:cxn>
                  <a:cxn ang="0">
                    <a:pos x="T2" y="T3"/>
                  </a:cxn>
                  <a:cxn ang="0">
                    <a:pos x="T4" y="T5"/>
                  </a:cxn>
                  <a:cxn ang="0">
                    <a:pos x="T6" y="T7"/>
                  </a:cxn>
                  <a:cxn ang="0">
                    <a:pos x="T8" y="T9"/>
                  </a:cxn>
                </a:cxnLst>
                <a:rect l="0" t="0" r="r" b="b"/>
                <a:pathLst>
                  <a:path w="2106" h="20">
                    <a:moveTo>
                      <a:pt x="2106" y="0"/>
                    </a:moveTo>
                    <a:cubicBezTo>
                      <a:pt x="2102" y="17"/>
                      <a:pt x="2094" y="20"/>
                      <a:pt x="2080" y="20"/>
                    </a:cubicBezTo>
                    <a:cubicBezTo>
                      <a:pt x="1395" y="20"/>
                      <a:pt x="710" y="20"/>
                      <a:pt x="26" y="20"/>
                    </a:cubicBezTo>
                    <a:cubicBezTo>
                      <a:pt x="11" y="20"/>
                      <a:pt x="3" y="16"/>
                      <a:pt x="0" y="0"/>
                    </a:cubicBezTo>
                    <a:cubicBezTo>
                      <a:pt x="702" y="0"/>
                      <a:pt x="1403" y="0"/>
                      <a:pt x="210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Freeform 57">
                <a:extLst>
                  <a:ext uri="{FF2B5EF4-FFF2-40B4-BE49-F238E27FC236}">
                    <a16:creationId xmlns:a16="http://schemas.microsoft.com/office/drawing/2014/main" id="{831692B9-4788-1E4A-A8B1-874F1C53AD21}"/>
                  </a:ext>
                </a:extLst>
              </p:cNvPr>
              <p:cNvSpPr>
                <a:spLocks/>
              </p:cNvSpPr>
              <p:nvPr/>
            </p:nvSpPr>
            <p:spPr bwMode="auto">
              <a:xfrm>
                <a:off x="5878319" y="3325007"/>
                <a:ext cx="440342" cy="2637"/>
              </a:xfrm>
              <a:custGeom>
                <a:avLst/>
                <a:gdLst>
                  <a:gd name="T0" fmla="*/ 904 w 904"/>
                  <a:gd name="T1" fmla="*/ 5 h 5"/>
                  <a:gd name="T2" fmla="*/ 0 w 904"/>
                  <a:gd name="T3" fmla="*/ 5 h 5"/>
                  <a:gd name="T4" fmla="*/ 0 w 904"/>
                  <a:gd name="T5" fmla="*/ 0 h 5"/>
                  <a:gd name="T6" fmla="*/ 904 w 904"/>
                  <a:gd name="T7" fmla="*/ 0 h 5"/>
                  <a:gd name="T8" fmla="*/ 904 w 904"/>
                  <a:gd name="T9" fmla="*/ 5 h 5"/>
                </a:gdLst>
                <a:ahLst/>
                <a:cxnLst>
                  <a:cxn ang="0">
                    <a:pos x="T0" y="T1"/>
                  </a:cxn>
                  <a:cxn ang="0">
                    <a:pos x="T2" y="T3"/>
                  </a:cxn>
                  <a:cxn ang="0">
                    <a:pos x="T4" y="T5"/>
                  </a:cxn>
                  <a:cxn ang="0">
                    <a:pos x="T6" y="T7"/>
                  </a:cxn>
                  <a:cxn ang="0">
                    <a:pos x="T8" y="T9"/>
                  </a:cxn>
                </a:cxnLst>
                <a:rect l="0" t="0" r="r" b="b"/>
                <a:pathLst>
                  <a:path w="904" h="5">
                    <a:moveTo>
                      <a:pt x="904" y="5"/>
                    </a:moveTo>
                    <a:cubicBezTo>
                      <a:pt x="603" y="5"/>
                      <a:pt x="301" y="5"/>
                      <a:pt x="0" y="5"/>
                    </a:cubicBezTo>
                    <a:cubicBezTo>
                      <a:pt x="0" y="3"/>
                      <a:pt x="0" y="2"/>
                      <a:pt x="0" y="0"/>
                    </a:cubicBezTo>
                    <a:cubicBezTo>
                      <a:pt x="301" y="0"/>
                      <a:pt x="603" y="0"/>
                      <a:pt x="904" y="0"/>
                    </a:cubicBezTo>
                    <a:cubicBezTo>
                      <a:pt x="904" y="2"/>
                      <a:pt x="904" y="3"/>
                      <a:pt x="904"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Freeform 58">
                <a:extLst>
                  <a:ext uri="{FF2B5EF4-FFF2-40B4-BE49-F238E27FC236}">
                    <a16:creationId xmlns:a16="http://schemas.microsoft.com/office/drawing/2014/main" id="{3D7E856D-84CD-6243-A42C-9BDC01E4056B}"/>
                  </a:ext>
                </a:extLst>
              </p:cNvPr>
              <p:cNvSpPr>
                <a:spLocks/>
              </p:cNvSpPr>
              <p:nvPr/>
            </p:nvSpPr>
            <p:spPr bwMode="auto">
              <a:xfrm>
                <a:off x="5885936" y="3310065"/>
                <a:ext cx="424814" cy="2344"/>
              </a:xfrm>
              <a:custGeom>
                <a:avLst/>
                <a:gdLst>
                  <a:gd name="T0" fmla="*/ 0 w 872"/>
                  <a:gd name="T1" fmla="*/ 0 h 5"/>
                  <a:gd name="T2" fmla="*/ 872 w 872"/>
                  <a:gd name="T3" fmla="*/ 0 h 5"/>
                  <a:gd name="T4" fmla="*/ 872 w 872"/>
                  <a:gd name="T5" fmla="*/ 5 h 5"/>
                  <a:gd name="T6" fmla="*/ 0 w 872"/>
                  <a:gd name="T7" fmla="*/ 5 h 5"/>
                  <a:gd name="T8" fmla="*/ 0 w 872"/>
                  <a:gd name="T9" fmla="*/ 0 h 5"/>
                </a:gdLst>
                <a:ahLst/>
                <a:cxnLst>
                  <a:cxn ang="0">
                    <a:pos x="T0" y="T1"/>
                  </a:cxn>
                  <a:cxn ang="0">
                    <a:pos x="T2" y="T3"/>
                  </a:cxn>
                  <a:cxn ang="0">
                    <a:pos x="T4" y="T5"/>
                  </a:cxn>
                  <a:cxn ang="0">
                    <a:pos x="T6" y="T7"/>
                  </a:cxn>
                  <a:cxn ang="0">
                    <a:pos x="T8" y="T9"/>
                  </a:cxn>
                </a:cxnLst>
                <a:rect l="0" t="0" r="r" b="b"/>
                <a:pathLst>
                  <a:path w="872" h="5">
                    <a:moveTo>
                      <a:pt x="0" y="0"/>
                    </a:moveTo>
                    <a:cubicBezTo>
                      <a:pt x="291" y="0"/>
                      <a:pt x="582" y="0"/>
                      <a:pt x="872" y="0"/>
                    </a:cubicBezTo>
                    <a:cubicBezTo>
                      <a:pt x="872" y="2"/>
                      <a:pt x="872" y="4"/>
                      <a:pt x="872" y="5"/>
                    </a:cubicBezTo>
                    <a:cubicBezTo>
                      <a:pt x="582" y="5"/>
                      <a:pt x="291" y="5"/>
                      <a:pt x="0" y="5"/>
                    </a:cubicBezTo>
                    <a:cubicBezTo>
                      <a:pt x="0" y="4"/>
                      <a:pt x="0" y="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59">
                <a:extLst>
                  <a:ext uri="{FF2B5EF4-FFF2-40B4-BE49-F238E27FC236}">
                    <a16:creationId xmlns:a16="http://schemas.microsoft.com/office/drawing/2014/main" id="{F7AFCBA7-7B4B-FB41-B6CB-FB80231E78C2}"/>
                  </a:ext>
                </a:extLst>
              </p:cNvPr>
              <p:cNvSpPr>
                <a:spLocks/>
              </p:cNvSpPr>
              <p:nvPr/>
            </p:nvSpPr>
            <p:spPr bwMode="auto">
              <a:xfrm>
                <a:off x="5890917" y="3298346"/>
                <a:ext cx="415439" cy="5860"/>
              </a:xfrm>
              <a:custGeom>
                <a:avLst/>
                <a:gdLst>
                  <a:gd name="T0" fmla="*/ 0 w 853"/>
                  <a:gd name="T1" fmla="*/ 0 h 12"/>
                  <a:gd name="T2" fmla="*/ 853 w 853"/>
                  <a:gd name="T3" fmla="*/ 0 h 12"/>
                  <a:gd name="T4" fmla="*/ 0 w 853"/>
                  <a:gd name="T5" fmla="*/ 0 h 12"/>
                </a:gdLst>
                <a:ahLst/>
                <a:cxnLst>
                  <a:cxn ang="0">
                    <a:pos x="T0" y="T1"/>
                  </a:cxn>
                  <a:cxn ang="0">
                    <a:pos x="T2" y="T3"/>
                  </a:cxn>
                  <a:cxn ang="0">
                    <a:pos x="T4" y="T5"/>
                  </a:cxn>
                </a:cxnLst>
                <a:rect l="0" t="0" r="r" b="b"/>
                <a:pathLst>
                  <a:path w="853" h="12">
                    <a:moveTo>
                      <a:pt x="0" y="0"/>
                    </a:moveTo>
                    <a:cubicBezTo>
                      <a:pt x="284" y="0"/>
                      <a:pt x="568" y="0"/>
                      <a:pt x="853" y="0"/>
                    </a:cubicBezTo>
                    <a:cubicBezTo>
                      <a:pt x="843" y="8"/>
                      <a:pt x="34" y="1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Freeform 60">
                <a:extLst>
                  <a:ext uri="{FF2B5EF4-FFF2-40B4-BE49-F238E27FC236}">
                    <a16:creationId xmlns:a16="http://schemas.microsoft.com/office/drawing/2014/main" id="{64B490CE-A545-C14F-A8F8-65AB107805C9}"/>
                  </a:ext>
                </a:extLst>
              </p:cNvPr>
              <p:cNvSpPr>
                <a:spLocks/>
              </p:cNvSpPr>
              <p:nvPr/>
            </p:nvSpPr>
            <p:spPr bwMode="auto">
              <a:xfrm>
                <a:off x="5897656" y="3282232"/>
                <a:ext cx="401376" cy="5860"/>
              </a:xfrm>
              <a:custGeom>
                <a:avLst/>
                <a:gdLst>
                  <a:gd name="T0" fmla="*/ 0 w 824"/>
                  <a:gd name="T1" fmla="*/ 0 h 12"/>
                  <a:gd name="T2" fmla="*/ 824 w 824"/>
                  <a:gd name="T3" fmla="*/ 0 h 12"/>
                  <a:gd name="T4" fmla="*/ 0 w 824"/>
                  <a:gd name="T5" fmla="*/ 0 h 12"/>
                </a:gdLst>
                <a:ahLst/>
                <a:cxnLst>
                  <a:cxn ang="0">
                    <a:pos x="T0" y="T1"/>
                  </a:cxn>
                  <a:cxn ang="0">
                    <a:pos x="T2" y="T3"/>
                  </a:cxn>
                  <a:cxn ang="0">
                    <a:pos x="T4" y="T5"/>
                  </a:cxn>
                </a:cxnLst>
                <a:rect l="0" t="0" r="r" b="b"/>
                <a:pathLst>
                  <a:path w="824" h="12">
                    <a:moveTo>
                      <a:pt x="0" y="0"/>
                    </a:moveTo>
                    <a:cubicBezTo>
                      <a:pt x="274" y="0"/>
                      <a:pt x="549" y="0"/>
                      <a:pt x="824" y="0"/>
                    </a:cubicBezTo>
                    <a:cubicBezTo>
                      <a:pt x="813" y="9"/>
                      <a:pt x="28" y="1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61">
                <a:extLst>
                  <a:ext uri="{FF2B5EF4-FFF2-40B4-BE49-F238E27FC236}">
                    <a16:creationId xmlns:a16="http://schemas.microsoft.com/office/drawing/2014/main" id="{1661FFDF-82AF-E341-ADE6-5E7EAFD20BBD}"/>
                  </a:ext>
                </a:extLst>
              </p:cNvPr>
              <p:cNvSpPr>
                <a:spLocks/>
              </p:cNvSpPr>
              <p:nvPr/>
            </p:nvSpPr>
            <p:spPr bwMode="auto">
              <a:xfrm>
                <a:off x="5904980" y="3271099"/>
                <a:ext cx="387900" cy="5860"/>
              </a:xfrm>
              <a:custGeom>
                <a:avLst/>
                <a:gdLst>
                  <a:gd name="T0" fmla="*/ 0 w 796"/>
                  <a:gd name="T1" fmla="*/ 0 h 12"/>
                  <a:gd name="T2" fmla="*/ 796 w 796"/>
                  <a:gd name="T3" fmla="*/ 0 h 12"/>
                  <a:gd name="T4" fmla="*/ 0 w 796"/>
                  <a:gd name="T5" fmla="*/ 0 h 12"/>
                </a:gdLst>
                <a:ahLst/>
                <a:cxnLst>
                  <a:cxn ang="0">
                    <a:pos x="T0" y="T1"/>
                  </a:cxn>
                  <a:cxn ang="0">
                    <a:pos x="T2" y="T3"/>
                  </a:cxn>
                  <a:cxn ang="0">
                    <a:pos x="T4" y="T5"/>
                  </a:cxn>
                </a:cxnLst>
                <a:rect l="0" t="0" r="r" b="b"/>
                <a:pathLst>
                  <a:path w="796" h="12">
                    <a:moveTo>
                      <a:pt x="0" y="0"/>
                    </a:moveTo>
                    <a:cubicBezTo>
                      <a:pt x="265" y="0"/>
                      <a:pt x="530" y="0"/>
                      <a:pt x="796" y="0"/>
                    </a:cubicBezTo>
                    <a:cubicBezTo>
                      <a:pt x="786" y="8"/>
                      <a:pt x="31" y="1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62">
                <a:extLst>
                  <a:ext uri="{FF2B5EF4-FFF2-40B4-BE49-F238E27FC236}">
                    <a16:creationId xmlns:a16="http://schemas.microsoft.com/office/drawing/2014/main" id="{F530B475-2493-734B-82EA-5CB423294726}"/>
                  </a:ext>
                </a:extLst>
              </p:cNvPr>
              <p:cNvSpPr>
                <a:spLocks/>
              </p:cNvSpPr>
              <p:nvPr/>
            </p:nvSpPr>
            <p:spPr bwMode="auto">
              <a:xfrm>
                <a:off x="6166607" y="2957322"/>
                <a:ext cx="47755" cy="13770"/>
              </a:xfrm>
              <a:custGeom>
                <a:avLst/>
                <a:gdLst>
                  <a:gd name="T0" fmla="*/ 0 w 98"/>
                  <a:gd name="T1" fmla="*/ 28 h 28"/>
                  <a:gd name="T2" fmla="*/ 0 w 98"/>
                  <a:gd name="T3" fmla="*/ 0 h 28"/>
                  <a:gd name="T4" fmla="*/ 98 w 98"/>
                  <a:gd name="T5" fmla="*/ 0 h 28"/>
                  <a:gd name="T6" fmla="*/ 98 w 98"/>
                  <a:gd name="T7" fmla="*/ 28 h 28"/>
                  <a:gd name="T8" fmla="*/ 0 w 98"/>
                  <a:gd name="T9" fmla="*/ 28 h 28"/>
                </a:gdLst>
                <a:ahLst/>
                <a:cxnLst>
                  <a:cxn ang="0">
                    <a:pos x="T0" y="T1"/>
                  </a:cxn>
                  <a:cxn ang="0">
                    <a:pos x="T2" y="T3"/>
                  </a:cxn>
                  <a:cxn ang="0">
                    <a:pos x="T4" y="T5"/>
                  </a:cxn>
                  <a:cxn ang="0">
                    <a:pos x="T6" y="T7"/>
                  </a:cxn>
                  <a:cxn ang="0">
                    <a:pos x="T8" y="T9"/>
                  </a:cxn>
                </a:cxnLst>
                <a:rect l="0" t="0" r="r" b="b"/>
                <a:pathLst>
                  <a:path w="98" h="28">
                    <a:moveTo>
                      <a:pt x="0" y="28"/>
                    </a:moveTo>
                    <a:cubicBezTo>
                      <a:pt x="0" y="18"/>
                      <a:pt x="0" y="10"/>
                      <a:pt x="0" y="0"/>
                    </a:cubicBezTo>
                    <a:cubicBezTo>
                      <a:pt x="32" y="0"/>
                      <a:pt x="64" y="0"/>
                      <a:pt x="98" y="0"/>
                    </a:cubicBezTo>
                    <a:cubicBezTo>
                      <a:pt x="98" y="9"/>
                      <a:pt x="98" y="18"/>
                      <a:pt x="98" y="28"/>
                    </a:cubicBezTo>
                    <a:cubicBezTo>
                      <a:pt x="65" y="28"/>
                      <a:pt x="33" y="28"/>
                      <a:pt x="0"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Freeform 63">
                <a:extLst>
                  <a:ext uri="{FF2B5EF4-FFF2-40B4-BE49-F238E27FC236}">
                    <a16:creationId xmlns:a16="http://schemas.microsoft.com/office/drawing/2014/main" id="{6CC001DF-B1E7-2247-B11B-6A6D0CF0BBD6}"/>
                  </a:ext>
                </a:extLst>
              </p:cNvPr>
              <p:cNvSpPr>
                <a:spLocks/>
              </p:cNvSpPr>
              <p:nvPr/>
            </p:nvSpPr>
            <p:spPr bwMode="auto">
              <a:xfrm>
                <a:off x="6106254" y="2957322"/>
                <a:ext cx="47755" cy="13184"/>
              </a:xfrm>
              <a:custGeom>
                <a:avLst/>
                <a:gdLst>
                  <a:gd name="T0" fmla="*/ 0 w 98"/>
                  <a:gd name="T1" fmla="*/ 27 h 27"/>
                  <a:gd name="T2" fmla="*/ 0 w 98"/>
                  <a:gd name="T3" fmla="*/ 0 h 27"/>
                  <a:gd name="T4" fmla="*/ 98 w 98"/>
                  <a:gd name="T5" fmla="*/ 0 h 27"/>
                  <a:gd name="T6" fmla="*/ 98 w 98"/>
                  <a:gd name="T7" fmla="*/ 27 h 27"/>
                  <a:gd name="T8" fmla="*/ 0 w 98"/>
                  <a:gd name="T9" fmla="*/ 27 h 27"/>
                </a:gdLst>
                <a:ahLst/>
                <a:cxnLst>
                  <a:cxn ang="0">
                    <a:pos x="T0" y="T1"/>
                  </a:cxn>
                  <a:cxn ang="0">
                    <a:pos x="T2" y="T3"/>
                  </a:cxn>
                  <a:cxn ang="0">
                    <a:pos x="T4" y="T5"/>
                  </a:cxn>
                  <a:cxn ang="0">
                    <a:pos x="T6" y="T7"/>
                  </a:cxn>
                  <a:cxn ang="0">
                    <a:pos x="T8" y="T9"/>
                  </a:cxn>
                </a:cxnLst>
                <a:rect l="0" t="0" r="r" b="b"/>
                <a:pathLst>
                  <a:path w="98" h="27">
                    <a:moveTo>
                      <a:pt x="0" y="27"/>
                    </a:moveTo>
                    <a:cubicBezTo>
                      <a:pt x="0" y="18"/>
                      <a:pt x="0" y="9"/>
                      <a:pt x="0" y="0"/>
                    </a:cubicBezTo>
                    <a:cubicBezTo>
                      <a:pt x="33" y="0"/>
                      <a:pt x="65" y="0"/>
                      <a:pt x="98" y="0"/>
                    </a:cubicBezTo>
                    <a:cubicBezTo>
                      <a:pt x="98" y="9"/>
                      <a:pt x="98" y="17"/>
                      <a:pt x="98" y="27"/>
                    </a:cubicBezTo>
                    <a:cubicBezTo>
                      <a:pt x="66" y="27"/>
                      <a:pt x="34" y="27"/>
                      <a:pt x="0"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64">
                <a:extLst>
                  <a:ext uri="{FF2B5EF4-FFF2-40B4-BE49-F238E27FC236}">
                    <a16:creationId xmlns:a16="http://schemas.microsoft.com/office/drawing/2014/main" id="{B2E6F560-83EE-A740-A40E-3CC53CCAA0B2}"/>
                  </a:ext>
                </a:extLst>
              </p:cNvPr>
              <p:cNvSpPr>
                <a:spLocks/>
              </p:cNvSpPr>
              <p:nvPr/>
            </p:nvSpPr>
            <p:spPr bwMode="auto">
              <a:xfrm>
                <a:off x="6045901" y="2957322"/>
                <a:ext cx="47755" cy="13184"/>
              </a:xfrm>
              <a:custGeom>
                <a:avLst/>
                <a:gdLst>
                  <a:gd name="T0" fmla="*/ 98 w 98"/>
                  <a:gd name="T1" fmla="*/ 0 h 27"/>
                  <a:gd name="T2" fmla="*/ 98 w 98"/>
                  <a:gd name="T3" fmla="*/ 27 h 27"/>
                  <a:gd name="T4" fmla="*/ 0 w 98"/>
                  <a:gd name="T5" fmla="*/ 27 h 27"/>
                  <a:gd name="T6" fmla="*/ 0 w 98"/>
                  <a:gd name="T7" fmla="*/ 0 h 27"/>
                  <a:gd name="T8" fmla="*/ 98 w 98"/>
                  <a:gd name="T9" fmla="*/ 0 h 27"/>
                </a:gdLst>
                <a:ahLst/>
                <a:cxnLst>
                  <a:cxn ang="0">
                    <a:pos x="T0" y="T1"/>
                  </a:cxn>
                  <a:cxn ang="0">
                    <a:pos x="T2" y="T3"/>
                  </a:cxn>
                  <a:cxn ang="0">
                    <a:pos x="T4" y="T5"/>
                  </a:cxn>
                  <a:cxn ang="0">
                    <a:pos x="T6" y="T7"/>
                  </a:cxn>
                  <a:cxn ang="0">
                    <a:pos x="T8" y="T9"/>
                  </a:cxn>
                </a:cxnLst>
                <a:rect l="0" t="0" r="r" b="b"/>
                <a:pathLst>
                  <a:path w="98" h="27">
                    <a:moveTo>
                      <a:pt x="98" y="0"/>
                    </a:moveTo>
                    <a:cubicBezTo>
                      <a:pt x="98" y="10"/>
                      <a:pt x="98" y="18"/>
                      <a:pt x="98" y="27"/>
                    </a:cubicBezTo>
                    <a:cubicBezTo>
                      <a:pt x="66" y="27"/>
                      <a:pt x="34" y="27"/>
                      <a:pt x="0" y="27"/>
                    </a:cubicBezTo>
                    <a:cubicBezTo>
                      <a:pt x="0" y="18"/>
                      <a:pt x="0" y="10"/>
                      <a:pt x="0" y="0"/>
                    </a:cubicBezTo>
                    <a:cubicBezTo>
                      <a:pt x="32" y="0"/>
                      <a:pt x="64" y="0"/>
                      <a:pt x="9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65">
                <a:extLst>
                  <a:ext uri="{FF2B5EF4-FFF2-40B4-BE49-F238E27FC236}">
                    <a16:creationId xmlns:a16="http://schemas.microsoft.com/office/drawing/2014/main" id="{0AAD2FAE-5168-E149-9A80-40C068F33366}"/>
                  </a:ext>
                </a:extLst>
              </p:cNvPr>
              <p:cNvSpPr>
                <a:spLocks/>
              </p:cNvSpPr>
              <p:nvPr/>
            </p:nvSpPr>
            <p:spPr bwMode="auto">
              <a:xfrm>
                <a:off x="5984962" y="2957322"/>
                <a:ext cx="48048" cy="13184"/>
              </a:xfrm>
              <a:custGeom>
                <a:avLst/>
                <a:gdLst>
                  <a:gd name="T0" fmla="*/ 99 w 99"/>
                  <a:gd name="T1" fmla="*/ 0 h 27"/>
                  <a:gd name="T2" fmla="*/ 99 w 99"/>
                  <a:gd name="T3" fmla="*/ 27 h 27"/>
                  <a:gd name="T4" fmla="*/ 0 w 99"/>
                  <a:gd name="T5" fmla="*/ 27 h 27"/>
                  <a:gd name="T6" fmla="*/ 0 w 99"/>
                  <a:gd name="T7" fmla="*/ 0 h 27"/>
                  <a:gd name="T8" fmla="*/ 99 w 99"/>
                  <a:gd name="T9" fmla="*/ 0 h 27"/>
                </a:gdLst>
                <a:ahLst/>
                <a:cxnLst>
                  <a:cxn ang="0">
                    <a:pos x="T0" y="T1"/>
                  </a:cxn>
                  <a:cxn ang="0">
                    <a:pos x="T2" y="T3"/>
                  </a:cxn>
                  <a:cxn ang="0">
                    <a:pos x="T4" y="T5"/>
                  </a:cxn>
                  <a:cxn ang="0">
                    <a:pos x="T6" y="T7"/>
                  </a:cxn>
                  <a:cxn ang="0">
                    <a:pos x="T8" y="T9"/>
                  </a:cxn>
                </a:cxnLst>
                <a:rect l="0" t="0" r="r" b="b"/>
                <a:pathLst>
                  <a:path w="99" h="27">
                    <a:moveTo>
                      <a:pt x="99" y="0"/>
                    </a:moveTo>
                    <a:cubicBezTo>
                      <a:pt x="99" y="10"/>
                      <a:pt x="99" y="18"/>
                      <a:pt x="99" y="27"/>
                    </a:cubicBezTo>
                    <a:cubicBezTo>
                      <a:pt x="66" y="27"/>
                      <a:pt x="34" y="27"/>
                      <a:pt x="0" y="27"/>
                    </a:cubicBezTo>
                    <a:cubicBezTo>
                      <a:pt x="0" y="18"/>
                      <a:pt x="0" y="10"/>
                      <a:pt x="0" y="0"/>
                    </a:cubicBezTo>
                    <a:cubicBezTo>
                      <a:pt x="32" y="0"/>
                      <a:pt x="65" y="0"/>
                      <a:pt x="9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Freeform 66">
                <a:extLst>
                  <a:ext uri="{FF2B5EF4-FFF2-40B4-BE49-F238E27FC236}">
                    <a16:creationId xmlns:a16="http://schemas.microsoft.com/office/drawing/2014/main" id="{EAE92B51-1AFA-754A-BDBE-944F4B8D424E}"/>
                  </a:ext>
                </a:extLst>
              </p:cNvPr>
              <p:cNvSpPr>
                <a:spLocks/>
              </p:cNvSpPr>
              <p:nvPr/>
            </p:nvSpPr>
            <p:spPr bwMode="auto">
              <a:xfrm>
                <a:off x="5918750" y="2958201"/>
                <a:ext cx="50978" cy="29298"/>
              </a:xfrm>
              <a:custGeom>
                <a:avLst/>
                <a:gdLst>
                  <a:gd name="T0" fmla="*/ 0 w 105"/>
                  <a:gd name="T1" fmla="*/ 33 h 60"/>
                  <a:gd name="T2" fmla="*/ 94 w 105"/>
                  <a:gd name="T3" fmla="*/ 0 h 60"/>
                  <a:gd name="T4" fmla="*/ 105 w 105"/>
                  <a:gd name="T5" fmla="*/ 27 h 60"/>
                  <a:gd name="T6" fmla="*/ 11 w 105"/>
                  <a:gd name="T7" fmla="*/ 60 h 60"/>
                  <a:gd name="T8" fmla="*/ 0 w 105"/>
                  <a:gd name="T9" fmla="*/ 33 h 60"/>
                </a:gdLst>
                <a:ahLst/>
                <a:cxnLst>
                  <a:cxn ang="0">
                    <a:pos x="T0" y="T1"/>
                  </a:cxn>
                  <a:cxn ang="0">
                    <a:pos x="T2" y="T3"/>
                  </a:cxn>
                  <a:cxn ang="0">
                    <a:pos x="T4" y="T5"/>
                  </a:cxn>
                  <a:cxn ang="0">
                    <a:pos x="T6" y="T7"/>
                  </a:cxn>
                  <a:cxn ang="0">
                    <a:pos x="T8" y="T9"/>
                  </a:cxn>
                </a:cxnLst>
                <a:rect l="0" t="0" r="r" b="b"/>
                <a:pathLst>
                  <a:path w="105" h="60">
                    <a:moveTo>
                      <a:pt x="0" y="33"/>
                    </a:moveTo>
                    <a:cubicBezTo>
                      <a:pt x="33" y="22"/>
                      <a:pt x="63" y="11"/>
                      <a:pt x="94" y="0"/>
                    </a:cubicBezTo>
                    <a:cubicBezTo>
                      <a:pt x="98" y="9"/>
                      <a:pt x="101" y="17"/>
                      <a:pt x="105" y="27"/>
                    </a:cubicBezTo>
                    <a:cubicBezTo>
                      <a:pt x="74" y="38"/>
                      <a:pt x="43" y="49"/>
                      <a:pt x="11" y="60"/>
                    </a:cubicBezTo>
                    <a:cubicBezTo>
                      <a:pt x="7" y="51"/>
                      <a:pt x="4" y="43"/>
                      <a:pt x="0" y="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Freeform 67">
                <a:extLst>
                  <a:ext uri="{FF2B5EF4-FFF2-40B4-BE49-F238E27FC236}">
                    <a16:creationId xmlns:a16="http://schemas.microsoft.com/office/drawing/2014/main" id="{4833BEF0-964C-A14B-80F9-6EADBC1104A6}"/>
                  </a:ext>
                </a:extLst>
              </p:cNvPr>
              <p:cNvSpPr>
                <a:spLocks/>
              </p:cNvSpPr>
              <p:nvPr/>
            </p:nvSpPr>
            <p:spPr bwMode="auto">
              <a:xfrm>
                <a:off x="6229597" y="2958201"/>
                <a:ext cx="50685" cy="29298"/>
              </a:xfrm>
              <a:custGeom>
                <a:avLst/>
                <a:gdLst>
                  <a:gd name="T0" fmla="*/ 0 w 104"/>
                  <a:gd name="T1" fmla="*/ 28 h 60"/>
                  <a:gd name="T2" fmla="*/ 9 w 104"/>
                  <a:gd name="T3" fmla="*/ 0 h 60"/>
                  <a:gd name="T4" fmla="*/ 104 w 104"/>
                  <a:gd name="T5" fmla="*/ 33 h 60"/>
                  <a:gd name="T6" fmla="*/ 94 w 104"/>
                  <a:gd name="T7" fmla="*/ 60 h 60"/>
                  <a:gd name="T8" fmla="*/ 0 w 104"/>
                  <a:gd name="T9" fmla="*/ 28 h 60"/>
                </a:gdLst>
                <a:ahLst/>
                <a:cxnLst>
                  <a:cxn ang="0">
                    <a:pos x="T0" y="T1"/>
                  </a:cxn>
                  <a:cxn ang="0">
                    <a:pos x="T2" y="T3"/>
                  </a:cxn>
                  <a:cxn ang="0">
                    <a:pos x="T4" y="T5"/>
                  </a:cxn>
                  <a:cxn ang="0">
                    <a:pos x="T6" y="T7"/>
                  </a:cxn>
                  <a:cxn ang="0">
                    <a:pos x="T8" y="T9"/>
                  </a:cxn>
                </a:cxnLst>
                <a:rect l="0" t="0" r="r" b="b"/>
                <a:pathLst>
                  <a:path w="104" h="60">
                    <a:moveTo>
                      <a:pt x="0" y="28"/>
                    </a:moveTo>
                    <a:cubicBezTo>
                      <a:pt x="3" y="18"/>
                      <a:pt x="6" y="10"/>
                      <a:pt x="9" y="0"/>
                    </a:cubicBezTo>
                    <a:cubicBezTo>
                      <a:pt x="40" y="11"/>
                      <a:pt x="71" y="21"/>
                      <a:pt x="104" y="33"/>
                    </a:cubicBezTo>
                    <a:cubicBezTo>
                      <a:pt x="100" y="42"/>
                      <a:pt x="98" y="50"/>
                      <a:pt x="94" y="60"/>
                    </a:cubicBezTo>
                    <a:cubicBezTo>
                      <a:pt x="63" y="50"/>
                      <a:pt x="32" y="39"/>
                      <a:pt x="0"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Freeform 68">
                <a:extLst>
                  <a:ext uri="{FF2B5EF4-FFF2-40B4-BE49-F238E27FC236}">
                    <a16:creationId xmlns:a16="http://schemas.microsoft.com/office/drawing/2014/main" id="{6B4B9773-59F6-1140-8D28-C7FDBB2CFFDB}"/>
                  </a:ext>
                </a:extLst>
              </p:cNvPr>
              <p:cNvSpPr>
                <a:spLocks/>
              </p:cNvSpPr>
              <p:nvPr/>
            </p:nvSpPr>
            <p:spPr bwMode="auto">
              <a:xfrm>
                <a:off x="6336533" y="3018847"/>
                <a:ext cx="74123" cy="7617"/>
              </a:xfrm>
              <a:custGeom>
                <a:avLst/>
                <a:gdLst>
                  <a:gd name="T0" fmla="*/ 5 w 152"/>
                  <a:gd name="T1" fmla="*/ 0 h 16"/>
                  <a:gd name="T2" fmla="*/ 137 w 152"/>
                  <a:gd name="T3" fmla="*/ 1 h 16"/>
                  <a:gd name="T4" fmla="*/ 152 w 152"/>
                  <a:gd name="T5" fmla="*/ 9 h 16"/>
                  <a:gd name="T6" fmla="*/ 149 w 152"/>
                  <a:gd name="T7" fmla="*/ 16 h 16"/>
                  <a:gd name="T8" fmla="*/ 10 w 152"/>
                  <a:gd name="T9" fmla="*/ 16 h 16"/>
                  <a:gd name="T10" fmla="*/ 0 w 152"/>
                  <a:gd name="T11" fmla="*/ 4 h 16"/>
                  <a:gd name="T12" fmla="*/ 5 w 152"/>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152" h="16">
                    <a:moveTo>
                      <a:pt x="5" y="0"/>
                    </a:moveTo>
                    <a:cubicBezTo>
                      <a:pt x="49" y="0"/>
                      <a:pt x="93" y="0"/>
                      <a:pt x="137" y="1"/>
                    </a:cubicBezTo>
                    <a:cubicBezTo>
                      <a:pt x="142" y="1"/>
                      <a:pt x="147" y="6"/>
                      <a:pt x="152" y="9"/>
                    </a:cubicBezTo>
                    <a:cubicBezTo>
                      <a:pt x="151" y="11"/>
                      <a:pt x="150" y="14"/>
                      <a:pt x="149" y="16"/>
                    </a:cubicBezTo>
                    <a:cubicBezTo>
                      <a:pt x="103" y="16"/>
                      <a:pt x="56" y="16"/>
                      <a:pt x="10" y="16"/>
                    </a:cubicBezTo>
                    <a:cubicBezTo>
                      <a:pt x="7" y="15"/>
                      <a:pt x="4" y="8"/>
                      <a:pt x="0" y="4"/>
                    </a:cubicBezTo>
                    <a:cubicBezTo>
                      <a:pt x="2" y="3"/>
                      <a:pt x="4" y="2"/>
                      <a:pt x="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Freeform 69">
                <a:extLst>
                  <a:ext uri="{FF2B5EF4-FFF2-40B4-BE49-F238E27FC236}">
                    <a16:creationId xmlns:a16="http://schemas.microsoft.com/office/drawing/2014/main" id="{F865502C-2A88-6246-B60F-D1F2141B912B}"/>
                  </a:ext>
                </a:extLst>
              </p:cNvPr>
              <p:cNvSpPr>
                <a:spLocks/>
              </p:cNvSpPr>
              <p:nvPr/>
            </p:nvSpPr>
            <p:spPr bwMode="auto">
              <a:xfrm>
                <a:off x="5779293" y="3018847"/>
                <a:ext cx="66798" cy="7617"/>
              </a:xfrm>
              <a:custGeom>
                <a:avLst/>
                <a:gdLst>
                  <a:gd name="T0" fmla="*/ 0 w 137"/>
                  <a:gd name="T1" fmla="*/ 10 h 16"/>
                  <a:gd name="T2" fmla="*/ 12 w 137"/>
                  <a:gd name="T3" fmla="*/ 1 h 16"/>
                  <a:gd name="T4" fmla="*/ 126 w 137"/>
                  <a:gd name="T5" fmla="*/ 0 h 16"/>
                  <a:gd name="T6" fmla="*/ 137 w 137"/>
                  <a:gd name="T7" fmla="*/ 8 h 16"/>
                  <a:gd name="T8" fmla="*/ 125 w 137"/>
                  <a:gd name="T9" fmla="*/ 16 h 16"/>
                  <a:gd name="T10" fmla="*/ 5 w 137"/>
                  <a:gd name="T11" fmla="*/ 16 h 16"/>
                  <a:gd name="T12" fmla="*/ 0 w 137"/>
                  <a:gd name="T13" fmla="*/ 10 h 16"/>
                </a:gdLst>
                <a:ahLst/>
                <a:cxnLst>
                  <a:cxn ang="0">
                    <a:pos x="T0" y="T1"/>
                  </a:cxn>
                  <a:cxn ang="0">
                    <a:pos x="T2" y="T3"/>
                  </a:cxn>
                  <a:cxn ang="0">
                    <a:pos x="T4" y="T5"/>
                  </a:cxn>
                  <a:cxn ang="0">
                    <a:pos x="T6" y="T7"/>
                  </a:cxn>
                  <a:cxn ang="0">
                    <a:pos x="T8" y="T9"/>
                  </a:cxn>
                  <a:cxn ang="0">
                    <a:pos x="T10" y="T11"/>
                  </a:cxn>
                  <a:cxn ang="0">
                    <a:pos x="T12" y="T13"/>
                  </a:cxn>
                </a:cxnLst>
                <a:rect l="0" t="0" r="r" b="b"/>
                <a:pathLst>
                  <a:path w="137" h="16">
                    <a:moveTo>
                      <a:pt x="0" y="10"/>
                    </a:moveTo>
                    <a:cubicBezTo>
                      <a:pt x="4" y="7"/>
                      <a:pt x="8" y="1"/>
                      <a:pt x="12" y="1"/>
                    </a:cubicBezTo>
                    <a:cubicBezTo>
                      <a:pt x="50" y="0"/>
                      <a:pt x="88" y="0"/>
                      <a:pt x="126" y="0"/>
                    </a:cubicBezTo>
                    <a:cubicBezTo>
                      <a:pt x="130" y="0"/>
                      <a:pt x="133" y="5"/>
                      <a:pt x="137" y="8"/>
                    </a:cubicBezTo>
                    <a:cubicBezTo>
                      <a:pt x="133" y="11"/>
                      <a:pt x="129" y="16"/>
                      <a:pt x="125" y="16"/>
                    </a:cubicBezTo>
                    <a:cubicBezTo>
                      <a:pt x="85" y="16"/>
                      <a:pt x="45" y="16"/>
                      <a:pt x="5" y="16"/>
                    </a:cubicBezTo>
                    <a:cubicBezTo>
                      <a:pt x="4" y="14"/>
                      <a:pt x="2" y="12"/>
                      <a:pt x="0"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Freeform 70">
                <a:extLst>
                  <a:ext uri="{FF2B5EF4-FFF2-40B4-BE49-F238E27FC236}">
                    <a16:creationId xmlns:a16="http://schemas.microsoft.com/office/drawing/2014/main" id="{811725BD-9149-A549-AD69-F388AA100C17}"/>
                  </a:ext>
                </a:extLst>
              </p:cNvPr>
              <p:cNvSpPr>
                <a:spLocks/>
              </p:cNvSpPr>
              <p:nvPr/>
            </p:nvSpPr>
            <p:spPr bwMode="auto">
              <a:xfrm>
                <a:off x="5895312" y="3020312"/>
                <a:ext cx="397568" cy="2344"/>
              </a:xfrm>
              <a:custGeom>
                <a:avLst/>
                <a:gdLst>
                  <a:gd name="T0" fmla="*/ 816 w 816"/>
                  <a:gd name="T1" fmla="*/ 5 h 5"/>
                  <a:gd name="T2" fmla="*/ 0 w 816"/>
                  <a:gd name="T3" fmla="*/ 5 h 5"/>
                  <a:gd name="T4" fmla="*/ 0 w 816"/>
                  <a:gd name="T5" fmla="*/ 0 h 5"/>
                  <a:gd name="T6" fmla="*/ 816 w 816"/>
                  <a:gd name="T7" fmla="*/ 0 h 5"/>
                  <a:gd name="T8" fmla="*/ 816 w 816"/>
                  <a:gd name="T9" fmla="*/ 5 h 5"/>
                </a:gdLst>
                <a:ahLst/>
                <a:cxnLst>
                  <a:cxn ang="0">
                    <a:pos x="T0" y="T1"/>
                  </a:cxn>
                  <a:cxn ang="0">
                    <a:pos x="T2" y="T3"/>
                  </a:cxn>
                  <a:cxn ang="0">
                    <a:pos x="T4" y="T5"/>
                  </a:cxn>
                  <a:cxn ang="0">
                    <a:pos x="T6" y="T7"/>
                  </a:cxn>
                  <a:cxn ang="0">
                    <a:pos x="T8" y="T9"/>
                  </a:cxn>
                </a:cxnLst>
                <a:rect l="0" t="0" r="r" b="b"/>
                <a:pathLst>
                  <a:path w="816" h="5">
                    <a:moveTo>
                      <a:pt x="816" y="5"/>
                    </a:moveTo>
                    <a:cubicBezTo>
                      <a:pt x="544" y="5"/>
                      <a:pt x="272" y="5"/>
                      <a:pt x="0" y="5"/>
                    </a:cubicBezTo>
                    <a:cubicBezTo>
                      <a:pt x="0" y="4"/>
                      <a:pt x="0" y="2"/>
                      <a:pt x="0" y="0"/>
                    </a:cubicBezTo>
                    <a:cubicBezTo>
                      <a:pt x="272" y="0"/>
                      <a:pt x="544" y="0"/>
                      <a:pt x="816" y="0"/>
                    </a:cubicBezTo>
                    <a:cubicBezTo>
                      <a:pt x="816" y="2"/>
                      <a:pt x="816" y="4"/>
                      <a:pt x="816"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Freeform 71">
                <a:extLst>
                  <a:ext uri="{FF2B5EF4-FFF2-40B4-BE49-F238E27FC236}">
                    <a16:creationId xmlns:a16="http://schemas.microsoft.com/office/drawing/2014/main" id="{4B0F2827-BEEB-A24F-BEA1-D2DFC378ED1B}"/>
                  </a:ext>
                </a:extLst>
              </p:cNvPr>
              <p:cNvSpPr>
                <a:spLocks/>
              </p:cNvSpPr>
              <p:nvPr/>
            </p:nvSpPr>
            <p:spPr bwMode="auto">
              <a:xfrm>
                <a:off x="6048831" y="3028808"/>
                <a:ext cx="9082" cy="54201"/>
              </a:xfrm>
              <a:custGeom>
                <a:avLst/>
                <a:gdLst>
                  <a:gd name="T0" fmla="*/ 0 w 19"/>
                  <a:gd name="T1" fmla="*/ 0 h 111"/>
                  <a:gd name="T2" fmla="*/ 19 w 19"/>
                  <a:gd name="T3" fmla="*/ 0 h 111"/>
                  <a:gd name="T4" fmla="*/ 19 w 19"/>
                  <a:gd name="T5" fmla="*/ 110 h 111"/>
                  <a:gd name="T6" fmla="*/ 0 w 19"/>
                  <a:gd name="T7" fmla="*/ 111 h 111"/>
                  <a:gd name="T8" fmla="*/ 0 w 19"/>
                  <a:gd name="T9" fmla="*/ 0 h 111"/>
                </a:gdLst>
                <a:ahLst/>
                <a:cxnLst>
                  <a:cxn ang="0">
                    <a:pos x="T0" y="T1"/>
                  </a:cxn>
                  <a:cxn ang="0">
                    <a:pos x="T2" y="T3"/>
                  </a:cxn>
                  <a:cxn ang="0">
                    <a:pos x="T4" y="T5"/>
                  </a:cxn>
                  <a:cxn ang="0">
                    <a:pos x="T6" y="T7"/>
                  </a:cxn>
                  <a:cxn ang="0">
                    <a:pos x="T8" y="T9"/>
                  </a:cxn>
                </a:cxnLst>
                <a:rect l="0" t="0" r="r" b="b"/>
                <a:pathLst>
                  <a:path w="19" h="111">
                    <a:moveTo>
                      <a:pt x="0" y="0"/>
                    </a:moveTo>
                    <a:cubicBezTo>
                      <a:pt x="7" y="0"/>
                      <a:pt x="12" y="0"/>
                      <a:pt x="19" y="0"/>
                    </a:cubicBezTo>
                    <a:cubicBezTo>
                      <a:pt x="19" y="37"/>
                      <a:pt x="19" y="73"/>
                      <a:pt x="19" y="110"/>
                    </a:cubicBezTo>
                    <a:cubicBezTo>
                      <a:pt x="13" y="110"/>
                      <a:pt x="7" y="110"/>
                      <a:pt x="0" y="111"/>
                    </a:cubicBezTo>
                    <a:cubicBezTo>
                      <a:pt x="0" y="74"/>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Freeform 72">
                <a:extLst>
                  <a:ext uri="{FF2B5EF4-FFF2-40B4-BE49-F238E27FC236}">
                    <a16:creationId xmlns:a16="http://schemas.microsoft.com/office/drawing/2014/main" id="{F0A3DA0C-D437-CE43-992A-24D6D4786505}"/>
                  </a:ext>
                </a:extLst>
              </p:cNvPr>
              <p:cNvSpPr>
                <a:spLocks/>
              </p:cNvSpPr>
              <p:nvPr/>
            </p:nvSpPr>
            <p:spPr bwMode="auto">
              <a:xfrm>
                <a:off x="5906445" y="3028808"/>
                <a:ext cx="9375" cy="53615"/>
              </a:xfrm>
              <a:custGeom>
                <a:avLst/>
                <a:gdLst>
                  <a:gd name="T0" fmla="*/ 19 w 19"/>
                  <a:gd name="T1" fmla="*/ 110 h 110"/>
                  <a:gd name="T2" fmla="*/ 0 w 19"/>
                  <a:gd name="T3" fmla="*/ 110 h 110"/>
                  <a:gd name="T4" fmla="*/ 0 w 19"/>
                  <a:gd name="T5" fmla="*/ 0 h 110"/>
                  <a:gd name="T6" fmla="*/ 19 w 19"/>
                  <a:gd name="T7" fmla="*/ 0 h 110"/>
                  <a:gd name="T8" fmla="*/ 19 w 19"/>
                  <a:gd name="T9" fmla="*/ 110 h 110"/>
                </a:gdLst>
                <a:ahLst/>
                <a:cxnLst>
                  <a:cxn ang="0">
                    <a:pos x="T0" y="T1"/>
                  </a:cxn>
                  <a:cxn ang="0">
                    <a:pos x="T2" y="T3"/>
                  </a:cxn>
                  <a:cxn ang="0">
                    <a:pos x="T4" y="T5"/>
                  </a:cxn>
                  <a:cxn ang="0">
                    <a:pos x="T6" y="T7"/>
                  </a:cxn>
                  <a:cxn ang="0">
                    <a:pos x="T8" y="T9"/>
                  </a:cxn>
                </a:cxnLst>
                <a:rect l="0" t="0" r="r" b="b"/>
                <a:pathLst>
                  <a:path w="19" h="110">
                    <a:moveTo>
                      <a:pt x="19" y="110"/>
                    </a:moveTo>
                    <a:cubicBezTo>
                      <a:pt x="12" y="110"/>
                      <a:pt x="7" y="110"/>
                      <a:pt x="0" y="110"/>
                    </a:cubicBezTo>
                    <a:cubicBezTo>
                      <a:pt x="0" y="73"/>
                      <a:pt x="0" y="37"/>
                      <a:pt x="0" y="0"/>
                    </a:cubicBezTo>
                    <a:cubicBezTo>
                      <a:pt x="6" y="0"/>
                      <a:pt x="12" y="0"/>
                      <a:pt x="19" y="0"/>
                    </a:cubicBezTo>
                    <a:cubicBezTo>
                      <a:pt x="19" y="36"/>
                      <a:pt x="19" y="72"/>
                      <a:pt x="19" y="1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Freeform 73">
                <a:extLst>
                  <a:ext uri="{FF2B5EF4-FFF2-40B4-BE49-F238E27FC236}">
                    <a16:creationId xmlns:a16="http://schemas.microsoft.com/office/drawing/2014/main" id="{A99B2ECF-6CD6-2342-923B-202A8DA27FCF}"/>
                  </a:ext>
                </a:extLst>
              </p:cNvPr>
              <p:cNvSpPr>
                <a:spLocks/>
              </p:cNvSpPr>
              <p:nvPr/>
            </p:nvSpPr>
            <p:spPr bwMode="auto">
              <a:xfrm>
                <a:off x="6231355" y="3028515"/>
                <a:ext cx="9375" cy="53908"/>
              </a:xfrm>
              <a:custGeom>
                <a:avLst/>
                <a:gdLst>
                  <a:gd name="T0" fmla="*/ 0 w 19"/>
                  <a:gd name="T1" fmla="*/ 111 h 111"/>
                  <a:gd name="T2" fmla="*/ 0 w 19"/>
                  <a:gd name="T3" fmla="*/ 1 h 111"/>
                  <a:gd name="T4" fmla="*/ 19 w 19"/>
                  <a:gd name="T5" fmla="*/ 0 h 111"/>
                  <a:gd name="T6" fmla="*/ 19 w 19"/>
                  <a:gd name="T7" fmla="*/ 111 h 111"/>
                  <a:gd name="T8" fmla="*/ 0 w 19"/>
                  <a:gd name="T9" fmla="*/ 111 h 111"/>
                </a:gdLst>
                <a:ahLst/>
                <a:cxnLst>
                  <a:cxn ang="0">
                    <a:pos x="T0" y="T1"/>
                  </a:cxn>
                  <a:cxn ang="0">
                    <a:pos x="T2" y="T3"/>
                  </a:cxn>
                  <a:cxn ang="0">
                    <a:pos x="T4" y="T5"/>
                  </a:cxn>
                  <a:cxn ang="0">
                    <a:pos x="T6" y="T7"/>
                  </a:cxn>
                  <a:cxn ang="0">
                    <a:pos x="T8" y="T9"/>
                  </a:cxn>
                </a:cxnLst>
                <a:rect l="0" t="0" r="r" b="b"/>
                <a:pathLst>
                  <a:path w="19" h="111">
                    <a:moveTo>
                      <a:pt x="0" y="111"/>
                    </a:moveTo>
                    <a:cubicBezTo>
                      <a:pt x="0" y="74"/>
                      <a:pt x="0" y="38"/>
                      <a:pt x="0" y="1"/>
                    </a:cubicBezTo>
                    <a:cubicBezTo>
                      <a:pt x="6" y="1"/>
                      <a:pt x="12" y="1"/>
                      <a:pt x="19" y="0"/>
                    </a:cubicBezTo>
                    <a:cubicBezTo>
                      <a:pt x="19" y="38"/>
                      <a:pt x="19" y="74"/>
                      <a:pt x="19" y="111"/>
                    </a:cubicBezTo>
                    <a:cubicBezTo>
                      <a:pt x="13" y="111"/>
                      <a:pt x="7" y="111"/>
                      <a:pt x="0"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Freeform 74">
                <a:extLst>
                  <a:ext uri="{FF2B5EF4-FFF2-40B4-BE49-F238E27FC236}">
                    <a16:creationId xmlns:a16="http://schemas.microsoft.com/office/drawing/2014/main" id="{9AEBB8D3-C551-974F-9674-E912090B6AA0}"/>
                  </a:ext>
                </a:extLst>
              </p:cNvPr>
              <p:cNvSpPr>
                <a:spLocks/>
              </p:cNvSpPr>
              <p:nvPr/>
            </p:nvSpPr>
            <p:spPr bwMode="auto">
              <a:xfrm>
                <a:off x="6191510" y="3028808"/>
                <a:ext cx="8789" cy="54201"/>
              </a:xfrm>
              <a:custGeom>
                <a:avLst/>
                <a:gdLst>
                  <a:gd name="T0" fmla="*/ 0 w 18"/>
                  <a:gd name="T1" fmla="*/ 0 h 111"/>
                  <a:gd name="T2" fmla="*/ 18 w 18"/>
                  <a:gd name="T3" fmla="*/ 0 h 111"/>
                  <a:gd name="T4" fmla="*/ 18 w 18"/>
                  <a:gd name="T5" fmla="*/ 109 h 111"/>
                  <a:gd name="T6" fmla="*/ 0 w 18"/>
                  <a:gd name="T7" fmla="*/ 111 h 111"/>
                  <a:gd name="T8" fmla="*/ 0 w 18"/>
                  <a:gd name="T9" fmla="*/ 0 h 111"/>
                </a:gdLst>
                <a:ahLst/>
                <a:cxnLst>
                  <a:cxn ang="0">
                    <a:pos x="T0" y="T1"/>
                  </a:cxn>
                  <a:cxn ang="0">
                    <a:pos x="T2" y="T3"/>
                  </a:cxn>
                  <a:cxn ang="0">
                    <a:pos x="T4" y="T5"/>
                  </a:cxn>
                  <a:cxn ang="0">
                    <a:pos x="T6" y="T7"/>
                  </a:cxn>
                  <a:cxn ang="0">
                    <a:pos x="T8" y="T9"/>
                  </a:cxn>
                </a:cxnLst>
                <a:rect l="0" t="0" r="r" b="b"/>
                <a:pathLst>
                  <a:path w="18" h="111">
                    <a:moveTo>
                      <a:pt x="0" y="0"/>
                    </a:moveTo>
                    <a:cubicBezTo>
                      <a:pt x="6" y="0"/>
                      <a:pt x="11" y="0"/>
                      <a:pt x="18" y="0"/>
                    </a:cubicBezTo>
                    <a:cubicBezTo>
                      <a:pt x="18" y="36"/>
                      <a:pt x="18" y="72"/>
                      <a:pt x="18" y="109"/>
                    </a:cubicBezTo>
                    <a:cubicBezTo>
                      <a:pt x="13" y="110"/>
                      <a:pt x="7" y="110"/>
                      <a:pt x="0" y="111"/>
                    </a:cubicBezTo>
                    <a:cubicBezTo>
                      <a:pt x="0" y="74"/>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Freeform 75">
                <a:extLst>
                  <a:ext uri="{FF2B5EF4-FFF2-40B4-BE49-F238E27FC236}">
                    <a16:creationId xmlns:a16="http://schemas.microsoft.com/office/drawing/2014/main" id="{2D990245-88A1-554F-AD5D-B59275AD56E9}"/>
                  </a:ext>
                </a:extLst>
              </p:cNvPr>
              <p:cNvSpPr>
                <a:spLocks/>
              </p:cNvSpPr>
              <p:nvPr/>
            </p:nvSpPr>
            <p:spPr bwMode="auto">
              <a:xfrm>
                <a:off x="6089261" y="3028808"/>
                <a:ext cx="9082" cy="54201"/>
              </a:xfrm>
              <a:custGeom>
                <a:avLst/>
                <a:gdLst>
                  <a:gd name="T0" fmla="*/ 0 w 19"/>
                  <a:gd name="T1" fmla="*/ 0 h 111"/>
                  <a:gd name="T2" fmla="*/ 19 w 19"/>
                  <a:gd name="T3" fmla="*/ 0 h 111"/>
                  <a:gd name="T4" fmla="*/ 19 w 19"/>
                  <a:gd name="T5" fmla="*/ 109 h 111"/>
                  <a:gd name="T6" fmla="*/ 0 w 19"/>
                  <a:gd name="T7" fmla="*/ 111 h 111"/>
                  <a:gd name="T8" fmla="*/ 0 w 19"/>
                  <a:gd name="T9" fmla="*/ 0 h 111"/>
                </a:gdLst>
                <a:ahLst/>
                <a:cxnLst>
                  <a:cxn ang="0">
                    <a:pos x="T0" y="T1"/>
                  </a:cxn>
                  <a:cxn ang="0">
                    <a:pos x="T2" y="T3"/>
                  </a:cxn>
                  <a:cxn ang="0">
                    <a:pos x="T4" y="T5"/>
                  </a:cxn>
                  <a:cxn ang="0">
                    <a:pos x="T6" y="T7"/>
                  </a:cxn>
                  <a:cxn ang="0">
                    <a:pos x="T8" y="T9"/>
                  </a:cxn>
                </a:cxnLst>
                <a:rect l="0" t="0" r="r" b="b"/>
                <a:pathLst>
                  <a:path w="19" h="111">
                    <a:moveTo>
                      <a:pt x="0" y="0"/>
                    </a:moveTo>
                    <a:cubicBezTo>
                      <a:pt x="6" y="0"/>
                      <a:pt x="12" y="0"/>
                      <a:pt x="19" y="0"/>
                    </a:cubicBezTo>
                    <a:cubicBezTo>
                      <a:pt x="19" y="36"/>
                      <a:pt x="19" y="72"/>
                      <a:pt x="19" y="109"/>
                    </a:cubicBezTo>
                    <a:cubicBezTo>
                      <a:pt x="13" y="110"/>
                      <a:pt x="8" y="110"/>
                      <a:pt x="0" y="111"/>
                    </a:cubicBezTo>
                    <a:cubicBezTo>
                      <a:pt x="0" y="74"/>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Freeform 76">
                <a:extLst>
                  <a:ext uri="{FF2B5EF4-FFF2-40B4-BE49-F238E27FC236}">
                    <a16:creationId xmlns:a16="http://schemas.microsoft.com/office/drawing/2014/main" id="{14077784-ACE4-D24F-BAC1-062E64C5BB88}"/>
                  </a:ext>
                </a:extLst>
              </p:cNvPr>
              <p:cNvSpPr>
                <a:spLocks/>
              </p:cNvSpPr>
              <p:nvPr/>
            </p:nvSpPr>
            <p:spPr bwMode="auto">
              <a:xfrm>
                <a:off x="5946875" y="3028808"/>
                <a:ext cx="9375" cy="53322"/>
              </a:xfrm>
              <a:custGeom>
                <a:avLst/>
                <a:gdLst>
                  <a:gd name="T0" fmla="*/ 0 w 19"/>
                  <a:gd name="T1" fmla="*/ 0 h 109"/>
                  <a:gd name="T2" fmla="*/ 19 w 19"/>
                  <a:gd name="T3" fmla="*/ 0 h 109"/>
                  <a:gd name="T4" fmla="*/ 19 w 19"/>
                  <a:gd name="T5" fmla="*/ 109 h 109"/>
                  <a:gd name="T6" fmla="*/ 0 w 19"/>
                  <a:gd name="T7" fmla="*/ 109 h 109"/>
                  <a:gd name="T8" fmla="*/ 0 w 19"/>
                  <a:gd name="T9" fmla="*/ 0 h 109"/>
                </a:gdLst>
                <a:ahLst/>
                <a:cxnLst>
                  <a:cxn ang="0">
                    <a:pos x="T0" y="T1"/>
                  </a:cxn>
                  <a:cxn ang="0">
                    <a:pos x="T2" y="T3"/>
                  </a:cxn>
                  <a:cxn ang="0">
                    <a:pos x="T4" y="T5"/>
                  </a:cxn>
                  <a:cxn ang="0">
                    <a:pos x="T6" y="T7"/>
                  </a:cxn>
                  <a:cxn ang="0">
                    <a:pos x="T8" y="T9"/>
                  </a:cxn>
                </a:cxnLst>
                <a:rect l="0" t="0" r="r" b="b"/>
                <a:pathLst>
                  <a:path w="19" h="109">
                    <a:moveTo>
                      <a:pt x="0" y="0"/>
                    </a:moveTo>
                    <a:cubicBezTo>
                      <a:pt x="6" y="0"/>
                      <a:pt x="12" y="0"/>
                      <a:pt x="19" y="0"/>
                    </a:cubicBezTo>
                    <a:cubicBezTo>
                      <a:pt x="19" y="36"/>
                      <a:pt x="19" y="72"/>
                      <a:pt x="19" y="109"/>
                    </a:cubicBezTo>
                    <a:cubicBezTo>
                      <a:pt x="13" y="109"/>
                      <a:pt x="7" y="109"/>
                      <a:pt x="0" y="109"/>
                    </a:cubicBezTo>
                    <a:cubicBezTo>
                      <a:pt x="0" y="73"/>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Freeform 77">
                <a:extLst>
                  <a:ext uri="{FF2B5EF4-FFF2-40B4-BE49-F238E27FC236}">
                    <a16:creationId xmlns:a16="http://schemas.microsoft.com/office/drawing/2014/main" id="{2053D455-DABE-6649-BF59-F8779B1ED62B}"/>
                  </a:ext>
                </a:extLst>
              </p:cNvPr>
              <p:cNvSpPr>
                <a:spLocks/>
              </p:cNvSpPr>
              <p:nvPr/>
            </p:nvSpPr>
            <p:spPr bwMode="auto">
              <a:xfrm>
                <a:off x="6211432" y="3028808"/>
                <a:ext cx="8789" cy="54201"/>
              </a:xfrm>
              <a:custGeom>
                <a:avLst/>
                <a:gdLst>
                  <a:gd name="T0" fmla="*/ 0 w 18"/>
                  <a:gd name="T1" fmla="*/ 0 h 111"/>
                  <a:gd name="T2" fmla="*/ 18 w 18"/>
                  <a:gd name="T3" fmla="*/ 0 h 111"/>
                  <a:gd name="T4" fmla="*/ 18 w 18"/>
                  <a:gd name="T5" fmla="*/ 109 h 111"/>
                  <a:gd name="T6" fmla="*/ 0 w 18"/>
                  <a:gd name="T7" fmla="*/ 111 h 111"/>
                  <a:gd name="T8" fmla="*/ 0 w 18"/>
                  <a:gd name="T9" fmla="*/ 0 h 111"/>
                </a:gdLst>
                <a:ahLst/>
                <a:cxnLst>
                  <a:cxn ang="0">
                    <a:pos x="T0" y="T1"/>
                  </a:cxn>
                  <a:cxn ang="0">
                    <a:pos x="T2" y="T3"/>
                  </a:cxn>
                  <a:cxn ang="0">
                    <a:pos x="T4" y="T5"/>
                  </a:cxn>
                  <a:cxn ang="0">
                    <a:pos x="T6" y="T7"/>
                  </a:cxn>
                  <a:cxn ang="0">
                    <a:pos x="T8" y="T9"/>
                  </a:cxn>
                </a:cxnLst>
                <a:rect l="0" t="0" r="r" b="b"/>
                <a:pathLst>
                  <a:path w="18" h="111">
                    <a:moveTo>
                      <a:pt x="0" y="0"/>
                    </a:moveTo>
                    <a:cubicBezTo>
                      <a:pt x="7" y="0"/>
                      <a:pt x="12" y="0"/>
                      <a:pt x="18" y="0"/>
                    </a:cubicBezTo>
                    <a:cubicBezTo>
                      <a:pt x="18" y="36"/>
                      <a:pt x="18" y="72"/>
                      <a:pt x="18" y="109"/>
                    </a:cubicBezTo>
                    <a:cubicBezTo>
                      <a:pt x="13" y="110"/>
                      <a:pt x="7" y="110"/>
                      <a:pt x="0" y="111"/>
                    </a:cubicBezTo>
                    <a:cubicBezTo>
                      <a:pt x="0" y="74"/>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Freeform 78">
                <a:extLst>
                  <a:ext uri="{FF2B5EF4-FFF2-40B4-BE49-F238E27FC236}">
                    <a16:creationId xmlns:a16="http://schemas.microsoft.com/office/drawing/2014/main" id="{65CF2341-EEDE-1A42-9E51-BA804D7120D0}"/>
                  </a:ext>
                </a:extLst>
              </p:cNvPr>
              <p:cNvSpPr>
                <a:spLocks/>
              </p:cNvSpPr>
              <p:nvPr/>
            </p:nvSpPr>
            <p:spPr bwMode="auto">
              <a:xfrm>
                <a:off x="6252449" y="3028808"/>
                <a:ext cx="8789" cy="54201"/>
              </a:xfrm>
              <a:custGeom>
                <a:avLst/>
                <a:gdLst>
                  <a:gd name="T0" fmla="*/ 18 w 18"/>
                  <a:gd name="T1" fmla="*/ 110 h 111"/>
                  <a:gd name="T2" fmla="*/ 0 w 18"/>
                  <a:gd name="T3" fmla="*/ 111 h 111"/>
                  <a:gd name="T4" fmla="*/ 0 w 18"/>
                  <a:gd name="T5" fmla="*/ 0 h 111"/>
                  <a:gd name="T6" fmla="*/ 18 w 18"/>
                  <a:gd name="T7" fmla="*/ 0 h 111"/>
                  <a:gd name="T8" fmla="*/ 18 w 18"/>
                  <a:gd name="T9" fmla="*/ 110 h 111"/>
                </a:gdLst>
                <a:ahLst/>
                <a:cxnLst>
                  <a:cxn ang="0">
                    <a:pos x="T0" y="T1"/>
                  </a:cxn>
                  <a:cxn ang="0">
                    <a:pos x="T2" y="T3"/>
                  </a:cxn>
                  <a:cxn ang="0">
                    <a:pos x="T4" y="T5"/>
                  </a:cxn>
                  <a:cxn ang="0">
                    <a:pos x="T6" y="T7"/>
                  </a:cxn>
                  <a:cxn ang="0">
                    <a:pos x="T8" y="T9"/>
                  </a:cxn>
                </a:cxnLst>
                <a:rect l="0" t="0" r="r" b="b"/>
                <a:pathLst>
                  <a:path w="18" h="111">
                    <a:moveTo>
                      <a:pt x="18" y="110"/>
                    </a:moveTo>
                    <a:cubicBezTo>
                      <a:pt x="12" y="110"/>
                      <a:pt x="7" y="110"/>
                      <a:pt x="0" y="111"/>
                    </a:cubicBezTo>
                    <a:cubicBezTo>
                      <a:pt x="0" y="74"/>
                      <a:pt x="0" y="38"/>
                      <a:pt x="0" y="0"/>
                    </a:cubicBezTo>
                    <a:cubicBezTo>
                      <a:pt x="6" y="0"/>
                      <a:pt x="11" y="0"/>
                      <a:pt x="18" y="0"/>
                    </a:cubicBezTo>
                    <a:cubicBezTo>
                      <a:pt x="18" y="36"/>
                      <a:pt x="18" y="72"/>
                      <a:pt x="18" y="1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Freeform 79">
                <a:extLst>
                  <a:ext uri="{FF2B5EF4-FFF2-40B4-BE49-F238E27FC236}">
                    <a16:creationId xmlns:a16="http://schemas.microsoft.com/office/drawing/2014/main" id="{8ED3E694-C0BD-334A-A627-C361EC6572EA}"/>
                  </a:ext>
                </a:extLst>
              </p:cNvPr>
              <p:cNvSpPr>
                <a:spLocks/>
              </p:cNvSpPr>
              <p:nvPr/>
            </p:nvSpPr>
            <p:spPr bwMode="auto">
              <a:xfrm>
                <a:off x="6150493" y="3028515"/>
                <a:ext cx="8789" cy="53908"/>
              </a:xfrm>
              <a:custGeom>
                <a:avLst/>
                <a:gdLst>
                  <a:gd name="T0" fmla="*/ 18 w 18"/>
                  <a:gd name="T1" fmla="*/ 111 h 111"/>
                  <a:gd name="T2" fmla="*/ 0 w 18"/>
                  <a:gd name="T3" fmla="*/ 111 h 111"/>
                  <a:gd name="T4" fmla="*/ 0 w 18"/>
                  <a:gd name="T5" fmla="*/ 1 h 111"/>
                  <a:gd name="T6" fmla="*/ 18 w 18"/>
                  <a:gd name="T7" fmla="*/ 0 h 111"/>
                  <a:gd name="T8" fmla="*/ 18 w 18"/>
                  <a:gd name="T9" fmla="*/ 111 h 111"/>
                </a:gdLst>
                <a:ahLst/>
                <a:cxnLst>
                  <a:cxn ang="0">
                    <a:pos x="T0" y="T1"/>
                  </a:cxn>
                  <a:cxn ang="0">
                    <a:pos x="T2" y="T3"/>
                  </a:cxn>
                  <a:cxn ang="0">
                    <a:pos x="T4" y="T5"/>
                  </a:cxn>
                  <a:cxn ang="0">
                    <a:pos x="T6" y="T7"/>
                  </a:cxn>
                  <a:cxn ang="0">
                    <a:pos x="T8" y="T9"/>
                  </a:cxn>
                </a:cxnLst>
                <a:rect l="0" t="0" r="r" b="b"/>
                <a:pathLst>
                  <a:path w="18" h="111">
                    <a:moveTo>
                      <a:pt x="18" y="111"/>
                    </a:moveTo>
                    <a:cubicBezTo>
                      <a:pt x="12" y="111"/>
                      <a:pt x="7" y="111"/>
                      <a:pt x="0" y="111"/>
                    </a:cubicBezTo>
                    <a:cubicBezTo>
                      <a:pt x="0" y="74"/>
                      <a:pt x="0" y="39"/>
                      <a:pt x="0" y="1"/>
                    </a:cubicBezTo>
                    <a:cubicBezTo>
                      <a:pt x="6" y="1"/>
                      <a:pt x="11" y="0"/>
                      <a:pt x="18" y="0"/>
                    </a:cubicBezTo>
                    <a:cubicBezTo>
                      <a:pt x="18" y="37"/>
                      <a:pt x="18" y="73"/>
                      <a:pt x="18"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Freeform 80">
                <a:extLst>
                  <a:ext uri="{FF2B5EF4-FFF2-40B4-BE49-F238E27FC236}">
                    <a16:creationId xmlns:a16="http://schemas.microsoft.com/office/drawing/2014/main" id="{3548549A-DD4A-9D43-8CBF-F08272841FAD}"/>
                  </a:ext>
                </a:extLst>
              </p:cNvPr>
              <p:cNvSpPr>
                <a:spLocks/>
              </p:cNvSpPr>
              <p:nvPr/>
            </p:nvSpPr>
            <p:spPr bwMode="auto">
              <a:xfrm>
                <a:off x="6129985" y="3028808"/>
                <a:ext cx="8789" cy="53322"/>
              </a:xfrm>
              <a:custGeom>
                <a:avLst/>
                <a:gdLst>
                  <a:gd name="T0" fmla="*/ 0 w 18"/>
                  <a:gd name="T1" fmla="*/ 0 h 109"/>
                  <a:gd name="T2" fmla="*/ 18 w 18"/>
                  <a:gd name="T3" fmla="*/ 0 h 109"/>
                  <a:gd name="T4" fmla="*/ 18 w 18"/>
                  <a:gd name="T5" fmla="*/ 109 h 109"/>
                  <a:gd name="T6" fmla="*/ 0 w 18"/>
                  <a:gd name="T7" fmla="*/ 109 h 109"/>
                  <a:gd name="T8" fmla="*/ 0 w 18"/>
                  <a:gd name="T9" fmla="*/ 0 h 109"/>
                </a:gdLst>
                <a:ahLst/>
                <a:cxnLst>
                  <a:cxn ang="0">
                    <a:pos x="T0" y="T1"/>
                  </a:cxn>
                  <a:cxn ang="0">
                    <a:pos x="T2" y="T3"/>
                  </a:cxn>
                  <a:cxn ang="0">
                    <a:pos x="T4" y="T5"/>
                  </a:cxn>
                  <a:cxn ang="0">
                    <a:pos x="T6" y="T7"/>
                  </a:cxn>
                  <a:cxn ang="0">
                    <a:pos x="T8" y="T9"/>
                  </a:cxn>
                </a:cxnLst>
                <a:rect l="0" t="0" r="r" b="b"/>
                <a:pathLst>
                  <a:path w="18" h="109">
                    <a:moveTo>
                      <a:pt x="0" y="0"/>
                    </a:moveTo>
                    <a:cubicBezTo>
                      <a:pt x="6" y="0"/>
                      <a:pt x="11" y="0"/>
                      <a:pt x="18" y="0"/>
                    </a:cubicBezTo>
                    <a:cubicBezTo>
                      <a:pt x="18" y="36"/>
                      <a:pt x="18" y="72"/>
                      <a:pt x="18" y="109"/>
                    </a:cubicBezTo>
                    <a:cubicBezTo>
                      <a:pt x="12" y="109"/>
                      <a:pt x="6" y="109"/>
                      <a:pt x="0" y="109"/>
                    </a:cubicBezTo>
                    <a:cubicBezTo>
                      <a:pt x="0" y="73"/>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Freeform 81">
                <a:extLst>
                  <a:ext uri="{FF2B5EF4-FFF2-40B4-BE49-F238E27FC236}">
                    <a16:creationId xmlns:a16="http://schemas.microsoft.com/office/drawing/2014/main" id="{DA10686C-FA88-5A40-9340-D7E8E6AB49BE}"/>
                  </a:ext>
                </a:extLst>
              </p:cNvPr>
              <p:cNvSpPr>
                <a:spLocks/>
              </p:cNvSpPr>
              <p:nvPr/>
            </p:nvSpPr>
            <p:spPr bwMode="auto">
              <a:xfrm>
                <a:off x="6110063" y="3028515"/>
                <a:ext cx="8789" cy="54493"/>
              </a:xfrm>
              <a:custGeom>
                <a:avLst/>
                <a:gdLst>
                  <a:gd name="T0" fmla="*/ 0 w 18"/>
                  <a:gd name="T1" fmla="*/ 112 h 112"/>
                  <a:gd name="T2" fmla="*/ 0 w 18"/>
                  <a:gd name="T3" fmla="*/ 1 h 112"/>
                  <a:gd name="T4" fmla="*/ 18 w 18"/>
                  <a:gd name="T5" fmla="*/ 0 h 112"/>
                  <a:gd name="T6" fmla="*/ 18 w 18"/>
                  <a:gd name="T7" fmla="*/ 110 h 112"/>
                  <a:gd name="T8" fmla="*/ 0 w 18"/>
                  <a:gd name="T9" fmla="*/ 112 h 112"/>
                </a:gdLst>
                <a:ahLst/>
                <a:cxnLst>
                  <a:cxn ang="0">
                    <a:pos x="T0" y="T1"/>
                  </a:cxn>
                  <a:cxn ang="0">
                    <a:pos x="T2" y="T3"/>
                  </a:cxn>
                  <a:cxn ang="0">
                    <a:pos x="T4" y="T5"/>
                  </a:cxn>
                  <a:cxn ang="0">
                    <a:pos x="T6" y="T7"/>
                  </a:cxn>
                  <a:cxn ang="0">
                    <a:pos x="T8" y="T9"/>
                  </a:cxn>
                </a:cxnLst>
                <a:rect l="0" t="0" r="r" b="b"/>
                <a:pathLst>
                  <a:path w="18" h="112">
                    <a:moveTo>
                      <a:pt x="0" y="112"/>
                    </a:moveTo>
                    <a:cubicBezTo>
                      <a:pt x="0" y="74"/>
                      <a:pt x="0" y="38"/>
                      <a:pt x="0" y="1"/>
                    </a:cubicBezTo>
                    <a:cubicBezTo>
                      <a:pt x="5" y="1"/>
                      <a:pt x="11" y="1"/>
                      <a:pt x="18" y="0"/>
                    </a:cubicBezTo>
                    <a:cubicBezTo>
                      <a:pt x="18" y="37"/>
                      <a:pt x="18" y="73"/>
                      <a:pt x="18" y="110"/>
                    </a:cubicBezTo>
                    <a:cubicBezTo>
                      <a:pt x="13" y="111"/>
                      <a:pt x="7" y="111"/>
                      <a:pt x="0" y="1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Freeform 82">
                <a:extLst>
                  <a:ext uri="{FF2B5EF4-FFF2-40B4-BE49-F238E27FC236}">
                    <a16:creationId xmlns:a16="http://schemas.microsoft.com/office/drawing/2014/main" id="{DA03C99A-958A-F245-BBBB-9994A1CA4DBB}"/>
                  </a:ext>
                </a:extLst>
              </p:cNvPr>
              <p:cNvSpPr>
                <a:spLocks/>
              </p:cNvSpPr>
              <p:nvPr/>
            </p:nvSpPr>
            <p:spPr bwMode="auto">
              <a:xfrm>
                <a:off x="6069339" y="3028808"/>
                <a:ext cx="8496" cy="54201"/>
              </a:xfrm>
              <a:custGeom>
                <a:avLst/>
                <a:gdLst>
                  <a:gd name="T0" fmla="*/ 0 w 18"/>
                  <a:gd name="T1" fmla="*/ 0 h 111"/>
                  <a:gd name="T2" fmla="*/ 18 w 18"/>
                  <a:gd name="T3" fmla="*/ 0 h 111"/>
                  <a:gd name="T4" fmla="*/ 18 w 18"/>
                  <a:gd name="T5" fmla="*/ 109 h 111"/>
                  <a:gd name="T6" fmla="*/ 0 w 18"/>
                  <a:gd name="T7" fmla="*/ 111 h 111"/>
                  <a:gd name="T8" fmla="*/ 0 w 18"/>
                  <a:gd name="T9" fmla="*/ 0 h 111"/>
                </a:gdLst>
                <a:ahLst/>
                <a:cxnLst>
                  <a:cxn ang="0">
                    <a:pos x="T0" y="T1"/>
                  </a:cxn>
                  <a:cxn ang="0">
                    <a:pos x="T2" y="T3"/>
                  </a:cxn>
                  <a:cxn ang="0">
                    <a:pos x="T4" y="T5"/>
                  </a:cxn>
                  <a:cxn ang="0">
                    <a:pos x="T6" y="T7"/>
                  </a:cxn>
                  <a:cxn ang="0">
                    <a:pos x="T8" y="T9"/>
                  </a:cxn>
                </a:cxnLst>
                <a:rect l="0" t="0" r="r" b="b"/>
                <a:pathLst>
                  <a:path w="18" h="111">
                    <a:moveTo>
                      <a:pt x="0" y="0"/>
                    </a:moveTo>
                    <a:cubicBezTo>
                      <a:pt x="6" y="0"/>
                      <a:pt x="12" y="0"/>
                      <a:pt x="18" y="0"/>
                    </a:cubicBezTo>
                    <a:cubicBezTo>
                      <a:pt x="18" y="37"/>
                      <a:pt x="18" y="72"/>
                      <a:pt x="18" y="109"/>
                    </a:cubicBezTo>
                    <a:cubicBezTo>
                      <a:pt x="13" y="110"/>
                      <a:pt x="7" y="110"/>
                      <a:pt x="0" y="111"/>
                    </a:cubicBezTo>
                    <a:cubicBezTo>
                      <a:pt x="0" y="73"/>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Freeform 83">
                <a:extLst>
                  <a:ext uri="{FF2B5EF4-FFF2-40B4-BE49-F238E27FC236}">
                    <a16:creationId xmlns:a16="http://schemas.microsoft.com/office/drawing/2014/main" id="{70598E05-0A71-8045-8616-B42F71DBD261}"/>
                  </a:ext>
                </a:extLst>
              </p:cNvPr>
              <p:cNvSpPr>
                <a:spLocks/>
              </p:cNvSpPr>
              <p:nvPr/>
            </p:nvSpPr>
            <p:spPr bwMode="auto">
              <a:xfrm>
                <a:off x="6028323" y="3028808"/>
                <a:ext cx="8789" cy="53615"/>
              </a:xfrm>
              <a:custGeom>
                <a:avLst/>
                <a:gdLst>
                  <a:gd name="T0" fmla="*/ 0 w 18"/>
                  <a:gd name="T1" fmla="*/ 0 h 110"/>
                  <a:gd name="T2" fmla="*/ 18 w 18"/>
                  <a:gd name="T3" fmla="*/ 0 h 110"/>
                  <a:gd name="T4" fmla="*/ 18 w 18"/>
                  <a:gd name="T5" fmla="*/ 110 h 110"/>
                  <a:gd name="T6" fmla="*/ 0 w 18"/>
                  <a:gd name="T7" fmla="*/ 110 h 110"/>
                  <a:gd name="T8" fmla="*/ 0 w 18"/>
                  <a:gd name="T9" fmla="*/ 0 h 110"/>
                </a:gdLst>
                <a:ahLst/>
                <a:cxnLst>
                  <a:cxn ang="0">
                    <a:pos x="T0" y="T1"/>
                  </a:cxn>
                  <a:cxn ang="0">
                    <a:pos x="T2" y="T3"/>
                  </a:cxn>
                  <a:cxn ang="0">
                    <a:pos x="T4" y="T5"/>
                  </a:cxn>
                  <a:cxn ang="0">
                    <a:pos x="T6" y="T7"/>
                  </a:cxn>
                  <a:cxn ang="0">
                    <a:pos x="T8" y="T9"/>
                  </a:cxn>
                </a:cxnLst>
                <a:rect l="0" t="0" r="r" b="b"/>
                <a:pathLst>
                  <a:path w="18" h="110">
                    <a:moveTo>
                      <a:pt x="0" y="0"/>
                    </a:moveTo>
                    <a:cubicBezTo>
                      <a:pt x="7" y="0"/>
                      <a:pt x="12" y="0"/>
                      <a:pt x="18" y="0"/>
                    </a:cubicBezTo>
                    <a:cubicBezTo>
                      <a:pt x="18" y="37"/>
                      <a:pt x="18" y="73"/>
                      <a:pt x="18" y="110"/>
                    </a:cubicBezTo>
                    <a:cubicBezTo>
                      <a:pt x="12" y="110"/>
                      <a:pt x="6" y="110"/>
                      <a:pt x="0" y="110"/>
                    </a:cubicBezTo>
                    <a:cubicBezTo>
                      <a:pt x="0" y="73"/>
                      <a:pt x="0" y="3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Freeform 84">
                <a:extLst>
                  <a:ext uri="{FF2B5EF4-FFF2-40B4-BE49-F238E27FC236}">
                    <a16:creationId xmlns:a16="http://schemas.microsoft.com/office/drawing/2014/main" id="{CCE77674-664A-FC4D-84F1-9833542F088A}"/>
                  </a:ext>
                </a:extLst>
              </p:cNvPr>
              <p:cNvSpPr>
                <a:spLocks/>
              </p:cNvSpPr>
              <p:nvPr/>
            </p:nvSpPr>
            <p:spPr bwMode="auto">
              <a:xfrm>
                <a:off x="6008400" y="3027344"/>
                <a:ext cx="9668" cy="56544"/>
              </a:xfrm>
              <a:custGeom>
                <a:avLst/>
                <a:gdLst>
                  <a:gd name="T0" fmla="*/ 0 w 20"/>
                  <a:gd name="T1" fmla="*/ 3 h 116"/>
                  <a:gd name="T2" fmla="*/ 20 w 20"/>
                  <a:gd name="T3" fmla="*/ 17 h 116"/>
                  <a:gd name="T4" fmla="*/ 20 w 20"/>
                  <a:gd name="T5" fmla="*/ 99 h 116"/>
                  <a:gd name="T6" fmla="*/ 0 w 20"/>
                  <a:gd name="T7" fmla="*/ 113 h 116"/>
                  <a:gd name="T8" fmla="*/ 0 w 20"/>
                  <a:gd name="T9" fmla="*/ 3 h 116"/>
                </a:gdLst>
                <a:ahLst/>
                <a:cxnLst>
                  <a:cxn ang="0">
                    <a:pos x="T0" y="T1"/>
                  </a:cxn>
                  <a:cxn ang="0">
                    <a:pos x="T2" y="T3"/>
                  </a:cxn>
                  <a:cxn ang="0">
                    <a:pos x="T4" y="T5"/>
                  </a:cxn>
                  <a:cxn ang="0">
                    <a:pos x="T6" y="T7"/>
                  </a:cxn>
                  <a:cxn ang="0">
                    <a:pos x="T8" y="T9"/>
                  </a:cxn>
                </a:cxnLst>
                <a:rect l="0" t="0" r="r" b="b"/>
                <a:pathLst>
                  <a:path w="20" h="116">
                    <a:moveTo>
                      <a:pt x="0" y="3"/>
                    </a:moveTo>
                    <a:cubicBezTo>
                      <a:pt x="14" y="0"/>
                      <a:pt x="20" y="2"/>
                      <a:pt x="20" y="17"/>
                    </a:cubicBezTo>
                    <a:cubicBezTo>
                      <a:pt x="19" y="44"/>
                      <a:pt x="19" y="71"/>
                      <a:pt x="20" y="99"/>
                    </a:cubicBezTo>
                    <a:cubicBezTo>
                      <a:pt x="20" y="113"/>
                      <a:pt x="14" y="116"/>
                      <a:pt x="0" y="113"/>
                    </a:cubicBezTo>
                    <a:cubicBezTo>
                      <a:pt x="0" y="77"/>
                      <a:pt x="0" y="41"/>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Freeform 85">
                <a:extLst>
                  <a:ext uri="{FF2B5EF4-FFF2-40B4-BE49-F238E27FC236}">
                    <a16:creationId xmlns:a16="http://schemas.microsoft.com/office/drawing/2014/main" id="{98A28646-7E12-9E47-AF52-01A97C922F83}"/>
                  </a:ext>
                </a:extLst>
              </p:cNvPr>
              <p:cNvSpPr>
                <a:spLocks/>
              </p:cNvSpPr>
              <p:nvPr/>
            </p:nvSpPr>
            <p:spPr bwMode="auto">
              <a:xfrm>
                <a:off x="5987892" y="3028808"/>
                <a:ext cx="8789" cy="53615"/>
              </a:xfrm>
              <a:custGeom>
                <a:avLst/>
                <a:gdLst>
                  <a:gd name="T0" fmla="*/ 18 w 18"/>
                  <a:gd name="T1" fmla="*/ 110 h 110"/>
                  <a:gd name="T2" fmla="*/ 0 w 18"/>
                  <a:gd name="T3" fmla="*/ 110 h 110"/>
                  <a:gd name="T4" fmla="*/ 0 w 18"/>
                  <a:gd name="T5" fmla="*/ 0 h 110"/>
                  <a:gd name="T6" fmla="*/ 18 w 18"/>
                  <a:gd name="T7" fmla="*/ 0 h 110"/>
                  <a:gd name="T8" fmla="*/ 18 w 18"/>
                  <a:gd name="T9" fmla="*/ 110 h 110"/>
                </a:gdLst>
                <a:ahLst/>
                <a:cxnLst>
                  <a:cxn ang="0">
                    <a:pos x="T0" y="T1"/>
                  </a:cxn>
                  <a:cxn ang="0">
                    <a:pos x="T2" y="T3"/>
                  </a:cxn>
                  <a:cxn ang="0">
                    <a:pos x="T4" y="T5"/>
                  </a:cxn>
                  <a:cxn ang="0">
                    <a:pos x="T6" y="T7"/>
                  </a:cxn>
                  <a:cxn ang="0">
                    <a:pos x="T8" y="T9"/>
                  </a:cxn>
                </a:cxnLst>
                <a:rect l="0" t="0" r="r" b="b"/>
                <a:pathLst>
                  <a:path w="18" h="110">
                    <a:moveTo>
                      <a:pt x="18" y="110"/>
                    </a:moveTo>
                    <a:cubicBezTo>
                      <a:pt x="11" y="110"/>
                      <a:pt x="6" y="110"/>
                      <a:pt x="0" y="110"/>
                    </a:cubicBezTo>
                    <a:cubicBezTo>
                      <a:pt x="0" y="73"/>
                      <a:pt x="0" y="37"/>
                      <a:pt x="0" y="0"/>
                    </a:cubicBezTo>
                    <a:cubicBezTo>
                      <a:pt x="6" y="0"/>
                      <a:pt x="12" y="0"/>
                      <a:pt x="18" y="0"/>
                    </a:cubicBezTo>
                    <a:cubicBezTo>
                      <a:pt x="18" y="37"/>
                      <a:pt x="18" y="72"/>
                      <a:pt x="18" y="1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Freeform 86">
                <a:extLst>
                  <a:ext uri="{FF2B5EF4-FFF2-40B4-BE49-F238E27FC236}">
                    <a16:creationId xmlns:a16="http://schemas.microsoft.com/office/drawing/2014/main" id="{4CF7CCD2-6EBE-A740-9515-8DA89F0440A8}"/>
                  </a:ext>
                </a:extLst>
              </p:cNvPr>
              <p:cNvSpPr>
                <a:spLocks/>
              </p:cNvSpPr>
              <p:nvPr/>
            </p:nvSpPr>
            <p:spPr bwMode="auto">
              <a:xfrm>
                <a:off x="5967970" y="3028515"/>
                <a:ext cx="8789" cy="53908"/>
              </a:xfrm>
              <a:custGeom>
                <a:avLst/>
                <a:gdLst>
                  <a:gd name="T0" fmla="*/ 18 w 18"/>
                  <a:gd name="T1" fmla="*/ 111 h 111"/>
                  <a:gd name="T2" fmla="*/ 0 w 18"/>
                  <a:gd name="T3" fmla="*/ 111 h 111"/>
                  <a:gd name="T4" fmla="*/ 0 w 18"/>
                  <a:gd name="T5" fmla="*/ 1 h 111"/>
                  <a:gd name="T6" fmla="*/ 18 w 18"/>
                  <a:gd name="T7" fmla="*/ 0 h 111"/>
                  <a:gd name="T8" fmla="*/ 18 w 18"/>
                  <a:gd name="T9" fmla="*/ 111 h 111"/>
                </a:gdLst>
                <a:ahLst/>
                <a:cxnLst>
                  <a:cxn ang="0">
                    <a:pos x="T0" y="T1"/>
                  </a:cxn>
                  <a:cxn ang="0">
                    <a:pos x="T2" y="T3"/>
                  </a:cxn>
                  <a:cxn ang="0">
                    <a:pos x="T4" y="T5"/>
                  </a:cxn>
                  <a:cxn ang="0">
                    <a:pos x="T6" y="T7"/>
                  </a:cxn>
                  <a:cxn ang="0">
                    <a:pos x="T8" y="T9"/>
                  </a:cxn>
                </a:cxnLst>
                <a:rect l="0" t="0" r="r" b="b"/>
                <a:pathLst>
                  <a:path w="18" h="111">
                    <a:moveTo>
                      <a:pt x="18" y="111"/>
                    </a:moveTo>
                    <a:cubicBezTo>
                      <a:pt x="12" y="111"/>
                      <a:pt x="6" y="111"/>
                      <a:pt x="0" y="111"/>
                    </a:cubicBezTo>
                    <a:cubicBezTo>
                      <a:pt x="0" y="74"/>
                      <a:pt x="0" y="39"/>
                      <a:pt x="0" y="1"/>
                    </a:cubicBezTo>
                    <a:cubicBezTo>
                      <a:pt x="5" y="1"/>
                      <a:pt x="11" y="0"/>
                      <a:pt x="18" y="0"/>
                    </a:cubicBezTo>
                    <a:cubicBezTo>
                      <a:pt x="18" y="37"/>
                      <a:pt x="18" y="72"/>
                      <a:pt x="18"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Freeform 87">
                <a:extLst>
                  <a:ext uri="{FF2B5EF4-FFF2-40B4-BE49-F238E27FC236}">
                    <a16:creationId xmlns:a16="http://schemas.microsoft.com/office/drawing/2014/main" id="{406D2B39-CFE6-2449-9BB0-54CA4CD3FB5F}"/>
                  </a:ext>
                </a:extLst>
              </p:cNvPr>
              <p:cNvSpPr>
                <a:spLocks/>
              </p:cNvSpPr>
              <p:nvPr/>
            </p:nvSpPr>
            <p:spPr bwMode="auto">
              <a:xfrm>
                <a:off x="5926953" y="3028808"/>
                <a:ext cx="8789" cy="53322"/>
              </a:xfrm>
              <a:custGeom>
                <a:avLst/>
                <a:gdLst>
                  <a:gd name="T0" fmla="*/ 0 w 18"/>
                  <a:gd name="T1" fmla="*/ 0 h 109"/>
                  <a:gd name="T2" fmla="*/ 18 w 18"/>
                  <a:gd name="T3" fmla="*/ 0 h 109"/>
                  <a:gd name="T4" fmla="*/ 18 w 18"/>
                  <a:gd name="T5" fmla="*/ 109 h 109"/>
                  <a:gd name="T6" fmla="*/ 0 w 18"/>
                  <a:gd name="T7" fmla="*/ 109 h 109"/>
                  <a:gd name="T8" fmla="*/ 0 w 18"/>
                  <a:gd name="T9" fmla="*/ 0 h 109"/>
                </a:gdLst>
                <a:ahLst/>
                <a:cxnLst>
                  <a:cxn ang="0">
                    <a:pos x="T0" y="T1"/>
                  </a:cxn>
                  <a:cxn ang="0">
                    <a:pos x="T2" y="T3"/>
                  </a:cxn>
                  <a:cxn ang="0">
                    <a:pos x="T4" y="T5"/>
                  </a:cxn>
                  <a:cxn ang="0">
                    <a:pos x="T6" y="T7"/>
                  </a:cxn>
                  <a:cxn ang="0">
                    <a:pos x="T8" y="T9"/>
                  </a:cxn>
                </a:cxnLst>
                <a:rect l="0" t="0" r="r" b="b"/>
                <a:pathLst>
                  <a:path w="18" h="109">
                    <a:moveTo>
                      <a:pt x="0" y="0"/>
                    </a:moveTo>
                    <a:cubicBezTo>
                      <a:pt x="6" y="0"/>
                      <a:pt x="11" y="0"/>
                      <a:pt x="18" y="0"/>
                    </a:cubicBezTo>
                    <a:cubicBezTo>
                      <a:pt x="18" y="36"/>
                      <a:pt x="18" y="72"/>
                      <a:pt x="18" y="109"/>
                    </a:cubicBezTo>
                    <a:cubicBezTo>
                      <a:pt x="12" y="109"/>
                      <a:pt x="6" y="109"/>
                      <a:pt x="0" y="109"/>
                    </a:cubicBezTo>
                    <a:cubicBezTo>
                      <a:pt x="0" y="74"/>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 name="Freeform 88">
                <a:extLst>
                  <a:ext uri="{FF2B5EF4-FFF2-40B4-BE49-F238E27FC236}">
                    <a16:creationId xmlns:a16="http://schemas.microsoft.com/office/drawing/2014/main" id="{A265BACE-BE69-404B-9775-276015143CCD}"/>
                  </a:ext>
                </a:extLst>
              </p:cNvPr>
              <p:cNvSpPr>
                <a:spLocks/>
              </p:cNvSpPr>
              <p:nvPr/>
            </p:nvSpPr>
            <p:spPr bwMode="auto">
              <a:xfrm>
                <a:off x="6170416" y="3028808"/>
                <a:ext cx="8789" cy="53615"/>
              </a:xfrm>
              <a:custGeom>
                <a:avLst/>
                <a:gdLst>
                  <a:gd name="T0" fmla="*/ 0 w 18"/>
                  <a:gd name="T1" fmla="*/ 0 h 110"/>
                  <a:gd name="T2" fmla="*/ 18 w 18"/>
                  <a:gd name="T3" fmla="*/ 0 h 110"/>
                  <a:gd name="T4" fmla="*/ 18 w 18"/>
                  <a:gd name="T5" fmla="*/ 110 h 110"/>
                  <a:gd name="T6" fmla="*/ 0 w 18"/>
                  <a:gd name="T7" fmla="*/ 110 h 110"/>
                  <a:gd name="T8" fmla="*/ 0 w 18"/>
                  <a:gd name="T9" fmla="*/ 0 h 110"/>
                </a:gdLst>
                <a:ahLst/>
                <a:cxnLst>
                  <a:cxn ang="0">
                    <a:pos x="T0" y="T1"/>
                  </a:cxn>
                  <a:cxn ang="0">
                    <a:pos x="T2" y="T3"/>
                  </a:cxn>
                  <a:cxn ang="0">
                    <a:pos x="T4" y="T5"/>
                  </a:cxn>
                  <a:cxn ang="0">
                    <a:pos x="T6" y="T7"/>
                  </a:cxn>
                  <a:cxn ang="0">
                    <a:pos x="T8" y="T9"/>
                  </a:cxn>
                </a:cxnLst>
                <a:rect l="0" t="0" r="r" b="b"/>
                <a:pathLst>
                  <a:path w="18" h="110">
                    <a:moveTo>
                      <a:pt x="0" y="0"/>
                    </a:moveTo>
                    <a:cubicBezTo>
                      <a:pt x="7" y="0"/>
                      <a:pt x="12" y="0"/>
                      <a:pt x="18" y="0"/>
                    </a:cubicBezTo>
                    <a:cubicBezTo>
                      <a:pt x="18" y="36"/>
                      <a:pt x="18" y="72"/>
                      <a:pt x="18" y="110"/>
                    </a:cubicBezTo>
                    <a:cubicBezTo>
                      <a:pt x="13" y="110"/>
                      <a:pt x="7" y="110"/>
                      <a:pt x="0" y="110"/>
                    </a:cubicBezTo>
                    <a:cubicBezTo>
                      <a:pt x="0" y="73"/>
                      <a:pt x="0" y="38"/>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Freeform 89">
                <a:extLst>
                  <a:ext uri="{FF2B5EF4-FFF2-40B4-BE49-F238E27FC236}">
                    <a16:creationId xmlns:a16="http://schemas.microsoft.com/office/drawing/2014/main" id="{74E8CB22-F026-6B46-850A-9D7145D52DE6}"/>
                  </a:ext>
                </a:extLst>
              </p:cNvPr>
              <p:cNvSpPr>
                <a:spLocks/>
              </p:cNvSpPr>
              <p:nvPr/>
            </p:nvSpPr>
            <p:spPr bwMode="auto">
              <a:xfrm>
                <a:off x="6271785" y="3028515"/>
                <a:ext cx="9375" cy="53908"/>
              </a:xfrm>
              <a:custGeom>
                <a:avLst/>
                <a:gdLst>
                  <a:gd name="T0" fmla="*/ 19 w 19"/>
                  <a:gd name="T1" fmla="*/ 111 h 111"/>
                  <a:gd name="T2" fmla="*/ 0 w 19"/>
                  <a:gd name="T3" fmla="*/ 111 h 111"/>
                  <a:gd name="T4" fmla="*/ 0 w 19"/>
                  <a:gd name="T5" fmla="*/ 1 h 111"/>
                  <a:gd name="T6" fmla="*/ 19 w 19"/>
                  <a:gd name="T7" fmla="*/ 0 h 111"/>
                  <a:gd name="T8" fmla="*/ 19 w 19"/>
                  <a:gd name="T9" fmla="*/ 111 h 111"/>
                </a:gdLst>
                <a:ahLst/>
                <a:cxnLst>
                  <a:cxn ang="0">
                    <a:pos x="T0" y="T1"/>
                  </a:cxn>
                  <a:cxn ang="0">
                    <a:pos x="T2" y="T3"/>
                  </a:cxn>
                  <a:cxn ang="0">
                    <a:pos x="T4" y="T5"/>
                  </a:cxn>
                  <a:cxn ang="0">
                    <a:pos x="T6" y="T7"/>
                  </a:cxn>
                  <a:cxn ang="0">
                    <a:pos x="T8" y="T9"/>
                  </a:cxn>
                </a:cxnLst>
                <a:rect l="0" t="0" r="r" b="b"/>
                <a:pathLst>
                  <a:path w="19" h="111">
                    <a:moveTo>
                      <a:pt x="19" y="111"/>
                    </a:moveTo>
                    <a:cubicBezTo>
                      <a:pt x="12" y="111"/>
                      <a:pt x="7" y="111"/>
                      <a:pt x="0" y="111"/>
                    </a:cubicBezTo>
                    <a:cubicBezTo>
                      <a:pt x="0" y="74"/>
                      <a:pt x="0" y="38"/>
                      <a:pt x="0" y="1"/>
                    </a:cubicBezTo>
                    <a:cubicBezTo>
                      <a:pt x="7" y="1"/>
                      <a:pt x="12" y="1"/>
                      <a:pt x="19" y="0"/>
                    </a:cubicBezTo>
                    <a:cubicBezTo>
                      <a:pt x="19" y="38"/>
                      <a:pt x="19" y="74"/>
                      <a:pt x="19"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spTree>
    <p:extLst>
      <p:ext uri="{BB962C8B-B14F-4D97-AF65-F5344CB8AC3E}">
        <p14:creationId xmlns:p14="http://schemas.microsoft.com/office/powerpoint/2010/main" val="258869146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A" val="v5.2.9"/>
</p:tagLst>
</file>

<file path=ppt/tags/tag10.xml><?xml version="1.0" encoding="utf-8"?>
<p:tagLst xmlns:a="http://schemas.openxmlformats.org/drawingml/2006/main" xmlns:r="http://schemas.openxmlformats.org/officeDocument/2006/relationships" xmlns:p="http://schemas.openxmlformats.org/presentationml/2006/main">
  <p:tag name="PA" val="v5.2.9"/>
</p:tagLst>
</file>

<file path=ppt/tags/tag11.xml><?xml version="1.0" encoding="utf-8"?>
<p:tagLst xmlns:a="http://schemas.openxmlformats.org/drawingml/2006/main" xmlns:r="http://schemas.openxmlformats.org/officeDocument/2006/relationships" xmlns:p="http://schemas.openxmlformats.org/presentationml/2006/main">
  <p:tag name="KSO_WM_UNIT_DIAGRAM_MODELTYPE" val="dynamicNum"/>
  <p:tag name="KSO_WM_BEAUTIFY_FLAG" val="#wm#"/>
  <p:tag name="KSO_WM_UNIT_TYPE" val="ζ_h_f"/>
  <p:tag name="KSO_WM_UNIT_DYNMNUM_TYPE" val="1"/>
  <p:tag name="KSO_WM_DYNAMICNUM_SPEED" val="3"/>
  <p:tag name="KSO_WM_UNIT_DYNMNUM_DGM_ANIMTYPE" val="5"/>
  <p:tag name="KSO_WM_UNIT_INDEX" val="1649929540252_1_1"/>
</p:tagLst>
</file>

<file path=ppt/tags/tag12.xml><?xml version="1.0" encoding="utf-8"?>
<p:tagLst xmlns:a="http://schemas.openxmlformats.org/drawingml/2006/main" xmlns:r="http://schemas.openxmlformats.org/officeDocument/2006/relationships" xmlns:p="http://schemas.openxmlformats.org/presentationml/2006/main">
  <p:tag name="PA" val="v5.2.9"/>
</p:tagLst>
</file>

<file path=ppt/tags/tag13.xml><?xml version="1.0" encoding="utf-8"?>
<p:tagLst xmlns:a="http://schemas.openxmlformats.org/drawingml/2006/main" xmlns:r="http://schemas.openxmlformats.org/officeDocument/2006/relationships" xmlns:p="http://schemas.openxmlformats.org/presentationml/2006/main">
  <p:tag name="PA" val="v5.2.9"/>
</p:tagLst>
</file>

<file path=ppt/tags/tag14.xml><?xml version="1.0" encoding="utf-8"?>
<p:tagLst xmlns:a="http://schemas.openxmlformats.org/drawingml/2006/main" xmlns:r="http://schemas.openxmlformats.org/officeDocument/2006/relationships" xmlns:p="http://schemas.openxmlformats.org/presentationml/2006/main">
  <p:tag name="PA" val="v5.2.9"/>
</p:tagLst>
</file>

<file path=ppt/tags/tag15.xml><?xml version="1.0" encoding="utf-8"?>
<p:tagLst xmlns:a="http://schemas.openxmlformats.org/drawingml/2006/main" xmlns:r="http://schemas.openxmlformats.org/officeDocument/2006/relationships" xmlns:p="http://schemas.openxmlformats.org/presentationml/2006/main">
  <p:tag name="PA" val="v5.2.9"/>
</p:tagLst>
</file>

<file path=ppt/tags/tag16.xml><?xml version="1.0" encoding="utf-8"?>
<p:tagLst xmlns:a="http://schemas.openxmlformats.org/drawingml/2006/main" xmlns:r="http://schemas.openxmlformats.org/officeDocument/2006/relationships" xmlns:p="http://schemas.openxmlformats.org/presentationml/2006/main">
  <p:tag name="PA" val="v5.2.9"/>
</p:tagLst>
</file>

<file path=ppt/tags/tag17.xml><?xml version="1.0" encoding="utf-8"?>
<p:tagLst xmlns:a="http://schemas.openxmlformats.org/drawingml/2006/main" xmlns:r="http://schemas.openxmlformats.org/officeDocument/2006/relationships" xmlns:p="http://schemas.openxmlformats.org/presentationml/2006/main">
  <p:tag name="PA" val="v5.2.9"/>
</p:tagLst>
</file>

<file path=ppt/tags/tag18.xml><?xml version="1.0" encoding="utf-8"?>
<p:tagLst xmlns:a="http://schemas.openxmlformats.org/drawingml/2006/main" xmlns:r="http://schemas.openxmlformats.org/officeDocument/2006/relationships" xmlns:p="http://schemas.openxmlformats.org/presentationml/2006/main">
  <p:tag name="PA" val="v5.2.9"/>
</p:tagLst>
</file>

<file path=ppt/tags/tag19.xml><?xml version="1.0" encoding="utf-8"?>
<p:tagLst xmlns:a="http://schemas.openxmlformats.org/drawingml/2006/main" xmlns:r="http://schemas.openxmlformats.org/officeDocument/2006/relationships" xmlns:p="http://schemas.openxmlformats.org/presentationml/2006/main">
  <p:tag name="PA" val="v5.2.9"/>
</p:tagLst>
</file>

<file path=ppt/tags/tag2.xml><?xml version="1.0" encoding="utf-8"?>
<p:tagLst xmlns:a="http://schemas.openxmlformats.org/drawingml/2006/main" xmlns:r="http://schemas.openxmlformats.org/officeDocument/2006/relationships" xmlns:p="http://schemas.openxmlformats.org/presentationml/2006/main">
  <p:tag name="PA" val="v5.2.9"/>
</p:tagLst>
</file>

<file path=ppt/tags/tag20.xml><?xml version="1.0" encoding="utf-8"?>
<p:tagLst xmlns:a="http://schemas.openxmlformats.org/drawingml/2006/main" xmlns:r="http://schemas.openxmlformats.org/officeDocument/2006/relationships" xmlns:p="http://schemas.openxmlformats.org/presentationml/2006/main">
  <p:tag name="PA" val="v5.2.9"/>
</p:tagLst>
</file>

<file path=ppt/tags/tag21.xml><?xml version="1.0" encoding="utf-8"?>
<p:tagLst xmlns:a="http://schemas.openxmlformats.org/drawingml/2006/main" xmlns:r="http://schemas.openxmlformats.org/officeDocument/2006/relationships" xmlns:p="http://schemas.openxmlformats.org/presentationml/2006/main">
  <p:tag name="PA" val="v5.2.9"/>
</p:tagLst>
</file>

<file path=ppt/tags/tag22.xml><?xml version="1.0" encoding="utf-8"?>
<p:tagLst xmlns:a="http://schemas.openxmlformats.org/drawingml/2006/main" xmlns:r="http://schemas.openxmlformats.org/officeDocument/2006/relationships" xmlns:p="http://schemas.openxmlformats.org/presentationml/2006/main">
  <p:tag name="PA" val="v5.2.9"/>
</p:tagLst>
</file>

<file path=ppt/tags/tag23.xml><?xml version="1.0" encoding="utf-8"?>
<p:tagLst xmlns:a="http://schemas.openxmlformats.org/drawingml/2006/main" xmlns:r="http://schemas.openxmlformats.org/officeDocument/2006/relationships" xmlns:p="http://schemas.openxmlformats.org/presentationml/2006/main">
  <p:tag name="KSO_WM_UNIT_DIAGRAM_MODELTYPE" val="dynamicNum"/>
  <p:tag name="KSO_WM_BEAUTIFY_FLAG" val="#wm#"/>
  <p:tag name="KSO_WM_UNIT_TYPE" val="ζ_h_f"/>
  <p:tag name="KSO_WM_UNIT_DYNMNUM_TYPE" val="1"/>
  <p:tag name="KSO_WM_DYNAMICNUM_SPEED" val="3"/>
  <p:tag name="KSO_WM_UNIT_DYNMNUM_DGM_ANIMTYPE" val="5"/>
  <p:tag name="KSO_WM_UNIT_INDEX" val="1649929540252_1_1"/>
</p:tagLst>
</file>

<file path=ppt/tags/tag24.xml><?xml version="1.0" encoding="utf-8"?>
<p:tagLst xmlns:a="http://schemas.openxmlformats.org/drawingml/2006/main" xmlns:r="http://schemas.openxmlformats.org/officeDocument/2006/relationships" xmlns:p="http://schemas.openxmlformats.org/presentationml/2006/main">
  <p:tag name="PA" val="v5.2.9"/>
</p:tagLst>
</file>

<file path=ppt/tags/tag25.xml><?xml version="1.0" encoding="utf-8"?>
<p:tagLst xmlns:a="http://schemas.openxmlformats.org/drawingml/2006/main" xmlns:r="http://schemas.openxmlformats.org/officeDocument/2006/relationships" xmlns:p="http://schemas.openxmlformats.org/presentationml/2006/main">
  <p:tag name="PA" val="v5.2.9"/>
</p:tagLst>
</file>

<file path=ppt/tags/tag26.xml><?xml version="1.0" encoding="utf-8"?>
<p:tagLst xmlns:a="http://schemas.openxmlformats.org/drawingml/2006/main" xmlns:r="http://schemas.openxmlformats.org/officeDocument/2006/relationships" xmlns:p="http://schemas.openxmlformats.org/presentationml/2006/main">
  <p:tag name="KSO_WM_UNIT_DIAGRAM_MODELTYPE" val="dynamicNum"/>
  <p:tag name="KSO_WM_BEAUTIFY_FLAG" val="#wm#"/>
  <p:tag name="KSO_WM_UNIT_TYPE" val="ζ_h_f"/>
  <p:tag name="KSO_WM_UNIT_DYNMNUM_TYPE" val="1"/>
  <p:tag name="KSO_WM_DYNAMICNUM_SPEED" val="3"/>
  <p:tag name="KSO_WM_UNIT_DYNMNUM_DGM_ANIMTYPE" val="5"/>
  <p:tag name="KSO_WM_UNIT_INDEX" val="1649929540252_1_1"/>
</p:tagLst>
</file>

<file path=ppt/tags/tag27.xml><?xml version="1.0" encoding="utf-8"?>
<p:tagLst xmlns:a="http://schemas.openxmlformats.org/drawingml/2006/main" xmlns:r="http://schemas.openxmlformats.org/officeDocument/2006/relationships" xmlns:p="http://schemas.openxmlformats.org/presentationml/2006/main">
  <p:tag name="PA" val="v5.2.9"/>
</p:tagLst>
</file>

<file path=ppt/tags/tag3.xml><?xml version="1.0" encoding="utf-8"?>
<p:tagLst xmlns:a="http://schemas.openxmlformats.org/drawingml/2006/main" xmlns:r="http://schemas.openxmlformats.org/officeDocument/2006/relationships" xmlns:p="http://schemas.openxmlformats.org/presentationml/2006/main">
  <p:tag name="PA" val="v5.2.9"/>
</p:tagLst>
</file>

<file path=ppt/tags/tag4.xml><?xml version="1.0" encoding="utf-8"?>
<p:tagLst xmlns:a="http://schemas.openxmlformats.org/drawingml/2006/main" xmlns:r="http://schemas.openxmlformats.org/officeDocument/2006/relationships" xmlns:p="http://schemas.openxmlformats.org/presentationml/2006/main">
  <p:tag name="PA" val="v5.2.9"/>
</p:tagLst>
</file>

<file path=ppt/tags/tag5.xml><?xml version="1.0" encoding="utf-8"?>
<p:tagLst xmlns:a="http://schemas.openxmlformats.org/drawingml/2006/main" xmlns:r="http://schemas.openxmlformats.org/officeDocument/2006/relationships" xmlns:p="http://schemas.openxmlformats.org/presentationml/2006/main">
  <p:tag name="KSO_WM_UNIT_DIAGRAM_MODELTYPE" val="dynamicNum"/>
  <p:tag name="KSO_WM_BEAUTIFY_FLAG" val="#wm#"/>
  <p:tag name="KSO_WM_UNIT_TYPE" val="ζ_h_f"/>
  <p:tag name="KSO_WM_UNIT_DYNMNUM_TYPE" val="1"/>
  <p:tag name="KSO_WM_DYNAMICNUM_SPEED" val="3"/>
  <p:tag name="KSO_WM_UNIT_DYNMNUM_DGM_ANIMTYPE" val="5"/>
  <p:tag name="KSO_WM_UNIT_INDEX" val="1649929540252_1_1"/>
</p:tagLst>
</file>

<file path=ppt/tags/tag6.xml><?xml version="1.0" encoding="utf-8"?>
<p:tagLst xmlns:a="http://schemas.openxmlformats.org/drawingml/2006/main" xmlns:r="http://schemas.openxmlformats.org/officeDocument/2006/relationships" xmlns:p="http://schemas.openxmlformats.org/presentationml/2006/main">
  <p:tag name="PA" val="v5.2.9"/>
</p:tagLst>
</file>

<file path=ppt/tags/tag7.xml><?xml version="1.0" encoding="utf-8"?>
<p:tagLst xmlns:a="http://schemas.openxmlformats.org/drawingml/2006/main" xmlns:r="http://schemas.openxmlformats.org/officeDocument/2006/relationships" xmlns:p="http://schemas.openxmlformats.org/presentationml/2006/main">
  <p:tag name="PA" val="v5.2.9"/>
</p:tagLst>
</file>

<file path=ppt/tags/tag8.xml><?xml version="1.0" encoding="utf-8"?>
<p:tagLst xmlns:a="http://schemas.openxmlformats.org/drawingml/2006/main" xmlns:r="http://schemas.openxmlformats.org/officeDocument/2006/relationships" xmlns:p="http://schemas.openxmlformats.org/presentationml/2006/main">
  <p:tag name="PA" val="v5.2.9"/>
</p:tagLst>
</file>

<file path=ppt/tags/tag9.xml><?xml version="1.0" encoding="utf-8"?>
<p:tagLst xmlns:a="http://schemas.openxmlformats.org/drawingml/2006/main" xmlns:r="http://schemas.openxmlformats.org/officeDocument/2006/relationships" xmlns:p="http://schemas.openxmlformats.org/presentationml/2006/main">
  <p:tag name="PA" val="v5.2.9"/>
</p:tagLst>
</file>

<file path=ppt/theme/theme1.xml><?xml version="1.0" encoding="utf-8"?>
<a:theme xmlns:a="http://schemas.openxmlformats.org/drawingml/2006/main" name="office">
  <a:themeElements>
    <a:clrScheme name="Dragon">
      <a:dk1>
        <a:sysClr val="windowText" lastClr="000000"/>
      </a:dk1>
      <a:lt1>
        <a:sysClr val="window" lastClr="FFFFFF"/>
      </a:lt1>
      <a:dk2>
        <a:srgbClr val="001B36"/>
      </a:dk2>
      <a:lt2>
        <a:srgbClr val="EDF8FE"/>
      </a:lt2>
      <a:accent1>
        <a:srgbClr val="477AB1"/>
      </a:accent1>
      <a:accent2>
        <a:srgbClr val="51848E"/>
      </a:accent2>
      <a:accent3>
        <a:srgbClr val="7B9B57"/>
      </a:accent3>
      <a:accent4>
        <a:srgbClr val="8B8D8C"/>
      </a:accent4>
      <a:accent5>
        <a:srgbClr val="8B7396"/>
      </a:accent5>
      <a:accent6>
        <a:srgbClr val="E89A53"/>
      </a:accent6>
      <a:hlink>
        <a:srgbClr val="0080FF"/>
      </a:hlink>
      <a:folHlink>
        <a:srgbClr val="FF00FF"/>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26235</TotalTime>
  <Words>1785</Words>
  <Application>Microsoft Macintosh PowerPoint</Application>
  <PresentationFormat>宽屏</PresentationFormat>
  <Paragraphs>284</Paragraphs>
  <Slides>26</Slides>
  <Notes>20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26</vt:i4>
      </vt:variant>
    </vt:vector>
  </HeadingPairs>
  <TitlesOfParts>
    <vt:vector size="36" baseType="lpstr">
      <vt:lpstr>思源黑体 CN Bold</vt:lpstr>
      <vt:lpstr>思源黑体 CN Medium</vt:lpstr>
      <vt:lpstr>微软雅黑</vt:lpstr>
      <vt:lpstr>PingFang SC</vt:lpstr>
      <vt:lpstr>Arial</vt:lpstr>
      <vt:lpstr>Calibri</vt:lpstr>
      <vt:lpstr>Cambria Math</vt:lpstr>
      <vt:lpstr>Comic Sans MS</vt:lpstr>
      <vt:lpstr>Helvetica Neue</vt:lpstr>
      <vt:lpstr>office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开题报告答辩</dc:title>
  <dc:creator>包图网</dc:creator>
  <cp:lastModifiedBy>罗 之龙</cp:lastModifiedBy>
  <cp:revision>1334</cp:revision>
  <dcterms:created xsi:type="dcterms:W3CDTF">2021-05-18T01:26:00Z</dcterms:created>
  <dcterms:modified xsi:type="dcterms:W3CDTF">2023-05-12T16:07:21Z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2052-11.1.0.11365</vt:lpwstr>
  </property>
  <property fmtid="{D5CDD505-2E9C-101B-9397-08002B2CF9AE}" pid="3" name="ICV">
    <vt:lpwstr>4A43C498D6E047B4A5023139EABA8D43</vt:lpwstr>
  </property>
</Properties>
</file>