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75" r:id="rId2"/>
    <p:sldId id="291" r:id="rId3"/>
    <p:sldId id="309" r:id="rId4"/>
    <p:sldId id="341" r:id="rId5"/>
    <p:sldId id="323" r:id="rId6"/>
    <p:sldId id="336" r:id="rId7"/>
    <p:sldId id="359" r:id="rId8"/>
    <p:sldId id="292" r:id="rId9"/>
    <p:sldId id="345" r:id="rId10"/>
    <p:sldId id="273" r:id="rId11"/>
    <p:sldId id="415" r:id="rId12"/>
    <p:sldId id="277" r:id="rId13"/>
    <p:sldId id="361" r:id="rId14"/>
    <p:sldId id="349" r:id="rId15"/>
    <p:sldId id="362" r:id="rId16"/>
    <p:sldId id="350" r:id="rId17"/>
    <p:sldId id="331" r:id="rId18"/>
    <p:sldId id="438" r:id="rId19"/>
    <p:sldId id="439" r:id="rId20"/>
    <p:sldId id="293" r:id="rId21"/>
    <p:sldId id="332" r:id="rId22"/>
    <p:sldId id="334" r:id="rId23"/>
    <p:sldId id="335" r:id="rId24"/>
    <p:sldId id="371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7" r:id="rId34"/>
    <p:sldId id="436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6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白静" initials="白静" lastIdx="5" clrIdx="0"/>
  <p:cmAuthor id="2" name="Grace" initials="G" lastIdx="12" clrIdx="1"/>
  <p:cmAuthor id="3" name="Wendan Kang" initials="WK" lastIdx="29" clrIdx="2"/>
  <p:cmAuthor id="4" name="Fish" initials="F" lastIdx="5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505"/>
    <a:srgbClr val="7E9F1C"/>
    <a:srgbClr val="E9BC04"/>
    <a:srgbClr val="E9BE02"/>
    <a:srgbClr val="BF0A0A"/>
    <a:srgbClr val="CA0A0B"/>
    <a:srgbClr val="F8F8F8"/>
    <a:srgbClr val="E3AB03"/>
    <a:srgbClr val="E6B803"/>
    <a:srgbClr val="B3C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9" autoAdjust="0"/>
    <p:restoredTop sz="90708" autoAdjust="0"/>
  </p:normalViewPr>
  <p:slideViewPr>
    <p:cSldViewPr>
      <p:cViewPr varScale="1">
        <p:scale>
          <a:sx n="106" d="100"/>
          <a:sy n="106" d="100"/>
        </p:scale>
        <p:origin x="3696" y="1376"/>
      </p:cViewPr>
      <p:guideLst>
        <p:guide orient="horz" pos="876"/>
        <p:guide pos="158"/>
      </p:guideLst>
    </p:cSldViewPr>
  </p:slideViewPr>
  <p:outlineViewPr>
    <p:cViewPr>
      <p:scale>
        <a:sx n="33" d="100"/>
        <a:sy n="33" d="100"/>
      </p:scale>
      <p:origin x="0" y="-427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9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0"/>
    </mc:Choice>
    <mc:Fallback>
      <c:style val="3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56358005987399"/>
          <c:y val="0.10416802593388701"/>
          <c:w val="0.56489045528041903"/>
          <c:h val="0.753784665974450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百分比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D08-43CF-95BF-E1A7E286B6C3}"/>
              </c:ext>
            </c:extLst>
          </c:dPt>
          <c:dPt>
            <c:idx val="1"/>
            <c:invertIfNegative val="0"/>
            <c:bubble3D val="0"/>
            <c:spPr>
              <a:solidFill>
                <a:srgbClr val="E9BC04"/>
              </a:solidFill>
            </c:spPr>
            <c:extLst>
              <c:ext xmlns:c16="http://schemas.microsoft.com/office/drawing/2014/chart" uri="{C3380CC4-5D6E-409C-BE32-E72D297353CC}">
                <c16:uniqueId val="{00000002-ED08-43CF-95BF-E1A7E286B6C3}"/>
              </c:ext>
            </c:extLst>
          </c:dPt>
          <c:dLbls>
            <c:dLbl>
              <c:idx val="0"/>
              <c:layout>
                <c:manualLayout>
                  <c:x val="-1.8561813810654599E-3"/>
                  <c:y val="-0.36279472846097"/>
                </c:manualLayout>
              </c:layout>
              <c:tx>
                <c:rich>
                  <a:bodyPr/>
                  <a:lstStyle/>
                  <a:p>
                    <a:fld id="{4DA87C84-EC5D-4788-9190-9901DCB17986}" type="VALUE">
                      <a:rPr lang="hr-HR" altLang="zh-CN"/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D08-43CF-95BF-E1A7E286B6C3}"/>
                </c:ext>
              </c:extLst>
            </c:dLbl>
            <c:dLbl>
              <c:idx val="1"/>
              <c:layout>
                <c:manualLayout>
                  <c:x val="-6.7338844240115098E-3"/>
                  <c:y val="-0.10566686547498599"/>
                </c:manualLayout>
              </c:layout>
              <c:tx>
                <c:rich>
                  <a:bodyPr/>
                  <a:lstStyle/>
                  <a:p>
                    <a:fld id="{C1C35C51-A5DD-4A03-A077-7741DFB8F88A}" type="VALUE">
                      <a:rPr lang="hr-HR" altLang="zh-CN"/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D08-43CF-95BF-E1A7E286B6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0">
                <a:spAutoFit/>
              </a:bodyPr>
              <a:lstStyle/>
              <a:p>
                <a:pPr algn="just">
                  <a:defRPr lang="zh-CN" alt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Hoja1!$A$2:$A$3</c:f>
              <c:strCache>
                <c:ptCount val="2"/>
                <c:pt idx="0">
                  <c:v>检出率</c:v>
                </c:pt>
                <c:pt idx="1">
                  <c:v>误报率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86.669999999999973</c:v>
                </c:pt>
                <c:pt idx="1">
                  <c:v>13.33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08-43CF-95BF-E1A7E286B6C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-259091200"/>
        <c:axId val="-270569056"/>
      </c:barChart>
      <c:catAx>
        <c:axId val="-259091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ES"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70569056"/>
        <c:crosses val="autoZero"/>
        <c:auto val="1"/>
        <c:lblAlgn val="ctr"/>
        <c:lblOffset val="100"/>
        <c:noMultiLvlLbl val="0"/>
      </c:catAx>
      <c:valAx>
        <c:axId val="-2705690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s-E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100" b="0" dirty="0">
                    <a:latin typeface="+mn-ea"/>
                    <a:ea typeface="+mn-ea"/>
                  </a:rPr>
                  <a:t>百分比</a:t>
                </a:r>
                <a:r>
                  <a:rPr lang="en-US" altLang="zh-CN" sz="1100" b="0" dirty="0">
                    <a:latin typeface="+mn-ea"/>
                    <a:ea typeface="+mn-ea"/>
                  </a:rPr>
                  <a:t>/</a:t>
                </a:r>
                <a:r>
                  <a:rPr lang="zh-CN" altLang="en-US" sz="1100" b="0" dirty="0">
                    <a:latin typeface="+mn-ea"/>
                    <a:ea typeface="+mn-ea"/>
                  </a:rPr>
                  <a:t>单位：</a:t>
                </a:r>
                <a:r>
                  <a:rPr lang="en-US" altLang="zh-CN" sz="1100" b="0" dirty="0">
                    <a:latin typeface="+mn-ea"/>
                    <a:ea typeface="+mn-ea"/>
                  </a:rPr>
                  <a:t>%</a:t>
                </a:r>
                <a:endParaRPr lang="zh-CN" altLang="en-US" sz="1100" b="0" dirty="0"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7.4656024865001794E-2"/>
              <c:y val="2.7696213775667101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E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59091200"/>
        <c:crosses val="autoZero"/>
        <c:crossBetween val="between"/>
        <c:majorUnit val="10"/>
        <c:minorUnit val="5"/>
      </c:valAx>
      <c:spPr>
        <a:noFill/>
        <a:ln w="24550">
          <a:noFill/>
        </a:ln>
      </c:spPr>
    </c:plotArea>
    <c:plotVisOnly val="1"/>
    <c:dispBlanksAs val="gap"/>
    <c:showDLblsOverMax val="0"/>
  </c:chart>
  <c:txPr>
    <a:bodyPr/>
    <a:lstStyle/>
    <a:p>
      <a:pPr>
        <a:defRPr lang="es-ES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A9E71-9095-4D9B-9591-12A2C84EF1D8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37F8-1A5B-49B5-833E-E678E3B4D1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863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8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28/4/23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28/4/23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28/4/23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28/4/23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28/4/23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28/4/23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28/4/23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28/4/23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28/4/23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28/4/23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28/4/23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0594-C552-4374-AD83-923BA7AF334B}" type="datetimeFigureOut">
              <a:rPr lang="es-ES" smtClean="0"/>
              <a:t>28/4/23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11" Type="http://schemas.openxmlformats.org/officeDocument/2006/relationships/image" Target="../media/image28.png"/><Relationship Id="rId5" Type="http://schemas.openxmlformats.org/officeDocument/2006/relationships/image" Target="../media/image18.jpeg"/><Relationship Id="rId10" Type="http://schemas.openxmlformats.org/officeDocument/2006/relationships/image" Target="../media/image27.png"/><Relationship Id="rId4" Type="http://schemas.openxmlformats.org/officeDocument/2006/relationships/image" Target="../media/image22.jpeg"/><Relationship Id="rId9" Type="http://schemas.openxmlformats.org/officeDocument/2006/relationships/image" Target="../media/image26.pn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9.jpeg"/><Relationship Id="rId9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18.jpe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2.png"/><Relationship Id="rId4" Type="http://schemas.openxmlformats.org/officeDocument/2006/relationships/image" Target="../media/image12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9.jpe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734" y="1007736"/>
            <a:ext cx="3985775" cy="3528392"/>
          </a:xfrm>
          <a:prstGeom prst="rect">
            <a:avLst/>
          </a:prstGeom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79912" y="1188509"/>
            <a:ext cx="5364088" cy="648072"/>
          </a:xfrm>
        </p:spPr>
        <p:txBody>
          <a:bodyPr>
            <a:noAutofit/>
          </a:bodyPr>
          <a:lstStyle/>
          <a:p>
            <a:pPr algn="l"/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动态可扩展的macOS安全分析与防护系统</a:t>
            </a:r>
          </a:p>
        </p:txBody>
      </p:sp>
      <p:grpSp>
        <p:nvGrpSpPr>
          <p:cNvPr id="15" name="14 Grupo"/>
          <p:cNvGrpSpPr/>
          <p:nvPr/>
        </p:nvGrpSpPr>
        <p:grpSpPr>
          <a:xfrm>
            <a:off x="411242" y="5358869"/>
            <a:ext cx="2200593" cy="460375"/>
            <a:chOff x="3419872" y="5085184"/>
            <a:chExt cx="2200593" cy="460375"/>
          </a:xfrm>
        </p:grpSpPr>
        <p:sp>
          <p:nvSpPr>
            <p:cNvPr id="6" name="5 CuadroTexto"/>
            <p:cNvSpPr txBox="1"/>
            <p:nvPr/>
          </p:nvSpPr>
          <p:spPr>
            <a:xfrm>
              <a:off x="3923928" y="5085184"/>
              <a:ext cx="169653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b="1" dirty="0">
                  <a:solidFill>
                    <a:prstClr val="white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sym typeface="+mn-ea"/>
                </a:rPr>
                <a:t>动态防护</a:t>
              </a:r>
              <a:endParaRPr lang="zh-CN" altLang="es-HN" sz="2400" b="1" dirty="0"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8" name="Imagen 4" descr="C:\Users\Design\Documents\Edu\GR\Big Idea PPT\icons\chec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5085184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12 Grupo"/>
          <p:cNvGrpSpPr/>
          <p:nvPr/>
        </p:nvGrpSpPr>
        <p:grpSpPr>
          <a:xfrm>
            <a:off x="6388661" y="5358869"/>
            <a:ext cx="2329408" cy="460375"/>
            <a:chOff x="298376" y="5085184"/>
            <a:chExt cx="2329408" cy="460375"/>
          </a:xfrm>
        </p:grpSpPr>
        <p:sp>
          <p:nvSpPr>
            <p:cNvPr id="4" name="3 CuadroTexto"/>
            <p:cNvSpPr txBox="1"/>
            <p:nvPr/>
          </p:nvSpPr>
          <p:spPr>
            <a:xfrm>
              <a:off x="827584" y="5085184"/>
              <a:ext cx="18002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b="1" dirty="0">
                  <a:solidFill>
                    <a:prstClr val="white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a:rPr>
                <a:t>分析平台</a:t>
              </a:r>
            </a:p>
          </p:txBody>
        </p:sp>
        <p:pic>
          <p:nvPicPr>
            <p:cNvPr id="1029" name="Imagen 5" descr="C:\Users\Design\Documents\Edu\GR\Big Idea PPT\icons\to-do-list_checked3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76" y="5085184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15 Grupo"/>
          <p:cNvGrpSpPr/>
          <p:nvPr/>
        </p:nvGrpSpPr>
        <p:grpSpPr>
          <a:xfrm>
            <a:off x="3438153" y="5355793"/>
            <a:ext cx="2284283" cy="463451"/>
            <a:chOff x="6392173" y="5082108"/>
            <a:chExt cx="2284283" cy="463451"/>
          </a:xfrm>
        </p:grpSpPr>
        <p:sp>
          <p:nvSpPr>
            <p:cNvPr id="8" name="7 CuadroTexto"/>
            <p:cNvSpPr txBox="1"/>
            <p:nvPr/>
          </p:nvSpPr>
          <p:spPr>
            <a:xfrm>
              <a:off x="6876256" y="5085184"/>
              <a:ext cx="18002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s-HN" sz="2400" b="1" dirty="0">
                  <a:solidFill>
                    <a:prstClr val="white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a:rPr>
                <a:t>个性化扩展</a:t>
              </a:r>
            </a:p>
          </p:txBody>
        </p:sp>
        <p:pic>
          <p:nvPicPr>
            <p:cNvPr id="1030" name="Imagen 6" descr="C:\Users\Design\Documents\Edu\GR\Big Idea PPT\icons\user_ad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2173" y="508210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6357950" y="2643182"/>
            <a:ext cx="2500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Adobe 黑体 Std R" pitchFamily="34" charset="-122"/>
                <a:cs typeface="Times New Roman" panose="02020603050405020304" pitchFamily="18" charset="0"/>
              </a:rPr>
              <a:t>——</a:t>
            </a:r>
            <a:r>
              <a:rPr lang="en-US" altLang="zh-CN" sz="2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Adobe 黑体 Std R" pitchFamily="34" charset="-122"/>
                <a:cs typeface="Times New Roman" panose="02020603050405020304" pitchFamily="18" charset="0"/>
              </a:rPr>
              <a:t>XGuard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209" y="3296456"/>
            <a:ext cx="776739" cy="77673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pSp>
        <p:nvGrpSpPr>
          <p:cNvPr id="20" name="组合 19"/>
          <p:cNvGrpSpPr/>
          <p:nvPr/>
        </p:nvGrpSpPr>
        <p:grpSpPr>
          <a:xfrm>
            <a:off x="6111240" y="4888230"/>
            <a:ext cx="1719580" cy="1008380"/>
            <a:chOff x="9694" y="2678"/>
            <a:chExt cx="2708" cy="1588"/>
          </a:xfrm>
        </p:grpSpPr>
        <p:sp>
          <p:nvSpPr>
            <p:cNvPr id="24" name="圆角矩形 23"/>
            <p:cNvSpPr/>
            <p:nvPr/>
          </p:nvSpPr>
          <p:spPr>
            <a:xfrm>
              <a:off x="9694" y="2678"/>
              <a:ext cx="2608" cy="15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043" y="3134"/>
              <a:ext cx="235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策略库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55690" y="1700530"/>
            <a:ext cx="1656080" cy="1008380"/>
            <a:chOff x="9694" y="2678"/>
            <a:chExt cx="2608" cy="1588"/>
          </a:xfrm>
        </p:grpSpPr>
        <p:sp>
          <p:nvSpPr>
            <p:cNvPr id="14" name="圆角矩形 13"/>
            <p:cNvSpPr/>
            <p:nvPr/>
          </p:nvSpPr>
          <p:spPr>
            <a:xfrm>
              <a:off x="9694" y="2678"/>
              <a:ext cx="2608" cy="15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839" y="3110"/>
              <a:ext cx="235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行为应对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44" y="3296456"/>
            <a:ext cx="776739" cy="77673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34" name="左右箭头 33"/>
          <p:cNvSpPr/>
          <p:nvPr/>
        </p:nvSpPr>
        <p:spPr>
          <a:xfrm rot="5400000">
            <a:off x="3157994" y="2664666"/>
            <a:ext cx="881430" cy="216024"/>
          </a:xfrm>
          <a:prstGeom prst="leftRightArrow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165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右箭头 36"/>
          <p:cNvSpPr/>
          <p:nvPr/>
        </p:nvSpPr>
        <p:spPr>
          <a:xfrm>
            <a:off x="1838459" y="3755685"/>
            <a:ext cx="1139991" cy="216024"/>
          </a:xfrm>
          <a:prstGeom prst="leftRightArrow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右箭头 20"/>
          <p:cNvSpPr/>
          <p:nvPr/>
        </p:nvSpPr>
        <p:spPr>
          <a:xfrm>
            <a:off x="4490720" y="2171700"/>
            <a:ext cx="1368425" cy="1656080"/>
          </a:xfrm>
          <a:prstGeom prst="bentArrow">
            <a:avLst>
              <a:gd name="adj1" fmla="val 7871"/>
              <a:gd name="adj2" fmla="val 5358"/>
              <a:gd name="adj3" fmla="val 12973"/>
              <a:gd name="adj4" fmla="val 4375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左右箭头 22"/>
          <p:cNvSpPr/>
          <p:nvPr/>
        </p:nvSpPr>
        <p:spPr>
          <a:xfrm>
            <a:off x="4130675" y="3755390"/>
            <a:ext cx="503555" cy="215900"/>
          </a:xfrm>
          <a:prstGeom prst="leftRightArrow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40" y="3541395"/>
            <a:ext cx="1800225" cy="20967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20" y="1439459"/>
            <a:ext cx="880386" cy="10169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209" y="3296456"/>
            <a:ext cx="776739" cy="77673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72" y="3295973"/>
            <a:ext cx="936104" cy="9361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258" y="1779812"/>
            <a:ext cx="475271" cy="7435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62" y="1894976"/>
            <a:ext cx="728351" cy="7283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71" y="4968101"/>
            <a:ext cx="475200" cy="73707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20" y="3334855"/>
            <a:ext cx="529992" cy="7380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文本框 7"/>
          <p:cNvSpPr txBox="1"/>
          <p:nvPr/>
        </p:nvSpPr>
        <p:spPr>
          <a:xfrm>
            <a:off x="778358" y="4212310"/>
            <a:ext cx="940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用户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128428" y="4444366"/>
            <a:ext cx="9405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数据处理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116838" y="1895047"/>
            <a:ext cx="116562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存储信息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778358" y="2531549"/>
            <a:ext cx="1088721" cy="681845"/>
          </a:xfrm>
          <a:prstGeom prst="wedgeRoundRectCallou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用户运行程序</a:t>
            </a:r>
          </a:p>
        </p:txBody>
      </p:sp>
      <p:sp>
        <p:nvSpPr>
          <p:cNvPr id="56" name="圆角矩形标注 55"/>
          <p:cNvSpPr/>
          <p:nvPr/>
        </p:nvSpPr>
        <p:spPr>
          <a:xfrm>
            <a:off x="7216818" y="987460"/>
            <a:ext cx="1155396" cy="693920"/>
          </a:xfrm>
          <a:prstGeom prst="wedgeRoundRectCallou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查找策略</a:t>
            </a:r>
          </a:p>
        </p:txBody>
      </p:sp>
      <p:sp>
        <p:nvSpPr>
          <p:cNvPr id="64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系统架构</a:t>
            </a:r>
            <a:endParaRPr lang="es-H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6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77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sp>
        <p:nvSpPr>
          <p:cNvPr id="19" name="圆角矩形标注 18"/>
          <p:cNvSpPr/>
          <p:nvPr/>
        </p:nvSpPr>
        <p:spPr>
          <a:xfrm>
            <a:off x="1027913" y="2531549"/>
            <a:ext cx="1088721" cy="681845"/>
          </a:xfrm>
          <a:prstGeom prst="wedgeRoundRectCallou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根据结果应对</a:t>
            </a:r>
          </a:p>
        </p:txBody>
      </p:sp>
      <p:sp>
        <p:nvSpPr>
          <p:cNvPr id="26" name="下箭头 25"/>
          <p:cNvSpPr/>
          <p:nvPr/>
        </p:nvSpPr>
        <p:spPr>
          <a:xfrm>
            <a:off x="6687185" y="2900680"/>
            <a:ext cx="504190" cy="172783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标注 26"/>
          <p:cNvSpPr/>
          <p:nvPr/>
        </p:nvSpPr>
        <p:spPr>
          <a:xfrm>
            <a:off x="7467643" y="987460"/>
            <a:ext cx="1155396" cy="693920"/>
          </a:xfrm>
          <a:prstGeom prst="wedgeRoundRectCallou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匹配策略</a:t>
            </a:r>
          </a:p>
        </p:txBody>
      </p:sp>
      <p:sp>
        <p:nvSpPr>
          <p:cNvPr id="33" name="圆角矩形标注 32"/>
          <p:cNvSpPr/>
          <p:nvPr/>
        </p:nvSpPr>
        <p:spPr>
          <a:xfrm>
            <a:off x="7665128" y="987460"/>
            <a:ext cx="1155396" cy="693920"/>
          </a:xfrm>
          <a:prstGeom prst="wedgeRoundRectCallou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生成结果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1234923" y="2531549"/>
            <a:ext cx="1088721" cy="681845"/>
          </a:xfrm>
          <a:prstGeom prst="wedgeRoundRectCallou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配置相应策略</a:t>
            </a:r>
          </a:p>
        </p:txBody>
      </p:sp>
      <p:sp>
        <p:nvSpPr>
          <p:cNvPr id="39" name="圆角矩形标注 38"/>
          <p:cNvSpPr/>
          <p:nvPr/>
        </p:nvSpPr>
        <p:spPr>
          <a:xfrm>
            <a:off x="3988918" y="1197414"/>
            <a:ext cx="1088721" cy="681845"/>
          </a:xfrm>
          <a:prstGeom prst="wedgeRoundRectCallou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分析行为信息</a:t>
            </a:r>
          </a:p>
        </p:txBody>
      </p:sp>
      <p:sp>
        <p:nvSpPr>
          <p:cNvPr id="41" name="圆角矩形标注 40"/>
          <p:cNvSpPr/>
          <p:nvPr/>
        </p:nvSpPr>
        <p:spPr>
          <a:xfrm>
            <a:off x="7303813" y="4194210"/>
            <a:ext cx="1155396" cy="693920"/>
          </a:xfrm>
          <a:prstGeom prst="wedgeRoundRectCallou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存储策略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6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3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0" presetClass="path" presetSubtype="0" accel="26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11146 -0.00139 L 0.1125 -0.10695 L 0.1125 -0.13333 L 0.11458 -0.15 L 0.11875 -0.16667 L 0.12604 -0.18195 L 0.13854 -0.19722 L 0.14479 -0.20417 L 0.15729 -0.20972 L 0.18125 -0.2125 L 0.225 -0.20972 L 0.25521 -0.21111 L 0.35729 -0.2125 L 0.35729 -0.21227 " pathEditMode="relative" rAng="0" ptsTypes="AAAAAAAAAAAAAAA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65" y="-10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252037 " pathEditMode="relative" ptsTypes="">
                                      <p:cBhvr>
                                        <p:cTn id="4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462037 " pathEditMode="relative" ptsTypes=""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0"/>
                            </p:stCondLst>
                            <p:childTnLst>
                              <p:par>
                                <p:cTn id="9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32 -0.013054 C 0.042911 -0.011678 0.071392 -0.020582 0.084295 0.004837 C 0.097200 0.030258 0.110104 0.089678 0.097391 0.114208 C 0.084677 0.138738 0.061919 0.124490 0.020790 0.127323 C -0.020340 0.130156 -0.081239 0.155414 -0.108129 0.128537 C -0.135019 0.101660 -0.114867 0.036734 -0.113723 -0.007062 C -0.112578 -0.050859 -0.125293 -0.070370 -0.102471 -0.090366 C -0.079650 -0.110363 -0.020848 -0.124449 0.000256 -0.107043 C 0.021362 -0.089637 0.004579 -0.024549 0.003054 -0.003501 " pathEditMode="relative" rAng="0" ptsTypes="">
                                      <p:cBhvr>
                                        <p:cTn id="9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5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2" presetID="0" presetClass="path" presetSubtype="0" accel="18000" decel="8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926 L -0.15244 0.01088 L -0.18403 0.01088 L -0.20226 0.01088 L -0.21598 0.01574 L -0.22605 0.02014 L -0.23994 0.03125 L -0.24827 0.0449 L -0.25139 0.05393 L -0.25573 0.06435 L -0.25782 0.07963 L -0.25834 0.10856 L -0.25782 0.13495 L -0.25782 0.1699 L -0.25782 0.19861 L -0.25608 0.22384 L -0.25608 0.23403 L -0.33143 0.2331 L -0.36112 0.2331 L -0.36146 0.23403 " pathEditMode="relative" rAng="0" ptsTypes="AAAAAAAAAAAAAAAAAAAA">
                                      <p:cBhvr>
                                        <p:cTn id="1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03" y="11227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000 0.228333 L -0.632778 0.228333 " pathEditMode="relative" ptsTypes="">
                                      <p:cBhvr>
                                        <p:cTn id="1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2500"/>
                            </p:stCondLst>
                            <p:childTnLst>
                              <p:par>
                                <p:cTn id="1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3000"/>
                            </p:stCondLst>
                            <p:childTnLst>
                              <p:par>
                                <p:cTn id="1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3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4500"/>
                            </p:stCondLst>
                            <p:childTnLst>
                              <p:par>
                                <p:cTn id="1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000"/>
                            </p:stCondLst>
                            <p:childTnLst>
                              <p:par>
                                <p:cTn id="17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7708 0.000000 " pathEditMode="relative" ptsTypes="">
                                      <p:cBhvr>
                                        <p:cTn id="17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6000"/>
                            </p:stCondLst>
                            <p:childTnLst>
                              <p:par>
                                <p:cTn id="17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6500"/>
                            </p:stCondLst>
                            <p:childTnLst>
                              <p:par>
                                <p:cTn id="17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694 0.000556 C 0.277847 -0.000926 0.343958 -0.012685 0.367014 -0.000741 C 0.390069 0.011204 0.369306 0.020556 0.370903 0.060370 C 0.372500 0.100185 0.365903 0.157037 0.374861 0.198426 C 0.383819 0.239815 0.363889 0.256759 0.415833 0.267407 C 0.467778 0.278056 0.591667 0.256296 0.634583 0.251852 " pathEditMode="relative" ptsTypes="">
                                      <p:cBhvr>
                                        <p:cTn id="18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85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9500"/>
                            </p:stCondLst>
                            <p:childTnLst>
                              <p:par>
                                <p:cTn id="1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8" grpId="0"/>
      <p:bldP spid="46" grpId="0"/>
      <p:bldP spid="53" grpId="0"/>
      <p:bldP spid="15" grpId="0" animBg="1"/>
      <p:bldP spid="15" grpId="1" animBg="1"/>
      <p:bldP spid="56" grpId="0" animBg="1"/>
      <p:bldP spid="56" grpId="1" animBg="1"/>
      <p:bldP spid="19" grpId="0" animBg="1"/>
      <p:bldP spid="19" grpId="1" animBg="1"/>
      <p:bldP spid="26" grpId="0" animBg="1"/>
      <p:bldP spid="27" grpId="0" animBg="1"/>
      <p:bldP spid="27" grpId="1" animBg="1"/>
      <p:bldP spid="33" grpId="0" bldLvl="0" animBg="1"/>
      <p:bldP spid="33" grpId="1" bldLvl="0" animBg="1"/>
      <p:bldP spid="36" grpId="0" bldLvl="0" animBg="1"/>
      <p:bldP spid="36" grpId="1" bldLvl="0" animBg="1"/>
      <p:bldP spid="39" grpId="0" bldLvl="0" animBg="1"/>
      <p:bldP spid="39" grpId="1" bldLvl="0" animBg="1"/>
      <p:bldP spid="41" grpId="0" bldLvl="0" animBg="1"/>
      <p:bldP spid="41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64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系统架构</a:t>
            </a:r>
            <a:endParaRPr lang="es-H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6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77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pic>
        <p:nvPicPr>
          <p:cNvPr id="57" name="图片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075" y="1197610"/>
            <a:ext cx="6684010" cy="42189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53476" y="5522699"/>
            <a:ext cx="55446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系统整体框架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844712" y="1898271"/>
            <a:ext cx="2301758" cy="2826873"/>
            <a:chOff x="395536" y="2852936"/>
            <a:chExt cx="2301758" cy="2826873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852936"/>
              <a:ext cx="2301758" cy="2826873"/>
            </a:xfrm>
            <a:prstGeom prst="rect">
              <a:avLst/>
            </a:prstGeom>
          </p:spPr>
        </p:pic>
        <p:pic>
          <p:nvPicPr>
            <p:cNvPr id="3076" name="Imagen 4" descr="C:\Users\Design\Documents\Edu\Product Launch\shadown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68" y="3371011"/>
              <a:ext cx="859557" cy="264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2 Marcador de contenido"/>
            <p:cNvSpPr txBox="1"/>
            <p:nvPr/>
          </p:nvSpPr>
          <p:spPr>
            <a:xfrm>
              <a:off x="698448" y="3624659"/>
              <a:ext cx="1820171" cy="18925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内核空间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en-US" altLang="zh-CN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底层行为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不可绕过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endParaRPr lang="en-US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2 Marcador de contenido"/>
            <p:cNvSpPr txBox="1"/>
            <p:nvPr/>
          </p:nvSpPr>
          <p:spPr bwMode="auto">
            <a:xfrm>
              <a:off x="699066" y="3068836"/>
              <a:ext cx="1819910" cy="351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系统调用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hook</a:t>
              </a:r>
            </a:p>
          </p:txBody>
        </p:sp>
      </p:grpSp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19708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3392293" y="1898270"/>
            <a:ext cx="2301758" cy="2826873"/>
            <a:chOff x="3422370" y="2852936"/>
            <a:chExt cx="2301758" cy="2826873"/>
          </a:xfrm>
        </p:grpSpPr>
        <p:pic>
          <p:nvPicPr>
            <p:cNvPr id="3" name="2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370" y="2852936"/>
              <a:ext cx="2301758" cy="2826873"/>
            </a:xfrm>
            <a:prstGeom prst="rect">
              <a:avLst/>
            </a:prstGeom>
          </p:spPr>
        </p:pic>
        <p:pic>
          <p:nvPicPr>
            <p:cNvPr id="58" name="Imagen 4" descr="C:\Users\Design\Documents\Edu\Product Launch\shadown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289" y="3351738"/>
              <a:ext cx="859557" cy="264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2 Marcador de contenido"/>
            <p:cNvSpPr txBox="1"/>
            <p:nvPr/>
          </p:nvSpPr>
          <p:spPr>
            <a:xfrm>
              <a:off x="3728606" y="3624659"/>
              <a:ext cx="1700849" cy="18925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实时处理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行为触发</a:t>
              </a:r>
              <a:endParaRPr lang="en-US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2 Marcador de contenido"/>
            <p:cNvSpPr txBox="1"/>
            <p:nvPr/>
          </p:nvSpPr>
          <p:spPr bwMode="auto">
            <a:xfrm>
              <a:off x="3983355" y="3063378"/>
              <a:ext cx="1357965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动态分析</a:t>
              </a:r>
              <a:endParaRPr lang="es-E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5941803" y="1898269"/>
            <a:ext cx="2301758" cy="2826873"/>
            <a:chOff x="6393773" y="2852936"/>
            <a:chExt cx="2301758" cy="2826873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3773" y="2852936"/>
              <a:ext cx="2301758" cy="2826873"/>
            </a:xfrm>
            <a:prstGeom prst="rect">
              <a:avLst/>
            </a:prstGeom>
          </p:spPr>
        </p:pic>
        <p:pic>
          <p:nvPicPr>
            <p:cNvPr id="62" name="Imagen 4" descr="C:\Users\Design\Documents\Edu\Product Launch\shadown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0617" y="3333457"/>
              <a:ext cx="859557" cy="264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2 Marcador de contenido"/>
            <p:cNvSpPr txBox="1"/>
            <p:nvPr/>
          </p:nvSpPr>
          <p:spPr>
            <a:xfrm>
              <a:off x="6573488" y="3624659"/>
              <a:ext cx="1944216" cy="18925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基于字典树的数据建模及分类</a:t>
              </a: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样本学习生成策略</a:t>
              </a:r>
            </a:p>
          </p:txBody>
        </p:sp>
        <p:sp>
          <p:nvSpPr>
            <p:cNvPr id="56" name="2 Marcador de contenido"/>
            <p:cNvSpPr txBox="1"/>
            <p:nvPr/>
          </p:nvSpPr>
          <p:spPr bwMode="auto">
            <a:xfrm>
              <a:off x="6661743" y="3063121"/>
              <a:ext cx="1856105" cy="351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策略生成</a:t>
              </a:r>
            </a:p>
          </p:txBody>
        </p:sp>
      </p:grpSp>
      <p:sp>
        <p:nvSpPr>
          <p:cNvPr id="34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关键技术与原理介绍</a:t>
            </a:r>
            <a:endParaRPr lang="es-H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2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43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2.3.1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系统调用hook</a:t>
            </a:r>
          </a:p>
        </p:txBody>
      </p:sp>
      <p:sp>
        <p:nvSpPr>
          <p:cNvPr id="66" name="49 Recortar rectángulo de esquina del mismo lado"/>
          <p:cNvSpPr/>
          <p:nvPr/>
        </p:nvSpPr>
        <p:spPr>
          <a:xfrm>
            <a:off x="8316416" y="-812"/>
            <a:ext cx="519708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/>
              <a:t>1</a:t>
            </a:r>
            <a:r>
              <a:rPr lang="en-US" altLang="es-HN" b="1" dirty="0"/>
              <a:t>2</a:t>
            </a:r>
          </a:p>
        </p:txBody>
      </p:sp>
      <p:pic>
        <p:nvPicPr>
          <p:cNvPr id="69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73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397635" y="1346835"/>
            <a:ext cx="2554605" cy="703580"/>
            <a:chOff x="4985" y="2289"/>
            <a:chExt cx="4121" cy="1628"/>
          </a:xfrm>
        </p:grpSpPr>
        <p:sp>
          <p:nvSpPr>
            <p:cNvPr id="5" name="矩形 4"/>
            <p:cNvSpPr/>
            <p:nvPr/>
          </p:nvSpPr>
          <p:spPr>
            <a:xfrm>
              <a:off x="4985" y="2289"/>
              <a:ext cx="4121" cy="1628"/>
            </a:xfrm>
            <a:prstGeom prst="rect">
              <a:avLst/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162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56" y="2742"/>
              <a:ext cx="3746" cy="1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zh-CN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查找</a:t>
              </a:r>
              <a:r>
                <a:rPr lang="en-US" altLang="zh-CN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int_80</a:t>
              </a:r>
              <a:r>
                <a:rPr lang="zh-CN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地址</a:t>
              </a:r>
            </a:p>
          </p:txBody>
        </p:sp>
      </p:grpSp>
      <p:sp>
        <p:nvSpPr>
          <p:cNvPr id="8" name="下箭头 7"/>
          <p:cNvSpPr/>
          <p:nvPr/>
        </p:nvSpPr>
        <p:spPr>
          <a:xfrm>
            <a:off x="2494280" y="2163445"/>
            <a:ext cx="234950" cy="37338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11580" y="2625090"/>
            <a:ext cx="2926431" cy="631825"/>
            <a:chOff x="4984" y="1838"/>
            <a:chExt cx="4121" cy="1628"/>
          </a:xfrm>
        </p:grpSpPr>
        <p:sp>
          <p:nvSpPr>
            <p:cNvPr id="13" name="矩形 12"/>
            <p:cNvSpPr/>
            <p:nvPr/>
          </p:nvSpPr>
          <p:spPr>
            <a:xfrm>
              <a:off x="4984" y="1838"/>
              <a:ext cx="4121" cy="1628"/>
            </a:xfrm>
            <a:prstGeom prst="rect">
              <a:avLst/>
            </a:pr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ang="162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984" y="2137"/>
              <a:ext cx="4120" cy="1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</a:t>
              </a:r>
              <a:r>
                <a:rPr lang="zh-CN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匹配</a:t>
              </a:r>
              <a:r>
                <a:rPr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kernel_base地址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34135" y="3868420"/>
            <a:ext cx="2635885" cy="551180"/>
            <a:chOff x="4757" y="6457"/>
            <a:chExt cx="4151" cy="868"/>
          </a:xfrm>
        </p:grpSpPr>
        <p:sp>
          <p:nvSpPr>
            <p:cNvPr id="20" name="矩形 19"/>
            <p:cNvSpPr/>
            <p:nvPr/>
          </p:nvSpPr>
          <p:spPr>
            <a:xfrm>
              <a:off x="4757" y="6457"/>
              <a:ext cx="3983" cy="869"/>
            </a:xfrm>
            <a:prstGeom prst="rec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162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926" y="6577"/>
              <a:ext cx="398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zh-CN" altLang="zh-CN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获取</a:t>
              </a:r>
              <a:r>
                <a:rPr lang="en-US" altLang="zh-CN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sysent</a:t>
              </a:r>
              <a:r>
                <a:rPr lang="zh-CN" alt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表地址</a:t>
              </a:r>
            </a:p>
          </p:txBody>
        </p:sp>
      </p:grpSp>
      <p:sp>
        <p:nvSpPr>
          <p:cNvPr id="3" name="下箭头 2"/>
          <p:cNvSpPr/>
          <p:nvPr/>
        </p:nvSpPr>
        <p:spPr>
          <a:xfrm>
            <a:off x="2494280" y="3393440"/>
            <a:ext cx="234950" cy="37338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2494280" y="4549775"/>
            <a:ext cx="234950" cy="37338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641475" y="5031740"/>
            <a:ext cx="2046605" cy="551180"/>
            <a:chOff x="5369" y="8092"/>
            <a:chExt cx="3223" cy="868"/>
          </a:xfrm>
        </p:grpSpPr>
        <p:sp>
          <p:nvSpPr>
            <p:cNvPr id="9" name="矩形 8"/>
            <p:cNvSpPr/>
            <p:nvPr/>
          </p:nvSpPr>
          <p:spPr>
            <a:xfrm>
              <a:off x="5369" y="8092"/>
              <a:ext cx="3093" cy="869"/>
            </a:xfrm>
            <a:prstGeom prst="rec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162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00" y="8212"/>
              <a:ext cx="309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hook</a:t>
              </a:r>
              <a:r>
                <a:rPr lang="zh-CN" alt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系统调用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369" y="8092"/>
              <a:ext cx="3093" cy="8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500" y="8212"/>
              <a:ext cx="309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hook</a:t>
              </a:r>
              <a:r>
                <a:rPr lang="zh-CN" alt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系统调用</a:t>
              </a: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048250" y="3767455"/>
            <a:ext cx="2188210" cy="19380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更改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systemcall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函数地址，并保存原地址以供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unhook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48250" y="2805430"/>
            <a:ext cx="2188210" cy="230695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62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通过匹配系统调用表前几个系统调用所需参数，可以很快找到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sysent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表的地址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048250" y="2156460"/>
            <a:ext cx="2188210" cy="156845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通过匹配“MH_MAGIC”以进入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kernel_base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048250" y="1197610"/>
            <a:ext cx="2188210" cy="193802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162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利用接口</a:t>
            </a:r>
            <a:r>
              <a:rPr sz="240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get_addr_idt返回idt地址，并计算int80_address</a:t>
            </a:r>
          </a:p>
        </p:txBody>
      </p:sp>
      <p:sp>
        <p:nvSpPr>
          <p:cNvPr id="83" name=" 83"/>
          <p:cNvSpPr/>
          <p:nvPr/>
        </p:nvSpPr>
        <p:spPr>
          <a:xfrm>
            <a:off x="3863340" y="3869055"/>
            <a:ext cx="2016125" cy="1479550"/>
          </a:xfrm>
          <a:custGeom>
            <a:avLst/>
            <a:gdLst>
              <a:gd name="connsiteX0" fmla="*/ 405946 w 461547"/>
              <a:gd name="connsiteY0" fmla="*/ 0 h 641672"/>
              <a:gd name="connsiteX1" fmla="*/ 461547 w 461547"/>
              <a:gd name="connsiteY1" fmla="*/ 346143 h 641672"/>
              <a:gd name="connsiteX2" fmla="*/ 459596 w 461547"/>
              <a:gd name="connsiteY2" fmla="*/ 345737 h 641672"/>
              <a:gd name="connsiteX3" fmla="*/ 382928 w 461547"/>
              <a:gd name="connsiteY3" fmla="*/ 242787 h 641672"/>
              <a:gd name="connsiteX4" fmla="*/ 381480 w 461547"/>
              <a:gd name="connsiteY4" fmla="*/ 247440 h 641672"/>
              <a:gd name="connsiteX5" fmla="*/ 0 w 461547"/>
              <a:gd name="connsiteY5" fmla="*/ 639491 h 641672"/>
              <a:gd name="connsiteX6" fmla="*/ 329858 w 461547"/>
              <a:gd name="connsiteY6" fmla="*/ 237025 h 641672"/>
              <a:gd name="connsiteX7" fmla="*/ 331034 w 461547"/>
              <a:gd name="connsiteY7" fmla="*/ 231233 h 641672"/>
              <a:gd name="connsiteX8" fmla="*/ 218681 w 461547"/>
              <a:gd name="connsiteY8" fmla="*/ 295540 h 641672"/>
              <a:gd name="connsiteX9" fmla="*/ 216730 w 461547"/>
              <a:gd name="connsiteY9" fmla="*/ 295133 h 6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547" h="641672">
                <a:moveTo>
                  <a:pt x="405946" y="0"/>
                </a:moveTo>
                <a:lnTo>
                  <a:pt x="461547" y="346143"/>
                </a:lnTo>
                <a:lnTo>
                  <a:pt x="459596" y="345737"/>
                </a:lnTo>
                <a:lnTo>
                  <a:pt x="382928" y="242787"/>
                </a:lnTo>
                <a:lnTo>
                  <a:pt x="381480" y="247440"/>
                </a:lnTo>
                <a:cubicBezTo>
                  <a:pt x="258966" y="618095"/>
                  <a:pt x="24250" y="652446"/>
                  <a:pt x="0" y="639491"/>
                </a:cubicBezTo>
                <a:cubicBezTo>
                  <a:pt x="130520" y="649125"/>
                  <a:pt x="294836" y="390929"/>
                  <a:pt x="329858" y="237025"/>
                </a:cubicBezTo>
                <a:lnTo>
                  <a:pt x="331034" y="231233"/>
                </a:lnTo>
                <a:lnTo>
                  <a:pt x="218681" y="295540"/>
                </a:lnTo>
                <a:lnTo>
                  <a:pt x="216730" y="295133"/>
                </a:lnTo>
                <a:close/>
              </a:path>
            </a:pathLst>
          </a:cu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498975" y="2199005"/>
            <a:ext cx="3661410" cy="15684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hook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函数将被传递至对应系统调用的参数返回至应用层，以供处理与匹配策略。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2" grpId="0" animBg="1"/>
      <p:bldP spid="29" grpId="0" animBg="1"/>
      <p:bldP spid="29" grpId="1" animBg="1"/>
      <p:bldP spid="33" grpId="0" animBg="1"/>
      <p:bldP spid="33" grpId="1" animBg="1"/>
      <p:bldP spid="32" grpId="0" animBg="1"/>
      <p:bldP spid="32" grpId="1" animBg="1"/>
      <p:bldP spid="34" grpId="0" animBg="1"/>
      <p:bldP spid="34" grpId="1" animBg="1"/>
      <p:bldP spid="83" grpId="0" animBg="1"/>
      <p:bldP spid="3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844712" y="1898271"/>
            <a:ext cx="2301758" cy="2826873"/>
            <a:chOff x="395536" y="2852936"/>
            <a:chExt cx="2301758" cy="2826873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852936"/>
              <a:ext cx="2301758" cy="2826873"/>
            </a:xfrm>
            <a:prstGeom prst="rect">
              <a:avLst/>
            </a:prstGeom>
          </p:spPr>
        </p:pic>
        <p:pic>
          <p:nvPicPr>
            <p:cNvPr id="3076" name="Imagen 4" descr="C:\Users\Design\Documents\Edu\Product Launch\shadown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68" y="3371011"/>
              <a:ext cx="859557" cy="264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2 Marcador de contenido"/>
            <p:cNvSpPr txBox="1"/>
            <p:nvPr/>
          </p:nvSpPr>
          <p:spPr>
            <a:xfrm>
              <a:off x="698448" y="3624659"/>
              <a:ext cx="1820171" cy="18925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内核空间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en-US" altLang="zh-CN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API</a:t>
              </a: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底层行为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不可绕过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endParaRPr lang="en-US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2 Marcador de contenido"/>
            <p:cNvSpPr txBox="1"/>
            <p:nvPr/>
          </p:nvSpPr>
          <p:spPr bwMode="auto">
            <a:xfrm>
              <a:off x="1007407" y="3068960"/>
              <a:ext cx="1357965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系统调用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hook</a:t>
              </a:r>
              <a:endParaRPr lang="es-E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19708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/>
              <a:t>1</a:t>
            </a:r>
            <a:r>
              <a:rPr lang="en-US" altLang="es-HN" b="1" dirty="0"/>
              <a:t>3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3392293" y="1898270"/>
            <a:ext cx="2301758" cy="2826873"/>
            <a:chOff x="3422370" y="2852936"/>
            <a:chExt cx="2301758" cy="2826873"/>
          </a:xfrm>
        </p:grpSpPr>
        <p:pic>
          <p:nvPicPr>
            <p:cNvPr id="3" name="2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370" y="2852936"/>
              <a:ext cx="2301758" cy="2826873"/>
            </a:xfrm>
            <a:prstGeom prst="rect">
              <a:avLst/>
            </a:prstGeom>
          </p:spPr>
        </p:pic>
        <p:pic>
          <p:nvPicPr>
            <p:cNvPr id="58" name="Imagen 4" descr="C:\Users\Design\Documents\Edu\Product Launch\shadown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289" y="3351738"/>
              <a:ext cx="859557" cy="264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2 Marcador de contenido"/>
            <p:cNvSpPr txBox="1"/>
            <p:nvPr/>
          </p:nvSpPr>
          <p:spPr>
            <a:xfrm>
              <a:off x="3728606" y="3624659"/>
              <a:ext cx="1700849" cy="18925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实时处理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行为触发</a:t>
              </a:r>
              <a:endParaRPr lang="en-US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2 Marcador de contenido"/>
            <p:cNvSpPr txBox="1"/>
            <p:nvPr/>
          </p:nvSpPr>
          <p:spPr bwMode="auto">
            <a:xfrm>
              <a:off x="3983355" y="3063378"/>
              <a:ext cx="1357965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动态分析</a:t>
              </a:r>
              <a:endParaRPr lang="es-E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5941803" y="1898269"/>
            <a:ext cx="2301758" cy="2826873"/>
            <a:chOff x="6393773" y="2852936"/>
            <a:chExt cx="2301758" cy="2826873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3773" y="2852936"/>
              <a:ext cx="2301758" cy="2826873"/>
            </a:xfrm>
            <a:prstGeom prst="rect">
              <a:avLst/>
            </a:prstGeom>
          </p:spPr>
        </p:pic>
        <p:pic>
          <p:nvPicPr>
            <p:cNvPr id="62" name="Imagen 4" descr="C:\Users\Design\Documents\Edu\Product Launch\shadown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0617" y="3333457"/>
              <a:ext cx="859557" cy="264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2 Marcador de contenido"/>
            <p:cNvSpPr txBox="1"/>
            <p:nvPr/>
          </p:nvSpPr>
          <p:spPr>
            <a:xfrm>
              <a:off x="6573488" y="3624659"/>
              <a:ext cx="1944216" cy="18925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基于字典树的数据建模及分类</a:t>
              </a:r>
              <a:endParaRPr lang="zh-CN" altLang="en-US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样本学习生成策略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2 Marcador de contenido"/>
            <p:cNvSpPr txBox="1"/>
            <p:nvPr/>
          </p:nvSpPr>
          <p:spPr bwMode="auto">
            <a:xfrm>
              <a:off x="6920395" y="3063379"/>
              <a:ext cx="1451678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策略生成</a:t>
              </a:r>
              <a:endParaRPr lang="es-E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关键技术与原理介绍</a:t>
            </a:r>
            <a:endParaRPr lang="es-H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388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43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100003" y="1556792"/>
            <a:ext cx="2208301" cy="359495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系统运行</a:t>
            </a:r>
          </a:p>
        </p:txBody>
      </p:sp>
      <p:sp>
        <p:nvSpPr>
          <p:cNvPr id="31" name="流程图: 多文档 30"/>
          <p:cNvSpPr/>
          <p:nvPr/>
        </p:nvSpPr>
        <p:spPr bwMode="auto">
          <a:xfrm>
            <a:off x="4768389" y="1523584"/>
            <a:ext cx="1034647" cy="540542"/>
          </a:xfrm>
          <a:prstGeom prst="flowChartMultidocumen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HOOK</a:t>
            </a: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代码</a:t>
            </a:r>
          </a:p>
        </p:txBody>
      </p:sp>
      <p:grpSp>
        <p:nvGrpSpPr>
          <p:cNvPr id="137" name="组合 136"/>
          <p:cNvGrpSpPr/>
          <p:nvPr/>
        </p:nvGrpSpPr>
        <p:grpSpPr>
          <a:xfrm>
            <a:off x="1251750" y="2365224"/>
            <a:ext cx="6631200" cy="1425600"/>
            <a:chOff x="-6440561" y="7288696"/>
            <a:chExt cx="7826660" cy="1724771"/>
          </a:xfrm>
        </p:grpSpPr>
        <p:sp>
          <p:nvSpPr>
            <p:cNvPr id="36" name="矩形 35"/>
            <p:cNvSpPr/>
            <p:nvPr/>
          </p:nvSpPr>
          <p:spPr>
            <a:xfrm>
              <a:off x="-6440561" y="7288696"/>
              <a:ext cx="7826660" cy="1724771"/>
            </a:xfrm>
            <a:prstGeom prst="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4204372" y="7289789"/>
              <a:ext cx="3753602" cy="48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Kernel Space</a:t>
              </a: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-6083280" y="7728571"/>
              <a:ext cx="1437552" cy="522658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sys_open</a:t>
              </a: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-4204372" y="7728571"/>
              <a:ext cx="1437552" cy="522658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sys_read</a:t>
              </a: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-2437049" y="7730113"/>
              <a:ext cx="1437552" cy="522658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sys_write</a:t>
              </a: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-618091" y="7728571"/>
              <a:ext cx="1436162" cy="522658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sys_ioctl</a:t>
              </a: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-2434997" y="8348310"/>
              <a:ext cx="1437552" cy="522658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sys_wait4</a:t>
              </a: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-6083281" y="8348310"/>
              <a:ext cx="1437552" cy="522658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sys_shmt</a:t>
              </a: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-4204374" y="8348310"/>
              <a:ext cx="1437552" cy="522658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sys_socket</a:t>
              </a: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-616425" y="8348310"/>
              <a:ext cx="1436162" cy="522658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sym typeface="+mn-ea"/>
                </a:rPr>
                <a:t>sys_recvmsg</a:t>
              </a:r>
            </a:p>
          </p:txBody>
        </p:sp>
      </p:grpSp>
      <p:sp>
        <p:nvSpPr>
          <p:cNvPr id="149" name="流程图: 多文档 148"/>
          <p:cNvSpPr/>
          <p:nvPr/>
        </p:nvSpPr>
        <p:spPr bwMode="auto">
          <a:xfrm>
            <a:off x="6351935" y="1520306"/>
            <a:ext cx="1034647" cy="540542"/>
          </a:xfrm>
          <a:prstGeom prst="flowChartMultidocumen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HOOK</a:t>
            </a: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代码</a:t>
            </a:r>
          </a:p>
        </p:txBody>
      </p:sp>
      <p:sp>
        <p:nvSpPr>
          <p:cNvPr id="150" name="流程图: 多文档 149"/>
          <p:cNvSpPr/>
          <p:nvPr/>
        </p:nvSpPr>
        <p:spPr bwMode="auto">
          <a:xfrm>
            <a:off x="3199684" y="1540886"/>
            <a:ext cx="1034647" cy="540542"/>
          </a:xfrm>
          <a:prstGeom prst="flowChartMultidocumen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HOOK</a:t>
            </a: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代码</a:t>
            </a:r>
          </a:p>
        </p:txBody>
      </p:sp>
      <p:sp>
        <p:nvSpPr>
          <p:cNvPr id="151" name="流程图: 多文档 150"/>
          <p:cNvSpPr/>
          <p:nvPr/>
        </p:nvSpPr>
        <p:spPr bwMode="auto">
          <a:xfrm>
            <a:off x="1634488" y="1520513"/>
            <a:ext cx="1034647" cy="540542"/>
          </a:xfrm>
          <a:prstGeom prst="flowChartMultidocumen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HOOK</a:t>
            </a: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代码</a:t>
            </a:r>
          </a:p>
        </p:txBody>
      </p:sp>
      <p:sp>
        <p:nvSpPr>
          <p:cNvPr id="153" name="流程图: 多文档 152"/>
          <p:cNvSpPr/>
          <p:nvPr/>
        </p:nvSpPr>
        <p:spPr bwMode="auto">
          <a:xfrm>
            <a:off x="4763924" y="1520513"/>
            <a:ext cx="1034647" cy="540542"/>
          </a:xfrm>
          <a:prstGeom prst="flowChartMultidocumen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HOOK</a:t>
            </a: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代码</a:t>
            </a:r>
          </a:p>
        </p:txBody>
      </p:sp>
      <p:sp>
        <p:nvSpPr>
          <p:cNvPr id="154" name="流程图: 多文档 153"/>
          <p:cNvSpPr/>
          <p:nvPr/>
        </p:nvSpPr>
        <p:spPr bwMode="auto">
          <a:xfrm>
            <a:off x="3199206" y="1520513"/>
            <a:ext cx="1034647" cy="540542"/>
          </a:xfrm>
          <a:prstGeom prst="flowChartMultidocumen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HOOK</a:t>
            </a: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代码</a:t>
            </a:r>
          </a:p>
        </p:txBody>
      </p:sp>
      <p:grpSp>
        <p:nvGrpSpPr>
          <p:cNvPr id="158" name="组合 157"/>
          <p:cNvGrpSpPr/>
          <p:nvPr/>
        </p:nvGrpSpPr>
        <p:grpSpPr>
          <a:xfrm>
            <a:off x="1251331" y="2365446"/>
            <a:ext cx="6629313" cy="1424864"/>
            <a:chOff x="1491995" y="7288697"/>
            <a:chExt cx="7826660" cy="1724771"/>
          </a:xfrm>
        </p:grpSpPr>
        <p:sp>
          <p:nvSpPr>
            <p:cNvPr id="159" name="矩形 158"/>
            <p:cNvSpPr/>
            <p:nvPr/>
          </p:nvSpPr>
          <p:spPr>
            <a:xfrm>
              <a:off x="1491995" y="7288697"/>
              <a:ext cx="7826660" cy="1724771"/>
            </a:xfrm>
            <a:prstGeom prst="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TextBox 17"/>
            <p:cNvSpPr txBox="1"/>
            <p:nvPr/>
          </p:nvSpPr>
          <p:spPr>
            <a:xfrm>
              <a:off x="3728184" y="7289790"/>
              <a:ext cx="3753602" cy="4827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ym typeface="+mn-ea"/>
                </a:rPr>
                <a:t>Kernel Space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1" name="圆角矩形 160"/>
            <p:cNvSpPr/>
            <p:nvPr/>
          </p:nvSpPr>
          <p:spPr>
            <a:xfrm>
              <a:off x="1849276" y="7730067"/>
              <a:ext cx="1437551" cy="522928"/>
            </a:xfrm>
            <a:prstGeom prst="round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 sys_open</a:t>
              </a:r>
            </a:p>
          </p:txBody>
        </p:sp>
        <p:sp>
          <p:nvSpPr>
            <p:cNvPr id="162" name="圆角矩形 161"/>
            <p:cNvSpPr/>
            <p:nvPr/>
          </p:nvSpPr>
          <p:spPr>
            <a:xfrm>
              <a:off x="3728184" y="7730067"/>
              <a:ext cx="1437551" cy="522928"/>
            </a:xfrm>
            <a:prstGeom prst="round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 sys_read</a:t>
              </a:r>
            </a:p>
          </p:txBody>
        </p:sp>
        <p:sp>
          <p:nvSpPr>
            <p:cNvPr id="163" name="圆角矩形 162"/>
            <p:cNvSpPr/>
            <p:nvPr/>
          </p:nvSpPr>
          <p:spPr>
            <a:xfrm>
              <a:off x="5495507" y="7730112"/>
              <a:ext cx="1437551" cy="522928"/>
            </a:xfrm>
            <a:prstGeom prst="round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 sys_write</a:t>
              </a:r>
            </a:p>
          </p:txBody>
        </p:sp>
        <p:sp>
          <p:nvSpPr>
            <p:cNvPr id="164" name="圆角矩形 163"/>
            <p:cNvSpPr/>
            <p:nvPr/>
          </p:nvSpPr>
          <p:spPr>
            <a:xfrm>
              <a:off x="7314465" y="7730067"/>
              <a:ext cx="1436571" cy="522928"/>
            </a:xfrm>
            <a:prstGeom prst="round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 sys_ioctl</a:t>
              </a:r>
            </a:p>
          </p:txBody>
        </p:sp>
        <p:sp>
          <p:nvSpPr>
            <p:cNvPr id="165" name="圆角矩形 164"/>
            <p:cNvSpPr/>
            <p:nvPr/>
          </p:nvSpPr>
          <p:spPr>
            <a:xfrm>
              <a:off x="5496375" y="8348310"/>
              <a:ext cx="1437551" cy="522928"/>
            </a:xfrm>
            <a:prstGeom prst="round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 sys_wait4</a:t>
              </a:r>
            </a:p>
          </p:txBody>
        </p:sp>
        <p:sp>
          <p:nvSpPr>
            <p:cNvPr id="166" name="圆角矩形 165"/>
            <p:cNvSpPr/>
            <p:nvPr/>
          </p:nvSpPr>
          <p:spPr>
            <a:xfrm>
              <a:off x="1849275" y="8348310"/>
              <a:ext cx="1437551" cy="522928"/>
            </a:xfrm>
            <a:prstGeom prst="round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 sys_shmt</a:t>
              </a:r>
            </a:p>
          </p:txBody>
        </p:sp>
        <p:sp>
          <p:nvSpPr>
            <p:cNvPr id="167" name="圆角矩形 166"/>
            <p:cNvSpPr/>
            <p:nvPr/>
          </p:nvSpPr>
          <p:spPr>
            <a:xfrm>
              <a:off x="3728182" y="8348310"/>
              <a:ext cx="1437551" cy="522928"/>
            </a:xfrm>
            <a:prstGeom prst="round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 sys_socket</a:t>
              </a:r>
            </a:p>
          </p:txBody>
        </p:sp>
        <p:sp>
          <p:nvSpPr>
            <p:cNvPr id="168" name="圆角矩形 167"/>
            <p:cNvSpPr/>
            <p:nvPr/>
          </p:nvSpPr>
          <p:spPr>
            <a:xfrm>
              <a:off x="7315465" y="8348310"/>
              <a:ext cx="1436571" cy="522928"/>
            </a:xfrm>
            <a:prstGeom prst="round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sys_recvmsg</a:t>
              </a:r>
            </a:p>
          </p:txBody>
        </p:sp>
      </p:grpSp>
      <p:sp>
        <p:nvSpPr>
          <p:cNvPr id="169" name="流程图: 多文档 168"/>
          <p:cNvSpPr/>
          <p:nvPr/>
        </p:nvSpPr>
        <p:spPr bwMode="auto">
          <a:xfrm>
            <a:off x="1665145" y="1520513"/>
            <a:ext cx="1034647" cy="540542"/>
          </a:xfrm>
          <a:prstGeom prst="flowChartMultidocumen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HOOK</a:t>
            </a: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代码</a:t>
            </a:r>
          </a:p>
        </p:txBody>
      </p:sp>
      <p:pic>
        <p:nvPicPr>
          <p:cNvPr id="183" name="图片 1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83" y="1961445"/>
            <a:ext cx="749873" cy="531452"/>
          </a:xfrm>
          <a:prstGeom prst="rect">
            <a:avLst/>
          </a:prstGeom>
        </p:spPr>
      </p:pic>
      <p:grpSp>
        <p:nvGrpSpPr>
          <p:cNvPr id="243" name="组合 242"/>
          <p:cNvGrpSpPr/>
          <p:nvPr/>
        </p:nvGrpSpPr>
        <p:grpSpPr>
          <a:xfrm>
            <a:off x="4728855" y="4971420"/>
            <a:ext cx="461666" cy="875945"/>
            <a:chOff x="7062662" y="4581128"/>
            <a:chExt cx="461666" cy="8759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23" name="直接箭头连接符 222"/>
            <p:cNvCxnSpPr/>
            <p:nvPr/>
          </p:nvCxnSpPr>
          <p:spPr>
            <a:xfrm flipH="1">
              <a:off x="7062662" y="4627990"/>
              <a:ext cx="3" cy="765897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文本框 223"/>
            <p:cNvSpPr txBox="1"/>
            <p:nvPr/>
          </p:nvSpPr>
          <p:spPr>
            <a:xfrm>
              <a:off x="7157298" y="4581128"/>
              <a:ext cx="367030" cy="8759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200" dirty="0">
                  <a:sym typeface="+mn-ea"/>
                </a:rPr>
                <a:t>恶意行为</a:t>
              </a:r>
              <a:r>
                <a:rPr lang="en-US" altLang="zh-CN" sz="1200" dirty="0">
                  <a:sym typeface="+mn-ea"/>
                </a:rPr>
                <a:t>1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4116855" y="4971420"/>
            <a:ext cx="461666" cy="875945"/>
            <a:chOff x="6270574" y="4604474"/>
            <a:chExt cx="461666" cy="8759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25" name="直接箭头连接符 224"/>
            <p:cNvCxnSpPr/>
            <p:nvPr/>
          </p:nvCxnSpPr>
          <p:spPr>
            <a:xfrm flipH="1">
              <a:off x="6270574" y="4651336"/>
              <a:ext cx="3" cy="765897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文本框 225"/>
            <p:cNvSpPr txBox="1"/>
            <p:nvPr/>
          </p:nvSpPr>
          <p:spPr>
            <a:xfrm>
              <a:off x="6334095" y="4604474"/>
              <a:ext cx="398145" cy="8759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正常行为</a:t>
              </a: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540855" y="4971420"/>
            <a:ext cx="461666" cy="875945"/>
            <a:chOff x="5550494" y="4707900"/>
            <a:chExt cx="461666" cy="8759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27" name="直接箭头连接符 226"/>
            <p:cNvCxnSpPr/>
            <p:nvPr/>
          </p:nvCxnSpPr>
          <p:spPr>
            <a:xfrm flipH="1">
              <a:off x="5550494" y="4754762"/>
              <a:ext cx="3" cy="765897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文本框 227"/>
            <p:cNvSpPr txBox="1"/>
            <p:nvPr/>
          </p:nvSpPr>
          <p:spPr>
            <a:xfrm>
              <a:off x="5614015" y="4707900"/>
              <a:ext cx="398145" cy="8759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正常行为</a:t>
              </a: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5340855" y="4971420"/>
            <a:ext cx="461666" cy="875945"/>
            <a:chOff x="7889818" y="4616556"/>
            <a:chExt cx="461666" cy="8759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3" name="直接箭头连接符 232"/>
            <p:cNvCxnSpPr/>
            <p:nvPr/>
          </p:nvCxnSpPr>
          <p:spPr>
            <a:xfrm flipH="1">
              <a:off x="7889818" y="4663418"/>
              <a:ext cx="3" cy="765897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文本框 233"/>
            <p:cNvSpPr txBox="1"/>
            <p:nvPr/>
          </p:nvSpPr>
          <p:spPr>
            <a:xfrm>
              <a:off x="7984454" y="4616556"/>
              <a:ext cx="367030" cy="8759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200" dirty="0">
                  <a:sym typeface="+mn-ea"/>
                </a:rPr>
                <a:t>恶意行为</a:t>
              </a:r>
              <a:r>
                <a:rPr lang="en-US" altLang="zh-CN" sz="1200" dirty="0">
                  <a:sym typeface="+mn-ea"/>
                </a:rPr>
                <a:t>2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51" name="文本框 250"/>
          <p:cNvSpPr txBox="1"/>
          <p:nvPr/>
        </p:nvSpPr>
        <p:spPr>
          <a:xfrm>
            <a:off x="3319945" y="5652645"/>
            <a:ext cx="66293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0        0          0          0 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2" name="文本框 251"/>
          <p:cNvSpPr txBox="1"/>
          <p:nvPr/>
        </p:nvSpPr>
        <p:spPr>
          <a:xfrm>
            <a:off x="3396210" y="5652844"/>
            <a:ext cx="66293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0        0          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</a:t>
            </a:r>
            <a:r>
              <a:rPr lang="en-US" altLang="zh-CN" b="1" dirty="0">
                <a:solidFill>
                  <a:srgbClr val="C00000"/>
                </a:solidFill>
              </a:rPr>
              <a:t>1 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253" name="图片 2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221088"/>
            <a:ext cx="1182727" cy="450815"/>
          </a:xfrm>
          <a:prstGeom prst="rect">
            <a:avLst/>
          </a:prstGeom>
        </p:spPr>
      </p:pic>
      <p:pic>
        <p:nvPicPr>
          <p:cNvPr id="254" name="图片 2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95" y="4398922"/>
            <a:ext cx="2334970" cy="902286"/>
          </a:xfrm>
          <a:prstGeom prst="rect">
            <a:avLst/>
          </a:prstGeom>
        </p:spPr>
      </p:pic>
      <p:sp>
        <p:nvSpPr>
          <p:cNvPr id="88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2.3.2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动态分析</a:t>
            </a:r>
            <a:endParaRPr lang="es-H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6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/>
              <a:t>1</a:t>
            </a:r>
            <a:r>
              <a:rPr lang="en-US" altLang="es-HN" b="1" dirty="0"/>
              <a:t>4</a:t>
            </a:r>
          </a:p>
        </p:txBody>
      </p:sp>
      <p:sp>
        <p:nvSpPr>
          <p:cNvPr id="85" name="圆角矩形 84"/>
          <p:cNvSpPr/>
          <p:nvPr/>
        </p:nvSpPr>
        <p:spPr>
          <a:xfrm>
            <a:off x="4565491" y="4886940"/>
            <a:ext cx="616174" cy="92631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5253673" y="4886940"/>
            <a:ext cx="616174" cy="92631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115616" y="2276872"/>
            <a:ext cx="6912768" cy="194421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9792" y="3822209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hook</a:t>
            </a:r>
            <a:r>
              <a: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函数，共</a:t>
            </a:r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hook</a:t>
            </a:r>
            <a:r>
              <a: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了</a:t>
            </a:r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456</a:t>
            </a:r>
            <a:r>
              <a: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个系统调用</a:t>
            </a: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3635896" y="1124744"/>
            <a:ext cx="0" cy="10801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139952" y="1124744"/>
            <a:ext cx="0" cy="10801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4644008" y="1124744"/>
            <a:ext cx="0" cy="10801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5148000" y="1124744"/>
            <a:ext cx="0" cy="10801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3637915" y="1124585"/>
            <a:ext cx="459740" cy="1240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s-ES"/>
            </a:defPPr>
            <a:lvl1pPr>
              <a:defRPr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dirty="0"/>
              <a:t>正常行为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4616450" y="1124585"/>
            <a:ext cx="459740" cy="1241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s-ES"/>
            </a:defPPr>
            <a:lvl1pPr>
              <a:defRPr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dirty="0"/>
              <a:t>恶意行为</a:t>
            </a:r>
            <a:r>
              <a:rPr lang="en-US" altLang="zh-CN" dirty="0"/>
              <a:t>1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5120640" y="1124585"/>
            <a:ext cx="459740" cy="1153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s-ES"/>
            </a:defPPr>
            <a:lvl1pPr>
              <a:defRPr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dirty="0"/>
              <a:t>恶意行为</a:t>
            </a:r>
            <a:r>
              <a:rPr lang="en-US" altLang="zh-CN" dirty="0"/>
              <a:t>2</a:t>
            </a:r>
          </a:p>
        </p:txBody>
      </p:sp>
      <p:pic>
        <p:nvPicPr>
          <p:cNvPr id="104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105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sp>
        <p:nvSpPr>
          <p:cNvPr id="98" name="流程图: 多文档 97"/>
          <p:cNvSpPr/>
          <p:nvPr/>
        </p:nvSpPr>
        <p:spPr bwMode="auto">
          <a:xfrm>
            <a:off x="6345665" y="1520306"/>
            <a:ext cx="1034647" cy="540542"/>
          </a:xfrm>
          <a:prstGeom prst="flowChartMultidocumen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HOOK</a:t>
            </a: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代码</a:t>
            </a:r>
          </a:p>
        </p:txBody>
      </p:sp>
      <p:sp>
        <p:nvSpPr>
          <p:cNvPr id="14" name="圆角右箭头 13"/>
          <p:cNvSpPr/>
          <p:nvPr/>
        </p:nvSpPr>
        <p:spPr>
          <a:xfrm rot="10800000" flipV="1">
            <a:off x="6108115" y="1227672"/>
            <a:ext cx="1436226" cy="327336"/>
          </a:xfrm>
          <a:prstGeom prst="bentArrow">
            <a:avLst>
              <a:gd name="adj1" fmla="val 29656"/>
              <a:gd name="adj2" fmla="val 28492"/>
              <a:gd name="adj3" fmla="val 38967"/>
              <a:gd name="adj4" fmla="val 43750"/>
            </a:avLst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0205" y="1125855"/>
            <a:ext cx="459740" cy="1240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s-ES"/>
            </a:defPPr>
            <a:lvl1pPr>
              <a:defRPr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dirty="0"/>
              <a:t>正常行为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11111E-6 L -3.05556E-6 0.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-3.61111E-6 0.2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4.16667E-6 0.2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0052 0.1622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810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8.33333E-7 0.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L 0.00052 0.1622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810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0052 0.1622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810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0.00052 0.1622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583 0 " pathEditMode="relative" ptsTypes="AA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583 0 " pathEditMode="relative" ptsTypes="AA">
                                      <p:cBhvr>
                                        <p:cTn id="6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0A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2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2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1" grpId="0" animBg="1"/>
      <p:bldP spid="31" grpId="2" animBg="1"/>
      <p:bldP spid="149" grpId="0" animBg="1"/>
      <p:bldP spid="149" grpId="2" animBg="1"/>
      <p:bldP spid="150" grpId="0" animBg="1"/>
      <p:bldP spid="150" grpId="2" animBg="1"/>
      <p:bldP spid="151" grpId="0" animBg="1"/>
      <p:bldP spid="151" grpId="2" animBg="1"/>
      <p:bldP spid="153" grpId="0" animBg="1"/>
      <p:bldP spid="153" grpId="2" animBg="1"/>
      <p:bldP spid="154" grpId="0" animBg="1"/>
      <p:bldP spid="154" grpId="2" animBg="1"/>
      <p:bldP spid="169" grpId="0" animBg="1"/>
      <p:bldP spid="169" grpId="2" animBg="1"/>
      <p:bldP spid="251" grpId="0"/>
      <p:bldP spid="251" grpId="1"/>
      <p:bldP spid="252" grpId="0"/>
      <p:bldP spid="85" grpId="0" bldLvl="0" animBg="1"/>
      <p:bldP spid="86" grpId="0" bldLvl="0" animBg="1"/>
      <p:bldP spid="119" grpId="0"/>
      <p:bldP spid="119" grpId="1"/>
      <p:bldP spid="119" grpId="2"/>
      <p:bldP spid="121" grpId="0"/>
      <p:bldP spid="121" grpId="1"/>
      <p:bldP spid="121" grpId="2"/>
      <p:bldP spid="122" grpId="0"/>
      <p:bldP spid="122" grpId="1"/>
      <p:bldP spid="122" grpId="2"/>
      <p:bldP spid="98" grpId="0" animBg="1"/>
      <p:bldP spid="98" grpId="1" animBg="1"/>
      <p:bldP spid="14" grpId="0" animBg="1"/>
      <p:bldP spid="4" grpId="0"/>
      <p:bldP spid="4" grpId="1"/>
      <p:bldP spid="4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844712" y="1898271"/>
            <a:ext cx="2301758" cy="2826873"/>
            <a:chOff x="395536" y="2852936"/>
            <a:chExt cx="2301758" cy="2826873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852936"/>
              <a:ext cx="2301758" cy="2826873"/>
            </a:xfrm>
            <a:prstGeom prst="rect">
              <a:avLst/>
            </a:prstGeom>
          </p:spPr>
        </p:pic>
        <p:pic>
          <p:nvPicPr>
            <p:cNvPr id="3076" name="Imagen 4" descr="C:\Users\Design\Documents\Edu\Product Launch\shadown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68" y="3371011"/>
              <a:ext cx="859557" cy="264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2 Marcador de contenido"/>
            <p:cNvSpPr txBox="1"/>
            <p:nvPr/>
          </p:nvSpPr>
          <p:spPr>
            <a:xfrm>
              <a:off x="698448" y="3624659"/>
              <a:ext cx="1820171" cy="18925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内核空间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en-US" altLang="zh-CN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API</a:t>
              </a: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底层行为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不可绕过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endParaRPr lang="en-US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2 Marcador de contenido"/>
            <p:cNvSpPr txBox="1"/>
            <p:nvPr/>
          </p:nvSpPr>
          <p:spPr bwMode="auto">
            <a:xfrm>
              <a:off x="1007407" y="3068960"/>
              <a:ext cx="1357965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系统调用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hook</a:t>
              </a:r>
              <a:endParaRPr lang="es-E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19708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HN" b="1" dirty="0"/>
              <a:t>15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3392293" y="1898270"/>
            <a:ext cx="2301758" cy="2826873"/>
            <a:chOff x="3422370" y="2852936"/>
            <a:chExt cx="2301758" cy="2826873"/>
          </a:xfrm>
        </p:grpSpPr>
        <p:pic>
          <p:nvPicPr>
            <p:cNvPr id="3" name="2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370" y="2852936"/>
              <a:ext cx="2301758" cy="2826873"/>
            </a:xfrm>
            <a:prstGeom prst="rect">
              <a:avLst/>
            </a:prstGeom>
          </p:spPr>
        </p:pic>
        <p:pic>
          <p:nvPicPr>
            <p:cNvPr id="58" name="Imagen 4" descr="C:\Users\Design\Documents\Edu\Product Launch\shadown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289" y="3351738"/>
              <a:ext cx="859557" cy="264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2 Marcador de contenido"/>
            <p:cNvSpPr txBox="1"/>
            <p:nvPr/>
          </p:nvSpPr>
          <p:spPr>
            <a:xfrm>
              <a:off x="3728606" y="3624659"/>
              <a:ext cx="1700849" cy="18925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实时处理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行为触发</a:t>
              </a:r>
              <a:endParaRPr lang="en-US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2 Marcador de contenido"/>
            <p:cNvSpPr txBox="1"/>
            <p:nvPr/>
          </p:nvSpPr>
          <p:spPr bwMode="auto">
            <a:xfrm>
              <a:off x="3983355" y="3063378"/>
              <a:ext cx="1357965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动态分析</a:t>
              </a:r>
              <a:endParaRPr lang="es-E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5941803" y="1898269"/>
            <a:ext cx="2301758" cy="2826873"/>
            <a:chOff x="6393773" y="2852936"/>
            <a:chExt cx="2301758" cy="2826873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3773" y="2852936"/>
              <a:ext cx="2301758" cy="2826873"/>
            </a:xfrm>
            <a:prstGeom prst="rect">
              <a:avLst/>
            </a:prstGeom>
          </p:spPr>
        </p:pic>
        <p:pic>
          <p:nvPicPr>
            <p:cNvPr id="62" name="Imagen 4" descr="C:\Users\Design\Documents\Edu\Product Launch\shadown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0617" y="3333457"/>
              <a:ext cx="859557" cy="264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2 Marcador de contenido"/>
            <p:cNvSpPr txBox="1"/>
            <p:nvPr/>
          </p:nvSpPr>
          <p:spPr>
            <a:xfrm>
              <a:off x="6573488" y="3624659"/>
              <a:ext cx="1944216" cy="18925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基于字典树的数据建模及分类</a:t>
              </a:r>
              <a:endParaRPr lang="zh-CN" altLang="en-US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样本学习生成策略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2 Marcador de contenido"/>
            <p:cNvSpPr txBox="1"/>
            <p:nvPr/>
          </p:nvSpPr>
          <p:spPr bwMode="auto">
            <a:xfrm>
              <a:off x="6920394" y="3063379"/>
              <a:ext cx="1484799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策略生成</a:t>
              </a:r>
              <a:endParaRPr lang="es-E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关键技术与原理介绍</a:t>
            </a:r>
            <a:endParaRPr lang="es-H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2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43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ES" b="1" dirty="0"/>
              <a:t>16</a:t>
            </a:r>
          </a:p>
        </p:txBody>
      </p:sp>
      <p:sp>
        <p:nvSpPr>
          <p:cNvPr id="40" name="右箭头 39"/>
          <p:cNvSpPr/>
          <p:nvPr/>
        </p:nvSpPr>
        <p:spPr>
          <a:xfrm>
            <a:off x="3163376" y="2495372"/>
            <a:ext cx="520145" cy="433176"/>
          </a:xfrm>
          <a:prstGeom prst="rightArrow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2785" y="2333793"/>
            <a:ext cx="17994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软件样本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32380" y="2224405"/>
            <a:ext cx="161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记录行为特征</a:t>
            </a:r>
          </a:p>
        </p:txBody>
      </p:sp>
      <p:sp>
        <p:nvSpPr>
          <p:cNvPr id="34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2.3.3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策略生成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044747" y="1671941"/>
            <a:ext cx="1370625" cy="701159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系统调用参数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4044747" y="2815811"/>
            <a:ext cx="1370625" cy="701159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行为序列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540279" y="1671941"/>
            <a:ext cx="944987" cy="1845029"/>
            <a:chOff x="5540279" y="1671941"/>
            <a:chExt cx="944987" cy="1845029"/>
          </a:xfrm>
        </p:grpSpPr>
        <p:sp>
          <p:nvSpPr>
            <p:cNvPr id="8" name="右大括号 7"/>
            <p:cNvSpPr/>
            <p:nvPr/>
          </p:nvSpPr>
          <p:spPr>
            <a:xfrm>
              <a:off x="5540279" y="1671941"/>
              <a:ext cx="369270" cy="1845029"/>
            </a:xfrm>
            <a:prstGeom prst="rightBrace">
              <a:avLst>
                <a:gd name="adj1" fmla="val 50542"/>
                <a:gd name="adj2" fmla="val 50000"/>
              </a:avLst>
            </a:prstGeom>
            <a:ln w="254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燕尾形 36"/>
            <p:cNvSpPr/>
            <p:nvPr/>
          </p:nvSpPr>
          <p:spPr>
            <a:xfrm>
              <a:off x="6034455" y="2394406"/>
              <a:ext cx="266177" cy="454499"/>
            </a:xfrm>
            <a:prstGeom prst="chevron">
              <a:avLst>
                <a:gd name="adj" fmla="val 6231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燕尾形 37"/>
            <p:cNvSpPr/>
            <p:nvPr/>
          </p:nvSpPr>
          <p:spPr>
            <a:xfrm>
              <a:off x="6219089" y="2394406"/>
              <a:ext cx="266177" cy="454499"/>
            </a:xfrm>
            <a:prstGeom prst="chevron">
              <a:avLst>
                <a:gd name="adj" fmla="val 6231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1" name="椭圆 10"/>
          <p:cNvSpPr/>
          <p:nvPr/>
        </p:nvSpPr>
        <p:spPr>
          <a:xfrm>
            <a:off x="6602923" y="1831071"/>
            <a:ext cx="1548000" cy="15480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571022" y="4312984"/>
            <a:ext cx="1611801" cy="1072532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已处理特征数据集合</a:t>
            </a:r>
          </a:p>
        </p:txBody>
      </p:sp>
      <p:sp>
        <p:nvSpPr>
          <p:cNvPr id="54" name="右箭头 53"/>
          <p:cNvSpPr/>
          <p:nvPr/>
        </p:nvSpPr>
        <p:spPr>
          <a:xfrm rot="9607853">
            <a:off x="5290239" y="5049693"/>
            <a:ext cx="760763" cy="240760"/>
          </a:xfrm>
          <a:prstGeom prst="rightArrow">
            <a:avLst>
              <a:gd name="adj1" fmla="val 49246"/>
              <a:gd name="adj2" fmla="val 79779"/>
            </a:avLst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3159056" y="4173145"/>
            <a:ext cx="1611801" cy="556579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恶意行为特征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3159056" y="4995495"/>
            <a:ext cx="1611801" cy="556579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对应</a:t>
            </a:r>
            <a:r>
              <a:rPr lang="en-US" altLang="zh-C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syscall</a:t>
            </a:r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</a:t>
            </a:r>
          </a:p>
        </p:txBody>
      </p:sp>
      <p:sp>
        <p:nvSpPr>
          <p:cNvPr id="57" name="右箭头 56"/>
          <p:cNvSpPr/>
          <p:nvPr/>
        </p:nvSpPr>
        <p:spPr>
          <a:xfrm rot="5400000">
            <a:off x="7116851" y="3552245"/>
            <a:ext cx="520145" cy="433176"/>
          </a:xfrm>
          <a:prstGeom prst="rightArrow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 rot="11870571">
            <a:off x="5290558" y="4433808"/>
            <a:ext cx="760763" cy="240760"/>
          </a:xfrm>
          <a:prstGeom prst="rightArrow">
            <a:avLst>
              <a:gd name="adj1" fmla="val 49246"/>
              <a:gd name="adj2" fmla="val 79779"/>
            </a:avLst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61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ES" b="1" dirty="0"/>
              <a:t>1</a:t>
            </a:r>
            <a:r>
              <a:rPr lang="en-US" altLang="zh-CN" b="1" dirty="0"/>
              <a:t>7</a:t>
            </a:r>
            <a:endParaRPr lang="en-US" altLang="es-ES" b="1" dirty="0"/>
          </a:p>
        </p:txBody>
      </p:sp>
      <p:sp>
        <p:nvSpPr>
          <p:cNvPr id="34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2.3.4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策略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匹配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61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018" y="1319467"/>
            <a:ext cx="6856239" cy="38002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688" y="3220864"/>
            <a:ext cx="711200" cy="368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19672" y="316623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XGuard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71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ES" b="1" dirty="0"/>
              <a:t>1</a:t>
            </a:r>
            <a:r>
              <a:rPr lang="en-US" altLang="zh-CN" b="1" dirty="0"/>
              <a:t>8</a:t>
            </a:r>
            <a:endParaRPr lang="en-US" altLang="es-ES" b="1" dirty="0"/>
          </a:p>
        </p:txBody>
      </p:sp>
      <p:sp>
        <p:nvSpPr>
          <p:cNvPr id="34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作品特色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61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106" y="3436888"/>
            <a:ext cx="711200" cy="36830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1667083" y="2276872"/>
            <a:ext cx="1552528" cy="701159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策略自定义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667083" y="3420742"/>
            <a:ext cx="1552527" cy="701159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策略动态可扩展</a:t>
            </a:r>
          </a:p>
        </p:txBody>
      </p:sp>
      <p:grpSp>
        <p:nvGrpSpPr>
          <p:cNvPr id="13" name="组合 15"/>
          <p:cNvGrpSpPr/>
          <p:nvPr/>
        </p:nvGrpSpPr>
        <p:grpSpPr>
          <a:xfrm>
            <a:off x="3344517" y="2276872"/>
            <a:ext cx="944987" cy="1845029"/>
            <a:chOff x="5540279" y="1671941"/>
            <a:chExt cx="944987" cy="1845029"/>
          </a:xfrm>
        </p:grpSpPr>
        <p:sp>
          <p:nvSpPr>
            <p:cNvPr id="14" name="右大括号 13"/>
            <p:cNvSpPr/>
            <p:nvPr/>
          </p:nvSpPr>
          <p:spPr>
            <a:xfrm>
              <a:off x="5540279" y="1671941"/>
              <a:ext cx="369270" cy="1845029"/>
            </a:xfrm>
            <a:prstGeom prst="rightBrace">
              <a:avLst>
                <a:gd name="adj1" fmla="val 50542"/>
                <a:gd name="adj2" fmla="val 50000"/>
              </a:avLst>
            </a:prstGeom>
            <a:ln w="254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034455" y="2394406"/>
              <a:ext cx="266177" cy="454499"/>
            </a:xfrm>
            <a:prstGeom prst="chevron">
              <a:avLst>
                <a:gd name="adj" fmla="val 62310"/>
              </a:avLst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燕尾形 15"/>
            <p:cNvSpPr/>
            <p:nvPr/>
          </p:nvSpPr>
          <p:spPr>
            <a:xfrm>
              <a:off x="6219089" y="2394406"/>
              <a:ext cx="266177" cy="454499"/>
            </a:xfrm>
            <a:prstGeom prst="chevron">
              <a:avLst>
                <a:gd name="adj" fmla="val 62310"/>
              </a:avLst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7" name="椭圆 16"/>
          <p:cNvSpPr/>
          <p:nvPr/>
        </p:nvSpPr>
        <p:spPr>
          <a:xfrm>
            <a:off x="4474138" y="1844824"/>
            <a:ext cx="2804537" cy="2793198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满足不同人群不同需求、具备高度定制化和个性化的可扩展的安全防护软件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76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空心弧 14"/>
          <p:cNvSpPr/>
          <p:nvPr/>
        </p:nvSpPr>
        <p:spPr>
          <a:xfrm>
            <a:off x="-2466819" y="949854"/>
            <a:ext cx="5146468" cy="5146468"/>
          </a:xfrm>
          <a:prstGeom prst="blockArc">
            <a:avLst>
              <a:gd name="adj1" fmla="val 18900000"/>
              <a:gd name="adj2" fmla="val 2700000"/>
              <a:gd name="adj3" fmla="val 420"/>
            </a:avLst>
          </a:prstGeom>
          <a:solidFill>
            <a:srgbClr val="EBEBEB"/>
          </a:solidFill>
          <a:ln>
            <a:solidFill>
              <a:srgbClr val="DFDFD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1 Título"/>
          <p:cNvSpPr txBox="1"/>
          <p:nvPr/>
        </p:nvSpPr>
        <p:spPr>
          <a:xfrm>
            <a:off x="411063" y="129940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内容提要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46 Recortar rectángulo de esquina del mismo lado"/>
          <p:cNvSpPr/>
          <p:nvPr/>
        </p:nvSpPr>
        <p:spPr>
          <a:xfrm>
            <a:off x="8316416" y="-812"/>
            <a:ext cx="432048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/>
              <a:t>1</a:t>
            </a:r>
            <a:endParaRPr lang="es-ES" b="1" dirty="0"/>
          </a:p>
        </p:txBody>
      </p:sp>
      <p:pic>
        <p:nvPicPr>
          <p:cNvPr id="4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388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组合 38"/>
          <p:cNvGrpSpPr/>
          <p:nvPr/>
        </p:nvGrpSpPr>
        <p:grpSpPr>
          <a:xfrm>
            <a:off x="1916271" y="1791519"/>
            <a:ext cx="4797629" cy="597250"/>
            <a:chOff x="1916271" y="1791519"/>
            <a:chExt cx="4797629" cy="597250"/>
          </a:xfrm>
        </p:grpSpPr>
        <p:sp>
          <p:nvSpPr>
            <p:cNvPr id="16" name="任意多边形 15"/>
            <p:cNvSpPr/>
            <p:nvPr/>
          </p:nvSpPr>
          <p:spPr>
            <a:xfrm>
              <a:off x="2214896" y="1851244"/>
              <a:ext cx="4499004" cy="477800"/>
            </a:xfrm>
            <a:custGeom>
              <a:avLst/>
              <a:gdLst>
                <a:gd name="connsiteX0" fmla="*/ 0 w 4499004"/>
                <a:gd name="connsiteY0" fmla="*/ 0 h 477800"/>
                <a:gd name="connsiteX1" fmla="*/ 4499004 w 4499004"/>
                <a:gd name="connsiteY1" fmla="*/ 0 h 477800"/>
                <a:gd name="connsiteX2" fmla="*/ 4499004 w 4499004"/>
                <a:gd name="connsiteY2" fmla="*/ 477800 h 477800"/>
                <a:gd name="connsiteX3" fmla="*/ 0 w 4499004"/>
                <a:gd name="connsiteY3" fmla="*/ 477800 h 477800"/>
                <a:gd name="connsiteX4" fmla="*/ 0 w 4499004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004" h="477800">
                  <a:moveTo>
                    <a:pt x="0" y="0"/>
                  </a:moveTo>
                  <a:lnTo>
                    <a:pt x="4499004" y="0"/>
                  </a:lnTo>
                  <a:lnTo>
                    <a:pt x="4499004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kern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一、选题背景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916271" y="1791519"/>
              <a:ext cx="597250" cy="597250"/>
            </a:xfrm>
            <a:prstGeom prst="ellipse">
              <a:avLst/>
            </a:prstGeom>
            <a:blipFill dpi="0" rotWithShape="0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40" name="组合 39"/>
          <p:cNvGrpSpPr/>
          <p:nvPr/>
        </p:nvGrpSpPr>
        <p:grpSpPr>
          <a:xfrm>
            <a:off x="2185180" y="2492154"/>
            <a:ext cx="4528720" cy="597250"/>
            <a:chOff x="2258648" y="2507991"/>
            <a:chExt cx="4455252" cy="597250"/>
          </a:xfrm>
        </p:grpSpPr>
        <p:sp>
          <p:nvSpPr>
            <p:cNvPr id="18" name="任意多边形 17"/>
            <p:cNvSpPr/>
            <p:nvPr/>
          </p:nvSpPr>
          <p:spPr>
            <a:xfrm>
              <a:off x="2557274" y="2567716"/>
              <a:ext cx="4156626" cy="477800"/>
            </a:xfrm>
            <a:custGeom>
              <a:avLst/>
              <a:gdLst>
                <a:gd name="connsiteX0" fmla="*/ 0 w 4156626"/>
                <a:gd name="connsiteY0" fmla="*/ 0 h 477800"/>
                <a:gd name="connsiteX1" fmla="*/ 4156626 w 4156626"/>
                <a:gd name="connsiteY1" fmla="*/ 0 h 477800"/>
                <a:gd name="connsiteX2" fmla="*/ 4156626 w 4156626"/>
                <a:gd name="connsiteY2" fmla="*/ 477800 h 477800"/>
                <a:gd name="connsiteX3" fmla="*/ 0 w 4156626"/>
                <a:gd name="connsiteY3" fmla="*/ 477800 h 477800"/>
                <a:gd name="connsiteX4" fmla="*/ 0 w 4156626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626" h="477800">
                  <a:moveTo>
                    <a:pt x="0" y="0"/>
                  </a:moveTo>
                  <a:lnTo>
                    <a:pt x="4156626" y="0"/>
                  </a:lnTo>
                  <a:lnTo>
                    <a:pt x="4156626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kern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二、作品介绍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2258648" y="2507991"/>
              <a:ext cx="597250" cy="597250"/>
            </a:xfrm>
            <a:prstGeom prst="ellipse">
              <a:avLst/>
            </a:prstGeom>
            <a:blipFill dpi="0" rotWithShape="0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43" name="组合 42"/>
          <p:cNvGrpSpPr/>
          <p:nvPr/>
        </p:nvGrpSpPr>
        <p:grpSpPr>
          <a:xfrm>
            <a:off x="2396916" y="3232734"/>
            <a:ext cx="4335324" cy="597250"/>
            <a:chOff x="2363731" y="3224462"/>
            <a:chExt cx="4350168" cy="597250"/>
          </a:xfrm>
        </p:grpSpPr>
        <p:sp>
          <p:nvSpPr>
            <p:cNvPr id="20" name="任意多边形 19"/>
            <p:cNvSpPr/>
            <p:nvPr/>
          </p:nvSpPr>
          <p:spPr>
            <a:xfrm>
              <a:off x="2662356" y="3284187"/>
              <a:ext cx="4051543" cy="477800"/>
            </a:xfrm>
            <a:custGeom>
              <a:avLst/>
              <a:gdLst>
                <a:gd name="connsiteX0" fmla="*/ 0 w 4051543"/>
                <a:gd name="connsiteY0" fmla="*/ 0 h 477800"/>
                <a:gd name="connsiteX1" fmla="*/ 4051543 w 4051543"/>
                <a:gd name="connsiteY1" fmla="*/ 0 h 477800"/>
                <a:gd name="connsiteX2" fmla="*/ 4051543 w 4051543"/>
                <a:gd name="connsiteY2" fmla="*/ 477800 h 477800"/>
                <a:gd name="connsiteX3" fmla="*/ 0 w 4051543"/>
                <a:gd name="connsiteY3" fmla="*/ 477800 h 477800"/>
                <a:gd name="connsiteX4" fmla="*/ 0 w 4051543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1543" h="477800">
                  <a:moveTo>
                    <a:pt x="0" y="0"/>
                  </a:moveTo>
                  <a:lnTo>
                    <a:pt x="4051543" y="0"/>
                  </a:lnTo>
                  <a:lnTo>
                    <a:pt x="4051543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三、性能</a:t>
              </a:r>
              <a:r>
                <a:rPr lang="zh-CN" altLang="en-US" sz="2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与功能</a:t>
              </a:r>
              <a:r>
                <a:rPr lang="zh-CN" altLang="en-US" sz="23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2363731" y="3224462"/>
              <a:ext cx="597250" cy="597250"/>
            </a:xfrm>
            <a:prstGeom prst="ellipse">
              <a:avLst/>
            </a:prstGeom>
            <a:blipFill dpi="0" rotWithShape="0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0" name="组合 49"/>
          <p:cNvGrpSpPr/>
          <p:nvPr/>
        </p:nvGrpSpPr>
        <p:grpSpPr>
          <a:xfrm>
            <a:off x="2258648" y="3940934"/>
            <a:ext cx="4473592" cy="597250"/>
            <a:chOff x="2258648" y="3940934"/>
            <a:chExt cx="4455252" cy="597250"/>
          </a:xfrm>
        </p:grpSpPr>
        <p:sp>
          <p:nvSpPr>
            <p:cNvPr id="22" name="任意多边形 21"/>
            <p:cNvSpPr/>
            <p:nvPr/>
          </p:nvSpPr>
          <p:spPr>
            <a:xfrm>
              <a:off x="2557274" y="4000659"/>
              <a:ext cx="4156626" cy="477800"/>
            </a:xfrm>
            <a:custGeom>
              <a:avLst/>
              <a:gdLst>
                <a:gd name="connsiteX0" fmla="*/ 0 w 4156626"/>
                <a:gd name="connsiteY0" fmla="*/ 0 h 477800"/>
                <a:gd name="connsiteX1" fmla="*/ 4156626 w 4156626"/>
                <a:gd name="connsiteY1" fmla="*/ 0 h 477800"/>
                <a:gd name="connsiteX2" fmla="*/ 4156626 w 4156626"/>
                <a:gd name="connsiteY2" fmla="*/ 477800 h 477800"/>
                <a:gd name="connsiteX3" fmla="*/ 0 w 4156626"/>
                <a:gd name="connsiteY3" fmla="*/ 477800 h 477800"/>
                <a:gd name="connsiteX4" fmla="*/ 0 w 4156626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626" h="477800">
                  <a:moveTo>
                    <a:pt x="0" y="0"/>
                  </a:moveTo>
                  <a:lnTo>
                    <a:pt x="4156626" y="0"/>
                  </a:lnTo>
                  <a:lnTo>
                    <a:pt x="4156626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四、创新性与实用性</a:t>
              </a:r>
            </a:p>
          </p:txBody>
        </p:sp>
        <p:sp>
          <p:nvSpPr>
            <p:cNvPr id="23" name="椭圆 22"/>
            <p:cNvSpPr/>
            <p:nvPr/>
          </p:nvSpPr>
          <p:spPr>
            <a:xfrm>
              <a:off x="2258648" y="3940934"/>
              <a:ext cx="597250" cy="597250"/>
            </a:xfrm>
            <a:prstGeom prst="ellipse">
              <a:avLst/>
            </a:prstGeom>
            <a:blipFill dpi="0" rotWithShape="0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1" name="组合 50"/>
          <p:cNvGrpSpPr/>
          <p:nvPr/>
        </p:nvGrpSpPr>
        <p:grpSpPr>
          <a:xfrm>
            <a:off x="1916271" y="4657405"/>
            <a:ext cx="4815969" cy="597250"/>
            <a:chOff x="1916271" y="4657405"/>
            <a:chExt cx="4797629" cy="597250"/>
          </a:xfrm>
        </p:grpSpPr>
        <p:sp>
          <p:nvSpPr>
            <p:cNvPr id="35" name="任意多边形 34"/>
            <p:cNvSpPr/>
            <p:nvPr/>
          </p:nvSpPr>
          <p:spPr>
            <a:xfrm>
              <a:off x="2214896" y="4717130"/>
              <a:ext cx="4499004" cy="477800"/>
            </a:xfrm>
            <a:custGeom>
              <a:avLst/>
              <a:gdLst>
                <a:gd name="connsiteX0" fmla="*/ 0 w 4499004"/>
                <a:gd name="connsiteY0" fmla="*/ 0 h 477800"/>
                <a:gd name="connsiteX1" fmla="*/ 4499004 w 4499004"/>
                <a:gd name="connsiteY1" fmla="*/ 0 h 477800"/>
                <a:gd name="connsiteX2" fmla="*/ 4499004 w 4499004"/>
                <a:gd name="connsiteY2" fmla="*/ 477800 h 477800"/>
                <a:gd name="connsiteX3" fmla="*/ 0 w 4499004"/>
                <a:gd name="connsiteY3" fmla="*/ 477800 h 477800"/>
                <a:gd name="connsiteX4" fmla="*/ 0 w 4499004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004" h="477800">
                  <a:moveTo>
                    <a:pt x="0" y="0"/>
                  </a:moveTo>
                  <a:lnTo>
                    <a:pt x="4499004" y="0"/>
                  </a:lnTo>
                  <a:lnTo>
                    <a:pt x="4499004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五、演示与问答</a:t>
              </a:r>
            </a:p>
          </p:txBody>
        </p:sp>
        <p:sp>
          <p:nvSpPr>
            <p:cNvPr id="36" name="椭圆 35"/>
            <p:cNvSpPr/>
            <p:nvPr/>
          </p:nvSpPr>
          <p:spPr>
            <a:xfrm>
              <a:off x="1916271" y="4657405"/>
              <a:ext cx="597250" cy="597250"/>
            </a:xfrm>
            <a:prstGeom prst="ellipse">
              <a:avLst/>
            </a:prstGeom>
            <a:blipFill dpi="0" rotWithShape="0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01164 0.01783 L 0.01806 0.03241 L 0.02466 0.04884 L 0.0323 0.0662 L 0.03854 0.08866 L 0.04513 0.11343 L 0.04723 0.13171 L 0.04947 0.14954 L 0.05035 0.16852 L 0.05174 0.18773 L 0.04947 0.20324 L 0.04513 0.2162 L 0.04843 0.21412 " pathEditMode="relative" rAng="0" ptsTypes="AAAAAAAAAAAAAA">
                                      <p:cBhvr>
                                        <p:cTn id="19" dur="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4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空心弧 14"/>
          <p:cNvSpPr/>
          <p:nvPr/>
        </p:nvSpPr>
        <p:spPr>
          <a:xfrm>
            <a:off x="-2466819" y="949854"/>
            <a:ext cx="5146468" cy="5146468"/>
          </a:xfrm>
          <a:prstGeom prst="blockArc">
            <a:avLst>
              <a:gd name="adj1" fmla="val 18900000"/>
              <a:gd name="adj2" fmla="val 2700000"/>
              <a:gd name="adj3" fmla="val 420"/>
            </a:avLst>
          </a:prstGeom>
          <a:solidFill>
            <a:srgbClr val="EBEBEB"/>
          </a:solidFill>
          <a:ln>
            <a:solidFill>
              <a:srgbClr val="DFDFD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46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ES" b="1" dirty="0">
                <a:solidFill>
                  <a:prstClr val="white"/>
                </a:solidFill>
              </a:rPr>
              <a:t>1</a:t>
            </a:r>
            <a:r>
              <a:rPr lang="en-US" altLang="zh-CN" b="1" dirty="0">
                <a:solidFill>
                  <a:prstClr val="white"/>
                </a:solidFill>
              </a:rPr>
              <a:t>9</a:t>
            </a:r>
            <a:endParaRPr lang="en-US" altLang="es-ES" b="1" dirty="0">
              <a:solidFill>
                <a:prstClr val="white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916271" y="1791519"/>
            <a:ext cx="4797629" cy="597250"/>
            <a:chOff x="1916271" y="1791519"/>
            <a:chExt cx="4797629" cy="597250"/>
          </a:xfrm>
        </p:grpSpPr>
        <p:sp>
          <p:nvSpPr>
            <p:cNvPr id="52" name="任意多边形 51"/>
            <p:cNvSpPr/>
            <p:nvPr/>
          </p:nvSpPr>
          <p:spPr>
            <a:xfrm>
              <a:off x="2214896" y="1851244"/>
              <a:ext cx="4499004" cy="477800"/>
            </a:xfrm>
            <a:custGeom>
              <a:avLst/>
              <a:gdLst>
                <a:gd name="connsiteX0" fmla="*/ 0 w 4499004"/>
                <a:gd name="connsiteY0" fmla="*/ 0 h 477800"/>
                <a:gd name="connsiteX1" fmla="*/ 4499004 w 4499004"/>
                <a:gd name="connsiteY1" fmla="*/ 0 h 477800"/>
                <a:gd name="connsiteX2" fmla="*/ 4499004 w 4499004"/>
                <a:gd name="connsiteY2" fmla="*/ 477800 h 477800"/>
                <a:gd name="connsiteX3" fmla="*/ 0 w 4499004"/>
                <a:gd name="connsiteY3" fmla="*/ 477800 h 477800"/>
                <a:gd name="connsiteX4" fmla="*/ 0 w 4499004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004" h="477800">
                  <a:moveTo>
                    <a:pt x="0" y="0"/>
                  </a:moveTo>
                  <a:lnTo>
                    <a:pt x="4499004" y="0"/>
                  </a:lnTo>
                  <a:lnTo>
                    <a:pt x="4499004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一、选题背景</a:t>
              </a:r>
            </a:p>
          </p:txBody>
        </p:sp>
        <p:sp>
          <p:nvSpPr>
            <p:cNvPr id="53" name="椭圆 52"/>
            <p:cNvSpPr/>
            <p:nvPr/>
          </p:nvSpPr>
          <p:spPr>
            <a:xfrm>
              <a:off x="1916271" y="1791519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4" name="组合 53"/>
          <p:cNvGrpSpPr/>
          <p:nvPr/>
        </p:nvGrpSpPr>
        <p:grpSpPr>
          <a:xfrm>
            <a:off x="2185180" y="2492154"/>
            <a:ext cx="4528720" cy="597250"/>
            <a:chOff x="2258648" y="2507991"/>
            <a:chExt cx="4455252" cy="597250"/>
          </a:xfrm>
        </p:grpSpPr>
        <p:sp>
          <p:nvSpPr>
            <p:cNvPr id="55" name="任意多边形 54"/>
            <p:cNvSpPr/>
            <p:nvPr/>
          </p:nvSpPr>
          <p:spPr>
            <a:xfrm>
              <a:off x="2557274" y="2567716"/>
              <a:ext cx="4156626" cy="477800"/>
            </a:xfrm>
            <a:custGeom>
              <a:avLst/>
              <a:gdLst>
                <a:gd name="connsiteX0" fmla="*/ 0 w 4156626"/>
                <a:gd name="connsiteY0" fmla="*/ 0 h 477800"/>
                <a:gd name="connsiteX1" fmla="*/ 4156626 w 4156626"/>
                <a:gd name="connsiteY1" fmla="*/ 0 h 477800"/>
                <a:gd name="connsiteX2" fmla="*/ 4156626 w 4156626"/>
                <a:gd name="connsiteY2" fmla="*/ 477800 h 477800"/>
                <a:gd name="connsiteX3" fmla="*/ 0 w 4156626"/>
                <a:gd name="connsiteY3" fmla="*/ 477800 h 477800"/>
                <a:gd name="connsiteX4" fmla="*/ 0 w 4156626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626" h="477800">
                  <a:moveTo>
                    <a:pt x="0" y="0"/>
                  </a:moveTo>
                  <a:lnTo>
                    <a:pt x="4156626" y="0"/>
                  </a:lnTo>
                  <a:lnTo>
                    <a:pt x="4156626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二、作品介绍</a:t>
              </a:r>
            </a:p>
          </p:txBody>
        </p:sp>
        <p:sp>
          <p:nvSpPr>
            <p:cNvPr id="56" name="椭圆 55"/>
            <p:cNvSpPr/>
            <p:nvPr/>
          </p:nvSpPr>
          <p:spPr>
            <a:xfrm>
              <a:off x="2258648" y="2507991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7" name="组合 56"/>
          <p:cNvGrpSpPr/>
          <p:nvPr/>
        </p:nvGrpSpPr>
        <p:grpSpPr>
          <a:xfrm>
            <a:off x="2396916" y="3232734"/>
            <a:ext cx="4335324" cy="597250"/>
            <a:chOff x="2363731" y="3224462"/>
            <a:chExt cx="4350168" cy="597250"/>
          </a:xfrm>
        </p:grpSpPr>
        <p:sp>
          <p:nvSpPr>
            <p:cNvPr id="58" name="任意多边形 57"/>
            <p:cNvSpPr/>
            <p:nvPr/>
          </p:nvSpPr>
          <p:spPr>
            <a:xfrm>
              <a:off x="2662356" y="3284187"/>
              <a:ext cx="4051543" cy="477800"/>
            </a:xfrm>
            <a:custGeom>
              <a:avLst/>
              <a:gdLst>
                <a:gd name="connsiteX0" fmla="*/ 0 w 4051543"/>
                <a:gd name="connsiteY0" fmla="*/ 0 h 477800"/>
                <a:gd name="connsiteX1" fmla="*/ 4051543 w 4051543"/>
                <a:gd name="connsiteY1" fmla="*/ 0 h 477800"/>
                <a:gd name="connsiteX2" fmla="*/ 4051543 w 4051543"/>
                <a:gd name="connsiteY2" fmla="*/ 477800 h 477800"/>
                <a:gd name="connsiteX3" fmla="*/ 0 w 4051543"/>
                <a:gd name="connsiteY3" fmla="*/ 477800 h 477800"/>
                <a:gd name="connsiteX4" fmla="*/ 0 w 4051543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1543" h="477800">
                  <a:moveTo>
                    <a:pt x="0" y="0"/>
                  </a:moveTo>
                  <a:lnTo>
                    <a:pt x="4051543" y="0"/>
                  </a:lnTo>
                  <a:lnTo>
                    <a:pt x="4051543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三、性能与功能测试</a:t>
              </a:r>
            </a:p>
          </p:txBody>
        </p:sp>
        <p:sp>
          <p:nvSpPr>
            <p:cNvPr id="59" name="椭圆 58"/>
            <p:cNvSpPr/>
            <p:nvPr/>
          </p:nvSpPr>
          <p:spPr>
            <a:xfrm>
              <a:off x="2363731" y="3224462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0" name="组合 59"/>
          <p:cNvGrpSpPr/>
          <p:nvPr/>
        </p:nvGrpSpPr>
        <p:grpSpPr>
          <a:xfrm>
            <a:off x="2258648" y="3940934"/>
            <a:ext cx="4473592" cy="597250"/>
            <a:chOff x="2258648" y="3940934"/>
            <a:chExt cx="4455252" cy="597250"/>
          </a:xfrm>
        </p:grpSpPr>
        <p:sp>
          <p:nvSpPr>
            <p:cNvPr id="61" name="任意多边形 60"/>
            <p:cNvSpPr/>
            <p:nvPr/>
          </p:nvSpPr>
          <p:spPr>
            <a:xfrm>
              <a:off x="2557274" y="4000659"/>
              <a:ext cx="4156626" cy="477800"/>
            </a:xfrm>
            <a:custGeom>
              <a:avLst/>
              <a:gdLst>
                <a:gd name="connsiteX0" fmla="*/ 0 w 4156626"/>
                <a:gd name="connsiteY0" fmla="*/ 0 h 477800"/>
                <a:gd name="connsiteX1" fmla="*/ 4156626 w 4156626"/>
                <a:gd name="connsiteY1" fmla="*/ 0 h 477800"/>
                <a:gd name="connsiteX2" fmla="*/ 4156626 w 4156626"/>
                <a:gd name="connsiteY2" fmla="*/ 477800 h 477800"/>
                <a:gd name="connsiteX3" fmla="*/ 0 w 4156626"/>
                <a:gd name="connsiteY3" fmla="*/ 477800 h 477800"/>
                <a:gd name="connsiteX4" fmla="*/ 0 w 4156626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626" h="477800">
                  <a:moveTo>
                    <a:pt x="0" y="0"/>
                  </a:moveTo>
                  <a:lnTo>
                    <a:pt x="4156626" y="0"/>
                  </a:lnTo>
                  <a:lnTo>
                    <a:pt x="4156626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四、创新性与实用性</a:t>
              </a:r>
            </a:p>
          </p:txBody>
        </p:sp>
        <p:sp>
          <p:nvSpPr>
            <p:cNvPr id="62" name="椭圆 61"/>
            <p:cNvSpPr/>
            <p:nvPr/>
          </p:nvSpPr>
          <p:spPr>
            <a:xfrm>
              <a:off x="2258648" y="3940934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3" name="组合 62"/>
          <p:cNvGrpSpPr/>
          <p:nvPr/>
        </p:nvGrpSpPr>
        <p:grpSpPr>
          <a:xfrm>
            <a:off x="1916271" y="4657405"/>
            <a:ext cx="4815969" cy="597250"/>
            <a:chOff x="1916271" y="4657405"/>
            <a:chExt cx="4797629" cy="597250"/>
          </a:xfrm>
        </p:grpSpPr>
        <p:sp>
          <p:nvSpPr>
            <p:cNvPr id="64" name="任意多边形 63"/>
            <p:cNvSpPr/>
            <p:nvPr/>
          </p:nvSpPr>
          <p:spPr>
            <a:xfrm>
              <a:off x="2214896" y="4717130"/>
              <a:ext cx="4499004" cy="477800"/>
            </a:xfrm>
            <a:custGeom>
              <a:avLst/>
              <a:gdLst>
                <a:gd name="connsiteX0" fmla="*/ 0 w 4499004"/>
                <a:gd name="connsiteY0" fmla="*/ 0 h 477800"/>
                <a:gd name="connsiteX1" fmla="*/ 4499004 w 4499004"/>
                <a:gd name="connsiteY1" fmla="*/ 0 h 477800"/>
                <a:gd name="connsiteX2" fmla="*/ 4499004 w 4499004"/>
                <a:gd name="connsiteY2" fmla="*/ 477800 h 477800"/>
                <a:gd name="connsiteX3" fmla="*/ 0 w 4499004"/>
                <a:gd name="connsiteY3" fmla="*/ 477800 h 477800"/>
                <a:gd name="connsiteX4" fmla="*/ 0 w 4499004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004" h="477800">
                  <a:moveTo>
                    <a:pt x="0" y="0"/>
                  </a:moveTo>
                  <a:lnTo>
                    <a:pt x="4499004" y="0"/>
                  </a:lnTo>
                  <a:lnTo>
                    <a:pt x="4499004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五、演示与问答</a:t>
              </a:r>
            </a:p>
          </p:txBody>
        </p:sp>
        <p:sp>
          <p:nvSpPr>
            <p:cNvPr id="65" name="椭圆 64"/>
            <p:cNvSpPr/>
            <p:nvPr/>
          </p:nvSpPr>
          <p:spPr>
            <a:xfrm>
              <a:off x="1916271" y="4657405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1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内容提要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388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33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8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40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366426" y="2623129"/>
            <a:ext cx="7776864" cy="1846069"/>
            <a:chOff x="395536" y="3284984"/>
            <a:chExt cx="7776864" cy="1846069"/>
          </a:xfrm>
        </p:grpSpPr>
        <p:sp>
          <p:nvSpPr>
            <p:cNvPr id="78" name="矩形 77"/>
            <p:cNvSpPr/>
            <p:nvPr/>
          </p:nvSpPr>
          <p:spPr>
            <a:xfrm>
              <a:off x="2771800" y="3501008"/>
              <a:ext cx="5400600" cy="1630045"/>
            </a:xfrm>
            <a:prstGeom prst="rect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endPara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无图标</a:t>
              </a:r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，</a:t>
              </a:r>
              <a:r>
                <a:rPr lang="zh-CN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运行在后台</a:t>
              </a:r>
              <a:endPara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恶意行为简介：</a:t>
              </a:r>
              <a:endPara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720090" indent="-342900"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屏幕截图</a:t>
              </a:r>
              <a:endPara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720090" indent="-342900">
                <a:buFont typeface="Arial" panose="020B0604020202020204" pitchFamily="34" charset="0"/>
                <a:buChar char="•"/>
              </a:pPr>
              <a:r>
                <a:rPr lang="zh-CN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音视频等</a:t>
              </a: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3059832" y="3284984"/>
              <a:ext cx="1691041" cy="370327"/>
            </a:xfrm>
            <a:custGeom>
              <a:avLst/>
              <a:gdLst>
                <a:gd name="connsiteX0" fmla="*/ 0 w 2333027"/>
                <a:gd name="connsiteY0" fmla="*/ 0 h 560665"/>
                <a:gd name="connsiteX1" fmla="*/ 2333027 w 2333027"/>
                <a:gd name="connsiteY1" fmla="*/ 0 h 560665"/>
                <a:gd name="connsiteX2" fmla="*/ 2333027 w 2333027"/>
                <a:gd name="connsiteY2" fmla="*/ 560665 h 560665"/>
                <a:gd name="connsiteX3" fmla="*/ 0 w 2333027"/>
                <a:gd name="connsiteY3" fmla="*/ 560665 h 560665"/>
                <a:gd name="connsiteX4" fmla="*/ 0 w 2333027"/>
                <a:gd name="connsiteY4" fmla="*/ 0 h 56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27" h="560665">
                  <a:moveTo>
                    <a:pt x="0" y="0"/>
                  </a:moveTo>
                  <a:lnTo>
                    <a:pt x="2333027" y="0"/>
                  </a:lnTo>
                  <a:lnTo>
                    <a:pt x="2333027" y="560665"/>
                  </a:lnTo>
                  <a:lnTo>
                    <a:pt x="0" y="56066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样本介绍</a:t>
              </a: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1052696" y="4365104"/>
              <a:ext cx="1860145" cy="432048"/>
            </a:xfrm>
            <a:custGeom>
              <a:avLst/>
              <a:gdLst>
                <a:gd name="connsiteX0" fmla="*/ 0 w 2333027"/>
                <a:gd name="connsiteY0" fmla="*/ 0 h 560665"/>
                <a:gd name="connsiteX1" fmla="*/ 2333027 w 2333027"/>
                <a:gd name="connsiteY1" fmla="*/ 0 h 560665"/>
                <a:gd name="connsiteX2" fmla="*/ 2333027 w 2333027"/>
                <a:gd name="connsiteY2" fmla="*/ 560665 h 560665"/>
                <a:gd name="connsiteX3" fmla="*/ 0 w 2333027"/>
                <a:gd name="connsiteY3" fmla="*/ 560665 h 560665"/>
                <a:gd name="connsiteX4" fmla="*/ 0 w 2333027"/>
                <a:gd name="connsiteY4" fmla="*/ 0 h 56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27" h="560665">
                  <a:moveTo>
                    <a:pt x="0" y="0"/>
                  </a:moveTo>
                  <a:lnTo>
                    <a:pt x="2333027" y="0"/>
                  </a:lnTo>
                  <a:lnTo>
                    <a:pt x="2333027" y="560665"/>
                  </a:lnTo>
                  <a:lnTo>
                    <a:pt x="0" y="56066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对比样本</a:t>
              </a:r>
              <a:endPara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95536" y="3645024"/>
              <a:ext cx="2808312" cy="70675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Mokes</a:t>
              </a:r>
            </a:p>
          </p:txBody>
        </p:sp>
      </p:grpSp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20</a:t>
            </a:r>
            <a:endParaRPr lang="en-US" altLang="es-ES" b="1" dirty="0"/>
          </a:p>
        </p:txBody>
      </p:sp>
      <p:sp>
        <p:nvSpPr>
          <p:cNvPr id="28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性能与功能测试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27584" y="1484784"/>
            <a:ext cx="784887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选用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个样本进行测试，以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Mokes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为例进行测试说明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采用国际上知名的杀毒软件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小雨伞作为对比系统</a:t>
            </a:r>
          </a:p>
        </p:txBody>
      </p:sp>
      <p:pic>
        <p:nvPicPr>
          <p:cNvPr id="39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40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3648" y="4923155"/>
            <a:ext cx="7544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小雨伞是美国国安局安全专家开发的一款应用，其抢占式检测工作机制反应慢，不能达到实时处理的要求。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12" y="4581128"/>
            <a:ext cx="916107" cy="1235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性能与功能测试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21</a:t>
            </a:r>
            <a:endParaRPr lang="es-ES" b="1" dirty="0"/>
          </a:p>
        </p:txBody>
      </p:sp>
      <p:sp>
        <p:nvSpPr>
          <p:cNvPr id="34" name="1 Título"/>
          <p:cNvSpPr txBox="1"/>
          <p:nvPr/>
        </p:nvSpPr>
        <p:spPr>
          <a:xfrm>
            <a:off x="4788024" y="739515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行为监测拦截</a:t>
            </a:r>
          </a:p>
        </p:txBody>
      </p:sp>
      <p:pic>
        <p:nvPicPr>
          <p:cNvPr id="51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52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/>
        </p:nvGraphicFramePr>
        <p:xfrm>
          <a:off x="1101725" y="1539240"/>
          <a:ext cx="6851650" cy="3217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7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</a:t>
                      </a: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样本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恶意行为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对应序列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测试结果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755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2400" b="1" dirty="0">
                        <a:ln w="0"/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endParaRPr lang="en-US" altLang="zh-CN" sz="2400" b="1" dirty="0">
                        <a:ln w="0"/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endParaRPr lang="en-US" altLang="zh-CN" sz="2400" b="1" dirty="0">
                        <a:ln w="0"/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2400" b="1" dirty="0">
                          <a:ln w="0"/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Mokes</a:t>
                      </a:r>
                    </a:p>
                    <a:p>
                      <a:pPr indent="0" algn="ctr">
                        <a:buNone/>
                      </a:pPr>
                      <a:endParaRPr lang="en-US" altLang="zh-CN" sz="2400" b="1" dirty="0">
                        <a:ln w="0"/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开启摄像头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sys_ioctl, sys_open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对/System/Library相应目录</a:t>
                      </a:r>
                      <a:r>
                        <a:rPr lang="en-US" altLang="zh-CN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plist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文件读取、高频的</a:t>
                      </a:r>
                      <a:r>
                        <a:rPr lang="en-US" altLang="zh-CN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sys_kdebugtrace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截屏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sys_open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</a:t>
                      </a:r>
                      <a:r>
                        <a:rPr lang="en-US" altLang="zh-CN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/User/Application/screenshot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相关目录读取、</a:t>
                      </a:r>
                      <a:r>
                        <a:rPr lang="en-US" altLang="zh-CN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sys_shmt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sys_write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为主的一串序列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7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添加启动项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/System/Library/LaunchAgents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目录的修改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1 Título"/>
          <p:cNvSpPr txBox="1"/>
          <p:nvPr/>
        </p:nvSpPr>
        <p:spPr>
          <a:xfrm>
            <a:off x="408466" y="347764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性能与功能测试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HN" b="1" dirty="0"/>
              <a:t>2</a:t>
            </a:r>
            <a:r>
              <a:rPr lang="en-US" altLang="zh-CN" b="1" dirty="0"/>
              <a:t>2</a:t>
            </a:r>
            <a:endParaRPr lang="en-US" altLang="es-HN" b="1" dirty="0"/>
          </a:p>
        </p:txBody>
      </p:sp>
      <p:graphicFrame>
        <p:nvGraphicFramePr>
          <p:cNvPr id="27" name="49 Objeto"/>
          <p:cNvGraphicFramePr/>
          <p:nvPr/>
        </p:nvGraphicFramePr>
        <p:xfrm>
          <a:off x="-12824" y="1916832"/>
          <a:ext cx="6193899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2 Marcador de contenido"/>
          <p:cNvSpPr txBox="1"/>
          <p:nvPr/>
        </p:nvSpPr>
        <p:spPr bwMode="auto">
          <a:xfrm>
            <a:off x="5398568" y="3463416"/>
            <a:ext cx="2707200" cy="102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5F5F5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分类模型对正常软件的误报率为</a:t>
            </a:r>
            <a:r>
              <a:rPr lang="en-US" altLang="zh-CN" sz="1600" dirty="0">
                <a:solidFill>
                  <a:srgbClr val="5F5F5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13.33%</a:t>
            </a:r>
            <a:endParaRPr lang="es-ES" sz="1600" dirty="0">
              <a:solidFill>
                <a:srgbClr val="5F5F5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6" name="2 Marcador de contenido"/>
          <p:cNvSpPr txBox="1"/>
          <p:nvPr/>
        </p:nvSpPr>
        <p:spPr bwMode="auto">
          <a:xfrm>
            <a:off x="5403602" y="3115586"/>
            <a:ext cx="24272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误报率：</a:t>
            </a:r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47" name="43 Grupo"/>
          <p:cNvGrpSpPr/>
          <p:nvPr/>
        </p:nvGrpSpPr>
        <p:grpSpPr>
          <a:xfrm>
            <a:off x="5004048" y="1844824"/>
            <a:ext cx="6306" cy="3715391"/>
            <a:chOff x="4276559" y="1491264"/>
            <a:chExt cx="44" cy="3377896"/>
          </a:xfrm>
          <a:effectLst/>
        </p:grpSpPr>
        <p:cxnSp>
          <p:nvCxnSpPr>
            <p:cNvPr id="48" name="44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47 Conector recto"/>
            <p:cNvCxnSpPr/>
            <p:nvPr/>
          </p:nvCxnSpPr>
          <p:spPr>
            <a:xfrm>
              <a:off x="4276559" y="1491264"/>
              <a:ext cx="0" cy="3377896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1 Título"/>
          <p:cNvSpPr txBox="1"/>
          <p:nvPr/>
        </p:nvSpPr>
        <p:spPr>
          <a:xfrm>
            <a:off x="4788024" y="715075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性能测试</a:t>
            </a:r>
          </a:p>
        </p:txBody>
      </p:sp>
      <p:sp>
        <p:nvSpPr>
          <p:cNvPr id="30" name="2 Marcador de contenido"/>
          <p:cNvSpPr txBox="1"/>
          <p:nvPr/>
        </p:nvSpPr>
        <p:spPr bwMode="auto">
          <a:xfrm>
            <a:off x="5398568" y="2236960"/>
            <a:ext cx="2708349" cy="75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5F5F5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测试对于</a:t>
            </a:r>
            <a:r>
              <a:rPr lang="en-US" altLang="zh-CN" sz="1600" dirty="0">
                <a:solidFill>
                  <a:srgbClr val="5F5F5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30</a:t>
            </a:r>
            <a:r>
              <a:rPr lang="zh-CN" altLang="en-US" sz="1600" dirty="0">
                <a:solidFill>
                  <a:srgbClr val="5F5F5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次恶意行为样本的检出率为</a:t>
            </a:r>
            <a:r>
              <a:rPr lang="en-US" altLang="zh-CN" sz="1600" dirty="0">
                <a:solidFill>
                  <a:srgbClr val="5F5F5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86.67%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s-ES" sz="1600" dirty="0">
              <a:solidFill>
                <a:srgbClr val="5F5F5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2 Marcador de contenido"/>
          <p:cNvSpPr txBox="1"/>
          <p:nvPr/>
        </p:nvSpPr>
        <p:spPr bwMode="auto">
          <a:xfrm>
            <a:off x="5403602" y="1856587"/>
            <a:ext cx="24272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检出率：</a:t>
            </a:r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05754" y="2794134"/>
            <a:ext cx="7401747" cy="993775"/>
            <a:chOff x="899592" y="2800860"/>
            <a:chExt cx="7401747" cy="1382817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39" name="流程图: 可选过程 38"/>
            <p:cNvSpPr/>
            <p:nvPr/>
          </p:nvSpPr>
          <p:spPr>
            <a:xfrm>
              <a:off x="899592" y="2800860"/>
              <a:ext cx="7401747" cy="1382817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054558" y="2977529"/>
              <a:ext cx="2044187" cy="813702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n w="0"/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测试结果</a:t>
              </a:r>
              <a:r>
                <a:rPr lang="zh-CN" altLang="en-US" sz="3200" dirty="0">
                  <a:ln w="0"/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：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744929" y="3050924"/>
              <a:ext cx="5153306" cy="985008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安全性算法测试检出率表现优良，但存在一定的误报</a:t>
              </a:r>
            </a:p>
          </p:txBody>
        </p:sp>
      </p:grpSp>
      <p:pic>
        <p:nvPicPr>
          <p:cNvPr id="25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388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40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05406" y="4090988"/>
            <a:ext cx="7407508" cy="1072368"/>
            <a:chOff x="1011700" y="2844174"/>
            <a:chExt cx="7407508" cy="1072368"/>
          </a:xfrm>
        </p:grpSpPr>
        <p:sp>
          <p:nvSpPr>
            <p:cNvPr id="6" name="流程图: 可选过程 5"/>
            <p:cNvSpPr/>
            <p:nvPr/>
          </p:nvSpPr>
          <p:spPr>
            <a:xfrm>
              <a:off x="1011700" y="2844174"/>
              <a:ext cx="7401747" cy="1072368"/>
            </a:xfrm>
            <a:prstGeom prst="flowChartAlternateProcess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38590" y="3032698"/>
              <a:ext cx="2044187" cy="453490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n w="0"/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测试结果</a:t>
              </a:r>
              <a:r>
                <a:rPr lang="zh-CN" altLang="en-US" sz="3200" dirty="0">
                  <a:ln w="0"/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：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811900" y="3068780"/>
              <a:ext cx="5607308" cy="706755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本系统动态分析结果，</a:t>
              </a:r>
              <a:r>
                <a:rPr lang="en-US" altLang="zh-CN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HOOK</a:t>
              </a:r>
              <a:r>
                <a:rPr lang="zh-CN" alt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机制与行为触发机制与小雨伞被动阻塞式相比更加有效更加快速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/>
          <p:nvPr/>
        </p:nvSpPr>
        <p:spPr>
          <a:xfrm>
            <a:off x="551477" y="334176"/>
            <a:ext cx="5316667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性能与功能测试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1 Título"/>
          <p:cNvSpPr txBox="1"/>
          <p:nvPr/>
        </p:nvSpPr>
        <p:spPr>
          <a:xfrm>
            <a:off x="4963699" y="842645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策略生成</a:t>
            </a:r>
          </a:p>
        </p:txBody>
      </p:sp>
      <p:sp>
        <p:nvSpPr>
          <p:cNvPr id="15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HN" b="1" dirty="0"/>
              <a:t>2</a:t>
            </a:r>
            <a:r>
              <a:rPr lang="en-US" altLang="zh-CN" b="1" dirty="0"/>
              <a:t>3</a:t>
            </a:r>
            <a:endParaRPr lang="en-US" altLang="es-HN" b="1" dirty="0"/>
          </a:p>
        </p:txBody>
      </p:sp>
      <p:pic>
        <p:nvPicPr>
          <p:cNvPr id="32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33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83210" y="1511300"/>
            <a:ext cx="3615690" cy="1245235"/>
            <a:chOff x="446" y="2380"/>
            <a:chExt cx="5694" cy="1961"/>
          </a:xfrm>
        </p:grpSpPr>
        <p:pic>
          <p:nvPicPr>
            <p:cNvPr id="100" name="图片 9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68" y="2380"/>
              <a:ext cx="4851" cy="143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1" name="文本框 100"/>
            <p:cNvSpPr txBox="1"/>
            <p:nvPr/>
          </p:nvSpPr>
          <p:spPr>
            <a:xfrm>
              <a:off x="446" y="3811"/>
              <a:ext cx="5695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 algn="ctr"/>
              <a:r>
                <a:rPr lang="zh-CN" sz="1600" b="0">
                  <a:ea typeface="等线" panose="02010600030101010101" charset="-122"/>
                </a:rPr>
                <a:t>开启摄像头的记录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22885" y="2757170"/>
            <a:ext cx="6163310" cy="3081020"/>
            <a:chOff x="351" y="4342"/>
            <a:chExt cx="9706" cy="4852"/>
          </a:xfrm>
        </p:grpSpPr>
        <p:pic>
          <p:nvPicPr>
            <p:cNvPr id="18" name="图片 17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119" y="4342"/>
              <a:ext cx="8938" cy="407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" name="文本框 101"/>
            <p:cNvSpPr txBox="1"/>
            <p:nvPr/>
          </p:nvSpPr>
          <p:spPr>
            <a:xfrm>
              <a:off x="351" y="8664"/>
              <a:ext cx="5632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 algn="ctr"/>
              <a:r>
                <a:rPr lang="en-US" sz="1600" b="0">
                  <a:latin typeface="宋体" panose="02010600030101010101" pitchFamily="2" charset="-122"/>
                  <a:ea typeface="等线" panose="02010600030101010101" charset="-122"/>
                  <a:cs typeface="Times New Roman" panose="02020603050405020304" pitchFamily="18" charset="0"/>
                </a:rPr>
                <a:t> </a:t>
              </a:r>
              <a:r>
                <a:rPr lang="zh-CN" sz="1600" b="0">
                  <a:ea typeface="等线" panose="02010600030101010101" charset="-122"/>
                </a:rPr>
                <a:t>提取的共同行为特征</a:t>
              </a:r>
              <a:endParaRPr lang="zh-CN" altLang="en-US" sz="1600"/>
            </a:p>
          </p:txBody>
        </p:sp>
      </p:grpSp>
      <p:sp>
        <p:nvSpPr>
          <p:cNvPr id="83" name=" 83"/>
          <p:cNvSpPr/>
          <p:nvPr/>
        </p:nvSpPr>
        <p:spPr>
          <a:xfrm rot="10800000" flipH="1">
            <a:off x="6189345" y="1779270"/>
            <a:ext cx="1034415" cy="2630805"/>
          </a:xfrm>
          <a:custGeom>
            <a:avLst/>
            <a:gdLst>
              <a:gd name="connsiteX0" fmla="*/ 405946 w 461547"/>
              <a:gd name="connsiteY0" fmla="*/ 0 h 641672"/>
              <a:gd name="connsiteX1" fmla="*/ 461547 w 461547"/>
              <a:gd name="connsiteY1" fmla="*/ 346143 h 641672"/>
              <a:gd name="connsiteX2" fmla="*/ 459596 w 461547"/>
              <a:gd name="connsiteY2" fmla="*/ 345737 h 641672"/>
              <a:gd name="connsiteX3" fmla="*/ 382928 w 461547"/>
              <a:gd name="connsiteY3" fmla="*/ 242787 h 641672"/>
              <a:gd name="connsiteX4" fmla="*/ 381480 w 461547"/>
              <a:gd name="connsiteY4" fmla="*/ 247440 h 641672"/>
              <a:gd name="connsiteX5" fmla="*/ 0 w 461547"/>
              <a:gd name="connsiteY5" fmla="*/ 639491 h 641672"/>
              <a:gd name="connsiteX6" fmla="*/ 329858 w 461547"/>
              <a:gd name="connsiteY6" fmla="*/ 237025 h 641672"/>
              <a:gd name="connsiteX7" fmla="*/ 331034 w 461547"/>
              <a:gd name="connsiteY7" fmla="*/ 231233 h 641672"/>
              <a:gd name="connsiteX8" fmla="*/ 218681 w 461547"/>
              <a:gd name="connsiteY8" fmla="*/ 295540 h 641672"/>
              <a:gd name="connsiteX9" fmla="*/ 216730 w 461547"/>
              <a:gd name="connsiteY9" fmla="*/ 295133 h 6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547" h="641672">
                <a:moveTo>
                  <a:pt x="405946" y="0"/>
                </a:moveTo>
                <a:lnTo>
                  <a:pt x="461547" y="346143"/>
                </a:lnTo>
                <a:lnTo>
                  <a:pt x="459596" y="345737"/>
                </a:lnTo>
                <a:lnTo>
                  <a:pt x="382928" y="242787"/>
                </a:lnTo>
                <a:lnTo>
                  <a:pt x="381480" y="247440"/>
                </a:lnTo>
                <a:cubicBezTo>
                  <a:pt x="258966" y="618095"/>
                  <a:pt x="24250" y="652446"/>
                  <a:pt x="0" y="639491"/>
                </a:cubicBezTo>
                <a:cubicBezTo>
                  <a:pt x="130520" y="649125"/>
                  <a:pt x="294836" y="390929"/>
                  <a:pt x="329858" y="237025"/>
                </a:cubicBezTo>
                <a:lnTo>
                  <a:pt x="331034" y="231233"/>
                </a:lnTo>
                <a:lnTo>
                  <a:pt x="218681" y="295540"/>
                </a:lnTo>
                <a:lnTo>
                  <a:pt x="216730" y="295133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114" y="1308702"/>
            <a:ext cx="5302030" cy="98687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空心弧 14"/>
          <p:cNvSpPr/>
          <p:nvPr/>
        </p:nvSpPr>
        <p:spPr>
          <a:xfrm>
            <a:off x="-2466819" y="949854"/>
            <a:ext cx="5146468" cy="5146468"/>
          </a:xfrm>
          <a:prstGeom prst="blockArc">
            <a:avLst>
              <a:gd name="adj1" fmla="val 18900000"/>
              <a:gd name="adj2" fmla="val 2700000"/>
              <a:gd name="adj3" fmla="val 420"/>
            </a:avLst>
          </a:prstGeom>
          <a:solidFill>
            <a:srgbClr val="EBEBEB"/>
          </a:solidFill>
          <a:ln>
            <a:solidFill>
              <a:srgbClr val="DFDFD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46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ES" b="1" dirty="0">
                <a:solidFill>
                  <a:prstClr val="white"/>
                </a:solidFill>
              </a:rPr>
              <a:t>2</a:t>
            </a:r>
            <a:r>
              <a:rPr lang="en-US" altLang="zh-CN" b="1" dirty="0">
                <a:solidFill>
                  <a:prstClr val="white"/>
                </a:solidFill>
              </a:rPr>
              <a:t>4</a:t>
            </a:r>
            <a:endParaRPr lang="en-US" altLang="es-ES" b="1" dirty="0">
              <a:solidFill>
                <a:prstClr val="white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916271" y="1791519"/>
            <a:ext cx="4797629" cy="597250"/>
            <a:chOff x="1916271" y="1791519"/>
            <a:chExt cx="4797629" cy="597250"/>
          </a:xfrm>
        </p:grpSpPr>
        <p:sp>
          <p:nvSpPr>
            <p:cNvPr id="52" name="任意多边形 51"/>
            <p:cNvSpPr/>
            <p:nvPr/>
          </p:nvSpPr>
          <p:spPr>
            <a:xfrm>
              <a:off x="2214896" y="1851244"/>
              <a:ext cx="4499004" cy="477800"/>
            </a:xfrm>
            <a:custGeom>
              <a:avLst/>
              <a:gdLst>
                <a:gd name="connsiteX0" fmla="*/ 0 w 4499004"/>
                <a:gd name="connsiteY0" fmla="*/ 0 h 477800"/>
                <a:gd name="connsiteX1" fmla="*/ 4499004 w 4499004"/>
                <a:gd name="connsiteY1" fmla="*/ 0 h 477800"/>
                <a:gd name="connsiteX2" fmla="*/ 4499004 w 4499004"/>
                <a:gd name="connsiteY2" fmla="*/ 477800 h 477800"/>
                <a:gd name="connsiteX3" fmla="*/ 0 w 4499004"/>
                <a:gd name="connsiteY3" fmla="*/ 477800 h 477800"/>
                <a:gd name="connsiteX4" fmla="*/ 0 w 4499004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004" h="477800">
                  <a:moveTo>
                    <a:pt x="0" y="0"/>
                  </a:moveTo>
                  <a:lnTo>
                    <a:pt x="4499004" y="0"/>
                  </a:lnTo>
                  <a:lnTo>
                    <a:pt x="4499004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一、选题背景</a:t>
              </a:r>
            </a:p>
          </p:txBody>
        </p:sp>
        <p:sp>
          <p:nvSpPr>
            <p:cNvPr id="53" name="椭圆 52"/>
            <p:cNvSpPr/>
            <p:nvPr/>
          </p:nvSpPr>
          <p:spPr>
            <a:xfrm>
              <a:off x="1916271" y="1791519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4" name="组合 53"/>
          <p:cNvGrpSpPr/>
          <p:nvPr/>
        </p:nvGrpSpPr>
        <p:grpSpPr>
          <a:xfrm>
            <a:off x="2185180" y="2492154"/>
            <a:ext cx="4528720" cy="597250"/>
            <a:chOff x="2258648" y="2507991"/>
            <a:chExt cx="4455252" cy="597250"/>
          </a:xfrm>
        </p:grpSpPr>
        <p:sp>
          <p:nvSpPr>
            <p:cNvPr id="55" name="任意多边形 54"/>
            <p:cNvSpPr/>
            <p:nvPr/>
          </p:nvSpPr>
          <p:spPr>
            <a:xfrm>
              <a:off x="2557274" y="2567716"/>
              <a:ext cx="4156626" cy="477800"/>
            </a:xfrm>
            <a:custGeom>
              <a:avLst/>
              <a:gdLst>
                <a:gd name="connsiteX0" fmla="*/ 0 w 4156626"/>
                <a:gd name="connsiteY0" fmla="*/ 0 h 477800"/>
                <a:gd name="connsiteX1" fmla="*/ 4156626 w 4156626"/>
                <a:gd name="connsiteY1" fmla="*/ 0 h 477800"/>
                <a:gd name="connsiteX2" fmla="*/ 4156626 w 4156626"/>
                <a:gd name="connsiteY2" fmla="*/ 477800 h 477800"/>
                <a:gd name="connsiteX3" fmla="*/ 0 w 4156626"/>
                <a:gd name="connsiteY3" fmla="*/ 477800 h 477800"/>
                <a:gd name="connsiteX4" fmla="*/ 0 w 4156626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626" h="477800">
                  <a:moveTo>
                    <a:pt x="0" y="0"/>
                  </a:moveTo>
                  <a:lnTo>
                    <a:pt x="4156626" y="0"/>
                  </a:lnTo>
                  <a:lnTo>
                    <a:pt x="4156626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二、作品介绍</a:t>
              </a:r>
            </a:p>
          </p:txBody>
        </p:sp>
        <p:sp>
          <p:nvSpPr>
            <p:cNvPr id="56" name="椭圆 55"/>
            <p:cNvSpPr/>
            <p:nvPr/>
          </p:nvSpPr>
          <p:spPr>
            <a:xfrm>
              <a:off x="2258648" y="2507991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7" name="组合 56"/>
          <p:cNvGrpSpPr/>
          <p:nvPr/>
        </p:nvGrpSpPr>
        <p:grpSpPr>
          <a:xfrm>
            <a:off x="2396916" y="3232734"/>
            <a:ext cx="4335324" cy="597250"/>
            <a:chOff x="2363731" y="3224462"/>
            <a:chExt cx="4350168" cy="597250"/>
          </a:xfrm>
        </p:grpSpPr>
        <p:sp>
          <p:nvSpPr>
            <p:cNvPr id="58" name="任意多边形 57"/>
            <p:cNvSpPr/>
            <p:nvPr/>
          </p:nvSpPr>
          <p:spPr>
            <a:xfrm>
              <a:off x="2662356" y="3284187"/>
              <a:ext cx="4051543" cy="477800"/>
            </a:xfrm>
            <a:custGeom>
              <a:avLst/>
              <a:gdLst>
                <a:gd name="connsiteX0" fmla="*/ 0 w 4051543"/>
                <a:gd name="connsiteY0" fmla="*/ 0 h 477800"/>
                <a:gd name="connsiteX1" fmla="*/ 4051543 w 4051543"/>
                <a:gd name="connsiteY1" fmla="*/ 0 h 477800"/>
                <a:gd name="connsiteX2" fmla="*/ 4051543 w 4051543"/>
                <a:gd name="connsiteY2" fmla="*/ 477800 h 477800"/>
                <a:gd name="connsiteX3" fmla="*/ 0 w 4051543"/>
                <a:gd name="connsiteY3" fmla="*/ 477800 h 477800"/>
                <a:gd name="connsiteX4" fmla="*/ 0 w 4051543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1543" h="477800">
                  <a:moveTo>
                    <a:pt x="0" y="0"/>
                  </a:moveTo>
                  <a:lnTo>
                    <a:pt x="4051543" y="0"/>
                  </a:lnTo>
                  <a:lnTo>
                    <a:pt x="4051543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三、性能与功能测试</a:t>
              </a:r>
            </a:p>
          </p:txBody>
        </p:sp>
        <p:sp>
          <p:nvSpPr>
            <p:cNvPr id="59" name="椭圆 58"/>
            <p:cNvSpPr/>
            <p:nvPr/>
          </p:nvSpPr>
          <p:spPr>
            <a:xfrm>
              <a:off x="2363731" y="3224462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0" name="组合 59"/>
          <p:cNvGrpSpPr/>
          <p:nvPr/>
        </p:nvGrpSpPr>
        <p:grpSpPr>
          <a:xfrm>
            <a:off x="2258648" y="3940934"/>
            <a:ext cx="4455252" cy="597250"/>
            <a:chOff x="2258648" y="3940934"/>
            <a:chExt cx="4455252" cy="597250"/>
          </a:xfrm>
        </p:grpSpPr>
        <p:sp>
          <p:nvSpPr>
            <p:cNvPr id="61" name="任意多边形 60"/>
            <p:cNvSpPr/>
            <p:nvPr/>
          </p:nvSpPr>
          <p:spPr>
            <a:xfrm>
              <a:off x="2557274" y="4000659"/>
              <a:ext cx="4156626" cy="477800"/>
            </a:xfrm>
            <a:custGeom>
              <a:avLst/>
              <a:gdLst>
                <a:gd name="connsiteX0" fmla="*/ 0 w 4156626"/>
                <a:gd name="connsiteY0" fmla="*/ 0 h 477800"/>
                <a:gd name="connsiteX1" fmla="*/ 4156626 w 4156626"/>
                <a:gd name="connsiteY1" fmla="*/ 0 h 477800"/>
                <a:gd name="connsiteX2" fmla="*/ 4156626 w 4156626"/>
                <a:gd name="connsiteY2" fmla="*/ 477800 h 477800"/>
                <a:gd name="connsiteX3" fmla="*/ 0 w 4156626"/>
                <a:gd name="connsiteY3" fmla="*/ 477800 h 477800"/>
                <a:gd name="connsiteX4" fmla="*/ 0 w 4156626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626" h="477800">
                  <a:moveTo>
                    <a:pt x="0" y="0"/>
                  </a:moveTo>
                  <a:lnTo>
                    <a:pt x="4156626" y="0"/>
                  </a:lnTo>
                  <a:lnTo>
                    <a:pt x="4156626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四、创新性与实用性</a:t>
              </a:r>
            </a:p>
          </p:txBody>
        </p:sp>
        <p:sp>
          <p:nvSpPr>
            <p:cNvPr id="62" name="椭圆 61"/>
            <p:cNvSpPr/>
            <p:nvPr/>
          </p:nvSpPr>
          <p:spPr>
            <a:xfrm>
              <a:off x="2258648" y="3940934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3" name="组合 62"/>
          <p:cNvGrpSpPr/>
          <p:nvPr/>
        </p:nvGrpSpPr>
        <p:grpSpPr>
          <a:xfrm>
            <a:off x="1916271" y="4657405"/>
            <a:ext cx="4815969" cy="597250"/>
            <a:chOff x="1916271" y="4657405"/>
            <a:chExt cx="4797629" cy="597250"/>
          </a:xfrm>
        </p:grpSpPr>
        <p:sp>
          <p:nvSpPr>
            <p:cNvPr id="64" name="任意多边形 63"/>
            <p:cNvSpPr/>
            <p:nvPr/>
          </p:nvSpPr>
          <p:spPr>
            <a:xfrm>
              <a:off x="2214896" y="4717130"/>
              <a:ext cx="4499004" cy="477800"/>
            </a:xfrm>
            <a:custGeom>
              <a:avLst/>
              <a:gdLst>
                <a:gd name="connsiteX0" fmla="*/ 0 w 4499004"/>
                <a:gd name="connsiteY0" fmla="*/ 0 h 477800"/>
                <a:gd name="connsiteX1" fmla="*/ 4499004 w 4499004"/>
                <a:gd name="connsiteY1" fmla="*/ 0 h 477800"/>
                <a:gd name="connsiteX2" fmla="*/ 4499004 w 4499004"/>
                <a:gd name="connsiteY2" fmla="*/ 477800 h 477800"/>
                <a:gd name="connsiteX3" fmla="*/ 0 w 4499004"/>
                <a:gd name="connsiteY3" fmla="*/ 477800 h 477800"/>
                <a:gd name="connsiteX4" fmla="*/ 0 w 4499004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004" h="477800">
                  <a:moveTo>
                    <a:pt x="0" y="0"/>
                  </a:moveTo>
                  <a:lnTo>
                    <a:pt x="4499004" y="0"/>
                  </a:lnTo>
                  <a:lnTo>
                    <a:pt x="4499004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五、演示与问答</a:t>
              </a:r>
            </a:p>
          </p:txBody>
        </p:sp>
        <p:sp>
          <p:nvSpPr>
            <p:cNvPr id="65" name="椭圆 64"/>
            <p:cNvSpPr/>
            <p:nvPr/>
          </p:nvSpPr>
          <p:spPr>
            <a:xfrm>
              <a:off x="1916271" y="4657405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1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内容提要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33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00626 -0.02639 L 0.01145 -0.05139 L 0.01598 -0.07732 L 0.01718 -0.10764 " pathEditMode="relative" rAng="0" ptsTypes="AAAAA">
                                      <p:cBhvr>
                                        <p:cTn id="19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40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HN" b="1" dirty="0"/>
              <a:t>2</a:t>
            </a:r>
            <a:r>
              <a:rPr lang="en-US" altLang="zh-CN" b="1" dirty="0"/>
              <a:t>5</a:t>
            </a:r>
            <a:endParaRPr lang="es-ES" b="1" dirty="0"/>
          </a:p>
        </p:txBody>
      </p:sp>
      <p:sp>
        <p:nvSpPr>
          <p:cNvPr id="4" name="饼形 3"/>
          <p:cNvSpPr/>
          <p:nvPr/>
        </p:nvSpPr>
        <p:spPr>
          <a:xfrm>
            <a:off x="1331640" y="1859632"/>
            <a:ext cx="3657600" cy="3657600"/>
          </a:xfrm>
          <a:prstGeom prst="pie">
            <a:avLst>
              <a:gd name="adj1" fmla="val 5400000"/>
              <a:gd name="adj2" fmla="val 1620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任意多边形 4"/>
          <p:cNvSpPr/>
          <p:nvPr/>
        </p:nvSpPr>
        <p:spPr>
          <a:xfrm>
            <a:off x="3160440" y="1888233"/>
            <a:ext cx="4267200" cy="3628999"/>
          </a:xfrm>
          <a:custGeom>
            <a:avLst/>
            <a:gdLst>
              <a:gd name="connsiteX0" fmla="*/ 0 w 4267200"/>
              <a:gd name="connsiteY0" fmla="*/ 0 h 3657600"/>
              <a:gd name="connsiteX1" fmla="*/ 4267200 w 4267200"/>
              <a:gd name="connsiteY1" fmla="*/ 0 h 3657600"/>
              <a:gd name="connsiteX2" fmla="*/ 4267200 w 4267200"/>
              <a:gd name="connsiteY2" fmla="*/ 3657600 h 3657600"/>
              <a:gd name="connsiteX3" fmla="*/ 0 w 4267200"/>
              <a:gd name="connsiteY3" fmla="*/ 3657600 h 3657600"/>
              <a:gd name="connsiteX4" fmla="*/ 0 w 42672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0" h="3657600">
                <a:moveTo>
                  <a:pt x="0" y="0"/>
                </a:moveTo>
                <a:lnTo>
                  <a:pt x="4267200" y="0"/>
                </a:lnTo>
                <a:lnTo>
                  <a:pt x="4267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2880" tIns="182880" rIns="2316480" bIns="2743198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800" kern="1200"/>
          </a:p>
        </p:txBody>
      </p:sp>
      <p:sp>
        <p:nvSpPr>
          <p:cNvPr id="6" name="饼形 5"/>
          <p:cNvSpPr/>
          <p:nvPr/>
        </p:nvSpPr>
        <p:spPr>
          <a:xfrm>
            <a:off x="1971721" y="2956915"/>
            <a:ext cx="2377437" cy="2377437"/>
          </a:xfrm>
          <a:prstGeom prst="pie">
            <a:avLst>
              <a:gd name="adj1" fmla="val 5400000"/>
              <a:gd name="adj2" fmla="val 1620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 7"/>
          <p:cNvSpPr/>
          <p:nvPr/>
        </p:nvSpPr>
        <p:spPr>
          <a:xfrm>
            <a:off x="3160440" y="2956915"/>
            <a:ext cx="4267200" cy="2377437"/>
          </a:xfrm>
          <a:custGeom>
            <a:avLst/>
            <a:gdLst>
              <a:gd name="connsiteX0" fmla="*/ 0 w 4267200"/>
              <a:gd name="connsiteY0" fmla="*/ 0 h 2377437"/>
              <a:gd name="connsiteX1" fmla="*/ 4267200 w 4267200"/>
              <a:gd name="connsiteY1" fmla="*/ 0 h 2377437"/>
              <a:gd name="connsiteX2" fmla="*/ 4267200 w 4267200"/>
              <a:gd name="connsiteY2" fmla="*/ 2377437 h 2377437"/>
              <a:gd name="connsiteX3" fmla="*/ 0 w 4267200"/>
              <a:gd name="connsiteY3" fmla="*/ 2377437 h 2377437"/>
              <a:gd name="connsiteX4" fmla="*/ 0 w 4267200"/>
              <a:gd name="connsiteY4" fmla="*/ 0 h 237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0" h="2377437">
                <a:moveTo>
                  <a:pt x="0" y="0"/>
                </a:moveTo>
                <a:lnTo>
                  <a:pt x="4267200" y="0"/>
                </a:lnTo>
                <a:lnTo>
                  <a:pt x="4267200" y="2377437"/>
                </a:lnTo>
                <a:lnTo>
                  <a:pt x="0" y="237743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2880" tIns="182880" rIns="2316480" bIns="1463039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800" kern="12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饼形 8"/>
          <p:cNvSpPr/>
          <p:nvPr/>
        </p:nvSpPr>
        <p:spPr>
          <a:xfrm>
            <a:off x="2611800" y="4054194"/>
            <a:ext cx="1097278" cy="1097278"/>
          </a:xfrm>
          <a:prstGeom prst="pie">
            <a:avLst>
              <a:gd name="adj1" fmla="val 5400000"/>
              <a:gd name="adj2" fmla="val 1620000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任意多边形 10"/>
          <p:cNvSpPr/>
          <p:nvPr/>
        </p:nvSpPr>
        <p:spPr>
          <a:xfrm>
            <a:off x="3160440" y="4054194"/>
            <a:ext cx="4267200" cy="1097278"/>
          </a:xfrm>
          <a:custGeom>
            <a:avLst/>
            <a:gdLst>
              <a:gd name="connsiteX0" fmla="*/ 0 w 4267200"/>
              <a:gd name="connsiteY0" fmla="*/ 0 h 1097278"/>
              <a:gd name="connsiteX1" fmla="*/ 4267200 w 4267200"/>
              <a:gd name="connsiteY1" fmla="*/ 0 h 1097278"/>
              <a:gd name="connsiteX2" fmla="*/ 4267200 w 4267200"/>
              <a:gd name="connsiteY2" fmla="*/ 1097278 h 1097278"/>
              <a:gd name="connsiteX3" fmla="*/ 0 w 4267200"/>
              <a:gd name="connsiteY3" fmla="*/ 1097278 h 1097278"/>
              <a:gd name="connsiteX4" fmla="*/ 0 w 4267200"/>
              <a:gd name="connsiteY4" fmla="*/ 0 h 109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0" h="1097278">
                <a:moveTo>
                  <a:pt x="0" y="0"/>
                </a:moveTo>
                <a:lnTo>
                  <a:pt x="4267200" y="0"/>
                </a:lnTo>
                <a:lnTo>
                  <a:pt x="4267200" y="1097278"/>
                </a:lnTo>
                <a:lnTo>
                  <a:pt x="0" y="10972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2880" tIns="182880" rIns="2316480" bIns="182880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800" kern="1200"/>
          </a:p>
        </p:txBody>
      </p:sp>
      <p:sp>
        <p:nvSpPr>
          <p:cNvPr id="19" name="文本框 18"/>
          <p:cNvSpPr txBox="1"/>
          <p:nvPr/>
        </p:nvSpPr>
        <p:spPr>
          <a:xfrm>
            <a:off x="3160440" y="2104257"/>
            <a:ext cx="407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国内首个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macOS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底层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动态监测拦截框架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60439" y="3197151"/>
            <a:ext cx="430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自定义策略扩展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系统功能，可有效支撑用户的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安全需求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160440" y="4233862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自动化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的策略生成</a:t>
            </a:r>
            <a:endParaRPr lang="zh-CN" altLang="en-US" b="1" dirty="0">
              <a:solidFill>
                <a:srgbClr val="CC0505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5" name="9 Conector recto"/>
          <p:cNvCxnSpPr/>
          <p:nvPr/>
        </p:nvCxnSpPr>
        <p:spPr>
          <a:xfrm>
            <a:off x="-86792808" y="2005432"/>
            <a:ext cx="0" cy="30178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75856" y="2924944"/>
            <a:ext cx="39604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275856" y="4077072"/>
            <a:ext cx="39604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创新性与实用性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1 Título"/>
          <p:cNvSpPr txBox="1"/>
          <p:nvPr/>
        </p:nvSpPr>
        <p:spPr>
          <a:xfrm>
            <a:off x="611999" y="937745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创新性</a:t>
            </a:r>
            <a:endParaRPr lang="es-H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1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42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 bldLvl="0" animBg="1"/>
      <p:bldP spid="11" grpId="0" bldLvl="0" animBg="1"/>
      <p:bldP spid="19" grpId="0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HN" b="1" dirty="0"/>
              <a:t>2</a:t>
            </a:r>
            <a:r>
              <a:rPr lang="en-US" altLang="zh-CN" b="1" dirty="0"/>
              <a:t>6</a:t>
            </a:r>
            <a:endParaRPr lang="es-ES" b="1" dirty="0"/>
          </a:p>
        </p:txBody>
      </p:sp>
      <p:sp>
        <p:nvSpPr>
          <p:cNvPr id="30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创新性与实用性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1 Título"/>
          <p:cNvSpPr txBox="1"/>
          <p:nvPr/>
        </p:nvSpPr>
        <p:spPr>
          <a:xfrm>
            <a:off x="611999" y="937745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实用性</a:t>
            </a:r>
            <a:endParaRPr lang="es-H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454980" y="3724648"/>
            <a:ext cx="6012717" cy="1000496"/>
            <a:chOff x="1151571" y="4320489"/>
            <a:chExt cx="6012717" cy="1187426"/>
          </a:xfrm>
        </p:grpSpPr>
        <p:sp>
          <p:nvSpPr>
            <p:cNvPr id="9" name="任意多边形 8"/>
            <p:cNvSpPr/>
            <p:nvPr/>
          </p:nvSpPr>
          <p:spPr>
            <a:xfrm>
              <a:off x="1555548" y="4470358"/>
              <a:ext cx="5608740" cy="1037557"/>
            </a:xfrm>
            <a:custGeom>
              <a:avLst/>
              <a:gdLst>
                <a:gd name="connsiteX0" fmla="*/ 0 w 3320182"/>
                <a:gd name="connsiteY0" fmla="*/ 0 h 1037557"/>
                <a:gd name="connsiteX1" fmla="*/ 3320182 w 3320182"/>
                <a:gd name="connsiteY1" fmla="*/ 0 h 1037557"/>
                <a:gd name="connsiteX2" fmla="*/ 3320182 w 3320182"/>
                <a:gd name="connsiteY2" fmla="*/ 1037557 h 1037557"/>
                <a:gd name="connsiteX3" fmla="*/ 0 w 3320182"/>
                <a:gd name="connsiteY3" fmla="*/ 1037557 h 1037557"/>
                <a:gd name="connsiteX4" fmla="*/ 0 w 3320182"/>
                <a:gd name="connsiteY4" fmla="*/ 0 h 103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0182" h="1037557">
                  <a:moveTo>
                    <a:pt x="0" y="0"/>
                  </a:moveTo>
                  <a:lnTo>
                    <a:pt x="3320182" y="0"/>
                  </a:lnTo>
                  <a:lnTo>
                    <a:pt x="3320182" y="1037557"/>
                  </a:lnTo>
                  <a:lnTo>
                    <a:pt x="0" y="1037557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702772" tIns="53340" rIns="53340" bIns="5334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100" kern="12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51571" y="4320489"/>
              <a:ext cx="991925" cy="1089434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文本框 39"/>
            <p:cNvSpPr txBox="1"/>
            <p:nvPr/>
          </p:nvSpPr>
          <p:spPr>
            <a:xfrm>
              <a:off x="1151571" y="4480627"/>
              <a:ext cx="962953" cy="84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作品</a:t>
              </a:r>
              <a:endPara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特色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258788" y="4595467"/>
              <a:ext cx="4895104" cy="767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可以实时对系统底层行为进行动态监测和拦截，并根据需要扩展功能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54980" y="1484784"/>
            <a:ext cx="6012717" cy="1008112"/>
            <a:chOff x="1151571" y="1708151"/>
            <a:chExt cx="6012717" cy="1262004"/>
          </a:xfrm>
        </p:grpSpPr>
        <p:sp>
          <p:nvSpPr>
            <p:cNvPr id="5" name="任意多边形 4"/>
            <p:cNvSpPr/>
            <p:nvPr/>
          </p:nvSpPr>
          <p:spPr>
            <a:xfrm>
              <a:off x="1555548" y="1858020"/>
              <a:ext cx="5608740" cy="1112135"/>
            </a:xfrm>
            <a:custGeom>
              <a:avLst/>
              <a:gdLst>
                <a:gd name="connsiteX0" fmla="*/ 0 w 3320182"/>
                <a:gd name="connsiteY0" fmla="*/ 0 h 1037557"/>
                <a:gd name="connsiteX1" fmla="*/ 3320182 w 3320182"/>
                <a:gd name="connsiteY1" fmla="*/ 0 h 1037557"/>
                <a:gd name="connsiteX2" fmla="*/ 3320182 w 3320182"/>
                <a:gd name="connsiteY2" fmla="*/ 1037557 h 1037557"/>
                <a:gd name="connsiteX3" fmla="*/ 0 w 3320182"/>
                <a:gd name="connsiteY3" fmla="*/ 1037557 h 1037557"/>
                <a:gd name="connsiteX4" fmla="*/ 0 w 3320182"/>
                <a:gd name="connsiteY4" fmla="*/ 0 h 103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0182" h="1037557">
                  <a:moveTo>
                    <a:pt x="0" y="0"/>
                  </a:moveTo>
                  <a:lnTo>
                    <a:pt x="3320182" y="0"/>
                  </a:lnTo>
                  <a:lnTo>
                    <a:pt x="3320182" y="1037557"/>
                  </a:lnTo>
                  <a:lnTo>
                    <a:pt x="0" y="1037557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702772" tIns="91440" rIns="91440" bIns="91440" numCol="1" spcCol="1270" anchor="t" anchorCtr="0">
              <a:noAutofit/>
            </a:bodyPr>
            <a:lstStyle/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dirty="0"/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kern="12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151571" y="1708151"/>
              <a:ext cx="991925" cy="1149197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文本框 38"/>
            <p:cNvSpPr txBox="1"/>
            <p:nvPr/>
          </p:nvSpPr>
          <p:spPr>
            <a:xfrm>
              <a:off x="1166056" y="1892956"/>
              <a:ext cx="962953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普通</a:t>
              </a:r>
              <a:endPara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用户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301675" y="2023179"/>
              <a:ext cx="4572000" cy="8091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搭建策略分享平台，消除技术瓶颈，让普通用户能随心使用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454980" y="2564905"/>
            <a:ext cx="6039478" cy="1008111"/>
            <a:chOff x="1151571" y="3014320"/>
            <a:chExt cx="6039478" cy="1108263"/>
          </a:xfrm>
        </p:grpSpPr>
        <p:sp>
          <p:nvSpPr>
            <p:cNvPr id="7" name="任意多边形 6"/>
            <p:cNvSpPr/>
            <p:nvPr/>
          </p:nvSpPr>
          <p:spPr>
            <a:xfrm>
              <a:off x="1555548" y="3164189"/>
              <a:ext cx="5608740" cy="958394"/>
            </a:xfrm>
            <a:custGeom>
              <a:avLst/>
              <a:gdLst>
                <a:gd name="connsiteX0" fmla="*/ 0 w 3320182"/>
                <a:gd name="connsiteY0" fmla="*/ 0 h 1037557"/>
                <a:gd name="connsiteX1" fmla="*/ 3320182 w 3320182"/>
                <a:gd name="connsiteY1" fmla="*/ 0 h 1037557"/>
                <a:gd name="connsiteX2" fmla="*/ 3320182 w 3320182"/>
                <a:gd name="connsiteY2" fmla="*/ 1037557 h 1037557"/>
                <a:gd name="connsiteX3" fmla="*/ 0 w 3320182"/>
                <a:gd name="connsiteY3" fmla="*/ 1037557 h 1037557"/>
                <a:gd name="connsiteX4" fmla="*/ 0 w 3320182"/>
                <a:gd name="connsiteY4" fmla="*/ 0 h 103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0182" h="1037557">
                  <a:moveTo>
                    <a:pt x="0" y="0"/>
                  </a:moveTo>
                  <a:lnTo>
                    <a:pt x="3320182" y="0"/>
                  </a:lnTo>
                  <a:lnTo>
                    <a:pt x="3320182" y="1037557"/>
                  </a:lnTo>
                  <a:lnTo>
                    <a:pt x="0" y="103755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702772" tIns="53340" rIns="53340" bIns="5334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1400" kern="1200" dirty="0"/>
            </a:p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100" kern="12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151571" y="3014320"/>
              <a:ext cx="991925" cy="1009200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文本框 35"/>
            <p:cNvSpPr txBox="1"/>
            <p:nvPr/>
          </p:nvSpPr>
          <p:spPr>
            <a:xfrm>
              <a:off x="1180543" y="3162811"/>
              <a:ext cx="9629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安全</a:t>
              </a:r>
              <a:endPara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工作者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2294505" y="3240674"/>
              <a:ext cx="4896544" cy="778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66800"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macOS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安全开发平台，为今后相关工作提供有效支撑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75656" y="4804768"/>
            <a:ext cx="6012717" cy="1000496"/>
            <a:chOff x="1151571" y="4320489"/>
            <a:chExt cx="6012717" cy="1187426"/>
          </a:xfrm>
        </p:grpSpPr>
        <p:sp>
          <p:nvSpPr>
            <p:cNvPr id="33" name="任意多边形 32"/>
            <p:cNvSpPr/>
            <p:nvPr/>
          </p:nvSpPr>
          <p:spPr>
            <a:xfrm>
              <a:off x="1555548" y="4470358"/>
              <a:ext cx="5608740" cy="1037557"/>
            </a:xfrm>
            <a:custGeom>
              <a:avLst/>
              <a:gdLst>
                <a:gd name="connsiteX0" fmla="*/ 0 w 3320182"/>
                <a:gd name="connsiteY0" fmla="*/ 0 h 1037557"/>
                <a:gd name="connsiteX1" fmla="*/ 3320182 w 3320182"/>
                <a:gd name="connsiteY1" fmla="*/ 0 h 1037557"/>
                <a:gd name="connsiteX2" fmla="*/ 3320182 w 3320182"/>
                <a:gd name="connsiteY2" fmla="*/ 1037557 h 1037557"/>
                <a:gd name="connsiteX3" fmla="*/ 0 w 3320182"/>
                <a:gd name="connsiteY3" fmla="*/ 1037557 h 1037557"/>
                <a:gd name="connsiteX4" fmla="*/ 0 w 3320182"/>
                <a:gd name="connsiteY4" fmla="*/ 0 h 103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0182" h="1037557">
                  <a:moveTo>
                    <a:pt x="0" y="0"/>
                  </a:moveTo>
                  <a:lnTo>
                    <a:pt x="3320182" y="0"/>
                  </a:lnTo>
                  <a:lnTo>
                    <a:pt x="3320182" y="1037557"/>
                  </a:lnTo>
                  <a:lnTo>
                    <a:pt x="0" y="103755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702772" tIns="53340" rIns="53340" bIns="5334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100" kern="120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100" kern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51571" y="4320489"/>
              <a:ext cx="991925" cy="1089434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文本框 42"/>
            <p:cNvSpPr txBox="1"/>
            <p:nvPr/>
          </p:nvSpPr>
          <p:spPr>
            <a:xfrm>
              <a:off x="1151571" y="4480627"/>
              <a:ext cx="962953" cy="840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作品</a:t>
              </a:r>
              <a:endPara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优势</a:t>
              </a:r>
              <a:endPara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258788" y="4595467"/>
              <a:ext cx="4895104" cy="767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与现有的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macOS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安全工具相比，本框架反应迅速，消耗小，并且具有较高的检测率</a:t>
              </a:r>
            </a:p>
          </p:txBody>
        </p:sp>
      </p:grpSp>
      <p:pic>
        <p:nvPicPr>
          <p:cNvPr id="45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388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55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空心弧 14"/>
          <p:cNvSpPr/>
          <p:nvPr/>
        </p:nvSpPr>
        <p:spPr>
          <a:xfrm>
            <a:off x="-2466819" y="949854"/>
            <a:ext cx="5146468" cy="5146468"/>
          </a:xfrm>
          <a:prstGeom prst="blockArc">
            <a:avLst>
              <a:gd name="adj1" fmla="val 18900000"/>
              <a:gd name="adj2" fmla="val 2700000"/>
              <a:gd name="adj3" fmla="val 420"/>
            </a:avLst>
          </a:prstGeom>
          <a:solidFill>
            <a:srgbClr val="EBEBEB"/>
          </a:solidFill>
          <a:ln>
            <a:solidFill>
              <a:srgbClr val="DFDFD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46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HN" b="1" dirty="0">
                <a:solidFill>
                  <a:prstClr val="white"/>
                </a:solidFill>
              </a:rPr>
              <a:t>2</a:t>
            </a:r>
            <a:r>
              <a:rPr lang="en-US" altLang="zh-CN" b="1" dirty="0">
                <a:solidFill>
                  <a:prstClr val="white"/>
                </a:solidFill>
              </a:rPr>
              <a:t>7</a:t>
            </a:r>
            <a:endParaRPr lang="es-HN" b="1" dirty="0">
              <a:solidFill>
                <a:prstClr val="white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916271" y="1791519"/>
            <a:ext cx="4797629" cy="597250"/>
            <a:chOff x="1916271" y="1791519"/>
            <a:chExt cx="4797629" cy="597250"/>
          </a:xfrm>
        </p:grpSpPr>
        <p:sp>
          <p:nvSpPr>
            <p:cNvPr id="52" name="任意多边形 51"/>
            <p:cNvSpPr/>
            <p:nvPr/>
          </p:nvSpPr>
          <p:spPr>
            <a:xfrm>
              <a:off x="2214896" y="1851244"/>
              <a:ext cx="4499004" cy="477800"/>
            </a:xfrm>
            <a:custGeom>
              <a:avLst/>
              <a:gdLst>
                <a:gd name="connsiteX0" fmla="*/ 0 w 4499004"/>
                <a:gd name="connsiteY0" fmla="*/ 0 h 477800"/>
                <a:gd name="connsiteX1" fmla="*/ 4499004 w 4499004"/>
                <a:gd name="connsiteY1" fmla="*/ 0 h 477800"/>
                <a:gd name="connsiteX2" fmla="*/ 4499004 w 4499004"/>
                <a:gd name="connsiteY2" fmla="*/ 477800 h 477800"/>
                <a:gd name="connsiteX3" fmla="*/ 0 w 4499004"/>
                <a:gd name="connsiteY3" fmla="*/ 477800 h 477800"/>
                <a:gd name="connsiteX4" fmla="*/ 0 w 4499004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004" h="477800">
                  <a:moveTo>
                    <a:pt x="0" y="0"/>
                  </a:moveTo>
                  <a:lnTo>
                    <a:pt x="4499004" y="0"/>
                  </a:lnTo>
                  <a:lnTo>
                    <a:pt x="4499004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一、选题背景</a:t>
              </a:r>
            </a:p>
          </p:txBody>
        </p:sp>
        <p:sp>
          <p:nvSpPr>
            <p:cNvPr id="53" name="椭圆 52"/>
            <p:cNvSpPr/>
            <p:nvPr/>
          </p:nvSpPr>
          <p:spPr>
            <a:xfrm>
              <a:off x="1916271" y="1791519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4" name="组合 53"/>
          <p:cNvGrpSpPr/>
          <p:nvPr/>
        </p:nvGrpSpPr>
        <p:grpSpPr>
          <a:xfrm>
            <a:off x="2185179" y="2492154"/>
            <a:ext cx="4528721" cy="597250"/>
            <a:chOff x="2258648" y="2507991"/>
            <a:chExt cx="4455252" cy="597250"/>
          </a:xfrm>
        </p:grpSpPr>
        <p:sp>
          <p:nvSpPr>
            <p:cNvPr id="55" name="任意多边形 54"/>
            <p:cNvSpPr/>
            <p:nvPr/>
          </p:nvSpPr>
          <p:spPr>
            <a:xfrm>
              <a:off x="2557274" y="2567716"/>
              <a:ext cx="4156626" cy="477800"/>
            </a:xfrm>
            <a:custGeom>
              <a:avLst/>
              <a:gdLst>
                <a:gd name="connsiteX0" fmla="*/ 0 w 4156626"/>
                <a:gd name="connsiteY0" fmla="*/ 0 h 477800"/>
                <a:gd name="connsiteX1" fmla="*/ 4156626 w 4156626"/>
                <a:gd name="connsiteY1" fmla="*/ 0 h 477800"/>
                <a:gd name="connsiteX2" fmla="*/ 4156626 w 4156626"/>
                <a:gd name="connsiteY2" fmla="*/ 477800 h 477800"/>
                <a:gd name="connsiteX3" fmla="*/ 0 w 4156626"/>
                <a:gd name="connsiteY3" fmla="*/ 477800 h 477800"/>
                <a:gd name="connsiteX4" fmla="*/ 0 w 4156626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626" h="477800">
                  <a:moveTo>
                    <a:pt x="0" y="0"/>
                  </a:moveTo>
                  <a:lnTo>
                    <a:pt x="4156626" y="0"/>
                  </a:lnTo>
                  <a:lnTo>
                    <a:pt x="4156626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二、作品介绍</a:t>
              </a:r>
            </a:p>
          </p:txBody>
        </p:sp>
        <p:sp>
          <p:nvSpPr>
            <p:cNvPr id="56" name="椭圆 55"/>
            <p:cNvSpPr/>
            <p:nvPr/>
          </p:nvSpPr>
          <p:spPr>
            <a:xfrm>
              <a:off x="2258648" y="2507991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7" name="组合 56"/>
          <p:cNvGrpSpPr/>
          <p:nvPr/>
        </p:nvGrpSpPr>
        <p:grpSpPr>
          <a:xfrm>
            <a:off x="2396916" y="3232734"/>
            <a:ext cx="4316984" cy="597250"/>
            <a:chOff x="2363731" y="3224462"/>
            <a:chExt cx="4350168" cy="597250"/>
          </a:xfrm>
        </p:grpSpPr>
        <p:sp>
          <p:nvSpPr>
            <p:cNvPr id="58" name="任意多边形 57"/>
            <p:cNvSpPr/>
            <p:nvPr/>
          </p:nvSpPr>
          <p:spPr>
            <a:xfrm>
              <a:off x="2662356" y="3284187"/>
              <a:ext cx="4051543" cy="477800"/>
            </a:xfrm>
            <a:custGeom>
              <a:avLst/>
              <a:gdLst>
                <a:gd name="connsiteX0" fmla="*/ 0 w 4051543"/>
                <a:gd name="connsiteY0" fmla="*/ 0 h 477800"/>
                <a:gd name="connsiteX1" fmla="*/ 4051543 w 4051543"/>
                <a:gd name="connsiteY1" fmla="*/ 0 h 477800"/>
                <a:gd name="connsiteX2" fmla="*/ 4051543 w 4051543"/>
                <a:gd name="connsiteY2" fmla="*/ 477800 h 477800"/>
                <a:gd name="connsiteX3" fmla="*/ 0 w 4051543"/>
                <a:gd name="connsiteY3" fmla="*/ 477800 h 477800"/>
                <a:gd name="connsiteX4" fmla="*/ 0 w 4051543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1543" h="477800">
                  <a:moveTo>
                    <a:pt x="0" y="0"/>
                  </a:moveTo>
                  <a:lnTo>
                    <a:pt x="4051543" y="0"/>
                  </a:lnTo>
                  <a:lnTo>
                    <a:pt x="4051543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三、性能与功能测试</a:t>
              </a:r>
            </a:p>
          </p:txBody>
        </p:sp>
        <p:sp>
          <p:nvSpPr>
            <p:cNvPr id="59" name="椭圆 58"/>
            <p:cNvSpPr/>
            <p:nvPr/>
          </p:nvSpPr>
          <p:spPr>
            <a:xfrm>
              <a:off x="2363731" y="3224462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0" name="组合 59"/>
          <p:cNvGrpSpPr/>
          <p:nvPr/>
        </p:nvGrpSpPr>
        <p:grpSpPr>
          <a:xfrm>
            <a:off x="2258648" y="3940934"/>
            <a:ext cx="4455252" cy="597250"/>
            <a:chOff x="2258648" y="3940934"/>
            <a:chExt cx="4455252" cy="597250"/>
          </a:xfrm>
        </p:grpSpPr>
        <p:sp>
          <p:nvSpPr>
            <p:cNvPr id="61" name="任意多边形 60"/>
            <p:cNvSpPr/>
            <p:nvPr/>
          </p:nvSpPr>
          <p:spPr>
            <a:xfrm>
              <a:off x="2557274" y="4000659"/>
              <a:ext cx="4156626" cy="477800"/>
            </a:xfrm>
            <a:custGeom>
              <a:avLst/>
              <a:gdLst>
                <a:gd name="connsiteX0" fmla="*/ 0 w 4156626"/>
                <a:gd name="connsiteY0" fmla="*/ 0 h 477800"/>
                <a:gd name="connsiteX1" fmla="*/ 4156626 w 4156626"/>
                <a:gd name="connsiteY1" fmla="*/ 0 h 477800"/>
                <a:gd name="connsiteX2" fmla="*/ 4156626 w 4156626"/>
                <a:gd name="connsiteY2" fmla="*/ 477800 h 477800"/>
                <a:gd name="connsiteX3" fmla="*/ 0 w 4156626"/>
                <a:gd name="connsiteY3" fmla="*/ 477800 h 477800"/>
                <a:gd name="connsiteX4" fmla="*/ 0 w 4156626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626" h="477800">
                  <a:moveTo>
                    <a:pt x="0" y="0"/>
                  </a:moveTo>
                  <a:lnTo>
                    <a:pt x="4156626" y="0"/>
                  </a:lnTo>
                  <a:lnTo>
                    <a:pt x="4156626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四、创新性与实用性</a:t>
              </a:r>
            </a:p>
          </p:txBody>
        </p:sp>
        <p:sp>
          <p:nvSpPr>
            <p:cNvPr id="62" name="椭圆 61"/>
            <p:cNvSpPr/>
            <p:nvPr/>
          </p:nvSpPr>
          <p:spPr>
            <a:xfrm>
              <a:off x="2258648" y="3940934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3" name="组合 62"/>
          <p:cNvGrpSpPr/>
          <p:nvPr/>
        </p:nvGrpSpPr>
        <p:grpSpPr>
          <a:xfrm>
            <a:off x="1916271" y="4657405"/>
            <a:ext cx="4797629" cy="597250"/>
            <a:chOff x="1916271" y="4657405"/>
            <a:chExt cx="4797629" cy="597250"/>
          </a:xfrm>
        </p:grpSpPr>
        <p:sp>
          <p:nvSpPr>
            <p:cNvPr id="64" name="任意多边形 63"/>
            <p:cNvSpPr/>
            <p:nvPr/>
          </p:nvSpPr>
          <p:spPr>
            <a:xfrm>
              <a:off x="2214896" y="4717130"/>
              <a:ext cx="4499004" cy="477800"/>
            </a:xfrm>
            <a:custGeom>
              <a:avLst/>
              <a:gdLst>
                <a:gd name="connsiteX0" fmla="*/ 0 w 4499004"/>
                <a:gd name="connsiteY0" fmla="*/ 0 h 477800"/>
                <a:gd name="connsiteX1" fmla="*/ 4499004 w 4499004"/>
                <a:gd name="connsiteY1" fmla="*/ 0 h 477800"/>
                <a:gd name="connsiteX2" fmla="*/ 4499004 w 4499004"/>
                <a:gd name="connsiteY2" fmla="*/ 477800 h 477800"/>
                <a:gd name="connsiteX3" fmla="*/ 0 w 4499004"/>
                <a:gd name="connsiteY3" fmla="*/ 477800 h 477800"/>
                <a:gd name="connsiteX4" fmla="*/ 0 w 4499004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004" h="477800">
                  <a:moveTo>
                    <a:pt x="0" y="0"/>
                  </a:moveTo>
                  <a:lnTo>
                    <a:pt x="4499004" y="0"/>
                  </a:lnTo>
                  <a:lnTo>
                    <a:pt x="4499004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五、演示与问答</a:t>
              </a:r>
            </a:p>
          </p:txBody>
        </p:sp>
        <p:sp>
          <p:nvSpPr>
            <p:cNvPr id="65" name="椭圆 64"/>
            <p:cNvSpPr/>
            <p:nvPr/>
          </p:nvSpPr>
          <p:spPr>
            <a:xfrm>
              <a:off x="1916271" y="4657405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1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内容提要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33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00833 -0.01505 L 0.01598 -0.03079 L 0.02119 -0.04375 L 0.02726 -0.06019 L 0.0349 -0.0801 L 0.04027 -0.09838 L 0.04548 -0.12292 L 0.05018 -0.14885 L 0.05087 -0.1713 L 0.05174 -0.19399 L 0.05174 -0.20163 L 0.05174 -0.20163 " pathEditMode="relative" rAng="0" ptsTypes="AAAAAAAAAAAAA">
                                      <p:cBhvr>
                                        <p:cTn id="19" dur="8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-1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40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26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8598" y="2996952"/>
            <a:ext cx="61203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应用层安全防护与分析平台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系统演示</a:t>
            </a: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9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木马拦截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9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勒索软件检测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9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自定义策略配置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演示方案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8254" y="2348880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内核层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HOOK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机制正确性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HN" b="1" dirty="0"/>
              <a:t>2</a:t>
            </a:r>
            <a:r>
              <a:rPr lang="en-US" altLang="zh-CN" b="1" dirty="0"/>
              <a:t>8</a:t>
            </a:r>
            <a:endParaRPr lang="es-H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7" t="18908" r="29025" b="31634"/>
          <a:stretch>
            <a:fillRect/>
          </a:stretch>
        </p:blipFill>
        <p:spPr>
          <a:xfrm>
            <a:off x="6932333" y="2492896"/>
            <a:ext cx="1376528" cy="16561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67 Recortar rectángulo de esquina del mismo lado"/>
          <p:cNvSpPr/>
          <p:nvPr/>
        </p:nvSpPr>
        <p:spPr>
          <a:xfrm>
            <a:off x="8316416" y="-812"/>
            <a:ext cx="432048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/>
              <a:t>2</a:t>
            </a:r>
            <a:endParaRPr lang="es-ES" b="1" dirty="0"/>
          </a:p>
        </p:txBody>
      </p:sp>
      <p:sp>
        <p:nvSpPr>
          <p:cNvPr id="20" name="1 Título"/>
          <p:cNvSpPr txBox="1"/>
          <p:nvPr/>
        </p:nvSpPr>
        <p:spPr>
          <a:xfrm>
            <a:off x="551477" y="334800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 Título"/>
          <p:cNvSpPr txBox="1"/>
          <p:nvPr/>
        </p:nvSpPr>
        <p:spPr>
          <a:xfrm>
            <a:off x="3292238" y="577705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Mac电脑增长态势迅猛</a:t>
            </a:r>
          </a:p>
        </p:txBody>
      </p:sp>
      <p:pic>
        <p:nvPicPr>
          <p:cNvPr id="1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388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25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06347" y="5421729"/>
            <a:ext cx="504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电脑销量图（单位：百台）</a:t>
            </a:r>
          </a:p>
        </p:txBody>
      </p:sp>
      <p:pic>
        <p:nvPicPr>
          <p:cNvPr id="6" name="图片 5" descr="_3SEXUHE5NK799FE@6NH{~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60" y="1453515"/>
            <a:ext cx="8006080" cy="3736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26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sp>
        <p:nvSpPr>
          <p:cNvPr id="15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演示方案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59529" y="674649"/>
            <a:ext cx="46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---HOOK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机制正确性验证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4158" y="1724615"/>
            <a:ext cx="476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在控制台查看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</a:p>
        </p:txBody>
      </p:sp>
      <p:sp>
        <p:nvSpPr>
          <p:cNvPr id="16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HN" b="1" dirty="0"/>
              <a:t>2</a:t>
            </a:r>
            <a:r>
              <a:rPr lang="en-US" altLang="zh-CN" b="1" dirty="0"/>
              <a:t>9</a:t>
            </a:r>
            <a:endParaRPr lang="es-HN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7" t="18908" r="29025" b="31634"/>
          <a:stretch>
            <a:fillRect/>
          </a:stretch>
        </p:blipFill>
        <p:spPr>
          <a:xfrm>
            <a:off x="6576696" y="2275793"/>
            <a:ext cx="1376528" cy="16561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演示方案</a:t>
            </a: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33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4377" y="1556792"/>
            <a:ext cx="3213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样本名称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Mokes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木马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4377" y="2739256"/>
            <a:ext cx="7812868" cy="173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恶意行为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9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远程控制类</a:t>
            </a:r>
          </a:p>
          <a:p>
            <a:pPr marL="72009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可以读取音频数据、移动存储设备、获取屏幕图片、扫描文档</a:t>
            </a:r>
          </a:p>
          <a:p>
            <a:pPr marL="72009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后台通过远程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C&amp;C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服务器来获取攻击者的操作指令</a:t>
            </a:r>
            <a:endParaRPr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859529" y="674649"/>
            <a:ext cx="46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系统演示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4377" y="2148024"/>
            <a:ext cx="6758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202cb962ac59075b964b07152d234b70</a:t>
            </a:r>
            <a:endParaRPr lang="zh-CN" altLang="en-US" sz="2000" dirty="0"/>
          </a:p>
        </p:txBody>
      </p:sp>
      <p:sp>
        <p:nvSpPr>
          <p:cNvPr id="15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30</a:t>
            </a:r>
            <a:endParaRPr lang="en-US" altLang="es-H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演示方案</a:t>
            </a: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33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4377" y="1556792"/>
            <a:ext cx="3615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热力图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macSpy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勒索软件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859529" y="674649"/>
            <a:ext cx="46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系统演示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31</a:t>
            </a:r>
            <a:endParaRPr lang="en-US" altLang="es-H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771" y="2084752"/>
            <a:ext cx="5572734" cy="3485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26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sp>
        <p:nvSpPr>
          <p:cNvPr id="15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演示方案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59529" y="674649"/>
            <a:ext cx="4608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自定义策略配置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34158" y="1724615"/>
            <a:ext cx="476197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配置策略并能正常检测应对</a:t>
            </a:r>
          </a:p>
        </p:txBody>
      </p:sp>
      <p:sp>
        <p:nvSpPr>
          <p:cNvPr id="16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32</a:t>
            </a:r>
            <a:endParaRPr lang="es-HN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7" t="18908" r="29025" b="31634"/>
          <a:stretch>
            <a:fillRect/>
          </a:stretch>
        </p:blipFill>
        <p:spPr>
          <a:xfrm>
            <a:off x="6576696" y="2275793"/>
            <a:ext cx="1376528" cy="16561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CuadroTexto"/>
          <p:cNvSpPr txBox="1"/>
          <p:nvPr/>
        </p:nvSpPr>
        <p:spPr>
          <a:xfrm>
            <a:off x="1927182" y="2060848"/>
            <a:ext cx="5827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请各位评委专家指正！</a:t>
            </a:r>
            <a:endParaRPr lang="es-E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67 Recortar rectángulo de esquina del mismo lado"/>
          <p:cNvSpPr/>
          <p:nvPr/>
        </p:nvSpPr>
        <p:spPr>
          <a:xfrm>
            <a:off x="8316416" y="-812"/>
            <a:ext cx="432048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/>
              <a:t>3</a:t>
            </a:r>
            <a:endParaRPr lang="es-ES" b="1" dirty="0"/>
          </a:p>
        </p:txBody>
      </p:sp>
      <p:sp>
        <p:nvSpPr>
          <p:cNvPr id="20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1 Título"/>
          <p:cNvSpPr txBox="1"/>
          <p:nvPr/>
        </p:nvSpPr>
        <p:spPr>
          <a:xfrm>
            <a:off x="3293745" y="579755"/>
            <a:ext cx="5022850" cy="47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>
              <a:lnSpc>
                <a:spcPts val="5760"/>
              </a:lnSpc>
              <a:spcBef>
                <a:spcPts val="0"/>
              </a:spcBef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1.2</a:t>
            </a:r>
            <a:r>
              <a:rPr lang="zh-CN" altLang="en-US" dirty="0"/>
              <a:t> </a:t>
            </a:r>
            <a:r>
              <a:rPr dirty="0"/>
              <a:t>macOS系统安全形势日趋严峻</a:t>
            </a:r>
          </a:p>
        </p:txBody>
      </p:sp>
      <p:pic>
        <p:nvPicPr>
          <p:cNvPr id="14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388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24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53476" y="5522699"/>
            <a:ext cx="55446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McFee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2014-2017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年度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macOS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恶意攻击数增长率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30" y="1325245"/>
            <a:ext cx="6993890" cy="40697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ED854E-902A-F34D-879E-BA59C4BAFEE1}"/>
              </a:ext>
            </a:extLst>
          </p:cNvPr>
          <p:cNvSpPr txBox="1"/>
          <p:nvPr/>
        </p:nvSpPr>
        <p:spPr>
          <a:xfrm>
            <a:off x="-5245768" y="-1479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恶意软件 层出不穷</a:t>
            </a:r>
          </a:p>
        </p:txBody>
      </p:sp>
      <p:sp>
        <p:nvSpPr>
          <p:cNvPr id="30" name="67 Recortar rectángulo de esquina del mismo lado"/>
          <p:cNvSpPr/>
          <p:nvPr/>
        </p:nvSpPr>
        <p:spPr>
          <a:xfrm>
            <a:off x="8316416" y="-812"/>
            <a:ext cx="432048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/>
              <a:t>4</a:t>
            </a:r>
            <a:endParaRPr lang="es-ES" b="1" dirty="0"/>
          </a:p>
        </p:txBody>
      </p:sp>
      <p:pic>
        <p:nvPicPr>
          <p:cNvPr id="3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38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157220" y="1785620"/>
            <a:ext cx="2454910" cy="3678555"/>
            <a:chOff x="4972" y="2812"/>
            <a:chExt cx="3866" cy="5793"/>
          </a:xfrm>
        </p:grpSpPr>
        <p:sp>
          <p:nvSpPr>
            <p:cNvPr id="2" name="云形标注 1"/>
            <p:cNvSpPr/>
            <p:nvPr/>
          </p:nvSpPr>
          <p:spPr>
            <a:xfrm>
              <a:off x="4972" y="2812"/>
              <a:ext cx="3866" cy="2134"/>
            </a:xfrm>
            <a:prstGeom prst="cloudCallout">
              <a:avLst>
                <a:gd name="adj1" fmla="val 30148"/>
                <a:gd name="adj2" fmla="val 70510"/>
              </a:avLst>
            </a:prstGeom>
            <a:ln w="571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465" y="3163"/>
              <a:ext cx="2846" cy="1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macOS</a:t>
              </a:r>
            </a:p>
            <a:p>
              <a:pPr algn="ctr"/>
              <a:r>
                <a:rPr lang="zh-CN" alt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是否安全？</a:t>
              </a:r>
            </a:p>
          </p:txBody>
        </p:sp>
        <p:pic>
          <p:nvPicPr>
            <p:cNvPr id="4" name="图片 3" descr="BA5F4_ADA1P]X}`4_{RY}8S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1" y="5733"/>
              <a:ext cx="2653" cy="2873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4621530" y="2008505"/>
            <a:ext cx="3331845" cy="460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OSX.MaMi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DNS篡改</a:t>
            </a:r>
            <a:endParaRPr lang="en-US" altLang="zh-CN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808730" y="3678555"/>
            <a:ext cx="4696460" cy="460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CrossRAT</a:t>
            </a:r>
            <a:r>
              <a:rPr lang="en-US" altLang="zh-CN" sz="2400" dirty="0"/>
              <a:t>——</a:t>
            </a:r>
            <a:r>
              <a:rPr lang="zh-CN" altLang="en-US" sz="2400" dirty="0"/>
              <a:t>跨平台远程访问木马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578860" y="4514850"/>
            <a:ext cx="5243830" cy="460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OSX.CreativeUpdate</a:t>
            </a:r>
            <a:r>
              <a:rPr lang="en-US" altLang="zh-CN" sz="2400" dirty="0"/>
              <a:t>——</a:t>
            </a:r>
            <a:r>
              <a:rPr lang="zh-CN" altLang="en-US" sz="2400" dirty="0"/>
              <a:t>恶意攻击木马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041140" y="2838450"/>
            <a:ext cx="4231640" cy="460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OSX.Coldroot</a:t>
            </a:r>
            <a:r>
              <a:rPr lang="en-US" altLang="zh-CN" sz="2400" dirty="0"/>
              <a:t>——</a:t>
            </a:r>
            <a:r>
              <a:rPr lang="zh-CN" altLang="en-US" sz="2400" dirty="0"/>
              <a:t>通用后门程序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417 0.000093 L -0.231458 0.003056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826260" y="1724025"/>
            <a:ext cx="2078990" cy="3677285"/>
            <a:chOff x="622247" y="1556555"/>
            <a:chExt cx="2441292" cy="3872207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2" name="任意多边形 11"/>
            <p:cNvSpPr/>
            <p:nvPr/>
          </p:nvSpPr>
          <p:spPr>
            <a:xfrm>
              <a:off x="653917" y="2097177"/>
              <a:ext cx="2376026" cy="3331585"/>
            </a:xfrm>
            <a:custGeom>
              <a:avLst/>
              <a:gdLst>
                <a:gd name="connsiteX0" fmla="*/ 0 w 1482868"/>
                <a:gd name="connsiteY0" fmla="*/ 0 h 2824780"/>
                <a:gd name="connsiteX1" fmla="*/ 865006 w 1482868"/>
                <a:gd name="connsiteY1" fmla="*/ 0 h 2824780"/>
                <a:gd name="connsiteX2" fmla="*/ 865006 w 1482868"/>
                <a:gd name="connsiteY2" fmla="*/ 0 h 2824780"/>
                <a:gd name="connsiteX3" fmla="*/ 1235723 w 1482868"/>
                <a:gd name="connsiteY3" fmla="*/ 0 h 2824780"/>
                <a:gd name="connsiteX4" fmla="*/ 1482868 w 1482868"/>
                <a:gd name="connsiteY4" fmla="*/ 0 h 2824780"/>
                <a:gd name="connsiteX5" fmla="*/ 1482868 w 1482868"/>
                <a:gd name="connsiteY5" fmla="*/ 1647788 h 2824780"/>
                <a:gd name="connsiteX6" fmla="*/ 1668227 w 1482868"/>
                <a:gd name="connsiteY6" fmla="*/ 2000792 h 2824780"/>
                <a:gd name="connsiteX7" fmla="*/ 1482868 w 1482868"/>
                <a:gd name="connsiteY7" fmla="*/ 2353983 h 2824780"/>
                <a:gd name="connsiteX8" fmla="*/ 1482868 w 1482868"/>
                <a:gd name="connsiteY8" fmla="*/ 2824780 h 2824780"/>
                <a:gd name="connsiteX9" fmla="*/ 1235723 w 1482868"/>
                <a:gd name="connsiteY9" fmla="*/ 2824780 h 2824780"/>
                <a:gd name="connsiteX10" fmla="*/ 865006 w 1482868"/>
                <a:gd name="connsiteY10" fmla="*/ 2824780 h 2824780"/>
                <a:gd name="connsiteX11" fmla="*/ 865006 w 1482868"/>
                <a:gd name="connsiteY11" fmla="*/ 2824780 h 2824780"/>
                <a:gd name="connsiteX12" fmla="*/ 0 w 1482868"/>
                <a:gd name="connsiteY12" fmla="*/ 2824780 h 2824780"/>
                <a:gd name="connsiteX13" fmla="*/ 0 w 1482868"/>
                <a:gd name="connsiteY13" fmla="*/ 2353983 h 2824780"/>
                <a:gd name="connsiteX14" fmla="*/ 0 w 1482868"/>
                <a:gd name="connsiteY14" fmla="*/ 1647788 h 2824780"/>
                <a:gd name="connsiteX15" fmla="*/ 0 w 1482868"/>
                <a:gd name="connsiteY15" fmla="*/ 1647788 h 2824780"/>
                <a:gd name="connsiteX16" fmla="*/ 0 w 1482868"/>
                <a:gd name="connsiteY16" fmla="*/ 0 h 282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82868" h="2824780">
                  <a:moveTo>
                    <a:pt x="0" y="0"/>
                  </a:moveTo>
                  <a:lnTo>
                    <a:pt x="865006" y="0"/>
                  </a:lnTo>
                  <a:lnTo>
                    <a:pt x="865006" y="0"/>
                  </a:lnTo>
                  <a:lnTo>
                    <a:pt x="1235723" y="0"/>
                  </a:lnTo>
                  <a:lnTo>
                    <a:pt x="1482868" y="0"/>
                  </a:lnTo>
                  <a:lnTo>
                    <a:pt x="1482868" y="1647788"/>
                  </a:lnTo>
                  <a:lnTo>
                    <a:pt x="1668227" y="2000792"/>
                  </a:lnTo>
                  <a:lnTo>
                    <a:pt x="1482868" y="2353983"/>
                  </a:lnTo>
                  <a:lnTo>
                    <a:pt x="1482868" y="2824780"/>
                  </a:lnTo>
                  <a:lnTo>
                    <a:pt x="1235723" y="2824780"/>
                  </a:lnTo>
                  <a:lnTo>
                    <a:pt x="865006" y="2824780"/>
                  </a:lnTo>
                  <a:lnTo>
                    <a:pt x="865006" y="2824780"/>
                  </a:lnTo>
                  <a:lnTo>
                    <a:pt x="0" y="2824780"/>
                  </a:lnTo>
                  <a:lnTo>
                    <a:pt x="0" y="2353983"/>
                  </a:lnTo>
                  <a:lnTo>
                    <a:pt x="0" y="1647788"/>
                  </a:lnTo>
                  <a:lnTo>
                    <a:pt x="0" y="1647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-13089511"/>
                <a:satOff val="-696"/>
                <a:lumOff val="11364"/>
                <a:alphaOff val="0"/>
              </a:schemeClr>
            </a:fillRef>
            <a:effectRef idx="0">
              <a:schemeClr val="accent1">
                <a:tint val="50000"/>
                <a:hueOff val="-13089511"/>
                <a:satOff val="-696"/>
                <a:lumOff val="11364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8045" tIns="69850" rIns="69850" bIns="69850" numCol="1" spcCol="1270" anchor="t" anchorCtr="0">
              <a:noAutofit/>
            </a:bodyPr>
            <a:lstStyle/>
            <a:p>
              <a:pPr lvl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2200" kern="1200" dirty="0">
                <a:solidFill>
                  <a:schemeClr val="tx1"/>
                </a:solidFill>
              </a:endParaRPr>
            </a:p>
            <a:p>
              <a:pPr lvl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2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653916" y="1556555"/>
              <a:ext cx="2409623" cy="625362"/>
            </a:xfrm>
            <a:custGeom>
              <a:avLst/>
              <a:gdLst>
                <a:gd name="connsiteX0" fmla="*/ 0 w 1482868"/>
                <a:gd name="connsiteY0" fmla="*/ 0 h 470930"/>
                <a:gd name="connsiteX1" fmla="*/ 1482868 w 1482868"/>
                <a:gd name="connsiteY1" fmla="*/ 0 h 470930"/>
                <a:gd name="connsiteX2" fmla="*/ 1482868 w 1482868"/>
                <a:gd name="connsiteY2" fmla="*/ 470930 h 470930"/>
                <a:gd name="connsiteX3" fmla="*/ 0 w 1482868"/>
                <a:gd name="connsiteY3" fmla="*/ 470930 h 470930"/>
                <a:gd name="connsiteX4" fmla="*/ 0 w 1482868"/>
                <a:gd name="connsiteY4" fmla="*/ 0 h 47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868" h="470930">
                  <a:moveTo>
                    <a:pt x="0" y="0"/>
                  </a:moveTo>
                  <a:lnTo>
                    <a:pt x="1482868" y="0"/>
                  </a:lnTo>
                  <a:lnTo>
                    <a:pt x="1482868" y="470930"/>
                  </a:lnTo>
                  <a:lnTo>
                    <a:pt x="0" y="470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9F1C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0" tIns="69850" rIns="69850" bIns="6985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b="1" kern="1200" dirty="0"/>
                <a:t>手动分析方式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2247" y="2315264"/>
              <a:ext cx="2394199" cy="1878264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endPara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效率低</a:t>
              </a:r>
              <a:endPara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依赖于分析者自身专业水平</a:t>
              </a:r>
              <a:endPara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3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现有技术 捉襟见肘</a:t>
            </a:r>
            <a:endParaRPr lang="es-H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67 Recortar rectángulo de esquina del mismo lado"/>
          <p:cNvSpPr/>
          <p:nvPr/>
        </p:nvSpPr>
        <p:spPr>
          <a:xfrm>
            <a:off x="8316416" y="-812"/>
            <a:ext cx="432048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ES" b="1" dirty="0"/>
              <a:t>5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072255" y="1698625"/>
            <a:ext cx="2087880" cy="3663950"/>
            <a:chOff x="3029183" y="1403135"/>
            <a:chExt cx="2418137" cy="4306037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0" name="任意多边形 9"/>
            <p:cNvSpPr/>
            <p:nvPr/>
          </p:nvSpPr>
          <p:spPr>
            <a:xfrm>
              <a:off x="3029943" y="2099875"/>
              <a:ext cx="2376025" cy="3609297"/>
            </a:xfrm>
            <a:custGeom>
              <a:avLst/>
              <a:gdLst>
                <a:gd name="connsiteX0" fmla="*/ 0 w 1482868"/>
                <a:gd name="connsiteY0" fmla="*/ 0 h 3060245"/>
                <a:gd name="connsiteX1" fmla="*/ 865006 w 1482868"/>
                <a:gd name="connsiteY1" fmla="*/ 0 h 3060245"/>
                <a:gd name="connsiteX2" fmla="*/ 865006 w 1482868"/>
                <a:gd name="connsiteY2" fmla="*/ 0 h 3060245"/>
                <a:gd name="connsiteX3" fmla="*/ 1235723 w 1482868"/>
                <a:gd name="connsiteY3" fmla="*/ 0 h 3060245"/>
                <a:gd name="connsiteX4" fmla="*/ 1482868 w 1482868"/>
                <a:gd name="connsiteY4" fmla="*/ 0 h 3060245"/>
                <a:gd name="connsiteX5" fmla="*/ 1482868 w 1482868"/>
                <a:gd name="connsiteY5" fmla="*/ 1785143 h 3060245"/>
                <a:gd name="connsiteX6" fmla="*/ 1668227 w 1482868"/>
                <a:gd name="connsiteY6" fmla="*/ 2167572 h 3060245"/>
                <a:gd name="connsiteX7" fmla="*/ 1482868 w 1482868"/>
                <a:gd name="connsiteY7" fmla="*/ 2550204 h 3060245"/>
                <a:gd name="connsiteX8" fmla="*/ 1482868 w 1482868"/>
                <a:gd name="connsiteY8" fmla="*/ 3060245 h 3060245"/>
                <a:gd name="connsiteX9" fmla="*/ 1235723 w 1482868"/>
                <a:gd name="connsiteY9" fmla="*/ 3060245 h 3060245"/>
                <a:gd name="connsiteX10" fmla="*/ 865006 w 1482868"/>
                <a:gd name="connsiteY10" fmla="*/ 3060245 h 3060245"/>
                <a:gd name="connsiteX11" fmla="*/ 865006 w 1482868"/>
                <a:gd name="connsiteY11" fmla="*/ 3060245 h 3060245"/>
                <a:gd name="connsiteX12" fmla="*/ 0 w 1482868"/>
                <a:gd name="connsiteY12" fmla="*/ 3060245 h 3060245"/>
                <a:gd name="connsiteX13" fmla="*/ 0 w 1482868"/>
                <a:gd name="connsiteY13" fmla="*/ 2550204 h 3060245"/>
                <a:gd name="connsiteX14" fmla="*/ 0 w 1482868"/>
                <a:gd name="connsiteY14" fmla="*/ 1785143 h 3060245"/>
                <a:gd name="connsiteX15" fmla="*/ 0 w 1482868"/>
                <a:gd name="connsiteY15" fmla="*/ 1785143 h 3060245"/>
                <a:gd name="connsiteX16" fmla="*/ 0 w 1482868"/>
                <a:gd name="connsiteY16" fmla="*/ 0 h 306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82868" h="3060245">
                  <a:moveTo>
                    <a:pt x="0" y="0"/>
                  </a:moveTo>
                  <a:lnTo>
                    <a:pt x="865006" y="0"/>
                  </a:lnTo>
                  <a:lnTo>
                    <a:pt x="865006" y="0"/>
                  </a:lnTo>
                  <a:lnTo>
                    <a:pt x="1235723" y="0"/>
                  </a:lnTo>
                  <a:lnTo>
                    <a:pt x="1482868" y="0"/>
                  </a:lnTo>
                  <a:lnTo>
                    <a:pt x="1482868" y="1785143"/>
                  </a:lnTo>
                  <a:lnTo>
                    <a:pt x="1668227" y="2167572"/>
                  </a:lnTo>
                  <a:lnTo>
                    <a:pt x="1482868" y="2550204"/>
                  </a:lnTo>
                  <a:lnTo>
                    <a:pt x="1482868" y="3060245"/>
                  </a:lnTo>
                  <a:lnTo>
                    <a:pt x="1235723" y="3060245"/>
                  </a:lnTo>
                  <a:lnTo>
                    <a:pt x="865006" y="3060245"/>
                  </a:lnTo>
                  <a:lnTo>
                    <a:pt x="865006" y="3060245"/>
                  </a:lnTo>
                  <a:lnTo>
                    <a:pt x="0" y="3060245"/>
                  </a:lnTo>
                  <a:lnTo>
                    <a:pt x="0" y="2550204"/>
                  </a:lnTo>
                  <a:lnTo>
                    <a:pt x="0" y="1785143"/>
                  </a:lnTo>
                  <a:lnTo>
                    <a:pt x="0" y="1785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-6544756"/>
                <a:satOff val="-344"/>
                <a:lumOff val="5682"/>
                <a:alphaOff val="0"/>
              </a:schemeClr>
            </a:fillRef>
            <a:effectRef idx="0">
              <a:schemeClr val="accent1">
                <a:tint val="50000"/>
                <a:hueOff val="-6544756"/>
                <a:satOff val="-344"/>
                <a:lumOff val="5682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8045" tIns="69850" rIns="69850" bIns="69850" numCol="1" spcCol="1270" anchor="t" anchorCtr="0">
              <a:noAutofit/>
            </a:bodyPr>
            <a:lstStyle/>
            <a:p>
              <a:pPr lvl="0" algn="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029943" y="1403135"/>
              <a:ext cx="2376026" cy="694040"/>
            </a:xfrm>
            <a:custGeom>
              <a:avLst/>
              <a:gdLst>
                <a:gd name="connsiteX0" fmla="*/ 0 w 1482868"/>
                <a:gd name="connsiteY0" fmla="*/ 0 h 588462"/>
                <a:gd name="connsiteX1" fmla="*/ 1482868 w 1482868"/>
                <a:gd name="connsiteY1" fmla="*/ 0 h 588462"/>
                <a:gd name="connsiteX2" fmla="*/ 1482868 w 1482868"/>
                <a:gd name="connsiteY2" fmla="*/ 588462 h 588462"/>
                <a:gd name="connsiteX3" fmla="*/ 0 w 1482868"/>
                <a:gd name="connsiteY3" fmla="*/ 588462 h 588462"/>
                <a:gd name="connsiteX4" fmla="*/ 0 w 1482868"/>
                <a:gd name="connsiteY4" fmla="*/ 0 h 58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868" h="588462">
                  <a:moveTo>
                    <a:pt x="0" y="0"/>
                  </a:moveTo>
                  <a:lnTo>
                    <a:pt x="1482868" y="0"/>
                  </a:lnTo>
                  <a:lnTo>
                    <a:pt x="1482868" y="588462"/>
                  </a:lnTo>
                  <a:lnTo>
                    <a:pt x="0" y="588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0" tIns="69850" rIns="69850" bIns="6985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b="1" kern="1200" dirty="0"/>
                <a:t>静态分析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29183" y="2594766"/>
              <a:ext cx="2418137" cy="2385858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无法应对恶意软件代码混淆</a:t>
              </a:r>
              <a:endPara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基于特征值检测技术无法检测出未知恶意软件</a:t>
              </a:r>
              <a:endPara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08725" y="1698625"/>
            <a:ext cx="2102485" cy="3663950"/>
            <a:chOff x="9935" y="2675"/>
            <a:chExt cx="3311" cy="5770"/>
          </a:xfrm>
        </p:grpSpPr>
        <p:grpSp>
          <p:nvGrpSpPr>
            <p:cNvPr id="21" name="组合 20"/>
            <p:cNvGrpSpPr/>
            <p:nvPr/>
          </p:nvGrpSpPr>
          <p:grpSpPr>
            <a:xfrm>
              <a:off x="9935" y="2675"/>
              <a:ext cx="3288" cy="5770"/>
              <a:chOff x="5406683" y="1268760"/>
              <a:chExt cx="2393172" cy="4614437"/>
            </a:xfrm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</p:grpSpPr>
          <p:sp>
            <p:nvSpPr>
              <p:cNvPr id="7" name="任意多边形 6"/>
              <p:cNvSpPr/>
              <p:nvPr/>
            </p:nvSpPr>
            <p:spPr>
              <a:xfrm>
                <a:off x="5406683" y="1996662"/>
                <a:ext cx="2376026" cy="3886535"/>
              </a:xfrm>
              <a:custGeom>
                <a:avLst/>
                <a:gdLst>
                  <a:gd name="connsiteX0" fmla="*/ 0 w 1482868"/>
                  <a:gd name="connsiteY0" fmla="*/ 0 h 3295310"/>
                  <a:gd name="connsiteX1" fmla="*/ 247145 w 1482868"/>
                  <a:gd name="connsiteY1" fmla="*/ 0 h 3295310"/>
                  <a:gd name="connsiteX2" fmla="*/ 247145 w 1482868"/>
                  <a:gd name="connsiteY2" fmla="*/ 0 h 3295310"/>
                  <a:gd name="connsiteX3" fmla="*/ 617862 w 1482868"/>
                  <a:gd name="connsiteY3" fmla="*/ 0 h 3295310"/>
                  <a:gd name="connsiteX4" fmla="*/ 1482868 w 1482868"/>
                  <a:gd name="connsiteY4" fmla="*/ 0 h 3295310"/>
                  <a:gd name="connsiteX5" fmla="*/ 1482868 w 1482868"/>
                  <a:gd name="connsiteY5" fmla="*/ 549218 h 3295310"/>
                  <a:gd name="connsiteX6" fmla="*/ 1482868 w 1482868"/>
                  <a:gd name="connsiteY6" fmla="*/ 549218 h 3295310"/>
                  <a:gd name="connsiteX7" fmla="*/ 1482868 w 1482868"/>
                  <a:gd name="connsiteY7" fmla="*/ 1373046 h 3295310"/>
                  <a:gd name="connsiteX8" fmla="*/ 1482868 w 1482868"/>
                  <a:gd name="connsiteY8" fmla="*/ 3295310 h 3295310"/>
                  <a:gd name="connsiteX9" fmla="*/ 617862 w 1482868"/>
                  <a:gd name="connsiteY9" fmla="*/ 3295310 h 3295310"/>
                  <a:gd name="connsiteX10" fmla="*/ 247145 w 1482868"/>
                  <a:gd name="connsiteY10" fmla="*/ 3295310 h 3295310"/>
                  <a:gd name="connsiteX11" fmla="*/ 247145 w 1482868"/>
                  <a:gd name="connsiteY11" fmla="*/ 3295310 h 3295310"/>
                  <a:gd name="connsiteX12" fmla="*/ 0 w 1482868"/>
                  <a:gd name="connsiteY12" fmla="*/ 3295310 h 3295310"/>
                  <a:gd name="connsiteX13" fmla="*/ 0 w 1482868"/>
                  <a:gd name="connsiteY13" fmla="*/ 1373046 h 3295310"/>
                  <a:gd name="connsiteX14" fmla="*/ 0 w 1482868"/>
                  <a:gd name="connsiteY14" fmla="*/ 1647655 h 3295310"/>
                  <a:gd name="connsiteX15" fmla="*/ 0 w 1482868"/>
                  <a:gd name="connsiteY15" fmla="*/ 549218 h 3295310"/>
                  <a:gd name="connsiteX16" fmla="*/ 0 w 1482868"/>
                  <a:gd name="connsiteY16" fmla="*/ 0 h 329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2868" h="3295310">
                    <a:moveTo>
                      <a:pt x="0" y="0"/>
                    </a:moveTo>
                    <a:lnTo>
                      <a:pt x="247145" y="0"/>
                    </a:lnTo>
                    <a:lnTo>
                      <a:pt x="247145" y="0"/>
                    </a:lnTo>
                    <a:lnTo>
                      <a:pt x="617862" y="0"/>
                    </a:lnTo>
                    <a:lnTo>
                      <a:pt x="1482868" y="0"/>
                    </a:lnTo>
                    <a:lnTo>
                      <a:pt x="1482868" y="549218"/>
                    </a:lnTo>
                    <a:lnTo>
                      <a:pt x="1482868" y="549218"/>
                    </a:lnTo>
                    <a:lnTo>
                      <a:pt x="1482868" y="1373046"/>
                    </a:lnTo>
                    <a:lnTo>
                      <a:pt x="1482868" y="3295310"/>
                    </a:lnTo>
                    <a:lnTo>
                      <a:pt x="617862" y="3295310"/>
                    </a:lnTo>
                    <a:lnTo>
                      <a:pt x="247145" y="3295310"/>
                    </a:lnTo>
                    <a:lnTo>
                      <a:pt x="247145" y="3295310"/>
                    </a:lnTo>
                    <a:lnTo>
                      <a:pt x="0" y="3295310"/>
                    </a:lnTo>
                    <a:lnTo>
                      <a:pt x="0" y="1373046"/>
                    </a:lnTo>
                    <a:lnTo>
                      <a:pt x="0" y="1647655"/>
                    </a:lnTo>
                    <a:lnTo>
                      <a:pt x="0" y="549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8045" tIns="69850" rIns="69850" bIns="69850" numCol="1" spcCol="1270" anchor="t" anchorCtr="0">
                <a:noAutofit/>
              </a:bodyPr>
              <a:lstStyle/>
              <a:p>
                <a:pPr lvl="0" algn="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5406683" y="1268760"/>
                <a:ext cx="2351910" cy="761646"/>
              </a:xfrm>
              <a:custGeom>
                <a:avLst/>
                <a:gdLst>
                  <a:gd name="connsiteX0" fmla="*/ 0 w 1482868"/>
                  <a:gd name="connsiteY0" fmla="*/ 0 h 703596"/>
                  <a:gd name="connsiteX1" fmla="*/ 1482868 w 1482868"/>
                  <a:gd name="connsiteY1" fmla="*/ 0 h 703596"/>
                  <a:gd name="connsiteX2" fmla="*/ 1482868 w 1482868"/>
                  <a:gd name="connsiteY2" fmla="*/ 703596 h 703596"/>
                  <a:gd name="connsiteX3" fmla="*/ 0 w 1482868"/>
                  <a:gd name="connsiteY3" fmla="*/ 703596 h 703596"/>
                  <a:gd name="connsiteX4" fmla="*/ 0 w 1482868"/>
                  <a:gd name="connsiteY4" fmla="*/ 0 h 703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2868" h="703596">
                    <a:moveTo>
                      <a:pt x="0" y="0"/>
                    </a:moveTo>
                    <a:lnTo>
                      <a:pt x="1482868" y="0"/>
                    </a:lnTo>
                    <a:lnTo>
                      <a:pt x="1482868" y="703596"/>
                    </a:lnTo>
                    <a:lnTo>
                      <a:pt x="0" y="7035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9850" tIns="69850" rIns="69850" bIns="6985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200" b="1" kern="1200" dirty="0"/>
                  <a:t>动态分析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423829" y="2277924"/>
                <a:ext cx="2376026" cy="400110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0002" y="4293"/>
              <a:ext cx="3245" cy="2761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受</a:t>
              </a:r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macOS</a:t>
              </a:r>
              <a:r>
                <a: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封闭性限制</a:t>
              </a:r>
              <a:endPara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大部分现有技术很难在</a:t>
              </a:r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macOS</a:t>
              </a:r>
              <a:r>
                <a: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下实现</a:t>
              </a:r>
            </a:p>
          </p:txBody>
        </p:sp>
      </p:grpSp>
      <p:pic>
        <p:nvPicPr>
          <p:cNvPr id="3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45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1 Título"/>
          <p:cNvSpPr txBox="1"/>
          <p:nvPr/>
        </p:nvSpPr>
        <p:spPr>
          <a:xfrm>
            <a:off x="411918" y="980728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endParaRPr lang="es-HN" sz="1600" b="1" dirty="0">
              <a:solidFill>
                <a:srgbClr val="FFC000"/>
              </a:solidFill>
            </a:endParaRPr>
          </a:p>
        </p:txBody>
      </p:sp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35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es-H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总结</a:t>
            </a:r>
            <a:endParaRPr lang="es-H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1215214" y="1887807"/>
            <a:ext cx="3099924" cy="692818"/>
          </a:xfrm>
          <a:prstGeom prst="chevron">
            <a:avLst>
              <a:gd name="adj" fmla="val 4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 7"/>
          <p:cNvSpPr/>
          <p:nvPr/>
        </p:nvSpPr>
        <p:spPr>
          <a:xfrm>
            <a:off x="1738263" y="2061011"/>
            <a:ext cx="2617713" cy="692818"/>
          </a:xfrm>
          <a:custGeom>
            <a:avLst/>
            <a:gdLst>
              <a:gd name="connsiteX0" fmla="*/ 0 w 1515665"/>
              <a:gd name="connsiteY0" fmla="*/ 69282 h 692818"/>
              <a:gd name="connsiteX1" fmla="*/ 69282 w 1515665"/>
              <a:gd name="connsiteY1" fmla="*/ 0 h 692818"/>
              <a:gd name="connsiteX2" fmla="*/ 1446383 w 1515665"/>
              <a:gd name="connsiteY2" fmla="*/ 0 h 692818"/>
              <a:gd name="connsiteX3" fmla="*/ 1515665 w 1515665"/>
              <a:gd name="connsiteY3" fmla="*/ 69282 h 692818"/>
              <a:gd name="connsiteX4" fmla="*/ 1515665 w 1515665"/>
              <a:gd name="connsiteY4" fmla="*/ 623536 h 692818"/>
              <a:gd name="connsiteX5" fmla="*/ 1446383 w 1515665"/>
              <a:gd name="connsiteY5" fmla="*/ 692818 h 692818"/>
              <a:gd name="connsiteX6" fmla="*/ 69282 w 1515665"/>
              <a:gd name="connsiteY6" fmla="*/ 692818 h 692818"/>
              <a:gd name="connsiteX7" fmla="*/ 0 w 1515665"/>
              <a:gd name="connsiteY7" fmla="*/ 623536 h 692818"/>
              <a:gd name="connsiteX8" fmla="*/ 0 w 1515665"/>
              <a:gd name="connsiteY8" fmla="*/ 69282 h 69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5665" h="692818">
                <a:moveTo>
                  <a:pt x="0" y="69282"/>
                </a:moveTo>
                <a:cubicBezTo>
                  <a:pt x="0" y="31019"/>
                  <a:pt x="31019" y="0"/>
                  <a:pt x="69282" y="0"/>
                </a:cubicBezTo>
                <a:lnTo>
                  <a:pt x="1446383" y="0"/>
                </a:lnTo>
                <a:cubicBezTo>
                  <a:pt x="1484646" y="0"/>
                  <a:pt x="1515665" y="31019"/>
                  <a:pt x="1515665" y="69282"/>
                </a:cubicBezTo>
                <a:lnTo>
                  <a:pt x="1515665" y="623536"/>
                </a:lnTo>
                <a:cubicBezTo>
                  <a:pt x="1515665" y="661799"/>
                  <a:pt x="1484646" y="692818"/>
                  <a:pt x="1446383" y="692818"/>
                </a:cubicBezTo>
                <a:lnTo>
                  <a:pt x="69282" y="692818"/>
                </a:lnTo>
                <a:cubicBezTo>
                  <a:pt x="31019" y="692818"/>
                  <a:pt x="0" y="661799"/>
                  <a:pt x="0" y="623536"/>
                </a:cubicBezTo>
                <a:lnTo>
                  <a:pt x="0" y="69282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756" tIns="176756" rIns="176756" bIns="176756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/>
          </a:p>
        </p:txBody>
      </p:sp>
      <p:sp>
        <p:nvSpPr>
          <p:cNvPr id="37" name="文本框 36"/>
          <p:cNvSpPr txBox="1"/>
          <p:nvPr/>
        </p:nvSpPr>
        <p:spPr>
          <a:xfrm>
            <a:off x="1763688" y="2107498"/>
            <a:ext cx="25922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攻击技术层出不穷</a:t>
            </a:r>
            <a:endParaRPr lang="en-US" altLang="zh-CN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现有技术应对困难</a:t>
            </a:r>
            <a:endParaRPr lang="zh-CN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燕尾形 37"/>
          <p:cNvSpPr/>
          <p:nvPr/>
        </p:nvSpPr>
        <p:spPr>
          <a:xfrm>
            <a:off x="1259632" y="3038009"/>
            <a:ext cx="3099924" cy="692818"/>
          </a:xfrm>
          <a:prstGeom prst="chevron">
            <a:avLst>
              <a:gd name="adj" fmla="val 4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任意多边形 38"/>
          <p:cNvSpPr/>
          <p:nvPr/>
        </p:nvSpPr>
        <p:spPr>
          <a:xfrm>
            <a:off x="1738263" y="3211213"/>
            <a:ext cx="2617713" cy="692818"/>
          </a:xfrm>
          <a:custGeom>
            <a:avLst/>
            <a:gdLst>
              <a:gd name="connsiteX0" fmla="*/ 0 w 1515665"/>
              <a:gd name="connsiteY0" fmla="*/ 69282 h 692818"/>
              <a:gd name="connsiteX1" fmla="*/ 69282 w 1515665"/>
              <a:gd name="connsiteY1" fmla="*/ 0 h 692818"/>
              <a:gd name="connsiteX2" fmla="*/ 1446383 w 1515665"/>
              <a:gd name="connsiteY2" fmla="*/ 0 h 692818"/>
              <a:gd name="connsiteX3" fmla="*/ 1515665 w 1515665"/>
              <a:gd name="connsiteY3" fmla="*/ 69282 h 692818"/>
              <a:gd name="connsiteX4" fmla="*/ 1515665 w 1515665"/>
              <a:gd name="connsiteY4" fmla="*/ 623536 h 692818"/>
              <a:gd name="connsiteX5" fmla="*/ 1446383 w 1515665"/>
              <a:gd name="connsiteY5" fmla="*/ 692818 h 692818"/>
              <a:gd name="connsiteX6" fmla="*/ 69282 w 1515665"/>
              <a:gd name="connsiteY6" fmla="*/ 692818 h 692818"/>
              <a:gd name="connsiteX7" fmla="*/ 0 w 1515665"/>
              <a:gd name="connsiteY7" fmla="*/ 623536 h 692818"/>
              <a:gd name="connsiteX8" fmla="*/ 0 w 1515665"/>
              <a:gd name="connsiteY8" fmla="*/ 69282 h 69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5665" h="692818">
                <a:moveTo>
                  <a:pt x="0" y="69282"/>
                </a:moveTo>
                <a:cubicBezTo>
                  <a:pt x="0" y="31019"/>
                  <a:pt x="31019" y="0"/>
                  <a:pt x="69282" y="0"/>
                </a:cubicBezTo>
                <a:lnTo>
                  <a:pt x="1446383" y="0"/>
                </a:lnTo>
                <a:cubicBezTo>
                  <a:pt x="1484646" y="0"/>
                  <a:pt x="1515665" y="31019"/>
                  <a:pt x="1515665" y="69282"/>
                </a:cubicBezTo>
                <a:lnTo>
                  <a:pt x="1515665" y="623536"/>
                </a:lnTo>
                <a:cubicBezTo>
                  <a:pt x="1515665" y="661799"/>
                  <a:pt x="1484646" y="692818"/>
                  <a:pt x="1446383" y="692818"/>
                </a:cubicBezTo>
                <a:lnTo>
                  <a:pt x="69282" y="692818"/>
                </a:lnTo>
                <a:cubicBezTo>
                  <a:pt x="31019" y="692818"/>
                  <a:pt x="0" y="661799"/>
                  <a:pt x="0" y="623536"/>
                </a:cubicBezTo>
                <a:lnTo>
                  <a:pt x="0" y="69282"/>
                </a:lnTo>
                <a:close/>
              </a:path>
            </a:pathLst>
          </a:custGeom>
          <a:ln w="38100">
            <a:solidFill>
              <a:srgbClr val="7E9F1C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756" tIns="176756" rIns="176756" bIns="176756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/>
          </a:p>
        </p:txBody>
      </p:sp>
      <p:sp>
        <p:nvSpPr>
          <p:cNvPr id="40" name="文本框 39"/>
          <p:cNvSpPr txBox="1"/>
          <p:nvPr/>
        </p:nvSpPr>
        <p:spPr>
          <a:xfrm>
            <a:off x="1763688" y="3257700"/>
            <a:ext cx="25922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macOS</a:t>
            </a:r>
            <a:r>
              <a: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下安全工具匮乏，功能单一</a:t>
            </a:r>
          </a:p>
        </p:txBody>
      </p:sp>
      <p:sp>
        <p:nvSpPr>
          <p:cNvPr id="41" name="燕尾形 40"/>
          <p:cNvSpPr/>
          <p:nvPr/>
        </p:nvSpPr>
        <p:spPr>
          <a:xfrm>
            <a:off x="1259632" y="4190137"/>
            <a:ext cx="3099924" cy="692818"/>
          </a:xfrm>
          <a:prstGeom prst="chevron">
            <a:avLst>
              <a:gd name="adj" fmla="val 4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任意多边形 41"/>
          <p:cNvSpPr/>
          <p:nvPr/>
        </p:nvSpPr>
        <p:spPr>
          <a:xfrm>
            <a:off x="1738263" y="4363341"/>
            <a:ext cx="2617713" cy="692818"/>
          </a:xfrm>
          <a:custGeom>
            <a:avLst/>
            <a:gdLst>
              <a:gd name="connsiteX0" fmla="*/ 0 w 1515665"/>
              <a:gd name="connsiteY0" fmla="*/ 69282 h 692818"/>
              <a:gd name="connsiteX1" fmla="*/ 69282 w 1515665"/>
              <a:gd name="connsiteY1" fmla="*/ 0 h 692818"/>
              <a:gd name="connsiteX2" fmla="*/ 1446383 w 1515665"/>
              <a:gd name="connsiteY2" fmla="*/ 0 h 692818"/>
              <a:gd name="connsiteX3" fmla="*/ 1515665 w 1515665"/>
              <a:gd name="connsiteY3" fmla="*/ 69282 h 692818"/>
              <a:gd name="connsiteX4" fmla="*/ 1515665 w 1515665"/>
              <a:gd name="connsiteY4" fmla="*/ 623536 h 692818"/>
              <a:gd name="connsiteX5" fmla="*/ 1446383 w 1515665"/>
              <a:gd name="connsiteY5" fmla="*/ 692818 h 692818"/>
              <a:gd name="connsiteX6" fmla="*/ 69282 w 1515665"/>
              <a:gd name="connsiteY6" fmla="*/ 692818 h 692818"/>
              <a:gd name="connsiteX7" fmla="*/ 0 w 1515665"/>
              <a:gd name="connsiteY7" fmla="*/ 623536 h 692818"/>
              <a:gd name="connsiteX8" fmla="*/ 0 w 1515665"/>
              <a:gd name="connsiteY8" fmla="*/ 69282 h 69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5665" h="692818">
                <a:moveTo>
                  <a:pt x="0" y="69282"/>
                </a:moveTo>
                <a:cubicBezTo>
                  <a:pt x="0" y="31019"/>
                  <a:pt x="31019" y="0"/>
                  <a:pt x="69282" y="0"/>
                </a:cubicBezTo>
                <a:lnTo>
                  <a:pt x="1446383" y="0"/>
                </a:lnTo>
                <a:cubicBezTo>
                  <a:pt x="1484646" y="0"/>
                  <a:pt x="1515665" y="31019"/>
                  <a:pt x="1515665" y="69282"/>
                </a:cubicBezTo>
                <a:lnTo>
                  <a:pt x="1515665" y="623536"/>
                </a:lnTo>
                <a:cubicBezTo>
                  <a:pt x="1515665" y="661799"/>
                  <a:pt x="1484646" y="692818"/>
                  <a:pt x="1446383" y="692818"/>
                </a:cubicBezTo>
                <a:lnTo>
                  <a:pt x="69282" y="692818"/>
                </a:lnTo>
                <a:cubicBezTo>
                  <a:pt x="31019" y="692818"/>
                  <a:pt x="0" y="661799"/>
                  <a:pt x="0" y="623536"/>
                </a:cubicBezTo>
                <a:lnTo>
                  <a:pt x="0" y="69282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756" tIns="176756" rIns="176756" bIns="176756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/>
          </a:p>
        </p:txBody>
      </p:sp>
      <p:sp>
        <p:nvSpPr>
          <p:cNvPr id="43" name="文本框 42"/>
          <p:cNvSpPr txBox="1"/>
          <p:nvPr/>
        </p:nvSpPr>
        <p:spPr>
          <a:xfrm>
            <a:off x="1691526" y="4514871"/>
            <a:ext cx="280831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由于封闭性难以收集信息</a:t>
            </a:r>
          </a:p>
        </p:txBody>
      </p:sp>
      <p:sp>
        <p:nvSpPr>
          <p:cNvPr id="44" name="云形标注 43"/>
          <p:cNvSpPr/>
          <p:nvPr/>
        </p:nvSpPr>
        <p:spPr>
          <a:xfrm>
            <a:off x="4788024" y="0"/>
            <a:ext cx="2543193" cy="1944216"/>
          </a:xfrm>
          <a:prstGeom prst="cloudCallout">
            <a:avLst>
              <a:gd name="adj1" fmla="val -53560"/>
              <a:gd name="adj2" fmla="val 6071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我们的解决办法是。。。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76056" y="1988840"/>
            <a:ext cx="3328312" cy="792088"/>
            <a:chOff x="5076056" y="2780928"/>
            <a:chExt cx="3328312" cy="79208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18" name="圆角矩形 17"/>
            <p:cNvSpPr/>
            <p:nvPr/>
          </p:nvSpPr>
          <p:spPr>
            <a:xfrm>
              <a:off x="5076056" y="2780928"/>
              <a:ext cx="3328311" cy="792088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128970" y="2868048"/>
              <a:ext cx="3275398" cy="6451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从底层监控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动态分析拦截</a:t>
              </a:r>
              <a:endPara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76056" y="3103200"/>
            <a:ext cx="3347406" cy="792088"/>
            <a:chOff x="5076056" y="3789040"/>
            <a:chExt cx="3347406" cy="79208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1" name="圆角矩形 30"/>
            <p:cNvSpPr/>
            <p:nvPr/>
          </p:nvSpPr>
          <p:spPr>
            <a:xfrm>
              <a:off x="5076056" y="3789040"/>
              <a:ext cx="3328311" cy="792088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148064" y="3862789"/>
              <a:ext cx="3275398" cy="6451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自行配置策略，扩展功能</a:t>
              </a:r>
              <a:endPara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满足个性化需求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76056" y="4221088"/>
            <a:ext cx="3347406" cy="792088"/>
            <a:chOff x="5076056" y="4653136"/>
            <a:chExt cx="3347406" cy="79208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46" name="圆角矩形 45"/>
            <p:cNvSpPr/>
            <p:nvPr/>
          </p:nvSpPr>
          <p:spPr>
            <a:xfrm>
              <a:off x="5076056" y="4653136"/>
              <a:ext cx="3328311" cy="792088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148064" y="4770048"/>
              <a:ext cx="3275398" cy="6451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直接获取底层行为信息</a:t>
              </a:r>
              <a:endPara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提供二次开发平台</a:t>
              </a:r>
            </a:p>
          </p:txBody>
        </p:sp>
      </p:grpSp>
      <p:sp>
        <p:nvSpPr>
          <p:cNvPr id="5" name="右箭头 4"/>
          <p:cNvSpPr/>
          <p:nvPr/>
        </p:nvSpPr>
        <p:spPr>
          <a:xfrm>
            <a:off x="4499992" y="3356992"/>
            <a:ext cx="360040" cy="432048"/>
          </a:xfrm>
          <a:prstGeom prst="rightArrow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4499992" y="2204864"/>
            <a:ext cx="360040" cy="432048"/>
          </a:xfrm>
          <a:prstGeom prst="rightArrow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4499992" y="4437112"/>
            <a:ext cx="360040" cy="432048"/>
          </a:xfrm>
          <a:prstGeom prst="rightArrow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62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/>
      <p:bldP spid="39" grpId="0" animBg="1"/>
      <p:bldP spid="40" grpId="0"/>
      <p:bldP spid="42" grpId="0" animBg="1"/>
      <p:bldP spid="43" grpId="0"/>
      <p:bldP spid="44" grpId="0" animBg="1"/>
      <p:bldP spid="44" grpId="1" animBg="1"/>
      <p:bldP spid="5" grpId="0" animBg="1"/>
      <p:bldP spid="48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空心弧 14"/>
          <p:cNvSpPr/>
          <p:nvPr/>
        </p:nvSpPr>
        <p:spPr>
          <a:xfrm>
            <a:off x="-2466819" y="949854"/>
            <a:ext cx="5146468" cy="5146468"/>
          </a:xfrm>
          <a:prstGeom prst="blockArc">
            <a:avLst>
              <a:gd name="adj1" fmla="val 18900000"/>
              <a:gd name="adj2" fmla="val 2700000"/>
              <a:gd name="adj3" fmla="val 420"/>
            </a:avLst>
          </a:prstGeom>
          <a:solidFill>
            <a:srgbClr val="EBEBEB"/>
          </a:solidFill>
          <a:ln>
            <a:solidFill>
              <a:srgbClr val="DFDFD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46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7</a:t>
            </a:r>
          </a:p>
        </p:txBody>
      </p:sp>
      <p:cxnSp>
        <p:nvCxnSpPr>
          <p:cNvPr id="33" name="9 Conector recto"/>
          <p:cNvCxnSpPr/>
          <p:nvPr/>
        </p:nvCxnSpPr>
        <p:spPr>
          <a:xfrm>
            <a:off x="-80106103" y="2013524"/>
            <a:ext cx="0" cy="30178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916271" y="1791519"/>
            <a:ext cx="4838489" cy="597250"/>
            <a:chOff x="1916271" y="1791519"/>
            <a:chExt cx="4797629" cy="597250"/>
          </a:xfrm>
        </p:grpSpPr>
        <p:sp>
          <p:nvSpPr>
            <p:cNvPr id="52" name="任意多边形 51"/>
            <p:cNvSpPr/>
            <p:nvPr/>
          </p:nvSpPr>
          <p:spPr>
            <a:xfrm>
              <a:off x="2214896" y="1851244"/>
              <a:ext cx="4499004" cy="477800"/>
            </a:xfrm>
            <a:custGeom>
              <a:avLst/>
              <a:gdLst>
                <a:gd name="connsiteX0" fmla="*/ 0 w 4499004"/>
                <a:gd name="connsiteY0" fmla="*/ 0 h 477800"/>
                <a:gd name="connsiteX1" fmla="*/ 4499004 w 4499004"/>
                <a:gd name="connsiteY1" fmla="*/ 0 h 477800"/>
                <a:gd name="connsiteX2" fmla="*/ 4499004 w 4499004"/>
                <a:gd name="connsiteY2" fmla="*/ 477800 h 477800"/>
                <a:gd name="connsiteX3" fmla="*/ 0 w 4499004"/>
                <a:gd name="connsiteY3" fmla="*/ 477800 h 477800"/>
                <a:gd name="connsiteX4" fmla="*/ 0 w 4499004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004" h="477800">
                  <a:moveTo>
                    <a:pt x="0" y="0"/>
                  </a:moveTo>
                  <a:lnTo>
                    <a:pt x="4499004" y="0"/>
                  </a:lnTo>
                  <a:lnTo>
                    <a:pt x="4499004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一、选题背景</a:t>
              </a:r>
            </a:p>
          </p:txBody>
        </p:sp>
        <p:sp>
          <p:nvSpPr>
            <p:cNvPr id="53" name="椭圆 52"/>
            <p:cNvSpPr/>
            <p:nvPr/>
          </p:nvSpPr>
          <p:spPr>
            <a:xfrm>
              <a:off x="1916271" y="1791519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4" name="组合 53"/>
          <p:cNvGrpSpPr/>
          <p:nvPr/>
        </p:nvGrpSpPr>
        <p:grpSpPr>
          <a:xfrm>
            <a:off x="2185179" y="2492154"/>
            <a:ext cx="4569581" cy="597250"/>
            <a:chOff x="2258648" y="2507991"/>
            <a:chExt cx="4455252" cy="597250"/>
          </a:xfrm>
        </p:grpSpPr>
        <p:sp>
          <p:nvSpPr>
            <p:cNvPr id="55" name="任意多边形 54"/>
            <p:cNvSpPr/>
            <p:nvPr/>
          </p:nvSpPr>
          <p:spPr>
            <a:xfrm>
              <a:off x="2557274" y="2567716"/>
              <a:ext cx="4156626" cy="477800"/>
            </a:xfrm>
            <a:custGeom>
              <a:avLst/>
              <a:gdLst>
                <a:gd name="connsiteX0" fmla="*/ 0 w 4156626"/>
                <a:gd name="connsiteY0" fmla="*/ 0 h 477800"/>
                <a:gd name="connsiteX1" fmla="*/ 4156626 w 4156626"/>
                <a:gd name="connsiteY1" fmla="*/ 0 h 477800"/>
                <a:gd name="connsiteX2" fmla="*/ 4156626 w 4156626"/>
                <a:gd name="connsiteY2" fmla="*/ 477800 h 477800"/>
                <a:gd name="connsiteX3" fmla="*/ 0 w 4156626"/>
                <a:gd name="connsiteY3" fmla="*/ 477800 h 477800"/>
                <a:gd name="connsiteX4" fmla="*/ 0 w 4156626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626" h="477800">
                  <a:moveTo>
                    <a:pt x="0" y="0"/>
                  </a:moveTo>
                  <a:lnTo>
                    <a:pt x="4156626" y="0"/>
                  </a:lnTo>
                  <a:lnTo>
                    <a:pt x="4156626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二、作品介绍</a:t>
              </a:r>
            </a:p>
          </p:txBody>
        </p:sp>
        <p:sp>
          <p:nvSpPr>
            <p:cNvPr id="56" name="椭圆 55"/>
            <p:cNvSpPr/>
            <p:nvPr/>
          </p:nvSpPr>
          <p:spPr>
            <a:xfrm>
              <a:off x="2258648" y="2507991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7" name="组合 56"/>
          <p:cNvGrpSpPr/>
          <p:nvPr/>
        </p:nvGrpSpPr>
        <p:grpSpPr>
          <a:xfrm>
            <a:off x="2396916" y="3232734"/>
            <a:ext cx="4357844" cy="597250"/>
            <a:chOff x="2363731" y="3224462"/>
            <a:chExt cx="4350168" cy="597250"/>
          </a:xfrm>
        </p:grpSpPr>
        <p:sp>
          <p:nvSpPr>
            <p:cNvPr id="58" name="任意多边形 57"/>
            <p:cNvSpPr/>
            <p:nvPr/>
          </p:nvSpPr>
          <p:spPr>
            <a:xfrm>
              <a:off x="2662356" y="3284187"/>
              <a:ext cx="4051543" cy="477800"/>
            </a:xfrm>
            <a:custGeom>
              <a:avLst/>
              <a:gdLst>
                <a:gd name="connsiteX0" fmla="*/ 0 w 4051543"/>
                <a:gd name="connsiteY0" fmla="*/ 0 h 477800"/>
                <a:gd name="connsiteX1" fmla="*/ 4051543 w 4051543"/>
                <a:gd name="connsiteY1" fmla="*/ 0 h 477800"/>
                <a:gd name="connsiteX2" fmla="*/ 4051543 w 4051543"/>
                <a:gd name="connsiteY2" fmla="*/ 477800 h 477800"/>
                <a:gd name="connsiteX3" fmla="*/ 0 w 4051543"/>
                <a:gd name="connsiteY3" fmla="*/ 477800 h 477800"/>
                <a:gd name="connsiteX4" fmla="*/ 0 w 4051543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1543" h="477800">
                  <a:moveTo>
                    <a:pt x="0" y="0"/>
                  </a:moveTo>
                  <a:lnTo>
                    <a:pt x="4051543" y="0"/>
                  </a:lnTo>
                  <a:lnTo>
                    <a:pt x="4051543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三、性能与功能测试</a:t>
              </a:r>
            </a:p>
          </p:txBody>
        </p:sp>
        <p:sp>
          <p:nvSpPr>
            <p:cNvPr id="59" name="椭圆 58"/>
            <p:cNvSpPr/>
            <p:nvPr/>
          </p:nvSpPr>
          <p:spPr>
            <a:xfrm>
              <a:off x="2363731" y="3224462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0" name="组合 59"/>
          <p:cNvGrpSpPr/>
          <p:nvPr/>
        </p:nvGrpSpPr>
        <p:grpSpPr>
          <a:xfrm>
            <a:off x="2258648" y="3940934"/>
            <a:ext cx="4496112" cy="597250"/>
            <a:chOff x="2258648" y="3940934"/>
            <a:chExt cx="4455252" cy="597250"/>
          </a:xfrm>
        </p:grpSpPr>
        <p:sp>
          <p:nvSpPr>
            <p:cNvPr id="61" name="任意多边形 60"/>
            <p:cNvSpPr/>
            <p:nvPr/>
          </p:nvSpPr>
          <p:spPr>
            <a:xfrm>
              <a:off x="2557274" y="4000659"/>
              <a:ext cx="4156626" cy="477800"/>
            </a:xfrm>
            <a:custGeom>
              <a:avLst/>
              <a:gdLst>
                <a:gd name="connsiteX0" fmla="*/ 0 w 4156626"/>
                <a:gd name="connsiteY0" fmla="*/ 0 h 477800"/>
                <a:gd name="connsiteX1" fmla="*/ 4156626 w 4156626"/>
                <a:gd name="connsiteY1" fmla="*/ 0 h 477800"/>
                <a:gd name="connsiteX2" fmla="*/ 4156626 w 4156626"/>
                <a:gd name="connsiteY2" fmla="*/ 477800 h 477800"/>
                <a:gd name="connsiteX3" fmla="*/ 0 w 4156626"/>
                <a:gd name="connsiteY3" fmla="*/ 477800 h 477800"/>
                <a:gd name="connsiteX4" fmla="*/ 0 w 4156626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626" h="477800">
                  <a:moveTo>
                    <a:pt x="0" y="0"/>
                  </a:moveTo>
                  <a:lnTo>
                    <a:pt x="4156626" y="0"/>
                  </a:lnTo>
                  <a:lnTo>
                    <a:pt x="4156626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四、创新性与实用性</a:t>
              </a:r>
            </a:p>
          </p:txBody>
        </p:sp>
        <p:sp>
          <p:nvSpPr>
            <p:cNvPr id="62" name="椭圆 61"/>
            <p:cNvSpPr/>
            <p:nvPr/>
          </p:nvSpPr>
          <p:spPr>
            <a:xfrm>
              <a:off x="2258648" y="3940934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3" name="组合 62"/>
          <p:cNvGrpSpPr/>
          <p:nvPr/>
        </p:nvGrpSpPr>
        <p:grpSpPr>
          <a:xfrm>
            <a:off x="1934611" y="4657970"/>
            <a:ext cx="4820149" cy="597250"/>
            <a:chOff x="1916271" y="4657405"/>
            <a:chExt cx="4797629" cy="597250"/>
          </a:xfrm>
        </p:grpSpPr>
        <p:sp>
          <p:nvSpPr>
            <p:cNvPr id="64" name="任意多边形 63"/>
            <p:cNvSpPr/>
            <p:nvPr/>
          </p:nvSpPr>
          <p:spPr>
            <a:xfrm>
              <a:off x="2214896" y="4717130"/>
              <a:ext cx="4499004" cy="477800"/>
            </a:xfrm>
            <a:custGeom>
              <a:avLst/>
              <a:gdLst>
                <a:gd name="connsiteX0" fmla="*/ 0 w 4499004"/>
                <a:gd name="connsiteY0" fmla="*/ 0 h 477800"/>
                <a:gd name="connsiteX1" fmla="*/ 4499004 w 4499004"/>
                <a:gd name="connsiteY1" fmla="*/ 0 h 477800"/>
                <a:gd name="connsiteX2" fmla="*/ 4499004 w 4499004"/>
                <a:gd name="connsiteY2" fmla="*/ 477800 h 477800"/>
                <a:gd name="connsiteX3" fmla="*/ 0 w 4499004"/>
                <a:gd name="connsiteY3" fmla="*/ 477800 h 477800"/>
                <a:gd name="connsiteX4" fmla="*/ 0 w 4499004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004" h="477800">
                  <a:moveTo>
                    <a:pt x="0" y="0"/>
                  </a:moveTo>
                  <a:lnTo>
                    <a:pt x="4499004" y="0"/>
                  </a:lnTo>
                  <a:lnTo>
                    <a:pt x="4499004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五、演示与问答</a:t>
              </a:r>
            </a:p>
          </p:txBody>
        </p:sp>
        <p:sp>
          <p:nvSpPr>
            <p:cNvPr id="65" name="椭圆 64"/>
            <p:cNvSpPr/>
            <p:nvPr/>
          </p:nvSpPr>
          <p:spPr>
            <a:xfrm>
              <a:off x="1916271" y="4657405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1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内容提要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388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40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44444E-6 L 0.00868 0.0176 L 0.01545 0.0375 L 0.01944 0.05186 L 0.02326 0.07292 L 0.02534 0.08959 L 0.02534 0.10348 " pathEditMode="relative" rAng="0" ptsTypes="AAAAAAA">
                                      <p:cBhvr>
                                        <p:cTn id="19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4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ES" b="1" dirty="0"/>
              <a:t>8</a:t>
            </a:r>
          </a:p>
        </p:txBody>
      </p:sp>
      <p:sp>
        <p:nvSpPr>
          <p:cNvPr id="26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行为信息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系统调用</a:t>
            </a:r>
          </a:p>
        </p:txBody>
      </p:sp>
      <p:pic>
        <p:nvPicPr>
          <p:cNvPr id="3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388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39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pic>
        <p:nvPicPr>
          <p:cNvPr id="23" name="图片 22" descr="图片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790" y="1515745"/>
            <a:ext cx="4740910" cy="3827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7116</TotalTime>
  <Words>1411</Words>
  <Application>Microsoft Macintosh PowerPoint</Application>
  <PresentationFormat>全屏显示(4:3)</PresentationFormat>
  <Paragraphs>390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宋体</vt:lpstr>
      <vt:lpstr>微软雅黑</vt:lpstr>
      <vt:lpstr>Adobe 黑体 Std R</vt:lpstr>
      <vt:lpstr>Microsoft JhengHei</vt:lpstr>
      <vt:lpstr>Microsoft JhengHei UI</vt:lpstr>
      <vt:lpstr>Microsoft YaHei UI</vt:lpstr>
      <vt:lpstr>Arial</vt:lpstr>
      <vt:lpstr>Calibri</vt:lpstr>
      <vt:lpstr>Times New Roman</vt:lpstr>
      <vt:lpstr>Wingdings</vt:lpstr>
      <vt:lpstr>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©MediaInteractive</dc:title>
  <dc:creator>Design</dc:creator>
  <cp:lastModifiedBy>罗 之龙</cp:lastModifiedBy>
  <cp:revision>720</cp:revision>
  <dcterms:created xsi:type="dcterms:W3CDTF">2010-06-24T19:27:00Z</dcterms:created>
  <dcterms:modified xsi:type="dcterms:W3CDTF">2023-05-03T06:08:56Z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KSOProductBuildVer">
    <vt:lpwstr>2052-10.1.0.7400</vt:lpwstr>
  </property>
</Properties>
</file>