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32"/>
    <p:restoredTop sz="94671"/>
  </p:normalViewPr>
  <p:slideViewPr>
    <p:cSldViewPr snapToGrid="0" snapToObjects="1">
      <p:cViewPr varScale="1">
        <p:scale>
          <a:sx n="80" d="100"/>
          <a:sy n="80" d="100"/>
        </p:scale>
        <p:origin x="-16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AE58C-6045-9F40-B667-D8FA003DB765}" type="datetimeFigureOut">
              <a:rPr lang="en-US" smtClean="0"/>
              <a:t>1/20/17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DC6CE-1DF3-9C46-849D-E4FC73B26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665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AE58C-6045-9F40-B667-D8FA003DB765}" type="datetimeFigureOut">
              <a:rPr lang="en-US" smtClean="0"/>
              <a:t>1/20/17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DC6CE-1DF3-9C46-849D-E4FC73B26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406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AE58C-6045-9F40-B667-D8FA003DB765}" type="datetimeFigureOut">
              <a:rPr lang="en-US" smtClean="0"/>
              <a:t>1/20/17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DC6CE-1DF3-9C46-849D-E4FC73B26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866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AE58C-6045-9F40-B667-D8FA003DB765}" type="datetimeFigureOut">
              <a:rPr lang="en-US" smtClean="0"/>
              <a:t>1/20/17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DC6CE-1DF3-9C46-849D-E4FC73B26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981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AE58C-6045-9F40-B667-D8FA003DB765}" type="datetimeFigureOut">
              <a:rPr lang="en-US" smtClean="0"/>
              <a:t>1/20/17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DC6CE-1DF3-9C46-849D-E4FC73B26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260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AE58C-6045-9F40-B667-D8FA003DB765}" type="datetimeFigureOut">
              <a:rPr lang="en-US" smtClean="0"/>
              <a:t>1/20/17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DC6CE-1DF3-9C46-849D-E4FC73B26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571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AE58C-6045-9F40-B667-D8FA003DB765}" type="datetimeFigureOut">
              <a:rPr lang="en-US" smtClean="0"/>
              <a:t>1/20/17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DC6CE-1DF3-9C46-849D-E4FC73B26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934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AE58C-6045-9F40-B667-D8FA003DB765}" type="datetimeFigureOut">
              <a:rPr lang="en-US" smtClean="0"/>
              <a:t>1/20/17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DC6CE-1DF3-9C46-849D-E4FC73B26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986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AE58C-6045-9F40-B667-D8FA003DB765}" type="datetimeFigureOut">
              <a:rPr lang="en-US" smtClean="0"/>
              <a:t>1/20/17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DC6CE-1DF3-9C46-849D-E4FC73B26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903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AE58C-6045-9F40-B667-D8FA003DB765}" type="datetimeFigureOut">
              <a:rPr lang="en-US" smtClean="0"/>
              <a:t>1/20/17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DC6CE-1DF3-9C46-849D-E4FC73B26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508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AE58C-6045-9F40-B667-D8FA003DB765}" type="datetimeFigureOut">
              <a:rPr lang="en-US" smtClean="0"/>
              <a:t>1/20/17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DC6CE-1DF3-9C46-849D-E4FC73B26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281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2AE58C-6045-9F40-B667-D8FA003DB765}" type="datetimeFigureOut">
              <a:rPr lang="en-US" smtClean="0"/>
              <a:t>1/20/17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3DC6CE-1DF3-9C46-849D-E4FC73B26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120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754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n 3"/>
          <p:cNvSpPr/>
          <p:nvPr/>
        </p:nvSpPr>
        <p:spPr>
          <a:xfrm>
            <a:off x="3256547" y="802105"/>
            <a:ext cx="1251284" cy="1347537"/>
          </a:xfrm>
          <a:prstGeom prst="ca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ea typeface="Helvetica" charset="0"/>
                <a:cs typeface="Helvetica" charset="0"/>
              </a:rPr>
              <a:t>Data</a:t>
            </a:r>
            <a:endParaRPr lang="en-US" sz="2000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  <a:ea typeface="Helvetica" charset="0"/>
              <a:cs typeface="Helvetica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8968" y="368968"/>
            <a:ext cx="2117558" cy="577516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68968" y="1989220"/>
            <a:ext cx="2117558" cy="689812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8968" y="1195135"/>
            <a:ext cx="2117558" cy="577516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Elbow Connector 8"/>
          <p:cNvCxnSpPr>
            <a:stCxn id="5" idx="3"/>
            <a:endCxn id="4" idx="2"/>
          </p:cNvCxnSpPr>
          <p:nvPr/>
        </p:nvCxnSpPr>
        <p:spPr>
          <a:xfrm>
            <a:off x="2486526" y="657726"/>
            <a:ext cx="770021" cy="818148"/>
          </a:xfrm>
          <a:prstGeom prst="bentConnector3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6" idx="3"/>
            <a:endCxn id="4" idx="2"/>
          </p:cNvCxnSpPr>
          <p:nvPr/>
        </p:nvCxnSpPr>
        <p:spPr>
          <a:xfrm flipV="1">
            <a:off x="2486526" y="1475874"/>
            <a:ext cx="770021" cy="858252"/>
          </a:xfrm>
          <a:prstGeom prst="bentConnector3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7" idx="3"/>
            <a:endCxn id="4" idx="2"/>
          </p:cNvCxnSpPr>
          <p:nvPr/>
        </p:nvCxnSpPr>
        <p:spPr>
          <a:xfrm flipV="1">
            <a:off x="2486526" y="1475874"/>
            <a:ext cx="770021" cy="80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99017" y="473060"/>
            <a:ext cx="1257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Artist Index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35758" y="1291207"/>
            <a:ext cx="1183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Artist Alias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73770" y="2029144"/>
            <a:ext cx="1720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User-Artist </a:t>
            </a:r>
            <a:endParaRPr lang="en-US" smtClean="0"/>
          </a:p>
          <a:p>
            <a:pPr algn="ctr"/>
            <a:r>
              <a:rPr lang="en-US" dirty="0" smtClean="0"/>
              <a:t>Play Count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3144253" y="2679032"/>
            <a:ext cx="1459832" cy="110690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Load Data into RDDs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4" idx="3"/>
            <a:endCxn id="21" idx="0"/>
          </p:cNvCxnSpPr>
          <p:nvPr/>
        </p:nvCxnSpPr>
        <p:spPr>
          <a:xfrm flipH="1">
            <a:off x="3874169" y="2149642"/>
            <a:ext cx="8020" cy="52939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2775284" y="4315325"/>
            <a:ext cx="2197770" cy="13796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Data Cleaning &amp; Transformation using MapReduce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>
            <a:stCxn id="21" idx="2"/>
            <a:endCxn id="24" idx="0"/>
          </p:cNvCxnSpPr>
          <p:nvPr/>
        </p:nvCxnSpPr>
        <p:spPr>
          <a:xfrm>
            <a:off x="3874169" y="3785938"/>
            <a:ext cx="0" cy="52938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5378475" y="1074820"/>
            <a:ext cx="2117558" cy="5775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509930" y="4716378"/>
            <a:ext cx="2117558" cy="5775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5490144" y="2867617"/>
            <a:ext cx="2117558" cy="5775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5807899" y="1178916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 Dataset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732346" y="2979732"/>
            <a:ext cx="169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Training Dataset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602438" y="4820470"/>
            <a:ext cx="1893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Validation Dataset</a:t>
            </a:r>
            <a:endParaRPr lang="en-US" dirty="0"/>
          </a:p>
        </p:txBody>
      </p:sp>
      <p:cxnSp>
        <p:nvCxnSpPr>
          <p:cNvPr id="39" name="Straight Arrow Connector 38"/>
          <p:cNvCxnSpPr>
            <a:stCxn id="24" idx="3"/>
            <a:endCxn id="29" idx="1"/>
          </p:cNvCxnSpPr>
          <p:nvPr/>
        </p:nvCxnSpPr>
        <p:spPr>
          <a:xfrm>
            <a:off x="4973054" y="5005136"/>
            <a:ext cx="53687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24" idx="3"/>
            <a:endCxn id="30" idx="1"/>
          </p:cNvCxnSpPr>
          <p:nvPr/>
        </p:nvCxnSpPr>
        <p:spPr>
          <a:xfrm flipV="1">
            <a:off x="4973054" y="3156375"/>
            <a:ext cx="517090" cy="1848761"/>
          </a:xfrm>
          <a:prstGeom prst="bentConnector3">
            <a:avLst>
              <a:gd name="adj1" fmla="val 40693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24" idx="3"/>
            <a:endCxn id="28" idx="1"/>
          </p:cNvCxnSpPr>
          <p:nvPr/>
        </p:nvCxnSpPr>
        <p:spPr>
          <a:xfrm flipV="1">
            <a:off x="4973054" y="1363578"/>
            <a:ext cx="405421" cy="3641558"/>
          </a:xfrm>
          <a:prstGeom prst="bent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ounded Rectangle 45"/>
          <p:cNvSpPr/>
          <p:nvPr/>
        </p:nvSpPr>
        <p:spPr>
          <a:xfrm>
            <a:off x="8406063" y="2045186"/>
            <a:ext cx="3128211" cy="222201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MLlib</a:t>
            </a:r>
            <a:r>
              <a:rPr lang="en-US" dirty="0" smtClean="0">
                <a:solidFill>
                  <a:schemeClr val="tx1"/>
                </a:solidFill>
              </a:rPr>
              <a:t> Collaborative Filtering Implicit Feedback Model trained by ALS algorithm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8" name="Straight Arrow Connector 47"/>
          <p:cNvCxnSpPr>
            <a:stCxn id="30" idx="3"/>
            <a:endCxn id="46" idx="1"/>
          </p:cNvCxnSpPr>
          <p:nvPr/>
        </p:nvCxnSpPr>
        <p:spPr>
          <a:xfrm flipV="1">
            <a:off x="7607702" y="3156193"/>
            <a:ext cx="798361" cy="18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5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4216" y="2277978"/>
            <a:ext cx="1107531" cy="589112"/>
          </a:xfrm>
          <a:prstGeom prst="rect">
            <a:avLst/>
          </a:prstGeom>
        </p:spPr>
      </p:pic>
      <p:cxnSp>
        <p:nvCxnSpPr>
          <p:cNvPr id="54" name="Elbow Connector 53"/>
          <p:cNvCxnSpPr>
            <a:stCxn id="29" idx="3"/>
            <a:endCxn id="46" idx="2"/>
          </p:cNvCxnSpPr>
          <p:nvPr/>
        </p:nvCxnSpPr>
        <p:spPr>
          <a:xfrm flipV="1">
            <a:off x="7627488" y="4267199"/>
            <a:ext cx="2342681" cy="737937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ounded Rectangle 54"/>
          <p:cNvSpPr/>
          <p:nvPr/>
        </p:nvSpPr>
        <p:spPr>
          <a:xfrm>
            <a:off x="12192000" y="2610417"/>
            <a:ext cx="1459832" cy="110690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Model Evaluation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57" name="Straight Arrow Connector 56"/>
          <p:cNvCxnSpPr>
            <a:stCxn id="46" idx="3"/>
            <a:endCxn id="55" idx="1"/>
          </p:cNvCxnSpPr>
          <p:nvPr/>
        </p:nvCxnSpPr>
        <p:spPr>
          <a:xfrm>
            <a:off x="11534274" y="3156193"/>
            <a:ext cx="657726" cy="767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28" idx="3"/>
            <a:endCxn id="55" idx="0"/>
          </p:cNvCxnSpPr>
          <p:nvPr/>
        </p:nvCxnSpPr>
        <p:spPr>
          <a:xfrm>
            <a:off x="7496033" y="1363578"/>
            <a:ext cx="5425883" cy="1246839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59"/>
          <p:cNvSpPr/>
          <p:nvPr/>
        </p:nvSpPr>
        <p:spPr>
          <a:xfrm>
            <a:off x="11654589" y="4584030"/>
            <a:ext cx="2534653" cy="84221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mtClean="0">
                <a:solidFill>
                  <a:schemeClr val="tx1"/>
                </a:solidFill>
              </a:rPr>
              <a:t>Top-K Recommendation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62" name="Straight Arrow Connector 61"/>
          <p:cNvCxnSpPr>
            <a:stCxn id="55" idx="2"/>
            <a:endCxn id="60" idx="0"/>
          </p:cNvCxnSpPr>
          <p:nvPr/>
        </p:nvCxnSpPr>
        <p:spPr>
          <a:xfrm>
            <a:off x="12921916" y="3717323"/>
            <a:ext cx="0" cy="86670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0188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38</Words>
  <Application>Microsoft Macintosh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Calibri</vt:lpstr>
      <vt:lpstr>Calibri Light</vt:lpstr>
      <vt:lpstr>Helvetica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Shijie Li</dc:creator>
  <cp:lastModifiedBy>Shijie Li</cp:lastModifiedBy>
  <cp:revision>12</cp:revision>
  <dcterms:created xsi:type="dcterms:W3CDTF">2017-01-20T19:58:00Z</dcterms:created>
  <dcterms:modified xsi:type="dcterms:W3CDTF">2017-01-20T22:34:29Z</dcterms:modified>
</cp:coreProperties>
</file>