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9" r:id="rId9"/>
    <p:sldId id="268" r:id="rId10"/>
    <p:sldId id="262" r:id="rId11"/>
    <p:sldId id="264" r:id="rId12"/>
    <p:sldId id="263" r:id="rId13"/>
    <p:sldId id="266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zhuo Gao" initials="YG" lastIdx="1" clrIdx="0">
    <p:extLst>
      <p:ext uri="{19B8F6BF-5375-455C-9EA6-DF929625EA0E}">
        <p15:presenceInfo xmlns:p15="http://schemas.microsoft.com/office/powerpoint/2012/main" userId="Yuzhuo G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4A47-4B7D-4516-9011-0D522A471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BDF5C-023B-4589-B3DB-A6A9F7CC3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Recognition of emotions from an image of a 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2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DF0A-1B60-4F83-BAF6-86AAB08E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B56825-D9AF-41F9-9787-8D72FEBA6C56}"/>
              </a:ext>
            </a:extLst>
          </p:cNvPr>
          <p:cNvSpPr txBox="1"/>
          <p:nvPr/>
        </p:nvSpPr>
        <p:spPr>
          <a:xfrm>
            <a:off x="0" y="270933"/>
            <a:ext cx="10871200" cy="646331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40BAD2"/>
                </a:highlight>
              </a:rPr>
              <a:t>2.2.4 Neural Net work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EABBE70-EB5C-45A2-B91D-8A5EE48BD98E}"/>
              </a:ext>
            </a:extLst>
          </p:cNvPr>
          <p:cNvGrpSpPr/>
          <p:nvPr/>
        </p:nvGrpSpPr>
        <p:grpSpPr>
          <a:xfrm>
            <a:off x="403141" y="1617551"/>
            <a:ext cx="11385718" cy="3940791"/>
            <a:chOff x="474181" y="1527240"/>
            <a:chExt cx="11385718" cy="394079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FB49289-900A-413B-A96B-EB6FF45CD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2412" y="1527240"/>
              <a:ext cx="6607175" cy="394079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6326CF-A015-4957-AA3E-6C1A6917EBE3}"/>
                </a:ext>
              </a:extLst>
            </p:cNvPr>
            <p:cNvSpPr txBox="1"/>
            <p:nvPr/>
          </p:nvSpPr>
          <p:spPr>
            <a:xfrm>
              <a:off x="474181" y="2551837"/>
              <a:ext cx="21761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layer includes preprocessed features from dataset ( ex. Euclidean distance, NMF)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C20074-58F1-44B2-A476-85703524881D}"/>
                </a:ext>
              </a:extLst>
            </p:cNvPr>
            <p:cNvSpPr txBox="1"/>
            <p:nvPr/>
          </p:nvSpPr>
          <p:spPr>
            <a:xfrm>
              <a:off x="9683750" y="2551837"/>
              <a:ext cx="21761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 includes # of classification categories and percentage score of each category based on input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7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DF0A-1B60-4F83-BAF6-86AAB08E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B56825-D9AF-41F9-9787-8D72FEBA6C56}"/>
              </a:ext>
            </a:extLst>
          </p:cNvPr>
          <p:cNvSpPr txBox="1"/>
          <p:nvPr/>
        </p:nvSpPr>
        <p:spPr>
          <a:xfrm>
            <a:off x="0" y="270933"/>
            <a:ext cx="10871200" cy="646331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40BAD2"/>
                </a:highlight>
              </a:rPr>
              <a:t>2.2.4 Neural Net work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04D348-D430-4AD4-B852-F9C59BB1FD24}"/>
              </a:ext>
            </a:extLst>
          </p:cNvPr>
          <p:cNvGrpSpPr/>
          <p:nvPr/>
        </p:nvGrpSpPr>
        <p:grpSpPr>
          <a:xfrm>
            <a:off x="857955" y="917264"/>
            <a:ext cx="10519514" cy="5315571"/>
            <a:chOff x="596752" y="535140"/>
            <a:chExt cx="11145364" cy="640690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27CBD7C-9277-49CC-BC1C-ED45FA236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752" y="1588637"/>
              <a:ext cx="4402897" cy="3094074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13BEB68-D972-44CB-B218-1808C43C9501}"/>
                </a:ext>
              </a:extLst>
            </p:cNvPr>
            <p:cNvGrpSpPr/>
            <p:nvPr/>
          </p:nvGrpSpPr>
          <p:grpSpPr>
            <a:xfrm>
              <a:off x="859910" y="535140"/>
              <a:ext cx="10882206" cy="6406902"/>
              <a:chOff x="859910" y="535140"/>
              <a:chExt cx="10882206" cy="6406902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69F7AEB3-2590-4670-8FF7-3646258B7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0922" y="1112819"/>
                <a:ext cx="2629600" cy="2243026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3AFFCA98-0C72-4738-975A-C8280D9BB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3774850"/>
                <a:ext cx="2938936" cy="2412946"/>
              </a:xfrm>
              <a:prstGeom prst="rect">
                <a:avLst/>
              </a:prstGeom>
            </p:spPr>
          </p:pic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164DE3D-7D8C-47DD-A0A8-164AEEEA44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4300" y="2144266"/>
                <a:ext cx="1068704" cy="6660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4DB4F08-AE17-45FF-B704-8412490B5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371" y="3211020"/>
                <a:ext cx="864396" cy="11596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AC1C96-C32D-44CA-8215-A65ED66562CE}"/>
                  </a:ext>
                </a:extLst>
              </p:cNvPr>
              <p:cNvSpPr txBox="1"/>
              <p:nvPr/>
            </p:nvSpPr>
            <p:spPr>
              <a:xfrm>
                <a:off x="859910" y="651154"/>
                <a:ext cx="40935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1. Binary Classification Neural Network:</a:t>
                </a:r>
              </a:p>
              <a:p>
                <a:r>
                  <a:rPr lang="en-US" dirty="0"/>
                  <a:t>Simple or Compound?</a:t>
                </a:r>
              </a:p>
              <a:p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3A67FE-9E42-4027-89B9-04D4E7AA7A60}"/>
                  </a:ext>
                </a:extLst>
              </p:cNvPr>
              <p:cNvSpPr txBox="1"/>
              <p:nvPr/>
            </p:nvSpPr>
            <p:spPr>
              <a:xfrm rot="19780354">
                <a:off x="4970344" y="1690622"/>
                <a:ext cx="26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simple: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B2EA8D6-9AC4-4A0F-A2DF-70570E58CFEE}"/>
                  </a:ext>
                </a:extLst>
              </p:cNvPr>
              <p:cNvSpPr txBox="1"/>
              <p:nvPr/>
            </p:nvSpPr>
            <p:spPr>
              <a:xfrm rot="3143928">
                <a:off x="4779228" y="3974755"/>
                <a:ext cx="26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compound: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956081C-A9C9-49F8-82AD-DA2DB537323D}"/>
                  </a:ext>
                </a:extLst>
              </p:cNvPr>
              <p:cNvSpPr txBox="1"/>
              <p:nvPr/>
            </p:nvSpPr>
            <p:spPr>
              <a:xfrm>
                <a:off x="6308030" y="535140"/>
                <a:ext cx="409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2. Simple Emotion Neural Network:</a:t>
                </a:r>
              </a:p>
              <a:p>
                <a:r>
                  <a:rPr lang="en-US" dirty="0"/>
                  <a:t>Output layer: 7 categories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E8517B9-865D-4BA6-8491-B2EDDB5ECE33}"/>
                  </a:ext>
                </a:extLst>
              </p:cNvPr>
              <p:cNvSpPr txBox="1"/>
              <p:nvPr/>
            </p:nvSpPr>
            <p:spPr>
              <a:xfrm>
                <a:off x="6308030" y="5895408"/>
                <a:ext cx="409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3. Compound Emotion Neural Network:</a:t>
                </a:r>
              </a:p>
              <a:p>
                <a:r>
                  <a:rPr lang="en-US" dirty="0"/>
                  <a:t>Output layer: 15 categories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C94EFB-3255-4EDB-A08D-7BF76EA2E9A0}"/>
                  </a:ext>
                </a:extLst>
              </p:cNvPr>
              <p:cNvSpPr txBox="1"/>
              <p:nvPr/>
            </p:nvSpPr>
            <p:spPr>
              <a:xfrm>
                <a:off x="872429" y="4493669"/>
                <a:ext cx="4402898" cy="244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Input Layer: </a:t>
                </a:r>
              </a:p>
              <a:p>
                <a:r>
                  <a:rPr lang="en-US" sz="1400" dirty="0"/>
                  <a:t>300 Features {input data is preprocessed via NMF}</a:t>
                </a:r>
              </a:p>
              <a:p>
                <a:endParaRPr lang="en-US" sz="1400" dirty="0"/>
              </a:p>
              <a:p>
                <a:r>
                  <a:rPr lang="en-US" sz="1400" b="1" dirty="0"/>
                  <a:t>Hidden Layers: </a:t>
                </a:r>
              </a:p>
              <a:p>
                <a:r>
                  <a:rPr lang="en-US" sz="1400" dirty="0"/>
                  <a:t>2 Layers: 96 Nodes, 64 Nodes (leaky </a:t>
                </a:r>
                <a:r>
                  <a:rPr lang="en-US" sz="1400" dirty="0" err="1"/>
                  <a:t>ReLu</a:t>
                </a:r>
                <a:r>
                  <a:rPr lang="en-US" sz="1400" dirty="0"/>
                  <a:t> activation)</a:t>
                </a:r>
              </a:p>
              <a:p>
                <a:r>
                  <a:rPr lang="en-US" sz="1400" dirty="0"/>
                  <a:t>+ 2 dropout instances (0.4 and 0.6)</a:t>
                </a:r>
              </a:p>
              <a:p>
                <a:endParaRPr lang="en-US" sz="1400" dirty="0"/>
              </a:p>
              <a:p>
                <a:r>
                  <a:rPr lang="en-US" sz="1400" b="1" dirty="0"/>
                  <a:t>Output Layer:</a:t>
                </a:r>
              </a:p>
              <a:p>
                <a:r>
                  <a:rPr lang="en-US" sz="1400" b="1" dirty="0"/>
                  <a:t> </a:t>
                </a:r>
                <a:r>
                  <a:rPr lang="en-US" sz="1400" dirty="0"/>
                  <a:t>2 Nodes (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activation)</a:t>
                </a:r>
                <a:endParaRPr lang="en-US" sz="1400" b="1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B82C6B-FC13-4D2F-8E08-A9F921FDEA63}"/>
                  </a:ext>
                </a:extLst>
              </p:cNvPr>
              <p:cNvSpPr txBox="1"/>
              <p:nvPr/>
            </p:nvSpPr>
            <p:spPr>
              <a:xfrm>
                <a:off x="9017677" y="1909501"/>
                <a:ext cx="27244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Input Layer:</a:t>
                </a:r>
              </a:p>
              <a:p>
                <a:r>
                  <a:rPr lang="en-US" sz="1400" dirty="0"/>
                  <a:t>300 Features (same input from the binary NN)</a:t>
                </a:r>
              </a:p>
              <a:p>
                <a:endParaRPr lang="en-US" sz="1400" b="1" dirty="0"/>
              </a:p>
              <a:p>
                <a:r>
                  <a:rPr lang="en-US" sz="1400" b="1" dirty="0"/>
                  <a:t>Hidden Layers: </a:t>
                </a:r>
              </a:p>
              <a:p>
                <a:r>
                  <a:rPr lang="en-US" sz="1400" dirty="0"/>
                  <a:t>2 network layers (96 Nodes, 64 Nodes) + 2 dropout instances (0.4 and 0.6)</a:t>
                </a:r>
              </a:p>
              <a:p>
                <a:endParaRPr lang="en-US" sz="1400" b="1" dirty="0"/>
              </a:p>
              <a:p>
                <a:r>
                  <a:rPr lang="en-US" sz="1400" b="1" dirty="0"/>
                  <a:t>Output Layer: </a:t>
                </a:r>
              </a:p>
              <a:p>
                <a:r>
                  <a:rPr lang="en-US" sz="1400" dirty="0"/>
                  <a:t>Simple: 7 Nodes </a:t>
                </a:r>
              </a:p>
              <a:p>
                <a:r>
                  <a:rPr lang="en-US" sz="1400" dirty="0"/>
                  <a:t>Compound: 15 Nodes</a:t>
                </a:r>
                <a:endParaRPr 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044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4B30-82D6-4AC9-9532-62174E6B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</a:t>
            </a:r>
            <a:br>
              <a:rPr lang="en-US" dirty="0"/>
            </a:br>
            <a:r>
              <a:rPr lang="en-US" dirty="0"/>
              <a:t>NN Training Process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A0282C-4B99-487E-B993-9CFFB8E3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769" y="871989"/>
            <a:ext cx="7350169" cy="512127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Split dataset into training set {x} + validation set {y}</a:t>
            </a:r>
          </a:p>
          <a:p>
            <a:r>
              <a:rPr lang="en-US" sz="2000" dirty="0"/>
              <a:t>Preprocess all Data</a:t>
            </a:r>
          </a:p>
          <a:p>
            <a:pPr lvl="1"/>
            <a:r>
              <a:rPr lang="en-US" sz="1800" dirty="0"/>
              <a:t>Euclidean distance </a:t>
            </a:r>
            <a:r>
              <a:rPr lang="en-US" sz="1800" dirty="0">
                <a:sym typeface="Wingdings" panose="05000000000000000000" pitchFamily="2" charset="2"/>
              </a:rPr>
              <a:t> g();</a:t>
            </a:r>
            <a:endParaRPr lang="en-US" sz="1800" dirty="0"/>
          </a:p>
          <a:p>
            <a:r>
              <a:rPr lang="en-US" sz="2000" dirty="0"/>
              <a:t>Feature engineering: 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Learn an NMF model from training set {x};  NMF  f()</a:t>
            </a:r>
            <a:endParaRPr lang="en-US" sz="1800" dirty="0"/>
          </a:p>
          <a:p>
            <a:pPr lvl="1"/>
            <a:r>
              <a:rPr lang="en-US" sz="1800" dirty="0"/>
              <a:t>x' = f(g(x)) ; y’ = f(g(y)) </a:t>
            </a:r>
            <a:r>
              <a:rPr lang="en-US" sz="1800" dirty="0">
                <a:sym typeface="Wingdings" panose="05000000000000000000" pitchFamily="2" charset="2"/>
              </a:rPr>
              <a:t>[NOTE: validation set is not used to learn NMF model]</a:t>
            </a:r>
            <a:endParaRPr lang="en-US" sz="1800" dirty="0"/>
          </a:p>
          <a:p>
            <a:r>
              <a:rPr lang="en-US" sz="2000" dirty="0"/>
              <a:t>All 3 Neural Networks trained Independently</a:t>
            </a:r>
          </a:p>
          <a:p>
            <a:pPr lvl="1"/>
            <a:r>
              <a:rPr lang="en-US" sz="1800" dirty="0"/>
              <a:t>Binary Classification NN: trained on “simple” and “compound” labels from x’</a:t>
            </a:r>
          </a:p>
          <a:p>
            <a:pPr lvl="1"/>
            <a:r>
              <a:rPr lang="en-US" sz="1800" dirty="0"/>
              <a:t>Simple Classification NN: only trained on 7 categories of “simple” emotions from x’</a:t>
            </a:r>
          </a:p>
          <a:p>
            <a:pPr lvl="1"/>
            <a:r>
              <a:rPr lang="en-US" sz="1800" dirty="0"/>
              <a:t>Compound Classification NN: only trained on 15 categories of “compound emotions from x’</a:t>
            </a:r>
          </a:p>
          <a:p>
            <a:pPr lvl="1"/>
            <a:r>
              <a:rPr lang="en-US" sz="1800" dirty="0"/>
              <a:t>Utilized validation set for parameter tuning + regularization</a:t>
            </a:r>
          </a:p>
          <a:p>
            <a:pPr lvl="2"/>
            <a:r>
              <a:rPr lang="en-US" sz="1400" i="1" dirty="0"/>
              <a:t>NOTE: Neural Network Models NEVER trained with the validation dataset</a:t>
            </a:r>
            <a:endParaRPr lang="en-US" sz="1400" dirty="0"/>
          </a:p>
          <a:p>
            <a:r>
              <a:rPr lang="en-US" sz="2000" dirty="0"/>
              <a:t>Training Parameters (used by all models)</a:t>
            </a:r>
          </a:p>
          <a:p>
            <a:pPr lvl="1"/>
            <a:r>
              <a:rPr lang="en-US" sz="1800" dirty="0"/>
              <a:t>Optimizer : Adam</a:t>
            </a:r>
          </a:p>
          <a:p>
            <a:pPr lvl="1"/>
            <a:r>
              <a:rPr lang="en-US" sz="1800" dirty="0"/>
              <a:t>Epochs: 100</a:t>
            </a:r>
          </a:p>
          <a:p>
            <a:pPr lvl="1"/>
            <a:r>
              <a:rPr lang="en-US" sz="1800" dirty="0"/>
              <a:t>Batch Size: 128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66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4B30-82D6-4AC9-9532-62174E6B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</a:t>
            </a:r>
            <a:br>
              <a:rPr lang="en-US" dirty="0"/>
            </a:br>
            <a:r>
              <a:rPr lang="en-US" dirty="0"/>
              <a:t>NN Accuracy and Loss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170CAB-90F9-4CFE-B7FC-36C6F9F51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782" y="0"/>
            <a:ext cx="5852172" cy="438912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540906-C144-41F7-A974-769AFB6A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61" y="21945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32E7-10BD-452A-9B31-8E4F6B87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2.2.5</a:t>
            </a:r>
            <a:br>
              <a:rPr lang="en-US" dirty="0"/>
            </a:br>
            <a:r>
              <a:rPr lang="en-US" dirty="0"/>
              <a:t>NN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0450-0E93-4C3B-8190-09407A79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69320F-F38F-41AC-8E80-4D6C3126F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484515"/>
              </p:ext>
            </p:extLst>
          </p:nvPr>
        </p:nvGraphicFramePr>
        <p:xfrm>
          <a:off x="3884103" y="1098491"/>
          <a:ext cx="71306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76">
                  <a:extLst>
                    <a:ext uri="{9D8B030D-6E8A-4147-A177-3AD203B41FA5}">
                      <a16:colId xmlns:a16="http://schemas.microsoft.com/office/drawing/2014/main" val="2785802058"/>
                    </a:ext>
                  </a:extLst>
                </a:gridCol>
                <a:gridCol w="3187816">
                  <a:extLst>
                    <a:ext uri="{9D8B030D-6E8A-4147-A177-3AD203B41FA5}">
                      <a16:colId xmlns:a16="http://schemas.microsoft.com/office/drawing/2014/main" val="3027384896"/>
                    </a:ext>
                  </a:extLst>
                </a:gridCol>
                <a:gridCol w="1082180">
                  <a:extLst>
                    <a:ext uri="{9D8B030D-6E8A-4147-A177-3AD203B41FA5}">
                      <a16:colId xmlns:a16="http://schemas.microsoft.com/office/drawing/2014/main" val="1780375543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703264727"/>
                    </a:ext>
                  </a:extLst>
                </a:gridCol>
              </a:tblGrid>
              <a:tr h="377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20466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Binary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 = 128,</a:t>
                      </a:r>
                    </a:p>
                    <a:p>
                      <a:r>
                        <a:rPr lang="en-US" dirty="0"/>
                        <a:t>epochs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37653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Multi-class:</a:t>
                      </a:r>
                    </a:p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 = 128,</a:t>
                      </a:r>
                    </a:p>
                    <a:p>
                      <a:r>
                        <a:rPr lang="en-US" dirty="0"/>
                        <a:t>epochs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4738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Multi-class:</a:t>
                      </a:r>
                    </a:p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 = 128,</a:t>
                      </a:r>
                    </a:p>
                    <a:p>
                      <a:r>
                        <a:rPr lang="en-US" dirty="0"/>
                        <a:t>epochs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183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F13A61-6CE0-4821-9D30-65480D30590F}"/>
              </a:ext>
            </a:extLst>
          </p:cNvPr>
          <p:cNvSpPr/>
          <p:nvPr/>
        </p:nvSpPr>
        <p:spPr>
          <a:xfrm>
            <a:off x="8774884" y="3658812"/>
            <a:ext cx="2239861" cy="636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Overall: 0.682</a:t>
            </a:r>
          </a:p>
        </p:txBody>
      </p:sp>
    </p:spTree>
    <p:extLst>
      <p:ext uri="{BB962C8B-B14F-4D97-AF65-F5344CB8AC3E}">
        <p14:creationId xmlns:p14="http://schemas.microsoft.com/office/powerpoint/2010/main" val="374872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4B30-82D6-4AC9-9532-62174E6B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br>
              <a:rPr lang="en-US" dirty="0"/>
            </a:br>
            <a:r>
              <a:rPr lang="en-US" dirty="0"/>
              <a:t>Test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7ED55-2162-4F65-9514-5A5E258D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A06D-0870-45C6-A577-DEE2C6D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18F3-50CB-43E2-8A97-A509320C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Feature engineering</a:t>
            </a:r>
          </a:p>
          <a:p>
            <a:r>
              <a:rPr lang="en-US" sz="2800" dirty="0"/>
              <a:t>2. Model selection</a:t>
            </a:r>
          </a:p>
          <a:p>
            <a:pPr lvl="1"/>
            <a:r>
              <a:rPr lang="en-US" sz="1600" dirty="0"/>
              <a:t>Baseline GBM</a:t>
            </a:r>
          </a:p>
          <a:p>
            <a:pPr lvl="1"/>
            <a:r>
              <a:rPr lang="en-US" sz="1800" dirty="0"/>
              <a:t>Ridge and LASSO regression</a:t>
            </a:r>
          </a:p>
          <a:p>
            <a:pPr lvl="1"/>
            <a:r>
              <a:rPr lang="en-US" dirty="0"/>
              <a:t>SVM</a:t>
            </a:r>
            <a:endParaRPr lang="en-US" sz="1800" dirty="0"/>
          </a:p>
          <a:p>
            <a:pPr lvl="1"/>
            <a:r>
              <a:rPr lang="en-US" sz="1800" dirty="0"/>
              <a:t>Voting classifier of random forest and GBM</a:t>
            </a:r>
          </a:p>
          <a:p>
            <a:pPr lvl="1"/>
            <a:r>
              <a:rPr lang="en-US" sz="1800" dirty="0"/>
              <a:t>Neural network</a:t>
            </a:r>
          </a:p>
          <a:p>
            <a:pPr lvl="1"/>
            <a:r>
              <a:rPr lang="en-US" sz="1800" dirty="0"/>
              <a:t>Model comparison</a:t>
            </a:r>
          </a:p>
          <a:p>
            <a:r>
              <a:rPr lang="en-US" sz="2800" dirty="0"/>
              <a:t>3. Test result</a:t>
            </a:r>
          </a:p>
        </p:txBody>
      </p:sp>
    </p:spTree>
    <p:extLst>
      <p:ext uri="{BB962C8B-B14F-4D97-AF65-F5344CB8AC3E}">
        <p14:creationId xmlns:p14="http://schemas.microsoft.com/office/powerpoint/2010/main" val="207866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3D09-B65F-4532-9D70-493D036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br>
              <a:rPr lang="en-US" dirty="0"/>
            </a:br>
            <a:r>
              <a:rPr lang="en-US" dirty="0"/>
              <a:t>Feature engineer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9FBA-4A62-4314-8B8E-123DB7AB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8069813" cy="4278343"/>
          </a:xfrm>
        </p:spPr>
        <p:txBody>
          <a:bodyPr/>
          <a:lstStyle/>
          <a:p>
            <a:r>
              <a:rPr lang="en-US" dirty="0"/>
              <a:t>1. Euclidean distance</a:t>
            </a:r>
          </a:p>
          <a:p>
            <a:pPr lvl="1"/>
            <a:r>
              <a:rPr lang="en-US" dirty="0"/>
              <a:t>Compute the pairwise distance of the fiducial point, 3003 features</a:t>
            </a:r>
          </a:p>
          <a:p>
            <a:r>
              <a:rPr lang="en-US" dirty="0"/>
              <a:t>2. Dimensionality reduction</a:t>
            </a:r>
          </a:p>
          <a:p>
            <a:pPr lvl="1"/>
            <a:r>
              <a:rPr lang="en-US" dirty="0"/>
              <a:t>NMF, reduce to 300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matrix 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 is represented by the two smaller matrices 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 and 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which, when multiplied, approximately reconstruct 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NMF has an inherent clustering property, i.e., it automatically clusters the columns of input data</a:t>
            </a:r>
          </a:p>
          <a:p>
            <a:pPr lvl="1"/>
            <a:r>
              <a:rPr lang="en-US" dirty="0"/>
              <a:t>PCA, 320 principal components explaining 90% of the 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311A7-BC59-4A30-8562-F930D852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03" y="2533242"/>
            <a:ext cx="3765880" cy="9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955D-E8DC-47BD-BA99-6124D8E1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br>
              <a:rPr lang="en-US" dirty="0"/>
            </a:br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9133-3F45-487F-A416-AA161891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Baseline: GBM without dimensionality reduction</a:t>
            </a:r>
          </a:p>
          <a:p>
            <a:r>
              <a:rPr lang="en-US" dirty="0"/>
              <a:t>Improved: </a:t>
            </a:r>
          </a:p>
          <a:p>
            <a:pPr lvl="1"/>
            <a:r>
              <a:rPr lang="en-US" dirty="0"/>
              <a:t>Ridge and LASSO regression</a:t>
            </a:r>
          </a:p>
          <a:p>
            <a:pPr lvl="1"/>
            <a:r>
              <a:rPr lang="en-US" dirty="0"/>
              <a:t>Voting classifier of random forest and GBM</a:t>
            </a:r>
          </a:p>
          <a:p>
            <a:pPr lvl="1"/>
            <a:r>
              <a:rPr lang="en-US" dirty="0"/>
              <a:t>SVM model</a:t>
            </a:r>
          </a:p>
          <a:p>
            <a:pPr lvl="1"/>
            <a:r>
              <a:rPr lang="en-US" dirty="0"/>
              <a:t>Neural network</a:t>
            </a:r>
          </a:p>
          <a:p>
            <a:endParaRPr lang="en-US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Our Goals: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 improve classification accuracy of different emotions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 reduce model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9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A703-4F86-4DAD-AC9D-7BF84B02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br>
              <a:rPr lang="en-US" dirty="0"/>
            </a:br>
            <a:r>
              <a:rPr lang="en-US" dirty="0"/>
              <a:t>Baseline GBM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73A8B2-6BF6-4748-AF10-CE14CD050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962569"/>
              </p:ext>
            </p:extLst>
          </p:nvPr>
        </p:nvGraphicFramePr>
        <p:xfrm>
          <a:off x="3884103" y="1098491"/>
          <a:ext cx="713064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38">
                  <a:extLst>
                    <a:ext uri="{9D8B030D-6E8A-4147-A177-3AD203B41FA5}">
                      <a16:colId xmlns:a16="http://schemas.microsoft.com/office/drawing/2014/main" val="2785802058"/>
                    </a:ext>
                  </a:extLst>
                </a:gridCol>
                <a:gridCol w="2558642">
                  <a:extLst>
                    <a:ext uri="{9D8B030D-6E8A-4147-A177-3AD203B41FA5}">
                      <a16:colId xmlns:a16="http://schemas.microsoft.com/office/drawing/2014/main" val="3027384896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1780375543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703264727"/>
                    </a:ext>
                  </a:extLst>
                </a:gridCol>
              </a:tblGrid>
              <a:tr h="377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20466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Binary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learning_rate</a:t>
                      </a:r>
                      <a:r>
                        <a:rPr lang="en-US" dirty="0"/>
                        <a:t>': 0.01</a:t>
                      </a:r>
                    </a:p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': 5</a:t>
                      </a:r>
                    </a:p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': 20 </a:t>
                      </a:r>
                    </a:p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':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37653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Multi-class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learning_rate</a:t>
                      </a:r>
                      <a:r>
                        <a:rPr lang="en-US" dirty="0"/>
                        <a:t>': 0.1 '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’: 5</a:t>
                      </a:r>
                    </a:p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’: 80</a:t>
                      </a:r>
                    </a:p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':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8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DF0A-1B60-4F83-BAF6-86AAB08E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B56825-D9AF-41F9-9787-8D72FEBA6C56}"/>
              </a:ext>
            </a:extLst>
          </p:cNvPr>
          <p:cNvSpPr txBox="1"/>
          <p:nvPr/>
        </p:nvSpPr>
        <p:spPr>
          <a:xfrm>
            <a:off x="0" y="270933"/>
            <a:ext cx="10871200" cy="646331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40BAD2"/>
                </a:highlight>
              </a:rPr>
              <a:t>2.2.1 Ridge and LASSO Regression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77BC-FC6E-44BA-BDB1-20F7707C42FE}"/>
              </a:ext>
            </a:extLst>
          </p:cNvPr>
          <p:cNvGrpSpPr/>
          <p:nvPr/>
        </p:nvGrpSpPr>
        <p:grpSpPr>
          <a:xfrm>
            <a:off x="252919" y="1206587"/>
            <a:ext cx="5809816" cy="5355312"/>
            <a:chOff x="556039" y="1157549"/>
            <a:chExt cx="5809816" cy="53553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AF26FF-B85D-4291-8071-FD291C5E0C3B}"/>
                </a:ext>
              </a:extLst>
            </p:cNvPr>
            <p:cNvSpPr txBox="1"/>
            <p:nvPr/>
          </p:nvSpPr>
          <p:spPr>
            <a:xfrm>
              <a:off x="556039" y="1157549"/>
              <a:ext cx="5809816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Input is feature dataset of Euclidean distances (N = 3003) of fiduciary points.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LASSO (least absolute shrinkage and selection operator) and Ridge Overview: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br>
                <a:rPr lang="en-US" dirty="0"/>
              </a:b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As LASSO shrinks unimportant coefficients down to 0, offers greater interpretability than Ridge, which keeps all coefficients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Hyperparameter tuning is conducted through 5-fold cross validation iterating through different </a:t>
              </a:r>
              <a:r>
                <a:rPr lang="el-GR" dirty="0"/>
                <a:t>λ</a:t>
              </a:r>
              <a:r>
                <a:rPr lang="en-US" dirty="0"/>
                <a:t>, average classification error across each fold, and at the end of iteration, returning lambda which minimizes error (results of hyperparameter tuning pictured to the right)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Most performant model: LASSO with test-set Accuracy of 53.8%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C4AF34-5D36-47D7-B91F-236AB663B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8878" y="2764710"/>
              <a:ext cx="3835435" cy="6026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149B335-59E4-42BD-A035-ED9D54EE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884" y="2262887"/>
              <a:ext cx="3880611" cy="602621"/>
            </a:xfrm>
            <a:prstGeom prst="rect">
              <a:avLst/>
            </a:prstGeom>
          </p:spPr>
        </p:pic>
      </p:grp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607C98-CE5D-47C1-9432-CB572DB19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8468"/>
            <a:ext cx="5574575" cy="39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2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90BF-20A4-4E08-90E0-A168B45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– multiclass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7C58B-634C-4693-B344-9B88BA1E3318}"/>
              </a:ext>
            </a:extLst>
          </p:cNvPr>
          <p:cNvSpPr/>
          <p:nvPr/>
        </p:nvSpPr>
        <p:spPr>
          <a:xfrm>
            <a:off x="4429388" y="2697543"/>
            <a:ext cx="1065402" cy="1453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086C5-7397-4443-A85D-D962B6A9BDEC}"/>
              </a:ext>
            </a:extLst>
          </p:cNvPr>
          <p:cNvSpPr/>
          <p:nvPr/>
        </p:nvSpPr>
        <p:spPr>
          <a:xfrm>
            <a:off x="7752825" y="1243773"/>
            <a:ext cx="1666263" cy="1453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labeled train data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1ABABA-9778-4760-B009-BE09003E0E44}"/>
              </a:ext>
            </a:extLst>
          </p:cNvPr>
          <p:cNvSpPr/>
          <p:nvPr/>
        </p:nvSpPr>
        <p:spPr>
          <a:xfrm>
            <a:off x="7752826" y="4151313"/>
            <a:ext cx="1666262" cy="1453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 labeled train data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00EF3-3957-48AC-8934-87870B47ECE2}"/>
              </a:ext>
            </a:extLst>
          </p:cNvPr>
          <p:cNvSpPr/>
          <p:nvPr/>
        </p:nvSpPr>
        <p:spPr>
          <a:xfrm>
            <a:off x="4056777" y="786493"/>
            <a:ext cx="1810623" cy="91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Binary classifier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0FE30-C211-4793-B096-D618B74F7CE0}"/>
              </a:ext>
            </a:extLst>
          </p:cNvPr>
          <p:cNvSpPr/>
          <p:nvPr/>
        </p:nvSpPr>
        <p:spPr>
          <a:xfrm>
            <a:off x="7151965" y="209277"/>
            <a:ext cx="2267124" cy="91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Multi-class classifier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C4EA87-AA87-49C2-B36D-757B8EF2FE65}"/>
              </a:ext>
            </a:extLst>
          </p:cNvPr>
          <p:cNvCxnSpPr/>
          <p:nvPr/>
        </p:nvCxnSpPr>
        <p:spPr>
          <a:xfrm flipV="1">
            <a:off x="5867400" y="1921079"/>
            <a:ext cx="1674303" cy="1048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591EF-AEA0-42CE-A4B5-D384070EC9DA}"/>
              </a:ext>
            </a:extLst>
          </p:cNvPr>
          <p:cNvCxnSpPr>
            <a:cxnSpLocks/>
          </p:cNvCxnSpPr>
          <p:nvPr/>
        </p:nvCxnSpPr>
        <p:spPr>
          <a:xfrm>
            <a:off x="5929968" y="3766945"/>
            <a:ext cx="1611735" cy="1111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D7CB46-6632-48B0-8F87-59A9B89694BC}"/>
              </a:ext>
            </a:extLst>
          </p:cNvPr>
          <p:cNvSpPr/>
          <p:nvPr/>
        </p:nvSpPr>
        <p:spPr>
          <a:xfrm rot="19669219">
            <a:off x="5730782" y="1823135"/>
            <a:ext cx="1810623" cy="91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If simple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26B89C-27A6-4661-92CA-48CAF7F1EF0C}"/>
              </a:ext>
            </a:extLst>
          </p:cNvPr>
          <p:cNvSpPr/>
          <p:nvPr/>
        </p:nvSpPr>
        <p:spPr>
          <a:xfrm rot="2054459">
            <a:off x="5849410" y="3642746"/>
            <a:ext cx="1810623" cy="91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If compound</a:t>
            </a:r>
          </a:p>
        </p:txBody>
      </p:sp>
    </p:spTree>
    <p:extLst>
      <p:ext uri="{BB962C8B-B14F-4D97-AF65-F5344CB8AC3E}">
        <p14:creationId xmlns:p14="http://schemas.microsoft.com/office/powerpoint/2010/main" val="428559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D87A-A374-4F15-93D0-52E567FA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2.2.2</a:t>
            </a:r>
            <a:br>
              <a:rPr lang="en-US" dirty="0"/>
            </a:br>
            <a:r>
              <a:rPr lang="en-US" dirty="0"/>
              <a:t>SVM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9392A28-6AD5-44A7-9268-262DCA78B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279907"/>
              </p:ext>
            </p:extLst>
          </p:nvPr>
        </p:nvGraphicFramePr>
        <p:xfrm>
          <a:off x="3900881" y="1098491"/>
          <a:ext cx="711386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98">
                  <a:extLst>
                    <a:ext uri="{9D8B030D-6E8A-4147-A177-3AD203B41FA5}">
                      <a16:colId xmlns:a16="http://schemas.microsoft.com/office/drawing/2014/main" val="2785802058"/>
                    </a:ext>
                  </a:extLst>
                </a:gridCol>
                <a:gridCol w="3187816">
                  <a:extLst>
                    <a:ext uri="{9D8B030D-6E8A-4147-A177-3AD203B41FA5}">
                      <a16:colId xmlns:a16="http://schemas.microsoft.com/office/drawing/2014/main" val="3027384896"/>
                    </a:ext>
                  </a:extLst>
                </a:gridCol>
                <a:gridCol w="1082180">
                  <a:extLst>
                    <a:ext uri="{9D8B030D-6E8A-4147-A177-3AD203B41FA5}">
                      <a16:colId xmlns:a16="http://schemas.microsoft.com/office/drawing/2014/main" val="1780375543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703264727"/>
                    </a:ext>
                  </a:extLst>
                </a:gridCol>
              </a:tblGrid>
              <a:tr h="377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20466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Binary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'C': 500, </a:t>
                      </a:r>
                    </a:p>
                    <a:p>
                      <a:r>
                        <a:rPr lang="en-US" dirty="0"/>
                        <a:t>'kernel': 'linear'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37653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Multi-class:</a:t>
                      </a:r>
                    </a:p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'C': 500, 'decision_function_shape’:'</a:t>
                      </a:r>
                      <a:r>
                        <a:rPr lang="en-US" dirty="0" err="1"/>
                        <a:t>ovr</a:t>
                      </a:r>
                      <a:r>
                        <a:rPr lang="en-US" dirty="0"/>
                        <a:t>’, </a:t>
                      </a:r>
                    </a:p>
                    <a:p>
                      <a:r>
                        <a:rPr lang="en-US" dirty="0"/>
                        <a:t>'kernel': '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4738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Multi-class:</a:t>
                      </a:r>
                    </a:p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'C': 50, '</a:t>
                      </a:r>
                      <a:r>
                        <a:rPr lang="en-US" dirty="0" err="1"/>
                        <a:t>decision_function_shape</a:t>
                      </a:r>
                      <a:r>
                        <a:rPr lang="en-US" dirty="0"/>
                        <a:t>': '</a:t>
                      </a:r>
                      <a:r>
                        <a:rPr lang="en-US" dirty="0" err="1"/>
                        <a:t>ovr</a:t>
                      </a:r>
                      <a:r>
                        <a:rPr lang="en-US" dirty="0"/>
                        <a:t>', 'kernel': 'linear'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183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E9F33D-1237-4BD4-B514-D6A9F5D80405}"/>
              </a:ext>
            </a:extLst>
          </p:cNvPr>
          <p:cNvSpPr/>
          <p:nvPr/>
        </p:nvSpPr>
        <p:spPr>
          <a:xfrm>
            <a:off x="8774884" y="4207451"/>
            <a:ext cx="2239861" cy="89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Overall: 0.562</a:t>
            </a:r>
          </a:p>
        </p:txBody>
      </p:sp>
    </p:spTree>
    <p:extLst>
      <p:ext uri="{BB962C8B-B14F-4D97-AF65-F5344CB8AC3E}">
        <p14:creationId xmlns:p14="http://schemas.microsoft.com/office/powerpoint/2010/main" val="29415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8D21-6067-4F64-B862-0828DF28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</a:t>
            </a:r>
            <a:br>
              <a:rPr lang="en-US" dirty="0"/>
            </a:br>
            <a:r>
              <a:rPr lang="en-US" dirty="0"/>
              <a:t>Voting</a:t>
            </a:r>
            <a:br>
              <a:rPr lang="en-US" dirty="0"/>
            </a:br>
            <a:r>
              <a:rPr lang="en-US" dirty="0"/>
              <a:t>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C042F-FB17-42FE-8175-7EBC99FEA5B1}"/>
              </a:ext>
            </a:extLst>
          </p:cNvPr>
          <p:cNvSpPr/>
          <p:nvPr/>
        </p:nvSpPr>
        <p:spPr>
          <a:xfrm>
            <a:off x="3912067" y="2730007"/>
            <a:ext cx="1065402" cy="1453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E196D-B1FA-47D4-B293-2A1A5CCBDA2A}"/>
              </a:ext>
            </a:extLst>
          </p:cNvPr>
          <p:cNvSpPr/>
          <p:nvPr/>
        </p:nvSpPr>
        <p:spPr>
          <a:xfrm>
            <a:off x="3912067" y="4345321"/>
            <a:ext cx="1065402" cy="1453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5924A-9631-44A7-AB1A-9F8D0A4CDC8C}"/>
              </a:ext>
            </a:extLst>
          </p:cNvPr>
          <p:cNvSpPr/>
          <p:nvPr/>
        </p:nvSpPr>
        <p:spPr>
          <a:xfrm>
            <a:off x="3912067" y="1123837"/>
            <a:ext cx="1065402" cy="1453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3B7CD-45FA-4AEC-A105-EB6FE91FE4A6}"/>
              </a:ext>
            </a:extLst>
          </p:cNvPr>
          <p:cNvSpPr/>
          <p:nvPr/>
        </p:nvSpPr>
        <p:spPr>
          <a:xfrm>
            <a:off x="6690221" y="2730007"/>
            <a:ext cx="1290506" cy="1453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with highest probability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AAF165-77AD-434D-85D4-916F597CAA07}"/>
              </a:ext>
            </a:extLst>
          </p:cNvPr>
          <p:cNvCxnSpPr/>
          <p:nvPr/>
        </p:nvCxnSpPr>
        <p:spPr>
          <a:xfrm>
            <a:off x="5229138" y="1861264"/>
            <a:ext cx="1266737" cy="12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FFF5AD-D3B9-4279-A970-B0B9DC32DBD7}"/>
              </a:ext>
            </a:extLst>
          </p:cNvPr>
          <p:cNvCxnSpPr>
            <a:cxnSpLocks/>
          </p:cNvCxnSpPr>
          <p:nvPr/>
        </p:nvCxnSpPr>
        <p:spPr>
          <a:xfrm>
            <a:off x="5204671" y="3456892"/>
            <a:ext cx="1291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1CDA12-B6FC-4E6F-9CF1-6F3BB58E01C7}"/>
              </a:ext>
            </a:extLst>
          </p:cNvPr>
          <p:cNvCxnSpPr>
            <a:cxnSpLocks/>
          </p:cNvCxnSpPr>
          <p:nvPr/>
        </p:nvCxnSpPr>
        <p:spPr>
          <a:xfrm flipV="1">
            <a:off x="5287861" y="3799282"/>
            <a:ext cx="1208014" cy="131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48368DF-A35F-4519-99CF-F8B5AD9A6B22}"/>
              </a:ext>
            </a:extLst>
          </p:cNvPr>
          <p:cNvSpPr/>
          <p:nvPr/>
        </p:nvSpPr>
        <p:spPr>
          <a:xfrm>
            <a:off x="6430162" y="1814507"/>
            <a:ext cx="1810623" cy="91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 voting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075D1974-A682-4EAA-9288-0103A012C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320198"/>
              </p:ext>
            </p:extLst>
          </p:nvPr>
        </p:nvGraphicFramePr>
        <p:xfrm>
          <a:off x="8893729" y="2425892"/>
          <a:ext cx="284386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98">
                  <a:extLst>
                    <a:ext uri="{9D8B030D-6E8A-4147-A177-3AD203B41FA5}">
                      <a16:colId xmlns:a16="http://schemas.microsoft.com/office/drawing/2014/main" val="2785802058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703264727"/>
                    </a:ext>
                  </a:extLst>
                </a:gridCol>
              </a:tblGrid>
              <a:tr h="377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20466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Multi-class:</a:t>
                      </a:r>
                    </a:p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37653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Multi-class:</a:t>
                      </a:r>
                    </a:p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4738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r>
                        <a:rPr lang="en-US" dirty="0"/>
                        <a:t>Overall: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1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2834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1220</TotalTime>
  <Words>708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华文细黑</vt:lpstr>
      <vt:lpstr>Arial</vt:lpstr>
      <vt:lpstr>Corbel</vt:lpstr>
      <vt:lpstr>Wingdings</vt:lpstr>
      <vt:lpstr>Wingdings 2</vt:lpstr>
      <vt:lpstr>Frame</vt:lpstr>
      <vt:lpstr>Predictive Modelling </vt:lpstr>
      <vt:lpstr>Overview</vt:lpstr>
      <vt:lpstr>1.  Feature engineer </vt:lpstr>
      <vt:lpstr>2.  Model Selection</vt:lpstr>
      <vt:lpstr>2.1  Baseline GBM</vt:lpstr>
      <vt:lpstr>2.2 Neural Network</vt:lpstr>
      <vt:lpstr>Binary – multiclass model</vt:lpstr>
      <vt:lpstr>2.2.2 SVM</vt:lpstr>
      <vt:lpstr>2.2.3 Voting Classifier</vt:lpstr>
      <vt:lpstr>2.2 Neural Network</vt:lpstr>
      <vt:lpstr>2.2 Neural Network</vt:lpstr>
      <vt:lpstr>2.2.4 NN Training Process </vt:lpstr>
      <vt:lpstr>2.2.4 NN Accuracy and Loss </vt:lpstr>
      <vt:lpstr>2.2.5 NN Model Summary</vt:lpstr>
      <vt:lpstr>3. Test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</dc:title>
  <dc:creator>Yuzhuo Gao</dc:creator>
  <cp:lastModifiedBy>Yuzhuo Gao</cp:lastModifiedBy>
  <cp:revision>30</cp:revision>
  <dcterms:created xsi:type="dcterms:W3CDTF">2019-10-29T19:41:33Z</dcterms:created>
  <dcterms:modified xsi:type="dcterms:W3CDTF">2019-10-30T17:04:01Z</dcterms:modified>
</cp:coreProperties>
</file>