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66" r:id="rId7"/>
    <p:sldId id="262" r:id="rId8"/>
    <p:sldId id="267" r:id="rId9"/>
    <p:sldId id="263" r:id="rId10"/>
    <p:sldId id="278" r:id="rId11"/>
    <p:sldId id="279" r:id="rId12"/>
    <p:sldId id="280" r:id="rId13"/>
    <p:sldId id="268" r:id="rId14"/>
    <p:sldId id="264" r:id="rId15"/>
    <p:sldId id="271" r:id="rId16"/>
    <p:sldId id="269" r:id="rId17"/>
    <p:sldId id="270" r:id="rId18"/>
    <p:sldId id="265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D"/>
    <a:srgbClr val="C9C9CA"/>
    <a:srgbClr val="BFCC00"/>
    <a:srgbClr val="595757"/>
    <a:srgbClr val="888889"/>
    <a:srgbClr val="8F9227"/>
    <a:srgbClr val="E13763"/>
    <a:srgbClr val="717071"/>
    <a:srgbClr val="2A1511"/>
    <a:srgbClr val="EC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7" d="100"/>
          <a:sy n="77" d="100"/>
        </p:scale>
        <p:origin x="108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pPr/>
              <a:t>2019/11/12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187624" y="3501008"/>
            <a:ext cx="3600400" cy="288032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altLang="zh-TW" sz="2800" dirty="0" smtClean="0">
                <a:solidFill>
                  <a:schemeClr val="accent6"/>
                </a:solidFill>
              </a:defRPr>
            </a:lvl1pPr>
          </a:lstStyle>
          <a:p>
            <a:r>
              <a:rPr lang="en-US" altLang="zh-TW" dirty="0" smtClean="0"/>
              <a:t>MAIN HEADING HERE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87624" y="4437112"/>
            <a:ext cx="3636304" cy="216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2100" dirty="0">
                <a:solidFill>
                  <a:srgbClr val="59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 HEADING HERE</a:t>
            </a:r>
            <a:endParaRPr lang="zh-TW" altLang="en-US" dirty="0"/>
          </a:p>
        </p:txBody>
      </p:sp>
      <p:sp>
        <p:nvSpPr>
          <p:cNvPr id="41" name="文字版面配置區 40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6307540"/>
            <a:ext cx="172819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1800" dirty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Department</a:t>
            </a:r>
            <a:endParaRPr lang="zh-TW" altLang="en-US" dirty="0"/>
          </a:p>
        </p:txBody>
      </p:sp>
      <p:sp>
        <p:nvSpPr>
          <p:cNvPr id="42" name="文字版面配置區 40"/>
          <p:cNvSpPr>
            <a:spLocks noGrp="1"/>
          </p:cNvSpPr>
          <p:nvPr>
            <p:ph type="body" sz="quarter" idx="11" hasCustomPrompt="1"/>
          </p:nvPr>
        </p:nvSpPr>
        <p:spPr>
          <a:xfrm>
            <a:off x="3059832" y="6307540"/>
            <a:ext cx="172819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60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Date 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093296"/>
            <a:ext cx="1542876" cy="4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6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版面配置區 48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0" y="118800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51" name="文字版面配置區 50"/>
          <p:cNvSpPr>
            <a:spLocks noGrp="1"/>
          </p:cNvSpPr>
          <p:nvPr>
            <p:ph type="body" sz="quarter" idx="11" hasCustomPrompt="1"/>
          </p:nvPr>
        </p:nvSpPr>
        <p:spPr>
          <a:xfrm>
            <a:off x="4175999" y="1584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67" name="文字版面配置區 66"/>
          <p:cNvSpPr>
            <a:spLocks noGrp="1"/>
          </p:cNvSpPr>
          <p:nvPr>
            <p:ph type="body" sz="quarter" idx="20" hasCustomPrompt="1"/>
          </p:nvPr>
        </p:nvSpPr>
        <p:spPr>
          <a:xfrm>
            <a:off x="3365932" y="1080000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1" name="文字版面配置區 66"/>
          <p:cNvSpPr>
            <a:spLocks noGrp="1"/>
          </p:cNvSpPr>
          <p:nvPr>
            <p:ph type="body" sz="quarter" idx="21" hasCustomPrompt="1"/>
          </p:nvPr>
        </p:nvSpPr>
        <p:spPr>
          <a:xfrm>
            <a:off x="3365932" y="2060848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2" name="文字版面配置區 66"/>
          <p:cNvSpPr>
            <a:spLocks noGrp="1"/>
          </p:cNvSpPr>
          <p:nvPr>
            <p:ph type="body" sz="quarter" idx="22" hasCustomPrompt="1"/>
          </p:nvPr>
        </p:nvSpPr>
        <p:spPr>
          <a:xfrm>
            <a:off x="3365932" y="2996952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3" name="文字版面配置區 66"/>
          <p:cNvSpPr>
            <a:spLocks noGrp="1"/>
          </p:cNvSpPr>
          <p:nvPr>
            <p:ph type="body" sz="quarter" idx="23" hasCustomPrompt="1"/>
          </p:nvPr>
        </p:nvSpPr>
        <p:spPr>
          <a:xfrm>
            <a:off x="3365932" y="3933056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4" name="文字版面配置區 66"/>
          <p:cNvSpPr>
            <a:spLocks noGrp="1"/>
          </p:cNvSpPr>
          <p:nvPr>
            <p:ph type="body" sz="quarter" idx="24" hasCustomPrompt="1"/>
          </p:nvPr>
        </p:nvSpPr>
        <p:spPr>
          <a:xfrm>
            <a:off x="3365932" y="4941168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5" name="文字版面配置區 48"/>
          <p:cNvSpPr>
            <a:spLocks noGrp="1"/>
          </p:cNvSpPr>
          <p:nvPr>
            <p:ph type="body" sz="quarter" idx="25" hasCustomPrompt="1"/>
          </p:nvPr>
        </p:nvSpPr>
        <p:spPr>
          <a:xfrm>
            <a:off x="4176000" y="2132856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26" name="文字版面配置區 50"/>
          <p:cNvSpPr>
            <a:spLocks noGrp="1"/>
          </p:cNvSpPr>
          <p:nvPr>
            <p:ph type="body" sz="quarter" idx="26" hasCustomPrompt="1"/>
          </p:nvPr>
        </p:nvSpPr>
        <p:spPr>
          <a:xfrm>
            <a:off x="4175999" y="2556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27" name="文字版面配置區 48"/>
          <p:cNvSpPr>
            <a:spLocks noGrp="1"/>
          </p:cNvSpPr>
          <p:nvPr>
            <p:ph type="body" sz="quarter" idx="27" hasCustomPrompt="1"/>
          </p:nvPr>
        </p:nvSpPr>
        <p:spPr>
          <a:xfrm>
            <a:off x="4176000" y="306896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28" name="文字版面配置區 50"/>
          <p:cNvSpPr>
            <a:spLocks noGrp="1"/>
          </p:cNvSpPr>
          <p:nvPr>
            <p:ph type="body" sz="quarter" idx="28" hasCustomPrompt="1"/>
          </p:nvPr>
        </p:nvSpPr>
        <p:spPr>
          <a:xfrm>
            <a:off x="4175999" y="3492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29" name="文字版面配置區 48"/>
          <p:cNvSpPr>
            <a:spLocks noGrp="1"/>
          </p:cNvSpPr>
          <p:nvPr>
            <p:ph type="body" sz="quarter" idx="29" hasCustomPrompt="1"/>
          </p:nvPr>
        </p:nvSpPr>
        <p:spPr>
          <a:xfrm>
            <a:off x="4176000" y="4041104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0" name="文字版面配置區 50"/>
          <p:cNvSpPr>
            <a:spLocks noGrp="1"/>
          </p:cNvSpPr>
          <p:nvPr>
            <p:ph type="body" sz="quarter" idx="30" hasCustomPrompt="1"/>
          </p:nvPr>
        </p:nvSpPr>
        <p:spPr>
          <a:xfrm>
            <a:off x="4175999" y="4428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31" name="文字版面配置區 48"/>
          <p:cNvSpPr>
            <a:spLocks noGrp="1"/>
          </p:cNvSpPr>
          <p:nvPr>
            <p:ph type="body" sz="quarter" idx="31" hasCustomPrompt="1"/>
          </p:nvPr>
        </p:nvSpPr>
        <p:spPr>
          <a:xfrm>
            <a:off x="4176000" y="504000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2" name="文字版面配置區 50"/>
          <p:cNvSpPr>
            <a:spLocks noGrp="1"/>
          </p:cNvSpPr>
          <p:nvPr>
            <p:ph type="body" sz="quarter" idx="32" hasCustomPrompt="1"/>
          </p:nvPr>
        </p:nvSpPr>
        <p:spPr>
          <a:xfrm>
            <a:off x="4175999" y="5436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2835509" cy="2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83061" y="4255765"/>
            <a:ext cx="5577879" cy="325363"/>
          </a:xfrm>
        </p:spPr>
        <p:txBody>
          <a:bodyPr lIns="0" tIns="0" rIns="0" bIns="0" anchor="ctr" anchorCtr="0">
            <a:noAutofit/>
          </a:bodyPr>
          <a:lstStyle>
            <a:lvl1pPr algn="ctr">
              <a:defRPr lang="zh-TW" altLang="en-US" sz="3400" dirty="0">
                <a:solidFill>
                  <a:srgbClr val="595757"/>
                </a:solidFill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339752" y="5229200"/>
            <a:ext cx="4464496" cy="276051"/>
          </a:xfr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zh-TW" altLang="en-US" sz="2000" dirty="0" smtClean="0">
                <a:solidFill>
                  <a:srgbClr val="59575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 smtClean="0"/>
          </a:p>
        </p:txBody>
      </p:sp>
      <p:sp>
        <p:nvSpPr>
          <p:cNvPr id="6" name="文字版面配置區 66"/>
          <p:cNvSpPr>
            <a:spLocks noGrp="1"/>
          </p:cNvSpPr>
          <p:nvPr>
            <p:ph type="body" sz="quarter" idx="22" hasCustomPrompt="1"/>
          </p:nvPr>
        </p:nvSpPr>
        <p:spPr>
          <a:xfrm>
            <a:off x="4175956" y="3024000"/>
            <a:ext cx="792088" cy="792088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 b="1" i="1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43608" y="332656"/>
            <a:ext cx="4104456" cy="216024"/>
          </a:xfrm>
        </p:spPr>
        <p:txBody>
          <a:bodyPr lIns="0" tIns="0" rIns="0" bIns="0">
            <a:noAutofit/>
          </a:bodyPr>
          <a:lstStyle>
            <a:lvl1pPr algn="l">
              <a:defRPr sz="2600" baseline="0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43608" y="648000"/>
            <a:ext cx="4117550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rgbClr val="8888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460169" y="0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  <p:sp>
        <p:nvSpPr>
          <p:cNvPr id="12" name="文字版面配置區 66"/>
          <p:cNvSpPr>
            <a:spLocks noGrp="1"/>
          </p:cNvSpPr>
          <p:nvPr>
            <p:ph type="body" sz="quarter" idx="20" hasCustomPrompt="1"/>
          </p:nvPr>
        </p:nvSpPr>
        <p:spPr>
          <a:xfrm>
            <a:off x="251520" y="188640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76" y="900000"/>
            <a:ext cx="360000" cy="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6628397"/>
            <a:ext cx="6083709" cy="75600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3709" h="75600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2"/>
          <p:cNvSpPr/>
          <p:nvPr userDrawn="1"/>
        </p:nvSpPr>
        <p:spPr>
          <a:xfrm rot="10800000">
            <a:off x="6001765" y="6627600"/>
            <a:ext cx="3142235" cy="77194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2946400 w 6083709"/>
              <a:gd name="connsiteY3" fmla="*/ 75600 h 75600"/>
              <a:gd name="connsiteX4" fmla="*/ 0 w 6083709"/>
              <a:gd name="connsiteY4" fmla="*/ 0 h 75600"/>
              <a:gd name="connsiteX0" fmla="*/ 0 w 3141726"/>
              <a:gd name="connsiteY0" fmla="*/ 0 h 79576"/>
              <a:gd name="connsiteX1" fmla="*/ 3141726 w 3141726"/>
              <a:gd name="connsiteY1" fmla="*/ 3976 h 79576"/>
              <a:gd name="connsiteX2" fmla="*/ 2962017 w 3141726"/>
              <a:gd name="connsiteY2" fmla="*/ 79576 h 79576"/>
              <a:gd name="connsiteX3" fmla="*/ 4417 w 3141726"/>
              <a:gd name="connsiteY3" fmla="*/ 79576 h 79576"/>
              <a:gd name="connsiteX4" fmla="*/ 0 w 3141726"/>
              <a:gd name="connsiteY4" fmla="*/ 0 h 79576"/>
              <a:gd name="connsiteX0" fmla="*/ 21776 w 3137309"/>
              <a:gd name="connsiteY0" fmla="*/ 5549 h 75600"/>
              <a:gd name="connsiteX1" fmla="*/ 3137309 w 3137309"/>
              <a:gd name="connsiteY1" fmla="*/ 0 h 75600"/>
              <a:gd name="connsiteX2" fmla="*/ 2957600 w 3137309"/>
              <a:gd name="connsiteY2" fmla="*/ 75600 h 75600"/>
              <a:gd name="connsiteX3" fmla="*/ 0 w 3137309"/>
              <a:gd name="connsiteY3" fmla="*/ 75600 h 75600"/>
              <a:gd name="connsiteX4" fmla="*/ 21776 w 3137309"/>
              <a:gd name="connsiteY4" fmla="*/ 5549 h 75600"/>
              <a:gd name="connsiteX0" fmla="*/ 0 w 3146489"/>
              <a:gd name="connsiteY0" fmla="*/ 3168 h 75600"/>
              <a:gd name="connsiteX1" fmla="*/ 3146489 w 3146489"/>
              <a:gd name="connsiteY1" fmla="*/ 0 h 75600"/>
              <a:gd name="connsiteX2" fmla="*/ 2966780 w 3146489"/>
              <a:gd name="connsiteY2" fmla="*/ 75600 h 75600"/>
              <a:gd name="connsiteX3" fmla="*/ 9180 w 3146489"/>
              <a:gd name="connsiteY3" fmla="*/ 75600 h 75600"/>
              <a:gd name="connsiteX4" fmla="*/ 0 w 3146489"/>
              <a:gd name="connsiteY4" fmla="*/ 3168 h 75600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6798 w 3144107"/>
              <a:gd name="connsiteY3" fmla="*/ 77194 h 77194"/>
              <a:gd name="connsiteX4" fmla="*/ 0 w 3144107"/>
              <a:gd name="connsiteY4" fmla="*/ 0 h 77194"/>
              <a:gd name="connsiteX0" fmla="*/ 7489 w 3151596"/>
              <a:gd name="connsiteY0" fmla="*/ 0 h 77194"/>
              <a:gd name="connsiteX1" fmla="*/ 3151596 w 3151596"/>
              <a:gd name="connsiteY1" fmla="*/ 1594 h 77194"/>
              <a:gd name="connsiteX2" fmla="*/ 2971887 w 3151596"/>
              <a:gd name="connsiteY2" fmla="*/ 77194 h 77194"/>
              <a:gd name="connsiteX3" fmla="*/ 0 w 3151596"/>
              <a:gd name="connsiteY3" fmla="*/ 77194 h 77194"/>
              <a:gd name="connsiteX4" fmla="*/ 7489 w 3151596"/>
              <a:gd name="connsiteY4" fmla="*/ 0 h 77194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2036 w 3144107"/>
              <a:gd name="connsiteY3" fmla="*/ 77194 h 77194"/>
              <a:gd name="connsiteX4" fmla="*/ 0 w 3144107"/>
              <a:gd name="connsiteY4" fmla="*/ 0 h 77194"/>
              <a:gd name="connsiteX0" fmla="*/ 509 w 3142235"/>
              <a:gd name="connsiteY0" fmla="*/ 0 h 77194"/>
              <a:gd name="connsiteX1" fmla="*/ 3142235 w 3142235"/>
              <a:gd name="connsiteY1" fmla="*/ 1594 h 77194"/>
              <a:gd name="connsiteX2" fmla="*/ 2962526 w 3142235"/>
              <a:gd name="connsiteY2" fmla="*/ 77194 h 77194"/>
              <a:gd name="connsiteX3" fmla="*/ 164 w 3142235"/>
              <a:gd name="connsiteY3" fmla="*/ 77194 h 77194"/>
              <a:gd name="connsiteX4" fmla="*/ 509 w 3142235"/>
              <a:gd name="connsiteY4" fmla="*/ 0 h 7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235" h="77194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CD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460169" y="0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6628397"/>
            <a:ext cx="6083709" cy="75600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3709" h="75600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2"/>
          <p:cNvSpPr/>
          <p:nvPr userDrawn="1"/>
        </p:nvSpPr>
        <p:spPr>
          <a:xfrm rot="10800000">
            <a:off x="6001765" y="6627600"/>
            <a:ext cx="3142235" cy="77194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2946400 w 6083709"/>
              <a:gd name="connsiteY3" fmla="*/ 75600 h 75600"/>
              <a:gd name="connsiteX4" fmla="*/ 0 w 6083709"/>
              <a:gd name="connsiteY4" fmla="*/ 0 h 75600"/>
              <a:gd name="connsiteX0" fmla="*/ 0 w 3141726"/>
              <a:gd name="connsiteY0" fmla="*/ 0 h 79576"/>
              <a:gd name="connsiteX1" fmla="*/ 3141726 w 3141726"/>
              <a:gd name="connsiteY1" fmla="*/ 3976 h 79576"/>
              <a:gd name="connsiteX2" fmla="*/ 2962017 w 3141726"/>
              <a:gd name="connsiteY2" fmla="*/ 79576 h 79576"/>
              <a:gd name="connsiteX3" fmla="*/ 4417 w 3141726"/>
              <a:gd name="connsiteY3" fmla="*/ 79576 h 79576"/>
              <a:gd name="connsiteX4" fmla="*/ 0 w 3141726"/>
              <a:gd name="connsiteY4" fmla="*/ 0 h 79576"/>
              <a:gd name="connsiteX0" fmla="*/ 21776 w 3137309"/>
              <a:gd name="connsiteY0" fmla="*/ 5549 h 75600"/>
              <a:gd name="connsiteX1" fmla="*/ 3137309 w 3137309"/>
              <a:gd name="connsiteY1" fmla="*/ 0 h 75600"/>
              <a:gd name="connsiteX2" fmla="*/ 2957600 w 3137309"/>
              <a:gd name="connsiteY2" fmla="*/ 75600 h 75600"/>
              <a:gd name="connsiteX3" fmla="*/ 0 w 3137309"/>
              <a:gd name="connsiteY3" fmla="*/ 75600 h 75600"/>
              <a:gd name="connsiteX4" fmla="*/ 21776 w 3137309"/>
              <a:gd name="connsiteY4" fmla="*/ 5549 h 75600"/>
              <a:gd name="connsiteX0" fmla="*/ 0 w 3146489"/>
              <a:gd name="connsiteY0" fmla="*/ 3168 h 75600"/>
              <a:gd name="connsiteX1" fmla="*/ 3146489 w 3146489"/>
              <a:gd name="connsiteY1" fmla="*/ 0 h 75600"/>
              <a:gd name="connsiteX2" fmla="*/ 2966780 w 3146489"/>
              <a:gd name="connsiteY2" fmla="*/ 75600 h 75600"/>
              <a:gd name="connsiteX3" fmla="*/ 9180 w 3146489"/>
              <a:gd name="connsiteY3" fmla="*/ 75600 h 75600"/>
              <a:gd name="connsiteX4" fmla="*/ 0 w 3146489"/>
              <a:gd name="connsiteY4" fmla="*/ 3168 h 75600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6798 w 3144107"/>
              <a:gd name="connsiteY3" fmla="*/ 77194 h 77194"/>
              <a:gd name="connsiteX4" fmla="*/ 0 w 3144107"/>
              <a:gd name="connsiteY4" fmla="*/ 0 h 77194"/>
              <a:gd name="connsiteX0" fmla="*/ 7489 w 3151596"/>
              <a:gd name="connsiteY0" fmla="*/ 0 h 77194"/>
              <a:gd name="connsiteX1" fmla="*/ 3151596 w 3151596"/>
              <a:gd name="connsiteY1" fmla="*/ 1594 h 77194"/>
              <a:gd name="connsiteX2" fmla="*/ 2971887 w 3151596"/>
              <a:gd name="connsiteY2" fmla="*/ 77194 h 77194"/>
              <a:gd name="connsiteX3" fmla="*/ 0 w 3151596"/>
              <a:gd name="connsiteY3" fmla="*/ 77194 h 77194"/>
              <a:gd name="connsiteX4" fmla="*/ 7489 w 3151596"/>
              <a:gd name="connsiteY4" fmla="*/ 0 h 77194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2036 w 3144107"/>
              <a:gd name="connsiteY3" fmla="*/ 77194 h 77194"/>
              <a:gd name="connsiteX4" fmla="*/ 0 w 3144107"/>
              <a:gd name="connsiteY4" fmla="*/ 0 h 77194"/>
              <a:gd name="connsiteX0" fmla="*/ 509 w 3142235"/>
              <a:gd name="connsiteY0" fmla="*/ 0 h 77194"/>
              <a:gd name="connsiteX1" fmla="*/ 3142235 w 3142235"/>
              <a:gd name="connsiteY1" fmla="*/ 1594 h 77194"/>
              <a:gd name="connsiteX2" fmla="*/ 2962526 w 3142235"/>
              <a:gd name="connsiteY2" fmla="*/ 77194 h 77194"/>
              <a:gd name="connsiteX3" fmla="*/ 164 w 3142235"/>
              <a:gd name="connsiteY3" fmla="*/ 77194 h 77194"/>
              <a:gd name="connsiteX4" fmla="*/ 509 w 3142235"/>
              <a:gd name="connsiteY4" fmla="*/ 0 h 7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235" h="77194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CD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</p:spTree>
    <p:extLst>
      <p:ext uri="{BB962C8B-B14F-4D97-AF65-F5344CB8AC3E}">
        <p14:creationId xmlns:p14="http://schemas.microsoft.com/office/powerpoint/2010/main" val="394659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34AF-BC9E-4489-945F-0B368F4736CC}" type="datetime1">
              <a:rPr lang="zh-TW" altLang="en-US" smtClean="0"/>
              <a:pPr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D19E-ECCD-42C2-A508-F8AE06DC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6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簡報製作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製作</a:t>
            </a:r>
            <a:r>
              <a:rPr lang="zh-TW" altLang="en-US" dirty="0"/>
              <a:t>技巧以及撰寫方式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遊戲平台組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7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易讀性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要讓觀眾能夠</a:t>
            </a:r>
            <a:r>
              <a:rPr lang="zh-TW" altLang="en-US" sz="2200" dirty="0" smtClean="0">
                <a:solidFill>
                  <a:srgbClr val="FF0000"/>
                </a:solidFill>
              </a:rPr>
              <a:t>良好的閱讀</a:t>
            </a:r>
            <a:r>
              <a:rPr lang="zh-TW" altLang="en-US" sz="2200" dirty="0" smtClean="0">
                <a:solidFill>
                  <a:srgbClr val="595757"/>
                </a:solidFill>
              </a:rPr>
              <a:t>。</a:t>
            </a:r>
            <a:endParaRPr lang="en-US" altLang="zh-TW" sz="22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例如預設的新細明體 </a:t>
            </a:r>
            <a:r>
              <a:rPr lang="en-US" altLang="zh-TW" sz="2200" dirty="0" smtClean="0">
                <a:solidFill>
                  <a:srgbClr val="595757"/>
                </a:solidFill>
              </a:rPr>
              <a:t>Arial</a:t>
            </a:r>
            <a:r>
              <a:rPr lang="zh-TW" altLang="en-US" sz="2200" dirty="0" smtClean="0">
                <a:solidFill>
                  <a:srgbClr val="595757"/>
                </a:solidFill>
              </a:rPr>
              <a:t> 字體就是很好的選擇，好辨識與筆畫粗細一致，不像有些字型的勾挑很多。</a:t>
            </a:r>
            <a:endParaRPr lang="en-US" altLang="zh-TW" sz="2200" dirty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4" y1="53500" x2="47534" y2="53500"/>
                        <a14:foregroundMark x1="52329" y1="53500" x2="52329" y2="53500"/>
                        <a14:foregroundMark x1="52055" y1="34000" x2="52055" y2="34000"/>
                        <a14:foregroundMark x1="57671" y1="44000" x2="57671" y2="44000"/>
                        <a14:foregroundMark x1="63973" y1="46500" x2="63973" y2="4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68" y="3789040"/>
            <a:ext cx="5492964" cy="15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泛用性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就是建議選用一些比較</a:t>
            </a:r>
            <a:r>
              <a:rPr lang="zh-TW" altLang="en-US" sz="2200" dirty="0" smtClean="0">
                <a:solidFill>
                  <a:srgbClr val="FF0000"/>
                </a:solidFill>
              </a:rPr>
              <a:t>安全、常見的字體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例如細明體、標楷體，幾乎是每一台電腦都有的，以免換個場地或換台電腦，就會因為原本選用的字型態特殊太少見而造成跑版。</a:t>
            </a: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90" y="5337827"/>
            <a:ext cx="4441319" cy="7895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80" b="89809" l="4590" r="95246">
                        <a14:foregroundMark x1="4918" y1="22930" x2="4918" y2="22930"/>
                        <a14:foregroundMark x1="15902" y1="35669" x2="15902" y2="35669"/>
                        <a14:foregroundMark x1="29180" y1="37580" x2="29180" y2="37580"/>
                        <a14:foregroundMark x1="27213" y1="81529" x2="27213" y2="81529"/>
                        <a14:foregroundMark x1="31148" y1="80255" x2="31148" y2="80255"/>
                        <a14:foregroundMark x1="34098" y1="76433" x2="34098" y2="76433"/>
                        <a14:foregroundMark x1="51803" y1="47134" x2="51803" y2="47134"/>
                        <a14:foregroundMark x1="62623" y1="39490" x2="62623" y2="39490"/>
                        <a14:foregroundMark x1="83607" y1="48408" x2="83607" y2="48408"/>
                        <a14:foregroundMark x1="94426" y1="50318" x2="94426" y2="50318"/>
                        <a14:foregroundMark x1="95246" y1="49045" x2="95246" y2="49045"/>
                        <a14:foregroundMark x1="92951" y1="59236" x2="92951" y2="59236"/>
                        <a14:foregroundMark x1="81475" y1="63057" x2="81475" y2="63057"/>
                        <a14:foregroundMark x1="74754" y1="37580" x2="74754" y2="37580"/>
                        <a14:foregroundMark x1="5738" y1="69427" x2="5738" y2="69427"/>
                        <a14:foregroundMark x1="11475" y1="75796" x2="11475" y2="75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7" y="4097730"/>
            <a:ext cx="2620988" cy="6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文字大</a:t>
            </a:r>
            <a:r>
              <a:rPr lang="zh-TW" altLang="en-US" dirty="0"/>
              <a:t>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善用文字</a:t>
            </a:r>
            <a:r>
              <a:rPr lang="zh-TW" altLang="en-US" sz="2400" dirty="0" smtClean="0"/>
              <a:t>大小來</a:t>
            </a:r>
            <a:r>
              <a:rPr lang="zh-TW" altLang="en-US" sz="2400" dirty="0" smtClean="0">
                <a:solidFill>
                  <a:srgbClr val="FF0000"/>
                </a:solidFill>
              </a:rPr>
              <a:t>強調簡報內容的輕重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595757"/>
                </a:solidFill>
              </a:rPr>
              <a:t>例如 </a:t>
            </a:r>
            <a:r>
              <a:rPr lang="en-US" altLang="zh-TW" sz="2400" dirty="0">
                <a:solidFill>
                  <a:srgbClr val="595757"/>
                </a:solidFill>
              </a:rPr>
              <a:t>:</a:t>
            </a:r>
            <a:r>
              <a:rPr lang="zh-TW" altLang="en-US" sz="2400" dirty="0">
                <a:solidFill>
                  <a:srgbClr val="595757"/>
                </a:solidFill>
              </a:rPr>
              <a:t> 大標 </a:t>
            </a:r>
            <a:r>
              <a:rPr lang="en-US" altLang="zh-TW" sz="2400" dirty="0">
                <a:solidFill>
                  <a:srgbClr val="595757"/>
                </a:solidFill>
              </a:rPr>
              <a:t>&gt;</a:t>
            </a:r>
            <a:r>
              <a:rPr lang="zh-TW" altLang="en-US" sz="2400" dirty="0">
                <a:solidFill>
                  <a:srgbClr val="595757"/>
                </a:solidFill>
              </a:rPr>
              <a:t> 中標 </a:t>
            </a:r>
            <a:r>
              <a:rPr lang="en-US" altLang="zh-TW" sz="2400" dirty="0">
                <a:solidFill>
                  <a:srgbClr val="595757"/>
                </a:solidFill>
              </a:rPr>
              <a:t>&gt;</a:t>
            </a:r>
            <a:r>
              <a:rPr lang="zh-TW" altLang="en-US" sz="2400" dirty="0">
                <a:solidFill>
                  <a:srgbClr val="595757"/>
                </a:solidFill>
              </a:rPr>
              <a:t> 小</a:t>
            </a:r>
            <a:r>
              <a:rPr lang="zh-TW" altLang="en-US" sz="2400" dirty="0" smtClean="0">
                <a:solidFill>
                  <a:srgbClr val="595757"/>
                </a:solidFill>
              </a:rPr>
              <a:t>標，標題 </a:t>
            </a:r>
            <a:r>
              <a:rPr lang="en-US" altLang="zh-TW" sz="2400" dirty="0" smtClean="0">
                <a:solidFill>
                  <a:srgbClr val="595757"/>
                </a:solidFill>
              </a:rPr>
              <a:t>&gt;</a:t>
            </a:r>
            <a:r>
              <a:rPr lang="zh-TW" altLang="en-US" sz="2400" dirty="0" smtClean="0">
                <a:solidFill>
                  <a:srgbClr val="595757"/>
                </a:solidFill>
              </a:rPr>
              <a:t> 內容等。</a:t>
            </a:r>
            <a:endParaRPr lang="en-US" altLang="zh-TW" sz="24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字體的大小建議</a:t>
            </a:r>
            <a:r>
              <a:rPr lang="zh-TW" altLang="en-US" sz="2400" dirty="0" smtClean="0">
                <a:solidFill>
                  <a:srgbClr val="FF0000"/>
                </a:solidFill>
              </a:rPr>
              <a:t>至少 </a:t>
            </a:r>
            <a:r>
              <a:rPr lang="en-US" altLang="zh-TW" sz="2400" dirty="0" smtClean="0">
                <a:solidFill>
                  <a:srgbClr val="FF0000"/>
                </a:solidFill>
              </a:rPr>
              <a:t>12pt</a:t>
            </a: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以上</a:t>
            </a:r>
            <a:r>
              <a:rPr lang="zh-TW" altLang="en-US" sz="2400" dirty="0" smtClean="0"/>
              <a:t>。</a:t>
            </a:r>
            <a:endParaRPr lang="en-US" altLang="zh-TW" sz="2400" dirty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用</a:t>
            </a:r>
            <a:r>
              <a:rPr lang="zh-TW" altLang="en-US" sz="2400" dirty="0"/>
              <a:t>電腦檢視簡報，和實際投放在大螢幕上是兩回事</a:t>
            </a:r>
            <a:r>
              <a:rPr lang="zh-TW" altLang="en-US" sz="2400" dirty="0" smtClean="0"/>
              <a:t>。因此</a:t>
            </a:r>
            <a:r>
              <a:rPr lang="zh-TW" altLang="en-US" sz="2400" dirty="0"/>
              <a:t>，在字體大小的選擇方面，更該要多加小心，</a:t>
            </a:r>
            <a:r>
              <a:rPr lang="zh-TW" altLang="en-US" sz="2400" dirty="0">
                <a:solidFill>
                  <a:srgbClr val="FF0000"/>
                </a:solidFill>
              </a:rPr>
              <a:t>務必確保在會議室最後面的同事們也能看清楚內文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endParaRPr lang="en-US" altLang="zh-TW" sz="2400" b="1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8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內文規劃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讓觀眾更加容易理解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2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7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動畫及切換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提升專業度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感謝大家的聆聽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xfrm>
            <a:off x="3995936" y="2708920"/>
            <a:ext cx="1152128" cy="1152128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6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 smtClean="0"/>
              <a:t>讓簡報的內容更順暢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zh-TW" altLang="en-US" dirty="0" smtClean="0"/>
              <a:t>一套專屬自己的模板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TW" altLang="en-US" dirty="0" smtClean="0"/>
              <a:t>文字的字型及大小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TW" altLang="en-US" dirty="0"/>
              <a:t>讓觀眾看得更清楚</a:t>
            </a: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zh-TW" altLang="en-US" dirty="0" smtClean="0"/>
              <a:t>內文規劃</a:t>
            </a:r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TW" altLang="en-US" dirty="0"/>
              <a:t>讓觀眾更加容易理解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TW" altLang="en-US" dirty="0" smtClean="0"/>
              <a:t>動畫及切換</a:t>
            </a:r>
            <a:endParaRPr lang="zh-TW" altLang="en-US" dirty="0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TW" altLang="en-US" dirty="0" smtClean="0"/>
              <a:t>提升專業度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4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讓簡報的內容更順</a:t>
            </a:r>
            <a:r>
              <a:rPr lang="zh-TW" altLang="en-US" dirty="0"/>
              <a:t>暢</a:t>
            </a:r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0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 </a:t>
            </a:r>
            <a:r>
              <a:rPr lang="zh-TW" altLang="en-US" dirty="0" smtClean="0"/>
              <a:t>大綱規劃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/>
              <a:t>大多數人在準備簡報的時候，第一步通常是打開 </a:t>
            </a:r>
            <a:r>
              <a:rPr lang="en-US" altLang="zh-TW" sz="2200" dirty="0"/>
              <a:t>PowerPoint </a:t>
            </a:r>
            <a:r>
              <a:rPr lang="zh-TW" altLang="en-US" sz="2200" dirty="0"/>
              <a:t>，或者是找來以前舊的簡報檔重新編輯，但這樣的作法並不</a:t>
            </a:r>
            <a:r>
              <a:rPr lang="zh-TW" altLang="en-US" sz="2200" dirty="0" smtClean="0"/>
              <a:t>正確，</a:t>
            </a:r>
            <a:r>
              <a:rPr lang="zh-TW" altLang="en-US" sz="2200" dirty="0"/>
              <a:t>其實這時你應該把電腦</a:t>
            </a:r>
            <a:r>
              <a:rPr lang="zh-TW" altLang="en-US" sz="2200" dirty="0" smtClean="0"/>
              <a:t>關掉。</a:t>
            </a: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0" y="2780928"/>
            <a:ext cx="5760640" cy="34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mtClean="0"/>
              <a:t> </a:t>
            </a:r>
            <a:r>
              <a:rPr lang="zh-TW" altLang="en-US" smtClean="0"/>
              <a:t>大綱規劃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最先要做的，是收集 </a:t>
            </a:r>
            <a:r>
              <a:rPr lang="en-US" altLang="zh-TW" sz="2200" dirty="0" smtClean="0"/>
              <a:t>ideas </a:t>
            </a:r>
            <a:r>
              <a:rPr lang="zh-TW" altLang="en-US" sz="2200" dirty="0" smtClean="0"/>
              <a:t>進行發想，將想法以及概念記錄下來，再進行分類與排序，因應不同的主題，次序的安排也會不一樣。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先掌握到架構大綱與流程的順暢性之後，再著手製作投影片。</a:t>
            </a:r>
            <a:endParaRPr lang="en-US" altLang="zh-TW" sz="22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smtClean="0"/>
              <a:t>01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2" y="3588164"/>
            <a:ext cx="3931915" cy="26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一套專屬自己的模板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6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內建的模</a:t>
            </a:r>
            <a:r>
              <a:rPr lang="zh-TW" altLang="en-US" sz="2400" dirty="0"/>
              <a:t>版常常因為取得方便而被過度濫用，且通常並不美觀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建議直接創造一個嶄新的、乾淨的背景，並從零開始設計出一套屬於你自己的模板。</a:t>
            </a:r>
            <a:endParaRPr lang="en-US" altLang="zh-TW" sz="24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8377"/>
            <a:ext cx="4691439" cy="26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文字的字型及大小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讓觀眾看得更清楚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0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目的性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要因應場合選擇</a:t>
            </a:r>
            <a:r>
              <a:rPr lang="zh-TW" altLang="en-US" sz="2200" dirty="0" smtClean="0">
                <a:solidFill>
                  <a:srgbClr val="FF0000"/>
                </a:solidFill>
              </a:rPr>
              <a:t>適合的字型</a:t>
            </a:r>
            <a:r>
              <a:rPr lang="zh-TW" altLang="en-US" sz="2200" dirty="0" smtClean="0">
                <a:solidFill>
                  <a:srgbClr val="595757"/>
                </a:solidFill>
              </a:rPr>
              <a:t>。</a:t>
            </a:r>
            <a:endParaRPr lang="en-US" altLang="zh-TW" sz="22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像是正式的會議，應該選用較為正式、清晰且工整的字型</a:t>
            </a:r>
            <a:r>
              <a:rPr lang="zh-TW" altLang="en-US" sz="2200" dirty="0"/>
              <a:t>，</a:t>
            </a:r>
            <a:r>
              <a:rPr lang="zh-TW" altLang="en-US" sz="2200" dirty="0" smtClean="0">
                <a:solidFill>
                  <a:srgbClr val="595757"/>
                </a:solidFill>
              </a:rPr>
              <a:t>例如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zh-TW" altLang="en-US" sz="2200" dirty="0" smtClean="0">
                <a:solidFill>
                  <a:srgbClr val="595757"/>
                </a:solidFill>
              </a:rPr>
              <a:t>思源黑體、華康標準宋體</a:t>
            </a:r>
            <a:r>
              <a:rPr lang="zh-TW" altLang="en-US" sz="2200" smtClean="0">
                <a:solidFill>
                  <a:srgbClr val="595757"/>
                </a:solidFill>
              </a:rPr>
              <a:t>等</a:t>
            </a:r>
            <a:r>
              <a:rPr lang="zh-TW" altLang="en-US" sz="2200" smtClean="0"/>
              <a:t>。</a:t>
            </a:r>
            <a:endParaRPr lang="en-US" altLang="zh-TW" sz="2200" dirty="0"/>
          </a:p>
          <a:p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b="1" dirty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222" r="96000">
                        <a14:foregroundMark x1="19556" y1="42500" x2="19556" y2="42500"/>
                        <a14:foregroundMark x1="18222" y1="87500" x2="18222" y2="87500"/>
                        <a14:foregroundMark x1="29778" y1="63750" x2="29778" y2="63750"/>
                        <a14:foregroundMark x1="14000" y1="76250" x2="14000" y2="76250"/>
                        <a14:foregroundMark x1="4222" y1="77500" x2="4222" y2="77500"/>
                        <a14:foregroundMark x1="11778" y1="51250" x2="11778" y2="51250"/>
                        <a14:foregroundMark x1="10667" y1="33750" x2="10667" y2="33750"/>
                        <a14:foregroundMark x1="3333" y1="33750" x2="3333" y2="33750"/>
                        <a14:foregroundMark x1="12222" y1="18750" x2="12222" y2="18750"/>
                        <a14:foregroundMark x1="6222" y1="21250" x2="6222" y2="21250"/>
                        <a14:foregroundMark x1="5111" y1="35000" x2="5111" y2="35000"/>
                        <a14:foregroundMark x1="6889" y1="35000" x2="6889" y2="35000"/>
                        <a14:foregroundMark x1="46222" y1="52500" x2="46222" y2="52500"/>
                        <a14:foregroundMark x1="46889" y1="65000" x2="46889" y2="65000"/>
                        <a14:foregroundMark x1="46222" y1="80000" x2="46222" y2="80000"/>
                        <a14:foregroundMark x1="41333" y1="80000" x2="41333" y2="80000"/>
                        <a14:foregroundMark x1="37111" y1="70000" x2="37111" y2="70000"/>
                        <a14:foregroundMark x1="56222" y1="31250" x2="56222" y2="31250"/>
                        <a14:foregroundMark x1="54222" y1="20000" x2="54222" y2="20000"/>
                        <a14:foregroundMark x1="53111" y1="36250" x2="53111" y2="36250"/>
                        <a14:foregroundMark x1="53778" y1="53750" x2="53778" y2="53750"/>
                        <a14:foregroundMark x1="54889" y1="72500" x2="54889" y2="72500"/>
                        <a14:foregroundMark x1="75111" y1="47500" x2="75111" y2="47500"/>
                        <a14:foregroundMark x1="74889" y1="22500" x2="74889" y2="22500"/>
                        <a14:foregroundMark x1="88444" y1="25000" x2="88444" y2="25000"/>
                        <a14:foregroundMark x1="90889" y1="71250" x2="90889" y2="71250"/>
                        <a14:foregroundMark x1="96000" y1="40000" x2="96000" y2="40000"/>
                        <a14:foregroundMark x1="43778" y1="26250" x2="43778" y2="26250"/>
                        <a14:foregroundMark x1="41111" y1="55000" x2="41111" y2="55000"/>
                        <a14:foregroundMark x1="41778" y1="56250" x2="41778" y2="56250"/>
                        <a14:foregroundMark x1="42222" y1="55000" x2="42222" y2="55000"/>
                        <a14:foregroundMark x1="41556" y1="53750" x2="41556" y2="53750"/>
                        <a14:foregroundMark x1="2222" y1="17500" x2="2222" y2="17500"/>
                        <a14:foregroundMark x1="12444" y1="42500" x2="12444" y2="42500"/>
                        <a14:foregroundMark x1="25333" y1="87500" x2="25333" y2="87500"/>
                        <a14:foregroundMark x1="22667" y1="86250" x2="22667" y2="86250"/>
                        <a14:foregroundMark x1="6000" y1="33750" x2="6000" y2="33750"/>
                        <a14:foregroundMark x1="94000" y1="48750" x2="94000" y2="48750"/>
                        <a14:foregroundMark x1="91556" y1="47500" x2="91556" y2="47500"/>
                        <a14:foregroundMark x1="95333" y1="48750" x2="95333" y2="48750"/>
                        <a14:backgroundMark x1="21778" y1="25000" x2="21778" y2="25000"/>
                        <a14:backgroundMark x1="22000" y1="36250" x2="22000" y2="36250"/>
                        <a14:backgroundMark x1="28000" y1="37500" x2="28000" y2="37500"/>
                        <a14:backgroundMark x1="27778" y1="48750" x2="27778" y2="48750"/>
                        <a14:backgroundMark x1="23556" y1="48750" x2="23556" y2="48750"/>
                        <a14:backgroundMark x1="24667" y1="62500" x2="24667" y2="62500"/>
                        <a14:backgroundMark x1="20889" y1="65000" x2="20889" y2="65000"/>
                        <a14:backgroundMark x1="8889" y1="25000" x2="8889" y2="25000"/>
                        <a14:backgroundMark x1="6667" y1="31250" x2="6667" y2="31250"/>
                        <a14:backgroundMark x1="12222" y1="37500" x2="12222" y2="37500"/>
                        <a14:backgroundMark x1="10444" y1="55000" x2="10444" y2="55000"/>
                        <a14:backgroundMark x1="7111" y1="57500" x2="7111" y2="57500"/>
                        <a14:backgroundMark x1="9778" y1="42500" x2="9778" y2="42500"/>
                        <a14:backgroundMark x1="6667" y1="40000" x2="6667" y2="40000"/>
                        <a14:backgroundMark x1="6000" y1="41250" x2="6000" y2="41250"/>
                        <a14:backgroundMark x1="38889" y1="76250" x2="38889" y2="76250"/>
                        <a14:backgroundMark x1="39111" y1="42500" x2="39111" y2="42500"/>
                        <a14:backgroundMark x1="38667" y1="27500" x2="38667" y2="27500"/>
                        <a14:backgroundMark x1="38444" y1="23750" x2="38444" y2="23750"/>
                        <a14:backgroundMark x1="42222" y1="50000" x2="42222" y2="50000"/>
                        <a14:backgroundMark x1="41556" y1="40000" x2="41556" y2="40000"/>
                        <a14:backgroundMark x1="44222" y1="36250" x2="44222" y2="36250"/>
                        <a14:backgroundMark x1="43556" y1="25000" x2="43556" y2="25000"/>
                        <a14:backgroundMark x1="44222" y1="22500" x2="44222" y2="22500"/>
                        <a14:backgroundMark x1="41556" y1="60000" x2="41556" y2="60000"/>
                        <a14:backgroundMark x1="59333" y1="42500" x2="59333" y2="42500"/>
                        <a14:backgroundMark x1="59111" y1="52500" x2="59111" y2="52500"/>
                        <a14:backgroundMark x1="90000" y1="73750" x2="90000" y2="73750"/>
                        <a14:backgroundMark x1="27556" y1="62500" x2="27556" y2="62500"/>
                        <a14:backgroundMark x1="93556" y1="63750" x2="93556" y2="63750"/>
                        <a14:backgroundMark x1="93778" y1="76250" x2="93778" y2="76250"/>
                        <a14:backgroundMark x1="93778" y1="53750" x2="93778" y2="53750"/>
                        <a14:backgroundMark x1="93111" y1="43750" x2="93111" y2="43750"/>
                        <a14:backgroundMark x1="86444" y1="23750" x2="86444" y2="23750"/>
                        <a14:backgroundMark x1="87556" y1="18750" x2="87556" y2="18750"/>
                        <a14:backgroundMark x1="88000" y1="32500" x2="88000" y2="32500"/>
                        <a14:backgroundMark x1="88000" y1="28750" x2="88000" y2="28750"/>
                        <a14:backgroundMark x1="86444" y1="42500" x2="86444" y2="42500"/>
                        <a14:backgroundMark x1="87111" y1="67500" x2="87111" y2="67500"/>
                        <a14:backgroundMark x1="91556" y1="36250" x2="91556" y2="36250"/>
                        <a14:backgroundMark x1="89778" y1="26250" x2="89778" y2="26250"/>
                        <a14:backgroundMark x1="91778" y1="25000" x2="91778" y2="25000"/>
                        <a14:backgroundMark x1="93778" y1="25000" x2="93778" y2="25000"/>
                        <a14:backgroundMark x1="93556" y1="35000" x2="93556" y2="35000"/>
                        <a14:backgroundMark x1="95778" y1="35000" x2="95778" y2="35000"/>
                        <a14:backgroundMark x1="95778" y1="25000" x2="95778" y2="25000"/>
                        <a14:backgroundMark x1="46222" y1="60000" x2="46222" y2="60000"/>
                        <a14:backgroundMark x1="42889" y1="71250" x2="42889" y2="71250"/>
                        <a14:backgroundMark x1="46000" y1="70000" x2="46000" y2="70000"/>
                        <a14:backgroundMark x1="59111" y1="18750" x2="59111" y2="18750"/>
                        <a14:backgroundMark x1="24000" y1="80000" x2="24000" y2="80000"/>
                        <a14:backgroundMark x1="94444" y1="42500" x2="94444" y2="42500"/>
                        <a14:backgroundMark x1="94889" y1="43750" x2="94889" y2="43750"/>
                        <a14:backgroundMark x1="95333" y1="46250" x2="95333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847555"/>
            <a:ext cx="4286250" cy="762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22" r="92802">
                        <a14:foregroundMark x1="12160" y1="45714" x2="12160" y2="45714"/>
                        <a14:foregroundMark x1="12160" y1="65714" x2="12160" y2="65714"/>
                        <a14:foregroundMark x1="15564" y1="66786" x2="15564" y2="66786"/>
                        <a14:foregroundMark x1="19163" y1="63929" x2="19163" y2="63929"/>
                        <a14:foregroundMark x1="24903" y1="69286" x2="24903" y2="69286"/>
                        <a14:foregroundMark x1="33658" y1="71786" x2="33658" y2="71786"/>
                        <a14:foregroundMark x1="33560" y1="45714" x2="33560" y2="45714"/>
                        <a14:foregroundMark x1="33463" y1="22500" x2="33463" y2="22500"/>
                        <a14:foregroundMark x1="37549" y1="27143" x2="37549" y2="27143"/>
                        <a14:foregroundMark x1="40759" y1="41786" x2="40759" y2="41786"/>
                        <a14:foregroundMark x1="39300" y1="75714" x2="39300" y2="75714"/>
                        <a14:foregroundMark x1="48152" y1="70000" x2="48152" y2="70000"/>
                        <a14:foregroundMark x1="55350" y1="79286" x2="55350" y2="79286"/>
                        <a14:foregroundMark x1="59630" y1="36786" x2="59630" y2="36786"/>
                        <a14:foregroundMark x1="65370" y1="38571" x2="65370" y2="38571"/>
                        <a14:foregroundMark x1="59728" y1="77143" x2="59728" y2="77143"/>
                        <a14:foregroundMark x1="64689" y1="80000" x2="64689" y2="80000"/>
                        <a14:foregroundMark x1="68677" y1="77857" x2="68677" y2="77857"/>
                        <a14:foregroundMark x1="83755" y1="41071" x2="83755" y2="41071"/>
                        <a14:foregroundMark x1="85506" y1="52857" x2="85506" y2="52857"/>
                        <a14:foregroundMark x1="85311" y1="61429" x2="85311" y2="61429"/>
                        <a14:foregroundMark x1="81031" y1="64286" x2="81031" y2="64286"/>
                        <a14:foregroundMark x1="78599" y1="60357" x2="78599" y2="60357"/>
                        <a14:foregroundMark x1="92802" y1="83571" x2="92802" y2="83571"/>
                        <a14:backgroundMark x1="88035" y1="30000" x2="88035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17" y="3495846"/>
            <a:ext cx="3563888" cy="9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ngyo Group">
  <a:themeElements>
    <a:clrScheme name="Chungyo Group CIS">
      <a:dk1>
        <a:srgbClr val="C0CC00"/>
      </a:dk1>
      <a:lt1>
        <a:srgbClr val="E3E4EB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ChungyoGrou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480</Words>
  <Application>Microsoft Office PowerPoint</Application>
  <PresentationFormat>如螢幕大小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Chungyo Group</vt:lpstr>
      <vt:lpstr>簡報製作</vt:lpstr>
      <vt:lpstr>PowerPoint 簡報</vt:lpstr>
      <vt:lpstr>大綱規劃</vt:lpstr>
      <vt:lpstr> 大綱規劃</vt:lpstr>
      <vt:lpstr> 大綱規劃</vt:lpstr>
      <vt:lpstr>模板</vt:lpstr>
      <vt:lpstr>模板</vt:lpstr>
      <vt:lpstr>文字的字型及大小</vt:lpstr>
      <vt:lpstr>字型 – 目的性</vt:lpstr>
      <vt:lpstr>字型 – 易讀性</vt:lpstr>
      <vt:lpstr>字型 – 泛用性</vt:lpstr>
      <vt:lpstr>文字大小</vt:lpstr>
      <vt:lpstr>內文規劃</vt:lpstr>
      <vt:lpstr>PowerPoint 簡報</vt:lpstr>
      <vt:lpstr>PowerPoint 簡報</vt:lpstr>
      <vt:lpstr>動畫及切換</vt:lpstr>
      <vt:lpstr>PowerPoint 簡報</vt:lpstr>
      <vt:lpstr>PowerPoint 簡報</vt:lpstr>
      <vt:lpstr>感謝大家的聆聽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Jerry092383</cp:lastModifiedBy>
  <cp:revision>363</cp:revision>
  <dcterms:created xsi:type="dcterms:W3CDTF">2014-05-27T07:58:36Z</dcterms:created>
  <dcterms:modified xsi:type="dcterms:W3CDTF">2019-11-12T09:40:57Z</dcterms:modified>
</cp:coreProperties>
</file>