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0" r:id="rId3"/>
    <p:sldId id="286" r:id="rId5"/>
    <p:sldId id="476" r:id="rId6"/>
    <p:sldId id="437" r:id="rId7"/>
    <p:sldId id="502" r:id="rId8"/>
    <p:sldId id="486" r:id="rId9"/>
    <p:sldId id="487" r:id="rId10"/>
    <p:sldId id="490" r:id="rId11"/>
    <p:sldId id="510" r:id="rId12"/>
    <p:sldId id="491" r:id="rId13"/>
    <p:sldId id="492" r:id="rId14"/>
    <p:sldId id="511" r:id="rId15"/>
    <p:sldId id="262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4AE6"/>
    <a:srgbClr val="4EE25C"/>
    <a:srgbClr val="E1D04F"/>
    <a:srgbClr val="E84C48"/>
    <a:srgbClr val="DF5195"/>
    <a:srgbClr val="AD4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8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-18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3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D6FAD-CC84-42C6-9525-2F6F8F8A25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D2E11-32D0-42D0-A460-04635EDDFF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C7E2-CE57-403B-A1C6-E3CB6D4CC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3EB8-65D0-4A11-9F52-159A0BF9F7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C7E2-CE57-403B-A1C6-E3CB6D4CC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3EB8-65D0-4A11-9F52-159A0BF9F7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C7E2-CE57-403B-A1C6-E3CB6D4CC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3EB8-65D0-4A11-9F52-159A0BF9F7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C7E2-CE57-403B-A1C6-E3CB6D4CC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3EB8-65D0-4A11-9F52-159A0BF9F7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C7E2-CE57-403B-A1C6-E3CB6D4CC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3EB8-65D0-4A11-9F52-159A0BF9F7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C7E2-CE57-403B-A1C6-E3CB6D4CC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3EB8-65D0-4A11-9F52-159A0BF9F7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C7E2-CE57-403B-A1C6-E3CB6D4CC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3EB8-65D0-4A11-9F52-159A0BF9F7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C7E2-CE57-403B-A1C6-E3CB6D4CC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3EB8-65D0-4A11-9F52-159A0BF9F7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C7E2-CE57-403B-A1C6-E3CB6D4CC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3EB8-65D0-4A11-9F52-159A0BF9F7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C7E2-CE57-403B-A1C6-E3CB6D4CC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3EB8-65D0-4A11-9F52-159A0BF9F7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tags" Target="../tags/tag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BC7E2-CE57-403B-A1C6-E3CB6D4CC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23EB8-65D0-4A11-9F52-159A0BF9F796}" type="slidenum">
              <a:rPr lang="zh-CN" altLang="en-US" smtClean="0"/>
            </a:fld>
            <a:endParaRPr lang="zh-CN" altLang="en-US"/>
          </a:p>
        </p:txBody>
      </p:sp>
      <p:pic>
        <p:nvPicPr>
          <p:cNvPr id="32" name="图片 31" descr="QQ截图20170926134547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2283460" cy="1078865"/>
          </a:xfrm>
          <a:prstGeom prst="rect">
            <a:avLst/>
          </a:prstGeom>
        </p:spPr>
      </p:pic>
      <p:pic>
        <p:nvPicPr>
          <p:cNvPr id="13" name="Picture 4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0" y="28575"/>
            <a:ext cx="2621280" cy="10756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0" y="774065"/>
            <a:ext cx="12211050" cy="952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-19050" y="6346825"/>
            <a:ext cx="12211050" cy="952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98805" y="1009650"/>
            <a:ext cx="107492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第0005讲 RCU机制及内存优化屏障</a:t>
            </a:r>
            <a:endParaRPr sz="3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41600" y="5281930"/>
            <a:ext cx="72796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800" b="1">
                <a:solidFill>
                  <a:srgbClr val="00B0F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零声学院讲师：</a:t>
            </a:r>
            <a:r>
              <a:rPr lang="en-US" altLang="zh-CN" sz="2800" b="1">
                <a:solidFill>
                  <a:srgbClr val="00B0F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Vico</a:t>
            </a:r>
            <a:r>
              <a:rPr lang="zh-CN" altLang="en-US" sz="2800" b="1">
                <a:solidFill>
                  <a:srgbClr val="00B0F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zh-CN" altLang="en-US" sz="2800" b="1">
              <a:solidFill>
                <a:srgbClr val="00B0F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3435" y="2045970"/>
            <a:ext cx="3121660" cy="25228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40" y="2045970"/>
            <a:ext cx="4252595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2155" y="1149350"/>
            <a:ext cx="107276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、优化屏障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在编程时，指令一般不按照源程序顺序执行，原因是为提高程序执行性能，会对它进行优化，主要为两种：编译器优化和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CPU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执行优化。优化屏障避免编译的重新排序优化操作，保证编译程序时在优化屏障之前的指令不会在优化屏障之后执行。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Linux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使用宏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barrier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实现优化屏障，如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gcc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编译器的优化屏障宏定义，具体查阅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linux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内核源码如下：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2155" y="155575"/>
            <a:ext cx="82105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</a:t>
            </a:r>
            <a:r>
              <a:rPr lang="zh-CN" sz="2800" b="1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sz="2800" b="1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优化</a:t>
            </a:r>
            <a:r>
              <a:rPr lang="zh-CN" sz="2800" b="1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内存屏障</a:t>
            </a:r>
            <a:endParaRPr lang="zh-CN" sz="2800" b="1" dirty="0" smtClean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155" y="4010660"/>
            <a:ext cx="10010775" cy="184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2155" y="1149350"/>
            <a:ext cx="107276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、内存屏障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内存屏障，也称内存栅障或屏障指令等，是一类同步屏障指令，是编译器或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CPU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对内存访问操作的时候，严格按照一定顺序来执行，也就是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memory barrier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之前的指令和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memory barrier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之后的指令不会由于系统优化等原因而导致乱序。</a:t>
            </a:r>
            <a:endParaRPr lang="zh-CN" altLang="en-US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Linux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内核支持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种内存屏障：编译器屏障、处理器内存屏障、【内存映射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I/O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写屏障（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Memory Mapping I/O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MMIO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。此屏障已废弃新驱动不应该使用】。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155" y="4010660"/>
            <a:ext cx="9972675" cy="2047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155" y="1149350"/>
            <a:ext cx="995362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21546" y="2603994"/>
            <a:ext cx="5872480" cy="52197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zh-CN" altLang="en-US" sz="2800" cap="none" spc="0" dirty="0" smtClean="0">
                <a:ln w="0"/>
                <a:solidFill>
                  <a:srgbClr val="00B0F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办学宗旨：一切只为渴望更优秀的你</a:t>
            </a:r>
            <a:endParaRPr lang="zh-CN" altLang="en-US" sz="2800" cap="none" spc="0" dirty="0" smtClean="0">
              <a:ln w="0"/>
              <a:solidFill>
                <a:srgbClr val="00B0F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21705" y="3531235"/>
            <a:ext cx="4492625" cy="5219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zh-CN" altLang="en-US" sz="2800" cap="none" spc="0" dirty="0" smtClean="0">
                <a:ln w="0"/>
                <a:solidFill>
                  <a:srgbClr val="00B0F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办学愿景：让</a:t>
            </a:r>
            <a:r>
              <a:rPr lang="zh-CN" altLang="en-US" sz="2800" cap="none" spc="0" smtClean="0">
                <a:ln w="0"/>
                <a:solidFill>
                  <a:srgbClr val="00B0F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技术简单易懂</a:t>
            </a:r>
            <a:endParaRPr lang="zh-CN" altLang="en-US" sz="2800" cap="none" spc="0" dirty="0" smtClean="0">
              <a:ln w="0"/>
              <a:solidFill>
                <a:srgbClr val="00B0F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0" y="1562100"/>
            <a:ext cx="5302885" cy="3733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8820" y="165100"/>
            <a:ext cx="64655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零声学院</a:t>
            </a:r>
            <a:endParaRPr lang="zh-CN" altLang="en-US" sz="2800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18820" y="165100"/>
            <a:ext cx="63696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8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学习内容</a:t>
            </a:r>
            <a:endParaRPr lang="zh-CN" sz="2800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8185" y="1075690"/>
            <a:ext cx="888047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sz="2400" dirty="0">
                <a:solidFill>
                  <a:srgbClr val="00B0F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zh-CN" sz="2400" dirty="0" smtClean="0">
                <a:solidFill>
                  <a:srgbClr val="00B0F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sz="2400" dirty="0">
                <a:solidFill>
                  <a:srgbClr val="00B0F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RCU</a:t>
            </a:r>
            <a:r>
              <a:rPr lang="zh-CN" altLang="en-US" sz="2400" dirty="0">
                <a:solidFill>
                  <a:srgbClr val="00B0F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机制</a:t>
            </a:r>
            <a:endParaRPr lang="zh-CN" altLang="en-US" sz="2400" dirty="0">
              <a:solidFill>
                <a:srgbClr val="00B0F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</a:t>
            </a:r>
            <a:r>
              <a:rPr lang="zh-CN" sz="2400" dirty="0" smtClean="0">
                <a:solidFill>
                  <a:srgbClr val="00B0F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内存优化屏障</a:t>
            </a:r>
            <a:endParaRPr lang="zh-CN" sz="2400" dirty="0" smtClean="0">
              <a:solidFill>
                <a:srgbClr val="00B0F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32155" y="155575"/>
            <a:ext cx="82105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zh-CN" sz="2800" b="1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 b="1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RCU</a:t>
            </a:r>
            <a:r>
              <a:rPr lang="zh-CN" altLang="en-US" sz="2800" b="1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机制</a:t>
            </a:r>
            <a:endParaRPr lang="zh-CN" altLang="en-US" sz="2800" b="1" dirty="0" smtClean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2155" y="1149350"/>
            <a:ext cx="1072769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RCU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英文全称为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Read-Copy-Update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，顾名思义就是“读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拷贝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更新”，是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Linux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内核中重要的同步机制。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Linux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内核已有原子操作、读写信号量等锁机制，为什么要单独设计一个比较复杂的新机制？</a:t>
            </a:r>
            <a:endParaRPr lang="zh-CN" altLang="en-US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RCU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机制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RCU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记录所有指向共享数据的指针的使用者，当要修改该共享数据时，首先创建一个副本，在副本中修改。所有读访问线程都离开读临界区之后 ，指针指向新的修改后副本的指针，并且删除旧数据。</a:t>
            </a:r>
            <a:endParaRPr lang="zh-CN" altLang="en-US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2155" y="1149350"/>
            <a:ext cx="1072769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链表操作</a:t>
            </a:r>
            <a:endParaRPr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RCU能保护的不仅是一般的指针。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Linux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内核提供标准函数，使得能通过RCU机制保护双链表，这是RCU机制在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Linux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内核内部最重要的应用。</a:t>
            </a:r>
            <a:endParaRPr lang="zh-CN" altLang="en-US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有关通过RCU保护的链表，好消息是仍然可以使用标准的链表元素。只有在遍历链表、修改和删除链表元素时，必须调用标准函数的RCU变体。</a:t>
            </a:r>
            <a:endParaRPr 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2155" y="1149350"/>
            <a:ext cx="107276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、读拷贝更新（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RCU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）模式添加链表项，具体内核源码分析</a:t>
            </a:r>
            <a:r>
              <a:rPr 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如下：</a:t>
            </a:r>
            <a:endParaRPr 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2155" y="1702435"/>
            <a:ext cx="9953625" cy="1571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2155" y="1149350"/>
            <a:ext cx="107276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、读拷贝更新 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RCU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）模式删除链表项，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具体内核源码分析</a:t>
            </a:r>
            <a:r>
              <a:rPr 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如下：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155" y="1702435"/>
            <a:ext cx="10001250" cy="1762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2155" y="1149350"/>
            <a:ext cx="107276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、读拷贝更新 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RCU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）模式更新链表项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，具体内核源码分析</a:t>
            </a:r>
            <a:r>
              <a:rPr 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如下：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155" y="1702435"/>
            <a:ext cx="10020300" cy="2847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2155" y="1149350"/>
            <a:ext cx="107276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2000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RCU</a:t>
            </a:r>
            <a:r>
              <a:rPr lang="zh-CN" altLang="en-US" sz="2000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层次架构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RCU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根据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CPU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数量的大小按照树形结构来组成其层次结构，称为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RCU Hierarchy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具体内核源码分析</a:t>
            </a:r>
            <a:r>
              <a:rPr 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如下：</a:t>
            </a:r>
            <a:endParaRPr lang="zh-CN" altLang="en-US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155" y="2625725"/>
            <a:ext cx="9963150" cy="2943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155" y="1149350"/>
            <a:ext cx="9963150" cy="33909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740.1401574803149,&quot;width&quot;:6680.343307086614}"/>
</p:tagLst>
</file>

<file path=ppt/tags/tag2.xml><?xml version="1.0" encoding="utf-8"?>
<p:tagLst xmlns:p="http://schemas.openxmlformats.org/presentationml/2006/main">
  <p:tag name="KSO_WM_UNIT_PLACING_PICTURE_USER_VIEWPORT" val="{&quot;height&quot;:2475,&quot;width&quot;:15675}"/>
</p:tagLst>
</file>

<file path=ppt/tags/tag3.xml><?xml version="1.0" encoding="utf-8"?>
<p:tagLst xmlns:p="http://schemas.openxmlformats.org/presentationml/2006/main">
  <p:tag name="COMMONDATA" val="eyJoZGlkIjoiYWIzZWM0NmI1YTBjYzRjMWU3ZWQyNGY3M2I3YTc2ZW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1032</Words>
  <Application>WPS 演示</Application>
  <PresentationFormat>自定义</PresentationFormat>
  <Paragraphs>45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擎天柱</cp:lastModifiedBy>
  <cp:revision>755</cp:revision>
  <dcterms:created xsi:type="dcterms:W3CDTF">2019-06-28T06:28:00Z</dcterms:created>
  <dcterms:modified xsi:type="dcterms:W3CDTF">2023-08-21T08:57:30Z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2052-12.1.0.15324</vt:lpwstr>
  </property>
  <property fmtid="{D5CDD505-2E9C-101B-9397-08002B2CF9AE}" pid="3" name="ICV">
    <vt:lpwstr>14708EAC59C9400089C9F108B1945F93</vt:lpwstr>
  </property>
</Properties>
</file>