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7" r:id="rId4"/>
    <p:sldId id="280" r:id="rId5"/>
    <p:sldId id="259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72" r:id="rId14"/>
    <p:sldId id="279" r:id="rId15"/>
    <p:sldId id="276" r:id="rId16"/>
    <p:sldId id="281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EAB8-6324-441A-B75A-2BB55D6FD4C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FAA58-2C4A-4FE7-84CF-40BAB8889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BB300-01CA-A83A-2DEF-647514867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技優成果</a:t>
            </a:r>
            <a:br>
              <a:rPr lang="en-US" altLang="zh-TW" dirty="0"/>
            </a:br>
            <a:r>
              <a:rPr lang="zh-TW" altLang="en-US" sz="3200" dirty="0"/>
              <a:t>指導老師</a:t>
            </a:r>
            <a:r>
              <a:rPr lang="en-US" altLang="zh-TW" sz="3200" dirty="0"/>
              <a:t>:</a:t>
            </a:r>
            <a:r>
              <a:rPr lang="zh-TW" altLang="en-US" sz="3200" dirty="0"/>
              <a:t>張明弘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D3FFC-F9E9-38D6-89E1-0641C8E01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/>
              <a:t>組員</a:t>
            </a:r>
            <a:r>
              <a:rPr lang="en-US" altLang="zh-TW" dirty="0"/>
              <a:t>:D1114162043</a:t>
            </a:r>
            <a:r>
              <a:rPr lang="zh-TW" altLang="en-US" dirty="0"/>
              <a:t>林聖哲  </a:t>
            </a:r>
            <a:endParaRPr lang="en-US" altLang="zh-TW" dirty="0"/>
          </a:p>
          <a:p>
            <a:pPr algn="l"/>
            <a:r>
              <a:rPr lang="en-US" altLang="zh-TW" dirty="0"/>
              <a:t>         D1114161053</a:t>
            </a:r>
            <a:r>
              <a:rPr lang="zh-TW" altLang="en-US" dirty="0"/>
              <a:t>楊諮諺</a:t>
            </a:r>
            <a:endParaRPr lang="en-US" altLang="zh-TW" dirty="0"/>
          </a:p>
          <a:p>
            <a:pPr algn="l"/>
            <a:r>
              <a:rPr lang="en-US" altLang="zh-TW" dirty="0"/>
              <a:t>         D1114162706</a:t>
            </a:r>
            <a:r>
              <a:rPr lang="zh-TW" altLang="en-US" dirty="0"/>
              <a:t>蔡明翰    技優領航專班</a:t>
            </a:r>
            <a:r>
              <a:rPr lang="en-US" altLang="zh-TW" dirty="0"/>
              <a:t>(</a:t>
            </a:r>
            <a:r>
              <a:rPr lang="zh-TW" altLang="en-US" dirty="0"/>
              <a:t>智慧機器人組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20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室內 的圖片&#10;&#10;自動產生的描述">
            <a:extLst>
              <a:ext uri="{FF2B5EF4-FFF2-40B4-BE49-F238E27FC236}">
                <a16:creationId xmlns:a16="http://schemas.microsoft.com/office/drawing/2014/main" id="{65F1FD08-1CE9-96AD-130E-E4F45103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95" y="691477"/>
            <a:ext cx="4105358" cy="5475045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E97D12D-9C2B-9D41-149A-B604FE42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53947"/>
              </p:ext>
            </p:extLst>
          </p:nvPr>
        </p:nvGraphicFramePr>
        <p:xfrm>
          <a:off x="4937040" y="670854"/>
          <a:ext cx="6537465" cy="5475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7465">
                  <a:extLst>
                    <a:ext uri="{9D8B030D-6E8A-4147-A177-3AD203B41FA5}">
                      <a16:colId xmlns:a16="http://schemas.microsoft.com/office/drawing/2014/main" val="3801623703"/>
                    </a:ext>
                  </a:extLst>
                </a:gridCol>
              </a:tblGrid>
              <a:tr h="912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練習遇到的困難及突破</a:t>
                      </a:r>
                      <a:endParaRPr lang="en-US" altLang="zh-TW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20586"/>
                  </a:ext>
                </a:extLst>
              </a:tr>
              <a:tr h="91250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顏色感測器有誤差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383037"/>
                  </a:ext>
                </a:extLst>
              </a:tr>
              <a:tr h="9125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  競爭對手的機構有更好的優化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87246"/>
                  </a:ext>
                </a:extLst>
              </a:tr>
              <a:tr h="91250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電量的不同讓馬達旋轉角度不固定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86378"/>
                  </a:ext>
                </a:extLst>
              </a:tr>
              <a:tr h="912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12263"/>
                  </a:ext>
                </a:extLst>
              </a:tr>
              <a:tr h="91250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1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8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956C1-2110-0EC8-139B-1287F965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無人機編程</a:t>
            </a:r>
          </a:p>
        </p:txBody>
      </p:sp>
      <p:pic>
        <p:nvPicPr>
          <p:cNvPr id="5" name="內容版面配置區 4" descr="一張含有 運動游戲, 體育 的圖片&#10;&#10;自動產生的描述">
            <a:extLst>
              <a:ext uri="{FF2B5EF4-FFF2-40B4-BE49-F238E27FC236}">
                <a16:creationId xmlns:a16="http://schemas.microsoft.com/office/drawing/2014/main" id="{336C1319-7D4A-9545-9175-CCE8FC382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665" y="2403714"/>
            <a:ext cx="3217933" cy="385536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FCB56E-F283-F12C-65A9-26F6BA25432B}"/>
              </a:ext>
            </a:extLst>
          </p:cNvPr>
          <p:cNvSpPr txBox="1"/>
          <p:nvPr/>
        </p:nvSpPr>
        <p:spPr>
          <a:xfrm>
            <a:off x="4620552" y="2403714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TELLO</a:t>
            </a:r>
            <a:r>
              <a:rPr lang="zh-TW" altLang="en-US" sz="3200" dirty="0"/>
              <a:t>無人機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507D99-0242-A434-A96D-538BDF02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65" y="3536081"/>
            <a:ext cx="6052166" cy="27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8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DE135-7FD1-1B4A-DDB0-C2605892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無人機比賽地圖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787279-372D-A1DC-7725-0FC3099F1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26" y="2387657"/>
            <a:ext cx="8383348" cy="3488211"/>
          </a:xfrm>
        </p:spPr>
      </p:pic>
    </p:spTree>
    <p:extLst>
      <p:ext uri="{BB962C8B-B14F-4D97-AF65-F5344CB8AC3E}">
        <p14:creationId xmlns:p14="http://schemas.microsoft.com/office/powerpoint/2010/main" val="273057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 的圖片&#10;&#10;自動產生的描述">
            <a:extLst>
              <a:ext uri="{FF2B5EF4-FFF2-40B4-BE49-F238E27FC236}">
                <a16:creationId xmlns:a16="http://schemas.microsoft.com/office/drawing/2014/main" id="{EFF397F5-98BA-483B-B95C-6214F7E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3" y="690028"/>
            <a:ext cx="4096749" cy="5463563"/>
          </a:xfrm>
          <a:prstGeom prst="rect">
            <a:avLst/>
          </a:prstGeom>
        </p:spPr>
      </p:pic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DE716DE8-F3A7-1D8A-6BB4-49143F8A8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2094"/>
              </p:ext>
            </p:extLst>
          </p:nvPr>
        </p:nvGraphicFramePr>
        <p:xfrm>
          <a:off x="4953225" y="690027"/>
          <a:ext cx="6512672" cy="592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672">
                  <a:extLst>
                    <a:ext uri="{9D8B030D-6E8A-4147-A177-3AD203B41FA5}">
                      <a16:colId xmlns:a16="http://schemas.microsoft.com/office/drawing/2014/main" val="1043823426"/>
                    </a:ext>
                  </a:extLst>
                </a:gridCol>
              </a:tblGrid>
              <a:tr h="9105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練習遇到的困難及突破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85901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無人機感測器誤差大</a:t>
                      </a:r>
                      <a:r>
                        <a:rPr lang="en-US" altLang="zh-TW" sz="2800" dirty="0"/>
                        <a:t>,</a:t>
                      </a:r>
                      <a:r>
                        <a:rPr lang="zh-TW" altLang="en-US" sz="2800" dirty="0"/>
                        <a:t>會導致無人機有時飛遠飛</a:t>
                      </a:r>
                      <a:r>
                        <a:rPr lang="en-US" altLang="zh-TW" sz="2800" dirty="0"/>
                        <a:t>rup4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75622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電池過熱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80125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2800" dirty="0"/>
                        <a:t>比賽組別多導致練習時間少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04713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40157"/>
                  </a:ext>
                </a:extLst>
              </a:tr>
              <a:tr h="9105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5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DB8E10-6610-A7BA-6F21-3F8B9FAA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599440"/>
            <a:ext cx="10566399" cy="56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63B20-9EBB-47B2-A6D4-1BB7F05A9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41FD1-E737-3D09-DF2F-6CAE12EF5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自動章魚燒機</a:t>
            </a:r>
          </a:p>
        </p:txBody>
      </p:sp>
    </p:spTree>
    <p:extLst>
      <p:ext uri="{BB962C8B-B14F-4D97-AF65-F5344CB8AC3E}">
        <p14:creationId xmlns:p14="http://schemas.microsoft.com/office/powerpoint/2010/main" val="112687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80AF9-D772-B69E-5103-B8785C5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EDDB9-39D7-B8C6-77EA-68F4BA5A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為了更迅速的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435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FE1079-0CBE-498E-214E-73005505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48" y="622609"/>
            <a:ext cx="3858787" cy="5612781"/>
          </a:xfrm>
          <a:prstGeom prst="rect">
            <a:avLst/>
          </a:prstGeom>
        </p:spPr>
      </p:pic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B1861DDE-F84D-C6EB-446B-F4309C8B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4" y="1586039"/>
            <a:ext cx="6822416" cy="46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7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950BEB91-ACE3-0641-466F-5F8FDB543ADF}"/>
              </a:ext>
            </a:extLst>
          </p:cNvPr>
          <p:cNvSpPr/>
          <p:nvPr/>
        </p:nvSpPr>
        <p:spPr>
          <a:xfrm>
            <a:off x="3448051" y="627932"/>
            <a:ext cx="1226317" cy="5787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啟動設備</a:t>
            </a:r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F8992645-8595-C341-6FBB-4A66071B89A7}"/>
              </a:ext>
            </a:extLst>
          </p:cNvPr>
          <p:cNvSpPr/>
          <p:nvPr/>
        </p:nvSpPr>
        <p:spPr>
          <a:xfrm>
            <a:off x="3498310" y="1356217"/>
            <a:ext cx="1132885" cy="5618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伺服跟步進馬達回歸原點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32D2D58-6254-54B0-59E5-6E067211EF9C}"/>
              </a:ext>
            </a:extLst>
          </p:cNvPr>
          <p:cNvCxnSpPr>
            <a:cxnSpLocks/>
          </p:cNvCxnSpPr>
          <p:nvPr/>
        </p:nvCxnSpPr>
        <p:spPr>
          <a:xfrm>
            <a:off x="4064752" y="109727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11517B-596D-6988-07BA-2E523CC43DF6}"/>
              </a:ext>
            </a:extLst>
          </p:cNvPr>
          <p:cNvCxnSpPr>
            <a:cxnSpLocks/>
          </p:cNvCxnSpPr>
          <p:nvPr/>
        </p:nvCxnSpPr>
        <p:spPr>
          <a:xfrm>
            <a:off x="4064752" y="182555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75A1B112-1977-E8AD-FF4B-6624B7C5C606}"/>
              </a:ext>
            </a:extLst>
          </p:cNvPr>
          <p:cNvSpPr/>
          <p:nvPr/>
        </p:nvSpPr>
        <p:spPr>
          <a:xfrm>
            <a:off x="3494768" y="2091712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小型幫浦抽油</a:t>
            </a:r>
            <a:endParaRPr lang="en-US" altLang="zh-TW" sz="1200" dirty="0"/>
          </a:p>
          <a:p>
            <a:pPr algn="ctr"/>
            <a:r>
              <a:rPr lang="zh-TW" altLang="en-US" sz="1200" dirty="0"/>
              <a:t> 刷子刷油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55C001B-89BE-7ECA-08FD-D9DDC404AE1F}"/>
              </a:ext>
            </a:extLst>
          </p:cNvPr>
          <p:cNvCxnSpPr>
            <a:cxnSpLocks/>
          </p:cNvCxnSpPr>
          <p:nvPr/>
        </p:nvCxnSpPr>
        <p:spPr>
          <a:xfrm>
            <a:off x="4047919" y="256144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36839A0-8FE6-36FB-4D05-AC909A3C4FFD}"/>
              </a:ext>
            </a:extLst>
          </p:cNvPr>
          <p:cNvCxnSpPr>
            <a:cxnSpLocks/>
          </p:cNvCxnSpPr>
          <p:nvPr/>
        </p:nvCxnSpPr>
        <p:spPr>
          <a:xfrm>
            <a:off x="4067013" y="330056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9F4BA6C-9DA2-CDAE-92FF-81F361BAEBF0}"/>
              </a:ext>
            </a:extLst>
          </p:cNvPr>
          <p:cNvCxnSpPr>
            <a:cxnSpLocks/>
          </p:cNvCxnSpPr>
          <p:nvPr/>
        </p:nvCxnSpPr>
        <p:spPr>
          <a:xfrm>
            <a:off x="4048026" y="403359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2450A029-8B65-0F6F-0BEA-533E2AB95899}"/>
              </a:ext>
            </a:extLst>
          </p:cNvPr>
          <p:cNvSpPr/>
          <p:nvPr/>
        </p:nvSpPr>
        <p:spPr>
          <a:xfrm>
            <a:off x="3475380" y="2828149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7DD30A-2473-E52D-E302-125B8923F8DB}"/>
              </a:ext>
            </a:extLst>
          </p:cNvPr>
          <p:cNvCxnSpPr>
            <a:cxnSpLocks/>
          </p:cNvCxnSpPr>
          <p:nvPr/>
        </p:nvCxnSpPr>
        <p:spPr>
          <a:xfrm>
            <a:off x="4027035" y="545547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39C7FC42-94F9-B2D7-D2CC-08C384605C94}"/>
              </a:ext>
            </a:extLst>
          </p:cNvPr>
          <p:cNvSpPr/>
          <p:nvPr/>
        </p:nvSpPr>
        <p:spPr>
          <a:xfrm>
            <a:off x="3478565" y="495285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旋轉掉入章愉塊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2590820-06C3-10B6-CD44-036CCCD4522A}"/>
              </a:ext>
            </a:extLst>
          </p:cNvPr>
          <p:cNvCxnSpPr>
            <a:cxnSpLocks/>
          </p:cNvCxnSpPr>
          <p:nvPr/>
        </p:nvCxnSpPr>
        <p:spPr>
          <a:xfrm>
            <a:off x="5711470" y="1825556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程序 13">
            <a:extLst>
              <a:ext uri="{FF2B5EF4-FFF2-40B4-BE49-F238E27FC236}">
                <a16:creationId xmlns:a16="http://schemas.microsoft.com/office/drawing/2014/main" id="{005D8B1D-65CB-E9E4-140C-BC70A5919395}"/>
              </a:ext>
            </a:extLst>
          </p:cNvPr>
          <p:cNvSpPr/>
          <p:nvPr/>
        </p:nvSpPr>
        <p:spPr>
          <a:xfrm>
            <a:off x="3484660" y="431563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9DA17ED7-C570-ADE3-C009-BCA2B76F4B24}"/>
              </a:ext>
            </a:extLst>
          </p:cNvPr>
          <p:cNvSpPr/>
          <p:nvPr/>
        </p:nvSpPr>
        <p:spPr>
          <a:xfrm>
            <a:off x="3475221" y="3573433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倒入麵糊</a:t>
            </a:r>
            <a:endParaRPr lang="en-US" altLang="zh-TW" sz="1200" dirty="0"/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74DA391F-FAC3-E839-6F39-D2339A84BAD8}"/>
              </a:ext>
            </a:extLst>
          </p:cNvPr>
          <p:cNvSpPr/>
          <p:nvPr/>
        </p:nvSpPr>
        <p:spPr>
          <a:xfrm>
            <a:off x="5148868" y="1349901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累積次數</a:t>
            </a:r>
            <a:r>
              <a:rPr lang="en-US" altLang="zh-TW" sz="1200" dirty="0"/>
              <a:t>+1</a:t>
            </a:r>
          </a:p>
        </p:txBody>
      </p:sp>
      <p:sp>
        <p:nvSpPr>
          <p:cNvPr id="17" name="流程圖: 決策 16">
            <a:extLst>
              <a:ext uri="{FF2B5EF4-FFF2-40B4-BE49-F238E27FC236}">
                <a16:creationId xmlns:a16="http://schemas.microsoft.com/office/drawing/2014/main" id="{7B706E75-E440-E588-C664-85D4CDA3460B}"/>
              </a:ext>
            </a:extLst>
          </p:cNvPr>
          <p:cNvSpPr/>
          <p:nvPr/>
        </p:nvSpPr>
        <p:spPr>
          <a:xfrm>
            <a:off x="5024967" y="2083435"/>
            <a:ext cx="1360814" cy="4922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累計次數</a:t>
            </a:r>
            <a:r>
              <a:rPr lang="en-US" altLang="zh-TW" sz="1200" dirty="0"/>
              <a:t>=12?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2B83B3F-4B49-2946-3F71-A0DEFABAEB95}"/>
              </a:ext>
            </a:extLst>
          </p:cNvPr>
          <p:cNvCxnSpPr>
            <a:cxnSpLocks/>
          </p:cNvCxnSpPr>
          <p:nvPr/>
        </p:nvCxnSpPr>
        <p:spPr>
          <a:xfrm>
            <a:off x="5699282" y="3617559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F7FDDD-0CC1-0334-1BB1-D1E3C64F149A}"/>
              </a:ext>
            </a:extLst>
          </p:cNvPr>
          <p:cNvCxnSpPr>
            <a:cxnSpLocks/>
          </p:cNvCxnSpPr>
          <p:nvPr/>
        </p:nvCxnSpPr>
        <p:spPr>
          <a:xfrm>
            <a:off x="5711473" y="4332299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圖: 程序 19">
            <a:extLst>
              <a:ext uri="{FF2B5EF4-FFF2-40B4-BE49-F238E27FC236}">
                <a16:creationId xmlns:a16="http://schemas.microsoft.com/office/drawing/2014/main" id="{914C2E42-06B4-0FAA-04F7-137FB59FE6C6}"/>
              </a:ext>
            </a:extLst>
          </p:cNvPr>
          <p:cNvSpPr/>
          <p:nvPr/>
        </p:nvSpPr>
        <p:spPr>
          <a:xfrm>
            <a:off x="5132836" y="3151130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等待一分鐘</a:t>
            </a:r>
            <a:endParaRPr lang="en-US" altLang="zh-TW" sz="12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117F3F9-93A5-64C7-3526-ADDDA38A273F}"/>
              </a:ext>
            </a:extLst>
          </p:cNvPr>
          <p:cNvCxnSpPr>
            <a:cxnSpLocks/>
          </p:cNvCxnSpPr>
          <p:nvPr/>
        </p:nvCxnSpPr>
        <p:spPr>
          <a:xfrm>
            <a:off x="5711470" y="109727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A74EBD25-3734-07E1-4DB1-F4D5B80D6A83}"/>
              </a:ext>
            </a:extLst>
          </p:cNvPr>
          <p:cNvSpPr/>
          <p:nvPr/>
        </p:nvSpPr>
        <p:spPr>
          <a:xfrm>
            <a:off x="5127537" y="3867661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開始翻面</a:t>
            </a:r>
            <a:endParaRPr lang="en-US" altLang="zh-TW" sz="1200" dirty="0"/>
          </a:p>
          <a:p>
            <a:pPr algn="ctr"/>
            <a:r>
              <a:rPr lang="zh-TW" altLang="en-US" sz="1200" dirty="0"/>
              <a:t>再等一分鐘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0AD71D3-90F3-6441-8CB3-B1344582F4A6}"/>
              </a:ext>
            </a:extLst>
          </p:cNvPr>
          <p:cNvCxnSpPr>
            <a:cxnSpLocks/>
          </p:cNvCxnSpPr>
          <p:nvPr/>
        </p:nvCxnSpPr>
        <p:spPr>
          <a:xfrm>
            <a:off x="7358187" y="1112107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FCF86B5-7BE3-6BA1-F063-47317C8FDB12}"/>
              </a:ext>
            </a:extLst>
          </p:cNvPr>
          <p:cNvCxnSpPr>
            <a:cxnSpLocks/>
          </p:cNvCxnSpPr>
          <p:nvPr/>
        </p:nvCxnSpPr>
        <p:spPr>
          <a:xfrm>
            <a:off x="7358187" y="1825555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3C9B4B9-96FF-8DD2-2784-4D2D2119A195}"/>
              </a:ext>
            </a:extLst>
          </p:cNvPr>
          <p:cNvCxnSpPr>
            <a:cxnSpLocks/>
          </p:cNvCxnSpPr>
          <p:nvPr/>
        </p:nvCxnSpPr>
        <p:spPr>
          <a:xfrm>
            <a:off x="7358187" y="253900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88FFA903-8930-699A-A44E-648D57839F54}"/>
              </a:ext>
            </a:extLst>
          </p:cNvPr>
          <p:cNvSpPr/>
          <p:nvPr/>
        </p:nvSpPr>
        <p:spPr>
          <a:xfrm>
            <a:off x="5151920" y="4585369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步進馬達反轉</a:t>
            </a:r>
            <a:r>
              <a:rPr lang="en-US" altLang="zh-TW" sz="1200" dirty="0"/>
              <a:t>90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780417E-B62B-AEAC-6C9F-97A712C098E3}"/>
              </a:ext>
            </a:extLst>
          </p:cNvPr>
          <p:cNvCxnSpPr>
            <a:cxnSpLocks/>
          </p:cNvCxnSpPr>
          <p:nvPr/>
        </p:nvCxnSpPr>
        <p:spPr>
          <a:xfrm>
            <a:off x="7351419" y="3280771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程序 27">
            <a:extLst>
              <a:ext uri="{FF2B5EF4-FFF2-40B4-BE49-F238E27FC236}">
                <a16:creationId xmlns:a16="http://schemas.microsoft.com/office/drawing/2014/main" id="{D38E2D81-D980-76C3-5E1C-A6BC31086351}"/>
              </a:ext>
            </a:extLst>
          </p:cNvPr>
          <p:cNvSpPr/>
          <p:nvPr/>
        </p:nvSpPr>
        <p:spPr>
          <a:xfrm>
            <a:off x="6810032" y="1364736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伸長伸縮桿刺入章魚燒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A28A795-A2B6-9B47-EBF0-D2DC8896BC63}"/>
              </a:ext>
            </a:extLst>
          </p:cNvPr>
          <p:cNvCxnSpPr>
            <a:cxnSpLocks/>
          </p:cNvCxnSpPr>
          <p:nvPr/>
        </p:nvCxnSpPr>
        <p:spPr>
          <a:xfrm>
            <a:off x="7328467" y="400770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947BE5-B0B7-3C1C-3275-7E007310E620}"/>
              </a:ext>
            </a:extLst>
          </p:cNvPr>
          <p:cNvCxnSpPr>
            <a:cxnSpLocks/>
          </p:cNvCxnSpPr>
          <p:nvPr/>
        </p:nvCxnSpPr>
        <p:spPr>
          <a:xfrm>
            <a:off x="7328467" y="4733283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程序 30">
            <a:extLst>
              <a:ext uri="{FF2B5EF4-FFF2-40B4-BE49-F238E27FC236}">
                <a16:creationId xmlns:a16="http://schemas.microsoft.com/office/drawing/2014/main" id="{7E1548BD-5BA0-A5B2-FCAB-BECD0ACCDE7B}"/>
              </a:ext>
            </a:extLst>
          </p:cNvPr>
          <p:cNvSpPr/>
          <p:nvPr/>
        </p:nvSpPr>
        <p:spPr>
          <a:xfrm>
            <a:off x="6761263" y="2784079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縮回伸縮桿使章魚燒掉入籃子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15A7E86-CF4F-D258-83CA-A2328AC4457F}"/>
              </a:ext>
            </a:extLst>
          </p:cNvPr>
          <p:cNvCxnSpPr>
            <a:cxnSpLocks/>
          </p:cNvCxnSpPr>
          <p:nvPr/>
        </p:nvCxnSpPr>
        <p:spPr>
          <a:xfrm>
            <a:off x="7351419" y="5485844"/>
            <a:ext cx="0" cy="2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BAEF2C3B-3B1A-2DA9-F9E4-DBCEE0661854}"/>
              </a:ext>
            </a:extLst>
          </p:cNvPr>
          <p:cNvSpPr/>
          <p:nvPr/>
        </p:nvSpPr>
        <p:spPr>
          <a:xfrm>
            <a:off x="6795044" y="3538477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步進馬達正轉</a:t>
            </a:r>
            <a:r>
              <a:rPr lang="en-US" altLang="zh-TW" sz="1200" dirty="0"/>
              <a:t>30</a:t>
            </a:r>
            <a:r>
              <a:rPr lang="zh-TW" altLang="en-US" sz="1200" dirty="0"/>
              <a:t>度</a:t>
            </a:r>
            <a:endParaRPr lang="en-US" altLang="zh-TW" sz="1200" dirty="0"/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A46A0310-C3D9-5025-C579-CAEE0B2C6EA2}"/>
              </a:ext>
            </a:extLst>
          </p:cNvPr>
          <p:cNvSpPr/>
          <p:nvPr/>
        </p:nvSpPr>
        <p:spPr>
          <a:xfrm>
            <a:off x="6782200" y="4262182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累積次數</a:t>
            </a:r>
            <a:r>
              <a:rPr lang="en-US" altLang="zh-TW" sz="1200" dirty="0"/>
              <a:t>+1</a:t>
            </a:r>
          </a:p>
        </p:txBody>
      </p: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264CB54E-C319-32BF-1102-A058FAEF3A4E}"/>
              </a:ext>
            </a:extLst>
          </p:cNvPr>
          <p:cNvSpPr/>
          <p:nvPr/>
        </p:nvSpPr>
        <p:spPr>
          <a:xfrm>
            <a:off x="6640943" y="4974641"/>
            <a:ext cx="1360814" cy="4922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累計次數</a:t>
            </a:r>
            <a:r>
              <a:rPr lang="en-US" altLang="zh-TW" sz="1200" dirty="0"/>
              <a:t>=12?</a:t>
            </a:r>
            <a:endParaRPr lang="zh-TW" altLang="en-US" sz="1200" dirty="0"/>
          </a:p>
        </p:txBody>
      </p:sp>
      <p:sp>
        <p:nvSpPr>
          <p:cNvPr id="36" name="流程圖: 程序 35">
            <a:extLst>
              <a:ext uri="{FF2B5EF4-FFF2-40B4-BE49-F238E27FC236}">
                <a16:creationId xmlns:a16="http://schemas.microsoft.com/office/drawing/2014/main" id="{A362831F-BE39-1227-FD52-2D893C3530AC}"/>
              </a:ext>
            </a:extLst>
          </p:cNvPr>
          <p:cNvSpPr/>
          <p:nvPr/>
        </p:nvSpPr>
        <p:spPr>
          <a:xfrm>
            <a:off x="4721086" y="2319752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7" name="流程圖: 程序 36">
            <a:extLst>
              <a:ext uri="{FF2B5EF4-FFF2-40B4-BE49-F238E27FC236}">
                <a16:creationId xmlns:a16="http://schemas.microsoft.com/office/drawing/2014/main" id="{8CF49D0B-7BF0-E874-BA52-5896B1C013B1}"/>
              </a:ext>
            </a:extLst>
          </p:cNvPr>
          <p:cNvSpPr/>
          <p:nvPr/>
        </p:nvSpPr>
        <p:spPr>
          <a:xfrm>
            <a:off x="6406974" y="2911236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否</a:t>
            </a:r>
          </a:p>
        </p:txBody>
      </p: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0694C606-04A2-B038-E09E-40A9782AE8C9}"/>
              </a:ext>
            </a:extLst>
          </p:cNvPr>
          <p:cNvSpPr/>
          <p:nvPr/>
        </p:nvSpPr>
        <p:spPr>
          <a:xfrm>
            <a:off x="5811937" y="2703181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是</a:t>
            </a:r>
          </a:p>
        </p:txBody>
      </p:sp>
      <p:sp>
        <p:nvSpPr>
          <p:cNvPr id="39" name="流程圖: 程序 38">
            <a:extLst>
              <a:ext uri="{FF2B5EF4-FFF2-40B4-BE49-F238E27FC236}">
                <a16:creationId xmlns:a16="http://schemas.microsoft.com/office/drawing/2014/main" id="{4FCD4763-6F10-91F0-822B-EF757B9C94DB}"/>
              </a:ext>
            </a:extLst>
          </p:cNvPr>
          <p:cNvSpPr/>
          <p:nvPr/>
        </p:nvSpPr>
        <p:spPr>
          <a:xfrm>
            <a:off x="7342191" y="4748293"/>
            <a:ext cx="276391" cy="202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是</a:t>
            </a:r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5FF1E02F-7637-CC93-B7E6-1A269918CDC9}"/>
              </a:ext>
            </a:extLst>
          </p:cNvPr>
          <p:cNvSpPr/>
          <p:nvPr/>
        </p:nvSpPr>
        <p:spPr>
          <a:xfrm>
            <a:off x="6820782" y="5734895"/>
            <a:ext cx="1132885" cy="46933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結束流程</a:t>
            </a:r>
            <a:endParaRPr lang="en-US" altLang="zh-TW" sz="1200" dirty="0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D438BB4E-C736-BAFA-57EA-B07AD64DF896}"/>
              </a:ext>
            </a:extLst>
          </p:cNvPr>
          <p:cNvSpPr/>
          <p:nvPr/>
        </p:nvSpPr>
        <p:spPr>
          <a:xfrm>
            <a:off x="5529409" y="727822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A</a:t>
            </a:r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4C4C51E8-D4C3-7ECE-F4A3-CD4735490BD6}"/>
              </a:ext>
            </a:extLst>
          </p:cNvPr>
          <p:cNvSpPr/>
          <p:nvPr/>
        </p:nvSpPr>
        <p:spPr>
          <a:xfrm>
            <a:off x="5549792" y="5742035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B</a:t>
            </a: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E49DCCC4-4DDE-8159-B2FF-B355D148CEB5}"/>
              </a:ext>
            </a:extLst>
          </p:cNvPr>
          <p:cNvSpPr/>
          <p:nvPr/>
        </p:nvSpPr>
        <p:spPr>
          <a:xfrm>
            <a:off x="7176506" y="768188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B</a:t>
            </a:r>
          </a:p>
        </p:txBody>
      </p:sp>
      <p:sp>
        <p:nvSpPr>
          <p:cNvPr id="44" name="標題 1">
            <a:extLst>
              <a:ext uri="{FF2B5EF4-FFF2-40B4-BE49-F238E27FC236}">
                <a16:creationId xmlns:a16="http://schemas.microsoft.com/office/drawing/2014/main" id="{9372C5E5-215E-FDAB-C709-3C64DA27DDD2}"/>
              </a:ext>
            </a:extLst>
          </p:cNvPr>
          <p:cNvSpPr txBox="1">
            <a:spLocks/>
          </p:cNvSpPr>
          <p:nvPr/>
        </p:nvSpPr>
        <p:spPr>
          <a:xfrm>
            <a:off x="606405" y="627932"/>
            <a:ext cx="2355147" cy="5819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動作流程圖</a:t>
            </a:r>
          </a:p>
        </p:txBody>
      </p: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47F4BB81-2F78-B43B-0047-520D6F87F61F}"/>
              </a:ext>
            </a:extLst>
          </p:cNvPr>
          <p:cNvSpPr/>
          <p:nvPr/>
        </p:nvSpPr>
        <p:spPr>
          <a:xfrm>
            <a:off x="6767556" y="2075260"/>
            <a:ext cx="1132885" cy="4693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200" dirty="0"/>
              <a:t>伺服馬達旋轉</a:t>
            </a:r>
          </a:p>
        </p:txBody>
      </p: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D438BB4E-C736-BAFA-57EA-B07AD64DF896}"/>
              </a:ext>
            </a:extLst>
          </p:cNvPr>
          <p:cNvSpPr/>
          <p:nvPr/>
        </p:nvSpPr>
        <p:spPr>
          <a:xfrm>
            <a:off x="3828625" y="5720446"/>
            <a:ext cx="364122" cy="353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A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1EB61A1-9274-9381-407A-14321FDF9ACE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4045008" y="4784975"/>
            <a:ext cx="6095" cy="16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9B659AD-6C91-B24E-A592-244A60AD1983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5699279" y="2575698"/>
            <a:ext cx="6095" cy="57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D6A1968-7C75-AFCB-741B-755916ED0043}"/>
              </a:ext>
            </a:extLst>
          </p:cNvPr>
          <p:cNvCxnSpPr>
            <a:stCxn id="17" idx="1"/>
            <a:endCxn id="6" idx="3"/>
          </p:cNvCxnSpPr>
          <p:nvPr/>
        </p:nvCxnSpPr>
        <p:spPr>
          <a:xfrm flipH="1" flipV="1">
            <a:off x="4627653" y="2326381"/>
            <a:ext cx="397314" cy="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1D2F28E-AB87-F9FF-DA6F-2AF0E15A0BAB}"/>
              </a:ext>
            </a:extLst>
          </p:cNvPr>
          <p:cNvCxnSpPr>
            <a:stCxn id="26" idx="2"/>
            <a:endCxn id="42" idx="0"/>
          </p:cNvCxnSpPr>
          <p:nvPr/>
        </p:nvCxnSpPr>
        <p:spPr>
          <a:xfrm>
            <a:off x="5718363" y="5054707"/>
            <a:ext cx="13490" cy="68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186">
            <a:extLst>
              <a:ext uri="{FF2B5EF4-FFF2-40B4-BE49-F238E27FC236}">
                <a16:creationId xmlns:a16="http://schemas.microsoft.com/office/drawing/2014/main" id="{69329BC7-DE38-51C1-6F96-F16C93DD2EF3}"/>
              </a:ext>
            </a:extLst>
          </p:cNvPr>
          <p:cNvCxnSpPr>
            <a:stCxn id="35" idx="1"/>
            <a:endCxn id="28" idx="1"/>
          </p:cNvCxnSpPr>
          <p:nvPr/>
        </p:nvCxnSpPr>
        <p:spPr>
          <a:xfrm rot="10800000" flipH="1">
            <a:off x="6640942" y="1599405"/>
            <a:ext cx="169089" cy="3621368"/>
          </a:xfrm>
          <a:prstGeom prst="bentConnector3">
            <a:avLst>
              <a:gd name="adj1" fmla="val -135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2608AE1-3C31-6EA8-5F50-57CC9E365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35989"/>
              </p:ext>
            </p:extLst>
          </p:nvPr>
        </p:nvGraphicFramePr>
        <p:xfrm>
          <a:off x="704906" y="671113"/>
          <a:ext cx="10785784" cy="5577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784">
                  <a:extLst>
                    <a:ext uri="{9D8B030D-6E8A-4147-A177-3AD203B41FA5}">
                      <a16:colId xmlns:a16="http://schemas.microsoft.com/office/drawing/2014/main" val="199505628"/>
                    </a:ext>
                  </a:extLst>
                </a:gridCol>
              </a:tblGrid>
              <a:tr h="7873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亞洲機器人大賽名次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36151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rgbClr val="0070C0"/>
                          </a:solidFill>
                        </a:rPr>
                        <a:t>宏國場</a:t>
                      </a:r>
                      <a:r>
                        <a:rPr lang="zh-TW" altLang="en-US" sz="3200" dirty="0"/>
                        <a:t>輪型機器人競速挑戰賽  </a:t>
                      </a:r>
                      <a:r>
                        <a:rPr lang="zh-TW" altLang="en-US" sz="3200" b="1" dirty="0">
                          <a:solidFill>
                            <a:srgbClr val="FF0000"/>
                          </a:solidFill>
                          <a:effectLst/>
                        </a:rPr>
                        <a:t>第二名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83476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200" dirty="0">
                          <a:solidFill>
                            <a:srgbClr val="00B050"/>
                          </a:solidFill>
                        </a:rPr>
                        <a:t>  勤益場</a:t>
                      </a:r>
                      <a:r>
                        <a:rPr lang="zh-TW" altLang="en-US" sz="3200" dirty="0"/>
                        <a:t>輪型機器人競速挑戰賽  </a:t>
                      </a:r>
                      <a:r>
                        <a:rPr lang="zh-TW" altLang="en-US" sz="3200" b="1" i="0" u="none" dirty="0">
                          <a:solidFill>
                            <a:srgbClr val="FF0000"/>
                          </a:solidFill>
                          <a:effectLst/>
                        </a:rPr>
                        <a:t>佳作 </a:t>
                      </a:r>
                      <a:endParaRPr lang="zh-TW" altLang="en-US" sz="320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84212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正修場</a:t>
                      </a:r>
                      <a:r>
                        <a:rPr lang="zh-TW" altLang="en-US" sz="3200" dirty="0"/>
                        <a:t>輪型機器人競速挑戰賽  </a:t>
                      </a:r>
                      <a:r>
                        <a:rPr lang="zh-TW" altLang="en-US" sz="3200" b="1" dirty="0">
                          <a:solidFill>
                            <a:srgbClr val="FF0000"/>
                          </a:solidFill>
                        </a:rPr>
                        <a:t>第三名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08002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rgbClr val="0070C0"/>
                          </a:solidFill>
                        </a:rPr>
                        <a:t>  宏國場</a:t>
                      </a:r>
                      <a:r>
                        <a:rPr lang="zh-TW" altLang="en-US" sz="3200" dirty="0"/>
                        <a:t>無人機智能編程挑戰賽  </a:t>
                      </a:r>
                      <a:r>
                        <a:rPr lang="zh-TW" altLang="en-US" sz="3200" b="1" dirty="0">
                          <a:solidFill>
                            <a:srgbClr val="FF0000"/>
                          </a:solidFill>
                        </a:rPr>
                        <a:t>佳作</a:t>
                      </a:r>
                      <a:endParaRPr lang="zh-TW" altLang="en-US" sz="32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0320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200" dirty="0">
                          <a:solidFill>
                            <a:srgbClr val="00B050"/>
                          </a:solidFill>
                        </a:rPr>
                        <a:t>  勤益場</a:t>
                      </a:r>
                      <a:r>
                        <a:rPr lang="zh-TW" altLang="en-US" sz="3200" dirty="0"/>
                        <a:t>無人機智能編程挑戰賽  </a:t>
                      </a:r>
                      <a:r>
                        <a:rPr lang="zh-TW" altLang="en-US" sz="3200" b="1" i="0" u="none" dirty="0">
                          <a:solidFill>
                            <a:srgbClr val="FF0000"/>
                          </a:solidFill>
                          <a:effectLst/>
                        </a:rPr>
                        <a:t>佳作 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4825"/>
                  </a:ext>
                </a:extLst>
              </a:tr>
              <a:tr h="7873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正修場</a:t>
                      </a:r>
                      <a:r>
                        <a:rPr lang="zh-TW" altLang="en-US" sz="3200" dirty="0"/>
                        <a:t>無人機智能編程挑戰賽  </a:t>
                      </a:r>
                      <a:r>
                        <a:rPr lang="zh-TW" altLang="en-US" sz="3200" b="1" i="0" u="none" dirty="0">
                          <a:solidFill>
                            <a:srgbClr val="FF0000"/>
                          </a:solidFill>
                          <a:effectLst/>
                        </a:rPr>
                        <a:t>佳作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0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30B38-199B-9F3A-C953-0B53A88C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5E2FA-9352-BE87-59F1-331CA41C5D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05" y="858440"/>
            <a:ext cx="10515315" cy="51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8776D-F773-C645-EFEA-F7E90B0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8AFBE3-2938-2BD4-8D25-8CD688802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982131"/>
            <a:ext cx="9601196" cy="12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0416D78-6392-7301-A341-C6C390A6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94558"/>
            <a:ext cx="9641577" cy="8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2012F-278D-6D0E-818A-E5DF8DFA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樂高機器人構造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8880E19-D1AE-9363-E024-C462272C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936" y="2422816"/>
            <a:ext cx="3214115" cy="3640263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6314286-8A91-5BA1-B77E-ED402877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80" y="2422816"/>
            <a:ext cx="3371658" cy="365883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8A0E85-3F58-F4D2-F90B-E0EFC5541C97}"/>
              </a:ext>
            </a:extLst>
          </p:cNvPr>
          <p:cNvSpPr txBox="1"/>
          <p:nvPr/>
        </p:nvSpPr>
        <p:spPr>
          <a:xfrm>
            <a:off x="1295402" y="242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前期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CD6137-710E-1606-BF7E-05298AF349D4}"/>
              </a:ext>
            </a:extLst>
          </p:cNvPr>
          <p:cNvSpPr txBox="1"/>
          <p:nvPr/>
        </p:nvSpPr>
        <p:spPr>
          <a:xfrm>
            <a:off x="6561064" y="24228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後期</a:t>
            </a:r>
          </a:p>
        </p:txBody>
      </p:sp>
    </p:spTree>
    <p:extLst>
      <p:ext uri="{BB962C8B-B14F-4D97-AF65-F5344CB8AC3E}">
        <p14:creationId xmlns:p14="http://schemas.microsoft.com/office/powerpoint/2010/main" val="25105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61174-C541-8ED5-97E3-BDFCB732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樂高比賽圖第一張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8F46923-3AEA-60A8-89F1-4C23303BD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39695"/>
            <a:ext cx="9601200" cy="255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4802A-8E33-7986-E049-F761409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樂高比賽圖第二張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08FDFB-0CB8-01F8-B44A-C4ADF91D6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58873"/>
            <a:ext cx="9601200" cy="23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A6A9C-B4BF-BEF9-3817-86C24C4E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樂高比賽圖第三張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CD00CC-9BC2-1A75-48A1-F298F4E7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165011"/>
            <a:ext cx="9601200" cy="21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FE675-930F-43BE-B756-B797F3FC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樂高比賽圖第四張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6D89CF-DF52-342C-7DAC-427A46C6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1295400" y="3015138"/>
            <a:ext cx="9601200" cy="24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7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660</TotalTime>
  <Words>332</Words>
  <Application>Microsoft Office PowerPoint</Application>
  <PresentationFormat>寬螢幕</PresentationFormat>
  <Paragraphs>63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有機</vt:lpstr>
      <vt:lpstr>技優成果 指導老師:張明弘</vt:lpstr>
      <vt:lpstr>PowerPoint 簡報</vt:lpstr>
      <vt:lpstr>PowerPoint 簡報</vt:lpstr>
      <vt:lpstr>PowerPoint 簡報</vt:lpstr>
      <vt:lpstr>樂高機器人構造</vt:lpstr>
      <vt:lpstr>樂高比賽圖第一張</vt:lpstr>
      <vt:lpstr>樂高比賽圖第二張</vt:lpstr>
      <vt:lpstr>樂高比賽圖第三張</vt:lpstr>
      <vt:lpstr>樂高比賽圖第四張</vt:lpstr>
      <vt:lpstr>PowerPoint 簡報</vt:lpstr>
      <vt:lpstr>無人機編程</vt:lpstr>
      <vt:lpstr>無人機比賽地圖</vt:lpstr>
      <vt:lpstr>PowerPoint 簡報</vt:lpstr>
      <vt:lpstr>PowerPoint 簡報</vt:lpstr>
      <vt:lpstr>專題</vt:lpstr>
      <vt:lpstr>動機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技優成果</dc:title>
  <dc:creator>林聖哲</dc:creator>
  <cp:lastModifiedBy>林聖哲</cp:lastModifiedBy>
  <cp:revision>8</cp:revision>
  <dcterms:created xsi:type="dcterms:W3CDTF">2023-05-08T06:02:36Z</dcterms:created>
  <dcterms:modified xsi:type="dcterms:W3CDTF">2023-05-15T12:54:33Z</dcterms:modified>
</cp:coreProperties>
</file>