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8" r:id="rId7"/>
    <p:sldId id="267" r:id="rId8"/>
    <p:sldId id="261" r:id="rId9"/>
    <p:sldId id="260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shopee.tw/search?keyword=%E6%8C%89%E5%A3%93%E5%BC%8F%E7%B2%89%E6%BC%BF%E5%A3%B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64A7C-EB48-9DC1-FDF2-D62088FB6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5850" y="2160835"/>
            <a:ext cx="6160163" cy="1348719"/>
          </a:xfrm>
        </p:spPr>
        <p:txBody>
          <a:bodyPr>
            <a:normAutofit/>
          </a:bodyPr>
          <a:lstStyle/>
          <a:p>
            <a:pPr algn="dist"/>
            <a:r>
              <a:rPr lang="zh-TW" altLang="en-US" sz="4000" dirty="0"/>
              <a:t>自動章魚燒機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7E558C-71CD-CB7E-CAFB-A1D7E8D70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1541" y="3518262"/>
            <a:ext cx="3268917" cy="973145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 林聖哲、蔡明翰、楊諮諺</a:t>
            </a:r>
          </a:p>
        </p:txBody>
      </p:sp>
    </p:spTree>
    <p:extLst>
      <p:ext uri="{BB962C8B-B14F-4D97-AF65-F5344CB8AC3E}">
        <p14:creationId xmlns:p14="http://schemas.microsoft.com/office/powerpoint/2010/main" val="235190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135D981-6E99-EC95-EDC0-A99893D5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25" y="194209"/>
            <a:ext cx="9469149" cy="5672471"/>
          </a:xfrm>
          <a:prstGeom prst="rect">
            <a:avLst/>
          </a:prstGeom>
        </p:spPr>
      </p:pic>
      <p:sp>
        <p:nvSpPr>
          <p:cNvPr id="4" name="箭號: 向下 3">
            <a:extLst>
              <a:ext uri="{FF2B5EF4-FFF2-40B4-BE49-F238E27FC236}">
                <a16:creationId xmlns:a16="http://schemas.microsoft.com/office/drawing/2014/main" id="{BC01016A-5D65-4AE3-797B-EABF605B7884}"/>
              </a:ext>
            </a:extLst>
          </p:cNvPr>
          <p:cNvSpPr/>
          <p:nvPr/>
        </p:nvSpPr>
        <p:spPr>
          <a:xfrm rot="5713315">
            <a:off x="7738914" y="3779112"/>
            <a:ext cx="321972" cy="50045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6FF4DE-7981-B948-D1E3-1AA298517A3C}"/>
              </a:ext>
            </a:extLst>
          </p:cNvPr>
          <p:cNvSpPr txBox="1"/>
          <p:nvPr/>
        </p:nvSpPr>
        <p:spPr>
          <a:xfrm>
            <a:off x="8326704" y="39731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沉底幫浦在裡面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39570B08-0DBD-C6EC-BB9D-FB4F4B015E1F}"/>
              </a:ext>
            </a:extLst>
          </p:cNvPr>
          <p:cNvSpPr/>
          <p:nvPr/>
        </p:nvSpPr>
        <p:spPr>
          <a:xfrm rot="8659084">
            <a:off x="5882956" y="3290606"/>
            <a:ext cx="224112" cy="9683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B5B65E-4C57-891D-4872-FDE9704459C2}"/>
              </a:ext>
            </a:extLst>
          </p:cNvPr>
          <p:cNvSpPr txBox="1"/>
          <p:nvPr/>
        </p:nvSpPr>
        <p:spPr>
          <a:xfrm>
            <a:off x="6239572" y="43425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伺服馬達</a:t>
            </a:r>
          </a:p>
        </p:txBody>
      </p:sp>
    </p:spTree>
    <p:extLst>
      <p:ext uri="{BB962C8B-B14F-4D97-AF65-F5344CB8AC3E}">
        <p14:creationId xmlns:p14="http://schemas.microsoft.com/office/powerpoint/2010/main" val="60733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20F13-F0E1-3EC8-9EA8-15D9FE99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E07D7-EF10-B814-D2EA-FC23F564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https://www.tinkercad.com/things/8hPvLSoYVOr/edit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843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518D7-899F-2B93-A4E3-7C843EF7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785" y="1391655"/>
            <a:ext cx="9603275" cy="1049235"/>
          </a:xfrm>
        </p:spPr>
        <p:txBody>
          <a:bodyPr/>
          <a:lstStyle/>
          <a:p>
            <a:r>
              <a:rPr lang="zh-TW" altLang="en-US" dirty="0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90189D-7FED-55E8-3E05-208D1C41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TW" altLang="en-US" dirty="0"/>
              <a:t>我們發現章魚燒是很多人喜歡吃的食物，因此我們決定自動化章魚燒機，讓顧客可以更快速的吃到熱呼呼的章魚燒。</a:t>
            </a:r>
          </a:p>
        </p:txBody>
      </p:sp>
    </p:spTree>
    <p:extLst>
      <p:ext uri="{BB962C8B-B14F-4D97-AF65-F5344CB8AC3E}">
        <p14:creationId xmlns:p14="http://schemas.microsoft.com/office/powerpoint/2010/main" val="397925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47650-2ABE-3CAE-55DA-7F940117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使用材料</a:t>
            </a:r>
          </a:p>
        </p:txBody>
      </p:sp>
      <p:pic>
        <p:nvPicPr>
          <p:cNvPr id="1026" name="Picture 2" descr="超人氣商品KS-2614 章魚燒機自動翻轉適合辦公室.家庭使用- 麗室衛浴">
            <a:extLst>
              <a:ext uri="{FF2B5EF4-FFF2-40B4-BE49-F238E27FC236}">
                <a16:creationId xmlns:a16="http://schemas.microsoft.com/office/drawing/2014/main" id="{EA60FD4E-118A-6CC5-83FD-035EBDD97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760062"/>
            <a:ext cx="3136605" cy="26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4DB38B4-253A-C2CE-CE38-04D3FD06C2FF}"/>
              </a:ext>
            </a:extLst>
          </p:cNvPr>
          <p:cNvSpPr txBox="1"/>
          <p:nvPr/>
        </p:nvSpPr>
        <p:spPr>
          <a:xfrm>
            <a:off x="1529395" y="2071561"/>
            <a:ext cx="335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自動翻轉章魚燒機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65089-ECCE-2633-8331-134A328B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07" y="2743221"/>
            <a:ext cx="3027556" cy="26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78DD59F-D27C-C0F7-9F76-FA500E666CD0}"/>
              </a:ext>
            </a:extLst>
          </p:cNvPr>
          <p:cNvSpPr txBox="1"/>
          <p:nvPr/>
        </p:nvSpPr>
        <p:spPr>
          <a:xfrm>
            <a:off x="6562297" y="20634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b="0" i="0" dirty="0">
                <a:effectLst/>
                <a:latin typeface="Helvetica Neue"/>
              </a:rPr>
              <a:t>按壓式粉漿壺</a:t>
            </a:r>
            <a:endParaRPr lang="zh-TW" altLang="en-US" b="0" i="0" u="sng" dirty="0">
              <a:solidFill>
                <a:srgbClr val="1A0DAB"/>
              </a:solidFill>
              <a:effectLst/>
              <a:latin typeface="arial" panose="020B0604020202020204" pitchFamily="34" charset="0"/>
              <a:hlinkClick r:id="rId4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DB0ED9E-2CBB-7600-1BA6-FBEBD855A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184" y="2751641"/>
            <a:ext cx="2758943" cy="26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0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F1A08-BC0E-1916-D55B-80CCF079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使用材料</a:t>
            </a:r>
          </a:p>
        </p:txBody>
      </p:sp>
      <p:pic>
        <p:nvPicPr>
          <p:cNvPr id="2050" name="Picture 2" descr="創客市集] 42步進馬達42BYGH47 1.5A 0.55Nm 12V 雕刻機步進驅動| 蝦皮購物">
            <a:extLst>
              <a:ext uri="{FF2B5EF4-FFF2-40B4-BE49-F238E27FC236}">
                <a16:creationId xmlns:a16="http://schemas.microsoft.com/office/drawing/2014/main" id="{C1CEE257-4720-C55F-C23E-C33F5323D5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033165"/>
            <a:ext cx="2618714" cy="261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duino 工業級42/57/86 步進馬達驅動器">
            <a:extLst>
              <a:ext uri="{FF2B5EF4-FFF2-40B4-BE49-F238E27FC236}">
                <a16:creationId xmlns:a16="http://schemas.microsoft.com/office/drawing/2014/main" id="{B9AA448E-2DDC-9365-A6FD-DD2E66A8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94" y="3033165"/>
            <a:ext cx="2618714" cy="261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F456964-F1DA-1A1E-4B9A-7F01665898D3}"/>
              </a:ext>
            </a:extLst>
          </p:cNvPr>
          <p:cNvSpPr txBox="1"/>
          <p:nvPr/>
        </p:nvSpPr>
        <p:spPr>
          <a:xfrm>
            <a:off x="2078698" y="244379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0" i="0" dirty="0">
                <a:effectLst/>
                <a:latin typeface="Helvetica Neue"/>
              </a:rPr>
              <a:t>42</a:t>
            </a:r>
            <a:r>
              <a:rPr lang="zh-TW" altLang="en-US" b="0" i="0" dirty="0">
                <a:effectLst/>
                <a:latin typeface="Helvetica Neue"/>
              </a:rPr>
              <a:t>步進馬達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67BB6B2-3E9E-321E-2F39-5CC64226AF53}"/>
              </a:ext>
            </a:extLst>
          </p:cNvPr>
          <p:cNvSpPr txBox="1"/>
          <p:nvPr/>
        </p:nvSpPr>
        <p:spPr>
          <a:xfrm>
            <a:off x="4736528" y="244379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42</a:t>
            </a:r>
            <a:r>
              <a:rPr lang="zh-TW" altLang="en-US" dirty="0"/>
              <a:t>步進馬達驅動器</a:t>
            </a:r>
            <a:endParaRPr lang="en-US" altLang="zh-TW" dirty="0"/>
          </a:p>
        </p:txBody>
      </p:sp>
      <p:pic>
        <p:nvPicPr>
          <p:cNvPr id="2054" name="Picture 6" descr="小型電動推桿伸縮桿直流3v5v微型迷你液壓桿小尺寸筆式挖掘機改裝| 蝦皮購物">
            <a:extLst>
              <a:ext uri="{FF2B5EF4-FFF2-40B4-BE49-F238E27FC236}">
                <a16:creationId xmlns:a16="http://schemas.microsoft.com/office/drawing/2014/main" id="{D3682A59-794D-8311-E4CD-BBE0672E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10" y="3033165"/>
            <a:ext cx="2618714" cy="261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B0FB2AF-91BD-0101-B10A-63921515990C}"/>
              </a:ext>
            </a:extLst>
          </p:cNvPr>
          <p:cNvSpPr txBox="1"/>
          <p:nvPr/>
        </p:nvSpPr>
        <p:spPr>
          <a:xfrm>
            <a:off x="7799117" y="2443795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直流</a:t>
            </a:r>
            <a:r>
              <a:rPr lang="en-US" altLang="zh-TW" dirty="0"/>
              <a:t>5v</a:t>
            </a:r>
            <a:r>
              <a:rPr lang="zh-TW" altLang="en-US" dirty="0"/>
              <a:t>微型液壓桿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169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B02B9-1082-F2D1-E7EE-5890AE3B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使用材料</a:t>
            </a:r>
          </a:p>
        </p:txBody>
      </p:sp>
      <p:pic>
        <p:nvPicPr>
          <p:cNvPr id="3074" name="Picture 2" descr="Arduino Uno - Wikipedia">
            <a:extLst>
              <a:ext uri="{FF2B5EF4-FFF2-40B4-BE49-F238E27FC236}">
                <a16:creationId xmlns:a16="http://schemas.microsoft.com/office/drawing/2014/main" id="{1D14274B-4D42-4747-4248-25D6992A0C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69" y="2934491"/>
            <a:ext cx="2528719" cy="25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56FAEC0-59BA-96D0-9BB6-F885FA57B49E}"/>
              </a:ext>
            </a:extLst>
          </p:cNvPr>
          <p:cNvSpPr txBox="1"/>
          <p:nvPr/>
        </p:nvSpPr>
        <p:spPr>
          <a:xfrm>
            <a:off x="1909720" y="2419519"/>
            <a:ext cx="16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Arduino uno</a:t>
            </a:r>
            <a:r>
              <a:rPr lang="zh-TW" altLang="en-US" dirty="0"/>
              <a:t>版</a:t>
            </a:r>
          </a:p>
        </p:txBody>
      </p:sp>
      <p:pic>
        <p:nvPicPr>
          <p:cNvPr id="3076" name="Picture 4" descr="MG996R伺服馬達/模擬360度舵機-Maker 興創館專館- EcLife良興購物網">
            <a:extLst>
              <a:ext uri="{FF2B5EF4-FFF2-40B4-BE49-F238E27FC236}">
                <a16:creationId xmlns:a16="http://schemas.microsoft.com/office/drawing/2014/main" id="{69CFFE98-AD7C-53A9-363F-9AF8C985B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400" y="2934491"/>
            <a:ext cx="2528719" cy="25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085EC0D-5D6C-0EA5-4C03-B86B94F286F5}"/>
              </a:ext>
            </a:extLst>
          </p:cNvPr>
          <p:cNvSpPr txBox="1"/>
          <p:nvPr/>
        </p:nvSpPr>
        <p:spPr>
          <a:xfrm>
            <a:off x="5008970" y="2419519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MG996</a:t>
            </a:r>
            <a:r>
              <a:rPr lang="zh-TW" altLang="en-US" dirty="0"/>
              <a:t>伺服馬達</a:t>
            </a:r>
          </a:p>
        </p:txBody>
      </p:sp>
      <p:pic>
        <p:nvPicPr>
          <p:cNvPr id="3078" name="Picture 6" descr="Arduino與按鈕- 高中資訊科技概論教師黃建庭的教學網站">
            <a:extLst>
              <a:ext uri="{FF2B5EF4-FFF2-40B4-BE49-F238E27FC236}">
                <a16:creationId xmlns:a16="http://schemas.microsoft.com/office/drawing/2014/main" id="{3CA03949-ADA5-D6DE-ED55-58C542AB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31" y="2934491"/>
            <a:ext cx="2849909" cy="25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41B90D0-F981-3889-54CF-D4E8441114BB}"/>
              </a:ext>
            </a:extLst>
          </p:cNvPr>
          <p:cNvSpPr txBox="1"/>
          <p:nvPr/>
        </p:nvSpPr>
        <p:spPr>
          <a:xfrm>
            <a:off x="8738987" y="2427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微動開關</a:t>
            </a:r>
          </a:p>
        </p:txBody>
      </p:sp>
    </p:spTree>
    <p:extLst>
      <p:ext uri="{BB962C8B-B14F-4D97-AF65-F5344CB8AC3E}">
        <p14:creationId xmlns:p14="http://schemas.microsoft.com/office/powerpoint/2010/main" val="126218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F4EED-2FE1-56F0-06E1-A839F5B4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使用材料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12776D-8B36-5676-EA38-0717AC7B1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670371"/>
            <a:ext cx="3558528" cy="282775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656CD09-9E70-5E34-4779-F30DF2EFCD6F}"/>
              </a:ext>
            </a:extLst>
          </p:cNvPr>
          <p:cNvSpPr txBox="1"/>
          <p:nvPr/>
        </p:nvSpPr>
        <p:spPr>
          <a:xfrm>
            <a:off x="2581360" y="20877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沉底幫浦</a:t>
            </a:r>
          </a:p>
        </p:txBody>
      </p:sp>
    </p:spTree>
    <p:extLst>
      <p:ext uri="{BB962C8B-B14F-4D97-AF65-F5344CB8AC3E}">
        <p14:creationId xmlns:p14="http://schemas.microsoft.com/office/powerpoint/2010/main" val="400014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950BEB91-ACE3-0641-466F-5F8FDB543ADF}"/>
              </a:ext>
            </a:extLst>
          </p:cNvPr>
          <p:cNvSpPr/>
          <p:nvPr/>
        </p:nvSpPr>
        <p:spPr>
          <a:xfrm>
            <a:off x="3692652" y="210393"/>
            <a:ext cx="1132885" cy="4693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啟動設備</a:t>
            </a:r>
          </a:p>
        </p:txBody>
      </p:sp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F8992645-8595-C341-6FBB-4A66071B89A7}"/>
              </a:ext>
            </a:extLst>
          </p:cNvPr>
          <p:cNvSpPr/>
          <p:nvPr/>
        </p:nvSpPr>
        <p:spPr>
          <a:xfrm>
            <a:off x="3692652" y="938677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伺服跟步進馬達回歸原點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32D2D58-6254-54B0-59E5-6E067211EF9C}"/>
              </a:ext>
            </a:extLst>
          </p:cNvPr>
          <p:cNvCxnSpPr/>
          <p:nvPr/>
        </p:nvCxnSpPr>
        <p:spPr>
          <a:xfrm>
            <a:off x="4259094" y="679731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D11517B-596D-6988-07BA-2E523CC43DF6}"/>
              </a:ext>
            </a:extLst>
          </p:cNvPr>
          <p:cNvCxnSpPr/>
          <p:nvPr/>
        </p:nvCxnSpPr>
        <p:spPr>
          <a:xfrm>
            <a:off x="4259094" y="1408015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467F5255-4540-2773-161A-85E1376E0EDC}"/>
              </a:ext>
            </a:extLst>
          </p:cNvPr>
          <p:cNvSpPr/>
          <p:nvPr/>
        </p:nvSpPr>
        <p:spPr>
          <a:xfrm>
            <a:off x="3692651" y="1666961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按下開關</a:t>
            </a:r>
            <a:r>
              <a:rPr lang="en-US" altLang="zh-TW" sz="1200" dirty="0"/>
              <a:t>LED</a:t>
            </a:r>
            <a:r>
              <a:rPr lang="zh-TW" altLang="en-US" sz="1200" dirty="0"/>
              <a:t>燈亮</a:t>
            </a:r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75A1B112-1977-E8AD-FF4B-6624B7C5C606}"/>
              </a:ext>
            </a:extLst>
          </p:cNvPr>
          <p:cNvSpPr/>
          <p:nvPr/>
        </p:nvSpPr>
        <p:spPr>
          <a:xfrm>
            <a:off x="3683211" y="2393893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小型幫浦抽油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88EB132-58D9-20EA-40A2-2314B98D803B}"/>
              </a:ext>
            </a:extLst>
          </p:cNvPr>
          <p:cNvCxnSpPr/>
          <p:nvPr/>
        </p:nvCxnSpPr>
        <p:spPr>
          <a:xfrm>
            <a:off x="4259094" y="2136299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5C001B-89BE-7ECA-08FD-D9DDC404AE1F}"/>
              </a:ext>
            </a:extLst>
          </p:cNvPr>
          <p:cNvCxnSpPr/>
          <p:nvPr/>
        </p:nvCxnSpPr>
        <p:spPr>
          <a:xfrm>
            <a:off x="4236165" y="2863231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BA01066E-B30B-3139-BC3E-467DD07EB0A1}"/>
              </a:ext>
            </a:extLst>
          </p:cNvPr>
          <p:cNvSpPr/>
          <p:nvPr/>
        </p:nvSpPr>
        <p:spPr>
          <a:xfrm>
            <a:off x="3669722" y="3120825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/>
              <a:t>刷子降下</a:t>
            </a:r>
            <a:endParaRPr lang="zh-TW" altLang="en-US" sz="12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36839A0-8FE6-36FB-4D05-AC909A3C4FFD}"/>
              </a:ext>
            </a:extLst>
          </p:cNvPr>
          <p:cNvCxnSpPr/>
          <p:nvPr/>
        </p:nvCxnSpPr>
        <p:spPr>
          <a:xfrm>
            <a:off x="4206491" y="3590163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D2ADA27B-8CCD-7251-3D5C-729407236D56}"/>
              </a:ext>
            </a:extLst>
          </p:cNvPr>
          <p:cNvSpPr/>
          <p:nvPr/>
        </p:nvSpPr>
        <p:spPr>
          <a:xfrm>
            <a:off x="3669722" y="3847757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刷子升起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9F4BA6C-9DA2-CDAE-92FF-81F361BAEBF0}"/>
              </a:ext>
            </a:extLst>
          </p:cNvPr>
          <p:cNvCxnSpPr/>
          <p:nvPr/>
        </p:nvCxnSpPr>
        <p:spPr>
          <a:xfrm>
            <a:off x="4211888" y="4317095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圖: 程序 14">
            <a:extLst>
              <a:ext uri="{FF2B5EF4-FFF2-40B4-BE49-F238E27FC236}">
                <a16:creationId xmlns:a16="http://schemas.microsoft.com/office/drawing/2014/main" id="{2450A029-8B65-0F6F-0BEA-533E2AB95899}"/>
              </a:ext>
            </a:extLst>
          </p:cNvPr>
          <p:cNvSpPr/>
          <p:nvPr/>
        </p:nvSpPr>
        <p:spPr>
          <a:xfrm>
            <a:off x="3669722" y="4574689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步進馬達正轉</a:t>
            </a:r>
            <a:r>
              <a:rPr lang="en-US" altLang="zh-TW" sz="1200" dirty="0"/>
              <a:t>30</a:t>
            </a:r>
            <a:r>
              <a:rPr lang="zh-TW" altLang="en-US" sz="1200" dirty="0"/>
              <a:t>度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B7DD30A-2473-E52D-E302-125B8923F8DB}"/>
              </a:ext>
            </a:extLst>
          </p:cNvPr>
          <p:cNvCxnSpPr/>
          <p:nvPr/>
        </p:nvCxnSpPr>
        <p:spPr>
          <a:xfrm>
            <a:off x="4209185" y="5044027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39C7FC42-94F9-B2D7-D2CC-08C384605C94}"/>
              </a:ext>
            </a:extLst>
          </p:cNvPr>
          <p:cNvSpPr/>
          <p:nvPr/>
        </p:nvSpPr>
        <p:spPr>
          <a:xfrm>
            <a:off x="5391979" y="938677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旋轉掉入章愉塊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2590820-06C3-10B6-CD44-036CCCD4522A}"/>
              </a:ext>
            </a:extLst>
          </p:cNvPr>
          <p:cNvCxnSpPr/>
          <p:nvPr/>
        </p:nvCxnSpPr>
        <p:spPr>
          <a:xfrm>
            <a:off x="5905812" y="1408016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圖: 程序 18">
            <a:extLst>
              <a:ext uri="{FF2B5EF4-FFF2-40B4-BE49-F238E27FC236}">
                <a16:creationId xmlns:a16="http://schemas.microsoft.com/office/drawing/2014/main" id="{005D8B1D-65CB-E9E4-140C-BC70A5919395}"/>
              </a:ext>
            </a:extLst>
          </p:cNvPr>
          <p:cNvSpPr/>
          <p:nvPr/>
        </p:nvSpPr>
        <p:spPr>
          <a:xfrm>
            <a:off x="5391978" y="1666961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步進馬達正轉</a:t>
            </a:r>
            <a:r>
              <a:rPr lang="en-US" altLang="zh-TW" sz="1200" dirty="0"/>
              <a:t>30</a:t>
            </a:r>
            <a:r>
              <a:rPr lang="zh-TW" altLang="en-US" sz="1200" dirty="0"/>
              <a:t>度</a:t>
            </a:r>
            <a:endParaRPr lang="en-US" altLang="zh-TW" sz="12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76F8EEE-7048-DD75-7044-303BC1D4BE6A}"/>
              </a:ext>
            </a:extLst>
          </p:cNvPr>
          <p:cNvCxnSpPr/>
          <p:nvPr/>
        </p:nvCxnSpPr>
        <p:spPr>
          <a:xfrm>
            <a:off x="5911215" y="2136299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程序 20">
            <a:extLst>
              <a:ext uri="{FF2B5EF4-FFF2-40B4-BE49-F238E27FC236}">
                <a16:creationId xmlns:a16="http://schemas.microsoft.com/office/drawing/2014/main" id="{9DA17ED7-C570-ADE3-C009-BCA2B76F4B24}"/>
              </a:ext>
            </a:extLst>
          </p:cNvPr>
          <p:cNvSpPr/>
          <p:nvPr/>
        </p:nvSpPr>
        <p:spPr>
          <a:xfrm>
            <a:off x="5382539" y="2393893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倒入麵糊</a:t>
            </a:r>
            <a:endParaRPr lang="en-US" altLang="zh-TW" sz="12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19890BA-71A9-31B4-C5B3-2DF4B02DD513}"/>
              </a:ext>
            </a:extLst>
          </p:cNvPr>
          <p:cNvCxnSpPr/>
          <p:nvPr/>
        </p:nvCxnSpPr>
        <p:spPr>
          <a:xfrm>
            <a:off x="5889619" y="2894250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圖: 程序 22">
            <a:extLst>
              <a:ext uri="{FF2B5EF4-FFF2-40B4-BE49-F238E27FC236}">
                <a16:creationId xmlns:a16="http://schemas.microsoft.com/office/drawing/2014/main" id="{74DA391F-FAC3-E839-6F39-D2339A84BAD8}"/>
              </a:ext>
            </a:extLst>
          </p:cNvPr>
          <p:cNvSpPr/>
          <p:nvPr/>
        </p:nvSpPr>
        <p:spPr>
          <a:xfrm>
            <a:off x="5391978" y="3120825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累積次數</a:t>
            </a:r>
            <a:r>
              <a:rPr lang="en-US" altLang="zh-TW" sz="1200" dirty="0"/>
              <a:t>+1</a:t>
            </a:r>
          </a:p>
        </p:txBody>
      </p:sp>
      <p:sp>
        <p:nvSpPr>
          <p:cNvPr id="24" name="流程圖: 決策 23">
            <a:extLst>
              <a:ext uri="{FF2B5EF4-FFF2-40B4-BE49-F238E27FC236}">
                <a16:creationId xmlns:a16="http://schemas.microsoft.com/office/drawing/2014/main" id="{7B706E75-E440-E588-C664-85D4CDA3460B}"/>
              </a:ext>
            </a:extLst>
          </p:cNvPr>
          <p:cNvSpPr/>
          <p:nvPr/>
        </p:nvSpPr>
        <p:spPr>
          <a:xfrm>
            <a:off x="5225405" y="3866551"/>
            <a:ext cx="1360814" cy="4922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累計次數</a:t>
            </a:r>
            <a:r>
              <a:rPr lang="en-US" altLang="zh-TW" sz="1200" dirty="0"/>
              <a:t>=12?</a:t>
            </a:r>
            <a:endParaRPr lang="zh-TW" altLang="en-US" sz="12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B83B3F-4B49-2946-3F71-A0DEFABAEB95}"/>
              </a:ext>
            </a:extLst>
          </p:cNvPr>
          <p:cNvCxnSpPr/>
          <p:nvPr/>
        </p:nvCxnSpPr>
        <p:spPr>
          <a:xfrm>
            <a:off x="5905816" y="3590163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D944BF26-6A59-DD43-45F4-BBBE0709B3E9}"/>
              </a:ext>
            </a:extLst>
          </p:cNvPr>
          <p:cNvCxnSpPr>
            <a:cxnSpLocks/>
            <a:stCxn id="24" idx="1"/>
            <a:endCxn id="3" idx="3"/>
          </p:cNvCxnSpPr>
          <p:nvPr/>
        </p:nvCxnSpPr>
        <p:spPr>
          <a:xfrm rot="10800000">
            <a:off x="4816097" y="2628563"/>
            <a:ext cx="409309" cy="1484121"/>
          </a:xfrm>
          <a:prstGeom prst="bentConnector3">
            <a:avLst>
              <a:gd name="adj1" fmla="val 38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2F7FDDD-0CC1-0334-1BB1-D1E3C64F149A}"/>
              </a:ext>
            </a:extLst>
          </p:cNvPr>
          <p:cNvCxnSpPr/>
          <p:nvPr/>
        </p:nvCxnSpPr>
        <p:spPr>
          <a:xfrm>
            <a:off x="5905815" y="4317095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914C2E42-06B4-0FAA-04F7-137FB59FE6C6}"/>
              </a:ext>
            </a:extLst>
          </p:cNvPr>
          <p:cNvSpPr/>
          <p:nvPr/>
        </p:nvSpPr>
        <p:spPr>
          <a:xfrm>
            <a:off x="5339370" y="4598966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等待一分鐘</a:t>
            </a:r>
            <a:endParaRPr lang="en-US" altLang="zh-TW" sz="12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E198F19-13A2-60B4-4383-34AA9F24324A}"/>
              </a:ext>
            </a:extLst>
          </p:cNvPr>
          <p:cNvCxnSpPr/>
          <p:nvPr/>
        </p:nvCxnSpPr>
        <p:spPr>
          <a:xfrm>
            <a:off x="5889619" y="5068304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117F3F9-93A5-64C7-3526-ADDDA38A273F}"/>
              </a:ext>
            </a:extLst>
          </p:cNvPr>
          <p:cNvCxnSpPr/>
          <p:nvPr/>
        </p:nvCxnSpPr>
        <p:spPr>
          <a:xfrm>
            <a:off x="5905812" y="679731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圖: 程序 32">
            <a:extLst>
              <a:ext uri="{FF2B5EF4-FFF2-40B4-BE49-F238E27FC236}">
                <a16:creationId xmlns:a16="http://schemas.microsoft.com/office/drawing/2014/main" id="{A74EBD25-3734-07E1-4DB1-F4D5B80D6A83}"/>
              </a:ext>
            </a:extLst>
          </p:cNvPr>
          <p:cNvSpPr/>
          <p:nvPr/>
        </p:nvSpPr>
        <p:spPr>
          <a:xfrm>
            <a:off x="6986087" y="962953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開始翻面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0AD71D3-90F3-6441-8CB3-B1344582F4A6}"/>
              </a:ext>
            </a:extLst>
          </p:cNvPr>
          <p:cNvCxnSpPr/>
          <p:nvPr/>
        </p:nvCxnSpPr>
        <p:spPr>
          <a:xfrm>
            <a:off x="7552529" y="694567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FCF86B5-7BE3-6BA1-F063-47317C8FDB12}"/>
              </a:ext>
            </a:extLst>
          </p:cNvPr>
          <p:cNvCxnSpPr/>
          <p:nvPr/>
        </p:nvCxnSpPr>
        <p:spPr>
          <a:xfrm>
            <a:off x="7552529" y="1408015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圖: 程序 35">
            <a:extLst>
              <a:ext uri="{FF2B5EF4-FFF2-40B4-BE49-F238E27FC236}">
                <a16:creationId xmlns:a16="http://schemas.microsoft.com/office/drawing/2014/main" id="{C3227E8D-BF5F-F0E8-E017-221C96DD13CC}"/>
              </a:ext>
            </a:extLst>
          </p:cNvPr>
          <p:cNvSpPr/>
          <p:nvPr/>
        </p:nvSpPr>
        <p:spPr>
          <a:xfrm>
            <a:off x="6986087" y="1652126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翻面一分鐘讓章魚燒定型</a:t>
            </a:r>
            <a:endParaRPr lang="en-US" altLang="zh-TW" sz="12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3C9B4B9-96FF-8DD2-2784-4D2D2119A195}"/>
              </a:ext>
            </a:extLst>
          </p:cNvPr>
          <p:cNvCxnSpPr/>
          <p:nvPr/>
        </p:nvCxnSpPr>
        <p:spPr>
          <a:xfrm>
            <a:off x="7552529" y="2121464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>
            <a:extLst>
              <a:ext uri="{FF2B5EF4-FFF2-40B4-BE49-F238E27FC236}">
                <a16:creationId xmlns:a16="http://schemas.microsoft.com/office/drawing/2014/main" id="{88FFA903-8930-699A-A44E-648D57839F54}"/>
              </a:ext>
            </a:extLst>
          </p:cNvPr>
          <p:cNvSpPr/>
          <p:nvPr/>
        </p:nvSpPr>
        <p:spPr>
          <a:xfrm>
            <a:off x="6986086" y="2393893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步進馬達反轉</a:t>
            </a:r>
            <a:r>
              <a:rPr lang="en-US" altLang="zh-TW" sz="1200" dirty="0"/>
              <a:t>90</a:t>
            </a:r>
            <a:r>
              <a:rPr lang="zh-TW" altLang="en-US" sz="1200" dirty="0"/>
              <a:t>度</a:t>
            </a:r>
            <a:endParaRPr lang="en-US" altLang="zh-TW" sz="12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780417E-B62B-AEAC-6C9F-97A712C098E3}"/>
              </a:ext>
            </a:extLst>
          </p:cNvPr>
          <p:cNvCxnSpPr/>
          <p:nvPr/>
        </p:nvCxnSpPr>
        <p:spPr>
          <a:xfrm>
            <a:off x="7545761" y="2863231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圖: 程序 39">
            <a:extLst>
              <a:ext uri="{FF2B5EF4-FFF2-40B4-BE49-F238E27FC236}">
                <a16:creationId xmlns:a16="http://schemas.microsoft.com/office/drawing/2014/main" id="{D38E2D81-D980-76C3-5E1C-A6BC31086351}"/>
              </a:ext>
            </a:extLst>
          </p:cNvPr>
          <p:cNvSpPr/>
          <p:nvPr/>
        </p:nvSpPr>
        <p:spPr>
          <a:xfrm>
            <a:off x="6986086" y="3135660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伸長伸縮桿刺入章魚燒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A28A795-A2B6-9B47-EBF0-D2DC8896BC63}"/>
              </a:ext>
            </a:extLst>
          </p:cNvPr>
          <p:cNvCxnSpPr/>
          <p:nvPr/>
        </p:nvCxnSpPr>
        <p:spPr>
          <a:xfrm>
            <a:off x="7522809" y="3590163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圖: 程序 41">
            <a:extLst>
              <a:ext uri="{FF2B5EF4-FFF2-40B4-BE49-F238E27FC236}">
                <a16:creationId xmlns:a16="http://schemas.microsoft.com/office/drawing/2014/main" id="{47F4BB81-2F78-B43B-0047-520D6F87F61F}"/>
              </a:ext>
            </a:extLst>
          </p:cNvPr>
          <p:cNvSpPr/>
          <p:nvPr/>
        </p:nvSpPr>
        <p:spPr>
          <a:xfrm>
            <a:off x="6986085" y="3847757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伺服馬達旋轉將刺著章魚燒的伸縮桿帶出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4947BE5-B0B7-3C1C-3275-7E007310E620}"/>
              </a:ext>
            </a:extLst>
          </p:cNvPr>
          <p:cNvCxnSpPr/>
          <p:nvPr/>
        </p:nvCxnSpPr>
        <p:spPr>
          <a:xfrm>
            <a:off x="7522809" y="4315743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圖: 程序 43">
            <a:extLst>
              <a:ext uri="{FF2B5EF4-FFF2-40B4-BE49-F238E27FC236}">
                <a16:creationId xmlns:a16="http://schemas.microsoft.com/office/drawing/2014/main" id="{7E1548BD-5BA0-A5B2-FCAB-BECD0ACCDE7B}"/>
              </a:ext>
            </a:extLst>
          </p:cNvPr>
          <p:cNvSpPr/>
          <p:nvPr/>
        </p:nvSpPr>
        <p:spPr>
          <a:xfrm>
            <a:off x="6986085" y="4585483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縮回伸縮桿使章魚燒掉入籃子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15A7E86-CF4F-D258-83CA-A2328AC4457F}"/>
              </a:ext>
            </a:extLst>
          </p:cNvPr>
          <p:cNvCxnSpPr/>
          <p:nvPr/>
        </p:nvCxnSpPr>
        <p:spPr>
          <a:xfrm>
            <a:off x="7545761" y="5068304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5CB8E49-F4E7-FFB2-18A4-6956D1AA691A}"/>
              </a:ext>
            </a:extLst>
          </p:cNvPr>
          <p:cNvCxnSpPr/>
          <p:nvPr/>
        </p:nvCxnSpPr>
        <p:spPr>
          <a:xfrm>
            <a:off x="9442028" y="694567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圖: 決策 50">
            <a:extLst>
              <a:ext uri="{FF2B5EF4-FFF2-40B4-BE49-F238E27FC236}">
                <a16:creationId xmlns:a16="http://schemas.microsoft.com/office/drawing/2014/main" id="{A375AE0B-2471-ED62-E690-0D9033846F11}"/>
              </a:ext>
            </a:extLst>
          </p:cNvPr>
          <p:cNvSpPr/>
          <p:nvPr/>
        </p:nvSpPr>
        <p:spPr>
          <a:xfrm>
            <a:off x="8620680" y="3590076"/>
            <a:ext cx="1642695" cy="6311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是否再次按下開關</a:t>
            </a: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8A288F79-AF9D-D603-C433-5AC5AFEA54B8}"/>
              </a:ext>
            </a:extLst>
          </p:cNvPr>
          <p:cNvCxnSpPr>
            <a:cxnSpLocks/>
          </p:cNvCxnSpPr>
          <p:nvPr/>
        </p:nvCxnSpPr>
        <p:spPr>
          <a:xfrm flipH="1">
            <a:off x="5029451" y="113289"/>
            <a:ext cx="5735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CCAD2228-38EC-37CA-3A37-78BF521F0D06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3658800" y="1270585"/>
            <a:ext cx="2515273" cy="200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圖: 程序 75">
            <a:extLst>
              <a:ext uri="{FF2B5EF4-FFF2-40B4-BE49-F238E27FC236}">
                <a16:creationId xmlns:a16="http://schemas.microsoft.com/office/drawing/2014/main" id="{4ED701B1-9302-E06E-1DF9-EA3FD526958F}"/>
              </a:ext>
            </a:extLst>
          </p:cNvPr>
          <p:cNvSpPr/>
          <p:nvPr/>
        </p:nvSpPr>
        <p:spPr>
          <a:xfrm>
            <a:off x="7276148" y="70988"/>
            <a:ext cx="771606" cy="196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83" name="流程圖: 程序 82">
            <a:extLst>
              <a:ext uri="{FF2B5EF4-FFF2-40B4-BE49-F238E27FC236}">
                <a16:creationId xmlns:a16="http://schemas.microsoft.com/office/drawing/2014/main" id="{BAEF2C3B-3B1A-2DA9-F9E4-DBCEE0661854}"/>
              </a:ext>
            </a:extLst>
          </p:cNvPr>
          <p:cNvSpPr/>
          <p:nvPr/>
        </p:nvSpPr>
        <p:spPr>
          <a:xfrm>
            <a:off x="8988874" y="962953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步進馬達正轉</a:t>
            </a:r>
            <a:r>
              <a:rPr lang="en-US" altLang="zh-TW" sz="1200" dirty="0"/>
              <a:t>30</a:t>
            </a:r>
            <a:r>
              <a:rPr lang="zh-TW" altLang="en-US" sz="1200" dirty="0"/>
              <a:t>度</a:t>
            </a:r>
            <a:endParaRPr lang="en-US" altLang="zh-TW" sz="1200" dirty="0"/>
          </a:p>
        </p:txBody>
      </p:sp>
      <p:sp>
        <p:nvSpPr>
          <p:cNvPr id="84" name="流程圖: 程序 83">
            <a:extLst>
              <a:ext uri="{FF2B5EF4-FFF2-40B4-BE49-F238E27FC236}">
                <a16:creationId xmlns:a16="http://schemas.microsoft.com/office/drawing/2014/main" id="{A46A0310-C3D9-5025-C579-CAEE0B2C6EA2}"/>
              </a:ext>
            </a:extLst>
          </p:cNvPr>
          <p:cNvSpPr/>
          <p:nvPr/>
        </p:nvSpPr>
        <p:spPr>
          <a:xfrm>
            <a:off x="8982126" y="1674466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累積次數</a:t>
            </a:r>
            <a:r>
              <a:rPr lang="en-US" altLang="zh-TW" sz="1200" dirty="0"/>
              <a:t>+1</a:t>
            </a: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66EFBE1F-7A17-1E94-A220-828BA64D0BB4}"/>
              </a:ext>
            </a:extLst>
          </p:cNvPr>
          <p:cNvCxnSpPr>
            <a:cxnSpLocks/>
          </p:cNvCxnSpPr>
          <p:nvPr/>
        </p:nvCxnSpPr>
        <p:spPr>
          <a:xfrm>
            <a:off x="9442028" y="1432291"/>
            <a:ext cx="0" cy="24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256FF327-FDB2-3533-15F8-159D6B3227A2}"/>
              </a:ext>
            </a:extLst>
          </p:cNvPr>
          <p:cNvCxnSpPr/>
          <p:nvPr/>
        </p:nvCxnSpPr>
        <p:spPr>
          <a:xfrm>
            <a:off x="9442028" y="2134947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圖: 決策 88">
            <a:extLst>
              <a:ext uri="{FF2B5EF4-FFF2-40B4-BE49-F238E27FC236}">
                <a16:creationId xmlns:a16="http://schemas.microsoft.com/office/drawing/2014/main" id="{264CB54E-C319-32BF-1102-A058FAEF3A4E}"/>
              </a:ext>
            </a:extLst>
          </p:cNvPr>
          <p:cNvSpPr/>
          <p:nvPr/>
        </p:nvSpPr>
        <p:spPr>
          <a:xfrm>
            <a:off x="8761621" y="2417405"/>
            <a:ext cx="1360814" cy="4922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累計次數</a:t>
            </a:r>
            <a:r>
              <a:rPr lang="en-US" altLang="zh-TW" sz="1200" dirty="0"/>
              <a:t>=12?</a:t>
            </a:r>
            <a:endParaRPr lang="zh-TW" altLang="en-US" sz="1200" dirty="0"/>
          </a:p>
        </p:txBody>
      </p: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3F726DE9-A514-8960-DD71-3C6E3103BC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18971" y="2687814"/>
            <a:ext cx="642650" cy="706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圖: 程序 94">
            <a:extLst>
              <a:ext uri="{FF2B5EF4-FFF2-40B4-BE49-F238E27FC236}">
                <a16:creationId xmlns:a16="http://schemas.microsoft.com/office/drawing/2014/main" id="{A362831F-BE39-1227-FD52-2D893C3530AC}"/>
              </a:ext>
            </a:extLst>
          </p:cNvPr>
          <p:cNvSpPr/>
          <p:nvPr/>
        </p:nvSpPr>
        <p:spPr>
          <a:xfrm>
            <a:off x="4916436" y="3254344"/>
            <a:ext cx="276391" cy="202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97" name="流程圖: 程序 96">
            <a:extLst>
              <a:ext uri="{FF2B5EF4-FFF2-40B4-BE49-F238E27FC236}">
                <a16:creationId xmlns:a16="http://schemas.microsoft.com/office/drawing/2014/main" id="{8CF49D0B-7BF0-E874-BA52-5896B1C013B1}"/>
              </a:ext>
            </a:extLst>
          </p:cNvPr>
          <p:cNvSpPr/>
          <p:nvPr/>
        </p:nvSpPr>
        <p:spPr>
          <a:xfrm>
            <a:off x="8302100" y="2950896"/>
            <a:ext cx="276391" cy="202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98" name="流程圖: 程序 97">
            <a:extLst>
              <a:ext uri="{FF2B5EF4-FFF2-40B4-BE49-F238E27FC236}">
                <a16:creationId xmlns:a16="http://schemas.microsoft.com/office/drawing/2014/main" id="{0694C606-04A2-B038-E09E-40A9782AE8C9}"/>
              </a:ext>
            </a:extLst>
          </p:cNvPr>
          <p:cNvSpPr/>
          <p:nvPr/>
        </p:nvSpPr>
        <p:spPr>
          <a:xfrm>
            <a:off x="6097719" y="4346089"/>
            <a:ext cx="276391" cy="202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AD7C0F40-FA4B-9C3A-ECBD-86E9CCAD0225}"/>
              </a:ext>
            </a:extLst>
          </p:cNvPr>
          <p:cNvCxnSpPr>
            <a:cxnSpLocks/>
          </p:cNvCxnSpPr>
          <p:nvPr/>
        </p:nvCxnSpPr>
        <p:spPr>
          <a:xfrm>
            <a:off x="9442028" y="2923922"/>
            <a:ext cx="0" cy="66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圖: 程序 100">
            <a:extLst>
              <a:ext uri="{FF2B5EF4-FFF2-40B4-BE49-F238E27FC236}">
                <a16:creationId xmlns:a16="http://schemas.microsoft.com/office/drawing/2014/main" id="{4FCD4763-6F10-91F0-822B-EF757B9C94DB}"/>
              </a:ext>
            </a:extLst>
          </p:cNvPr>
          <p:cNvSpPr/>
          <p:nvPr/>
        </p:nvSpPr>
        <p:spPr>
          <a:xfrm>
            <a:off x="9334853" y="3062785"/>
            <a:ext cx="276391" cy="202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FDF3845F-8042-AAB7-F72F-E506E010177E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0263375" y="113288"/>
            <a:ext cx="501709" cy="37923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B3BF3E2-03FC-63E4-37A2-142DB1C6DFB3}"/>
              </a:ext>
            </a:extLst>
          </p:cNvPr>
          <p:cNvCxnSpPr/>
          <p:nvPr/>
        </p:nvCxnSpPr>
        <p:spPr>
          <a:xfrm>
            <a:off x="9442027" y="4221254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圖: 結束點 106">
            <a:extLst>
              <a:ext uri="{FF2B5EF4-FFF2-40B4-BE49-F238E27FC236}">
                <a16:creationId xmlns:a16="http://schemas.microsoft.com/office/drawing/2014/main" id="{5FF1E02F-7637-CC93-B7E6-1A269918CDC9}"/>
              </a:ext>
            </a:extLst>
          </p:cNvPr>
          <p:cNvSpPr/>
          <p:nvPr/>
        </p:nvSpPr>
        <p:spPr>
          <a:xfrm>
            <a:off x="8875584" y="4542966"/>
            <a:ext cx="1132885" cy="4693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結束流程</a:t>
            </a:r>
            <a:endParaRPr lang="en-US" altLang="zh-TW" sz="1200" dirty="0"/>
          </a:p>
        </p:txBody>
      </p:sp>
      <p:sp>
        <p:nvSpPr>
          <p:cNvPr id="109" name="流程圖: 接點 108">
            <a:extLst>
              <a:ext uri="{FF2B5EF4-FFF2-40B4-BE49-F238E27FC236}">
                <a16:creationId xmlns:a16="http://schemas.microsoft.com/office/drawing/2014/main" id="{E7D97FAC-3F99-CA9D-9B41-07033E9E4A68}"/>
              </a:ext>
            </a:extLst>
          </p:cNvPr>
          <p:cNvSpPr/>
          <p:nvPr/>
        </p:nvSpPr>
        <p:spPr>
          <a:xfrm>
            <a:off x="4046022" y="5327250"/>
            <a:ext cx="364122" cy="353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</a:p>
        </p:txBody>
      </p:sp>
      <p:sp>
        <p:nvSpPr>
          <p:cNvPr id="110" name="流程圖: 接點 109">
            <a:extLst>
              <a:ext uri="{FF2B5EF4-FFF2-40B4-BE49-F238E27FC236}">
                <a16:creationId xmlns:a16="http://schemas.microsoft.com/office/drawing/2014/main" id="{D438BB4E-C736-BAFA-57EA-B07AD64DF896}"/>
              </a:ext>
            </a:extLst>
          </p:cNvPr>
          <p:cNvSpPr/>
          <p:nvPr/>
        </p:nvSpPr>
        <p:spPr>
          <a:xfrm>
            <a:off x="5723751" y="310282"/>
            <a:ext cx="364122" cy="353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</a:p>
        </p:txBody>
      </p:sp>
      <p:sp>
        <p:nvSpPr>
          <p:cNvPr id="111" name="流程圖: 接點 110">
            <a:extLst>
              <a:ext uri="{FF2B5EF4-FFF2-40B4-BE49-F238E27FC236}">
                <a16:creationId xmlns:a16="http://schemas.microsoft.com/office/drawing/2014/main" id="{4C4C51E8-D4C3-7ECE-F4A3-CD4735490BD6}"/>
              </a:ext>
            </a:extLst>
          </p:cNvPr>
          <p:cNvSpPr/>
          <p:nvPr/>
        </p:nvSpPr>
        <p:spPr>
          <a:xfrm>
            <a:off x="5707558" y="5336687"/>
            <a:ext cx="364122" cy="353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</a:p>
        </p:txBody>
      </p:sp>
      <p:sp>
        <p:nvSpPr>
          <p:cNvPr id="112" name="流程圖: 接點 111">
            <a:extLst>
              <a:ext uri="{FF2B5EF4-FFF2-40B4-BE49-F238E27FC236}">
                <a16:creationId xmlns:a16="http://schemas.microsoft.com/office/drawing/2014/main" id="{E49DCCC4-4DDE-8159-B2FF-B355D148CEB5}"/>
              </a:ext>
            </a:extLst>
          </p:cNvPr>
          <p:cNvSpPr/>
          <p:nvPr/>
        </p:nvSpPr>
        <p:spPr>
          <a:xfrm>
            <a:off x="7370848" y="350648"/>
            <a:ext cx="364122" cy="353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</a:p>
        </p:txBody>
      </p:sp>
      <p:sp>
        <p:nvSpPr>
          <p:cNvPr id="113" name="流程圖: 接點 112">
            <a:extLst>
              <a:ext uri="{FF2B5EF4-FFF2-40B4-BE49-F238E27FC236}">
                <a16:creationId xmlns:a16="http://schemas.microsoft.com/office/drawing/2014/main" id="{798E768A-CB89-CBAA-2F19-A9C77ACCECEA}"/>
              </a:ext>
            </a:extLst>
          </p:cNvPr>
          <p:cNvSpPr/>
          <p:nvPr/>
        </p:nvSpPr>
        <p:spPr>
          <a:xfrm>
            <a:off x="7370848" y="5340733"/>
            <a:ext cx="364122" cy="353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</a:p>
        </p:txBody>
      </p:sp>
      <p:sp>
        <p:nvSpPr>
          <p:cNvPr id="114" name="流程圖: 接點 113">
            <a:extLst>
              <a:ext uri="{FF2B5EF4-FFF2-40B4-BE49-F238E27FC236}">
                <a16:creationId xmlns:a16="http://schemas.microsoft.com/office/drawing/2014/main" id="{6BF1B83E-ABC4-3075-D364-F322C3B4EE0D}"/>
              </a:ext>
            </a:extLst>
          </p:cNvPr>
          <p:cNvSpPr/>
          <p:nvPr/>
        </p:nvSpPr>
        <p:spPr>
          <a:xfrm>
            <a:off x="9262998" y="374925"/>
            <a:ext cx="364122" cy="353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</a:p>
        </p:txBody>
      </p:sp>
      <p:sp>
        <p:nvSpPr>
          <p:cNvPr id="117" name="流程圖: 決策 116">
            <a:extLst>
              <a:ext uri="{FF2B5EF4-FFF2-40B4-BE49-F238E27FC236}">
                <a16:creationId xmlns:a16="http://schemas.microsoft.com/office/drawing/2014/main" id="{BAFF8413-0687-0102-BD16-6F68BC99C0A8}"/>
              </a:ext>
            </a:extLst>
          </p:cNvPr>
          <p:cNvSpPr/>
          <p:nvPr/>
        </p:nvSpPr>
        <p:spPr>
          <a:xfrm>
            <a:off x="1078662" y="1748512"/>
            <a:ext cx="1666948" cy="6453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緊急開關是否按下</a:t>
            </a:r>
          </a:p>
        </p:txBody>
      </p: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50A7613E-2C27-E03F-D44B-72C2654BA06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8663" y="1747789"/>
            <a:ext cx="833474" cy="322691"/>
          </a:xfrm>
          <a:prstGeom prst="bentConnector4">
            <a:avLst>
              <a:gd name="adj1" fmla="val -27427"/>
              <a:gd name="adj2" fmla="val 143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圖: 程序 128">
            <a:extLst>
              <a:ext uri="{FF2B5EF4-FFF2-40B4-BE49-F238E27FC236}">
                <a16:creationId xmlns:a16="http://schemas.microsoft.com/office/drawing/2014/main" id="{6058A6FF-A94F-1FE0-C054-6E4253C7A2B4}"/>
              </a:ext>
            </a:extLst>
          </p:cNvPr>
          <p:cNvSpPr/>
          <p:nvPr/>
        </p:nvSpPr>
        <p:spPr>
          <a:xfrm>
            <a:off x="703460" y="1708091"/>
            <a:ext cx="276391" cy="202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136" name="標題 1">
            <a:extLst>
              <a:ext uri="{FF2B5EF4-FFF2-40B4-BE49-F238E27FC236}">
                <a16:creationId xmlns:a16="http://schemas.microsoft.com/office/drawing/2014/main" id="{9372C5E5-215E-FDAB-C709-3C64DA27DDD2}"/>
              </a:ext>
            </a:extLst>
          </p:cNvPr>
          <p:cNvSpPr txBox="1">
            <a:spLocks/>
          </p:cNvSpPr>
          <p:nvPr/>
        </p:nvSpPr>
        <p:spPr>
          <a:xfrm>
            <a:off x="456521" y="242107"/>
            <a:ext cx="2355147" cy="5819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動作流程圖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7A121E9D-078E-9025-5B2F-D75148AC6FB3}"/>
              </a:ext>
            </a:extLst>
          </p:cNvPr>
          <p:cNvCxnSpPr>
            <a:cxnSpLocks/>
          </p:cNvCxnSpPr>
          <p:nvPr/>
        </p:nvCxnSpPr>
        <p:spPr>
          <a:xfrm flipH="1">
            <a:off x="3609048" y="2250937"/>
            <a:ext cx="65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流程圖: 接點 138">
            <a:extLst>
              <a:ext uri="{FF2B5EF4-FFF2-40B4-BE49-F238E27FC236}">
                <a16:creationId xmlns:a16="http://schemas.microsoft.com/office/drawing/2014/main" id="{1AB64C15-3BB3-3D1E-3D0D-DFDE07930845}"/>
              </a:ext>
            </a:extLst>
          </p:cNvPr>
          <p:cNvSpPr/>
          <p:nvPr/>
        </p:nvSpPr>
        <p:spPr>
          <a:xfrm>
            <a:off x="3255687" y="2088016"/>
            <a:ext cx="364122" cy="353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</a:p>
        </p:txBody>
      </p:sp>
      <p:sp>
        <p:nvSpPr>
          <p:cNvPr id="140" name="流程圖: 接點 139">
            <a:extLst>
              <a:ext uri="{FF2B5EF4-FFF2-40B4-BE49-F238E27FC236}">
                <a16:creationId xmlns:a16="http://schemas.microsoft.com/office/drawing/2014/main" id="{3243CD22-D1F8-6588-FB2A-E6AB7607B428}"/>
              </a:ext>
            </a:extLst>
          </p:cNvPr>
          <p:cNvSpPr/>
          <p:nvPr/>
        </p:nvSpPr>
        <p:spPr>
          <a:xfrm>
            <a:off x="1730074" y="824040"/>
            <a:ext cx="364122" cy="353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87886E43-5B67-5104-CC00-8B8A2AA48770}"/>
              </a:ext>
            </a:extLst>
          </p:cNvPr>
          <p:cNvCxnSpPr>
            <a:stCxn id="140" idx="4"/>
            <a:endCxn id="117" idx="0"/>
          </p:cNvCxnSpPr>
          <p:nvPr/>
        </p:nvCxnSpPr>
        <p:spPr>
          <a:xfrm>
            <a:off x="1912135" y="1177399"/>
            <a:ext cx="1" cy="57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接點: 肘形 144">
            <a:extLst>
              <a:ext uri="{FF2B5EF4-FFF2-40B4-BE49-F238E27FC236}">
                <a16:creationId xmlns:a16="http://schemas.microsoft.com/office/drawing/2014/main" id="{8EEDF2F8-B7B4-E0EC-BF5B-860F1FA03466}"/>
              </a:ext>
            </a:extLst>
          </p:cNvPr>
          <p:cNvCxnSpPr>
            <a:stCxn id="117" idx="2"/>
            <a:endCxn id="4" idx="1"/>
          </p:cNvCxnSpPr>
          <p:nvPr/>
        </p:nvCxnSpPr>
        <p:spPr>
          <a:xfrm rot="5400000" flipH="1" flipV="1">
            <a:off x="2192120" y="893362"/>
            <a:ext cx="1220547" cy="1780516"/>
          </a:xfrm>
          <a:prstGeom prst="bentConnector4">
            <a:avLst>
              <a:gd name="adj1" fmla="val -108232"/>
              <a:gd name="adj2" fmla="val 58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流程圖: 程序 129">
            <a:extLst>
              <a:ext uri="{FF2B5EF4-FFF2-40B4-BE49-F238E27FC236}">
                <a16:creationId xmlns:a16="http://schemas.microsoft.com/office/drawing/2014/main" id="{9C7E5864-9B9F-C230-8985-06729F65C2DA}"/>
              </a:ext>
            </a:extLst>
          </p:cNvPr>
          <p:cNvSpPr/>
          <p:nvPr/>
        </p:nvSpPr>
        <p:spPr>
          <a:xfrm>
            <a:off x="1773939" y="2664792"/>
            <a:ext cx="276391" cy="202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是</a:t>
            </a:r>
          </a:p>
        </p:txBody>
      </p:sp>
      <p:sp>
        <p:nvSpPr>
          <p:cNvPr id="149" name="流程圖: 程序 148">
            <a:extLst>
              <a:ext uri="{FF2B5EF4-FFF2-40B4-BE49-F238E27FC236}">
                <a16:creationId xmlns:a16="http://schemas.microsoft.com/office/drawing/2014/main" id="{751004FF-5D3C-BA99-C45B-61A8B58707E0}"/>
              </a:ext>
            </a:extLst>
          </p:cNvPr>
          <p:cNvSpPr/>
          <p:nvPr/>
        </p:nvSpPr>
        <p:spPr>
          <a:xfrm>
            <a:off x="1403952" y="3014953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主程式停止</a:t>
            </a:r>
          </a:p>
        </p:txBody>
      </p: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680C51E7-13DB-33A1-B051-94D6BFA8DD67}"/>
              </a:ext>
            </a:extLst>
          </p:cNvPr>
          <p:cNvCxnSpPr>
            <a:cxnSpLocks/>
          </p:cNvCxnSpPr>
          <p:nvPr/>
        </p:nvCxnSpPr>
        <p:spPr>
          <a:xfrm>
            <a:off x="3155894" y="24276"/>
            <a:ext cx="0" cy="58748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B741AE05-AF2A-9256-48DE-1205FB656B8E}"/>
              </a:ext>
            </a:extLst>
          </p:cNvPr>
          <p:cNvCxnSpPr>
            <a:cxnSpLocks/>
          </p:cNvCxnSpPr>
          <p:nvPr/>
        </p:nvCxnSpPr>
        <p:spPr>
          <a:xfrm>
            <a:off x="3155894" y="24276"/>
            <a:ext cx="826196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1FADE963-87D8-7877-9A8B-7836F3D7DB7E}"/>
              </a:ext>
            </a:extLst>
          </p:cNvPr>
          <p:cNvCxnSpPr>
            <a:cxnSpLocks/>
          </p:cNvCxnSpPr>
          <p:nvPr/>
        </p:nvCxnSpPr>
        <p:spPr>
          <a:xfrm>
            <a:off x="11417862" y="24276"/>
            <a:ext cx="0" cy="58748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A280206B-4C47-24DE-25F4-1A1598FF36F0}"/>
              </a:ext>
            </a:extLst>
          </p:cNvPr>
          <p:cNvCxnSpPr>
            <a:cxnSpLocks/>
          </p:cNvCxnSpPr>
          <p:nvPr/>
        </p:nvCxnSpPr>
        <p:spPr>
          <a:xfrm>
            <a:off x="3155894" y="5899094"/>
            <a:ext cx="826196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AE50D9A2-2DD1-BF08-152E-E342DE08DE7F}"/>
              </a:ext>
            </a:extLst>
          </p:cNvPr>
          <p:cNvSpPr txBox="1"/>
          <p:nvPr/>
        </p:nvSpPr>
        <p:spPr>
          <a:xfrm>
            <a:off x="9061224" y="5329383"/>
            <a:ext cx="122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</p:spTree>
    <p:extLst>
      <p:ext uri="{BB962C8B-B14F-4D97-AF65-F5344CB8AC3E}">
        <p14:creationId xmlns:p14="http://schemas.microsoft.com/office/powerpoint/2010/main" val="385366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46F5919-47C9-455C-A2E2-01B8F50BE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889" y="135343"/>
            <a:ext cx="9806064" cy="5525236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83DD78D-9AFA-4082-6CA3-85D16A6E2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215" y="109432"/>
            <a:ext cx="2569583" cy="1687359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F5362F3F-E7A2-A3B4-C8D2-0E530CD7AA29}"/>
              </a:ext>
            </a:extLst>
          </p:cNvPr>
          <p:cNvSpPr/>
          <p:nvPr/>
        </p:nvSpPr>
        <p:spPr>
          <a:xfrm>
            <a:off x="7369313" y="1796791"/>
            <a:ext cx="1300767" cy="4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CFDDC9-96C8-7C37-993B-98E5023B43CA}"/>
              </a:ext>
            </a:extLst>
          </p:cNvPr>
          <p:cNvSpPr txBox="1"/>
          <p:nvPr/>
        </p:nvSpPr>
        <p:spPr>
          <a:xfrm>
            <a:off x="6890215" y="355637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類似像飲料機的彈簧尾部裝上步進馬達</a:t>
            </a:r>
          </a:p>
        </p:txBody>
      </p:sp>
    </p:spTree>
    <p:extLst>
      <p:ext uri="{BB962C8B-B14F-4D97-AF65-F5344CB8AC3E}">
        <p14:creationId xmlns:p14="http://schemas.microsoft.com/office/powerpoint/2010/main" val="11685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8B851022-D7CF-394F-99B3-1C2EF51C8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365" y="115366"/>
            <a:ext cx="9640933" cy="5187145"/>
          </a:xfr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876DC5A4-8CEF-78D1-B242-88059A7593E6}"/>
              </a:ext>
            </a:extLst>
          </p:cNvPr>
          <p:cNvSpPr/>
          <p:nvPr/>
        </p:nvSpPr>
        <p:spPr>
          <a:xfrm rot="10800000">
            <a:off x="5297685" y="1886943"/>
            <a:ext cx="643943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4E9BCFBA-E78D-D75D-4C15-E5FFF987D908}"/>
              </a:ext>
            </a:extLst>
          </p:cNvPr>
          <p:cNvSpPr/>
          <p:nvPr/>
        </p:nvSpPr>
        <p:spPr>
          <a:xfrm>
            <a:off x="5902022" y="2144521"/>
            <a:ext cx="321972" cy="50045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7ECC44-C2B3-88C7-CAE5-1862E77DEDBA}"/>
              </a:ext>
            </a:extLst>
          </p:cNvPr>
          <p:cNvSpPr txBox="1"/>
          <p:nvPr/>
        </p:nvSpPr>
        <p:spPr>
          <a:xfrm>
            <a:off x="6002187" y="17582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伸縮桿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67ACD676-ED0B-8F9E-FCE3-E7581CF78236}"/>
              </a:ext>
            </a:extLst>
          </p:cNvPr>
          <p:cNvSpPr/>
          <p:nvPr/>
        </p:nvSpPr>
        <p:spPr>
          <a:xfrm rot="19666255">
            <a:off x="3748323" y="4527833"/>
            <a:ext cx="738389" cy="32197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32A67B-54CA-A564-5C44-8417FE0CB383}"/>
              </a:ext>
            </a:extLst>
          </p:cNvPr>
          <p:cNvSpPr txBox="1"/>
          <p:nvPr/>
        </p:nvSpPr>
        <p:spPr>
          <a:xfrm>
            <a:off x="3280393" y="50228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42</a:t>
            </a:r>
            <a:r>
              <a:rPr lang="zh-TW" altLang="en-US" dirty="0"/>
              <a:t>步進馬達</a:t>
            </a:r>
          </a:p>
        </p:txBody>
      </p:sp>
    </p:spTree>
    <p:extLst>
      <p:ext uri="{BB962C8B-B14F-4D97-AF65-F5344CB8AC3E}">
        <p14:creationId xmlns:p14="http://schemas.microsoft.com/office/powerpoint/2010/main" val="307910910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10347</TotalTime>
  <Words>278</Words>
  <Application>Microsoft Office PowerPoint</Application>
  <PresentationFormat>寬螢幕</PresentationFormat>
  <Paragraphs>67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Helvetica Neue</vt:lpstr>
      <vt:lpstr>arial</vt:lpstr>
      <vt:lpstr>arial</vt:lpstr>
      <vt:lpstr>Gill Sans MT</vt:lpstr>
      <vt:lpstr>圖庫</vt:lpstr>
      <vt:lpstr>自動章魚燒機</vt:lpstr>
      <vt:lpstr>設計理念</vt:lpstr>
      <vt:lpstr>使用材料</vt:lpstr>
      <vt:lpstr>使用材料</vt:lpstr>
      <vt:lpstr>使用材料</vt:lpstr>
      <vt:lpstr>使用材料</vt:lpstr>
      <vt:lpstr>PowerPoint 簡報</vt:lpstr>
      <vt:lpstr>PowerPoint 簡報</vt:lpstr>
      <vt:lpstr>PowerPoint 簡報</vt:lpstr>
      <vt:lpstr>PowerPoint 簡報</vt:lpstr>
      <vt:lpstr>模型連結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乾溼分離自動打包垃圾桶</dc:title>
  <dc:creator>聖哲 林</dc:creator>
  <cp:lastModifiedBy>聖哲 林</cp:lastModifiedBy>
  <cp:revision>10</cp:revision>
  <dcterms:created xsi:type="dcterms:W3CDTF">2023-02-14T12:49:01Z</dcterms:created>
  <dcterms:modified xsi:type="dcterms:W3CDTF">2023-03-16T08:52:43Z</dcterms:modified>
</cp:coreProperties>
</file>