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8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  <p:sldMasterId id="2147483719" r:id="rId5"/>
    <p:sldMasterId id="2147483737" r:id="rId6"/>
    <p:sldMasterId id="2147483755" r:id="rId7"/>
    <p:sldMasterId id="2147483784" r:id="rId8"/>
    <p:sldMasterId id="2147483796" r:id="rId9"/>
    <p:sldMasterId id="2147483838" r:id="rId10"/>
    <p:sldMasterId id="2147483850" r:id="rId11"/>
    <p:sldMasterId id="2147483868" r:id="rId12"/>
  </p:sldMasterIdLst>
  <p:sldIdLst>
    <p:sldId id="281" r:id="rId13"/>
    <p:sldId id="293" r:id="rId14"/>
    <p:sldId id="294" r:id="rId15"/>
    <p:sldId id="297" r:id="rId16"/>
    <p:sldId id="282" r:id="rId17"/>
    <p:sldId id="284" r:id="rId18"/>
    <p:sldId id="288" r:id="rId19"/>
    <p:sldId id="285" r:id="rId20"/>
    <p:sldId id="287" r:id="rId21"/>
    <p:sldId id="286" r:id="rId22"/>
    <p:sldId id="290" r:id="rId23"/>
    <p:sldId id="289" r:id="rId24"/>
    <p:sldId id="291" r:id="rId25"/>
    <p:sldId id="295" r:id="rId26"/>
    <p:sldId id="2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defRPr b="1"/>
          </a:pPr>
          <a:r>
            <a:rPr lang="en-US"/>
            <a:t>Simple 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endParaRPr lang="en-US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defRPr b="1"/>
          </a:pPr>
          <a:r>
            <a:rPr lang="en-US"/>
            <a:t>Investment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endParaRPr lang="en-US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defRPr b="1"/>
          </a:pPr>
          <a:r>
            <a:rPr lang="en-US"/>
            <a:t>People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endParaRPr lang="en-US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12A8B962-8AF6-4705-9EBC-9EB2336B942E}" type="pres">
      <dgm:prSet presAssocID="{E817CCF5-DA3F-4E5F-BE7C-D8111B2BFEBA}" presName="linear" presStyleCnt="0">
        <dgm:presLayoutVars>
          <dgm:animLvl val="lvl"/>
          <dgm:resizeHandles val="exact"/>
        </dgm:presLayoutVars>
      </dgm:prSet>
      <dgm:spPr/>
    </dgm:pt>
    <dgm:pt modelId="{8ED7ADF7-F025-4F18-B594-010462F343AE}" type="pres">
      <dgm:prSet presAssocID="{E754A2A0-41CE-428B-9DDC-DCD1FD12D1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BC7411-ECCA-49CD-A066-BCDA555C61EA}" type="pres">
      <dgm:prSet presAssocID="{E754A2A0-41CE-428B-9DDC-DCD1FD12D16A}" presName="childText" presStyleLbl="revTx" presStyleIdx="0" presStyleCnt="3">
        <dgm:presLayoutVars>
          <dgm:bulletEnabled val="1"/>
        </dgm:presLayoutVars>
      </dgm:prSet>
      <dgm:spPr/>
    </dgm:pt>
    <dgm:pt modelId="{B48378B4-B82A-42BC-A9D5-61DE34BE96C7}" type="pres">
      <dgm:prSet presAssocID="{DCCE571A-4D30-4294-ABAF-6885F619D2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9DFA4C-26EE-4C02-A4BB-0FF8032DCA04}" type="pres">
      <dgm:prSet presAssocID="{DCCE571A-4D30-4294-ABAF-6885F619D2D9}" presName="childText" presStyleLbl="revTx" presStyleIdx="1" presStyleCnt="3">
        <dgm:presLayoutVars>
          <dgm:bulletEnabled val="1"/>
        </dgm:presLayoutVars>
      </dgm:prSet>
      <dgm:spPr/>
    </dgm:pt>
    <dgm:pt modelId="{35BE277C-4B10-48AE-91F4-F23F29B0377B}" type="pres">
      <dgm:prSet presAssocID="{1C1B28B7-2609-4BAA-AAAB-5801EDFD33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2FC131-999D-49A4-8904-74D2FEF6B22B}" type="pres">
      <dgm:prSet presAssocID="{1C1B28B7-2609-4BAA-AAAB-5801EDFD334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BEDDE00-7000-49E1-B069-13327845FBCC}" type="presOf" srcId="{DCCE571A-4D30-4294-ABAF-6885F619D2D9}" destId="{B48378B4-B82A-42BC-A9D5-61DE34BE96C7}" srcOrd="0" destOrd="0" presId="urn:microsoft.com/office/officeart/2005/8/layout/vList2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9BF6195F-1B49-4CCB-8585-C47FEC5EFC5A}" type="presOf" srcId="{E817CCF5-DA3F-4E5F-BE7C-D8111B2BFEBA}" destId="{12A8B962-8AF6-4705-9EBC-9EB2336B942E}" srcOrd="0" destOrd="0" presId="urn:microsoft.com/office/officeart/2005/8/layout/vList2"/>
    <dgm:cxn modelId="{1123A86A-873F-423C-A8D5-61245231546C}" type="presOf" srcId="{1C1B28B7-2609-4BAA-AAAB-5801EDFD334C}" destId="{35BE277C-4B10-48AE-91F4-F23F29B0377B}" srcOrd="0" destOrd="0" presId="urn:microsoft.com/office/officeart/2005/8/layout/vList2"/>
    <dgm:cxn modelId="{85F19672-AFC3-41C9-9693-6204C38DBB81}" type="presOf" srcId="{E754A2A0-41CE-428B-9DDC-DCD1FD12D16A}" destId="{8ED7ADF7-F025-4F18-B594-010462F343AE}" srcOrd="0" destOrd="0" presId="urn:microsoft.com/office/officeart/2005/8/layout/vList2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5A6AB88F-60C8-46C0-A77D-6170B24613A3}" type="presOf" srcId="{28C188E4-A3B1-47AF-802E-B2DED21921BA}" destId="{B02FC131-999D-49A4-8904-74D2FEF6B22B}" srcOrd="0" destOrd="0" presId="urn:microsoft.com/office/officeart/2005/8/layout/vList2"/>
    <dgm:cxn modelId="{410E4FA6-1D41-4D8F-A3CA-04898F528F59}" type="presOf" srcId="{C2F66EED-74C3-4F36-A1D4-8AFCBB009938}" destId="{FFBC7411-ECCA-49CD-A066-BCDA555C61EA}" srcOrd="0" destOrd="0" presId="urn:microsoft.com/office/officeart/2005/8/layout/vList2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30AACCCE-2AF7-4854-8FE9-5D00068A0A9A}" type="presOf" srcId="{B4C55E9F-B5C0-4AD1-919B-D2D83AC9CD40}" destId="{549DFA4C-26EE-4C02-A4BB-0FF8032DCA04}" srcOrd="0" destOrd="0" presId="urn:microsoft.com/office/officeart/2005/8/layout/vList2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EB2D5FC3-E908-482A-92CF-6BB01B81925F}" type="presParOf" srcId="{12A8B962-8AF6-4705-9EBC-9EB2336B942E}" destId="{8ED7ADF7-F025-4F18-B594-010462F343AE}" srcOrd="0" destOrd="0" presId="urn:microsoft.com/office/officeart/2005/8/layout/vList2"/>
    <dgm:cxn modelId="{26EBC90C-5787-4CC8-8D51-E1A79569519F}" type="presParOf" srcId="{12A8B962-8AF6-4705-9EBC-9EB2336B942E}" destId="{FFBC7411-ECCA-49CD-A066-BCDA555C61EA}" srcOrd="1" destOrd="0" presId="urn:microsoft.com/office/officeart/2005/8/layout/vList2"/>
    <dgm:cxn modelId="{CA7D6649-BDE8-49C2-A33A-A14796709AE3}" type="presParOf" srcId="{12A8B962-8AF6-4705-9EBC-9EB2336B942E}" destId="{B48378B4-B82A-42BC-A9D5-61DE34BE96C7}" srcOrd="2" destOrd="0" presId="urn:microsoft.com/office/officeart/2005/8/layout/vList2"/>
    <dgm:cxn modelId="{A28CDC3B-4736-4D12-A953-76904A2DC5A1}" type="presParOf" srcId="{12A8B962-8AF6-4705-9EBC-9EB2336B942E}" destId="{549DFA4C-26EE-4C02-A4BB-0FF8032DCA04}" srcOrd="3" destOrd="0" presId="urn:microsoft.com/office/officeart/2005/8/layout/vList2"/>
    <dgm:cxn modelId="{67BC239D-2D76-4368-A214-580E799DB66A}" type="presParOf" srcId="{12A8B962-8AF6-4705-9EBC-9EB2336B942E}" destId="{35BE277C-4B10-48AE-91F4-F23F29B0377B}" srcOrd="4" destOrd="0" presId="urn:microsoft.com/office/officeart/2005/8/layout/vList2"/>
    <dgm:cxn modelId="{7742958B-B583-4E2F-BF82-FA72D6743ECE}" type="presParOf" srcId="{12A8B962-8AF6-4705-9EBC-9EB2336B942E}" destId="{B02FC131-999D-49A4-8904-74D2FEF6B22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05/8/layout/vList2" loCatId="list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defRPr b="1"/>
          </a:pPr>
          <a:r>
            <a:rPr lang="en-US" dirty="0"/>
            <a:t>Amanullah </a:t>
          </a:r>
          <a:r>
            <a:rPr lang="en-US" dirty="0" err="1"/>
            <a:t>Afzali</a:t>
          </a:r>
          <a:r>
            <a:rPr lang="en-US" dirty="0"/>
            <a:t> 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endParaRPr lang="en-US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defRPr b="1"/>
          </a:pPr>
          <a:r>
            <a:rPr lang="en-US" dirty="0"/>
            <a:t>Amir </a:t>
          </a:r>
          <a:r>
            <a:rPr lang="en-US" dirty="0" err="1"/>
            <a:t>Baseri</a:t>
          </a:r>
          <a:endParaRPr lang="en-US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endParaRPr lang="en-US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defRPr b="1"/>
          </a:pPr>
          <a:r>
            <a:rPr lang="en-US" dirty="0"/>
            <a:t>Jerry Hsieh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endParaRPr lang="en-US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1FED2173-4753-41FA-AE64-A53EB9444E53}" type="pres">
      <dgm:prSet presAssocID="{E817CCF5-DA3F-4E5F-BE7C-D8111B2BFEBA}" presName="linear" presStyleCnt="0">
        <dgm:presLayoutVars>
          <dgm:animLvl val="lvl"/>
          <dgm:resizeHandles val="exact"/>
        </dgm:presLayoutVars>
      </dgm:prSet>
      <dgm:spPr/>
    </dgm:pt>
    <dgm:pt modelId="{9E37A609-5DB3-4C1A-A685-CC37B29FB50E}" type="pres">
      <dgm:prSet presAssocID="{E754A2A0-41CE-428B-9DDC-DCD1FD12D16A}" presName="parentText" presStyleLbl="node1" presStyleIdx="0" presStyleCnt="3" custLinFactNeighborX="0" custLinFactNeighborY="-10271">
        <dgm:presLayoutVars>
          <dgm:chMax val="0"/>
          <dgm:bulletEnabled val="1"/>
        </dgm:presLayoutVars>
      </dgm:prSet>
      <dgm:spPr/>
    </dgm:pt>
    <dgm:pt modelId="{8CD97B80-0F3B-4EBD-AB16-958C31B111E4}" type="pres">
      <dgm:prSet presAssocID="{E754A2A0-41CE-428B-9DDC-DCD1FD12D16A}" presName="childText" presStyleLbl="revTx" presStyleIdx="0" presStyleCnt="3">
        <dgm:presLayoutVars>
          <dgm:bulletEnabled val="1"/>
        </dgm:presLayoutVars>
      </dgm:prSet>
      <dgm:spPr/>
    </dgm:pt>
    <dgm:pt modelId="{A328B64C-6A28-49A7-8632-DFCA890EB5A2}" type="pres">
      <dgm:prSet presAssocID="{DCCE571A-4D30-4294-ABAF-6885F619D2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C22EA3-2D0D-4336-B166-6F6C3CF6B858}" type="pres">
      <dgm:prSet presAssocID="{DCCE571A-4D30-4294-ABAF-6885F619D2D9}" presName="childText" presStyleLbl="revTx" presStyleIdx="1" presStyleCnt="3">
        <dgm:presLayoutVars>
          <dgm:bulletEnabled val="1"/>
        </dgm:presLayoutVars>
      </dgm:prSet>
      <dgm:spPr/>
    </dgm:pt>
    <dgm:pt modelId="{008F69D4-E642-41F7-8733-5EA38E01213B}" type="pres">
      <dgm:prSet presAssocID="{1C1B28B7-2609-4BAA-AAAB-5801EDFD33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C058D4-87B0-4C6D-9B3C-17BDF0707608}" type="pres">
      <dgm:prSet presAssocID="{1C1B28B7-2609-4BAA-AAAB-5801EDFD334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D17110-4025-4840-AC41-0F2AB0100C17}" type="presOf" srcId="{DCCE571A-4D30-4294-ABAF-6885F619D2D9}" destId="{A328B64C-6A28-49A7-8632-DFCA890EB5A2}" srcOrd="0" destOrd="0" presId="urn:microsoft.com/office/officeart/2005/8/layout/vList2"/>
    <dgm:cxn modelId="{6EBFE724-A93A-49F4-BA73-6C586465BE8C}" type="presOf" srcId="{E754A2A0-41CE-428B-9DDC-DCD1FD12D16A}" destId="{9E37A609-5DB3-4C1A-A685-CC37B29FB50E}" srcOrd="0" destOrd="0" presId="urn:microsoft.com/office/officeart/2005/8/layout/vList2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BA420764-557E-4393-AAD1-4FEFBD776C9A}" type="presOf" srcId="{1C1B28B7-2609-4BAA-AAAB-5801EDFD334C}" destId="{008F69D4-E642-41F7-8733-5EA38E01213B}" srcOrd="0" destOrd="0" presId="urn:microsoft.com/office/officeart/2005/8/layout/vList2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629FBC8F-FB85-41A9-BCF1-F45507ACC68D}" type="presOf" srcId="{28C188E4-A3B1-47AF-802E-B2DED21921BA}" destId="{E8C058D4-87B0-4C6D-9B3C-17BDF0707608}" srcOrd="0" destOrd="0" presId="urn:microsoft.com/office/officeart/2005/8/layout/vList2"/>
    <dgm:cxn modelId="{54F10EB5-D136-4963-925D-5832F301E305}" type="presOf" srcId="{E817CCF5-DA3F-4E5F-BE7C-D8111B2BFEBA}" destId="{1FED2173-4753-41FA-AE64-A53EB9444E53}" srcOrd="0" destOrd="0" presId="urn:microsoft.com/office/officeart/2005/8/layout/vList2"/>
    <dgm:cxn modelId="{81B33AB6-BD98-43CD-8224-E9AF9E7CC943}" type="presOf" srcId="{C2F66EED-74C3-4F36-A1D4-8AFCBB009938}" destId="{8CD97B80-0F3B-4EBD-AB16-958C31B111E4}" srcOrd="0" destOrd="0" presId="urn:microsoft.com/office/officeart/2005/8/layout/vList2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4A8461F6-C5B1-4B33-ADC0-44C6D8CFC2B0}" type="presOf" srcId="{B4C55E9F-B5C0-4AD1-919B-D2D83AC9CD40}" destId="{D7C22EA3-2D0D-4336-B166-6F6C3CF6B858}" srcOrd="0" destOrd="0" presId="urn:microsoft.com/office/officeart/2005/8/layout/vList2"/>
    <dgm:cxn modelId="{E84DB511-3716-413F-AE5A-400872D4DC1C}" type="presParOf" srcId="{1FED2173-4753-41FA-AE64-A53EB9444E53}" destId="{9E37A609-5DB3-4C1A-A685-CC37B29FB50E}" srcOrd="0" destOrd="0" presId="urn:microsoft.com/office/officeart/2005/8/layout/vList2"/>
    <dgm:cxn modelId="{DE106897-42E3-44A9-A347-5DBCE70DA3E2}" type="presParOf" srcId="{1FED2173-4753-41FA-AE64-A53EB9444E53}" destId="{8CD97B80-0F3B-4EBD-AB16-958C31B111E4}" srcOrd="1" destOrd="0" presId="urn:microsoft.com/office/officeart/2005/8/layout/vList2"/>
    <dgm:cxn modelId="{E8D11D4D-E10C-44D1-AD74-3646EE894495}" type="presParOf" srcId="{1FED2173-4753-41FA-AE64-A53EB9444E53}" destId="{A328B64C-6A28-49A7-8632-DFCA890EB5A2}" srcOrd="2" destOrd="0" presId="urn:microsoft.com/office/officeart/2005/8/layout/vList2"/>
    <dgm:cxn modelId="{27BD6818-2C4A-412A-ABE6-8952C0C811FA}" type="presParOf" srcId="{1FED2173-4753-41FA-AE64-A53EB9444E53}" destId="{D7C22EA3-2D0D-4336-B166-6F6C3CF6B858}" srcOrd="3" destOrd="0" presId="urn:microsoft.com/office/officeart/2005/8/layout/vList2"/>
    <dgm:cxn modelId="{22E01064-E6BD-4517-8602-E29F615E1A62}" type="presParOf" srcId="{1FED2173-4753-41FA-AE64-A53EB9444E53}" destId="{008F69D4-E642-41F7-8733-5EA38E01213B}" srcOrd="4" destOrd="0" presId="urn:microsoft.com/office/officeart/2005/8/layout/vList2"/>
    <dgm:cxn modelId="{7CE92B7E-2DFC-4FBA-B238-62CA1E4E4CDB}" type="presParOf" srcId="{1FED2173-4753-41FA-AE64-A53EB9444E53}" destId="{E8C058D4-87B0-4C6D-9B3C-17BDF070760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ADF7-F025-4F18-B594-010462F343AE}">
      <dsp:nvSpPr>
        <dsp:cNvPr id="0" name=""/>
        <dsp:cNvSpPr/>
      </dsp:nvSpPr>
      <dsp:spPr>
        <a:xfrm>
          <a:off x="0" y="53371"/>
          <a:ext cx="6593075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Simple </a:t>
          </a:r>
        </a:p>
      </dsp:txBody>
      <dsp:txXfrm>
        <a:off x="38638" y="92009"/>
        <a:ext cx="6515799" cy="714229"/>
      </dsp:txXfrm>
    </dsp:sp>
    <dsp:sp modelId="{FFBC7411-ECCA-49CD-A066-BCDA555C61EA}">
      <dsp:nvSpPr>
        <dsp:cNvPr id="0" name=""/>
        <dsp:cNvSpPr/>
      </dsp:nvSpPr>
      <dsp:spPr>
        <a:xfrm>
          <a:off x="0" y="844876"/>
          <a:ext cx="659307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3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844876"/>
        <a:ext cx="6593075" cy="546480"/>
      </dsp:txXfrm>
    </dsp:sp>
    <dsp:sp modelId="{B48378B4-B82A-42BC-A9D5-61DE34BE96C7}">
      <dsp:nvSpPr>
        <dsp:cNvPr id="0" name=""/>
        <dsp:cNvSpPr/>
      </dsp:nvSpPr>
      <dsp:spPr>
        <a:xfrm>
          <a:off x="0" y="1391357"/>
          <a:ext cx="6593075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Investment</a:t>
          </a:r>
        </a:p>
      </dsp:txBody>
      <dsp:txXfrm>
        <a:off x="38638" y="1429995"/>
        <a:ext cx="6515799" cy="714229"/>
      </dsp:txXfrm>
    </dsp:sp>
    <dsp:sp modelId="{549DFA4C-26EE-4C02-A4BB-0FF8032DCA04}">
      <dsp:nvSpPr>
        <dsp:cNvPr id="0" name=""/>
        <dsp:cNvSpPr/>
      </dsp:nvSpPr>
      <dsp:spPr>
        <a:xfrm>
          <a:off x="0" y="2182862"/>
          <a:ext cx="659307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3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182862"/>
        <a:ext cx="6593075" cy="546480"/>
      </dsp:txXfrm>
    </dsp:sp>
    <dsp:sp modelId="{35BE277C-4B10-48AE-91F4-F23F29B0377B}">
      <dsp:nvSpPr>
        <dsp:cNvPr id="0" name=""/>
        <dsp:cNvSpPr/>
      </dsp:nvSpPr>
      <dsp:spPr>
        <a:xfrm>
          <a:off x="0" y="2729342"/>
          <a:ext cx="6593075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People</a:t>
          </a:r>
        </a:p>
      </dsp:txBody>
      <dsp:txXfrm>
        <a:off x="38638" y="2767980"/>
        <a:ext cx="6515799" cy="714229"/>
      </dsp:txXfrm>
    </dsp:sp>
    <dsp:sp modelId="{B02FC131-999D-49A4-8904-74D2FEF6B22B}">
      <dsp:nvSpPr>
        <dsp:cNvPr id="0" name=""/>
        <dsp:cNvSpPr/>
      </dsp:nvSpPr>
      <dsp:spPr>
        <a:xfrm>
          <a:off x="0" y="3520847"/>
          <a:ext cx="659307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33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20847"/>
        <a:ext cx="659307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7A609-5DB3-4C1A-A685-CC37B29FB50E}">
      <dsp:nvSpPr>
        <dsp:cNvPr id="0" name=""/>
        <dsp:cNvSpPr/>
      </dsp:nvSpPr>
      <dsp:spPr>
        <a:xfrm>
          <a:off x="0" y="0"/>
          <a:ext cx="6467866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Amanullah </a:t>
          </a:r>
          <a:r>
            <a:rPr lang="en-US" sz="2800" kern="1200" dirty="0" err="1"/>
            <a:t>Afzali</a:t>
          </a:r>
          <a:r>
            <a:rPr lang="en-US" sz="2800" kern="1200" dirty="0"/>
            <a:t> </a:t>
          </a:r>
        </a:p>
      </dsp:txBody>
      <dsp:txXfrm>
        <a:off x="32784" y="32784"/>
        <a:ext cx="6402298" cy="606012"/>
      </dsp:txXfrm>
    </dsp:sp>
    <dsp:sp modelId="{8CD97B80-0F3B-4EBD-AB16-958C31B111E4}">
      <dsp:nvSpPr>
        <dsp:cNvPr id="0" name=""/>
        <dsp:cNvSpPr/>
      </dsp:nvSpPr>
      <dsp:spPr>
        <a:xfrm>
          <a:off x="0" y="693996"/>
          <a:ext cx="6467866" cy="46368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35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/>
        </a:p>
      </dsp:txBody>
      <dsp:txXfrm>
        <a:off x="0" y="693996"/>
        <a:ext cx="6467866" cy="463680"/>
      </dsp:txXfrm>
    </dsp:sp>
    <dsp:sp modelId="{A328B64C-6A28-49A7-8632-DFCA890EB5A2}">
      <dsp:nvSpPr>
        <dsp:cNvPr id="0" name=""/>
        <dsp:cNvSpPr/>
      </dsp:nvSpPr>
      <dsp:spPr>
        <a:xfrm>
          <a:off x="0" y="1157676"/>
          <a:ext cx="6467866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Amir </a:t>
          </a:r>
          <a:r>
            <a:rPr lang="en-US" sz="2800" kern="1200" dirty="0" err="1"/>
            <a:t>Baseri</a:t>
          </a:r>
          <a:endParaRPr lang="en-US" sz="2800" kern="1200" dirty="0"/>
        </a:p>
      </dsp:txBody>
      <dsp:txXfrm>
        <a:off x="32784" y="1190460"/>
        <a:ext cx="6402298" cy="606012"/>
      </dsp:txXfrm>
    </dsp:sp>
    <dsp:sp modelId="{D7C22EA3-2D0D-4336-B166-6F6C3CF6B858}">
      <dsp:nvSpPr>
        <dsp:cNvPr id="0" name=""/>
        <dsp:cNvSpPr/>
      </dsp:nvSpPr>
      <dsp:spPr>
        <a:xfrm>
          <a:off x="0" y="1829256"/>
          <a:ext cx="6467866" cy="46368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35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/>
        </a:p>
      </dsp:txBody>
      <dsp:txXfrm>
        <a:off x="0" y="1829256"/>
        <a:ext cx="6467866" cy="463680"/>
      </dsp:txXfrm>
    </dsp:sp>
    <dsp:sp modelId="{008F69D4-E642-41F7-8733-5EA38E01213B}">
      <dsp:nvSpPr>
        <dsp:cNvPr id="0" name=""/>
        <dsp:cNvSpPr/>
      </dsp:nvSpPr>
      <dsp:spPr>
        <a:xfrm>
          <a:off x="0" y="2292936"/>
          <a:ext cx="6467866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Jerry Hsieh</a:t>
          </a:r>
        </a:p>
      </dsp:txBody>
      <dsp:txXfrm>
        <a:off x="32784" y="2325720"/>
        <a:ext cx="6402298" cy="606012"/>
      </dsp:txXfrm>
    </dsp:sp>
    <dsp:sp modelId="{E8C058D4-87B0-4C6D-9B3C-17BDF0707608}">
      <dsp:nvSpPr>
        <dsp:cNvPr id="0" name=""/>
        <dsp:cNvSpPr/>
      </dsp:nvSpPr>
      <dsp:spPr>
        <a:xfrm>
          <a:off x="0" y="2964516"/>
          <a:ext cx="6467866" cy="46368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35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/>
        </a:p>
      </dsp:txBody>
      <dsp:txXfrm>
        <a:off x="0" y="2964516"/>
        <a:ext cx="6467866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604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1114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1660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9257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9192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512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6205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6360"/>
      </p:ext>
    </p:extLst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68085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251765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20078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46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93373"/>
      </p:ext>
    </p:extLst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88481"/>
      </p:ext>
    </p:extLst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71542"/>
      </p:ext>
    </p:extLst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4176"/>
      </p:ext>
    </p:extLst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3995-07CE-4112-9E11-6674E8938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3B859-C8FF-4C86-ACBB-097EFBB9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F0D3-064A-4E9F-A531-8772F2A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78BD-A3C7-4F56-A6C6-3EA52B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362C-DA0A-46EB-9AF4-D947C27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1986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0F4-AE3D-4B75-96D4-619E46E9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32A4-D525-41E4-8638-1940A64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7F03-E92D-4BCA-A05C-7CA71D0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D9DD-250F-4849-BD0A-114B122F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E36B-CD6A-4210-A1AB-70DBD538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6628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88CC-FEC8-42AC-B8C1-2D611E8C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7ED04-6D21-417D-8D87-96AEC01B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043D-80CF-48AE-9D17-148F5BCE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2D5F-FCEE-42F9-B1F2-B51DF6E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B4EE-B9FD-495C-8F16-A1B906A5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611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C32D-ABC1-4769-A1C5-4A486662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4EA8-3AA6-439F-95D2-29D59247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CCEFE-776B-46CB-990D-036E1014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49457-8851-4FA6-A569-862FDD92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D3A3-332D-4C76-A927-18FD8B1C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6AB7-E735-41F5-A322-88787A9A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975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21C0-9BF4-4A9E-B186-4E1BC954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BEEE-4449-4CE6-B80D-9C028FF5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0386-B4BE-4C09-A43D-F85506D3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26373-9747-44C7-9F0A-E2B524262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8372D-D406-4CCD-B1AB-95E414906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F7B59-5054-4003-9557-ACEEBB33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EBFF9-09A5-4F00-9247-CC902632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2F6ED-CD8D-4480-80C9-718DA17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50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96BC-9575-4B5A-A3EE-640CB2E6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E1DE0-D122-4DD4-B705-74F1C4A4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E267-D068-446B-91F9-DF3231F7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5DB57-5163-4327-8CF1-D5495144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079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AD81B-3599-423A-BC24-0CCE330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A1091-12CA-46DF-89A1-88F05FB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C296C-2A2A-4146-8A56-1893FA17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504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DEED-E7B1-4A86-B6D4-B656981D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7026-F091-4EC2-891A-ACC9974A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7CB02-B839-4A4E-B5B7-24A82F34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9EB6-6C17-416B-92D7-311303EA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8F4E5-FF5D-4855-BA2F-3050962D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54F2-3998-4350-B547-7F5C8DE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1910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7608-D942-49F6-8373-E807B450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E058D-C84B-459C-B548-F02AD954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AD51-2EE5-4974-A2D2-678F2EE6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29577-E716-4BE6-8FB5-E9D4AFBC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75AC-F974-49B4-81D6-BB0040D4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CDF6F-E92B-431F-81CE-6FBA3FF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2840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48F2-B503-48EE-AF78-0786F499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544A4-1188-4667-890D-09D1D9A6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AF50-A5C6-438F-8FBD-F5D83AF1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F5C2-60DF-45AB-A4AD-0D02D4EC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4654-BC1B-4C44-ACF9-07A00BF4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60296"/>
      </p:ext>
    </p:extLst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C3537-454E-4127-8352-56F5EFFC4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0D049-5A63-43AF-8B2E-A8F771F6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F777-EEC0-45DC-992D-31482D8C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65BD-0372-4E22-AAE6-CAD3EB97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14A7-4EA2-4843-9A94-E9732FFE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7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9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3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4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76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2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7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20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36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7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8282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818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88039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9660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3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605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096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209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368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D38747-4367-4BD2-8D51-C97E202738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9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781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9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6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46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05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40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658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369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850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59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77186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959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33043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39586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2284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8667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7413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617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7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5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4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512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400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624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491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32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425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1125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692169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916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361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08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9803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55800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0450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081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76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7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5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433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360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24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442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28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0937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78725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024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874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21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058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105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5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287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3594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73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279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9926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86153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3995-07CE-4112-9E11-6674E8938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3B859-C8FF-4C86-ACBB-097EFBB9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F0D3-064A-4E9F-A531-8772F2A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78BD-A3C7-4F56-A6C6-3EA52B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362C-DA0A-46EB-9AF4-D947C27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867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0F4-AE3D-4B75-96D4-619E46E9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32A4-D525-41E4-8638-1940A64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7F03-E92D-4BCA-A05C-7CA71D0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D9DD-250F-4849-BD0A-114B122F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E36B-CD6A-4210-A1AB-70DBD538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268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88CC-FEC8-42AC-B8C1-2D611E8C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7ED04-6D21-417D-8D87-96AEC01B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043D-80CF-48AE-9D17-148F5BCE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2D5F-FCEE-42F9-B1F2-B51DF6E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B4EE-B9FD-495C-8F16-A1B906A5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855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C32D-ABC1-4769-A1C5-4A486662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4EA8-3AA6-439F-95D2-29D59247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CCEFE-776B-46CB-990D-036E1014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49457-8851-4FA6-A569-862FDD92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D3A3-332D-4C76-A927-18FD8B1C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6AB7-E735-41F5-A322-88787A9A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582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21C0-9BF4-4A9E-B186-4E1BC954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BEEE-4449-4CE6-B80D-9C028FF5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0386-B4BE-4C09-A43D-F85506D3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26373-9747-44C7-9F0A-E2B524262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8372D-D406-4CCD-B1AB-95E414906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F7B59-5054-4003-9557-ACEEBB33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EBFF9-09A5-4F00-9247-CC902632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2F6ED-CD8D-4480-80C9-718DA17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799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96BC-9575-4B5A-A3EE-640CB2E6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E1DE0-D122-4DD4-B705-74F1C4A4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E267-D068-446B-91F9-DF3231F7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5DB57-5163-4327-8CF1-D5495144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827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AD81B-3599-423A-BC24-0CCE330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A1091-12CA-46DF-89A1-88F05FB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C296C-2A2A-4146-8A56-1893FA17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98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DEED-E7B1-4A86-B6D4-B656981D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7026-F091-4EC2-891A-ACC9974A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7CB02-B839-4A4E-B5B7-24A82F34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9EB6-6C17-416B-92D7-311303EA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8F4E5-FF5D-4855-BA2F-3050962D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54F2-3998-4350-B547-7F5C8DE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50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7608-D942-49F6-8373-E807B450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E058D-C84B-459C-B548-F02AD954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AD51-2EE5-4974-A2D2-678F2EE6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29577-E716-4BE6-8FB5-E9D4AFBC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75AC-F974-49B4-81D6-BB0040D4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CDF6F-E92B-431F-81CE-6FBA3FF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773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48F2-B503-48EE-AF78-0786F499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544A4-1188-4667-890D-09D1D9A6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AF50-A5C6-438F-8FBD-F5D83AF1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F5C2-60DF-45AB-A4AD-0D02D4EC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4654-BC1B-4C44-ACF9-07A00BF4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38386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C3537-454E-4127-8352-56F5EFFC4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0D049-5A63-43AF-8B2E-A8F771F6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F777-EEC0-45DC-992D-31482D8C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65BD-0372-4E22-AAE6-CAD3EB97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14A7-4EA2-4843-9A94-E9732FFE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43487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65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30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790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5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3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22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5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2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A360F-7D19-4A5D-8B40-869C2BB1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70F7-D634-4F2A-987F-11119E21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D4D1-533A-45AA-81F1-00D86072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6D26-100C-47BD-951A-47817B107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ADF3-A7A7-4A66-9897-CEBE4203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33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A360F-7D19-4A5D-8B40-869C2BB1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70F7-D634-4F2A-987F-11119E21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D4D1-533A-45AA-81F1-00D86072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6D26-100C-47BD-951A-47817B107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ADF3-A7A7-4A66-9897-CEBE4203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sz="4800" b="1" dirty="0"/>
              <a:t>SIP Project  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E6E026A-1621-41EC-AC4D-64260A35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28134"/>
            <a:ext cx="3997362" cy="453578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136142"/>
              </p:ext>
            </p:extLst>
          </p:nvPr>
        </p:nvGraphicFramePr>
        <p:xfrm>
          <a:off x="4955458" y="2103120"/>
          <a:ext cx="6593075" cy="412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854979C5-074A-417C-A4F6-FC83B1411A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9280" y="2103120"/>
            <a:ext cx="914400" cy="914400"/>
          </a:xfrm>
          <a:prstGeom prst="rect">
            <a:avLst/>
          </a:prstGeom>
        </p:spPr>
      </p:pic>
      <p:pic>
        <p:nvPicPr>
          <p:cNvPr id="8" name="Graphic 7" descr="Dollar">
            <a:extLst>
              <a:ext uri="{FF2B5EF4-FFF2-40B4-BE49-F238E27FC236}">
                <a16:creationId xmlns:a16="http://schemas.microsoft.com/office/drawing/2014/main" id="{6093C96E-D74B-47C6-B6F9-EFD3DAC4A8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72960" y="3471196"/>
            <a:ext cx="914400" cy="767080"/>
          </a:xfrm>
          <a:prstGeom prst="rect">
            <a:avLst/>
          </a:prstGeom>
        </p:spPr>
      </p:pic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506C8226-41A8-4E6D-97C2-EE9C71D0B4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1520" y="47878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EE3D02EF-2537-4247-AE0E-72332B818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4111" y="807681"/>
            <a:ext cx="7847329" cy="5298479"/>
          </a:xfr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A64B3F2-2CD8-4985-B66C-FB2904467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525712"/>
              </p:ext>
            </p:extLst>
          </p:nvPr>
        </p:nvGraphicFramePr>
        <p:xfrm>
          <a:off x="426593" y="1103884"/>
          <a:ext cx="2735707" cy="4876795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297432">
                  <a:extLst>
                    <a:ext uri="{9D8B030D-6E8A-4147-A177-3AD203B41FA5}">
                      <a16:colId xmlns:a16="http://schemas.microsoft.com/office/drawing/2014/main" val="2489452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185403327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AAPL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0.959022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34579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AMZN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1.459217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554882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FB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0.835296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154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MSFT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1.035596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23523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NFLX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1.139684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36202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TSLA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0.95032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580012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WMT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0.474141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78317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NASDAQ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0.818912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03337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DOWJ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0.453077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2285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S&amp;P500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0.530642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91812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VIX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3606" marR="66861" marT="9286" marB="1337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0.733375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606" marR="66861" marT="9286" marB="13372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0475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14094-A73A-4A9F-9007-229B193AFA59}"/>
              </a:ext>
            </a:extLst>
          </p:cNvPr>
          <p:cNvSpPr txBox="1"/>
          <p:nvPr/>
        </p:nvSpPr>
        <p:spPr>
          <a:xfrm>
            <a:off x="4644837" y="284461"/>
            <a:ext cx="410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Sharp</a:t>
            </a:r>
            <a:r>
              <a:rPr lang="en-US" dirty="0"/>
              <a:t> </a:t>
            </a:r>
            <a:r>
              <a:rPr lang="en-US" sz="2800" dirty="0"/>
              <a:t>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B4B3E-AAD9-45AA-A7C4-F5518AD6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Five years investment plan</a:t>
            </a:r>
          </a:p>
        </p:txBody>
      </p:sp>
      <p:pic>
        <p:nvPicPr>
          <p:cNvPr id="15" name="Graphic 14" descr="Presentation with bar chart">
            <a:extLst>
              <a:ext uri="{FF2B5EF4-FFF2-40B4-BE49-F238E27FC236}">
                <a16:creationId xmlns:a16="http://schemas.microsoft.com/office/drawing/2014/main" id="{3A3236F9-8731-4508-9D0B-8686534C2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1008E-9E96-48D0-B41E-FA0E234F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cap="all" dirty="0">
                <a:solidFill>
                  <a:srgbClr val="FFFFFF"/>
                </a:solidFill>
              </a:rPr>
              <a:t>Monto Carlo simulation used to forecast five years investment of $10,000.00 with demo stock and s&amp;p500 index to compare and plan for investment</a:t>
            </a:r>
          </a:p>
        </p:txBody>
      </p:sp>
    </p:spTree>
    <p:extLst>
      <p:ext uri="{BB962C8B-B14F-4D97-AF65-F5344CB8AC3E}">
        <p14:creationId xmlns:p14="http://schemas.microsoft.com/office/powerpoint/2010/main" val="150702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0B50-91A2-4098-A21E-DF9927AF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974" y="647698"/>
            <a:ext cx="5844759" cy="670562"/>
          </a:xfrm>
        </p:spPr>
        <p:txBody>
          <a:bodyPr>
            <a:normAutofit fontScale="90000"/>
          </a:bodyPr>
          <a:lstStyle/>
          <a:p>
            <a:r>
              <a:rPr lang="en-US" dirty="0"/>
              <a:t>MC simulation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83DC253-2563-460F-AE73-6520A9132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1974" y="1476375"/>
            <a:ext cx="6276975" cy="4880960"/>
          </a:xfrm>
        </p:spPr>
      </p:pic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E6D363A6-EAE0-4F9A-9DFD-F187238D6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23461"/>
              </p:ext>
            </p:extLst>
          </p:nvPr>
        </p:nvGraphicFramePr>
        <p:xfrm>
          <a:off x="345284" y="748240"/>
          <a:ext cx="3854357" cy="560909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558446">
                  <a:extLst>
                    <a:ext uri="{9D8B030D-6E8A-4147-A177-3AD203B41FA5}">
                      <a16:colId xmlns:a16="http://schemas.microsoft.com/office/drawing/2014/main" val="2134160132"/>
                    </a:ext>
                  </a:extLst>
                </a:gridCol>
                <a:gridCol w="2295911">
                  <a:extLst>
                    <a:ext uri="{9D8B030D-6E8A-4147-A177-3AD203B41FA5}">
                      <a16:colId xmlns:a16="http://schemas.microsoft.com/office/drawing/2014/main" val="167945926"/>
                    </a:ext>
                  </a:extLst>
                </a:gridCol>
              </a:tblGrid>
              <a:tr h="55493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2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US" sz="2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89424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1.634642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6056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0.705603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67424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0.448483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45758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1.112938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63555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1.550118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3429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1.985046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696616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5.104571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31405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95% CI Lower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0.663683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07945"/>
                  </a:ext>
                </a:extLst>
              </a:tr>
              <a:tr h="505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95% CI Upper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0322" marR="10322" marT="14864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3.528633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2" marR="10322" marT="14864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86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0F0A54-2045-4D6F-B4FF-7E37CF86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95% Confidence Intervals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22CD83F-1393-4831-958E-DA11AA77E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041068"/>
              </p:ext>
            </p:extLst>
          </p:nvPr>
        </p:nvGraphicFramePr>
        <p:xfrm>
          <a:off x="1451579" y="2450007"/>
          <a:ext cx="9603276" cy="2582068"/>
        </p:xfrm>
        <a:graphic>
          <a:graphicData uri="http://schemas.openxmlformats.org/drawingml/2006/table">
            <a:tbl>
              <a:tblPr/>
              <a:tblGrid>
                <a:gridCol w="1807933">
                  <a:extLst>
                    <a:ext uri="{9D8B030D-6E8A-4147-A177-3AD203B41FA5}">
                      <a16:colId xmlns:a16="http://schemas.microsoft.com/office/drawing/2014/main" val="1686397548"/>
                    </a:ext>
                  </a:extLst>
                </a:gridCol>
                <a:gridCol w="2207073">
                  <a:extLst>
                    <a:ext uri="{9D8B030D-6E8A-4147-A177-3AD203B41FA5}">
                      <a16:colId xmlns:a16="http://schemas.microsoft.com/office/drawing/2014/main" val="203771119"/>
                    </a:ext>
                  </a:extLst>
                </a:gridCol>
                <a:gridCol w="1798616">
                  <a:extLst>
                    <a:ext uri="{9D8B030D-6E8A-4147-A177-3AD203B41FA5}">
                      <a16:colId xmlns:a16="http://schemas.microsoft.com/office/drawing/2014/main" val="2462413870"/>
                    </a:ext>
                  </a:extLst>
                </a:gridCol>
                <a:gridCol w="1836325">
                  <a:extLst>
                    <a:ext uri="{9D8B030D-6E8A-4147-A177-3AD203B41FA5}">
                      <a16:colId xmlns:a16="http://schemas.microsoft.com/office/drawing/2014/main" val="3677691700"/>
                    </a:ext>
                  </a:extLst>
                </a:gridCol>
                <a:gridCol w="1953329">
                  <a:extLst>
                    <a:ext uri="{9D8B030D-6E8A-4147-A177-3AD203B41FA5}">
                      <a16:colId xmlns:a16="http://schemas.microsoft.com/office/drawing/2014/main" val="213726187"/>
                    </a:ext>
                  </a:extLst>
                </a:gridCol>
              </a:tblGrid>
              <a:tr h="4313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Tickers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Investment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Possible Outcome  Range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421" marR="133421" marT="66710" marB="667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Median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5801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AAPL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10,004.70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$ 298,604.74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$ 59,327.97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69773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AMZN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10,477.99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$ 273,193.83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$ 56,612.16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73052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FB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11,848.36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$ 311,151.86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$ 61,871.02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9991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MSFT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11,258.54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$ 379,069.00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$ 57,754.40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080803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NFLX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10,873.09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$ 293,479.23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$ 56,723.59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365012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TSLA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10,652.62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$ 301,150.17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$ 57,424.57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537446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WMT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10,000.00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10,498.61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$ 283,266.72 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$ 60,499.69 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65" marR="9265" marT="92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00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19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0A54-2045-4D6F-B4FF-7E37CF86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48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Panel demo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2D8CAD-6DA6-4F57-88A8-11834E4A5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79600"/>
            <a:ext cx="10353675" cy="39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7A3-AE04-41D9-9CDB-6948E29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3B9C-B0B4-4B4D-82DF-02CD997A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8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Project Contributors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oardroom">
            <a:extLst>
              <a:ext uri="{FF2B5EF4-FFF2-40B4-BE49-F238E27FC236}">
                <a16:creationId xmlns:a16="http://schemas.microsoft.com/office/drawing/2014/main" id="{7C2533AE-38E9-4410-B313-E907ABA7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21671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22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BBCB6-336D-4B22-BA49-34E03081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Mission and Vision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F2FC-E4CE-4BE0-980F-566547F0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</a:rPr>
              <a:t>Choosing right stock to invest is a hard decision for many people. In this project our goal is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inherit"/>
              </a:rPr>
              <a:t>solve business problems rooted in the fintech subsegment of digital investment advisory. </a:t>
            </a:r>
            <a:r>
              <a:rPr lang="en-US" altLang="en-US" sz="2400" dirty="0">
                <a:solidFill>
                  <a:srgbClr val="FEFFFF"/>
                </a:solidFill>
                <a:latin typeface="inherit"/>
              </a:rPr>
              <a:t>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inherit"/>
              </a:rPr>
              <a:t>to democratize access to tools that assist investors with diverse investment acumen. From novices to more experienced individuals.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7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BF9EA-5AEE-4F39-906F-A06B3CD5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Questions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48F2D-448E-456F-8DE9-FBBF75837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Who is our target user?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How can we help everyday investors make smart investment decisions? </a:t>
            </a:r>
            <a:endParaRPr lang="en-US" altLang="en-US" dirty="0">
              <a:latin typeface="inherit"/>
            </a:endParaRPr>
          </a:p>
          <a:p>
            <a:pPr marL="0" indent="0"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How can we help investors assess risk associated with certain investments in relation to the overall market?</a:t>
            </a:r>
            <a:endParaRPr lang="en-US" altLang="en-US" dirty="0">
              <a:latin typeface="inherit"/>
            </a:endParaRPr>
          </a:p>
          <a:p>
            <a:pPr marL="0" indent="0"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How can we help investors predict the future value of their investment positions from a growth perspective?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9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B8B3A-480F-47B9-9418-73CC582C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98" y="758952"/>
            <a:ext cx="472188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/>
              <a:t>Data Resources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1B92B6-C88C-40E0-83F5-237D128B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19683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FC15F-393F-4ED3-8D46-4446EDBA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648682" y="482347"/>
            <a:ext cx="3258354" cy="2647413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7D82687-1955-4344-BCFE-D3A6D1F2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89" y="4168659"/>
            <a:ext cx="3931462" cy="17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2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83A1-D2AC-4FC7-A782-F7D793CC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 Demo Stocks and Indexes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AA22A-9A5C-43E2-894C-F612AC31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9159" y="1580050"/>
            <a:ext cx="3300984" cy="764782"/>
          </a:xfrm>
        </p:spPr>
        <p:txBody>
          <a:bodyPr/>
          <a:lstStyle/>
          <a:p>
            <a:pPr algn="l"/>
            <a:r>
              <a:rPr lang="en-US" sz="3200" b="1" dirty="0"/>
              <a:t>Stocks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E57F8E-A92B-4ECF-BA61-5AF184DF26F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946135" y="2794723"/>
            <a:ext cx="3300984" cy="302308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DOWJ</a:t>
            </a:r>
          </a:p>
          <a:p>
            <a:pPr algn="l"/>
            <a:r>
              <a:rPr lang="en-US" sz="2000" dirty="0"/>
              <a:t>NASDAQ</a:t>
            </a:r>
          </a:p>
          <a:p>
            <a:pPr algn="l"/>
            <a:r>
              <a:rPr lang="en-US" sz="2000" dirty="0"/>
              <a:t>S&amp;P500</a:t>
            </a:r>
          </a:p>
          <a:p>
            <a:pPr algn="l"/>
            <a:r>
              <a:rPr lang="en-US" sz="2000" dirty="0"/>
              <a:t>VIX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2E504-DE71-45F5-900A-CD2FF1578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6135" y="1865099"/>
            <a:ext cx="3300984" cy="764783"/>
          </a:xfrm>
        </p:spPr>
        <p:txBody>
          <a:bodyPr/>
          <a:lstStyle/>
          <a:p>
            <a:pPr algn="l"/>
            <a:r>
              <a:rPr lang="en-US" sz="3200" b="1" dirty="0"/>
              <a:t>Indexes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C151C-B967-4DD6-8475-76F0C576E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9159" y="2434737"/>
            <a:ext cx="3300984" cy="335646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Apple</a:t>
            </a:r>
          </a:p>
          <a:p>
            <a:pPr algn="l"/>
            <a:r>
              <a:rPr lang="en-US" sz="2000" dirty="0"/>
              <a:t>Amazon</a:t>
            </a:r>
          </a:p>
          <a:p>
            <a:pPr algn="l"/>
            <a:r>
              <a:rPr lang="en-US" sz="2000" dirty="0"/>
              <a:t>Facebook</a:t>
            </a:r>
          </a:p>
          <a:p>
            <a:pPr algn="l"/>
            <a:r>
              <a:rPr lang="en-US" sz="2000" dirty="0"/>
              <a:t>Tesla</a:t>
            </a:r>
          </a:p>
          <a:p>
            <a:pPr algn="l"/>
            <a:r>
              <a:rPr lang="en-US" sz="2000" dirty="0"/>
              <a:t>Microsoft</a:t>
            </a:r>
          </a:p>
          <a:p>
            <a:pPr algn="l"/>
            <a:r>
              <a:rPr lang="en-US" sz="2000" dirty="0"/>
              <a:t>Netflix</a:t>
            </a:r>
          </a:p>
          <a:p>
            <a:pPr algn="l"/>
            <a:r>
              <a:rPr lang="en-US" sz="2000" dirty="0"/>
              <a:t>Walmart </a:t>
            </a:r>
          </a:p>
          <a:p>
            <a:endParaRPr lang="en-US" dirty="0"/>
          </a:p>
        </p:txBody>
      </p:sp>
      <p:pic>
        <p:nvPicPr>
          <p:cNvPr id="5" name="Content Placeholder 4" descr="Rhino">
            <a:extLst>
              <a:ext uri="{FF2B5EF4-FFF2-40B4-BE49-F238E27FC236}">
                <a16:creationId xmlns:a16="http://schemas.microsoft.com/office/drawing/2014/main" id="{76CAB57F-F2A2-4BB1-9A72-4FA62E33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91" y="2144809"/>
            <a:ext cx="3629024" cy="43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1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AB4B3E-AAD9-45AA-A7C4-F5518AD6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Performance and Risk Analysis</a:t>
            </a:r>
          </a:p>
        </p:txBody>
      </p:sp>
      <p:pic>
        <p:nvPicPr>
          <p:cNvPr id="15" name="Graphic 14" descr="Research">
            <a:extLst>
              <a:ext uri="{FF2B5EF4-FFF2-40B4-BE49-F238E27FC236}">
                <a16:creationId xmlns:a16="http://schemas.microsoft.com/office/drawing/2014/main" id="{3A3236F9-8731-4508-9D0B-8686534C2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1008E-9E96-48D0-B41E-FA0E234F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2400" cap="all" dirty="0"/>
              <a:t>DAILY RETURN</a:t>
            </a:r>
          </a:p>
          <a:p>
            <a:r>
              <a:rPr lang="en-US" sz="2400" cap="all" dirty="0"/>
              <a:t>CUMULATIVE RETURNS</a:t>
            </a:r>
          </a:p>
          <a:p>
            <a:r>
              <a:rPr lang="en-US" sz="2400" cap="all" dirty="0"/>
              <a:t>30 DAYS ROLLING STATISTICS</a:t>
            </a:r>
          </a:p>
          <a:p>
            <a:r>
              <a:rPr lang="en-US" sz="2400" cap="all" dirty="0"/>
              <a:t>Beta </a:t>
            </a:r>
          </a:p>
          <a:p>
            <a:r>
              <a:rPr lang="en-US" sz="2400" cap="all" dirty="0"/>
              <a:t>SHARP RATIOS</a:t>
            </a:r>
          </a:p>
        </p:txBody>
      </p:sp>
    </p:spTree>
    <p:extLst>
      <p:ext uri="{BB962C8B-B14F-4D97-AF65-F5344CB8AC3E}">
        <p14:creationId xmlns:p14="http://schemas.microsoft.com/office/powerpoint/2010/main" val="372108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A0CF9499-BC49-4E73-AF26-F5109FD6C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495" y="729996"/>
            <a:ext cx="10943038" cy="5416804"/>
          </a:xfrm>
          <a:prstGeom prst="rect">
            <a:avLst/>
          </a:prstGeom>
        </p:spPr>
      </p:pic>
      <p:pic>
        <p:nvPicPr>
          <p:cNvPr id="19" name="Graphic 18" descr="Telescope">
            <a:extLst>
              <a:ext uri="{FF2B5EF4-FFF2-40B4-BE49-F238E27FC236}">
                <a16:creationId xmlns:a16="http://schemas.microsoft.com/office/drawing/2014/main" id="{A2132093-C6E0-49C5-BDBB-2C6088B5C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280" y="934718"/>
            <a:ext cx="1016000" cy="81788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79462E-C424-45B0-81AF-C4044249652B}"/>
              </a:ext>
            </a:extLst>
          </p:cNvPr>
          <p:cNvSpPr/>
          <p:nvPr/>
        </p:nvSpPr>
        <p:spPr>
          <a:xfrm>
            <a:off x="3576320" y="934719"/>
            <a:ext cx="2919730" cy="71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Cumulative Returns </a:t>
            </a:r>
          </a:p>
        </p:txBody>
      </p:sp>
    </p:spTree>
    <p:extLst>
      <p:ext uri="{BB962C8B-B14F-4D97-AF65-F5344CB8AC3E}">
        <p14:creationId xmlns:p14="http://schemas.microsoft.com/office/powerpoint/2010/main" val="2547772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FBC78C3-45FE-4CFD-BA9B-5D82151D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29996"/>
            <a:ext cx="10905066" cy="5398008"/>
          </a:xfrm>
          <a:prstGeom prst="rect">
            <a:avLst/>
          </a:prstGeom>
        </p:spPr>
      </p:pic>
      <p:pic>
        <p:nvPicPr>
          <p:cNvPr id="7" name="Graphic 6" descr="Piggy Bank">
            <a:extLst>
              <a:ext uri="{FF2B5EF4-FFF2-40B4-BE49-F238E27FC236}">
                <a16:creationId xmlns:a16="http://schemas.microsoft.com/office/drawing/2014/main" id="{9402C9D5-D42C-41E1-9FBE-293FD46E5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7120" y="8392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481674-D16A-4321-88C8-17BE292340B8}"/>
              </a:ext>
            </a:extLst>
          </p:cNvPr>
          <p:cNvSpPr/>
          <p:nvPr/>
        </p:nvSpPr>
        <p:spPr>
          <a:xfrm>
            <a:off x="1412240" y="1016000"/>
            <a:ext cx="33629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Indexes Cumulative Returns</a:t>
            </a:r>
          </a:p>
        </p:txBody>
      </p:sp>
    </p:spTree>
    <p:extLst>
      <p:ext uri="{BB962C8B-B14F-4D97-AF65-F5344CB8AC3E}">
        <p14:creationId xmlns:p14="http://schemas.microsoft.com/office/powerpoint/2010/main" val="3053197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6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9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361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Century Gothic</vt:lpstr>
      <vt:lpstr>Century Schoolbook</vt:lpstr>
      <vt:lpstr>Corbel</vt:lpstr>
      <vt:lpstr>Gill Sans MT</vt:lpstr>
      <vt:lpstr>inherit</vt:lpstr>
      <vt:lpstr>Rockwell</vt:lpstr>
      <vt:lpstr>Trebuchet MS</vt:lpstr>
      <vt:lpstr>Var(--jp-code-font-family)</vt:lpstr>
      <vt:lpstr>Wingdings 2</vt:lpstr>
      <vt:lpstr>Wingdings 3</vt:lpstr>
      <vt:lpstr>View</vt:lpstr>
      <vt:lpstr>Ion</vt:lpstr>
      <vt:lpstr>Celestial</vt:lpstr>
      <vt:lpstr>Facet</vt:lpstr>
      <vt:lpstr>Frame</vt:lpstr>
      <vt:lpstr>Gallery</vt:lpstr>
      <vt:lpstr>Office Theme</vt:lpstr>
      <vt:lpstr>Damask</vt:lpstr>
      <vt:lpstr>1_Office Theme</vt:lpstr>
      <vt:lpstr>SIP Project  </vt:lpstr>
      <vt:lpstr>Project Contributors</vt:lpstr>
      <vt:lpstr>Mission and Vision</vt:lpstr>
      <vt:lpstr>Project Questions</vt:lpstr>
      <vt:lpstr>Data Resources</vt:lpstr>
      <vt:lpstr>  Demo Stocks and Indexes</vt:lpstr>
      <vt:lpstr>Performance and Risk Analysis</vt:lpstr>
      <vt:lpstr>PowerPoint Presentation</vt:lpstr>
      <vt:lpstr>PowerPoint Presentation</vt:lpstr>
      <vt:lpstr>PowerPoint Presentation</vt:lpstr>
      <vt:lpstr>Five years investment plan</vt:lpstr>
      <vt:lpstr>MC simulation</vt:lpstr>
      <vt:lpstr>95% Confidence Intervals</vt:lpstr>
      <vt:lpstr>Panel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 Project  </dc:title>
  <dc:creator>aafzali1990@outlook.com</dc:creator>
  <cp:lastModifiedBy>aafzali1990@outlook.com</cp:lastModifiedBy>
  <cp:revision>2</cp:revision>
  <dcterms:created xsi:type="dcterms:W3CDTF">2020-11-07T05:11:43Z</dcterms:created>
  <dcterms:modified xsi:type="dcterms:W3CDTF">2020-11-07T05:28:42Z</dcterms:modified>
</cp:coreProperties>
</file>