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A0D3274-BF43-409A-B5F1-D1774FA5272F}">
  <a:tblStyle styleId="{7A0D3274-BF43-409A-B5F1-D1774FA5272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a3ccb12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a3ccb12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http://www.taisugar.com.tw/Agribusiness/News_detail.aspx?p=116&amp;n=11743&amp;s=10200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a3ccb12c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a3ccb12c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9f46283f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9f46283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a3ccb12c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a3ccb12c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a3ccb12c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a3ccb12c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a3ccb12c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a3ccb12c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Final Project Design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水位計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Group 17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663675"/>
            <a:ext cx="85206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zh-TW" sz="1690"/>
              <a:t>108062103    </a:t>
            </a:r>
            <a:r>
              <a:rPr lang="zh-TW" sz="1690"/>
              <a:t>莊鈞堯</a:t>
            </a:r>
            <a:endParaRPr sz="1690"/>
          </a:p>
          <a:p>
            <a:pPr indent="45720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zh-TW" sz="1690"/>
              <a:t>108062304    </a:t>
            </a:r>
            <a:r>
              <a:rPr lang="zh-TW" sz="1690"/>
              <a:t>黃子軒</a:t>
            </a:r>
            <a:endParaRPr sz="169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zh-TW" sz="1690"/>
              <a:t>108062238    </a:t>
            </a:r>
            <a:r>
              <a:rPr lang="zh-TW" sz="1690"/>
              <a:t>陳柏均</a:t>
            </a:r>
            <a:endParaRPr sz="169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實驗動機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農夫種稻需引水灌溉，為節約珍貴水資源以及協助農夫巡田，透過水位計可幫助農夫遠端判斷水源是否充足與減少勞動。因此我們想要設計水位計。</a:t>
            </a:r>
            <a:endParaRPr sz="11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3475" y="2135125"/>
            <a:ext cx="2370075" cy="237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實驗架構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2623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同時進行兩種測量: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1. 使用超音波感應器測量與水面的距離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2. 使用壓力感應器測量管子內的空氣壓力，再換算成水位高度。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回傳物聯網平台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6075" y="156212"/>
            <a:ext cx="5706225" cy="48310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3026125" y="2353650"/>
            <a:ext cx="1981200" cy="20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333333"/>
                </a:solidFill>
                <a:highlight>
                  <a:srgbClr val="FFFFFF"/>
                </a:highlight>
              </a:rPr>
              <a:t>MPS20N0040D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333333"/>
                </a:solidFill>
                <a:highlight>
                  <a:srgbClr val="FFFFFF"/>
                </a:highlight>
              </a:rPr>
              <a:t>壓力感應器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333333"/>
                </a:solidFill>
                <a:highlight>
                  <a:srgbClr val="FFFFFF"/>
                </a:highlight>
              </a:rPr>
              <a:t>+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333333"/>
                </a:solidFill>
                <a:highlight>
                  <a:srgbClr val="FFFFFF"/>
                </a:highlight>
              </a:rPr>
              <a:t>HX710B A/D轉換器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7694975" y="2469700"/>
            <a:ext cx="1457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HC-SR04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超聲波感應器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硬體架構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90800"/>
            <a:ext cx="7845827" cy="4700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實驗步驟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1.決定實作細節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2.</a:t>
            </a:r>
            <a:r>
              <a:rPr lang="zh-TW"/>
              <a:t>購買材料及感測器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3.</a:t>
            </a:r>
            <a:r>
              <a:rPr lang="zh-TW"/>
              <a:t>各部件組裝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4. coding &amp; debugging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5.</a:t>
            </a:r>
            <a:r>
              <a:rPr lang="zh-TW"/>
              <a:t>整體組裝並測試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6.</a:t>
            </a:r>
            <a:r>
              <a:rPr lang="zh-TW"/>
              <a:t>實際用水桶裝水測試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分工安排</a:t>
            </a:r>
            <a:endParaRPr/>
          </a:p>
        </p:txBody>
      </p:sp>
      <p:graphicFrame>
        <p:nvGraphicFramePr>
          <p:cNvPr id="90" name="Google Shape;90;p18"/>
          <p:cNvGraphicFramePr/>
          <p:nvPr/>
        </p:nvGraphicFramePr>
        <p:xfrm>
          <a:off x="788950" y="1429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{7A0D3274-BF43-409A-B5F1-D1774FA5272F}</a:tableStyleId>
              </a:tblPr>
              <a:tblGrid>
                <a:gridCol w="3585425"/>
                <a:gridCol w="3585425"/>
              </a:tblGrid>
              <a:tr h="766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800">
                          <a:solidFill>
                            <a:schemeClr val="dk2"/>
                          </a:solidFill>
                        </a:rPr>
                        <a:t>相關</a:t>
                      </a:r>
                      <a:r>
                        <a:rPr lang="zh-TW" sz="1800">
                          <a:solidFill>
                            <a:schemeClr val="dk2"/>
                          </a:solidFill>
                        </a:rPr>
                        <a:t>材料與週邊採買 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黃子軒、莊鈞堯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680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800">
                          <a:solidFill>
                            <a:schemeClr val="dk2"/>
                          </a:solidFill>
                        </a:rPr>
                        <a:t>硬體</a:t>
                      </a:r>
                      <a:r>
                        <a:rPr lang="zh-TW" sz="1800">
                          <a:solidFill>
                            <a:schemeClr val="dk2"/>
                          </a:solidFill>
                        </a:rPr>
                        <a:t>設計及組裝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莊鈞堯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680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800">
                          <a:solidFill>
                            <a:schemeClr val="dk2"/>
                          </a:solidFill>
                        </a:rPr>
                        <a:t>軟體</a:t>
                      </a:r>
                      <a:r>
                        <a:rPr lang="zh-TW" sz="1800">
                          <a:solidFill>
                            <a:schemeClr val="dk2"/>
                          </a:solidFill>
                        </a:rPr>
                        <a:t>coding &amp; debugging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陳柏均、</a:t>
                      </a:r>
                      <a:r>
                        <a:rPr lang="zh-TW" sz="1800">
                          <a:solidFill>
                            <a:schemeClr val="dk1"/>
                          </a:solidFill>
                        </a:rPr>
                        <a:t>黃子軒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716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800">
                          <a:solidFill>
                            <a:schemeClr val="dk2"/>
                          </a:solidFill>
                        </a:rPr>
                        <a:t>整體測試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所有組員 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預期結果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完成</a:t>
            </a:r>
            <a:r>
              <a:rPr lang="zh-TW"/>
              <a:t>可demo裝置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成功測量水位並回傳至智慧農業物聯網平台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透過裝置上的LED可以輕鬆確定運行狀態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