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1" r:id="rId8"/>
    <p:sldId id="263" r:id="rId9"/>
    <p:sldId id="265" r:id="rId10"/>
    <p:sldId id="268" r:id="rId11"/>
    <p:sldId id="269"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509A250-FF31-4206-8172-F9D3106AACB1}"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TW" altLang="en-US" smtClean="0"/>
              <a:t>按一下以編輯母片標題樣式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TW" altLang="en-US" smtClean="0"/>
              <a:t>按一下以編輯母片標題樣式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nchorCtr="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7" name="Date Placeholder 4"/>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509A250-FF31-4206-8172-F9D3106AACB1}"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11/18/2022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54955" y="1984131"/>
            <a:ext cx="9272722" cy="3329581"/>
          </a:xfrm>
        </p:spPr>
        <p:txBody>
          <a:bodyPr anchor="ctr"/>
          <a:lstStyle/>
          <a:p>
            <a:r>
              <a:rPr lang="en-US" altLang="zh-TW" sz="6000" dirty="0" smtClean="0"/>
              <a:t>Interview Schedule Problem to SAT</a:t>
            </a:r>
            <a:endParaRPr lang="zh-TW" altLang="en-US" sz="6000"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85268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652587" y="3431931"/>
            <a:ext cx="8886825" cy="2667000"/>
          </a:xfrm>
          <a:prstGeom prst="rect">
            <a:avLst/>
          </a:prstGeom>
        </p:spPr>
      </p:pic>
      <p:sp>
        <p:nvSpPr>
          <p:cNvPr id="5" name="內容版面配置區 2"/>
          <p:cNvSpPr txBox="1">
            <a:spLocks/>
          </p:cNvSpPr>
          <p:nvPr/>
        </p:nvSpPr>
        <p:spPr>
          <a:xfrm>
            <a:off x="646111" y="1674849"/>
            <a:ext cx="11329012"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altLang="zh-TW" dirty="0" smtClean="0"/>
              <a:t>7</a:t>
            </a:r>
            <a:r>
              <a:rPr lang="zh-TW" altLang="en-US" dirty="0" smtClean="0"/>
              <a:t>組 </a:t>
            </a:r>
            <a:r>
              <a:rPr lang="en-US" altLang="zh-TW" dirty="0" smtClean="0"/>
              <a:t>100</a:t>
            </a:r>
            <a:r>
              <a:rPr lang="zh-TW" altLang="en-US" dirty="0" smtClean="0"/>
              <a:t>人</a:t>
            </a:r>
            <a:endParaRPr lang="en-US" altLang="zh-TW" dirty="0" smtClean="0"/>
          </a:p>
          <a:p>
            <a:endParaRPr lang="en-US" altLang="zh-TW" dirty="0"/>
          </a:p>
          <a:p>
            <a:r>
              <a:rPr lang="zh-TW" altLang="en-US" dirty="0" smtClean="0"/>
              <a:t>每天人數上限</a:t>
            </a:r>
            <a:r>
              <a:rPr lang="en-US" altLang="zh-TW" dirty="0" smtClean="0"/>
              <a:t>60</a:t>
            </a:r>
            <a:r>
              <a:rPr lang="zh-TW" altLang="en-US" dirty="0" smtClean="0"/>
              <a:t>人</a:t>
            </a:r>
            <a:endParaRPr lang="zh-TW" altLang="en-US" dirty="0"/>
          </a:p>
        </p:txBody>
      </p:sp>
      <p:sp>
        <p:nvSpPr>
          <p:cNvPr id="6" name="標題 1"/>
          <p:cNvSpPr>
            <a:spLocks noGrp="1"/>
          </p:cNvSpPr>
          <p:nvPr>
            <p:ph type="title"/>
          </p:nvPr>
        </p:nvSpPr>
        <p:spPr>
          <a:xfrm>
            <a:off x="646111" y="452718"/>
            <a:ext cx="9755189" cy="1400530"/>
          </a:xfrm>
        </p:spPr>
        <p:txBody>
          <a:bodyPr/>
          <a:lstStyle/>
          <a:p>
            <a:r>
              <a:rPr lang="en-US" altLang="zh-TW" dirty="0" smtClean="0"/>
              <a:t>Result</a:t>
            </a:r>
            <a:endParaRPr lang="zh-TW" altLang="en-US" dirty="0"/>
          </a:p>
        </p:txBody>
      </p:sp>
    </p:spTree>
    <p:extLst>
      <p:ext uri="{BB962C8B-B14F-4D97-AF65-F5344CB8AC3E}">
        <p14:creationId xmlns:p14="http://schemas.microsoft.com/office/powerpoint/2010/main" val="601696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p:cNvSpPr txBox="1">
            <a:spLocks/>
          </p:cNvSpPr>
          <p:nvPr/>
        </p:nvSpPr>
        <p:spPr>
          <a:xfrm>
            <a:off x="646111" y="1674849"/>
            <a:ext cx="11329012"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altLang="zh-TW" dirty="0" smtClean="0"/>
              <a:t>7</a:t>
            </a:r>
            <a:r>
              <a:rPr lang="zh-TW" altLang="en-US" dirty="0" smtClean="0"/>
              <a:t>組 </a:t>
            </a:r>
            <a:r>
              <a:rPr lang="en-US" altLang="zh-TW" dirty="0" smtClean="0"/>
              <a:t>100</a:t>
            </a:r>
            <a:r>
              <a:rPr lang="zh-TW" altLang="en-US" dirty="0" smtClean="0"/>
              <a:t>人</a:t>
            </a:r>
            <a:endParaRPr lang="en-US" altLang="zh-TW" dirty="0" smtClean="0"/>
          </a:p>
          <a:p>
            <a:endParaRPr lang="en-US" altLang="zh-TW" dirty="0"/>
          </a:p>
          <a:p>
            <a:r>
              <a:rPr lang="zh-TW" altLang="en-US" dirty="0" smtClean="0"/>
              <a:t>每天人數上限</a:t>
            </a:r>
            <a:r>
              <a:rPr lang="en-US" altLang="zh-TW" dirty="0" smtClean="0"/>
              <a:t>80</a:t>
            </a:r>
            <a:r>
              <a:rPr lang="zh-TW" altLang="en-US" dirty="0" smtClean="0"/>
              <a:t>人</a:t>
            </a:r>
            <a:endParaRPr lang="zh-TW" altLang="en-US" dirty="0"/>
          </a:p>
        </p:txBody>
      </p:sp>
      <p:sp>
        <p:nvSpPr>
          <p:cNvPr id="6" name="標題 1"/>
          <p:cNvSpPr>
            <a:spLocks noGrp="1"/>
          </p:cNvSpPr>
          <p:nvPr>
            <p:ph type="title"/>
          </p:nvPr>
        </p:nvSpPr>
        <p:spPr>
          <a:xfrm>
            <a:off x="646111" y="452718"/>
            <a:ext cx="9755189" cy="1400530"/>
          </a:xfrm>
        </p:spPr>
        <p:txBody>
          <a:bodyPr/>
          <a:lstStyle/>
          <a:p>
            <a:r>
              <a:rPr lang="en-US" altLang="zh-TW" dirty="0" smtClean="0"/>
              <a:t>Result</a:t>
            </a:r>
            <a:endParaRPr lang="zh-TW" altLang="en-US" dirty="0"/>
          </a:p>
        </p:txBody>
      </p:sp>
      <p:pic>
        <p:nvPicPr>
          <p:cNvPr id="2" name="圖片 1"/>
          <p:cNvPicPr>
            <a:picLocks noChangeAspect="1"/>
          </p:cNvPicPr>
          <p:nvPr/>
        </p:nvPicPr>
        <p:blipFill>
          <a:blip r:embed="rId2"/>
          <a:stretch>
            <a:fillRect/>
          </a:stretch>
        </p:blipFill>
        <p:spPr>
          <a:xfrm>
            <a:off x="1547447" y="3367087"/>
            <a:ext cx="9220200" cy="2638425"/>
          </a:xfrm>
          <a:prstGeom prst="rect">
            <a:avLst/>
          </a:prstGeom>
        </p:spPr>
      </p:pic>
    </p:spTree>
    <p:extLst>
      <p:ext uri="{BB962C8B-B14F-4D97-AF65-F5344CB8AC3E}">
        <p14:creationId xmlns:p14="http://schemas.microsoft.com/office/powerpoint/2010/main" val="2756357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46111" y="452718"/>
            <a:ext cx="9755189" cy="1400530"/>
          </a:xfrm>
        </p:spPr>
        <p:txBody>
          <a:bodyPr/>
          <a:lstStyle/>
          <a:p>
            <a:r>
              <a:rPr lang="en-US" altLang="zh-TW" dirty="0" smtClean="0"/>
              <a:t>Result</a:t>
            </a:r>
            <a:endParaRPr lang="zh-TW" altLang="en-US" dirty="0"/>
          </a:p>
        </p:txBody>
      </p:sp>
      <p:sp>
        <p:nvSpPr>
          <p:cNvPr id="8" name="內容版面配置區 2"/>
          <p:cNvSpPr txBox="1">
            <a:spLocks/>
          </p:cNvSpPr>
          <p:nvPr/>
        </p:nvSpPr>
        <p:spPr>
          <a:xfrm>
            <a:off x="646111" y="1674849"/>
            <a:ext cx="11329012"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altLang="zh-TW" dirty="0" smtClean="0"/>
              <a:t>7</a:t>
            </a:r>
            <a:r>
              <a:rPr lang="zh-TW" altLang="en-US" dirty="0" smtClean="0"/>
              <a:t>組 </a:t>
            </a:r>
            <a:r>
              <a:rPr lang="en-US" altLang="zh-TW" dirty="0" smtClean="0"/>
              <a:t>100</a:t>
            </a:r>
            <a:r>
              <a:rPr lang="zh-TW" altLang="en-US" dirty="0" smtClean="0"/>
              <a:t>人</a:t>
            </a:r>
            <a:endParaRPr lang="en-US" altLang="zh-TW" dirty="0" smtClean="0"/>
          </a:p>
          <a:p>
            <a:endParaRPr lang="en-US" altLang="zh-TW" dirty="0"/>
          </a:p>
          <a:p>
            <a:r>
              <a:rPr lang="zh-TW" altLang="en-US" dirty="0" smtClean="0"/>
              <a:t>每天人數上限</a:t>
            </a:r>
            <a:r>
              <a:rPr lang="en-US" altLang="zh-TW" dirty="0" smtClean="0"/>
              <a:t>45</a:t>
            </a:r>
            <a:r>
              <a:rPr lang="zh-TW" altLang="en-US" dirty="0" smtClean="0"/>
              <a:t>人</a:t>
            </a:r>
            <a:r>
              <a:rPr lang="en-US" altLang="zh-TW" dirty="0" smtClean="0"/>
              <a:t>(</a:t>
            </a:r>
            <a:r>
              <a:rPr lang="zh-TW" altLang="en-US" dirty="0" smtClean="0"/>
              <a:t>先不把</a:t>
            </a:r>
            <a:r>
              <a:rPr lang="en-US" altLang="zh-TW" dirty="0" smtClean="0"/>
              <a:t>Pseudo Boolean Constraint </a:t>
            </a:r>
            <a:r>
              <a:rPr lang="zh-TW" altLang="en-US" dirty="0" smtClean="0"/>
              <a:t>丟進去</a:t>
            </a:r>
            <a:r>
              <a:rPr lang="en-US" altLang="zh-TW" dirty="0" smtClean="0"/>
              <a:t>)</a:t>
            </a:r>
          </a:p>
          <a:p>
            <a:endParaRPr lang="zh-TW" altLang="en-US" dirty="0"/>
          </a:p>
        </p:txBody>
      </p:sp>
      <p:pic>
        <p:nvPicPr>
          <p:cNvPr id="3" name="圖片 2"/>
          <p:cNvPicPr>
            <a:picLocks noChangeAspect="1"/>
          </p:cNvPicPr>
          <p:nvPr/>
        </p:nvPicPr>
        <p:blipFill>
          <a:blip r:embed="rId2"/>
          <a:stretch>
            <a:fillRect/>
          </a:stretch>
        </p:blipFill>
        <p:spPr>
          <a:xfrm>
            <a:off x="1739412" y="3465267"/>
            <a:ext cx="8801100" cy="2600325"/>
          </a:xfrm>
          <a:prstGeom prst="rect">
            <a:avLst/>
          </a:prstGeom>
        </p:spPr>
      </p:pic>
    </p:spTree>
    <p:extLst>
      <p:ext uri="{BB962C8B-B14F-4D97-AF65-F5344CB8AC3E}">
        <p14:creationId xmlns:p14="http://schemas.microsoft.com/office/powerpoint/2010/main" val="809966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a:t>
            </a:r>
            <a:endParaRPr lang="zh-TW" altLang="en-US" dirty="0"/>
          </a:p>
        </p:txBody>
      </p:sp>
      <p:sp>
        <p:nvSpPr>
          <p:cNvPr id="3" name="內容版面配置區 2"/>
          <p:cNvSpPr>
            <a:spLocks noGrp="1"/>
          </p:cNvSpPr>
          <p:nvPr>
            <p:ph idx="1"/>
          </p:nvPr>
        </p:nvSpPr>
        <p:spPr>
          <a:xfrm>
            <a:off x="1103312" y="2052918"/>
            <a:ext cx="9473834" cy="4195481"/>
          </a:xfrm>
        </p:spPr>
        <p:txBody>
          <a:bodyPr/>
          <a:lstStyle/>
          <a:p>
            <a:r>
              <a:rPr lang="en-US" altLang="zh-TW" dirty="0" smtClean="0"/>
              <a:t>The Pseudo Boolean Constraint is the most time-consumed.</a:t>
            </a:r>
          </a:p>
          <a:p>
            <a:endParaRPr lang="en-US" altLang="zh-TW" dirty="0"/>
          </a:p>
          <a:p>
            <a:r>
              <a:rPr lang="en-US" altLang="zh-TW" dirty="0" smtClean="0"/>
              <a:t>We find that if we set the limit of people each day near the number which is the least number that can pass the condition, the SAT engine needs more time to solve.</a:t>
            </a:r>
            <a:endParaRPr lang="en-US" altLang="zh-TW" dirty="0"/>
          </a:p>
          <a:p>
            <a:endParaRPr lang="en-US" altLang="zh-TW" dirty="0" smtClean="0"/>
          </a:p>
          <a:p>
            <a:r>
              <a:rPr lang="en-US" altLang="zh-TW" dirty="0" smtClean="0"/>
              <a:t>The more conflicts occur, the more time the SAT engine needs more time to solve.</a:t>
            </a:r>
            <a:endParaRPr lang="zh-TW" altLang="en-US" dirty="0"/>
          </a:p>
        </p:txBody>
      </p:sp>
    </p:spTree>
    <p:extLst>
      <p:ext uri="{BB962C8B-B14F-4D97-AF65-F5344CB8AC3E}">
        <p14:creationId xmlns:p14="http://schemas.microsoft.com/office/powerpoint/2010/main" val="228545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面試時間排程</a:t>
            </a:r>
            <a:endParaRPr lang="zh-TW" altLang="en-US" dirty="0"/>
          </a:p>
        </p:txBody>
      </p:sp>
      <p:sp>
        <p:nvSpPr>
          <p:cNvPr id="3" name="內容版面配置區 2"/>
          <p:cNvSpPr>
            <a:spLocks noGrp="1"/>
          </p:cNvSpPr>
          <p:nvPr>
            <p:ph idx="1"/>
          </p:nvPr>
        </p:nvSpPr>
        <p:spPr/>
        <p:txBody>
          <a:bodyPr/>
          <a:lstStyle/>
          <a:p>
            <a:r>
              <a:rPr lang="zh-TW" altLang="en-US" dirty="0" smtClean="0"/>
              <a:t>有</a:t>
            </a:r>
            <a:r>
              <a:rPr lang="en-US" altLang="zh-TW" dirty="0" smtClean="0"/>
              <a:t>y</a:t>
            </a:r>
            <a:r>
              <a:rPr lang="zh-TW" altLang="en-US" dirty="0" smtClean="0"/>
              <a:t>個組別，有</a:t>
            </a:r>
            <a:r>
              <a:rPr lang="en-US" altLang="zh-TW" dirty="0" smtClean="0"/>
              <a:t>x</a:t>
            </a:r>
            <a:r>
              <a:rPr lang="zh-TW" altLang="en-US" dirty="0" smtClean="0"/>
              <a:t>人要來面試，每個人選三個組別面試，並選擇有空的時間</a:t>
            </a:r>
            <a:r>
              <a:rPr lang="en-US" altLang="zh-TW" dirty="0" smtClean="0"/>
              <a:t>(</a:t>
            </a:r>
            <a:r>
              <a:rPr lang="zh-TW" altLang="en-US" dirty="0" smtClean="0"/>
              <a:t>周一至周五</a:t>
            </a:r>
            <a:r>
              <a:rPr lang="en-US" altLang="zh-TW" dirty="0" smtClean="0"/>
              <a:t>)</a:t>
            </a:r>
          </a:p>
          <a:p>
            <a:endParaRPr lang="en-US" altLang="zh-TW" dirty="0" smtClean="0"/>
          </a:p>
          <a:p>
            <a:r>
              <a:rPr lang="zh-TW" altLang="en-US" dirty="0" smtClean="0"/>
              <a:t>將</a:t>
            </a:r>
            <a:r>
              <a:rPr lang="en-US" altLang="zh-TW" dirty="0" smtClean="0"/>
              <a:t>y</a:t>
            </a:r>
            <a:r>
              <a:rPr lang="zh-TW" altLang="en-US" dirty="0" smtClean="0"/>
              <a:t>個組別分別命名為</a:t>
            </a:r>
            <a:r>
              <a:rPr lang="en-US" altLang="zh-TW" dirty="0" smtClean="0"/>
              <a:t>A,B,C…</a:t>
            </a:r>
            <a:r>
              <a:rPr lang="zh-TW" altLang="en-US" dirty="0" smtClean="0"/>
              <a:t>，</a:t>
            </a:r>
            <a:r>
              <a:rPr lang="en-US" altLang="zh-TW" dirty="0" smtClean="0"/>
              <a:t>x</a:t>
            </a:r>
            <a:r>
              <a:rPr lang="zh-TW" altLang="en-US" dirty="0" smtClean="0"/>
              <a:t>個人編號為</a:t>
            </a:r>
            <a:r>
              <a:rPr lang="en-US" altLang="zh-TW" dirty="0" err="1" smtClean="0"/>
              <a:t>a,b,c</a:t>
            </a:r>
            <a:r>
              <a:rPr lang="en-US" altLang="zh-TW" dirty="0" smtClean="0"/>
              <a:t>…….</a:t>
            </a:r>
          </a:p>
          <a:p>
            <a:endParaRPr lang="en-US" altLang="zh-TW" dirty="0" smtClean="0"/>
          </a:p>
          <a:p>
            <a:endParaRPr lang="en-US" altLang="zh-TW" dirty="0" smtClean="0"/>
          </a:p>
          <a:p>
            <a:endParaRPr lang="en-US" altLang="zh-TW" dirty="0" smtClean="0"/>
          </a:p>
        </p:txBody>
      </p:sp>
    </p:spTree>
    <p:extLst>
      <p:ext uri="{BB962C8B-B14F-4D97-AF65-F5344CB8AC3E}">
        <p14:creationId xmlns:p14="http://schemas.microsoft.com/office/powerpoint/2010/main" val="2795792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Variable definition</a:t>
            </a:r>
            <a:endParaRPr lang="zh-TW" altLang="en-US" dirty="0"/>
          </a:p>
        </p:txBody>
      </p:sp>
      <p:sp>
        <p:nvSpPr>
          <p:cNvPr id="3" name="內容版面配置區 2"/>
          <p:cNvSpPr>
            <a:spLocks noGrp="1"/>
          </p:cNvSpPr>
          <p:nvPr>
            <p:ph idx="1"/>
          </p:nvPr>
        </p:nvSpPr>
        <p:spPr>
          <a:xfrm>
            <a:off x="1095501" y="1853248"/>
            <a:ext cx="10571892" cy="4195481"/>
          </a:xfrm>
        </p:spPr>
        <p:txBody>
          <a:bodyPr/>
          <a:lstStyle/>
          <a:p>
            <a:r>
              <a:rPr lang="zh-TW" altLang="en-US" dirty="0"/>
              <a:t>定義變數</a:t>
            </a:r>
            <a:r>
              <a:rPr lang="en-US" altLang="zh-TW" dirty="0"/>
              <a:t>a</a:t>
            </a:r>
            <a:r>
              <a:rPr lang="en-US" altLang="zh-TW" baseline="-25000" dirty="0"/>
              <a:t>A1</a:t>
            </a:r>
            <a:r>
              <a:rPr lang="en-US" altLang="zh-TW" dirty="0"/>
              <a:t>:</a:t>
            </a:r>
            <a:r>
              <a:rPr lang="zh-TW" altLang="en-US" dirty="0"/>
              <a:t> 編號為</a:t>
            </a:r>
            <a:r>
              <a:rPr lang="en-US" altLang="zh-TW" dirty="0"/>
              <a:t>a</a:t>
            </a:r>
            <a:r>
              <a:rPr lang="zh-TW" altLang="en-US" dirty="0"/>
              <a:t>的人在星期一面試</a:t>
            </a:r>
            <a:r>
              <a:rPr lang="en-US" altLang="zh-TW" dirty="0"/>
              <a:t>A</a:t>
            </a:r>
            <a:r>
              <a:rPr lang="zh-TW" altLang="en-US" dirty="0" smtClean="0"/>
              <a:t>組</a:t>
            </a:r>
            <a:endParaRPr lang="en-US" altLang="zh-TW" dirty="0" smtClean="0"/>
          </a:p>
          <a:p>
            <a:endParaRPr lang="en-US" altLang="zh-TW" dirty="0"/>
          </a:p>
          <a:p>
            <a:r>
              <a:rPr lang="zh-TW" altLang="en-US" dirty="0" smtClean="0"/>
              <a:t>定義變數</a:t>
            </a:r>
            <a:r>
              <a:rPr lang="en-US" altLang="zh-TW" dirty="0" smtClean="0"/>
              <a:t>a</a:t>
            </a:r>
            <a:r>
              <a:rPr lang="en-US" altLang="zh-TW" baseline="-25000" dirty="0" smtClean="0"/>
              <a:t>1 </a:t>
            </a:r>
            <a:r>
              <a:rPr lang="en-US" altLang="zh-TW" dirty="0" smtClean="0"/>
              <a:t>: </a:t>
            </a:r>
            <a:r>
              <a:rPr lang="zh-TW" altLang="en-US" dirty="0" smtClean="0"/>
              <a:t>編號為</a:t>
            </a:r>
            <a:r>
              <a:rPr lang="en-US" altLang="zh-TW" dirty="0" smtClean="0"/>
              <a:t>a</a:t>
            </a:r>
            <a:r>
              <a:rPr lang="zh-TW" altLang="en-US" dirty="0" smtClean="0"/>
              <a:t>的人星期一要來</a:t>
            </a:r>
            <a:endParaRPr lang="en-US" altLang="zh-TW" dirty="0" smtClean="0"/>
          </a:p>
          <a:p>
            <a:endParaRPr lang="en-US" altLang="zh-TW" dirty="0" smtClean="0"/>
          </a:p>
          <a:p>
            <a:r>
              <a:rPr lang="en-US" altLang="zh-TW" dirty="0"/>
              <a:t>a</a:t>
            </a:r>
            <a:r>
              <a:rPr lang="en-US" altLang="zh-TW" baseline="-25000" dirty="0"/>
              <a:t>1</a:t>
            </a:r>
            <a:r>
              <a:rPr lang="en-US" altLang="zh-TW" dirty="0"/>
              <a:t> ↔ (a</a:t>
            </a:r>
            <a:r>
              <a:rPr lang="en-US" altLang="zh-TW" baseline="-25000" dirty="0"/>
              <a:t>A1</a:t>
            </a:r>
            <a:r>
              <a:rPr lang="en-US" altLang="zh-TW" dirty="0"/>
              <a:t>+ </a:t>
            </a:r>
            <a:r>
              <a:rPr lang="en-US" altLang="zh-TW" dirty="0" smtClean="0"/>
              <a:t>a</a:t>
            </a:r>
            <a:r>
              <a:rPr lang="en-US" altLang="zh-TW" baseline="-25000" dirty="0" smtClean="0"/>
              <a:t>B1</a:t>
            </a:r>
            <a:r>
              <a:rPr lang="en-US" altLang="zh-TW" dirty="0" smtClean="0"/>
              <a:t>+ a</a:t>
            </a:r>
            <a:r>
              <a:rPr lang="en-US" altLang="zh-TW" baseline="-25000" dirty="0" smtClean="0"/>
              <a:t>C1</a:t>
            </a:r>
            <a:r>
              <a:rPr lang="en-US" altLang="zh-TW" dirty="0" smtClean="0"/>
              <a:t>)</a:t>
            </a:r>
            <a:endParaRPr lang="en-US" altLang="zh-TW" dirty="0"/>
          </a:p>
          <a:p>
            <a:endParaRPr lang="en-US" altLang="zh-TW" dirty="0"/>
          </a:p>
          <a:p>
            <a:r>
              <a:rPr lang="zh-TW" altLang="en-US" dirty="0"/>
              <a:t>定義變數</a:t>
            </a:r>
            <a:r>
              <a:rPr lang="en-US" altLang="zh-TW" dirty="0"/>
              <a:t>A</a:t>
            </a:r>
            <a:r>
              <a:rPr lang="en-US" altLang="zh-TW" baseline="-25000" dirty="0"/>
              <a:t>1</a:t>
            </a:r>
            <a:r>
              <a:rPr lang="en-US" altLang="zh-TW" dirty="0"/>
              <a:t>:</a:t>
            </a:r>
            <a:r>
              <a:rPr lang="zh-TW" altLang="en-US" dirty="0"/>
              <a:t> </a:t>
            </a:r>
            <a:r>
              <a:rPr lang="en-US" altLang="zh-TW" dirty="0"/>
              <a:t>A</a:t>
            </a:r>
            <a:r>
              <a:rPr lang="zh-TW" altLang="en-US" dirty="0"/>
              <a:t>組的面試官</a:t>
            </a:r>
            <a:r>
              <a:rPr lang="zh-TW" altLang="en-US" dirty="0" smtClean="0"/>
              <a:t>星期一要</a:t>
            </a:r>
            <a:r>
              <a:rPr lang="zh-TW" altLang="en-US" dirty="0"/>
              <a:t>來</a:t>
            </a:r>
            <a:endParaRPr lang="en-US" altLang="zh-TW" dirty="0" smtClean="0"/>
          </a:p>
          <a:p>
            <a:endParaRPr lang="en-US" altLang="zh-TW" dirty="0" smtClean="0"/>
          </a:p>
          <a:p>
            <a:endParaRPr lang="en-US" altLang="zh-TW" dirty="0"/>
          </a:p>
          <a:p>
            <a:endParaRPr lang="en-US" altLang="zh-TW" dirty="0"/>
          </a:p>
        </p:txBody>
      </p:sp>
    </p:spTree>
    <p:extLst>
      <p:ext uri="{BB962C8B-B14F-4D97-AF65-F5344CB8AC3E}">
        <p14:creationId xmlns:p14="http://schemas.microsoft.com/office/powerpoint/2010/main" val="3536800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Constraint</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104293" y="1771564"/>
                <a:ext cx="8946541" cy="4195481"/>
              </a:xfrm>
            </p:spPr>
            <p:txBody>
              <a:bodyPr/>
              <a:lstStyle/>
              <a:p>
                <a:r>
                  <a:rPr lang="en-US" altLang="zh-TW" dirty="0" smtClean="0"/>
                  <a:t>1. </a:t>
                </a:r>
                <a:r>
                  <a:rPr lang="zh-TW" altLang="en-US" dirty="0" smtClean="0"/>
                  <a:t>當有人被安排面試</a:t>
                </a:r>
                <a:r>
                  <a:rPr lang="en-US" altLang="zh-TW" dirty="0" smtClean="0"/>
                  <a:t>x</a:t>
                </a:r>
                <a:r>
                  <a:rPr lang="zh-TW" altLang="en-US" dirty="0" smtClean="0"/>
                  <a:t>組時，</a:t>
                </a:r>
                <a:r>
                  <a:rPr lang="en-US" altLang="zh-TW" dirty="0" smtClean="0"/>
                  <a:t>x</a:t>
                </a:r>
                <a:r>
                  <a:rPr lang="zh-TW" altLang="en-US" dirty="0" smtClean="0"/>
                  <a:t>組的面試官要有人來</a:t>
                </a:r>
                <a:r>
                  <a:rPr lang="zh-TW" altLang="en-US" dirty="0"/>
                  <a:t> </a:t>
                </a:r>
                <a:r>
                  <a:rPr lang="en-US" altLang="zh-TW" dirty="0" smtClean="0"/>
                  <a:t>:</a:t>
                </a:r>
                <a:r>
                  <a:rPr lang="zh-TW" altLang="en-US" dirty="0" smtClean="0"/>
                  <a:t> </a:t>
                </a:r>
                <a:r>
                  <a:rPr lang="en-US" altLang="zh-TW" dirty="0" smtClean="0"/>
                  <a:t>a</a:t>
                </a:r>
                <a:r>
                  <a:rPr lang="en-US" altLang="zh-TW" baseline="-25000" dirty="0" smtClean="0"/>
                  <a:t>X1</a:t>
                </a:r>
                <a:r>
                  <a:rPr lang="en-US" altLang="zh-TW" dirty="0" smtClean="0"/>
                  <a:t>X</a:t>
                </a:r>
                <a:r>
                  <a:rPr lang="en-US" altLang="zh-TW" baseline="-25000" dirty="0" smtClean="0"/>
                  <a:t>1</a:t>
                </a:r>
                <a:r>
                  <a:rPr lang="en-US" altLang="zh-TW" dirty="0" smtClean="0"/>
                  <a:t>’</a:t>
                </a:r>
              </a:p>
              <a:p>
                <a:endParaRPr lang="en-US" altLang="zh-TW" dirty="0" smtClean="0"/>
              </a:p>
              <a:p>
                <a:r>
                  <a:rPr lang="en-US" altLang="zh-TW" dirty="0" smtClean="0"/>
                  <a:t>2. </a:t>
                </a:r>
                <a:r>
                  <a:rPr lang="zh-TW" altLang="en-US" dirty="0" smtClean="0"/>
                  <a:t>每個人只面試一次選的組 </a:t>
                </a:r>
                <a:r>
                  <a:rPr lang="en-US" altLang="zh-TW" dirty="0" smtClean="0"/>
                  <a:t>:</a:t>
                </a:r>
              </a:p>
              <a:p>
                <a:pPr marL="0" indent="0">
                  <a:buNone/>
                </a:pPr>
                <a:r>
                  <a:rPr lang="en-US" altLang="zh-TW" dirty="0" smtClean="0"/>
                  <a:t>	ex:</a:t>
                </a:r>
                <a:r>
                  <a:rPr lang="zh-TW" altLang="en-US" dirty="0" smtClean="0"/>
                  <a:t> </a:t>
                </a:r>
                <a:r>
                  <a:rPr lang="en-US" altLang="zh-TW" dirty="0" smtClean="0"/>
                  <a:t>(</a:t>
                </a:r>
                <a:r>
                  <a:rPr lang="en-US" altLang="zh-TW" dirty="0"/>
                  <a:t>a</a:t>
                </a:r>
                <a:r>
                  <a:rPr lang="en-US" altLang="zh-TW" baseline="-25000" dirty="0"/>
                  <a:t>A1</a:t>
                </a:r>
                <a:r>
                  <a:rPr lang="en-US" altLang="zh-TW" dirty="0"/>
                  <a:t>a</a:t>
                </a:r>
                <a:r>
                  <a:rPr lang="en-US" altLang="zh-TW" baseline="-25000" dirty="0"/>
                  <a:t>A</a:t>
                </a:r>
                <a:r>
                  <a:rPr lang="en-US" altLang="zh-TW" baseline="-25000" dirty="0" smtClean="0"/>
                  <a:t>2</a:t>
                </a:r>
                <a:r>
                  <a:rPr lang="en-US" altLang="zh-TW" dirty="0" smtClean="0"/>
                  <a:t>a</a:t>
                </a:r>
                <a:r>
                  <a:rPr lang="en-US" altLang="zh-TW" baseline="-25000" dirty="0" smtClean="0"/>
                  <a:t>A3</a:t>
                </a:r>
                <a:r>
                  <a:rPr lang="en-US" altLang="zh-TW" dirty="0"/>
                  <a:t>)+ (</a:t>
                </a:r>
                <a:r>
                  <a:rPr lang="en-US" altLang="zh-TW" dirty="0" smtClean="0"/>
                  <a:t>a</a:t>
                </a:r>
                <a:r>
                  <a:rPr lang="en-US" altLang="zh-TW" baseline="-25000" dirty="0" smtClean="0"/>
                  <a:t>A1</a:t>
                </a:r>
                <a:r>
                  <a:rPr lang="en-US" altLang="zh-TW" dirty="0" smtClean="0"/>
                  <a:t>’a</a:t>
                </a:r>
                <a:r>
                  <a:rPr lang="en-US" altLang="zh-TW" baseline="-25000" dirty="0" smtClean="0"/>
                  <a:t>A2</a:t>
                </a:r>
                <a:r>
                  <a:rPr lang="en-US" altLang="zh-TW" dirty="0" smtClean="0"/>
                  <a:t>a</a:t>
                </a:r>
                <a:r>
                  <a:rPr lang="en-US" altLang="zh-TW" baseline="-25000" dirty="0" smtClean="0"/>
                  <a:t>A3</a:t>
                </a:r>
                <a:r>
                  <a:rPr lang="en-US" altLang="zh-TW" dirty="0"/>
                  <a:t>)</a:t>
                </a:r>
                <a14:m>
                  <m:oMath xmlns:m="http://schemas.openxmlformats.org/officeDocument/2006/math">
                    <m:r>
                      <a:rPr lang="en-US" altLang="zh-TW" b="0" i="0" dirty="0" smtClean="0">
                        <a:latin typeface="Cambria Math" panose="02040503050406030204" pitchFamily="18" charset="0"/>
                      </a:rPr>
                      <m:t>+</m:t>
                    </m:r>
                    <m:r>
                      <m:rPr>
                        <m:nor/>
                      </m:rPr>
                      <a:rPr lang="en-US" altLang="zh-TW" dirty="0"/>
                      <m:t>(</m:t>
                    </m:r>
                    <m:r>
                      <m:rPr>
                        <m:nor/>
                      </m:rPr>
                      <a:rPr lang="en-US" altLang="zh-TW" dirty="0"/>
                      <m:t>aA</m:t>
                    </m:r>
                    <m:r>
                      <m:rPr>
                        <m:nor/>
                      </m:rPr>
                      <a:rPr lang="en-US" altLang="zh-TW" baseline="-25000" dirty="0"/>
                      <m:t>1</m:t>
                    </m:r>
                    <m:r>
                      <m:rPr>
                        <m:nor/>
                      </m:rPr>
                      <a:rPr lang="en-US" altLang="zh-TW" dirty="0"/>
                      <m:t>a</m:t>
                    </m:r>
                    <m:r>
                      <m:rPr>
                        <m:nor/>
                      </m:rPr>
                      <a:rPr lang="en-US" altLang="zh-TW" baseline="-25000" dirty="0"/>
                      <m:t>A</m:t>
                    </m:r>
                    <m:r>
                      <m:rPr>
                        <m:nor/>
                      </m:rPr>
                      <a:rPr lang="en-US" altLang="zh-TW" baseline="-25000" dirty="0"/>
                      <m:t>2’</m:t>
                    </m:r>
                    <m:r>
                      <m:rPr>
                        <m:nor/>
                      </m:rPr>
                      <a:rPr lang="en-US" altLang="zh-TW" dirty="0"/>
                      <m:t>aA</m:t>
                    </m:r>
                    <m:r>
                      <m:rPr>
                        <m:nor/>
                      </m:rPr>
                      <a:rPr lang="en-US" altLang="zh-TW" baseline="-25000" dirty="0"/>
                      <m:t>3)</m:t>
                    </m:r>
                  </m:oMath>
                </a14:m>
                <a:r>
                  <a:rPr lang="en-US" altLang="zh-TW" b="0" i="0" dirty="0" smtClean="0">
                    <a:latin typeface="Cambria Math" panose="02040503050406030204" pitchFamily="18" charset="0"/>
                  </a:rPr>
                  <a:t>+</a:t>
                </a:r>
                <a:r>
                  <a:rPr lang="en-US" altLang="zh-TW" dirty="0"/>
                  <a:t> (</a:t>
                </a:r>
                <a:r>
                  <a:rPr lang="en-US" altLang="zh-TW" dirty="0" smtClean="0"/>
                  <a:t>a</a:t>
                </a:r>
                <a:r>
                  <a:rPr lang="en-US" altLang="zh-TW" baseline="-25000" dirty="0" smtClean="0"/>
                  <a:t>A1</a:t>
                </a:r>
                <a:r>
                  <a:rPr lang="en-US" altLang="zh-TW" dirty="0" smtClean="0"/>
                  <a:t>a</a:t>
                </a:r>
                <a:r>
                  <a:rPr lang="en-US" altLang="zh-TW" baseline="-25000" dirty="0" smtClean="0"/>
                  <a:t>A2</a:t>
                </a:r>
                <a:r>
                  <a:rPr lang="en-US" altLang="zh-TW" dirty="0" smtClean="0"/>
                  <a:t>a</a:t>
                </a:r>
                <a:r>
                  <a:rPr lang="en-US" altLang="zh-TW" baseline="-25000" dirty="0" smtClean="0"/>
                  <a:t>A3</a:t>
                </a:r>
                <a:r>
                  <a:rPr lang="en-US" altLang="zh-TW" dirty="0"/>
                  <a:t>’</a:t>
                </a:r>
                <a:r>
                  <a:rPr lang="en-US" altLang="zh-TW" dirty="0" smtClean="0"/>
                  <a:t>)</a:t>
                </a:r>
                <a:endParaRPr lang="en-US" altLang="zh-TW" b="0" i="0" dirty="0" smtClean="0">
                  <a:latin typeface="Cambria Math" panose="02040503050406030204" pitchFamily="18" charset="0"/>
                </a:endParaRPr>
              </a:p>
              <a:p>
                <a:endParaRPr lang="en-US" altLang="zh-TW" dirty="0" smtClean="0"/>
              </a:p>
              <a:p>
                <a:r>
                  <a:rPr lang="en-US" altLang="zh-TW" dirty="0" smtClean="0"/>
                  <a:t>3.</a:t>
                </a:r>
                <a:r>
                  <a:rPr lang="zh-TW" altLang="en-US" dirty="0" smtClean="0"/>
                  <a:t> 每個人選的組都要被面試過</a:t>
                </a:r>
                <a:r>
                  <a:rPr lang="zh-TW" altLang="en-US" dirty="0"/>
                  <a:t> </a:t>
                </a:r>
                <a:r>
                  <a:rPr lang="en-US" altLang="zh-TW" dirty="0" smtClean="0"/>
                  <a:t>:</a:t>
                </a:r>
                <a:r>
                  <a:rPr lang="zh-TW" altLang="en-US" dirty="0" smtClean="0"/>
                  <a:t> </a:t>
                </a:r>
                <a:r>
                  <a:rPr lang="en-US" altLang="zh-TW" dirty="0" smtClean="0"/>
                  <a:t>a</a:t>
                </a:r>
                <a:r>
                  <a:rPr lang="en-US" altLang="zh-TW" baseline="-25000" dirty="0" smtClean="0"/>
                  <a:t>A1</a:t>
                </a:r>
                <a:r>
                  <a:rPr lang="en-US" altLang="zh-TW" dirty="0" smtClean="0"/>
                  <a:t>’</a:t>
                </a:r>
                <a:r>
                  <a:rPr lang="en-US" altLang="zh-TW" dirty="0"/>
                  <a:t> </a:t>
                </a:r>
                <a:r>
                  <a:rPr lang="en-US" altLang="zh-TW" dirty="0" smtClean="0"/>
                  <a:t>a</a:t>
                </a:r>
                <a:r>
                  <a:rPr lang="en-US" altLang="zh-TW" baseline="-25000" dirty="0" smtClean="0"/>
                  <a:t>A2</a:t>
                </a:r>
                <a:r>
                  <a:rPr lang="en-US" altLang="zh-TW" dirty="0" smtClean="0"/>
                  <a:t>’ a</a:t>
                </a:r>
                <a:r>
                  <a:rPr lang="en-US" altLang="zh-TW" baseline="-25000" dirty="0" smtClean="0"/>
                  <a:t>A3</a:t>
                </a:r>
                <a:r>
                  <a:rPr lang="en-US" altLang="zh-TW" dirty="0" smtClean="0"/>
                  <a:t>’</a:t>
                </a:r>
              </a:p>
              <a:p>
                <a:endParaRPr lang="en-US" altLang="zh-TW" dirty="0" smtClean="0"/>
              </a:p>
              <a:p>
                <a:r>
                  <a:rPr lang="en-US" altLang="zh-TW" dirty="0" smtClean="0"/>
                  <a:t>4. </a:t>
                </a:r>
                <a:r>
                  <a:rPr lang="zh-TW" altLang="en-US" dirty="0" smtClean="0"/>
                  <a:t>一天最多</a:t>
                </a:r>
                <a:r>
                  <a:rPr lang="en-US" altLang="zh-TW" dirty="0" smtClean="0"/>
                  <a:t>y</a:t>
                </a:r>
                <a:r>
                  <a:rPr lang="zh-TW" altLang="en-US" dirty="0" smtClean="0"/>
                  <a:t>人來面</a:t>
                </a:r>
                <a:r>
                  <a:rPr lang="zh-TW" altLang="en-US" dirty="0"/>
                  <a:t>試</a:t>
                </a:r>
                <a:r>
                  <a:rPr lang="zh-TW" altLang="en-US" dirty="0" smtClean="0"/>
                  <a:t> </a:t>
                </a:r>
                <a:r>
                  <a:rPr lang="en-US" altLang="zh-TW" dirty="0" smtClean="0"/>
                  <a:t>: </a:t>
                </a:r>
              </a:p>
              <a:p>
                <a:pPr marL="457200" lvl="1" indent="0">
                  <a:buNone/>
                </a:pPr>
                <a:r>
                  <a:rPr lang="en-US" altLang="zh-TW" dirty="0" smtClean="0"/>
                  <a:t>	ex: y=2, a</a:t>
                </a:r>
                <a:r>
                  <a:rPr lang="en-US" altLang="zh-TW" baseline="-25000" dirty="0" smtClean="0"/>
                  <a:t>1</a:t>
                </a:r>
                <a:r>
                  <a:rPr lang="en-US" altLang="zh-TW" dirty="0" smtClean="0"/>
                  <a:t>b</a:t>
                </a:r>
                <a:r>
                  <a:rPr lang="en-US" altLang="zh-TW" baseline="-25000" dirty="0" smtClean="0"/>
                  <a:t>1</a:t>
                </a:r>
                <a:r>
                  <a:rPr lang="en-US" altLang="zh-TW" dirty="0" smtClean="0"/>
                  <a:t>c</a:t>
                </a:r>
                <a:r>
                  <a:rPr lang="en-US" altLang="zh-TW" baseline="-25000" dirty="0" smtClean="0"/>
                  <a:t>1</a:t>
                </a:r>
                <a:r>
                  <a:rPr lang="en-US" altLang="zh-TW" dirty="0" smtClean="0"/>
                  <a:t>d</a:t>
                </a:r>
                <a:r>
                  <a:rPr lang="en-US" altLang="zh-TW" baseline="-25000" dirty="0" smtClean="0"/>
                  <a:t>1</a:t>
                </a:r>
                <a:r>
                  <a:rPr lang="en-US" altLang="zh-TW" dirty="0" smtClean="0"/>
                  <a:t> + a</a:t>
                </a:r>
                <a:r>
                  <a:rPr lang="en-US" altLang="zh-TW" baseline="-25000" dirty="0" smtClean="0"/>
                  <a:t>1</a:t>
                </a:r>
                <a:r>
                  <a:rPr lang="en-US" altLang="zh-TW" dirty="0" smtClean="0"/>
                  <a:t>’b</a:t>
                </a:r>
                <a:r>
                  <a:rPr lang="en-US" altLang="zh-TW" baseline="-25000" dirty="0" smtClean="0"/>
                  <a:t>1</a:t>
                </a:r>
                <a:r>
                  <a:rPr lang="en-US" altLang="zh-TW" dirty="0" smtClean="0"/>
                  <a:t>c</a:t>
                </a:r>
                <a:r>
                  <a:rPr lang="en-US" altLang="zh-TW" baseline="-25000" dirty="0" smtClean="0"/>
                  <a:t>1</a:t>
                </a:r>
                <a:r>
                  <a:rPr lang="en-US" altLang="zh-TW" dirty="0" smtClean="0"/>
                  <a:t>d</a:t>
                </a:r>
                <a:r>
                  <a:rPr lang="en-US" altLang="zh-TW" baseline="-25000" dirty="0" smtClean="0"/>
                  <a:t>1 </a:t>
                </a:r>
                <a:r>
                  <a:rPr lang="en-US" altLang="zh-TW" dirty="0" smtClean="0"/>
                  <a:t>+ a</a:t>
                </a:r>
                <a:r>
                  <a:rPr lang="en-US" altLang="zh-TW" baseline="-25000" dirty="0" smtClean="0"/>
                  <a:t>1</a:t>
                </a:r>
                <a:r>
                  <a:rPr lang="en-US" altLang="zh-TW" dirty="0" smtClean="0"/>
                  <a:t>b</a:t>
                </a:r>
                <a:r>
                  <a:rPr lang="en-US" altLang="zh-TW" baseline="-25000" dirty="0" smtClean="0"/>
                  <a:t>1</a:t>
                </a:r>
                <a:r>
                  <a:rPr lang="en-US" altLang="zh-TW" dirty="0" smtClean="0"/>
                  <a:t>’c</a:t>
                </a:r>
                <a:r>
                  <a:rPr lang="en-US" altLang="zh-TW" baseline="-25000" dirty="0" smtClean="0"/>
                  <a:t>1</a:t>
                </a:r>
                <a:r>
                  <a:rPr lang="en-US" altLang="zh-TW" dirty="0" smtClean="0"/>
                  <a:t>d</a:t>
                </a:r>
                <a:r>
                  <a:rPr lang="en-US" altLang="zh-TW" baseline="-25000" dirty="0" smtClean="0"/>
                  <a:t>1</a:t>
                </a:r>
                <a:r>
                  <a:rPr lang="en-US" altLang="zh-TW" dirty="0" smtClean="0"/>
                  <a:t> + a</a:t>
                </a:r>
                <a:r>
                  <a:rPr lang="en-US" altLang="zh-TW" baseline="-25000" dirty="0" smtClean="0"/>
                  <a:t>1</a:t>
                </a:r>
                <a:r>
                  <a:rPr lang="en-US" altLang="zh-TW" dirty="0" smtClean="0"/>
                  <a:t>b</a:t>
                </a:r>
                <a:r>
                  <a:rPr lang="en-US" altLang="zh-TW" baseline="-25000" dirty="0" smtClean="0"/>
                  <a:t>1</a:t>
                </a:r>
                <a:r>
                  <a:rPr lang="en-US" altLang="zh-TW" dirty="0" smtClean="0"/>
                  <a:t>c</a:t>
                </a:r>
                <a:r>
                  <a:rPr lang="en-US" altLang="zh-TW" baseline="-25000" dirty="0" smtClean="0"/>
                  <a:t>1</a:t>
                </a:r>
                <a:r>
                  <a:rPr lang="en-US" altLang="zh-TW" dirty="0" smtClean="0"/>
                  <a:t>’d</a:t>
                </a:r>
                <a:r>
                  <a:rPr lang="en-US" altLang="zh-TW" baseline="-25000" dirty="0" smtClean="0"/>
                  <a:t>1</a:t>
                </a:r>
                <a:r>
                  <a:rPr lang="en-US" altLang="zh-TW" dirty="0"/>
                  <a:t> </a:t>
                </a:r>
                <a:r>
                  <a:rPr lang="en-US" altLang="zh-TW" dirty="0" smtClean="0"/>
                  <a:t>+ a</a:t>
                </a:r>
                <a:r>
                  <a:rPr lang="en-US" altLang="zh-TW" baseline="-25000" dirty="0" smtClean="0"/>
                  <a:t>1</a:t>
                </a:r>
                <a:r>
                  <a:rPr lang="en-US" altLang="zh-TW" dirty="0" smtClean="0"/>
                  <a:t>b</a:t>
                </a:r>
                <a:r>
                  <a:rPr lang="en-US" altLang="zh-TW" baseline="-25000" dirty="0" smtClean="0"/>
                  <a:t>1</a:t>
                </a:r>
                <a:r>
                  <a:rPr lang="en-US" altLang="zh-TW" dirty="0" smtClean="0"/>
                  <a:t>c</a:t>
                </a:r>
                <a:r>
                  <a:rPr lang="en-US" altLang="zh-TW" baseline="-25000" dirty="0" smtClean="0"/>
                  <a:t>1</a:t>
                </a:r>
                <a:r>
                  <a:rPr lang="en-US" altLang="zh-TW" dirty="0" smtClean="0"/>
                  <a:t>d</a:t>
                </a:r>
                <a:r>
                  <a:rPr lang="en-US" altLang="zh-TW" baseline="-25000" dirty="0" smtClean="0"/>
                  <a:t>1</a:t>
                </a:r>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104293" y="1771564"/>
                <a:ext cx="8946541" cy="4195481"/>
              </a:xfrm>
              <a:blipFill>
                <a:blip r:embed="rId2"/>
                <a:stretch>
                  <a:fillRect l="-272" t="-101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10358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Encoding</a:t>
            </a:r>
            <a:endParaRPr lang="zh-TW" altLang="en-US" dirty="0"/>
          </a:p>
        </p:txBody>
      </p:sp>
      <p:sp>
        <p:nvSpPr>
          <p:cNvPr id="3" name="內容版面配置區 2"/>
          <p:cNvSpPr>
            <a:spLocks noGrp="1"/>
          </p:cNvSpPr>
          <p:nvPr>
            <p:ph idx="1"/>
          </p:nvPr>
        </p:nvSpPr>
        <p:spPr>
          <a:xfrm>
            <a:off x="646112" y="2052918"/>
            <a:ext cx="11329012" cy="4195481"/>
          </a:xfrm>
        </p:spPr>
        <p:txBody>
          <a:bodyPr>
            <a:normAutofit lnSpcReduction="10000"/>
          </a:bodyPr>
          <a:lstStyle/>
          <a:p>
            <a:r>
              <a:rPr lang="zh-TW" altLang="en-US" dirty="0" smtClean="0"/>
              <a:t>將每個人的星期一到五都先給個變數 </a:t>
            </a:r>
            <a:r>
              <a:rPr lang="en-US" altLang="zh-TW" dirty="0" smtClean="0"/>
              <a:t>ex: (a</a:t>
            </a:r>
            <a:r>
              <a:rPr lang="en-US" altLang="zh-TW" baseline="-25000" dirty="0" smtClean="0"/>
              <a:t>1</a:t>
            </a:r>
            <a:r>
              <a:rPr lang="en-US" altLang="zh-TW" dirty="0" smtClean="0"/>
              <a:t>+ a</a:t>
            </a:r>
            <a:r>
              <a:rPr lang="en-US" altLang="zh-TW" baseline="-25000" dirty="0" smtClean="0"/>
              <a:t>2</a:t>
            </a:r>
            <a:r>
              <a:rPr lang="en-US" altLang="zh-TW" dirty="0"/>
              <a:t> + </a:t>
            </a:r>
            <a:r>
              <a:rPr lang="en-US" altLang="zh-TW" dirty="0" smtClean="0"/>
              <a:t>a</a:t>
            </a:r>
            <a:r>
              <a:rPr lang="en-US" altLang="zh-TW" baseline="-25000" dirty="0" smtClean="0"/>
              <a:t>3</a:t>
            </a:r>
            <a:r>
              <a:rPr lang="en-US" altLang="zh-TW" dirty="0"/>
              <a:t> + </a:t>
            </a:r>
            <a:r>
              <a:rPr lang="en-US" altLang="zh-TW" dirty="0" smtClean="0"/>
              <a:t>a</a:t>
            </a:r>
            <a:r>
              <a:rPr lang="en-US" altLang="zh-TW" baseline="-25000" dirty="0" smtClean="0"/>
              <a:t>4</a:t>
            </a:r>
            <a:r>
              <a:rPr lang="en-US" altLang="zh-TW" dirty="0"/>
              <a:t> + </a:t>
            </a:r>
            <a:r>
              <a:rPr lang="en-US" altLang="zh-TW" dirty="0" smtClean="0"/>
              <a:t>a</a:t>
            </a:r>
            <a:r>
              <a:rPr lang="en-US" altLang="zh-TW" baseline="-25000" dirty="0" smtClean="0"/>
              <a:t>5</a:t>
            </a:r>
            <a:r>
              <a:rPr lang="en-US" altLang="zh-TW" dirty="0" smtClean="0"/>
              <a:t>)</a:t>
            </a:r>
          </a:p>
          <a:p>
            <a:endParaRPr lang="en-US" altLang="zh-TW" dirty="0" smtClean="0"/>
          </a:p>
          <a:p>
            <a:r>
              <a:rPr lang="zh-TW" altLang="en-US" dirty="0" smtClean="0"/>
              <a:t>再依照各人所選填的組別將各變數對應</a:t>
            </a:r>
            <a:endParaRPr lang="en-US" altLang="zh-TW" dirty="0" smtClean="0"/>
          </a:p>
          <a:p>
            <a:pPr marL="0" indent="0">
              <a:buNone/>
            </a:pPr>
            <a:r>
              <a:rPr lang="en-US" altLang="zh-TW" dirty="0" smtClean="0"/>
              <a:t>	ex: a</a:t>
            </a:r>
            <a:r>
              <a:rPr lang="en-US" altLang="zh-TW" baseline="-25000" dirty="0" smtClean="0"/>
              <a:t>1</a:t>
            </a:r>
            <a:r>
              <a:rPr lang="en-US" altLang="zh-TW" dirty="0" smtClean="0"/>
              <a:t> ↔ (a</a:t>
            </a:r>
            <a:r>
              <a:rPr lang="en-US" altLang="zh-TW" baseline="-25000" dirty="0" smtClean="0"/>
              <a:t>A1</a:t>
            </a:r>
            <a:r>
              <a:rPr lang="en-US" altLang="zh-TW" dirty="0" smtClean="0"/>
              <a:t>+ a</a:t>
            </a:r>
            <a:r>
              <a:rPr lang="en-US" altLang="zh-TW" baseline="-25000" dirty="0" smtClean="0"/>
              <a:t>B1</a:t>
            </a:r>
            <a:r>
              <a:rPr lang="en-US" altLang="zh-TW" dirty="0" smtClean="0"/>
              <a:t>+ a</a:t>
            </a:r>
            <a:r>
              <a:rPr lang="en-US" altLang="zh-TW" baseline="-25000" dirty="0" smtClean="0"/>
              <a:t>C1</a:t>
            </a:r>
            <a:r>
              <a:rPr lang="en-US" altLang="zh-TW" dirty="0" smtClean="0"/>
              <a:t>) </a:t>
            </a:r>
            <a:r>
              <a:rPr lang="zh-TW" altLang="en-US" dirty="0" smtClean="0"/>
              <a:t>≡ </a:t>
            </a:r>
            <a:r>
              <a:rPr lang="en-US" altLang="zh-TW" dirty="0" smtClean="0"/>
              <a:t>(a</a:t>
            </a:r>
            <a:r>
              <a:rPr lang="en-US" altLang="zh-TW" baseline="-25000" dirty="0" smtClean="0"/>
              <a:t>1</a:t>
            </a:r>
            <a:r>
              <a:rPr lang="en-US" altLang="zh-TW" dirty="0" smtClean="0"/>
              <a:t>’+a</a:t>
            </a:r>
            <a:r>
              <a:rPr lang="en-US" altLang="zh-TW" baseline="-25000" dirty="0" smtClean="0"/>
              <a:t>A1</a:t>
            </a:r>
            <a:r>
              <a:rPr lang="en-US" altLang="zh-TW" dirty="0" smtClean="0"/>
              <a:t>+a</a:t>
            </a:r>
            <a:r>
              <a:rPr lang="en-US" altLang="zh-TW" baseline="-25000" dirty="0" smtClean="0"/>
              <a:t>B1</a:t>
            </a:r>
            <a:r>
              <a:rPr lang="en-US" altLang="zh-TW" dirty="0" smtClean="0"/>
              <a:t>+a</a:t>
            </a:r>
            <a:r>
              <a:rPr lang="en-US" altLang="zh-TW" baseline="-25000" dirty="0" smtClean="0"/>
              <a:t>C1</a:t>
            </a:r>
            <a:r>
              <a:rPr lang="en-US" altLang="zh-TW" dirty="0" smtClean="0"/>
              <a:t>)(a</a:t>
            </a:r>
            <a:r>
              <a:rPr lang="en-US" altLang="zh-TW" baseline="-25000" dirty="0" smtClean="0"/>
              <a:t>1</a:t>
            </a:r>
            <a:r>
              <a:rPr lang="en-US" altLang="zh-TW" dirty="0" smtClean="0"/>
              <a:t>+a</a:t>
            </a:r>
            <a:r>
              <a:rPr lang="en-US" altLang="zh-TW" baseline="-25000" dirty="0" smtClean="0"/>
              <a:t>A1</a:t>
            </a:r>
            <a:r>
              <a:rPr lang="en-US" altLang="zh-TW" dirty="0" smtClean="0"/>
              <a:t>’) (a</a:t>
            </a:r>
            <a:r>
              <a:rPr lang="en-US" altLang="zh-TW" baseline="-25000" dirty="0" smtClean="0"/>
              <a:t>1</a:t>
            </a:r>
            <a:r>
              <a:rPr lang="en-US" altLang="zh-TW" dirty="0" smtClean="0"/>
              <a:t>+a</a:t>
            </a:r>
            <a:r>
              <a:rPr lang="en-US" altLang="zh-TW" baseline="-25000" dirty="0" smtClean="0"/>
              <a:t>B1</a:t>
            </a:r>
            <a:r>
              <a:rPr lang="en-US" altLang="zh-TW" dirty="0" smtClean="0"/>
              <a:t>’) (a</a:t>
            </a:r>
            <a:r>
              <a:rPr lang="en-US" altLang="zh-TW" baseline="-25000" dirty="0" smtClean="0"/>
              <a:t>1</a:t>
            </a:r>
            <a:r>
              <a:rPr lang="en-US" altLang="zh-TW" dirty="0" smtClean="0"/>
              <a:t>+a</a:t>
            </a:r>
            <a:r>
              <a:rPr lang="en-US" altLang="zh-TW" baseline="-25000" dirty="0" smtClean="0"/>
              <a:t>C1</a:t>
            </a:r>
            <a:r>
              <a:rPr lang="en-US" altLang="zh-TW" dirty="0" smtClean="0"/>
              <a:t>’)</a:t>
            </a:r>
          </a:p>
          <a:p>
            <a:endParaRPr lang="en-US" altLang="zh-TW" dirty="0" smtClean="0"/>
          </a:p>
          <a:p>
            <a:r>
              <a:rPr lang="zh-TW" altLang="en-US" dirty="0" smtClean="0"/>
              <a:t>將上頁的各種</a:t>
            </a:r>
            <a:r>
              <a:rPr lang="en-US" altLang="zh-TW" dirty="0" smtClean="0"/>
              <a:t>constraint </a:t>
            </a:r>
            <a:r>
              <a:rPr lang="zh-TW" altLang="en-US" dirty="0" smtClean="0"/>
              <a:t>利用迪摩根定律轉成</a:t>
            </a:r>
            <a:r>
              <a:rPr lang="en-US" altLang="zh-TW" dirty="0" smtClean="0"/>
              <a:t>CNF</a:t>
            </a:r>
          </a:p>
          <a:p>
            <a:endParaRPr lang="en-US" altLang="zh-TW" dirty="0"/>
          </a:p>
          <a:p>
            <a:r>
              <a:rPr lang="en-US" altLang="zh-TW" dirty="0" smtClean="0"/>
              <a:t>Pseudo Boolean constraint through BDD  </a:t>
            </a:r>
            <a:endParaRPr lang="en-US" altLang="zh-TW" dirty="0"/>
          </a:p>
          <a:p>
            <a:endParaRPr lang="en-US" altLang="zh-TW" dirty="0" smtClean="0"/>
          </a:p>
          <a:p>
            <a:r>
              <a:rPr lang="zh-TW" altLang="en-US" dirty="0" smtClean="0"/>
              <a:t>沒空</a:t>
            </a:r>
            <a:r>
              <a:rPr lang="zh-TW" altLang="en-US" dirty="0"/>
              <a:t>的時間直接</a:t>
            </a:r>
            <a:r>
              <a:rPr lang="en-US" altLang="zh-TW" dirty="0"/>
              <a:t>assign</a:t>
            </a:r>
            <a:r>
              <a:rPr lang="zh-TW" altLang="en-US" dirty="0"/>
              <a:t> 成 </a:t>
            </a:r>
            <a:r>
              <a:rPr lang="en-US" altLang="zh-TW" dirty="0"/>
              <a:t>0</a:t>
            </a:r>
          </a:p>
          <a:p>
            <a:endParaRPr lang="zh-TW" altLang="en-US" dirty="0"/>
          </a:p>
        </p:txBody>
      </p:sp>
    </p:spTree>
    <p:extLst>
      <p:ext uri="{BB962C8B-B14F-4D97-AF65-F5344CB8AC3E}">
        <p14:creationId xmlns:p14="http://schemas.microsoft.com/office/powerpoint/2010/main" val="1779842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Pseudo Boolean constraint through BDD  </a:t>
            </a:r>
            <a:r>
              <a:rPr lang="en-US" altLang="zh-TW" dirty="0"/>
              <a:t/>
            </a:r>
            <a:br>
              <a:rPr lang="en-US" altLang="zh-TW" dirty="0"/>
            </a:br>
            <a:endParaRPr lang="zh-TW" altLang="en-US" dirty="0"/>
          </a:p>
        </p:txBody>
      </p:sp>
      <p:pic>
        <p:nvPicPr>
          <p:cNvPr id="4" name="內容版面配置區 3"/>
          <p:cNvPicPr>
            <a:picLocks noGrp="1" noChangeAspect="1"/>
          </p:cNvPicPr>
          <p:nvPr>
            <p:ph idx="1"/>
          </p:nvPr>
        </p:nvPicPr>
        <p:blipFill>
          <a:blip r:embed="rId2"/>
          <a:stretch>
            <a:fillRect/>
          </a:stretch>
        </p:blipFill>
        <p:spPr>
          <a:xfrm>
            <a:off x="1250312" y="1267283"/>
            <a:ext cx="2539171" cy="5264364"/>
          </a:xfrm>
          <a:prstGeom prst="rect">
            <a:avLst/>
          </a:prstGeom>
        </p:spPr>
      </p:pic>
      <p:pic>
        <p:nvPicPr>
          <p:cNvPr id="5" name="圖片 4"/>
          <p:cNvPicPr>
            <a:picLocks noChangeAspect="1"/>
          </p:cNvPicPr>
          <p:nvPr/>
        </p:nvPicPr>
        <p:blipFill>
          <a:blip r:embed="rId3"/>
          <a:stretch>
            <a:fillRect/>
          </a:stretch>
        </p:blipFill>
        <p:spPr>
          <a:xfrm>
            <a:off x="4393684" y="1267283"/>
            <a:ext cx="2296990" cy="3281414"/>
          </a:xfrm>
          <a:prstGeom prst="rect">
            <a:avLst/>
          </a:prstGeom>
        </p:spPr>
      </p:pic>
      <p:sp>
        <p:nvSpPr>
          <p:cNvPr id="6" name="文字方塊 5"/>
          <p:cNvSpPr txBox="1"/>
          <p:nvPr/>
        </p:nvSpPr>
        <p:spPr>
          <a:xfrm>
            <a:off x="7072000" y="1853248"/>
            <a:ext cx="1534394" cy="3693319"/>
          </a:xfrm>
          <a:prstGeom prst="rect">
            <a:avLst/>
          </a:prstGeom>
          <a:noFill/>
        </p:spPr>
        <p:txBody>
          <a:bodyPr wrap="none" rtlCol="0">
            <a:spAutoFit/>
          </a:bodyPr>
          <a:lstStyle/>
          <a:p>
            <a:r>
              <a:rPr lang="en-US" altLang="zh-TW" dirty="0" smtClean="0"/>
              <a:t>MUX CNF:</a:t>
            </a:r>
          </a:p>
          <a:p>
            <a:r>
              <a:rPr lang="en-US" altLang="zh-TW" dirty="0" smtClean="0"/>
              <a:t>(S’ + B’ + Z)</a:t>
            </a:r>
          </a:p>
          <a:p>
            <a:r>
              <a:rPr lang="en-US" altLang="zh-TW" dirty="0" smtClean="0"/>
              <a:t>(S’ + B + Z’)</a:t>
            </a:r>
          </a:p>
          <a:p>
            <a:r>
              <a:rPr lang="en-US" altLang="zh-TW" dirty="0" smtClean="0"/>
              <a:t>(S + A’ + Z)</a:t>
            </a:r>
          </a:p>
          <a:p>
            <a:r>
              <a:rPr lang="en-US" altLang="zh-TW" dirty="0" smtClean="0"/>
              <a:t>(S + A + Z’)</a:t>
            </a:r>
          </a:p>
          <a:p>
            <a:r>
              <a:rPr lang="en-US" altLang="zh-TW" dirty="0" smtClean="0"/>
              <a:t>(A’ + B’ + Z)</a:t>
            </a:r>
          </a:p>
          <a:p>
            <a:r>
              <a:rPr lang="en-US" altLang="zh-TW" dirty="0" smtClean="0"/>
              <a:t>(A + B + Z’)</a:t>
            </a:r>
          </a:p>
          <a:p>
            <a:endParaRPr lang="en-US" altLang="zh-TW" dirty="0"/>
          </a:p>
          <a:p>
            <a:r>
              <a:rPr lang="en-US" altLang="zh-TW" dirty="0" smtClean="0"/>
              <a:t>When B = 1:</a:t>
            </a:r>
          </a:p>
          <a:p>
            <a:r>
              <a:rPr lang="en-US" altLang="zh-TW" dirty="0" smtClean="0"/>
              <a:t>Z </a:t>
            </a:r>
            <a:r>
              <a:rPr lang="zh-TW" altLang="en-US" dirty="0" smtClean="0"/>
              <a:t>≡ </a:t>
            </a:r>
            <a:r>
              <a:rPr lang="en-US" altLang="zh-TW" dirty="0" smtClean="0"/>
              <a:t>S + A</a:t>
            </a:r>
          </a:p>
          <a:p>
            <a:endParaRPr lang="en-US" altLang="zh-TW" dirty="0"/>
          </a:p>
          <a:p>
            <a:r>
              <a:rPr lang="en-US" altLang="zh-TW" dirty="0" smtClean="0"/>
              <a:t>When A = 0:</a:t>
            </a:r>
          </a:p>
          <a:p>
            <a:r>
              <a:rPr lang="en-US" altLang="zh-TW" dirty="0" smtClean="0"/>
              <a:t>Z </a:t>
            </a:r>
            <a:r>
              <a:rPr lang="zh-TW" altLang="en-US" dirty="0" smtClean="0"/>
              <a:t>≡ </a:t>
            </a:r>
            <a:r>
              <a:rPr lang="en-US" altLang="zh-TW" dirty="0" smtClean="0"/>
              <a:t>SB</a:t>
            </a:r>
          </a:p>
        </p:txBody>
      </p:sp>
    </p:spTree>
    <p:extLst>
      <p:ext uri="{BB962C8B-B14F-4D97-AF65-F5344CB8AC3E}">
        <p14:creationId xmlns:p14="http://schemas.microsoft.com/office/powerpoint/2010/main" val="136060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46111" y="452718"/>
            <a:ext cx="9755189" cy="1400530"/>
          </a:xfrm>
        </p:spPr>
        <p:txBody>
          <a:bodyPr/>
          <a:lstStyle/>
          <a:p>
            <a:r>
              <a:rPr lang="en-US" altLang="zh-TW" dirty="0" smtClean="0"/>
              <a:t>Result</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469048" y="3684666"/>
            <a:ext cx="8848725" cy="2352675"/>
          </a:xfrm>
          <a:prstGeom prst="rect">
            <a:avLst/>
          </a:prstGeom>
        </p:spPr>
      </p:pic>
      <p:sp>
        <p:nvSpPr>
          <p:cNvPr id="8" name="內容版面配置區 2"/>
          <p:cNvSpPr txBox="1">
            <a:spLocks/>
          </p:cNvSpPr>
          <p:nvPr/>
        </p:nvSpPr>
        <p:spPr>
          <a:xfrm>
            <a:off x="646111" y="1674849"/>
            <a:ext cx="11329012"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altLang="zh-TW" dirty="0" smtClean="0"/>
              <a:t>7</a:t>
            </a:r>
            <a:r>
              <a:rPr lang="zh-TW" altLang="en-US" dirty="0" smtClean="0"/>
              <a:t>組 </a:t>
            </a:r>
            <a:r>
              <a:rPr lang="en-US" altLang="zh-TW" dirty="0" smtClean="0"/>
              <a:t>100</a:t>
            </a:r>
            <a:r>
              <a:rPr lang="zh-TW" altLang="en-US" dirty="0" smtClean="0"/>
              <a:t>人</a:t>
            </a:r>
            <a:endParaRPr lang="en-US" altLang="zh-TW" dirty="0" smtClean="0"/>
          </a:p>
          <a:p>
            <a:endParaRPr lang="en-US" altLang="zh-TW" dirty="0"/>
          </a:p>
          <a:p>
            <a:r>
              <a:rPr lang="zh-TW" altLang="en-US" dirty="0" smtClean="0"/>
              <a:t>每天人數上限</a:t>
            </a:r>
            <a:r>
              <a:rPr lang="en-US" altLang="zh-TW" dirty="0" smtClean="0"/>
              <a:t>12</a:t>
            </a:r>
            <a:r>
              <a:rPr lang="zh-TW" altLang="en-US" dirty="0" smtClean="0"/>
              <a:t>人</a:t>
            </a:r>
            <a:endParaRPr lang="en-US" altLang="zh-TW" dirty="0" smtClean="0"/>
          </a:p>
          <a:p>
            <a:endParaRPr lang="zh-TW" altLang="en-US" dirty="0"/>
          </a:p>
        </p:txBody>
      </p:sp>
    </p:spTree>
    <p:extLst>
      <p:ext uri="{BB962C8B-B14F-4D97-AF65-F5344CB8AC3E}">
        <p14:creationId xmlns:p14="http://schemas.microsoft.com/office/powerpoint/2010/main" val="1085973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46111" y="452718"/>
            <a:ext cx="9755189" cy="1400530"/>
          </a:xfrm>
        </p:spPr>
        <p:txBody>
          <a:bodyPr/>
          <a:lstStyle/>
          <a:p>
            <a:r>
              <a:rPr lang="en-US" altLang="zh-TW" dirty="0" smtClean="0"/>
              <a:t>Result</a:t>
            </a:r>
            <a:endParaRPr lang="zh-TW" altLang="en-US" dirty="0"/>
          </a:p>
        </p:txBody>
      </p:sp>
      <p:sp>
        <p:nvSpPr>
          <p:cNvPr id="8" name="內容版面配置區 2"/>
          <p:cNvSpPr txBox="1">
            <a:spLocks/>
          </p:cNvSpPr>
          <p:nvPr/>
        </p:nvSpPr>
        <p:spPr>
          <a:xfrm>
            <a:off x="646111" y="1674849"/>
            <a:ext cx="11329012"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altLang="zh-TW" dirty="0" smtClean="0"/>
              <a:t>7</a:t>
            </a:r>
            <a:r>
              <a:rPr lang="zh-TW" altLang="en-US" dirty="0" smtClean="0"/>
              <a:t>組 </a:t>
            </a:r>
            <a:r>
              <a:rPr lang="en-US" altLang="zh-TW" dirty="0" smtClean="0"/>
              <a:t>100</a:t>
            </a:r>
            <a:r>
              <a:rPr lang="zh-TW" altLang="en-US" dirty="0" smtClean="0"/>
              <a:t>人</a:t>
            </a:r>
            <a:endParaRPr lang="en-US" altLang="zh-TW" dirty="0" smtClean="0"/>
          </a:p>
          <a:p>
            <a:endParaRPr lang="en-US" altLang="zh-TW" dirty="0"/>
          </a:p>
          <a:p>
            <a:r>
              <a:rPr lang="zh-TW" altLang="en-US" dirty="0" smtClean="0"/>
              <a:t>每天人數上限</a:t>
            </a:r>
            <a:r>
              <a:rPr lang="en-US" altLang="zh-TW" dirty="0" smtClean="0"/>
              <a:t>30</a:t>
            </a:r>
            <a:r>
              <a:rPr lang="zh-TW" altLang="en-US" dirty="0" smtClean="0"/>
              <a:t>人</a:t>
            </a:r>
            <a:endParaRPr lang="en-US" altLang="zh-TW" dirty="0" smtClean="0"/>
          </a:p>
          <a:p>
            <a:endParaRPr lang="zh-TW" altLang="en-US" dirty="0"/>
          </a:p>
        </p:txBody>
      </p:sp>
      <p:pic>
        <p:nvPicPr>
          <p:cNvPr id="6" name="內容版面配置區 3"/>
          <p:cNvPicPr>
            <a:picLocks noChangeAspect="1"/>
          </p:cNvPicPr>
          <p:nvPr/>
        </p:nvPicPr>
        <p:blipFill>
          <a:blip r:embed="rId2"/>
          <a:stretch>
            <a:fillRect/>
          </a:stretch>
        </p:blipFill>
        <p:spPr>
          <a:xfrm>
            <a:off x="1727324" y="3425886"/>
            <a:ext cx="8877300" cy="2609850"/>
          </a:xfrm>
          <a:prstGeom prst="rect">
            <a:avLst/>
          </a:prstGeom>
        </p:spPr>
      </p:pic>
    </p:spTree>
    <p:extLst>
      <p:ext uri="{BB962C8B-B14F-4D97-AF65-F5344CB8AC3E}">
        <p14:creationId xmlns:p14="http://schemas.microsoft.com/office/powerpoint/2010/main" val="2231238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46111" y="452718"/>
            <a:ext cx="9755189" cy="1400530"/>
          </a:xfrm>
        </p:spPr>
        <p:txBody>
          <a:bodyPr/>
          <a:lstStyle/>
          <a:p>
            <a:r>
              <a:rPr lang="en-US" altLang="zh-TW" dirty="0" smtClean="0"/>
              <a:t>Result</a:t>
            </a:r>
            <a:endParaRPr lang="zh-TW" altLang="en-US" dirty="0"/>
          </a:p>
        </p:txBody>
      </p:sp>
      <p:sp>
        <p:nvSpPr>
          <p:cNvPr id="8" name="內容版面配置區 2"/>
          <p:cNvSpPr txBox="1">
            <a:spLocks/>
          </p:cNvSpPr>
          <p:nvPr/>
        </p:nvSpPr>
        <p:spPr>
          <a:xfrm>
            <a:off x="646111" y="1674849"/>
            <a:ext cx="11329012"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altLang="zh-TW" dirty="0" smtClean="0"/>
              <a:t>7</a:t>
            </a:r>
            <a:r>
              <a:rPr lang="zh-TW" altLang="en-US" dirty="0" smtClean="0"/>
              <a:t>組 </a:t>
            </a:r>
            <a:r>
              <a:rPr lang="en-US" altLang="zh-TW" dirty="0" smtClean="0"/>
              <a:t>100</a:t>
            </a:r>
            <a:r>
              <a:rPr lang="zh-TW" altLang="en-US" dirty="0" smtClean="0"/>
              <a:t>人</a:t>
            </a:r>
            <a:endParaRPr lang="en-US" altLang="zh-TW" dirty="0" smtClean="0"/>
          </a:p>
          <a:p>
            <a:endParaRPr lang="en-US" altLang="zh-TW" dirty="0"/>
          </a:p>
          <a:p>
            <a:r>
              <a:rPr lang="zh-TW" altLang="en-US" dirty="0" smtClean="0"/>
              <a:t>每天人數上限</a:t>
            </a:r>
            <a:r>
              <a:rPr lang="en-US" altLang="zh-TW" dirty="0" smtClean="0"/>
              <a:t>45</a:t>
            </a:r>
            <a:r>
              <a:rPr lang="zh-TW" altLang="en-US" dirty="0" smtClean="0"/>
              <a:t>人</a:t>
            </a:r>
            <a:endParaRPr lang="en-US" altLang="zh-TW" dirty="0" smtClean="0"/>
          </a:p>
          <a:p>
            <a:endParaRPr lang="zh-TW" altLang="en-US" dirty="0"/>
          </a:p>
        </p:txBody>
      </p:sp>
      <p:pic>
        <p:nvPicPr>
          <p:cNvPr id="3" name="圖片 2"/>
          <p:cNvPicPr>
            <a:picLocks noChangeAspect="1"/>
          </p:cNvPicPr>
          <p:nvPr/>
        </p:nvPicPr>
        <p:blipFill>
          <a:blip r:embed="rId2"/>
          <a:stretch>
            <a:fillRect/>
          </a:stretch>
        </p:blipFill>
        <p:spPr>
          <a:xfrm>
            <a:off x="1666875" y="3486150"/>
            <a:ext cx="8734425" cy="2628900"/>
          </a:xfrm>
          <a:prstGeom prst="rect">
            <a:avLst/>
          </a:prstGeom>
        </p:spPr>
      </p:pic>
    </p:spTree>
    <p:extLst>
      <p:ext uri="{BB962C8B-B14F-4D97-AF65-F5344CB8AC3E}">
        <p14:creationId xmlns:p14="http://schemas.microsoft.com/office/powerpoint/2010/main" val="9621778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離子">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42108</TotalTime>
  <Words>388</Words>
  <Application>Microsoft Office PowerPoint</Application>
  <PresentationFormat>寬螢幕</PresentationFormat>
  <Paragraphs>80</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新細明體</vt:lpstr>
      <vt:lpstr>Arial</vt:lpstr>
      <vt:lpstr>Cambria Math</vt:lpstr>
      <vt:lpstr>Century Gothic</vt:lpstr>
      <vt:lpstr>Wingdings 3</vt:lpstr>
      <vt:lpstr>離子</vt:lpstr>
      <vt:lpstr>Interview Schedule Problem to SAT</vt:lpstr>
      <vt:lpstr>面試時間排程</vt:lpstr>
      <vt:lpstr>Variable definition</vt:lpstr>
      <vt:lpstr>Constraint</vt:lpstr>
      <vt:lpstr>Encoding</vt:lpstr>
      <vt:lpstr>Pseudo Boolean constraint through BDD   </vt:lpstr>
      <vt:lpstr>Result</vt:lpstr>
      <vt:lpstr>Result</vt:lpstr>
      <vt:lpstr>Result</vt:lpstr>
      <vt:lpstr>Result</vt:lpstr>
      <vt:lpstr>Result</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Problem to SAT</dc:title>
  <dc:creator>USER</dc:creator>
  <cp:lastModifiedBy>USER</cp:lastModifiedBy>
  <cp:revision>38</cp:revision>
  <dcterms:created xsi:type="dcterms:W3CDTF">2022-09-29T14:54:34Z</dcterms:created>
  <dcterms:modified xsi:type="dcterms:W3CDTF">2022-12-10T16:16:44Z</dcterms:modified>
</cp:coreProperties>
</file>