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80" r:id="rId2"/>
  </p:sldMasterIdLst>
  <p:notesMasterIdLst>
    <p:notesMasterId r:id="rId13"/>
  </p:notesMasterIdLst>
  <p:sldIdLst>
    <p:sldId id="256" r:id="rId3"/>
    <p:sldId id="257" r:id="rId4"/>
    <p:sldId id="263" r:id="rId5"/>
    <p:sldId id="272" r:id="rId6"/>
    <p:sldId id="258" r:id="rId7"/>
    <p:sldId id="267" r:id="rId8"/>
    <p:sldId id="271" r:id="rId9"/>
    <p:sldId id="270" r:id="rId10"/>
    <p:sldId id="273" r:id="rId11"/>
    <p:sldId id="266" r:id="rId12"/>
  </p:sldIdLst>
  <p:sldSz cx="12192000" cy="6858000"/>
  <p:notesSz cx="6858000" cy="9144000"/>
  <p:custShowLst>
    <p:custShow name="Test Cases" id="0">
      <p:sldLst>
        <p:sld r:id="rId6"/>
      </p:sldLst>
    </p:custShow>
    <p:custShow name="Jenkins and Korat" id="1">
      <p:sldLst>
        <p:sld r:id="rId7"/>
        <p:sld r:id="rId8"/>
      </p:sldLst>
    </p:custShow>
    <p:custShow name="Gitlab" id="2">
      <p:sldLst>
        <p:sld r:id="rId11"/>
        <p:sld r:id="rId12"/>
      </p:sldLst>
    </p:custShow>
    <p:custShow name="Unit test" id="3">
      <p:sldLst>
        <p:sld r:id="rId10"/>
      </p:sldLst>
    </p:custShow>
    <p:custShow name="Release bugs" id="4">
      <p:sldLst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9521-EEAA-4159-9DDF-5B4C7C5AF92F}" type="datetimeFigureOut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8FE24-DA64-4213-80DD-9EC23C88F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67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1DA-8D0F-4B5C-929E-BAF825720735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4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209E-187E-45F3-861D-4DCDDD14E493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32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57B2-6351-46C1-918E-8E092B7DED5C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80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AFDE-67D5-41B6-ACC4-9AE8351AE8F2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4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337" y="6446199"/>
            <a:ext cx="673463" cy="365125"/>
          </a:xfrm>
        </p:spPr>
        <p:txBody>
          <a:bodyPr/>
          <a:lstStyle/>
          <a:p>
            <a:fld id="{6F0FA7C7-7546-4508-B22B-664B35424A61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59785"/>
            <a:ext cx="7411709" cy="365125"/>
          </a:xfrm>
        </p:spPr>
        <p:txBody>
          <a:bodyPr/>
          <a:lstStyle>
            <a:lvl1pPr algn="l">
              <a:defRPr sz="1600" b="0" cap="none" baseline="0"/>
            </a:lvl1pPr>
          </a:lstStyle>
          <a:p>
            <a:r>
              <a:rPr lang="en-US" altLang="zh-TW" smtClean="0"/>
              <a:t>Introduction to Software Engineering Practices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0498D6A-DFB7-44F2-A25E-C73F9EFED0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3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DCF-6DAF-4288-A669-E59436EBEF1D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4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D856-1F23-46AF-8339-2C623F174599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4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BC6A-0E00-412A-9860-B60BDD256F6C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81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E21F-F39D-432E-8CCA-43E9A1AFC288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1B0-0C4B-4BCB-A59F-909C11CC0FCB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Introduction to Software Engineering Practices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94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BE2402-D08C-4167-A30F-BCCF755A8120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6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5C-0539-437C-8163-33E73FB80EAB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1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C458-BDDA-4EEA-B22C-64997659F3A2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39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9325-F144-431D-B159-16479EAFE159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76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6B55-A6F4-4425-BB5A-F9366CE59AF8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89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C02B-0785-4727-8ED6-DDBB5DDBA304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6B6E-1D0A-40E0-93F4-4433324204F1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99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CE7D-3C88-4FB2-A8A9-1E2A2CC6C34C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4CD-3CF0-48FA-A708-92858CDA73E9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246C-E1A1-4BA2-B16B-53F29864051F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2796-BF89-40D8-8678-03BA7EB3A753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81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D8D2-D835-4A99-808F-366B8948981B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35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D05232-8E66-4D9C-A1D3-9B089E9F6F3D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8D6A-DFB7-44F2-A25E-C73F9EFE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0183D5-7EA9-423F-AD7C-6994B1C17C75}" type="datetime1">
              <a:rPr lang="zh-TW" altLang="en-US" smtClean="0"/>
              <a:t>2021/9/10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74117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cap="none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Introduction to Software Engineering Practices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C0498D6A-DFB7-44F2-A25E-C73F9EFED0A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09C57-DFE4-436B-82F1-08C19BAA6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Practices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2B21BA-001C-42B6-A19A-F0B403774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cap="none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Central University</a:t>
            </a:r>
            <a:r>
              <a:rPr lang="en-US" altLang="zh-TW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Systems Software Lab</a:t>
            </a:r>
            <a:endParaRPr lang="zh-TW" altLang="en-US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F4507-0C39-4F0C-9BA8-1FF40D45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zh-TW" sz="240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 Tracking with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97280" y="2946400"/>
            <a:ext cx="10058400" cy="292269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Communicate with your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teammates with effective tools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which can trace and record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known bugs and issues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557;p51">
            <a:extLst>
              <a:ext uri="{FF2B5EF4-FFF2-40B4-BE49-F238E27FC236}">
                <a16:creationId xmlns:a16="http://schemas.microsoft.com/office/drawing/2014/main" id="{E78B576B-CE20-4420-A757-6A8860EC9B6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13185" y="1846369"/>
            <a:ext cx="6257901" cy="4394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1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ms.ncu.edu.tw/StreamServlet/FinalProject-Overview_%E6%A6%82%E8%A6%BD.png?n=fmgr&amp;ts=1575095642597&amp;sig=PlqhpmhWbg7wNPf%2FCRnATGY4Fgc%3D&amp;v=H4sIAAAAAAAAAEsrzckJSCzJsNVPTtZ3dnbLzEnVBxG%2BiXmJ6alFhvrx8ckFRgYGBiBGbimIzCk2NrfQB2IjS2P9Z3PmP5uz%2BumGjmcLOxTcMvMScxQCivKzUpNL9ME8KEfXvyy1qCwztTz%2B2bKmF8v26hXkpccrxqf5Jeam2hKhMCc%2FOTHHtiojPiQcyMssdvGx9QMAk4quW7sAAAA%3D">
            <a:extLst>
              <a:ext uri="{FF2B5EF4-FFF2-40B4-BE49-F238E27FC236}">
                <a16:creationId xmlns:a16="http://schemas.microsoft.com/office/drawing/2014/main" id="{C464E098-BA2A-4E11-9CA1-3DCD09B43ED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64" y="0"/>
            <a:ext cx="8534400" cy="630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10008434" y="5378765"/>
            <a:ext cx="1881051" cy="747080"/>
            <a:chOff x="10106908" y="5561645"/>
            <a:chExt cx="1881051" cy="747080"/>
          </a:xfrm>
        </p:grpSpPr>
        <p:sp>
          <p:nvSpPr>
            <p:cNvPr id="3" name="矩形 2"/>
            <p:cNvSpPr/>
            <p:nvPr/>
          </p:nvSpPr>
          <p:spPr>
            <a:xfrm>
              <a:off x="10106908" y="5561645"/>
              <a:ext cx="1881051" cy="7470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Ins="270000" rtlCol="0" anchor="ctr"/>
            <a:lstStyle/>
            <a:p>
              <a:pPr algn="r"/>
              <a:r>
                <a:rPr lang="en-US" altLang="zh-TW" sz="2000" b="1" dirty="0" smtClean="0">
                  <a:solidFill>
                    <a:srgbClr val="0070C0"/>
                  </a:solidFill>
                  <a:hlinkClick r:id="rId3" action="ppaction://hlinksldjump"/>
                </a:rPr>
                <a:t>Syllabus </a:t>
              </a:r>
              <a:endParaRPr lang="zh-TW" altLang="en-US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2" name="圖片 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9788" y="5678893"/>
              <a:ext cx="512583" cy="512583"/>
            </a:xfrm>
            <a:prstGeom prst="rect">
              <a:avLst/>
            </a:prstGeom>
          </p:spPr>
        </p:pic>
      </p:grpSp>
      <p:sp>
        <p:nvSpPr>
          <p:cNvPr id="6" name="直線圖說文字 1 5"/>
          <p:cNvSpPr/>
          <p:nvPr/>
        </p:nvSpPr>
        <p:spPr>
          <a:xfrm>
            <a:off x="10389717" y="590843"/>
            <a:ext cx="1744394" cy="759655"/>
          </a:xfrm>
          <a:prstGeom prst="borderCallout1">
            <a:avLst>
              <a:gd name="adj1" fmla="val 48380"/>
              <a:gd name="adj2" fmla="val -2688"/>
              <a:gd name="adj3" fmla="val 75463"/>
              <a:gd name="adj4" fmla="val -375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Week 1 &amp;</a:t>
            </a:r>
            <a:br>
              <a:rPr lang="en-US" altLang="zh-TW" dirty="0" smtClean="0"/>
            </a:br>
            <a:r>
              <a:rPr lang="en-US" altLang="zh-TW" dirty="0" smtClean="0"/>
              <a:t>Week 3</a:t>
            </a:r>
            <a:endParaRPr lang="zh-TW" altLang="en-US" dirty="0"/>
          </a:p>
        </p:txBody>
      </p:sp>
      <p:sp>
        <p:nvSpPr>
          <p:cNvPr id="8" name="直線圖說文字 1 7"/>
          <p:cNvSpPr/>
          <p:nvPr/>
        </p:nvSpPr>
        <p:spPr>
          <a:xfrm>
            <a:off x="56270" y="1097280"/>
            <a:ext cx="1744394" cy="759655"/>
          </a:xfrm>
          <a:prstGeom prst="borderCallout1">
            <a:avLst>
              <a:gd name="adj1" fmla="val 53936"/>
              <a:gd name="adj2" fmla="val 104570"/>
              <a:gd name="adj3" fmla="val 19907"/>
              <a:gd name="adj4" fmla="val 18021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Week 2 &amp;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Week 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055077" y="1955409"/>
            <a:ext cx="1885071" cy="165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線圖說文字 1 10"/>
          <p:cNvSpPr/>
          <p:nvPr/>
        </p:nvSpPr>
        <p:spPr>
          <a:xfrm>
            <a:off x="10335064" y="2984804"/>
            <a:ext cx="1744394" cy="759655"/>
          </a:xfrm>
          <a:prstGeom prst="borderCallout1">
            <a:avLst>
              <a:gd name="adj1" fmla="val 48380"/>
              <a:gd name="adj2" fmla="val -2688"/>
              <a:gd name="adj3" fmla="val 19907"/>
              <a:gd name="adj4" fmla="val -326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Week 4</a:t>
            </a:r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C5FE0D-D2A4-4197-83C3-5AE1ABBF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zh-TW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Practices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E44B4DC-573D-4D7D-8A4E-3A0BADA6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1"/>
            <a:ext cx="10269416" cy="4775982"/>
          </a:xfrm>
        </p:spPr>
        <p:txBody>
          <a:bodyPr>
            <a:normAutofit fontScale="92500" lnSpcReduction="10000"/>
          </a:bodyPr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1: Debugging Tool</a:t>
            </a:r>
          </a:p>
          <a:p>
            <a:pPr marL="74980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Homework: Using debugging tools and code tracing </a:t>
            </a:r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Test,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0&amp;return=true"/>
              </a:rPr>
              <a:t>Test Plan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1&amp;return=true"/>
              </a:rPr>
              <a:t>Jenkins, KORAT (Automatic GUI testing tool)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coding, testing and debugging &amp;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tough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Homework: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4&amp;return=true"/>
              </a:rPr>
              <a:t>Release Bugs (core dump), race </a:t>
            </a:r>
            <a:r>
              <a:rPr lang="en-US" altLang="zh-TW" sz="220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4&amp;return=true"/>
              </a:rPr>
              <a:t>condition </a:t>
            </a:r>
            <a:r>
              <a:rPr lang="en-US" altLang="zh-TW" sz="2200" smtClean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4&amp;return=true"/>
              </a:rPr>
              <a:t>debugging</a:t>
            </a:r>
            <a:endParaRPr lang="en-US" altLang="zh-TW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Unit Test (Junit)</a:t>
            </a:r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200">
                <a:latin typeface="Times New Roman" panose="02020603050405020304" pitchFamily="18" charset="0"/>
                <a:cs typeface="Times New Roman" panose="02020603050405020304" pitchFamily="18" charset="0"/>
              </a:rPr>
              <a:t>Homework: </a:t>
            </a:r>
            <a:r>
              <a:rPr lang="en-US" altLang="zh-TW" sz="220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3&amp;return=true"/>
              </a:rPr>
              <a:t>Test stub</a:t>
            </a:r>
            <a:r>
              <a:rPr lang="en-US" altLang="zh-TW" sz="220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3&amp;return=true"/>
              </a:rPr>
              <a:t>, </a:t>
            </a:r>
            <a:r>
              <a:rPr lang="en-US" altLang="zh-TW" sz="2200" smtClean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3&amp;return=true"/>
              </a:rPr>
              <a:t>mock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Quality with </a:t>
            </a: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n-US" altLang="zh-TW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2&amp;return=true"/>
              </a:rPr>
              <a:t>Revision Control (</a:t>
            </a:r>
            <a:r>
              <a:rPr lang="en-US" altLang="zh-TW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2&amp;return=true"/>
              </a:rPr>
              <a:t>git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2&amp;return=true"/>
              </a:rPr>
              <a:t>), </a:t>
            </a:r>
            <a:r>
              <a:rPr lang="en-US" altLang="zh-TW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2&amp;return=true"/>
              </a:rPr>
              <a:t>Gitlab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customshow?id=2&amp;return=true"/>
              </a:rPr>
              <a:t> and Issue Tracking</a:t>
            </a:r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altLang="zh-TW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 Work &amp; Bring Your Own Project)</a:t>
            </a:r>
          </a:p>
        </p:txBody>
      </p:sp>
      <p:sp>
        <p:nvSpPr>
          <p:cNvPr id="6" name="Google Shape;82;p16">
            <a:extLst>
              <a:ext uri="{FF2B5EF4-FFF2-40B4-BE49-F238E27FC236}">
                <a16:creationId xmlns:a16="http://schemas.microsoft.com/office/drawing/2014/main" id="{4F56F7D7-F16D-4B3A-868E-ED563E989BA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9997440" cy="38529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Introduction to Software Engineering Practices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0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2 -</a:t>
            </a:r>
            <a:r>
              <a:rPr lang="en-US" altLang="zh-TW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Plan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zh-TW" altLang="en-US" dirty="0"/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Even a simple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with 32-bit integers needs 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</a:t>
            </a:r>
            <a:r>
              <a:rPr lang="en-US" altLang="zh-TW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2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1,884,744,073,709,151,616  test cases,</a:t>
            </a:r>
            <a:b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taking 600 years to complete if we can do one test per nanosecond.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We have to do selective testing!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35" name="Google Shape;385;p28"/>
          <p:cNvSpPr txBox="1"/>
          <p:nvPr/>
        </p:nvSpPr>
        <p:spPr>
          <a:xfrm>
            <a:off x="2329759" y="3505668"/>
            <a:ext cx="12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1.null user ID</a:t>
            </a:r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86;p28"/>
          <p:cNvSpPr txBox="1"/>
          <p:nvPr/>
        </p:nvSpPr>
        <p:spPr>
          <a:xfrm>
            <a:off x="3745244" y="3505668"/>
            <a:ext cx="147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lang="en-US" altLang="zh-TW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Qualified </a:t>
            </a:r>
            <a:r>
              <a:rPr lang="en-US" altLang="zh-TW" sz="14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endParaRPr sz="1400" b="0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(lower bound) </a:t>
            </a:r>
            <a:endParaRPr sz="1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87;p28"/>
          <p:cNvSpPr txBox="1"/>
          <p:nvPr/>
        </p:nvSpPr>
        <p:spPr>
          <a:xfrm>
            <a:off x="5193804" y="3460905"/>
            <a:ext cx="1712686" cy="6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lang="en-US" sz="1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ualified ID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</a:t>
            </a:r>
            <a:r>
              <a:rPr lang="en-US" sz="1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Duplicated </a:t>
            </a: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Google Shape;388;p28"/>
          <p:cNvSpPr txBox="1"/>
          <p:nvPr/>
        </p:nvSpPr>
        <p:spPr>
          <a:xfrm>
            <a:off x="6879950" y="3505668"/>
            <a:ext cx="148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US" altLang="zh-TW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Qualified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(upper bound)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89;p28"/>
          <p:cNvSpPr txBox="1"/>
          <p:nvPr/>
        </p:nvSpPr>
        <p:spPr>
          <a:xfrm>
            <a:off x="8516535" y="3558732"/>
            <a:ext cx="2181334" cy="25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16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</a:t>
            </a: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qualified ID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0" name="Google Shape;380;p28"/>
          <p:cNvGraphicFramePr/>
          <p:nvPr>
            <p:extLst>
              <p:ext uri="{D42A27DB-BD31-4B8C-83A1-F6EECF244321}">
                <p14:modId xmlns:p14="http://schemas.microsoft.com/office/powerpoint/2010/main" val="4003052512"/>
              </p:ext>
            </p:extLst>
          </p:nvPr>
        </p:nvGraphicFramePr>
        <p:xfrm>
          <a:off x="2195963" y="4620564"/>
          <a:ext cx="8368110" cy="36587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41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strike="noStrike" cap="none" dirty="0" smtClean="0"/>
                        <a:t>length </a:t>
                      </a:r>
                      <a:r>
                        <a:rPr lang="en-US" u="none" strike="noStrike" cap="none" dirty="0"/>
                        <a:t>&lt; 1</a:t>
                      </a:r>
                      <a:endParaRPr u="none" strike="noStrike" cap="none" dirty="0"/>
                    </a:p>
                  </a:txBody>
                  <a:tcPr marL="91450" marR="91450" marT="45775" marB="45775" anchor="ctr">
                    <a:solidFill>
                      <a:srgbClr val="FCD8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strike="noStrike" cap="none" dirty="0" smtClean="0"/>
                        <a:t>length </a:t>
                      </a:r>
                      <a:r>
                        <a:rPr lang="en-US" u="none" strike="noStrike" cap="none" dirty="0"/>
                        <a:t>&gt;= 1 and length &lt;= 6</a:t>
                      </a:r>
                      <a:endParaRPr u="none" strike="noStrike" cap="none" dirty="0"/>
                    </a:p>
                  </a:txBody>
                  <a:tcPr marL="91450" marR="91450" marT="45775" marB="457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strike="noStrike" cap="none" dirty="0" smtClean="0"/>
                        <a:t>l</a:t>
                      </a:r>
                      <a:r>
                        <a:rPr lang="en-US" dirty="0" smtClean="0"/>
                        <a:t>ength </a:t>
                      </a:r>
                      <a:r>
                        <a:rPr lang="en-US" dirty="0"/>
                        <a:t>&gt; 6</a:t>
                      </a:r>
                      <a:endParaRPr u="none" strike="noStrike" cap="none" dirty="0"/>
                    </a:p>
                  </a:txBody>
                  <a:tcPr marL="91450" marR="91450" marT="45775" marB="45775" anchor="ctr">
                    <a:solidFill>
                      <a:srgbClr val="DB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Google Shape;382;p28"/>
          <p:cNvSpPr txBox="1"/>
          <p:nvPr/>
        </p:nvSpPr>
        <p:spPr>
          <a:xfrm>
            <a:off x="1719052" y="4190144"/>
            <a:ext cx="24678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smtClean="0">
                <a:solidFill>
                  <a:srgbClr val="821908"/>
                </a:solidFill>
                <a:latin typeface="Trebuchet MS"/>
                <a:ea typeface="Trebuchet MS"/>
                <a:cs typeface="Trebuchet MS"/>
                <a:sym typeface="Trebuchet MS"/>
              </a:rPr>
              <a:t>empty</a:t>
            </a:r>
            <a:endParaRPr b="0" i="0" u="none" strike="noStrike" cap="none" dirty="0">
              <a:solidFill>
                <a:srgbClr val="82190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383;p28"/>
          <p:cNvSpPr txBox="1"/>
          <p:nvPr/>
        </p:nvSpPr>
        <p:spPr>
          <a:xfrm>
            <a:off x="4694908" y="4190144"/>
            <a:ext cx="321320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 smtClean="0">
                <a:solidFill>
                  <a:srgbClr val="821908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specified </a:t>
            </a:r>
            <a:r>
              <a:rPr lang="en-US" b="0" i="0" u="none" strike="noStrike" cap="none" dirty="0">
                <a:solidFill>
                  <a:srgbClr val="821908"/>
                </a:solidFill>
                <a:latin typeface="Trebuchet MS"/>
                <a:ea typeface="Trebuchet MS"/>
                <a:cs typeface="Trebuchet MS"/>
                <a:sym typeface="Trebuchet MS"/>
              </a:rPr>
              <a:t>range</a:t>
            </a:r>
            <a:endParaRPr b="0" i="0" u="none" strike="noStrike" cap="none" dirty="0">
              <a:solidFill>
                <a:srgbClr val="82190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384;p28"/>
          <p:cNvSpPr txBox="1"/>
          <p:nvPr/>
        </p:nvSpPr>
        <p:spPr>
          <a:xfrm>
            <a:off x="8762526" y="4190144"/>
            <a:ext cx="160746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smtClean="0">
                <a:solidFill>
                  <a:srgbClr val="821908"/>
                </a:solidFill>
                <a:latin typeface="Trebuchet MS"/>
                <a:ea typeface="Trebuchet MS"/>
                <a:cs typeface="Trebuchet MS"/>
                <a:sym typeface="Trebuchet MS"/>
              </a:rPr>
              <a:t>not </a:t>
            </a:r>
            <a:r>
              <a:rPr lang="en-US" dirty="0">
                <a:solidFill>
                  <a:srgbClr val="821908"/>
                </a:solidFill>
                <a:latin typeface="Trebuchet MS"/>
                <a:ea typeface="Trebuchet MS"/>
                <a:cs typeface="Trebuchet MS"/>
                <a:sym typeface="Trebuchet MS"/>
              </a:rPr>
              <a:t>qualified</a:t>
            </a:r>
            <a:endParaRPr b="0" i="0" u="none" strike="noStrike" cap="none" dirty="0">
              <a:solidFill>
                <a:srgbClr val="82190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" name="Google Shape;365;p28"/>
          <p:cNvGrpSpPr/>
          <p:nvPr/>
        </p:nvGrpSpPr>
        <p:grpSpPr>
          <a:xfrm>
            <a:off x="2740301" y="5055691"/>
            <a:ext cx="352552" cy="440437"/>
            <a:chOff x="1128349" y="4471255"/>
            <a:chExt cx="353400" cy="1071103"/>
          </a:xfrm>
        </p:grpSpPr>
        <p:sp>
          <p:nvSpPr>
            <p:cNvPr id="45" name="Google Shape;366;p28"/>
            <p:cNvSpPr txBox="1"/>
            <p:nvPr/>
          </p:nvSpPr>
          <p:spPr>
            <a:xfrm>
              <a:off x="1128349" y="5078558"/>
              <a:ext cx="353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0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" name="Google Shape;367;p28"/>
            <p:cNvCxnSpPr/>
            <p:nvPr/>
          </p:nvCxnSpPr>
          <p:spPr>
            <a:xfrm rot="10800000">
              <a:off x="1285892" y="4471255"/>
              <a:ext cx="0" cy="6474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5" dist="22984" dir="5400000" rotWithShape="0">
                <a:srgbClr val="000000">
                  <a:alpha val="44310"/>
                </a:srgbClr>
              </a:outerShdw>
            </a:effectLst>
          </p:spPr>
        </p:cxnSp>
      </p:grpSp>
      <p:grpSp>
        <p:nvGrpSpPr>
          <p:cNvPr id="47" name="Google Shape;368;p28"/>
          <p:cNvGrpSpPr/>
          <p:nvPr/>
        </p:nvGrpSpPr>
        <p:grpSpPr>
          <a:xfrm>
            <a:off x="3463351" y="5055147"/>
            <a:ext cx="352552" cy="440732"/>
            <a:chOff x="2205839" y="4471269"/>
            <a:chExt cx="353400" cy="1065857"/>
          </a:xfrm>
        </p:grpSpPr>
        <p:sp>
          <p:nvSpPr>
            <p:cNvPr id="48" name="Google Shape;369;p28"/>
            <p:cNvSpPr txBox="1"/>
            <p:nvPr/>
          </p:nvSpPr>
          <p:spPr>
            <a:xfrm>
              <a:off x="2205839" y="5073326"/>
              <a:ext cx="353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B050"/>
                  </a:solidFill>
                  <a:latin typeface="Times"/>
                  <a:ea typeface="Times"/>
                  <a:cs typeface="Times"/>
                  <a:sym typeface="Times"/>
                </a:rPr>
                <a:t>1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370;p28"/>
            <p:cNvCxnSpPr/>
            <p:nvPr/>
          </p:nvCxnSpPr>
          <p:spPr>
            <a:xfrm rot="10800000">
              <a:off x="2357018" y="4471269"/>
              <a:ext cx="0" cy="64710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5" dist="22984" dir="5400000" rotWithShape="0">
                <a:srgbClr val="000000">
                  <a:alpha val="44310"/>
                </a:srgbClr>
              </a:outerShdw>
            </a:effectLst>
          </p:spPr>
        </p:cxnSp>
      </p:grpSp>
      <p:grpSp>
        <p:nvGrpSpPr>
          <p:cNvPr id="50" name="Google Shape;371;p28"/>
          <p:cNvGrpSpPr/>
          <p:nvPr/>
        </p:nvGrpSpPr>
        <p:grpSpPr>
          <a:xfrm>
            <a:off x="5463619" y="5055758"/>
            <a:ext cx="352552" cy="441052"/>
            <a:chOff x="4137870" y="4471269"/>
            <a:chExt cx="353400" cy="1065857"/>
          </a:xfrm>
        </p:grpSpPr>
        <p:sp>
          <p:nvSpPr>
            <p:cNvPr id="51" name="Google Shape;372;p28"/>
            <p:cNvSpPr txBox="1"/>
            <p:nvPr/>
          </p:nvSpPr>
          <p:spPr>
            <a:xfrm>
              <a:off x="4137870" y="5073326"/>
              <a:ext cx="353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B050"/>
                  </a:solidFill>
                  <a:latin typeface="Times"/>
                  <a:ea typeface="Times"/>
                  <a:cs typeface="Times"/>
                  <a:sym typeface="Times"/>
                </a:rPr>
                <a:t>4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373;p28"/>
            <p:cNvCxnSpPr/>
            <p:nvPr/>
          </p:nvCxnSpPr>
          <p:spPr>
            <a:xfrm rot="10800000">
              <a:off x="4285865" y="4471269"/>
              <a:ext cx="0" cy="64710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5" dist="22984" dir="5400000" rotWithShape="0">
                <a:srgbClr val="000000">
                  <a:alpha val="44310"/>
                </a:srgbClr>
              </a:outerShdw>
            </a:effectLst>
          </p:spPr>
        </p:cxnSp>
      </p:grpSp>
      <p:grpSp>
        <p:nvGrpSpPr>
          <p:cNvPr id="53" name="Google Shape;374;p28"/>
          <p:cNvGrpSpPr/>
          <p:nvPr/>
        </p:nvGrpSpPr>
        <p:grpSpPr>
          <a:xfrm>
            <a:off x="8322370" y="5061171"/>
            <a:ext cx="352552" cy="441371"/>
            <a:chOff x="5852382" y="4471269"/>
            <a:chExt cx="353400" cy="1065857"/>
          </a:xfrm>
        </p:grpSpPr>
        <p:sp>
          <p:nvSpPr>
            <p:cNvPr id="54" name="Google Shape;375;p28"/>
            <p:cNvSpPr txBox="1"/>
            <p:nvPr/>
          </p:nvSpPr>
          <p:spPr>
            <a:xfrm>
              <a:off x="5852382" y="5073326"/>
              <a:ext cx="353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B050"/>
                  </a:solidFill>
                  <a:latin typeface="Times"/>
                  <a:ea typeface="Times"/>
                  <a:cs typeface="Times"/>
                  <a:sym typeface="Times"/>
                </a:rPr>
                <a:t>6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376;p28"/>
            <p:cNvCxnSpPr/>
            <p:nvPr/>
          </p:nvCxnSpPr>
          <p:spPr>
            <a:xfrm rot="10800000">
              <a:off x="6000377" y="4471269"/>
              <a:ext cx="0" cy="64710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5" dist="22984" dir="5400000" rotWithShape="0">
                <a:srgbClr val="000000">
                  <a:alpha val="44310"/>
                </a:srgbClr>
              </a:outerShdw>
            </a:effectLst>
          </p:spPr>
        </p:cxnSp>
      </p:grpSp>
      <p:grpSp>
        <p:nvGrpSpPr>
          <p:cNvPr id="56" name="Google Shape;377;p28"/>
          <p:cNvGrpSpPr/>
          <p:nvPr/>
        </p:nvGrpSpPr>
        <p:grpSpPr>
          <a:xfrm>
            <a:off x="9389189" y="5056711"/>
            <a:ext cx="354142" cy="441465"/>
            <a:chOff x="6983617" y="4471043"/>
            <a:chExt cx="353400" cy="1098444"/>
          </a:xfrm>
        </p:grpSpPr>
        <p:cxnSp>
          <p:nvCxnSpPr>
            <p:cNvPr id="57" name="Google Shape;378;p28"/>
            <p:cNvCxnSpPr/>
            <p:nvPr/>
          </p:nvCxnSpPr>
          <p:spPr>
            <a:xfrm rot="10800000">
              <a:off x="7143622" y="4471043"/>
              <a:ext cx="0" cy="6477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5" dist="22984" dir="5400000" rotWithShape="0">
                <a:srgbClr val="000000">
                  <a:alpha val="44310"/>
                </a:srgbClr>
              </a:outerShdw>
            </a:effectLst>
          </p:spPr>
        </p:cxnSp>
        <p:sp>
          <p:nvSpPr>
            <p:cNvPr id="58" name="Google Shape;379;p28"/>
            <p:cNvSpPr txBox="1"/>
            <p:nvPr/>
          </p:nvSpPr>
          <p:spPr>
            <a:xfrm>
              <a:off x="6983617" y="5105687"/>
              <a:ext cx="3534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7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381;p28"/>
          <p:cNvSpPr txBox="1"/>
          <p:nvPr/>
        </p:nvSpPr>
        <p:spPr>
          <a:xfrm>
            <a:off x="1180638" y="5571198"/>
            <a:ext cx="11264900" cy="40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None/>
            </a:pPr>
            <a:r>
              <a:rPr lang="en-US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Test data: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</a:t>
            </a:r>
            <a:r>
              <a:rPr lang="en-US" b="0" i="0" u="none" strike="noStrike" cap="none" dirty="0" smtClean="0">
                <a:solidFill>
                  <a:srgbClr val="22725C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</a:t>
            </a:r>
            <a:r>
              <a:rPr lang="en-US" b="0" i="0" u="none" strike="noStrike" cap="none" dirty="0" smtClean="0">
                <a:solidFill>
                  <a:srgbClr val="22725C"/>
                </a:solidFill>
                <a:latin typeface="Trebuchet MS"/>
                <a:ea typeface="Trebuchet MS"/>
                <a:cs typeface="Trebuchet MS"/>
                <a:sym typeface="Trebuchet MS"/>
              </a:rPr>
              <a:t>Bill   </a:t>
            </a:r>
            <a:r>
              <a:rPr lang="en-US" b="0" i="0" u="none" strike="noStrike" cap="none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Nill</a:t>
            </a:r>
            <a:r>
              <a:rPr lang="en-US" sz="1200" b="0" i="0" u="none" strike="noStrike" cap="none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</a:t>
            </a:r>
            <a:r>
              <a:rPr lang="en-US" b="0" i="0" u="none" strike="noStrike" cap="none" dirty="0" smtClean="0">
                <a:solidFill>
                  <a:srgbClr val="22725C"/>
                </a:solidFill>
                <a:latin typeface="Trebuchet MS"/>
                <a:ea typeface="Trebuchet MS"/>
                <a:cs typeface="Trebuchet MS"/>
                <a:sym typeface="Trebuchet MS"/>
              </a:rPr>
              <a:t>Office     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strike="noStrike" cap="none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William</a:t>
            </a:r>
            <a:r>
              <a:rPr lang="en-US" b="0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b="0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b="0" i="0" u="none" strike="noStrike" cap="none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(em</a:t>
            </a:r>
            <a:r>
              <a:rPr lang="en-US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pty string)                                                    </a:t>
            </a:r>
            <a:endParaRPr b="0" i="0" u="none" strike="noStrike" cap="none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0" name="Google Shape;390;p28"/>
          <p:cNvGrpSpPr/>
          <p:nvPr/>
        </p:nvGrpSpPr>
        <p:grpSpPr>
          <a:xfrm>
            <a:off x="5760962" y="5054991"/>
            <a:ext cx="335804" cy="440888"/>
            <a:chOff x="6992780" y="4471043"/>
            <a:chExt cx="335100" cy="1058301"/>
          </a:xfrm>
        </p:grpSpPr>
        <p:cxnSp>
          <p:nvCxnSpPr>
            <p:cNvPr id="61" name="Google Shape;391;p28"/>
            <p:cNvCxnSpPr/>
            <p:nvPr/>
          </p:nvCxnSpPr>
          <p:spPr>
            <a:xfrm rot="10800000">
              <a:off x="7143622" y="4471043"/>
              <a:ext cx="0" cy="647700"/>
            </a:xfrm>
            <a:prstGeom prst="straightConnector1">
              <a:avLst/>
            </a:prstGeom>
            <a:noFill/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5" dist="22984" dir="5400000" rotWithShape="0">
                <a:srgbClr val="000000">
                  <a:alpha val="44310"/>
                </a:srgbClr>
              </a:outerShdw>
            </a:effectLst>
          </p:spPr>
        </p:cxnSp>
        <p:sp>
          <p:nvSpPr>
            <p:cNvPr id="62" name="Google Shape;392;p28"/>
            <p:cNvSpPr txBox="1"/>
            <p:nvPr/>
          </p:nvSpPr>
          <p:spPr>
            <a:xfrm>
              <a:off x="6992780" y="5065544"/>
              <a:ext cx="3351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70C0"/>
                  </a:solidFill>
                  <a:latin typeface="Times"/>
                  <a:ea typeface="Times"/>
                  <a:cs typeface="Times"/>
                  <a:sym typeface="Times"/>
                </a:rPr>
                <a:t>4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393;p28"/>
          <p:cNvSpPr txBox="1"/>
          <p:nvPr/>
        </p:nvSpPr>
        <p:spPr>
          <a:xfrm>
            <a:off x="4694908" y="5937651"/>
            <a:ext cx="2848500" cy="5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 smtClean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qualified </a:t>
            </a:r>
            <a:r>
              <a:rPr lang="en-US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but duplicate</a:t>
            </a:r>
            <a:endParaRPr dirty="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81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C5FE0D-D2A4-4197-83C3-5AE1ABBF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2 - System Test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E44B4DC-573D-4D7D-8A4E-3A0BADA6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498480"/>
            <a:ext cx="3004456" cy="3200183"/>
          </a:xfrm>
        </p:spPr>
        <p:txBody>
          <a:bodyPr>
            <a:normAutofit/>
          </a:bodyPr>
          <a:lstStyle/>
          <a:p>
            <a:pPr marL="11430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server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can be used to automate all sorts of task related to building, testing and delivering or deploying software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2;p16">
            <a:extLst>
              <a:ext uri="{FF2B5EF4-FFF2-40B4-BE49-F238E27FC236}">
                <a16:creationId xmlns:a16="http://schemas.microsoft.com/office/drawing/2014/main" id="{4F56F7D7-F16D-4B3A-868E-ED563E989BA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9997440" cy="38529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內容版面配置區 8">
            <a:extLst>
              <a:ext uri="{FF2B5EF4-FFF2-40B4-BE49-F238E27FC236}">
                <a16:creationId xmlns:a16="http://schemas.microsoft.com/office/drawing/2014/main" id="{ADAAF336-0B1B-4246-9755-BAED43232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75" y="1243874"/>
            <a:ext cx="8614425" cy="45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6648B-829C-4D15-A214-A464ABC5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2 - System Test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4A58ED-B06E-4AC1-B10C-125ECC15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7398"/>
            <a:ext cx="631371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capture / replay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what you do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your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SUT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(System Under Test)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replayed in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save manual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tedious repetitive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Picture 3" descr="Capture">
            <a:extLst>
              <a:ext uri="{FF2B5EF4-FFF2-40B4-BE49-F238E27FC236}">
                <a16:creationId xmlns:a16="http://schemas.microsoft.com/office/drawing/2014/main" id="{C553C435-C275-42B7-93DE-005A91D8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34" y="698368"/>
            <a:ext cx="6779887" cy="552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zh-TW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 Release bug and Tough bugs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943" y="2510970"/>
            <a:ext cx="10705737" cy="33581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Debugging a 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multi-threaded GUI program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with or without source code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information for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debugging without accessing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end-user’s computer directly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圖片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1" b="1666"/>
          <a:stretch/>
        </p:blipFill>
        <p:spPr bwMode="auto">
          <a:xfrm>
            <a:off x="4593351" y="1864308"/>
            <a:ext cx="7598649" cy="44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1772"/>
          <a:stretch/>
        </p:blipFill>
        <p:spPr>
          <a:xfrm>
            <a:off x="6503969" y="564114"/>
            <a:ext cx="5310548" cy="42700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19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D4AF1-07FF-486D-97CA-FB48188C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(JUnit)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are tested in units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every test is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independent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performed</a:t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simultaneously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Tests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smaller range are easier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errors accurately and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reduce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Automated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5B91D432-2A10-4E83-BE09-C11B93096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69"/>
          <a:stretch/>
        </p:blipFill>
        <p:spPr>
          <a:xfrm>
            <a:off x="5746571" y="750724"/>
            <a:ext cx="6430915" cy="52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C5FE0D-D2A4-4197-83C3-5AE1ABBF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Revision Control with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Managing source code with ease by revision control software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Software Engineering Practices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D6A-DFB7-44F2-A25E-C73F9EFED0A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8" name="Google Shape;520;p47">
            <a:extLst>
              <a:ext uri="{FF2B5EF4-FFF2-40B4-BE49-F238E27FC236}">
                <a16:creationId xmlns:a16="http://schemas.microsoft.com/office/drawing/2014/main" id="{7ACECCB5-865E-46B4-843F-D467651F5E44}"/>
              </a:ext>
            </a:extLst>
          </p:cNvPr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2">
            <a:alphaModFix/>
          </a:blip>
          <a:srcRect t="10983"/>
          <a:stretch/>
        </p:blipFill>
        <p:spPr>
          <a:xfrm>
            <a:off x="6275388" y="2627313"/>
            <a:ext cx="5916612" cy="35814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s://lh4.googleusercontent.com/XpYQtOB1GAQePLPBRNxIykiCf_BMXbx6-XLeL1QZ-08yvTigsoAhiLSGrcwZ8UgSUnQQhFav8iR7Ak_jSSbU-mqTyH71-kv4EGzwms2D0_c-W45dsELz-6QvFewXY1svRnSKgPvuo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t="20390" r="5814" b="7316"/>
          <a:stretch/>
        </p:blipFill>
        <p:spPr bwMode="auto">
          <a:xfrm>
            <a:off x="232228" y="2554514"/>
            <a:ext cx="5519235" cy="365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4803134" y="3189757"/>
            <a:ext cx="1852022" cy="1335314"/>
          </a:xfrm>
          <a:prstGeom prst="rightArrow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0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724</TotalTime>
  <Words>337</Words>
  <Application>Microsoft Office PowerPoint</Application>
  <PresentationFormat>寬螢幕</PresentationFormat>
  <Paragraphs>79</Paragraphs>
  <Slides>10</Slides>
  <Notes>0</Notes>
  <HiddenSlides>7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  <vt:variant>
        <vt:lpstr>自訂放映</vt:lpstr>
      </vt:variant>
      <vt:variant>
        <vt:i4>5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Georgia</vt:lpstr>
      <vt:lpstr>Times</vt:lpstr>
      <vt:lpstr>Times New Roman</vt:lpstr>
      <vt:lpstr>Trebuchet MS</vt:lpstr>
      <vt:lpstr>Wingdings</vt:lpstr>
      <vt:lpstr>Wingdings 2</vt:lpstr>
      <vt:lpstr>HDOfficeLightV0</vt:lpstr>
      <vt:lpstr>回顧</vt:lpstr>
      <vt:lpstr>Introduction to Software Engineering Practices</vt:lpstr>
      <vt:lpstr>PowerPoint 簡報</vt:lpstr>
      <vt:lpstr>Software Engineering Practices Syllabus</vt:lpstr>
      <vt:lpstr>Week 2 - Test Plan Test Cases</vt:lpstr>
      <vt:lpstr>Week 2 - System Test Jenkins</vt:lpstr>
      <vt:lpstr>Week 2 - System Test KORAT</vt:lpstr>
      <vt:lpstr>Week 3 - Release bug and Tough bugs Advanced debugging</vt:lpstr>
      <vt:lpstr>Week 4 Unit test (JUnit)</vt:lpstr>
      <vt:lpstr>Week 5 Revision Control with git and Gitlab</vt:lpstr>
      <vt:lpstr>Week 5 Issue Tracking with Gitlab</vt:lpstr>
      <vt:lpstr>Test Cases</vt:lpstr>
      <vt:lpstr>Jenkins and Korat</vt:lpstr>
      <vt:lpstr>Gitlab</vt:lpstr>
      <vt:lpstr>Unit test</vt:lpstr>
      <vt:lpstr>Release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practices</dc:title>
  <dc:creator>揚 季</dc:creator>
  <cp:lastModifiedBy>Windows 使用者</cp:lastModifiedBy>
  <cp:revision>75</cp:revision>
  <dcterms:created xsi:type="dcterms:W3CDTF">2019-11-30T06:23:44Z</dcterms:created>
  <dcterms:modified xsi:type="dcterms:W3CDTF">2021-09-10T04:00:00Z</dcterms:modified>
</cp:coreProperties>
</file>