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6" r:id="rId5"/>
    <p:sldId id="266" r:id="rId6"/>
    <p:sldId id="268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7" r:id="rId15"/>
    <p:sldId id="265" r:id="rId16"/>
    <p:sldId id="264" r:id="rId17"/>
  </p:sldIdLst>
  <p:sldSz cx="12192000" cy="6858000"/>
  <p:notesSz cx="6858000" cy="9144000"/>
  <p:custShowLst>
    <p:custShow name="SUT" id="0">
      <p:sldLst>
        <p:sld r:id="rId8"/>
      </p:sldLst>
    </p:custShow>
    <p:custShow name="Regression Test Architecture" id="1">
      <p:sldLst>
        <p:sld r:id="rId9"/>
      </p:sldLst>
    </p:custShow>
    <p:custShow name="Test Plan and Test Case" id="2">
      <p:sldLst>
        <p:sld r:id="rId10"/>
        <p:sld r:id="rId11"/>
      </p:sldLst>
    </p:custShow>
    <p:custShow name="Jenkins Log" id="3">
      <p:sldLst>
        <p:sld r:id="rId12"/>
        <p:sld r:id="rId13"/>
      </p:sldLst>
    </p:custShow>
    <p:custShow name="Bugs and Issue Tracking" id="4">
      <p:sldLst>
        <p:sld r:id="rId14"/>
        <p:sld r:id="rId15"/>
      </p:sldLst>
    </p:custShow>
    <p:custShow name="Repository (Git) logs" id="5">
      <p:sldLst>
        <p:sld r:id="rId16"/>
        <p:sld r:id="rId17"/>
      </p:sldLst>
    </p:custShow>
  </p:custShow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75" d="100"/>
          <a:sy n="75" d="100"/>
        </p:scale>
        <p:origin x="8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43CC7-6FEF-449B-BB72-8BD9BE87CC0B}" type="datetimeFigureOut">
              <a:rPr lang="zh-TW" altLang="en-US" smtClean="0"/>
              <a:t>2021/9/10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633D59-7452-403A-BFAD-C7578EFAE0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3663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F170-3FD7-4356-AE29-A8D054597B15}" type="datetime1">
              <a:rPr lang="zh-TW" altLang="en-US" smtClean="0"/>
              <a:t>2021/9/10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B2BB-B2D5-433A-A17D-5CF150AB94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414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824E-22C2-46C1-B009-A1FF215DE36B}" type="datetime1">
              <a:rPr lang="zh-TW" altLang="en-US" smtClean="0"/>
              <a:t>2021/9/10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B2BB-B2D5-433A-A17D-5CF150AB94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8122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A643-1268-4E73-BE31-8BDE05A4ABAB}" type="datetime1">
              <a:rPr lang="zh-TW" altLang="en-US" smtClean="0"/>
              <a:t>2021/9/10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B2BB-B2D5-433A-A17D-5CF150AB94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2023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5FBC4-3B5F-4BB1-8BA7-A2AB67C27743}" type="datetime1">
              <a:rPr lang="zh-TW" altLang="en-US" smtClean="0"/>
              <a:t>2021/9/10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B2BB-B2D5-433A-A17D-5CF150AB946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" y="365126"/>
            <a:ext cx="6026727" cy="9233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65125"/>
            <a:ext cx="6026726" cy="923349"/>
          </a:xfrm>
        </p:spPr>
        <p:txBody>
          <a:bodyPr>
            <a:normAutofit/>
          </a:bodyPr>
          <a:lstStyle>
            <a:lvl1pPr>
              <a:defRPr sz="3600">
                <a:latin typeface="+mn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2239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B75D-B8E0-4DC0-BCA7-23827A0553A8}" type="datetime1">
              <a:rPr lang="zh-TW" altLang="en-US" smtClean="0"/>
              <a:t>2021/9/10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B2BB-B2D5-433A-A17D-5CF150AB94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3071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46AE4-F96C-43BF-9AE2-6F7F4B75105E}" type="datetime1">
              <a:rPr lang="zh-TW" altLang="en-US" smtClean="0"/>
              <a:t>2021/9/10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B2BB-B2D5-433A-A17D-5CF150AB94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5826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2228-AC25-4DA4-BBDA-3FA5ED9DDADC}" type="datetime1">
              <a:rPr lang="zh-TW" altLang="en-US" smtClean="0"/>
              <a:t>2021/9/10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B2BB-B2D5-433A-A17D-5CF150AB94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235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1489-7E2D-4C3D-BA50-6CCFFB9EC250}" type="datetime1">
              <a:rPr lang="zh-TW" altLang="en-US" smtClean="0"/>
              <a:t>2021/9/10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B2BB-B2D5-433A-A17D-5CF150AB94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641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08D21-DB83-49A3-BB33-CC97EB9D9AD8}" type="datetime1">
              <a:rPr lang="zh-TW" altLang="en-US" smtClean="0"/>
              <a:t>2021/9/10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B2BB-B2D5-433A-A17D-5CF150AB94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2141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F59B-26D2-43D5-8D95-608F2E6FCD47}" type="datetime1">
              <a:rPr lang="zh-TW" altLang="en-US" smtClean="0"/>
              <a:t>2021/9/10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B2BB-B2D5-433A-A17D-5CF150AB94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1904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8E1E3-7658-46B6-92F1-4E726D40087C}" type="datetime1">
              <a:rPr lang="zh-TW" altLang="en-US" smtClean="0"/>
              <a:t>2021/9/10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B2BB-B2D5-433A-A17D-5CF150AB94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6718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CD348-016E-4E89-8EF6-0D7CC4DBB721}" type="datetime1">
              <a:rPr lang="zh-TW" altLang="en-US" smtClean="0"/>
              <a:t>2021/9/10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4B2BB-B2D5-433A-A17D-5CF150AB94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9389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365250" y="1727200"/>
            <a:ext cx="9461500" cy="3530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400" smtClean="0">
                <a:latin typeface="+mn-lt"/>
              </a:rPr>
              <a:t>Term Project Requirements</a:t>
            </a:r>
            <a:endParaRPr lang="zh-TW" altLang="en-US" sz="5400">
              <a:latin typeface="+mn-lt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B2BB-B2D5-433A-A17D-5CF150AB946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188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Bugs and Issue Tracking</a:t>
            </a:r>
            <a:endParaRPr lang="zh-TW" altLang="en-US"/>
          </a:p>
        </p:txBody>
      </p:sp>
      <p:grpSp>
        <p:nvGrpSpPr>
          <p:cNvPr id="9" name="群組 8"/>
          <p:cNvGrpSpPr/>
          <p:nvPr/>
        </p:nvGrpSpPr>
        <p:grpSpPr>
          <a:xfrm>
            <a:off x="7507785" y="1905700"/>
            <a:ext cx="2703077" cy="4166798"/>
            <a:chOff x="6330150" y="1693675"/>
            <a:chExt cx="1968000" cy="3033675"/>
          </a:xfrm>
        </p:grpSpPr>
        <p:pic>
          <p:nvPicPr>
            <p:cNvPr id="10" name="Google Shape;610;p59"/>
            <p:cNvPicPr preferRelativeResize="0"/>
            <p:nvPr/>
          </p:nvPicPr>
          <p:blipFill rotWithShape="1">
            <a:blip r:embed="rId2">
              <a:alphaModFix/>
            </a:blip>
            <a:srcRect t="1215"/>
            <a:stretch/>
          </p:blipFill>
          <p:spPr>
            <a:xfrm>
              <a:off x="6330150" y="1693675"/>
              <a:ext cx="1968000" cy="3033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Google Shape;611;p59"/>
            <p:cNvSpPr/>
            <p:nvPr/>
          </p:nvSpPr>
          <p:spPr>
            <a:xfrm>
              <a:off x="7114825" y="4178650"/>
              <a:ext cx="402600" cy="2775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12;p59"/>
            <p:cNvSpPr/>
            <p:nvPr/>
          </p:nvSpPr>
          <p:spPr>
            <a:xfrm>
              <a:off x="6330150" y="3650800"/>
              <a:ext cx="402600" cy="2775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613;p59"/>
          <p:cNvSpPr txBox="1">
            <a:spLocks/>
          </p:cNvSpPr>
          <p:nvPr/>
        </p:nvSpPr>
        <p:spPr>
          <a:xfrm>
            <a:off x="499196" y="1565200"/>
            <a:ext cx="6140659" cy="137196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sz="2400" smtClean="0"/>
              <a:t>Bug : </a:t>
            </a:r>
            <a:r>
              <a:rPr lang="zh-TW" altLang="en-US" sz="2400" smtClean="0"/>
              <a:t>點選數字後再按</a:t>
            </a:r>
            <a:r>
              <a:rPr lang="en-US" altLang="zh-TW" sz="2400" smtClean="0"/>
              <a:t>pi</a:t>
            </a:r>
            <a:r>
              <a:rPr lang="zh-TW" altLang="en-US" sz="2400" smtClean="0"/>
              <a:t>，應只出現</a:t>
            </a:r>
            <a:r>
              <a:rPr lang="en-US" altLang="zh-TW" sz="2400" smtClean="0"/>
              <a:t>pi</a:t>
            </a:r>
            <a:r>
              <a:rPr lang="zh-TW" altLang="en-US" sz="2400" smtClean="0"/>
              <a:t>的數值</a:t>
            </a:r>
            <a:endParaRPr lang="en-US" altLang="zh-TW" sz="240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sz="2000"/>
              <a:t>Bug: After clicking the number and then pressing pi, only the value of pi should appear</a:t>
            </a:r>
            <a:endParaRPr lang="zh-TW" altLang="en-US" sz="2000" smtClean="0"/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endParaRPr lang="zh-TW" altLang="en-US"/>
          </a:p>
        </p:txBody>
      </p:sp>
      <p:pic>
        <p:nvPicPr>
          <p:cNvPr id="14" name="Google Shape;61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196" y="2891949"/>
            <a:ext cx="6569800" cy="340378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B2BB-B2D5-433A-A17D-5CF150AB946B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0442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Bugs and Issue Tracking</a:t>
            </a:r>
            <a:endParaRPr lang="zh-TW" altLang="en-US"/>
          </a:p>
        </p:txBody>
      </p:sp>
      <p:pic>
        <p:nvPicPr>
          <p:cNvPr id="15" name="Google Shape;621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15764" y="1905739"/>
            <a:ext cx="8687918" cy="399629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1731818" y="3283527"/>
            <a:ext cx="2951018" cy="3879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B2BB-B2D5-433A-A17D-5CF150AB946B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341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>
                <a:sym typeface="Londrina Solid"/>
              </a:rPr>
              <a:t>Repository(Git) logs – Commits</a:t>
            </a:r>
            <a:endParaRPr lang="zh-TW" altLang="en-US"/>
          </a:p>
        </p:txBody>
      </p:sp>
      <p:pic>
        <p:nvPicPr>
          <p:cNvPr id="5" name="Google Shape;655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07186" y="1804500"/>
            <a:ext cx="7412224" cy="3611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B2BB-B2D5-433A-A17D-5CF150AB946B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36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Repository (Git) logs-Graph</a:t>
            </a:r>
            <a:endParaRPr lang="zh-TW" altLang="en-US"/>
          </a:p>
        </p:txBody>
      </p:sp>
      <p:pic>
        <p:nvPicPr>
          <p:cNvPr id="4" name="Google Shape;660;p6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32513" y="1480350"/>
            <a:ext cx="6454760" cy="45902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B2BB-B2D5-433A-A17D-5CF150AB946B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7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hlinkClick r:id="" action="ppaction://customshow?id=0&amp;return=true"/>
              </a:rPr>
              <a:t>SUT</a:t>
            </a:r>
            <a:endParaRPr lang="en-US" altLang="zh-TW" smtClean="0"/>
          </a:p>
          <a:p>
            <a:r>
              <a:rPr lang="en-US" altLang="zh-TW" smtClean="0">
                <a:hlinkClick r:id="" action="ppaction://customshow?id=1&amp;return=true"/>
              </a:rPr>
              <a:t>Regression Test Architecture</a:t>
            </a:r>
            <a:endParaRPr lang="en-US" altLang="zh-TW" smtClean="0"/>
          </a:p>
          <a:p>
            <a:r>
              <a:rPr lang="en-US" altLang="zh-TW" smtClean="0">
                <a:hlinkClick r:id="" action="ppaction://customshow?id=2&amp;return=true"/>
              </a:rPr>
              <a:t>Test Plan and Test Case</a:t>
            </a:r>
            <a:endParaRPr lang="en-US" altLang="zh-TW" smtClean="0"/>
          </a:p>
          <a:p>
            <a:r>
              <a:rPr lang="en-US" altLang="zh-TW" smtClean="0">
                <a:hlinkClick r:id="" action="ppaction://customshow?id=3&amp;return=true"/>
              </a:rPr>
              <a:t>Jenkins Log</a:t>
            </a:r>
            <a:endParaRPr lang="en-US" altLang="zh-TW" smtClean="0"/>
          </a:p>
          <a:p>
            <a:r>
              <a:rPr lang="en-US" altLang="zh-TW" smtClean="0">
                <a:hlinkClick r:id="" action="ppaction://customshow?id=4&amp;return=true"/>
              </a:rPr>
              <a:t>Bugs and Issue Tracking</a:t>
            </a:r>
            <a:endParaRPr lang="en-US" altLang="zh-TW" smtClean="0"/>
          </a:p>
          <a:p>
            <a:r>
              <a:rPr lang="en-US" altLang="zh-TW" smtClean="0">
                <a:hlinkClick r:id="" action="ppaction://customshow?id=5&amp;return=true"/>
              </a:rPr>
              <a:t>Repository (Git) logs</a:t>
            </a:r>
            <a:endParaRPr lang="en-US" altLang="zh-TW" smtClean="0"/>
          </a:p>
          <a:p>
            <a:r>
              <a:rPr lang="en-US" altLang="zh-TW" smtClean="0"/>
              <a:t>Live Demo</a:t>
            </a:r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Requirements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B2BB-B2D5-433A-A17D-5CF150AB946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667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873" y="1454617"/>
            <a:ext cx="8451272" cy="5207255"/>
          </a:xfr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評分表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B2BB-B2D5-433A-A17D-5CF150AB946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64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atin typeface="+mn-lt"/>
              </a:rPr>
              <a:t>SUT</a:t>
            </a:r>
            <a:endParaRPr lang="zh-TW" altLang="en-US">
              <a:latin typeface="+mn-lt"/>
            </a:endParaRPr>
          </a:p>
        </p:txBody>
      </p:sp>
      <p:pic>
        <p:nvPicPr>
          <p:cNvPr id="4" name="Google Shape;472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55957" y="2258961"/>
            <a:ext cx="2548534" cy="395265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471;p47"/>
          <p:cNvSpPr txBox="1">
            <a:spLocks/>
          </p:cNvSpPr>
          <p:nvPr/>
        </p:nvSpPr>
        <p:spPr>
          <a:xfrm>
            <a:off x="3982950" y="2640231"/>
            <a:ext cx="6285578" cy="27127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400" indent="0">
              <a:spcBef>
                <a:spcPts val="0"/>
              </a:spcBef>
              <a:buClr>
                <a:schemeClr val="dk1"/>
              </a:buClr>
              <a:buSzPts val="1200"/>
              <a:buNone/>
            </a:pPr>
            <a:r>
              <a:rPr lang="en-US" altLang="zh-TW" sz="1800" b="1" smtClean="0">
                <a:solidFill>
                  <a:schemeClr val="dk1"/>
                </a:solidFill>
                <a:latin typeface="Arial" panose="020B0604020202020204" pitchFamily="34" charset="0"/>
                <a:ea typeface="Microsoft JhengHei"/>
                <a:cs typeface="Arial" panose="020B0604020202020204" pitchFamily="34" charset="0"/>
                <a:sym typeface="Microsoft JhengHei"/>
              </a:rPr>
              <a:t>Calculator</a:t>
            </a:r>
          </a:p>
          <a:p>
            <a:pPr marL="152400" indent="0">
              <a:spcBef>
                <a:spcPts val="0"/>
              </a:spcBef>
              <a:buClr>
                <a:schemeClr val="dk1"/>
              </a:buClr>
              <a:buSzPts val="1200"/>
              <a:buNone/>
            </a:pPr>
            <a:endParaRPr lang="en-US" altLang="zh-TW" sz="1600" smtClean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indent="-304800">
              <a:spcBef>
                <a:spcPts val="0"/>
              </a:spcBef>
              <a:buClr>
                <a:schemeClr val="dk1"/>
              </a:buClr>
              <a:buSzPts val="1200"/>
              <a:buFont typeface="Microsoft JhengHei"/>
              <a:buChar char="●"/>
            </a:pPr>
            <a:r>
              <a:rPr lang="zh-TW" altLang="en-US" sz="160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標準工程計算器功能，提供基本操作並在輸入時立即評估命令</a:t>
            </a:r>
          </a:p>
          <a:p>
            <a:pPr marL="457200" indent="-304800">
              <a:spcBef>
                <a:spcPts val="0"/>
              </a:spcBef>
              <a:buClr>
                <a:schemeClr val="dk1"/>
              </a:buClr>
              <a:buSzPts val="1200"/>
              <a:buFont typeface="Microsoft JhengHei"/>
              <a:buChar char="●"/>
            </a:pPr>
            <a:r>
              <a:rPr lang="zh-TW" altLang="en-US" sz="160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使用者可以透過點選螢幕上的按鍵輸入，輸入內容會顯示於螢幕上</a:t>
            </a:r>
          </a:p>
          <a:p>
            <a:pPr marL="457200" indent="-304800">
              <a:spcBef>
                <a:spcPts val="0"/>
              </a:spcBef>
              <a:buClr>
                <a:schemeClr val="dk1"/>
              </a:buClr>
              <a:buSzPts val="1200"/>
              <a:buFont typeface="Microsoft JhengHei"/>
              <a:buChar char="●"/>
            </a:pPr>
            <a:r>
              <a:rPr lang="zh-TW" altLang="en-US" sz="160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運算功能包括 </a:t>
            </a:r>
            <a:r>
              <a:rPr lang="en-US" altLang="zh-TW" sz="160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: </a:t>
            </a:r>
            <a:r>
              <a:rPr lang="zh-TW" altLang="en-US" sz="160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基本四則運算（加減乘除）、三角函數、階層、餘數、指數與對數、開根號等運算</a:t>
            </a:r>
          </a:p>
          <a:p>
            <a:pPr marL="457200" indent="-304800">
              <a:spcBef>
                <a:spcPts val="0"/>
              </a:spcBef>
              <a:buClr>
                <a:schemeClr val="dk1"/>
              </a:buClr>
              <a:buSzPts val="1200"/>
              <a:buFont typeface="Microsoft JhengHei"/>
              <a:buChar char="●"/>
            </a:pPr>
            <a:r>
              <a:rPr lang="zh-TW" altLang="en-US" sz="160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輔助功能 </a:t>
            </a:r>
            <a:r>
              <a:rPr lang="en-US" altLang="zh-TW" sz="160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: </a:t>
            </a:r>
            <a:r>
              <a:rPr lang="zh-TW" altLang="en-US" sz="160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歸零、正負轉換</a:t>
            </a:r>
            <a:endParaRPr lang="zh-TW" altLang="en-US" sz="3600">
              <a:solidFill>
                <a:srgbClr val="432918"/>
              </a:solidFill>
            </a:endParaRPr>
          </a:p>
        </p:txBody>
      </p:sp>
      <p:sp>
        <p:nvSpPr>
          <p:cNvPr id="6" name="Google Shape;471;p47"/>
          <p:cNvSpPr txBox="1">
            <a:spLocks/>
          </p:cNvSpPr>
          <p:nvPr/>
        </p:nvSpPr>
        <p:spPr>
          <a:xfrm>
            <a:off x="7354783" y="381400"/>
            <a:ext cx="4392321" cy="187756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40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200"/>
              <a:buNone/>
            </a:pPr>
            <a:r>
              <a:rPr lang="zh-TW" altLang="en-US" sz="1600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</a:rPr>
              <a:t>建議的</a:t>
            </a:r>
            <a:r>
              <a:rPr lang="en-US" altLang="zh-TW" sz="1600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</a:rPr>
              <a:t>SUT:</a:t>
            </a:r>
          </a:p>
          <a:p>
            <a:pPr marL="15240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200"/>
              <a:buNone/>
            </a:pPr>
            <a:r>
              <a:rPr lang="en-US" altLang="zh-TW"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</a:rPr>
              <a:t>1.</a:t>
            </a:r>
            <a:r>
              <a:rPr lang="zh-TW" altLang="en-US"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</a:rPr>
              <a:t>有</a:t>
            </a:r>
            <a:r>
              <a:rPr lang="en-US" altLang="zh-TW"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</a:rPr>
              <a:t>UI</a:t>
            </a:r>
            <a:r>
              <a:rPr lang="zh-TW" altLang="en-US"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</a:rPr>
              <a:t>可以操作的軟體</a:t>
            </a:r>
            <a:endParaRPr lang="en-US" altLang="zh-TW" sz="1600">
              <a:solidFill>
                <a:schemeClr val="dk1"/>
              </a:solidFill>
              <a:latin typeface="Microsoft JhengHei"/>
              <a:ea typeface="Microsoft JhengHei"/>
              <a:cs typeface="Microsoft JhengHei"/>
            </a:endParaRPr>
          </a:p>
          <a:p>
            <a:pPr marL="152400" indent="0">
              <a:lnSpc>
                <a:spcPct val="100000"/>
              </a:lnSpc>
              <a:spcBef>
                <a:spcPts val="600"/>
              </a:spcBef>
              <a:buClr>
                <a:schemeClr val="dk1"/>
              </a:buClr>
              <a:buSzPts val="1200"/>
              <a:buNone/>
            </a:pPr>
            <a:r>
              <a:rPr lang="zh-TW" altLang="en-US" sz="1600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</a:rPr>
              <a:t>不</a:t>
            </a:r>
            <a:r>
              <a:rPr lang="zh-TW" altLang="en-US" sz="1600" b="1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</a:rPr>
              <a:t>適合的</a:t>
            </a:r>
            <a:r>
              <a:rPr lang="en-US" altLang="zh-TW" sz="1600" b="1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</a:rPr>
              <a:t>SUT:</a:t>
            </a:r>
            <a:endParaRPr lang="en-US" altLang="zh-TW" sz="16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</a:endParaRPr>
          </a:p>
          <a:p>
            <a:pPr marL="15240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200"/>
              <a:buNone/>
            </a:pPr>
            <a:r>
              <a:rPr lang="en-US" altLang="zh-TW"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</a:rPr>
              <a:t>1.</a:t>
            </a:r>
            <a:r>
              <a:rPr lang="zh-TW" altLang="en-US"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</a:rPr>
              <a:t>分散式系統 </a:t>
            </a:r>
            <a:r>
              <a:rPr lang="en-US" altLang="zh-TW"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</a:rPr>
              <a:t>(Distributed system)</a:t>
            </a:r>
            <a:br>
              <a:rPr lang="en-US" altLang="zh-TW"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</a:rPr>
            </a:br>
            <a:r>
              <a:rPr lang="en-US" altLang="zh-TW"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</a:rPr>
              <a:t>2.</a:t>
            </a:r>
            <a:r>
              <a:rPr lang="zh-TW" altLang="en-US"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</a:rPr>
              <a:t>系統軟體</a:t>
            </a:r>
            <a:r>
              <a:rPr lang="en-US" altLang="zh-TW"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</a:rPr>
              <a:t>(System software, e.g.TCP/IP)</a:t>
            </a:r>
            <a:br>
              <a:rPr lang="en-US" altLang="zh-TW"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</a:rPr>
            </a:br>
            <a:r>
              <a:rPr lang="en-US" altLang="zh-TW"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</a:rPr>
              <a:t>3.</a:t>
            </a:r>
            <a:r>
              <a:rPr lang="zh-TW" altLang="en-US"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</a:rPr>
              <a:t>遊戲軟體</a:t>
            </a:r>
            <a:r>
              <a:rPr lang="en-US" altLang="zh-TW"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</a:rPr>
              <a:t>(Game)</a:t>
            </a:r>
            <a:br>
              <a:rPr lang="en-US" altLang="zh-TW"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</a:rPr>
            </a:br>
            <a:r>
              <a:rPr lang="en-US" altLang="zh-TW"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</a:rPr>
              <a:t>4.</a:t>
            </a:r>
            <a:r>
              <a:rPr lang="zh-TW" altLang="en-US"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</a:rPr>
              <a:t>相片編輯</a:t>
            </a:r>
            <a:r>
              <a:rPr lang="en-US" altLang="zh-TW"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</a:rPr>
              <a:t>(Image editor)</a:t>
            </a:r>
            <a:endParaRPr lang="zh-TW" altLang="en-US" sz="1600">
              <a:solidFill>
                <a:schemeClr val="dk1"/>
              </a:solidFill>
              <a:latin typeface="Microsoft JhengHei"/>
              <a:ea typeface="Microsoft JhengHei"/>
              <a:cs typeface="Microsoft JhengHei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B2BB-B2D5-433A-A17D-5CF150AB946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187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Regression Test Architecture</a:t>
            </a:r>
            <a:endParaRPr lang="zh-TW" altLang="en-US"/>
          </a:p>
        </p:txBody>
      </p:sp>
      <p:grpSp>
        <p:nvGrpSpPr>
          <p:cNvPr id="4" name="群組 3"/>
          <p:cNvGrpSpPr/>
          <p:nvPr/>
        </p:nvGrpSpPr>
        <p:grpSpPr>
          <a:xfrm>
            <a:off x="1946912" y="2115894"/>
            <a:ext cx="6487751" cy="3920054"/>
            <a:chOff x="1448149" y="1132221"/>
            <a:chExt cx="6487751" cy="3920054"/>
          </a:xfrm>
        </p:grpSpPr>
        <p:grpSp>
          <p:nvGrpSpPr>
            <p:cNvPr id="5" name="Google Shape;485;p49"/>
            <p:cNvGrpSpPr/>
            <p:nvPr/>
          </p:nvGrpSpPr>
          <p:grpSpPr>
            <a:xfrm>
              <a:off x="6936596" y="2008696"/>
              <a:ext cx="999300" cy="1045198"/>
              <a:chOff x="7967103" y="2415041"/>
              <a:chExt cx="355863" cy="361911"/>
            </a:xfrm>
          </p:grpSpPr>
          <p:sp>
            <p:nvSpPr>
              <p:cNvPr id="24" name="Google Shape;486;p49"/>
              <p:cNvSpPr/>
              <p:nvPr/>
            </p:nvSpPr>
            <p:spPr>
              <a:xfrm>
                <a:off x="7967103" y="2584427"/>
                <a:ext cx="111810" cy="192525"/>
              </a:xfrm>
              <a:custGeom>
                <a:avLst/>
                <a:gdLst/>
                <a:ahLst/>
                <a:cxnLst/>
                <a:rect l="l" t="t" r="r" b="b"/>
                <a:pathLst>
                  <a:path w="3513" h="6049" extrusionOk="0">
                    <a:moveTo>
                      <a:pt x="1738" y="346"/>
                    </a:moveTo>
                    <a:cubicBezTo>
                      <a:pt x="2036" y="346"/>
                      <a:pt x="2298" y="560"/>
                      <a:pt x="2298" y="810"/>
                    </a:cubicBezTo>
                    <a:lnTo>
                      <a:pt x="2298" y="846"/>
                    </a:lnTo>
                    <a:cubicBezTo>
                      <a:pt x="2131" y="762"/>
                      <a:pt x="1941" y="739"/>
                      <a:pt x="1738" y="739"/>
                    </a:cubicBezTo>
                    <a:cubicBezTo>
                      <a:pt x="1548" y="739"/>
                      <a:pt x="1369" y="786"/>
                      <a:pt x="1191" y="846"/>
                    </a:cubicBezTo>
                    <a:lnTo>
                      <a:pt x="1191" y="810"/>
                    </a:lnTo>
                    <a:cubicBezTo>
                      <a:pt x="1203" y="560"/>
                      <a:pt x="1441" y="346"/>
                      <a:pt x="1738" y="346"/>
                    </a:cubicBezTo>
                    <a:close/>
                    <a:moveTo>
                      <a:pt x="1738" y="1048"/>
                    </a:moveTo>
                    <a:cubicBezTo>
                      <a:pt x="2334" y="1048"/>
                      <a:pt x="2834" y="1536"/>
                      <a:pt x="2834" y="2132"/>
                    </a:cubicBezTo>
                    <a:cubicBezTo>
                      <a:pt x="2834" y="2251"/>
                      <a:pt x="2810" y="2358"/>
                      <a:pt x="2762" y="2477"/>
                    </a:cubicBezTo>
                    <a:cubicBezTo>
                      <a:pt x="2286" y="2001"/>
                      <a:pt x="1453" y="1810"/>
                      <a:pt x="1429" y="1798"/>
                    </a:cubicBezTo>
                    <a:cubicBezTo>
                      <a:pt x="1415" y="1791"/>
                      <a:pt x="1400" y="1788"/>
                      <a:pt x="1385" y="1788"/>
                    </a:cubicBezTo>
                    <a:cubicBezTo>
                      <a:pt x="1347" y="1788"/>
                      <a:pt x="1308" y="1805"/>
                      <a:pt x="1274" y="1822"/>
                    </a:cubicBezTo>
                    <a:cubicBezTo>
                      <a:pt x="1238" y="1858"/>
                      <a:pt x="1215" y="1893"/>
                      <a:pt x="1215" y="1953"/>
                    </a:cubicBezTo>
                    <a:cubicBezTo>
                      <a:pt x="1215" y="1977"/>
                      <a:pt x="1203" y="2072"/>
                      <a:pt x="1084" y="2191"/>
                    </a:cubicBezTo>
                    <a:cubicBezTo>
                      <a:pt x="1024" y="2251"/>
                      <a:pt x="1024" y="2358"/>
                      <a:pt x="1084" y="2429"/>
                    </a:cubicBezTo>
                    <a:cubicBezTo>
                      <a:pt x="1111" y="2467"/>
                      <a:pt x="1148" y="2483"/>
                      <a:pt x="1188" y="2483"/>
                    </a:cubicBezTo>
                    <a:cubicBezTo>
                      <a:pt x="1234" y="2483"/>
                      <a:pt x="1283" y="2461"/>
                      <a:pt x="1322" y="2429"/>
                    </a:cubicBezTo>
                    <a:cubicBezTo>
                      <a:pt x="1417" y="2346"/>
                      <a:pt x="1477" y="2239"/>
                      <a:pt x="1500" y="2167"/>
                    </a:cubicBezTo>
                    <a:cubicBezTo>
                      <a:pt x="1786" y="2251"/>
                      <a:pt x="2370" y="2465"/>
                      <a:pt x="2631" y="2834"/>
                    </a:cubicBezTo>
                    <a:cubicBezTo>
                      <a:pt x="2560" y="3263"/>
                      <a:pt x="2191" y="3584"/>
                      <a:pt x="1738" y="3584"/>
                    </a:cubicBezTo>
                    <a:cubicBezTo>
                      <a:pt x="1286" y="3584"/>
                      <a:pt x="893" y="3239"/>
                      <a:pt x="846" y="2774"/>
                    </a:cubicBezTo>
                    <a:cubicBezTo>
                      <a:pt x="846" y="2751"/>
                      <a:pt x="834" y="2727"/>
                      <a:pt x="822" y="2703"/>
                    </a:cubicBezTo>
                    <a:cubicBezTo>
                      <a:pt x="715" y="2536"/>
                      <a:pt x="655" y="2334"/>
                      <a:pt x="655" y="2132"/>
                    </a:cubicBezTo>
                    <a:cubicBezTo>
                      <a:pt x="655" y="1536"/>
                      <a:pt x="1143" y="1048"/>
                      <a:pt x="1738" y="1048"/>
                    </a:cubicBezTo>
                    <a:close/>
                    <a:moveTo>
                      <a:pt x="2131" y="3858"/>
                    </a:moveTo>
                    <a:lnTo>
                      <a:pt x="2131" y="4037"/>
                    </a:lnTo>
                    <a:cubicBezTo>
                      <a:pt x="2131" y="4096"/>
                      <a:pt x="2143" y="4156"/>
                      <a:pt x="2167" y="4203"/>
                    </a:cubicBezTo>
                    <a:lnTo>
                      <a:pt x="1738" y="4596"/>
                    </a:lnTo>
                    <a:lnTo>
                      <a:pt x="1346" y="4203"/>
                    </a:lnTo>
                    <a:cubicBezTo>
                      <a:pt x="1369" y="4156"/>
                      <a:pt x="1381" y="4096"/>
                      <a:pt x="1381" y="4037"/>
                    </a:cubicBezTo>
                    <a:lnTo>
                      <a:pt x="1381" y="3858"/>
                    </a:lnTo>
                    <a:cubicBezTo>
                      <a:pt x="1500" y="3894"/>
                      <a:pt x="1619" y="3917"/>
                      <a:pt x="1750" y="3917"/>
                    </a:cubicBezTo>
                    <a:cubicBezTo>
                      <a:pt x="1893" y="3917"/>
                      <a:pt x="2012" y="3906"/>
                      <a:pt x="2131" y="3858"/>
                    </a:cubicBezTo>
                    <a:close/>
                    <a:moveTo>
                      <a:pt x="1762" y="0"/>
                    </a:moveTo>
                    <a:cubicBezTo>
                      <a:pt x="1286" y="0"/>
                      <a:pt x="881" y="358"/>
                      <a:pt x="881" y="798"/>
                    </a:cubicBezTo>
                    <a:cubicBezTo>
                      <a:pt x="881" y="869"/>
                      <a:pt x="893" y="929"/>
                      <a:pt x="905" y="1000"/>
                    </a:cubicBezTo>
                    <a:cubicBezTo>
                      <a:pt x="572" y="1250"/>
                      <a:pt x="345" y="1667"/>
                      <a:pt x="345" y="2132"/>
                    </a:cubicBezTo>
                    <a:cubicBezTo>
                      <a:pt x="345" y="2382"/>
                      <a:pt x="405" y="2632"/>
                      <a:pt x="536" y="2834"/>
                    </a:cubicBezTo>
                    <a:cubicBezTo>
                      <a:pt x="584" y="3191"/>
                      <a:pt x="774" y="3489"/>
                      <a:pt x="1060" y="3679"/>
                    </a:cubicBezTo>
                    <a:lnTo>
                      <a:pt x="1060" y="4025"/>
                    </a:lnTo>
                    <a:lnTo>
                      <a:pt x="1060" y="4037"/>
                    </a:lnTo>
                    <a:lnTo>
                      <a:pt x="393" y="4382"/>
                    </a:lnTo>
                    <a:cubicBezTo>
                      <a:pt x="155" y="4501"/>
                      <a:pt x="0" y="4739"/>
                      <a:pt x="0" y="5013"/>
                    </a:cubicBezTo>
                    <a:lnTo>
                      <a:pt x="0" y="5882"/>
                    </a:lnTo>
                    <a:cubicBezTo>
                      <a:pt x="0" y="5977"/>
                      <a:pt x="72" y="6049"/>
                      <a:pt x="167" y="6049"/>
                    </a:cubicBezTo>
                    <a:cubicBezTo>
                      <a:pt x="250" y="6049"/>
                      <a:pt x="334" y="5977"/>
                      <a:pt x="334" y="5882"/>
                    </a:cubicBezTo>
                    <a:lnTo>
                      <a:pt x="334" y="5013"/>
                    </a:lnTo>
                    <a:cubicBezTo>
                      <a:pt x="334" y="4870"/>
                      <a:pt x="405" y="4739"/>
                      <a:pt x="536" y="4679"/>
                    </a:cubicBezTo>
                    <a:lnTo>
                      <a:pt x="1084" y="4394"/>
                    </a:lnTo>
                    <a:lnTo>
                      <a:pt x="1596" y="4894"/>
                    </a:lnTo>
                    <a:lnTo>
                      <a:pt x="1596" y="5882"/>
                    </a:lnTo>
                    <a:cubicBezTo>
                      <a:pt x="1596" y="5977"/>
                      <a:pt x="1667" y="6049"/>
                      <a:pt x="1762" y="6049"/>
                    </a:cubicBezTo>
                    <a:cubicBezTo>
                      <a:pt x="1846" y="6049"/>
                      <a:pt x="1917" y="5977"/>
                      <a:pt x="1917" y="5882"/>
                    </a:cubicBezTo>
                    <a:lnTo>
                      <a:pt x="1917" y="4894"/>
                    </a:lnTo>
                    <a:lnTo>
                      <a:pt x="2429" y="4394"/>
                    </a:lnTo>
                    <a:lnTo>
                      <a:pt x="2977" y="4679"/>
                    </a:lnTo>
                    <a:cubicBezTo>
                      <a:pt x="3096" y="4739"/>
                      <a:pt x="3191" y="4870"/>
                      <a:pt x="3191" y="5013"/>
                    </a:cubicBezTo>
                    <a:lnTo>
                      <a:pt x="3191" y="5882"/>
                    </a:lnTo>
                    <a:cubicBezTo>
                      <a:pt x="3191" y="5977"/>
                      <a:pt x="3262" y="6049"/>
                      <a:pt x="3346" y="6049"/>
                    </a:cubicBezTo>
                    <a:cubicBezTo>
                      <a:pt x="3441" y="6049"/>
                      <a:pt x="3513" y="5977"/>
                      <a:pt x="3513" y="5882"/>
                    </a:cubicBezTo>
                    <a:lnTo>
                      <a:pt x="3513" y="5013"/>
                    </a:lnTo>
                    <a:cubicBezTo>
                      <a:pt x="3513" y="4739"/>
                      <a:pt x="3370" y="4501"/>
                      <a:pt x="3132" y="4382"/>
                    </a:cubicBezTo>
                    <a:lnTo>
                      <a:pt x="2453" y="4037"/>
                    </a:lnTo>
                    <a:lnTo>
                      <a:pt x="2453" y="4025"/>
                    </a:lnTo>
                    <a:lnTo>
                      <a:pt x="2453" y="3679"/>
                    </a:lnTo>
                    <a:cubicBezTo>
                      <a:pt x="2739" y="3489"/>
                      <a:pt x="2929" y="3191"/>
                      <a:pt x="2977" y="2834"/>
                    </a:cubicBezTo>
                    <a:cubicBezTo>
                      <a:pt x="3096" y="2632"/>
                      <a:pt x="3167" y="2370"/>
                      <a:pt x="3167" y="2132"/>
                    </a:cubicBezTo>
                    <a:cubicBezTo>
                      <a:pt x="3167" y="1667"/>
                      <a:pt x="2953" y="1262"/>
                      <a:pt x="2608" y="1000"/>
                    </a:cubicBezTo>
                    <a:cubicBezTo>
                      <a:pt x="2620" y="941"/>
                      <a:pt x="2631" y="869"/>
                      <a:pt x="2631" y="798"/>
                    </a:cubicBezTo>
                    <a:cubicBezTo>
                      <a:pt x="2631" y="369"/>
                      <a:pt x="2239" y="0"/>
                      <a:pt x="1762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487;p49"/>
              <p:cNvSpPr/>
              <p:nvPr/>
            </p:nvSpPr>
            <p:spPr>
              <a:xfrm>
                <a:off x="7989446" y="2750789"/>
                <a:ext cx="10280" cy="26162"/>
              </a:xfrm>
              <a:custGeom>
                <a:avLst/>
                <a:gdLst/>
                <a:ahLst/>
                <a:cxnLst/>
                <a:rect l="l" t="t" r="r" b="b"/>
                <a:pathLst>
                  <a:path w="323" h="822" extrusionOk="0">
                    <a:moveTo>
                      <a:pt x="167" y="0"/>
                    </a:moveTo>
                    <a:cubicBezTo>
                      <a:pt x="72" y="0"/>
                      <a:pt x="1" y="83"/>
                      <a:pt x="1" y="167"/>
                    </a:cubicBezTo>
                    <a:lnTo>
                      <a:pt x="1" y="655"/>
                    </a:lnTo>
                    <a:cubicBezTo>
                      <a:pt x="1" y="750"/>
                      <a:pt x="72" y="822"/>
                      <a:pt x="167" y="822"/>
                    </a:cubicBezTo>
                    <a:cubicBezTo>
                      <a:pt x="251" y="822"/>
                      <a:pt x="322" y="750"/>
                      <a:pt x="322" y="655"/>
                    </a:cubicBezTo>
                    <a:lnTo>
                      <a:pt x="322" y="167"/>
                    </a:lnTo>
                    <a:cubicBezTo>
                      <a:pt x="322" y="83"/>
                      <a:pt x="251" y="0"/>
                      <a:pt x="16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488;p49"/>
              <p:cNvSpPr/>
              <p:nvPr/>
            </p:nvSpPr>
            <p:spPr>
              <a:xfrm>
                <a:off x="8045908" y="2750789"/>
                <a:ext cx="10662" cy="26162"/>
              </a:xfrm>
              <a:custGeom>
                <a:avLst/>
                <a:gdLst/>
                <a:ahLst/>
                <a:cxnLst/>
                <a:rect l="l" t="t" r="r" b="b"/>
                <a:pathLst>
                  <a:path w="335" h="822" extrusionOk="0">
                    <a:moveTo>
                      <a:pt x="155" y="0"/>
                    </a:moveTo>
                    <a:cubicBezTo>
                      <a:pt x="72" y="0"/>
                      <a:pt x="1" y="83"/>
                      <a:pt x="1" y="167"/>
                    </a:cubicBezTo>
                    <a:lnTo>
                      <a:pt x="1" y="655"/>
                    </a:lnTo>
                    <a:cubicBezTo>
                      <a:pt x="1" y="750"/>
                      <a:pt x="72" y="822"/>
                      <a:pt x="155" y="822"/>
                    </a:cubicBezTo>
                    <a:cubicBezTo>
                      <a:pt x="251" y="822"/>
                      <a:pt x="322" y="750"/>
                      <a:pt x="322" y="655"/>
                    </a:cubicBezTo>
                    <a:lnTo>
                      <a:pt x="322" y="167"/>
                    </a:lnTo>
                    <a:cubicBezTo>
                      <a:pt x="334" y="83"/>
                      <a:pt x="263" y="0"/>
                      <a:pt x="155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489;p49"/>
              <p:cNvSpPr/>
              <p:nvPr/>
            </p:nvSpPr>
            <p:spPr>
              <a:xfrm>
                <a:off x="8073184" y="2595789"/>
                <a:ext cx="136858" cy="112956"/>
              </a:xfrm>
              <a:custGeom>
                <a:avLst/>
                <a:gdLst/>
                <a:ahLst/>
                <a:cxnLst/>
                <a:rect l="l" t="t" r="r" b="b"/>
                <a:pathLst>
                  <a:path w="4300" h="3549" extrusionOk="0">
                    <a:moveTo>
                      <a:pt x="2156" y="1"/>
                    </a:moveTo>
                    <a:cubicBezTo>
                      <a:pt x="2073" y="1"/>
                      <a:pt x="2001" y="84"/>
                      <a:pt x="2001" y="167"/>
                    </a:cubicBezTo>
                    <a:lnTo>
                      <a:pt x="2001" y="2048"/>
                    </a:lnTo>
                    <a:lnTo>
                      <a:pt x="108" y="3251"/>
                    </a:lnTo>
                    <a:cubicBezTo>
                      <a:pt x="37" y="3299"/>
                      <a:pt x="1" y="3406"/>
                      <a:pt x="60" y="3477"/>
                    </a:cubicBezTo>
                    <a:cubicBezTo>
                      <a:pt x="96" y="3525"/>
                      <a:pt x="156" y="3549"/>
                      <a:pt x="191" y="3549"/>
                    </a:cubicBezTo>
                    <a:cubicBezTo>
                      <a:pt x="227" y="3549"/>
                      <a:pt x="251" y="3537"/>
                      <a:pt x="287" y="3525"/>
                    </a:cubicBezTo>
                    <a:lnTo>
                      <a:pt x="2156" y="2334"/>
                    </a:lnTo>
                    <a:lnTo>
                      <a:pt x="4037" y="3525"/>
                    </a:lnTo>
                    <a:cubicBezTo>
                      <a:pt x="4063" y="3538"/>
                      <a:pt x="4093" y="3544"/>
                      <a:pt x="4123" y="3544"/>
                    </a:cubicBezTo>
                    <a:cubicBezTo>
                      <a:pt x="4178" y="3544"/>
                      <a:pt x="4233" y="3523"/>
                      <a:pt x="4263" y="3477"/>
                    </a:cubicBezTo>
                    <a:cubicBezTo>
                      <a:pt x="4299" y="3406"/>
                      <a:pt x="4287" y="3299"/>
                      <a:pt x="4216" y="3251"/>
                    </a:cubicBezTo>
                    <a:lnTo>
                      <a:pt x="2323" y="2048"/>
                    </a:lnTo>
                    <a:lnTo>
                      <a:pt x="2323" y="167"/>
                    </a:lnTo>
                    <a:cubicBezTo>
                      <a:pt x="2323" y="84"/>
                      <a:pt x="2251" y="1"/>
                      <a:pt x="2156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490;p49"/>
              <p:cNvSpPr/>
              <p:nvPr/>
            </p:nvSpPr>
            <p:spPr>
              <a:xfrm>
                <a:off x="8085310" y="2415041"/>
                <a:ext cx="112956" cy="169036"/>
              </a:xfrm>
              <a:custGeom>
                <a:avLst/>
                <a:gdLst/>
                <a:ahLst/>
                <a:cxnLst/>
                <a:rect l="l" t="t" r="r" b="b"/>
                <a:pathLst>
                  <a:path w="3549" h="5311" extrusionOk="0">
                    <a:moveTo>
                      <a:pt x="1775" y="334"/>
                    </a:moveTo>
                    <a:cubicBezTo>
                      <a:pt x="2061" y="334"/>
                      <a:pt x="2335" y="453"/>
                      <a:pt x="2525" y="643"/>
                    </a:cubicBezTo>
                    <a:cubicBezTo>
                      <a:pt x="2716" y="846"/>
                      <a:pt x="2835" y="1119"/>
                      <a:pt x="2870" y="1417"/>
                    </a:cubicBezTo>
                    <a:cubicBezTo>
                      <a:pt x="2882" y="1524"/>
                      <a:pt x="2894" y="1655"/>
                      <a:pt x="2906" y="1822"/>
                    </a:cubicBezTo>
                    <a:cubicBezTo>
                      <a:pt x="2727" y="1500"/>
                      <a:pt x="2430" y="1286"/>
                      <a:pt x="2061" y="1167"/>
                    </a:cubicBezTo>
                    <a:cubicBezTo>
                      <a:pt x="1727" y="1060"/>
                      <a:pt x="1430" y="1060"/>
                      <a:pt x="1418" y="1060"/>
                    </a:cubicBezTo>
                    <a:cubicBezTo>
                      <a:pt x="1382" y="1060"/>
                      <a:pt x="1334" y="1072"/>
                      <a:pt x="1299" y="1108"/>
                    </a:cubicBezTo>
                    <a:lnTo>
                      <a:pt x="1001" y="1417"/>
                    </a:lnTo>
                    <a:cubicBezTo>
                      <a:pt x="942" y="1477"/>
                      <a:pt x="942" y="1596"/>
                      <a:pt x="1001" y="1655"/>
                    </a:cubicBezTo>
                    <a:cubicBezTo>
                      <a:pt x="1031" y="1685"/>
                      <a:pt x="1075" y="1700"/>
                      <a:pt x="1120" y="1700"/>
                    </a:cubicBezTo>
                    <a:cubicBezTo>
                      <a:pt x="1165" y="1700"/>
                      <a:pt x="1209" y="1685"/>
                      <a:pt x="1239" y="1655"/>
                    </a:cubicBezTo>
                    <a:lnTo>
                      <a:pt x="1501" y="1405"/>
                    </a:lnTo>
                    <a:cubicBezTo>
                      <a:pt x="1584" y="1405"/>
                      <a:pt x="1763" y="1417"/>
                      <a:pt x="1954" y="1489"/>
                    </a:cubicBezTo>
                    <a:cubicBezTo>
                      <a:pt x="2299" y="1608"/>
                      <a:pt x="2537" y="1798"/>
                      <a:pt x="2668" y="2084"/>
                    </a:cubicBezTo>
                    <a:cubicBezTo>
                      <a:pt x="2596" y="2512"/>
                      <a:pt x="2227" y="2846"/>
                      <a:pt x="1775" y="2846"/>
                    </a:cubicBezTo>
                    <a:cubicBezTo>
                      <a:pt x="1287" y="2846"/>
                      <a:pt x="870" y="2441"/>
                      <a:pt x="870" y="1941"/>
                    </a:cubicBezTo>
                    <a:cubicBezTo>
                      <a:pt x="870" y="1846"/>
                      <a:pt x="799" y="1774"/>
                      <a:pt x="703" y="1774"/>
                    </a:cubicBezTo>
                    <a:cubicBezTo>
                      <a:pt x="691" y="1774"/>
                      <a:pt x="680" y="1774"/>
                      <a:pt x="644" y="1786"/>
                    </a:cubicBezTo>
                    <a:cubicBezTo>
                      <a:pt x="668" y="1655"/>
                      <a:pt x="680" y="1524"/>
                      <a:pt x="691" y="1417"/>
                    </a:cubicBezTo>
                    <a:cubicBezTo>
                      <a:pt x="703" y="1119"/>
                      <a:pt x="822" y="834"/>
                      <a:pt x="1037" y="643"/>
                    </a:cubicBezTo>
                    <a:cubicBezTo>
                      <a:pt x="1227" y="429"/>
                      <a:pt x="1501" y="334"/>
                      <a:pt x="1775" y="334"/>
                    </a:cubicBezTo>
                    <a:close/>
                    <a:moveTo>
                      <a:pt x="572" y="2239"/>
                    </a:moveTo>
                    <a:cubicBezTo>
                      <a:pt x="644" y="2536"/>
                      <a:pt x="822" y="2786"/>
                      <a:pt x="1084" y="2965"/>
                    </a:cubicBezTo>
                    <a:lnTo>
                      <a:pt x="1084" y="3143"/>
                    </a:lnTo>
                    <a:cubicBezTo>
                      <a:pt x="763" y="3084"/>
                      <a:pt x="549" y="3013"/>
                      <a:pt x="394" y="2929"/>
                    </a:cubicBezTo>
                    <a:cubicBezTo>
                      <a:pt x="382" y="2929"/>
                      <a:pt x="394" y="2917"/>
                      <a:pt x="394" y="2917"/>
                    </a:cubicBezTo>
                    <a:cubicBezTo>
                      <a:pt x="465" y="2727"/>
                      <a:pt x="525" y="2477"/>
                      <a:pt x="572" y="2239"/>
                    </a:cubicBezTo>
                    <a:close/>
                    <a:moveTo>
                      <a:pt x="2989" y="2239"/>
                    </a:moveTo>
                    <a:cubicBezTo>
                      <a:pt x="3025" y="2489"/>
                      <a:pt x="3108" y="2727"/>
                      <a:pt x="3168" y="2917"/>
                    </a:cubicBezTo>
                    <a:lnTo>
                      <a:pt x="3168" y="2929"/>
                    </a:lnTo>
                    <a:cubicBezTo>
                      <a:pt x="3025" y="2989"/>
                      <a:pt x="2811" y="3084"/>
                      <a:pt x="2477" y="3143"/>
                    </a:cubicBezTo>
                    <a:lnTo>
                      <a:pt x="2477" y="2965"/>
                    </a:lnTo>
                    <a:cubicBezTo>
                      <a:pt x="2716" y="2798"/>
                      <a:pt x="2906" y="2536"/>
                      <a:pt x="2989" y="2239"/>
                    </a:cubicBezTo>
                    <a:close/>
                    <a:moveTo>
                      <a:pt x="2168" y="3108"/>
                    </a:moveTo>
                    <a:lnTo>
                      <a:pt x="2168" y="3286"/>
                    </a:lnTo>
                    <a:cubicBezTo>
                      <a:pt x="2168" y="3346"/>
                      <a:pt x="2180" y="3405"/>
                      <a:pt x="2204" y="3453"/>
                    </a:cubicBezTo>
                    <a:lnTo>
                      <a:pt x="2037" y="3608"/>
                    </a:lnTo>
                    <a:cubicBezTo>
                      <a:pt x="1960" y="3673"/>
                      <a:pt x="1864" y="3706"/>
                      <a:pt x="1772" y="3706"/>
                    </a:cubicBezTo>
                    <a:cubicBezTo>
                      <a:pt x="1680" y="3706"/>
                      <a:pt x="1590" y="3673"/>
                      <a:pt x="1525" y="3608"/>
                    </a:cubicBezTo>
                    <a:lnTo>
                      <a:pt x="1382" y="3453"/>
                    </a:lnTo>
                    <a:cubicBezTo>
                      <a:pt x="1406" y="3405"/>
                      <a:pt x="1418" y="3346"/>
                      <a:pt x="1418" y="3286"/>
                    </a:cubicBezTo>
                    <a:lnTo>
                      <a:pt x="1418" y="3108"/>
                    </a:lnTo>
                    <a:cubicBezTo>
                      <a:pt x="1537" y="3143"/>
                      <a:pt x="1656" y="3167"/>
                      <a:pt x="1799" y="3167"/>
                    </a:cubicBezTo>
                    <a:cubicBezTo>
                      <a:pt x="1930" y="3167"/>
                      <a:pt x="2049" y="3155"/>
                      <a:pt x="2168" y="3108"/>
                    </a:cubicBezTo>
                    <a:close/>
                    <a:moveTo>
                      <a:pt x="1775" y="0"/>
                    </a:moveTo>
                    <a:cubicBezTo>
                      <a:pt x="1037" y="0"/>
                      <a:pt x="418" y="607"/>
                      <a:pt x="358" y="1405"/>
                    </a:cubicBezTo>
                    <a:cubicBezTo>
                      <a:pt x="334" y="1727"/>
                      <a:pt x="227" y="2417"/>
                      <a:pt x="84" y="2810"/>
                    </a:cubicBezTo>
                    <a:cubicBezTo>
                      <a:pt x="25" y="2989"/>
                      <a:pt x="96" y="3167"/>
                      <a:pt x="263" y="3251"/>
                    </a:cubicBezTo>
                    <a:cubicBezTo>
                      <a:pt x="382" y="3310"/>
                      <a:pt x="572" y="3382"/>
                      <a:pt x="822" y="3441"/>
                    </a:cubicBezTo>
                    <a:lnTo>
                      <a:pt x="394" y="3644"/>
                    </a:lnTo>
                    <a:cubicBezTo>
                      <a:pt x="156" y="3763"/>
                      <a:pt x="1" y="4001"/>
                      <a:pt x="1" y="4275"/>
                    </a:cubicBezTo>
                    <a:lnTo>
                      <a:pt x="1" y="5156"/>
                    </a:lnTo>
                    <a:cubicBezTo>
                      <a:pt x="1" y="5239"/>
                      <a:pt x="84" y="5310"/>
                      <a:pt x="168" y="5310"/>
                    </a:cubicBezTo>
                    <a:cubicBezTo>
                      <a:pt x="263" y="5310"/>
                      <a:pt x="334" y="5239"/>
                      <a:pt x="334" y="5156"/>
                    </a:cubicBezTo>
                    <a:lnTo>
                      <a:pt x="334" y="4275"/>
                    </a:lnTo>
                    <a:cubicBezTo>
                      <a:pt x="334" y="4144"/>
                      <a:pt x="406" y="4001"/>
                      <a:pt x="537" y="3941"/>
                    </a:cubicBezTo>
                    <a:lnTo>
                      <a:pt x="1096" y="3667"/>
                    </a:lnTo>
                    <a:lnTo>
                      <a:pt x="1287" y="3846"/>
                    </a:lnTo>
                    <a:cubicBezTo>
                      <a:pt x="1418" y="3977"/>
                      <a:pt x="1596" y="4036"/>
                      <a:pt x="1763" y="4036"/>
                    </a:cubicBezTo>
                    <a:cubicBezTo>
                      <a:pt x="1942" y="4036"/>
                      <a:pt x="2108" y="3977"/>
                      <a:pt x="2239" y="3846"/>
                    </a:cubicBezTo>
                    <a:lnTo>
                      <a:pt x="2430" y="3667"/>
                    </a:lnTo>
                    <a:lnTo>
                      <a:pt x="2977" y="3941"/>
                    </a:lnTo>
                    <a:cubicBezTo>
                      <a:pt x="3097" y="4001"/>
                      <a:pt x="3192" y="4144"/>
                      <a:pt x="3192" y="4275"/>
                    </a:cubicBezTo>
                    <a:lnTo>
                      <a:pt x="3192" y="5156"/>
                    </a:lnTo>
                    <a:cubicBezTo>
                      <a:pt x="3192" y="5239"/>
                      <a:pt x="3263" y="5310"/>
                      <a:pt x="3358" y="5310"/>
                    </a:cubicBezTo>
                    <a:cubicBezTo>
                      <a:pt x="3442" y="5310"/>
                      <a:pt x="3513" y="5239"/>
                      <a:pt x="3513" y="5156"/>
                    </a:cubicBezTo>
                    <a:lnTo>
                      <a:pt x="3513" y="4275"/>
                    </a:lnTo>
                    <a:cubicBezTo>
                      <a:pt x="3549" y="4001"/>
                      <a:pt x="3406" y="3763"/>
                      <a:pt x="3168" y="3644"/>
                    </a:cubicBezTo>
                    <a:lnTo>
                      <a:pt x="2727" y="3441"/>
                    </a:lnTo>
                    <a:cubicBezTo>
                      <a:pt x="2989" y="3382"/>
                      <a:pt x="3180" y="3310"/>
                      <a:pt x="3299" y="3251"/>
                    </a:cubicBezTo>
                    <a:cubicBezTo>
                      <a:pt x="3454" y="3167"/>
                      <a:pt x="3537" y="2977"/>
                      <a:pt x="3478" y="2810"/>
                    </a:cubicBezTo>
                    <a:cubicBezTo>
                      <a:pt x="3323" y="2417"/>
                      <a:pt x="3204" y="1727"/>
                      <a:pt x="3192" y="1405"/>
                    </a:cubicBezTo>
                    <a:cubicBezTo>
                      <a:pt x="3132" y="596"/>
                      <a:pt x="2525" y="0"/>
                      <a:pt x="1775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491;p49"/>
              <p:cNvSpPr/>
              <p:nvPr/>
            </p:nvSpPr>
            <p:spPr>
              <a:xfrm>
                <a:off x="8108449" y="2557501"/>
                <a:ext cx="10248" cy="26194"/>
              </a:xfrm>
              <a:custGeom>
                <a:avLst/>
                <a:gdLst/>
                <a:ahLst/>
                <a:cxnLst/>
                <a:rect l="l" t="t" r="r" b="b"/>
                <a:pathLst>
                  <a:path w="322" h="823" extrusionOk="0">
                    <a:moveTo>
                      <a:pt x="155" y="1"/>
                    </a:moveTo>
                    <a:cubicBezTo>
                      <a:pt x="72" y="1"/>
                      <a:pt x="0" y="84"/>
                      <a:pt x="0" y="168"/>
                    </a:cubicBezTo>
                    <a:lnTo>
                      <a:pt x="0" y="656"/>
                    </a:lnTo>
                    <a:cubicBezTo>
                      <a:pt x="0" y="751"/>
                      <a:pt x="72" y="823"/>
                      <a:pt x="155" y="823"/>
                    </a:cubicBezTo>
                    <a:cubicBezTo>
                      <a:pt x="250" y="823"/>
                      <a:pt x="322" y="751"/>
                      <a:pt x="322" y="656"/>
                    </a:cubicBezTo>
                    <a:lnTo>
                      <a:pt x="322" y="168"/>
                    </a:lnTo>
                    <a:cubicBezTo>
                      <a:pt x="322" y="84"/>
                      <a:pt x="250" y="1"/>
                      <a:pt x="155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492;p49"/>
              <p:cNvSpPr/>
              <p:nvPr/>
            </p:nvSpPr>
            <p:spPr>
              <a:xfrm>
                <a:off x="8165293" y="2557501"/>
                <a:ext cx="10248" cy="26194"/>
              </a:xfrm>
              <a:custGeom>
                <a:avLst/>
                <a:gdLst/>
                <a:ahLst/>
                <a:cxnLst/>
                <a:rect l="l" t="t" r="r" b="b"/>
                <a:pathLst>
                  <a:path w="322" h="823" extrusionOk="0">
                    <a:moveTo>
                      <a:pt x="155" y="1"/>
                    </a:moveTo>
                    <a:cubicBezTo>
                      <a:pt x="72" y="1"/>
                      <a:pt x="0" y="84"/>
                      <a:pt x="0" y="168"/>
                    </a:cubicBezTo>
                    <a:lnTo>
                      <a:pt x="0" y="656"/>
                    </a:lnTo>
                    <a:cubicBezTo>
                      <a:pt x="0" y="751"/>
                      <a:pt x="72" y="823"/>
                      <a:pt x="155" y="823"/>
                    </a:cubicBezTo>
                    <a:cubicBezTo>
                      <a:pt x="250" y="823"/>
                      <a:pt x="322" y="751"/>
                      <a:pt x="322" y="656"/>
                    </a:cubicBezTo>
                    <a:lnTo>
                      <a:pt x="322" y="168"/>
                    </a:lnTo>
                    <a:cubicBezTo>
                      <a:pt x="322" y="84"/>
                      <a:pt x="250" y="1"/>
                      <a:pt x="155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493;p49"/>
              <p:cNvSpPr/>
              <p:nvPr/>
            </p:nvSpPr>
            <p:spPr>
              <a:xfrm>
                <a:off x="8238432" y="2635956"/>
                <a:ext cx="45481" cy="15946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501" extrusionOk="0">
                    <a:moveTo>
                      <a:pt x="167" y="1"/>
                    </a:moveTo>
                    <a:cubicBezTo>
                      <a:pt x="83" y="1"/>
                      <a:pt x="0" y="72"/>
                      <a:pt x="0" y="155"/>
                    </a:cubicBezTo>
                    <a:cubicBezTo>
                      <a:pt x="0" y="251"/>
                      <a:pt x="83" y="322"/>
                      <a:pt x="167" y="322"/>
                    </a:cubicBezTo>
                    <a:cubicBezTo>
                      <a:pt x="357" y="322"/>
                      <a:pt x="893" y="358"/>
                      <a:pt x="1167" y="489"/>
                    </a:cubicBezTo>
                    <a:cubicBezTo>
                      <a:pt x="1191" y="501"/>
                      <a:pt x="1214" y="501"/>
                      <a:pt x="1238" y="501"/>
                    </a:cubicBezTo>
                    <a:cubicBezTo>
                      <a:pt x="1298" y="501"/>
                      <a:pt x="1357" y="477"/>
                      <a:pt x="1393" y="417"/>
                    </a:cubicBezTo>
                    <a:cubicBezTo>
                      <a:pt x="1429" y="334"/>
                      <a:pt x="1405" y="239"/>
                      <a:pt x="1310" y="191"/>
                    </a:cubicBezTo>
                    <a:cubicBezTo>
                      <a:pt x="929" y="1"/>
                      <a:pt x="202" y="1"/>
                      <a:pt x="167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494;p49"/>
              <p:cNvSpPr/>
              <p:nvPr/>
            </p:nvSpPr>
            <p:spPr>
              <a:xfrm>
                <a:off x="8198998" y="2607534"/>
                <a:ext cx="123968" cy="169036"/>
              </a:xfrm>
              <a:custGeom>
                <a:avLst/>
                <a:gdLst/>
                <a:ahLst/>
                <a:cxnLst/>
                <a:rect l="l" t="t" r="r" b="b"/>
                <a:pathLst>
                  <a:path w="3895" h="5311" extrusionOk="0">
                    <a:moveTo>
                      <a:pt x="3049" y="322"/>
                    </a:moveTo>
                    <a:lnTo>
                      <a:pt x="3049" y="1025"/>
                    </a:lnTo>
                    <a:cubicBezTo>
                      <a:pt x="3049" y="1144"/>
                      <a:pt x="3013" y="1251"/>
                      <a:pt x="2965" y="1346"/>
                    </a:cubicBezTo>
                    <a:lnTo>
                      <a:pt x="2882" y="1513"/>
                    </a:lnTo>
                    <a:cubicBezTo>
                      <a:pt x="2870" y="1548"/>
                      <a:pt x="2870" y="1560"/>
                      <a:pt x="2870" y="1584"/>
                    </a:cubicBezTo>
                    <a:lnTo>
                      <a:pt x="2870" y="1941"/>
                    </a:lnTo>
                    <a:cubicBezTo>
                      <a:pt x="2870" y="2203"/>
                      <a:pt x="2763" y="2418"/>
                      <a:pt x="2596" y="2596"/>
                    </a:cubicBezTo>
                    <a:cubicBezTo>
                      <a:pt x="2406" y="2763"/>
                      <a:pt x="2168" y="2858"/>
                      <a:pt x="1930" y="2858"/>
                    </a:cubicBezTo>
                    <a:cubicBezTo>
                      <a:pt x="1453" y="2834"/>
                      <a:pt x="1049" y="2406"/>
                      <a:pt x="1049" y="1906"/>
                    </a:cubicBezTo>
                    <a:lnTo>
                      <a:pt x="1049" y="1584"/>
                    </a:lnTo>
                    <a:cubicBezTo>
                      <a:pt x="1049" y="1560"/>
                      <a:pt x="1049" y="1548"/>
                      <a:pt x="1037" y="1513"/>
                    </a:cubicBezTo>
                    <a:lnTo>
                      <a:pt x="929" y="1310"/>
                    </a:lnTo>
                    <a:cubicBezTo>
                      <a:pt x="882" y="1227"/>
                      <a:pt x="870" y="1144"/>
                      <a:pt x="870" y="1072"/>
                    </a:cubicBezTo>
                    <a:lnTo>
                      <a:pt x="870" y="1048"/>
                    </a:lnTo>
                    <a:cubicBezTo>
                      <a:pt x="870" y="655"/>
                      <a:pt x="1203" y="322"/>
                      <a:pt x="1596" y="322"/>
                    </a:cubicBezTo>
                    <a:close/>
                    <a:moveTo>
                      <a:pt x="2334" y="3132"/>
                    </a:moveTo>
                    <a:cubicBezTo>
                      <a:pt x="2334" y="3180"/>
                      <a:pt x="2346" y="3239"/>
                      <a:pt x="2358" y="3287"/>
                    </a:cubicBezTo>
                    <a:lnTo>
                      <a:pt x="2215" y="3418"/>
                    </a:lnTo>
                    <a:cubicBezTo>
                      <a:pt x="2138" y="3495"/>
                      <a:pt x="2043" y="3534"/>
                      <a:pt x="1949" y="3534"/>
                    </a:cubicBezTo>
                    <a:cubicBezTo>
                      <a:pt x="1855" y="3534"/>
                      <a:pt x="1763" y="3495"/>
                      <a:pt x="1691" y="3418"/>
                    </a:cubicBezTo>
                    <a:lnTo>
                      <a:pt x="1561" y="3287"/>
                    </a:lnTo>
                    <a:cubicBezTo>
                      <a:pt x="1572" y="3239"/>
                      <a:pt x="1584" y="3180"/>
                      <a:pt x="1584" y="3132"/>
                    </a:cubicBezTo>
                    <a:cubicBezTo>
                      <a:pt x="1691" y="3168"/>
                      <a:pt x="1811" y="3191"/>
                      <a:pt x="1918" y="3191"/>
                    </a:cubicBezTo>
                    <a:lnTo>
                      <a:pt x="1953" y="3191"/>
                    </a:lnTo>
                    <a:cubicBezTo>
                      <a:pt x="2096" y="3191"/>
                      <a:pt x="2215" y="3180"/>
                      <a:pt x="2334" y="3132"/>
                    </a:cubicBezTo>
                    <a:close/>
                    <a:moveTo>
                      <a:pt x="1584" y="1"/>
                    </a:moveTo>
                    <a:cubicBezTo>
                      <a:pt x="1001" y="1"/>
                      <a:pt x="525" y="477"/>
                      <a:pt x="525" y="1048"/>
                    </a:cubicBezTo>
                    <a:lnTo>
                      <a:pt x="525" y="1072"/>
                    </a:lnTo>
                    <a:cubicBezTo>
                      <a:pt x="525" y="1203"/>
                      <a:pt x="560" y="1334"/>
                      <a:pt x="620" y="1453"/>
                    </a:cubicBezTo>
                    <a:lnTo>
                      <a:pt x="703" y="1620"/>
                    </a:lnTo>
                    <a:lnTo>
                      <a:pt x="703" y="1882"/>
                    </a:lnTo>
                    <a:cubicBezTo>
                      <a:pt x="703" y="2322"/>
                      <a:pt x="918" y="2703"/>
                      <a:pt x="1239" y="2941"/>
                    </a:cubicBezTo>
                    <a:lnTo>
                      <a:pt x="1239" y="3096"/>
                    </a:lnTo>
                    <a:cubicBezTo>
                      <a:pt x="1239" y="3180"/>
                      <a:pt x="1180" y="3251"/>
                      <a:pt x="1108" y="3275"/>
                    </a:cubicBezTo>
                    <a:lnTo>
                      <a:pt x="513" y="3453"/>
                    </a:lnTo>
                    <a:cubicBezTo>
                      <a:pt x="215" y="3537"/>
                      <a:pt x="1" y="3811"/>
                      <a:pt x="1" y="4120"/>
                    </a:cubicBezTo>
                    <a:lnTo>
                      <a:pt x="1" y="5144"/>
                    </a:lnTo>
                    <a:cubicBezTo>
                      <a:pt x="1" y="5239"/>
                      <a:pt x="84" y="5311"/>
                      <a:pt x="167" y="5311"/>
                    </a:cubicBezTo>
                    <a:cubicBezTo>
                      <a:pt x="263" y="5311"/>
                      <a:pt x="334" y="5239"/>
                      <a:pt x="334" y="5144"/>
                    </a:cubicBezTo>
                    <a:lnTo>
                      <a:pt x="334" y="4120"/>
                    </a:lnTo>
                    <a:cubicBezTo>
                      <a:pt x="334" y="3953"/>
                      <a:pt x="441" y="3811"/>
                      <a:pt x="596" y="3763"/>
                    </a:cubicBezTo>
                    <a:lnTo>
                      <a:pt x="1191" y="3584"/>
                    </a:lnTo>
                    <a:cubicBezTo>
                      <a:pt x="1251" y="3572"/>
                      <a:pt x="1299" y="3537"/>
                      <a:pt x="1346" y="3525"/>
                    </a:cubicBezTo>
                    <a:lnTo>
                      <a:pt x="1453" y="3632"/>
                    </a:lnTo>
                    <a:cubicBezTo>
                      <a:pt x="1584" y="3763"/>
                      <a:pt x="1763" y="3834"/>
                      <a:pt x="1942" y="3834"/>
                    </a:cubicBezTo>
                    <a:cubicBezTo>
                      <a:pt x="2120" y="3834"/>
                      <a:pt x="2299" y="3763"/>
                      <a:pt x="2430" y="3632"/>
                    </a:cubicBezTo>
                    <a:lnTo>
                      <a:pt x="2537" y="3525"/>
                    </a:lnTo>
                    <a:cubicBezTo>
                      <a:pt x="2584" y="3549"/>
                      <a:pt x="2620" y="3572"/>
                      <a:pt x="2680" y="3584"/>
                    </a:cubicBezTo>
                    <a:lnTo>
                      <a:pt x="3275" y="3763"/>
                    </a:lnTo>
                    <a:cubicBezTo>
                      <a:pt x="3442" y="3811"/>
                      <a:pt x="3549" y="3953"/>
                      <a:pt x="3549" y="4120"/>
                    </a:cubicBezTo>
                    <a:lnTo>
                      <a:pt x="3549" y="5144"/>
                    </a:lnTo>
                    <a:cubicBezTo>
                      <a:pt x="3549" y="5239"/>
                      <a:pt x="3620" y="5311"/>
                      <a:pt x="3716" y="5311"/>
                    </a:cubicBezTo>
                    <a:cubicBezTo>
                      <a:pt x="3799" y="5311"/>
                      <a:pt x="3870" y="5239"/>
                      <a:pt x="3870" y="5144"/>
                    </a:cubicBezTo>
                    <a:lnTo>
                      <a:pt x="3870" y="4120"/>
                    </a:lnTo>
                    <a:cubicBezTo>
                      <a:pt x="3894" y="3822"/>
                      <a:pt x="3680" y="3549"/>
                      <a:pt x="3382" y="3465"/>
                    </a:cubicBezTo>
                    <a:lnTo>
                      <a:pt x="2787" y="3287"/>
                    </a:lnTo>
                    <a:cubicBezTo>
                      <a:pt x="2715" y="3251"/>
                      <a:pt x="2656" y="3180"/>
                      <a:pt x="2656" y="3108"/>
                    </a:cubicBezTo>
                    <a:lnTo>
                      <a:pt x="2656" y="2977"/>
                    </a:lnTo>
                    <a:cubicBezTo>
                      <a:pt x="2715" y="2930"/>
                      <a:pt x="2763" y="2882"/>
                      <a:pt x="2823" y="2834"/>
                    </a:cubicBezTo>
                    <a:cubicBezTo>
                      <a:pt x="3061" y="2596"/>
                      <a:pt x="3192" y="2287"/>
                      <a:pt x="3192" y="1941"/>
                    </a:cubicBezTo>
                    <a:lnTo>
                      <a:pt x="3192" y="1632"/>
                    </a:lnTo>
                    <a:lnTo>
                      <a:pt x="3251" y="1501"/>
                    </a:lnTo>
                    <a:cubicBezTo>
                      <a:pt x="3323" y="1346"/>
                      <a:pt x="3370" y="1191"/>
                      <a:pt x="3370" y="1025"/>
                    </a:cubicBezTo>
                    <a:lnTo>
                      <a:pt x="3370" y="155"/>
                    </a:lnTo>
                    <a:cubicBezTo>
                      <a:pt x="3370" y="72"/>
                      <a:pt x="3299" y="1"/>
                      <a:pt x="3204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495;p49"/>
              <p:cNvSpPr/>
              <p:nvPr/>
            </p:nvSpPr>
            <p:spPr>
              <a:xfrm>
                <a:off x="8222137" y="2743946"/>
                <a:ext cx="10248" cy="3300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1037" extrusionOk="0">
                    <a:moveTo>
                      <a:pt x="155" y="1"/>
                    </a:moveTo>
                    <a:cubicBezTo>
                      <a:pt x="72" y="1"/>
                      <a:pt x="0" y="72"/>
                      <a:pt x="0" y="156"/>
                    </a:cubicBezTo>
                    <a:lnTo>
                      <a:pt x="0" y="870"/>
                    </a:lnTo>
                    <a:cubicBezTo>
                      <a:pt x="0" y="965"/>
                      <a:pt x="72" y="1037"/>
                      <a:pt x="155" y="1037"/>
                    </a:cubicBezTo>
                    <a:cubicBezTo>
                      <a:pt x="250" y="1037"/>
                      <a:pt x="322" y="965"/>
                      <a:pt x="322" y="870"/>
                    </a:cubicBezTo>
                    <a:lnTo>
                      <a:pt x="322" y="156"/>
                    </a:lnTo>
                    <a:cubicBezTo>
                      <a:pt x="322" y="72"/>
                      <a:pt x="250" y="1"/>
                      <a:pt x="155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496;p49"/>
              <p:cNvSpPr/>
              <p:nvPr/>
            </p:nvSpPr>
            <p:spPr>
              <a:xfrm>
                <a:off x="8289579" y="2743946"/>
                <a:ext cx="10630" cy="33005"/>
              </a:xfrm>
              <a:custGeom>
                <a:avLst/>
                <a:gdLst/>
                <a:ahLst/>
                <a:cxnLst/>
                <a:rect l="l" t="t" r="r" b="b"/>
                <a:pathLst>
                  <a:path w="334" h="1037" extrusionOk="0">
                    <a:moveTo>
                      <a:pt x="167" y="1"/>
                    </a:moveTo>
                    <a:cubicBezTo>
                      <a:pt x="84" y="1"/>
                      <a:pt x="0" y="72"/>
                      <a:pt x="0" y="156"/>
                    </a:cubicBezTo>
                    <a:lnTo>
                      <a:pt x="0" y="870"/>
                    </a:lnTo>
                    <a:cubicBezTo>
                      <a:pt x="0" y="965"/>
                      <a:pt x="84" y="1037"/>
                      <a:pt x="167" y="1037"/>
                    </a:cubicBezTo>
                    <a:cubicBezTo>
                      <a:pt x="250" y="1037"/>
                      <a:pt x="334" y="965"/>
                      <a:pt x="334" y="870"/>
                    </a:cubicBezTo>
                    <a:lnTo>
                      <a:pt x="334" y="156"/>
                    </a:lnTo>
                    <a:cubicBezTo>
                      <a:pt x="334" y="72"/>
                      <a:pt x="262" y="1"/>
                      <a:pt x="167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6" name="Google Shape;497;p4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448149" y="1980948"/>
              <a:ext cx="812225" cy="1100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498;p49"/>
            <p:cNvPicPr preferRelativeResize="0"/>
            <p:nvPr/>
          </p:nvPicPr>
          <p:blipFill rotWithShape="1">
            <a:blip r:embed="rId3">
              <a:alphaModFix/>
            </a:blip>
            <a:srcRect l="9197" t="11470" r="7113" b="11028"/>
            <a:stretch/>
          </p:blipFill>
          <p:spPr>
            <a:xfrm>
              <a:off x="4231785" y="1132221"/>
              <a:ext cx="812225" cy="75212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" name="Google Shape;499;p49"/>
            <p:cNvCxnSpPr/>
            <p:nvPr/>
          </p:nvCxnSpPr>
          <p:spPr>
            <a:xfrm rot="944998">
              <a:off x="2427169" y="3334461"/>
              <a:ext cx="141357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9" name="Google Shape;500;p49"/>
            <p:cNvGrpSpPr/>
            <p:nvPr/>
          </p:nvGrpSpPr>
          <p:grpSpPr>
            <a:xfrm rot="418717">
              <a:off x="5430339" y="1562613"/>
              <a:ext cx="1659540" cy="489910"/>
              <a:chOff x="5158425" y="1441694"/>
              <a:chExt cx="1659525" cy="489906"/>
            </a:xfrm>
          </p:grpSpPr>
          <p:cxnSp>
            <p:nvCxnSpPr>
              <p:cNvPr id="22" name="Google Shape;501;p49"/>
              <p:cNvCxnSpPr/>
              <p:nvPr/>
            </p:nvCxnSpPr>
            <p:spPr>
              <a:xfrm rot="10800000">
                <a:off x="5158425" y="1717100"/>
                <a:ext cx="1154400" cy="21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23" name="Google Shape;502;p49"/>
              <p:cNvSpPr txBox="1"/>
              <p:nvPr/>
            </p:nvSpPr>
            <p:spPr>
              <a:xfrm rot="663360">
                <a:off x="5202800" y="1441694"/>
                <a:ext cx="1615150" cy="369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>
                    <a:ea typeface="Open Sans"/>
                    <a:cs typeface="Open Sans"/>
                    <a:sym typeface="Open Sans"/>
                  </a:rPr>
                  <a:t>Push/Commit</a:t>
                </a:r>
                <a:endParaRPr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0" name="Google Shape;503;p49"/>
            <p:cNvGrpSpPr/>
            <p:nvPr/>
          </p:nvGrpSpPr>
          <p:grpSpPr>
            <a:xfrm rot="680956">
              <a:off x="2625404" y="1476529"/>
              <a:ext cx="865848" cy="724973"/>
              <a:chOff x="2362724" y="1702205"/>
              <a:chExt cx="865800" cy="724933"/>
            </a:xfrm>
          </p:grpSpPr>
          <p:cxnSp>
            <p:nvCxnSpPr>
              <p:cNvPr id="20" name="Google Shape;504;p49"/>
              <p:cNvCxnSpPr/>
              <p:nvPr/>
            </p:nvCxnSpPr>
            <p:spPr>
              <a:xfrm flipH="1">
                <a:off x="2362724" y="1798038"/>
                <a:ext cx="865800" cy="62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21" name="Google Shape;505;p49"/>
              <p:cNvSpPr txBox="1"/>
              <p:nvPr/>
            </p:nvSpPr>
            <p:spPr>
              <a:xfrm rot="19348797">
                <a:off x="2426743" y="1702205"/>
                <a:ext cx="655101" cy="43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>
                    <a:ea typeface="Open Sans"/>
                    <a:cs typeface="Open Sans"/>
                    <a:sym typeface="Open Sans"/>
                  </a:rPr>
                  <a:t>Pull</a:t>
                </a:r>
                <a:endParaRPr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1" name="Google Shape;506;p49"/>
            <p:cNvSpPr txBox="1"/>
            <p:nvPr/>
          </p:nvSpPr>
          <p:spPr>
            <a:xfrm rot="945251">
              <a:off x="2362371" y="3309070"/>
              <a:ext cx="1271774" cy="3254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ea typeface="Open Sans"/>
                  <a:cs typeface="Open Sans"/>
                  <a:sym typeface="Open Sans"/>
                </a:rPr>
                <a:t>Test agent</a:t>
              </a:r>
              <a:endParaRPr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12" name="Google Shape;507;p49"/>
            <p:cNvCxnSpPr/>
            <p:nvPr/>
          </p:nvCxnSpPr>
          <p:spPr>
            <a:xfrm rot="-9854429">
              <a:off x="2418443" y="3201949"/>
              <a:ext cx="1422678" cy="123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3" name="Google Shape;508;p49"/>
            <p:cNvSpPr txBox="1"/>
            <p:nvPr/>
          </p:nvSpPr>
          <p:spPr>
            <a:xfrm rot="945251">
              <a:off x="2553587" y="2774256"/>
              <a:ext cx="1671948" cy="4014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ea typeface="Open Sans"/>
                  <a:cs typeface="Open Sans"/>
                  <a:sym typeface="Open Sans"/>
                </a:rPr>
                <a:t>return result</a:t>
              </a:r>
              <a:endParaRPr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14" name="Google Shape;509;p4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184289" y="3081650"/>
              <a:ext cx="907200" cy="90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510;p4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028700" y="3645265"/>
              <a:ext cx="907200" cy="140701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6" name="Google Shape;511;p49"/>
            <p:cNvCxnSpPr/>
            <p:nvPr/>
          </p:nvCxnSpPr>
          <p:spPr>
            <a:xfrm>
              <a:off x="5343325" y="3951975"/>
              <a:ext cx="1317300" cy="50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" name="Google Shape;512;p49"/>
            <p:cNvSpPr txBox="1"/>
            <p:nvPr/>
          </p:nvSpPr>
          <p:spPr>
            <a:xfrm rot="1334848">
              <a:off x="5392480" y="3814596"/>
              <a:ext cx="1388245" cy="3254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zh-TW">
                  <a:solidFill>
                    <a:schemeClr val="dk1"/>
                  </a:solidFill>
                  <a:ea typeface="Open Sans"/>
                  <a:cs typeface="Open Sans"/>
                  <a:sym typeface="Open Sans"/>
                </a:rPr>
                <a:t>Run testcase</a:t>
              </a:r>
              <a:endParaRPr>
                <a:solidFill>
                  <a:schemeClr val="dk1"/>
                </a:solidFill>
                <a:ea typeface="Open Sans"/>
                <a:cs typeface="Open Sans"/>
                <a:sym typeface="Open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18" name="Google Shape;513;p49"/>
            <p:cNvCxnSpPr/>
            <p:nvPr/>
          </p:nvCxnSpPr>
          <p:spPr>
            <a:xfrm rot="10800000" flipH="1">
              <a:off x="5497675" y="3077500"/>
              <a:ext cx="1281600" cy="383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9" name="Google Shape;514;p49"/>
            <p:cNvSpPr txBox="1"/>
            <p:nvPr/>
          </p:nvSpPr>
          <p:spPr>
            <a:xfrm rot="-1092134">
              <a:off x="5721873" y="2911496"/>
              <a:ext cx="583919" cy="3253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ea typeface="Open Sans"/>
                  <a:cs typeface="Open Sans"/>
                  <a:sym typeface="Open Sans"/>
                </a:rPr>
                <a:t>Fail</a:t>
              </a:r>
              <a:endParaRPr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B2BB-B2D5-433A-A17D-5CF150AB946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249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Test Plan and test cases</a:t>
            </a:r>
            <a:endParaRPr lang="zh-TW" altLang="en-US"/>
          </a:p>
        </p:txBody>
      </p:sp>
      <p:graphicFrame>
        <p:nvGraphicFramePr>
          <p:cNvPr id="4" name="Google Shape;523;p50"/>
          <p:cNvGraphicFramePr/>
          <p:nvPr>
            <p:extLst>
              <p:ext uri="{D42A27DB-BD31-4B8C-83A1-F6EECF244321}">
                <p14:modId xmlns:p14="http://schemas.microsoft.com/office/powerpoint/2010/main" val="1548250412"/>
              </p:ext>
            </p:extLst>
          </p:nvPr>
        </p:nvGraphicFramePr>
        <p:xfrm>
          <a:off x="332453" y="1399253"/>
          <a:ext cx="3316683" cy="256886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47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8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1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669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測試案例編號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TestCase1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9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測試案例名稱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50square2mod8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38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測試目的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x^2、Mod功能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38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前置條件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歸零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38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事前準備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打開小算盤(錄在測試裡面)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389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步驟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測試程序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預期結果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404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在小算盤上按按鍵(50^2%8=)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4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38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結束狀態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關掉小算盤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Google Shape;524;p50"/>
          <p:cNvGraphicFramePr/>
          <p:nvPr>
            <p:extLst>
              <p:ext uri="{D42A27DB-BD31-4B8C-83A1-F6EECF244321}">
                <p14:modId xmlns:p14="http://schemas.microsoft.com/office/powerpoint/2010/main" val="2113164350"/>
              </p:ext>
            </p:extLst>
          </p:nvPr>
        </p:nvGraphicFramePr>
        <p:xfrm>
          <a:off x="3993658" y="1407613"/>
          <a:ext cx="3563546" cy="255214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87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5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833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測試案例編號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TestCase2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33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測試案例名稱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7square16mulminus12class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78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測試目的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x^y、正負數轉換、階層功能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78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前置條件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歸零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78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事前準備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打開小算盤(錄在測試裡面)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781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步驟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測試程序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預期結果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518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在小算盤上按按鍵(70^16x(-12)!=)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error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78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結束狀態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關掉小算盤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Google Shape;533;p51"/>
          <p:cNvGraphicFramePr/>
          <p:nvPr>
            <p:extLst>
              <p:ext uri="{D42A27DB-BD31-4B8C-83A1-F6EECF244321}">
                <p14:modId xmlns:p14="http://schemas.microsoft.com/office/powerpoint/2010/main" val="4209595883"/>
              </p:ext>
            </p:extLst>
          </p:nvPr>
        </p:nvGraphicFramePr>
        <p:xfrm>
          <a:off x="7901725" y="1438491"/>
          <a:ext cx="3625256" cy="254615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6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533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測試案例編號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TestCase3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33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測試案例名稱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case4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11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測試目的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sin、10^x、加法功能是否正常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11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前置條件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歸零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11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事前準備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打開小算盤(錄在測試裡面)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119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步驟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測試程序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預期結果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100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在小算盤上按按鍵(sin(pi/2)+10^2=)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101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11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結束狀態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關掉小算盤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Google Shape;534;p51"/>
          <p:cNvGraphicFramePr/>
          <p:nvPr>
            <p:extLst>
              <p:ext uri="{D42A27DB-BD31-4B8C-83A1-F6EECF244321}">
                <p14:modId xmlns:p14="http://schemas.microsoft.com/office/powerpoint/2010/main" val="1627175903"/>
              </p:ext>
            </p:extLst>
          </p:nvPr>
        </p:nvGraphicFramePr>
        <p:xfrm>
          <a:off x="1737994" y="4095426"/>
          <a:ext cx="3545195" cy="27381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56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02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測試案例編號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TestCase4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02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測試案例名稱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case6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35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測試目的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𝝿</a:t>
                      </a:r>
                      <a:r>
                        <a:rPr lang="zh-TW" sz="1100"/>
                        <a:t>功能是否正常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41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前置條件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歸零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41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事前準備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打開小算盤(錄在測試裡面)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414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步驟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測試程序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預期結果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697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在小算盤上按按鍵(cos(2</a:t>
                      </a:r>
                      <a:r>
                        <a:rPr lang="zh-TW">
                          <a:solidFill>
                            <a:schemeClr val="dk1"/>
                          </a:solidFill>
                        </a:rPr>
                        <a:t>𝝿</a:t>
                      </a:r>
                      <a:r>
                        <a:rPr lang="zh-TW" sz="1100"/>
                        <a:t>)=)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-1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41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結束狀態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關掉小算盤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Google Shape;543;p52"/>
          <p:cNvGraphicFramePr/>
          <p:nvPr>
            <p:extLst>
              <p:ext uri="{D42A27DB-BD31-4B8C-83A1-F6EECF244321}">
                <p14:modId xmlns:p14="http://schemas.microsoft.com/office/powerpoint/2010/main" val="206719755"/>
              </p:ext>
            </p:extLst>
          </p:nvPr>
        </p:nvGraphicFramePr>
        <p:xfrm>
          <a:off x="5825741" y="4095426"/>
          <a:ext cx="3462925" cy="25973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02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98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0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91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測試案例編號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TestCase5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91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測試案例名稱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cos654pluslog321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17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測試目的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cos、log功能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17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前置條件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歸零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17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事前準備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打開小算盤(錄在測試裡面)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174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步驟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測試程序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預期結果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897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在小算盤上按按鍵(cos(654)+log(321)=)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3.35969369494145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17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結束狀態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關掉小算盤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B2BB-B2D5-433A-A17D-5CF150AB946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967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Test Plan and test cases</a:t>
            </a:r>
            <a:endParaRPr lang="zh-TW" altLang="en-US"/>
          </a:p>
        </p:txBody>
      </p:sp>
      <p:graphicFrame>
        <p:nvGraphicFramePr>
          <p:cNvPr id="9" name="Google Shape;553;p53"/>
          <p:cNvGraphicFramePr/>
          <p:nvPr>
            <p:extLst>
              <p:ext uri="{D42A27DB-BD31-4B8C-83A1-F6EECF244321}">
                <p14:modId xmlns:p14="http://schemas.microsoft.com/office/powerpoint/2010/main" val="580773015"/>
              </p:ext>
            </p:extLst>
          </p:nvPr>
        </p:nvGraphicFramePr>
        <p:xfrm>
          <a:off x="4703144" y="1358344"/>
          <a:ext cx="3600571" cy="26924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11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1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8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345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測試案例編號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TestCase7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45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測試案例名稱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case5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11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測試目的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tan、乘法功能是否正常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11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前置條件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歸零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11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事前準備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打開小算盤(錄在測試裡面)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9114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步驟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測試程序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預期結果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692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在小算盤上按按鍵(5^(-1)x10^3/10+tan(0)=)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20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911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結束狀態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關掉小算盤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" name="Google Shape;554;p53"/>
          <p:cNvGraphicFramePr/>
          <p:nvPr>
            <p:extLst>
              <p:ext uri="{D42A27DB-BD31-4B8C-83A1-F6EECF244321}">
                <p14:modId xmlns:p14="http://schemas.microsoft.com/office/powerpoint/2010/main" val="3432326052"/>
              </p:ext>
            </p:extLst>
          </p:nvPr>
        </p:nvGraphicFramePr>
        <p:xfrm>
          <a:off x="2814418" y="4165600"/>
          <a:ext cx="3777451" cy="26924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92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8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403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測試案例編號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TestCase8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03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測試案例名稱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many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2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測試目的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綜合運算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2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前置條件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歸零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2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事前準備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打開小算盤(錄在測試裡面)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220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步驟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測試程序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預期結果</a:t>
                      </a:r>
                      <a:endParaRPr sz="1100"/>
                    </a:p>
                  </a:txBody>
                  <a:tcPr marL="63500" marR="63500" marT="63500" marB="63500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5092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在小算盤上按按鍵(2x(2+3x65%21)-log(23456)x7!=)</a:t>
                      </a:r>
                      <a:endParaRPr sz="1100"/>
                    </a:p>
                  </a:txBody>
                  <a:tcPr marL="63500" marR="63500" marT="63500" marB="6350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100"/>
                        <a:t>-22,010.07992292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2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結束狀態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關掉小算盤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1" name="Google Shape;544;p52"/>
          <p:cNvGraphicFramePr/>
          <p:nvPr>
            <p:extLst>
              <p:ext uri="{D42A27DB-BD31-4B8C-83A1-F6EECF244321}">
                <p14:modId xmlns:p14="http://schemas.microsoft.com/office/powerpoint/2010/main" val="1353759531"/>
              </p:ext>
            </p:extLst>
          </p:nvPr>
        </p:nvGraphicFramePr>
        <p:xfrm>
          <a:off x="327041" y="1380740"/>
          <a:ext cx="3736200" cy="263733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02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8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92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測試案例編號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TestCase6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92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測試案例名稱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sqrt2.5698di9.2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2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測試目的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平方根、浮點數、除號功能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2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前置條件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歸零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2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事前準備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打開小算盤(錄在測試裡面)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230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步驟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測試程序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預期結果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268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在小算盤上按按鍵(sqrt(2.5698)/9.2=)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0.174245605944386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2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結束狀態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關掉小算盤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2" name="Google Shape;563;p54"/>
          <p:cNvGraphicFramePr/>
          <p:nvPr>
            <p:extLst>
              <p:ext uri="{D42A27DB-BD31-4B8C-83A1-F6EECF244321}">
                <p14:modId xmlns:p14="http://schemas.microsoft.com/office/powerpoint/2010/main" val="1360051226"/>
              </p:ext>
            </p:extLst>
          </p:nvPr>
        </p:nvGraphicFramePr>
        <p:xfrm>
          <a:off x="7233684" y="4165600"/>
          <a:ext cx="3382143" cy="26924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75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58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測試案例編號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TestCase9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8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測試案例名稱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infinite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測試目的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數字過大的四則運算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前置條件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歸零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事前準備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打開小算盤(錄在測試裡面)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步驟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測試程序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預期結果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188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在小算盤上按按鍵(10^123456789*2=)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error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結束狀態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關掉小算盤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B2BB-B2D5-433A-A17D-5CF150AB946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217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logs (At least 7 days)</a:t>
            </a:r>
            <a:endParaRPr lang="zh-TW" altLang="en-US"/>
          </a:p>
        </p:txBody>
      </p:sp>
      <p:pic>
        <p:nvPicPr>
          <p:cNvPr id="4" name="Google Shape;572;p55"/>
          <p:cNvPicPr preferRelativeResize="0"/>
          <p:nvPr/>
        </p:nvPicPr>
        <p:blipFill rotWithShape="1">
          <a:blip r:embed="rId2">
            <a:alphaModFix/>
          </a:blip>
          <a:srcRect b="4058"/>
          <a:stretch/>
        </p:blipFill>
        <p:spPr>
          <a:xfrm>
            <a:off x="6816435" y="235528"/>
            <a:ext cx="3146520" cy="641985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68;p55"/>
          <p:cNvSpPr/>
          <p:nvPr/>
        </p:nvSpPr>
        <p:spPr>
          <a:xfrm rot="16200000">
            <a:off x="4306909" y="1234875"/>
            <a:ext cx="1299000" cy="2468100"/>
          </a:xfrm>
          <a:prstGeom prst="wedgeRoundRectCallout">
            <a:avLst>
              <a:gd name="adj1" fmla="val -20735"/>
              <a:gd name="adj2" fmla="val 63345"/>
              <a:gd name="adj3" fmla="val 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573;p55"/>
          <p:cNvSpPr txBox="1"/>
          <p:nvPr/>
        </p:nvSpPr>
        <p:spPr>
          <a:xfrm>
            <a:off x="3722359" y="1967344"/>
            <a:ext cx="2523750" cy="2760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latin typeface="Open Sans"/>
                <a:ea typeface="Open Sans"/>
                <a:cs typeface="Open Sans"/>
                <a:sym typeface="Open Sans"/>
              </a:rPr>
              <a:t>Start : 2020/10/23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latin typeface="Open Sans"/>
                <a:ea typeface="Open Sans"/>
                <a:cs typeface="Open Sans"/>
                <a:sym typeface="Open Sans"/>
              </a:rPr>
              <a:t>End : 2020/10/29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微軟正黑體" panose="020B0604030504040204" pitchFamily="34" charset="-120"/>
              <a:ea typeface="微軟正黑體" panose="020B0604030504040204" pitchFamily="34" charset="-120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latin typeface="微軟正黑體" panose="020B0604030504040204" pitchFamily="34" charset="-120"/>
                <a:ea typeface="微軟正黑體" panose="020B0604030504040204" pitchFamily="34" charset="-120"/>
                <a:cs typeface="Open Sans"/>
                <a:sym typeface="Open Sans"/>
              </a:rPr>
              <a:t>總共三個Bug</a:t>
            </a:r>
            <a:endParaRPr sz="1700">
              <a:latin typeface="微軟正黑體" panose="020B0604030504040204" pitchFamily="34" charset="-120"/>
              <a:ea typeface="微軟正黑體" panose="020B0604030504040204" pitchFamily="34" charset="-120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latin typeface="微軟正黑體" panose="020B0604030504040204" pitchFamily="34" charset="-120"/>
                <a:ea typeface="微軟正黑體" panose="020B0604030504040204" pitchFamily="34" charset="-120"/>
                <a:cs typeface="Open Sans"/>
                <a:sym typeface="Open Sans"/>
              </a:rPr>
              <a:t>10/27全部修完</a:t>
            </a:r>
            <a:endParaRPr sz="1700">
              <a:latin typeface="微軟正黑體" panose="020B0604030504040204" pitchFamily="34" charset="-120"/>
              <a:ea typeface="微軟正黑體" panose="020B0604030504040204" pitchFamily="34" charset="-120"/>
              <a:cs typeface="Open Sans"/>
              <a:sym typeface="Open Sans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B2BB-B2D5-433A-A17D-5CF150AB946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861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mtClean="0"/>
              <a:t>Log-</a:t>
            </a:r>
            <a:br>
              <a:rPr lang="en-US" altLang="zh-TW" smtClean="0"/>
            </a:br>
            <a:r>
              <a:rPr lang="zh-TW" altLang="zh-TW" sz="3100" smtClean="0"/>
              <a:t>Day1_2020/10/23 (Testcase2 failed)</a:t>
            </a:r>
            <a:endParaRPr lang="zh-TW" altLang="en-US"/>
          </a:p>
        </p:txBody>
      </p:sp>
      <p:pic>
        <p:nvPicPr>
          <p:cNvPr id="4" name="Google Shape;581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2043987"/>
            <a:ext cx="6077982" cy="4269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582;p56"/>
          <p:cNvPicPr preferRelativeResize="0"/>
          <p:nvPr/>
        </p:nvPicPr>
        <p:blipFill rotWithShape="1">
          <a:blip r:embed="rId3">
            <a:alphaModFix/>
          </a:blip>
          <a:srcRect l="26530" b="34537"/>
          <a:stretch/>
        </p:blipFill>
        <p:spPr>
          <a:xfrm>
            <a:off x="5691377" y="1976666"/>
            <a:ext cx="5993046" cy="393985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583;p56"/>
          <p:cNvSpPr/>
          <p:nvPr/>
        </p:nvSpPr>
        <p:spPr>
          <a:xfrm>
            <a:off x="5691377" y="5385700"/>
            <a:ext cx="500700" cy="256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B2BB-B2D5-433A-A17D-5CF150AB946B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501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3D644A7C7A42B84E9D59C5E753C73491" ma:contentTypeVersion="9" ma:contentTypeDescription="建立新的文件。" ma:contentTypeScope="" ma:versionID="ab5366d15f91ac343cb3200a379a525c">
  <xsd:schema xmlns:xsd="http://www.w3.org/2001/XMLSchema" xmlns:xs="http://www.w3.org/2001/XMLSchema" xmlns:p="http://schemas.microsoft.com/office/2006/metadata/properties" xmlns:ns3="e79a390c-54b2-4bab-9d10-48986f51e8a3" targetNamespace="http://schemas.microsoft.com/office/2006/metadata/properties" ma:root="true" ma:fieldsID="8521e36d3b27c4dd00a96a5b454bebce" ns3:_="">
    <xsd:import namespace="e79a390c-54b2-4bab-9d10-48986f51e8a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9a390c-54b2-4bab-9d10-48986f51e8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8F2B232-1E73-4BB2-BBCE-7F9E98897D0C}">
  <ds:schemaRefs>
    <ds:schemaRef ds:uri="http://purl.org/dc/dcmitype/"/>
    <ds:schemaRef ds:uri="http://purl.org/dc/terms/"/>
    <ds:schemaRef ds:uri="e79a390c-54b2-4bab-9d10-48986f51e8a3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C7505C-2630-440E-B5BE-9A44356678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79a390c-54b2-4bab-9d10-48986f51e8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23CE71-78F5-4058-9207-54D8F3A9A3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926</Words>
  <Application>Microsoft Office PowerPoint</Application>
  <PresentationFormat>寬螢幕</PresentationFormat>
  <Paragraphs>211</Paragraphs>
  <Slides>13</Slides>
  <Notes>0</Notes>
  <HiddenSlides>10</HiddenSlides>
  <MMClips>0</MMClips>
  <ScaleCrop>false</ScaleCrop>
  <HeadingPairs>
    <vt:vector size="8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  <vt:variant>
        <vt:lpstr>自訂放映</vt:lpstr>
      </vt:variant>
      <vt:variant>
        <vt:i4>6</vt:i4>
      </vt:variant>
    </vt:vector>
  </HeadingPairs>
  <TitlesOfParts>
    <vt:vector size="29" baseType="lpstr">
      <vt:lpstr>等线 Light</vt:lpstr>
      <vt:lpstr>Londrina Solid</vt:lpstr>
      <vt:lpstr>Open Sans</vt:lpstr>
      <vt:lpstr>Microsoft JhengHei</vt:lpstr>
      <vt:lpstr>Microsoft JhengHei</vt:lpstr>
      <vt:lpstr>新細明體</vt:lpstr>
      <vt:lpstr>Arial</vt:lpstr>
      <vt:lpstr>Calibri</vt:lpstr>
      <vt:lpstr>Calibri Light</vt:lpstr>
      <vt:lpstr>Office 佈景主題</vt:lpstr>
      <vt:lpstr>Term Project Requirements</vt:lpstr>
      <vt:lpstr>Requirements</vt:lpstr>
      <vt:lpstr>評分表</vt:lpstr>
      <vt:lpstr>SUT</vt:lpstr>
      <vt:lpstr>Regression Test Architecture</vt:lpstr>
      <vt:lpstr>Test Plan and test cases</vt:lpstr>
      <vt:lpstr>Test Plan and test cases</vt:lpstr>
      <vt:lpstr>logs (At least 7 days)</vt:lpstr>
      <vt:lpstr>Log- Day1_2020/10/23 (Testcase2 failed)</vt:lpstr>
      <vt:lpstr>Bugs and Issue Tracking</vt:lpstr>
      <vt:lpstr>Bugs and Issue Tracking</vt:lpstr>
      <vt:lpstr>Repository(Git) logs – Commits</vt:lpstr>
      <vt:lpstr>Repository (Git) logs-Graph</vt:lpstr>
      <vt:lpstr>SUT</vt:lpstr>
      <vt:lpstr>Regression Test Architecture</vt:lpstr>
      <vt:lpstr>Test Plan and Test Case</vt:lpstr>
      <vt:lpstr>Jenkins Log</vt:lpstr>
      <vt:lpstr>Bugs and Issue Tracking</vt:lpstr>
      <vt:lpstr>Repository (Git) logs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Suggested Test Report</dc:title>
  <dc:creator>Windows 使用者</dc:creator>
  <cp:lastModifiedBy>Windows 使用者</cp:lastModifiedBy>
  <cp:revision>15</cp:revision>
  <dcterms:created xsi:type="dcterms:W3CDTF">2021-09-10T04:19:37Z</dcterms:created>
  <dcterms:modified xsi:type="dcterms:W3CDTF">2021-09-10T09:13:06Z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0x0101003D644A7C7A42B84E9D59C5E753C73491</vt:lpwstr>
  </property>
</Properties>
</file>