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50" d="100"/>
          <a:sy n="50" d="100"/>
        </p:scale>
        <p:origin x="29"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kzad@lehigh.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Automated Detection of Corrosion Damage in Power Transmission Lattice</a:t>
            </a:r>
          </a:p>
        </p:txBody>
      </p:sp>
      <p:sp>
        <p:nvSpPr>
          <p:cNvPr id="3" name="Subtitle 2"/>
          <p:cNvSpPr>
            <a:spLocks noGrp="1"/>
          </p:cNvSpPr>
          <p:nvPr>
            <p:ph type="subTitle" idx="1"/>
          </p:nvPr>
        </p:nvSpPr>
        <p:spPr>
          <a:xfrm>
            <a:off x="1524000" y="3602037"/>
            <a:ext cx="9144000" cy="2666877"/>
          </a:xfrm>
        </p:spPr>
        <p:txBody>
          <a:bodyPr>
            <a:normAutofit fontScale="62500" lnSpcReduction="20000"/>
          </a:bodyPr>
          <a:lstStyle/>
          <a:p>
            <a:r>
              <a:rPr lang="en-US" altLang="zh-TW" dirty="0" err="1"/>
              <a:t>Bhavana</a:t>
            </a:r>
            <a:r>
              <a:rPr lang="en-US" altLang="zh-TW" dirty="0"/>
              <a:t> </a:t>
            </a:r>
            <a:r>
              <a:rPr lang="en-US" altLang="zh-TW" dirty="0" err="1" smtClean="0"/>
              <a:t>Valeti</a:t>
            </a:r>
            <a:r>
              <a:rPr lang="zh-TW" altLang="en-US" dirty="0" smtClean="0"/>
              <a:t> </a:t>
            </a:r>
            <a:r>
              <a:rPr lang="en-US" altLang="zh-TW" dirty="0" smtClean="0"/>
              <a:t>and </a:t>
            </a:r>
            <a:r>
              <a:rPr lang="en-US" altLang="zh-TW" dirty="0" err="1"/>
              <a:t>Shamim</a:t>
            </a:r>
            <a:r>
              <a:rPr lang="en-US" altLang="zh-TW" dirty="0"/>
              <a:t> </a:t>
            </a:r>
            <a:r>
              <a:rPr lang="en-US" altLang="zh-TW" dirty="0" err="1" smtClean="0"/>
              <a:t>Pakzad</a:t>
            </a:r>
            <a:endParaRPr lang="en-US" altLang="zh-TW" dirty="0" smtClean="0"/>
          </a:p>
          <a:p>
            <a:endParaRPr lang="en-US" altLang="zh-TW" dirty="0"/>
          </a:p>
          <a:p>
            <a:r>
              <a:rPr lang="en-US" altLang="zh-TW" dirty="0"/>
              <a:t>Graduate Student, Dept. of Civil and Environmental Engineering, Lehigh Univ.,</a:t>
            </a:r>
          </a:p>
          <a:p>
            <a:r>
              <a:rPr lang="en-US" altLang="zh-TW" dirty="0"/>
              <a:t>Bethlehem, PA 18015. E-mail: bhv214@lehigh.edu</a:t>
            </a:r>
          </a:p>
          <a:p>
            <a:r>
              <a:rPr lang="en-US" altLang="zh-TW" dirty="0"/>
              <a:t>2</a:t>
            </a:r>
          </a:p>
          <a:p>
            <a:r>
              <a:rPr lang="en-US" altLang="zh-TW" dirty="0"/>
              <a:t>Associate Professor, Dept. of Civil and Environmental Engineering, Lehigh Univ.,</a:t>
            </a:r>
          </a:p>
          <a:p>
            <a:r>
              <a:rPr lang="en-US" altLang="zh-TW" dirty="0"/>
              <a:t>Bethlehem, PA 18015. E-mail: </a:t>
            </a:r>
            <a:r>
              <a:rPr lang="en-US" altLang="zh-TW" dirty="0" smtClean="0">
                <a:hlinkClick r:id="rId2"/>
              </a:rPr>
              <a:t>pakzad@lehigh.edu</a:t>
            </a:r>
            <a:endParaRPr lang="en-US" altLang="zh-TW" dirty="0" smtClean="0"/>
          </a:p>
          <a:p>
            <a:endParaRPr lang="en-US" altLang="zh-TW" dirty="0"/>
          </a:p>
          <a:p>
            <a:r>
              <a:rPr lang="en-US" altLang="zh-TW" dirty="0"/>
              <a:t>Structures Congress 2017 </a:t>
            </a:r>
            <a:endParaRPr lang="en-US" altLang="zh-TW" dirty="0" smtClean="0"/>
          </a:p>
          <a:p>
            <a:endParaRPr lang="en-US" altLang="zh-TW" dirty="0"/>
          </a:p>
          <a:p>
            <a:endParaRPr lang="en-US" altLang="zh-TW" dirty="0" smtClean="0"/>
          </a:p>
          <a:p>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a:t>
            </a:r>
            <a:r>
              <a:rPr lang="zh-TW" altLang="en-US" dirty="0"/>
              <a:t>影像分割</a:t>
            </a:r>
          </a:p>
        </p:txBody>
      </p:sp>
      <p:sp>
        <p:nvSpPr>
          <p:cNvPr id="3" name="內容版面配置區 2"/>
          <p:cNvSpPr>
            <a:spLocks noGrp="1"/>
          </p:cNvSpPr>
          <p:nvPr>
            <p:ph idx="1"/>
          </p:nvPr>
        </p:nvSpPr>
        <p:spPr>
          <a:xfrm>
            <a:off x="838200" y="1825625"/>
            <a:ext cx="10515600" cy="2567554"/>
          </a:xfrm>
        </p:spPr>
        <p:txBody>
          <a:bodyPr/>
          <a:lstStyle/>
          <a:p>
            <a:r>
              <a:rPr lang="zh-TW" altLang="en-US" dirty="0" smtClean="0"/>
              <a:t>首先使用</a:t>
            </a:r>
            <a:r>
              <a:rPr lang="en-US" altLang="zh-TW" dirty="0" smtClean="0"/>
              <a:t>K-means</a:t>
            </a:r>
            <a:r>
              <a:rPr lang="zh-TW" altLang="en-US" dirty="0" smtClean="0"/>
              <a:t>聚類演算法</a:t>
            </a:r>
            <a:r>
              <a:rPr lang="en-US" altLang="zh-TW" dirty="0"/>
              <a:t>(MATLAB, 2016)</a:t>
            </a:r>
            <a:r>
              <a:rPr lang="zh-TW" altLang="en-US" dirty="0" smtClean="0"/>
              <a:t>，將</a:t>
            </a:r>
            <a:r>
              <a:rPr lang="en-US" altLang="zh-TW" dirty="0" smtClean="0"/>
              <a:t>L*a*b</a:t>
            </a:r>
            <a:r>
              <a:rPr lang="zh-TW" altLang="en-US" dirty="0" smtClean="0"/>
              <a:t>空間中的</a:t>
            </a:r>
            <a:r>
              <a:rPr lang="en-US" altLang="zh-TW" dirty="0" smtClean="0"/>
              <a:t>a*b</a:t>
            </a:r>
            <a:r>
              <a:rPr lang="zh-TW" altLang="en-US" dirty="0" smtClean="0"/>
              <a:t>重新分成兩列</a:t>
            </a:r>
            <a:r>
              <a:rPr lang="en-US" altLang="zh-TW" dirty="0" smtClean="0"/>
              <a:t> </a:t>
            </a:r>
            <a:r>
              <a:rPr lang="zh-TW" altLang="en-US" dirty="0" smtClean="0"/>
              <a:t>。</a:t>
            </a:r>
            <a:endParaRPr lang="en-US" altLang="zh-TW" dirty="0" smtClean="0"/>
          </a:p>
          <a:p>
            <a:r>
              <a:rPr lang="en-US" altLang="zh-TW" dirty="0"/>
              <a:t>K-means</a:t>
            </a:r>
            <a:r>
              <a:rPr lang="zh-TW" altLang="en-US" dirty="0"/>
              <a:t>聚類</a:t>
            </a:r>
            <a:r>
              <a:rPr lang="zh-TW" altLang="en-US" dirty="0" smtClean="0"/>
              <a:t>演算法是最簡單的非監督式</a:t>
            </a:r>
            <a:r>
              <a:rPr lang="zh-TW" altLang="en-US" dirty="0"/>
              <a:t>演算法</a:t>
            </a:r>
            <a:r>
              <a:rPr lang="zh-TW" altLang="en-US" dirty="0" smtClean="0"/>
              <a:t>，主要目的是把 </a:t>
            </a:r>
            <a:r>
              <a:rPr lang="en-US" altLang="zh-TW" dirty="0" smtClean="0"/>
              <a:t>n</a:t>
            </a:r>
            <a:r>
              <a:rPr lang="zh-TW" altLang="en-US" dirty="0" smtClean="0"/>
              <a:t>個</a:t>
            </a:r>
            <a:r>
              <a:rPr lang="zh-TW" altLang="en-US" dirty="0"/>
              <a:t>點</a:t>
            </a:r>
            <a:r>
              <a:rPr lang="zh-TW" altLang="en-US" dirty="0" smtClean="0"/>
              <a:t>劃分</a:t>
            </a:r>
            <a:r>
              <a:rPr lang="zh-TW" altLang="en-US" dirty="0"/>
              <a:t>到</a:t>
            </a:r>
            <a:r>
              <a:rPr lang="en-US" altLang="zh-TW" dirty="0"/>
              <a:t>k</a:t>
            </a:r>
            <a:r>
              <a:rPr lang="zh-TW" altLang="en-US" dirty="0"/>
              <a:t>個群集中，使得每個點都屬於離他最近的均值（此即群集中心）對應的群集</a:t>
            </a:r>
            <a:r>
              <a:rPr lang="zh-TW" altLang="en-US" dirty="0" smtClean="0"/>
              <a:t>，用</a:t>
            </a:r>
            <a:r>
              <a:rPr lang="zh-TW" altLang="en-US" dirty="0"/>
              <a:t>以</a:t>
            </a:r>
            <a:r>
              <a:rPr lang="zh-TW" altLang="en-US" dirty="0" smtClean="0"/>
              <a:t>作為</a:t>
            </a:r>
            <a:r>
              <a:rPr lang="zh-TW" altLang="en-US" dirty="0"/>
              <a:t>群集的標準</a:t>
            </a:r>
            <a:r>
              <a:rPr lang="zh-TW" altLang="en-US" dirty="0" smtClean="0"/>
              <a:t>。</a:t>
            </a:r>
            <a:r>
              <a:rPr lang="en-US" altLang="zh-TW" dirty="0"/>
              <a:t> (</a:t>
            </a:r>
            <a:r>
              <a:rPr lang="en-US" altLang="zh-TW" dirty="0" err="1"/>
              <a:t>Theodoridis</a:t>
            </a:r>
            <a:r>
              <a:rPr lang="en-US" altLang="zh-TW" dirty="0"/>
              <a:t>, A., &amp;  </a:t>
            </a:r>
            <a:r>
              <a:rPr lang="en-US" altLang="zh-TW" dirty="0" err="1"/>
              <a:t>Cavouras</a:t>
            </a:r>
            <a:r>
              <a:rPr lang="en-US" altLang="zh-TW" dirty="0"/>
              <a:t>, 2010)</a:t>
            </a:r>
            <a:endParaRPr lang="zh-TW" altLang="en-US" dirty="0"/>
          </a:p>
        </p:txBody>
      </p:sp>
      <p:pic>
        <p:nvPicPr>
          <p:cNvPr id="4" name="圖片 3"/>
          <p:cNvPicPr>
            <a:picLocks noChangeAspect="1"/>
          </p:cNvPicPr>
          <p:nvPr/>
        </p:nvPicPr>
        <p:blipFill>
          <a:blip r:embed="rId2"/>
          <a:stretch>
            <a:fillRect/>
          </a:stretch>
        </p:blipFill>
        <p:spPr>
          <a:xfrm>
            <a:off x="4830209" y="4063995"/>
            <a:ext cx="3118116" cy="1158536"/>
          </a:xfrm>
          <a:prstGeom prst="rect">
            <a:avLst/>
          </a:prstGeom>
        </p:spPr>
      </p:pic>
      <p:sp>
        <p:nvSpPr>
          <p:cNvPr id="7" name="內容版面配置區 2"/>
          <p:cNvSpPr txBox="1">
            <a:spLocks/>
          </p:cNvSpPr>
          <p:nvPr/>
        </p:nvSpPr>
        <p:spPr>
          <a:xfrm>
            <a:off x="838200" y="5394960"/>
            <a:ext cx="10515600" cy="1236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其中，</a:t>
            </a:r>
            <a:r>
              <a:rPr lang="en-US" altLang="zh-TW" dirty="0" smtClean="0"/>
              <a:t>x</a:t>
            </a:r>
            <a:r>
              <a:rPr lang="en-US" altLang="zh-TW" baseline="-25000" dirty="0" smtClean="0"/>
              <a:t>i</a:t>
            </a:r>
            <a:r>
              <a:rPr lang="zh-TW" altLang="en-US" dirty="0" smtClean="0"/>
              <a:t> </a:t>
            </a:r>
            <a:r>
              <a:rPr lang="en-US" altLang="zh-TW" baseline="30000" dirty="0" smtClean="0"/>
              <a:t>(j)</a:t>
            </a:r>
            <a:r>
              <a:rPr lang="zh-TW" altLang="en-US" dirty="0" smtClean="0"/>
              <a:t>是</a:t>
            </a:r>
            <a:r>
              <a:rPr lang="zh-TW" altLang="en-US" dirty="0"/>
              <a:t>在質心</a:t>
            </a:r>
            <a:r>
              <a:rPr lang="en-US" altLang="zh-TW" dirty="0" err="1"/>
              <a:t>C</a:t>
            </a:r>
            <a:r>
              <a:rPr lang="en-US" altLang="zh-TW" baseline="-25000" dirty="0" err="1"/>
              <a:t>j</a:t>
            </a:r>
            <a:r>
              <a:rPr lang="zh-TW" altLang="en-US" dirty="0" smtClean="0"/>
              <a:t>的</a:t>
            </a:r>
            <a:r>
              <a:rPr lang="en-US" altLang="zh-TW" dirty="0" smtClean="0"/>
              <a:t>j</a:t>
            </a:r>
            <a:r>
              <a:rPr lang="zh-TW" altLang="en-US" dirty="0" smtClean="0"/>
              <a:t>分類中</a:t>
            </a:r>
            <a:r>
              <a:rPr lang="zh-TW" altLang="en-US" dirty="0"/>
              <a:t>第</a:t>
            </a:r>
            <a:r>
              <a:rPr lang="en-US" altLang="zh-TW" dirty="0" err="1" smtClean="0"/>
              <a:t>i</a:t>
            </a:r>
            <a:r>
              <a:rPr lang="zh-TW" altLang="en-US" dirty="0"/>
              <a:t>個數據點。 從以往的</a:t>
            </a:r>
            <a:r>
              <a:rPr lang="zh-TW" altLang="en-US" dirty="0" smtClean="0"/>
              <a:t>經驗通</a:t>
            </a:r>
            <a:r>
              <a:rPr lang="zh-TW" altLang="en-US" dirty="0"/>
              <a:t>常</a:t>
            </a:r>
            <a:r>
              <a:rPr lang="en-US" altLang="zh-TW" dirty="0" smtClean="0"/>
              <a:t>K</a:t>
            </a:r>
            <a:r>
              <a:rPr lang="zh-TW" altLang="en-US" dirty="0" smtClean="0"/>
              <a:t>被定</a:t>
            </a:r>
            <a:r>
              <a:rPr lang="zh-TW" altLang="en-US" dirty="0"/>
              <a:t>為</a:t>
            </a:r>
            <a:r>
              <a:rPr lang="en-US" altLang="zh-TW" dirty="0"/>
              <a:t>4</a:t>
            </a:r>
            <a:r>
              <a:rPr lang="zh-TW" altLang="en-US" dirty="0" smtClean="0"/>
              <a:t>色群。</a:t>
            </a:r>
            <a:endParaRPr lang="en-US" altLang="zh-TW" dirty="0" smtClean="0"/>
          </a:p>
        </p:txBody>
      </p:sp>
    </p:spTree>
    <p:extLst>
      <p:ext uri="{BB962C8B-B14F-4D97-AF65-F5344CB8AC3E}">
        <p14:creationId xmlns:p14="http://schemas.microsoft.com/office/powerpoint/2010/main" val="85360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a:t>
            </a:r>
            <a:r>
              <a:rPr lang="zh-TW" altLang="en-US" dirty="0"/>
              <a:t>影像分割</a:t>
            </a:r>
          </a:p>
        </p:txBody>
      </p:sp>
      <p:sp>
        <p:nvSpPr>
          <p:cNvPr id="3" name="內容版面配置區 2"/>
          <p:cNvSpPr>
            <a:spLocks noGrp="1"/>
          </p:cNvSpPr>
          <p:nvPr>
            <p:ph idx="1"/>
          </p:nvPr>
        </p:nvSpPr>
        <p:spPr>
          <a:xfrm>
            <a:off x="838200" y="1642883"/>
            <a:ext cx="10515600" cy="1457071"/>
          </a:xfrm>
        </p:spPr>
        <p:txBody>
          <a:bodyPr>
            <a:normAutofit/>
          </a:bodyPr>
          <a:lstStyle/>
          <a:p>
            <a:r>
              <a:rPr lang="zh-TW" altLang="en-US" dirty="0" smtClean="0"/>
              <a:t>如</a:t>
            </a:r>
            <a:r>
              <a:rPr lang="zh-TW" altLang="en-US" dirty="0"/>
              <a:t>圖</a:t>
            </a:r>
            <a:r>
              <a:rPr lang="en-US" altLang="zh-TW" dirty="0" smtClean="0"/>
              <a:t>1(b)</a:t>
            </a:r>
            <a:r>
              <a:rPr lang="zh-TW" altLang="en-US" dirty="0" smtClean="0"/>
              <a:t>所示每</a:t>
            </a:r>
            <a:r>
              <a:rPr lang="zh-TW" altLang="en-US" dirty="0"/>
              <a:t>個像素用</a:t>
            </a:r>
            <a:r>
              <a:rPr lang="zh-TW" altLang="en-US" dirty="0" smtClean="0"/>
              <a:t>其分群號</a:t>
            </a:r>
            <a:r>
              <a:rPr lang="zh-TW" altLang="en-US" dirty="0"/>
              <a:t>進行</a:t>
            </a:r>
            <a:r>
              <a:rPr lang="zh-TW" altLang="en-US" dirty="0" smtClean="0"/>
              <a:t>顏色標</a:t>
            </a:r>
            <a:r>
              <a:rPr lang="zh-TW" altLang="en-US" dirty="0"/>
              <a:t>註</a:t>
            </a:r>
            <a:r>
              <a:rPr lang="zh-TW" altLang="en-US" dirty="0" smtClean="0"/>
              <a:t>。 </a:t>
            </a:r>
            <a:r>
              <a:rPr lang="zh-TW" altLang="en-US" dirty="0"/>
              <a:t>如圖</a:t>
            </a:r>
            <a:r>
              <a:rPr lang="en-US" altLang="zh-TW" dirty="0" smtClean="0"/>
              <a:t>1(c)~(d)</a:t>
            </a:r>
            <a:r>
              <a:rPr lang="zh-TW" altLang="en-US" dirty="0" smtClean="0"/>
              <a:t>所示</a:t>
            </a:r>
            <a:r>
              <a:rPr lang="zh-TW" altLang="en-US" dirty="0"/>
              <a:t>，分別提取</a:t>
            </a:r>
            <a:r>
              <a:rPr lang="zh-TW" altLang="en-US" dirty="0" smtClean="0"/>
              <a:t>實際影像中每</a:t>
            </a:r>
            <a:r>
              <a:rPr lang="zh-TW" altLang="en-US" dirty="0"/>
              <a:t>個</a:t>
            </a:r>
            <a:r>
              <a:rPr lang="zh-TW" altLang="en-US" dirty="0" smtClean="0"/>
              <a:t>顏色區</a:t>
            </a:r>
            <a:r>
              <a:rPr lang="zh-TW" altLang="en-US" dirty="0"/>
              <a:t>塊</a:t>
            </a:r>
            <a:r>
              <a:rPr lang="zh-TW" altLang="en-US" dirty="0" smtClean="0"/>
              <a:t>以</a:t>
            </a:r>
            <a:r>
              <a:rPr lang="zh-TW" altLang="en-US" dirty="0"/>
              <a:t>分離</a:t>
            </a:r>
            <a:r>
              <a:rPr lang="en-US" altLang="zh-TW" dirty="0"/>
              <a:t>RGB</a:t>
            </a:r>
            <a:r>
              <a:rPr lang="zh-TW" altLang="en-US" dirty="0" smtClean="0"/>
              <a:t>圖塊，並且於分類為其他類的像素上填上黑色。</a:t>
            </a:r>
            <a:endParaRPr lang="en-US" altLang="zh-TW" dirty="0"/>
          </a:p>
          <a:p>
            <a:endParaRPr lang="zh-TW" altLang="en-US" sz="3600" dirty="0"/>
          </a:p>
        </p:txBody>
      </p:sp>
      <p:pic>
        <p:nvPicPr>
          <p:cNvPr id="4" name="圖片 3"/>
          <p:cNvPicPr>
            <a:picLocks noChangeAspect="1"/>
          </p:cNvPicPr>
          <p:nvPr/>
        </p:nvPicPr>
        <p:blipFill>
          <a:blip r:embed="rId2"/>
          <a:stretch>
            <a:fillRect/>
          </a:stretch>
        </p:blipFill>
        <p:spPr>
          <a:xfrm>
            <a:off x="2613650" y="3099954"/>
            <a:ext cx="7025695" cy="3630029"/>
          </a:xfrm>
          <a:prstGeom prst="rect">
            <a:avLst/>
          </a:prstGeom>
        </p:spPr>
      </p:pic>
    </p:spTree>
    <p:extLst>
      <p:ext uri="{BB962C8B-B14F-4D97-AF65-F5344CB8AC3E}">
        <p14:creationId xmlns:p14="http://schemas.microsoft.com/office/powerpoint/2010/main" val="355189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a:t>
            </a:r>
            <a:r>
              <a:rPr lang="zh-TW" altLang="en-US" dirty="0" smtClean="0"/>
              <a:t>生鏽識別</a:t>
            </a:r>
            <a:endParaRPr lang="zh-TW" altLang="en-US" dirty="0"/>
          </a:p>
        </p:txBody>
      </p:sp>
      <p:sp>
        <p:nvSpPr>
          <p:cNvPr id="3" name="內容版面配置區 2"/>
          <p:cNvSpPr>
            <a:spLocks noGrp="1"/>
          </p:cNvSpPr>
          <p:nvPr>
            <p:ph idx="1"/>
          </p:nvPr>
        </p:nvSpPr>
        <p:spPr>
          <a:xfrm>
            <a:off x="838200" y="1825625"/>
            <a:ext cx="5260848" cy="3706495"/>
          </a:xfrm>
        </p:spPr>
        <p:txBody>
          <a:bodyPr>
            <a:normAutofit/>
          </a:bodyPr>
          <a:lstStyle/>
          <a:p>
            <a:r>
              <a:rPr lang="zh-TW" altLang="en-US" dirty="0" smtClean="0"/>
              <a:t>有別於</a:t>
            </a:r>
            <a:r>
              <a:rPr lang="en-US" altLang="zh-TW" dirty="0" smtClean="0"/>
              <a:t>RGB</a:t>
            </a:r>
            <a:r>
              <a:rPr lang="zh-TW" altLang="en-US" dirty="0" smtClean="0"/>
              <a:t>維度，再</a:t>
            </a:r>
            <a:r>
              <a:rPr lang="en-US" altLang="zh-TW" dirty="0" smtClean="0"/>
              <a:t>HSV</a:t>
            </a:r>
            <a:r>
              <a:rPr lang="zh-TW" altLang="en-US" dirty="0" smtClean="0"/>
              <a:t>維度中的色調</a:t>
            </a:r>
            <a:r>
              <a:rPr lang="en-US" altLang="zh-TW" dirty="0" smtClean="0"/>
              <a:t>(Hue)</a:t>
            </a:r>
            <a:r>
              <a:rPr lang="zh-TW" altLang="en-US" dirty="0" smtClean="0"/>
              <a:t>維度可以單獨量化每個單獨的純色。如圖</a:t>
            </a:r>
            <a:r>
              <a:rPr lang="en-US" altLang="zh-TW" dirty="0" smtClean="0"/>
              <a:t>2</a:t>
            </a:r>
            <a:r>
              <a:rPr lang="zh-TW" altLang="en-US" dirty="0" smtClean="0"/>
              <a:t>所示</a:t>
            </a:r>
            <a:r>
              <a:rPr lang="en-US" altLang="zh-TW" dirty="0"/>
              <a:t>(Gonzalez &amp; Woods, 2008</a:t>
            </a:r>
            <a:r>
              <a:rPr lang="en-US" altLang="zh-TW" dirty="0" smtClean="0"/>
              <a:t>)</a:t>
            </a:r>
            <a:r>
              <a:rPr lang="zh-TW" altLang="en-US" dirty="0" smtClean="0"/>
              <a:t>，在</a:t>
            </a:r>
            <a:r>
              <a:rPr lang="en-US" altLang="zh-TW" dirty="0" smtClean="0"/>
              <a:t>0~1</a:t>
            </a:r>
            <a:r>
              <a:rPr lang="zh-TW" altLang="en-US" dirty="0"/>
              <a:t>的區間內</a:t>
            </a:r>
            <a:r>
              <a:rPr lang="zh-TW" altLang="en-US" dirty="0" smtClean="0"/>
              <a:t>顏色範圍</a:t>
            </a:r>
            <a:r>
              <a:rPr lang="zh-TW" altLang="en-US" dirty="0"/>
              <a:t>從紅色到</a:t>
            </a:r>
            <a:r>
              <a:rPr lang="zh-TW" altLang="en-US" dirty="0" smtClean="0"/>
              <a:t>黃色、綠色、青色、藍色、洋紅、再回到紅色。</a:t>
            </a:r>
            <a:endParaRPr lang="en-US" altLang="zh-TW" dirty="0"/>
          </a:p>
          <a:p>
            <a:endParaRPr lang="zh-TW" altLang="en-US" dirty="0"/>
          </a:p>
        </p:txBody>
      </p:sp>
      <p:pic>
        <p:nvPicPr>
          <p:cNvPr id="6" name="圖片 5"/>
          <p:cNvPicPr>
            <a:picLocks noChangeAspect="1"/>
          </p:cNvPicPr>
          <p:nvPr/>
        </p:nvPicPr>
        <p:blipFill>
          <a:blip r:embed="rId2"/>
          <a:stretch>
            <a:fillRect/>
          </a:stretch>
        </p:blipFill>
        <p:spPr>
          <a:xfrm>
            <a:off x="6721752" y="1690688"/>
            <a:ext cx="4632048" cy="3621976"/>
          </a:xfrm>
          <a:prstGeom prst="rect">
            <a:avLst/>
          </a:prstGeom>
        </p:spPr>
      </p:pic>
    </p:spTree>
    <p:extLst>
      <p:ext uri="{BB962C8B-B14F-4D97-AF65-F5344CB8AC3E}">
        <p14:creationId xmlns:p14="http://schemas.microsoft.com/office/powerpoint/2010/main" val="70755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a:t>
            </a:r>
            <a:r>
              <a:rPr lang="zh-TW" altLang="en-US" dirty="0" smtClean="0"/>
              <a:t>生鏽識別</a:t>
            </a:r>
            <a:endParaRPr lang="zh-TW" altLang="en-US" dirty="0"/>
          </a:p>
        </p:txBody>
      </p:sp>
      <p:sp>
        <p:nvSpPr>
          <p:cNvPr id="3" name="內容版面配置區 2"/>
          <p:cNvSpPr>
            <a:spLocks noGrp="1"/>
          </p:cNvSpPr>
          <p:nvPr>
            <p:ph idx="1"/>
          </p:nvPr>
        </p:nvSpPr>
        <p:spPr>
          <a:xfrm>
            <a:off x="838200" y="1825625"/>
            <a:ext cx="5526024" cy="2417191"/>
          </a:xfrm>
        </p:spPr>
        <p:txBody>
          <a:bodyPr>
            <a:normAutofit/>
          </a:bodyPr>
          <a:lstStyle/>
          <a:p>
            <a:r>
              <a:rPr lang="zh-TW" altLang="en-US" dirty="0" smtClean="0"/>
              <a:t>我們透過分析一連串</a:t>
            </a:r>
            <a:r>
              <a:rPr lang="en-US" altLang="zh-TW" dirty="0" smtClean="0"/>
              <a:t>24</a:t>
            </a:r>
            <a:r>
              <a:rPr lang="zh-TW" altLang="en-US" dirty="0" smtClean="0"/>
              <a:t>組不同階段的鋼構生鏽照片</a:t>
            </a:r>
            <a:r>
              <a:rPr lang="en-US" altLang="zh-TW" dirty="0" smtClean="0"/>
              <a:t>Hue</a:t>
            </a:r>
            <a:r>
              <a:rPr lang="zh-TW" altLang="en-US" dirty="0" smtClean="0"/>
              <a:t>色調頻率直方圖。其結果如表一所示，生鏽表面影像在</a:t>
            </a:r>
            <a:r>
              <a:rPr lang="en-US" altLang="zh-TW" dirty="0" smtClean="0"/>
              <a:t>Hue</a:t>
            </a:r>
            <a:r>
              <a:rPr lang="zh-TW" altLang="en-US" dirty="0" smtClean="0"/>
              <a:t>值小於</a:t>
            </a:r>
            <a:r>
              <a:rPr lang="en-US" altLang="zh-TW" dirty="0" smtClean="0"/>
              <a:t>0.1</a:t>
            </a:r>
            <a:r>
              <a:rPr lang="zh-TW" altLang="en-US" dirty="0" smtClean="0"/>
              <a:t>時佔了</a:t>
            </a:r>
            <a:r>
              <a:rPr lang="en-US" altLang="zh-TW" dirty="0" smtClean="0"/>
              <a:t>99.7%</a:t>
            </a:r>
            <a:r>
              <a:rPr lang="zh-TW" altLang="en-US" dirty="0" smtClean="0"/>
              <a:t>；而</a:t>
            </a:r>
            <a:r>
              <a:rPr lang="en-US" altLang="zh-TW" dirty="0" smtClean="0"/>
              <a:t>Hue</a:t>
            </a:r>
            <a:r>
              <a:rPr lang="zh-TW" altLang="en-US" dirty="0" smtClean="0"/>
              <a:t>值在</a:t>
            </a:r>
            <a:r>
              <a:rPr lang="en-US" altLang="zh-TW" dirty="0" smtClean="0"/>
              <a:t>0.2~0.5</a:t>
            </a:r>
            <a:r>
              <a:rPr lang="zh-TW" altLang="en-US" dirty="0" smtClean="0"/>
              <a:t>之間生鏽影像的機率小於</a:t>
            </a:r>
            <a:r>
              <a:rPr lang="en-US" altLang="zh-TW" dirty="0" smtClean="0"/>
              <a:t>0.01%</a:t>
            </a:r>
            <a:endParaRPr lang="en-US" altLang="zh-TW" dirty="0"/>
          </a:p>
          <a:p>
            <a:endParaRPr lang="zh-TW" altLang="en-US" dirty="0"/>
          </a:p>
        </p:txBody>
      </p:sp>
      <p:pic>
        <p:nvPicPr>
          <p:cNvPr id="8" name="圖片 7"/>
          <p:cNvPicPr>
            <a:picLocks noChangeAspect="1"/>
          </p:cNvPicPr>
          <p:nvPr/>
        </p:nvPicPr>
        <p:blipFill>
          <a:blip r:embed="rId2"/>
          <a:stretch>
            <a:fillRect/>
          </a:stretch>
        </p:blipFill>
        <p:spPr>
          <a:xfrm>
            <a:off x="6716543" y="1690688"/>
            <a:ext cx="5025190" cy="3551047"/>
          </a:xfrm>
          <a:prstGeom prst="rect">
            <a:avLst/>
          </a:prstGeom>
        </p:spPr>
      </p:pic>
    </p:spTree>
    <p:extLst>
      <p:ext uri="{BB962C8B-B14F-4D97-AF65-F5344CB8AC3E}">
        <p14:creationId xmlns:p14="http://schemas.microsoft.com/office/powerpoint/2010/main" val="35117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a:t>
            </a:r>
            <a:r>
              <a:rPr lang="zh-TW" altLang="en-US" dirty="0" smtClean="0"/>
              <a:t>生鏽識別</a:t>
            </a:r>
            <a:endParaRPr lang="zh-TW" altLang="en-US" dirty="0"/>
          </a:p>
        </p:txBody>
      </p:sp>
      <p:sp>
        <p:nvSpPr>
          <p:cNvPr id="3" name="內容版面配置區 2"/>
          <p:cNvSpPr>
            <a:spLocks noGrp="1"/>
          </p:cNvSpPr>
          <p:nvPr>
            <p:ph idx="1"/>
          </p:nvPr>
        </p:nvSpPr>
        <p:spPr>
          <a:xfrm>
            <a:off x="838200" y="1825625"/>
            <a:ext cx="5526024" cy="2417191"/>
          </a:xfrm>
        </p:spPr>
        <p:txBody>
          <a:bodyPr>
            <a:normAutofit/>
          </a:bodyPr>
          <a:lstStyle/>
          <a:p>
            <a:r>
              <a:rPr lang="zh-TW" altLang="en-US" dirty="0" smtClean="0"/>
              <a:t>因此當</a:t>
            </a:r>
            <a:r>
              <a:rPr lang="en-US" altLang="zh-TW" dirty="0" smtClean="0"/>
              <a:t>Hue</a:t>
            </a:r>
            <a:r>
              <a:rPr lang="zh-TW" altLang="en-US" dirty="0" smtClean="0"/>
              <a:t>值介於</a:t>
            </a:r>
            <a:r>
              <a:rPr lang="en-US" altLang="zh-TW" dirty="0" smtClean="0"/>
              <a:t>0~0.1</a:t>
            </a:r>
            <a:r>
              <a:rPr lang="zh-TW" altLang="en-US" dirty="0" smtClean="0"/>
              <a:t>之間的深紅色被界定為生鏽區域。右圖說明整個鏽蝕辨識的流程。</a:t>
            </a:r>
            <a:endParaRPr lang="zh-TW" altLang="en-US" dirty="0"/>
          </a:p>
        </p:txBody>
      </p:sp>
      <p:pic>
        <p:nvPicPr>
          <p:cNvPr id="4" name="圖片 3"/>
          <p:cNvPicPr>
            <a:picLocks noChangeAspect="1"/>
          </p:cNvPicPr>
          <p:nvPr/>
        </p:nvPicPr>
        <p:blipFill>
          <a:blip r:embed="rId2"/>
          <a:stretch>
            <a:fillRect/>
          </a:stretch>
        </p:blipFill>
        <p:spPr>
          <a:xfrm>
            <a:off x="6364224" y="365125"/>
            <a:ext cx="5168811" cy="5894540"/>
          </a:xfrm>
          <a:prstGeom prst="rect">
            <a:avLst/>
          </a:prstGeom>
        </p:spPr>
      </p:pic>
    </p:spTree>
    <p:extLst>
      <p:ext uri="{BB962C8B-B14F-4D97-AF65-F5344CB8AC3E}">
        <p14:creationId xmlns:p14="http://schemas.microsoft.com/office/powerpoint/2010/main" val="207106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結果與討論</a:t>
            </a:r>
            <a:endParaRPr lang="zh-TW" altLang="en-US" dirty="0"/>
          </a:p>
        </p:txBody>
      </p:sp>
      <p:sp>
        <p:nvSpPr>
          <p:cNvPr id="3" name="內容版面配置區 2"/>
          <p:cNvSpPr>
            <a:spLocks noGrp="1"/>
          </p:cNvSpPr>
          <p:nvPr>
            <p:ph idx="1"/>
          </p:nvPr>
        </p:nvSpPr>
        <p:spPr>
          <a:xfrm>
            <a:off x="6139543" y="2183890"/>
            <a:ext cx="5214257" cy="493996"/>
          </a:xfrm>
        </p:spPr>
        <p:txBody>
          <a:bodyPr/>
          <a:lstStyle/>
          <a:p>
            <a:r>
              <a:rPr lang="zh-TW" altLang="en-US" dirty="0"/>
              <a:t>辨識</a:t>
            </a:r>
            <a:r>
              <a:rPr lang="zh-TW" altLang="en-US" dirty="0" smtClean="0"/>
              <a:t>鍍鋅結構件腐蝕的圖片</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838200" y="2183890"/>
            <a:ext cx="5079906" cy="3237195"/>
          </a:xfrm>
          <a:prstGeom prst="rect">
            <a:avLst/>
          </a:prstGeom>
        </p:spPr>
      </p:pic>
      <p:sp>
        <p:nvSpPr>
          <p:cNvPr id="5" name="內容版面配置區 2"/>
          <p:cNvSpPr txBox="1">
            <a:spLocks/>
          </p:cNvSpPr>
          <p:nvPr/>
        </p:nvSpPr>
        <p:spPr>
          <a:xfrm>
            <a:off x="6096000" y="3802486"/>
            <a:ext cx="5214257" cy="1446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用</a:t>
            </a:r>
            <a:r>
              <a:rPr lang="zh-TW" altLang="en-US" dirty="0" smtClean="0"/>
              <a:t>空拍影像辨識鐵塔頂部</a:t>
            </a:r>
            <a:endParaRPr lang="en-US" altLang="zh-TW" dirty="0" smtClean="0"/>
          </a:p>
          <a:p>
            <a:r>
              <a:rPr lang="zh-TW" altLang="en-US" dirty="0" smtClean="0"/>
              <a:t>有部分髒污礙子的影像色調相近產生誤判</a:t>
            </a:r>
            <a:endParaRPr lang="en-US" altLang="zh-TW" dirty="0" smtClean="0"/>
          </a:p>
          <a:p>
            <a:endParaRPr lang="zh-TW" altLang="en-US" dirty="0"/>
          </a:p>
        </p:txBody>
      </p:sp>
      <p:sp>
        <p:nvSpPr>
          <p:cNvPr id="6" name="矩形 5"/>
          <p:cNvSpPr/>
          <p:nvPr/>
        </p:nvSpPr>
        <p:spPr>
          <a:xfrm>
            <a:off x="2214908" y="5544955"/>
            <a:ext cx="2659831" cy="369332"/>
          </a:xfrm>
          <a:prstGeom prst="rect">
            <a:avLst/>
          </a:prstGeom>
        </p:spPr>
        <p:txBody>
          <a:bodyPr wrap="none">
            <a:spAutoFit/>
          </a:bodyPr>
          <a:lstStyle/>
          <a:p>
            <a:r>
              <a:rPr lang="zh-TW" altLang="en-US" dirty="0"/>
              <a:t>圖片由</a:t>
            </a:r>
            <a:r>
              <a:rPr lang="en-US" altLang="zh-TW" dirty="0" err="1"/>
              <a:t>Arresterworks</a:t>
            </a:r>
            <a:r>
              <a:rPr lang="zh-TW" altLang="en-US" dirty="0"/>
              <a:t>提供</a:t>
            </a:r>
          </a:p>
        </p:txBody>
      </p:sp>
    </p:spTree>
    <p:extLst>
      <p:ext uri="{BB962C8B-B14F-4D97-AF65-F5344CB8AC3E}">
        <p14:creationId xmlns:p14="http://schemas.microsoft.com/office/powerpoint/2010/main" val="112459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結果與討論</a:t>
            </a:r>
            <a:endParaRPr lang="zh-TW" altLang="en-US" dirty="0"/>
          </a:p>
        </p:txBody>
      </p:sp>
      <p:sp>
        <p:nvSpPr>
          <p:cNvPr id="5" name="內容版面配置區 2"/>
          <p:cNvSpPr txBox="1">
            <a:spLocks/>
          </p:cNvSpPr>
          <p:nvPr/>
        </p:nvSpPr>
        <p:spPr>
          <a:xfrm>
            <a:off x="5977128" y="2531470"/>
            <a:ext cx="5214257" cy="1446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辨識</a:t>
            </a:r>
            <a:r>
              <a:rPr lang="zh-TW" altLang="en-US" dirty="0" smtClean="0"/>
              <a:t>塔基鏽蝕的圖片</a:t>
            </a:r>
            <a:endParaRPr lang="en-US" altLang="zh-TW" dirty="0" smtClean="0"/>
          </a:p>
          <a:p>
            <a:r>
              <a:rPr lang="zh-TW" altLang="en-US" dirty="0" smtClean="0"/>
              <a:t>有部分背景</a:t>
            </a:r>
            <a:r>
              <a:rPr lang="zh-TW" altLang="en-US" dirty="0"/>
              <a:t>的</a:t>
            </a:r>
            <a:r>
              <a:rPr lang="zh-TW" altLang="en-US" dirty="0" smtClean="0"/>
              <a:t>土壤區域產生誤判</a:t>
            </a:r>
            <a:endParaRPr lang="en-US" altLang="zh-TW" dirty="0" smtClean="0"/>
          </a:p>
          <a:p>
            <a:endParaRPr lang="zh-TW" altLang="en-US" dirty="0"/>
          </a:p>
        </p:txBody>
      </p:sp>
      <p:sp>
        <p:nvSpPr>
          <p:cNvPr id="6" name="矩形 5"/>
          <p:cNvSpPr/>
          <p:nvPr/>
        </p:nvSpPr>
        <p:spPr>
          <a:xfrm>
            <a:off x="1588085" y="5511520"/>
            <a:ext cx="4178260" cy="369332"/>
          </a:xfrm>
          <a:prstGeom prst="rect">
            <a:avLst/>
          </a:prstGeom>
        </p:spPr>
        <p:txBody>
          <a:bodyPr wrap="none">
            <a:spAutoFit/>
          </a:bodyPr>
          <a:lstStyle/>
          <a:p>
            <a:r>
              <a:rPr lang="zh-TW" altLang="en-US" dirty="0"/>
              <a:t>圖片</a:t>
            </a:r>
            <a:r>
              <a:rPr lang="zh-TW" altLang="en-US" dirty="0" smtClean="0"/>
              <a:t>由</a:t>
            </a:r>
            <a:r>
              <a:rPr lang="en-US" altLang="zh-TW" dirty="0"/>
              <a:t>Osmose Utilities  Services, Inc.</a:t>
            </a:r>
            <a:r>
              <a:rPr lang="zh-TW" altLang="en-US" dirty="0" smtClean="0"/>
              <a:t>提供</a:t>
            </a:r>
            <a:endParaRPr lang="zh-TW" altLang="en-US" dirty="0"/>
          </a:p>
        </p:txBody>
      </p:sp>
      <p:pic>
        <p:nvPicPr>
          <p:cNvPr id="7" name="圖片 6"/>
          <p:cNvPicPr>
            <a:picLocks noChangeAspect="1"/>
          </p:cNvPicPr>
          <p:nvPr/>
        </p:nvPicPr>
        <p:blipFill>
          <a:blip r:embed="rId2"/>
          <a:stretch>
            <a:fillRect/>
          </a:stretch>
        </p:blipFill>
        <p:spPr>
          <a:xfrm>
            <a:off x="1094366" y="2322885"/>
            <a:ext cx="4671979" cy="2925770"/>
          </a:xfrm>
          <a:prstGeom prst="rect">
            <a:avLst/>
          </a:prstGeom>
        </p:spPr>
      </p:pic>
    </p:spTree>
    <p:extLst>
      <p:ext uri="{BB962C8B-B14F-4D97-AF65-F5344CB8AC3E}">
        <p14:creationId xmlns:p14="http://schemas.microsoft.com/office/powerpoint/2010/main" val="260681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結果與討論</a:t>
            </a:r>
            <a:endParaRPr lang="zh-TW" altLang="en-US" dirty="0"/>
          </a:p>
        </p:txBody>
      </p:sp>
      <p:sp>
        <p:nvSpPr>
          <p:cNvPr id="5" name="內容版面配置區 2"/>
          <p:cNvSpPr txBox="1">
            <a:spLocks/>
          </p:cNvSpPr>
          <p:nvPr/>
        </p:nvSpPr>
        <p:spPr>
          <a:xfrm>
            <a:off x="5977128" y="2531470"/>
            <a:ext cx="5214257" cy="1446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辨識</a:t>
            </a:r>
            <a:r>
              <a:rPr lang="zh-TW" altLang="en-US" dirty="0" smtClean="0"/>
              <a:t>一個塔腳的圖片</a:t>
            </a:r>
            <a:endParaRPr lang="en-US" altLang="zh-TW" dirty="0" smtClean="0"/>
          </a:p>
          <a:p>
            <a:r>
              <a:rPr lang="zh-TW" altLang="en-US" dirty="0" smtClean="0"/>
              <a:t>有部分背景枯樹區域產生誤判</a:t>
            </a:r>
            <a:endParaRPr lang="en-US" altLang="zh-TW" dirty="0" smtClean="0"/>
          </a:p>
          <a:p>
            <a:endParaRPr lang="zh-TW" altLang="en-US" dirty="0"/>
          </a:p>
        </p:txBody>
      </p:sp>
      <p:sp>
        <p:nvSpPr>
          <p:cNvPr id="6" name="矩形 5"/>
          <p:cNvSpPr/>
          <p:nvPr/>
        </p:nvSpPr>
        <p:spPr>
          <a:xfrm>
            <a:off x="1944701" y="5145760"/>
            <a:ext cx="3146054" cy="369332"/>
          </a:xfrm>
          <a:prstGeom prst="rect">
            <a:avLst/>
          </a:prstGeom>
        </p:spPr>
        <p:txBody>
          <a:bodyPr wrap="none">
            <a:spAutoFit/>
          </a:bodyPr>
          <a:lstStyle/>
          <a:p>
            <a:r>
              <a:rPr lang="zh-TW" altLang="en-US" dirty="0"/>
              <a:t>圖片</a:t>
            </a:r>
            <a:r>
              <a:rPr lang="zh-TW" altLang="en-US" dirty="0" smtClean="0"/>
              <a:t>由</a:t>
            </a:r>
            <a:r>
              <a:rPr lang="en-US" altLang="zh-TW" dirty="0"/>
              <a:t>PPG Industries, Inc.</a:t>
            </a:r>
            <a:r>
              <a:rPr lang="zh-TW" altLang="en-US" dirty="0" smtClean="0"/>
              <a:t>提供</a:t>
            </a:r>
            <a:endParaRPr lang="zh-TW" altLang="en-US" dirty="0"/>
          </a:p>
        </p:txBody>
      </p:sp>
      <p:pic>
        <p:nvPicPr>
          <p:cNvPr id="3" name="圖片 2"/>
          <p:cNvPicPr>
            <a:picLocks noChangeAspect="1"/>
          </p:cNvPicPr>
          <p:nvPr/>
        </p:nvPicPr>
        <p:blipFill>
          <a:blip r:embed="rId2"/>
          <a:stretch>
            <a:fillRect/>
          </a:stretch>
        </p:blipFill>
        <p:spPr>
          <a:xfrm>
            <a:off x="905256" y="1787509"/>
            <a:ext cx="4978237" cy="3109086"/>
          </a:xfrm>
          <a:prstGeom prst="rect">
            <a:avLst/>
          </a:prstGeom>
        </p:spPr>
      </p:pic>
    </p:spTree>
    <p:extLst>
      <p:ext uri="{BB962C8B-B14F-4D97-AF65-F5344CB8AC3E}">
        <p14:creationId xmlns:p14="http://schemas.microsoft.com/office/powerpoint/2010/main" val="168338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結果與討論</a:t>
            </a:r>
            <a:endParaRPr lang="zh-TW" altLang="en-US" dirty="0"/>
          </a:p>
        </p:txBody>
      </p:sp>
      <p:sp>
        <p:nvSpPr>
          <p:cNvPr id="5" name="內容版面配置區 2"/>
          <p:cNvSpPr txBox="1">
            <a:spLocks/>
          </p:cNvSpPr>
          <p:nvPr/>
        </p:nvSpPr>
        <p:spPr>
          <a:xfrm>
            <a:off x="5977128" y="2531470"/>
            <a:ext cx="5214257" cy="1446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t>辨識整個鐵</a:t>
            </a:r>
            <a:r>
              <a:rPr lang="zh-TW" altLang="en-US" dirty="0"/>
              <a:t>塔</a:t>
            </a:r>
            <a:r>
              <a:rPr lang="zh-TW" altLang="en-US" dirty="0" smtClean="0"/>
              <a:t>的圖片</a:t>
            </a:r>
            <a:endParaRPr lang="en-US" altLang="zh-TW" dirty="0" smtClean="0"/>
          </a:p>
          <a:p>
            <a:r>
              <a:rPr lang="zh-TW" altLang="en-US" dirty="0" smtClean="0"/>
              <a:t>有部分髒污礙子區域產生誤判</a:t>
            </a:r>
            <a:endParaRPr lang="en-US" altLang="zh-TW" dirty="0" smtClean="0"/>
          </a:p>
          <a:p>
            <a:endParaRPr lang="zh-TW" altLang="en-US" dirty="0"/>
          </a:p>
        </p:txBody>
      </p:sp>
      <p:sp>
        <p:nvSpPr>
          <p:cNvPr id="6" name="矩形 5"/>
          <p:cNvSpPr/>
          <p:nvPr/>
        </p:nvSpPr>
        <p:spPr>
          <a:xfrm>
            <a:off x="1834973" y="5145760"/>
            <a:ext cx="3146054" cy="369332"/>
          </a:xfrm>
          <a:prstGeom prst="rect">
            <a:avLst/>
          </a:prstGeom>
        </p:spPr>
        <p:txBody>
          <a:bodyPr wrap="none">
            <a:spAutoFit/>
          </a:bodyPr>
          <a:lstStyle/>
          <a:p>
            <a:r>
              <a:rPr lang="zh-TW" altLang="en-US" dirty="0"/>
              <a:t>圖片</a:t>
            </a:r>
            <a:r>
              <a:rPr lang="zh-TW" altLang="en-US" dirty="0" smtClean="0"/>
              <a:t>由</a:t>
            </a:r>
            <a:r>
              <a:rPr lang="en-US" altLang="zh-TW" dirty="0"/>
              <a:t>www.pixabay.com</a:t>
            </a:r>
            <a:r>
              <a:rPr lang="zh-TW" altLang="en-US" dirty="0" smtClean="0"/>
              <a:t>提供</a:t>
            </a:r>
            <a:endParaRPr lang="zh-TW" altLang="en-US" dirty="0"/>
          </a:p>
        </p:txBody>
      </p:sp>
      <p:pic>
        <p:nvPicPr>
          <p:cNvPr id="4" name="圖片 3"/>
          <p:cNvPicPr>
            <a:picLocks noChangeAspect="1"/>
          </p:cNvPicPr>
          <p:nvPr/>
        </p:nvPicPr>
        <p:blipFill>
          <a:blip r:embed="rId2"/>
          <a:stretch>
            <a:fillRect/>
          </a:stretch>
        </p:blipFill>
        <p:spPr>
          <a:xfrm>
            <a:off x="731521" y="1827901"/>
            <a:ext cx="5138928" cy="3180646"/>
          </a:xfrm>
          <a:prstGeom prst="rect">
            <a:avLst/>
          </a:prstGeom>
        </p:spPr>
      </p:pic>
    </p:spTree>
    <p:extLst>
      <p:ext uri="{BB962C8B-B14F-4D97-AF65-F5344CB8AC3E}">
        <p14:creationId xmlns:p14="http://schemas.microsoft.com/office/powerpoint/2010/main" val="185250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lang="zh-TW" altLang="en-US" dirty="0"/>
          </a:p>
        </p:txBody>
      </p:sp>
      <p:sp>
        <p:nvSpPr>
          <p:cNvPr id="3" name="內容版面配置區 2"/>
          <p:cNvSpPr>
            <a:spLocks noGrp="1"/>
          </p:cNvSpPr>
          <p:nvPr>
            <p:ph idx="1"/>
          </p:nvPr>
        </p:nvSpPr>
        <p:spPr>
          <a:xfrm>
            <a:off x="838200" y="1825625"/>
            <a:ext cx="10515600" cy="2456815"/>
          </a:xfrm>
        </p:spPr>
        <p:txBody>
          <a:bodyPr/>
          <a:lstStyle/>
          <a:p>
            <a:r>
              <a:rPr lang="zh-TW" altLang="en-US" dirty="0" smtClean="0"/>
              <a:t>本研究所提出的應用於電網之輸電鐵塔鏽蝕辨識系統，可利用色域分離及</a:t>
            </a:r>
            <a:r>
              <a:rPr lang="en-US" altLang="zh-TW" dirty="0" smtClean="0"/>
              <a:t>K-means</a:t>
            </a:r>
            <a:r>
              <a:rPr lang="zh-TW" altLang="en-US" dirty="0" smtClean="0"/>
              <a:t>聚類演算法，透過非監督式的分類方法將影像中的腐蝕區域透過</a:t>
            </a:r>
            <a:r>
              <a:rPr lang="en-US" altLang="zh-TW" dirty="0" smtClean="0"/>
              <a:t>Hue</a:t>
            </a:r>
            <a:r>
              <a:rPr lang="zh-TW" altLang="en-US" dirty="0" smtClean="0"/>
              <a:t>色調統計分離出來。</a:t>
            </a:r>
            <a:endParaRPr lang="en-US" altLang="zh-TW" dirty="0" smtClean="0"/>
          </a:p>
          <a:p>
            <a:r>
              <a:rPr lang="zh-TW" altLang="en-US" dirty="0" smtClean="0"/>
              <a:t>本研究之程式經過一定的影像處理程序後可成功的分辨出電塔結構中多種鏽蝕影像。完成自動辨識鐵塔鏽蝕影像之目標。</a:t>
            </a:r>
            <a:endParaRPr lang="en-US" altLang="zh-TW" dirty="0" smtClean="0"/>
          </a:p>
        </p:txBody>
      </p:sp>
    </p:spTree>
    <p:extLst>
      <p:ext uri="{BB962C8B-B14F-4D97-AF65-F5344CB8AC3E}">
        <p14:creationId xmlns:p14="http://schemas.microsoft.com/office/powerpoint/2010/main" val="288214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摘要</a:t>
            </a:r>
            <a:endParaRPr lang="zh-TW" altLang="en-US" dirty="0"/>
          </a:p>
        </p:txBody>
      </p:sp>
      <p:sp>
        <p:nvSpPr>
          <p:cNvPr id="3" name="內容版面配置區 2"/>
          <p:cNvSpPr>
            <a:spLocks noGrp="1"/>
          </p:cNvSpPr>
          <p:nvPr>
            <p:ph idx="1"/>
          </p:nvPr>
        </p:nvSpPr>
        <p:spPr>
          <a:xfrm>
            <a:off x="838200" y="1404258"/>
            <a:ext cx="10515600" cy="5225142"/>
          </a:xfrm>
        </p:spPr>
        <p:txBody>
          <a:bodyPr>
            <a:normAutofit/>
          </a:bodyPr>
          <a:lstStyle/>
          <a:p>
            <a:r>
              <a:rPr lang="zh-TW" altLang="en-US" dirty="0"/>
              <a:t>輸電</a:t>
            </a:r>
            <a:r>
              <a:rPr lang="zh-TW" altLang="en-US" dirty="0" smtClean="0"/>
              <a:t>鐵塔腐蝕是個嚴重的問題，往往會導致電網發生故障以及停電。</a:t>
            </a:r>
            <a:endParaRPr lang="en-US" altLang="zh-TW" dirty="0" smtClean="0"/>
          </a:p>
          <a:p>
            <a:r>
              <a:rPr lang="zh-TW" altLang="en-US" dirty="0" smtClean="0"/>
              <a:t>目前在建置初期即會採用鍍鋅鋼材或是定期重新刷塗防鏽漆，但仍會有部分部位經常暴露於潮濕的環境或是難以塗刷的位置。</a:t>
            </a:r>
            <a:endParaRPr lang="en-US" altLang="zh-TW" dirty="0" smtClean="0"/>
          </a:p>
          <a:p>
            <a:r>
              <a:rPr lang="zh-TW" altLang="en-US" dirty="0" smtClean="0"/>
              <a:t>定期性的檢查及維修對於鐵塔安全相當重要，但是往往會耗費許多人力物力，尤其是檢查員的個人判斷若是不夠精確或是標準不一，更可能導致研究後果。</a:t>
            </a:r>
            <a:endParaRPr lang="en-US" altLang="zh-TW" dirty="0" smtClean="0"/>
          </a:p>
          <a:p>
            <a:r>
              <a:rPr lang="zh-TW" altLang="en-US" dirty="0" smtClean="0"/>
              <a:t>在這種情況下，利用空中或是地面拍攝的圖像來進行鐵塔腐蝕及損傷的自動視覺檢測變成為了一種可以的方式</a:t>
            </a:r>
            <a:r>
              <a:rPr lang="zh-TW" altLang="en-US" dirty="0" smtClean="0"/>
              <a:t>。</a:t>
            </a:r>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300169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參考文獻</a:t>
            </a:r>
            <a:endParaRPr lang="zh-TW" altLang="en-US" dirty="0"/>
          </a:p>
        </p:txBody>
      </p:sp>
      <p:sp>
        <p:nvSpPr>
          <p:cNvPr id="3" name="內容版面配置區 2"/>
          <p:cNvSpPr>
            <a:spLocks noGrp="1"/>
          </p:cNvSpPr>
          <p:nvPr>
            <p:ph idx="1"/>
          </p:nvPr>
        </p:nvSpPr>
        <p:spPr>
          <a:xfrm>
            <a:off x="838200" y="1436688"/>
            <a:ext cx="10515600" cy="5086032"/>
          </a:xfrm>
        </p:spPr>
        <p:txBody>
          <a:bodyPr>
            <a:normAutofit fontScale="62500" lnSpcReduction="20000"/>
          </a:bodyPr>
          <a:lstStyle/>
          <a:p>
            <a:r>
              <a:rPr lang="en-US" altLang="zh-TW" dirty="0"/>
              <a:t>Gonzalez, R. C., &amp; Woods, R. E. (2008). Digital image processing.  </a:t>
            </a:r>
          </a:p>
          <a:p>
            <a:r>
              <a:rPr lang="en-US" altLang="zh-TW" dirty="0"/>
              <a:t>Goodwin, E. J., &amp; Joe, C. P. (1993). Corrosion resistance of transmission structures </a:t>
            </a:r>
            <a:r>
              <a:rPr lang="en-US" altLang="zh-TW" dirty="0" smtClean="0"/>
              <a:t>fabricated </a:t>
            </a:r>
            <a:r>
              <a:rPr lang="en-US" altLang="zh-TW" dirty="0"/>
              <a:t>from weathering steel. IEEE Transactions on Power Delivery, 8.1, </a:t>
            </a:r>
            <a:r>
              <a:rPr lang="en-US" altLang="zh-TW" dirty="0" smtClean="0"/>
              <a:t>386-392</a:t>
            </a:r>
            <a:r>
              <a:rPr lang="en-US" altLang="zh-TW" dirty="0"/>
              <a:t>. </a:t>
            </a:r>
          </a:p>
          <a:p>
            <a:r>
              <a:rPr lang="en-US" altLang="zh-TW" dirty="0"/>
              <a:t>MATLAB. (2016). Version. 9.1 (R2016b). Natick, Massachusetts, United States: The </a:t>
            </a:r>
            <a:r>
              <a:rPr lang="en-US" altLang="zh-TW" dirty="0" err="1" smtClean="0"/>
              <a:t>Mathworks</a:t>
            </a:r>
            <a:r>
              <a:rPr lang="en-US" altLang="zh-TW" dirty="0" smtClean="0"/>
              <a:t> </a:t>
            </a:r>
            <a:r>
              <a:rPr lang="en-US" altLang="zh-TW" dirty="0"/>
              <a:t>Inc. </a:t>
            </a:r>
          </a:p>
          <a:p>
            <a:r>
              <a:rPr lang="en-US" altLang="zh-TW" dirty="0"/>
              <a:t>Mayer, P. (1998). Corrosion Evaluation Methods for Power Transmission Lines. </a:t>
            </a:r>
            <a:r>
              <a:rPr lang="en-US" altLang="zh-TW" dirty="0" err="1"/>
              <a:t>Acta</a:t>
            </a:r>
            <a:r>
              <a:rPr lang="en-US" altLang="zh-TW" dirty="0"/>
              <a:t> </a:t>
            </a:r>
            <a:r>
              <a:rPr lang="en-US" altLang="zh-TW" dirty="0" err="1" smtClean="0"/>
              <a:t>Metallurgica</a:t>
            </a:r>
            <a:r>
              <a:rPr lang="en-US" altLang="zh-TW" dirty="0"/>
              <a:t>, 8(3). </a:t>
            </a:r>
          </a:p>
          <a:p>
            <a:r>
              <a:rPr lang="en-US" altLang="zh-TW" dirty="0"/>
              <a:t>Medeiros, F., </a:t>
            </a:r>
            <a:r>
              <a:rPr lang="en-US" altLang="zh-TW" dirty="0" err="1"/>
              <a:t>Ramalho</a:t>
            </a:r>
            <a:r>
              <a:rPr lang="en-US" altLang="zh-TW" dirty="0"/>
              <a:t>, G. L., Bento, M. P., &amp; Medeiros, L. C. (2010). On </a:t>
            </a:r>
            <a:r>
              <a:rPr lang="en-US" altLang="zh-TW" dirty="0" smtClean="0"/>
              <a:t>the</a:t>
            </a:r>
            <a:r>
              <a:rPr lang="zh-TW" altLang="en-US" dirty="0" smtClean="0"/>
              <a:t> </a:t>
            </a:r>
            <a:r>
              <a:rPr lang="en-US" altLang="zh-TW" dirty="0" smtClean="0"/>
              <a:t>Evaluation </a:t>
            </a:r>
            <a:r>
              <a:rPr lang="en-US" altLang="zh-TW" dirty="0"/>
              <a:t>of Texture and Color Features for Nondestructive </a:t>
            </a:r>
            <a:r>
              <a:rPr lang="en-US" altLang="zh-TW" dirty="0" smtClean="0"/>
              <a:t>Corrosion</a:t>
            </a:r>
            <a:r>
              <a:rPr lang="zh-TW" altLang="en-US" dirty="0" smtClean="0"/>
              <a:t> </a:t>
            </a:r>
            <a:r>
              <a:rPr lang="en-US" altLang="zh-TW" dirty="0" smtClean="0"/>
              <a:t>Detection</a:t>
            </a:r>
            <a:r>
              <a:rPr lang="en-US" altLang="zh-TW" dirty="0"/>
              <a:t>. EURASIP Journal on Advances in Signal Processing, 2010(1</a:t>
            </a:r>
            <a:r>
              <a:rPr lang="en-US" altLang="zh-TW" dirty="0" smtClean="0"/>
              <a:t>).</a:t>
            </a:r>
          </a:p>
          <a:p>
            <a:r>
              <a:rPr lang="en-US" altLang="zh-TW" dirty="0"/>
              <a:t>Nomura, K. I., Yasuhiro, Y., </a:t>
            </a:r>
            <a:r>
              <a:rPr lang="en-US" altLang="zh-TW" dirty="0" err="1"/>
              <a:t>Kouge</a:t>
            </a:r>
            <a:r>
              <a:rPr lang="en-US" altLang="zh-TW" dirty="0"/>
              <a:t>, K., &amp; </a:t>
            </a:r>
            <a:r>
              <a:rPr lang="en-US" altLang="zh-TW" dirty="0" err="1"/>
              <a:t>Shiotani</a:t>
            </a:r>
            <a:r>
              <a:rPr lang="en-US" altLang="zh-TW" dirty="0"/>
              <a:t>, K. (2002). Application of </a:t>
            </a:r>
            <a:r>
              <a:rPr lang="en-US" altLang="zh-TW" dirty="0" smtClean="0"/>
              <a:t>weathering </a:t>
            </a:r>
            <a:r>
              <a:rPr lang="en-US" altLang="zh-TW" dirty="0"/>
              <a:t>steel to steel towers for transmission line. Transmission and </a:t>
            </a:r>
            <a:r>
              <a:rPr lang="en-US" altLang="zh-TW" dirty="0" smtClean="0"/>
              <a:t>Distribution </a:t>
            </a:r>
            <a:r>
              <a:rPr lang="en-US" altLang="zh-TW" dirty="0"/>
              <a:t>Conference and Exhibition 2002: Asia Pacific. IEEE/PES, 3, pp. </a:t>
            </a:r>
            <a:r>
              <a:rPr lang="en-US" altLang="zh-TW" dirty="0" smtClean="0"/>
              <a:t>2154-2157</a:t>
            </a:r>
            <a:r>
              <a:rPr lang="en-US" altLang="zh-TW" dirty="0"/>
              <a:t>. </a:t>
            </a:r>
          </a:p>
          <a:p>
            <a:r>
              <a:rPr lang="en-US" altLang="zh-TW" dirty="0" err="1"/>
              <a:t>Pidaparti</a:t>
            </a:r>
            <a:r>
              <a:rPr lang="en-US" altLang="zh-TW" dirty="0"/>
              <a:t>, R. M., </a:t>
            </a:r>
            <a:r>
              <a:rPr lang="en-US" altLang="zh-TW" dirty="0" err="1"/>
              <a:t>Hinderliter</a:t>
            </a:r>
            <a:r>
              <a:rPr lang="en-US" altLang="zh-TW" dirty="0"/>
              <a:t>, B., &amp; </a:t>
            </a:r>
            <a:r>
              <a:rPr lang="en-US" altLang="zh-TW" dirty="0" err="1"/>
              <a:t>Maskey</a:t>
            </a:r>
            <a:r>
              <a:rPr lang="en-US" altLang="zh-TW" dirty="0"/>
              <a:t>, D. (2013). Evaluation of corrosion </a:t>
            </a:r>
            <a:r>
              <a:rPr lang="en-US" altLang="zh-TW" dirty="0" smtClean="0"/>
              <a:t>growth </a:t>
            </a:r>
            <a:r>
              <a:rPr lang="en-US" altLang="zh-TW" dirty="0"/>
              <a:t>on SS304 based on textural and color features from image analysis. </a:t>
            </a:r>
            <a:r>
              <a:rPr lang="en-US" altLang="zh-TW" dirty="0" smtClean="0"/>
              <a:t>ISRN </a:t>
            </a:r>
            <a:r>
              <a:rPr lang="en-US" altLang="zh-TW" dirty="0"/>
              <a:t>Corrosion. </a:t>
            </a:r>
          </a:p>
          <a:p>
            <a:r>
              <a:rPr lang="en-US" altLang="zh-TW" dirty="0" err="1"/>
              <a:t>Theodoridis</a:t>
            </a:r>
            <a:r>
              <a:rPr lang="en-US" altLang="zh-TW" dirty="0"/>
              <a:t>, S. P., A., K. K., &amp; </a:t>
            </a:r>
            <a:r>
              <a:rPr lang="en-US" altLang="zh-TW" dirty="0" err="1"/>
              <a:t>Cavouras</a:t>
            </a:r>
            <a:r>
              <a:rPr lang="en-US" altLang="zh-TW" dirty="0"/>
              <a:t>, D. (2010). Introduction to pattern </a:t>
            </a:r>
            <a:r>
              <a:rPr lang="en-US" altLang="zh-TW" dirty="0" smtClean="0"/>
              <a:t>recognition</a:t>
            </a:r>
            <a:r>
              <a:rPr lang="en-US" altLang="zh-TW" dirty="0"/>
              <a:t>: a </a:t>
            </a:r>
            <a:r>
              <a:rPr lang="en-US" altLang="zh-TW" dirty="0" err="1"/>
              <a:t>matlab</a:t>
            </a:r>
            <a:r>
              <a:rPr lang="en-US" altLang="zh-TW" dirty="0"/>
              <a:t> approach (4 ed.). Academic press. </a:t>
            </a:r>
          </a:p>
          <a:p>
            <a:r>
              <a:rPr lang="en-US" altLang="zh-TW" dirty="0"/>
              <a:t>Woo, S., Chu, I., </a:t>
            </a:r>
            <a:r>
              <a:rPr lang="en-US" altLang="zh-TW" dirty="0" err="1"/>
              <a:t>Youn</a:t>
            </a:r>
            <a:r>
              <a:rPr lang="en-US" altLang="zh-TW" dirty="0"/>
              <a:t>, B., &amp; Kim, K. (2016). Development of the Corrosion </a:t>
            </a:r>
            <a:r>
              <a:rPr lang="en-US" altLang="zh-TW" dirty="0" smtClean="0"/>
              <a:t>Deterioration </a:t>
            </a:r>
            <a:r>
              <a:rPr lang="en-US" altLang="zh-TW" dirty="0"/>
              <a:t>Inspection Tool for Transmission Tower Members. KEPCO </a:t>
            </a:r>
            <a:r>
              <a:rPr lang="en-US" altLang="zh-TW" dirty="0" smtClean="0"/>
              <a:t>Journal </a:t>
            </a:r>
            <a:r>
              <a:rPr lang="en-US" altLang="zh-TW" dirty="0"/>
              <a:t>on Electric Power and Energy, 2(2), 293-298. </a:t>
            </a:r>
          </a:p>
          <a:p>
            <a:r>
              <a:rPr lang="en-US" altLang="zh-TW" dirty="0" err="1"/>
              <a:t>Zaidan</a:t>
            </a:r>
            <a:r>
              <a:rPr lang="en-US" altLang="zh-TW" dirty="0"/>
              <a:t>, B., </a:t>
            </a:r>
            <a:r>
              <a:rPr lang="en-US" altLang="zh-TW" dirty="0" err="1"/>
              <a:t>Zaidan</a:t>
            </a:r>
            <a:r>
              <a:rPr lang="en-US" altLang="zh-TW" dirty="0"/>
              <a:t>, A., </a:t>
            </a:r>
            <a:r>
              <a:rPr lang="en-US" altLang="zh-TW" dirty="0" err="1"/>
              <a:t>Alanazi</a:t>
            </a:r>
            <a:r>
              <a:rPr lang="en-US" altLang="zh-TW" dirty="0"/>
              <a:t>, H. O., &amp; </a:t>
            </a:r>
            <a:r>
              <a:rPr lang="en-US" altLang="zh-TW" dirty="0" err="1"/>
              <a:t>Alnaqeib</a:t>
            </a:r>
            <a:r>
              <a:rPr lang="en-US" altLang="zh-TW" dirty="0"/>
              <a:t>, R. (2010). Towards corrosion </a:t>
            </a:r>
            <a:r>
              <a:rPr lang="en-US" altLang="zh-TW" dirty="0" smtClean="0"/>
              <a:t>detection </a:t>
            </a:r>
            <a:r>
              <a:rPr lang="en-US" altLang="zh-TW" dirty="0"/>
              <a:t>system. International Journal of Computer Science, 7(3), 33-36.</a:t>
            </a:r>
            <a:endParaRPr lang="zh-TW" altLang="en-US" dirty="0"/>
          </a:p>
        </p:txBody>
      </p:sp>
    </p:spTree>
    <p:extLst>
      <p:ext uri="{BB962C8B-B14F-4D97-AF65-F5344CB8AC3E}">
        <p14:creationId xmlns:p14="http://schemas.microsoft.com/office/powerpoint/2010/main" val="311765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摘要</a:t>
            </a:r>
            <a:endParaRPr lang="zh-TW" altLang="en-US" dirty="0"/>
          </a:p>
        </p:txBody>
      </p:sp>
      <p:sp>
        <p:nvSpPr>
          <p:cNvPr id="3" name="內容版面配置區 2"/>
          <p:cNvSpPr>
            <a:spLocks noGrp="1"/>
          </p:cNvSpPr>
          <p:nvPr>
            <p:ph idx="1"/>
          </p:nvPr>
        </p:nvSpPr>
        <p:spPr>
          <a:xfrm>
            <a:off x="838200" y="2035629"/>
            <a:ext cx="10515600" cy="2623456"/>
          </a:xfrm>
        </p:spPr>
        <p:txBody>
          <a:bodyPr>
            <a:normAutofit/>
          </a:bodyPr>
          <a:lstStyle/>
          <a:p>
            <a:r>
              <a:rPr lang="zh-TW" altLang="en-US" dirty="0"/>
              <a:t>本論文利用監督和非監督的分類方法針對輸電鐵塔中各種顏色特徵來辨識生銹腐蝕的區域。 </a:t>
            </a:r>
            <a:endParaRPr lang="en-US" altLang="zh-TW" dirty="0"/>
          </a:p>
          <a:p>
            <a:pPr>
              <a:lnSpc>
                <a:spcPct val="100000"/>
              </a:lnSpc>
            </a:pPr>
            <a:r>
              <a:rPr lang="zh-TW" altLang="en-US" dirty="0"/>
              <a:t>透過 </a:t>
            </a:r>
            <a:r>
              <a:rPr lang="en-US" altLang="zh-TW" dirty="0"/>
              <a:t>K-means</a:t>
            </a:r>
            <a:r>
              <a:rPr lang="zh-TW" altLang="en-US" dirty="0"/>
              <a:t>聚類算法在</a:t>
            </a:r>
            <a:r>
              <a:rPr lang="en-US" altLang="zh-TW" dirty="0"/>
              <a:t>L*a*b* </a:t>
            </a:r>
            <a:r>
              <a:rPr lang="zh-TW" altLang="en-US" dirty="0"/>
              <a:t>的色彩空間中將圖像進行分類。</a:t>
            </a:r>
            <a:endParaRPr lang="en-US" altLang="zh-TW" dirty="0"/>
          </a:p>
          <a:p>
            <a:r>
              <a:rPr lang="zh-TW" altLang="en-US" dirty="0" smtClean="0"/>
              <a:t>根據腐蝕圖像對應的色調</a:t>
            </a:r>
            <a:r>
              <a:rPr lang="en-US" altLang="zh-TW" dirty="0" smtClean="0"/>
              <a:t>(Hue values)</a:t>
            </a:r>
            <a:r>
              <a:rPr lang="zh-TW" altLang="en-US" dirty="0" smtClean="0"/>
              <a:t>進行自適應分析，利</a:t>
            </a:r>
            <a:r>
              <a:rPr lang="zh-TW" altLang="en-US" dirty="0"/>
              <a:t>用</a:t>
            </a:r>
            <a:r>
              <a:rPr lang="zh-TW" altLang="en-US" dirty="0" smtClean="0"/>
              <a:t>方法進一步建立大型的腐蝕結構影像分析資料庫。</a:t>
            </a:r>
            <a:endParaRPr lang="en-US" altLang="zh-TW" dirty="0" smtClean="0"/>
          </a:p>
        </p:txBody>
      </p:sp>
    </p:spTree>
    <p:extLst>
      <p:ext uri="{BB962C8B-B14F-4D97-AF65-F5344CB8AC3E}">
        <p14:creationId xmlns:p14="http://schemas.microsoft.com/office/powerpoint/2010/main" val="290340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背景</a:t>
            </a:r>
          </a:p>
        </p:txBody>
      </p:sp>
      <p:sp>
        <p:nvSpPr>
          <p:cNvPr id="3" name="內容版面配置區 2"/>
          <p:cNvSpPr>
            <a:spLocks noGrp="1"/>
          </p:cNvSpPr>
          <p:nvPr>
            <p:ph idx="1"/>
          </p:nvPr>
        </p:nvSpPr>
        <p:spPr/>
        <p:txBody>
          <a:bodyPr>
            <a:normAutofit/>
          </a:bodyPr>
          <a:lstStyle/>
          <a:p>
            <a:r>
              <a:rPr lang="zh-TW" altLang="en-US" dirty="0" smtClean="0"/>
              <a:t>通常鋼構的輸電鐵塔都會定期地塗上防銹漆以避免腐蝕。在</a:t>
            </a:r>
            <a:r>
              <a:rPr lang="en-US" altLang="zh-TW" dirty="0" smtClean="0"/>
              <a:t>1960</a:t>
            </a:r>
            <a:r>
              <a:rPr lang="zh-TW" altLang="en-US" dirty="0" smtClean="0"/>
              <a:t>年代高強度的耐候鋼與高強度的低合金鋼被認為是建構輕型輸電鐵塔最經濟的材料</a:t>
            </a:r>
            <a:r>
              <a:rPr lang="en-US" altLang="zh-TW" dirty="0"/>
              <a:t>(Goodwin &amp; Joe, 1993)</a:t>
            </a:r>
            <a:r>
              <a:rPr lang="zh-TW" altLang="en-US" dirty="0" smtClean="0"/>
              <a:t>。</a:t>
            </a:r>
            <a:endParaRPr lang="en-US" altLang="zh-TW" dirty="0" smtClean="0"/>
          </a:p>
          <a:p>
            <a:r>
              <a:rPr lang="zh-TW" altLang="en-US" dirty="0" smtClean="0"/>
              <a:t>因為耐候鋼的抗腐蝕性有大幅的改善，因而避免了鍍鋅和定期油漆的必要性，但由於長期的潮濕耐候鋼最終還是像裸碳鋼一樣慢慢地發生鏽蝕。</a:t>
            </a:r>
            <a:endParaRPr lang="en-US" altLang="zh-TW" dirty="0" smtClean="0"/>
          </a:p>
          <a:p>
            <a:r>
              <a:rPr lang="zh-TW" altLang="en-US" dirty="0" smtClean="0"/>
              <a:t>這樣的鏽蝕結果導致現階段大量的</a:t>
            </a:r>
            <a:r>
              <a:rPr lang="zh-TW" altLang="en-US" dirty="0"/>
              <a:t>輸電</a:t>
            </a:r>
            <a:r>
              <a:rPr lang="zh-TW" altLang="en-US" dirty="0" smtClean="0"/>
              <a:t>鐵塔之承重能力受到嚴重的影響。</a:t>
            </a:r>
            <a:endParaRPr lang="zh-TW" altLang="en-US" dirty="0"/>
          </a:p>
        </p:txBody>
      </p:sp>
    </p:spTree>
    <p:extLst>
      <p:ext uri="{BB962C8B-B14F-4D97-AF65-F5344CB8AC3E}">
        <p14:creationId xmlns:p14="http://schemas.microsoft.com/office/powerpoint/2010/main" val="117310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背景</a:t>
            </a:r>
          </a:p>
        </p:txBody>
      </p:sp>
      <p:sp>
        <p:nvSpPr>
          <p:cNvPr id="3" name="內容版面配置區 2"/>
          <p:cNvSpPr>
            <a:spLocks noGrp="1"/>
          </p:cNvSpPr>
          <p:nvPr>
            <p:ph idx="1"/>
          </p:nvPr>
        </p:nvSpPr>
        <p:spPr/>
        <p:txBody>
          <a:bodyPr/>
          <a:lstStyle/>
          <a:p>
            <a:r>
              <a:rPr lang="zh-TW" altLang="en-US" dirty="0" smtClean="0"/>
              <a:t>定期的檢查以及維修可避免輸電鐵塔發生故障導致停電事故，對於鏽蝕以及鏽蝕發生的原因也都需要進一步的了解，以避免發生進一步的大規模損壞。</a:t>
            </a:r>
            <a:endParaRPr lang="en-US" altLang="zh-TW" dirty="0" smtClean="0"/>
          </a:p>
          <a:p>
            <a:r>
              <a:rPr lang="zh-TW" altLang="en-US" dirty="0" smtClean="0"/>
              <a:t>常見的鏽蝕類型有以下幾種</a:t>
            </a:r>
            <a:r>
              <a:rPr lang="en-US" altLang="zh-TW" dirty="0"/>
              <a:t>(Mayer, 1998)</a:t>
            </a:r>
            <a:r>
              <a:rPr lang="zh-TW" altLang="en-US" dirty="0"/>
              <a:t>：</a:t>
            </a:r>
            <a:r>
              <a:rPr lang="zh-TW" altLang="en-US" dirty="0" smtClean="0"/>
              <a:t>一般性腐蝕</a:t>
            </a:r>
            <a:r>
              <a:rPr lang="en-US" altLang="zh-TW" dirty="0"/>
              <a:t>(General </a:t>
            </a:r>
            <a:r>
              <a:rPr lang="en-US" altLang="zh-TW" dirty="0" smtClean="0"/>
              <a:t>corrosion)</a:t>
            </a:r>
            <a:r>
              <a:rPr lang="zh-TW" altLang="en-US" dirty="0" smtClean="0"/>
              <a:t>，點狀腐蝕</a:t>
            </a:r>
            <a:r>
              <a:rPr lang="en-US" altLang="zh-TW" dirty="0"/>
              <a:t>(Pitting </a:t>
            </a:r>
            <a:r>
              <a:rPr lang="en-US" altLang="zh-TW" dirty="0" smtClean="0"/>
              <a:t>corrosion)</a:t>
            </a:r>
            <a:r>
              <a:rPr lang="zh-TW" altLang="en-US" dirty="0" smtClean="0"/>
              <a:t>，縫隙中腐蝕</a:t>
            </a:r>
            <a:r>
              <a:rPr lang="en-US" altLang="zh-TW" dirty="0"/>
              <a:t>(Crevice  </a:t>
            </a:r>
            <a:r>
              <a:rPr lang="en-US" altLang="zh-TW" dirty="0" smtClean="0"/>
              <a:t>corrosion)</a:t>
            </a:r>
            <a:r>
              <a:rPr lang="zh-TW" altLang="en-US" dirty="0" smtClean="0"/>
              <a:t>，剝落性腐蝕</a:t>
            </a:r>
            <a:r>
              <a:rPr lang="en-US" altLang="zh-TW" dirty="0"/>
              <a:t>(Exfoliation corrosion</a:t>
            </a:r>
            <a:r>
              <a:rPr lang="en-US" altLang="zh-TW" dirty="0" smtClean="0"/>
              <a:t>,)</a:t>
            </a:r>
            <a:r>
              <a:rPr lang="zh-TW" altLang="en-US" dirty="0" smtClean="0"/>
              <a:t>，</a:t>
            </a:r>
            <a:r>
              <a:rPr lang="zh-TW" altLang="en-US" dirty="0"/>
              <a:t>應力</a:t>
            </a:r>
            <a:r>
              <a:rPr lang="zh-TW" altLang="en-US" dirty="0" smtClean="0"/>
              <a:t>腐蝕</a:t>
            </a:r>
            <a:r>
              <a:rPr lang="en-US" altLang="zh-TW" dirty="0"/>
              <a:t>(Stress </a:t>
            </a:r>
            <a:r>
              <a:rPr lang="en-US" altLang="zh-TW" dirty="0" smtClean="0"/>
              <a:t>corrosion)</a:t>
            </a:r>
            <a:r>
              <a:rPr lang="zh-TW" altLang="en-US" dirty="0" smtClean="0"/>
              <a:t>，鏽蝕疲勞現象</a:t>
            </a:r>
            <a:r>
              <a:rPr lang="en-US" altLang="zh-TW" dirty="0" smtClean="0"/>
              <a:t>(</a:t>
            </a:r>
            <a:r>
              <a:rPr lang="en-US" altLang="zh-TW" dirty="0"/>
              <a:t>Corrosion </a:t>
            </a:r>
            <a:r>
              <a:rPr lang="en-US" altLang="zh-TW" dirty="0" smtClean="0"/>
              <a:t>fatigue)</a:t>
            </a:r>
            <a:r>
              <a:rPr lang="zh-TW" altLang="en-US" dirty="0" smtClean="0"/>
              <a:t>，</a:t>
            </a:r>
            <a:r>
              <a:rPr lang="zh-TW" altLang="en-US" dirty="0"/>
              <a:t>氫</a:t>
            </a:r>
            <a:r>
              <a:rPr lang="zh-TW" altLang="en-US" dirty="0" smtClean="0"/>
              <a:t>脆現象</a:t>
            </a:r>
            <a:r>
              <a:rPr lang="en-US" altLang="zh-TW" dirty="0" smtClean="0"/>
              <a:t>(</a:t>
            </a:r>
            <a:r>
              <a:rPr lang="en-US" altLang="zh-TW" dirty="0"/>
              <a:t>Hydrogen  </a:t>
            </a:r>
            <a:r>
              <a:rPr lang="en-US" altLang="zh-TW" dirty="0" smtClean="0"/>
              <a:t>Embrittlement)</a:t>
            </a:r>
            <a:r>
              <a:rPr lang="zh-TW" altLang="en-US" dirty="0" smtClean="0"/>
              <a:t>，電解侵蝕</a:t>
            </a:r>
            <a:r>
              <a:rPr lang="en-US" altLang="zh-TW" dirty="0"/>
              <a:t>(Galvanic </a:t>
            </a:r>
            <a:r>
              <a:rPr lang="en-US" altLang="zh-TW" dirty="0" smtClean="0"/>
              <a:t>corrosion)</a:t>
            </a:r>
            <a:r>
              <a:rPr lang="zh-TW" altLang="en-US" dirty="0" smtClean="0"/>
              <a:t>，</a:t>
            </a:r>
            <a:r>
              <a:rPr lang="zh-TW" altLang="en-US" dirty="0"/>
              <a:t>雜散</a:t>
            </a:r>
            <a:r>
              <a:rPr lang="zh-TW" altLang="en-US" dirty="0" smtClean="0"/>
              <a:t>電流性腐蝕</a:t>
            </a:r>
            <a:r>
              <a:rPr lang="en-US" altLang="zh-TW" dirty="0"/>
              <a:t>(Stray current corrosion)</a:t>
            </a:r>
            <a:r>
              <a:rPr lang="zh-TW" altLang="en-US" dirty="0" smtClean="0"/>
              <a:t>，</a:t>
            </a:r>
            <a:r>
              <a:rPr lang="zh-TW" altLang="en-US" dirty="0"/>
              <a:t>塗層</a:t>
            </a:r>
            <a:r>
              <a:rPr lang="zh-TW" altLang="en-US" dirty="0" smtClean="0"/>
              <a:t>損壞變質</a:t>
            </a:r>
            <a:r>
              <a:rPr lang="en-US" altLang="zh-TW" dirty="0"/>
              <a:t>(Coating </a:t>
            </a:r>
            <a:r>
              <a:rPr lang="en-US" altLang="zh-TW" dirty="0" smtClean="0"/>
              <a:t>damage</a:t>
            </a:r>
            <a:r>
              <a:rPr lang="zh-TW" altLang="en-US" dirty="0" smtClean="0"/>
              <a:t> </a:t>
            </a:r>
            <a:r>
              <a:rPr lang="en-US" altLang="zh-TW" dirty="0" smtClean="0"/>
              <a:t>deterioration)</a:t>
            </a:r>
            <a:r>
              <a:rPr lang="zh-TW" altLang="en-US" dirty="0" smtClean="0"/>
              <a:t>，</a:t>
            </a:r>
            <a:r>
              <a:rPr lang="zh-TW" altLang="en-US" dirty="0"/>
              <a:t>和</a:t>
            </a:r>
            <a:r>
              <a:rPr lang="zh-TW" altLang="en-US" dirty="0" smtClean="0"/>
              <a:t>微生物腐蝕</a:t>
            </a:r>
            <a:r>
              <a:rPr lang="en-US" altLang="zh-TW" dirty="0"/>
              <a:t>(Microbial induced corrosion)</a:t>
            </a:r>
            <a:r>
              <a:rPr lang="zh-TW" altLang="en-US" dirty="0" smtClean="0"/>
              <a:t>。</a:t>
            </a:r>
            <a:endParaRPr lang="zh-TW" altLang="en-US" dirty="0"/>
          </a:p>
        </p:txBody>
      </p:sp>
    </p:spTree>
    <p:extLst>
      <p:ext uri="{BB962C8B-B14F-4D97-AF65-F5344CB8AC3E}">
        <p14:creationId xmlns:p14="http://schemas.microsoft.com/office/powerpoint/2010/main" val="357955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動</a:t>
            </a:r>
            <a:r>
              <a:rPr lang="zh-TW" altLang="en-US" dirty="0"/>
              <a:t>機</a:t>
            </a:r>
          </a:p>
        </p:txBody>
      </p:sp>
      <p:sp>
        <p:nvSpPr>
          <p:cNvPr id="3" name="內容版面配置區 2"/>
          <p:cNvSpPr>
            <a:spLocks noGrp="1"/>
          </p:cNvSpPr>
          <p:nvPr>
            <p:ph idx="1"/>
          </p:nvPr>
        </p:nvSpPr>
        <p:spPr/>
        <p:txBody>
          <a:bodyPr>
            <a:normAutofit fontScale="92500" lnSpcReduction="10000"/>
          </a:bodyPr>
          <a:lstStyle/>
          <a:p>
            <a:r>
              <a:rPr lang="zh-TW" altLang="en-US" dirty="0" smtClean="0"/>
              <a:t>在現場通常有以下幾種檢查方式，以確認腐蝕程度及類型：</a:t>
            </a:r>
            <a:r>
              <a:rPr lang="en-US" altLang="zh-TW" dirty="0" smtClean="0"/>
              <a:t/>
            </a:r>
            <a:br>
              <a:rPr lang="en-US" altLang="zh-TW" dirty="0" smtClean="0"/>
            </a:br>
            <a:r>
              <a:rPr lang="en-US" altLang="zh-TW" dirty="0" smtClean="0"/>
              <a:t>1.</a:t>
            </a:r>
            <a:r>
              <a:rPr lang="zh-TW" altLang="en-US" dirty="0" smtClean="0"/>
              <a:t>目視檢查，</a:t>
            </a:r>
            <a:r>
              <a:rPr lang="en-US" altLang="zh-TW" dirty="0" smtClean="0"/>
              <a:t>2.</a:t>
            </a:r>
            <a:r>
              <a:rPr lang="zh-TW" altLang="en-US" dirty="0" smtClean="0"/>
              <a:t>量測截面厚度，</a:t>
            </a:r>
            <a:r>
              <a:rPr lang="en-US" altLang="zh-TW" dirty="0" smtClean="0"/>
              <a:t>3.</a:t>
            </a:r>
            <a:r>
              <a:rPr lang="zh-TW" altLang="en-US" dirty="0" smtClean="0"/>
              <a:t>對鍍鋅或是漆面評估保護性，</a:t>
            </a:r>
            <a:r>
              <a:rPr lang="en-US" altLang="zh-TW" dirty="0" smtClean="0"/>
              <a:t>4.</a:t>
            </a:r>
            <a:r>
              <a:rPr lang="zh-TW" altLang="en-US" dirty="0" smtClean="0"/>
              <a:t>評估表面汙損狀況。</a:t>
            </a:r>
            <a:endParaRPr lang="en-US" altLang="zh-TW" dirty="0" smtClean="0"/>
          </a:p>
          <a:p>
            <a:r>
              <a:rPr lang="zh-TW" altLang="en-US" dirty="0" smtClean="0"/>
              <a:t>這些破壞性或非破壞性的檢查方式也許有效，但也存在不少缺點：</a:t>
            </a:r>
            <a:r>
              <a:rPr lang="en-US" altLang="zh-TW" dirty="0" smtClean="0"/>
              <a:t/>
            </a:r>
            <a:br>
              <a:rPr lang="en-US" altLang="zh-TW" dirty="0" smtClean="0"/>
            </a:br>
            <a:r>
              <a:rPr lang="en-US" altLang="zh-TW" dirty="0" smtClean="0"/>
              <a:t>1.</a:t>
            </a:r>
            <a:r>
              <a:rPr lang="zh-TW" altLang="en-US" dirty="0" smtClean="0"/>
              <a:t>巡檢員在大型的輸電網路中需要檢查每個鋼構的構造以及結構組件必須花費大量的時間，因此輸電公司需要承擔大量的人力成本。</a:t>
            </a:r>
            <a:r>
              <a:rPr lang="en-US" altLang="zh-TW" dirty="0" smtClean="0"/>
              <a:t/>
            </a:r>
            <a:br>
              <a:rPr lang="en-US" altLang="zh-TW" dirty="0" smtClean="0"/>
            </a:br>
            <a:r>
              <a:rPr lang="en-US" altLang="zh-TW" dirty="0" smtClean="0"/>
              <a:t>2.</a:t>
            </a:r>
            <a:r>
              <a:rPr lang="zh-TW" altLang="en-US" dirty="0" smtClean="0"/>
              <a:t>檢查或是攀登原本結構已經受損的鐵塔，對於巡檢員的生命安全產生一定程度風險。</a:t>
            </a:r>
            <a:r>
              <a:rPr lang="en-US" altLang="zh-TW" dirty="0" smtClean="0"/>
              <a:t/>
            </a:r>
            <a:br>
              <a:rPr lang="en-US" altLang="zh-TW" dirty="0" smtClean="0"/>
            </a:br>
            <a:r>
              <a:rPr lang="en-US" altLang="zh-TW" dirty="0" smtClean="0"/>
              <a:t>3.</a:t>
            </a:r>
            <a:r>
              <a:rPr lang="zh-TW" altLang="en-US" dirty="0" smtClean="0"/>
              <a:t>是否能精確地運用這些方法來判斷鏽蝕程度，完全要仰賴巡檢員的經驗以及個人認知。</a:t>
            </a:r>
            <a:endParaRPr lang="en-US" altLang="zh-TW" dirty="0" smtClean="0"/>
          </a:p>
          <a:p>
            <a:r>
              <a:rPr lang="zh-TW" altLang="en-US" dirty="0" smtClean="0"/>
              <a:t>總結來說，過去這樣的檢查方式是耗時、危險而且容易產生誤判的，因此本研究提出採用空中影像自動判別的方式進行鏽蝕辨識。</a:t>
            </a:r>
            <a:endParaRPr lang="en-US" altLang="zh-TW" dirty="0" smtClean="0"/>
          </a:p>
        </p:txBody>
      </p:sp>
    </p:spTree>
    <p:extLst>
      <p:ext uri="{BB962C8B-B14F-4D97-AF65-F5344CB8AC3E}">
        <p14:creationId xmlns:p14="http://schemas.microsoft.com/office/powerpoint/2010/main" val="260539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 </a:t>
            </a:r>
            <a:endParaRPr lang="zh-TW" altLang="en-US" dirty="0"/>
          </a:p>
        </p:txBody>
      </p:sp>
      <p:sp>
        <p:nvSpPr>
          <p:cNvPr id="3" name="內容版面配置區 2"/>
          <p:cNvSpPr>
            <a:spLocks noGrp="1"/>
          </p:cNvSpPr>
          <p:nvPr>
            <p:ph idx="1"/>
          </p:nvPr>
        </p:nvSpPr>
        <p:spPr>
          <a:xfrm>
            <a:off x="838200" y="1520824"/>
            <a:ext cx="10515600" cy="5032375"/>
          </a:xfrm>
        </p:spPr>
        <p:txBody>
          <a:bodyPr>
            <a:normAutofit lnSpcReduction="10000"/>
          </a:bodyPr>
          <a:lstStyle/>
          <a:p>
            <a:pPr marL="0" indent="0">
              <a:buNone/>
            </a:pPr>
            <a:r>
              <a:rPr lang="zh-TW" altLang="en-US" dirty="0" smtClean="0"/>
              <a:t>利用影像處理自動化進行鏽蝕檢測已經成為許多領域關注的議題：</a:t>
            </a:r>
            <a:endParaRPr lang="en-US" altLang="zh-TW" dirty="0" smtClean="0"/>
          </a:p>
          <a:p>
            <a:r>
              <a:rPr lang="en-US" altLang="zh-TW" dirty="0" smtClean="0"/>
              <a:t>Medeiros</a:t>
            </a:r>
            <a:r>
              <a:rPr lang="zh-TW" altLang="en-US" dirty="0"/>
              <a:t>等（</a:t>
            </a:r>
            <a:r>
              <a:rPr lang="en-US" altLang="zh-TW" dirty="0"/>
              <a:t>2010</a:t>
            </a:r>
            <a:r>
              <a:rPr lang="zh-TW" altLang="en-US" dirty="0"/>
              <a:t>）利用灰度共生矩陣（</a:t>
            </a:r>
            <a:r>
              <a:rPr lang="en-US" altLang="zh-TW" dirty="0"/>
              <a:t>GLCM</a:t>
            </a:r>
            <a:r>
              <a:rPr lang="zh-TW" altLang="en-US" dirty="0"/>
              <a:t>）的屬性和圖像的色調飽和度和強度（</a:t>
            </a:r>
            <a:r>
              <a:rPr lang="en-US" altLang="zh-TW" dirty="0"/>
              <a:t>HSI</a:t>
            </a:r>
            <a:r>
              <a:rPr lang="zh-TW" altLang="en-US" dirty="0"/>
              <a:t>）空間的</a:t>
            </a:r>
            <a:r>
              <a:rPr lang="zh-TW" altLang="en-US" dirty="0" smtClean="0"/>
              <a:t>統計特</a:t>
            </a:r>
            <a:r>
              <a:rPr lang="zh-TW" altLang="en-US" dirty="0"/>
              <a:t>徵</a:t>
            </a:r>
            <a:r>
              <a:rPr lang="zh-TW" altLang="en-US" dirty="0" smtClean="0"/>
              <a:t>，將水</a:t>
            </a:r>
            <a:r>
              <a:rPr lang="zh-TW" altLang="en-US" dirty="0"/>
              <a:t>管</a:t>
            </a:r>
            <a:r>
              <a:rPr lang="zh-TW" altLang="en-US" dirty="0" smtClean="0"/>
              <a:t>上</a:t>
            </a:r>
            <a:r>
              <a:rPr lang="zh-TW" altLang="en-US" dirty="0"/>
              <a:t>的腐蝕區域與非腐蝕</a:t>
            </a:r>
            <a:r>
              <a:rPr lang="zh-TW" altLang="en-US" dirty="0" smtClean="0"/>
              <a:t>區域辨識</a:t>
            </a:r>
            <a:r>
              <a:rPr lang="zh-TW" altLang="en-US" dirty="0"/>
              <a:t>及</a:t>
            </a:r>
            <a:r>
              <a:rPr lang="zh-TW" altLang="en-US" dirty="0" smtClean="0"/>
              <a:t>分離。利用</a:t>
            </a:r>
            <a:r>
              <a:rPr lang="en-US" altLang="zh-TW" dirty="0" smtClean="0"/>
              <a:t>Fisher </a:t>
            </a:r>
            <a:r>
              <a:rPr lang="en-US" altLang="zh-TW" dirty="0"/>
              <a:t>Linear  Discriminant </a:t>
            </a:r>
            <a:r>
              <a:rPr lang="en-US" altLang="zh-TW" dirty="0" smtClean="0"/>
              <a:t>analysis</a:t>
            </a:r>
            <a:r>
              <a:rPr lang="zh-TW" altLang="en-US" dirty="0" smtClean="0"/>
              <a:t>演算法來分類準確度可達</a:t>
            </a:r>
            <a:r>
              <a:rPr lang="en-US" altLang="zh-TW" dirty="0" smtClean="0"/>
              <a:t>91</a:t>
            </a:r>
            <a:r>
              <a:rPr lang="zh-TW" altLang="en-US" dirty="0" smtClean="0"/>
              <a:t>％，可針對</a:t>
            </a:r>
            <a:r>
              <a:rPr lang="zh-TW" altLang="en-US" dirty="0"/>
              <a:t>不同腐蝕階段</a:t>
            </a:r>
            <a:r>
              <a:rPr lang="zh-TW" altLang="en-US" dirty="0" smtClean="0"/>
              <a:t>的影像資料庫來訓練專屬演算法。</a:t>
            </a:r>
            <a:endParaRPr lang="en-US" altLang="zh-TW" dirty="0" smtClean="0"/>
          </a:p>
          <a:p>
            <a:r>
              <a:rPr lang="en-US" altLang="zh-TW" dirty="0" err="1"/>
              <a:t>Zaidan</a:t>
            </a:r>
            <a:r>
              <a:rPr lang="zh-TW" altLang="en-US" dirty="0" smtClean="0"/>
              <a:t>等（</a:t>
            </a:r>
            <a:r>
              <a:rPr lang="en-US" altLang="zh-TW" dirty="0"/>
              <a:t>2010</a:t>
            </a:r>
            <a:r>
              <a:rPr lang="zh-TW" altLang="en-US" dirty="0"/>
              <a:t>）通過紋理</a:t>
            </a:r>
            <a:r>
              <a:rPr lang="zh-TW" altLang="en-US" dirty="0" smtClean="0"/>
              <a:t>分析、邊緣檢測、結構</a:t>
            </a:r>
            <a:r>
              <a:rPr lang="zh-TW" altLang="en-US" dirty="0"/>
              <a:t>元素和</a:t>
            </a:r>
            <a:r>
              <a:rPr lang="zh-TW" altLang="en-US" dirty="0" smtClean="0"/>
              <a:t>圖元擴張來區分</a:t>
            </a:r>
            <a:r>
              <a:rPr lang="zh-TW" altLang="en-US" dirty="0"/>
              <a:t>圖像中的腐蝕和非腐蝕區域</a:t>
            </a:r>
            <a:r>
              <a:rPr lang="zh-TW" altLang="en-US" dirty="0" smtClean="0"/>
              <a:t>。</a:t>
            </a:r>
            <a:endParaRPr lang="en-US" altLang="zh-TW" dirty="0" smtClean="0"/>
          </a:p>
          <a:p>
            <a:r>
              <a:rPr lang="zh-TW" altLang="en-US" dirty="0"/>
              <a:t>拉曼</a:t>
            </a:r>
            <a:r>
              <a:rPr lang="zh-TW" altLang="en-US" dirty="0" smtClean="0"/>
              <a:t>等（</a:t>
            </a:r>
            <a:r>
              <a:rPr lang="en-US" altLang="zh-TW" dirty="0"/>
              <a:t>2013</a:t>
            </a:r>
            <a:r>
              <a:rPr lang="zh-TW" altLang="en-US" dirty="0"/>
              <a:t>）</a:t>
            </a:r>
            <a:r>
              <a:rPr lang="zh-TW" altLang="en-US" dirty="0" smtClean="0"/>
              <a:t>利用小波轉換、紋理特徵和</a:t>
            </a:r>
            <a:r>
              <a:rPr lang="zh-TW" altLang="en-US" dirty="0"/>
              <a:t>顏色</a:t>
            </a:r>
            <a:r>
              <a:rPr lang="zh-TW" altLang="en-US" dirty="0" smtClean="0"/>
              <a:t>特徵，來辨識腐的程度以及階段。</a:t>
            </a:r>
            <a:endParaRPr lang="en-US" altLang="zh-TW" dirty="0" smtClean="0"/>
          </a:p>
          <a:p>
            <a:r>
              <a:rPr lang="en-US" altLang="zh-TW" dirty="0"/>
              <a:t>Woo</a:t>
            </a:r>
            <a:r>
              <a:rPr lang="zh-TW" altLang="en-US" dirty="0"/>
              <a:t>等人。 （</a:t>
            </a:r>
            <a:r>
              <a:rPr lang="en-US" altLang="zh-TW" dirty="0"/>
              <a:t>2015</a:t>
            </a:r>
            <a:r>
              <a:rPr lang="zh-TW" altLang="en-US" dirty="0"/>
              <a:t>）開發了</a:t>
            </a:r>
            <a:r>
              <a:rPr lang="zh-TW" altLang="en-US" dirty="0" smtClean="0"/>
              <a:t>一套工具，使用特</a:t>
            </a:r>
            <a:r>
              <a:rPr lang="zh-TW" altLang="en-US" dirty="0"/>
              <a:t>殊</a:t>
            </a:r>
            <a:r>
              <a:rPr lang="zh-TW" altLang="en-US" dirty="0" smtClean="0"/>
              <a:t>的</a:t>
            </a:r>
            <a:r>
              <a:rPr lang="zh-TW" altLang="en-US" dirty="0"/>
              <a:t>相機和</a:t>
            </a:r>
            <a:r>
              <a:rPr lang="en-US" altLang="zh-TW" dirty="0" smtClean="0"/>
              <a:t>RGB</a:t>
            </a:r>
            <a:r>
              <a:rPr lang="zh-TW" altLang="en-US" dirty="0"/>
              <a:t>向量</a:t>
            </a:r>
            <a:r>
              <a:rPr lang="zh-TW" altLang="en-US" dirty="0" smtClean="0"/>
              <a:t>統計的方法來評估單一鐵塔中各構件的鏽蝕</a:t>
            </a:r>
            <a:r>
              <a:rPr lang="zh-TW" altLang="en-US" dirty="0"/>
              <a:t>狀態。</a:t>
            </a:r>
            <a:endParaRPr lang="en-US" altLang="zh-TW" dirty="0" smtClean="0"/>
          </a:p>
        </p:txBody>
      </p:sp>
    </p:spTree>
    <p:extLst>
      <p:ext uri="{BB962C8B-B14F-4D97-AF65-F5344CB8AC3E}">
        <p14:creationId xmlns:p14="http://schemas.microsoft.com/office/powerpoint/2010/main" val="45882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研究方法</a:t>
            </a:r>
            <a:endParaRPr lang="zh-TW" altLang="en-US" dirty="0"/>
          </a:p>
        </p:txBody>
      </p:sp>
      <p:sp>
        <p:nvSpPr>
          <p:cNvPr id="3" name="內容版面配置區 2"/>
          <p:cNvSpPr>
            <a:spLocks noGrp="1"/>
          </p:cNvSpPr>
          <p:nvPr>
            <p:ph idx="1"/>
          </p:nvPr>
        </p:nvSpPr>
        <p:spPr/>
        <p:txBody>
          <a:bodyPr/>
          <a:lstStyle/>
          <a:p>
            <a:r>
              <a:rPr lang="zh-TW" altLang="en-US" dirty="0"/>
              <a:t>本論文利用監督和非監督的分類方法針對輸電鐵塔中各種顏色特徵來辨識</a:t>
            </a:r>
            <a:r>
              <a:rPr lang="zh-TW" altLang="en-US" dirty="0" smtClean="0"/>
              <a:t>生銹</a:t>
            </a:r>
            <a:r>
              <a:rPr lang="zh-TW" altLang="en-US" dirty="0"/>
              <a:t>腐蝕的區域。 </a:t>
            </a:r>
            <a:endParaRPr lang="en-US" altLang="zh-TW" dirty="0" smtClean="0"/>
          </a:p>
          <a:p>
            <a:r>
              <a:rPr lang="zh-TW" altLang="en-US" dirty="0" smtClean="0"/>
              <a:t>目前大多數的辨識方法都是要收集大量的影像訓練資料庫，才能進行訓練及特徵辨識。由於鐵塔鏽蝕的影像取得不易，本研究使用監督式和非監督式混和的方式進行訓練，因此不需要大量的訓練影像資料庫也可以進行訓練及辨識。整個辨識程式式使用</a:t>
            </a:r>
            <a:r>
              <a:rPr lang="en-US" altLang="zh-TW" dirty="0" err="1" smtClean="0"/>
              <a:t>MATLab</a:t>
            </a:r>
            <a:r>
              <a:rPr lang="zh-TW" altLang="en-US" dirty="0" smtClean="0"/>
              <a:t>開發的，分為兩個階段：首先是利用顏色特徵將影像分離、接著是利用資料庫辨識圖片中腐蝕的部分，以下分別介紹兩個步驟的方法。</a:t>
            </a:r>
            <a:endParaRPr lang="en-US" altLang="zh-TW" dirty="0"/>
          </a:p>
        </p:txBody>
      </p:sp>
    </p:spTree>
    <p:extLst>
      <p:ext uri="{BB962C8B-B14F-4D97-AF65-F5344CB8AC3E}">
        <p14:creationId xmlns:p14="http://schemas.microsoft.com/office/powerpoint/2010/main" val="20059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a:t>
            </a:r>
            <a:r>
              <a:rPr lang="zh-TW" altLang="en-US" dirty="0" smtClean="0"/>
              <a:t>影像分割</a:t>
            </a:r>
            <a:endParaRPr lang="zh-TW" altLang="en-US" dirty="0"/>
          </a:p>
        </p:txBody>
      </p:sp>
      <p:sp>
        <p:nvSpPr>
          <p:cNvPr id="3" name="內容版面配置區 2"/>
          <p:cNvSpPr>
            <a:spLocks noGrp="1"/>
          </p:cNvSpPr>
          <p:nvPr>
            <p:ph idx="1"/>
          </p:nvPr>
        </p:nvSpPr>
        <p:spPr/>
        <p:txBody>
          <a:bodyPr/>
          <a:lstStyle/>
          <a:p>
            <a:r>
              <a:rPr lang="zh-TW" altLang="en-US" dirty="0" smtClean="0"/>
              <a:t>基於以下合理假設，由於鏽蝕的圖像在視覺上是可以被區分的，因此本階段首先將測試影像由</a:t>
            </a:r>
            <a:r>
              <a:rPr lang="en-US" altLang="zh-TW" dirty="0" smtClean="0"/>
              <a:t>RGB</a:t>
            </a:r>
            <a:r>
              <a:rPr lang="zh-TW" altLang="en-US" dirty="0" smtClean="0"/>
              <a:t>色域轉換至</a:t>
            </a:r>
            <a:r>
              <a:rPr lang="en-US" altLang="zh-TW" dirty="0"/>
              <a:t>CIEL*a*b* </a:t>
            </a:r>
            <a:r>
              <a:rPr lang="zh-TW" altLang="en-US" dirty="0" smtClean="0"/>
              <a:t>色</a:t>
            </a:r>
            <a:r>
              <a:rPr lang="zh-TW" altLang="en-US" dirty="0"/>
              <a:t>域</a:t>
            </a:r>
            <a:r>
              <a:rPr lang="en-US" altLang="zh-TW" dirty="0" smtClean="0"/>
              <a:t> (</a:t>
            </a:r>
            <a:r>
              <a:rPr lang="en-US" altLang="zh-TW" dirty="0"/>
              <a:t>Gonzalez &amp; Woods, 2008</a:t>
            </a:r>
            <a:r>
              <a:rPr lang="en-US" altLang="zh-TW" dirty="0" smtClean="0"/>
              <a:t>)</a:t>
            </a:r>
            <a:r>
              <a:rPr lang="zh-TW" altLang="en-US" dirty="0" smtClean="0"/>
              <a:t>，以下簡稱為</a:t>
            </a:r>
            <a:r>
              <a:rPr lang="en-US" altLang="zh-TW" dirty="0" smtClean="0"/>
              <a:t>L*a*b</a:t>
            </a:r>
            <a:r>
              <a:rPr lang="zh-TW" altLang="en-US" dirty="0" smtClean="0"/>
              <a:t>色域。</a:t>
            </a:r>
            <a:endParaRPr lang="en-US" altLang="zh-TW" dirty="0" smtClean="0"/>
          </a:p>
          <a:p>
            <a:r>
              <a:rPr lang="zh-TW" altLang="en-US" dirty="0" smtClean="0"/>
              <a:t>為了讓顏色分割更方便，</a:t>
            </a:r>
            <a:r>
              <a:rPr lang="en-US" altLang="zh-TW" dirty="0" smtClean="0"/>
              <a:t>L*a*b</a:t>
            </a:r>
            <a:r>
              <a:rPr lang="zh-TW" altLang="en-US" dirty="0"/>
              <a:t>色</a:t>
            </a:r>
            <a:r>
              <a:rPr lang="zh-TW" altLang="en-US" dirty="0" smtClean="0"/>
              <a:t>域量化了人類的視覺感知。與傳統的相機</a:t>
            </a:r>
            <a:r>
              <a:rPr lang="en-US" altLang="zh-TW" dirty="0" smtClean="0"/>
              <a:t>RGB</a:t>
            </a:r>
            <a:r>
              <a:rPr lang="zh-TW" altLang="en-US" dirty="0" smtClean="0"/>
              <a:t>成像色域原理不同，</a:t>
            </a:r>
            <a:r>
              <a:rPr lang="en-US" altLang="zh-TW" dirty="0"/>
              <a:t> L*a*b</a:t>
            </a:r>
            <a:r>
              <a:rPr lang="zh-TW" altLang="en-US" dirty="0"/>
              <a:t>色</a:t>
            </a:r>
            <a:r>
              <a:rPr lang="zh-TW" altLang="en-US" dirty="0" smtClean="0"/>
              <a:t>域與拍照的設備無關，他是一個三維座標的表示法，其中</a:t>
            </a:r>
            <a:r>
              <a:rPr lang="en-US" altLang="zh-TW" dirty="0" smtClean="0"/>
              <a:t>L</a:t>
            </a:r>
            <a:r>
              <a:rPr lang="zh-TW" altLang="en-US" dirty="0" smtClean="0"/>
              <a:t>對應到亮度，當</a:t>
            </a:r>
            <a:r>
              <a:rPr lang="en-US" altLang="zh-TW" dirty="0" smtClean="0"/>
              <a:t>L=0</a:t>
            </a:r>
            <a:r>
              <a:rPr lang="zh-TW" altLang="en-US" dirty="0" smtClean="0"/>
              <a:t>亮度最暗、</a:t>
            </a:r>
            <a:r>
              <a:rPr lang="en-US" altLang="zh-TW" dirty="0" smtClean="0"/>
              <a:t>L=100</a:t>
            </a:r>
            <a:r>
              <a:rPr lang="zh-TW" altLang="en-US" dirty="0" smtClean="0"/>
              <a:t>時亮度最亮；</a:t>
            </a:r>
            <a:r>
              <a:rPr lang="en-US" altLang="zh-TW" dirty="0" smtClean="0"/>
              <a:t>a</a:t>
            </a:r>
            <a:r>
              <a:rPr lang="zh-TW" altLang="en-US" dirty="0" smtClean="0"/>
              <a:t>軸從綠色的</a:t>
            </a:r>
            <a:r>
              <a:rPr lang="en-US" altLang="zh-TW" dirty="0" smtClean="0"/>
              <a:t>-a</a:t>
            </a:r>
            <a:r>
              <a:rPr lang="zh-TW" altLang="en-US" dirty="0" smtClean="0"/>
              <a:t>到紅色的</a:t>
            </a:r>
            <a:r>
              <a:rPr lang="en-US" altLang="zh-TW" dirty="0" smtClean="0"/>
              <a:t>+a</a:t>
            </a:r>
            <a:r>
              <a:rPr lang="zh-TW" altLang="en-US" dirty="0" smtClean="0"/>
              <a:t>；</a:t>
            </a:r>
            <a:r>
              <a:rPr lang="en-US" altLang="zh-TW" dirty="0" smtClean="0"/>
              <a:t>b</a:t>
            </a:r>
            <a:r>
              <a:rPr lang="zh-TW" altLang="en-US" dirty="0" smtClean="0"/>
              <a:t>軸從藍色的</a:t>
            </a:r>
            <a:r>
              <a:rPr lang="en-US" altLang="zh-TW" dirty="0" smtClean="0"/>
              <a:t>-b</a:t>
            </a:r>
            <a:r>
              <a:rPr lang="zh-TW" altLang="en-US" dirty="0" smtClean="0"/>
              <a:t>到黃色的</a:t>
            </a:r>
            <a:r>
              <a:rPr lang="en-US" altLang="zh-TW" dirty="0" smtClean="0"/>
              <a:t>+b</a:t>
            </a:r>
            <a:r>
              <a:rPr lang="zh-TW" altLang="en-US" dirty="0" smtClean="0"/>
              <a:t>。其中令</a:t>
            </a:r>
            <a:r>
              <a:rPr lang="en-US" altLang="zh-TW" dirty="0" smtClean="0"/>
              <a:t>a=0,b=0</a:t>
            </a:r>
            <a:r>
              <a:rPr lang="zh-TW" altLang="en-US" dirty="0" smtClean="0"/>
              <a:t>處即是灰階圖片中像素的灰度值。</a:t>
            </a:r>
            <a:endParaRPr lang="zh-TW" altLang="en-US" dirty="0"/>
          </a:p>
        </p:txBody>
      </p:sp>
    </p:spTree>
    <p:extLst>
      <p:ext uri="{BB962C8B-B14F-4D97-AF65-F5344CB8AC3E}">
        <p14:creationId xmlns:p14="http://schemas.microsoft.com/office/powerpoint/2010/main" val="2940877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1862</Words>
  <Application>Microsoft Office PowerPoint</Application>
  <PresentationFormat>寬螢幕</PresentationFormat>
  <Paragraphs>86</Paragraphs>
  <Slides>20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新細明體</vt:lpstr>
      <vt:lpstr>Arial</vt:lpstr>
      <vt:lpstr>Calibri</vt:lpstr>
      <vt:lpstr>Calibri Light</vt:lpstr>
      <vt:lpstr>Office Theme</vt:lpstr>
      <vt:lpstr>Automated Detection of Corrosion Damage in Power Transmission Lattice</vt:lpstr>
      <vt:lpstr>摘要</vt:lpstr>
      <vt:lpstr>摘要</vt:lpstr>
      <vt:lpstr>背景</vt:lpstr>
      <vt:lpstr>背景</vt:lpstr>
      <vt:lpstr>動機</vt:lpstr>
      <vt:lpstr>文獻 </vt:lpstr>
      <vt:lpstr>研究方法</vt:lpstr>
      <vt:lpstr>1.影像分割</vt:lpstr>
      <vt:lpstr>1.影像分割</vt:lpstr>
      <vt:lpstr>1.影像分割</vt:lpstr>
      <vt:lpstr>2.生鏽識別</vt:lpstr>
      <vt:lpstr>2.生鏽識別</vt:lpstr>
      <vt:lpstr>2.生鏽識別</vt:lpstr>
      <vt:lpstr>結果與討論</vt:lpstr>
      <vt:lpstr>結果與討論</vt:lpstr>
      <vt:lpstr>結果與討論</vt:lpstr>
      <vt:lpstr>結果與討論</vt:lpstr>
      <vt:lpstr>結論</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sa1</dc:creator>
  <cp:lastModifiedBy>YC</cp:lastModifiedBy>
  <cp:revision>28</cp:revision>
  <dcterms:created xsi:type="dcterms:W3CDTF">2019-07-07T07:34:18Z</dcterms:created>
  <dcterms:modified xsi:type="dcterms:W3CDTF">2019-07-07T11:05:55Z</dcterms:modified>
</cp:coreProperties>
</file>