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5" r:id="rId2"/>
    <p:sldId id="308" r:id="rId3"/>
    <p:sldId id="276" r:id="rId4"/>
    <p:sldId id="309" r:id="rId5"/>
    <p:sldId id="313" r:id="rId6"/>
    <p:sldId id="310" r:id="rId7"/>
    <p:sldId id="317" r:id="rId8"/>
    <p:sldId id="311" r:id="rId9"/>
    <p:sldId id="273" r:id="rId10"/>
    <p:sldId id="312" r:id="rId11"/>
    <p:sldId id="274" r:id="rId12"/>
    <p:sldId id="318" r:id="rId13"/>
    <p:sldId id="319" r:id="rId14"/>
    <p:sldId id="306" r:id="rId15"/>
    <p:sldId id="314" r:id="rId16"/>
    <p:sldId id="315" r:id="rId17"/>
    <p:sldId id="307" r:id="rId18"/>
    <p:sldId id="316" r:id="rId19"/>
    <p:sldId id="29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20" autoAdjust="0"/>
  </p:normalViewPr>
  <p:slideViewPr>
    <p:cSldViewPr>
      <p:cViewPr>
        <p:scale>
          <a:sx n="75" d="100"/>
          <a:sy n="75" d="100"/>
        </p:scale>
        <p:origin x="-84" y="-4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3EE8B-E88F-491A-A1AA-D1F6EFD0877C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DD209-8E42-4073-A13C-E528986630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1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8A75E-7AC8-4F1E-9363-B0226828AF1A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09FF6-3E63-4DB6-9A30-4EA40E736E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47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近代醫療資源逐漸充斥著整個社會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但在各大事故發生時卻常有著醫院病床已滿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救護車卻將傷者繼續送過去的情形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又或者在人生地不熟的地區發生車禍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不知人生在何處無法告知確定地點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因此我們打算蒐集各地區的醫院資訊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並結合手機上的</a:t>
            </a:r>
            <a:r>
              <a:rPr lang="en-US" altLang="zh-TW" sz="1200" b="1" dirty="0">
                <a:ea typeface="Meiryo UI" pitchFamily="34" charset="-128"/>
                <a:cs typeface="Meiryo UI" pitchFamily="34" charset="-128"/>
              </a:rPr>
              <a:t>GPS</a:t>
            </a: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定位系統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將使用者資訊、地點明確傳給救護人員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來查詢距離事發地點最近的醫院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並將傷者送至該醫院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透過病床查詢系統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將醫療資源做有效的資源分配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09FF6-3E63-4DB6-9A30-4EA40E736E0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1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09FF6-3E63-4DB6-9A30-4EA40E736E0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17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09FF6-3E63-4DB6-9A30-4EA40E736E0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17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09FF6-3E63-4DB6-9A30-4EA40E736E0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09987"/>
            <a:ext cx="7772400" cy="6858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4730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1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744" y="205979"/>
            <a:ext cx="6419056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67744" y="1200151"/>
            <a:ext cx="6419056" cy="3394472"/>
          </a:xfrm>
        </p:spPr>
        <p:txBody>
          <a:bodyPr/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2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9542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7A4C-BB11-42BA-A7C9-0FE00FF3D15F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8DC3-AF38-43E8-BE59-9E15DD7AD2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21955"/>
            <a:ext cx="7772400" cy="685899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醫院病床查詢系統</a:t>
            </a:r>
            <a:endParaRPr lang="en-US" sz="36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圖片 5" descr="1954de50407579.58d00d2358e0c (1).g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9672" y="2643758"/>
            <a:ext cx="1440160" cy="1080120"/>
          </a:xfrm>
          <a:prstGeom prst="rect">
            <a:avLst/>
          </a:prstGeom>
        </p:spPr>
      </p:pic>
      <p:pic>
        <p:nvPicPr>
          <p:cNvPr id="7" name="圖片 6" descr="1954de50407579.58d00d2358e0c (1).g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0152" y="2643758"/>
            <a:ext cx="1440160" cy="108012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-468560" y="4302844"/>
            <a:ext cx="9577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指導老師：黃文楨 老師         </a:t>
            </a:r>
            <a:r>
              <a:rPr lang="en-US" altLang="zh-TW" sz="16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 </a:t>
            </a:r>
            <a:r>
              <a:rPr lang="en-US" altLang="zh-TW" sz="1600" b="1" dirty="0">
                <a:solidFill>
                  <a:schemeClr val="bg1">
                    <a:lumMod val="65000"/>
                  </a:schemeClr>
                </a:solidFill>
                <a:ea typeface="微軟正黑體" panose="020B0604030504040204" pitchFamily="34" charset="-120"/>
              </a:rPr>
              <a:t>0524059</a:t>
            </a:r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ea typeface="微軟正黑體" panose="020B0604030504040204" pitchFamily="34" charset="-120"/>
              </a:rPr>
              <a:t>邢學皓</a:t>
            </a:r>
            <a:r>
              <a:rPr lang="en-US" altLang="zh-TW" sz="1600" b="1" dirty="0">
                <a:solidFill>
                  <a:schemeClr val="bg1">
                    <a:lumMod val="65000"/>
                  </a:schemeClr>
                </a:solidFill>
                <a:ea typeface="微軟正黑體" panose="020B0604030504040204" pitchFamily="34" charset="-120"/>
              </a:rPr>
              <a:t> 0524013</a:t>
            </a:r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ea typeface="微軟正黑體" panose="020B0604030504040204" pitchFamily="34" charset="-120"/>
              </a:rPr>
              <a:t>張顯瑞 </a:t>
            </a:r>
            <a:endParaRPr lang="en-US" altLang="zh-TW" sz="1600" b="1" dirty="0">
              <a:solidFill>
                <a:schemeClr val="bg1">
                  <a:lumMod val="65000"/>
                </a:schemeClr>
              </a:solidFill>
              <a:ea typeface="微軟正黑體" panose="020B0604030504040204" pitchFamily="34" charset="-120"/>
            </a:endParaRPr>
          </a:p>
          <a:p>
            <a:pPr algn="r"/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>
                    <a:lumMod val="65000"/>
                  </a:schemeClr>
                </a:solidFill>
                <a:ea typeface="微軟正黑體" panose="020B0604030504040204" pitchFamily="34" charset="-120"/>
              </a:rPr>
              <a:t>0524069</a:t>
            </a:r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曾聖傑</a:t>
            </a:r>
            <a:r>
              <a:rPr lang="en-US" altLang="zh-TW" sz="1600" b="1" dirty="0">
                <a:solidFill>
                  <a:schemeClr val="bg1">
                    <a:lumMod val="65000"/>
                  </a:schemeClr>
                </a:solidFill>
                <a:ea typeface="微軟正黑體" panose="020B0604030504040204" pitchFamily="34" charset="-120"/>
              </a:rPr>
              <a:t>0524023</a:t>
            </a:r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ea typeface="微軟正黑體" panose="020B0604030504040204" pitchFamily="34" charset="-120"/>
              </a:rPr>
              <a:t>廖宗得</a:t>
            </a:r>
            <a:endParaRPr lang="en-US" altLang="zh-TW" sz="1600" b="1" dirty="0">
              <a:solidFill>
                <a:schemeClr val="bg1">
                  <a:lumMod val="65000"/>
                </a:schemeClr>
              </a:solidFill>
              <a:ea typeface="微軟正黑體" panose="020B0604030504040204" pitchFamily="34" charset="-120"/>
            </a:endParaRPr>
          </a:p>
          <a:p>
            <a:pPr algn="r"/>
            <a:endParaRPr lang="zh-TW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07202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重要使用案例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015389" y="4731990"/>
            <a:ext cx="8081755" cy="369584"/>
            <a:chOff x="1015389" y="4731990"/>
            <a:chExt cx="8081755" cy="369584"/>
          </a:xfrm>
        </p:grpSpPr>
        <p:sp>
          <p:nvSpPr>
            <p:cNvPr id="10" name="剪去單一角落矩形 9"/>
            <p:cNvSpPr/>
            <p:nvPr/>
          </p:nvSpPr>
          <p:spPr>
            <a:xfrm>
              <a:off x="8062614" y="4804464"/>
              <a:ext cx="1034530" cy="297110"/>
            </a:xfrm>
            <a:prstGeom prst="snip1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系統活動圖</a:t>
              </a: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015389" y="4731990"/>
              <a:ext cx="7047225" cy="365045"/>
              <a:chOff x="829077" y="4736529"/>
              <a:chExt cx="7047225" cy="365045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829077" y="4736529"/>
                <a:ext cx="5970391" cy="365045"/>
                <a:chOff x="2051720" y="4727478"/>
                <a:chExt cx="5970391" cy="365045"/>
              </a:xfrm>
            </p:grpSpPr>
            <p:sp>
              <p:nvSpPr>
                <p:cNvPr id="7" name="剪去單一角落矩形 6"/>
                <p:cNvSpPr/>
                <p:nvPr/>
              </p:nvSpPr>
              <p:spPr>
                <a:xfrm>
                  <a:off x="4503577" y="4804491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>
                      <a:latin typeface="微軟正黑體" pitchFamily="34" charset="-120"/>
                      <a:ea typeface="微軟正黑體" pitchFamily="34" charset="-120"/>
                    </a:rPr>
                    <a:t>事件表 </a:t>
                  </a:r>
                </a:p>
              </p:txBody>
            </p:sp>
            <p:sp>
              <p:nvSpPr>
                <p:cNvPr id="8" name="剪去單一角落矩形 7"/>
                <p:cNvSpPr/>
                <p:nvPr/>
              </p:nvSpPr>
              <p:spPr>
                <a:xfrm>
                  <a:off x="5580411" y="4799952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latin typeface="微軟正黑體" pitchFamily="34" charset="-120"/>
                      <a:ea typeface="微軟正黑體" pitchFamily="34" charset="-120"/>
                    </a:rPr>
                    <a:t>使用案例圖</a:t>
                  </a:r>
                </a:p>
              </p:txBody>
            </p:sp>
            <p:sp>
              <p:nvSpPr>
                <p:cNvPr id="9" name="剪去單一角落矩形 8"/>
                <p:cNvSpPr/>
                <p:nvPr/>
              </p:nvSpPr>
              <p:spPr>
                <a:xfrm>
                  <a:off x="3131840" y="4799952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利害關係人目標表</a:t>
                  </a:r>
                </a:p>
              </p:txBody>
            </p:sp>
            <p:sp>
              <p:nvSpPr>
                <p:cNvPr id="4" name="剪去單一角落矩形 3"/>
                <p:cNvSpPr/>
                <p:nvPr/>
              </p:nvSpPr>
              <p:spPr>
                <a:xfrm>
                  <a:off x="2051720" y="4799952"/>
                  <a:ext cx="1080120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專題內容描述</a:t>
                  </a:r>
                </a:p>
              </p:txBody>
            </p:sp>
            <p:sp>
              <p:nvSpPr>
                <p:cNvPr id="11" name="剪去單一角落矩形 10"/>
                <p:cNvSpPr/>
                <p:nvPr/>
              </p:nvSpPr>
              <p:spPr>
                <a:xfrm>
                  <a:off x="6657245" y="4727478"/>
                  <a:ext cx="1364866" cy="365045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u="sng" dirty="0">
                      <a:solidFill>
                        <a:srgbClr val="FFC000"/>
                      </a:solidFill>
                      <a:latin typeface="微軟正黑體" pitchFamily="34" charset="-120"/>
                      <a:ea typeface="微軟正黑體" pitchFamily="34" charset="-120"/>
                    </a:rPr>
                    <a:t>重要使用案例</a:t>
                  </a:r>
                </a:p>
              </p:txBody>
            </p:sp>
          </p:grpSp>
          <p:sp>
            <p:nvSpPr>
              <p:cNvPr id="12" name="剪去單一角落矩形 11"/>
              <p:cNvSpPr/>
              <p:nvPr/>
            </p:nvSpPr>
            <p:spPr>
              <a:xfrm>
                <a:off x="6799468" y="4809003"/>
                <a:ext cx="1076834" cy="288032"/>
              </a:xfrm>
              <a:prstGeom prst="snip1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系統畫面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67651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16160"/>
              </p:ext>
            </p:extLst>
          </p:nvPr>
        </p:nvGraphicFramePr>
        <p:xfrm>
          <a:off x="2483768" y="131206"/>
          <a:ext cx="6048672" cy="488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1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5888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使用案例名稱</a:t>
                      </a:r>
                    </a:p>
                  </a:txBody>
                  <a:tcPr marL="83978" marR="83978" marT="41989" marB="41989"/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地圖搜尋作業</a:t>
                      </a:r>
                    </a:p>
                  </a:txBody>
                  <a:tcPr marL="83978" marR="83978" marT="41989" marB="4198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使用案例描述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快速查詢病床，以利就醫。</a:t>
                      </a: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64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主要參與者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病患、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院方高層、交通警察</a:t>
                      </a:r>
                      <a:endParaRPr lang="en-US" altLang="zh-TW" sz="14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利害關係人與目標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病患：快速查詢病床，以利就醫。</a:t>
                      </a:r>
                      <a:endPara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院方高層：快速傳遞病床資訊、有效分配病床。</a:t>
                      </a:r>
                      <a:endPara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交通警察：整理後的事故地點，交由警方加強宣導。</a:t>
                      </a: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01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前置條件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因事故而急需病床資訊，且擁有會員資格者。</a:t>
                      </a:r>
                      <a:endPara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3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後置條件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獲得所查詢醫院之病床資訊。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4566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主要成功情節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參與者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系統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6016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點選手機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進入登入      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畫面。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輸入帳號密碼登入。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確認事故地點，找尋最 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近醫院的病床資訊。</a:t>
                      </a:r>
                    </a:p>
                  </a:txBody>
                  <a:tcPr marL="83978" marR="83978" marT="41989" marB="41989"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啟動登入畫面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2.1</a:t>
                      </a:r>
                      <a:r>
                        <a:rPr lang="zh-TW" altLang="en-US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確認登入個帳密是否與資料庫吻合</a:t>
                      </a:r>
                      <a:endParaRPr lang="en-US" altLang="zh-TW" sz="1200" b="1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2.2</a:t>
                      </a:r>
                      <a:r>
                        <a:rPr lang="zh-TW" altLang="en-US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吻合進入查詢頁面</a:t>
                      </a:r>
                      <a:endParaRPr lang="en-US" altLang="zh-TW" sz="1200" b="1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</a:t>
                      </a:r>
                      <a:r>
                        <a:rPr lang="zh-TW" altLang="en-US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利用</a:t>
                      </a:r>
                      <a:r>
                        <a:rPr lang="en-US" altLang="zh-TW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GPS</a:t>
                      </a:r>
                      <a:r>
                        <a:rPr lang="zh-TW" altLang="en-US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定位事故地點</a:t>
                      </a:r>
                      <a:endParaRPr lang="en-US" altLang="zh-TW" sz="1200" b="1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</a:t>
                      </a:r>
                      <a:r>
                        <a:rPr lang="zh-TW" altLang="en-US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顯示附近醫院病床資訊</a:t>
                      </a:r>
                      <a:endParaRPr lang="en-US" altLang="zh-TW" sz="1200" b="1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3.3</a:t>
                      </a:r>
                      <a:r>
                        <a:rPr lang="zh-TW" altLang="en-US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存取事故地點供警方做後續宣導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5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例外情節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如果輸入會員帳號、密碼及性別後，系統跳出視窗顯示未連接到網路，使用者需要開啟網路或重新連線，直到連線確定為止。</a:t>
                      </a: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83978" marR="83978" marT="41989" marB="41989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6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其他需求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會員帳號必須是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格式</a:t>
                      </a:r>
                      <a:endParaRPr lang="en-US" altLang="zh-TW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填的縣市為現居住地</a:t>
                      </a:r>
                      <a:endParaRPr lang="en-US" altLang="zh-TW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密碼必須具有英文與數字，長度至少差過八位</a:t>
                      </a:r>
                      <a:endParaRPr lang="en-US" altLang="zh-TW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83978" marR="83978" marT="41989" marB="41989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4434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64564"/>
              </p:ext>
            </p:extLst>
          </p:nvPr>
        </p:nvGraphicFramePr>
        <p:xfrm>
          <a:off x="2483768" y="131206"/>
          <a:ext cx="6048672" cy="466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1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5888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使用案例名稱</a:t>
                      </a:r>
                    </a:p>
                  </a:txBody>
                  <a:tcPr marL="83978" marR="83978" marT="41989" marB="41989"/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病床搜尋</a:t>
                      </a:r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作業</a:t>
                      </a:r>
                    </a:p>
                  </a:txBody>
                  <a:tcPr marL="83978" marR="83978" marT="41989" marB="4198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使用案例描述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快速查詢病床，以利就醫。</a:t>
                      </a: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64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主要參與者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病患、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院方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高層</a:t>
                      </a:r>
                      <a:endParaRPr lang="en-US" altLang="zh-TW" sz="14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利害關係人與目標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病患：快速查詢病床，以利就醫。</a:t>
                      </a:r>
                      <a:endPara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院方高層：快速傳遞病床資訊、有效分配病床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01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前置條件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因事故而急需病床資訊，且擁有會員資格者。</a:t>
                      </a:r>
                      <a:endPara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3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後置條件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獲得所查詢之病床種類資訊。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4566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主要成功情節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參與者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系統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6016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點選手機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進入登入      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畫面。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輸入帳號密碼登入。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選取欲查詢之病床種   </a:t>
                      </a:r>
                      <a:endParaRPr lang="en-US" altLang="zh-TW" sz="12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類 。</a:t>
                      </a:r>
                      <a:endParaRPr lang="en-US" altLang="zh-TW" sz="12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點選查詢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啟動登入畫面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2.1</a:t>
                      </a:r>
                      <a:r>
                        <a:rPr lang="zh-TW" altLang="en-US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確認登入個帳密是否與資料庫吻合</a:t>
                      </a:r>
                      <a:endParaRPr lang="en-US" altLang="zh-TW" sz="1200" b="1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2.2</a:t>
                      </a:r>
                      <a:r>
                        <a:rPr lang="zh-TW" altLang="en-US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吻合進入查詢頁面</a:t>
                      </a:r>
                      <a:endParaRPr lang="en-US" altLang="zh-TW" sz="1200" b="1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</a:t>
                      </a:r>
                      <a:r>
                        <a:rPr lang="zh-TW" altLang="en-US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200" b="1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查詢資料庫病床種類資料表</a:t>
                      </a:r>
                      <a:endParaRPr lang="en-US" altLang="zh-TW" sz="1200" b="1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</a:t>
                      </a:r>
                      <a:r>
                        <a:rPr lang="zh-TW" altLang="en-US" sz="1200" b="1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顯示病患所查詢病床種類之資訊</a:t>
                      </a:r>
                      <a:r>
                        <a:rPr lang="zh-TW" altLang="en-US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200" b="1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5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例外情節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如果輸入會員帳號、密碼及性別後，系統跳出視窗顯示未連接到網路，使用者需要開啟網路或重新連線，直到連線確定為止。</a:t>
                      </a: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83978" marR="83978" marT="41989" marB="41989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6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其他需求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會員帳號必須是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格式</a:t>
                      </a:r>
                      <a:endParaRPr lang="en-US" altLang="zh-TW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項所填的縣市為現居住地</a:t>
                      </a:r>
                      <a:endParaRPr lang="en-US" altLang="zh-TW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密碼必須具有英文與數字，長度至少差過八位</a:t>
                      </a:r>
                      <a:endParaRPr lang="en-US" altLang="zh-TW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83978" marR="83978" marT="41989" marB="41989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08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22776"/>
              </p:ext>
            </p:extLst>
          </p:nvPr>
        </p:nvGraphicFramePr>
        <p:xfrm>
          <a:off x="2483768" y="131206"/>
          <a:ext cx="6048672" cy="47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1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5888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使用案例名稱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978" marR="83978" marT="41989" marB="41989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會員基本資料作業</a:t>
                      </a:r>
                    </a:p>
                  </a:txBody>
                  <a:tcPr marL="83978" marR="83978" marT="41989" marB="4198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使用案例描述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建立會員資料。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64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主要參與者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病患</a:t>
                      </a:r>
                      <a:endParaRPr lang="en-US" altLang="zh-TW" sz="14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利害關係人與目標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：申請會員，以使用醫院病床查詢系統。</a:t>
                      </a: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01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前置條件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為使用醫院病床查詢系統，申請會員者。</a:t>
                      </a:r>
                      <a:endPara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3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後置條件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成功申請為會員資格。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4566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主要成功情節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參與者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系統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6016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點選手機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進入登入      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畫面</a:t>
                      </a:r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2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點選申請帳號。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輸入會員資料</a:t>
                      </a:r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帳號、 </a:t>
                      </a:r>
                      <a:endParaRPr lang="en-US" altLang="zh-TW" sz="12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密碼、手機號碼、生日、</a:t>
                      </a:r>
                      <a:endParaRPr lang="en-US" altLang="zh-TW" sz="12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性別、電子郵件</a:t>
                      </a:r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。</a:t>
                      </a:r>
                      <a:endParaRPr lang="en-US" altLang="zh-TW" sz="12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點選註冊。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啟動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畫面。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en-US" altLang="zh-TW" sz="1200" b="1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zh-TW" altLang="en-US" sz="1200" b="1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進入申請帳號畫面。</a:t>
                      </a:r>
                      <a:endParaRPr lang="en-US" altLang="zh-TW" sz="1200" b="1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200" b="1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將會員資料寫入資料庫。</a:t>
                      </a:r>
                      <a:endParaRPr lang="en-US" altLang="zh-TW" sz="1200" b="1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1200" b="1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顯示註冊成功畫面。</a:t>
                      </a:r>
                      <a:endParaRPr lang="en-US" altLang="zh-TW" sz="1200" b="1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5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例外情節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如果輸入會員帳號、</a:t>
                      </a:r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密碼格式不符，將無法申請會員，直到填寫格式正確為止。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83978" marR="83978" marT="41989" marB="41989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6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其他需求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會員帳號必須是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格式</a:t>
                      </a:r>
                      <a:endParaRPr lang="en-US" altLang="zh-TW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填的縣市為現居住地</a:t>
                      </a:r>
                      <a:endParaRPr lang="en-US" altLang="zh-TW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密碼必須具有英文與數字，長度至少差過八位</a:t>
                      </a:r>
                      <a:endParaRPr lang="en-US" altLang="zh-TW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83978" marR="83978" marT="41989" marB="41989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86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系統畫面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015389" y="4731990"/>
            <a:ext cx="8081755" cy="369584"/>
            <a:chOff x="1015389" y="4731990"/>
            <a:chExt cx="8081755" cy="369584"/>
          </a:xfrm>
        </p:grpSpPr>
        <p:sp>
          <p:nvSpPr>
            <p:cNvPr id="10" name="剪去單一角落矩形 9"/>
            <p:cNvSpPr/>
            <p:nvPr/>
          </p:nvSpPr>
          <p:spPr>
            <a:xfrm>
              <a:off x="8062614" y="4804464"/>
              <a:ext cx="1034530" cy="297110"/>
            </a:xfrm>
            <a:prstGeom prst="snip1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系統活動圖</a:t>
              </a: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015389" y="4731990"/>
              <a:ext cx="7047225" cy="365045"/>
              <a:chOff x="829077" y="4736529"/>
              <a:chExt cx="7047225" cy="365045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829077" y="4809003"/>
                <a:ext cx="5970391" cy="292571"/>
                <a:chOff x="2051720" y="4799952"/>
                <a:chExt cx="5970391" cy="292571"/>
              </a:xfrm>
            </p:grpSpPr>
            <p:sp>
              <p:nvSpPr>
                <p:cNvPr id="7" name="剪去單一角落矩形 6"/>
                <p:cNvSpPr/>
                <p:nvPr/>
              </p:nvSpPr>
              <p:spPr>
                <a:xfrm>
                  <a:off x="4503577" y="4804491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>
                      <a:latin typeface="微軟正黑體" pitchFamily="34" charset="-120"/>
                      <a:ea typeface="微軟正黑體" pitchFamily="34" charset="-120"/>
                    </a:rPr>
                    <a:t>事件表 </a:t>
                  </a:r>
                </a:p>
              </p:txBody>
            </p:sp>
            <p:sp>
              <p:nvSpPr>
                <p:cNvPr id="8" name="剪去單一角落矩形 7"/>
                <p:cNvSpPr/>
                <p:nvPr/>
              </p:nvSpPr>
              <p:spPr>
                <a:xfrm>
                  <a:off x="5580411" y="4799952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latin typeface="微軟正黑體" pitchFamily="34" charset="-120"/>
                      <a:ea typeface="微軟正黑體" pitchFamily="34" charset="-120"/>
                    </a:rPr>
                    <a:t>使用案例圖</a:t>
                  </a:r>
                </a:p>
              </p:txBody>
            </p:sp>
            <p:sp>
              <p:nvSpPr>
                <p:cNvPr id="9" name="剪去單一角落矩形 8"/>
                <p:cNvSpPr/>
                <p:nvPr/>
              </p:nvSpPr>
              <p:spPr>
                <a:xfrm>
                  <a:off x="3131840" y="4799952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利害關係人目標表</a:t>
                  </a:r>
                </a:p>
              </p:txBody>
            </p:sp>
            <p:sp>
              <p:nvSpPr>
                <p:cNvPr id="4" name="剪去單一角落矩形 3"/>
                <p:cNvSpPr/>
                <p:nvPr/>
              </p:nvSpPr>
              <p:spPr>
                <a:xfrm>
                  <a:off x="2051720" y="4799952"/>
                  <a:ext cx="1080120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專題內容描述</a:t>
                  </a:r>
                </a:p>
              </p:txBody>
            </p:sp>
            <p:sp>
              <p:nvSpPr>
                <p:cNvPr id="11" name="剪去單一角落矩形 10"/>
                <p:cNvSpPr/>
                <p:nvPr/>
              </p:nvSpPr>
              <p:spPr>
                <a:xfrm>
                  <a:off x="6657245" y="4804491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重要使用案例</a:t>
                  </a:r>
                </a:p>
              </p:txBody>
            </p:sp>
          </p:grpSp>
          <p:sp>
            <p:nvSpPr>
              <p:cNvPr id="12" name="剪去單一角落矩形 11"/>
              <p:cNvSpPr/>
              <p:nvPr/>
            </p:nvSpPr>
            <p:spPr>
              <a:xfrm>
                <a:off x="6799468" y="4736529"/>
                <a:ext cx="1076834" cy="360506"/>
              </a:xfrm>
              <a:prstGeom prst="snip1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u="sng" dirty="0">
                    <a:solidFill>
                      <a:srgbClr val="FFC000"/>
                    </a:solidFill>
                    <a:latin typeface="微軟正黑體" pitchFamily="34" charset="-120"/>
                    <a:ea typeface="微軟正黑體" pitchFamily="34" charset="-120"/>
                  </a:rPr>
                  <a:t>系統畫面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928194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79" y="289967"/>
            <a:ext cx="2283986" cy="4057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2915816" y="451596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登入畫面  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72200" y="451596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申請帳號畫面  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FD2E741-4A55-44BD-88A2-5AAF259AF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25" y="289967"/>
            <a:ext cx="2283986" cy="4056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598607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2547385" y="451596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主畫面  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759052" y="453613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地圖搜尋畫面 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092280" y="4518198"/>
            <a:ext cx="177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病床搜尋畫面  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11510"/>
            <a:ext cx="2123281" cy="4036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899D5D63-94CC-468D-BD41-382663EBC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33" y="407068"/>
            <a:ext cx="2273292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4C3FFC86-F8F2-4BEE-82F7-196982CA6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07068"/>
            <a:ext cx="2273292" cy="4051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961877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系統活動圖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015389" y="4659982"/>
            <a:ext cx="8081755" cy="441592"/>
            <a:chOff x="1015389" y="4659982"/>
            <a:chExt cx="8081755" cy="441592"/>
          </a:xfrm>
        </p:grpSpPr>
        <p:sp>
          <p:nvSpPr>
            <p:cNvPr id="10" name="剪去單一角落矩形 9"/>
            <p:cNvSpPr/>
            <p:nvPr/>
          </p:nvSpPr>
          <p:spPr>
            <a:xfrm>
              <a:off x="8062614" y="4659982"/>
              <a:ext cx="1034530" cy="441592"/>
            </a:xfrm>
            <a:prstGeom prst="snip1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u="sng" dirty="0">
                  <a:solidFill>
                    <a:srgbClr val="FFC000"/>
                  </a:solidFill>
                  <a:latin typeface="微軟正黑體" pitchFamily="34" charset="-120"/>
                  <a:ea typeface="微軟正黑體" pitchFamily="34" charset="-120"/>
                </a:rPr>
                <a:t>系統活動圖</a:t>
              </a: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015389" y="4804464"/>
              <a:ext cx="7047225" cy="292571"/>
              <a:chOff x="829077" y="4809003"/>
              <a:chExt cx="7047225" cy="292571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829077" y="4809003"/>
                <a:ext cx="5970391" cy="292571"/>
                <a:chOff x="2051720" y="4799952"/>
                <a:chExt cx="5970391" cy="292571"/>
              </a:xfrm>
            </p:grpSpPr>
            <p:sp>
              <p:nvSpPr>
                <p:cNvPr id="7" name="剪去單一角落矩形 6"/>
                <p:cNvSpPr/>
                <p:nvPr/>
              </p:nvSpPr>
              <p:spPr>
                <a:xfrm>
                  <a:off x="4503577" y="4804491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>
                      <a:latin typeface="微軟正黑體" pitchFamily="34" charset="-120"/>
                      <a:ea typeface="微軟正黑體" pitchFamily="34" charset="-120"/>
                    </a:rPr>
                    <a:t>事件表 </a:t>
                  </a:r>
                </a:p>
              </p:txBody>
            </p:sp>
            <p:sp>
              <p:nvSpPr>
                <p:cNvPr id="8" name="剪去單一角落矩形 7"/>
                <p:cNvSpPr/>
                <p:nvPr/>
              </p:nvSpPr>
              <p:spPr>
                <a:xfrm>
                  <a:off x="5580411" y="4799952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dirty="0">
                      <a:latin typeface="微軟正黑體" pitchFamily="34" charset="-120"/>
                      <a:ea typeface="微軟正黑體" pitchFamily="34" charset="-120"/>
                    </a:rPr>
                    <a:t>使用案例圖</a:t>
                  </a:r>
                </a:p>
              </p:txBody>
            </p:sp>
            <p:sp>
              <p:nvSpPr>
                <p:cNvPr id="9" name="剪去單一角落矩形 8"/>
                <p:cNvSpPr/>
                <p:nvPr/>
              </p:nvSpPr>
              <p:spPr>
                <a:xfrm>
                  <a:off x="3131840" y="4799952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dirty="0">
                      <a:latin typeface="微軟正黑體" pitchFamily="34" charset="-120"/>
                      <a:ea typeface="微軟正黑體" pitchFamily="34" charset="-120"/>
                    </a:rPr>
                    <a:t>利害關係人目標表</a:t>
                  </a:r>
                </a:p>
              </p:txBody>
            </p:sp>
            <p:sp>
              <p:nvSpPr>
                <p:cNvPr id="4" name="剪去單一角落矩形 3"/>
                <p:cNvSpPr/>
                <p:nvPr/>
              </p:nvSpPr>
              <p:spPr>
                <a:xfrm>
                  <a:off x="2051720" y="4799952"/>
                  <a:ext cx="1080120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dirty="0">
                      <a:latin typeface="微軟正黑體" pitchFamily="34" charset="-120"/>
                      <a:ea typeface="微軟正黑體" pitchFamily="34" charset="-120"/>
                    </a:rPr>
                    <a:t>專題內容描述</a:t>
                  </a:r>
                </a:p>
              </p:txBody>
            </p:sp>
            <p:sp>
              <p:nvSpPr>
                <p:cNvPr id="11" name="剪去單一角落矩形 10"/>
                <p:cNvSpPr/>
                <p:nvPr/>
              </p:nvSpPr>
              <p:spPr>
                <a:xfrm>
                  <a:off x="6657245" y="4804491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dirty="0">
                      <a:latin typeface="微軟正黑體" pitchFamily="34" charset="-120"/>
                      <a:ea typeface="微軟正黑體" pitchFamily="34" charset="-120"/>
                    </a:rPr>
                    <a:t>重要使用案例</a:t>
                  </a:r>
                </a:p>
              </p:txBody>
            </p:sp>
          </p:grpSp>
          <p:sp>
            <p:nvSpPr>
              <p:cNvPr id="12" name="剪去單一角落矩形 11"/>
              <p:cNvSpPr/>
              <p:nvPr/>
            </p:nvSpPr>
            <p:spPr>
              <a:xfrm>
                <a:off x="6799468" y="4809003"/>
                <a:ext cx="1076834" cy="288032"/>
              </a:xfrm>
              <a:prstGeom prst="snip1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微軟正黑體" pitchFamily="34" charset="-120"/>
                    <a:ea typeface="微軟正黑體" pitchFamily="34" charset="-120"/>
                  </a:rPr>
                  <a:t>系統畫面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9281945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63069"/>
              </p:ext>
            </p:extLst>
          </p:nvPr>
        </p:nvGraphicFramePr>
        <p:xfrm>
          <a:off x="2468812" y="173505"/>
          <a:ext cx="5907064" cy="49405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6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7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67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767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86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用戶</a:t>
                      </a:r>
                    </a:p>
                  </a:txBody>
                  <a:tcPr marL="98480" marR="98480" marT="49241" marB="49241"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會員系統</a:t>
                      </a:r>
                    </a:p>
                  </a:txBody>
                  <a:tcPr marL="98480" marR="98480" marT="49241" marB="49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資料庫</a:t>
                      </a:r>
                    </a:p>
                  </a:txBody>
                  <a:tcPr marL="98480" marR="98480" marT="49241" marB="49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APP</a:t>
                      </a:r>
                      <a:endParaRPr lang="zh-TW" altLang="en-US" sz="2000" dirty="0"/>
                    </a:p>
                  </a:txBody>
                  <a:tcPr marL="98480" marR="98480" marT="49241" marB="4924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1832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98480" marR="98480" marT="49241" marB="49241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98480" marR="98480" marT="49241" marB="4924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98480" marR="98480" marT="49241" marB="49241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98480" marR="98480" marT="49241" marB="4924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4" name="群組 53"/>
          <p:cNvGrpSpPr/>
          <p:nvPr/>
        </p:nvGrpSpPr>
        <p:grpSpPr>
          <a:xfrm>
            <a:off x="2580651" y="879556"/>
            <a:ext cx="6369680" cy="4089952"/>
            <a:chOff x="2018744" y="766738"/>
            <a:chExt cx="6369680" cy="4089952"/>
          </a:xfrm>
        </p:grpSpPr>
        <p:sp>
          <p:nvSpPr>
            <p:cNvPr id="3" name="流程圖: 接點 2"/>
            <p:cNvSpPr/>
            <p:nvPr/>
          </p:nvSpPr>
          <p:spPr>
            <a:xfrm>
              <a:off x="2468812" y="766738"/>
              <a:ext cx="108000" cy="108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2468812" y="2832357"/>
              <a:ext cx="216000" cy="216000"/>
              <a:chOff x="2468812" y="2832357"/>
              <a:chExt cx="216000" cy="216000"/>
            </a:xfrm>
          </p:grpSpPr>
          <p:sp>
            <p:nvSpPr>
              <p:cNvPr id="6" name="流程圖: 接點 5"/>
              <p:cNvSpPr/>
              <p:nvPr/>
            </p:nvSpPr>
            <p:spPr>
              <a:xfrm>
                <a:off x="2468812" y="2832357"/>
                <a:ext cx="216000" cy="216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流程圖: 接點 3"/>
              <p:cNvSpPr/>
              <p:nvPr/>
            </p:nvSpPr>
            <p:spPr>
              <a:xfrm>
                <a:off x="2522812" y="2886357"/>
                <a:ext cx="108000" cy="108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流程圖: 替代處理程序 9"/>
            <p:cNvSpPr/>
            <p:nvPr/>
          </p:nvSpPr>
          <p:spPr>
            <a:xfrm>
              <a:off x="2018744" y="1144774"/>
              <a:ext cx="1116136" cy="558068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067932" y="1258377"/>
              <a:ext cx="18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查詢病床</a:t>
              </a:r>
            </a:p>
          </p:txBody>
        </p:sp>
        <p:cxnSp>
          <p:nvCxnSpPr>
            <p:cNvPr id="13" name="直線單箭頭接點 12"/>
            <p:cNvCxnSpPr>
              <a:stCxn id="3" idx="4"/>
            </p:cNvCxnSpPr>
            <p:nvPr/>
          </p:nvCxnSpPr>
          <p:spPr>
            <a:xfrm>
              <a:off x="2522812" y="874738"/>
              <a:ext cx="0" cy="270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圖: 替代處理程序 13"/>
            <p:cNvSpPr/>
            <p:nvPr/>
          </p:nvSpPr>
          <p:spPr>
            <a:xfrm>
              <a:off x="3491880" y="1148620"/>
              <a:ext cx="1116136" cy="558068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63887" y="1149453"/>
              <a:ext cx="1116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檢查是否為會員</a:t>
              </a:r>
            </a:p>
          </p:txBody>
        </p:sp>
        <p:cxnSp>
          <p:nvCxnSpPr>
            <p:cNvPr id="17" name="直線單箭頭接點 16"/>
            <p:cNvCxnSpPr>
              <a:endCxn id="14" idx="1"/>
            </p:cNvCxnSpPr>
            <p:nvPr/>
          </p:nvCxnSpPr>
          <p:spPr>
            <a:xfrm>
              <a:off x="3134880" y="1423808"/>
              <a:ext cx="357000" cy="3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流程圖: 決策 18"/>
            <p:cNvSpPr/>
            <p:nvPr/>
          </p:nvSpPr>
          <p:spPr>
            <a:xfrm>
              <a:off x="3842030" y="2061318"/>
              <a:ext cx="415836" cy="220306"/>
            </a:xfrm>
            <a:prstGeom prst="flowChartDecisi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4049948" y="2301184"/>
              <a:ext cx="1823" cy="3245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圖: 替代處理程序 22"/>
            <p:cNvSpPr/>
            <p:nvPr/>
          </p:nvSpPr>
          <p:spPr>
            <a:xfrm>
              <a:off x="3493703" y="2643758"/>
              <a:ext cx="1116136" cy="558068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/>
            <p:cNvCxnSpPr/>
            <p:nvPr/>
          </p:nvCxnSpPr>
          <p:spPr>
            <a:xfrm>
              <a:off x="4036367" y="1706688"/>
              <a:ext cx="1823" cy="3245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3437878" y="2678606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跳出「請註冊為會員」通知</a:t>
              </a:r>
            </a:p>
          </p:txBody>
        </p:sp>
        <p:sp>
          <p:nvSpPr>
            <p:cNvPr id="27" name="流程圖: 替代處理程序 26"/>
            <p:cNvSpPr/>
            <p:nvPr/>
          </p:nvSpPr>
          <p:spPr>
            <a:xfrm>
              <a:off x="5013089" y="1892437"/>
              <a:ext cx="1116136" cy="558068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單箭頭接點 28"/>
            <p:cNvCxnSpPr/>
            <p:nvPr/>
          </p:nvCxnSpPr>
          <p:spPr>
            <a:xfrm>
              <a:off x="4257866" y="2171471"/>
              <a:ext cx="7461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4301396" y="1877365"/>
              <a:ext cx="783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[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</a:t>
              </a:r>
              <a:r>
                <a:rPr lang="en-US" altLang="zh-TW" sz="1400" dirty="0"/>
                <a:t>]</a:t>
              </a:r>
              <a:endParaRPr lang="zh-TW" altLang="en-US" sz="14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266901" y="2230717"/>
              <a:ext cx="783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[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不是</a:t>
              </a:r>
              <a:r>
                <a:rPr lang="en-US" altLang="zh-TW" sz="1400" dirty="0"/>
                <a:t>]</a:t>
              </a:r>
              <a:endParaRPr lang="zh-TW" altLang="en-US" sz="1400" dirty="0"/>
            </a:p>
          </p:txBody>
        </p:sp>
        <p:cxnSp>
          <p:nvCxnSpPr>
            <p:cNvPr id="37" name="直線單箭頭接點 36"/>
            <p:cNvCxnSpPr>
              <a:stCxn id="25" idx="1"/>
              <a:endCxn id="6" idx="6"/>
            </p:cNvCxnSpPr>
            <p:nvPr/>
          </p:nvCxnSpPr>
          <p:spPr>
            <a:xfrm flipH="1">
              <a:off x="2684812" y="2940216"/>
              <a:ext cx="753066" cy="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4966679" y="2002194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搜尋資料庫</a:t>
              </a:r>
            </a:p>
          </p:txBody>
        </p:sp>
        <p:cxnSp>
          <p:nvCxnSpPr>
            <p:cNvPr id="42" name="直線接點 41"/>
            <p:cNvCxnSpPr/>
            <p:nvPr/>
          </p:nvCxnSpPr>
          <p:spPr>
            <a:xfrm>
              <a:off x="5571157" y="2463467"/>
              <a:ext cx="0" cy="16204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5571157" y="4083918"/>
              <a:ext cx="8730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流程圖: 替代處理程序 44"/>
            <p:cNvSpPr/>
            <p:nvPr/>
          </p:nvSpPr>
          <p:spPr>
            <a:xfrm>
              <a:off x="6467078" y="3804884"/>
              <a:ext cx="1116136" cy="558068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588224" y="3914641"/>
              <a:ext cx="18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顯示結果</a:t>
              </a:r>
            </a:p>
          </p:txBody>
        </p:sp>
        <p:cxnSp>
          <p:nvCxnSpPr>
            <p:cNvPr id="48" name="直線單箭頭接點 47"/>
            <p:cNvCxnSpPr/>
            <p:nvPr/>
          </p:nvCxnSpPr>
          <p:spPr>
            <a:xfrm>
              <a:off x="7092280" y="4362952"/>
              <a:ext cx="0" cy="270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群組 51"/>
            <p:cNvGrpSpPr/>
            <p:nvPr/>
          </p:nvGrpSpPr>
          <p:grpSpPr>
            <a:xfrm>
              <a:off x="6999101" y="4640690"/>
              <a:ext cx="216000" cy="216000"/>
              <a:chOff x="6999101" y="4640690"/>
              <a:chExt cx="216000" cy="216000"/>
            </a:xfrm>
          </p:grpSpPr>
          <p:sp>
            <p:nvSpPr>
              <p:cNvPr id="50" name="流程圖: 接點 49"/>
              <p:cNvSpPr/>
              <p:nvPr/>
            </p:nvSpPr>
            <p:spPr>
              <a:xfrm>
                <a:off x="6999101" y="4640690"/>
                <a:ext cx="216000" cy="216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流程圖: 接點 50"/>
              <p:cNvSpPr/>
              <p:nvPr/>
            </p:nvSpPr>
            <p:spPr>
              <a:xfrm>
                <a:off x="7053101" y="4694690"/>
                <a:ext cx="108000" cy="108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4586049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03648" y="163564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35696" y="2427734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66880163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專題內容描述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015389" y="4731990"/>
            <a:ext cx="8081755" cy="369584"/>
            <a:chOff x="1015389" y="4731990"/>
            <a:chExt cx="8081755" cy="369584"/>
          </a:xfrm>
        </p:grpSpPr>
        <p:sp>
          <p:nvSpPr>
            <p:cNvPr id="10" name="剪去單一角落矩形 9"/>
            <p:cNvSpPr/>
            <p:nvPr/>
          </p:nvSpPr>
          <p:spPr>
            <a:xfrm>
              <a:off x="8062614" y="4804464"/>
              <a:ext cx="1034530" cy="297110"/>
            </a:xfrm>
            <a:prstGeom prst="snip1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系統活動圖</a:t>
              </a: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015389" y="4731990"/>
              <a:ext cx="7047225" cy="365045"/>
              <a:chOff x="829077" y="4736529"/>
              <a:chExt cx="7047225" cy="365045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829077" y="4736529"/>
                <a:ext cx="5970391" cy="365045"/>
                <a:chOff x="2051720" y="4727478"/>
                <a:chExt cx="5970391" cy="365045"/>
              </a:xfrm>
            </p:grpSpPr>
            <p:sp>
              <p:nvSpPr>
                <p:cNvPr id="7" name="剪去單一角落矩形 6"/>
                <p:cNvSpPr/>
                <p:nvPr/>
              </p:nvSpPr>
              <p:spPr>
                <a:xfrm>
                  <a:off x="4503577" y="4804491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>
                      <a:latin typeface="微軟正黑體" pitchFamily="34" charset="-120"/>
                      <a:ea typeface="微軟正黑體" pitchFamily="34" charset="-120"/>
                    </a:rPr>
                    <a:t>事件表 </a:t>
                  </a:r>
                </a:p>
              </p:txBody>
            </p:sp>
            <p:sp>
              <p:nvSpPr>
                <p:cNvPr id="8" name="剪去單一角落矩形 7"/>
                <p:cNvSpPr/>
                <p:nvPr/>
              </p:nvSpPr>
              <p:spPr>
                <a:xfrm>
                  <a:off x="5580411" y="4799952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latin typeface="微軟正黑體" pitchFamily="34" charset="-120"/>
                      <a:ea typeface="微軟正黑體" pitchFamily="34" charset="-120"/>
                    </a:rPr>
                    <a:t>使用案例圖</a:t>
                  </a:r>
                </a:p>
              </p:txBody>
            </p:sp>
            <p:sp>
              <p:nvSpPr>
                <p:cNvPr id="9" name="剪去單一角落矩形 8"/>
                <p:cNvSpPr/>
                <p:nvPr/>
              </p:nvSpPr>
              <p:spPr>
                <a:xfrm>
                  <a:off x="3131840" y="4799952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利害關係人目標表</a:t>
                  </a:r>
                </a:p>
              </p:txBody>
            </p:sp>
            <p:sp>
              <p:nvSpPr>
                <p:cNvPr id="4" name="剪去單一角落矩形 3"/>
                <p:cNvSpPr/>
                <p:nvPr/>
              </p:nvSpPr>
              <p:spPr>
                <a:xfrm>
                  <a:off x="2051720" y="4727478"/>
                  <a:ext cx="1080120" cy="360506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u="sng" dirty="0">
                      <a:solidFill>
                        <a:srgbClr val="FFC000"/>
                      </a:solidFill>
                      <a:latin typeface="微軟正黑體" pitchFamily="34" charset="-120"/>
                      <a:ea typeface="微軟正黑體" pitchFamily="34" charset="-120"/>
                    </a:rPr>
                    <a:t>專題內容描述</a:t>
                  </a:r>
                </a:p>
              </p:txBody>
            </p:sp>
            <p:sp>
              <p:nvSpPr>
                <p:cNvPr id="11" name="剪去單一角落矩形 10"/>
                <p:cNvSpPr/>
                <p:nvPr/>
              </p:nvSpPr>
              <p:spPr>
                <a:xfrm>
                  <a:off x="6657245" y="4804491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重要使用案例</a:t>
                  </a:r>
                </a:p>
              </p:txBody>
            </p:sp>
          </p:grpSp>
          <p:sp>
            <p:nvSpPr>
              <p:cNvPr id="12" name="剪去單一角落矩形 11"/>
              <p:cNvSpPr/>
              <p:nvPr/>
            </p:nvSpPr>
            <p:spPr>
              <a:xfrm>
                <a:off x="6799468" y="4809003"/>
                <a:ext cx="1076834" cy="288032"/>
              </a:xfrm>
              <a:prstGeom prst="snip1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系統畫面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67651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專題</a:t>
            </a:r>
            <a:r>
              <a:rPr lang="zh-TW" altLang="en-US" sz="4000" b="1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內</a:t>
            </a:r>
            <a:r>
              <a:rPr lang="zh-TW" altLang="en-US" sz="4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容</a:t>
            </a:r>
          </a:p>
        </p:txBody>
      </p:sp>
      <p:sp>
        <p:nvSpPr>
          <p:cNvPr id="4" name="圆角矩形 11"/>
          <p:cNvSpPr/>
          <p:nvPr/>
        </p:nvSpPr>
        <p:spPr bwMode="auto">
          <a:xfrm>
            <a:off x="2547096" y="1356984"/>
            <a:ext cx="4176506" cy="713142"/>
          </a:xfrm>
          <a:prstGeom prst="roundRect">
            <a:avLst>
              <a:gd name="adj" fmla="val 33721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圆角矩形 14"/>
          <p:cNvSpPr/>
          <p:nvPr/>
        </p:nvSpPr>
        <p:spPr bwMode="auto">
          <a:xfrm>
            <a:off x="3154464" y="2190221"/>
            <a:ext cx="3990318" cy="713142"/>
          </a:xfrm>
          <a:prstGeom prst="roundRect">
            <a:avLst>
              <a:gd name="adj" fmla="val 33721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7"/>
          <p:cNvSpPr/>
          <p:nvPr/>
        </p:nvSpPr>
        <p:spPr bwMode="auto">
          <a:xfrm>
            <a:off x="3872263" y="3046982"/>
            <a:ext cx="3676657" cy="713142"/>
          </a:xfrm>
          <a:prstGeom prst="roundRect">
            <a:avLst>
              <a:gd name="adj" fmla="val 33721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下箭头 19"/>
          <p:cNvSpPr/>
          <p:nvPr/>
        </p:nvSpPr>
        <p:spPr>
          <a:xfrm>
            <a:off x="6419281" y="1822507"/>
            <a:ext cx="639075" cy="622762"/>
          </a:xfrm>
          <a:prstGeom prst="downArrow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下箭头 20"/>
          <p:cNvSpPr/>
          <p:nvPr/>
        </p:nvSpPr>
        <p:spPr>
          <a:xfrm>
            <a:off x="6824637" y="2752316"/>
            <a:ext cx="639074" cy="622761"/>
          </a:xfrm>
          <a:prstGeom prst="downArrow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872263" y="1500726"/>
            <a:ext cx="3928065" cy="36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事故發生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384017" y="2366765"/>
            <a:ext cx="2760765" cy="36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查詢病床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860032" y="3232831"/>
            <a:ext cx="3253062" cy="36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GPS</a:t>
            </a:r>
            <a:r>
              <a:rPr lang="zh-TW" altLang="en-US" sz="2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定位</a:t>
            </a:r>
          </a:p>
        </p:txBody>
      </p:sp>
      <p:sp>
        <p:nvSpPr>
          <p:cNvPr id="12" name="圆角矩形 17"/>
          <p:cNvSpPr/>
          <p:nvPr/>
        </p:nvSpPr>
        <p:spPr bwMode="auto">
          <a:xfrm>
            <a:off x="4263411" y="3977500"/>
            <a:ext cx="3676657" cy="713142"/>
          </a:xfrm>
          <a:prstGeom prst="roundRect">
            <a:avLst>
              <a:gd name="adj" fmla="val 33721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下箭头 20"/>
          <p:cNvSpPr/>
          <p:nvPr/>
        </p:nvSpPr>
        <p:spPr>
          <a:xfrm>
            <a:off x="7215784" y="3682834"/>
            <a:ext cx="639074" cy="622761"/>
          </a:xfrm>
          <a:prstGeom prst="downArrow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61712" y="4125568"/>
            <a:ext cx="3253062" cy="36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醫療資源分配</a:t>
            </a:r>
          </a:p>
        </p:txBody>
      </p: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利害關係人目標表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015389" y="4731990"/>
            <a:ext cx="8081755" cy="369584"/>
            <a:chOff x="1015389" y="4731990"/>
            <a:chExt cx="8081755" cy="369584"/>
          </a:xfrm>
        </p:grpSpPr>
        <p:sp>
          <p:nvSpPr>
            <p:cNvPr id="10" name="剪去單一角落矩形 9"/>
            <p:cNvSpPr/>
            <p:nvPr/>
          </p:nvSpPr>
          <p:spPr>
            <a:xfrm>
              <a:off x="8062614" y="4804464"/>
              <a:ext cx="1034530" cy="297110"/>
            </a:xfrm>
            <a:prstGeom prst="snip1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系統活動圖</a:t>
              </a: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015389" y="4731990"/>
              <a:ext cx="7047225" cy="365045"/>
              <a:chOff x="829077" y="4736529"/>
              <a:chExt cx="7047225" cy="365045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829077" y="4736529"/>
                <a:ext cx="5970391" cy="365045"/>
                <a:chOff x="2051720" y="4727478"/>
                <a:chExt cx="5970391" cy="365045"/>
              </a:xfrm>
            </p:grpSpPr>
            <p:sp>
              <p:nvSpPr>
                <p:cNvPr id="7" name="剪去單一角落矩形 6"/>
                <p:cNvSpPr/>
                <p:nvPr/>
              </p:nvSpPr>
              <p:spPr>
                <a:xfrm>
                  <a:off x="4503577" y="4804491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>
                      <a:latin typeface="微軟正黑體" pitchFamily="34" charset="-120"/>
                      <a:ea typeface="微軟正黑體" pitchFamily="34" charset="-120"/>
                    </a:rPr>
                    <a:t>事件表 </a:t>
                  </a:r>
                </a:p>
              </p:txBody>
            </p:sp>
            <p:sp>
              <p:nvSpPr>
                <p:cNvPr id="8" name="剪去單一角落矩形 7"/>
                <p:cNvSpPr/>
                <p:nvPr/>
              </p:nvSpPr>
              <p:spPr>
                <a:xfrm>
                  <a:off x="5580411" y="4799952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latin typeface="微軟正黑體" pitchFamily="34" charset="-120"/>
                      <a:ea typeface="微軟正黑體" pitchFamily="34" charset="-120"/>
                    </a:rPr>
                    <a:t>使用案例圖</a:t>
                  </a:r>
                </a:p>
              </p:txBody>
            </p:sp>
            <p:sp>
              <p:nvSpPr>
                <p:cNvPr id="9" name="剪去單一角落矩形 8"/>
                <p:cNvSpPr/>
                <p:nvPr/>
              </p:nvSpPr>
              <p:spPr>
                <a:xfrm>
                  <a:off x="3131840" y="4727478"/>
                  <a:ext cx="1364866" cy="360506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u="sng" dirty="0">
                      <a:solidFill>
                        <a:srgbClr val="FFC000"/>
                      </a:solidFill>
                      <a:latin typeface="微軟正黑體" pitchFamily="34" charset="-120"/>
                      <a:ea typeface="微軟正黑體" pitchFamily="34" charset="-120"/>
                    </a:rPr>
                    <a:t>利害關係人目標表</a:t>
                  </a:r>
                </a:p>
              </p:txBody>
            </p:sp>
            <p:sp>
              <p:nvSpPr>
                <p:cNvPr id="4" name="剪去單一角落矩形 3"/>
                <p:cNvSpPr/>
                <p:nvPr/>
              </p:nvSpPr>
              <p:spPr>
                <a:xfrm>
                  <a:off x="2051720" y="4799952"/>
                  <a:ext cx="1080120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專題內容描述</a:t>
                  </a:r>
                </a:p>
              </p:txBody>
            </p:sp>
            <p:sp>
              <p:nvSpPr>
                <p:cNvPr id="11" name="剪去單一角落矩形 10"/>
                <p:cNvSpPr/>
                <p:nvPr/>
              </p:nvSpPr>
              <p:spPr>
                <a:xfrm>
                  <a:off x="6657245" y="4804491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重要使用案例</a:t>
                  </a:r>
                </a:p>
              </p:txBody>
            </p:sp>
          </p:grpSp>
          <p:sp>
            <p:nvSpPr>
              <p:cNvPr id="12" name="剪去單一角落矩形 11"/>
              <p:cNvSpPr/>
              <p:nvPr/>
            </p:nvSpPr>
            <p:spPr>
              <a:xfrm>
                <a:off x="6799468" y="4813541"/>
                <a:ext cx="1076834" cy="283493"/>
              </a:xfrm>
              <a:prstGeom prst="snip1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系統畫面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676511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386438"/>
              </p:ext>
            </p:extLst>
          </p:nvPr>
        </p:nvGraphicFramePr>
        <p:xfrm>
          <a:off x="2411760" y="1563638"/>
          <a:ext cx="609600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利害關係人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參與者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院方高層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醫院病床可以更有效率的運用。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交通警察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</a:t>
                      </a:r>
                      <a:r>
                        <a:rPr lang="en-US" altLang="zh-TW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GPS</a:t>
                      </a:r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之定位的事故發生地點，加強安全宣導。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提供及時、正確病床資訊，使傷患能快速就醫。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3876278" y="77155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利害關係人目標表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083820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事件表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015389" y="4731990"/>
            <a:ext cx="8081755" cy="369584"/>
            <a:chOff x="1015389" y="4731990"/>
            <a:chExt cx="8081755" cy="369584"/>
          </a:xfrm>
        </p:grpSpPr>
        <p:sp>
          <p:nvSpPr>
            <p:cNvPr id="10" name="剪去單一角落矩形 9"/>
            <p:cNvSpPr/>
            <p:nvPr/>
          </p:nvSpPr>
          <p:spPr>
            <a:xfrm>
              <a:off x="8062614" y="4804464"/>
              <a:ext cx="1034530" cy="297110"/>
            </a:xfrm>
            <a:prstGeom prst="snip1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系統活動圖</a:t>
              </a: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015389" y="4731990"/>
              <a:ext cx="7047225" cy="365045"/>
              <a:chOff x="829077" y="4736529"/>
              <a:chExt cx="7047225" cy="365045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829077" y="4736529"/>
                <a:ext cx="5970391" cy="365045"/>
                <a:chOff x="2051720" y="4727478"/>
                <a:chExt cx="5970391" cy="365045"/>
              </a:xfrm>
            </p:grpSpPr>
            <p:sp>
              <p:nvSpPr>
                <p:cNvPr id="7" name="剪去單一角落矩形 6"/>
                <p:cNvSpPr/>
                <p:nvPr/>
              </p:nvSpPr>
              <p:spPr>
                <a:xfrm>
                  <a:off x="4503577" y="4727478"/>
                  <a:ext cx="1076834" cy="365045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u="sng" dirty="0">
                      <a:solidFill>
                        <a:srgbClr val="FFC000"/>
                      </a:solidFill>
                      <a:latin typeface="微軟正黑體" pitchFamily="34" charset="-120"/>
                      <a:ea typeface="微軟正黑體" pitchFamily="34" charset="-120"/>
                    </a:rPr>
                    <a:t>事件表 </a:t>
                  </a:r>
                </a:p>
              </p:txBody>
            </p:sp>
            <p:sp>
              <p:nvSpPr>
                <p:cNvPr id="8" name="剪去單一角落矩形 7"/>
                <p:cNvSpPr/>
                <p:nvPr/>
              </p:nvSpPr>
              <p:spPr>
                <a:xfrm>
                  <a:off x="5580411" y="4799952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latin typeface="微軟正黑體" pitchFamily="34" charset="-120"/>
                      <a:ea typeface="微軟正黑體" pitchFamily="34" charset="-120"/>
                    </a:rPr>
                    <a:t>使用案例圖</a:t>
                  </a:r>
                </a:p>
              </p:txBody>
            </p:sp>
            <p:sp>
              <p:nvSpPr>
                <p:cNvPr id="9" name="剪去單一角落矩形 8"/>
                <p:cNvSpPr/>
                <p:nvPr/>
              </p:nvSpPr>
              <p:spPr>
                <a:xfrm>
                  <a:off x="3131840" y="4799952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利害關係人目標表</a:t>
                  </a:r>
                </a:p>
              </p:txBody>
            </p:sp>
            <p:sp>
              <p:nvSpPr>
                <p:cNvPr id="4" name="剪去單一角落矩形 3"/>
                <p:cNvSpPr/>
                <p:nvPr/>
              </p:nvSpPr>
              <p:spPr>
                <a:xfrm>
                  <a:off x="2051720" y="4799952"/>
                  <a:ext cx="1080120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專題內容描述</a:t>
                  </a:r>
                </a:p>
              </p:txBody>
            </p:sp>
            <p:sp>
              <p:nvSpPr>
                <p:cNvPr id="11" name="剪去單一角落矩形 10"/>
                <p:cNvSpPr/>
                <p:nvPr/>
              </p:nvSpPr>
              <p:spPr>
                <a:xfrm>
                  <a:off x="6657245" y="4804491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重要使用案例</a:t>
                  </a:r>
                </a:p>
              </p:txBody>
            </p:sp>
          </p:grpSp>
          <p:sp>
            <p:nvSpPr>
              <p:cNvPr id="12" name="剪去單一角落矩形 11"/>
              <p:cNvSpPr/>
              <p:nvPr/>
            </p:nvSpPr>
            <p:spPr>
              <a:xfrm>
                <a:off x="6799468" y="4809003"/>
                <a:ext cx="1076834" cy="288032"/>
              </a:xfrm>
              <a:prstGeom prst="snip1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系統畫面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67651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243944"/>
              </p:ext>
            </p:extLst>
          </p:nvPr>
        </p:nvGraphicFramePr>
        <p:xfrm>
          <a:off x="2411760" y="1851670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使用案例名稱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建立會員資料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會員基本資料作業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搜尋病床資訊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病床搜尋作業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搜尋最近醫院病床資訊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地圖搜尋作業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572000" y="771550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事件表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7077888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015389" y="4731990"/>
            <a:ext cx="8081755" cy="369584"/>
            <a:chOff x="1015389" y="4731990"/>
            <a:chExt cx="8081755" cy="369584"/>
          </a:xfrm>
        </p:grpSpPr>
        <p:sp>
          <p:nvSpPr>
            <p:cNvPr id="10" name="剪去單一角落矩形 9"/>
            <p:cNvSpPr/>
            <p:nvPr/>
          </p:nvSpPr>
          <p:spPr>
            <a:xfrm>
              <a:off x="8062614" y="4804464"/>
              <a:ext cx="1034530" cy="297110"/>
            </a:xfrm>
            <a:prstGeom prst="snip1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系統活動圖</a:t>
              </a: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015389" y="4731990"/>
              <a:ext cx="7047225" cy="365045"/>
              <a:chOff x="829077" y="4736529"/>
              <a:chExt cx="7047225" cy="365045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829077" y="4736529"/>
                <a:ext cx="5970391" cy="365045"/>
                <a:chOff x="2051720" y="4727478"/>
                <a:chExt cx="5970391" cy="365045"/>
              </a:xfrm>
            </p:grpSpPr>
            <p:sp>
              <p:nvSpPr>
                <p:cNvPr id="7" name="剪去單一角落矩形 6"/>
                <p:cNvSpPr/>
                <p:nvPr/>
              </p:nvSpPr>
              <p:spPr>
                <a:xfrm>
                  <a:off x="4503577" y="4804491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>
                      <a:latin typeface="微軟正黑體" pitchFamily="34" charset="-120"/>
                      <a:ea typeface="微軟正黑體" pitchFamily="34" charset="-120"/>
                    </a:rPr>
                    <a:t>事件表 </a:t>
                  </a:r>
                </a:p>
              </p:txBody>
            </p:sp>
            <p:sp>
              <p:nvSpPr>
                <p:cNvPr id="8" name="剪去單一角落矩形 7"/>
                <p:cNvSpPr/>
                <p:nvPr/>
              </p:nvSpPr>
              <p:spPr>
                <a:xfrm>
                  <a:off x="5580411" y="4727478"/>
                  <a:ext cx="1076834" cy="360506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u="sng" dirty="0">
                      <a:solidFill>
                        <a:srgbClr val="FFC000"/>
                      </a:solidFill>
                      <a:latin typeface="微軟正黑體" pitchFamily="34" charset="-120"/>
                      <a:ea typeface="微軟正黑體" pitchFamily="34" charset="-120"/>
                    </a:rPr>
                    <a:t>使用案例圖</a:t>
                  </a:r>
                </a:p>
              </p:txBody>
            </p:sp>
            <p:sp>
              <p:nvSpPr>
                <p:cNvPr id="9" name="剪去單一角落矩形 8"/>
                <p:cNvSpPr/>
                <p:nvPr/>
              </p:nvSpPr>
              <p:spPr>
                <a:xfrm>
                  <a:off x="3131840" y="4799952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利害關係人目標表</a:t>
                  </a:r>
                </a:p>
              </p:txBody>
            </p:sp>
            <p:sp>
              <p:nvSpPr>
                <p:cNvPr id="4" name="剪去單一角落矩形 3"/>
                <p:cNvSpPr/>
                <p:nvPr/>
              </p:nvSpPr>
              <p:spPr>
                <a:xfrm>
                  <a:off x="2051720" y="4799952"/>
                  <a:ext cx="1080120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專題內容描述</a:t>
                  </a:r>
                </a:p>
              </p:txBody>
            </p:sp>
            <p:sp>
              <p:nvSpPr>
                <p:cNvPr id="11" name="剪去單一角落矩形 10"/>
                <p:cNvSpPr/>
                <p:nvPr/>
              </p:nvSpPr>
              <p:spPr>
                <a:xfrm>
                  <a:off x="6657245" y="4804491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重要使用案例</a:t>
                  </a:r>
                </a:p>
              </p:txBody>
            </p:sp>
          </p:grpSp>
          <p:sp>
            <p:nvSpPr>
              <p:cNvPr id="12" name="剪去單一角落矩形 11"/>
              <p:cNvSpPr/>
              <p:nvPr/>
            </p:nvSpPr>
            <p:spPr>
              <a:xfrm>
                <a:off x="6799468" y="4809003"/>
                <a:ext cx="1076834" cy="288032"/>
              </a:xfrm>
              <a:prstGeom prst="snip1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系統畫面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67651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0912" y="483518"/>
            <a:ext cx="2088232" cy="4392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4196358" y="1419622"/>
            <a:ext cx="1656184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180756" y="2587935"/>
            <a:ext cx="1656184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196358" y="3795886"/>
            <a:ext cx="1656184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468788" y="149910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會員基本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資料作業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252764" y="2850274"/>
            <a:ext cx="1928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病床搜尋作業</a:t>
            </a:r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69829" y="401191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地圖搜尋作業</a:t>
            </a:r>
          </a:p>
          <a:p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09331" y="248094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院方高層</a:t>
            </a:r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5852542" y="1923678"/>
            <a:ext cx="1156789" cy="1060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5885676" y="3795886"/>
            <a:ext cx="1008112" cy="396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/>
          <p:cNvGrpSpPr/>
          <p:nvPr/>
        </p:nvGrpSpPr>
        <p:grpSpPr>
          <a:xfrm>
            <a:off x="2394233" y="2282200"/>
            <a:ext cx="792088" cy="1621911"/>
            <a:chOff x="2519771" y="770095"/>
            <a:chExt cx="792088" cy="1621911"/>
          </a:xfrm>
        </p:grpSpPr>
        <p:grpSp>
          <p:nvGrpSpPr>
            <p:cNvPr id="43" name="群組 42"/>
            <p:cNvGrpSpPr/>
            <p:nvPr/>
          </p:nvGrpSpPr>
          <p:grpSpPr>
            <a:xfrm>
              <a:off x="2575218" y="770095"/>
              <a:ext cx="515426" cy="1224136"/>
              <a:chOff x="2915816" y="843558"/>
              <a:chExt cx="576064" cy="1368152"/>
            </a:xfrm>
          </p:grpSpPr>
          <p:sp>
            <p:nvSpPr>
              <p:cNvPr id="29" name="橢圓 28"/>
              <p:cNvSpPr/>
              <p:nvPr/>
            </p:nvSpPr>
            <p:spPr>
              <a:xfrm>
                <a:off x="2915816" y="843558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1" name="直線接點 30"/>
              <p:cNvCxnSpPr>
                <a:stCxn id="29" idx="4"/>
              </p:cNvCxnSpPr>
              <p:nvPr/>
            </p:nvCxnSpPr>
            <p:spPr>
              <a:xfrm>
                <a:off x="3203848" y="1419622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flipH="1">
                <a:off x="2915816" y="1923678"/>
                <a:ext cx="288032" cy="28803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rot="16200000" flipH="1">
                <a:off x="3203848" y="1923678"/>
                <a:ext cx="288032" cy="2880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>
                <a:off x="2915816" y="1644816"/>
                <a:ext cx="5760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字方塊 43"/>
            <p:cNvSpPr txBox="1"/>
            <p:nvPr/>
          </p:nvSpPr>
          <p:spPr>
            <a:xfrm>
              <a:off x="2519771" y="2053452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病患</a:t>
              </a: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7078238" y="3093156"/>
            <a:ext cx="1078559" cy="1682122"/>
            <a:chOff x="8156797" y="2967794"/>
            <a:chExt cx="1078559" cy="1682122"/>
          </a:xfrm>
        </p:grpSpPr>
        <p:grpSp>
          <p:nvGrpSpPr>
            <p:cNvPr id="47" name="群組 46"/>
            <p:cNvGrpSpPr/>
            <p:nvPr/>
          </p:nvGrpSpPr>
          <p:grpSpPr>
            <a:xfrm>
              <a:off x="8349393" y="2967794"/>
              <a:ext cx="515426" cy="1224136"/>
              <a:chOff x="2915816" y="843558"/>
              <a:chExt cx="576064" cy="1368152"/>
            </a:xfrm>
          </p:grpSpPr>
          <p:sp>
            <p:nvSpPr>
              <p:cNvPr id="48" name="橢圓 47"/>
              <p:cNvSpPr/>
              <p:nvPr/>
            </p:nvSpPr>
            <p:spPr>
              <a:xfrm>
                <a:off x="2915816" y="843558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9" name="直線接點 48"/>
              <p:cNvCxnSpPr>
                <a:stCxn id="48" idx="4"/>
              </p:cNvCxnSpPr>
              <p:nvPr/>
            </p:nvCxnSpPr>
            <p:spPr>
              <a:xfrm>
                <a:off x="3203848" y="1419622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 flipH="1">
                <a:off x="2915816" y="1923678"/>
                <a:ext cx="288032" cy="28803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 rot="16200000" flipH="1">
                <a:off x="3203848" y="1923678"/>
                <a:ext cx="288032" cy="2880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>
                <a:off x="2915816" y="1644816"/>
                <a:ext cx="5760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字方塊 52"/>
            <p:cNvSpPr txBox="1"/>
            <p:nvPr/>
          </p:nvSpPr>
          <p:spPr>
            <a:xfrm>
              <a:off x="8156797" y="4311362"/>
              <a:ext cx="1078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交通警察</a:t>
              </a:r>
            </a:p>
          </p:txBody>
        </p:sp>
      </p:grpSp>
      <p:cxnSp>
        <p:nvCxnSpPr>
          <p:cNvPr id="65" name="直線接點 64"/>
          <p:cNvCxnSpPr>
            <a:stCxn id="8" idx="2"/>
          </p:cNvCxnSpPr>
          <p:nvPr/>
        </p:nvCxnSpPr>
        <p:spPr>
          <a:xfrm flipH="1">
            <a:off x="3148495" y="2983979"/>
            <a:ext cx="10322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endCxn id="9" idx="2"/>
          </p:cNvCxnSpPr>
          <p:nvPr/>
        </p:nvCxnSpPr>
        <p:spPr>
          <a:xfrm>
            <a:off x="3148495" y="2983979"/>
            <a:ext cx="1047863" cy="1207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endCxn id="3" idx="2"/>
          </p:cNvCxnSpPr>
          <p:nvPr/>
        </p:nvCxnSpPr>
        <p:spPr>
          <a:xfrm flipV="1">
            <a:off x="3148495" y="1815666"/>
            <a:ext cx="1047863" cy="1168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993185" y="7715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醫院病床查詢系統</a:t>
            </a:r>
          </a:p>
        </p:txBody>
      </p:sp>
      <p:sp>
        <p:nvSpPr>
          <p:cNvPr id="72" name="矩形 71"/>
          <p:cNvSpPr/>
          <p:nvPr/>
        </p:nvSpPr>
        <p:spPr>
          <a:xfrm>
            <a:off x="6633149" y="254457"/>
            <a:ext cx="2048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  <a:endParaRPr lang="zh-TW" altLang="en-US" sz="2800" b="1" dirty="0"/>
          </a:p>
        </p:txBody>
      </p:sp>
      <p:grpSp>
        <p:nvGrpSpPr>
          <p:cNvPr id="37" name="群組 36"/>
          <p:cNvGrpSpPr/>
          <p:nvPr/>
        </p:nvGrpSpPr>
        <p:grpSpPr>
          <a:xfrm>
            <a:off x="7251013" y="1113634"/>
            <a:ext cx="515426" cy="1224136"/>
            <a:chOff x="2915816" y="843558"/>
            <a:chExt cx="576064" cy="1368152"/>
          </a:xfrm>
        </p:grpSpPr>
        <p:sp>
          <p:nvSpPr>
            <p:cNvPr id="39" name="橢圓 38"/>
            <p:cNvSpPr/>
            <p:nvPr/>
          </p:nvSpPr>
          <p:spPr>
            <a:xfrm>
              <a:off x="2915816" y="84355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>
              <a:stCxn id="39" idx="4"/>
            </p:cNvCxnSpPr>
            <p:nvPr/>
          </p:nvCxnSpPr>
          <p:spPr>
            <a:xfrm>
              <a:off x="3203848" y="1419622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>
              <a:off x="2915816" y="1923678"/>
              <a:ext cx="288032" cy="28803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rot="16200000" flipH="1">
              <a:off x="3203848" y="1923678"/>
              <a:ext cx="288032" cy="2880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915816" y="1644816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線接點 56"/>
          <p:cNvCxnSpPr/>
          <p:nvPr/>
        </p:nvCxnSpPr>
        <p:spPr>
          <a:xfrm flipV="1">
            <a:off x="5885676" y="1923678"/>
            <a:ext cx="1123655" cy="2268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51760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24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241</Template>
  <TotalTime>2538</TotalTime>
  <Words>1077</Words>
  <Application>Microsoft Office PowerPoint</Application>
  <PresentationFormat>如螢幕大小 (16:9)</PresentationFormat>
  <Paragraphs>224</Paragraphs>
  <Slides>19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241</vt:lpstr>
      <vt:lpstr>醫院病床查詢系統</vt:lpstr>
      <vt:lpstr>專題內容描述</vt:lpstr>
      <vt:lpstr>專題內容</vt:lpstr>
      <vt:lpstr>利害關係人目標表</vt:lpstr>
      <vt:lpstr>PowerPoint 簡報</vt:lpstr>
      <vt:lpstr>事件表</vt:lpstr>
      <vt:lpstr>PowerPoint 簡報</vt:lpstr>
      <vt:lpstr>使用案例圖</vt:lpstr>
      <vt:lpstr>PowerPoint 簡報</vt:lpstr>
      <vt:lpstr>重要使用案例</vt:lpstr>
      <vt:lpstr>PowerPoint 簡報</vt:lpstr>
      <vt:lpstr>PowerPoint 簡報</vt:lpstr>
      <vt:lpstr>PowerPoint 簡報</vt:lpstr>
      <vt:lpstr>系統畫面</vt:lpstr>
      <vt:lpstr>PowerPoint 簡報</vt:lpstr>
      <vt:lpstr>PowerPoint 簡報</vt:lpstr>
      <vt:lpstr>系統活動圖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Amazon協同工作</dc:title>
  <dc:creator>k</dc:creator>
  <cp:lastModifiedBy>k</cp:lastModifiedBy>
  <cp:revision>129</cp:revision>
  <dcterms:created xsi:type="dcterms:W3CDTF">2018-04-21T13:14:49Z</dcterms:created>
  <dcterms:modified xsi:type="dcterms:W3CDTF">2019-01-09T09:06:00Z</dcterms:modified>
</cp:coreProperties>
</file>