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275" r:id="rId5"/>
    <p:sldId id="276" r:id="rId6"/>
    <p:sldId id="257" r:id="rId7"/>
    <p:sldId id="277" r:id="rId8"/>
    <p:sldId id="262" r:id="rId9"/>
    <p:sldId id="282" r:id="rId10"/>
    <p:sldId id="290" r:id="rId11"/>
    <p:sldId id="285" r:id="rId12"/>
    <p:sldId id="266" r:id="rId13"/>
    <p:sldId id="291" r:id="rId14"/>
    <p:sldId id="292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15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4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7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30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4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28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77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2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85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15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94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01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16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59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8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61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43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47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060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5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4601" y="2866414"/>
            <a:ext cx="7128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  <a:cs typeface="+mn-ea"/>
                <a:sym typeface="+mn-lt"/>
              </a:rPr>
              <a:t>醫院病床查詢系統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29254" y="4144631"/>
            <a:ext cx="4133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Bed search </a:t>
            </a:r>
            <a:r>
              <a:rPr lang="en-US" altLang="zh-CN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</a:t>
            </a:r>
            <a:endParaRPr lang="en-US" altLang="zh-CN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937856" y="4028954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589664" y="52736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組員：廖宗得、邢學</a:t>
            </a:r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皓</a:t>
            </a:r>
            <a:endParaRPr lang="en-US" altLang="zh-TW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曾聖傑、張顯瑞</a:t>
            </a:r>
            <a:endParaRPr lang="en-US" altLang="zh-TW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專題指導：曾守正教授</a:t>
            </a:r>
            <a:endParaRPr lang="en-US" altLang="zh-TW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067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>
                <a:solidFill>
                  <a:prstClr val="white"/>
                </a:solidFill>
                <a:cs typeface="+mn-ea"/>
                <a:sym typeface="+mn-lt"/>
              </a:rPr>
              <a:t>Development progress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執行進度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973137" y="1723319"/>
            <a:ext cx="3762375" cy="2884488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735512" y="1723319"/>
            <a:ext cx="6516688" cy="28844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2116559" y="2103991"/>
            <a:ext cx="147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3C50"/>
                </a:solidFill>
                <a:cs typeface="+mn-ea"/>
                <a:sym typeface="+mn-lt"/>
              </a:rPr>
              <a:t>專題進度</a:t>
            </a:r>
            <a:endParaRPr lang="zh-CN" altLang="en-US" sz="2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6246" y="3155913"/>
            <a:ext cx="289615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 dirty="0">
                <a:solidFill>
                  <a:srgbClr val="323C50"/>
                </a:solidFill>
                <a:cs typeface="+mn-ea"/>
                <a:sym typeface="+mn-lt"/>
              </a:rPr>
              <a:t>http://163.18.42.32/Demooo</a:t>
            </a:r>
            <a:endParaRPr lang="en-US" altLang="zh-CN" sz="1400" b="1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973137" y="4607807"/>
            <a:ext cx="10279063" cy="1415219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8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9617" y="3907699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display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4637988" y="2903100"/>
            <a:ext cx="521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>
                <a:solidFill>
                  <a:srgbClr val="EF5350"/>
                </a:solidFill>
                <a:cs typeface="+mn-ea"/>
              </a:rPr>
              <a:t>GitHub</a:t>
            </a:r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展示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4342432" y="3803314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9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直角三角形 36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183070" y="89320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 err="1" smtClean="0">
                <a:solidFill>
                  <a:prstClr val="white"/>
                </a:solidFill>
                <a:cs typeface="+mn-ea"/>
                <a:sym typeface="+mn-lt"/>
              </a:rPr>
              <a:t>GitHun</a:t>
            </a:r>
            <a:r>
              <a:rPr lang="en-US" altLang="zh-TW" sz="1400" dirty="0" smtClean="0">
                <a:solidFill>
                  <a:prstClr val="white"/>
                </a:solidFill>
                <a:cs typeface="+mn-ea"/>
                <a:sym typeface="+mn-lt"/>
              </a:rPr>
              <a:t> display</a:t>
            </a:r>
            <a:endParaRPr lang="en-US" altLang="zh-TW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76"/>
          <p:cNvSpPr txBox="1"/>
          <p:nvPr/>
        </p:nvSpPr>
        <p:spPr>
          <a:xfrm>
            <a:off x="154946" y="369987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solidFill>
                  <a:prstClr val="white"/>
                </a:solidFill>
                <a:cs typeface="+mn-ea"/>
                <a:sym typeface="+mn-lt"/>
              </a:rPr>
              <a:t>GitHub</a:t>
            </a:r>
            <a:r>
              <a:rPr lang="en-US" altLang="zh-TW" sz="2800" dirty="0" smtClean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TW" altLang="en-US" sz="2800" dirty="0" smtClean="0">
                <a:solidFill>
                  <a:prstClr val="white"/>
                </a:solidFill>
                <a:cs typeface="+mn-ea"/>
                <a:sym typeface="+mn-lt"/>
              </a:rPr>
              <a:t>展示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650287" y="6392487"/>
            <a:ext cx="40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10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616117" y="4152302"/>
            <a:ext cx="2670233" cy="2652762"/>
            <a:chOff x="6441451" y="550341"/>
            <a:chExt cx="5292807" cy="525817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503" y="550341"/>
              <a:ext cx="2605414" cy="260541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613" y="1921281"/>
              <a:ext cx="3071790" cy="307179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451" y="4255665"/>
              <a:ext cx="1474811" cy="1474811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503" y="5246507"/>
              <a:ext cx="562010" cy="56201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248" y="4584260"/>
              <a:ext cx="562010" cy="56201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590" y="2512492"/>
              <a:ext cx="562010" cy="5620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直角三角形 54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直角三角形 55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直角三角形 56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Text Box 3"/>
          <p:cNvSpPr>
            <a:spLocks noChangeArrowheads="1"/>
          </p:cNvSpPr>
          <p:nvPr/>
        </p:nvSpPr>
        <p:spPr bwMode="auto">
          <a:xfrm>
            <a:off x="1968551" y="268464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6000" dirty="0" smtClean="0">
                <a:solidFill>
                  <a:schemeClr val="bg1"/>
                </a:solidFill>
                <a:cs typeface="+mn-ea"/>
                <a:sym typeface="+mn-lt"/>
              </a:rPr>
              <a:t>目錄</a:t>
            </a:r>
            <a:endParaRPr lang="en-US" altLang="zh-CN" sz="6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椭圆 1"/>
          <p:cNvSpPr>
            <a:spLocks noChangeArrowheads="1"/>
          </p:cNvSpPr>
          <p:nvPr/>
        </p:nvSpPr>
        <p:spPr bwMode="auto">
          <a:xfrm>
            <a:off x="6989224" y="77472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TextBox 32"/>
          <p:cNvSpPr txBox="1">
            <a:spLocks noChangeArrowheads="1"/>
          </p:cNvSpPr>
          <p:nvPr/>
        </p:nvSpPr>
        <p:spPr bwMode="auto">
          <a:xfrm>
            <a:off x="7053151" y="84755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07021" y="1166028"/>
            <a:ext cx="1686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>
                <a:solidFill>
                  <a:prstClr val="white"/>
                </a:solidFill>
                <a:cs typeface="+mn-ea"/>
              </a:rPr>
              <a:t>Sequence diagram</a:t>
            </a:r>
            <a:endParaRPr lang="en-US" altLang="zh-TW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2" name="TextBox 76"/>
          <p:cNvSpPr txBox="1"/>
          <p:nvPr/>
        </p:nvSpPr>
        <p:spPr>
          <a:xfrm>
            <a:off x="7805298" y="731602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</a:rPr>
              <a:t>循序圖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63" name="椭圆 1"/>
          <p:cNvSpPr>
            <a:spLocks noChangeArrowheads="1"/>
          </p:cNvSpPr>
          <p:nvPr/>
        </p:nvSpPr>
        <p:spPr bwMode="auto">
          <a:xfrm>
            <a:off x="6989224" y="1867496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7053151" y="194032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24835" y="2270509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 smtClean="0">
                <a:solidFill>
                  <a:prstClr val="white"/>
                </a:solidFill>
                <a:cs typeface="+mn-ea"/>
              </a:rPr>
              <a:t>Class </a:t>
            </a:r>
            <a:r>
              <a:rPr lang="en-US" altLang="zh-TW" sz="1400" dirty="0">
                <a:solidFill>
                  <a:prstClr val="white"/>
                </a:solidFill>
                <a:cs typeface="+mn-ea"/>
              </a:rPr>
              <a:t>diagram</a:t>
            </a:r>
            <a:endParaRPr lang="en-US" altLang="zh-TW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TextBox 76"/>
          <p:cNvSpPr txBox="1"/>
          <p:nvPr/>
        </p:nvSpPr>
        <p:spPr>
          <a:xfrm>
            <a:off x="7805298" y="1824370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67" name="椭圆 1"/>
          <p:cNvSpPr>
            <a:spLocks noChangeArrowheads="1"/>
          </p:cNvSpPr>
          <p:nvPr/>
        </p:nvSpPr>
        <p:spPr bwMode="auto">
          <a:xfrm>
            <a:off x="6989224" y="30294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TextBox 32"/>
          <p:cNvSpPr txBox="1">
            <a:spLocks noChangeArrowheads="1"/>
          </p:cNvSpPr>
          <p:nvPr/>
        </p:nvSpPr>
        <p:spPr bwMode="auto">
          <a:xfrm>
            <a:off x="7053151" y="31022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339308" y="3445171"/>
            <a:ext cx="2498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 smtClean="0">
                <a:solidFill>
                  <a:prstClr val="white"/>
                </a:solidFill>
                <a:cs typeface="+mn-ea"/>
              </a:rPr>
              <a:t> Test</a:t>
            </a:r>
            <a:r>
              <a:rPr lang="zh-TW" altLang="en-US" sz="1400" dirty="0" smtClean="0">
                <a:solidFill>
                  <a:prstClr val="white"/>
                </a:solidFill>
                <a:cs typeface="+mn-ea"/>
              </a:rPr>
              <a:t> </a:t>
            </a:r>
            <a:r>
              <a:rPr lang="en-US" altLang="zh-TW" sz="1400" dirty="0" smtClean="0">
                <a:solidFill>
                  <a:prstClr val="white"/>
                </a:solidFill>
                <a:cs typeface="+mn-ea"/>
              </a:rPr>
              <a:t>plan-unit test</a:t>
            </a:r>
            <a:endParaRPr lang="en-US" altLang="zh-TW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" name="TextBox 76"/>
          <p:cNvSpPr txBox="1"/>
          <p:nvPr/>
        </p:nvSpPr>
        <p:spPr>
          <a:xfrm>
            <a:off x="7781788" y="2986339"/>
            <a:ext cx="337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測試計畫</a:t>
            </a:r>
            <a:r>
              <a:rPr lang="en-US" altLang="zh-TW" sz="2800" dirty="0" smtClean="0">
                <a:solidFill>
                  <a:srgbClr val="EF5350"/>
                </a:solidFill>
                <a:cs typeface="+mn-ea"/>
                <a:sym typeface="+mn-lt"/>
              </a:rPr>
              <a:t>-</a:t>
            </a:r>
            <a:r>
              <a:rPr lang="zh-TW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單元測試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71" name="椭圆 1"/>
          <p:cNvSpPr>
            <a:spLocks noChangeArrowheads="1"/>
          </p:cNvSpPr>
          <p:nvPr/>
        </p:nvSpPr>
        <p:spPr bwMode="auto">
          <a:xfrm>
            <a:off x="6989224" y="4184851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TextBox 32"/>
          <p:cNvSpPr txBox="1">
            <a:spLocks noChangeArrowheads="1"/>
          </p:cNvSpPr>
          <p:nvPr/>
        </p:nvSpPr>
        <p:spPr bwMode="auto">
          <a:xfrm>
            <a:off x="7053151" y="425767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24835" y="4588612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 smtClean="0">
                <a:solidFill>
                  <a:prstClr val="white"/>
                </a:solidFill>
                <a:cs typeface="+mn-ea"/>
                <a:sym typeface="+mn-lt"/>
              </a:rPr>
              <a:t>D</a:t>
            </a:r>
            <a:r>
              <a:rPr lang="en-US" altLang="zh-TW" sz="1400" dirty="0">
                <a:solidFill>
                  <a:prstClr val="white"/>
                </a:solidFill>
                <a:cs typeface="+mn-ea"/>
                <a:sym typeface="+mn-lt"/>
              </a:rPr>
              <a:t>evelopment progress</a:t>
            </a:r>
          </a:p>
        </p:txBody>
      </p:sp>
      <p:sp>
        <p:nvSpPr>
          <p:cNvPr id="74" name="TextBox 76"/>
          <p:cNvSpPr txBox="1"/>
          <p:nvPr/>
        </p:nvSpPr>
        <p:spPr>
          <a:xfrm>
            <a:off x="7805298" y="4141725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</a:rPr>
              <a:t>執行進度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75" name="直角三角形 74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1"/>
          <p:cNvSpPr>
            <a:spLocks noChangeArrowheads="1"/>
          </p:cNvSpPr>
          <p:nvPr/>
        </p:nvSpPr>
        <p:spPr bwMode="auto">
          <a:xfrm>
            <a:off x="7000306" y="5351405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32"/>
          <p:cNvSpPr txBox="1">
            <a:spLocks noChangeArrowheads="1"/>
          </p:cNvSpPr>
          <p:nvPr/>
        </p:nvSpPr>
        <p:spPr bwMode="auto">
          <a:xfrm>
            <a:off x="7064233" y="5424227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854481" y="5742704"/>
            <a:ext cx="1350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1400" dirty="0" err="1" smtClean="0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display</a:t>
            </a:r>
          </a:p>
        </p:txBody>
      </p:sp>
      <p:sp>
        <p:nvSpPr>
          <p:cNvPr id="79" name="TextBox 76"/>
          <p:cNvSpPr txBox="1"/>
          <p:nvPr/>
        </p:nvSpPr>
        <p:spPr>
          <a:xfrm>
            <a:off x="7816380" y="5308279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EF5350"/>
                </a:solidFill>
                <a:cs typeface="+mn-ea"/>
              </a:rPr>
              <a:t>GitHub</a:t>
            </a:r>
            <a:r>
              <a:rPr lang="zh-TW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展示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2126" y="3907699"/>
            <a:ext cx="2771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2400" dirty="0">
                <a:solidFill>
                  <a:prstClr val="white"/>
                </a:solidFill>
                <a:cs typeface="+mn-ea"/>
              </a:rPr>
              <a:t>Sequence diagram</a:t>
            </a:r>
            <a:endParaRPr lang="en-US" altLang="zh-TW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5013005" y="2915193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rgbClr val="EF5350"/>
                </a:solidFill>
                <a:cs typeface="+mn-ea"/>
              </a:rPr>
              <a:t>循序圖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342432" y="3803314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1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"/>
          <a:stretch/>
        </p:blipFill>
        <p:spPr>
          <a:xfrm>
            <a:off x="2390276" y="1047095"/>
            <a:ext cx="7747873" cy="5578149"/>
          </a:xfrm>
          <a:prstGeom prst="rect">
            <a:avLst/>
          </a:prstGeom>
        </p:spPr>
      </p:pic>
      <p:sp>
        <p:nvSpPr>
          <p:cNvPr id="35" name="直角三角形 34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直角三角形 36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175266" y="89320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>
                <a:solidFill>
                  <a:prstClr val="white"/>
                </a:solidFill>
                <a:cs typeface="+mn-ea"/>
              </a:rPr>
              <a:t>Sequence diagram</a:t>
            </a:r>
            <a:endParaRPr lang="en-US" altLang="zh-TW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76"/>
          <p:cNvSpPr txBox="1"/>
          <p:nvPr/>
        </p:nvSpPr>
        <p:spPr>
          <a:xfrm>
            <a:off x="154946" y="3699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cs typeface="+mn-ea"/>
              </a:rPr>
              <a:t>循序圖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2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891088" y="4044055"/>
            <a:ext cx="2981325" cy="66675"/>
            <a:chOff x="4891088" y="4044055"/>
            <a:chExt cx="2981325" cy="666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088" y="4044055"/>
              <a:ext cx="24098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13" y="4051584"/>
              <a:ext cx="57150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4891088" y="4785008"/>
            <a:ext cx="2981325" cy="66675"/>
            <a:chOff x="4891088" y="4044055"/>
            <a:chExt cx="2981325" cy="66675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088" y="4044055"/>
              <a:ext cx="24098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13" y="4051584"/>
              <a:ext cx="57150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4938713" y="3354615"/>
            <a:ext cx="357187" cy="215444"/>
            <a:chOff x="4938713" y="3354615"/>
            <a:chExt cx="357187" cy="215444"/>
          </a:xfrm>
        </p:grpSpPr>
        <p:sp>
          <p:nvSpPr>
            <p:cNvPr id="5" name="矩形 4"/>
            <p:cNvSpPr/>
            <p:nvPr/>
          </p:nvSpPr>
          <p:spPr>
            <a:xfrm>
              <a:off x="4938713" y="3419475"/>
              <a:ext cx="357187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38714" y="3354615"/>
              <a:ext cx="357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opt</a:t>
              </a:r>
              <a:endParaRPr lang="zh-TW" altLang="en-US" sz="8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816079" y="3667809"/>
            <a:ext cx="621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[select=1]</a:t>
            </a:r>
            <a:endParaRPr lang="zh-TW" altLang="en-US" sz="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816079" y="4363134"/>
            <a:ext cx="621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[select=2]</a:t>
            </a:r>
            <a:endParaRPr lang="zh-TW" altLang="en-US" sz="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806553" y="5092480"/>
            <a:ext cx="621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[select=3]</a:t>
            </a:r>
            <a:endParaRPr lang="zh-TW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0703" y="3907699"/>
            <a:ext cx="2154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2400" dirty="0">
                <a:solidFill>
                  <a:prstClr val="white"/>
                </a:solidFill>
                <a:cs typeface="+mn-ea"/>
              </a:rPr>
              <a:t>Class diagram</a:t>
            </a:r>
            <a:endParaRPr lang="en-US" altLang="zh-TW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4983642" y="2879984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4342432" y="3803314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3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6"/>
          <p:cNvSpPr txBox="1"/>
          <p:nvPr/>
        </p:nvSpPr>
        <p:spPr>
          <a:xfrm>
            <a:off x="198879" y="3626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類別圖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207693" y="885858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prstClr val="white"/>
                </a:solidFill>
                <a:cs typeface="+mn-ea"/>
              </a:rPr>
              <a:t>Class diagram</a:t>
            </a:r>
            <a:endParaRPr lang="en-US" altLang="zh-TW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4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D8509F71-C972-437C-AF58-AAB536E0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96103"/>
              </p:ext>
            </p:extLst>
          </p:nvPr>
        </p:nvGraphicFramePr>
        <p:xfrm>
          <a:off x="1155687" y="1300653"/>
          <a:ext cx="2035494" cy="14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494">
                  <a:extLst>
                    <a:ext uri="{9D8B030D-6E8A-4147-A177-3AD203B41FA5}">
                      <a16:colId xmlns:a16="http://schemas.microsoft.com/office/drawing/2014/main" xmlns="" val="4125072040"/>
                    </a:ext>
                  </a:extLst>
                </a:gridCol>
              </a:tblGrid>
              <a:tr h="243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病患</a:t>
                      </a:r>
                    </a:p>
                  </a:txBody>
                  <a:tcPr marL="62907" marR="62907" marT="31453" marB="31453"/>
                </a:tc>
                <a:extLst>
                  <a:ext uri="{0D108BD9-81ED-4DB2-BD59-A6C34878D82A}">
                    <a16:rowId xmlns:a16="http://schemas.microsoft.com/office/drawing/2014/main" xmlns="" val="1518380516"/>
                  </a:ext>
                </a:extLst>
              </a:tr>
              <a:tr h="975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病患姓名</a:t>
                      </a:r>
                      <a:endParaRPr lang="en-US" altLang="zh-TW" sz="1100" dirty="0"/>
                    </a:p>
                    <a:p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帳號</a:t>
                      </a:r>
                      <a:endParaRPr lang="en-US" altLang="zh-TW" sz="1100" dirty="0"/>
                    </a:p>
                    <a:p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Email</a:t>
                      </a:r>
                    </a:p>
                    <a:p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電話</a:t>
                      </a:r>
                      <a:endParaRPr lang="en-US" altLang="zh-TW" sz="1100" dirty="0"/>
                    </a:p>
                    <a:p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居住縣市</a:t>
                      </a:r>
                      <a:endParaRPr lang="en-US" altLang="zh-TW" sz="1100" dirty="0"/>
                    </a:p>
                  </a:txBody>
                  <a:tcPr marL="62907" marR="62907" marT="31453" marB="31453"/>
                </a:tc>
                <a:extLst>
                  <a:ext uri="{0D108BD9-81ED-4DB2-BD59-A6C34878D82A}">
                    <a16:rowId xmlns:a16="http://schemas.microsoft.com/office/drawing/2014/main" xmlns="" val="2604151733"/>
                  </a:ext>
                </a:extLst>
              </a:tr>
              <a:tr h="243785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取得病患詳細資料</a:t>
                      </a:r>
                      <a:r>
                        <a:rPr lang="en-US" altLang="zh-TW" sz="1100" dirty="0"/>
                        <a:t>()</a:t>
                      </a:r>
                      <a:endParaRPr lang="zh-TW" altLang="en-US" sz="1100" dirty="0"/>
                    </a:p>
                  </a:txBody>
                  <a:tcPr marL="62907" marR="62907" marT="31453" marB="31453"/>
                </a:tc>
                <a:extLst>
                  <a:ext uri="{0D108BD9-81ED-4DB2-BD59-A6C34878D82A}">
                    <a16:rowId xmlns:a16="http://schemas.microsoft.com/office/drawing/2014/main" xmlns="" val="8801724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3DD68DCB-C2F0-4F7B-90A7-11AA6779A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29342"/>
              </p:ext>
            </p:extLst>
          </p:nvPr>
        </p:nvGraphicFramePr>
        <p:xfrm>
          <a:off x="1088796" y="3671583"/>
          <a:ext cx="2102385" cy="97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385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32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院方高層</a:t>
                      </a:r>
                    </a:p>
                  </a:txBody>
                  <a:tcPr marL="80100" marR="80100" marT="40050" marB="40050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</a:t>
                      </a:r>
                      <a:r>
                        <a:rPr lang="zh-TW" altLang="en-US" sz="1400" dirty="0"/>
                        <a:t> 醫院名稱</a:t>
                      </a:r>
                      <a:endParaRPr lang="en-US" altLang="zh-TW" sz="1400" dirty="0"/>
                    </a:p>
                  </a:txBody>
                  <a:tcPr marL="80100" marR="80100" marT="40050" marB="40050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+</a:t>
                      </a:r>
                      <a:r>
                        <a:rPr lang="zh-TW" altLang="en-US" sz="1400" dirty="0"/>
                        <a:t> 取得醫院資料</a:t>
                      </a:r>
                      <a:r>
                        <a:rPr lang="en-US" altLang="zh-TW" sz="1400" dirty="0"/>
                        <a:t>()</a:t>
                      </a:r>
                      <a:endParaRPr lang="zh-TW" altLang="en-US" sz="1400" dirty="0"/>
                    </a:p>
                  </a:txBody>
                  <a:tcPr marL="80100" marR="80100" marT="40050" marB="40050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92CA2C63-222A-42D3-9F2A-27862896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31341"/>
              </p:ext>
            </p:extLst>
          </p:nvPr>
        </p:nvGraphicFramePr>
        <p:xfrm>
          <a:off x="1088796" y="5491849"/>
          <a:ext cx="2102386" cy="97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386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3248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交通警察</a:t>
                      </a:r>
                    </a:p>
                  </a:txBody>
                  <a:tcPr marL="80100" marR="80100" marT="40050" marB="40050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</a:t>
                      </a:r>
                      <a:r>
                        <a:rPr lang="zh-TW" altLang="en-US" sz="1400" dirty="0"/>
                        <a:t> 警察分局 </a:t>
                      </a:r>
                      <a:r>
                        <a:rPr lang="en-US" altLang="zh-TW" sz="1400" dirty="0"/>
                        <a:t>.</a:t>
                      </a:r>
                      <a:r>
                        <a:rPr lang="zh-TW" altLang="en-US" sz="1400" dirty="0"/>
                        <a:t> 單位</a:t>
                      </a:r>
                      <a:endParaRPr lang="en-US" altLang="zh-TW" sz="1400" dirty="0"/>
                    </a:p>
                  </a:txBody>
                  <a:tcPr marL="80100" marR="80100" marT="40050" marB="40050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+</a:t>
                      </a:r>
                      <a:r>
                        <a:rPr lang="zh-TW" altLang="en-US" sz="1400" dirty="0"/>
                        <a:t> 提供資料給與宣導</a:t>
                      </a:r>
                      <a:r>
                        <a:rPr lang="en-US" altLang="zh-TW" sz="1400" dirty="0"/>
                        <a:t>()</a:t>
                      </a:r>
                      <a:endParaRPr lang="zh-TW" altLang="en-US" sz="1400" dirty="0"/>
                    </a:p>
                  </a:txBody>
                  <a:tcPr marL="80100" marR="80100" marT="40050" marB="40050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D310CDCC-19A0-4602-AB6F-E57936CBB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29983"/>
              </p:ext>
            </p:extLst>
          </p:nvPr>
        </p:nvGraphicFramePr>
        <p:xfrm>
          <a:off x="4200858" y="1422020"/>
          <a:ext cx="1414219" cy="102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219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2884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會員</a:t>
                      </a:r>
                    </a:p>
                  </a:txBody>
                  <a:tcPr marL="71114" marR="71114" marT="35557" marB="35557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288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會員資料</a:t>
                      </a:r>
                      <a:endParaRPr lang="en-US" altLang="zh-TW" sz="1100" dirty="0"/>
                    </a:p>
                  </a:txBody>
                  <a:tcPr marL="71114" marR="71114" marT="35557" marB="35557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450389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確認登入資料是否正確</a:t>
                      </a:r>
                      <a:r>
                        <a:rPr lang="en-US" altLang="zh-TW" sz="1100" dirty="0"/>
                        <a:t>()</a:t>
                      </a:r>
                      <a:endParaRPr lang="zh-TW" altLang="en-US" sz="1100" dirty="0"/>
                    </a:p>
                  </a:txBody>
                  <a:tcPr marL="71114" marR="71114" marT="35557" marB="35557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AD3C8FA9-70A3-4BCB-A591-C8E917AD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62574"/>
              </p:ext>
            </p:extLst>
          </p:nvPr>
        </p:nvGraphicFramePr>
        <p:xfrm>
          <a:off x="6538590" y="1434111"/>
          <a:ext cx="1488734" cy="132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734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3223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查詢系統</a:t>
                      </a:r>
                    </a:p>
                  </a:txBody>
                  <a:tcPr marL="74861" marR="74861" marT="37431" marB="37431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一般搜尋</a:t>
                      </a:r>
                      <a:endParaRPr lang="en-US" altLang="zh-TW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地圖搜尋</a:t>
                      </a:r>
                      <a:endParaRPr lang="en-US" altLang="zh-TW" sz="1100" dirty="0"/>
                    </a:p>
                  </a:txBody>
                  <a:tcPr marL="74861" marR="74861" marT="37431" marB="37431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選擇一般搜尋</a:t>
                      </a:r>
                      <a:r>
                        <a:rPr lang="en-US" altLang="zh-TW" sz="1100" dirty="0"/>
                        <a:t>()</a:t>
                      </a:r>
                    </a:p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選擇地圖搜尋</a:t>
                      </a:r>
                      <a:r>
                        <a:rPr lang="en-US" altLang="zh-TW" sz="1100" dirty="0"/>
                        <a:t>()</a:t>
                      </a:r>
                      <a:endParaRPr lang="zh-TW" altLang="en-US" sz="1100" dirty="0"/>
                    </a:p>
                  </a:txBody>
                  <a:tcPr marL="74861" marR="74861" marT="37431" marB="37431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1E0E11C-D19C-403C-BA54-745A823D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3438"/>
              </p:ext>
            </p:extLst>
          </p:nvPr>
        </p:nvGraphicFramePr>
        <p:xfrm>
          <a:off x="9436574" y="1427498"/>
          <a:ext cx="1770182" cy="1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182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2613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一般搜尋</a:t>
                      </a:r>
                    </a:p>
                  </a:txBody>
                  <a:tcPr marL="70839" marR="70839" marT="35420" marB="35420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448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醫院查詢</a:t>
                      </a:r>
                      <a:endParaRPr lang="en-US" altLang="zh-TW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病床種類查詢</a:t>
                      </a:r>
                      <a:endParaRPr lang="en-US" altLang="zh-TW" sz="1100" dirty="0"/>
                    </a:p>
                  </a:txBody>
                  <a:tcPr marL="70839" marR="70839" marT="35420" marB="35420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44865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選擇醫院查詢</a:t>
                      </a:r>
                      <a:r>
                        <a:rPr lang="en-US" altLang="zh-TW" sz="1100" dirty="0"/>
                        <a:t>()</a:t>
                      </a:r>
                    </a:p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選擇病床種類查詢</a:t>
                      </a:r>
                      <a:r>
                        <a:rPr lang="en-US" altLang="zh-TW" sz="1100" dirty="0"/>
                        <a:t>()</a:t>
                      </a:r>
                      <a:endParaRPr lang="zh-TW" altLang="en-US" sz="1100" dirty="0"/>
                    </a:p>
                  </a:txBody>
                  <a:tcPr marL="70839" marR="70839" marT="35420" marB="35420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69EF5963-7F74-4601-9AEA-3209D1262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78227"/>
              </p:ext>
            </p:extLst>
          </p:nvPr>
        </p:nvGraphicFramePr>
        <p:xfrm>
          <a:off x="6359432" y="3650849"/>
          <a:ext cx="1806029" cy="108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029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2857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地圖搜尋</a:t>
                      </a:r>
                    </a:p>
                  </a:txBody>
                  <a:tcPr marL="77326" marR="77326" marT="38663" marB="38663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494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找尋最近醫院</a:t>
                      </a:r>
                      <a:endParaRPr lang="en-US" altLang="zh-TW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最近醫院病床資訊</a:t>
                      </a:r>
                      <a:endParaRPr lang="en-US" altLang="zh-TW" sz="1100" dirty="0"/>
                    </a:p>
                  </a:txBody>
                  <a:tcPr marL="77326" marR="77326" marT="38663" marB="38663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302694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取得目前位置分析</a:t>
                      </a:r>
                      <a:r>
                        <a:rPr lang="en-US" altLang="zh-TW" sz="1100" dirty="0"/>
                        <a:t>()</a:t>
                      </a:r>
                    </a:p>
                  </a:txBody>
                  <a:tcPr marL="77326" marR="77326" marT="38663" marB="38663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39F17C6A-D52D-42E5-A8C5-07253956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95360"/>
              </p:ext>
            </p:extLst>
          </p:nvPr>
        </p:nvGraphicFramePr>
        <p:xfrm>
          <a:off x="9576081" y="3399945"/>
          <a:ext cx="1682614" cy="151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14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2468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病床資料</a:t>
                      </a:r>
                    </a:p>
                  </a:txBody>
                  <a:tcPr marL="67335" marR="67335" marT="33668" marB="33668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785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醫院名稱    </a:t>
                      </a:r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空床中</a:t>
                      </a:r>
                      <a:endParaRPr lang="en-US" altLang="zh-TW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病床類別    </a:t>
                      </a:r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佔床率</a:t>
                      </a:r>
                      <a:endParaRPr lang="en-US" altLang="zh-TW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總床數</a:t>
                      </a:r>
                      <a:endParaRPr lang="en-US" altLang="zh-TW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使用中</a:t>
                      </a:r>
                      <a:endParaRPr lang="en-US" altLang="zh-TW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5" marR="67335" marT="33668" marB="33668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484186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取得該醫院病床資料</a:t>
                      </a:r>
                      <a:r>
                        <a:rPr lang="en-US" altLang="zh-TW" sz="11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取得該病床種類資料</a:t>
                      </a:r>
                      <a:r>
                        <a:rPr lang="en-US" altLang="zh-TW" sz="1100" dirty="0"/>
                        <a:t>()</a:t>
                      </a:r>
                    </a:p>
                  </a:txBody>
                  <a:tcPr marL="67335" marR="67335" marT="33668" marB="33668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F9FB01D9-22EB-475D-BA20-41025EB4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46769"/>
              </p:ext>
            </p:extLst>
          </p:nvPr>
        </p:nvGraphicFramePr>
        <p:xfrm>
          <a:off x="9611679" y="5458020"/>
          <a:ext cx="1726018" cy="100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018">
                  <a:extLst>
                    <a:ext uri="{9D8B030D-6E8A-4147-A177-3AD203B41FA5}">
                      <a16:colId xmlns:a16="http://schemas.microsoft.com/office/drawing/2014/main" xmlns="" val="1558381015"/>
                    </a:ext>
                  </a:extLst>
                </a:gridCol>
              </a:tblGrid>
              <a:tr h="3054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後續宣導</a:t>
                      </a:r>
                    </a:p>
                  </a:txBody>
                  <a:tcPr marL="83307" marR="83307" marT="41654" marB="41654"/>
                </a:tc>
                <a:extLst>
                  <a:ext uri="{0D108BD9-81ED-4DB2-BD59-A6C34878D82A}">
                    <a16:rowId xmlns:a16="http://schemas.microsoft.com/office/drawing/2014/main" xmlns="" val="1686109083"/>
                  </a:ext>
                </a:extLst>
              </a:tr>
              <a:tr h="370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-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GPS</a:t>
                      </a:r>
                      <a:r>
                        <a:rPr lang="zh-TW" altLang="en-US" sz="1100" dirty="0"/>
                        <a:t>定位</a:t>
                      </a:r>
                      <a:endParaRPr lang="en-US" altLang="zh-TW" sz="1100" dirty="0"/>
                    </a:p>
                  </a:txBody>
                  <a:tcPr marL="83307" marR="83307" marT="41654" marB="41654"/>
                </a:tc>
                <a:extLst>
                  <a:ext uri="{0D108BD9-81ED-4DB2-BD59-A6C34878D82A}">
                    <a16:rowId xmlns:a16="http://schemas.microsoft.com/office/drawing/2014/main" xmlns="" val="2632554480"/>
                  </a:ext>
                </a:extLst>
              </a:tr>
              <a:tr h="32610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+</a:t>
                      </a:r>
                      <a:r>
                        <a:rPr lang="zh-TW" altLang="en-US" sz="1100" dirty="0"/>
                        <a:t> 資料整合</a:t>
                      </a:r>
                      <a:r>
                        <a:rPr lang="en-US" altLang="zh-TW" sz="1100" dirty="0"/>
                        <a:t>.</a:t>
                      </a:r>
                      <a:r>
                        <a:rPr lang="zh-TW" altLang="en-US" sz="1100" dirty="0"/>
                        <a:t>分析</a:t>
                      </a:r>
                      <a:r>
                        <a:rPr lang="en-US" altLang="zh-TW" sz="1100" dirty="0"/>
                        <a:t>()</a:t>
                      </a:r>
                    </a:p>
                  </a:txBody>
                  <a:tcPr marL="83307" marR="83307" marT="41654" marB="41654"/>
                </a:tc>
                <a:extLst>
                  <a:ext uri="{0D108BD9-81ED-4DB2-BD59-A6C34878D82A}">
                    <a16:rowId xmlns:a16="http://schemas.microsoft.com/office/drawing/2014/main" xmlns="" val="2479139837"/>
                  </a:ext>
                </a:extLst>
              </a:tr>
            </a:tbl>
          </a:graphicData>
        </a:graphic>
      </p:graphicFrame>
      <p:cxnSp>
        <p:nvCxnSpPr>
          <p:cNvPr id="20" name="直線接點 19">
            <a:extLst>
              <a:ext uri="{FF2B5EF4-FFF2-40B4-BE49-F238E27FC236}">
                <a16:creationId xmlns:a16="http://schemas.microsoft.com/office/drawing/2014/main" xmlns="" id="{D768545D-22DB-47EA-BB7A-949499F53E7C}"/>
              </a:ext>
            </a:extLst>
          </p:cNvPr>
          <p:cNvCxnSpPr>
            <a:cxnSpLocks/>
          </p:cNvCxnSpPr>
          <p:nvPr/>
        </p:nvCxnSpPr>
        <p:spPr>
          <a:xfrm flipH="1">
            <a:off x="3191181" y="1592605"/>
            <a:ext cx="10096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17">
            <a:extLst>
              <a:ext uri="{FF2B5EF4-FFF2-40B4-BE49-F238E27FC236}">
                <a16:creationId xmlns:a16="http://schemas.microsoft.com/office/drawing/2014/main" xmlns="" id="{7D0DF670-9C28-44A8-95A6-6278E4F2077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191181" y="1935621"/>
            <a:ext cx="1009677" cy="2223234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C416C151-220A-4EEF-A8BB-4192BF5488FB}"/>
              </a:ext>
            </a:extLst>
          </p:cNvPr>
          <p:cNvSpPr txBox="1"/>
          <p:nvPr/>
        </p:nvSpPr>
        <p:spPr>
          <a:xfrm>
            <a:off x="3199985" y="1249445"/>
            <a:ext cx="2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3887F49D-9FC4-4605-BAF5-99F57F30DD4F}"/>
              </a:ext>
            </a:extLst>
          </p:cNvPr>
          <p:cNvSpPr txBox="1"/>
          <p:nvPr/>
        </p:nvSpPr>
        <p:spPr>
          <a:xfrm>
            <a:off x="3784461" y="1223273"/>
            <a:ext cx="2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21E07E3D-39F5-4134-A5AD-00552B8BE6C7}"/>
              </a:ext>
            </a:extLst>
          </p:cNvPr>
          <p:cNvSpPr txBox="1"/>
          <p:nvPr/>
        </p:nvSpPr>
        <p:spPr>
          <a:xfrm>
            <a:off x="3191181" y="3642122"/>
            <a:ext cx="2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1D586F58-5C69-42AD-A0A5-75DE089A42B8}"/>
              </a:ext>
            </a:extLst>
          </p:cNvPr>
          <p:cNvSpPr txBox="1"/>
          <p:nvPr/>
        </p:nvSpPr>
        <p:spPr>
          <a:xfrm>
            <a:off x="3784461" y="1575026"/>
            <a:ext cx="2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xmlns="" id="{86E36976-63BD-4FF6-A42F-B0639A2FE62F}"/>
              </a:ext>
            </a:extLst>
          </p:cNvPr>
          <p:cNvCxnSpPr>
            <a:cxnSpLocks/>
          </p:cNvCxnSpPr>
          <p:nvPr/>
        </p:nvCxnSpPr>
        <p:spPr>
          <a:xfrm>
            <a:off x="5615077" y="1562210"/>
            <a:ext cx="9029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BD234A27-6D5B-4ABA-ABB9-E2B968401F69}"/>
              </a:ext>
            </a:extLst>
          </p:cNvPr>
          <p:cNvCxnSpPr>
            <a:cxnSpLocks/>
          </p:cNvCxnSpPr>
          <p:nvPr/>
        </p:nvCxnSpPr>
        <p:spPr>
          <a:xfrm>
            <a:off x="8019685" y="1935621"/>
            <a:ext cx="14168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xmlns="" id="{1553382F-582A-4FD9-82C6-CAA40598271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262446" y="2788621"/>
            <a:ext cx="0" cy="862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42D2F82D-16EF-4EBA-890D-87FD93218A3F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0407197" y="2605841"/>
            <a:ext cx="10191" cy="7941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xmlns="" id="{F71C7D0D-8A51-4282-A5B3-63A12DD5A8F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163114" y="4158274"/>
            <a:ext cx="14129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50">
            <a:extLst>
              <a:ext uri="{FF2B5EF4-FFF2-40B4-BE49-F238E27FC236}">
                <a16:creationId xmlns:a16="http://schemas.microsoft.com/office/drawing/2014/main" xmlns="" id="{04C7C8E9-0AF4-43B5-A789-24B80F7EC1BB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262446" y="4733398"/>
            <a:ext cx="2311288" cy="967290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xmlns="" id="{79C61CBD-4B17-4B9B-89C0-84DFF902E2F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191182" y="5958983"/>
            <a:ext cx="6420497" cy="201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581F42E8-DC5C-4184-BDCE-40995942BE7D}"/>
              </a:ext>
            </a:extLst>
          </p:cNvPr>
          <p:cNvSpPr txBox="1"/>
          <p:nvPr/>
        </p:nvSpPr>
        <p:spPr>
          <a:xfrm>
            <a:off x="5678308" y="107728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A7DBAB93-5721-4BA3-8CBB-43C3B263A41A}"/>
              </a:ext>
            </a:extLst>
          </p:cNvPr>
          <p:cNvSpPr txBox="1"/>
          <p:nvPr/>
        </p:nvSpPr>
        <p:spPr>
          <a:xfrm>
            <a:off x="6264270" y="106751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E3AE5D9E-073F-477D-B0FD-D9CB78C0D80B}"/>
              </a:ext>
            </a:extLst>
          </p:cNvPr>
          <p:cNvSpPr txBox="1"/>
          <p:nvPr/>
        </p:nvSpPr>
        <p:spPr>
          <a:xfrm>
            <a:off x="7374625" y="278862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602C3769-6E8A-4430-854D-BE05AD458A79}"/>
              </a:ext>
            </a:extLst>
          </p:cNvPr>
          <p:cNvSpPr txBox="1"/>
          <p:nvPr/>
        </p:nvSpPr>
        <p:spPr>
          <a:xfrm>
            <a:off x="8275534" y="139057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9A38B8C9-8489-4993-AEB2-FD18428C0BF2}"/>
              </a:ext>
            </a:extLst>
          </p:cNvPr>
          <p:cNvSpPr txBox="1"/>
          <p:nvPr/>
        </p:nvSpPr>
        <p:spPr>
          <a:xfrm>
            <a:off x="10519081" y="260395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92C22626-5B59-45D2-9F1F-3AFAF8E61D27}"/>
              </a:ext>
            </a:extLst>
          </p:cNvPr>
          <p:cNvSpPr txBox="1"/>
          <p:nvPr/>
        </p:nvSpPr>
        <p:spPr>
          <a:xfrm>
            <a:off x="10519081" y="298925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27E9D2BE-15AA-4896-AB61-8072B9D51633}"/>
              </a:ext>
            </a:extLst>
          </p:cNvPr>
          <p:cNvSpPr txBox="1"/>
          <p:nvPr/>
        </p:nvSpPr>
        <p:spPr>
          <a:xfrm>
            <a:off x="8412694" y="36735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280280B9-2AE7-4487-B5F5-5F75D350BCD5}"/>
              </a:ext>
            </a:extLst>
          </p:cNvPr>
          <p:cNvSpPr txBox="1"/>
          <p:nvPr/>
        </p:nvSpPr>
        <p:spPr>
          <a:xfrm>
            <a:off x="9262714" y="36735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2FB3F8EE-5316-44DD-8C70-E26B631ADDC6}"/>
              </a:ext>
            </a:extLst>
          </p:cNvPr>
          <p:cNvSpPr txBox="1"/>
          <p:nvPr/>
        </p:nvSpPr>
        <p:spPr>
          <a:xfrm>
            <a:off x="7433990" y="485514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1A532080-8B06-4C43-8DF8-D6FDAF918CCD}"/>
              </a:ext>
            </a:extLst>
          </p:cNvPr>
          <p:cNvSpPr txBox="1"/>
          <p:nvPr/>
        </p:nvSpPr>
        <p:spPr>
          <a:xfrm>
            <a:off x="9261470" y="530910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91084B40-05C6-406D-98D4-6953ACEDA91B}"/>
              </a:ext>
            </a:extLst>
          </p:cNvPr>
          <p:cNvSpPr txBox="1"/>
          <p:nvPr/>
        </p:nvSpPr>
        <p:spPr>
          <a:xfrm>
            <a:off x="9299414" y="59767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D6BA3F9C-1C26-41EE-AE04-AEED35944BA5}"/>
              </a:ext>
            </a:extLst>
          </p:cNvPr>
          <p:cNvSpPr txBox="1"/>
          <p:nvPr/>
        </p:nvSpPr>
        <p:spPr>
          <a:xfrm>
            <a:off x="3221245" y="596586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C7436F0D-E718-45E5-A8BF-6DDEC17D89E0}"/>
              </a:ext>
            </a:extLst>
          </p:cNvPr>
          <p:cNvSpPr txBox="1"/>
          <p:nvPr/>
        </p:nvSpPr>
        <p:spPr>
          <a:xfrm>
            <a:off x="7384512" y="3268209"/>
            <a:ext cx="6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1…*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6E290692-858E-454E-B2E6-88FEAE6C1F59}"/>
              </a:ext>
            </a:extLst>
          </p:cNvPr>
          <p:cNvSpPr txBox="1"/>
          <p:nvPr/>
        </p:nvSpPr>
        <p:spPr>
          <a:xfrm>
            <a:off x="8689467" y="1390360"/>
            <a:ext cx="6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1…*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9714" y="3907699"/>
            <a:ext cx="2596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2400" dirty="0">
                <a:solidFill>
                  <a:prstClr val="white"/>
                </a:solidFill>
                <a:cs typeface="+mn-ea"/>
              </a:rPr>
              <a:t>Test</a:t>
            </a:r>
            <a:r>
              <a:rPr lang="zh-TW" altLang="en-US" sz="2400" dirty="0">
                <a:solidFill>
                  <a:prstClr val="white"/>
                </a:solidFill>
                <a:cs typeface="+mn-ea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cs typeface="+mn-ea"/>
              </a:rPr>
              <a:t>plan-unit test</a:t>
            </a:r>
            <a:endParaRPr lang="en-US" altLang="zh-TW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3283012" y="2945870"/>
            <a:ext cx="596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測試</a:t>
            </a:r>
            <a:r>
              <a:rPr lang="zh-TW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計畫</a:t>
            </a:r>
            <a:r>
              <a:rPr lang="en-US" altLang="zh-TW" sz="5400" dirty="0" smtClean="0">
                <a:solidFill>
                  <a:srgbClr val="EF5350"/>
                </a:solidFill>
                <a:cs typeface="+mn-ea"/>
                <a:sym typeface="+mn-lt"/>
              </a:rPr>
              <a:t>-</a:t>
            </a:r>
            <a:r>
              <a:rPr lang="zh-TW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單元測試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4342432" y="3803314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5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直角三角形 36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225279" y="880327"/>
            <a:ext cx="158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400" dirty="0" smtClean="0">
                <a:solidFill>
                  <a:prstClr val="white"/>
                </a:solidFill>
                <a:cs typeface="+mn-ea"/>
                <a:sym typeface="+mn-lt"/>
              </a:rPr>
              <a:t>Test plan-unit test</a:t>
            </a:r>
            <a:endParaRPr lang="en-US" altLang="zh-TW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76"/>
          <p:cNvSpPr txBox="1"/>
          <p:nvPr/>
        </p:nvSpPr>
        <p:spPr>
          <a:xfrm>
            <a:off x="154946" y="369987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prstClr val="white"/>
                </a:solidFill>
                <a:cs typeface="+mn-ea"/>
                <a:sym typeface="+mn-lt"/>
              </a:rPr>
              <a:t>測試</a:t>
            </a:r>
            <a:r>
              <a:rPr lang="zh-TW" altLang="en-US" sz="2800" dirty="0" smtClean="0">
                <a:solidFill>
                  <a:prstClr val="white"/>
                </a:solidFill>
                <a:cs typeface="+mn-ea"/>
                <a:sym typeface="+mn-lt"/>
              </a:rPr>
              <a:t>計畫</a:t>
            </a:r>
            <a:r>
              <a:rPr lang="en-US" altLang="zh-TW" sz="2800" dirty="0" smtClean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TW" altLang="en-US" sz="2800" dirty="0" smtClean="0">
                <a:solidFill>
                  <a:prstClr val="white"/>
                </a:solidFill>
                <a:cs typeface="+mn-ea"/>
                <a:sym typeface="+mn-lt"/>
              </a:rPr>
              <a:t>單元測試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03209"/>
              </p:ext>
            </p:extLst>
          </p:nvPr>
        </p:nvGraphicFramePr>
        <p:xfrm>
          <a:off x="2186005" y="1895304"/>
          <a:ext cx="8128000" cy="458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/>
                <a:gridCol w="2705100"/>
                <a:gridCol w="2717800"/>
              </a:tblGrid>
              <a:tr h="42954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單元測試表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80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</a:rPr>
                        <a:t>單元名稱</a:t>
                      </a:r>
                      <a:endParaRPr lang="zh-TW" sz="1200" b="1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測試名稱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</a:rPr>
                        <a:t>測試內容</a:t>
                      </a:r>
                      <a:endParaRPr lang="zh-TW" sz="1200" b="1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715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會員系統單元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註冊會員測試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註冊會員是否成功，資料庫內有無寫入會員資料。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7159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2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會員登入單元</a:t>
                      </a:r>
                      <a:endParaRPr lang="zh-TW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登入會員測試</a:t>
                      </a:r>
                      <a:endParaRPr lang="zh-TW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2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檢查會員登入功能是否正常，有無正確登入。</a:t>
                      </a:r>
                      <a:endParaRPr lang="zh-TW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15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</a:rPr>
                        <a:t>醫院病床查詢單元</a:t>
                      </a:r>
                      <a:endParaRPr lang="zh-TW" sz="1200" b="1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查詢醫院病床測試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查詢所選醫院所有病床是否有抓取到資料並成功顯示。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715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</a:rPr>
                        <a:t>病床種類查詢單元</a:t>
                      </a:r>
                      <a:endParaRPr lang="zh-TW" sz="1200" b="1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</a:rPr>
                        <a:t>查病床種類測試</a:t>
                      </a:r>
                      <a:endParaRPr lang="zh-TW" sz="1200" b="1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查詢所選病床種類是否有抓取到資料並成功顯示。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715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地圖查詢單元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地圖查詢測試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</a:rPr>
                        <a:t>獲取使用者</a:t>
                      </a:r>
                      <a:r>
                        <a:rPr lang="en-US" sz="1200" b="1" kern="100" dirty="0">
                          <a:effectLst/>
                        </a:rPr>
                        <a:t>GPS</a:t>
                      </a:r>
                      <a:r>
                        <a:rPr lang="zh-TW" sz="1200" b="1" kern="100" dirty="0">
                          <a:effectLst/>
                        </a:rPr>
                        <a:t>定位後，是否顯示距離最近之醫院。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6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5052" y="3907699"/>
            <a:ext cx="3284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2400" dirty="0">
                <a:solidFill>
                  <a:prstClr val="white"/>
                </a:solidFill>
                <a:cs typeface="+mn-ea"/>
                <a:sym typeface="+mn-lt"/>
              </a:rPr>
              <a:t>Development progress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4693123" y="2899320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rgbClr val="EF5350"/>
                </a:solidFill>
                <a:cs typeface="+mn-ea"/>
              </a:rPr>
              <a:t>執行進度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4342432" y="3803314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650287" y="6392487"/>
            <a:ext cx="22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7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407</Words>
  <Application>Microsoft Office PowerPoint</Application>
  <PresentationFormat>自訂</PresentationFormat>
  <Paragraphs>136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Office 主题</vt:lpstr>
      <vt:lpstr>1_Office 主题</vt:lpstr>
      <vt:lpstr>2_Office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k</cp:lastModifiedBy>
  <cp:revision>93</cp:revision>
  <dcterms:created xsi:type="dcterms:W3CDTF">2017-01-13T03:37:00Z</dcterms:created>
  <dcterms:modified xsi:type="dcterms:W3CDTF">2019-01-03T15:58:42Z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