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Default Extension="doc" ContentType="application/msword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30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69" r:id="rId21"/>
    <p:sldId id="271" r:id="rId22"/>
    <p:sldId id="272" r:id="rId23"/>
    <p:sldId id="278" r:id="rId24"/>
    <p:sldId id="298" r:id="rId25"/>
    <p:sldId id="299" r:id="rId26"/>
    <p:sldId id="300" r:id="rId27"/>
    <p:sldId id="301" r:id="rId28"/>
    <p:sldId id="302" r:id="rId2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12C11"/>
    <a:srgbClr val="0033CC"/>
    <a:srgbClr val="F3FAFF"/>
    <a:srgbClr val="EDF8FF"/>
    <a:srgbClr val="F8FDEF"/>
    <a:srgbClr val="009900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6" autoAdjust="0"/>
    <p:restoredTop sz="93750" autoAdjust="0"/>
  </p:normalViewPr>
  <p:slideViewPr>
    <p:cSldViewPr>
      <p:cViewPr>
        <p:scale>
          <a:sx n="75" d="100"/>
          <a:sy n="75" d="100"/>
        </p:scale>
        <p:origin x="-45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9A2C040A-450C-4D30-A668-218B6B478A6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BAE08-9CBB-4ED4-AFDC-6C189CD78F5C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9C766-E7D3-46E9-B21C-D54ECD06FCDA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4857C-30EE-4A32-8C4F-713DB83E30A5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A9346-8626-4548-8B7C-9CF6E909E522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DCA26F-FF31-468F-8F53-66F02CF15243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5FCFB-2E3F-4712-A5C3-A18B137D044C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33931-FD7C-460E-B6EB-417BFCDA1241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F6DE57-909A-495A-9ADA-F683474EB87C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5F547D-7B74-4C69-A293-9B61125FF387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21280-ABC2-42E7-AE75-C2413F5175BA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B75C3-D6EF-4026-BB61-3B16D5EBCA8A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C203-F36B-4337-AB2F-946730A22320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FD255-F3AA-4DDF-ADFF-E751C3E4B06B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A2733F-E46A-4F29-87FD-F17711F5F587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5730E-780A-4938-B619-F2881485C557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6990E8-2FA0-4058-9C1B-ABFE5DAEB36D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264E9-26D7-47AD-9C78-81E93D56FFD7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17527E-EA7D-4074-8873-FB2B2CD2802E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C3970-DA71-460F-BE64-CBD14B93F2A7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5E8EF-DA41-405E-84EB-1C458DEFDFC7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D6D8D1-5DF0-471E-B17D-EE7CE8160823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D5B0-4402-4014-A6FA-0423D748EAC0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48118-241D-4560-801D-20A76A70F39C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11B629-BC5E-4FFC-BDCC-DE6C2915C55B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BB2D9E-5800-4EC6-B228-0EB12E1FB92F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16CE5-28C7-4E9C-ADE0-04EF75095921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6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108547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108548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/>
                <a:ahLst/>
                <a:cxnLst>
                  <a:cxn ang="0">
                    <a:pos x="16" y="370"/>
                  </a:cxn>
                  <a:cxn ang="0">
                    <a:pos x="6" y="341"/>
                  </a:cxn>
                  <a:cxn ang="0">
                    <a:pos x="0" y="289"/>
                  </a:cxn>
                  <a:cxn ang="0">
                    <a:pos x="4" y="222"/>
                  </a:cxn>
                  <a:cxn ang="0">
                    <a:pos x="25" y="151"/>
                  </a:cxn>
                  <a:cxn ang="0">
                    <a:pos x="69" y="84"/>
                  </a:cxn>
                  <a:cxn ang="0">
                    <a:pos x="142" y="31"/>
                  </a:cxn>
                  <a:cxn ang="0">
                    <a:pos x="247" y="2"/>
                  </a:cxn>
                  <a:cxn ang="0">
                    <a:pos x="380" y="9"/>
                  </a:cxn>
                  <a:cxn ang="0">
                    <a:pos x="484" y="68"/>
                  </a:cxn>
                  <a:cxn ang="0">
                    <a:pos x="554" y="165"/>
                  </a:cxn>
                  <a:cxn ang="0">
                    <a:pos x="591" y="284"/>
                  </a:cxn>
                  <a:cxn ang="0">
                    <a:pos x="595" y="409"/>
                  </a:cxn>
                  <a:cxn ang="0">
                    <a:pos x="566" y="525"/>
                  </a:cxn>
                  <a:cxn ang="0">
                    <a:pos x="507" y="615"/>
                  </a:cxn>
                  <a:cxn ang="0">
                    <a:pos x="417" y="663"/>
                  </a:cxn>
                  <a:cxn ang="0">
                    <a:pos x="389" y="659"/>
                  </a:cxn>
                  <a:cxn ang="0">
                    <a:pos x="441" y="617"/>
                  </a:cxn>
                  <a:cxn ang="0">
                    <a:pos x="482" y="544"/>
                  </a:cxn>
                  <a:cxn ang="0">
                    <a:pos x="509" y="454"/>
                  </a:cxn>
                  <a:cxn ang="0">
                    <a:pos x="520" y="355"/>
                  </a:cxn>
                  <a:cxn ang="0">
                    <a:pos x="514" y="258"/>
                  </a:cxn>
                  <a:cxn ang="0">
                    <a:pos x="485" y="174"/>
                  </a:cxn>
                  <a:cxn ang="0">
                    <a:pos x="433" y="112"/>
                  </a:cxn>
                  <a:cxn ang="0">
                    <a:pos x="341" y="75"/>
                  </a:cxn>
                  <a:cxn ang="0">
                    <a:pos x="246" y="61"/>
                  </a:cxn>
                  <a:cxn ang="0">
                    <a:pos x="174" y="71"/>
                  </a:cxn>
                  <a:cxn ang="0">
                    <a:pos x="121" y="101"/>
                  </a:cxn>
                  <a:cxn ang="0">
                    <a:pos x="84" y="149"/>
                  </a:cxn>
                  <a:cxn ang="0">
                    <a:pos x="57" y="206"/>
                  </a:cxn>
                  <a:cxn ang="0">
                    <a:pos x="40" y="272"/>
                  </a:cxn>
                  <a:cxn ang="0">
                    <a:pos x="28" y="339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rgbClr val="F3FA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49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"/>
                  </a:cxn>
                  <a:cxn ang="0">
                    <a:pos x="3" y="50"/>
                  </a:cxn>
                  <a:cxn ang="0">
                    <a:pos x="6" y="75"/>
                  </a:cxn>
                  <a:cxn ang="0">
                    <a:pos x="11" y="98"/>
                  </a:cxn>
                  <a:cxn ang="0">
                    <a:pos x="18" y="119"/>
                  </a:cxn>
                  <a:cxn ang="0">
                    <a:pos x="27" y="141"/>
                  </a:cxn>
                  <a:cxn ang="0">
                    <a:pos x="38" y="161"/>
                  </a:cxn>
                  <a:cxn ang="0">
                    <a:pos x="51" y="178"/>
                  </a:cxn>
                  <a:cxn ang="0">
                    <a:pos x="67" y="194"/>
                  </a:cxn>
                  <a:cxn ang="0">
                    <a:pos x="86" y="208"/>
                  </a:cxn>
                  <a:cxn ang="0">
                    <a:pos x="106" y="219"/>
                  </a:cxn>
                  <a:cxn ang="0">
                    <a:pos x="131" y="228"/>
                  </a:cxn>
                  <a:cxn ang="0">
                    <a:pos x="158" y="234"/>
                  </a:cxn>
                  <a:cxn ang="0">
                    <a:pos x="188" y="237"/>
                  </a:cxn>
                  <a:cxn ang="0">
                    <a:pos x="220" y="236"/>
                  </a:cxn>
                  <a:cxn ang="0">
                    <a:pos x="257" y="232"/>
                  </a:cxn>
                  <a:cxn ang="0">
                    <a:pos x="224" y="227"/>
                  </a:cxn>
                  <a:cxn ang="0">
                    <a:pos x="195" y="220"/>
                  </a:cxn>
                  <a:cxn ang="0">
                    <a:pos x="170" y="212"/>
                  </a:cxn>
                  <a:cxn ang="0">
                    <a:pos x="148" y="204"/>
                  </a:cxn>
                  <a:cxn ang="0">
                    <a:pos x="128" y="193"/>
                  </a:cxn>
                  <a:cxn ang="0">
                    <a:pos x="112" y="182"/>
                  </a:cxn>
                  <a:cxn ang="0">
                    <a:pos x="97" y="169"/>
                  </a:cxn>
                  <a:cxn ang="0">
                    <a:pos x="84" y="155"/>
                  </a:cxn>
                  <a:cxn ang="0">
                    <a:pos x="72" y="141"/>
                  </a:cxn>
                  <a:cxn ang="0">
                    <a:pos x="61" y="125"/>
                  </a:cxn>
                  <a:cxn ang="0">
                    <a:pos x="52" y="107"/>
                  </a:cxn>
                  <a:cxn ang="0">
                    <a:pos x="43" y="88"/>
                  </a:cxn>
                  <a:cxn ang="0">
                    <a:pos x="33" y="69"/>
                  </a:cxn>
                  <a:cxn ang="0">
                    <a:pos x="23" y="47"/>
                  </a:cxn>
                  <a:cxn ang="0">
                    <a:pos x="12" y="24"/>
                  </a:cxn>
                  <a:cxn ang="0">
                    <a:pos x="0" y="0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50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124" y="108"/>
                  </a:cxn>
                  <a:cxn ang="0">
                    <a:pos x="120" y="107"/>
                  </a:cxn>
                  <a:cxn ang="0">
                    <a:pos x="107" y="105"/>
                  </a:cxn>
                  <a:cxn ang="0">
                    <a:pos x="89" y="101"/>
                  </a:cxn>
                  <a:cxn ang="0">
                    <a:pos x="68" y="99"/>
                  </a:cxn>
                  <a:cxn ang="0">
                    <a:pos x="45" y="97"/>
                  </a:cxn>
                  <a:cxn ang="0">
                    <a:pos x="25" y="98"/>
                  </a:cxn>
                  <a:cxn ang="0">
                    <a:pos x="9" y="102"/>
                  </a:cxn>
                  <a:cxn ang="0">
                    <a:pos x="0" y="110"/>
                  </a:cxn>
                  <a:cxn ang="0">
                    <a:pos x="4" y="98"/>
                  </a:cxn>
                  <a:cxn ang="0">
                    <a:pos x="8" y="89"/>
                  </a:cxn>
                  <a:cxn ang="0">
                    <a:pos x="16" y="82"/>
                  </a:cxn>
                  <a:cxn ang="0">
                    <a:pos x="25" y="76"/>
                  </a:cxn>
                  <a:cxn ang="0">
                    <a:pos x="36" y="72"/>
                  </a:cxn>
                  <a:cxn ang="0">
                    <a:pos x="47" y="71"/>
                  </a:cxn>
                  <a:cxn ang="0">
                    <a:pos x="59" y="71"/>
                  </a:cxn>
                  <a:cxn ang="0">
                    <a:pos x="72" y="74"/>
                  </a:cxn>
                  <a:cxn ang="0">
                    <a:pos x="73" y="71"/>
                  </a:cxn>
                  <a:cxn ang="0">
                    <a:pos x="70" y="56"/>
                  </a:cxn>
                  <a:cxn ang="0">
                    <a:pos x="67" y="38"/>
                  </a:cxn>
                  <a:cxn ang="0">
                    <a:pos x="65" y="30"/>
                  </a:cxn>
                  <a:cxn ang="0">
                    <a:pos x="63" y="30"/>
                  </a:cxn>
                  <a:cxn ang="0">
                    <a:pos x="61" y="29"/>
                  </a:cxn>
                  <a:cxn ang="0">
                    <a:pos x="59" y="26"/>
                  </a:cxn>
                  <a:cxn ang="0">
                    <a:pos x="57" y="23"/>
                  </a:cxn>
                  <a:cxn ang="0">
                    <a:pos x="57" y="19"/>
                  </a:cxn>
                  <a:cxn ang="0">
                    <a:pos x="59" y="14"/>
                  </a:cxn>
                  <a:cxn ang="0">
                    <a:pos x="66" y="8"/>
                  </a:cxn>
                  <a:cxn ang="0">
                    <a:pos x="77" y="0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51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"/>
                  </a:cxn>
                  <a:cxn ang="0">
                    <a:pos x="18" y="5"/>
                  </a:cxn>
                  <a:cxn ang="0">
                    <a:pos x="37" y="12"/>
                  </a:cxn>
                  <a:cxn ang="0">
                    <a:pos x="58" y="24"/>
                  </a:cxn>
                  <a:cxn ang="0">
                    <a:pos x="78" y="44"/>
                  </a:cxn>
                  <a:cxn ang="0">
                    <a:pos x="96" y="71"/>
                  </a:cxn>
                  <a:cxn ang="0">
                    <a:pos x="107" y="108"/>
                  </a:cxn>
                  <a:cxn ang="0">
                    <a:pos x="109" y="156"/>
                  </a:cxn>
                  <a:cxn ang="0">
                    <a:pos x="105" y="156"/>
                  </a:cxn>
                  <a:cxn ang="0">
                    <a:pos x="99" y="156"/>
                  </a:cxn>
                  <a:cxn ang="0">
                    <a:pos x="93" y="156"/>
                  </a:cxn>
                  <a:cxn ang="0">
                    <a:pos x="87" y="154"/>
                  </a:cxn>
                  <a:cxn ang="0">
                    <a:pos x="81" y="153"/>
                  </a:cxn>
                  <a:cxn ang="0">
                    <a:pos x="74" y="150"/>
                  </a:cxn>
                  <a:cxn ang="0">
                    <a:pos x="66" y="145"/>
                  </a:cxn>
                  <a:cxn ang="0">
                    <a:pos x="58" y="139"/>
                  </a:cxn>
                  <a:cxn ang="0">
                    <a:pos x="53" y="126"/>
                  </a:cxn>
                  <a:cxn ang="0">
                    <a:pos x="53" y="111"/>
                  </a:cxn>
                  <a:cxn ang="0">
                    <a:pos x="56" y="96"/>
                  </a:cxn>
                  <a:cxn ang="0">
                    <a:pos x="59" y="80"/>
                  </a:cxn>
                  <a:cxn ang="0">
                    <a:pos x="56" y="62"/>
                  </a:cxn>
                  <a:cxn ang="0">
                    <a:pos x="48" y="43"/>
                  </a:cxn>
                  <a:cxn ang="0">
                    <a:pos x="31" y="23"/>
                  </a:cxn>
                  <a:cxn ang="0">
                    <a:pos x="0" y="0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52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0" y="38"/>
                  </a:cxn>
                  <a:cxn ang="0">
                    <a:pos x="15" y="62"/>
                  </a:cxn>
                  <a:cxn ang="0">
                    <a:pos x="11" y="79"/>
                  </a:cxn>
                  <a:cxn ang="0">
                    <a:pos x="0" y="94"/>
                  </a:cxn>
                  <a:cxn ang="0">
                    <a:pos x="12" y="88"/>
                  </a:cxn>
                  <a:cxn ang="0">
                    <a:pos x="23" y="80"/>
                  </a:cxn>
                  <a:cxn ang="0">
                    <a:pos x="32" y="69"/>
                  </a:cxn>
                  <a:cxn ang="0">
                    <a:pos x="40" y="57"/>
                  </a:cxn>
                  <a:cxn ang="0">
                    <a:pos x="45" y="44"/>
                  </a:cxn>
                  <a:cxn ang="0">
                    <a:pos x="46" y="30"/>
                  </a:cxn>
                  <a:cxn ang="0">
                    <a:pos x="42" y="15"/>
                  </a:cxn>
                  <a:cxn ang="0">
                    <a:pos x="31" y="0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53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3"/>
                  </a:cxn>
                  <a:cxn ang="0">
                    <a:pos x="13" y="8"/>
                  </a:cxn>
                  <a:cxn ang="0">
                    <a:pos x="21" y="12"/>
                  </a:cxn>
                  <a:cxn ang="0">
                    <a:pos x="29" y="15"/>
                  </a:cxn>
                  <a:cxn ang="0">
                    <a:pos x="38" y="17"/>
                  </a:cxn>
                  <a:cxn ang="0">
                    <a:pos x="46" y="18"/>
                  </a:cxn>
                  <a:cxn ang="0">
                    <a:pos x="54" y="16"/>
                  </a:cxn>
                  <a:cxn ang="0">
                    <a:pos x="53" y="25"/>
                  </a:cxn>
                  <a:cxn ang="0">
                    <a:pos x="50" y="33"/>
                  </a:cxn>
                  <a:cxn ang="0">
                    <a:pos x="44" y="38"/>
                  </a:cxn>
                  <a:cxn ang="0">
                    <a:pos x="37" y="40"/>
                  </a:cxn>
                  <a:cxn ang="0">
                    <a:pos x="28" y="39"/>
                  </a:cxn>
                  <a:cxn ang="0">
                    <a:pos x="19" y="32"/>
                  </a:cxn>
                  <a:cxn ang="0">
                    <a:pos x="10" y="20"/>
                  </a:cxn>
                  <a:cxn ang="0">
                    <a:pos x="0" y="0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54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16" y="14"/>
                  </a:cxn>
                  <a:cxn ang="0">
                    <a:pos x="28" y="24"/>
                  </a:cxn>
                  <a:cxn ang="0">
                    <a:pos x="41" y="37"/>
                  </a:cxn>
                  <a:cxn ang="0">
                    <a:pos x="58" y="53"/>
                  </a:cxn>
                  <a:cxn ang="0">
                    <a:pos x="73" y="70"/>
                  </a:cxn>
                  <a:cxn ang="0">
                    <a:pos x="88" y="90"/>
                  </a:cxn>
                  <a:cxn ang="0">
                    <a:pos x="100" y="113"/>
                  </a:cxn>
                  <a:cxn ang="0">
                    <a:pos x="112" y="137"/>
                  </a:cxn>
                  <a:cxn ang="0">
                    <a:pos x="120" y="165"/>
                  </a:cxn>
                  <a:cxn ang="0">
                    <a:pos x="124" y="196"/>
                  </a:cxn>
                  <a:cxn ang="0">
                    <a:pos x="126" y="228"/>
                  </a:cxn>
                  <a:cxn ang="0">
                    <a:pos x="120" y="264"/>
                  </a:cxn>
                  <a:cxn ang="0">
                    <a:pos x="109" y="302"/>
                  </a:cxn>
                  <a:cxn ang="0">
                    <a:pos x="92" y="342"/>
                  </a:cxn>
                  <a:cxn ang="0">
                    <a:pos x="67" y="386"/>
                  </a:cxn>
                  <a:cxn ang="0">
                    <a:pos x="39" y="436"/>
                  </a:cxn>
                  <a:cxn ang="0">
                    <a:pos x="21" y="482"/>
                  </a:cxn>
                  <a:cxn ang="0">
                    <a:pos x="10" y="525"/>
                  </a:cxn>
                  <a:cxn ang="0">
                    <a:pos x="6" y="566"/>
                  </a:cxn>
                  <a:cxn ang="0">
                    <a:pos x="6" y="605"/>
                  </a:cxn>
                  <a:cxn ang="0">
                    <a:pos x="8" y="641"/>
                  </a:cxn>
                  <a:cxn ang="0">
                    <a:pos x="12" y="673"/>
                  </a:cxn>
                  <a:cxn ang="0">
                    <a:pos x="14" y="704"/>
                  </a:cxn>
                  <a:cxn ang="0">
                    <a:pos x="41" y="688"/>
                  </a:cxn>
                  <a:cxn ang="0">
                    <a:pos x="39" y="680"/>
                  </a:cxn>
                  <a:cxn ang="0">
                    <a:pos x="36" y="657"/>
                  </a:cxn>
                  <a:cxn ang="0">
                    <a:pos x="33" y="622"/>
                  </a:cxn>
                  <a:cxn ang="0">
                    <a:pos x="35" y="575"/>
                  </a:cxn>
                  <a:cxn ang="0">
                    <a:pos x="41" y="519"/>
                  </a:cxn>
                  <a:cxn ang="0">
                    <a:pos x="58" y="455"/>
                  </a:cxn>
                  <a:cxn ang="0">
                    <a:pos x="86" y="386"/>
                  </a:cxn>
                  <a:cxn ang="0">
                    <a:pos x="129" y="313"/>
                  </a:cxn>
                  <a:cxn ang="0">
                    <a:pos x="143" y="279"/>
                  </a:cxn>
                  <a:cxn ang="0">
                    <a:pos x="149" y="235"/>
                  </a:cxn>
                  <a:cxn ang="0">
                    <a:pos x="144" y="184"/>
                  </a:cxn>
                  <a:cxn ang="0">
                    <a:pos x="131" y="134"/>
                  </a:cxn>
                  <a:cxn ang="0">
                    <a:pos x="109" y="85"/>
                  </a:cxn>
                  <a:cxn ang="0">
                    <a:pos x="81" y="44"/>
                  </a:cxn>
                  <a:cxn ang="0">
                    <a:pos x="44" y="14"/>
                  </a:cxn>
                  <a:cxn ang="0">
                    <a:pos x="0" y="0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8555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5" y="9"/>
                </a:cxn>
                <a:cxn ang="0">
                  <a:pos x="115" y="27"/>
                </a:cxn>
                <a:cxn ang="0">
                  <a:pos x="123" y="50"/>
                </a:cxn>
                <a:cxn ang="0">
                  <a:pos x="128" y="78"/>
                </a:cxn>
                <a:cxn ang="0">
                  <a:pos x="127" y="111"/>
                </a:cxn>
                <a:cxn ang="0">
                  <a:pos x="116" y="145"/>
                </a:cxn>
                <a:cxn ang="0">
                  <a:pos x="94" y="181"/>
                </a:cxn>
                <a:cxn ang="0">
                  <a:pos x="60" y="217"/>
                </a:cxn>
                <a:cxn ang="0">
                  <a:pos x="49" y="213"/>
                </a:cxn>
                <a:cxn ang="0">
                  <a:pos x="38" y="210"/>
                </a:cxn>
                <a:cxn ang="0">
                  <a:pos x="26" y="205"/>
                </a:cxn>
                <a:cxn ang="0">
                  <a:pos x="16" y="201"/>
                </a:cxn>
                <a:cxn ang="0">
                  <a:pos x="8" y="196"/>
                </a:cxn>
                <a:cxn ang="0">
                  <a:pos x="2" y="190"/>
                </a:cxn>
                <a:cxn ang="0">
                  <a:pos x="0" y="183"/>
                </a:cxn>
                <a:cxn ang="0">
                  <a:pos x="1" y="178"/>
                </a:cxn>
                <a:cxn ang="0">
                  <a:pos x="13" y="171"/>
                </a:cxn>
                <a:cxn ang="0">
                  <a:pos x="29" y="161"/>
                </a:cxn>
                <a:cxn ang="0">
                  <a:pos x="46" y="150"/>
                </a:cxn>
                <a:cxn ang="0">
                  <a:pos x="63" y="134"/>
                </a:cxn>
                <a:cxn ang="0">
                  <a:pos x="79" y="112"/>
                </a:cxn>
                <a:cxn ang="0">
                  <a:pos x="91" y="83"/>
                </a:cxn>
                <a:cxn ang="0">
                  <a:pos x="97" y="46"/>
                </a:cxn>
                <a:cxn ang="0">
                  <a:pos x="94" y="0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EFB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56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/>
              <a:ahLst/>
              <a:cxnLst>
                <a:cxn ang="0">
                  <a:pos x="891" y="1532"/>
                </a:cxn>
                <a:cxn ang="0">
                  <a:pos x="954" y="1452"/>
                </a:cxn>
                <a:cxn ang="0">
                  <a:pos x="1032" y="1338"/>
                </a:cxn>
                <a:cxn ang="0">
                  <a:pos x="1115" y="1188"/>
                </a:cxn>
                <a:cxn ang="0">
                  <a:pos x="1194" y="1023"/>
                </a:cxn>
                <a:cxn ang="0">
                  <a:pos x="1244" y="841"/>
                </a:cxn>
                <a:cxn ang="0">
                  <a:pos x="1259" y="647"/>
                </a:cxn>
                <a:cxn ang="0">
                  <a:pos x="1230" y="463"/>
                </a:cxn>
                <a:cxn ang="0">
                  <a:pos x="1140" y="294"/>
                </a:cxn>
                <a:cxn ang="0">
                  <a:pos x="1043" y="190"/>
                </a:cxn>
                <a:cxn ang="0">
                  <a:pos x="961" y="109"/>
                </a:cxn>
                <a:cxn ang="0">
                  <a:pos x="894" y="65"/>
                </a:cxn>
                <a:cxn ang="0">
                  <a:pos x="786" y="18"/>
                </a:cxn>
                <a:cxn ang="0">
                  <a:pos x="642" y="0"/>
                </a:cxn>
                <a:cxn ang="0">
                  <a:pos x="440" y="23"/>
                </a:cxn>
                <a:cxn ang="0">
                  <a:pos x="366" y="44"/>
                </a:cxn>
                <a:cxn ang="0">
                  <a:pos x="292" y="58"/>
                </a:cxn>
                <a:cxn ang="0">
                  <a:pos x="229" y="79"/>
                </a:cxn>
                <a:cxn ang="0">
                  <a:pos x="178" y="103"/>
                </a:cxn>
                <a:cxn ang="0">
                  <a:pos x="127" y="127"/>
                </a:cxn>
                <a:cxn ang="0">
                  <a:pos x="82" y="158"/>
                </a:cxn>
                <a:cxn ang="0">
                  <a:pos x="41" y="197"/>
                </a:cxn>
                <a:cxn ang="0">
                  <a:pos x="0" y="243"/>
                </a:cxn>
                <a:cxn ang="0">
                  <a:pos x="76" y="215"/>
                </a:cxn>
                <a:cxn ang="0">
                  <a:pos x="144" y="194"/>
                </a:cxn>
                <a:cxn ang="0">
                  <a:pos x="212" y="179"/>
                </a:cxn>
                <a:cxn ang="0">
                  <a:pos x="280" y="164"/>
                </a:cxn>
                <a:cxn ang="0">
                  <a:pos x="336" y="149"/>
                </a:cxn>
                <a:cxn ang="0">
                  <a:pos x="397" y="149"/>
                </a:cxn>
                <a:cxn ang="0">
                  <a:pos x="458" y="141"/>
                </a:cxn>
                <a:cxn ang="0">
                  <a:pos x="511" y="146"/>
                </a:cxn>
                <a:cxn ang="0">
                  <a:pos x="565" y="152"/>
                </a:cxn>
                <a:cxn ang="0">
                  <a:pos x="618" y="166"/>
                </a:cxn>
                <a:cxn ang="0">
                  <a:pos x="669" y="186"/>
                </a:cxn>
                <a:cxn ang="0">
                  <a:pos x="715" y="205"/>
                </a:cxn>
                <a:cxn ang="0">
                  <a:pos x="760" y="239"/>
                </a:cxn>
                <a:cxn ang="0">
                  <a:pos x="811" y="267"/>
                </a:cxn>
                <a:cxn ang="0">
                  <a:pos x="855" y="307"/>
                </a:cxn>
                <a:cxn ang="0">
                  <a:pos x="899" y="348"/>
                </a:cxn>
                <a:cxn ang="0">
                  <a:pos x="971" y="464"/>
                </a:cxn>
                <a:cxn ang="0">
                  <a:pos x="1016" y="606"/>
                </a:cxn>
                <a:cxn ang="0">
                  <a:pos x="1027" y="774"/>
                </a:cxn>
                <a:cxn ang="0">
                  <a:pos x="1022" y="939"/>
                </a:cxn>
                <a:cxn ang="0">
                  <a:pos x="1002" y="1117"/>
                </a:cxn>
                <a:cxn ang="0">
                  <a:pos x="966" y="1279"/>
                </a:cxn>
                <a:cxn ang="0">
                  <a:pos x="933" y="1421"/>
                </a:cxn>
                <a:cxn ang="0">
                  <a:pos x="891" y="1532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rgbClr val="FEFB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57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69"/>
                </a:cxn>
                <a:cxn ang="0">
                  <a:pos x="68" y="132"/>
                </a:cxn>
                <a:cxn ang="0">
                  <a:pos x="110" y="188"/>
                </a:cxn>
                <a:cxn ang="0">
                  <a:pos x="149" y="229"/>
                </a:cxn>
                <a:cxn ang="0">
                  <a:pos x="192" y="278"/>
                </a:cxn>
                <a:cxn ang="0">
                  <a:pos x="250" y="314"/>
                </a:cxn>
                <a:cxn ang="0">
                  <a:pos x="308" y="336"/>
                </a:cxn>
                <a:cxn ang="0">
                  <a:pos x="365" y="365"/>
                </a:cxn>
                <a:cxn ang="0">
                  <a:pos x="430" y="381"/>
                </a:cxn>
                <a:cxn ang="0">
                  <a:pos x="501" y="390"/>
                </a:cxn>
                <a:cxn ang="0">
                  <a:pos x="573" y="392"/>
                </a:cxn>
                <a:cxn ang="0">
                  <a:pos x="646" y="381"/>
                </a:cxn>
                <a:cxn ang="0">
                  <a:pos x="726" y="362"/>
                </a:cxn>
                <a:cxn ang="0">
                  <a:pos x="801" y="335"/>
                </a:cxn>
                <a:cxn ang="0">
                  <a:pos x="731" y="377"/>
                </a:cxn>
                <a:cxn ang="0">
                  <a:pos x="662" y="404"/>
                </a:cxn>
                <a:cxn ang="0">
                  <a:pos x="594" y="432"/>
                </a:cxn>
                <a:cxn ang="0">
                  <a:pos x="532" y="445"/>
                </a:cxn>
                <a:cxn ang="0">
                  <a:pos x="471" y="459"/>
                </a:cxn>
                <a:cxn ang="0">
                  <a:pos x="411" y="458"/>
                </a:cxn>
                <a:cxn ang="0">
                  <a:pos x="350" y="458"/>
                </a:cxn>
                <a:cxn ang="0">
                  <a:pos x="291" y="450"/>
                </a:cxn>
                <a:cxn ang="0">
                  <a:pos x="244" y="436"/>
                </a:cxn>
                <a:cxn ang="0">
                  <a:pos x="192" y="415"/>
                </a:cxn>
                <a:cxn ang="0">
                  <a:pos x="145" y="394"/>
                </a:cxn>
                <a:cxn ang="0">
                  <a:pos x="100" y="373"/>
                </a:cxn>
                <a:cxn ang="0">
                  <a:pos x="60" y="347"/>
                </a:cxn>
                <a:cxn ang="0">
                  <a:pos x="0" y="294"/>
                </a:cxn>
                <a:cxn ang="0">
                  <a:pos x="0" y="0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B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58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0" y="25"/>
                </a:cxn>
                <a:cxn ang="0">
                  <a:pos x="3" y="26"/>
                </a:cxn>
                <a:cxn ang="0">
                  <a:pos x="14" y="29"/>
                </a:cxn>
                <a:cxn ang="0">
                  <a:pos x="29" y="36"/>
                </a:cxn>
                <a:cxn ang="0">
                  <a:pos x="46" y="47"/>
                </a:cxn>
                <a:cxn ang="0">
                  <a:pos x="66" y="62"/>
                </a:cxn>
                <a:cxn ang="0">
                  <a:pos x="84" y="80"/>
                </a:cxn>
                <a:cxn ang="0">
                  <a:pos x="102" y="103"/>
                </a:cxn>
                <a:cxn ang="0">
                  <a:pos x="116" y="132"/>
                </a:cxn>
                <a:cxn ang="0">
                  <a:pos x="117" y="120"/>
                </a:cxn>
                <a:cxn ang="0">
                  <a:pos x="115" y="107"/>
                </a:cxn>
                <a:cxn ang="0">
                  <a:pos x="108" y="90"/>
                </a:cxn>
                <a:cxn ang="0">
                  <a:pos x="99" y="74"/>
                </a:cxn>
                <a:cxn ang="0">
                  <a:pos x="89" y="58"/>
                </a:cxn>
                <a:cxn ang="0">
                  <a:pos x="78" y="45"/>
                </a:cxn>
                <a:cxn ang="0">
                  <a:pos x="67" y="36"/>
                </a:cxn>
                <a:cxn ang="0">
                  <a:pos x="58" y="32"/>
                </a:cxn>
                <a:cxn ang="0">
                  <a:pos x="69" y="29"/>
                </a:cxn>
                <a:cxn ang="0">
                  <a:pos x="79" y="28"/>
                </a:cxn>
                <a:cxn ang="0">
                  <a:pos x="89" y="26"/>
                </a:cxn>
                <a:cxn ang="0">
                  <a:pos x="98" y="25"/>
                </a:cxn>
                <a:cxn ang="0">
                  <a:pos x="105" y="24"/>
                </a:cxn>
                <a:cxn ang="0">
                  <a:pos x="109" y="22"/>
                </a:cxn>
                <a:cxn ang="0">
                  <a:pos x="113" y="21"/>
                </a:cxn>
                <a:cxn ang="0">
                  <a:pos x="114" y="21"/>
                </a:cxn>
                <a:cxn ang="0">
                  <a:pos x="75" y="0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EFB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59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3" y="0"/>
                </a:cxn>
                <a:cxn ang="0">
                  <a:pos x="16" y="4"/>
                </a:cxn>
                <a:cxn ang="0">
                  <a:pos x="9" y="9"/>
                </a:cxn>
                <a:cxn ang="0">
                  <a:pos x="4" y="19"/>
                </a:cxn>
                <a:cxn ang="0">
                  <a:pos x="1" y="30"/>
                </a:cxn>
                <a:cxn ang="0">
                  <a:pos x="0" y="44"/>
                </a:cxn>
                <a:cxn ang="0">
                  <a:pos x="3" y="60"/>
                </a:cxn>
                <a:cxn ang="0">
                  <a:pos x="11" y="77"/>
                </a:cxn>
                <a:cxn ang="0">
                  <a:pos x="15" y="53"/>
                </a:cxn>
                <a:cxn ang="0">
                  <a:pos x="19" y="37"/>
                </a:cxn>
                <a:cxn ang="0">
                  <a:pos x="23" y="22"/>
                </a:cxn>
                <a:cxn ang="0">
                  <a:pos x="29" y="0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EFB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60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/>
              <a:ahLst/>
              <a:cxnLst>
                <a:cxn ang="0">
                  <a:pos x="784" y="1047"/>
                </a:cxn>
                <a:cxn ang="0">
                  <a:pos x="692" y="1011"/>
                </a:cxn>
                <a:cxn ang="0">
                  <a:pos x="607" y="945"/>
                </a:cxn>
                <a:cxn ang="0">
                  <a:pos x="517" y="861"/>
                </a:cxn>
                <a:cxn ang="0">
                  <a:pos x="432" y="776"/>
                </a:cxn>
                <a:cxn ang="0">
                  <a:pos x="350" y="677"/>
                </a:cxn>
                <a:cxn ang="0">
                  <a:pos x="266" y="563"/>
                </a:cxn>
                <a:cxn ang="0">
                  <a:pos x="188" y="447"/>
                </a:cxn>
                <a:cxn ang="0">
                  <a:pos x="122" y="325"/>
                </a:cxn>
                <a:cxn ang="0">
                  <a:pos x="65" y="211"/>
                </a:cxn>
                <a:cxn ang="0">
                  <a:pos x="21" y="101"/>
                </a:cxn>
                <a:cxn ang="0">
                  <a:pos x="0" y="0"/>
                </a:cxn>
                <a:cxn ang="0">
                  <a:pos x="109" y="217"/>
                </a:cxn>
                <a:cxn ang="0">
                  <a:pos x="209" y="378"/>
                </a:cxn>
                <a:cxn ang="0">
                  <a:pos x="294" y="500"/>
                </a:cxn>
                <a:cxn ang="0">
                  <a:pos x="373" y="590"/>
                </a:cxn>
                <a:cxn ang="0">
                  <a:pos x="441" y="661"/>
                </a:cxn>
                <a:cxn ang="0">
                  <a:pos x="506" y="713"/>
                </a:cxn>
                <a:cxn ang="0">
                  <a:pos x="564" y="754"/>
                </a:cxn>
                <a:cxn ang="0">
                  <a:pos x="620" y="801"/>
                </a:cxn>
                <a:cxn ang="0">
                  <a:pos x="754" y="899"/>
                </a:cxn>
                <a:cxn ang="0">
                  <a:pos x="925" y="977"/>
                </a:cxn>
                <a:cxn ang="0">
                  <a:pos x="1108" y="1047"/>
                </a:cxn>
                <a:cxn ang="0">
                  <a:pos x="784" y="10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rgbClr val="FEFBF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08561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108562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63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64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8565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108566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67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68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8569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10857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7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7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8573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108574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75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76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8577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108578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79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580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8581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7"/>
                </a:cxn>
                <a:cxn ang="0">
                  <a:pos x="37" y="262"/>
                </a:cxn>
                <a:cxn ang="0">
                  <a:pos x="83" y="410"/>
                </a:cxn>
                <a:cxn ang="0">
                  <a:pos x="149" y="546"/>
                </a:cxn>
                <a:cxn ang="0">
                  <a:pos x="237" y="666"/>
                </a:cxn>
                <a:cxn ang="0">
                  <a:pos x="338" y="764"/>
                </a:cxn>
                <a:cxn ang="0">
                  <a:pos x="450" y="838"/>
                </a:cxn>
                <a:cxn ang="0">
                  <a:pos x="579" y="879"/>
                </a:cxn>
                <a:cxn ang="0">
                  <a:pos x="714" y="886"/>
                </a:cxn>
                <a:cxn ang="0">
                  <a:pos x="862" y="851"/>
                </a:cxn>
                <a:cxn ang="0">
                  <a:pos x="784" y="856"/>
                </a:cxn>
                <a:cxn ang="0">
                  <a:pos x="700" y="835"/>
                </a:cxn>
                <a:cxn ang="0">
                  <a:pos x="621" y="794"/>
                </a:cxn>
                <a:cxn ang="0">
                  <a:pos x="542" y="728"/>
                </a:cxn>
                <a:cxn ang="0">
                  <a:pos x="466" y="649"/>
                </a:cxn>
                <a:cxn ang="0">
                  <a:pos x="397" y="557"/>
                </a:cxn>
                <a:cxn ang="0">
                  <a:pos x="334" y="454"/>
                </a:cxn>
                <a:cxn ang="0">
                  <a:pos x="279" y="339"/>
                </a:cxn>
                <a:cxn ang="0">
                  <a:pos x="238" y="225"/>
                </a:cxn>
                <a:cxn ang="0">
                  <a:pos x="205" y="105"/>
                </a:cxn>
                <a:cxn ang="0">
                  <a:pos x="184" y="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rgbClr val="F8FDE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82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DE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83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8FDE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84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8FDE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85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3" y="9"/>
                </a:cxn>
                <a:cxn ang="0">
                  <a:pos x="99" y="25"/>
                </a:cxn>
                <a:cxn ang="0">
                  <a:pos x="81" y="41"/>
                </a:cxn>
                <a:cxn ang="0">
                  <a:pos x="63" y="54"/>
                </a:cxn>
                <a:cxn ang="0">
                  <a:pos x="41" y="66"/>
                </a:cxn>
                <a:cxn ang="0">
                  <a:pos x="22" y="74"/>
                </a:cxn>
                <a:cxn ang="0">
                  <a:pos x="0" y="75"/>
                </a:cxn>
                <a:cxn ang="0">
                  <a:pos x="10" y="96"/>
                </a:cxn>
                <a:cxn ang="0">
                  <a:pos x="23" y="113"/>
                </a:cxn>
                <a:cxn ang="0">
                  <a:pos x="41" y="121"/>
                </a:cxn>
                <a:cxn ang="0">
                  <a:pos x="60" y="121"/>
                </a:cxn>
                <a:cxn ang="0">
                  <a:pos x="83" y="111"/>
                </a:cxn>
                <a:cxn ang="0">
                  <a:pos x="101" y="88"/>
                </a:cxn>
                <a:cxn ang="0">
                  <a:pos x="116" y="53"/>
                </a:cxn>
                <a:cxn ang="0">
                  <a:pos x="124" y="0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86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6" y="14"/>
                </a:cxn>
                <a:cxn ang="0">
                  <a:pos x="28" y="24"/>
                </a:cxn>
                <a:cxn ang="0">
                  <a:pos x="41" y="37"/>
                </a:cxn>
                <a:cxn ang="0">
                  <a:pos x="58" y="53"/>
                </a:cxn>
                <a:cxn ang="0">
                  <a:pos x="73" y="70"/>
                </a:cxn>
                <a:cxn ang="0">
                  <a:pos x="88" y="90"/>
                </a:cxn>
                <a:cxn ang="0">
                  <a:pos x="100" y="113"/>
                </a:cxn>
                <a:cxn ang="0">
                  <a:pos x="112" y="137"/>
                </a:cxn>
                <a:cxn ang="0">
                  <a:pos x="120" y="165"/>
                </a:cxn>
                <a:cxn ang="0">
                  <a:pos x="124" y="196"/>
                </a:cxn>
                <a:cxn ang="0">
                  <a:pos x="126" y="228"/>
                </a:cxn>
                <a:cxn ang="0">
                  <a:pos x="120" y="264"/>
                </a:cxn>
                <a:cxn ang="0">
                  <a:pos x="109" y="302"/>
                </a:cxn>
                <a:cxn ang="0">
                  <a:pos x="92" y="342"/>
                </a:cxn>
                <a:cxn ang="0">
                  <a:pos x="67" y="386"/>
                </a:cxn>
                <a:cxn ang="0">
                  <a:pos x="39" y="436"/>
                </a:cxn>
                <a:cxn ang="0">
                  <a:pos x="21" y="482"/>
                </a:cxn>
                <a:cxn ang="0">
                  <a:pos x="10" y="525"/>
                </a:cxn>
                <a:cxn ang="0">
                  <a:pos x="6" y="566"/>
                </a:cxn>
                <a:cxn ang="0">
                  <a:pos x="6" y="605"/>
                </a:cxn>
                <a:cxn ang="0">
                  <a:pos x="8" y="641"/>
                </a:cxn>
                <a:cxn ang="0">
                  <a:pos x="12" y="673"/>
                </a:cxn>
                <a:cxn ang="0">
                  <a:pos x="14" y="704"/>
                </a:cxn>
                <a:cxn ang="0">
                  <a:pos x="41" y="688"/>
                </a:cxn>
                <a:cxn ang="0">
                  <a:pos x="39" y="680"/>
                </a:cxn>
                <a:cxn ang="0">
                  <a:pos x="36" y="657"/>
                </a:cxn>
                <a:cxn ang="0">
                  <a:pos x="33" y="622"/>
                </a:cxn>
                <a:cxn ang="0">
                  <a:pos x="35" y="575"/>
                </a:cxn>
                <a:cxn ang="0">
                  <a:pos x="41" y="519"/>
                </a:cxn>
                <a:cxn ang="0">
                  <a:pos x="58" y="455"/>
                </a:cxn>
                <a:cxn ang="0">
                  <a:pos x="86" y="386"/>
                </a:cxn>
                <a:cxn ang="0">
                  <a:pos x="129" y="313"/>
                </a:cxn>
                <a:cxn ang="0">
                  <a:pos x="143" y="279"/>
                </a:cxn>
                <a:cxn ang="0">
                  <a:pos x="149" y="235"/>
                </a:cxn>
                <a:cxn ang="0">
                  <a:pos x="144" y="184"/>
                </a:cxn>
                <a:cxn ang="0">
                  <a:pos x="131" y="134"/>
                </a:cxn>
                <a:cxn ang="0">
                  <a:pos x="109" y="85"/>
                </a:cxn>
                <a:cxn ang="0">
                  <a:pos x="81" y="44"/>
                </a:cxn>
                <a:cxn ang="0">
                  <a:pos x="44" y="14"/>
                </a:cxn>
                <a:cxn ang="0">
                  <a:pos x="0" y="0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DEF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87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0" y="132"/>
                </a:cxn>
                <a:cxn ang="0">
                  <a:pos x="0" y="0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8588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34F3A28-92AC-40C9-96F0-714415C943C5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108589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11 液晶顯示器(LCD)</a:t>
            </a:r>
          </a:p>
        </p:txBody>
      </p:sp>
      <p:sp>
        <p:nvSpPr>
          <p:cNvPr id="108590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D6BCC68-5C1B-42A8-9C09-5A2E4EDBD9C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8593" name="Oval 49"/>
          <p:cNvSpPr>
            <a:spLocks noChangeArrowheads="1"/>
          </p:cNvSpPr>
          <p:nvPr userDrawn="1"/>
        </p:nvSpPr>
        <p:spPr bwMode="auto">
          <a:xfrm>
            <a:off x="395288" y="549275"/>
            <a:ext cx="215900" cy="215900"/>
          </a:xfrm>
          <a:prstGeom prst="ellipse">
            <a:avLst/>
          </a:prstGeom>
          <a:solidFill>
            <a:srgbClr val="DB4A1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94" name="Oval 50"/>
          <p:cNvSpPr>
            <a:spLocks noChangeArrowheads="1"/>
          </p:cNvSpPr>
          <p:nvPr userDrawn="1"/>
        </p:nvSpPr>
        <p:spPr bwMode="auto">
          <a:xfrm>
            <a:off x="755650" y="549275"/>
            <a:ext cx="215900" cy="215900"/>
          </a:xfrm>
          <a:prstGeom prst="ellipse">
            <a:avLst/>
          </a:prstGeom>
          <a:solidFill>
            <a:srgbClr val="33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95" name="Oval 51"/>
          <p:cNvSpPr>
            <a:spLocks noChangeArrowheads="1"/>
          </p:cNvSpPr>
          <p:nvPr userDrawn="1"/>
        </p:nvSpPr>
        <p:spPr bwMode="auto">
          <a:xfrm>
            <a:off x="1116013" y="549275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D03C1F-B55E-4A5C-B3B5-B6C421B1947C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11 液晶顯示器(LCD)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972DA-11DB-415E-B150-7CB2CCDBE71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7C1034-9AE9-4DEC-97A3-C75CC9AE894E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11 液晶顯示器(LCD)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F534F-FE06-47E8-9B99-46C40B2186F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63EE1-0DD8-4FE7-AFFC-6DEC16EDA9CC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11 液晶顯示器(LCD)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6468F-6A47-4DF6-BAF1-F13A2BC0101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047C54-236C-4FC2-B489-FF43273A4663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11 液晶顯示器(LCD)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A9C5E-3BBE-4B11-9558-011F7459B50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E02806-B082-44D0-AC2D-2B8650DDC28C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11 液晶顯示器(LCD)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34404-6113-40AE-BE08-B56DFCD32F4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ADE59-E48E-483C-BBB4-DBFD86A975F6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11 液晶顯示器(LCD)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BAC11-DF74-484D-A23E-C4EA345C5C6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25D9F-1F72-44FE-B88B-F478FF2D6812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11 液晶顯示器(LCD)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39433-C554-4C40-B71A-FAD3E7A1C2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3CD361-675E-4B59-B192-927601CD482C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11 液晶顯示器(LCD)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36D7C-8F67-433B-A0CD-0EC477089EA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DCDE7-4790-4BD3-973C-9063EBB195D4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11 液晶顯示器(LCD)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66414-9B5F-4D10-8C49-A70D78314CA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35712B-9A90-4A36-BC0A-4C5B2989206D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11 液晶顯示器(LCD)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950D5-B22A-47E2-97B9-6F3A4ADFE10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7523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189" y="26"/>
                </a:cxn>
                <a:cxn ang="0">
                  <a:pos x="309" y="66"/>
                </a:cxn>
                <a:cxn ang="0">
                  <a:pos x="357" y="98"/>
                </a:cxn>
                <a:cxn ang="0">
                  <a:pos x="413" y="162"/>
                </a:cxn>
                <a:cxn ang="0">
                  <a:pos x="437" y="250"/>
                </a:cxn>
                <a:cxn ang="0">
                  <a:pos x="397" y="530"/>
                </a:cxn>
                <a:cxn ang="0">
                  <a:pos x="341" y="634"/>
                </a:cxn>
                <a:cxn ang="0">
                  <a:pos x="173" y="714"/>
                </a:cxn>
                <a:cxn ang="0">
                  <a:pos x="77" y="730"/>
                </a:cxn>
                <a:cxn ang="0">
                  <a:pos x="69" y="802"/>
                </a:cxn>
                <a:cxn ang="0">
                  <a:pos x="7" y="788"/>
                </a:cxn>
                <a:cxn ang="0">
                  <a:pos x="5" y="751"/>
                </a:cxn>
                <a:cxn ang="0">
                  <a:pos x="37" y="722"/>
                </a:cxn>
                <a:cxn ang="0">
                  <a:pos x="5" y="670"/>
                </a:cxn>
                <a:cxn ang="0">
                  <a:pos x="5" y="32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07524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525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7526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7527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7528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/>
              <a:ahLst/>
              <a:cxnLst>
                <a:cxn ang="0">
                  <a:pos x="14" y="416"/>
                </a:cxn>
                <a:cxn ang="0">
                  <a:pos x="14" y="272"/>
                </a:cxn>
                <a:cxn ang="0">
                  <a:pos x="102" y="144"/>
                </a:cxn>
                <a:cxn ang="0">
                  <a:pos x="150" y="96"/>
                </a:cxn>
                <a:cxn ang="0">
                  <a:pos x="198" y="64"/>
                </a:cxn>
                <a:cxn ang="0">
                  <a:pos x="350" y="0"/>
                </a:cxn>
                <a:cxn ang="0">
                  <a:pos x="534" y="8"/>
                </a:cxn>
                <a:cxn ang="0">
                  <a:pos x="662" y="96"/>
                </a:cxn>
                <a:cxn ang="0">
                  <a:pos x="710" y="200"/>
                </a:cxn>
                <a:cxn ang="0">
                  <a:pos x="702" y="400"/>
                </a:cxn>
                <a:cxn ang="0">
                  <a:pos x="678" y="448"/>
                </a:cxn>
                <a:cxn ang="0">
                  <a:pos x="550" y="632"/>
                </a:cxn>
                <a:cxn ang="0">
                  <a:pos x="518" y="656"/>
                </a:cxn>
                <a:cxn ang="0">
                  <a:pos x="470" y="664"/>
                </a:cxn>
                <a:cxn ang="0">
                  <a:pos x="518" y="680"/>
                </a:cxn>
                <a:cxn ang="0">
                  <a:pos x="566" y="696"/>
                </a:cxn>
                <a:cxn ang="0">
                  <a:pos x="574" y="720"/>
                </a:cxn>
                <a:cxn ang="0">
                  <a:pos x="526" y="736"/>
                </a:cxn>
                <a:cxn ang="0">
                  <a:pos x="502" y="752"/>
                </a:cxn>
                <a:cxn ang="0">
                  <a:pos x="454" y="768"/>
                </a:cxn>
                <a:cxn ang="0">
                  <a:pos x="438" y="712"/>
                </a:cxn>
                <a:cxn ang="0">
                  <a:pos x="246" y="688"/>
                </a:cxn>
                <a:cxn ang="0">
                  <a:pos x="134" y="648"/>
                </a:cxn>
                <a:cxn ang="0">
                  <a:pos x="110" y="624"/>
                </a:cxn>
                <a:cxn ang="0">
                  <a:pos x="78" y="576"/>
                </a:cxn>
                <a:cxn ang="0">
                  <a:pos x="54" y="464"/>
                </a:cxn>
                <a:cxn ang="0">
                  <a:pos x="30" y="408"/>
                </a:cxn>
                <a:cxn ang="0">
                  <a:pos x="22" y="384"/>
                </a:cxn>
                <a:cxn ang="0">
                  <a:pos x="14" y="416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07529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7530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>
                  <a:cxn ang="0">
                    <a:pos x="46" y="210"/>
                  </a:cxn>
                  <a:cxn ang="0">
                    <a:pos x="37" y="198"/>
                  </a:cxn>
                  <a:cxn ang="0">
                    <a:pos x="26" y="181"/>
                  </a:cxn>
                  <a:cxn ang="0">
                    <a:pos x="15" y="159"/>
                  </a:cxn>
                  <a:cxn ang="0">
                    <a:pos x="5" y="135"/>
                  </a:cxn>
                  <a:cxn ang="0">
                    <a:pos x="0" y="109"/>
                  </a:cxn>
                  <a:cxn ang="0">
                    <a:pos x="1" y="82"/>
                  </a:cxn>
                  <a:cxn ang="0">
                    <a:pos x="9" y="57"/>
                  </a:cxn>
                  <a:cxn ang="0">
                    <a:pos x="27" y="35"/>
                  </a:cxn>
                  <a:cxn ang="0">
                    <a:pos x="45" y="22"/>
                  </a:cxn>
                  <a:cxn ang="0">
                    <a:pos x="60" y="12"/>
                  </a:cxn>
                  <a:cxn ang="0">
                    <a:pos x="72" y="7"/>
                  </a:cxn>
                  <a:cxn ang="0">
                    <a:pos x="81" y="5"/>
                  </a:cxn>
                  <a:cxn ang="0">
                    <a:pos x="88" y="5"/>
                  </a:cxn>
                  <a:cxn ang="0">
                    <a:pos x="104" y="0"/>
                  </a:cxn>
                  <a:cxn ang="0">
                    <a:pos x="148" y="8"/>
                  </a:cxn>
                  <a:cxn ang="0">
                    <a:pos x="160" y="12"/>
                  </a:cxn>
                  <a:cxn ang="0">
                    <a:pos x="172" y="15"/>
                  </a:cxn>
                  <a:cxn ang="0">
                    <a:pos x="182" y="19"/>
                  </a:cxn>
                  <a:cxn ang="0">
                    <a:pos x="190" y="23"/>
                  </a:cxn>
                  <a:cxn ang="0">
                    <a:pos x="198" y="27"/>
                  </a:cxn>
                  <a:cxn ang="0">
                    <a:pos x="205" y="32"/>
                  </a:cxn>
                  <a:cxn ang="0">
                    <a:pos x="211" y="38"/>
                  </a:cxn>
                  <a:cxn ang="0">
                    <a:pos x="217" y="45"/>
                  </a:cxn>
                  <a:cxn ang="0">
                    <a:pos x="205" y="40"/>
                  </a:cxn>
                  <a:cxn ang="0">
                    <a:pos x="194" y="36"/>
                  </a:cxn>
                  <a:cxn ang="0">
                    <a:pos x="183" y="33"/>
                  </a:cxn>
                  <a:cxn ang="0">
                    <a:pos x="172" y="30"/>
                  </a:cxn>
                  <a:cxn ang="0">
                    <a:pos x="163" y="27"/>
                  </a:cxn>
                  <a:cxn ang="0">
                    <a:pos x="153" y="26"/>
                  </a:cxn>
                  <a:cxn ang="0">
                    <a:pos x="143" y="24"/>
                  </a:cxn>
                  <a:cxn ang="0">
                    <a:pos x="134" y="24"/>
                  </a:cxn>
                  <a:cxn ang="0">
                    <a:pos x="125" y="24"/>
                  </a:cxn>
                  <a:cxn ang="0">
                    <a:pos x="116" y="25"/>
                  </a:cxn>
                  <a:cxn ang="0">
                    <a:pos x="107" y="27"/>
                  </a:cxn>
                  <a:cxn ang="0">
                    <a:pos x="99" y="29"/>
                  </a:cxn>
                  <a:cxn ang="0">
                    <a:pos x="91" y="33"/>
                  </a:cxn>
                  <a:cxn ang="0">
                    <a:pos x="82" y="36"/>
                  </a:cxn>
                  <a:cxn ang="0">
                    <a:pos x="74" y="41"/>
                  </a:cxn>
                  <a:cxn ang="0">
                    <a:pos x="66" y="46"/>
                  </a:cxn>
                  <a:cxn ang="0">
                    <a:pos x="52" y="61"/>
                  </a:cxn>
                  <a:cxn ang="0">
                    <a:pos x="42" y="80"/>
                  </a:cxn>
                  <a:cxn ang="0">
                    <a:pos x="37" y="103"/>
                  </a:cxn>
                  <a:cxn ang="0">
                    <a:pos x="35" y="126"/>
                  </a:cxn>
                  <a:cxn ang="0">
                    <a:pos x="35" y="151"/>
                  </a:cxn>
                  <a:cxn ang="0">
                    <a:pos x="38" y="174"/>
                  </a:cxn>
                  <a:cxn ang="0">
                    <a:pos x="41" y="194"/>
                  </a:cxn>
                  <a:cxn ang="0">
                    <a:pos x="46" y="210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7531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112" y="2"/>
                  </a:cxn>
                  <a:cxn ang="0">
                    <a:pos x="118" y="8"/>
                  </a:cxn>
                  <a:cxn ang="0">
                    <a:pos x="127" y="18"/>
                  </a:cxn>
                  <a:cxn ang="0">
                    <a:pos x="137" y="33"/>
                  </a:cxn>
                  <a:cxn ang="0">
                    <a:pos x="145" y="52"/>
                  </a:cxn>
                  <a:cxn ang="0">
                    <a:pos x="150" y="76"/>
                  </a:cxn>
                  <a:cxn ang="0">
                    <a:pos x="150" y="105"/>
                  </a:cxn>
                  <a:cxn ang="0">
                    <a:pos x="144" y="139"/>
                  </a:cxn>
                  <a:cxn ang="0">
                    <a:pos x="140" y="149"/>
                  </a:cxn>
                  <a:cxn ang="0">
                    <a:pos x="136" y="157"/>
                  </a:cxn>
                  <a:cxn ang="0">
                    <a:pos x="131" y="165"/>
                  </a:cxn>
                  <a:cxn ang="0">
                    <a:pos x="125" y="173"/>
                  </a:cxn>
                  <a:cxn ang="0">
                    <a:pos x="117" y="180"/>
                  </a:cxn>
                  <a:cxn ang="0">
                    <a:pos x="110" y="185"/>
                  </a:cxn>
                  <a:cxn ang="0">
                    <a:pos x="102" y="191"/>
                  </a:cxn>
                  <a:cxn ang="0">
                    <a:pos x="92" y="195"/>
                  </a:cxn>
                  <a:cxn ang="0">
                    <a:pos x="82" y="197"/>
                  </a:cxn>
                  <a:cxn ang="0">
                    <a:pos x="72" y="200"/>
                  </a:cxn>
                  <a:cxn ang="0">
                    <a:pos x="61" y="201"/>
                  </a:cxn>
                  <a:cxn ang="0">
                    <a:pos x="49" y="201"/>
                  </a:cxn>
                  <a:cxn ang="0">
                    <a:pos x="37" y="200"/>
                  </a:cxn>
                  <a:cxn ang="0">
                    <a:pos x="25" y="197"/>
                  </a:cxn>
                  <a:cxn ang="0">
                    <a:pos x="12" y="193"/>
                  </a:cxn>
                  <a:cxn ang="0">
                    <a:pos x="0" y="188"/>
                  </a:cxn>
                  <a:cxn ang="0">
                    <a:pos x="11" y="195"/>
                  </a:cxn>
                  <a:cxn ang="0">
                    <a:pos x="22" y="200"/>
                  </a:cxn>
                  <a:cxn ang="0">
                    <a:pos x="33" y="205"/>
                  </a:cxn>
                  <a:cxn ang="0">
                    <a:pos x="43" y="208"/>
                  </a:cxn>
                  <a:cxn ang="0">
                    <a:pos x="53" y="211"/>
                  </a:cxn>
                  <a:cxn ang="0">
                    <a:pos x="63" y="212"/>
                  </a:cxn>
                  <a:cxn ang="0">
                    <a:pos x="73" y="213"/>
                  </a:cxn>
                  <a:cxn ang="0">
                    <a:pos x="83" y="213"/>
                  </a:cxn>
                  <a:cxn ang="0">
                    <a:pos x="91" y="212"/>
                  </a:cxn>
                  <a:cxn ang="0">
                    <a:pos x="100" y="210"/>
                  </a:cxn>
                  <a:cxn ang="0">
                    <a:pos x="108" y="208"/>
                  </a:cxn>
                  <a:cxn ang="0">
                    <a:pos x="116" y="206"/>
                  </a:cxn>
                  <a:cxn ang="0">
                    <a:pos x="123" y="203"/>
                  </a:cxn>
                  <a:cxn ang="0">
                    <a:pos x="130" y="199"/>
                  </a:cxn>
                  <a:cxn ang="0">
                    <a:pos x="136" y="195"/>
                  </a:cxn>
                  <a:cxn ang="0">
                    <a:pos x="142" y="191"/>
                  </a:cxn>
                  <a:cxn ang="0">
                    <a:pos x="158" y="176"/>
                  </a:cxn>
                  <a:cxn ang="0">
                    <a:pos x="169" y="161"/>
                  </a:cxn>
                  <a:cxn ang="0">
                    <a:pos x="176" y="144"/>
                  </a:cxn>
                  <a:cxn ang="0">
                    <a:pos x="179" y="128"/>
                  </a:cxn>
                  <a:cxn ang="0">
                    <a:pos x="181" y="111"/>
                  </a:cxn>
                  <a:cxn ang="0">
                    <a:pos x="181" y="95"/>
                  </a:cxn>
                  <a:cxn ang="0">
                    <a:pos x="182" y="79"/>
                  </a:cxn>
                  <a:cxn ang="0">
                    <a:pos x="173" y="46"/>
                  </a:cxn>
                  <a:cxn ang="0">
                    <a:pos x="156" y="21"/>
                  </a:cxn>
                  <a:cxn ang="0">
                    <a:pos x="151" y="18"/>
                  </a:cxn>
                  <a:cxn ang="0">
                    <a:pos x="147" y="15"/>
                  </a:cxn>
                  <a:cxn ang="0">
                    <a:pos x="142" y="13"/>
                  </a:cxn>
                  <a:cxn ang="0">
                    <a:pos x="138" y="11"/>
                  </a:cxn>
                  <a:cxn ang="0">
                    <a:pos x="132" y="9"/>
                  </a:cxn>
                  <a:cxn ang="0">
                    <a:pos x="126" y="6"/>
                  </a:cxn>
                  <a:cxn ang="0">
                    <a:pos x="119" y="3"/>
                  </a:cxn>
                  <a:cxn ang="0">
                    <a:pos x="109" y="0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7532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105" y="9"/>
                  </a:cxn>
                  <a:cxn ang="0">
                    <a:pos x="115" y="27"/>
                  </a:cxn>
                  <a:cxn ang="0">
                    <a:pos x="123" y="50"/>
                  </a:cxn>
                  <a:cxn ang="0">
                    <a:pos x="128" y="78"/>
                  </a:cxn>
                  <a:cxn ang="0">
                    <a:pos x="127" y="111"/>
                  </a:cxn>
                  <a:cxn ang="0">
                    <a:pos x="116" y="145"/>
                  </a:cxn>
                  <a:cxn ang="0">
                    <a:pos x="94" y="181"/>
                  </a:cxn>
                  <a:cxn ang="0">
                    <a:pos x="60" y="217"/>
                  </a:cxn>
                  <a:cxn ang="0">
                    <a:pos x="49" y="213"/>
                  </a:cxn>
                  <a:cxn ang="0">
                    <a:pos x="38" y="210"/>
                  </a:cxn>
                  <a:cxn ang="0">
                    <a:pos x="26" y="205"/>
                  </a:cxn>
                  <a:cxn ang="0">
                    <a:pos x="16" y="201"/>
                  </a:cxn>
                  <a:cxn ang="0">
                    <a:pos x="8" y="196"/>
                  </a:cxn>
                  <a:cxn ang="0">
                    <a:pos x="2" y="190"/>
                  </a:cxn>
                  <a:cxn ang="0">
                    <a:pos x="0" y="183"/>
                  </a:cxn>
                  <a:cxn ang="0">
                    <a:pos x="1" y="178"/>
                  </a:cxn>
                  <a:cxn ang="0">
                    <a:pos x="13" y="171"/>
                  </a:cxn>
                  <a:cxn ang="0">
                    <a:pos x="29" y="161"/>
                  </a:cxn>
                  <a:cxn ang="0">
                    <a:pos x="46" y="150"/>
                  </a:cxn>
                  <a:cxn ang="0">
                    <a:pos x="63" y="134"/>
                  </a:cxn>
                  <a:cxn ang="0">
                    <a:pos x="79" y="112"/>
                  </a:cxn>
                  <a:cxn ang="0">
                    <a:pos x="91" y="83"/>
                  </a:cxn>
                  <a:cxn ang="0">
                    <a:pos x="97" y="46"/>
                  </a:cxn>
                  <a:cxn ang="0">
                    <a:pos x="94" y="0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7533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0" y="25"/>
                  </a:cxn>
                  <a:cxn ang="0">
                    <a:pos x="3" y="26"/>
                  </a:cxn>
                  <a:cxn ang="0">
                    <a:pos x="14" y="29"/>
                  </a:cxn>
                  <a:cxn ang="0">
                    <a:pos x="29" y="36"/>
                  </a:cxn>
                  <a:cxn ang="0">
                    <a:pos x="46" y="47"/>
                  </a:cxn>
                  <a:cxn ang="0">
                    <a:pos x="66" y="62"/>
                  </a:cxn>
                  <a:cxn ang="0">
                    <a:pos x="84" y="80"/>
                  </a:cxn>
                  <a:cxn ang="0">
                    <a:pos x="102" y="103"/>
                  </a:cxn>
                  <a:cxn ang="0">
                    <a:pos x="116" y="132"/>
                  </a:cxn>
                  <a:cxn ang="0">
                    <a:pos x="117" y="120"/>
                  </a:cxn>
                  <a:cxn ang="0">
                    <a:pos x="115" y="107"/>
                  </a:cxn>
                  <a:cxn ang="0">
                    <a:pos x="108" y="90"/>
                  </a:cxn>
                  <a:cxn ang="0">
                    <a:pos x="99" y="74"/>
                  </a:cxn>
                  <a:cxn ang="0">
                    <a:pos x="89" y="58"/>
                  </a:cxn>
                  <a:cxn ang="0">
                    <a:pos x="78" y="45"/>
                  </a:cxn>
                  <a:cxn ang="0">
                    <a:pos x="67" y="36"/>
                  </a:cxn>
                  <a:cxn ang="0">
                    <a:pos x="58" y="32"/>
                  </a:cxn>
                  <a:cxn ang="0">
                    <a:pos x="69" y="29"/>
                  </a:cxn>
                  <a:cxn ang="0">
                    <a:pos x="79" y="28"/>
                  </a:cxn>
                  <a:cxn ang="0">
                    <a:pos x="89" y="26"/>
                  </a:cxn>
                  <a:cxn ang="0">
                    <a:pos x="98" y="25"/>
                  </a:cxn>
                  <a:cxn ang="0">
                    <a:pos x="105" y="24"/>
                  </a:cxn>
                  <a:cxn ang="0">
                    <a:pos x="109" y="22"/>
                  </a:cxn>
                  <a:cxn ang="0">
                    <a:pos x="113" y="21"/>
                  </a:cxn>
                  <a:cxn ang="0">
                    <a:pos x="114" y="21"/>
                  </a:cxn>
                  <a:cxn ang="0">
                    <a:pos x="75" y="0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7534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3" y="0"/>
                  </a:cxn>
                  <a:cxn ang="0">
                    <a:pos x="16" y="4"/>
                  </a:cxn>
                  <a:cxn ang="0">
                    <a:pos x="9" y="9"/>
                  </a:cxn>
                  <a:cxn ang="0">
                    <a:pos x="4" y="19"/>
                  </a:cxn>
                  <a:cxn ang="0">
                    <a:pos x="1" y="30"/>
                  </a:cxn>
                  <a:cxn ang="0">
                    <a:pos x="0" y="44"/>
                  </a:cxn>
                  <a:cxn ang="0">
                    <a:pos x="3" y="60"/>
                  </a:cxn>
                  <a:cxn ang="0">
                    <a:pos x="11" y="77"/>
                  </a:cxn>
                  <a:cxn ang="0">
                    <a:pos x="15" y="53"/>
                  </a:cxn>
                  <a:cxn ang="0">
                    <a:pos x="19" y="37"/>
                  </a:cxn>
                  <a:cxn ang="0">
                    <a:pos x="23" y="22"/>
                  </a:cxn>
                  <a:cxn ang="0">
                    <a:pos x="29" y="0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07535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7536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/>
                  <a:ahLst/>
                  <a:cxnLst>
                    <a:cxn ang="0">
                      <a:pos x="12" y="44"/>
                    </a:cxn>
                    <a:cxn ang="0">
                      <a:pos x="6" y="72"/>
                    </a:cxn>
                    <a:cxn ang="0">
                      <a:pos x="3" y="99"/>
                    </a:cxn>
                    <a:cxn ang="0">
                      <a:pos x="0" y="125"/>
                    </a:cxn>
                    <a:cxn ang="0">
                      <a:pos x="0" y="151"/>
                    </a:cxn>
                    <a:cxn ang="0">
                      <a:pos x="3" y="180"/>
                    </a:cxn>
                    <a:cxn ang="0">
                      <a:pos x="7" y="211"/>
                    </a:cxn>
                    <a:cxn ang="0">
                      <a:pos x="16" y="247"/>
                    </a:cxn>
                    <a:cxn ang="0">
                      <a:pos x="29" y="287"/>
                    </a:cxn>
                    <a:cxn ang="0">
                      <a:pos x="43" y="325"/>
                    </a:cxn>
                    <a:cxn ang="0">
                      <a:pos x="61" y="364"/>
                    </a:cxn>
                    <a:cxn ang="0">
                      <a:pos x="83" y="406"/>
                    </a:cxn>
                    <a:cxn ang="0">
                      <a:pos x="106" y="446"/>
                    </a:cxn>
                    <a:cxn ang="0">
                      <a:pos x="132" y="483"/>
                    </a:cxn>
                    <a:cxn ang="0">
                      <a:pos x="157" y="516"/>
                    </a:cxn>
                    <a:cxn ang="0">
                      <a:pos x="182" y="544"/>
                    </a:cxn>
                    <a:cxn ang="0">
                      <a:pos x="207" y="564"/>
                    </a:cxn>
                    <a:cxn ang="0">
                      <a:pos x="160" y="501"/>
                    </a:cxn>
                    <a:cxn ang="0">
                      <a:pos x="127" y="448"/>
                    </a:cxn>
                    <a:cxn ang="0">
                      <a:pos x="103" y="405"/>
                    </a:cxn>
                    <a:cxn ang="0">
                      <a:pos x="87" y="368"/>
                    </a:cxn>
                    <a:cxn ang="0">
                      <a:pos x="75" y="337"/>
                    </a:cxn>
                    <a:cxn ang="0">
                      <a:pos x="68" y="309"/>
                    </a:cxn>
                    <a:cxn ang="0">
                      <a:pos x="63" y="285"/>
                    </a:cxn>
                    <a:cxn ang="0">
                      <a:pos x="56" y="261"/>
                    </a:cxn>
                    <a:cxn ang="0">
                      <a:pos x="44" y="205"/>
                    </a:cxn>
                    <a:cxn ang="0">
                      <a:pos x="41" y="140"/>
                    </a:cxn>
                    <a:cxn ang="0">
                      <a:pos x="43" y="68"/>
                    </a:cxn>
                    <a:cxn ang="0">
                      <a:pos x="50" y="0"/>
                    </a:cxn>
                    <a:cxn ang="0">
                      <a:pos x="12" y="44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7537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14" y="55"/>
                    </a:cxn>
                    <a:cxn ang="0">
                      <a:pos x="22" y="101"/>
                    </a:cxn>
                    <a:cxn ang="0">
                      <a:pos x="24" y="159"/>
                    </a:cxn>
                    <a:cxn ang="0">
                      <a:pos x="19" y="232"/>
                    </a:cxn>
                    <a:cxn ang="0">
                      <a:pos x="45" y="217"/>
                    </a:cxn>
                    <a:cxn ang="0">
                      <a:pos x="47" y="178"/>
                    </a:cxn>
                    <a:cxn ang="0">
                      <a:pos x="47" y="140"/>
                    </a:cxn>
                    <a:cxn ang="0">
                      <a:pos x="45" y="103"/>
                    </a:cxn>
                    <a:cxn ang="0">
                      <a:pos x="41" y="71"/>
                    </a:cxn>
                    <a:cxn ang="0">
                      <a:pos x="36" y="52"/>
                    </a:cxn>
                    <a:cxn ang="0">
                      <a:pos x="29" y="34"/>
                    </a:cxn>
                    <a:cxn ang="0">
                      <a:pos x="22" y="17"/>
                    </a:cxn>
                    <a:cxn ang="0">
                      <a:pos x="13" y="0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7538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/>
                  <a:ahLst/>
                  <a:cxnLst>
                    <a:cxn ang="0">
                      <a:pos x="87" y="22"/>
                    </a:cxn>
                    <a:cxn ang="0">
                      <a:pos x="77" y="17"/>
                    </a:cxn>
                    <a:cxn ang="0">
                      <a:pos x="68" y="12"/>
                    </a:cxn>
                    <a:cxn ang="0">
                      <a:pos x="58" y="7"/>
                    </a:cxn>
                    <a:cxn ang="0">
                      <a:pos x="47" y="5"/>
                    </a:cxn>
                    <a:cxn ang="0">
                      <a:pos x="37" y="3"/>
                    </a:cxn>
                    <a:cxn ang="0">
                      <a:pos x="26" y="2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6" y="6"/>
                    </a:cxn>
                    <a:cxn ang="0">
                      <a:pos x="14" y="10"/>
                    </a:cxn>
                    <a:cxn ang="0">
                      <a:pos x="22" y="14"/>
                    </a:cxn>
                    <a:cxn ang="0">
                      <a:pos x="33" y="18"/>
                    </a:cxn>
                    <a:cxn ang="0">
                      <a:pos x="42" y="22"/>
                    </a:cxn>
                    <a:cxn ang="0">
                      <a:pos x="52" y="27"/>
                    </a:cxn>
                    <a:cxn ang="0">
                      <a:pos x="64" y="33"/>
                    </a:cxn>
                    <a:cxn ang="0">
                      <a:pos x="74" y="40"/>
                    </a:cxn>
                    <a:cxn ang="0">
                      <a:pos x="87" y="22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107539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7540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7541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7542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7543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7544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7545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7546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7547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7548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7549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7550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7551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/>
              <a:ahLst/>
              <a:cxnLst>
                <a:cxn ang="0">
                  <a:pos x="1" y="392"/>
                </a:cxn>
                <a:cxn ang="0">
                  <a:pos x="3" y="252"/>
                </a:cxn>
                <a:cxn ang="0">
                  <a:pos x="21" y="210"/>
                </a:cxn>
                <a:cxn ang="0">
                  <a:pos x="29" y="182"/>
                </a:cxn>
                <a:cxn ang="0">
                  <a:pos x="39" y="154"/>
                </a:cxn>
                <a:cxn ang="0">
                  <a:pos x="51" y="138"/>
                </a:cxn>
                <a:cxn ang="0">
                  <a:pos x="111" y="74"/>
                </a:cxn>
                <a:cxn ang="0">
                  <a:pos x="169" y="30"/>
                </a:cxn>
                <a:cxn ang="0">
                  <a:pos x="225" y="10"/>
                </a:cxn>
                <a:cxn ang="0">
                  <a:pos x="249" y="4"/>
                </a:cxn>
                <a:cxn ang="0">
                  <a:pos x="265" y="0"/>
                </a:cxn>
                <a:cxn ang="0">
                  <a:pos x="357" y="2"/>
                </a:cxn>
                <a:cxn ang="0">
                  <a:pos x="385" y="6"/>
                </a:cxn>
                <a:cxn ang="0">
                  <a:pos x="489" y="40"/>
                </a:cxn>
                <a:cxn ang="0">
                  <a:pos x="619" y="128"/>
                </a:cxn>
                <a:cxn ang="0">
                  <a:pos x="653" y="178"/>
                </a:cxn>
                <a:cxn ang="0">
                  <a:pos x="693" y="322"/>
                </a:cxn>
                <a:cxn ang="0">
                  <a:pos x="687" y="434"/>
                </a:cxn>
                <a:cxn ang="0">
                  <a:pos x="665" y="538"/>
                </a:cxn>
                <a:cxn ang="0">
                  <a:pos x="639" y="564"/>
                </a:cxn>
                <a:cxn ang="0">
                  <a:pos x="631" y="580"/>
                </a:cxn>
                <a:cxn ang="0">
                  <a:pos x="607" y="588"/>
                </a:cxn>
                <a:cxn ang="0">
                  <a:pos x="473" y="664"/>
                </a:cxn>
                <a:cxn ang="0">
                  <a:pos x="449" y="678"/>
                </a:cxn>
                <a:cxn ang="0">
                  <a:pos x="405" y="684"/>
                </a:cxn>
                <a:cxn ang="0">
                  <a:pos x="375" y="690"/>
                </a:cxn>
                <a:cxn ang="0">
                  <a:pos x="267" y="684"/>
                </a:cxn>
                <a:cxn ang="0">
                  <a:pos x="259" y="722"/>
                </a:cxn>
                <a:cxn ang="0">
                  <a:pos x="241" y="756"/>
                </a:cxn>
                <a:cxn ang="0">
                  <a:pos x="185" y="728"/>
                </a:cxn>
                <a:cxn ang="0">
                  <a:pos x="163" y="720"/>
                </a:cxn>
                <a:cxn ang="0">
                  <a:pos x="151" y="716"/>
                </a:cxn>
                <a:cxn ang="0">
                  <a:pos x="195" y="674"/>
                </a:cxn>
                <a:cxn ang="0">
                  <a:pos x="211" y="644"/>
                </a:cxn>
                <a:cxn ang="0">
                  <a:pos x="209" y="626"/>
                </a:cxn>
                <a:cxn ang="0">
                  <a:pos x="195" y="620"/>
                </a:cxn>
                <a:cxn ang="0">
                  <a:pos x="165" y="596"/>
                </a:cxn>
                <a:cxn ang="0">
                  <a:pos x="99" y="534"/>
                </a:cxn>
                <a:cxn ang="0">
                  <a:pos x="61" y="506"/>
                </a:cxn>
                <a:cxn ang="0">
                  <a:pos x="23" y="470"/>
                </a:cxn>
                <a:cxn ang="0">
                  <a:pos x="7" y="434"/>
                </a:cxn>
                <a:cxn ang="0">
                  <a:pos x="5" y="396"/>
                </a:cxn>
                <a:cxn ang="0">
                  <a:pos x="1" y="392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552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553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554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8"/>
                </a:cxn>
                <a:cxn ang="0">
                  <a:pos x="15" y="19"/>
                </a:cxn>
                <a:cxn ang="0">
                  <a:pos x="26" y="33"/>
                </a:cxn>
                <a:cxn ang="0">
                  <a:pos x="38" y="51"/>
                </a:cxn>
                <a:cxn ang="0">
                  <a:pos x="54" y="72"/>
                </a:cxn>
                <a:cxn ang="0">
                  <a:pos x="67" y="94"/>
                </a:cxn>
                <a:cxn ang="0">
                  <a:pos x="79" y="119"/>
                </a:cxn>
                <a:cxn ang="0">
                  <a:pos x="87" y="146"/>
                </a:cxn>
                <a:cxn ang="0">
                  <a:pos x="94" y="175"/>
                </a:cxn>
                <a:cxn ang="0">
                  <a:pos x="91" y="209"/>
                </a:cxn>
                <a:cxn ang="0">
                  <a:pos x="118" y="209"/>
                </a:cxn>
                <a:cxn ang="0">
                  <a:pos x="117" y="177"/>
                </a:cxn>
                <a:cxn ang="0">
                  <a:pos x="104" y="119"/>
                </a:cxn>
                <a:cxn ang="0">
                  <a:pos x="82" y="69"/>
                </a:cxn>
                <a:cxn ang="0">
                  <a:pos x="47" y="27"/>
                </a:cxn>
                <a:cxn ang="0">
                  <a:pos x="0" y="0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555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0" y="128"/>
                </a:cxn>
                <a:cxn ang="0">
                  <a:pos x="125" y="126"/>
                </a:cxn>
                <a:cxn ang="0">
                  <a:pos x="111" y="121"/>
                </a:cxn>
                <a:cxn ang="0">
                  <a:pos x="92" y="111"/>
                </a:cxn>
                <a:cxn ang="0">
                  <a:pos x="68" y="103"/>
                </a:cxn>
                <a:cxn ang="0">
                  <a:pos x="41" y="94"/>
                </a:cxn>
                <a:cxn ang="0">
                  <a:pos x="19" y="90"/>
                </a:cxn>
                <a:cxn ang="0">
                  <a:pos x="0" y="93"/>
                </a:cxn>
                <a:cxn ang="0">
                  <a:pos x="0" y="72"/>
                </a:cxn>
                <a:cxn ang="0">
                  <a:pos x="12" y="70"/>
                </a:cxn>
                <a:cxn ang="0">
                  <a:pos x="24" y="66"/>
                </a:cxn>
                <a:cxn ang="0">
                  <a:pos x="38" y="66"/>
                </a:cxn>
                <a:cxn ang="0">
                  <a:pos x="51" y="67"/>
                </a:cxn>
                <a:cxn ang="0">
                  <a:pos x="65" y="70"/>
                </a:cxn>
                <a:cxn ang="0">
                  <a:pos x="78" y="78"/>
                </a:cxn>
                <a:cxn ang="0">
                  <a:pos x="81" y="74"/>
                </a:cxn>
                <a:cxn ang="0">
                  <a:pos x="81" y="58"/>
                </a:cxn>
                <a:cxn ang="0">
                  <a:pos x="82" y="37"/>
                </a:cxn>
                <a:cxn ang="0">
                  <a:pos x="82" y="29"/>
                </a:cxn>
                <a:cxn ang="0">
                  <a:pos x="80" y="29"/>
                </a:cxn>
                <a:cxn ang="0">
                  <a:pos x="77" y="27"/>
                </a:cxn>
                <a:cxn ang="0">
                  <a:pos x="76" y="22"/>
                </a:cxn>
                <a:cxn ang="0">
                  <a:pos x="75" y="19"/>
                </a:cxn>
                <a:cxn ang="0">
                  <a:pos x="76" y="15"/>
                </a:cxn>
                <a:cxn ang="0">
                  <a:pos x="79" y="10"/>
                </a:cxn>
                <a:cxn ang="0">
                  <a:pos x="89" y="6"/>
                </a:cxn>
                <a:cxn ang="0">
                  <a:pos x="103" y="0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556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5" y="37"/>
                </a:cxn>
                <a:cxn ang="0">
                  <a:pos x="0" y="59"/>
                </a:cxn>
                <a:cxn ang="0">
                  <a:pos x="0" y="86"/>
                </a:cxn>
                <a:cxn ang="0">
                  <a:pos x="8" y="82"/>
                </a:cxn>
                <a:cxn ang="0">
                  <a:pos x="20" y="73"/>
                </a:cxn>
                <a:cxn ang="0">
                  <a:pos x="33" y="63"/>
                </a:cxn>
                <a:cxn ang="0">
                  <a:pos x="42" y="51"/>
                </a:cxn>
                <a:cxn ang="0">
                  <a:pos x="47" y="36"/>
                </a:cxn>
                <a:cxn ang="0">
                  <a:pos x="46" y="19"/>
                </a:cxn>
                <a:cxn ang="0">
                  <a:pos x="37" y="0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557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1" y="4"/>
                </a:cxn>
                <a:cxn ang="0">
                  <a:pos x="101" y="0"/>
                </a:cxn>
                <a:cxn ang="0">
                  <a:pos x="170" y="4"/>
                </a:cxn>
                <a:cxn ang="0">
                  <a:pos x="248" y="21"/>
                </a:cxn>
                <a:cxn ang="0">
                  <a:pos x="323" y="50"/>
                </a:cxn>
                <a:cxn ang="0">
                  <a:pos x="382" y="90"/>
                </a:cxn>
                <a:cxn ang="0">
                  <a:pos x="428" y="141"/>
                </a:cxn>
                <a:cxn ang="0">
                  <a:pos x="463" y="199"/>
                </a:cxn>
                <a:cxn ang="0">
                  <a:pos x="485" y="262"/>
                </a:cxn>
                <a:cxn ang="0">
                  <a:pos x="496" y="327"/>
                </a:cxn>
                <a:cxn ang="0">
                  <a:pos x="497" y="396"/>
                </a:cxn>
                <a:cxn ang="0">
                  <a:pos x="487" y="462"/>
                </a:cxn>
                <a:cxn ang="0">
                  <a:pos x="470" y="527"/>
                </a:cxn>
                <a:cxn ang="0">
                  <a:pos x="443" y="586"/>
                </a:cxn>
                <a:cxn ang="0">
                  <a:pos x="406" y="639"/>
                </a:cxn>
                <a:cxn ang="0">
                  <a:pos x="364" y="683"/>
                </a:cxn>
                <a:cxn ang="0">
                  <a:pos x="315" y="715"/>
                </a:cxn>
                <a:cxn ang="0">
                  <a:pos x="259" y="736"/>
                </a:cxn>
                <a:cxn ang="0">
                  <a:pos x="198" y="740"/>
                </a:cxn>
                <a:cxn ang="0">
                  <a:pos x="131" y="727"/>
                </a:cxn>
                <a:cxn ang="0">
                  <a:pos x="167" y="728"/>
                </a:cxn>
                <a:cxn ang="0">
                  <a:pos x="204" y="718"/>
                </a:cxn>
                <a:cxn ang="0">
                  <a:pos x="238" y="700"/>
                </a:cxn>
                <a:cxn ang="0">
                  <a:pos x="272" y="670"/>
                </a:cxn>
                <a:cxn ang="0">
                  <a:pos x="304" y="635"/>
                </a:cxn>
                <a:cxn ang="0">
                  <a:pos x="333" y="594"/>
                </a:cxn>
                <a:cxn ang="0">
                  <a:pos x="358" y="549"/>
                </a:cxn>
                <a:cxn ang="0">
                  <a:pos x="381" y="500"/>
                </a:cxn>
                <a:cxn ang="0">
                  <a:pos x="396" y="449"/>
                </a:cxn>
                <a:cxn ang="0">
                  <a:pos x="408" y="397"/>
                </a:cxn>
                <a:cxn ang="0">
                  <a:pos x="414" y="346"/>
                </a:cxn>
                <a:cxn ang="0">
                  <a:pos x="412" y="296"/>
                </a:cxn>
                <a:cxn ang="0">
                  <a:pos x="402" y="251"/>
                </a:cxn>
                <a:cxn ang="0">
                  <a:pos x="384" y="208"/>
                </a:cxn>
                <a:cxn ang="0">
                  <a:pos x="357" y="172"/>
                </a:cxn>
                <a:cxn ang="0">
                  <a:pos x="320" y="142"/>
                </a:cxn>
                <a:cxn ang="0">
                  <a:pos x="260" y="107"/>
                </a:cxn>
                <a:cxn ang="0">
                  <a:pos x="203" y="82"/>
                </a:cxn>
                <a:cxn ang="0">
                  <a:pos x="154" y="65"/>
                </a:cxn>
                <a:cxn ang="0">
                  <a:pos x="108" y="56"/>
                </a:cxn>
                <a:cxn ang="0">
                  <a:pos x="68" y="55"/>
                </a:cxn>
                <a:cxn ang="0">
                  <a:pos x="32" y="61"/>
                </a:cxn>
                <a:cxn ang="0">
                  <a:pos x="0" y="70"/>
                </a:cxn>
                <a:cxn ang="0">
                  <a:pos x="0" y="13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558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559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560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561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562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563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9" y="9"/>
                </a:cxn>
                <a:cxn ang="0">
                  <a:pos x="277" y="22"/>
                </a:cxn>
                <a:cxn ang="0">
                  <a:pos x="286" y="39"/>
                </a:cxn>
                <a:cxn ang="0">
                  <a:pos x="297" y="58"/>
                </a:cxn>
                <a:cxn ang="0">
                  <a:pos x="309" y="83"/>
                </a:cxn>
                <a:cxn ang="0">
                  <a:pos x="319" y="108"/>
                </a:cxn>
                <a:cxn ang="0">
                  <a:pos x="329" y="136"/>
                </a:cxn>
                <a:cxn ang="0">
                  <a:pos x="333" y="163"/>
                </a:cxn>
                <a:cxn ang="0">
                  <a:pos x="336" y="193"/>
                </a:cxn>
                <a:cxn ang="0">
                  <a:pos x="332" y="223"/>
                </a:cxn>
                <a:cxn ang="0">
                  <a:pos x="323" y="255"/>
                </a:cxn>
                <a:cxn ang="0">
                  <a:pos x="310" y="285"/>
                </a:cxn>
                <a:cxn ang="0">
                  <a:pos x="287" y="315"/>
                </a:cxn>
                <a:cxn ang="0">
                  <a:pos x="257" y="343"/>
                </a:cxn>
                <a:cxn ang="0">
                  <a:pos x="218" y="370"/>
                </a:cxn>
                <a:cxn ang="0">
                  <a:pos x="167" y="396"/>
                </a:cxn>
                <a:cxn ang="0">
                  <a:pos x="111" y="425"/>
                </a:cxn>
                <a:cxn ang="0">
                  <a:pos x="69" y="457"/>
                </a:cxn>
                <a:cxn ang="0">
                  <a:pos x="35" y="490"/>
                </a:cxn>
                <a:cxn ang="0">
                  <a:pos x="12" y="526"/>
                </a:cxn>
                <a:cxn ang="0">
                  <a:pos x="0" y="553"/>
                </a:cxn>
                <a:cxn ang="0">
                  <a:pos x="0" y="650"/>
                </a:cxn>
                <a:cxn ang="0">
                  <a:pos x="6" y="628"/>
                </a:cxn>
                <a:cxn ang="0">
                  <a:pos x="19" y="594"/>
                </a:cxn>
                <a:cxn ang="0">
                  <a:pos x="43" y="551"/>
                </a:cxn>
                <a:cxn ang="0">
                  <a:pos x="76" y="503"/>
                </a:cxn>
                <a:cxn ang="0">
                  <a:pos x="125" y="454"/>
                </a:cxn>
                <a:cxn ang="0">
                  <a:pos x="190" y="408"/>
                </a:cxn>
                <a:cxn ang="0">
                  <a:pos x="275" y="365"/>
                </a:cxn>
                <a:cxn ang="0">
                  <a:pos x="308" y="342"/>
                </a:cxn>
                <a:cxn ang="0">
                  <a:pos x="335" y="305"/>
                </a:cxn>
                <a:cxn ang="0">
                  <a:pos x="352" y="255"/>
                </a:cxn>
                <a:cxn ang="0">
                  <a:pos x="360" y="201"/>
                </a:cxn>
                <a:cxn ang="0">
                  <a:pos x="356" y="144"/>
                </a:cxn>
                <a:cxn ang="0">
                  <a:pos x="341" y="88"/>
                </a:cxn>
                <a:cxn ang="0">
                  <a:pos x="311" y="39"/>
                </a:cxn>
                <a:cxn ang="0">
                  <a:pos x="264" y="0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564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/>
              <a:ahLst/>
              <a:cxnLst>
                <a:cxn ang="0">
                  <a:pos x="16" y="370"/>
                </a:cxn>
                <a:cxn ang="0">
                  <a:pos x="6" y="341"/>
                </a:cxn>
                <a:cxn ang="0">
                  <a:pos x="0" y="289"/>
                </a:cxn>
                <a:cxn ang="0">
                  <a:pos x="4" y="222"/>
                </a:cxn>
                <a:cxn ang="0">
                  <a:pos x="25" y="151"/>
                </a:cxn>
                <a:cxn ang="0">
                  <a:pos x="69" y="84"/>
                </a:cxn>
                <a:cxn ang="0">
                  <a:pos x="142" y="31"/>
                </a:cxn>
                <a:cxn ang="0">
                  <a:pos x="247" y="2"/>
                </a:cxn>
                <a:cxn ang="0">
                  <a:pos x="380" y="9"/>
                </a:cxn>
                <a:cxn ang="0">
                  <a:pos x="484" y="68"/>
                </a:cxn>
                <a:cxn ang="0">
                  <a:pos x="554" y="165"/>
                </a:cxn>
                <a:cxn ang="0">
                  <a:pos x="591" y="284"/>
                </a:cxn>
                <a:cxn ang="0">
                  <a:pos x="595" y="409"/>
                </a:cxn>
                <a:cxn ang="0">
                  <a:pos x="566" y="525"/>
                </a:cxn>
                <a:cxn ang="0">
                  <a:pos x="507" y="615"/>
                </a:cxn>
                <a:cxn ang="0">
                  <a:pos x="417" y="663"/>
                </a:cxn>
                <a:cxn ang="0">
                  <a:pos x="389" y="659"/>
                </a:cxn>
                <a:cxn ang="0">
                  <a:pos x="441" y="617"/>
                </a:cxn>
                <a:cxn ang="0">
                  <a:pos x="482" y="544"/>
                </a:cxn>
                <a:cxn ang="0">
                  <a:pos x="509" y="454"/>
                </a:cxn>
                <a:cxn ang="0">
                  <a:pos x="520" y="355"/>
                </a:cxn>
                <a:cxn ang="0">
                  <a:pos x="514" y="258"/>
                </a:cxn>
                <a:cxn ang="0">
                  <a:pos x="485" y="174"/>
                </a:cxn>
                <a:cxn ang="0">
                  <a:pos x="433" y="112"/>
                </a:cxn>
                <a:cxn ang="0">
                  <a:pos x="341" y="75"/>
                </a:cxn>
                <a:cxn ang="0">
                  <a:pos x="246" y="61"/>
                </a:cxn>
                <a:cxn ang="0">
                  <a:pos x="174" y="71"/>
                </a:cxn>
                <a:cxn ang="0">
                  <a:pos x="121" y="101"/>
                </a:cxn>
                <a:cxn ang="0">
                  <a:pos x="84" y="149"/>
                </a:cxn>
                <a:cxn ang="0">
                  <a:pos x="57" y="206"/>
                </a:cxn>
                <a:cxn ang="0">
                  <a:pos x="40" y="272"/>
                </a:cxn>
                <a:cxn ang="0">
                  <a:pos x="28" y="339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7565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7566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7567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73A846AC-E37B-4ACA-875A-B709F6F9646A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107568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r>
              <a:rPr lang="en-US" altLang="zh-TW"/>
              <a:t>chapter 11 液晶顯示器(LCD)</a:t>
            </a:r>
          </a:p>
        </p:txBody>
      </p:sp>
      <p:sp>
        <p:nvSpPr>
          <p:cNvPr id="107569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1D469275-5B88-445B-B67C-96296E00EE7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CH11.V.ppt#1. &#25237;&#24433;&#29255; 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CH11.V.ppt#2. &#25237;&#24433;&#29255; 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.bin"/><Relationship Id="rId4" Type="http://schemas.openxmlformats.org/officeDocument/2006/relationships/hyperlink" Target="CH11.V.ppt#3. &#25237;&#24433;&#29255; 3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2.bin"/><Relationship Id="rId4" Type="http://schemas.openxmlformats.org/officeDocument/2006/relationships/hyperlink" Target="CH11.V.ppt#6. &#25237;&#24433;&#29255; 6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Office_Word_97_-_2003___1.doc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003C48F2-F9D3-408E-8E7A-9C815B7F576F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5C832E0-B644-46DB-ADE9-1DC4DE6A4FB6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547813" y="430213"/>
            <a:ext cx="3375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11-1 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液晶顯示器</a:t>
            </a:r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(LCD)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1844675"/>
            <a:ext cx="64801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3100388" y="4995863"/>
            <a:ext cx="284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1400"/>
              <a:t>圖</a:t>
            </a:r>
            <a:r>
              <a:rPr lang="en-US" altLang="zh-TW" sz="1400"/>
              <a:t>11-1  16</a:t>
            </a:r>
            <a:r>
              <a:rPr lang="zh-TW" altLang="en-US" sz="1400"/>
              <a:t>字</a:t>
            </a:r>
            <a:r>
              <a:rPr lang="zh-TW" altLang="en-US" sz="1400">
                <a:sym typeface="Symbol" pitchFamily="18" charset="2"/>
              </a:rPr>
              <a:t></a:t>
            </a:r>
            <a:r>
              <a:rPr lang="en-US" altLang="zh-TW" sz="1400"/>
              <a:t>2</a:t>
            </a:r>
            <a:r>
              <a:rPr lang="zh-TW" altLang="en-US" sz="1400">
                <a:sym typeface="Symbol" pitchFamily="18" charset="2"/>
              </a:rPr>
              <a:t>列</a:t>
            </a:r>
            <a:r>
              <a:rPr lang="en-US" altLang="zh-TW" sz="1400">
                <a:sym typeface="Symbol" pitchFamily="18" charset="2"/>
              </a:rPr>
              <a:t>LCM</a:t>
            </a:r>
            <a:r>
              <a:rPr lang="zh-TW" altLang="en-US" sz="1400">
                <a:sym typeface="Symbol" pitchFamily="18" charset="2"/>
              </a:rPr>
              <a:t>內部結構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F888D421-3A8A-4A21-9C8C-05BE476DBFC5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192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193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FE0F2EA-0C36-4EFA-9136-1FA2DB40F779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1547813" y="430213"/>
            <a:ext cx="2568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11-1-3 LCM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指令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1093788" y="555625"/>
            <a:ext cx="555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1093788" y="555625"/>
            <a:ext cx="2390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1108075" y="2339975"/>
            <a:ext cx="493713" cy="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641350" y="995363"/>
            <a:ext cx="41084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輸入模式設定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(entry mode set)</a:t>
            </a: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0" y="364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2517" name="Rectangle 69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2577" name="Rectangle 129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2637" name="Rectangle 189"/>
          <p:cNvSpPr>
            <a:spLocks noChangeArrowheads="1"/>
          </p:cNvSpPr>
          <p:nvPr/>
        </p:nvSpPr>
        <p:spPr bwMode="auto">
          <a:xfrm>
            <a:off x="914400" y="1512888"/>
            <a:ext cx="56419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例</a:t>
            </a:r>
            <a:r>
              <a:rPr lang="en-US" altLang="zh-TW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2:I/D=1</a:t>
            </a:r>
            <a:r>
              <a:rPr lang="zh-TW" altLang="en-US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，</a:t>
            </a:r>
            <a:r>
              <a:rPr lang="en-US" altLang="zh-TW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S=0 (</a:t>
            </a:r>
            <a:r>
              <a:rPr lang="zh-TW" altLang="en-US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顯示字元不動，游標右移</a:t>
            </a:r>
            <a:r>
              <a:rPr lang="en-US" altLang="zh-TW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233174" name="Group 726"/>
          <p:cNvGraphicFramePr>
            <a:graphicFrameLocks noGrp="1"/>
          </p:cNvGraphicFramePr>
          <p:nvPr/>
        </p:nvGraphicFramePr>
        <p:xfrm>
          <a:off x="1187450" y="2201863"/>
          <a:ext cx="6985000" cy="1005840"/>
        </p:xfrm>
        <a:graphic>
          <a:graphicData uri="http://schemas.openxmlformats.org/drawingml/2006/table">
            <a:tbl>
              <a:tblPr/>
              <a:tblGrid>
                <a:gridCol w="1246188"/>
                <a:gridCol w="638175"/>
                <a:gridCol w="636587"/>
                <a:gridCol w="638175"/>
                <a:gridCol w="638175"/>
                <a:gridCol w="636588"/>
                <a:gridCol w="638175"/>
                <a:gridCol w="638175"/>
                <a:gridCol w="636587"/>
                <a:gridCol w="63817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位置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華康細圓體" charset="-120"/>
                          <a:cs typeface="Times New Roman" pitchFamily="18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第一列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　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第二列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2816" name="Rectangle 368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graphicFrame>
        <p:nvGraphicFramePr>
          <p:cNvPr id="233175" name="Group 727"/>
          <p:cNvGraphicFramePr>
            <a:graphicFrameLocks noGrp="1"/>
          </p:cNvGraphicFramePr>
          <p:nvPr/>
        </p:nvGraphicFramePr>
        <p:xfrm>
          <a:off x="1187450" y="3465513"/>
          <a:ext cx="6985000" cy="1005840"/>
        </p:xfrm>
        <a:graphic>
          <a:graphicData uri="http://schemas.openxmlformats.org/drawingml/2006/table">
            <a:tbl>
              <a:tblPr/>
              <a:tblGrid>
                <a:gridCol w="1246188"/>
                <a:gridCol w="638175"/>
                <a:gridCol w="636587"/>
                <a:gridCol w="638175"/>
                <a:gridCol w="638175"/>
                <a:gridCol w="636588"/>
                <a:gridCol w="638175"/>
                <a:gridCol w="638175"/>
                <a:gridCol w="636587"/>
                <a:gridCol w="63817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位置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華康細圓體" charset="-120"/>
                          <a:cs typeface="Times New Roman" pitchFamily="18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第一列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B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　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第二列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2995" name="Rectangle 547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graphicFrame>
        <p:nvGraphicFramePr>
          <p:cNvPr id="233176" name="Group 728"/>
          <p:cNvGraphicFramePr>
            <a:graphicFrameLocks noGrp="1"/>
          </p:cNvGraphicFramePr>
          <p:nvPr/>
        </p:nvGraphicFramePr>
        <p:xfrm>
          <a:off x="1187450" y="4729163"/>
          <a:ext cx="6985000" cy="1005840"/>
        </p:xfrm>
        <a:graphic>
          <a:graphicData uri="http://schemas.openxmlformats.org/drawingml/2006/table">
            <a:tbl>
              <a:tblPr/>
              <a:tblGrid>
                <a:gridCol w="1246188"/>
                <a:gridCol w="638175"/>
                <a:gridCol w="636587"/>
                <a:gridCol w="638175"/>
                <a:gridCol w="638175"/>
                <a:gridCol w="636588"/>
                <a:gridCol w="638175"/>
                <a:gridCol w="638175"/>
                <a:gridCol w="636587"/>
                <a:gridCol w="63817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位置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7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華康細圓體" charset="-120"/>
                          <a:cs typeface="Times New Roman" pitchFamily="18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第一列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B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　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第二列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30FAC1F4-5DB0-4BD3-BE1C-05296993C9C6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194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195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B9403D5-30B3-4763-94F1-DF09CACCB3EE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1547813" y="430213"/>
            <a:ext cx="2568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11-1-3 LCM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指令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1093788" y="555625"/>
            <a:ext cx="555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1093788" y="555625"/>
            <a:ext cx="2390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1108075" y="2339975"/>
            <a:ext cx="493713" cy="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641350" y="995363"/>
            <a:ext cx="41084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輸入模式設定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(entry mode set)</a:t>
            </a: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0" y="364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4567" name="Rectangle 7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4627" name="Rectangle 131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4687" name="Rectangle 191"/>
          <p:cNvSpPr>
            <a:spLocks noChangeArrowheads="1"/>
          </p:cNvSpPr>
          <p:nvPr/>
        </p:nvSpPr>
        <p:spPr bwMode="auto">
          <a:xfrm>
            <a:off x="885825" y="1435100"/>
            <a:ext cx="55530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例</a:t>
            </a:r>
            <a:r>
              <a:rPr lang="en-US" altLang="zh-TW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3:I/D=0</a:t>
            </a:r>
            <a:r>
              <a:rPr lang="zh-TW" altLang="en-US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，</a:t>
            </a:r>
            <a:r>
              <a:rPr lang="en-US" altLang="zh-TW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S=1(</a:t>
            </a:r>
            <a:r>
              <a:rPr lang="zh-TW" altLang="en-US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顯示字元右移，游標不動</a:t>
            </a:r>
            <a:r>
              <a:rPr lang="en-US" altLang="zh-TW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235225" name="Group 729"/>
          <p:cNvGraphicFramePr>
            <a:graphicFrameLocks noGrp="1"/>
          </p:cNvGraphicFramePr>
          <p:nvPr/>
        </p:nvGraphicFramePr>
        <p:xfrm>
          <a:off x="1187450" y="2128838"/>
          <a:ext cx="6913563" cy="1005840"/>
        </p:xfrm>
        <a:graphic>
          <a:graphicData uri="http://schemas.openxmlformats.org/drawingml/2006/table">
            <a:tbl>
              <a:tblPr/>
              <a:tblGrid>
                <a:gridCol w="1233488"/>
                <a:gridCol w="630237"/>
                <a:gridCol w="631825"/>
                <a:gridCol w="631825"/>
                <a:gridCol w="630238"/>
                <a:gridCol w="631825"/>
                <a:gridCol w="630237"/>
                <a:gridCol w="631825"/>
                <a:gridCol w="630238"/>
                <a:gridCol w="6318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位置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華康細圓體" charset="-120"/>
                          <a:cs typeface="Times New Roman" pitchFamily="18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第一列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　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第二列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4866" name="Rectangle 37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graphicFrame>
        <p:nvGraphicFramePr>
          <p:cNvPr id="235226" name="Group 730"/>
          <p:cNvGraphicFramePr>
            <a:graphicFrameLocks noGrp="1"/>
          </p:cNvGraphicFramePr>
          <p:nvPr/>
        </p:nvGraphicFramePr>
        <p:xfrm>
          <a:off x="1187450" y="3392488"/>
          <a:ext cx="6913563" cy="1005840"/>
        </p:xfrm>
        <a:graphic>
          <a:graphicData uri="http://schemas.openxmlformats.org/drawingml/2006/table">
            <a:tbl>
              <a:tblPr/>
              <a:tblGrid>
                <a:gridCol w="1233488"/>
                <a:gridCol w="630237"/>
                <a:gridCol w="631825"/>
                <a:gridCol w="631825"/>
                <a:gridCol w="630238"/>
                <a:gridCol w="631825"/>
                <a:gridCol w="630237"/>
                <a:gridCol w="631825"/>
                <a:gridCol w="630238"/>
                <a:gridCol w="6318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位置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華康細圓體" charset="-120"/>
                          <a:cs typeface="Times New Roman" pitchFamily="18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第一列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　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B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第二列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045" name="Rectangle 549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graphicFrame>
        <p:nvGraphicFramePr>
          <p:cNvPr id="235227" name="Group 731"/>
          <p:cNvGraphicFramePr>
            <a:graphicFrameLocks noGrp="1"/>
          </p:cNvGraphicFramePr>
          <p:nvPr/>
        </p:nvGraphicFramePr>
        <p:xfrm>
          <a:off x="1187450" y="4656138"/>
          <a:ext cx="6913563" cy="1005840"/>
        </p:xfrm>
        <a:graphic>
          <a:graphicData uri="http://schemas.openxmlformats.org/drawingml/2006/table">
            <a:tbl>
              <a:tblPr/>
              <a:tblGrid>
                <a:gridCol w="1233488"/>
                <a:gridCol w="630237"/>
                <a:gridCol w="631825"/>
                <a:gridCol w="631825"/>
                <a:gridCol w="630238"/>
                <a:gridCol w="631825"/>
                <a:gridCol w="630237"/>
                <a:gridCol w="631825"/>
                <a:gridCol w="630238"/>
                <a:gridCol w="6318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位置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7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華康細圓體" charset="-120"/>
                          <a:cs typeface="Times New Roman" pitchFamily="18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第一列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　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B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第二列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A2ECC137-EEE4-40AA-83AF-166D6D1A48E3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196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197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9F1CE0D-D328-42DC-979D-0B60CAECC43E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1547813" y="430213"/>
            <a:ext cx="2568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11-1-3 LCM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指令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1093788" y="555625"/>
            <a:ext cx="555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1093788" y="555625"/>
            <a:ext cx="2390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1108075" y="2339975"/>
            <a:ext cx="493713" cy="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641350" y="995363"/>
            <a:ext cx="41084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輸入模式設定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(entry mode set)</a:t>
            </a: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0" y="364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6554" name="Rectangle 10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6617" name="Rectangle 73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6677" name="Rectangle 133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6737" name="Rectangle 193"/>
          <p:cNvSpPr>
            <a:spLocks noChangeArrowheads="1"/>
          </p:cNvSpPr>
          <p:nvPr/>
        </p:nvSpPr>
        <p:spPr bwMode="auto">
          <a:xfrm>
            <a:off x="885825" y="1485900"/>
            <a:ext cx="55530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例</a:t>
            </a:r>
            <a:r>
              <a:rPr lang="en-US" altLang="zh-TW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4:I/D=1</a:t>
            </a:r>
            <a:r>
              <a:rPr lang="zh-TW" altLang="en-US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，</a:t>
            </a:r>
            <a:r>
              <a:rPr lang="en-US" altLang="zh-TW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S=1(</a:t>
            </a:r>
            <a:r>
              <a:rPr lang="zh-TW" altLang="en-US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顯示字元左移，游標不動</a:t>
            </a:r>
            <a:r>
              <a:rPr lang="en-US" altLang="zh-TW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237274" name="Group 730"/>
          <p:cNvGraphicFramePr>
            <a:graphicFrameLocks noGrp="1"/>
          </p:cNvGraphicFramePr>
          <p:nvPr/>
        </p:nvGraphicFramePr>
        <p:xfrm>
          <a:off x="1187450" y="2128838"/>
          <a:ext cx="6913563" cy="1005840"/>
        </p:xfrm>
        <a:graphic>
          <a:graphicData uri="http://schemas.openxmlformats.org/drawingml/2006/table">
            <a:tbl>
              <a:tblPr/>
              <a:tblGrid>
                <a:gridCol w="1233488"/>
                <a:gridCol w="630237"/>
                <a:gridCol w="631825"/>
                <a:gridCol w="631825"/>
                <a:gridCol w="630238"/>
                <a:gridCol w="631825"/>
                <a:gridCol w="630237"/>
                <a:gridCol w="631825"/>
                <a:gridCol w="630238"/>
                <a:gridCol w="6318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位置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華康細圓體" charset="-120"/>
                          <a:cs typeface="Times New Roman" pitchFamily="18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第一列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　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第二列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916" name="Rectangle 372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graphicFrame>
        <p:nvGraphicFramePr>
          <p:cNvPr id="237275" name="Group 731"/>
          <p:cNvGraphicFramePr>
            <a:graphicFrameLocks noGrp="1"/>
          </p:cNvGraphicFramePr>
          <p:nvPr/>
        </p:nvGraphicFramePr>
        <p:xfrm>
          <a:off x="1187450" y="3392488"/>
          <a:ext cx="6913563" cy="1005840"/>
        </p:xfrm>
        <a:graphic>
          <a:graphicData uri="http://schemas.openxmlformats.org/drawingml/2006/table">
            <a:tbl>
              <a:tblPr/>
              <a:tblGrid>
                <a:gridCol w="1233488"/>
                <a:gridCol w="630237"/>
                <a:gridCol w="631825"/>
                <a:gridCol w="631825"/>
                <a:gridCol w="630238"/>
                <a:gridCol w="631825"/>
                <a:gridCol w="630237"/>
                <a:gridCol w="631825"/>
                <a:gridCol w="630238"/>
                <a:gridCol w="6318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位置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華康細圓體" charset="-120"/>
                          <a:cs typeface="Times New Roman" pitchFamily="18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第一列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B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　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第二列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7095" name="Rectangle 551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graphicFrame>
        <p:nvGraphicFramePr>
          <p:cNvPr id="237276" name="Group 732"/>
          <p:cNvGraphicFramePr>
            <a:graphicFrameLocks noGrp="1"/>
          </p:cNvGraphicFramePr>
          <p:nvPr/>
        </p:nvGraphicFramePr>
        <p:xfrm>
          <a:off x="1187450" y="4656138"/>
          <a:ext cx="6913563" cy="1005840"/>
        </p:xfrm>
        <a:graphic>
          <a:graphicData uri="http://schemas.openxmlformats.org/drawingml/2006/table">
            <a:tbl>
              <a:tblPr/>
              <a:tblGrid>
                <a:gridCol w="1233488"/>
                <a:gridCol w="630237"/>
                <a:gridCol w="631825"/>
                <a:gridCol w="631825"/>
                <a:gridCol w="630238"/>
                <a:gridCol w="631825"/>
                <a:gridCol w="630237"/>
                <a:gridCol w="631825"/>
                <a:gridCol w="630238"/>
                <a:gridCol w="6318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位置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7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華康細圓體" charset="-120"/>
                          <a:cs typeface="Times New Roman" pitchFamily="18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第一列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B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　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第二列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4BD6B50-FEDC-4270-96C8-5599676D4E5F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100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101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92CDDC4-AE47-486E-BFE6-56BF0DC7EC99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1547813" y="430213"/>
            <a:ext cx="2568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11-1-3 LCM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指令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1093788" y="555625"/>
            <a:ext cx="555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1093788" y="555625"/>
            <a:ext cx="2390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1108075" y="2339975"/>
            <a:ext cx="493713" cy="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0" y="364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8605" name="Rectangle 13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8606" name="Rectangle 14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8667" name="Rectangle 75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8727" name="Rectangle 135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8787" name="Rectangle 195"/>
          <p:cNvSpPr>
            <a:spLocks noChangeArrowheads="1"/>
          </p:cNvSpPr>
          <p:nvPr/>
        </p:nvSpPr>
        <p:spPr bwMode="auto">
          <a:xfrm>
            <a:off x="641350" y="981075"/>
            <a:ext cx="4859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顯示器控制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(display ON/OFF control)</a:t>
            </a:r>
          </a:p>
        </p:txBody>
      </p:sp>
      <p:graphicFrame>
        <p:nvGraphicFramePr>
          <p:cNvPr id="239015" name="Group 423"/>
          <p:cNvGraphicFramePr>
            <a:graphicFrameLocks noGrp="1"/>
          </p:cNvGraphicFramePr>
          <p:nvPr/>
        </p:nvGraphicFramePr>
        <p:xfrm>
          <a:off x="1042988" y="1989138"/>
          <a:ext cx="6985000" cy="670560"/>
        </p:xfrm>
        <a:graphic>
          <a:graphicData uri="http://schemas.openxmlformats.org/drawingml/2006/table">
            <a:tbl>
              <a:tblPr/>
              <a:tblGrid>
                <a:gridCol w="635000"/>
                <a:gridCol w="635000"/>
                <a:gridCol w="635000"/>
                <a:gridCol w="615950"/>
                <a:gridCol w="654050"/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R/W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DB7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B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8910" name="Rectangle 318"/>
          <p:cNvSpPr>
            <a:spLocks noChangeArrowheads="1"/>
          </p:cNvSpPr>
          <p:nvPr/>
        </p:nvSpPr>
        <p:spPr bwMode="auto">
          <a:xfrm>
            <a:off x="0" y="3763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graphicFrame>
        <p:nvGraphicFramePr>
          <p:cNvPr id="239018" name="Group 426"/>
          <p:cNvGraphicFramePr>
            <a:graphicFrameLocks noGrp="1"/>
          </p:cNvGraphicFramePr>
          <p:nvPr/>
        </p:nvGraphicFramePr>
        <p:xfrm>
          <a:off x="1042988" y="3573463"/>
          <a:ext cx="6999287" cy="1341120"/>
        </p:xfrm>
        <a:graphic>
          <a:graphicData uri="http://schemas.openxmlformats.org/drawingml/2006/table">
            <a:tbl>
              <a:tblPr/>
              <a:tblGrid>
                <a:gridCol w="749300"/>
                <a:gridCol w="1263650"/>
                <a:gridCol w="1443037"/>
                <a:gridCol w="35433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位元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英文名稱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中文名稱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動作說明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顯示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(Display)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D=0: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關閉顯示器，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D=1: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開啟顯示器。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游標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(Cursor)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C=0: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顯示游標，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C=1: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不顯示游標。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B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閃爍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(Blink)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B=0: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游標不閃爍，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B=1: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游標閃爍。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E80C0135-CCB5-4226-B9DB-F797FFD5B1A9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100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101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3274BFF-860C-4C1E-8D2B-9A76B15A259B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1547813" y="430213"/>
            <a:ext cx="2568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11-1-3 LCM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指令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1093788" y="555625"/>
            <a:ext cx="555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1093788" y="555625"/>
            <a:ext cx="2390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1108075" y="2339975"/>
            <a:ext cx="493713" cy="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0652" name="Rectangle 12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0653" name="Rectangle 13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0654" name="Rectangle 14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0655" name="Rectangle 15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0711" name="Rectangle 71"/>
          <p:cNvSpPr>
            <a:spLocks noChangeArrowheads="1"/>
          </p:cNvSpPr>
          <p:nvPr/>
        </p:nvSpPr>
        <p:spPr bwMode="auto">
          <a:xfrm>
            <a:off x="0" y="3763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0739" name="Rectangle 99"/>
          <p:cNvSpPr>
            <a:spLocks noChangeArrowheads="1"/>
          </p:cNvSpPr>
          <p:nvPr/>
        </p:nvSpPr>
        <p:spPr bwMode="auto">
          <a:xfrm>
            <a:off x="654050" y="1009650"/>
            <a:ext cx="5141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游標移位控制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(cursor and display shift)</a:t>
            </a:r>
          </a:p>
        </p:txBody>
      </p:sp>
      <p:graphicFrame>
        <p:nvGraphicFramePr>
          <p:cNvPr id="240960" name="Group 320"/>
          <p:cNvGraphicFramePr>
            <a:graphicFrameLocks noGrp="1"/>
          </p:cNvGraphicFramePr>
          <p:nvPr/>
        </p:nvGraphicFramePr>
        <p:xfrm>
          <a:off x="1014413" y="1916113"/>
          <a:ext cx="6769100" cy="670560"/>
        </p:xfrm>
        <a:graphic>
          <a:graphicData uri="http://schemas.openxmlformats.org/drawingml/2006/table">
            <a:tbl>
              <a:tblPr/>
              <a:tblGrid>
                <a:gridCol w="615950"/>
                <a:gridCol w="614362"/>
                <a:gridCol w="615950"/>
                <a:gridCol w="615950"/>
                <a:gridCol w="614363"/>
                <a:gridCol w="615950"/>
                <a:gridCol w="614362"/>
                <a:gridCol w="615950"/>
                <a:gridCol w="615950"/>
                <a:gridCol w="614363"/>
                <a:gridCol w="61595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R/W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DB7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S/C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R/L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0862" name="Rectangle 222"/>
          <p:cNvSpPr>
            <a:spLocks noChangeArrowheads="1"/>
          </p:cNvSpPr>
          <p:nvPr/>
        </p:nvSpPr>
        <p:spPr bwMode="auto">
          <a:xfrm>
            <a:off x="0" y="3527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graphicFrame>
        <p:nvGraphicFramePr>
          <p:cNvPr id="240962" name="Group 322"/>
          <p:cNvGraphicFramePr>
            <a:graphicFrameLocks noGrp="1"/>
          </p:cNvGraphicFramePr>
          <p:nvPr/>
        </p:nvGraphicFramePr>
        <p:xfrm>
          <a:off x="1042988" y="3284538"/>
          <a:ext cx="6769100" cy="1676400"/>
        </p:xfrm>
        <a:graphic>
          <a:graphicData uri="http://schemas.openxmlformats.org/drawingml/2006/table">
            <a:tbl>
              <a:tblPr/>
              <a:tblGrid>
                <a:gridCol w="1287462"/>
                <a:gridCol w="1284288"/>
                <a:gridCol w="419735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位元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3(S/C)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位元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2(R/L)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動作說明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游標左移，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AC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值減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。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游標右移，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AC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值加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。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整個顯示幕向左移動。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整個顯示幕向右移動。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0958" name="Rectangle 318"/>
          <p:cNvSpPr>
            <a:spLocks noChangeArrowheads="1"/>
          </p:cNvSpPr>
          <p:nvPr/>
        </p:nvSpPr>
        <p:spPr bwMode="auto">
          <a:xfrm>
            <a:off x="993775" y="5370513"/>
            <a:ext cx="624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563563" algn="l"/>
              </a:tabLst>
            </a:pPr>
            <a:r>
              <a:rPr lang="en-US" altLang="zh-TW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(1)</a:t>
            </a:r>
            <a:r>
              <a:rPr lang="zh-TW" altLang="en-US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本命令不改變</a:t>
            </a:r>
            <a:r>
              <a:rPr lang="en-US" altLang="zh-TW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DD RAM</a:t>
            </a:r>
            <a:r>
              <a:rPr lang="zh-TW" altLang="en-US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資料，僅是移動游標或整個顯示幕。</a:t>
            </a:r>
            <a:endParaRPr lang="zh-TW" altLang="en-US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20F03166-0148-4C55-88F4-314943E3F77A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101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102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99D158F-0296-4FA5-A7DA-EEF0FBB5F664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1547813" y="430213"/>
            <a:ext cx="2568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11-1-3 LCM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指令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1093788" y="555625"/>
            <a:ext cx="555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1093788" y="555625"/>
            <a:ext cx="2390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1108075" y="2339975"/>
            <a:ext cx="493713" cy="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2703" name="Rectangle 15"/>
          <p:cNvSpPr>
            <a:spLocks noChangeArrowheads="1"/>
          </p:cNvSpPr>
          <p:nvPr/>
        </p:nvSpPr>
        <p:spPr bwMode="auto">
          <a:xfrm>
            <a:off x="0" y="3763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2759" name="Rectangle 71"/>
          <p:cNvSpPr>
            <a:spLocks noChangeArrowheads="1"/>
          </p:cNvSpPr>
          <p:nvPr/>
        </p:nvSpPr>
        <p:spPr bwMode="auto">
          <a:xfrm>
            <a:off x="0" y="3527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2787" name="Rectangle 99"/>
          <p:cNvSpPr>
            <a:spLocks noChangeArrowheads="1"/>
          </p:cNvSpPr>
          <p:nvPr/>
        </p:nvSpPr>
        <p:spPr bwMode="auto">
          <a:xfrm>
            <a:off x="655638" y="1052513"/>
            <a:ext cx="31559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功能設定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(function set)</a:t>
            </a:r>
          </a:p>
        </p:txBody>
      </p:sp>
      <p:graphicFrame>
        <p:nvGraphicFramePr>
          <p:cNvPr id="243015" name="Group 327"/>
          <p:cNvGraphicFramePr>
            <a:graphicFrameLocks noGrp="1"/>
          </p:cNvGraphicFramePr>
          <p:nvPr/>
        </p:nvGraphicFramePr>
        <p:xfrm>
          <a:off x="971550" y="2038350"/>
          <a:ext cx="7056438" cy="670560"/>
        </p:xfrm>
        <a:graphic>
          <a:graphicData uri="http://schemas.openxmlformats.org/drawingml/2006/table">
            <a:tbl>
              <a:tblPr/>
              <a:tblGrid>
                <a:gridCol w="639763"/>
                <a:gridCol w="644525"/>
                <a:gridCol w="639762"/>
                <a:gridCol w="641350"/>
                <a:gridCol w="641350"/>
                <a:gridCol w="642938"/>
                <a:gridCol w="641350"/>
                <a:gridCol w="641350"/>
                <a:gridCol w="639762"/>
                <a:gridCol w="644525"/>
                <a:gridCol w="63976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R/W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DB7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DL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N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F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2910" name="Rectangle 222"/>
          <p:cNvSpPr>
            <a:spLocks noChangeArrowheads="1"/>
          </p:cNvSpPr>
          <p:nvPr/>
        </p:nvSpPr>
        <p:spPr bwMode="auto">
          <a:xfrm>
            <a:off x="0" y="3763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graphicFrame>
        <p:nvGraphicFramePr>
          <p:cNvPr id="243018" name="Group 330"/>
          <p:cNvGraphicFramePr>
            <a:graphicFrameLocks noGrp="1"/>
          </p:cNvGraphicFramePr>
          <p:nvPr/>
        </p:nvGraphicFramePr>
        <p:xfrm>
          <a:off x="971550" y="3500438"/>
          <a:ext cx="7056438" cy="1341120"/>
        </p:xfrm>
        <a:graphic>
          <a:graphicData uri="http://schemas.openxmlformats.org/drawingml/2006/table">
            <a:tbl>
              <a:tblPr/>
              <a:tblGrid>
                <a:gridCol w="842963"/>
                <a:gridCol w="1233487"/>
                <a:gridCol w="1098550"/>
                <a:gridCol w="388143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位元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英文名稱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中文名稱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動作說明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DL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資料長度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DL=0:4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位元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(DB</a:t>
                      </a:r>
                      <a:r>
                        <a:rPr kumimoji="1" lang="en-US" altLang="zh-TW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7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~DB</a:t>
                      </a:r>
                      <a:r>
                        <a:rPr kumimoji="1" lang="en-US" altLang="zh-TW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4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)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DL=1:8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位元。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N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列數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N=0:1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列顯示，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N=1:2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列顯示。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F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字型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F=0: 5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7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  <a:sym typeface="Symbol" pitchFamily="18" charset="2"/>
                        </a:rPr>
                        <a:t>字型，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  <a:sym typeface="Symbol" pitchFamily="18" charset="2"/>
                        </a:rPr>
                        <a:t>F=1: 5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10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  <a:sym typeface="Symbol" pitchFamily="18" charset="2"/>
                        </a:rPr>
                        <a:t>字型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wis721 Lt BT" charset="0"/>
                        <a:ea typeface="Swis721 Lt BT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27125F55-C491-4E2C-A621-173AE1DCE3A7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130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131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2AE00EF2-F39D-4AD5-93B6-0B53C36E4ABA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44738" name="Rectangle 2"/>
          <p:cNvSpPr>
            <a:spLocks noChangeArrowheads="1"/>
          </p:cNvSpPr>
          <p:nvPr/>
        </p:nvSpPr>
        <p:spPr bwMode="auto">
          <a:xfrm>
            <a:off x="1547813" y="430213"/>
            <a:ext cx="2568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11-1-3 LCM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指令</a:t>
            </a: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1093788" y="555625"/>
            <a:ext cx="555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1093788" y="555625"/>
            <a:ext cx="2390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1108075" y="2339975"/>
            <a:ext cx="493713" cy="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44743" name="Rectangle 7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4744" name="Rectangle 8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4745" name="Rectangle 9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4746" name="Rectangle 10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4747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4748" name="Rectangle 12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4751" name="Rectangle 15"/>
          <p:cNvSpPr>
            <a:spLocks noChangeArrowheads="1"/>
          </p:cNvSpPr>
          <p:nvPr/>
        </p:nvSpPr>
        <p:spPr bwMode="auto">
          <a:xfrm>
            <a:off x="0" y="3763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4752" name="Rectangle 16"/>
          <p:cNvSpPr>
            <a:spLocks noChangeArrowheads="1"/>
          </p:cNvSpPr>
          <p:nvPr/>
        </p:nvSpPr>
        <p:spPr bwMode="auto">
          <a:xfrm>
            <a:off x="0" y="3527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4808" name="Rectangle 72"/>
          <p:cNvSpPr>
            <a:spLocks noChangeArrowheads="1"/>
          </p:cNvSpPr>
          <p:nvPr/>
        </p:nvSpPr>
        <p:spPr bwMode="auto">
          <a:xfrm>
            <a:off x="0" y="3763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4836" name="Rectangle 100"/>
          <p:cNvSpPr>
            <a:spLocks noChangeArrowheads="1"/>
          </p:cNvSpPr>
          <p:nvPr/>
        </p:nvSpPr>
        <p:spPr bwMode="auto">
          <a:xfrm>
            <a:off x="641350" y="1039813"/>
            <a:ext cx="53546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CG RAM </a:t>
            </a: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位址設定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(set CG RAM address)</a:t>
            </a:r>
          </a:p>
        </p:txBody>
      </p:sp>
      <p:graphicFrame>
        <p:nvGraphicFramePr>
          <p:cNvPr id="245088" name="Group 352"/>
          <p:cNvGraphicFramePr>
            <a:graphicFrameLocks noGrp="1"/>
          </p:cNvGraphicFramePr>
          <p:nvPr/>
        </p:nvGraphicFramePr>
        <p:xfrm>
          <a:off x="914400" y="1714500"/>
          <a:ext cx="7402513" cy="713105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  <a:gridCol w="671513"/>
                <a:gridCol w="673100"/>
                <a:gridCol w="673100"/>
                <a:gridCol w="674687"/>
                <a:gridCol w="673100"/>
                <a:gridCol w="673100"/>
                <a:gridCol w="671513"/>
                <a:gridCol w="673100"/>
                <a:gridCol w="673100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R/W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DB7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4959" name="Rectangle 223"/>
          <p:cNvSpPr>
            <a:spLocks noChangeArrowheads="1"/>
          </p:cNvSpPr>
          <p:nvPr/>
        </p:nvSpPr>
        <p:spPr bwMode="auto">
          <a:xfrm>
            <a:off x="798513" y="2593975"/>
            <a:ext cx="6661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(1)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本指令在設定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CG RAM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的位址，如表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11-5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所示。</a:t>
            </a:r>
          </a:p>
          <a:p>
            <a:pPr eaLnBrk="0" hangingPunct="0"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(2)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寫入本指令後，接著輸入的資料將會寫入到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CG RAM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中。</a:t>
            </a:r>
            <a:endParaRPr lang="zh-TW" altLang="en-US">
              <a:latin typeface="Arial" pitchFamily="34" charset="0"/>
            </a:endParaRPr>
          </a:p>
        </p:txBody>
      </p:sp>
      <p:graphicFrame>
        <p:nvGraphicFramePr>
          <p:cNvPr id="245092" name="Group 356"/>
          <p:cNvGraphicFramePr>
            <a:graphicFrameLocks noGrp="1"/>
          </p:cNvGraphicFramePr>
          <p:nvPr/>
        </p:nvGraphicFramePr>
        <p:xfrm>
          <a:off x="971550" y="4271963"/>
          <a:ext cx="7345363" cy="670560"/>
        </p:xfrm>
        <a:graphic>
          <a:graphicData uri="http://schemas.openxmlformats.org/drawingml/2006/table">
            <a:tbl>
              <a:tblPr/>
              <a:tblGrid>
                <a:gridCol w="668338"/>
                <a:gridCol w="666750"/>
                <a:gridCol w="666750"/>
                <a:gridCol w="668337"/>
                <a:gridCol w="668338"/>
                <a:gridCol w="668337"/>
                <a:gridCol w="668338"/>
                <a:gridCol w="668337"/>
                <a:gridCol w="666750"/>
                <a:gridCol w="666750"/>
                <a:gridCol w="66833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R/W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DB7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5082" name="Rectangle 346"/>
          <p:cNvSpPr>
            <a:spLocks noChangeArrowheads="1"/>
          </p:cNvSpPr>
          <p:nvPr/>
        </p:nvSpPr>
        <p:spPr bwMode="auto">
          <a:xfrm>
            <a:off x="928688" y="5129213"/>
            <a:ext cx="69151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(1)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由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A6~A0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之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7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個位元來設定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DD RAM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的位址，位址如表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11-3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。</a:t>
            </a:r>
          </a:p>
          <a:p>
            <a:pPr eaLnBrk="0" hangingPunct="0"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(2)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當寫入本指令後，接著輸入的資料將會寫入到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DD RAM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中。</a:t>
            </a:r>
          </a:p>
        </p:txBody>
      </p:sp>
      <p:sp>
        <p:nvSpPr>
          <p:cNvPr id="245083" name="Rectangle 347"/>
          <p:cNvSpPr>
            <a:spLocks noChangeArrowheads="1"/>
          </p:cNvSpPr>
          <p:nvPr/>
        </p:nvSpPr>
        <p:spPr bwMode="auto">
          <a:xfrm>
            <a:off x="639763" y="3536950"/>
            <a:ext cx="58578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DD RAM </a:t>
            </a: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位址設定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(set DD RAM address set)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620B61AF-3BD1-46A5-890D-A93963F9F134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73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74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019E0AA-B6A7-4679-9F77-0F430594D940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46786" name="Rectangle 2"/>
          <p:cNvSpPr>
            <a:spLocks noChangeArrowheads="1"/>
          </p:cNvSpPr>
          <p:nvPr/>
        </p:nvSpPr>
        <p:spPr bwMode="auto">
          <a:xfrm>
            <a:off x="1547813" y="430213"/>
            <a:ext cx="2568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11-1-3 LCM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指令</a:t>
            </a:r>
          </a:p>
        </p:txBody>
      </p:sp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1093788" y="555625"/>
            <a:ext cx="555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1093788" y="555625"/>
            <a:ext cx="2390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1108075" y="2339975"/>
            <a:ext cx="493713" cy="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46790" name="Rectangle 6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46791" name="Rectangle 7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6792" name="Rectangle 8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6793" name="Rectangle 9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6794" name="Rectangle 10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6795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6796" name="Rectangle 12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6798" name="Rectangle 14"/>
          <p:cNvSpPr>
            <a:spLocks noChangeArrowheads="1"/>
          </p:cNvSpPr>
          <p:nvPr/>
        </p:nvSpPr>
        <p:spPr bwMode="auto">
          <a:xfrm>
            <a:off x="0" y="3763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6799" name="Rectangle 15"/>
          <p:cNvSpPr>
            <a:spLocks noChangeArrowheads="1"/>
          </p:cNvSpPr>
          <p:nvPr/>
        </p:nvSpPr>
        <p:spPr bwMode="auto">
          <a:xfrm>
            <a:off x="0" y="3527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6800" name="Rectangle 16"/>
          <p:cNvSpPr>
            <a:spLocks noChangeArrowheads="1"/>
          </p:cNvSpPr>
          <p:nvPr/>
        </p:nvSpPr>
        <p:spPr bwMode="auto">
          <a:xfrm>
            <a:off x="0" y="3763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6913" name="Rectangle 129"/>
          <p:cNvSpPr>
            <a:spLocks noChangeArrowheads="1"/>
          </p:cNvSpPr>
          <p:nvPr/>
        </p:nvSpPr>
        <p:spPr bwMode="auto">
          <a:xfrm>
            <a:off x="639763" y="1052513"/>
            <a:ext cx="46386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讀取忙碌旗標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BF</a:t>
            </a: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及位址計數器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AC</a:t>
            </a: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內容</a:t>
            </a:r>
          </a:p>
        </p:txBody>
      </p:sp>
      <p:graphicFrame>
        <p:nvGraphicFramePr>
          <p:cNvPr id="247038" name="Group 254"/>
          <p:cNvGraphicFramePr>
            <a:graphicFrameLocks noGrp="1"/>
          </p:cNvGraphicFramePr>
          <p:nvPr/>
        </p:nvGraphicFramePr>
        <p:xfrm>
          <a:off x="1042988" y="1700213"/>
          <a:ext cx="6624637" cy="670560"/>
        </p:xfrm>
        <a:graphic>
          <a:graphicData uri="http://schemas.openxmlformats.org/drawingml/2006/table">
            <a:tbl>
              <a:tblPr/>
              <a:tblGrid>
                <a:gridCol w="603250"/>
                <a:gridCol w="601662"/>
                <a:gridCol w="601663"/>
                <a:gridCol w="601662"/>
                <a:gridCol w="603250"/>
                <a:gridCol w="601663"/>
                <a:gridCol w="603250"/>
                <a:gridCol w="601662"/>
                <a:gridCol w="601663"/>
                <a:gridCol w="601662"/>
                <a:gridCol w="60325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R/W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DB7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BF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7036" name="Rectangle 252"/>
          <p:cNvSpPr>
            <a:spLocks noChangeArrowheads="1"/>
          </p:cNvSpPr>
          <p:nvPr/>
        </p:nvSpPr>
        <p:spPr bwMode="auto">
          <a:xfrm>
            <a:off x="971550" y="2593975"/>
            <a:ext cx="6026150" cy="1235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5000"/>
              </a:lnSpc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(1)BF=1: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表示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LCM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正在處理資料，不可寫入資料。</a:t>
            </a:r>
          </a:p>
          <a:p>
            <a:pPr eaLnBrk="0" hangingPunct="0">
              <a:lnSpc>
                <a:spcPct val="125000"/>
              </a:lnSpc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(2)BF=0: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表示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LCM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處於閒置狀態，可再寫入資料。</a:t>
            </a:r>
          </a:p>
          <a:p>
            <a:pPr eaLnBrk="0" hangingPunct="0">
              <a:lnSpc>
                <a:spcPct val="125000"/>
              </a:lnSpc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(3)AC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值為最近設定的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RAM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位址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(CG RAM 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或 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DD RAM)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8B19C5F6-8558-4253-AD8E-A170AE59F618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127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128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8FF0F29-5955-47F6-A49B-C8C9B5905427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1547813" y="430213"/>
            <a:ext cx="2568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11-1-3 LCM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指令</a:t>
            </a:r>
          </a:p>
        </p:txBody>
      </p:sp>
      <p:sp>
        <p:nvSpPr>
          <p:cNvPr id="248835" name="Rectangle 3"/>
          <p:cNvSpPr>
            <a:spLocks noChangeArrowheads="1"/>
          </p:cNvSpPr>
          <p:nvPr/>
        </p:nvSpPr>
        <p:spPr bwMode="auto">
          <a:xfrm>
            <a:off x="1093788" y="555625"/>
            <a:ext cx="555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1093788" y="555625"/>
            <a:ext cx="2390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1108075" y="2339975"/>
            <a:ext cx="493713" cy="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8842" name="Rectangle 10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8845" name="Rectangle 13"/>
          <p:cNvSpPr>
            <a:spLocks noChangeArrowheads="1"/>
          </p:cNvSpPr>
          <p:nvPr/>
        </p:nvSpPr>
        <p:spPr bwMode="auto">
          <a:xfrm>
            <a:off x="0" y="3763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8846" name="Rectangle 14"/>
          <p:cNvSpPr>
            <a:spLocks noChangeArrowheads="1"/>
          </p:cNvSpPr>
          <p:nvPr/>
        </p:nvSpPr>
        <p:spPr bwMode="auto">
          <a:xfrm>
            <a:off x="0" y="3527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0" y="3763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48904" name="Rectangle 72"/>
          <p:cNvSpPr>
            <a:spLocks noChangeArrowheads="1"/>
          </p:cNvSpPr>
          <p:nvPr/>
        </p:nvSpPr>
        <p:spPr bwMode="auto">
          <a:xfrm>
            <a:off x="654050" y="1009650"/>
            <a:ext cx="44370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將資料寫入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DD RAM </a:t>
            </a: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或 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CG RAM</a:t>
            </a: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中</a:t>
            </a:r>
          </a:p>
        </p:txBody>
      </p:sp>
      <p:graphicFrame>
        <p:nvGraphicFramePr>
          <p:cNvPr id="249153" name="Group 321"/>
          <p:cNvGraphicFramePr>
            <a:graphicFrameLocks noGrp="1"/>
          </p:cNvGraphicFramePr>
          <p:nvPr/>
        </p:nvGraphicFramePr>
        <p:xfrm>
          <a:off x="998538" y="1528763"/>
          <a:ext cx="7015162" cy="670560"/>
        </p:xfrm>
        <a:graphic>
          <a:graphicData uri="http://schemas.openxmlformats.org/drawingml/2006/table">
            <a:tbl>
              <a:tblPr/>
              <a:tblGrid>
                <a:gridCol w="660400"/>
                <a:gridCol w="614362"/>
                <a:gridCol w="639763"/>
                <a:gridCol w="636587"/>
                <a:gridCol w="638175"/>
                <a:gridCol w="636588"/>
                <a:gridCol w="638175"/>
                <a:gridCol w="636587"/>
                <a:gridCol w="639763"/>
                <a:gridCol w="636587"/>
                <a:gridCol w="63817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R/W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DB7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D7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9027" name="Rectangle 195"/>
          <p:cNvSpPr>
            <a:spLocks noChangeArrowheads="1"/>
          </p:cNvSpPr>
          <p:nvPr/>
        </p:nvSpPr>
        <p:spPr bwMode="auto">
          <a:xfrm>
            <a:off x="957263" y="2292350"/>
            <a:ext cx="6915150" cy="1235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5000"/>
              </a:lnSpc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(1)</a:t>
            </a:r>
            <a:r>
              <a:rPr lang="zh-TW" altLang="en-US" sz="200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將資料寫入</a:t>
            </a:r>
            <a:r>
              <a:rPr lang="en-US" altLang="zh-TW" sz="200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DD RAM</a:t>
            </a:r>
            <a:r>
              <a:rPr lang="zh-TW" altLang="en-US" sz="200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或</a:t>
            </a:r>
            <a:r>
              <a:rPr lang="en-US" altLang="zh-TW" sz="200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CG RAM</a:t>
            </a:r>
            <a:r>
              <a:rPr lang="zh-TW" altLang="en-US" sz="200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之前，必須先設定位址。</a:t>
            </a:r>
          </a:p>
          <a:p>
            <a:pPr eaLnBrk="0" hangingPunct="0">
              <a:lnSpc>
                <a:spcPct val="125000"/>
              </a:lnSpc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(2)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如果設定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DD RAM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位址，則本指令會將資料寫入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DD RAM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中。</a:t>
            </a:r>
          </a:p>
          <a:p>
            <a:pPr eaLnBrk="0" hangingPunct="0">
              <a:lnSpc>
                <a:spcPct val="125000"/>
              </a:lnSpc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(3)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如果設定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CG RAM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位址，則本指令會將資料寫入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CG RAM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中。</a:t>
            </a:r>
          </a:p>
        </p:txBody>
      </p:sp>
      <p:graphicFrame>
        <p:nvGraphicFramePr>
          <p:cNvPr id="249154" name="Group 322"/>
          <p:cNvGraphicFramePr>
            <a:graphicFrameLocks noGrp="1"/>
          </p:cNvGraphicFramePr>
          <p:nvPr/>
        </p:nvGraphicFramePr>
        <p:xfrm>
          <a:off x="1042988" y="4227513"/>
          <a:ext cx="7015162" cy="670560"/>
        </p:xfrm>
        <a:graphic>
          <a:graphicData uri="http://schemas.openxmlformats.org/drawingml/2006/table">
            <a:tbl>
              <a:tblPr/>
              <a:tblGrid>
                <a:gridCol w="636587"/>
                <a:gridCol w="639763"/>
                <a:gridCol w="636587"/>
                <a:gridCol w="638175"/>
                <a:gridCol w="636588"/>
                <a:gridCol w="639762"/>
                <a:gridCol w="636588"/>
                <a:gridCol w="638175"/>
                <a:gridCol w="636587"/>
                <a:gridCol w="639763"/>
                <a:gridCol w="63658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R/W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DB7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D7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9150" name="Rectangle 318"/>
          <p:cNvSpPr>
            <a:spLocks noChangeArrowheads="1"/>
          </p:cNvSpPr>
          <p:nvPr/>
        </p:nvSpPr>
        <p:spPr bwMode="auto">
          <a:xfrm>
            <a:off x="1041400" y="4930775"/>
            <a:ext cx="6915150" cy="1235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5000"/>
              </a:lnSpc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(1)</a:t>
            </a:r>
            <a:r>
              <a:rPr lang="zh-TW" altLang="en-US" sz="200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自</a:t>
            </a:r>
            <a:r>
              <a:rPr lang="en-US" altLang="zh-TW" sz="200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DD RAM</a:t>
            </a:r>
            <a:r>
              <a:rPr lang="zh-TW" altLang="en-US" sz="200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或</a:t>
            </a:r>
            <a:r>
              <a:rPr lang="en-US" altLang="zh-TW" sz="200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CG RAM</a:t>
            </a:r>
            <a:r>
              <a:rPr lang="zh-TW" altLang="en-US" sz="200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讀取資料之前，必須先設定位址。</a:t>
            </a:r>
          </a:p>
          <a:p>
            <a:pPr eaLnBrk="0" hangingPunct="0">
              <a:lnSpc>
                <a:spcPct val="125000"/>
              </a:lnSpc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(2)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如果設定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DD RAM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位址，則本指令會自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DD RAM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中讀取資料。</a:t>
            </a:r>
          </a:p>
          <a:p>
            <a:pPr eaLnBrk="0" hangingPunct="0">
              <a:lnSpc>
                <a:spcPct val="125000"/>
              </a:lnSpc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(3)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如果設定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CG RAM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位址，則本指令會自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CG RAM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中讀取資料。</a:t>
            </a:r>
          </a:p>
        </p:txBody>
      </p:sp>
      <p:sp>
        <p:nvSpPr>
          <p:cNvPr id="249155" name="Rectangle 323"/>
          <p:cNvSpPr>
            <a:spLocks noChangeArrowheads="1"/>
          </p:cNvSpPr>
          <p:nvPr/>
        </p:nvSpPr>
        <p:spPr bwMode="auto">
          <a:xfrm>
            <a:off x="627063" y="3744913"/>
            <a:ext cx="41830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自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DD RAM </a:t>
            </a: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或 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CG RAM</a:t>
            </a: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讀取資料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739F1FBD-6CDA-42A3-B704-34A8333FA0C3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15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16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E3AB982-DD42-498C-B80B-F4D013AED920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1547813" y="430213"/>
            <a:ext cx="287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11-1-4 LCM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初始化</a:t>
            </a:r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1093788" y="555625"/>
            <a:ext cx="555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1093788" y="555625"/>
            <a:ext cx="2390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1108075" y="2339975"/>
            <a:ext cx="493713" cy="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50890" name="Rectangle 10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0" y="3763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50893" name="Rectangle 13"/>
          <p:cNvSpPr>
            <a:spLocks noChangeArrowheads="1"/>
          </p:cNvSpPr>
          <p:nvPr/>
        </p:nvSpPr>
        <p:spPr bwMode="auto">
          <a:xfrm>
            <a:off x="0" y="3763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51007" name="Rectangle 127"/>
          <p:cNvSpPr>
            <a:spLocks noChangeArrowheads="1"/>
          </p:cNvSpPr>
          <p:nvPr/>
        </p:nvSpPr>
        <p:spPr bwMode="auto">
          <a:xfrm>
            <a:off x="0" y="804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51008" name="Rectangle 128"/>
          <p:cNvSpPr>
            <a:spLocks noChangeArrowheads="1"/>
          </p:cNvSpPr>
          <p:nvPr/>
        </p:nvSpPr>
        <p:spPr bwMode="auto">
          <a:xfrm>
            <a:off x="827088" y="1371600"/>
            <a:ext cx="2884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  <a:hlinkClick r:id="rId3" action="ppaction://hlinkpres?slideindex=1&amp;slidetitle=投影片 1"/>
              </a:rPr>
              <a:t>8</a:t>
            </a: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  <a:hlinkClick r:id="rId3" action="ppaction://hlinkpres?slideindex=1&amp;slidetitle=投影片 1"/>
              </a:rPr>
              <a:t>位元介面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  <a:hlinkClick r:id="rId3" action="ppaction://hlinkpres?slideindex=1&amp;slidetitle=投影片 1"/>
              </a:rPr>
              <a:t>LCM</a:t>
            </a: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  <a:hlinkClick r:id="rId3" action="ppaction://hlinkpres?slideindex=1&amp;slidetitle=投影片 1"/>
              </a:rPr>
              <a:t>初始化</a:t>
            </a:r>
            <a:endParaRPr lang="zh-TW" altLang="en-US" sz="2000">
              <a:solidFill>
                <a:srgbClr val="FF0000"/>
              </a:solidFill>
              <a:ea typeface="全真楷書" pitchFamily="49" charset="-120"/>
              <a:cs typeface="Times New Roman" pitchFamily="18" charset="0"/>
            </a:endParaRPr>
          </a:p>
        </p:txBody>
      </p:sp>
      <p:sp>
        <p:nvSpPr>
          <p:cNvPr id="251009" name="Rectangle 129"/>
          <p:cNvSpPr>
            <a:spLocks noChangeArrowheads="1"/>
          </p:cNvSpPr>
          <p:nvPr/>
        </p:nvSpPr>
        <p:spPr bwMode="auto">
          <a:xfrm>
            <a:off x="841375" y="1916113"/>
            <a:ext cx="2884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  <a:hlinkClick r:id="rId4" action="ppaction://hlinkpres?slideindex=2&amp;slidetitle=投影片 2"/>
              </a:rPr>
              <a:t>4</a:t>
            </a: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  <a:hlinkClick r:id="rId4" action="ppaction://hlinkpres?slideindex=2&amp;slidetitle=投影片 2"/>
              </a:rPr>
              <a:t>位元介面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  <a:hlinkClick r:id="rId4" action="ppaction://hlinkpres?slideindex=2&amp;slidetitle=投影片 2"/>
              </a:rPr>
              <a:t>LCM</a:t>
            </a: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  <a:hlinkClick r:id="rId4" action="ppaction://hlinkpres?slideindex=2&amp;slidetitle=投影片 2"/>
              </a:rPr>
              <a:t>初始化</a:t>
            </a:r>
            <a:endParaRPr lang="zh-TW" altLang="en-US" sz="2000">
              <a:solidFill>
                <a:srgbClr val="FF0000"/>
              </a:solidFill>
              <a:ea typeface="全真楷書" pitchFamily="49" charset="-12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D907361A-A938-4C85-9434-F1F4B60C3A8A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92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93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C964BF1-ED61-438D-A37A-C4AC7EC9E606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1547813" y="430213"/>
            <a:ext cx="3375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11-1 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液晶顯示器</a:t>
            </a:r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(LCD)</a:t>
            </a:r>
          </a:p>
        </p:txBody>
      </p:sp>
      <p:sp>
        <p:nvSpPr>
          <p:cNvPr id="216070" name="Line 6"/>
          <p:cNvSpPr>
            <a:spLocks noChangeShapeType="1"/>
          </p:cNvSpPr>
          <p:nvPr/>
        </p:nvSpPr>
        <p:spPr bwMode="auto">
          <a:xfrm>
            <a:off x="5095875" y="2838450"/>
            <a:ext cx="95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6069" name="Line 5"/>
          <p:cNvSpPr>
            <a:spLocks noChangeShapeType="1"/>
          </p:cNvSpPr>
          <p:nvPr/>
        </p:nvSpPr>
        <p:spPr bwMode="auto">
          <a:xfrm>
            <a:off x="4845050" y="3043238"/>
            <a:ext cx="95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2541588" y="2944813"/>
            <a:ext cx="147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6093" name="Rectangle 29"/>
          <p:cNvSpPr>
            <a:spLocks noChangeArrowheads="1"/>
          </p:cNvSpPr>
          <p:nvPr/>
        </p:nvSpPr>
        <p:spPr bwMode="auto">
          <a:xfrm>
            <a:off x="1093788" y="555625"/>
            <a:ext cx="555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16096" name="Rectangle 32"/>
          <p:cNvSpPr>
            <a:spLocks noChangeArrowheads="1"/>
          </p:cNvSpPr>
          <p:nvPr/>
        </p:nvSpPr>
        <p:spPr bwMode="auto">
          <a:xfrm>
            <a:off x="1093788" y="555625"/>
            <a:ext cx="2390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graphicFrame>
        <p:nvGraphicFramePr>
          <p:cNvPr id="216468" name="Group 404"/>
          <p:cNvGraphicFramePr>
            <a:graphicFrameLocks noGrp="1"/>
          </p:cNvGraphicFramePr>
          <p:nvPr/>
        </p:nvGraphicFramePr>
        <p:xfrm>
          <a:off x="755650" y="1052513"/>
          <a:ext cx="7561263" cy="4998720"/>
        </p:xfrm>
        <a:graphic>
          <a:graphicData uri="http://schemas.openxmlformats.org/drawingml/2006/table">
            <a:tbl>
              <a:tblPr/>
              <a:tblGrid>
                <a:gridCol w="1081088"/>
                <a:gridCol w="1150937"/>
                <a:gridCol w="1543050"/>
                <a:gridCol w="3786188"/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腳位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符號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輸入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/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輸出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(I/O)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功能說明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V</a:t>
                      </a:r>
                      <a:r>
                        <a:rPr kumimoji="1" lang="en-US" altLang="zh-TW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SS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I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接地腳。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2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V</a:t>
                      </a:r>
                      <a:r>
                        <a:rPr kumimoji="1" lang="en-US" altLang="zh-TW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DD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I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+5V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電源。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3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V</a:t>
                      </a:r>
                      <a:r>
                        <a:rPr kumimoji="1" lang="en-US" altLang="zh-TW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O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I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顯示明暗對比控制。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4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RS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I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RS=0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，選擇指令暫存器。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/>
                      </a:r>
                      <a:b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</a:b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RS=1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，選擇資料暫存器。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5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R/W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I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R/W=0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，將資料寫入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LCD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。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/>
                      </a:r>
                      <a:b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</a:b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R/W=1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，自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LCD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讀取資料。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6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E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I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致能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7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DB0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I / O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資料匯流排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(LSB)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8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DB1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I / O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資料匯流排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9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DB2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I / O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資料匯流排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10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DB3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I / O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資料匯流排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11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DB4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I / O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資料匯流排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12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DB5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I / O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資料匯流排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13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DB6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I / O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資料匯流排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14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DB7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I / O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資料匯流排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(MSB)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6469" name="Rectangle 405"/>
          <p:cNvSpPr>
            <a:spLocks noChangeArrowheads="1"/>
          </p:cNvSpPr>
          <p:nvPr/>
        </p:nvSpPr>
        <p:spPr bwMode="auto">
          <a:xfrm>
            <a:off x="3530600" y="6046788"/>
            <a:ext cx="2049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1400"/>
              <a:t>表</a:t>
            </a:r>
            <a:r>
              <a:rPr lang="en-US" altLang="zh-TW" sz="1400"/>
              <a:t>11-1  LCM</a:t>
            </a:r>
            <a:r>
              <a:rPr lang="zh-TW" altLang="en-US" sz="1400"/>
              <a:t>接腳說明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4F1900A4-84AD-4F72-8F3B-8A48583E7086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10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11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52053A0-0F2C-47FB-B344-6A8F357DAC2D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1547813" y="430213"/>
            <a:ext cx="302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實習一</a:t>
            </a:r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: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內建字形顯示</a:t>
            </a: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944563" y="10160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相關知識</a:t>
            </a:r>
            <a:r>
              <a:rPr lang="en-US" altLang="zh-TW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:</a:t>
            </a:r>
            <a:endParaRPr lang="en-US" altLang="zh-TW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>
            <a:off x="749300" y="1123950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15" name="Rectangle 55"/>
          <p:cNvSpPr>
            <a:spLocks noChangeArrowheads="1"/>
          </p:cNvSpPr>
          <p:nvPr/>
        </p:nvSpPr>
        <p:spPr bwMode="auto">
          <a:xfrm>
            <a:off x="941388" y="4005263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功能說明</a:t>
            </a:r>
            <a:r>
              <a:rPr lang="en-US" altLang="zh-TW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:</a:t>
            </a:r>
            <a:endParaRPr lang="en-US" altLang="zh-TW"/>
          </a:p>
        </p:txBody>
      </p:sp>
      <p:sp>
        <p:nvSpPr>
          <p:cNvPr id="143416" name="Oval 56"/>
          <p:cNvSpPr>
            <a:spLocks noChangeArrowheads="1"/>
          </p:cNvSpPr>
          <p:nvPr/>
        </p:nvSpPr>
        <p:spPr bwMode="auto">
          <a:xfrm>
            <a:off x="749300" y="4125913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19" name="Rectangle 59"/>
          <p:cNvSpPr>
            <a:spLocks noChangeArrowheads="1"/>
          </p:cNvSpPr>
          <p:nvPr/>
        </p:nvSpPr>
        <p:spPr bwMode="auto">
          <a:xfrm>
            <a:off x="942975" y="1427163"/>
            <a:ext cx="4171950" cy="2378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5000"/>
              </a:lnSpc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定義字元資料</a:t>
            </a:r>
            <a:r>
              <a:rPr lang="en-US" altLang="zh-TW" sz="200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A</a:t>
            </a:r>
          </a:p>
          <a:p>
            <a:pPr eaLnBrk="0" hangingPunct="0">
              <a:lnSpc>
                <a:spcPct val="125000"/>
              </a:lnSpc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	(1)MSG	DB  41H		</a:t>
            </a:r>
          </a:p>
          <a:p>
            <a:pPr eaLnBrk="0" hangingPunct="0">
              <a:lnSpc>
                <a:spcPct val="125000"/>
              </a:lnSpc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	(2)MSG	DB‘ A’	</a:t>
            </a:r>
          </a:p>
          <a:p>
            <a:pPr eaLnBrk="0" hangingPunct="0">
              <a:lnSpc>
                <a:spcPct val="125000"/>
              </a:lnSpc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定義字串資料</a:t>
            </a:r>
            <a:r>
              <a:rPr lang="en-US" altLang="zh-TW" sz="200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ABC</a:t>
            </a:r>
          </a:p>
          <a:p>
            <a:pPr eaLnBrk="0" hangingPunct="0">
              <a:lnSpc>
                <a:spcPct val="125000"/>
              </a:lnSpc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	(1)MSG	DB  41H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，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42H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，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43H</a:t>
            </a:r>
          </a:p>
          <a:p>
            <a:pPr eaLnBrk="0" hangingPunct="0">
              <a:lnSpc>
                <a:spcPct val="125000"/>
              </a:lnSpc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	(2)MSG	DB‘ABC’	</a:t>
            </a:r>
          </a:p>
        </p:txBody>
      </p:sp>
      <p:sp>
        <p:nvSpPr>
          <p:cNvPr id="143420" name="Rectangle 60"/>
          <p:cNvSpPr>
            <a:spLocks noChangeArrowheads="1"/>
          </p:cNvSpPr>
          <p:nvPr/>
        </p:nvSpPr>
        <p:spPr bwMode="auto">
          <a:xfrm>
            <a:off x="957263" y="4448175"/>
            <a:ext cx="8312150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5000"/>
              </a:lnSpc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本實習旨在練習如何設定游標位置，以及如何輸出字串資料至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LCM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中</a:t>
            </a:r>
          </a:p>
          <a:p>
            <a:pPr eaLnBrk="0" hangingPunct="0">
              <a:lnSpc>
                <a:spcPct val="125000"/>
              </a:lnSpc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執行後，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LCM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的第一列顯示‘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2005/1/18’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，第二列顯示‘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I love LCM’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60DADF66-EA02-4B2B-B279-7933BC9CEBB7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8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90DCB92-4FD9-458D-AEF7-D4E2D44B29C6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944563" y="1058863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電路圖</a:t>
            </a:r>
            <a:r>
              <a:rPr lang="en-US" altLang="zh-TW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:</a:t>
            </a:r>
            <a:endParaRPr lang="en-US" altLang="zh-TW"/>
          </a:p>
        </p:txBody>
      </p:sp>
      <p:sp>
        <p:nvSpPr>
          <p:cNvPr id="147460" name="Oval 4"/>
          <p:cNvSpPr>
            <a:spLocks noChangeArrowheads="1"/>
          </p:cNvSpPr>
          <p:nvPr/>
        </p:nvSpPr>
        <p:spPr bwMode="auto">
          <a:xfrm>
            <a:off x="749300" y="1166813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1547813" y="430213"/>
            <a:ext cx="302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實習一</a:t>
            </a:r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: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內建字形顯示</a:t>
            </a:r>
          </a:p>
        </p:txBody>
      </p:sp>
      <p:pic>
        <p:nvPicPr>
          <p:cNvPr id="14746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1673225"/>
            <a:ext cx="5689600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6D37F42B-D0D2-474A-99DB-62635C46E1D1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11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12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E958C4B-103D-4ACF-B534-C1D1AB2D1407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944563" y="1058863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流程圖</a:t>
            </a:r>
            <a:r>
              <a:rPr lang="en-US" altLang="zh-TW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:</a:t>
            </a:r>
            <a:endParaRPr lang="en-US" altLang="zh-TW"/>
          </a:p>
        </p:txBody>
      </p:sp>
      <p:sp>
        <p:nvSpPr>
          <p:cNvPr id="149508" name="Oval 4"/>
          <p:cNvSpPr>
            <a:spLocks noChangeArrowheads="1"/>
          </p:cNvSpPr>
          <p:nvPr/>
        </p:nvSpPr>
        <p:spPr bwMode="auto">
          <a:xfrm>
            <a:off x="749300" y="1166813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927100" y="5589588"/>
            <a:ext cx="208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程式</a:t>
            </a:r>
            <a:r>
              <a:rPr lang="en-US" altLang="zh-TW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en-US" altLang="zh-TW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hlinkClick r:id="rId4" action="ppaction://hlinkpres?slideindex=3&amp;slidetitle=投影片 3"/>
              </a:rPr>
              <a:t>ch11-1.asm</a:t>
            </a:r>
            <a:endParaRPr lang="en-US" altLang="zh-TW"/>
          </a:p>
        </p:txBody>
      </p:sp>
      <p:sp>
        <p:nvSpPr>
          <p:cNvPr id="149513" name="Oval 9"/>
          <p:cNvSpPr>
            <a:spLocks noChangeArrowheads="1"/>
          </p:cNvSpPr>
          <p:nvPr/>
        </p:nvSpPr>
        <p:spPr bwMode="auto">
          <a:xfrm>
            <a:off x="749300" y="5697538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0" y="1966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149514" name="Object 10"/>
          <p:cNvGraphicFramePr>
            <a:graphicFrameLocks noChangeAspect="1"/>
          </p:cNvGraphicFramePr>
          <p:nvPr/>
        </p:nvGraphicFramePr>
        <p:xfrm>
          <a:off x="3419475" y="1196975"/>
          <a:ext cx="1441450" cy="4608513"/>
        </p:xfrm>
        <a:graphic>
          <a:graphicData uri="http://schemas.openxmlformats.org/presentationml/2006/ole">
            <p:oleObj spid="_x0000_s149514" name="VISIO" r:id="rId5" imgW="1139040" imgH="3659040" progId="">
              <p:embed/>
            </p:oleObj>
          </a:graphicData>
        </a:graphic>
      </p:graphicFrame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1547813" y="430213"/>
            <a:ext cx="302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實習一</a:t>
            </a:r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: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內建字形顯示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E99C1251-DA38-46AC-A88E-E4AADC3D83C0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7E6EEDF-A427-4FA3-A3E1-3C83E948D1A9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944563" y="1058863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練習</a:t>
            </a:r>
            <a:r>
              <a:rPr lang="en-US" altLang="zh-TW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:</a:t>
            </a:r>
            <a:endParaRPr lang="en-US" altLang="zh-TW"/>
          </a:p>
        </p:txBody>
      </p:sp>
      <p:sp>
        <p:nvSpPr>
          <p:cNvPr id="161796" name="Oval 4"/>
          <p:cNvSpPr>
            <a:spLocks noChangeArrowheads="1"/>
          </p:cNvSpPr>
          <p:nvPr/>
        </p:nvSpPr>
        <p:spPr bwMode="auto">
          <a:xfrm>
            <a:off x="749300" y="1166813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61803" name="Rectangle 11"/>
          <p:cNvSpPr>
            <a:spLocks noChangeArrowheads="1"/>
          </p:cNvSpPr>
          <p:nvPr/>
        </p:nvSpPr>
        <p:spPr bwMode="auto">
          <a:xfrm>
            <a:off x="928688" y="1543050"/>
            <a:ext cx="6407150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5000"/>
              </a:lnSpc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(1)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更改本程式，使字串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MSG1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與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MSG2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同時左右來回移動。</a:t>
            </a:r>
          </a:p>
          <a:p>
            <a:pPr eaLnBrk="0" hangingPunct="0">
              <a:lnSpc>
                <a:spcPct val="125000"/>
              </a:lnSpc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(2)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更改本程式，僅字串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MSG2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左右來回移動。</a:t>
            </a:r>
          </a:p>
        </p:txBody>
      </p:sp>
      <p:sp>
        <p:nvSpPr>
          <p:cNvPr id="161804" name="Rectangle 12"/>
          <p:cNvSpPr>
            <a:spLocks noChangeArrowheads="1"/>
          </p:cNvSpPr>
          <p:nvPr/>
        </p:nvSpPr>
        <p:spPr bwMode="auto">
          <a:xfrm>
            <a:off x="1547813" y="430213"/>
            <a:ext cx="302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實習一</a:t>
            </a:r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: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內建字形顯示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86F9A14C-C459-4890-830A-AF3713FA1DE4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11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12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70F2F93-FA2C-4BAF-BA1F-B808BC527C25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1547813" y="430213"/>
            <a:ext cx="302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實習二</a:t>
            </a:r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: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自建字形顯示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944563" y="10160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相關知識</a:t>
            </a:r>
            <a:r>
              <a:rPr lang="en-US" altLang="zh-TW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:</a:t>
            </a:r>
            <a:endParaRPr lang="en-US" altLang="zh-TW"/>
          </a:p>
        </p:txBody>
      </p:sp>
      <p:sp>
        <p:nvSpPr>
          <p:cNvPr id="254980" name="Oval 4"/>
          <p:cNvSpPr>
            <a:spLocks noChangeArrowheads="1"/>
          </p:cNvSpPr>
          <p:nvPr/>
        </p:nvSpPr>
        <p:spPr bwMode="auto">
          <a:xfrm>
            <a:off x="749300" y="1123950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941388" y="4005263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功能說明</a:t>
            </a:r>
            <a:r>
              <a:rPr lang="en-US" altLang="zh-TW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:</a:t>
            </a:r>
            <a:endParaRPr lang="en-US" altLang="zh-TW"/>
          </a:p>
        </p:txBody>
      </p:sp>
      <p:sp>
        <p:nvSpPr>
          <p:cNvPr id="254982" name="Oval 6"/>
          <p:cNvSpPr>
            <a:spLocks noChangeArrowheads="1"/>
          </p:cNvSpPr>
          <p:nvPr/>
        </p:nvSpPr>
        <p:spPr bwMode="auto">
          <a:xfrm>
            <a:off x="749300" y="4125913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5498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1555750"/>
            <a:ext cx="4824413" cy="19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2936875" y="3573463"/>
            <a:ext cx="3003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1400"/>
              <a:t>圖</a:t>
            </a:r>
            <a:r>
              <a:rPr lang="en-US" altLang="zh-TW" sz="1400"/>
              <a:t>11-6  </a:t>
            </a:r>
            <a:r>
              <a:rPr lang="zh-TW" altLang="en-US" sz="1400"/>
              <a:t>定義自建字形</a:t>
            </a:r>
            <a:r>
              <a:rPr lang="en-US" altLang="zh-TW" sz="1400"/>
              <a:t>:</a:t>
            </a:r>
            <a:r>
              <a:rPr lang="zh-TW" altLang="en-US" sz="1400"/>
              <a:t>年、月、日 </a:t>
            </a:r>
          </a:p>
        </p:txBody>
      </p:sp>
      <p:sp>
        <p:nvSpPr>
          <p:cNvPr id="254987" name="Rectangle 11"/>
          <p:cNvSpPr>
            <a:spLocks noChangeArrowheads="1"/>
          </p:cNvSpPr>
          <p:nvPr/>
        </p:nvSpPr>
        <p:spPr bwMode="auto">
          <a:xfrm>
            <a:off x="942975" y="4484688"/>
            <a:ext cx="7677150" cy="1235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5000"/>
              </a:lnSpc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本實習將實習一字串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MSG1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的</a:t>
            </a:r>
            <a:r>
              <a:rPr lang="zh-TW" altLang="en-US" sz="200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‘</a:t>
            </a:r>
            <a:r>
              <a:rPr lang="en-US" altLang="zh-TW" sz="200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2005/1/18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’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改成‘</a:t>
            </a:r>
            <a:r>
              <a:rPr lang="en-US" altLang="zh-TW" sz="200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2005</a:t>
            </a:r>
            <a:r>
              <a:rPr lang="zh-TW" altLang="en-US" sz="200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年</a:t>
            </a:r>
            <a:r>
              <a:rPr lang="en-US" altLang="zh-TW" sz="200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1</a:t>
            </a:r>
            <a:r>
              <a:rPr lang="zh-TW" altLang="en-US" sz="200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月</a:t>
            </a:r>
            <a:r>
              <a:rPr lang="en-US" altLang="zh-TW" sz="200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18</a:t>
            </a:r>
            <a:r>
              <a:rPr lang="zh-TW" altLang="en-US" sz="200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日’</a:t>
            </a:r>
          </a:p>
          <a:p>
            <a:pPr eaLnBrk="0" hangingPunct="0">
              <a:lnSpc>
                <a:spcPct val="125000"/>
              </a:lnSpc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，本實習將自建字形定義在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CG RAM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的位址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40H~57H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，如表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11-5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所示，</a:t>
            </a:r>
          </a:p>
          <a:p>
            <a:pPr eaLnBrk="0" hangingPunct="0">
              <a:lnSpc>
                <a:spcPct val="125000"/>
              </a:lnSpc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因此字形碼為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00H~02H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A113EFBB-AB71-470C-B97E-B4BE7FA27CA8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8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EC9DC44-2D9E-4ED4-ACC9-C4D4905E44E3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257026" name="Rectangle 2"/>
          <p:cNvSpPr>
            <a:spLocks noChangeArrowheads="1"/>
          </p:cNvSpPr>
          <p:nvPr/>
        </p:nvSpPr>
        <p:spPr bwMode="auto">
          <a:xfrm>
            <a:off x="944563" y="1058863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電路圖</a:t>
            </a:r>
            <a:r>
              <a:rPr lang="en-US" altLang="zh-TW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:</a:t>
            </a:r>
            <a:endParaRPr lang="en-US" altLang="zh-TW"/>
          </a:p>
        </p:txBody>
      </p:sp>
      <p:sp>
        <p:nvSpPr>
          <p:cNvPr id="257027" name="Oval 3"/>
          <p:cNvSpPr>
            <a:spLocks noChangeArrowheads="1"/>
          </p:cNvSpPr>
          <p:nvPr/>
        </p:nvSpPr>
        <p:spPr bwMode="auto">
          <a:xfrm>
            <a:off x="749300" y="1166813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57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1673225"/>
            <a:ext cx="5689600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1547813" y="430213"/>
            <a:ext cx="302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實習二</a:t>
            </a:r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: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自建字形顯示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ECAA0761-33EA-4E71-8E37-780B5773E577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12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13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266F2179-8051-45BD-AE71-B897293089CC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944563" y="1058863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流程圖</a:t>
            </a:r>
            <a:r>
              <a:rPr lang="en-US" altLang="zh-TW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:</a:t>
            </a:r>
            <a:endParaRPr lang="en-US" altLang="zh-TW"/>
          </a:p>
        </p:txBody>
      </p:sp>
      <p:sp>
        <p:nvSpPr>
          <p:cNvPr id="259075" name="Oval 3"/>
          <p:cNvSpPr>
            <a:spLocks noChangeArrowheads="1"/>
          </p:cNvSpPr>
          <p:nvPr/>
        </p:nvSpPr>
        <p:spPr bwMode="auto">
          <a:xfrm>
            <a:off x="749300" y="1166813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927100" y="5589588"/>
            <a:ext cx="208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程式</a:t>
            </a:r>
            <a:r>
              <a:rPr lang="en-US" altLang="zh-TW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en-US" altLang="zh-TW" sz="2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hlinkClick r:id="rId4" action="ppaction://hlinkpres?slideindex=6&amp;slidetitle=投影片 6"/>
              </a:rPr>
              <a:t>ch11-2.asm</a:t>
            </a:r>
            <a:endParaRPr lang="en-US" altLang="zh-TW"/>
          </a:p>
        </p:txBody>
      </p:sp>
      <p:sp>
        <p:nvSpPr>
          <p:cNvPr id="259078" name="Oval 6"/>
          <p:cNvSpPr>
            <a:spLocks noChangeArrowheads="1"/>
          </p:cNvSpPr>
          <p:nvPr/>
        </p:nvSpPr>
        <p:spPr bwMode="auto">
          <a:xfrm>
            <a:off x="749300" y="5697538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9079" name="Rectangle 7"/>
          <p:cNvSpPr>
            <a:spLocks noChangeArrowheads="1"/>
          </p:cNvSpPr>
          <p:nvPr/>
        </p:nvSpPr>
        <p:spPr bwMode="auto">
          <a:xfrm>
            <a:off x="0" y="1966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59082" name="Rectangle 10"/>
          <p:cNvSpPr>
            <a:spLocks noChangeArrowheads="1"/>
          </p:cNvSpPr>
          <p:nvPr/>
        </p:nvSpPr>
        <p:spPr bwMode="auto">
          <a:xfrm>
            <a:off x="1547813" y="430213"/>
            <a:ext cx="302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實習二</a:t>
            </a:r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: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自建字形顯示</a:t>
            </a:r>
          </a:p>
        </p:txBody>
      </p:sp>
      <p:sp>
        <p:nvSpPr>
          <p:cNvPr id="259084" name="Rectangle 12"/>
          <p:cNvSpPr>
            <a:spLocks noChangeArrowheads="1"/>
          </p:cNvSpPr>
          <p:nvPr/>
        </p:nvSpPr>
        <p:spPr bwMode="auto">
          <a:xfrm>
            <a:off x="0" y="1766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259083" name="Object 11"/>
          <p:cNvGraphicFramePr>
            <a:graphicFrameLocks noChangeAspect="1"/>
          </p:cNvGraphicFramePr>
          <p:nvPr/>
        </p:nvGraphicFramePr>
        <p:xfrm>
          <a:off x="3348038" y="1196975"/>
          <a:ext cx="1352550" cy="4537075"/>
        </p:xfrm>
        <a:graphic>
          <a:graphicData uri="http://schemas.openxmlformats.org/presentationml/2006/ole">
            <p:oleObj spid="_x0000_s259083" name="VISIO" r:id="rId5" imgW="1139040" imgH="419904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3EE1-0DD8-4FE7-AFFC-6DEC16EDA9CC}" type="datetime1">
              <a:rPr lang="zh-TW" altLang="en-US" smtClean="0"/>
              <a:pPr/>
              <a:t>2011/11/27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chapter 11 液晶顯示器(LCD)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468F-6A47-4DF6-BAF1-F13A2BC0101B}" type="slidenum">
              <a:rPr lang="en-US" altLang="zh-TW" smtClean="0"/>
              <a:pPr/>
              <a:t>27</a:t>
            </a:fld>
            <a:endParaRPr lang="en-US" altLang="zh-TW"/>
          </a:p>
        </p:txBody>
      </p:sp>
      <p:grpSp>
        <p:nvGrpSpPr>
          <p:cNvPr id="13" name="群組 12"/>
          <p:cNvGrpSpPr/>
          <p:nvPr/>
        </p:nvGrpSpPr>
        <p:grpSpPr>
          <a:xfrm>
            <a:off x="1835696" y="908720"/>
            <a:ext cx="4891037" cy="4432855"/>
            <a:chOff x="1835696" y="908720"/>
            <a:chExt cx="4891037" cy="4432855"/>
          </a:xfrm>
        </p:grpSpPr>
        <p:pic>
          <p:nvPicPr>
            <p:cNvPr id="2826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3848" y="908720"/>
              <a:ext cx="3522885" cy="4432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橢圓 8"/>
            <p:cNvSpPr/>
            <p:nvPr/>
          </p:nvSpPr>
          <p:spPr>
            <a:xfrm>
              <a:off x="3635896" y="1844824"/>
              <a:ext cx="1296144" cy="792088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H="1">
              <a:off x="3275856" y="1844824"/>
              <a:ext cx="1800200" cy="864096"/>
            </a:xfrm>
            <a:prstGeom prst="straightConnector1">
              <a:avLst/>
            </a:prstGeom>
            <a:ln w="254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1835696" y="2492896"/>
              <a:ext cx="15841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+mn-ea"/>
                  <a:ea typeface="+mn-ea"/>
                </a:rPr>
                <a:t>修正順序為</a:t>
              </a:r>
              <a:r>
                <a:rPr lang="en-US" altLang="zh-TW" dirty="0" smtClean="0">
                  <a:latin typeface="+mn-ea"/>
                  <a:ea typeface="+mn-ea"/>
                </a:rPr>
                <a:t>:</a:t>
              </a:r>
            </a:p>
            <a:p>
              <a:r>
                <a:rPr lang="zh-TW" altLang="en-US" dirty="0" smtClean="0">
                  <a:latin typeface="+mn-ea"/>
                  <a:ea typeface="+mn-ea"/>
                </a:rPr>
                <a:t>最左邊為</a:t>
              </a:r>
              <a:r>
                <a:rPr lang="en-US" altLang="zh-TW" dirty="0" smtClean="0">
                  <a:latin typeface="+mn-ea"/>
                  <a:ea typeface="+mn-ea"/>
                </a:rPr>
                <a:t>D7</a:t>
              </a:r>
              <a:r>
                <a:rPr lang="zh-TW" altLang="en-US" dirty="0" smtClean="0">
                  <a:latin typeface="+mn-ea"/>
                  <a:ea typeface="+mn-ea"/>
                </a:rPr>
                <a:t>至</a:t>
              </a:r>
              <a:endParaRPr lang="en-US" altLang="zh-TW" dirty="0" smtClean="0">
                <a:latin typeface="+mn-ea"/>
                <a:ea typeface="+mn-ea"/>
              </a:endParaRPr>
            </a:p>
            <a:p>
              <a:r>
                <a:rPr lang="zh-TW" altLang="en-US" dirty="0" smtClean="0">
                  <a:latin typeface="+mn-ea"/>
                  <a:ea typeface="+mn-ea"/>
                </a:rPr>
                <a:t>最右邊為</a:t>
              </a:r>
              <a:r>
                <a:rPr lang="en-US" altLang="zh-TW" dirty="0" smtClean="0">
                  <a:latin typeface="+mn-ea"/>
                  <a:ea typeface="+mn-ea"/>
                </a:rPr>
                <a:t>D0</a:t>
              </a:r>
              <a:endParaRPr lang="zh-TW" altLang="en-US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3EE1-0DD8-4FE7-AFFC-6DEC16EDA9CC}" type="datetime1">
              <a:rPr lang="zh-TW" altLang="en-US" smtClean="0"/>
              <a:pPr/>
              <a:t>2011/11/27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chapter 11 液晶顯示器(LCD)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468F-6A47-4DF6-BAF1-F13A2BC0101B}" type="slidenum">
              <a:rPr lang="en-US" altLang="zh-TW" smtClean="0"/>
              <a:pPr/>
              <a:t>28</a:t>
            </a:fld>
            <a:endParaRPr lang="en-US" altLang="zh-TW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44824"/>
            <a:ext cx="62103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B3DAC5E9-29D1-43F8-8410-B68C201E6C51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12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13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242295D8-A889-4EEB-A084-308589725C14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1547813" y="430213"/>
            <a:ext cx="3375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11-1 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液晶顯示器</a:t>
            </a:r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(LCD)</a:t>
            </a:r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1093788" y="555625"/>
            <a:ext cx="555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1093788" y="555625"/>
            <a:ext cx="2390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18206" name="Rectangle 94"/>
          <p:cNvSpPr>
            <a:spLocks noChangeArrowheads="1"/>
          </p:cNvSpPr>
          <p:nvPr/>
        </p:nvSpPr>
        <p:spPr bwMode="auto">
          <a:xfrm>
            <a:off x="1108075" y="2339975"/>
            <a:ext cx="493713" cy="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18204" name="Line 92"/>
          <p:cNvSpPr>
            <a:spLocks noChangeShapeType="1"/>
          </p:cNvSpPr>
          <p:nvPr/>
        </p:nvSpPr>
        <p:spPr bwMode="auto">
          <a:xfrm>
            <a:off x="4049713" y="1681163"/>
            <a:ext cx="14446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18373" name="Object 261"/>
          <p:cNvGraphicFramePr>
            <a:graphicFrameLocks noChangeAspect="1"/>
          </p:cNvGraphicFramePr>
          <p:nvPr/>
        </p:nvGraphicFramePr>
        <p:xfrm>
          <a:off x="1103313" y="1125538"/>
          <a:ext cx="6981825" cy="2133600"/>
        </p:xfrm>
        <a:graphic>
          <a:graphicData uri="http://schemas.openxmlformats.org/presentationml/2006/ole">
            <p:oleObj spid="_x0000_s218373" name="文件" r:id="rId4" imgW="7226192" imgH="2222093" progId="Word.Document.8">
              <p:embed/>
            </p:oleObj>
          </a:graphicData>
        </a:graphic>
      </p:graphicFrame>
      <p:sp>
        <p:nvSpPr>
          <p:cNvPr id="218374" name="Rectangle 262"/>
          <p:cNvSpPr>
            <a:spLocks noChangeArrowheads="1"/>
          </p:cNvSpPr>
          <p:nvPr/>
        </p:nvSpPr>
        <p:spPr bwMode="auto">
          <a:xfrm>
            <a:off x="3468688" y="3028950"/>
            <a:ext cx="2211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1400"/>
              <a:t>表</a:t>
            </a:r>
            <a:r>
              <a:rPr lang="en-US" altLang="zh-TW" sz="1400"/>
              <a:t>11-2  </a:t>
            </a:r>
            <a:r>
              <a:rPr lang="zh-TW" altLang="en-US" sz="1400"/>
              <a:t>控制腳動作說明 </a:t>
            </a:r>
          </a:p>
        </p:txBody>
      </p:sp>
      <p:pic>
        <p:nvPicPr>
          <p:cNvPr id="218375" name="Picture 26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675" y="3752850"/>
            <a:ext cx="32400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8376" name="Rectangle 264"/>
          <p:cNvSpPr>
            <a:spLocks noChangeArrowheads="1"/>
          </p:cNvSpPr>
          <p:nvPr/>
        </p:nvSpPr>
        <p:spPr bwMode="auto">
          <a:xfrm>
            <a:off x="3424238" y="5649913"/>
            <a:ext cx="2227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1400"/>
              <a:t>圖</a:t>
            </a:r>
            <a:r>
              <a:rPr lang="en-US" altLang="zh-TW" sz="1400"/>
              <a:t>11-2  LCM</a:t>
            </a:r>
            <a:r>
              <a:rPr lang="zh-TW" altLang="en-US" sz="1400"/>
              <a:t>電源連接圖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D530F85E-F1F2-43C8-9F87-11E9B5550AA3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190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191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E93FD31-A659-44B9-BF66-0BC248700C1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1547813" y="430213"/>
            <a:ext cx="348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11-1-2 LCM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內部記憶體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1093788" y="555625"/>
            <a:ext cx="555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1093788" y="555625"/>
            <a:ext cx="2390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1108075" y="2339975"/>
            <a:ext cx="493713" cy="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654050" y="1036638"/>
            <a:ext cx="3463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</a:rPr>
              <a:t>顯示資料記憶體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</a:rPr>
              <a:t>(DD RAM)</a:t>
            </a:r>
          </a:p>
        </p:txBody>
      </p:sp>
      <p:graphicFrame>
        <p:nvGraphicFramePr>
          <p:cNvPr id="220713" name="Group 553"/>
          <p:cNvGraphicFramePr>
            <a:graphicFrameLocks noGrp="1"/>
          </p:cNvGraphicFramePr>
          <p:nvPr/>
        </p:nvGraphicFramePr>
        <p:xfrm>
          <a:off x="900113" y="1571625"/>
          <a:ext cx="6985000" cy="1005840"/>
        </p:xfrm>
        <a:graphic>
          <a:graphicData uri="http://schemas.openxmlformats.org/drawingml/2006/table">
            <a:tbl>
              <a:tblPr/>
              <a:tblGrid>
                <a:gridCol w="1023937"/>
                <a:gridCol w="663575"/>
                <a:gridCol w="660400"/>
                <a:gridCol w="663575"/>
                <a:gridCol w="661988"/>
                <a:gridCol w="661987"/>
                <a:gridCol w="661988"/>
                <a:gridCol w="663575"/>
                <a:gridCol w="660400"/>
                <a:gridCol w="66357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位置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華康細圓體" charset="-120"/>
                          <a:cs typeface="Times New Roman" pitchFamily="18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37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38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39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40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第一列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80H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81H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82H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83H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華康細圓體" charset="-120"/>
                          <a:cs typeface="Times New Roman" pitchFamily="18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A4H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A5H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A6H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A7H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第二列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C0H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C1H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C2H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C3H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華康細圓體" charset="-120"/>
                          <a:cs typeface="Times New Roman" pitchFamily="18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E4H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E5H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E6H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E7H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0353" name="Rectangle 193"/>
          <p:cNvSpPr>
            <a:spLocks noChangeArrowheads="1"/>
          </p:cNvSpPr>
          <p:nvPr/>
        </p:nvSpPr>
        <p:spPr bwMode="auto">
          <a:xfrm>
            <a:off x="2847975" y="2620963"/>
            <a:ext cx="344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1400">
                <a:latin typeface="Swis721 Lt BT" charset="0"/>
                <a:ea typeface="華康細圓體" charset="-120"/>
                <a:cs typeface="Times New Roman" pitchFamily="18" charset="0"/>
              </a:rPr>
              <a:t>表</a:t>
            </a:r>
            <a:r>
              <a:rPr lang="en-US" altLang="zh-TW" sz="1400">
                <a:latin typeface="Swis721 Lt BT" charset="0"/>
                <a:ea typeface="Swis721 Lt BT" charset="0"/>
                <a:cs typeface="Times New Roman" pitchFamily="18" charset="0"/>
              </a:rPr>
              <a:t>11-3  (a) DD RAM</a:t>
            </a:r>
            <a:r>
              <a:rPr lang="zh-TW" altLang="en-US" sz="1400">
                <a:latin typeface="Swis721 Lt BT" charset="0"/>
                <a:ea typeface="華康細圓體" charset="-120"/>
                <a:cs typeface="Times New Roman" pitchFamily="18" charset="0"/>
              </a:rPr>
              <a:t>與</a:t>
            </a:r>
            <a:r>
              <a:rPr lang="en-US" altLang="zh-TW" sz="1400">
                <a:latin typeface="Swis721 Lt BT" charset="0"/>
                <a:ea typeface="Swis721 Lt BT" charset="0"/>
                <a:cs typeface="Times New Roman" pitchFamily="18" charset="0"/>
              </a:rPr>
              <a:t>40</a:t>
            </a:r>
            <a:r>
              <a:rPr lang="zh-TW" altLang="en-US" sz="1400">
                <a:latin typeface="Swis721 Lt BT" charset="0"/>
                <a:ea typeface="華康細圓體" charset="-120"/>
                <a:cs typeface="Times New Roman" pitchFamily="18" charset="0"/>
              </a:rPr>
              <a:t>字</a:t>
            </a:r>
            <a:r>
              <a:rPr lang="zh-TW" altLang="en-US" sz="1400">
                <a:latin typeface="Swis721 Lt BT" charset="0"/>
                <a:ea typeface="Swis721 Lt BT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TW" sz="1400">
                <a:latin typeface="Swis721 Lt BT" charset="0"/>
                <a:ea typeface="Swis721 Lt BT" charset="0"/>
                <a:cs typeface="Times New Roman" pitchFamily="18" charset="0"/>
              </a:rPr>
              <a:t>2</a:t>
            </a:r>
            <a:r>
              <a:rPr lang="zh-TW" altLang="en-US" sz="1400">
                <a:latin typeface="Swis721 Lt BT" charset="0"/>
                <a:ea typeface="華康細圓體" charset="-120"/>
                <a:cs typeface="Times New Roman" pitchFamily="18" charset="0"/>
                <a:sym typeface="Symbol" pitchFamily="18" charset="2"/>
              </a:rPr>
              <a:t>列</a:t>
            </a:r>
            <a:r>
              <a:rPr lang="en-US" altLang="zh-TW" sz="1400">
                <a:latin typeface="Swis721 Lt BT" charset="0"/>
                <a:ea typeface="Swis721 Lt BT" charset="0"/>
                <a:cs typeface="Times New Roman" pitchFamily="18" charset="0"/>
                <a:sym typeface="Symbol" pitchFamily="18" charset="2"/>
              </a:rPr>
              <a:t>LCM</a:t>
            </a:r>
            <a:r>
              <a:rPr lang="zh-TW" altLang="en-US" sz="1400">
                <a:latin typeface="Swis721 Lt BT" charset="0"/>
                <a:ea typeface="華康細圓體" charset="-120"/>
                <a:cs typeface="Times New Roman" pitchFamily="18" charset="0"/>
                <a:sym typeface="Symbol" pitchFamily="18" charset="2"/>
              </a:rPr>
              <a:t>對映表</a:t>
            </a:r>
            <a:endParaRPr lang="zh-TW" altLang="en-US" sz="1400">
              <a:sym typeface="Symbol" pitchFamily="18" charset="2"/>
            </a:endParaRPr>
          </a:p>
          <a:p>
            <a:pPr eaLnBrk="0" hangingPunct="0"/>
            <a:endParaRPr lang="en-US" altLang="zh-TW" sz="1400">
              <a:latin typeface="Swis721 Lt BT" charset="0"/>
              <a:sym typeface="Symbol" pitchFamily="18" charset="2"/>
            </a:endParaRPr>
          </a:p>
        </p:txBody>
      </p:sp>
      <p:graphicFrame>
        <p:nvGraphicFramePr>
          <p:cNvPr id="220715" name="Group 555"/>
          <p:cNvGraphicFramePr>
            <a:graphicFrameLocks noGrp="1"/>
          </p:cNvGraphicFramePr>
          <p:nvPr/>
        </p:nvGraphicFramePr>
        <p:xfrm>
          <a:off x="928688" y="3070225"/>
          <a:ext cx="6985000" cy="1005840"/>
        </p:xfrm>
        <a:graphic>
          <a:graphicData uri="http://schemas.openxmlformats.org/drawingml/2006/table">
            <a:tbl>
              <a:tblPr/>
              <a:tblGrid>
                <a:gridCol w="1025525"/>
                <a:gridCol w="661987"/>
                <a:gridCol w="660400"/>
                <a:gridCol w="663575"/>
                <a:gridCol w="661988"/>
                <a:gridCol w="663575"/>
                <a:gridCol w="661987"/>
                <a:gridCol w="660400"/>
                <a:gridCol w="663575"/>
                <a:gridCol w="66198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位置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華康細圓體" charset="-120"/>
                          <a:cs typeface="Times New Roman" pitchFamily="18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17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18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19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20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第一列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80H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81H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82H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83H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華康細圓體" charset="-120"/>
                          <a:cs typeface="Times New Roman" pitchFamily="18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90H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91H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92H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93H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第二列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C0H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C1H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C2H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C3H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華康細圓體" charset="-120"/>
                          <a:cs typeface="Times New Roman" pitchFamily="18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D0H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D1H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D2H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D3H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0531" name="Rectangle 371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20532" name="Rectangle 372"/>
          <p:cNvSpPr>
            <a:spLocks noChangeArrowheads="1"/>
          </p:cNvSpPr>
          <p:nvPr/>
        </p:nvSpPr>
        <p:spPr bwMode="auto">
          <a:xfrm>
            <a:off x="2844800" y="4113213"/>
            <a:ext cx="34496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1400">
                <a:latin typeface="Swis721 Lt BT" charset="0"/>
                <a:ea typeface="華康細圓體" charset="-120"/>
                <a:cs typeface="Times New Roman" pitchFamily="18" charset="0"/>
              </a:rPr>
              <a:t>表</a:t>
            </a:r>
            <a:r>
              <a:rPr lang="en-US" altLang="zh-TW" sz="1400">
                <a:latin typeface="Swis721 Lt BT" charset="0"/>
                <a:ea typeface="Swis721 Lt BT" charset="0"/>
                <a:cs typeface="Times New Roman" pitchFamily="18" charset="0"/>
              </a:rPr>
              <a:t>11-3  (b) DD RAM</a:t>
            </a:r>
            <a:r>
              <a:rPr lang="zh-TW" altLang="en-US" sz="1400">
                <a:latin typeface="Swis721 Lt BT" charset="0"/>
                <a:ea typeface="華康細圓體" charset="-120"/>
                <a:cs typeface="Times New Roman" pitchFamily="18" charset="0"/>
              </a:rPr>
              <a:t>與</a:t>
            </a:r>
            <a:r>
              <a:rPr lang="en-US" altLang="zh-TW" sz="1400">
                <a:latin typeface="Swis721 Lt BT" charset="0"/>
                <a:ea typeface="Swis721 Lt BT" charset="0"/>
                <a:cs typeface="Times New Roman" pitchFamily="18" charset="0"/>
              </a:rPr>
              <a:t>20</a:t>
            </a:r>
            <a:r>
              <a:rPr lang="zh-TW" altLang="en-US" sz="1400">
                <a:latin typeface="Swis721 Lt BT" charset="0"/>
                <a:ea typeface="華康細圓體" charset="-120"/>
                <a:cs typeface="Times New Roman" pitchFamily="18" charset="0"/>
              </a:rPr>
              <a:t>字</a:t>
            </a:r>
            <a:r>
              <a:rPr lang="zh-TW" altLang="en-US" sz="1400">
                <a:latin typeface="Swis721 Lt BT" charset="0"/>
                <a:ea typeface="Swis721 Lt BT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TW" sz="1400">
                <a:latin typeface="Swis721 Lt BT" charset="0"/>
                <a:ea typeface="Swis721 Lt BT" charset="0"/>
                <a:cs typeface="Times New Roman" pitchFamily="18" charset="0"/>
              </a:rPr>
              <a:t>2</a:t>
            </a:r>
            <a:r>
              <a:rPr lang="zh-TW" altLang="en-US" sz="1400">
                <a:latin typeface="Swis721 Lt BT" charset="0"/>
                <a:ea typeface="華康細圓體" charset="-120"/>
                <a:cs typeface="Times New Roman" pitchFamily="18" charset="0"/>
                <a:sym typeface="Symbol" pitchFamily="18" charset="2"/>
              </a:rPr>
              <a:t>列</a:t>
            </a:r>
            <a:r>
              <a:rPr lang="en-US" altLang="zh-TW" sz="1400">
                <a:latin typeface="Swis721 Lt BT" charset="0"/>
                <a:ea typeface="Swis721 Lt BT" charset="0"/>
                <a:cs typeface="Times New Roman" pitchFamily="18" charset="0"/>
                <a:sym typeface="Symbol" pitchFamily="18" charset="2"/>
              </a:rPr>
              <a:t>LCM</a:t>
            </a:r>
            <a:r>
              <a:rPr lang="zh-TW" altLang="en-US" sz="1400">
                <a:latin typeface="Swis721 Lt BT" charset="0"/>
                <a:ea typeface="華康細圓體" charset="-120"/>
                <a:cs typeface="Times New Roman" pitchFamily="18" charset="0"/>
                <a:sym typeface="Symbol" pitchFamily="18" charset="2"/>
              </a:rPr>
              <a:t>對映表</a:t>
            </a:r>
            <a:endParaRPr lang="zh-TW" altLang="en-US" sz="1400">
              <a:sym typeface="Symbol" pitchFamily="18" charset="2"/>
            </a:endParaRPr>
          </a:p>
          <a:p>
            <a:pPr eaLnBrk="0" hangingPunct="0"/>
            <a:endParaRPr lang="en-US" altLang="zh-TW" sz="1400">
              <a:latin typeface="Swis721 Lt BT" charset="0"/>
              <a:sym typeface="Symbol" pitchFamily="18" charset="2"/>
            </a:endParaRPr>
          </a:p>
        </p:txBody>
      </p:sp>
      <p:graphicFrame>
        <p:nvGraphicFramePr>
          <p:cNvPr id="220719" name="Group 559"/>
          <p:cNvGraphicFramePr>
            <a:graphicFrameLocks noGrp="1"/>
          </p:cNvGraphicFramePr>
          <p:nvPr/>
        </p:nvGraphicFramePr>
        <p:xfrm>
          <a:off x="928688" y="4654550"/>
          <a:ext cx="6985000" cy="1005840"/>
        </p:xfrm>
        <a:graphic>
          <a:graphicData uri="http://schemas.openxmlformats.org/drawingml/2006/table">
            <a:tbl>
              <a:tblPr/>
              <a:tblGrid>
                <a:gridCol w="1025525"/>
                <a:gridCol w="701675"/>
                <a:gridCol w="620712"/>
                <a:gridCol w="663575"/>
                <a:gridCol w="661988"/>
                <a:gridCol w="663575"/>
                <a:gridCol w="661987"/>
                <a:gridCol w="660400"/>
                <a:gridCol w="663575"/>
                <a:gridCol w="66198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位置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華康細圓體" charset="-120"/>
                          <a:cs typeface="Times New Roman" pitchFamily="18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第一列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80H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81H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82H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83H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華康細圓體" charset="-120"/>
                          <a:cs typeface="Times New Roman" pitchFamily="18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8CH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8DH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8EH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8FH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第二列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C0H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C1H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C2H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C3H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華康細圓體" charset="-120"/>
                          <a:cs typeface="Times New Roman" pitchFamily="18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CCH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CDH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CEH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CFH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0710" name="Rectangle 550"/>
          <p:cNvSpPr>
            <a:spLocks noChangeArrowheads="1"/>
          </p:cNvSpPr>
          <p:nvPr/>
        </p:nvSpPr>
        <p:spPr bwMode="auto">
          <a:xfrm>
            <a:off x="0" y="474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20711" name="Rectangle 551"/>
          <p:cNvSpPr>
            <a:spLocks noChangeArrowheads="1"/>
          </p:cNvSpPr>
          <p:nvPr/>
        </p:nvSpPr>
        <p:spPr bwMode="auto">
          <a:xfrm>
            <a:off x="2830513" y="5716588"/>
            <a:ext cx="3440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TW" altLang="en-US" sz="1400">
                <a:latin typeface="Swis721 Lt BT" charset="0"/>
                <a:ea typeface="華康細圓體" charset="-120"/>
                <a:cs typeface="Times New Roman" pitchFamily="18" charset="0"/>
              </a:rPr>
              <a:t>表</a:t>
            </a:r>
            <a:r>
              <a:rPr lang="en-US" altLang="zh-TW" sz="1400">
                <a:latin typeface="Swis721 Lt BT" charset="0"/>
                <a:ea typeface="Swis721 Lt BT" charset="0"/>
                <a:cs typeface="Times New Roman" pitchFamily="18" charset="0"/>
              </a:rPr>
              <a:t>11-3  (c) DD RAM</a:t>
            </a:r>
            <a:r>
              <a:rPr lang="zh-TW" altLang="en-US" sz="1400">
                <a:latin typeface="Swis721 Lt BT" charset="0"/>
                <a:ea typeface="華康細圓體" charset="-120"/>
                <a:cs typeface="Times New Roman" pitchFamily="18" charset="0"/>
              </a:rPr>
              <a:t>與</a:t>
            </a:r>
            <a:r>
              <a:rPr lang="en-US" altLang="zh-TW" sz="1400">
                <a:latin typeface="Swis721 Lt BT" charset="0"/>
                <a:ea typeface="Swis721 Lt BT" charset="0"/>
                <a:cs typeface="Times New Roman" pitchFamily="18" charset="0"/>
              </a:rPr>
              <a:t>16</a:t>
            </a:r>
            <a:r>
              <a:rPr lang="zh-TW" altLang="en-US" sz="1400">
                <a:latin typeface="Swis721 Lt BT" charset="0"/>
                <a:ea typeface="華康細圓體" charset="-120"/>
                <a:cs typeface="Times New Roman" pitchFamily="18" charset="0"/>
              </a:rPr>
              <a:t>字</a:t>
            </a:r>
            <a:r>
              <a:rPr lang="zh-TW" altLang="en-US" sz="1400">
                <a:latin typeface="Swis721 Lt BT" charset="0"/>
                <a:ea typeface="Swis721 Lt BT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TW" sz="1400">
                <a:latin typeface="Swis721 Lt BT" charset="0"/>
                <a:ea typeface="Swis721 Lt BT" charset="0"/>
                <a:cs typeface="Times New Roman" pitchFamily="18" charset="0"/>
              </a:rPr>
              <a:t>2</a:t>
            </a:r>
            <a:r>
              <a:rPr lang="zh-TW" altLang="en-US" sz="1400">
                <a:latin typeface="Swis721 Lt BT" charset="0"/>
                <a:ea typeface="華康細圓體" charset="-120"/>
                <a:cs typeface="Times New Roman" pitchFamily="18" charset="0"/>
                <a:sym typeface="Symbol" pitchFamily="18" charset="2"/>
              </a:rPr>
              <a:t>列</a:t>
            </a:r>
            <a:r>
              <a:rPr lang="en-US" altLang="zh-TW" sz="1400">
                <a:latin typeface="Swis721 Lt BT" charset="0"/>
                <a:ea typeface="Swis721 Lt BT" charset="0"/>
                <a:cs typeface="Times New Roman" pitchFamily="18" charset="0"/>
                <a:sym typeface="Symbol" pitchFamily="18" charset="2"/>
              </a:rPr>
              <a:t>LCM</a:t>
            </a:r>
            <a:r>
              <a:rPr lang="zh-TW" altLang="en-US" sz="1400">
                <a:latin typeface="Swis721 Lt BT" charset="0"/>
                <a:ea typeface="華康細圓體" charset="-120"/>
                <a:cs typeface="Times New Roman" pitchFamily="18" charset="0"/>
                <a:sym typeface="Symbol" pitchFamily="18" charset="2"/>
              </a:rPr>
              <a:t>對映表</a:t>
            </a:r>
            <a:endParaRPr lang="zh-TW" altLang="en-US" sz="1400">
              <a:latin typeface="Swis721 Lt BT" charset="0"/>
              <a:ea typeface="Swis721 Lt BT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FEE5A94A-1238-4838-AF7C-F5FBB611C647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12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13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25FC93F-569F-4B49-9CFD-29A7F330004E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1093788" y="555625"/>
            <a:ext cx="555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1093788" y="555625"/>
            <a:ext cx="2390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1108075" y="2339975"/>
            <a:ext cx="493713" cy="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654050" y="908050"/>
            <a:ext cx="424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</a:rPr>
              <a:t>字形產生器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</a:rPr>
              <a:t>(CG ROM</a:t>
            </a: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</a:rPr>
              <a:t>、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</a:rPr>
              <a:t>CG RAM)</a:t>
            </a:r>
          </a:p>
        </p:txBody>
      </p:sp>
      <p:sp>
        <p:nvSpPr>
          <p:cNvPr id="222334" name="Rectangle 126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22395" name="Rectangle 187"/>
          <p:cNvSpPr>
            <a:spLocks noChangeArrowheads="1"/>
          </p:cNvSpPr>
          <p:nvPr/>
        </p:nvSpPr>
        <p:spPr bwMode="auto">
          <a:xfrm>
            <a:off x="0" y="474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pic>
        <p:nvPicPr>
          <p:cNvPr id="222397" name="Picture 189" descr="Image"/>
          <p:cNvPicPr>
            <a:picLocks noChangeAspect="1" noChangeArrowheads="1"/>
          </p:cNvPicPr>
          <p:nvPr/>
        </p:nvPicPr>
        <p:blipFill>
          <a:blip r:embed="rId3" cstate="print"/>
          <a:srcRect l="4947" r="1768" b="1480"/>
          <a:stretch>
            <a:fillRect/>
          </a:stretch>
        </p:blipFill>
        <p:spPr bwMode="auto">
          <a:xfrm>
            <a:off x="2555875" y="1268413"/>
            <a:ext cx="3787775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2398" name="Rectangle 190"/>
          <p:cNvSpPr>
            <a:spLocks noChangeArrowheads="1"/>
          </p:cNvSpPr>
          <p:nvPr/>
        </p:nvSpPr>
        <p:spPr bwMode="auto">
          <a:xfrm>
            <a:off x="3419475" y="5949950"/>
            <a:ext cx="2227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1400"/>
              <a:t>表</a:t>
            </a:r>
            <a:r>
              <a:rPr lang="en-US" altLang="zh-TW" sz="1400"/>
              <a:t>11-4  LCM</a:t>
            </a:r>
            <a:r>
              <a:rPr lang="zh-TW" altLang="en-US" sz="1400"/>
              <a:t>內建字形碼 </a:t>
            </a:r>
          </a:p>
        </p:txBody>
      </p:sp>
      <p:sp>
        <p:nvSpPr>
          <p:cNvPr id="222399" name="Rectangle 191"/>
          <p:cNvSpPr>
            <a:spLocks noChangeArrowheads="1"/>
          </p:cNvSpPr>
          <p:nvPr/>
        </p:nvSpPr>
        <p:spPr bwMode="auto">
          <a:xfrm>
            <a:off x="1547813" y="430213"/>
            <a:ext cx="348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11-1-2 LCM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內部記憶體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6CA337DB-250E-47C5-97C4-8DAA82A580F0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42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43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38BBEAC-8012-4800-A4DC-F4114D6E169A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1093788" y="555625"/>
            <a:ext cx="555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1108075" y="2339975"/>
            <a:ext cx="493713" cy="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654050" y="1036638"/>
            <a:ext cx="4070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</a:rPr>
              <a:t>字形產生器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</a:rPr>
              <a:t>(CGROM</a:t>
            </a: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</a:rPr>
              <a:t>、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</a:rPr>
              <a:t>CGRAM)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0" y="474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224376" name="Group 120"/>
          <p:cNvGraphicFramePr>
            <a:graphicFrameLocks noGrp="1"/>
          </p:cNvGraphicFramePr>
          <p:nvPr/>
        </p:nvGraphicFramePr>
        <p:xfrm>
          <a:off x="1763713" y="1844675"/>
          <a:ext cx="5472112" cy="3291840"/>
        </p:xfrm>
        <a:graphic>
          <a:graphicData uri="http://schemas.openxmlformats.org/drawingml/2006/table">
            <a:tbl>
              <a:tblPr/>
              <a:tblGrid>
                <a:gridCol w="2736850"/>
                <a:gridCol w="273526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字形碼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CG RAM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位址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00H(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或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08H)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40H~47H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01H(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或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09H)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48H~4FH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02H(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或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0AH)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50H~57H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03H(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或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0BH)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58H~5FH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04H(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或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0CH)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60H~67H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05H(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或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0DH)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68H~6FH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06H(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或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0EH)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70H~77H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07H(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或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0FH)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78H~7FH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4377" name="Rectangle 121"/>
          <p:cNvSpPr>
            <a:spLocks noChangeArrowheads="1"/>
          </p:cNvSpPr>
          <p:nvPr/>
        </p:nvSpPr>
        <p:spPr bwMode="auto">
          <a:xfrm>
            <a:off x="3095625" y="5230813"/>
            <a:ext cx="2930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1400"/>
              <a:t>表</a:t>
            </a:r>
            <a:r>
              <a:rPr lang="en-US" altLang="zh-TW" sz="1400"/>
              <a:t>11-5  </a:t>
            </a:r>
            <a:r>
              <a:rPr lang="zh-TW" altLang="en-US" sz="1400"/>
              <a:t>字形碼與</a:t>
            </a:r>
            <a:r>
              <a:rPr lang="en-US" altLang="zh-TW" sz="1400"/>
              <a:t>CG RAM</a:t>
            </a:r>
            <a:r>
              <a:rPr lang="zh-TW" altLang="en-US" sz="1400"/>
              <a:t>對映表 </a:t>
            </a:r>
          </a:p>
        </p:txBody>
      </p:sp>
      <p:sp>
        <p:nvSpPr>
          <p:cNvPr id="224378" name="Rectangle 122"/>
          <p:cNvSpPr>
            <a:spLocks noChangeArrowheads="1"/>
          </p:cNvSpPr>
          <p:nvPr/>
        </p:nvSpPr>
        <p:spPr bwMode="auto">
          <a:xfrm>
            <a:off x="1547813" y="430213"/>
            <a:ext cx="348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11-1-2 LCM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內部記憶體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6F4EC354-3998-4C32-9CEA-34DF531C010B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120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121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B5210ED-1E2C-47B6-9E92-9EBA4EE109A9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1547813" y="430213"/>
            <a:ext cx="2568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11-1-3 LCM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指令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093788" y="555625"/>
            <a:ext cx="555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1093788" y="555625"/>
            <a:ext cx="2390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1108075" y="2339975"/>
            <a:ext cx="493713" cy="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698500" y="3679825"/>
            <a:ext cx="3248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游標歸位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(return home)</a:t>
            </a:r>
          </a:p>
        </p:txBody>
      </p:sp>
      <p:sp>
        <p:nvSpPr>
          <p:cNvPr id="226346" name="Rectangle 42"/>
          <p:cNvSpPr>
            <a:spLocks noChangeArrowheads="1"/>
          </p:cNvSpPr>
          <p:nvPr/>
        </p:nvSpPr>
        <p:spPr bwMode="auto">
          <a:xfrm>
            <a:off x="654050" y="938213"/>
            <a:ext cx="3252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清除顯示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(clear display)</a:t>
            </a:r>
          </a:p>
        </p:txBody>
      </p:sp>
      <p:graphicFrame>
        <p:nvGraphicFramePr>
          <p:cNvPr id="226601" name="Group 297"/>
          <p:cNvGraphicFramePr>
            <a:graphicFrameLocks noGrp="1"/>
          </p:cNvGraphicFramePr>
          <p:nvPr/>
        </p:nvGraphicFramePr>
        <p:xfrm>
          <a:off x="1000125" y="1557338"/>
          <a:ext cx="6870700" cy="914400"/>
        </p:xfrm>
        <a:graphic>
          <a:graphicData uri="http://schemas.openxmlformats.org/drawingml/2006/table">
            <a:tbl>
              <a:tblPr/>
              <a:tblGrid>
                <a:gridCol w="623888"/>
                <a:gridCol w="625475"/>
                <a:gridCol w="623887"/>
                <a:gridCol w="625475"/>
                <a:gridCol w="623888"/>
                <a:gridCol w="625475"/>
                <a:gridCol w="687387"/>
                <a:gridCol w="561975"/>
                <a:gridCol w="623888"/>
                <a:gridCol w="625475"/>
                <a:gridCol w="623887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R/W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DB7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469" name="Rectangle 165"/>
          <p:cNvSpPr>
            <a:spLocks noChangeArrowheads="1"/>
          </p:cNvSpPr>
          <p:nvPr/>
        </p:nvSpPr>
        <p:spPr bwMode="auto">
          <a:xfrm>
            <a:off x="900113" y="2320925"/>
            <a:ext cx="5264150" cy="1235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SzPct val="100000"/>
              <a:buFont typeface="Wingdings" pitchFamily="2" charset="2"/>
              <a:buNone/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(1)DD RAM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內的資料將全部填入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20H(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空白字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。</a:t>
            </a:r>
          </a:p>
          <a:p>
            <a:pPr>
              <a:lnSpc>
                <a:spcPct val="125000"/>
              </a:lnSpc>
              <a:buSzPct val="100000"/>
              <a:buFont typeface="Wingdings" pitchFamily="2" charset="2"/>
              <a:buNone/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(2)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游標移到左上角第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1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列第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1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行位置。</a:t>
            </a:r>
            <a:endParaRPr lang="zh-TW" altLang="en-US" sz="2000">
              <a:solidFill>
                <a:srgbClr val="00000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5000"/>
              </a:lnSpc>
              <a:buSzPct val="100000"/>
              <a:buFont typeface="Wingdings" pitchFamily="2" charset="2"/>
              <a:buNone/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(3)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清除位址計數器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AC=0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。</a:t>
            </a:r>
          </a:p>
        </p:txBody>
      </p:sp>
      <p:graphicFrame>
        <p:nvGraphicFramePr>
          <p:cNvPr id="226600" name="Group 296"/>
          <p:cNvGraphicFramePr>
            <a:graphicFrameLocks noGrp="1"/>
          </p:cNvGraphicFramePr>
          <p:nvPr/>
        </p:nvGraphicFramePr>
        <p:xfrm>
          <a:off x="1028700" y="4221163"/>
          <a:ext cx="6856413" cy="695643"/>
        </p:xfrm>
        <a:graphic>
          <a:graphicData uri="http://schemas.openxmlformats.org/drawingml/2006/table">
            <a:tbl>
              <a:tblPr/>
              <a:tblGrid>
                <a:gridCol w="625475"/>
                <a:gridCol w="627063"/>
                <a:gridCol w="625475"/>
                <a:gridCol w="627062"/>
                <a:gridCol w="625475"/>
                <a:gridCol w="625475"/>
                <a:gridCol w="627063"/>
                <a:gridCol w="625475"/>
                <a:gridCol w="625475"/>
                <a:gridCol w="627062"/>
                <a:gridCol w="595313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R/W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DB7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592" name="Rectangle 288"/>
          <p:cNvSpPr>
            <a:spLocks noChangeArrowheads="1"/>
          </p:cNvSpPr>
          <p:nvPr/>
        </p:nvSpPr>
        <p:spPr bwMode="auto">
          <a:xfrm>
            <a:off x="957263" y="4930775"/>
            <a:ext cx="4375150" cy="1235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SzPct val="100000"/>
              <a:buFont typeface="Wingdings" pitchFamily="2" charset="2"/>
              <a:buNone/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(1)DD RAM 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的內容保持不變。</a:t>
            </a:r>
          </a:p>
          <a:p>
            <a:pPr>
              <a:lnSpc>
                <a:spcPct val="125000"/>
              </a:lnSpc>
              <a:buSzPct val="100000"/>
              <a:buFont typeface="Wingdings" pitchFamily="2" charset="2"/>
              <a:buNone/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(2)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游標移至左上角第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1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列第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1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行位置。</a:t>
            </a:r>
          </a:p>
          <a:p>
            <a:pPr>
              <a:lnSpc>
                <a:spcPct val="125000"/>
              </a:lnSpc>
              <a:buSzPct val="100000"/>
              <a:buFont typeface="Wingdings" pitchFamily="2" charset="2"/>
              <a:buNone/>
              <a:tabLst>
                <a:tab pos="211138" algn="l"/>
                <a:tab pos="304800" algn="l"/>
              </a:tabLst>
            </a:pP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(3)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清除位址計數器</a:t>
            </a:r>
            <a:r>
              <a:rPr lang="en-US" altLang="zh-TW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AC=0</a:t>
            </a:r>
            <a:r>
              <a:rPr lang="zh-TW" altLang="en-US" sz="200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13EFD356-69E7-4C2D-8990-28764A42B613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96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97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44082B5-E764-4AC1-90EF-95E0D55349A1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1547813" y="430213"/>
            <a:ext cx="2568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11-1-3 LCM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指令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1093788" y="555625"/>
            <a:ext cx="555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1093788" y="555625"/>
            <a:ext cx="2390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1108075" y="2339975"/>
            <a:ext cx="493713" cy="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28471" name="Rectangle 119"/>
          <p:cNvSpPr>
            <a:spLocks noChangeArrowheads="1"/>
          </p:cNvSpPr>
          <p:nvPr/>
        </p:nvSpPr>
        <p:spPr bwMode="auto">
          <a:xfrm>
            <a:off x="641350" y="995363"/>
            <a:ext cx="41084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輸入模式設定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(entry mode set)</a:t>
            </a:r>
          </a:p>
        </p:txBody>
      </p:sp>
      <p:graphicFrame>
        <p:nvGraphicFramePr>
          <p:cNvPr id="228725" name="Group 373"/>
          <p:cNvGraphicFramePr>
            <a:graphicFrameLocks noGrp="1"/>
          </p:cNvGraphicFramePr>
          <p:nvPr/>
        </p:nvGraphicFramePr>
        <p:xfrm>
          <a:off x="971550" y="1700213"/>
          <a:ext cx="6913563" cy="670560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  <a:gridCol w="627063"/>
                <a:gridCol w="630237"/>
                <a:gridCol w="627063"/>
                <a:gridCol w="630237"/>
                <a:gridCol w="627063"/>
                <a:gridCol w="628650"/>
                <a:gridCol w="628650"/>
                <a:gridCol w="62865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R/W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DB7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DB0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I/D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8594" name="Rectangle 242"/>
          <p:cNvSpPr>
            <a:spLocks noChangeArrowheads="1"/>
          </p:cNvSpPr>
          <p:nvPr/>
        </p:nvSpPr>
        <p:spPr bwMode="auto">
          <a:xfrm>
            <a:off x="0" y="364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graphicFrame>
        <p:nvGraphicFramePr>
          <p:cNvPr id="228728" name="Group 376"/>
          <p:cNvGraphicFramePr>
            <a:graphicFrameLocks noGrp="1"/>
          </p:cNvGraphicFramePr>
          <p:nvPr/>
        </p:nvGraphicFramePr>
        <p:xfrm>
          <a:off x="900113" y="2997200"/>
          <a:ext cx="7056437" cy="1676400"/>
        </p:xfrm>
        <a:graphic>
          <a:graphicData uri="http://schemas.openxmlformats.org/drawingml/2006/table">
            <a:tbl>
              <a:tblPr/>
              <a:tblGrid>
                <a:gridCol w="1152525"/>
                <a:gridCol w="1152525"/>
                <a:gridCol w="3897312"/>
                <a:gridCol w="85407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位元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1(I/D)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位元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0(S)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動作說明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範例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顯示字元不動，游標左移，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AC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值減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。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例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顯示字元不動，游標右移，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AC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值加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。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例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顯示字元右移，游標不動，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AC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值不變。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例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顯示字元左移，游標不動，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AC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值不變。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例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4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7FA2108D-538E-4DBF-B5E6-6F11C52E783B}" type="datetime1">
              <a:rPr lang="zh-TW" altLang="en-US"/>
              <a:pPr/>
              <a:t>2011/11/27</a:t>
            </a:fld>
            <a:endParaRPr lang="en-US" altLang="zh-TW"/>
          </a:p>
        </p:txBody>
      </p:sp>
      <p:sp>
        <p:nvSpPr>
          <p:cNvPr id="190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chapter 11 液晶顯示器(LCD)</a:t>
            </a:r>
          </a:p>
        </p:txBody>
      </p:sp>
      <p:sp>
        <p:nvSpPr>
          <p:cNvPr id="191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61A19F5-8498-4F88-860A-36A446D470B1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1547813" y="430213"/>
            <a:ext cx="2568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11-1-3 LCM</a:t>
            </a:r>
            <a:r>
              <a:rPr lang="zh-TW" altLang="en-US" sz="2400">
                <a:solidFill>
                  <a:srgbClr val="0033CC"/>
                </a:solidFill>
                <a:latin typeface="全真特明體" pitchFamily="49" charset="-120"/>
                <a:ea typeface="全真特明體" pitchFamily="49" charset="-120"/>
              </a:rPr>
              <a:t>指令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1093788" y="555625"/>
            <a:ext cx="555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1093788" y="555625"/>
            <a:ext cx="2390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1108075" y="2339975"/>
            <a:ext cx="493713" cy="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641350" y="995363"/>
            <a:ext cx="41084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輸入模式設定</a:t>
            </a:r>
            <a:r>
              <a:rPr lang="en-US" altLang="zh-TW" sz="2000">
                <a:solidFill>
                  <a:srgbClr val="FF0000"/>
                </a:solidFill>
                <a:ea typeface="全真楷書" pitchFamily="49" charset="-120"/>
                <a:cs typeface="Times New Roman" pitchFamily="18" charset="0"/>
              </a:rPr>
              <a:t>(entry mode set)</a:t>
            </a:r>
          </a:p>
        </p:txBody>
      </p:sp>
      <p:sp>
        <p:nvSpPr>
          <p:cNvPr id="230462" name="Rectangle 62"/>
          <p:cNvSpPr>
            <a:spLocks noChangeArrowheads="1"/>
          </p:cNvSpPr>
          <p:nvPr/>
        </p:nvSpPr>
        <p:spPr bwMode="auto">
          <a:xfrm>
            <a:off x="0" y="3649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sp>
        <p:nvSpPr>
          <p:cNvPr id="230495" name="Rectangle 95"/>
          <p:cNvSpPr>
            <a:spLocks noChangeArrowheads="1"/>
          </p:cNvSpPr>
          <p:nvPr/>
        </p:nvSpPr>
        <p:spPr bwMode="auto">
          <a:xfrm>
            <a:off x="874713" y="1519238"/>
            <a:ext cx="56419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"/>
              <a:tabLst>
                <a:tab pos="211138" algn="l"/>
                <a:tab pos="304800" algn="l"/>
              </a:tabLst>
            </a:pPr>
            <a:r>
              <a:rPr lang="zh-TW" altLang="en-US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例</a:t>
            </a:r>
            <a:r>
              <a:rPr lang="en-US" altLang="zh-TW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1:I/D=0</a:t>
            </a:r>
            <a:r>
              <a:rPr lang="zh-TW" altLang="en-US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，</a:t>
            </a:r>
            <a:r>
              <a:rPr lang="en-US" altLang="zh-TW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S=0 (</a:t>
            </a:r>
            <a:r>
              <a:rPr lang="zh-TW" altLang="en-US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顯示字元不動，游標左移</a:t>
            </a:r>
            <a:r>
              <a:rPr lang="en-US" altLang="zh-TW" sz="2000">
                <a:solidFill>
                  <a:srgbClr val="009900"/>
                </a:solidFill>
                <a:ea typeface="全真楷書" pitchFamily="49" charset="-12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231035" name="Group 635"/>
          <p:cNvGraphicFramePr>
            <a:graphicFrameLocks noGrp="1"/>
          </p:cNvGraphicFramePr>
          <p:nvPr/>
        </p:nvGraphicFramePr>
        <p:xfrm>
          <a:off x="846138" y="2273300"/>
          <a:ext cx="7523162" cy="1005840"/>
        </p:xfrm>
        <a:graphic>
          <a:graphicData uri="http://schemas.openxmlformats.org/drawingml/2006/table">
            <a:tbl>
              <a:tblPr/>
              <a:tblGrid>
                <a:gridCol w="1320800"/>
                <a:gridCol w="687387"/>
                <a:gridCol w="692150"/>
                <a:gridCol w="687388"/>
                <a:gridCol w="688975"/>
                <a:gridCol w="688975"/>
                <a:gridCol w="688975"/>
                <a:gridCol w="687387"/>
                <a:gridCol w="692150"/>
                <a:gridCol w="68897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位置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華康細圓體" charset="-120"/>
                          <a:cs typeface="Times New Roman" pitchFamily="18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第一列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　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第二列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0674" name="Rectangle 274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graphicFrame>
        <p:nvGraphicFramePr>
          <p:cNvPr id="231033" name="Group 633"/>
          <p:cNvGraphicFramePr>
            <a:graphicFrameLocks noGrp="1"/>
          </p:cNvGraphicFramePr>
          <p:nvPr/>
        </p:nvGraphicFramePr>
        <p:xfrm>
          <a:off x="827088" y="3536950"/>
          <a:ext cx="7561262" cy="1005840"/>
        </p:xfrm>
        <a:graphic>
          <a:graphicData uri="http://schemas.openxmlformats.org/drawingml/2006/table">
            <a:tbl>
              <a:tblPr/>
              <a:tblGrid>
                <a:gridCol w="1349375"/>
                <a:gridCol w="688975"/>
                <a:gridCol w="690562"/>
                <a:gridCol w="690563"/>
                <a:gridCol w="690562"/>
                <a:gridCol w="690563"/>
                <a:gridCol w="690562"/>
                <a:gridCol w="688975"/>
                <a:gridCol w="690563"/>
                <a:gridCol w="69056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位置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華康細圓體" charset="-120"/>
                          <a:cs typeface="Times New Roman" pitchFamily="18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第一列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　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B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第二列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0853" name="Rectangle 453"/>
          <p:cNvSpPr>
            <a:spLocks noChangeArrowheads="1"/>
          </p:cNvSpPr>
          <p:nvPr/>
        </p:nvSpPr>
        <p:spPr bwMode="auto">
          <a:xfrm>
            <a:off x="0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zh-TW">
              <a:latin typeface="Arial" pitchFamily="34" charset="0"/>
            </a:endParaRPr>
          </a:p>
        </p:txBody>
      </p:sp>
      <p:graphicFrame>
        <p:nvGraphicFramePr>
          <p:cNvPr id="231034" name="Group 634"/>
          <p:cNvGraphicFramePr>
            <a:graphicFrameLocks noGrp="1"/>
          </p:cNvGraphicFramePr>
          <p:nvPr/>
        </p:nvGraphicFramePr>
        <p:xfrm>
          <a:off x="827088" y="4800600"/>
          <a:ext cx="7561262" cy="1005840"/>
        </p:xfrm>
        <a:graphic>
          <a:graphicData uri="http://schemas.openxmlformats.org/drawingml/2006/table">
            <a:tbl>
              <a:tblPr/>
              <a:tblGrid>
                <a:gridCol w="1349375"/>
                <a:gridCol w="688975"/>
                <a:gridCol w="690562"/>
                <a:gridCol w="690563"/>
                <a:gridCol w="690562"/>
                <a:gridCol w="690563"/>
                <a:gridCol w="690562"/>
                <a:gridCol w="688975"/>
                <a:gridCol w="690563"/>
                <a:gridCol w="69056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位置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華康細圓體" charset="-120"/>
                          <a:cs typeface="Times New Roman" pitchFamily="18" charset="0"/>
                        </a:rPr>
                        <a:t>…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16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第一列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　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C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B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Swis721 Lt BT" charset="0"/>
                          <a:cs typeface="Times New Roman" pitchFamily="18" charset="0"/>
                        </a:rPr>
                        <a:t>A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wis721 Lt BT" charset="0"/>
                          <a:ea typeface="華康細圓體" charset="-120"/>
                          <a:cs typeface="Times New Roman" pitchFamily="18" charset="0"/>
                        </a:rPr>
                        <a:t>第二列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918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608</TotalTime>
  <Words>2076</Words>
  <Application>Microsoft Office PowerPoint</Application>
  <PresentationFormat>如螢幕大小 (4:3)</PresentationFormat>
  <Paragraphs>852</Paragraphs>
  <Slides>28</Slides>
  <Notes>26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1" baseType="lpstr">
      <vt:lpstr>Balloons</vt:lpstr>
      <vt:lpstr>文件</vt:lpstr>
      <vt:lpstr>VISIO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</vt:vector>
  </TitlesOfParts>
  <Company>nihs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yangmf</dc:creator>
  <cp:lastModifiedBy>NCTU-LAB802</cp:lastModifiedBy>
  <cp:revision>138</cp:revision>
  <dcterms:created xsi:type="dcterms:W3CDTF">2005-03-09T12:41:41Z</dcterms:created>
  <dcterms:modified xsi:type="dcterms:W3CDTF">2011-11-27T08:19:31Z</dcterms:modified>
</cp:coreProperties>
</file>