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"/>
  </p:notesMasterIdLst>
  <p:sldIdLst>
    <p:sldId id="261" r:id="rId2"/>
    <p:sldId id="270" r:id="rId3"/>
    <p:sldId id="278" r:id="rId4"/>
    <p:sldId id="280" r:id="rId5"/>
    <p:sldId id="27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FABAB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D70BF-C310-4629-9FC7-070CF240B30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A44AF-176C-49C2-89A5-BC3033E3A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82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A44AF-176C-49C2-89A5-BC3033E3A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569D-DA5C-47A8-B139-13830835562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2022/5/25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57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638E-D4A2-4CD7-971A-44F2821EAA7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2022/5/25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5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E79A-339A-4699-BE23-1232202AB76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2022/5/25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07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2D71-90A4-48F1-82BE-4F6F1EF2175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2022/5/25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1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DB30-7DDD-428F-9E51-CFBDF62C738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2022/5/25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47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4185-9142-4E76-A0E0-90655C111D1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2022/5/25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1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304A-8901-4769-9CD2-AAB0C570861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2022/5/25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4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1139-6FE0-4E02-985C-1B911395E03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2022/5/25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94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8112-C642-4295-9621-1B1AE6CC7F4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2022/5/25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13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A1F5-D5A0-4576-BA13-A837C479284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2022/5/25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16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2B9B8-251D-45A8-9A8B-2355BCE3000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2022/5/25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40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6A887-2A90-4BA8-88FF-E2AA7A0E8ADC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2022/5/25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10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ibon.com.tw/retail_inquiry.asp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基礎程式設計 </a:t>
            </a:r>
            <a:r>
              <a:rPr lang="en-US" altLang="zh-CN" dirty="0"/>
              <a:t>II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Web </a:t>
            </a:r>
            <a:r>
              <a:rPr lang="en-US" altLang="zh-CN"/>
              <a:t>Crawler Exercises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094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7993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spcBef>
                <a:spcPts val="1200"/>
              </a:spcBef>
              <a:buAutoNum type="arabicPeriod"/>
            </a:pPr>
            <a:r>
              <a:rPr lang="zh-CN" altLang="en-US" sz="3400" dirty="0">
                <a:latin typeface="+mn-ea"/>
                <a:cs typeface="Times New Roman" panose="02020603050405020304" pitchFamily="18" charset="0"/>
              </a:rPr>
              <a:t>抓取元智首頁的新聞：</a:t>
            </a:r>
            <a:endParaRPr lang="en-US" altLang="zh-CN" sz="3400" dirty="0">
              <a:latin typeface="+mn-ea"/>
              <a:cs typeface="Times New Roman" panose="02020603050405020304" pitchFamily="18" charset="0"/>
            </a:endParaRPr>
          </a:p>
          <a:p>
            <a:pPr marL="514350" indent="-514350">
              <a:spcBef>
                <a:spcPts val="1200"/>
              </a:spcBef>
              <a:buAutoNum type="arabicPeriod"/>
            </a:pPr>
            <a:r>
              <a:rPr lang="zh-CN" altLang="en-US" sz="3400" dirty="0">
                <a:latin typeface="+mn-ea"/>
                <a:cs typeface="Times New Roman" panose="02020603050405020304" pitchFamily="18" charset="0"/>
              </a:rPr>
              <a:t>結果顯示：</a:t>
            </a:r>
            <a:endParaRPr lang="en-US" altLang="zh-CN" sz="3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TW" sz="1700" dirty="0">
                <a:cs typeface="Times New Roman" panose="02020603050405020304" pitchFamily="18" charset="0"/>
              </a:rPr>
              <a:t>Crawling </a:t>
            </a:r>
            <a:r>
              <a:rPr lang="zh-TW" altLang="en-US" sz="1700" dirty="0">
                <a:cs typeface="Times New Roman" panose="02020603050405020304" pitchFamily="18" charset="0"/>
              </a:rPr>
              <a:t>元智大學 </a:t>
            </a:r>
            <a:r>
              <a:rPr lang="en-US" altLang="zh-TW" sz="1700" dirty="0">
                <a:cs typeface="Times New Roman" panose="02020603050405020304" pitchFamily="18" charset="0"/>
              </a:rPr>
              <a:t>Yuan Ze University - </a:t>
            </a:r>
            <a:r>
              <a:rPr lang="zh-TW" altLang="en-US" sz="1700" dirty="0">
                <a:cs typeface="Times New Roman" panose="02020603050405020304" pitchFamily="18" charset="0"/>
              </a:rPr>
              <a:t>元智大學 新聞</a:t>
            </a:r>
            <a:r>
              <a:rPr lang="en-US" altLang="zh-TW" sz="1700" dirty="0">
                <a:cs typeface="Times New Roman" panose="02020603050405020304" pitchFamily="18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9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TW" altLang="en-US" sz="1400" dirty="0">
                <a:cs typeface="Times New Roman" panose="02020603050405020304" pitchFamily="18" charset="0"/>
              </a:rPr>
              <a:t>元智藝設系畫展 提升馬村藝術氛圍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400" dirty="0">
                <a:cs typeface="Times New Roman" panose="02020603050405020304" pitchFamily="18" charset="0"/>
              </a:rPr>
              <a:t>https://www.yzu.edu.tw/admin/pr/index.php/tw/news-tw/5816-25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TW" altLang="en-US" sz="1400" dirty="0">
                <a:cs typeface="Times New Roman" panose="02020603050405020304" pitchFamily="18" charset="0"/>
              </a:rPr>
              <a:t>不讓防疫影響回憶 元智大學畢典戶外照常舉辦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400" dirty="0">
                <a:cs typeface="Times New Roman" panose="02020603050405020304" pitchFamily="18" charset="0"/>
              </a:rPr>
              <a:t>https://www.yzu.edu.tw/admin/pr/index.php/tw/news-tw/5815-20220524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TW" altLang="en-US" sz="1400" dirty="0">
                <a:cs typeface="Times New Roman" panose="02020603050405020304" pitchFamily="18" charset="0"/>
              </a:rPr>
              <a:t>不讓防疫影響回憶？元智大學畢典戶外照常舉辦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400" dirty="0">
                <a:cs typeface="Times New Roman" panose="02020603050405020304" pitchFamily="18" charset="0"/>
              </a:rPr>
              <a:t>https://www.yzu.edu.tw/admin/pr/index.php/tw/news-tw/5814-20220523-3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TW" altLang="en-US" sz="1400" dirty="0">
                <a:cs typeface="Times New Roman" panose="02020603050405020304" pitchFamily="18" charset="0"/>
              </a:rPr>
              <a:t>監督華視不力 立委質疑</a:t>
            </a:r>
            <a:r>
              <a:rPr lang="en-US" altLang="zh-TW" sz="1400" dirty="0">
                <a:cs typeface="Times New Roman" panose="02020603050405020304" pitchFamily="18" charset="0"/>
              </a:rPr>
              <a:t>NCC</a:t>
            </a:r>
            <a:r>
              <a:rPr lang="zh-TW" altLang="en-US" sz="1400" dirty="0">
                <a:cs typeface="Times New Roman" panose="02020603050405020304" pitchFamily="18" charset="0"/>
              </a:rPr>
              <a:t>必要性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400" dirty="0">
                <a:cs typeface="Times New Roman" panose="02020603050405020304" pitchFamily="18" charset="0"/>
              </a:rPr>
              <a:t>https://www.yzu.edu.tw/admin/pr/index.php/tw/news-tw/5813-20220523-1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TW" altLang="en-US" sz="1400" dirty="0">
                <a:cs typeface="Times New Roman" panose="02020603050405020304" pitchFamily="18" charset="0"/>
              </a:rPr>
              <a:t>曝</a:t>
            </a:r>
            <a:r>
              <a:rPr lang="en-US" altLang="zh-TW" sz="1400" dirty="0">
                <a:cs typeface="Times New Roman" panose="02020603050405020304" pitchFamily="18" charset="0"/>
              </a:rPr>
              <a:t>NCC</a:t>
            </a:r>
            <a:r>
              <a:rPr lang="zh-TW" altLang="en-US" sz="1400" dirty="0">
                <a:cs typeface="Times New Roman" panose="02020603050405020304" pitchFamily="18" charset="0"/>
              </a:rPr>
              <a:t>新委員有這專長 蔡壁如：工作是言論審查嗎？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400" dirty="0">
                <a:cs typeface="Times New Roman" panose="02020603050405020304" pitchFamily="18" charset="0"/>
              </a:rPr>
              <a:t>https://www.yzu.edu.tw/admin/pr/index.php/tw/news-tw/5812-20220523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TW" altLang="en-US" sz="1400" dirty="0">
                <a:cs typeface="Times New Roman" panose="02020603050405020304" pitchFamily="18" charset="0"/>
              </a:rPr>
              <a:t>印尼技職國際移動力計畫 選定台灣</a:t>
            </a:r>
            <a:r>
              <a:rPr lang="en-US" altLang="zh-TW" sz="1400" dirty="0">
                <a:cs typeface="Times New Roman" panose="02020603050405020304" pitchFamily="18" charset="0"/>
              </a:rPr>
              <a:t>10</a:t>
            </a:r>
            <a:r>
              <a:rPr lang="zh-TW" altLang="en-US" sz="1400" dirty="0">
                <a:cs typeface="Times New Roman" panose="02020603050405020304" pitchFamily="18" charset="0"/>
              </a:rPr>
              <a:t>校全球第二多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400" dirty="0">
                <a:cs typeface="Times New Roman" panose="02020603050405020304" pitchFamily="18" charset="0"/>
              </a:rPr>
              <a:t>https://www.yzu.edu.tw/admin/pr/index.php/tw/news-tw/</a:t>
            </a:r>
            <a:r>
              <a:rPr lang="en-US" altLang="zh-TW" sz="1300" dirty="0">
                <a:cs typeface="Times New Roman" panose="02020603050405020304" pitchFamily="18" charset="0"/>
              </a:rPr>
              <a:t>5809-20220</a:t>
            </a:r>
            <a:endParaRPr lang="zh-TW" altLang="en-US" sz="13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altLang="zh-TW" sz="2600" dirty="0"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3A63E9A-F41C-4D16-B1B9-BDD8D5D0A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402" y="1656412"/>
            <a:ext cx="3026482" cy="481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1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11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44184"/>
            <a:ext cx="8229600" cy="5353386"/>
          </a:xfrm>
        </p:spPr>
        <p:txBody>
          <a:bodyPr>
            <a:normAutofit fontScale="92500" lnSpcReduction="20000"/>
          </a:bodyPr>
          <a:lstStyle/>
          <a:p>
            <a:pPr marL="268288" indent="-268288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800" dirty="0">
                <a:cs typeface="Times New Roman" panose="02020603050405020304" pitchFamily="18" charset="0"/>
              </a:rPr>
              <a:t> </a:t>
            </a:r>
            <a:r>
              <a:rPr lang="zh-CN" altLang="en-US" sz="1900" dirty="0">
                <a:cs typeface="Times New Roman" panose="02020603050405020304" pitchFamily="18" charset="0"/>
              </a:rPr>
              <a:t>抓取</a:t>
            </a:r>
            <a:r>
              <a:rPr lang="en-US" altLang="zh-CN" sz="1900" dirty="0">
                <a:cs typeface="Times New Roman" panose="02020603050405020304" pitchFamily="18" charset="0"/>
              </a:rPr>
              <a:t>CPBL </a:t>
            </a:r>
            <a:r>
              <a:rPr lang="zh-CN" altLang="en-US" sz="1900" dirty="0">
                <a:cs typeface="Times New Roman" panose="02020603050405020304" pitchFamily="18" charset="0"/>
              </a:rPr>
              <a:t>最近</a:t>
            </a:r>
            <a:r>
              <a:rPr lang="en-US" altLang="zh-CN" sz="1900" dirty="0">
                <a:cs typeface="Times New Roman" panose="02020603050405020304" pitchFamily="18" charset="0"/>
              </a:rPr>
              <a:t>10</a:t>
            </a:r>
            <a:r>
              <a:rPr lang="zh-CN" altLang="en-US" sz="1900" dirty="0">
                <a:cs typeface="Times New Roman" panose="02020603050405020304" pitchFamily="18" charset="0"/>
              </a:rPr>
              <a:t>年全壘打王</a:t>
            </a:r>
            <a:r>
              <a:rPr lang="zh-TW" altLang="en-US" sz="1900" dirty="0">
                <a:cs typeface="Times New Roman" panose="02020603050405020304" pitchFamily="18" charset="0"/>
              </a:rPr>
              <a:t>數據 </a:t>
            </a:r>
          </a:p>
          <a:p>
            <a:pPr marL="268288" indent="-268288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900" dirty="0">
                <a:cs typeface="Times New Roman" panose="02020603050405020304" pitchFamily="18" charset="0"/>
              </a:rPr>
              <a:t> </a:t>
            </a:r>
            <a:r>
              <a:rPr lang="zh-CN" altLang="en-US" sz="1900" dirty="0">
                <a:cs typeface="Times New Roman" panose="02020603050405020304" pitchFamily="18" charset="0"/>
              </a:rPr>
              <a:t>網址：</a:t>
            </a:r>
            <a:r>
              <a:rPr lang="zh-TW" altLang="en-US" sz="1900" dirty="0">
                <a:cs typeface="Times New Roman" panose="02020603050405020304" pitchFamily="18" charset="0"/>
              </a:rPr>
              <a:t> </a:t>
            </a:r>
            <a:r>
              <a:rPr lang="en-US" altLang="zh-TW" sz="1900" dirty="0">
                <a:cs typeface="Times New Roman" panose="02020603050405020304" pitchFamily="18" charset="0"/>
              </a:rPr>
              <a:t>https://www.cpbl.com.tw/stats/yearaward</a:t>
            </a:r>
          </a:p>
          <a:p>
            <a:pPr marL="268288" indent="-268288">
              <a:spcBef>
                <a:spcPts val="1200"/>
              </a:spcBef>
              <a:buFont typeface="+mj-lt"/>
              <a:buAutoNum type="arabicPeriod"/>
            </a:pPr>
            <a:r>
              <a:rPr lang="en-US" altLang="zh-TW" sz="1900" dirty="0">
                <a:cs typeface="Times New Roman" panose="02020603050405020304" pitchFamily="18" charset="0"/>
              </a:rPr>
              <a:t> </a:t>
            </a:r>
            <a:r>
              <a:rPr lang="zh-CN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結果呈現：</a:t>
            </a:r>
            <a:endParaRPr lang="en-US" altLang="zh-C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Crawling data from </a:t>
            </a:r>
            <a:r>
              <a:rPr lang="zh-TW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年度獎項得主 </a:t>
            </a:r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zh-TW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中華職棒大聯盟全球資訊網 </a:t>
            </a:r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zh-TW" altLang="en-US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年度    </a:t>
            </a:r>
            <a:r>
              <a:rPr lang="en-US" altLang="zh-TW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Team            	</a:t>
            </a:r>
            <a:r>
              <a:rPr lang="zh-TW" altLang="en-US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全壘打王        全壘打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TW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2021    </a:t>
            </a:r>
            <a:r>
              <a:rPr lang="zh-TW" altLang="en-US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樂天桃猿         </a:t>
            </a:r>
            <a:r>
              <a:rPr lang="en-US" altLang="zh-TW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zh-TW" altLang="en-US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朱育賢          </a:t>
            </a:r>
            <a:r>
              <a:rPr lang="en-US" altLang="zh-TW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22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TW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2020    </a:t>
            </a:r>
            <a:r>
              <a:rPr lang="zh-TW" altLang="en-US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統一</a:t>
            </a:r>
            <a:r>
              <a:rPr lang="en-US" altLang="zh-TW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7-ELEVEn</a:t>
            </a:r>
            <a:r>
              <a:rPr lang="zh-TW" altLang="en-US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獅</a:t>
            </a:r>
            <a:r>
              <a:rPr lang="en-US" altLang="zh-TW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zh-TW" altLang="en-US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林安可          </a:t>
            </a:r>
            <a:r>
              <a:rPr lang="en-US" altLang="zh-TW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32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TW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2019    </a:t>
            </a:r>
            <a:r>
              <a:rPr lang="en-US" altLang="zh-TW" sz="13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Lamigo</a:t>
            </a:r>
            <a:r>
              <a:rPr lang="en-US" altLang="zh-TW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    	</a:t>
            </a:r>
            <a:r>
              <a:rPr lang="zh-TW" altLang="en-US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朱育賢          </a:t>
            </a:r>
            <a:r>
              <a:rPr lang="en-US" altLang="zh-TW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30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TW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2018    </a:t>
            </a:r>
            <a:r>
              <a:rPr lang="zh-TW" altLang="en-US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中信兄弟          </a:t>
            </a:r>
            <a:r>
              <a:rPr lang="en-US" altLang="zh-TW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zh-TW" altLang="en-US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張志豪          </a:t>
            </a:r>
            <a:r>
              <a:rPr lang="en-US" altLang="zh-TW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22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TW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2017    </a:t>
            </a:r>
            <a:r>
              <a:rPr lang="en-US" altLang="zh-TW" sz="13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Lamigo</a:t>
            </a:r>
            <a:r>
              <a:rPr lang="en-US" altLang="zh-TW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    	</a:t>
            </a:r>
            <a:r>
              <a:rPr lang="zh-TW" altLang="en-US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王柏融          </a:t>
            </a:r>
            <a:r>
              <a:rPr lang="en-US" altLang="zh-TW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31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TW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2016    </a:t>
            </a:r>
            <a:r>
              <a:rPr lang="zh-TW" altLang="en-US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義大             </a:t>
            </a:r>
            <a:r>
              <a:rPr lang="en-US" altLang="zh-TW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zh-TW" altLang="en-US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高國輝          </a:t>
            </a:r>
            <a:r>
              <a:rPr lang="en-US" altLang="zh-TW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34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TW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2015    </a:t>
            </a:r>
            <a:r>
              <a:rPr lang="zh-TW" altLang="en-US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義大             </a:t>
            </a:r>
            <a:r>
              <a:rPr lang="en-US" altLang="zh-TW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zh-TW" altLang="en-US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高國輝          </a:t>
            </a:r>
            <a:r>
              <a:rPr lang="en-US" altLang="zh-TW" sz="1300" dirty="0">
                <a:latin typeface="Consolas" panose="020B0609020204030204" pitchFamily="49" charset="0"/>
                <a:cs typeface="Times New Roman" panose="02020603050405020304" pitchFamily="18" charset="0"/>
              </a:rPr>
              <a:t>39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如果遇到 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SSL unable to verify the first certificate</a:t>
            </a:r>
            <a:r>
              <a:rPr lang="zh-CN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問題， 可以在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 modules </a:t>
            </a:r>
            <a:r>
              <a:rPr lang="zh-CN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之後，加入這行：</a:t>
            </a:r>
            <a:endParaRPr lang="en-US" altLang="zh-C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TW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zh-TW" sz="1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process.env</a:t>
            </a:r>
            <a:r>
              <a:rPr lang="en-US" altLang="zh-TW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['NODE_TLS_REJECT_UNAUTHORIZED'] = 0;</a:t>
            </a:r>
          </a:p>
          <a:p>
            <a:pPr marL="0" indent="0">
              <a:spcBef>
                <a:spcPts val="1200"/>
              </a:spcBef>
              <a:buNone/>
            </a:pPr>
            <a:endParaRPr lang="en-US" altLang="zh-TW" sz="3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zh-TW" altLang="en-US" sz="29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altLang="zh-TW" sz="2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70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4A2812-CA33-4421-8DA0-FE1C352F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 12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E25DB7-0D4A-430D-B241-27501BA4F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抓取桃園市中壢區</a:t>
            </a:r>
            <a:r>
              <a:rPr lang="en-US" altLang="zh-CN" dirty="0"/>
              <a:t>7-11 </a:t>
            </a:r>
            <a:r>
              <a:rPr lang="zh-CN" altLang="en-US" dirty="0"/>
              <a:t>門市</a:t>
            </a:r>
            <a:endParaRPr lang="en-US" altLang="zh-CN" dirty="0"/>
          </a:p>
          <a:p>
            <a:r>
              <a:rPr lang="zh-CN" altLang="en-US" dirty="0"/>
              <a:t>網址</a:t>
            </a:r>
            <a:r>
              <a:rPr lang="en-US" altLang="zh-CN" dirty="0"/>
              <a:t>: </a:t>
            </a:r>
            <a:r>
              <a:rPr lang="en-US" altLang="zh-CN" sz="2400" dirty="0">
                <a:hlinkClick r:id="rId2"/>
              </a:rPr>
              <a:t>https://www.ibon.com.tw/retail_inquiry.aspx</a:t>
            </a:r>
            <a:endParaRPr lang="en-US" altLang="zh-CN" sz="2400" dirty="0"/>
          </a:p>
          <a:p>
            <a:r>
              <a:rPr lang="zh-CN" altLang="en-US" dirty="0"/>
              <a:t>結果呈現：</a:t>
            </a:r>
            <a:endParaRPr lang="en-US" altLang="zh-CN" dirty="0"/>
          </a:p>
          <a:p>
            <a:pPr marL="857250" lvl="1" indent="-457200">
              <a:buFont typeface="Wingdings" panose="05000000000000000000" pitchFamily="2" charset="2"/>
              <a:buAutoNum type="circleNumWdWhitePlain"/>
            </a:pPr>
            <a:r>
              <a:rPr lang="zh-CN" altLang="en-US" sz="2000" dirty="0"/>
              <a:t>在終端機以文字顯示</a:t>
            </a:r>
            <a:endParaRPr lang="en-US" altLang="zh-CN" sz="2000" dirty="0"/>
          </a:p>
          <a:p>
            <a:pPr marL="857250" lvl="1" indent="-457200">
              <a:buFont typeface="Wingdings" panose="05000000000000000000" pitchFamily="2" charset="2"/>
              <a:buAutoNum type="circleNumWdWhitePlain"/>
            </a:pPr>
            <a:r>
              <a:rPr lang="zh-CN" altLang="en-US" sz="2000" dirty="0"/>
              <a:t>存成 </a:t>
            </a:r>
            <a:r>
              <a:rPr lang="en-US" altLang="zh-CN" sz="2000" dirty="0"/>
              <a:t>csv </a:t>
            </a:r>
          </a:p>
          <a:p>
            <a:r>
              <a:rPr lang="en-US" altLang="zh-TW" sz="2400" dirty="0"/>
              <a:t>Note: </a:t>
            </a:r>
            <a:r>
              <a:rPr lang="zh-CN" altLang="en-US" sz="2400" dirty="0"/>
              <a:t>這題需要用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en-US" altLang="zh-CN" sz="2400" i="1" dirty="0"/>
              <a:t>fetch by POST</a:t>
            </a:r>
            <a:endParaRPr lang="zh-TW" altLang="en-US" sz="2400" i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05C9BD-BB75-499E-885D-7EA4016B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94EDB6F-A189-4C37-8F97-FAFBFE54A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683" y="3050654"/>
            <a:ext cx="3907843" cy="294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5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FAB807-5595-4BB6-A98C-A126AB65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362243B-7079-4B72-A816-C763AC4AB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31" y="1394086"/>
            <a:ext cx="7598336" cy="4488136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6302600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520</TotalTime>
  <Words>432</Words>
  <Application>Microsoft Office PowerPoint</Application>
  <PresentationFormat>如螢幕大小 (4:3)</PresentationFormat>
  <Paragraphs>52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宋体</vt:lpstr>
      <vt:lpstr>新細明體</vt:lpstr>
      <vt:lpstr>Arial</vt:lpstr>
      <vt:lpstr>Calibri</vt:lpstr>
      <vt:lpstr>Consolas</vt:lpstr>
      <vt:lpstr>Times New Roman</vt:lpstr>
      <vt:lpstr>Wingdings</vt:lpstr>
      <vt:lpstr>1_Office 佈景主題</vt:lpstr>
      <vt:lpstr>基礎程式設計 II</vt:lpstr>
      <vt:lpstr>Exercise 10</vt:lpstr>
      <vt:lpstr>Exercise 11</vt:lpstr>
      <vt:lpstr>Exercise 12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CJLuh</dc:creator>
  <cp:lastModifiedBy>cjluh</cp:lastModifiedBy>
  <cp:revision>43</cp:revision>
  <dcterms:created xsi:type="dcterms:W3CDTF">2018-04-09T03:20:04Z</dcterms:created>
  <dcterms:modified xsi:type="dcterms:W3CDTF">2022-05-25T04:24:33Z</dcterms:modified>
</cp:coreProperties>
</file>