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79" r:id="rId4"/>
    <p:sldId id="269" r:id="rId5"/>
    <p:sldId id="270" r:id="rId6"/>
    <p:sldId id="278" r:id="rId7"/>
    <p:sldId id="273" r:id="rId8"/>
    <p:sldId id="272" r:id="rId9"/>
    <p:sldId id="280" r:id="rId10"/>
    <p:sldId id="277" r:id="rId11"/>
  </p:sldIdLst>
  <p:sldSz cx="12192000" cy="6858000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523" autoAdjust="0"/>
  </p:normalViewPr>
  <p:slideViewPr>
    <p:cSldViewPr snapToGrid="0">
      <p:cViewPr varScale="1">
        <p:scale>
          <a:sx n="67" d="100"/>
          <a:sy n="67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73C6A86-6B03-474F-B590-C697BD243CAB}" type="datetimeFigureOut">
              <a:rPr lang="zh-TW" altLang="en-US" smtClean="0"/>
              <a:t>2022/6/14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DB8CE66-28BD-4216-8DF3-6A206D684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382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EF69F-F36A-4856-B5B5-A56948FC7FB1}" type="datetimeFigureOut">
              <a:rPr lang="zh-TW" altLang="en-US" smtClean="0"/>
              <a:t>2022/6/14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110C6-6652-4B53-AA9A-0A20421C8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772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110C6-6652-4B53-AA9A-0A20421C8D2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87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110C6-6652-4B53-AA9A-0A20421C8D2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758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110C6-6652-4B53-AA9A-0A20421C8D2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675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1DD826F-1028-43E3-81D3-9B7D03119C95}" type="datetime1">
              <a:rPr lang="zh-TW" altLang="en-US" smtClean="0"/>
              <a:t>2022/6/14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4FEC-C542-4C99-BC63-F912C370B9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5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AFFD-A1C4-44ED-9FE4-0A2193952DD7}" type="datetime1">
              <a:rPr lang="zh-TW" altLang="en-US" smtClean="0"/>
              <a:t>2022/6/14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4FEC-C542-4C99-BC63-F912C370B9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59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5C29-31FD-47EC-8F32-0CAE05B527AB}" type="datetime1">
              <a:rPr lang="zh-TW" altLang="en-US" smtClean="0"/>
              <a:t>2022/6/14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4FEC-C542-4C99-BC63-F912C370B9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24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20A4-0C69-41DD-AD04-A27D64DFA370}" type="datetime1">
              <a:rPr lang="zh-TW" altLang="en-US" smtClean="0"/>
              <a:t>2022/6/14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4FEC-C542-4C99-BC63-F912C370B9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24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8C7-B245-4B69-8936-244A92698F2B}" type="datetime1">
              <a:rPr lang="zh-TW" altLang="en-US" smtClean="0"/>
              <a:t>2022/6/14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4FEC-C542-4C99-BC63-F912C370B9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29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B850-8073-4C7F-B625-F79A4A623D55}" type="datetime1">
              <a:rPr lang="zh-TW" altLang="en-US" smtClean="0"/>
              <a:t>2022/6/14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4FEC-C542-4C99-BC63-F912C370B9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54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F543-BD49-4847-A64E-E7DEE4596F74}" type="datetime1">
              <a:rPr lang="zh-TW" altLang="en-US" smtClean="0"/>
              <a:t>2022/6/14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4FEC-C542-4C99-BC63-F912C370B9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07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29C5-50E6-45AB-8AA0-BE6B93EFB9C5}" type="datetime1">
              <a:rPr lang="zh-TW" altLang="en-US" smtClean="0"/>
              <a:t>2022/6/14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4FEC-C542-4C99-BC63-F912C370B9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79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2881-E53A-4A69-B5B1-7CD56E2BF43D}" type="datetime1">
              <a:rPr lang="zh-TW" altLang="en-US" smtClean="0"/>
              <a:t>2022/6/14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4FEC-C542-4C99-BC63-F912C370B9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99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6AE-E711-4587-B277-5DEE3C83922F}" type="datetime1">
              <a:rPr lang="zh-TW" altLang="en-US" smtClean="0"/>
              <a:t>2022/6/14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4FEC-C542-4C99-BC63-F912C370B9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05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9DC5-BF65-4448-BD9D-7F08B171604C}" type="datetime1">
              <a:rPr lang="zh-TW" altLang="en-US" smtClean="0"/>
              <a:t>2022/6/14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4FEC-C542-4C99-BC63-F912C370B9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74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8531480-DD8D-410D-9DE2-551D93E8CDA5}" type="datetime1">
              <a:rPr lang="zh-TW" altLang="en-US" smtClean="0"/>
              <a:t>2022/6/14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B9D4FEC-C542-4C99-BC63-F912C370B9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14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s.microsoft.com/l/channel/19:37a1d5f1f355441c90efac6d520dc19f@thread.tacv2/0518%20Test02%201410-1600?groupId=1d4968d0-5778-46af-b34c-91e712c1cb14&amp;tenantId=9e9eddac-acd0-49fd-b35c-dbf219560e2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HmPLGrFVXUiTWkJY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yzu.cp113@gmail.com" TargetMode="External"/><Relationship Id="rId2" Type="http://schemas.openxmlformats.org/officeDocument/2006/relationships/hyperlink" Target="https://outlook.office.com/mai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tw/dataset/612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74135" y="4960137"/>
            <a:ext cx="6256865" cy="1463040"/>
          </a:xfrm>
        </p:spPr>
        <p:txBody>
          <a:bodyPr/>
          <a:lstStyle/>
          <a:p>
            <a:r>
              <a:rPr lang="zh-TW" altLang="en-US" dirty="0">
                <a:latin typeface="+mn-lt"/>
              </a:rPr>
              <a:t>基礎程式設計</a:t>
            </a:r>
            <a:r>
              <a:rPr lang="zh-CN" altLang="en-US" dirty="0">
                <a:latin typeface="+mn-lt"/>
              </a:rPr>
              <a:t>二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CN" altLang="en-US" dirty="0"/>
              <a:t>班 </a:t>
            </a:r>
            <a:r>
              <a:rPr lang="en-US" altLang="zh-TW" dirty="0"/>
              <a:t>(</a:t>
            </a:r>
            <a:r>
              <a:rPr lang="zh-CN" altLang="en-US" sz="4000" dirty="0"/>
              <a:t>課號：</a:t>
            </a:r>
            <a:r>
              <a:rPr lang="en-US" altLang="zh-TW" sz="4000" dirty="0"/>
              <a:t>CP113B</a:t>
            </a:r>
            <a:r>
              <a:rPr lang="en-US" altLang="zh-CN" sz="4000" dirty="0"/>
              <a:t>1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Test 03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2022-06-1</a:t>
            </a:r>
            <a:r>
              <a:rPr lang="en-US" altLang="zh-CN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en-US" altLang="zh-CN" dirty="0"/>
              <a:t>4</a:t>
            </a:r>
            <a:r>
              <a:rPr lang="en-US" altLang="zh-TW" dirty="0"/>
              <a:t>:10 – 16:00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6142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17013"/>
          </a:xfrm>
        </p:spPr>
        <p:txBody>
          <a:bodyPr/>
          <a:lstStyle/>
          <a:p>
            <a:r>
              <a:rPr lang="en-US" altLang="zh-TW" dirty="0"/>
              <a:t>Q</a:t>
            </a:r>
            <a:r>
              <a:rPr lang="en-US" altLang="zh-CN" dirty="0"/>
              <a:t>3</a:t>
            </a:r>
            <a:r>
              <a:rPr lang="en-US" altLang="zh-TW" dirty="0"/>
              <a:t> </a:t>
            </a:r>
            <a:r>
              <a:rPr lang="zh-CN" altLang="en-US" dirty="0"/>
              <a:t>輸出示意圖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6269435-7DBD-4823-AA70-97F16BA8D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70" y="1677477"/>
            <a:ext cx="9912859" cy="424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7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考試規則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9887" y="1637969"/>
            <a:ext cx="10190622" cy="409492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考試期間， 可透過 </a:t>
            </a:r>
            <a:r>
              <a:rPr lang="en-US" altLang="zh-CN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Microsoft Teams</a:t>
            </a:r>
            <a:r>
              <a:rPr lang="zh-CN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 </a:t>
            </a:r>
            <a:r>
              <a:rPr lang="en-US" altLang="zh-TW" sz="2000" dirty="0">
                <a:latin typeface="STFangsong" panose="02010600040101010101" pitchFamily="2" charset="-122"/>
                <a:ea typeface="STFangsong" panose="02010600040101010101" pitchFamily="2" charset="-122"/>
                <a:hlinkClick r:id="rId3"/>
              </a:rPr>
              <a:t>Teams-(1102-CP113-B1)</a:t>
            </a:r>
            <a:r>
              <a:rPr lang="zh-TW" altLang="en-US" sz="2000" dirty="0">
                <a:latin typeface="STFangsong" panose="02010600040101010101" pitchFamily="2" charset="-122"/>
                <a:ea typeface="STFangsong" panose="02010600040101010101" pitchFamily="2" charset="-122"/>
                <a:hlinkClick r:id="rId3"/>
              </a:rPr>
              <a:t>基礎程式設計</a:t>
            </a:r>
            <a:r>
              <a:rPr lang="en-US" altLang="zh-TW" sz="2000" dirty="0">
                <a:latin typeface="STFangsong" panose="02010600040101010101" pitchFamily="2" charset="-122"/>
                <a:ea typeface="STFangsong" panose="02010600040101010101" pitchFamily="2" charset="-122"/>
                <a:hlinkClick r:id="rId3"/>
              </a:rPr>
              <a:t>(</a:t>
            </a:r>
            <a:r>
              <a:rPr lang="zh-TW" altLang="en-US" sz="2000" dirty="0">
                <a:latin typeface="STFangsong" panose="02010600040101010101" pitchFamily="2" charset="-122"/>
                <a:ea typeface="STFangsong" panose="02010600040101010101" pitchFamily="2" charset="-122"/>
                <a:hlinkClick r:id="rId3"/>
              </a:rPr>
              <a:t>二</a:t>
            </a:r>
            <a:r>
              <a:rPr lang="en-US" altLang="zh-TW" sz="2000" dirty="0">
                <a:latin typeface="STFangsong" panose="02010600040101010101" pitchFamily="2" charset="-122"/>
                <a:ea typeface="STFangsong" panose="02010600040101010101" pitchFamily="2" charset="-122"/>
                <a:hlinkClick r:id="rId3"/>
              </a:rPr>
              <a:t>)</a:t>
            </a:r>
            <a:r>
              <a:rPr lang="zh-CN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提問。</a:t>
            </a:r>
            <a:endParaRPr lang="en-US" altLang="zh-CN" sz="20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你必須簽署在家考試同意書 </a:t>
            </a:r>
            <a:r>
              <a:rPr lang="en-US" altLang="zh-CN" sz="2000" dirty="0">
                <a:latin typeface="STFangsong" panose="02010600040101010101" pitchFamily="2" charset="-122"/>
                <a:ea typeface="STFangsong" panose="02010600040101010101" pitchFamily="2" charset="-122"/>
                <a:hlinkClick r:id="rId4"/>
              </a:rPr>
              <a:t>https://forms.gle/HmPLGrFVXUiTWkJYA</a:t>
            </a:r>
            <a:r>
              <a:rPr lang="zh-CN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，視同考試簽到。（</a:t>
            </a:r>
            <a:r>
              <a:rPr lang="zh-TW" altLang="zh-TW" sz="2000" dirty="0"/>
              <a:t>如果你無法點擊開啟</a:t>
            </a:r>
            <a:r>
              <a:rPr lang="en-US" altLang="zh-TW" sz="2000" dirty="0"/>
              <a:t> Google Form, </a:t>
            </a:r>
            <a:r>
              <a:rPr lang="zh-TW" altLang="zh-TW" sz="2000" dirty="0"/>
              <a:t>可以直接把網址剪貼到瀏覽器開啟）</a:t>
            </a:r>
            <a:endParaRPr lang="en-US" altLang="zh-TW" sz="20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可看書，上網查資料；</a:t>
            </a:r>
            <a:r>
              <a:rPr lang="zh-TW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不可使用手機、 平板或智慧手錶等裝置</a:t>
            </a:r>
            <a:r>
              <a:rPr lang="zh-CN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。</a:t>
            </a:r>
            <a:endParaRPr lang="en-US" altLang="zh-CN" sz="20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可用</a:t>
            </a:r>
            <a:r>
              <a:rPr lang="en-US" altLang="zh-CN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Email</a:t>
            </a:r>
            <a:r>
              <a:rPr lang="zh-TW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繳交檔案， 但不可使用其他通訊軟體</a:t>
            </a:r>
            <a:r>
              <a:rPr lang="zh-CN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。</a:t>
            </a:r>
            <a:endParaRPr lang="en-US" altLang="zh-CN" sz="20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每一題需按題目指定檔名存檔。</a:t>
            </a:r>
            <a:endParaRPr lang="en-US" altLang="zh-TW" sz="20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dirty="0">
                <a:latin typeface="STFangsong" panose="02010600040101010101" pitchFamily="2" charset="-122"/>
                <a:ea typeface="STFangsong" panose="02010600040101010101" pitchFamily="2" charset="-122"/>
              </a:rPr>
              <a:t>違反規定者，以零分計算。</a:t>
            </a:r>
          </a:p>
          <a:p>
            <a:pPr marL="0" indent="0">
              <a:lnSpc>
                <a:spcPct val="100000"/>
              </a:lnSpc>
              <a:buNone/>
            </a:pPr>
            <a:endParaRPr lang="zh-TW" altLang="en-US" dirty="0"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4FEC-C542-4C99-BC63-F912C370B92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4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36013"/>
          </a:xfrm>
        </p:spPr>
        <p:txBody>
          <a:bodyPr/>
          <a:lstStyle/>
          <a:p>
            <a:r>
              <a:rPr lang="zh-CN" altLang="en-US" dirty="0"/>
              <a:t>繳交檔案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25432"/>
            <a:ext cx="9069125" cy="456241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000" dirty="0">
                <a:ea typeface="微軟正黑體" panose="020B0604030504040204" pitchFamily="34" charset="-120"/>
              </a:rPr>
              <a:t>所有</a:t>
            </a:r>
            <a:r>
              <a:rPr lang="en-US" altLang="zh-TW" sz="2000" dirty="0">
                <a:ea typeface="微軟正黑體" panose="020B0604030504040204" pitchFamily="34" charset="-120"/>
              </a:rPr>
              <a:t>html </a:t>
            </a:r>
            <a:r>
              <a:rPr lang="zh-TW" altLang="en-US" sz="2000" dirty="0">
                <a:ea typeface="微軟正黑體" panose="020B0604030504040204" pitchFamily="34" charset="-120"/>
              </a:rPr>
              <a:t>檔</a:t>
            </a:r>
            <a:r>
              <a:rPr lang="en-US" altLang="zh-TW" sz="2000" dirty="0">
                <a:ea typeface="微軟正黑體" panose="020B0604030504040204" pitchFamily="34" charset="-120"/>
              </a:rPr>
              <a:t>(</a:t>
            </a:r>
            <a:r>
              <a:rPr lang="zh-CN" altLang="en-US" sz="2000" dirty="0">
                <a:ea typeface="微軟正黑體" panose="020B0604030504040204" pitchFamily="34" charset="-120"/>
              </a:rPr>
              <a:t>以及</a:t>
            </a:r>
            <a:r>
              <a:rPr lang="en-US" altLang="zh-CN" sz="2000" dirty="0">
                <a:ea typeface="微軟正黑體" panose="020B0604030504040204" pitchFamily="34" charset="-120"/>
              </a:rPr>
              <a:t>image</a:t>
            </a:r>
            <a:r>
              <a:rPr lang="zh-CN" altLang="en-US" sz="2000" dirty="0">
                <a:ea typeface="微軟正黑體" panose="020B0604030504040204" pitchFamily="34" charset="-120"/>
              </a:rPr>
              <a:t>檔</a:t>
            </a:r>
            <a:r>
              <a:rPr lang="en-US" altLang="zh-CN" sz="2000" dirty="0">
                <a:ea typeface="微軟正黑體" panose="020B0604030504040204" pitchFamily="34" charset="-120"/>
              </a:rPr>
              <a:t>) </a:t>
            </a:r>
            <a:r>
              <a:rPr lang="zh-TW" altLang="en-US" sz="2000" dirty="0">
                <a:ea typeface="微軟正黑體" panose="020B0604030504040204" pitchFamily="34" charset="-120"/>
              </a:rPr>
              <a:t>壓縮成 一個 </a:t>
            </a:r>
            <a:r>
              <a:rPr lang="en-US" altLang="zh-TW" sz="2000" dirty="0">
                <a:ea typeface="微軟正黑體" panose="020B0604030504040204" pitchFamily="34" charset="-120"/>
              </a:rPr>
              <a:t>zip or </a:t>
            </a:r>
            <a:r>
              <a:rPr lang="en-US" altLang="zh-TW" sz="2000" dirty="0" err="1">
                <a:ea typeface="微軟正黑體" panose="020B0604030504040204" pitchFamily="34" charset="-120"/>
              </a:rPr>
              <a:t>rar</a:t>
            </a:r>
            <a:r>
              <a:rPr lang="en-US" altLang="zh-TW" sz="2000" dirty="0"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ea typeface="微軟正黑體" panose="020B0604030504040204" pitchFamily="34" charset="-120"/>
              </a:rPr>
              <a:t>檔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>
                <a:ea typeface="微軟正黑體" panose="020B0604030504040204" pitchFamily="34" charset="-120"/>
              </a:rPr>
              <a:t>壓缩</a:t>
            </a:r>
            <a:r>
              <a:rPr lang="zh-TW" altLang="en-US" sz="2000" dirty="0">
                <a:ea typeface="微軟正黑體" panose="020B0604030504040204" pitchFamily="34" charset="-120"/>
              </a:rPr>
              <a:t>檔名： 學號</a:t>
            </a:r>
            <a:r>
              <a:rPr lang="en-US" altLang="zh-TW" sz="2000" dirty="0">
                <a:ea typeface="微軟正黑體" panose="020B0604030504040204" pitchFamily="34" charset="-120"/>
              </a:rPr>
              <a:t>-test03.zip (</a:t>
            </a:r>
            <a:r>
              <a:rPr lang="zh-TW" altLang="en-US" sz="2000" dirty="0">
                <a:ea typeface="微軟正黑體" panose="020B0604030504040204" pitchFamily="34" charset="-120"/>
              </a:rPr>
              <a:t>例如 </a:t>
            </a:r>
            <a:r>
              <a:rPr lang="en-US" altLang="zh-TW" sz="2000" dirty="0">
                <a:ea typeface="微軟正黑體" panose="020B0604030504040204" pitchFamily="34" charset="-120"/>
              </a:rPr>
              <a:t>1103456-test03.zip or 1103456-test03.rar)</a:t>
            </a:r>
          </a:p>
          <a:p>
            <a:pPr marL="971550" lvl="1" indent="-514350">
              <a:buFont typeface="Wingdings" panose="05000000000000000000" pitchFamily="2" charset="2"/>
              <a:buAutoNum type="circleNumWdWhitePlain"/>
            </a:pPr>
            <a:r>
              <a:rPr lang="zh-TW" altLang="en-US" sz="2000" dirty="0">
                <a:ea typeface="微軟正黑體" panose="020B0604030504040204" pitchFamily="34" charset="-120"/>
              </a:rPr>
              <a:t>如要多次繳交</a:t>
            </a:r>
            <a:r>
              <a:rPr lang="en-US" altLang="zh-TW" sz="2000" dirty="0"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ea typeface="微軟正黑體" panose="020B0604030504040204" pitchFamily="34" charset="-120"/>
              </a:rPr>
              <a:t>檔案命名方式為 學號</a:t>
            </a:r>
            <a:r>
              <a:rPr lang="en-US" altLang="zh-TW" sz="2000" dirty="0">
                <a:ea typeface="微軟正黑體" panose="020B0604030504040204" pitchFamily="34" charset="-120"/>
              </a:rPr>
              <a:t>_</a:t>
            </a:r>
            <a:r>
              <a:rPr lang="zh-TW" altLang="en-US" sz="2000" dirty="0">
                <a:ea typeface="微軟正黑體" panose="020B0604030504040204" pitchFamily="34" charset="-120"/>
              </a:rPr>
              <a:t>版本，</a:t>
            </a:r>
            <a:r>
              <a:rPr lang="en-US" altLang="zh-TW" sz="2000" dirty="0">
                <a:ea typeface="微軟正黑體" panose="020B0604030504040204" pitchFamily="34" charset="-120"/>
              </a:rPr>
              <a:t>Ex. 1103456-test03_2.zip</a:t>
            </a:r>
          </a:p>
          <a:p>
            <a:pPr marL="971550" lvl="1" indent="-514350">
              <a:buFont typeface="Wingdings" panose="05000000000000000000" pitchFamily="2" charset="2"/>
              <a:buAutoNum type="circleNumWdWhitePlain"/>
            </a:pPr>
            <a:r>
              <a:rPr lang="zh-CN" altLang="en-US" sz="2000" dirty="0">
                <a:ea typeface="微軟正黑體" panose="020B0604030504040204" pitchFamily="34" charset="-120"/>
              </a:rPr>
              <a:t>注意 是 </a:t>
            </a:r>
            <a:r>
              <a:rPr lang="en-US" altLang="zh-CN" sz="2000" i="1" dirty="0">
                <a:ea typeface="微軟正黑體" panose="020B0604030504040204" pitchFamily="34" charset="-120"/>
              </a:rPr>
              <a:t>test03</a:t>
            </a:r>
            <a:r>
              <a:rPr lang="en-US" altLang="zh-CN" sz="2000" dirty="0">
                <a:ea typeface="微軟正黑體" panose="020B0604030504040204" pitchFamily="34" charset="-120"/>
              </a:rPr>
              <a:t> , </a:t>
            </a:r>
            <a:r>
              <a:rPr lang="zh-CN" altLang="en-US" sz="2000" dirty="0">
                <a:ea typeface="微軟正黑體" panose="020B0604030504040204" pitchFamily="34" charset="-120"/>
              </a:rPr>
              <a:t>不是 </a:t>
            </a:r>
            <a:r>
              <a:rPr lang="en-US" altLang="zh-CN" sz="2000" dirty="0">
                <a:ea typeface="微軟正黑體" panose="020B0604030504040204" pitchFamily="34" charset="-120"/>
              </a:rPr>
              <a:t>text03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ea typeface="微軟正黑體" panose="020B0604030504040204" pitchFamily="34" charset="-120"/>
              </a:rPr>
              <a:t>使用你的 </a:t>
            </a:r>
            <a:r>
              <a:rPr lang="en-US" altLang="zh-CN" sz="2000" dirty="0">
                <a:ea typeface="微軟正黑體" panose="020B0604030504040204" pitchFamily="34" charset="-120"/>
                <a:hlinkClick r:id="rId2"/>
              </a:rPr>
              <a:t>YZU </a:t>
            </a:r>
            <a:r>
              <a:rPr lang="en-US" altLang="zh-TW" sz="2000" dirty="0">
                <a:ea typeface="微軟正黑體" panose="020B0604030504040204" pitchFamily="34" charset="-120"/>
                <a:hlinkClick r:id="rId2"/>
              </a:rPr>
              <a:t>Mail</a:t>
            </a:r>
            <a:r>
              <a:rPr lang="en-US" altLang="zh-TW" sz="2000" dirty="0">
                <a:ea typeface="微軟正黑體" panose="020B0604030504040204" pitchFamily="34" charset="-120"/>
              </a:rPr>
              <a:t>,</a:t>
            </a:r>
            <a:r>
              <a:rPr lang="zh-CN" altLang="en-US" sz="2000" dirty="0"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ea typeface="微軟正黑體" panose="020B0604030504040204" pitchFamily="34" charset="-120"/>
              </a:rPr>
              <a:t>  send to: </a:t>
            </a:r>
            <a:r>
              <a:rPr lang="en-US" altLang="zh-TW" sz="2000" b="1" dirty="0">
                <a:ea typeface="微軟正黑體" panose="020B0604030504040204" pitchFamily="34" charset="-120"/>
                <a:hlinkClick r:id="rId3"/>
              </a:rPr>
              <a:t>yzu.cp113@gmail.com</a:t>
            </a:r>
            <a:endParaRPr lang="en-US" altLang="zh-TW" sz="2000" b="1" dirty="0">
              <a:ea typeface="微軟正黑體" panose="020B0604030504040204" pitchFamily="34" charset="-120"/>
            </a:endParaRPr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en-US" altLang="zh-TW" sz="2000" dirty="0">
                <a:ea typeface="微軟正黑體" panose="020B0604030504040204" pitchFamily="34" charset="-120"/>
              </a:rPr>
              <a:t>Subject: </a:t>
            </a:r>
            <a:r>
              <a:rPr lang="zh-CN" altLang="en-US" sz="2000" dirty="0">
                <a:ea typeface="微軟正黑體" panose="020B0604030504040204" pitchFamily="34" charset="-120"/>
              </a:rPr>
              <a:t>學號</a:t>
            </a:r>
            <a:r>
              <a:rPr lang="en-US" altLang="zh-CN" sz="2000" dirty="0">
                <a:ea typeface="微軟正黑體" panose="020B0604030504040204" pitchFamily="34" charset="-120"/>
              </a:rPr>
              <a:t> Test03 Files (</a:t>
            </a:r>
            <a:r>
              <a:rPr lang="zh-CN" altLang="en-US" sz="2000" dirty="0">
                <a:ea typeface="微軟正黑體" panose="020B0604030504040204" pitchFamily="34" charset="-120"/>
              </a:rPr>
              <a:t>例如：</a:t>
            </a:r>
            <a:r>
              <a:rPr lang="en-US" altLang="zh-CN" sz="2000" dirty="0">
                <a:ea typeface="微軟正黑體" panose="020B0604030504040204" pitchFamily="34" charset="-120"/>
              </a:rPr>
              <a:t>1103456 Test03 Files)</a:t>
            </a:r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en-US" altLang="zh-TW" sz="2000" dirty="0">
                <a:ea typeface="微軟正黑體" panose="020B0604030504040204" pitchFamily="34" charset="-120"/>
              </a:rPr>
              <a:t>CC (</a:t>
            </a:r>
            <a:r>
              <a:rPr lang="zh-CN" altLang="en-US" sz="2000" dirty="0">
                <a:ea typeface="微軟正黑體" panose="020B0604030504040204" pitchFamily="34" charset="-120"/>
              </a:rPr>
              <a:t>副本</a:t>
            </a:r>
            <a:r>
              <a:rPr lang="en-US" altLang="zh-CN" sz="2000" dirty="0">
                <a:ea typeface="微軟正黑體" panose="020B0604030504040204" pitchFamily="34" charset="-120"/>
              </a:rPr>
              <a:t>)</a:t>
            </a:r>
            <a:r>
              <a:rPr lang="en-US" altLang="zh-TW" sz="2000" dirty="0">
                <a:ea typeface="微軟正黑體" panose="020B0604030504040204" pitchFamily="34" charset="-120"/>
              </a:rPr>
              <a:t> to </a:t>
            </a:r>
            <a:r>
              <a:rPr lang="zh-CN" altLang="en-US" sz="2000" dirty="0">
                <a:ea typeface="微軟正黑體" panose="020B0604030504040204" pitchFamily="34" charset="-120"/>
              </a:rPr>
              <a:t>你自己</a:t>
            </a:r>
            <a:endParaRPr lang="en-US" altLang="zh-CN" sz="2000" dirty="0">
              <a:ea typeface="微軟正黑體" panose="020B0604030504040204" pitchFamily="34" charset="-120"/>
            </a:endParaRPr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CN" altLang="en-US" sz="2000" dirty="0">
                <a:ea typeface="微軟正黑體" panose="020B0604030504040204" pitchFamily="34" charset="-120"/>
              </a:rPr>
              <a:t>以附件夾帶你的</a:t>
            </a:r>
            <a:r>
              <a:rPr lang="en-US" altLang="zh-CN" sz="2000" dirty="0">
                <a:ea typeface="微軟正黑體" panose="020B0604030504040204" pitchFamily="34" charset="-120"/>
              </a:rPr>
              <a:t> .zip or .</a:t>
            </a:r>
            <a:r>
              <a:rPr lang="en-US" altLang="zh-CN" sz="2000" dirty="0" err="1">
                <a:ea typeface="微軟正黑體" panose="020B0604030504040204" pitchFamily="34" charset="-120"/>
              </a:rPr>
              <a:t>rar</a:t>
            </a:r>
            <a:r>
              <a:rPr lang="en-US" altLang="zh-CN" sz="2000" dirty="0">
                <a:ea typeface="微軟正黑體" panose="020B0604030504040204" pitchFamily="34" charset="-120"/>
              </a:rPr>
              <a:t> </a:t>
            </a:r>
            <a:r>
              <a:rPr lang="zh-CN" altLang="en-US" sz="2000" dirty="0">
                <a:ea typeface="微軟正黑體" panose="020B0604030504040204" pitchFamily="34" charset="-120"/>
              </a:rPr>
              <a:t>檔</a:t>
            </a:r>
            <a:endParaRPr lang="en-US" altLang="zh-CN" sz="2000" dirty="0">
              <a:ea typeface="微軟正黑體" panose="020B0604030504040204" pitchFamily="34" charset="-120"/>
            </a:endParaRPr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CN" altLang="en-US" sz="2000" dirty="0">
                <a:ea typeface="微軟正黑體" panose="020B0604030504040204" pitchFamily="34" charset="-120"/>
              </a:rPr>
              <a:t>注意：你的寄件者必須有你的</a:t>
            </a:r>
            <a:r>
              <a:rPr lang="zh-CN" altLang="en-US" sz="2000" b="1" dirty="0">
                <a:ea typeface="微軟正黑體" panose="020B0604030504040204" pitchFamily="34" charset="-120"/>
              </a:rPr>
              <a:t>姓名</a:t>
            </a:r>
            <a:r>
              <a:rPr lang="zh-CN" altLang="en-US" sz="2000" dirty="0">
                <a:ea typeface="微軟正黑體" panose="020B0604030504040204" pitchFamily="34" charset="-120"/>
              </a:rPr>
              <a:t>或者</a:t>
            </a:r>
            <a:r>
              <a:rPr lang="zh-CN" altLang="en-US" sz="2000" b="1" dirty="0">
                <a:ea typeface="微軟正黑體" panose="020B0604030504040204" pitchFamily="34" charset="-120"/>
              </a:rPr>
              <a:t>學號</a:t>
            </a:r>
            <a:r>
              <a:rPr lang="zh-CN" altLang="en-US" sz="2000" dirty="0">
                <a:ea typeface="微軟正黑體" panose="020B0604030504040204" pitchFamily="34" charset="-120"/>
              </a:rPr>
              <a:t>， 以資識別。例如 王小明</a:t>
            </a:r>
            <a:r>
              <a:rPr lang="en-US" altLang="zh-CN" sz="2000" dirty="0">
                <a:ea typeface="微軟正黑體" panose="020B0604030504040204" pitchFamily="34" charset="-120"/>
              </a:rPr>
              <a:t> &lt;s1103456@mail.yzu.edu.tw&gt;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zh-CN" sz="2000" dirty="0">
                <a:ea typeface="微軟正黑體" panose="020B0604030504040204" pitchFamily="34" charset="-120"/>
              </a:rPr>
              <a:t>Deadline: </a:t>
            </a:r>
            <a:r>
              <a:rPr lang="en-US" altLang="zh-CN" sz="2000" b="1" dirty="0">
                <a:ea typeface="微軟正黑體" panose="020B0604030504040204" pitchFamily="34" charset="-120"/>
              </a:rPr>
              <a:t>2022/06/13 4PM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sz="2000" b="1" dirty="0">
                <a:ea typeface="微軟正黑體" panose="020B0604030504040204" pitchFamily="34" charset="-120"/>
              </a:rPr>
              <a:t>Note</a:t>
            </a:r>
            <a:r>
              <a:rPr lang="en-US" altLang="zh-TW" sz="2000" dirty="0">
                <a:ea typeface="微軟正黑體" panose="020B0604030504040204" pitchFamily="34" charset="-120"/>
              </a:rPr>
              <a:t>:  </a:t>
            </a:r>
            <a:r>
              <a:rPr lang="zh-CN" altLang="en-US" sz="2000" dirty="0">
                <a:ea typeface="微軟正黑體" panose="020B0604030504040204" pitchFamily="34" charset="-120"/>
              </a:rPr>
              <a:t>請自行檢查收到的副本是否正常</a:t>
            </a:r>
            <a:r>
              <a:rPr lang="en-US" altLang="zh-CN" sz="2000" dirty="0">
                <a:ea typeface="微軟正黑體" panose="020B0604030504040204" pitchFamily="34" charset="-120"/>
              </a:rPr>
              <a:t>; </a:t>
            </a:r>
            <a:r>
              <a:rPr lang="zh-CN" altLang="en-US" sz="2000" b="1" dirty="0">
                <a:ea typeface="微軟正黑體" panose="020B0604030504040204" pitchFamily="34" charset="-120"/>
              </a:rPr>
              <a:t>寄錯收件者</a:t>
            </a:r>
            <a:r>
              <a:rPr lang="zh-CN" altLang="en-US" sz="2000" dirty="0">
                <a:ea typeface="微軟正黑體" panose="020B0604030504040204" pitchFamily="34" charset="-120"/>
              </a:rPr>
              <a:t>或者</a:t>
            </a:r>
            <a:r>
              <a:rPr lang="zh-CN" altLang="en-US" sz="2000" b="1" dirty="0">
                <a:ea typeface="微軟正黑體" panose="020B0604030504040204" pitchFamily="34" charset="-120"/>
              </a:rPr>
              <a:t>檔案</a:t>
            </a:r>
            <a:r>
              <a:rPr lang="zh-CN" altLang="en-US" sz="2000" dirty="0">
                <a:ea typeface="微軟正黑體" panose="020B0604030504040204" pitchFamily="34" charset="-120"/>
              </a:rPr>
              <a:t>，視為</a:t>
            </a:r>
            <a:r>
              <a:rPr lang="zh-CN" altLang="en-US" sz="2000" b="1" dirty="0">
                <a:ea typeface="微軟正黑體" panose="020B0604030504040204" pitchFamily="34" charset="-120"/>
              </a:rPr>
              <a:t>未交</a:t>
            </a:r>
            <a:r>
              <a:rPr lang="zh-CN" altLang="en-US" sz="2000" dirty="0">
                <a:ea typeface="微軟正黑體" panose="020B0604030504040204" pitchFamily="34" charset="-120"/>
              </a:rPr>
              <a:t>。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4FEC-C542-4C99-BC63-F912C370B92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32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0198929" cy="64668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Q1</a:t>
            </a:r>
            <a:r>
              <a:rPr lang="zh-CN" altLang="en-US" dirty="0"/>
              <a:t>：抓取</a:t>
            </a:r>
            <a:r>
              <a:rPr lang="zh-CN" altLang="en-US" b="1" dirty="0"/>
              <a:t>台北</a:t>
            </a:r>
            <a:r>
              <a:rPr lang="en-US" altLang="zh-CN" b="1" dirty="0"/>
              <a:t>101</a:t>
            </a:r>
            <a:r>
              <a:rPr lang="zh-CN" altLang="en-US" dirty="0"/>
              <a:t>附近公共自行車數據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9" y="1576873"/>
            <a:ext cx="10001937" cy="5047861"/>
          </a:xfrm>
        </p:spPr>
        <p:txBody>
          <a:bodyPr>
            <a:normAutofit fontScale="47500" lnSpcReduction="20000"/>
          </a:bodyPr>
          <a:lstStyle/>
          <a:p>
            <a:pPr marL="541338" indent="-541338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撰寫一個 </a:t>
            </a:r>
            <a:r>
              <a:rPr lang="en-US" altLang="zh-CN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JavaScript </a:t>
            </a:r>
            <a:r>
              <a:rPr lang="zh-CN" altLang="en-US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產生</a:t>
            </a:r>
            <a:r>
              <a:rPr lang="zh-CN" altLang="en-US" sz="3600" b="1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台北</a:t>
            </a:r>
            <a:r>
              <a:rPr lang="en-US" altLang="zh-CN" sz="3600" b="1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101</a:t>
            </a:r>
            <a:r>
              <a:rPr lang="zh-CN" altLang="en-US" sz="3600" b="1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方圓</a:t>
            </a:r>
            <a:r>
              <a:rPr lang="en-US" altLang="zh-CN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0.5</a:t>
            </a:r>
            <a:r>
              <a:rPr lang="zh-CN" altLang="en-US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公里</a:t>
            </a:r>
            <a:r>
              <a:rPr lang="en-US" altLang="zh-CN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含</a:t>
            </a:r>
            <a:r>
              <a:rPr lang="en-US" altLang="zh-CN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以內</a:t>
            </a:r>
            <a:r>
              <a:rPr lang="zh-CN" altLang="en-US" sz="3600" b="1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公共自行車</a:t>
            </a:r>
            <a:r>
              <a:rPr lang="en-US" altLang="zh-CN" sz="3600" dirty="0" err="1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YouBike</a:t>
            </a:r>
            <a:r>
              <a:rPr lang="en-US" altLang="zh-CN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 2.0 </a:t>
            </a:r>
            <a:r>
              <a:rPr lang="zh-CN" altLang="en-US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場站的</a:t>
            </a:r>
            <a:r>
              <a:rPr lang="en-US" altLang="zh-CN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RWD</a:t>
            </a:r>
            <a:r>
              <a:rPr lang="zh-CN" altLang="en-US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網頁    </a:t>
            </a:r>
            <a:r>
              <a:rPr lang="en-US" altLang="zh-CN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欄位與格式參考下一頁</a:t>
            </a:r>
            <a:r>
              <a:rPr lang="en-US" altLang="zh-CN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。台北</a:t>
            </a:r>
            <a:r>
              <a:rPr lang="en-US" altLang="zh-CN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101 </a:t>
            </a:r>
            <a:r>
              <a:rPr lang="zh-CN" altLang="en-US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在台北市信義區。座標：</a:t>
            </a:r>
            <a:r>
              <a:rPr lang="en-US" altLang="zh-CN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[25.033611, 121.564444] // [</a:t>
            </a:r>
            <a:r>
              <a:rPr lang="zh-CN" altLang="en-US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緯度，經度</a:t>
            </a:r>
            <a:r>
              <a:rPr lang="en-US" altLang="zh-CN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541338" indent="-541338">
              <a:lnSpc>
                <a:spcPct val="120000"/>
              </a:lnSpc>
              <a:buFont typeface="+mj-lt"/>
              <a:buAutoNum type="arabicPeriod"/>
            </a:pPr>
            <a:r>
              <a:rPr lang="en-US" altLang="zh-TW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YouBike2.0</a:t>
            </a:r>
            <a:r>
              <a:rPr lang="zh-TW" altLang="en-US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臺北市公共自行車即時資訊</a:t>
            </a:r>
            <a:r>
              <a:rPr lang="zh-CN" altLang="en-US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，資料集說明： </a:t>
            </a:r>
            <a:r>
              <a:rPr lang="en-US" altLang="zh-CN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https://data.gov.tw/dataset/137993</a:t>
            </a:r>
          </a:p>
          <a:p>
            <a:pPr marL="541338" indent="-541338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以場站到台北</a:t>
            </a:r>
            <a:r>
              <a:rPr lang="en-US" altLang="zh-CN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101</a:t>
            </a:r>
            <a:r>
              <a:rPr lang="zh-CN" altLang="en-US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的距離 （以</a:t>
            </a:r>
            <a:r>
              <a:rPr lang="en-US" altLang="zh-CN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m </a:t>
            </a:r>
            <a:r>
              <a:rPr lang="zh-CN" altLang="en-US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為單位）</a:t>
            </a:r>
            <a:r>
              <a:rPr lang="en-US" altLang="zh-CN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遞增排序</a:t>
            </a:r>
            <a:r>
              <a:rPr lang="en-US" altLang="zh-CN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541338" indent="-541338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計算兩個座標點之間距離的</a:t>
            </a:r>
            <a:r>
              <a:rPr lang="en-US" altLang="zh-CN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 function</a:t>
            </a:r>
            <a:r>
              <a:rPr lang="zh-CN" altLang="en-US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 在</a:t>
            </a:r>
            <a:r>
              <a:rPr lang="en-US" altLang="zh-CN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P6 </a:t>
            </a:r>
            <a:r>
              <a:rPr lang="zh-CN" altLang="en-US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or</a:t>
            </a:r>
            <a:r>
              <a:rPr lang="zh-CN" altLang="en-US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 附件</a:t>
            </a:r>
            <a:r>
              <a:rPr lang="en-US" altLang="zh-CN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_calcGeoDistance.js)</a:t>
            </a:r>
          </a:p>
          <a:p>
            <a:pPr marL="541338" indent="-541338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600" dirty="0">
                <a:solidFill>
                  <a:prstClr val="black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輸出需自動以瀏覽器開啟</a:t>
            </a:r>
            <a:endParaRPr lang="en-US" altLang="zh-CN" sz="3600" dirty="0">
              <a:solidFill>
                <a:prstClr val="black"/>
              </a:solidFill>
              <a:latin typeface="STFangsong" panose="02010600040101010101" pitchFamily="2" charset="-122"/>
              <a:ea typeface="STFangsong" panose="02010600040101010101" pitchFamily="2" charset="-122"/>
              <a:cs typeface="Times New Roman" panose="02020603050405020304" pitchFamily="18" charset="0"/>
            </a:endParaRPr>
          </a:p>
          <a:p>
            <a:pPr marL="541338" indent="-541338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600" dirty="0">
                <a:solidFill>
                  <a:prstClr val="black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存檔：學號</a:t>
            </a:r>
            <a:r>
              <a:rPr lang="en-US" altLang="zh-CN" sz="3600" dirty="0">
                <a:solidFill>
                  <a:prstClr val="black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3600" b="1" dirty="0">
                <a:solidFill>
                  <a:prstClr val="black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test3-Q1.js, .</a:t>
            </a:r>
            <a:r>
              <a:rPr lang="zh-CN" altLang="en-US" sz="3600" dirty="0">
                <a:solidFill>
                  <a:prstClr val="black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例如 </a:t>
            </a:r>
            <a:r>
              <a:rPr lang="en-US" altLang="zh-CN" sz="3600" dirty="0">
                <a:solidFill>
                  <a:prstClr val="black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1101234-test3-Q1.js</a:t>
            </a:r>
          </a:p>
          <a:p>
            <a:pPr marL="541338" indent="-541338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8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 評分</a:t>
            </a:r>
            <a:r>
              <a:rPr lang="zh-TW" altLang="en-US" sz="38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marL="630936" lvl="1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r>
              <a:rPr lang="zh-CN" altLang="en-US" sz="29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台北</a:t>
            </a:r>
            <a:r>
              <a:rPr lang="en-US" altLang="zh-CN" sz="29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101</a:t>
            </a:r>
            <a:r>
              <a:rPr lang="zh-CN" altLang="en-US" sz="29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附近場站 </a:t>
            </a:r>
            <a:r>
              <a:rPr lang="en-US" altLang="zh-CN" sz="29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(10%)</a:t>
            </a:r>
            <a:r>
              <a:rPr lang="zh-CN" altLang="en-US" sz="29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， 按距離</a:t>
            </a:r>
            <a:r>
              <a:rPr lang="zh-TW" altLang="en-US" sz="29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遞</a:t>
            </a:r>
            <a:r>
              <a:rPr lang="zh-CN" altLang="en-US" sz="29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增</a:t>
            </a:r>
            <a:r>
              <a:rPr lang="zh-TW" altLang="en-US" sz="29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排序</a:t>
            </a:r>
            <a:r>
              <a:rPr lang="en-US" altLang="zh-CN" sz="29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(10%)</a:t>
            </a:r>
          </a:p>
          <a:p>
            <a:pPr marL="630936" lvl="1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r>
              <a:rPr lang="zh-TW" altLang="en-US" sz="29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網頁以瀏覽器自動開啟 </a:t>
            </a:r>
            <a:r>
              <a:rPr lang="en-US" altLang="zh-TW" sz="29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(10%)</a:t>
            </a:r>
          </a:p>
          <a:p>
            <a:pPr marL="630936" lvl="1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r>
              <a:rPr lang="zh-CN" altLang="en-US" sz="29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網頁</a:t>
            </a:r>
            <a:r>
              <a:rPr lang="en-US" altLang="zh-CN" sz="29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RWD</a:t>
            </a:r>
            <a:r>
              <a:rPr lang="zh-CN" altLang="en-US" sz="29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9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9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  可縮小寬度，資訊顯示正常 </a:t>
            </a:r>
            <a:r>
              <a:rPr lang="en-US" altLang="zh-CN" sz="29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(5%)</a:t>
            </a:r>
          </a:p>
          <a:p>
            <a:pPr marL="630936" lvl="1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r>
              <a:rPr lang="zh-CN" altLang="en-US" sz="29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網頁欄位正常 （</a:t>
            </a:r>
            <a:r>
              <a:rPr lang="en-US" altLang="zh-CN" sz="29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5%</a:t>
            </a:r>
            <a:r>
              <a:rPr lang="zh-CN" altLang="en-US" sz="29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900" dirty="0">
              <a:latin typeface="STFangsong" panose="02010600040101010101" pitchFamily="2" charset="-122"/>
              <a:ea typeface="STFangsong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74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1688" lvl="1" indent="-401638">
              <a:spcBef>
                <a:spcPts val="1200"/>
              </a:spcBef>
              <a:buFont typeface="+mj-lt"/>
              <a:buAutoNum type="arabicParenR"/>
            </a:pPr>
            <a:endParaRPr lang="en-US" altLang="zh-TW" sz="5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26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C2FA7-9911-442A-9B59-C88AC4F55ACA}" type="slidenum">
              <a:rPr lang="en-US" smtClean="0"/>
              <a:t>5</a:t>
            </a:fld>
            <a:endParaRPr 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472155" y="546464"/>
            <a:ext cx="361028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cap="all" spc="100" dirty="0">
                <a:solidFill>
                  <a:prstClr val="black">
                    <a:lumMod val="95000"/>
                    <a:lumOff val="5000"/>
                  </a:prstClr>
                </a:solidFill>
                <a:latin typeface="Tw Cen MT Condensed" panose="020B0606020104020203"/>
                <a:cs typeface="+mj-cs"/>
              </a:rPr>
              <a:t>Q1</a:t>
            </a:r>
            <a:r>
              <a:rPr lang="zh-CN" altLang="en-US" sz="4400" cap="all" spc="100" dirty="0">
                <a:solidFill>
                  <a:prstClr val="black">
                    <a:lumMod val="95000"/>
                    <a:lumOff val="5000"/>
                  </a:prstClr>
                </a:solidFill>
                <a:latin typeface="Tw Cen MT Condensed" panose="020B0606020104020203"/>
                <a:cs typeface="+mj-cs"/>
              </a:rPr>
              <a:t>輸出範例</a:t>
            </a:r>
            <a:r>
              <a:rPr lang="zh-CN" altLang="en-US" sz="4400" dirty="0"/>
              <a:t>圖</a:t>
            </a:r>
            <a:endParaRPr lang="zh-TW" altLang="en-US" sz="4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A1DB7EA-A99A-463B-9E6A-E6B619C7D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155" y="1478370"/>
            <a:ext cx="8725348" cy="4730993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27593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0198929" cy="1499616"/>
          </a:xfrm>
        </p:spPr>
        <p:txBody>
          <a:bodyPr/>
          <a:lstStyle/>
          <a:p>
            <a:r>
              <a:rPr lang="en-US" altLang="zh-CN" dirty="0"/>
              <a:t>Q1:FunCtion for Calculating Two Geo Points</a:t>
            </a:r>
            <a:endParaRPr 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4FEC-C542-4C99-BC63-F912C370B929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642710" y="1834864"/>
            <a:ext cx="880070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// The </a:t>
            </a:r>
            <a:r>
              <a:rPr lang="en-US" sz="1600" dirty="0" err="1">
                <a:latin typeface="Consolas" panose="020B0609020204030204" pitchFamily="49" charset="0"/>
              </a:rPr>
              <a:t>Haversine</a:t>
            </a:r>
            <a:r>
              <a:rPr lang="en-US" sz="1600" dirty="0">
                <a:latin typeface="Consolas" panose="020B0609020204030204" pitchFamily="49" charset="0"/>
              </a:rPr>
              <a:t> Formula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// </a:t>
            </a:r>
            <a:r>
              <a:rPr lang="en-US" sz="1600" dirty="0" err="1">
                <a:latin typeface="Consolas" panose="020B0609020204030204" pitchFamily="49" charset="0"/>
              </a:rPr>
              <a:t>calcGeoDistance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zh-TW" altLang="en-US" sz="1600" dirty="0">
                <a:latin typeface="Consolas" panose="020B0609020204030204" pitchFamily="49" charset="0"/>
              </a:rPr>
              <a:t>緯度</a:t>
            </a:r>
            <a:r>
              <a:rPr lang="en-US" altLang="zh-TW" sz="1600" dirty="0">
                <a:latin typeface="Consolas" panose="020B0609020204030204" pitchFamily="49" charset="0"/>
              </a:rPr>
              <a:t>1, </a:t>
            </a:r>
            <a:r>
              <a:rPr lang="zh-TW" altLang="en-US" sz="1600" dirty="0">
                <a:latin typeface="Consolas" panose="020B0609020204030204" pitchFamily="49" charset="0"/>
              </a:rPr>
              <a:t>經度</a:t>
            </a:r>
            <a:r>
              <a:rPr lang="en-US" altLang="zh-TW" sz="1600" dirty="0">
                <a:latin typeface="Consolas" panose="020B0609020204030204" pitchFamily="49" charset="0"/>
              </a:rPr>
              <a:t>1, </a:t>
            </a:r>
            <a:r>
              <a:rPr lang="zh-TW" altLang="en-US" sz="1600" dirty="0">
                <a:latin typeface="Consolas" panose="020B0609020204030204" pitchFamily="49" charset="0"/>
              </a:rPr>
              <a:t>緯度</a:t>
            </a:r>
            <a:r>
              <a:rPr lang="en-US" altLang="zh-TW" sz="1600" dirty="0">
                <a:latin typeface="Consolas" panose="020B0609020204030204" pitchFamily="49" charset="0"/>
              </a:rPr>
              <a:t>2, </a:t>
            </a:r>
            <a:r>
              <a:rPr lang="zh-TW" altLang="en-US" sz="1600" dirty="0">
                <a:latin typeface="Consolas" panose="020B0609020204030204" pitchFamily="49" charset="0"/>
              </a:rPr>
              <a:t>經度</a:t>
            </a:r>
            <a:r>
              <a:rPr lang="en-US" altLang="zh-TW" sz="1600" dirty="0">
                <a:latin typeface="Consolas" panose="020B0609020204030204" pitchFamily="49" charset="0"/>
              </a:rPr>
              <a:t>2)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// </a:t>
            </a:r>
            <a:r>
              <a:rPr lang="zh-TW" altLang="en-US" sz="1600" b="1" dirty="0">
                <a:latin typeface="Consolas" panose="020B0609020204030204" pitchFamily="49" charset="0"/>
              </a:rPr>
              <a:t>回傳 公里數 </a:t>
            </a:r>
            <a:r>
              <a:rPr lang="en-US" altLang="zh-TW" sz="1600" dirty="0">
                <a:latin typeface="Consolas" panose="020B0609020204030204" pitchFamily="49" charset="0"/>
              </a:rPr>
              <a:t>(return distance in km)</a:t>
            </a:r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function </a:t>
            </a:r>
            <a:r>
              <a:rPr lang="en-US" sz="1600" dirty="0" err="1">
                <a:latin typeface="Consolas" panose="020B0609020204030204" pitchFamily="49" charset="0"/>
              </a:rPr>
              <a:t>calcGeoDistance</a:t>
            </a:r>
            <a:r>
              <a:rPr lang="en-US" sz="1600" dirty="0">
                <a:latin typeface="Consolas" panose="020B0609020204030204" pitchFamily="49" charset="0"/>
              </a:rPr>
              <a:t> (lat1, lon1, lat2, lon2)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R = 6371 // km (or 3956 mi)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dLat</a:t>
            </a:r>
            <a:r>
              <a:rPr lang="en-US" sz="1600" dirty="0">
                <a:latin typeface="Consolas" panose="020B0609020204030204" pitchFamily="49" charset="0"/>
              </a:rPr>
              <a:t> = (lat2 - lat1) * </a:t>
            </a:r>
            <a:r>
              <a:rPr lang="en-US" sz="1600" dirty="0" err="1">
                <a:latin typeface="Consolas" panose="020B0609020204030204" pitchFamily="49" charset="0"/>
              </a:rPr>
              <a:t>Math.PI</a:t>
            </a:r>
            <a:r>
              <a:rPr lang="en-US" sz="1600" dirty="0">
                <a:latin typeface="Consolas" panose="020B0609020204030204" pitchFamily="49" charset="0"/>
              </a:rPr>
              <a:t> / 180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dLon</a:t>
            </a:r>
            <a:r>
              <a:rPr lang="en-US" sz="1600" dirty="0">
                <a:latin typeface="Consolas" panose="020B0609020204030204" pitchFamily="49" charset="0"/>
              </a:rPr>
              <a:t> = (lon2 - lon1) * </a:t>
            </a:r>
            <a:r>
              <a:rPr lang="en-US" sz="1600" dirty="0" err="1">
                <a:latin typeface="Consolas" panose="020B0609020204030204" pitchFamily="49" charset="0"/>
              </a:rPr>
              <a:t>Math.PI</a:t>
            </a:r>
            <a:r>
              <a:rPr lang="en-US" sz="1600" dirty="0">
                <a:latin typeface="Consolas" panose="020B0609020204030204" pitchFamily="49" charset="0"/>
              </a:rPr>
              <a:t> / 180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a = </a:t>
            </a:r>
            <a:r>
              <a:rPr lang="en-US" sz="1600" dirty="0" err="1">
                <a:latin typeface="Consolas" panose="020B0609020204030204" pitchFamily="49" charset="0"/>
              </a:rPr>
              <a:t>Math.sin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dLat</a:t>
            </a:r>
            <a:r>
              <a:rPr lang="en-US" sz="1600" dirty="0">
                <a:latin typeface="Consolas" panose="020B0609020204030204" pitchFamily="49" charset="0"/>
              </a:rPr>
              <a:t> / 2) * </a:t>
            </a:r>
            <a:r>
              <a:rPr lang="en-US" sz="1600" dirty="0" err="1">
                <a:latin typeface="Consolas" panose="020B0609020204030204" pitchFamily="49" charset="0"/>
              </a:rPr>
              <a:t>Math.sin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dLat</a:t>
            </a:r>
            <a:r>
              <a:rPr lang="en-US" sz="1600" dirty="0">
                <a:latin typeface="Consolas" panose="020B0609020204030204" pitchFamily="49" charset="0"/>
              </a:rPr>
              <a:t> / 2) +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	</a:t>
            </a:r>
            <a:r>
              <a:rPr lang="en-US" sz="1600" dirty="0" err="1">
                <a:latin typeface="Consolas" panose="020B0609020204030204" pitchFamily="49" charset="0"/>
              </a:rPr>
              <a:t>Math.cos</a:t>
            </a:r>
            <a:r>
              <a:rPr lang="en-US" sz="1600" dirty="0">
                <a:latin typeface="Consolas" panose="020B0609020204030204" pitchFamily="49" charset="0"/>
              </a:rPr>
              <a:t>(lat1 * </a:t>
            </a:r>
            <a:r>
              <a:rPr lang="en-US" sz="1600" dirty="0" err="1">
                <a:latin typeface="Consolas" panose="020B0609020204030204" pitchFamily="49" charset="0"/>
              </a:rPr>
              <a:t>Math.PI</a:t>
            </a:r>
            <a:r>
              <a:rPr lang="en-US" sz="1600" dirty="0">
                <a:latin typeface="Consolas" panose="020B0609020204030204" pitchFamily="49" charset="0"/>
              </a:rPr>
              <a:t> / 180) * </a:t>
            </a:r>
            <a:r>
              <a:rPr lang="en-US" sz="1600" dirty="0" err="1">
                <a:latin typeface="Consolas" panose="020B0609020204030204" pitchFamily="49" charset="0"/>
              </a:rPr>
              <a:t>Math.cos</a:t>
            </a:r>
            <a:r>
              <a:rPr lang="en-US" sz="1600" dirty="0">
                <a:latin typeface="Consolas" panose="020B0609020204030204" pitchFamily="49" charset="0"/>
              </a:rPr>
              <a:t>(lat2 * </a:t>
            </a:r>
            <a:r>
              <a:rPr lang="en-US" sz="1600" dirty="0" err="1">
                <a:latin typeface="Consolas" panose="020B0609020204030204" pitchFamily="49" charset="0"/>
              </a:rPr>
              <a:t>Math.PI</a:t>
            </a:r>
            <a:r>
              <a:rPr lang="en-US" sz="1600" dirty="0">
                <a:latin typeface="Consolas" panose="020B0609020204030204" pitchFamily="49" charset="0"/>
              </a:rPr>
              <a:t> / 180) *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	</a:t>
            </a:r>
            <a:r>
              <a:rPr lang="en-US" sz="1600" dirty="0" err="1">
                <a:latin typeface="Consolas" panose="020B0609020204030204" pitchFamily="49" charset="0"/>
              </a:rPr>
              <a:t>Math.sin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dLon</a:t>
            </a:r>
            <a:r>
              <a:rPr lang="en-US" sz="1600" dirty="0">
                <a:latin typeface="Consolas" panose="020B0609020204030204" pitchFamily="49" charset="0"/>
              </a:rPr>
              <a:t> / 2) * </a:t>
            </a:r>
            <a:r>
              <a:rPr lang="en-US" sz="1600" dirty="0" err="1">
                <a:latin typeface="Consolas" panose="020B0609020204030204" pitchFamily="49" charset="0"/>
              </a:rPr>
              <a:t>Math.sin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dLon</a:t>
            </a:r>
            <a:r>
              <a:rPr lang="en-US" sz="1600" dirty="0">
                <a:latin typeface="Consolas" panose="020B0609020204030204" pitchFamily="49" charset="0"/>
              </a:rPr>
              <a:t> / 2)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c = 2 * </a:t>
            </a:r>
            <a:r>
              <a:rPr lang="en-US" sz="1600" dirty="0" err="1">
                <a:latin typeface="Consolas" panose="020B0609020204030204" pitchFamily="49" charset="0"/>
              </a:rPr>
              <a:t>Math.asin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Math.sqrt</a:t>
            </a:r>
            <a:r>
              <a:rPr lang="en-US" sz="1600" dirty="0">
                <a:latin typeface="Consolas" panose="020B0609020204030204" pitchFamily="49" charset="0"/>
              </a:rPr>
              <a:t>(a))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d = R * c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latin typeface="Consolas" panose="020B0609020204030204" pitchFamily="49" charset="0"/>
              </a:rPr>
              <a:t>Math.round</a:t>
            </a:r>
            <a:r>
              <a:rPr lang="en-US" sz="1600" dirty="0">
                <a:latin typeface="Consolas" panose="020B0609020204030204" pitchFamily="49" charset="0"/>
              </a:rPr>
              <a:t>(d * 1000) / 1000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5934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854194" cy="126133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Q</a:t>
            </a:r>
            <a:r>
              <a:rPr lang="en-US" altLang="zh-CN" dirty="0"/>
              <a:t>2</a:t>
            </a:r>
            <a:r>
              <a:rPr lang="en-US" altLang="zh-TW" dirty="0"/>
              <a:t>:</a:t>
            </a:r>
            <a:r>
              <a:rPr lang="zh-TW" altLang="en-US" dirty="0">
                <a:latin typeface="STFangsong" panose="02010600040101010101" pitchFamily="2" charset="-122"/>
                <a:ea typeface="STFangsong" panose="02010600040101010101" pitchFamily="2" charset="-122"/>
              </a:rPr>
              <a:t>抓取 </a:t>
            </a:r>
            <a:r>
              <a:rPr lang="zh-CN" altLang="en-US" dirty="0">
                <a:latin typeface="STFangsong" panose="02010600040101010101" pitchFamily="2" charset="-122"/>
                <a:ea typeface="STFangsong" panose="02010600040101010101" pitchFamily="2" charset="-122"/>
              </a:rPr>
              <a:t>日本產經新聞網 速報 </a:t>
            </a:r>
            <a:r>
              <a:rPr lang="en-US" altLang="zh-CN" dirty="0">
                <a:latin typeface="STFangsong" panose="02010600040101010101" pitchFamily="2" charset="-122"/>
                <a:ea typeface="STFangsong" panose="02010600040101010101" pitchFamily="2" charset="-122"/>
              </a:rPr>
              <a:t>(</a:t>
            </a:r>
            <a:r>
              <a:rPr lang="zh-TW" altLang="en-US" dirty="0">
                <a:latin typeface="STFangsong" panose="02010600040101010101" pitchFamily="2" charset="-122"/>
                <a:ea typeface="STFangsong" panose="02010600040101010101" pitchFamily="2" charset="-122"/>
              </a:rPr>
              <a:t>即時新聞</a:t>
            </a:r>
            <a:r>
              <a:rPr lang="en-US" altLang="zh-TW" dirty="0">
                <a:latin typeface="STFangsong" panose="02010600040101010101" pitchFamily="2" charset="-122"/>
                <a:ea typeface="STFangsong" panose="02010600040101010101" pitchFamily="2" charset="-122"/>
              </a:rPr>
              <a:t>)</a:t>
            </a:r>
            <a:endParaRPr lang="zh-TW" altLang="en-US" dirty="0"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024128" y="1982804"/>
            <a:ext cx="9720073" cy="432655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來源網址：</a:t>
            </a:r>
            <a:r>
              <a:rPr lang="en-US" altLang="zh-CN" dirty="0"/>
              <a:t>https://www.sankei.com/flash 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以</a:t>
            </a:r>
            <a:r>
              <a:rPr lang="en-US" altLang="zh-CN" dirty="0"/>
              <a:t>JavaScript</a:t>
            </a:r>
            <a:r>
              <a:rPr lang="zh-CN" altLang="en-US" dirty="0"/>
              <a:t>程式抓取執行當下的即時新聞， 不含廣告。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輸出格式：</a:t>
            </a:r>
            <a:r>
              <a:rPr lang="zh-TW" altLang="en-US" sz="1900" dirty="0"/>
              <a:t>時間，標題， 網址</a:t>
            </a:r>
            <a:r>
              <a:rPr lang="zh-CN" altLang="en-US" dirty="0"/>
              <a:t>，（參照下頁格式）</a:t>
            </a:r>
            <a:r>
              <a:rPr lang="en-US" altLang="zh-CN" dirty="0"/>
              <a:t>, </a:t>
            </a:r>
            <a:r>
              <a:rPr lang="zh-CN" altLang="en-US" dirty="0"/>
              <a:t>在 終端機輸出。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只要輸出排在最上面的前</a:t>
            </a:r>
            <a:r>
              <a:rPr lang="en-US" altLang="zh-CN" dirty="0"/>
              <a:t>10</a:t>
            </a:r>
            <a:r>
              <a:rPr lang="zh-CN" altLang="en-US" dirty="0"/>
              <a:t>則新聞。</a:t>
            </a:r>
            <a:endParaRPr lang="en-US" altLang="zh-CN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注意， 網址需為可以瀏覽器正常開啟的格式</a:t>
            </a:r>
            <a:endParaRPr lang="en-US" altLang="zh-CN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TW" altLang="en-US" dirty="0">
                <a:ea typeface="STFangsong" panose="02010600040101010101" pitchFamily="2" charset="-122"/>
              </a:rPr>
              <a:t>存檔：學號</a:t>
            </a:r>
            <a:r>
              <a:rPr lang="en-US" altLang="zh-TW" dirty="0">
                <a:ea typeface="STFangsong" panose="02010600040101010101" pitchFamily="2" charset="-122"/>
              </a:rPr>
              <a:t>-</a:t>
            </a:r>
            <a:r>
              <a:rPr lang="en-US" altLang="zh-CN" dirty="0">
                <a:ea typeface="STFangsong" panose="02010600040101010101" pitchFamily="2" charset="-122"/>
              </a:rPr>
              <a:t>test3-Q2.js, </a:t>
            </a:r>
            <a:r>
              <a:rPr lang="zh-TW" altLang="en-US" dirty="0">
                <a:ea typeface="STFangsong" panose="02010600040101010101" pitchFamily="2" charset="-122"/>
              </a:rPr>
              <a:t>例如 </a:t>
            </a:r>
            <a:r>
              <a:rPr lang="en-US" altLang="zh-CN" dirty="0">
                <a:ea typeface="STFangsong" panose="02010600040101010101" pitchFamily="2" charset="-122"/>
              </a:rPr>
              <a:t>1101234-test3-Q2.js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7. </a:t>
            </a:r>
            <a:r>
              <a:rPr lang="zh-CN" altLang="en-US" dirty="0"/>
              <a:t>評分：</a:t>
            </a:r>
            <a:endParaRPr lang="en-US" altLang="zh-CN" dirty="0"/>
          </a:p>
          <a:p>
            <a:pPr marL="653796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sz="1800" dirty="0"/>
              <a:t>輸出</a:t>
            </a:r>
            <a:r>
              <a:rPr lang="zh-CN" altLang="en-US" sz="1800" dirty="0"/>
              <a:t>內容為即時新聞</a:t>
            </a:r>
            <a:r>
              <a:rPr lang="en-US" altLang="zh-CN" sz="1800" dirty="0"/>
              <a:t>, </a:t>
            </a:r>
            <a:r>
              <a:rPr lang="zh-CN" altLang="en-US" sz="1800" dirty="0"/>
              <a:t>不含廣告 </a:t>
            </a:r>
            <a:r>
              <a:rPr lang="en-US" altLang="zh-CN" sz="1800" dirty="0"/>
              <a:t>(20%)</a:t>
            </a:r>
          </a:p>
          <a:p>
            <a:pPr marL="653796" lvl="2" indent="-342900">
              <a:buFont typeface="Wingdings" panose="05000000000000000000" pitchFamily="2" charset="2"/>
              <a:buAutoNum type="circleNumWdWhitePlain"/>
            </a:pPr>
            <a:r>
              <a:rPr lang="zh-CN" altLang="en-US" sz="1800" dirty="0"/>
              <a:t>輸出格式正確， 時間，標題， 網址 </a:t>
            </a:r>
            <a:r>
              <a:rPr lang="en-US" altLang="zh-CN" sz="1800" dirty="0"/>
              <a:t>(15%)</a:t>
            </a:r>
          </a:p>
          <a:p>
            <a:pPr marL="653796" lvl="2" indent="-342900">
              <a:buFont typeface="Wingdings" panose="05000000000000000000" pitchFamily="2" charset="2"/>
              <a:buAutoNum type="circleNumWdWhitePlain"/>
            </a:pPr>
            <a:r>
              <a:rPr lang="zh-CN" altLang="en-US" sz="1800" dirty="0"/>
              <a:t>輸出數量正確 （</a:t>
            </a:r>
            <a:r>
              <a:rPr lang="en-US" altLang="zh-CN" sz="1800" dirty="0"/>
              <a:t>5%)</a:t>
            </a:r>
          </a:p>
          <a:p>
            <a:endParaRPr lang="en-US" altLang="zh-CN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4FEC-C542-4C99-BC63-F912C370B92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96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0517839" cy="1243584"/>
          </a:xfrm>
        </p:spPr>
        <p:txBody>
          <a:bodyPr/>
          <a:lstStyle/>
          <a:p>
            <a:r>
              <a:rPr lang="en-US" altLang="zh-CN" dirty="0"/>
              <a:t>Q2:</a:t>
            </a:r>
            <a:r>
              <a:rPr lang="zh-CN" altLang="en-US" dirty="0"/>
              <a:t> 抓取</a:t>
            </a:r>
            <a:r>
              <a:rPr lang="zh-CN" altLang="en-US" dirty="0">
                <a:latin typeface="STFangsong" panose="02010600040101010101" pitchFamily="2" charset="-122"/>
                <a:ea typeface="STFangsong" panose="02010600040101010101" pitchFamily="2" charset="-122"/>
              </a:rPr>
              <a:t>日本產經新聞網</a:t>
            </a:r>
            <a:r>
              <a:rPr lang="zh-CN" altLang="en-US" dirty="0"/>
              <a:t>即時新聞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4FEC-C542-4C99-BC63-F912C370B929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4906741" y="3807579"/>
            <a:ext cx="541176" cy="494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117623" y="1768166"/>
            <a:ext cx="4219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Web page</a:t>
            </a:r>
            <a:r>
              <a:rPr lang="zh-CN" altLang="en-US" dirty="0"/>
              <a:t>：</a:t>
            </a:r>
            <a:r>
              <a:rPr lang="en-US" altLang="zh-CN" dirty="0"/>
              <a:t>https://www.sankei.com/flash 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482467" y="1816356"/>
            <a:ext cx="1581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Terminal</a:t>
            </a:r>
            <a:r>
              <a:rPr lang="en-US" altLang="zh-TW" dirty="0"/>
              <a:t> output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782C94-CD71-4520-94DA-43160C9F5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563" y="2185688"/>
            <a:ext cx="3150191" cy="426650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880F4D5-3E0A-4593-8B44-859DBE11B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529" y="2296023"/>
            <a:ext cx="4741333" cy="397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5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0198929" cy="64668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Q3</a:t>
            </a:r>
            <a:r>
              <a:rPr lang="zh-CN" altLang="en-US" dirty="0"/>
              <a:t>：</a:t>
            </a:r>
            <a:r>
              <a:rPr lang="zh-CN" altLang="en-US" sz="4000" dirty="0"/>
              <a:t>抓取桃園市中壢區在郵局外的郵局</a:t>
            </a:r>
            <a:r>
              <a:rPr lang="en-US" altLang="zh-CN" sz="4000" dirty="0"/>
              <a:t>ATM</a:t>
            </a:r>
            <a:r>
              <a:rPr lang="zh-CN" altLang="en-US" sz="4000" dirty="0"/>
              <a:t>位置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9" y="1576873"/>
            <a:ext cx="10083425" cy="5047861"/>
          </a:xfrm>
        </p:spPr>
        <p:txBody>
          <a:bodyPr>
            <a:normAutofit fontScale="55000" lnSpcReduction="20000"/>
          </a:bodyPr>
          <a:lstStyle/>
          <a:p>
            <a:pPr marL="541338" indent="-541338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撰寫一個 </a:t>
            </a:r>
            <a:r>
              <a:rPr lang="en-US" altLang="zh-CN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JavaScript </a:t>
            </a:r>
            <a:r>
              <a:rPr lang="zh-CN" altLang="en-US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產生</a:t>
            </a:r>
            <a:r>
              <a:rPr lang="zh-TW" altLang="en-US" sz="3600" b="1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桃園市中壢區在郵局外的郵局</a:t>
            </a:r>
            <a:r>
              <a:rPr lang="en-US" altLang="zh-TW" sz="3600" b="1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ATM</a:t>
            </a:r>
            <a:r>
              <a:rPr lang="zh-TW" altLang="en-US" sz="3600" b="1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位置</a:t>
            </a:r>
            <a:endParaRPr lang="en-US" altLang="zh-TW" sz="3600" b="1" dirty="0">
              <a:latin typeface="STFangsong" panose="02010600040101010101" pitchFamily="2" charset="-122"/>
              <a:ea typeface="STFangsong" panose="02010600040101010101" pitchFamily="2" charset="-122"/>
              <a:cs typeface="Times New Roman" panose="02020603050405020304" pitchFamily="18" charset="0"/>
            </a:endParaRPr>
          </a:p>
          <a:p>
            <a:pPr marL="541338" indent="-541338">
              <a:lnSpc>
                <a:spcPct val="120000"/>
              </a:lnSpc>
              <a:buFont typeface="+mj-lt"/>
              <a:buAutoNum type="arabicPeriod"/>
            </a:pPr>
            <a:r>
              <a:rPr lang="zh-TW" altLang="en-US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全國郵局</a:t>
            </a:r>
            <a:r>
              <a:rPr lang="en-US" altLang="zh-TW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ATM</a:t>
            </a:r>
            <a:r>
              <a:rPr lang="zh-TW" altLang="en-US" sz="3600" dirty="0" smtClean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分佈</a:t>
            </a:r>
            <a:r>
              <a:rPr lang="zh-CN" altLang="en-US" sz="3600" dirty="0" smtClean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資料</a:t>
            </a:r>
            <a:r>
              <a:rPr lang="zh-CN" altLang="en-US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集說明： </a:t>
            </a:r>
            <a:r>
              <a:rPr lang="en-US" altLang="zh-CN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altLang="zh-CN" sz="3600" dirty="0" smtClean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  <a:hlinkClick r:id="rId3"/>
              </a:rPr>
              <a:t>data.gov.tw/dataset/6121</a:t>
            </a:r>
            <a:r>
              <a:rPr lang="en-US" altLang="zh-CN" sz="3600" dirty="0" smtClean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3600" dirty="0" smtClean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請自行找出資料下載網址。</a:t>
            </a:r>
            <a:endParaRPr lang="en-US" altLang="zh-CN" sz="3600" dirty="0">
              <a:latin typeface="STFangsong" panose="02010600040101010101" pitchFamily="2" charset="-122"/>
              <a:ea typeface="STFangsong" panose="02010600040101010101" pitchFamily="2" charset="-122"/>
              <a:cs typeface="Times New Roman" panose="02020603050405020304" pitchFamily="18" charset="0"/>
            </a:endParaRPr>
          </a:p>
          <a:p>
            <a:pPr marL="541338" indent="-541338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所謂 “郵</a:t>
            </a:r>
            <a:r>
              <a:rPr lang="zh-TW" altLang="en-US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局外</a:t>
            </a:r>
            <a:r>
              <a:rPr lang="en-US" altLang="zh-CN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ATM</a:t>
            </a:r>
            <a:r>
              <a:rPr lang="zh-CN" altLang="en-US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” 指的是設置在郵局辦公室之外的</a:t>
            </a:r>
            <a:r>
              <a:rPr lang="en-US" altLang="zh-CN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ATM </a:t>
            </a:r>
            <a:r>
              <a:rPr lang="zh-CN" altLang="en-US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（自動提款機）， 例如在元智一館</a:t>
            </a:r>
            <a:r>
              <a:rPr lang="en-US" altLang="zh-CN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1F </a:t>
            </a:r>
            <a:r>
              <a:rPr lang="zh-CN" altLang="en-US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的 郵局提款機。在資料集中 有“</a:t>
            </a:r>
            <a:r>
              <a:rPr lang="zh-CN" altLang="en-US" sz="3600" b="1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是否為局外</a:t>
            </a:r>
            <a:r>
              <a:rPr lang="en-US" altLang="zh-CN" sz="3600" b="1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ATM</a:t>
            </a:r>
            <a:r>
              <a:rPr lang="zh-CN" altLang="en-US" sz="36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” 可資識別</a:t>
            </a:r>
            <a:endParaRPr lang="en-US" altLang="zh-CN" sz="3600" dirty="0">
              <a:latin typeface="STFangsong" panose="02010600040101010101" pitchFamily="2" charset="-122"/>
              <a:ea typeface="STFangsong" panose="02010600040101010101" pitchFamily="2" charset="-122"/>
              <a:cs typeface="Times New Roman" panose="02020603050405020304" pitchFamily="18" charset="0"/>
            </a:endParaRPr>
          </a:p>
          <a:p>
            <a:pPr marL="541338" indent="-541338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600" dirty="0">
                <a:solidFill>
                  <a:prstClr val="black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輸出欄位參照下頁，其中 “編號” 是數據的流水編號，不在原始數據中。輸出結果以瀏覽器開啟或者以文字在終端機顯示</a:t>
            </a:r>
            <a:endParaRPr lang="en-US" altLang="zh-CN" sz="3600" dirty="0">
              <a:solidFill>
                <a:prstClr val="black"/>
              </a:solidFill>
              <a:latin typeface="STFangsong" panose="02010600040101010101" pitchFamily="2" charset="-122"/>
              <a:ea typeface="STFangsong" panose="02010600040101010101" pitchFamily="2" charset="-122"/>
              <a:cs typeface="Times New Roman" panose="02020603050405020304" pitchFamily="18" charset="0"/>
            </a:endParaRPr>
          </a:p>
          <a:p>
            <a:pPr marL="541338" indent="-541338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600" dirty="0">
                <a:solidFill>
                  <a:prstClr val="black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存檔：學號</a:t>
            </a:r>
            <a:r>
              <a:rPr lang="en-US" altLang="zh-CN" sz="3600" dirty="0">
                <a:solidFill>
                  <a:prstClr val="black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3600" b="1" dirty="0">
                <a:solidFill>
                  <a:prstClr val="black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test3-Q3.js, .</a:t>
            </a:r>
            <a:r>
              <a:rPr lang="zh-CN" altLang="en-US" sz="3600" dirty="0">
                <a:solidFill>
                  <a:prstClr val="black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例如 </a:t>
            </a:r>
            <a:r>
              <a:rPr lang="en-US" altLang="zh-CN" sz="3600" dirty="0">
                <a:solidFill>
                  <a:prstClr val="black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1101234-test3-Q3.js</a:t>
            </a:r>
          </a:p>
          <a:p>
            <a:pPr marL="541338" indent="-541338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8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 評分</a:t>
            </a:r>
            <a:r>
              <a:rPr lang="zh-TW" altLang="en-US" sz="38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marL="630936" lvl="1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r>
              <a:rPr lang="zh-TW" altLang="en-US" sz="33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桃園市中壢區在局外</a:t>
            </a:r>
            <a:r>
              <a:rPr lang="en-US" altLang="zh-TW" sz="33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ATM </a:t>
            </a:r>
            <a:r>
              <a:rPr lang="en-US" altLang="zh-CN" sz="33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(10%)</a:t>
            </a:r>
          </a:p>
          <a:p>
            <a:pPr marL="630936" lvl="1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r>
              <a:rPr lang="zh-CN" altLang="en-US" sz="33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數量正確</a:t>
            </a:r>
            <a:r>
              <a:rPr lang="zh-TW" altLang="en-US" sz="33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TW" sz="33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3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TW" sz="33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0%)</a:t>
            </a:r>
          </a:p>
          <a:p>
            <a:pPr marL="630936" lvl="1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r>
              <a:rPr lang="zh-CN" altLang="en-US" sz="33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欄位正常 </a:t>
            </a:r>
            <a:r>
              <a:rPr lang="en-US" altLang="zh-CN" sz="33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(10%</a:t>
            </a:r>
            <a:r>
              <a:rPr lang="zh-CN" altLang="en-US" sz="3300" dirty="0">
                <a:latin typeface="STFangsong" panose="02010600040101010101" pitchFamily="2" charset="-122"/>
                <a:ea typeface="STFangsong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300" dirty="0">
              <a:latin typeface="STFangsong" panose="02010600040101010101" pitchFamily="2" charset="-122"/>
              <a:ea typeface="STFangsong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74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1688" lvl="1" indent="-401638">
              <a:spcBef>
                <a:spcPts val="1200"/>
              </a:spcBef>
              <a:buFont typeface="+mj-lt"/>
              <a:buAutoNum type="arabicParenR"/>
            </a:pPr>
            <a:endParaRPr lang="en-US" altLang="zh-TW" sz="5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529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積分">
  <a:themeElements>
    <a:clrScheme name="積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積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積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715</TotalTime>
  <Words>845</Words>
  <Application>Microsoft Office PowerPoint</Application>
  <PresentationFormat>寬螢幕</PresentationFormat>
  <Paragraphs>89</Paragraphs>
  <Slides>10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2" baseType="lpstr">
      <vt:lpstr>STFangsong</vt:lpstr>
      <vt:lpstr>STFangsong</vt:lpstr>
      <vt:lpstr>微軟正黑體</vt:lpstr>
      <vt:lpstr>新細明體</vt:lpstr>
      <vt:lpstr>Calibri</vt:lpstr>
      <vt:lpstr>Consolas</vt:lpstr>
      <vt:lpstr>Times New Roman</vt:lpstr>
      <vt:lpstr>Tw Cen MT</vt:lpstr>
      <vt:lpstr>Tw Cen MT Condensed</vt:lpstr>
      <vt:lpstr>Wingdings</vt:lpstr>
      <vt:lpstr>Wingdings 3</vt:lpstr>
      <vt:lpstr>積分</vt:lpstr>
      <vt:lpstr>基礎程式設計二 A班 (課號：CP113B1) Test 03</vt:lpstr>
      <vt:lpstr>考試規則</vt:lpstr>
      <vt:lpstr>繳交檔案</vt:lpstr>
      <vt:lpstr>Q1：抓取台北101附近公共自行車數據</vt:lpstr>
      <vt:lpstr>PowerPoint 簡報</vt:lpstr>
      <vt:lpstr>Q1:FunCtion for Calculating Two Geo Points</vt:lpstr>
      <vt:lpstr>Q2:抓取 日本產經新聞網 速報 (即時新聞)</vt:lpstr>
      <vt:lpstr>Q2: 抓取日本產經新聞網即時新聞</vt:lpstr>
      <vt:lpstr>Q3：抓取桃園市中壢區在郵局外的郵局ATM位置</vt:lpstr>
      <vt:lpstr>Q3 輸出示意圖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cjluh</dc:creator>
  <cp:lastModifiedBy>cjluh</cp:lastModifiedBy>
  <cp:revision>88</cp:revision>
  <cp:lastPrinted>2020-04-12T04:45:11Z</cp:lastPrinted>
  <dcterms:created xsi:type="dcterms:W3CDTF">2020-04-06T10:13:32Z</dcterms:created>
  <dcterms:modified xsi:type="dcterms:W3CDTF">2022-06-14T04:17:54Z</dcterms:modified>
</cp:coreProperties>
</file>