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319" r:id="rId5"/>
    <p:sldId id="318" r:id="rId6"/>
    <p:sldId id="315" r:id="rId7"/>
    <p:sldId id="320" r:id="rId8"/>
    <p:sldId id="321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 Gao" initials="TG" lastIdx="1" clrIdx="0">
    <p:extLst>
      <p:ext uri="{19B8F6BF-5375-455C-9EA6-DF929625EA0E}">
        <p15:presenceInfo xmlns:p15="http://schemas.microsoft.com/office/powerpoint/2012/main" userId="S::ting.gao@finbook.co::f88211ad-ccd9-4cf8-b270-385bee9f9e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6600"/>
    <a:srgbClr val="FF9933"/>
    <a:srgbClr val="FF9900"/>
    <a:srgbClr val="FF5050"/>
    <a:srgbClr val="FFFFFF"/>
    <a:srgbClr val="FF66CC"/>
    <a:srgbClr val="000000"/>
    <a:srgbClr val="99CC00"/>
    <a:srgbClr val="C5F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55C03-3F3A-45B6-9787-3D14BBDED358}" v="7" dt="2019-03-04T10:37:51.478"/>
  </p1510:revLst>
</p1510:revInfo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6BD6-7181-45AD-A628-BAFB54AE3463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E44B7-391F-47F8-BAE9-20F8136A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63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1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76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53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8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6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60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7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8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6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67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8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7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83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5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1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3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E44B7-391F-47F8-BAE9-20F8136ABD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1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2983335"/>
            <a:ext cx="12222480" cy="7381796"/>
            <a:chOff x="0" y="2316480"/>
            <a:chExt cx="12329160" cy="7381796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8590"/>
              <a:ext cx="12329160" cy="7059686"/>
            </a:xfrm>
            <a:prstGeom prst="rect">
              <a:avLst/>
            </a:prstGeom>
          </p:spPr>
        </p:pic>
        <p:sp>
          <p:nvSpPr>
            <p:cNvPr id="7" name="任意多边形 6"/>
            <p:cNvSpPr/>
            <p:nvPr userDrawn="1"/>
          </p:nvSpPr>
          <p:spPr>
            <a:xfrm>
              <a:off x="0" y="2316480"/>
              <a:ext cx="12329160" cy="4038600"/>
            </a:xfrm>
            <a:custGeom>
              <a:avLst/>
              <a:gdLst>
                <a:gd name="connsiteX0" fmla="*/ 0 w 12405360"/>
                <a:gd name="connsiteY0" fmla="*/ 1996440 h 4038600"/>
                <a:gd name="connsiteX1" fmla="*/ 3840480 w 12405360"/>
                <a:gd name="connsiteY1" fmla="*/ 3764280 h 4038600"/>
                <a:gd name="connsiteX2" fmla="*/ 8641080 w 12405360"/>
                <a:gd name="connsiteY2" fmla="*/ 2148840 h 4038600"/>
                <a:gd name="connsiteX3" fmla="*/ 10607040 w 12405360"/>
                <a:gd name="connsiteY3" fmla="*/ 4038600 h 4038600"/>
                <a:gd name="connsiteX4" fmla="*/ 12405360 w 12405360"/>
                <a:gd name="connsiteY4" fmla="*/ 3185160 h 4038600"/>
                <a:gd name="connsiteX5" fmla="*/ 12405360 w 12405360"/>
                <a:gd name="connsiteY5" fmla="*/ 0 h 4038600"/>
                <a:gd name="connsiteX6" fmla="*/ 0 w 12405360"/>
                <a:gd name="connsiteY6" fmla="*/ 0 h 4038600"/>
                <a:gd name="connsiteX7" fmla="*/ 0 w 12405360"/>
                <a:gd name="connsiteY7" fmla="*/ 1996440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05360" h="4038600">
                  <a:moveTo>
                    <a:pt x="0" y="1996440"/>
                  </a:moveTo>
                  <a:lnTo>
                    <a:pt x="3840480" y="3764280"/>
                  </a:lnTo>
                  <a:lnTo>
                    <a:pt x="8641080" y="2148840"/>
                  </a:lnTo>
                  <a:lnTo>
                    <a:pt x="10607040" y="4038600"/>
                  </a:lnTo>
                  <a:lnTo>
                    <a:pt x="12405360" y="3185160"/>
                  </a:lnTo>
                  <a:lnTo>
                    <a:pt x="12405360" y="0"/>
                  </a:lnTo>
                  <a:lnTo>
                    <a:pt x="0" y="0"/>
                  </a:lnTo>
                  <a:lnTo>
                    <a:pt x="0" y="1996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 userDrawn="1"/>
        </p:nvCxnSpPr>
        <p:spPr>
          <a:xfrm>
            <a:off x="4632960" y="2407920"/>
            <a:ext cx="7559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3198" y="1"/>
            <a:ext cx="3424343" cy="6858000"/>
          </a:xfrm>
          <a:prstGeom prst="rect">
            <a:avLst/>
          </a:prstGeom>
        </p:spPr>
      </p:pic>
      <p:sp>
        <p:nvSpPr>
          <p:cNvPr id="9" name="직사각형 45"/>
          <p:cNvSpPr/>
          <p:nvPr userDrawn="1"/>
        </p:nvSpPr>
        <p:spPr>
          <a:xfrm>
            <a:off x="669925" y="893924"/>
            <a:ext cx="2743200" cy="132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33588" y="6143624"/>
            <a:ext cx="2808771" cy="714375"/>
            <a:chOff x="2122478" y="4850674"/>
            <a:chExt cx="7892380" cy="200732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22478" y="6248466"/>
              <a:ext cx="1300405" cy="609533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等腰三角形 20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7215052" y="5545660"/>
              <a:ext cx="2799806" cy="131234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等腰三角形 18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2924152" y="5961380"/>
              <a:ext cx="1912891" cy="89662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等腰三角形 16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4032069" y="4850674"/>
              <a:ext cx="4282520" cy="2007326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等腰三角形 14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1115644" y="6207361"/>
            <a:ext cx="730071" cy="192334"/>
            <a:chOff x="6927176" y="2000250"/>
            <a:chExt cx="2060861" cy="5429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等腰三角形 23"/>
            <p:cNvSpPr/>
            <p:nvPr/>
          </p:nvSpPr>
          <p:spPr>
            <a:xfrm>
              <a:off x="7245929" y="2000250"/>
              <a:ext cx="1369026" cy="54292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6927176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flipV="1">
              <a:off x="8241873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任意多边形 27"/>
          <p:cNvSpPr/>
          <p:nvPr userDrawn="1"/>
        </p:nvSpPr>
        <p:spPr>
          <a:xfrm rot="10800000">
            <a:off x="9993197" y="0"/>
            <a:ext cx="2057400" cy="7056120"/>
          </a:xfrm>
          <a:custGeom>
            <a:avLst/>
            <a:gdLst>
              <a:gd name="connsiteX0" fmla="*/ 60960 w 2057400"/>
              <a:gd name="connsiteY0" fmla="*/ 60960 h 7056120"/>
              <a:gd name="connsiteX1" fmla="*/ 198120 w 2057400"/>
              <a:gd name="connsiteY1" fmla="*/ 792480 h 7056120"/>
              <a:gd name="connsiteX2" fmla="*/ 1005840 w 2057400"/>
              <a:gd name="connsiteY2" fmla="*/ 1661160 h 7056120"/>
              <a:gd name="connsiteX3" fmla="*/ 518160 w 2057400"/>
              <a:gd name="connsiteY3" fmla="*/ 2727960 h 7056120"/>
              <a:gd name="connsiteX4" fmla="*/ 1203960 w 2057400"/>
              <a:gd name="connsiteY4" fmla="*/ 4450080 h 7056120"/>
              <a:gd name="connsiteX5" fmla="*/ 0 w 2057400"/>
              <a:gd name="connsiteY5" fmla="*/ 7056120 h 7056120"/>
              <a:gd name="connsiteX6" fmla="*/ 2057400 w 2057400"/>
              <a:gd name="connsiteY6" fmla="*/ 7040880 h 7056120"/>
              <a:gd name="connsiteX7" fmla="*/ 2057400 w 2057400"/>
              <a:gd name="connsiteY7" fmla="*/ 0 h 7056120"/>
              <a:gd name="connsiteX8" fmla="*/ 60960 w 2057400"/>
              <a:gd name="connsiteY8" fmla="*/ 60960 h 70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7400" h="7056120">
                <a:moveTo>
                  <a:pt x="60960" y="60960"/>
                </a:moveTo>
                <a:lnTo>
                  <a:pt x="198120" y="792480"/>
                </a:lnTo>
                <a:lnTo>
                  <a:pt x="1005840" y="1661160"/>
                </a:lnTo>
                <a:lnTo>
                  <a:pt x="518160" y="2727960"/>
                </a:lnTo>
                <a:lnTo>
                  <a:pt x="1203960" y="4450080"/>
                </a:lnTo>
                <a:lnTo>
                  <a:pt x="0" y="7056120"/>
                </a:lnTo>
                <a:lnTo>
                  <a:pt x="2057400" y="7040880"/>
                </a:lnTo>
                <a:lnTo>
                  <a:pt x="2057400" y="0"/>
                </a:lnTo>
                <a:lnTo>
                  <a:pt x="60960" y="60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10F06-D696-40DF-A06B-A9F3A4D82F6E}"/>
              </a:ext>
            </a:extLst>
          </p:cNvPr>
          <p:cNvSpPr/>
          <p:nvPr userDrawn="1"/>
        </p:nvSpPr>
        <p:spPr>
          <a:xfrm>
            <a:off x="9654198" y="648518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机密信息</a:t>
            </a:r>
            <a:r>
              <a:rPr lang="en-SG" altLang="zh-CN" sz="1200" b="1" i="1" dirty="0">
                <a:solidFill>
                  <a:srgbClr val="720606"/>
                </a:solidFill>
                <a:cs typeface="+mn-ea"/>
                <a:sym typeface="+mn-lt"/>
              </a:rPr>
              <a:t> &amp; </a:t>
            </a:r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请勿传播</a:t>
            </a:r>
            <a:endParaRPr lang="en-US" altLang="zh-CN" sz="1200" b="1" i="1" dirty="0">
              <a:solidFill>
                <a:srgbClr val="72060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669925" y="891540"/>
            <a:ext cx="2743200" cy="137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438348" y="6143624"/>
            <a:ext cx="2808771" cy="714375"/>
            <a:chOff x="2122478" y="4850674"/>
            <a:chExt cx="7892380" cy="200732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22478" y="6248466"/>
              <a:ext cx="1300405" cy="609533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等腰三角形 20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7215052" y="5545660"/>
              <a:ext cx="2799806" cy="131234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等腰三角形 18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2924152" y="5961380"/>
              <a:ext cx="1912891" cy="89662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等腰三角形 16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4032069" y="4850674"/>
              <a:ext cx="4282520" cy="2007326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等腰三角形 14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直角三角形 15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 userDrawn="1"/>
        </p:nvGrpSpPr>
        <p:grpSpPr>
          <a:xfrm>
            <a:off x="8720404" y="6207361"/>
            <a:ext cx="730071" cy="192334"/>
            <a:chOff x="6927176" y="2000250"/>
            <a:chExt cx="2060861" cy="5429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等腰三角形 23"/>
            <p:cNvSpPr/>
            <p:nvPr/>
          </p:nvSpPr>
          <p:spPr>
            <a:xfrm>
              <a:off x="7245929" y="2000250"/>
              <a:ext cx="1369026" cy="54292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6927176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flipV="1">
              <a:off x="8241873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089AC5F-A34F-46B7-B9CF-DDA9752005F0}"/>
              </a:ext>
            </a:extLst>
          </p:cNvPr>
          <p:cNvSpPr/>
          <p:nvPr userDrawn="1"/>
        </p:nvSpPr>
        <p:spPr>
          <a:xfrm>
            <a:off x="9654198" y="648518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机密信息</a:t>
            </a:r>
            <a:r>
              <a:rPr lang="en-SG" altLang="zh-CN" sz="1200" b="1" i="1" dirty="0">
                <a:solidFill>
                  <a:srgbClr val="720606"/>
                </a:solidFill>
                <a:cs typeface="+mn-ea"/>
                <a:sym typeface="+mn-lt"/>
              </a:rPr>
              <a:t> &amp; </a:t>
            </a:r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请勿传播</a:t>
            </a:r>
            <a:endParaRPr lang="en-US" altLang="zh-CN" sz="1200" b="1" i="1" dirty="0">
              <a:solidFill>
                <a:srgbClr val="72060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49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8777288" y="891540"/>
            <a:ext cx="2743200" cy="137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819348" y="6143624"/>
            <a:ext cx="2808771" cy="714375"/>
            <a:chOff x="2122478" y="4850674"/>
            <a:chExt cx="7892380" cy="2007326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2122478" y="6248466"/>
              <a:ext cx="1300405" cy="609533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等腰三角形 17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 userDrawn="1"/>
          </p:nvGrpSpPr>
          <p:grpSpPr>
            <a:xfrm>
              <a:off x="7215052" y="5545660"/>
              <a:ext cx="2799806" cy="131234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6" name="等腰三角形 15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2924152" y="5961380"/>
              <a:ext cx="1912891" cy="89662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等腰三角形 13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4032069" y="4850674"/>
              <a:ext cx="4282520" cy="2007326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等腰三角形 11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 userDrawn="1"/>
        </p:nvGrpSpPr>
        <p:grpSpPr>
          <a:xfrm>
            <a:off x="9101404" y="6207361"/>
            <a:ext cx="730071" cy="192334"/>
            <a:chOff x="6927176" y="2000250"/>
            <a:chExt cx="2060861" cy="5429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等腰三角形 20"/>
            <p:cNvSpPr/>
            <p:nvPr/>
          </p:nvSpPr>
          <p:spPr>
            <a:xfrm>
              <a:off x="7245929" y="2000250"/>
              <a:ext cx="1369026" cy="54292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927176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flipV="1">
              <a:off x="8241873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973" y="-1"/>
            <a:ext cx="3424343" cy="6858000"/>
          </a:xfrm>
          <a:prstGeom prst="rect">
            <a:avLst/>
          </a:prstGeom>
        </p:spPr>
      </p:pic>
      <p:sp>
        <p:nvSpPr>
          <p:cNvPr id="26" name="任意多边形 25"/>
          <p:cNvSpPr/>
          <p:nvPr userDrawn="1"/>
        </p:nvSpPr>
        <p:spPr>
          <a:xfrm>
            <a:off x="51876" y="-99061"/>
            <a:ext cx="2057400" cy="7056120"/>
          </a:xfrm>
          <a:custGeom>
            <a:avLst/>
            <a:gdLst>
              <a:gd name="connsiteX0" fmla="*/ 60960 w 2057400"/>
              <a:gd name="connsiteY0" fmla="*/ 60960 h 7056120"/>
              <a:gd name="connsiteX1" fmla="*/ 198120 w 2057400"/>
              <a:gd name="connsiteY1" fmla="*/ 792480 h 7056120"/>
              <a:gd name="connsiteX2" fmla="*/ 1005840 w 2057400"/>
              <a:gd name="connsiteY2" fmla="*/ 1661160 h 7056120"/>
              <a:gd name="connsiteX3" fmla="*/ 518160 w 2057400"/>
              <a:gd name="connsiteY3" fmla="*/ 2727960 h 7056120"/>
              <a:gd name="connsiteX4" fmla="*/ 1203960 w 2057400"/>
              <a:gd name="connsiteY4" fmla="*/ 4450080 h 7056120"/>
              <a:gd name="connsiteX5" fmla="*/ 0 w 2057400"/>
              <a:gd name="connsiteY5" fmla="*/ 7056120 h 7056120"/>
              <a:gd name="connsiteX6" fmla="*/ 2057400 w 2057400"/>
              <a:gd name="connsiteY6" fmla="*/ 7040880 h 7056120"/>
              <a:gd name="connsiteX7" fmla="*/ 2057400 w 2057400"/>
              <a:gd name="connsiteY7" fmla="*/ 0 h 7056120"/>
              <a:gd name="connsiteX8" fmla="*/ 60960 w 2057400"/>
              <a:gd name="connsiteY8" fmla="*/ 60960 h 70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7400" h="7056120">
                <a:moveTo>
                  <a:pt x="60960" y="60960"/>
                </a:moveTo>
                <a:lnTo>
                  <a:pt x="198120" y="792480"/>
                </a:lnTo>
                <a:lnTo>
                  <a:pt x="1005840" y="1661160"/>
                </a:lnTo>
                <a:lnTo>
                  <a:pt x="518160" y="2727960"/>
                </a:lnTo>
                <a:lnTo>
                  <a:pt x="1203960" y="4450080"/>
                </a:lnTo>
                <a:lnTo>
                  <a:pt x="0" y="7056120"/>
                </a:lnTo>
                <a:lnTo>
                  <a:pt x="2057400" y="7040880"/>
                </a:lnTo>
                <a:lnTo>
                  <a:pt x="2057400" y="0"/>
                </a:lnTo>
                <a:lnTo>
                  <a:pt x="60960" y="60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7F6B3C-F2A7-4585-A362-58937605EAFD}"/>
              </a:ext>
            </a:extLst>
          </p:cNvPr>
          <p:cNvSpPr/>
          <p:nvPr userDrawn="1"/>
        </p:nvSpPr>
        <p:spPr>
          <a:xfrm>
            <a:off x="9654198" y="648518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机密信息</a:t>
            </a:r>
            <a:r>
              <a:rPr lang="en-SG" altLang="zh-CN" sz="1200" b="1" i="1" dirty="0">
                <a:solidFill>
                  <a:srgbClr val="720606"/>
                </a:solidFill>
                <a:cs typeface="+mn-ea"/>
                <a:sym typeface="+mn-lt"/>
              </a:rPr>
              <a:t> &amp; </a:t>
            </a:r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请勿传播</a:t>
            </a:r>
            <a:endParaRPr lang="en-US" altLang="zh-CN" sz="1200" b="1" i="1" dirty="0">
              <a:solidFill>
                <a:srgbClr val="72060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5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/>
          <p:cNvSpPr/>
          <p:nvPr userDrawn="1"/>
        </p:nvSpPr>
        <p:spPr>
          <a:xfrm>
            <a:off x="8777288" y="886004"/>
            <a:ext cx="2743200" cy="137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819348" y="6143624"/>
            <a:ext cx="2808771" cy="714375"/>
            <a:chOff x="2122478" y="4850674"/>
            <a:chExt cx="7892380" cy="2007326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2122478" y="6248466"/>
              <a:ext cx="1300405" cy="609533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等腰三角形 17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 userDrawn="1"/>
          </p:nvGrpSpPr>
          <p:grpSpPr>
            <a:xfrm>
              <a:off x="7215052" y="5545660"/>
              <a:ext cx="2799806" cy="131234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6" name="等腰三角形 15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2924152" y="5961380"/>
              <a:ext cx="1912891" cy="896620"/>
              <a:chOff x="7215052" y="5545660"/>
              <a:chExt cx="2799806" cy="1312340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等腰三角形 13"/>
              <p:cNvSpPr/>
              <p:nvPr/>
            </p:nvSpPr>
            <p:spPr>
              <a:xfrm>
                <a:off x="7215052" y="5545660"/>
                <a:ext cx="2799806" cy="131234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>
                <a:off x="8617532" y="5545660"/>
                <a:ext cx="1397325" cy="131234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4032069" y="4850674"/>
              <a:ext cx="4282520" cy="2007326"/>
              <a:chOff x="4032069" y="4850674"/>
              <a:chExt cx="4282520" cy="200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等腰三角形 11"/>
              <p:cNvSpPr/>
              <p:nvPr/>
            </p:nvSpPr>
            <p:spPr>
              <a:xfrm>
                <a:off x="4032069" y="4850674"/>
                <a:ext cx="4282520" cy="200732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6177271" y="4850674"/>
                <a:ext cx="2137317" cy="2007326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 userDrawn="1"/>
        </p:nvGrpSpPr>
        <p:grpSpPr>
          <a:xfrm>
            <a:off x="9101404" y="6207361"/>
            <a:ext cx="730071" cy="192334"/>
            <a:chOff x="6927176" y="2000250"/>
            <a:chExt cx="2060861" cy="5429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等腰三角形 20"/>
            <p:cNvSpPr/>
            <p:nvPr/>
          </p:nvSpPr>
          <p:spPr>
            <a:xfrm>
              <a:off x="7245929" y="2000250"/>
              <a:ext cx="1369026" cy="54292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6927176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flipV="1">
              <a:off x="8241873" y="2247263"/>
              <a:ext cx="746164" cy="2959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8973" y="-1"/>
            <a:ext cx="3424343" cy="6858000"/>
          </a:xfrm>
          <a:prstGeom prst="rect">
            <a:avLst/>
          </a:prstGeom>
        </p:spPr>
      </p:pic>
      <p:sp>
        <p:nvSpPr>
          <p:cNvPr id="26" name="任意多边形 25"/>
          <p:cNvSpPr/>
          <p:nvPr userDrawn="1"/>
        </p:nvSpPr>
        <p:spPr>
          <a:xfrm>
            <a:off x="51876" y="-99061"/>
            <a:ext cx="2057400" cy="7056120"/>
          </a:xfrm>
          <a:custGeom>
            <a:avLst/>
            <a:gdLst>
              <a:gd name="connsiteX0" fmla="*/ 60960 w 2057400"/>
              <a:gd name="connsiteY0" fmla="*/ 60960 h 7056120"/>
              <a:gd name="connsiteX1" fmla="*/ 198120 w 2057400"/>
              <a:gd name="connsiteY1" fmla="*/ 792480 h 7056120"/>
              <a:gd name="connsiteX2" fmla="*/ 1005840 w 2057400"/>
              <a:gd name="connsiteY2" fmla="*/ 1661160 h 7056120"/>
              <a:gd name="connsiteX3" fmla="*/ 518160 w 2057400"/>
              <a:gd name="connsiteY3" fmla="*/ 2727960 h 7056120"/>
              <a:gd name="connsiteX4" fmla="*/ 1203960 w 2057400"/>
              <a:gd name="connsiteY4" fmla="*/ 4450080 h 7056120"/>
              <a:gd name="connsiteX5" fmla="*/ 0 w 2057400"/>
              <a:gd name="connsiteY5" fmla="*/ 7056120 h 7056120"/>
              <a:gd name="connsiteX6" fmla="*/ 2057400 w 2057400"/>
              <a:gd name="connsiteY6" fmla="*/ 7040880 h 7056120"/>
              <a:gd name="connsiteX7" fmla="*/ 2057400 w 2057400"/>
              <a:gd name="connsiteY7" fmla="*/ 0 h 7056120"/>
              <a:gd name="connsiteX8" fmla="*/ 60960 w 2057400"/>
              <a:gd name="connsiteY8" fmla="*/ 60960 h 70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7400" h="7056120">
                <a:moveTo>
                  <a:pt x="60960" y="60960"/>
                </a:moveTo>
                <a:lnTo>
                  <a:pt x="198120" y="792480"/>
                </a:lnTo>
                <a:lnTo>
                  <a:pt x="1005840" y="1661160"/>
                </a:lnTo>
                <a:lnTo>
                  <a:pt x="518160" y="2727960"/>
                </a:lnTo>
                <a:lnTo>
                  <a:pt x="1203960" y="4450080"/>
                </a:lnTo>
                <a:lnTo>
                  <a:pt x="0" y="7056120"/>
                </a:lnTo>
                <a:lnTo>
                  <a:pt x="2057400" y="7040880"/>
                </a:lnTo>
                <a:lnTo>
                  <a:pt x="2057400" y="0"/>
                </a:lnTo>
                <a:lnTo>
                  <a:pt x="60960" y="60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EB62E-C5F4-45A0-8374-49B178785BA0}"/>
              </a:ext>
            </a:extLst>
          </p:cNvPr>
          <p:cNvSpPr/>
          <p:nvPr userDrawn="1"/>
        </p:nvSpPr>
        <p:spPr>
          <a:xfrm>
            <a:off x="9654198" y="6485180"/>
            <a:ext cx="1767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机密信息</a:t>
            </a:r>
            <a:r>
              <a:rPr lang="en-SG" altLang="zh-CN" sz="1200" b="1" i="1" dirty="0">
                <a:solidFill>
                  <a:srgbClr val="720606"/>
                </a:solidFill>
                <a:cs typeface="+mn-ea"/>
                <a:sym typeface="+mn-lt"/>
              </a:rPr>
              <a:t> &amp; </a:t>
            </a:r>
            <a:r>
              <a:rPr lang="zh-CN" altLang="en-US" sz="1200" b="1" i="1" dirty="0">
                <a:solidFill>
                  <a:srgbClr val="720606"/>
                </a:solidFill>
                <a:cs typeface="+mn-ea"/>
                <a:sym typeface="+mn-lt"/>
              </a:rPr>
              <a:t>请勿传播</a:t>
            </a:r>
            <a:endParaRPr lang="en-US" altLang="zh-CN" sz="1200" b="1" i="1" dirty="0">
              <a:solidFill>
                <a:srgbClr val="720606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8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64" r:id="rId4"/>
    <p:sldLayoutId id="2147483662" r:id="rId5"/>
    <p:sldLayoutId id="2147483665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56FFCF-0D1D-4F8F-A915-27BCD8424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2" r="25913" b="2703"/>
          <a:stretch/>
        </p:blipFill>
        <p:spPr>
          <a:xfrm>
            <a:off x="10424160" y="0"/>
            <a:ext cx="1767840" cy="68580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613A63-E50E-48FE-A0D2-51B2F229972D}"/>
              </a:ext>
            </a:extLst>
          </p:cNvPr>
          <p:cNvGrpSpPr/>
          <p:nvPr/>
        </p:nvGrpSpPr>
        <p:grpSpPr>
          <a:xfrm>
            <a:off x="-12700" y="-266"/>
            <a:ext cx="7660298" cy="6857838"/>
            <a:chOff x="-12701" y="-11735"/>
            <a:chExt cx="7673110" cy="68693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C80A0A-2510-499D-A661-97C041F1B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1" t="17113" r="131" b="19633"/>
            <a:stretch/>
          </p:blipFill>
          <p:spPr>
            <a:xfrm>
              <a:off x="-12701" y="-11735"/>
              <a:ext cx="7670908" cy="6869307"/>
            </a:xfrm>
            <a:prstGeom prst="rect">
              <a:avLst/>
            </a:prstGeom>
          </p:spPr>
        </p:pic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8C6AE217-CF40-436B-B33E-92A7F3F08D37}"/>
                </a:ext>
              </a:extLst>
            </p:cNvPr>
            <p:cNvSpPr/>
            <p:nvPr/>
          </p:nvSpPr>
          <p:spPr>
            <a:xfrm rot="10800000">
              <a:off x="3765507" y="-11469"/>
              <a:ext cx="3894902" cy="684359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  <a:endParaRPr lang="en-SG"/>
            </a:p>
          </p:txBody>
        </p:sp>
      </p:grp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4237FEF8-CEDC-474C-9B7F-FF2992F13DCB}"/>
              </a:ext>
            </a:extLst>
          </p:cNvPr>
          <p:cNvSpPr txBox="1">
            <a:spLocks/>
          </p:cNvSpPr>
          <p:nvPr/>
        </p:nvSpPr>
        <p:spPr>
          <a:xfrm>
            <a:off x="7329653" y="2882270"/>
            <a:ext cx="2389239" cy="158305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zh-CN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47A41C-7292-4FED-91A2-E94087B2CC3E}"/>
              </a:ext>
            </a:extLst>
          </p:cNvPr>
          <p:cNvSpPr/>
          <p:nvPr/>
        </p:nvSpPr>
        <p:spPr>
          <a:xfrm>
            <a:off x="6144429" y="2923101"/>
            <a:ext cx="3612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/>
                </a:solidFill>
              </a:rPr>
              <a:t>布林带</a:t>
            </a:r>
            <a:r>
              <a:rPr lang="en-US" altLang="zh-CN" sz="2800" dirty="0">
                <a:solidFill>
                  <a:schemeClr val="accent5"/>
                </a:solidFill>
              </a:rPr>
              <a:t>+MACD</a:t>
            </a:r>
            <a:r>
              <a:rPr lang="zh-CN" altLang="en-US" sz="2800" dirty="0">
                <a:solidFill>
                  <a:schemeClr val="accent5"/>
                </a:solidFill>
              </a:rPr>
              <a:t>策略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B106B-8167-4FB1-A26D-71C58CB3E7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62" y="234320"/>
            <a:ext cx="2903220" cy="2903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2372C8-BCEC-4F55-BDF8-23F37F73A0ED}"/>
              </a:ext>
            </a:extLst>
          </p:cNvPr>
          <p:cNvSpPr/>
          <p:nvPr/>
        </p:nvSpPr>
        <p:spPr>
          <a:xfrm>
            <a:off x="8546404" y="38261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6"/>
                </a:solidFill>
              </a:rPr>
              <a:t>策略介绍</a:t>
            </a:r>
            <a:endParaRPr lang="en-US" altLang="zh-C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损全仓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=8240.15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=8249.73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chart9.html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75ABF3-6631-441D-B28C-EBBDE9DA2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91" y="1122968"/>
            <a:ext cx="7864522" cy="3804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531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损加仓平底仓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=10632.6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=10623.37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chart4.html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C9C82-0B93-4BBC-B59F-2BBDFFC5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00032"/>
            <a:ext cx="7912769" cy="38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9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=10627.6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=10638.23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=-50%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99CA9-D34D-4A4A-905E-1E90A0EE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086747"/>
            <a:ext cx="7872663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40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=10616.03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B1E32-4168-4092-9E2B-D98866BF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43897"/>
            <a:ext cx="7818521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166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=10638.23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19001-82AF-4DD4-82F6-FB11D7C0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240795"/>
            <a:ext cx="7863138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6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=10542.41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=10551.68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加仓止损价（未触发）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=10552.95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=-100%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chart3.html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F8EA6-1293-4985-A837-BEAE7A37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48660"/>
            <a:ext cx="7885196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093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=10542.57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=10551.68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=-50%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chart3.html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61195-6382-40D8-9B4B-78D6A2F3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2" y="1172472"/>
            <a:ext cx="7799471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25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=10548.50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=10622.87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=-50%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chart2.html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1B85E-2320-488F-928F-BED4B927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43897"/>
            <a:ext cx="7856621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95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平全仓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=7191.42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chart6.html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C0C01-98E3-4C31-B8EA-9AEF5CCD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91" y="1148660"/>
            <a:ext cx="7734300" cy="3752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30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损全仓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=10503.02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=10498.38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chart5.html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C559C-9DBA-4C91-943E-6721C92F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24847"/>
            <a:ext cx="7828046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56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3428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布林带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+MACD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交易策略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grpSp>
        <p:nvGrpSpPr>
          <p:cNvPr id="29" name="组合 17">
            <a:extLst>
              <a:ext uri="{FF2B5EF4-FFF2-40B4-BE49-F238E27FC236}">
                <a16:creationId xmlns:a16="http://schemas.microsoft.com/office/drawing/2014/main" id="{11054FC3-EEAF-42A2-82A1-62B2CF85A8B1}"/>
              </a:ext>
            </a:extLst>
          </p:cNvPr>
          <p:cNvGrpSpPr/>
          <p:nvPr/>
        </p:nvGrpSpPr>
        <p:grpSpPr>
          <a:xfrm flipH="1">
            <a:off x="724660" y="1206757"/>
            <a:ext cx="10111385" cy="2892705"/>
            <a:chOff x="1638376" y="3631201"/>
            <a:chExt cx="9296291" cy="1064182"/>
          </a:xfrm>
        </p:grpSpPr>
        <p:sp>
          <p:nvSpPr>
            <p:cNvPr id="30" name="文本框 18">
              <a:extLst>
                <a:ext uri="{FF2B5EF4-FFF2-40B4-BE49-F238E27FC236}">
                  <a16:creationId xmlns:a16="http://schemas.microsoft.com/office/drawing/2014/main" id="{15BF6D60-008A-4767-B9D8-0747A22986D6}"/>
                </a:ext>
              </a:extLst>
            </p:cNvPr>
            <p:cNvSpPr txBox="1"/>
            <p:nvPr/>
          </p:nvSpPr>
          <p:spPr>
            <a:xfrm>
              <a:off x="1638376" y="3631201"/>
              <a:ext cx="2771775" cy="12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仓位及止损</a:t>
              </a:r>
            </a:p>
          </p:txBody>
        </p:sp>
        <p:sp>
          <p:nvSpPr>
            <p:cNvPr id="33" name="文本框 20">
              <a:extLst>
                <a:ext uri="{FF2B5EF4-FFF2-40B4-BE49-F238E27FC236}">
                  <a16:creationId xmlns:a16="http://schemas.microsoft.com/office/drawing/2014/main" id="{26B91029-39AB-4DF7-99AD-88AA86ADA8CE}"/>
                </a:ext>
              </a:extLst>
            </p:cNvPr>
            <p:cNvSpPr txBox="1"/>
            <p:nvPr/>
          </p:nvSpPr>
          <p:spPr>
            <a:xfrm>
              <a:off x="4891782" y="3631201"/>
              <a:ext cx="2771775" cy="12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空仓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21">
              <a:extLst>
                <a:ext uri="{FF2B5EF4-FFF2-40B4-BE49-F238E27FC236}">
                  <a16:creationId xmlns:a16="http://schemas.microsoft.com/office/drawing/2014/main" id="{3B9369B7-D06A-4D47-9828-D51F41D62B51}"/>
                </a:ext>
              </a:extLst>
            </p:cNvPr>
            <p:cNvSpPr/>
            <p:nvPr/>
          </p:nvSpPr>
          <p:spPr>
            <a:xfrm>
              <a:off x="4891811" y="3914122"/>
              <a:ext cx="2609632" cy="781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空单进场信号（开仓和加仓）：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价格在布林带中轨之下且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柱状图第一次变长（零轴以下）或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柱状图第一次变短（零轴以上）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价格在布林带中轨之下 且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柱状图自上而下穿零轴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空单出场信号（平仓和减仓）：</a:t>
              </a:r>
            </a:p>
            <a:p>
              <a:pPr marL="171450" indent="-171450">
                <a:buFontTx/>
                <a:buChar char="-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柱状图第一次变长（零轴以上）或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柱状图第一次变短（零轴以下）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柱状图自下而上穿零轴</a:t>
              </a:r>
              <a:endPara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文本框 22">
              <a:extLst>
                <a:ext uri="{FF2B5EF4-FFF2-40B4-BE49-F238E27FC236}">
                  <a16:creationId xmlns:a16="http://schemas.microsoft.com/office/drawing/2014/main" id="{08657C42-593C-4F65-85F4-88F5A53EB2F7}"/>
                </a:ext>
              </a:extLst>
            </p:cNvPr>
            <p:cNvSpPr txBox="1"/>
            <p:nvPr/>
          </p:nvSpPr>
          <p:spPr>
            <a:xfrm>
              <a:off x="8162892" y="3631201"/>
              <a:ext cx="2771775" cy="124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多仓</a:t>
              </a:r>
            </a:p>
          </p:txBody>
        </p:sp>
        <p:sp>
          <p:nvSpPr>
            <p:cNvPr id="36" name="矩形 23">
              <a:extLst>
                <a:ext uri="{FF2B5EF4-FFF2-40B4-BE49-F238E27FC236}">
                  <a16:creationId xmlns:a16="http://schemas.microsoft.com/office/drawing/2014/main" id="{66CA1ACC-C580-4712-AED9-60C610CEF594}"/>
                </a:ext>
              </a:extLst>
            </p:cNvPr>
            <p:cNvSpPr/>
            <p:nvPr/>
          </p:nvSpPr>
          <p:spPr>
            <a:xfrm>
              <a:off x="8243964" y="3914122"/>
              <a:ext cx="2609632" cy="781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多单进场信号（开仓和加仓）：</a:t>
              </a:r>
            </a:p>
            <a:p>
              <a:pPr marL="171450" indent="-171450">
                <a:buFontTx/>
                <a:buChar char="-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价格在布林带中轨之上且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柱状图第一次变短（零轴以下）或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柱状图第一次变长（零轴以上）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价格在布林带中轨之上 且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柱状图自下而上穿零轴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多单出场信号（平仓和减仓）：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柱状图第一次变短（零轴以上）或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柱状图第一次变长（零轴以下）</a:t>
              </a:r>
              <a:endParaRPr lang="en-SG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MACD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柱状图自上而下穿零轴</a:t>
              </a:r>
            </a:p>
          </p:txBody>
        </p:sp>
        <p:sp>
          <p:nvSpPr>
            <p:cNvPr id="43" name="矩形 21">
              <a:extLst>
                <a:ext uri="{FF2B5EF4-FFF2-40B4-BE49-F238E27FC236}">
                  <a16:creationId xmlns:a16="http://schemas.microsoft.com/office/drawing/2014/main" id="{926EF8C8-3F0C-4AB5-9420-2D0122E9296B}"/>
                </a:ext>
              </a:extLst>
            </p:cNvPr>
            <p:cNvSpPr/>
            <p:nvPr/>
          </p:nvSpPr>
          <p:spPr>
            <a:xfrm>
              <a:off x="1719450" y="3914122"/>
              <a:ext cx="2609632" cy="237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每次开仓和加仓都为总仓位的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50%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每次开仓和加仓都在距离开仓价和加仓价距离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10bps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的价格设止损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33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空单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损加仓平底仓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=10540.23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=10544.65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chart3.html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E10D8-69DB-456E-8567-27F78E180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91" y="1162947"/>
            <a:ext cx="7762875" cy="3724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4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=10660.62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=10649.96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 dirty="0">
                <a:solidFill>
                  <a:srgbClr val="009900"/>
                </a:solidFill>
              </a:rPr>
              <a:t>Net Funding</a:t>
            </a:r>
            <a:endParaRPr lang="en-SG" sz="600" b="1" dirty="0">
              <a:solidFill>
                <a:srgbClr val="009900"/>
              </a:solidFill>
            </a:endParaRP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FD37B8A-C2D1-478B-B02B-9E70BD30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" y="1240795"/>
            <a:ext cx="7904826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23">
            <a:extLst>
              <a:ext uri="{FF2B5EF4-FFF2-40B4-BE49-F238E27FC236}">
                <a16:creationId xmlns:a16="http://schemas.microsoft.com/office/drawing/2014/main" id="{683FBE15-A95A-4539-8237-63AB986B1FD5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=10637.48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84B8C-7F97-43B0-9A89-1F529B14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240795"/>
            <a:ext cx="7882188" cy="386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23">
            <a:extLst>
              <a:ext uri="{FF2B5EF4-FFF2-40B4-BE49-F238E27FC236}">
                <a16:creationId xmlns:a16="http://schemas.microsoft.com/office/drawing/2014/main" id="{85BEDBD4-AE8C-4472-8BDD-144CF30B4B2C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52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损底仓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=10649.96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CE97A-EC3A-4B92-A396-3CFC89E07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491" y="1240795"/>
            <a:ext cx="792981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23">
            <a:extLst>
              <a:ext uri="{FF2B5EF4-FFF2-40B4-BE49-F238E27FC236}">
                <a16:creationId xmlns:a16="http://schemas.microsoft.com/office/drawing/2014/main" id="{DACBFE7A-E8B9-46BD-9991-BD438836488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9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=10654.98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=10623.37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加仓止损价（未触发）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=10644.33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3F7C86-0826-4CC1-832B-263573873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2843" y="1240795"/>
            <a:ext cx="7954194" cy="38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chart4.html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71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=8104.59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=8090.85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chart7.html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B743D-77A0-448B-8B23-AB9D48A2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34372"/>
            <a:ext cx="7761371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5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损加仓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加仓止损价（触发）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=7940.53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底仓止损价（未触发）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=7905.04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chart8.html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A465-045A-4342-9B57-17703BA9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240795"/>
            <a:ext cx="7796463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3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866ACDC2-D32E-4104-A248-13E4BDA9273A}"/>
              </a:ext>
            </a:extLst>
          </p:cNvPr>
          <p:cNvSpPr/>
          <p:nvPr/>
        </p:nvSpPr>
        <p:spPr>
          <a:xfrm>
            <a:off x="676491" y="539555"/>
            <a:ext cx="46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多单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—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平全仓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AA8A47-D48F-43B3-BBC1-995779ADAF68}"/>
              </a:ext>
            </a:extLst>
          </p:cNvPr>
          <p:cNvSpPr/>
          <p:nvPr/>
        </p:nvSpPr>
        <p:spPr>
          <a:xfrm flipH="1">
            <a:off x="9417647" y="1240795"/>
            <a:ext cx="21415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平仓价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=7146.0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仓位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=0%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36581C-6A0D-4DBA-B7D6-CA364868A724}"/>
              </a:ext>
            </a:extLst>
          </p:cNvPr>
          <p:cNvSpPr/>
          <p:nvPr/>
        </p:nvSpPr>
        <p:spPr>
          <a:xfrm>
            <a:off x="7688424" y="3899243"/>
            <a:ext cx="924869" cy="6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00" b="1">
                <a:solidFill>
                  <a:srgbClr val="009900"/>
                </a:solidFill>
              </a:rPr>
              <a:t>Net Funding</a:t>
            </a:r>
            <a:endParaRPr lang="en-SG" sz="600" b="1">
              <a:solidFill>
                <a:srgbClr val="009900"/>
              </a:solidFill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D1F898A-A747-481A-ADD2-B97090B9D0CB}"/>
              </a:ext>
            </a:extLst>
          </p:cNvPr>
          <p:cNvSpPr/>
          <p:nvPr/>
        </p:nvSpPr>
        <p:spPr>
          <a:xfrm flipH="1">
            <a:off x="3012865" y="5141283"/>
            <a:ext cx="21415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chart10.html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72D78-9036-4C4E-A284-07EAC3F8E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1" y="1139135"/>
            <a:ext cx="7818521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86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 TOOLS.THEME" val="2283b187-1e8c-4fb4-970e-348dd1fd0d1b"/>
  <p:tag name="ISPRING_ULTRA_SCORM_COURSE_ID" val="43E29B9A-6C4C-425E-9C1B-A090503176F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蓝色低多边形简约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9a22e21-ba57-485c-806a-eb779baf781e"/>
</p:tagLst>
</file>

<file path=ppt/theme/theme1.xml><?xml version="1.0" encoding="utf-8"?>
<a:theme xmlns:a="http://schemas.openxmlformats.org/drawingml/2006/main" name="主题5">
  <a:themeElements>
    <a:clrScheme name="自定义 3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75B5E4"/>
      </a:accent3>
      <a:accent4>
        <a:srgbClr val="1C6294"/>
      </a:accent4>
      <a:accent5>
        <a:srgbClr val="1CADE4"/>
      </a:accent5>
      <a:accent6>
        <a:srgbClr val="2683C6"/>
      </a:accent6>
      <a:hlink>
        <a:srgbClr val="6EAC1C"/>
      </a:hlink>
      <a:folHlink>
        <a:srgbClr val="B26B0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F4008D62B8CF24CA6813463AFC5454D" ma:contentTypeVersion="6" ma:contentTypeDescription="新建文档。" ma:contentTypeScope="" ma:versionID="184ac434b4cc610ff2250288a37f0b1b">
  <xsd:schema xmlns:xsd="http://www.w3.org/2001/XMLSchema" xmlns:xs="http://www.w3.org/2001/XMLSchema" xmlns:p="http://schemas.microsoft.com/office/2006/metadata/properties" xmlns:ns2="c05bfc28-ad0e-43db-8928-9628a85ce402" targetNamespace="http://schemas.microsoft.com/office/2006/metadata/properties" ma:root="true" ma:fieldsID="ea24920bd7f13dd2185e0a9fccc7bc8c" ns2:_="">
    <xsd:import namespace="c05bfc28-ad0e-43db-8928-9628a85ce4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bfc28-ad0e-43db-8928-9628a85ce4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ECEA35-3028-4C41-852E-35B1D78C73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5bfc28-ad0e-43db-8928-9628a85ce4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15370-F93C-4FAE-B994-EDEA4C36A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727DE-C695-4533-B5FC-1D1B872F226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9f90b52-8694-40b4-8f69-6fffd4c07753"/>
    <ds:schemaRef ds:uri="bf861c0a-94b6-4b21-bd74-7333b280fdb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940</Words>
  <Application>Microsoft Office PowerPoint</Application>
  <PresentationFormat>Widescreen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Gao</dc:creator>
  <cp:lastModifiedBy>Zerui Jiang</cp:lastModifiedBy>
  <cp:revision>37</cp:revision>
  <dcterms:created xsi:type="dcterms:W3CDTF">2018-11-18T07:12:16Z</dcterms:created>
  <dcterms:modified xsi:type="dcterms:W3CDTF">2020-02-07T10:05:44Z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0x010100DF4008D62B8CF24CA6813463AFC5454D</vt:lpwstr>
  </property>
</Properties>
</file>